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60" r:id="rId3"/>
    <p:sldId id="263" r:id="rId4"/>
    <p:sldId id="266" r:id="rId5"/>
    <p:sldId id="269" r:id="rId6"/>
    <p:sldId id="272" r:id="rId7"/>
    <p:sldId id="275" r:id="rId8"/>
    <p:sldId id="278" r:id="rId9"/>
    <p:sldId id="281" r:id="rId10"/>
    <p:sldId id="284" r:id="rId11"/>
    <p:sldId id="287" r:id="rId12"/>
    <p:sldId id="290" r:id="rId13"/>
    <p:sldId id="293" r:id="rId14"/>
    <p:sldId id="296" r:id="rId15"/>
    <p:sldId id="299" r:id="rId16"/>
    <p:sldId id="302" r:id="rId17"/>
    <p:sldId id="305" r:id="rId18"/>
    <p:sldId id="308" r:id="rId19"/>
    <p:sldId id="311" r:id="rId20"/>
    <p:sldId id="314" r:id="rId21"/>
    <p:sldId id="317" r:id="rId22"/>
    <p:sldId id="320" r:id="rId23"/>
    <p:sldId id="323" r:id="rId24"/>
    <p:sldId id="326" r:id="rId25"/>
    <p:sldId id="329" r:id="rId26"/>
    <p:sldId id="332" r:id="rId27"/>
    <p:sldId id="335" r:id="rId28"/>
    <p:sldId id="338" r:id="rId29"/>
    <p:sldId id="341" r:id="rId30"/>
    <p:sldId id="344" r:id="rId31"/>
    <p:sldId id="347" r:id="rId32"/>
    <p:sldId id="350" r:id="rId33"/>
    <p:sldId id="353" r:id="rId34"/>
    <p:sldId id="356" r:id="rId35"/>
    <p:sldId id="359" r:id="rId36"/>
    <p:sldId id="362" r:id="rId37"/>
    <p:sldId id="365" r:id="rId38"/>
    <p:sldId id="368" r:id="rId39"/>
    <p:sldId id="371" r:id="rId40"/>
    <p:sldId id="374" r:id="rId41"/>
    <p:sldId id="377" r:id="rId42"/>
    <p:sldId id="380" r:id="rId43"/>
    <p:sldId id="383" r:id="rId44"/>
    <p:sldId id="386" r:id="rId45"/>
  </p:sldIdLst>
  <p:sldSz cx="9144000" cy="5143500"/>
  <p:notesSz cx="6858000" cy="9144000"/>
  <p:custDataLst>
    <p:tags r:id="rId46"/>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00FF"/>
    <a:srgbClr val="CCFFCC"/>
    <a:srgbClr val="FFCCFF"/>
    <a:srgbClr val="CCFFFF"/>
    <a:srgbClr val="FFFFFF"/>
    <a:srgbClr val="FF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8359"/>
    <p:restoredTop sz="90989"/>
  </p:normalViewPr>
  <p:slideViewPr>
    <p:cSldViewPr snapToGrid="0" showGuides="1">
      <p:cViewPr varScale="1">
        <p:scale>
          <a:sx n="152" d="100"/>
          <a:sy n="152" d="100"/>
        </p:scale>
        <p:origin x="186" y="132"/>
      </p:cViewPr>
      <p:guideLst>
        <p:guide orient="horz" pos="1620"/>
        <p:guide pos="2880"/>
      </p:guideLst>
    </p:cSldViewPr>
  </p:slideViewPr>
  <p:notesTextViewPr>
    <p:cViewPr>
      <p:scale>
        <a:sx n="1" d="1"/>
        <a:sy n="1" d="1"/>
      </p:scale>
      <p:origin x="0" y="0"/>
    </p:cViewPr>
  </p:notesTextViewPr>
  <p:notesViewPr>
    <p:cSldViewPr>
      <p:cViewPr>
        <p:scale>
          <a:sx n="1" d="100"/>
          <a:sy n="1" d="100"/>
        </p:scale>
        <p:origin x="0" y="0"/>
      </p:cViewPr>
    </p:cSldViewPr>
  </p:notesViewPr>
  <p:gridSpacing cx="36004" cy="36004"/>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tags" Target="tags/tag46.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heme" Target="theme/theme1.xml" /><Relationship Id="rId5" Type="http://schemas.openxmlformats.org/officeDocument/2006/relationships/slide" Target="slides/slide3.xml" /><Relationship Id="rId50"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E8A25FD-E2B7-40C6-BFFF-3ECC95F03AEA}"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9BBC8C11-8E7B-4A41-B9AF-44E75652C572}"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标题幻灯片">
    <p:bg>
      <p:bgPr>
        <a:no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p:pic>
        <p:nvPicPr>
          <p:cNvPr id="1026" name="Picture 2"/>
          <p:cNvPicPr>
            <a:picLocks noChangeAspect="1"/>
          </p:cNvPicPr>
          <p:nvPr userDrawn="1"/>
        </p:nvPicPr>
        <p:blipFill>
          <a:blip r:embed="rId2"/>
          <a:stretch>
            <a:fillRect/>
          </a:stretch>
        </p:blipFill>
        <p:spPr>
          <a:xfrm>
            <a:off x="0" y="3228975"/>
            <a:ext cx="2751138" cy="1920875"/>
          </a:xfrm>
          <a:prstGeom prst="rect">
            <a:avLst/>
          </a:prstGeom>
          <a:noFill/>
          <a:ln w="9525">
            <a:noFill/>
          </a:ln>
        </p:spPr>
      </p:pic>
      <p:pic>
        <p:nvPicPr>
          <p:cNvPr id="5" name="图片 4"/>
          <p:cNvPicPr>
            <a:picLocks noChangeAspect="1"/>
          </p:cNvPicPr>
          <p:nvPr userDrawn="1"/>
        </p:nvPicPr>
        <p:blipFill>
          <a:blip r:embed="rId3"/>
          <a:stretch>
            <a:fillRect/>
          </a:stretch>
        </p:blipFill>
        <p:spPr>
          <a:xfrm>
            <a:off x="0" y="0"/>
            <a:ext cx="9143365" cy="51428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3.xml" /><Relationship Id="rId4" Type="http://schemas.openxmlformats.org/officeDocument/2006/relationships/tags" Target="../tags/tag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 Id="rId3"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8.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9.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0.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2.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4.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5.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6.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7.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8.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9.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0.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1.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2.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3.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4.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5.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1839278" y="2180272"/>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01</a:t>
            </a:r>
          </a:p>
        </p:txBody>
      </p:sp>
      <p:sp>
        <p:nvSpPr>
          <p:cNvPr id="4" name="文本框 3"/>
          <p:cNvSpPr txBox="1"/>
          <p:nvPr/>
        </p:nvSpPr>
        <p:spPr>
          <a:xfrm>
            <a:off x="2636996" y="2126456"/>
            <a:ext cx="2861310" cy="483870"/>
          </a:xfrm>
          <a:prstGeom prst="rect">
            <a:avLst/>
          </a:prstGeom>
          <a:noFill/>
        </p:spPr>
        <p:txBody>
          <a:bodyPr wrap="square" rtlCol="0">
            <a:spAutoFit/>
          </a:bodyPr>
          <a:lstStyle>
            <a:defPPr>
              <a:defRPr lang="zh-CN"/>
            </a:defPPr>
          </a:lstStyle>
          <a:p>
            <a:r>
              <a:rPr lang="zh-CN" altLang="en-US" sz="2700" smtClean="0"/>
              <a:t>考点解读</a:t>
            </a:r>
            <a:endParaRPr lang="zh-CN" altLang="en-US" sz="2700"/>
          </a:p>
        </p:txBody>
      </p:sp>
      <p:sp>
        <p:nvSpPr>
          <p:cNvPr id="5" name="圆角矩形 4"/>
          <p:cNvSpPr/>
          <p:nvPr/>
        </p:nvSpPr>
        <p:spPr>
          <a:xfrm>
            <a:off x="1839278" y="2840355"/>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02</a:t>
            </a:r>
          </a:p>
        </p:txBody>
      </p:sp>
      <p:sp>
        <p:nvSpPr>
          <p:cNvPr id="6" name="圆角矩形 5"/>
          <p:cNvSpPr/>
          <p:nvPr/>
        </p:nvSpPr>
        <p:spPr>
          <a:xfrm>
            <a:off x="1839278" y="3500438"/>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03</a:t>
            </a:r>
          </a:p>
        </p:txBody>
      </p:sp>
      <p:sp>
        <p:nvSpPr>
          <p:cNvPr id="7" name="圆角矩形 6"/>
          <p:cNvSpPr/>
          <p:nvPr/>
        </p:nvSpPr>
        <p:spPr>
          <a:xfrm>
            <a:off x="1839278" y="4187190"/>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04</a:t>
            </a:r>
          </a:p>
        </p:txBody>
      </p:sp>
      <p:sp>
        <p:nvSpPr>
          <p:cNvPr id="9" name="文本框 8"/>
          <p:cNvSpPr txBox="1"/>
          <p:nvPr/>
        </p:nvSpPr>
        <p:spPr>
          <a:xfrm>
            <a:off x="2636996" y="2733199"/>
            <a:ext cx="2861310" cy="483870"/>
          </a:xfrm>
          <a:prstGeom prst="rect">
            <a:avLst/>
          </a:prstGeom>
          <a:noFill/>
        </p:spPr>
        <p:txBody>
          <a:bodyPr wrap="square" rtlCol="0">
            <a:spAutoFit/>
          </a:bodyPr>
          <a:lstStyle>
            <a:defPPr>
              <a:defRPr lang="zh-CN"/>
            </a:defPPr>
          </a:lstStyle>
          <a:p>
            <a:r>
              <a:rPr lang="zh-CN" altLang="en-US" sz="2700" smtClean="0"/>
              <a:t>考点梳理</a:t>
            </a:r>
            <a:endParaRPr lang="zh-CN" altLang="en-US" sz="2700"/>
          </a:p>
        </p:txBody>
      </p:sp>
      <p:sp>
        <p:nvSpPr>
          <p:cNvPr id="10" name="文本框 9"/>
          <p:cNvSpPr txBox="1"/>
          <p:nvPr/>
        </p:nvSpPr>
        <p:spPr>
          <a:xfrm>
            <a:off x="2636996" y="3423285"/>
            <a:ext cx="2861310" cy="483870"/>
          </a:xfrm>
          <a:prstGeom prst="rect">
            <a:avLst/>
          </a:prstGeom>
          <a:noFill/>
        </p:spPr>
        <p:txBody>
          <a:bodyPr wrap="square" rtlCol="0">
            <a:spAutoFit/>
          </a:bodyPr>
          <a:lstStyle>
            <a:defPPr>
              <a:defRPr lang="zh-CN"/>
            </a:defPPr>
          </a:lstStyle>
          <a:p>
            <a:r>
              <a:rPr lang="zh-CN" altLang="en-US" sz="2700"/>
              <a:t>真题剖析</a:t>
            </a:r>
          </a:p>
        </p:txBody>
      </p:sp>
      <p:sp>
        <p:nvSpPr>
          <p:cNvPr id="12" name="文本框 11"/>
          <p:cNvSpPr txBox="1"/>
          <p:nvPr/>
        </p:nvSpPr>
        <p:spPr>
          <a:xfrm>
            <a:off x="2572226" y="4113371"/>
            <a:ext cx="2861310" cy="483870"/>
          </a:xfrm>
          <a:prstGeom prst="rect">
            <a:avLst/>
          </a:prstGeom>
          <a:noFill/>
        </p:spPr>
        <p:txBody>
          <a:bodyPr wrap="square" rtlCol="0">
            <a:spAutoFit/>
          </a:bodyPr>
          <a:lstStyle>
            <a:defPPr>
              <a:defRPr lang="zh-CN"/>
            </a:defPPr>
          </a:lstStyle>
          <a:p>
            <a:r>
              <a:rPr lang="zh-CN" altLang="en-US" sz="2700"/>
              <a:t>实战提分</a:t>
            </a:r>
          </a:p>
        </p:txBody>
      </p:sp>
      <p:sp>
        <p:nvSpPr>
          <p:cNvPr id="2" name="矩形 1"/>
          <p:cNvSpPr/>
          <p:nvPr/>
        </p:nvSpPr>
        <p:spPr>
          <a:xfrm>
            <a:off x="530389" y="736182"/>
            <a:ext cx="6503670" cy="11006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3300" b="1" smtClean="0">
                <a:solidFill>
                  <a:srgbClr val="0070C0"/>
                </a:solidFill>
                <a:latin typeface="华文仿宋" panose="02010600040101010101" charset="-122"/>
                <a:ea typeface="华文仿宋" panose="02010600040101010101" charset="-122"/>
                <a:cs typeface="华文仿宋" panose="02010600040101010101" charset="-122"/>
              </a:rPr>
              <a:t> </a:t>
            </a:r>
            <a:endParaRPr lang="zh-CN" altLang="en-US" sz="3300" b="1" smtClean="0">
              <a:solidFill>
                <a:schemeClr val="tx1">
                  <a:lumMod val="95000"/>
                  <a:lumOff val="5000"/>
                </a:schemeClr>
              </a:solidFill>
              <a:latin typeface="华文仿宋" panose="02010600040101010101" charset="-122"/>
              <a:ea typeface="华文仿宋" panose="02010600040101010101" charset="-122"/>
              <a:cs typeface="华文仿宋" panose="02010600040101010101" charset="-122"/>
            </a:endParaRPr>
          </a:p>
          <a:p>
            <a:pPr algn="ctr"/>
            <a:r>
              <a:rPr sz="3300" b="1" smtClean="0">
                <a:solidFill>
                  <a:srgbClr val="0070C0"/>
                </a:solidFill>
                <a:latin typeface="华文仿宋" panose="02010600040101010101" charset="-122"/>
                <a:ea typeface="华文仿宋" panose="02010600040101010101" charset="-122"/>
                <a:cs typeface="华文仿宋" panose="02010600040101010101" charset="-122"/>
              </a:rPr>
              <a:t>第四节  译林版七年级下册</a:t>
            </a:r>
          </a:p>
          <a:p>
            <a:pPr algn="ctr"/>
            <a:r>
              <a:rPr sz="3300" b="1" smtClean="0">
                <a:solidFill>
                  <a:srgbClr val="0070C0"/>
                </a:solidFill>
                <a:latin typeface="华文仿宋" panose="02010600040101010101" charset="-122"/>
                <a:ea typeface="华文仿宋" panose="02010600040101010101" charset="-122"/>
                <a:cs typeface="华文仿宋" panose="02010600040101010101" charset="-122"/>
              </a:rPr>
              <a:t>Units 1—4</a:t>
            </a:r>
          </a:p>
        </p:txBody>
      </p:sp>
      <p:sp>
        <p:nvSpPr>
          <p:cNvPr id="14" name="矩形 13"/>
          <p:cNvSpPr/>
          <p:nvPr/>
        </p:nvSpPr>
        <p:spPr>
          <a:xfrm>
            <a:off x="2502694" y="2163128"/>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8" name="矩形 7"/>
          <p:cNvSpPr/>
          <p:nvPr/>
        </p:nvSpPr>
        <p:spPr>
          <a:xfrm>
            <a:off x="2502694" y="2793206"/>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1" name="矩形 10"/>
          <p:cNvSpPr/>
          <p:nvPr/>
        </p:nvSpPr>
        <p:spPr>
          <a:xfrm>
            <a:off x="2502694" y="3453288"/>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3" name="矩形 12"/>
          <p:cNvSpPr/>
          <p:nvPr/>
        </p:nvSpPr>
        <p:spPr>
          <a:xfrm>
            <a:off x="2502694" y="4163378"/>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3998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2724"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01</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defRPr lang="zh-CN"/>
            </a:defPPr>
            <a:lvl1pPr marL="0" indent="0" algn="ctr" defTabSz="685800" rtl="0" eaLnBrk="1" fontAlgn="auto" latinLnBrk="0" hangingPunct="1">
              <a:lnSpc>
                <a:spcPct val="90000"/>
              </a:lnSpc>
              <a:spcBef>
                <a:spcPct val="0"/>
              </a:spcBef>
              <a:spcAft>
                <a:spcPct val="0"/>
              </a:spcAft>
              <a:buNone/>
              <a:defRPr sz="3300" b="0" i="0" u="none" kern="1200" baseline="0">
                <a:solidFill>
                  <a:schemeClr val="tx1"/>
                </a:solidFill>
                <a:latin typeface="+mj-lt"/>
                <a:ea typeface="+mj-ea"/>
                <a:cs typeface="+mj-cs"/>
              </a:defRPr>
            </a:lvl1pPr>
          </a:lstStyle>
          <a:p>
            <a:r>
              <a:rPr lang="zh-CN" altLang="en-US" sz="33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p:cNvPicPr>
            <a:picLocks noChangeAspect="1"/>
          </p:cNvPicPr>
          <p:nvPr>
            <p:custDataLst>
              <p:tags r:id="rId3"/>
            </p:custDataLst>
          </p:nvPr>
        </p:nvPicPr>
        <p:blipFill>
          <a:blip r:embed="rId2"/>
          <a:stretch>
            <a:fillRect/>
          </a:stretch>
        </p:blipFill>
        <p:spPr>
          <a:xfrm>
            <a:off x="1176338" y="255746"/>
            <a:ext cx="6212205" cy="4622006"/>
          </a:xfrm>
          <a:prstGeom prst="rect">
            <a:avLst/>
          </a:prstGeom>
        </p:spPr>
      </p:pic>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02</a:t>
            </a:r>
            <a:endParaRPr lang="zh-CN" altLang="en-US" sz="3200"/>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defRPr lang="zh-CN"/>
            </a:defPPr>
            <a:lvl1pPr marL="0" indent="0" algn="ctr" defTabSz="685800" rtl="0" eaLnBrk="1" fontAlgn="auto" latinLnBrk="0" hangingPunct="1">
              <a:lnSpc>
                <a:spcPct val="90000"/>
              </a:lnSpc>
              <a:spcBef>
                <a:spcPct val="0"/>
              </a:spcBef>
              <a:spcAft>
                <a:spcPct val="0"/>
              </a:spcAft>
              <a:buNone/>
              <a:defRPr sz="3300" b="0" i="0" u="none" kern="1200" baseline="0">
                <a:solidFill>
                  <a:schemeClr val="tx1"/>
                </a:solidFill>
                <a:latin typeface="+mj-lt"/>
                <a:ea typeface="+mj-ea"/>
                <a:cs typeface="+mj-cs"/>
              </a:defRPr>
            </a:lvl1pPr>
          </a:lstStyle>
          <a:p>
            <a:r>
              <a:rPr lang="zh-CN" altLang="en-US" sz="33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extBox 4"/>
          <p:cNvSpPr txBox="1"/>
          <p:nvPr/>
        </p:nvSpPr>
        <p:spPr>
          <a:xfrm>
            <a:off x="2742247" y="468630"/>
            <a:ext cx="2793206" cy="391477"/>
          </a:xfrm>
          <a:prstGeom prst="rect">
            <a:avLst/>
          </a:prstGeom>
          <a:noFill/>
        </p:spPr>
        <p:txBody>
          <a:bodyPr wrap="square" rtlCol="0">
            <a:spAutoFit/>
          </a:bodyPr>
          <a:lstStyle>
            <a:defPPr>
              <a:defRPr lang="zh-CN"/>
            </a:defPPr>
          </a:lstStyle>
          <a:p>
            <a:pPr algn="ctr"/>
            <a:r>
              <a:rPr lang="zh-CN" altLang="en-US" sz="2100" b="1" smtClean="0">
                <a:solidFill>
                  <a:srgbClr val="FF0000"/>
                </a:solidFill>
                <a:latin typeface="+mj-ea"/>
              </a:rPr>
              <a:t>（一）常用短语</a:t>
            </a:r>
          </a:p>
        </p:txBody>
      </p:sp>
      <p:sp>
        <p:nvSpPr>
          <p:cNvPr id="3" name="文本框 2"/>
          <p:cNvSpPr txBox="1"/>
          <p:nvPr/>
        </p:nvSpPr>
        <p:spPr>
          <a:xfrm>
            <a:off x="1277779" y="951548"/>
            <a:ext cx="6099810" cy="3492341"/>
          </a:xfrm>
          <a:prstGeom prst="rect">
            <a:avLst/>
          </a:prstGeom>
          <a:noFill/>
        </p:spPr>
        <p:txBody>
          <a:bodyPr wrap="square" rtlCol="0" anchor="t">
            <a:spAutoFit/>
          </a:bodyPr>
          <a:lstStyle>
            <a:defPPr>
              <a:defRPr lang="zh-CN"/>
            </a:defPPr>
          </a:lstStyle>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 next to紧邻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 living room起居室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3. share sth with sb分享某物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4. dining room餐厅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5. be full of满是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6. of one</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own属于某人自己的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7. some day将来有一天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8. take a message捎个口信 ★★★</a:t>
            </a:r>
          </a:p>
          <a:p>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linds(horizont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extBox 4"/>
          <p:cNvSpPr txBox="1"/>
          <p:nvPr/>
        </p:nvSpPr>
        <p:spPr>
          <a:xfrm>
            <a:off x="3023235" y="621506"/>
            <a:ext cx="2793206" cy="391477"/>
          </a:xfrm>
          <a:prstGeom prst="rect">
            <a:avLst/>
          </a:prstGeom>
          <a:noFill/>
        </p:spPr>
        <p:txBody>
          <a:bodyPr wrap="square" rtlCol="0">
            <a:spAutoFit/>
          </a:bodyPr>
          <a:lstStyle>
            <a:defPPr>
              <a:defRPr lang="zh-CN"/>
            </a:defPPr>
          </a:lstStyle>
          <a:p>
            <a:pPr algn="ctr"/>
            <a:r>
              <a:rPr lang="zh-CN" altLang="en-US" sz="2100" b="1" smtClean="0">
                <a:solidFill>
                  <a:srgbClr val="FF0000"/>
                </a:solidFill>
                <a:latin typeface="+mj-ea"/>
              </a:rPr>
              <a:t>（一）常用短语</a:t>
            </a:r>
          </a:p>
        </p:txBody>
      </p:sp>
      <p:sp>
        <p:nvSpPr>
          <p:cNvPr id="3" name="文本框 2"/>
          <p:cNvSpPr txBox="1"/>
          <p:nvPr/>
        </p:nvSpPr>
        <p:spPr>
          <a:xfrm>
            <a:off x="1250133" y="1125131"/>
            <a:ext cx="7301864" cy="3557112"/>
          </a:xfrm>
          <a:prstGeom prst="rect">
            <a:avLst/>
          </a:prstGeom>
          <a:noFill/>
        </p:spPr>
        <p:txBody>
          <a:bodyPr wrap="square" rtlCol="0" anchor="t">
            <a:spAutoFit/>
          </a:bodyPr>
          <a:lstStyle>
            <a:defPPr>
              <a:defRPr lang="zh-CN"/>
            </a:defPPr>
          </a:lstStyle>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9. wash machine洗衣机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10. at the foot of在……脚下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11. football field足球场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12. home cinema家庭影院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13. help sb with sth 帮助某人解决某种困难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14. do  some shopping买东西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15. the  day after tomorrow后天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16. make a fire生火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17. office worker办公室职员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strips(downLeft)">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extBox 4"/>
          <p:cNvSpPr txBox="1"/>
          <p:nvPr/>
        </p:nvSpPr>
        <p:spPr>
          <a:xfrm>
            <a:off x="3175159" y="811530"/>
            <a:ext cx="2793206" cy="391477"/>
          </a:xfrm>
          <a:prstGeom prst="rect">
            <a:avLst/>
          </a:prstGeom>
          <a:noFill/>
        </p:spPr>
        <p:txBody>
          <a:bodyPr wrap="square" rtlCol="0">
            <a:spAutoFit/>
          </a:bodyPr>
          <a:lstStyle>
            <a:defPPr>
              <a:defRPr lang="zh-CN"/>
            </a:defPPr>
          </a:lstStyle>
          <a:p>
            <a:pPr algn="ctr"/>
            <a:r>
              <a:rPr lang="zh-CN" altLang="en-US" sz="2100" b="1" smtClean="0">
                <a:solidFill>
                  <a:srgbClr val="FF0000"/>
                </a:solidFill>
                <a:latin typeface="+mj-ea"/>
              </a:rPr>
              <a:t>（一）常用短语</a:t>
            </a:r>
          </a:p>
        </p:txBody>
      </p:sp>
      <p:sp>
        <p:nvSpPr>
          <p:cNvPr id="3" name="文本框 2"/>
          <p:cNvSpPr txBox="1"/>
          <p:nvPr/>
        </p:nvSpPr>
        <p:spPr>
          <a:xfrm>
            <a:off x="1188720" y="1494949"/>
            <a:ext cx="7353776" cy="2394109"/>
          </a:xfrm>
          <a:prstGeom prst="rect">
            <a:avLst/>
          </a:prstGeom>
          <a:noFill/>
        </p:spPr>
        <p:txBody>
          <a:bodyPr wrap="square" rtlCol="0" anchor="t">
            <a:spAutoFit/>
          </a:bodyPr>
          <a:lstStyle>
            <a:defPPr>
              <a:defRPr lang="zh-CN"/>
            </a:defPPr>
          </a:lstStyle>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18. police station警察局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19. post office邮局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20. by train/bus/ship/bike乘火车/公交车/轮船/自行车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21. wait a minute等一会儿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22. look forward to期待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23. all over到处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linds(horizont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extBox 4"/>
          <p:cNvSpPr txBox="1"/>
          <p:nvPr/>
        </p:nvSpPr>
        <p:spPr>
          <a:xfrm>
            <a:off x="3175159" y="811530"/>
            <a:ext cx="2793206" cy="391477"/>
          </a:xfrm>
          <a:prstGeom prst="rect">
            <a:avLst/>
          </a:prstGeom>
          <a:noFill/>
        </p:spPr>
        <p:txBody>
          <a:bodyPr wrap="square" rtlCol="0">
            <a:spAutoFit/>
          </a:bodyPr>
          <a:lstStyle>
            <a:defPPr>
              <a:defRPr lang="zh-CN"/>
            </a:defPPr>
          </a:lstStyle>
          <a:p>
            <a:pPr algn="ctr"/>
            <a:r>
              <a:rPr lang="zh-CN" altLang="en-US" sz="2100" b="1" smtClean="0">
                <a:solidFill>
                  <a:srgbClr val="FF0000"/>
                </a:solidFill>
                <a:latin typeface="+mj-ea"/>
              </a:rPr>
              <a:t>（一）常用短语</a:t>
            </a:r>
          </a:p>
        </p:txBody>
      </p:sp>
      <p:sp>
        <p:nvSpPr>
          <p:cNvPr id="2" name="文本框 1"/>
          <p:cNvSpPr txBox="1"/>
          <p:nvPr/>
        </p:nvSpPr>
        <p:spPr>
          <a:xfrm>
            <a:off x="1411129" y="1463992"/>
            <a:ext cx="6519387" cy="3007043"/>
          </a:xfrm>
          <a:prstGeom prst="rect">
            <a:avLst/>
          </a:prstGeom>
          <a:noFill/>
        </p:spPr>
        <p:txBody>
          <a:bodyPr wrap="square" rtlCol="0" anchor="t">
            <a:spAutoFit/>
          </a:bodyPr>
          <a:lstStyle>
            <a:defPPr>
              <a:defRPr lang="zh-CN"/>
            </a:defPPr>
          </a:lstStyle>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24. have to不得不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25. all day long整天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26. work of art艺术品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27. northeast东北方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28. traffic lights红绿灯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29. prepare... for... 为……准备……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30. plenty of大量，足够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trips(downLeft)">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188285" y="910519"/>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
        <p:nvSpPr>
          <p:cNvPr id="2" name="文本框 1"/>
          <p:cNvSpPr txBox="1"/>
          <p:nvPr/>
        </p:nvSpPr>
        <p:spPr>
          <a:xfrm>
            <a:off x="688657" y="1527810"/>
            <a:ext cx="7766208" cy="3104674"/>
          </a:xfrm>
          <a:prstGeom prst="rect">
            <a:avLst/>
          </a:prstGeom>
          <a:noFill/>
        </p:spPr>
        <p:txBody>
          <a:bodyPr wrap="square" rtlCol="0" anchor="t">
            <a:spAutoFit/>
          </a:bodyPr>
          <a:lstStyle>
            <a:defPPr>
              <a:defRPr lang="zh-CN"/>
            </a:defPPr>
          </a:lstStyle>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 I'd like to live next to a restaurant. 我想住在餐馆旁边。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 I share a bedroom with my sister. 我和我姐姐共用一间卧室。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3. The CN Tower is 1,815 feet tall. 加拿大国家电视塔有1815英尺高。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4. Women's Day is on the eighth of March. 三月八日是妇女节。 ★★★</a:t>
            </a:r>
          </a:p>
          <a:p>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256389" y="910519"/>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
        <p:nvSpPr>
          <p:cNvPr id="2" name="文本框 1"/>
          <p:cNvSpPr txBox="1"/>
          <p:nvPr/>
        </p:nvSpPr>
        <p:spPr>
          <a:xfrm>
            <a:off x="682942" y="1453991"/>
            <a:ext cx="7527607" cy="2587466"/>
          </a:xfrm>
          <a:prstGeom prst="rect">
            <a:avLst/>
          </a:prstGeom>
          <a:noFill/>
        </p:spPr>
        <p:txBody>
          <a:bodyPr wrap="square" rtlCol="0" anchor="t">
            <a:spAutoFit/>
          </a:bodyPr>
          <a:lstStyle>
            <a:defPPr>
              <a:defRPr lang="zh-CN"/>
            </a:defPPr>
          </a:lstStyle>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5. He always the first to come to school in our class. 他总是我们班第一个来学校的。 ★★★</a:t>
            </a: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6. May I speak to Daniel, please?我能和丹尼尔说话吗？ ★★★★</a:t>
            </a: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7. Can I take a message? 我能留个口信吗？ ★★★★</a:t>
            </a: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8. Can you ask him to call me back? 你能让他给我回个电话吗？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376880" y="921949"/>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
        <p:nvSpPr>
          <p:cNvPr id="2" name="文本框 1"/>
          <p:cNvSpPr txBox="1"/>
          <p:nvPr/>
        </p:nvSpPr>
        <p:spPr>
          <a:xfrm>
            <a:off x="680085" y="1469231"/>
            <a:ext cx="7448550" cy="3169444"/>
          </a:xfrm>
          <a:prstGeom prst="rect">
            <a:avLst/>
          </a:prstGeom>
          <a:noFill/>
        </p:spPr>
        <p:txBody>
          <a:bodyPr wrap="square" rtlCol="0" anchor="t">
            <a:spAutoFit/>
          </a:bodyPr>
          <a:lstStyle>
            <a:defPPr>
              <a:defRPr lang="zh-CN"/>
            </a:defPPr>
          </a:lstStyle>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9. I'm going to visit our new neighbours. 我要去拜访我们的新邻居。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10. They help us with all kinds of problems. 他们帮助我们解决各种问题。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11. There is something wrong with my computer. 我的电脑有点问题。 ★★★</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12. I am going to ask a computer engineer to check it. 我要让电脑工程师检查一下。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239720" y="876229"/>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
        <p:nvSpPr>
          <p:cNvPr id="2" name="文本框 1"/>
          <p:cNvSpPr txBox="1"/>
          <p:nvPr/>
        </p:nvSpPr>
        <p:spPr>
          <a:xfrm>
            <a:off x="691515" y="1548289"/>
            <a:ext cx="7773352" cy="2653665"/>
          </a:xfrm>
          <a:prstGeom prst="rect">
            <a:avLst/>
          </a:prstGeom>
          <a:noFill/>
        </p:spPr>
        <p:txBody>
          <a:bodyPr wrap="square" rtlCol="0" anchor="t">
            <a:spAutoFit/>
          </a:bodyPr>
          <a:lstStyle>
            <a:defPPr>
              <a:defRPr lang="zh-CN"/>
            </a:defPPr>
          </a:lstStyle>
          <a:p>
            <a:r>
              <a:rPr lang="zh-CN" altLang="en-US" sz="2100">
                <a:latin typeface="Times New Roman" panose="02020603050405020304" pitchFamily="18" charset="0"/>
                <a:ea typeface="宋体" panose="02010600030101010101" pitchFamily="2" charset="-122"/>
                <a:cs typeface="Times New Roman" panose="02020603050405020304" pitchFamily="18" charset="0"/>
              </a:rPr>
              <a:t>13. Some college students are ready to help. 有些大学生愿意帮忙。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14. What are you going to do in the future?你将来打算做什么？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15. I am going to be a computer engineer. 我要成为一名电脑工程师。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16. It takes only 40 minutes by underground. 坐地铁只要40分钟。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97669" y="1088708"/>
            <a:ext cx="7993380" cy="3232785"/>
          </a:xfrm>
          <a:prstGeom prst="rect">
            <a:avLst/>
          </a:prstGeom>
          <a:noFill/>
        </p:spPr>
        <p:txBody>
          <a:bodyPr wrap="square" rtlCol="0" anchor="t">
            <a:spAutoFit/>
          </a:bodyPr>
          <a:lstStyle>
            <a:defPPr>
              <a:defRPr lang="zh-CN"/>
            </a:defPPr>
          </a:lstStyle>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17. Why not visit our local theatre and enjoy Beijing opera. 为什么不去我们当地的剧院欣赏京剧呢。 ★★★</a:t>
            </a:r>
          </a:p>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18. I think we have to go up again. 我想我们得再上去一次。 ★★★</a:t>
            </a:r>
          </a:p>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19. Go straight on, and youll find the Panda House. 一直往前走，你会找到熊猫馆。 ★★★★</a:t>
            </a:r>
          </a:p>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20. Walk along the road. To the north of the Panda House, youll find the lions. 沿着路走，在熊猫馆的北面，你会看到狮子。 ★★★★</a:t>
            </a:r>
          </a:p>
        </p:txBody>
      </p:sp>
      <p:sp>
        <p:nvSpPr>
          <p:cNvPr id="3" name="TextBox 2"/>
          <p:cNvSpPr txBox="1"/>
          <p:nvPr/>
        </p:nvSpPr>
        <p:spPr>
          <a:xfrm>
            <a:off x="3146851" y="616196"/>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231624" y="688586"/>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
        <p:nvSpPr>
          <p:cNvPr id="4" name="文本框 3"/>
          <p:cNvSpPr txBox="1"/>
          <p:nvPr/>
        </p:nvSpPr>
        <p:spPr>
          <a:xfrm>
            <a:off x="457200" y="1346359"/>
            <a:ext cx="8151971" cy="2780824"/>
          </a:xfrm>
          <a:prstGeom prst="rect">
            <a:avLst/>
          </a:prstGeom>
          <a:noFill/>
        </p:spPr>
        <p:txBody>
          <a:bodyPr wrap="square" rtlCol="0" anchor="t">
            <a:spAutoFit/>
          </a:bodyPr>
          <a:lstStyle>
            <a:defPPr>
              <a:defRPr lang="zh-CN"/>
            </a:defPPr>
          </a:lstStyle>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21. Turn left, and to the west of the Lions Area, you</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ll find the world of Birds. 向左转，在狮子区的西边，你会看到鸟的世界。 ★★★★</a:t>
            </a:r>
          </a:p>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22. Where are we going for our class trip?我们的班级旅行要去哪里？ ★★★ </a:t>
            </a:r>
          </a:p>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23. How will we get there?我们怎么去那里？ ★★★★★</a:t>
            </a:r>
          </a:p>
          <a:p>
            <a:pPr>
              <a:lnSpc>
                <a:spcPct val="14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24. We will get there by bus. 我们坐公共汽车去。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146851" y="508564"/>
            <a:ext cx="2850356"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（二）重点句型</a:t>
            </a:r>
          </a:p>
        </p:txBody>
      </p:sp>
      <p:sp>
        <p:nvSpPr>
          <p:cNvPr id="2" name="文本框 1"/>
          <p:cNvSpPr txBox="1"/>
          <p:nvPr/>
        </p:nvSpPr>
        <p:spPr>
          <a:xfrm>
            <a:off x="416719" y="1230630"/>
            <a:ext cx="8251983" cy="3267075"/>
          </a:xfrm>
          <a:prstGeom prst="rect">
            <a:avLst/>
          </a:prstGeom>
          <a:noFill/>
        </p:spPr>
        <p:txBody>
          <a:bodyPr wrap="square" rtlCol="0" anchor="t">
            <a:spAutoFit/>
          </a:bodyPr>
          <a:lstStyle>
            <a:defPPr>
              <a:defRPr lang="zh-CN"/>
            </a:defPPr>
          </a:lstStyle>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25. Would you like to come? 你想一起来吗？ ★★★★★</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26. Which way should I go at the traffic lights?在红绿灯那边我该走哪条路？ ★★★★</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27. Have a nice trip! 旅途愉快！ ★★★★★</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28. Take the second turning on the right. 在第二个路口右转。 ★★★★★</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29. Turn left at the first crossing. 在第一个十字路口左转。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30. I am looking forward to seeing you at the party. 我很期待在派对上见到你。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2555053" y="348801"/>
            <a:ext cx="3118247" cy="374332"/>
          </a:xfrm>
          <a:prstGeom prst="rect">
            <a:avLst/>
          </a:prstGeom>
          <a:noFill/>
        </p:spPr>
        <p:txBody>
          <a:bodyPr wrap="square" lIns="51435" tIns="25718" rIns="51435" bIns="25718" rtlCol="0">
            <a:spAutoFit/>
          </a:bodyPr>
          <a:lstStyle>
            <a:defPPr>
              <a:defRPr lang="zh-CN"/>
            </a:defPPr>
          </a:lstStyle>
          <a:p>
            <a:pPr algn="ctr"/>
            <a:r>
              <a:rPr lang="zh-CN" altLang="en-US" sz="2100" b="1">
                <a:solidFill>
                  <a:srgbClr val="FF0000"/>
                </a:solidFill>
              </a:rPr>
              <a:t>（三）考点知识精讲</a:t>
            </a:r>
          </a:p>
        </p:txBody>
      </p:sp>
      <p:sp>
        <p:nvSpPr>
          <p:cNvPr id="7" name="TextBox 6"/>
          <p:cNvSpPr txBox="1"/>
          <p:nvPr/>
        </p:nvSpPr>
        <p:spPr>
          <a:xfrm>
            <a:off x="395763" y="923925"/>
            <a:ext cx="7793831" cy="4200525"/>
          </a:xfrm>
          <a:prstGeom prst="rect">
            <a:avLst/>
          </a:prstGeom>
          <a:noFill/>
        </p:spPr>
        <p:txBody>
          <a:bodyPr wrap="square" rtlCol="0">
            <a:spAutoFit/>
          </a:bodyPr>
          <a:lstStyle>
            <a:defPPr>
              <a:defRPr lang="zh-CN"/>
            </a:defPPr>
          </a:lstStyle>
          <a:p>
            <a:pPr>
              <a:lnSpc>
                <a:spcPct val="131000"/>
              </a:lnSpc>
            </a:pPr>
            <a:r>
              <a:rPr lang="en-US" altLang="zh-CN" sz="2100" b="1" smtClean="0">
                <a:solidFill>
                  <a:srgbClr val="1207EB"/>
                </a:solidFill>
                <a:latin typeface="Times New Roman" panose="02020603050405020304" pitchFamily="18" charset="0"/>
                <a:cs typeface="Times New Roman" panose="02020603050405020304" pitchFamily="18" charset="0"/>
              </a:rPr>
              <a:t>1. </a:t>
            </a:r>
            <a:r>
              <a:rPr lang="zh-CN" altLang="en-US" sz="2100" b="1" smtClean="0">
                <a:solidFill>
                  <a:srgbClr val="1207EB"/>
                </a:solidFill>
                <a:latin typeface="Times New Roman" panose="02020603050405020304" pitchFamily="18" charset="0"/>
                <a:cs typeface="Times New Roman" panose="02020603050405020304" pitchFamily="18" charset="0"/>
              </a:rPr>
              <a:t>交际用语</a:t>
            </a:r>
          </a:p>
          <a:p>
            <a:pPr fontAlgn="auto">
              <a:lnSpc>
                <a:spcPct val="131000"/>
              </a:lnSpc>
            </a:pPr>
            <a:r>
              <a:rPr lang="zh-CN" altLang="en-US" sz="1500" smtClean="0">
                <a:latin typeface="Times New Roman" panose="02020603050405020304" pitchFamily="18" charset="0"/>
                <a:cs typeface="Times New Roman" panose="02020603050405020304" pitchFamily="18" charset="0"/>
              </a:rPr>
              <a:t>   </a:t>
            </a:r>
            <a:r>
              <a:rPr lang="zh-CN" altLang="en-US" sz="15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在</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Unit1-4</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中，常用的交际用语有：意愿和打算、打电话、建议、祝愿、问距离、问路等用语。例如：</a:t>
            </a:r>
          </a:p>
          <a:p>
            <a:pPr fontAlgn="auto">
              <a:lnSpc>
                <a:spcPct val="131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1</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—Would you like to go to the movies tonight?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你今晚想去看电影吗？ </a:t>
            </a:r>
          </a:p>
          <a:p>
            <a:pPr fontAlgn="auto">
              <a:lnSpc>
                <a:spcPct val="131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—Yes, I’d love to.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是的，我很乐意。</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意愿</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100" smtClean="0">
              <a:latin typeface="Times New Roman" panose="02020603050405020304" pitchFamily="18" charset="0"/>
              <a:ea typeface="宋体" panose="02010600030101010101" pitchFamily="2" charset="-122"/>
              <a:cs typeface="Times New Roman" panose="02020603050405020304" pitchFamily="18" charset="0"/>
            </a:endParaRPr>
          </a:p>
          <a:p>
            <a:pPr fontAlgn="auto">
              <a:lnSpc>
                <a:spcPct val="131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2</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—Hello. May I speak to Jim, please?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你好，我能和吉姆说话吗？</a:t>
            </a:r>
          </a:p>
          <a:p>
            <a:pPr fontAlgn="auto">
              <a:lnSpc>
                <a:spcPct val="131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—Sorry, he is not at home.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对不起，他不在家。</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打电话</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 </a:t>
            </a:r>
          </a:p>
          <a:p>
            <a:pPr fontAlgn="auto">
              <a:lnSpc>
                <a:spcPct val="131000"/>
              </a:lnSpc>
            </a:pP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              </a:t>
            </a:r>
          </a:p>
          <a:p>
            <a:endParaRPr lang="en-US" altLang="zh-CN" sz="2100" smtClean="0">
              <a:latin typeface="Times New Roman" panose="02020603050405020304" pitchFamily="18" charset="0"/>
              <a:ea typeface="宋体" panose="02010600030101010101" pitchFamily="2" charset="-122"/>
              <a:cs typeface="Times New Roman" panose="02020603050405020304" pitchFamily="18"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wipe(down)">
                                      <p:cBhvr>
                                        <p:cTn id="15" dur="500"/>
                                        <p:tgtEl>
                                          <p:spTgt spid="7">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wipe(down)">
                                      <p:cBhvr>
                                        <p:cTn id="18" dur="500"/>
                                        <p:tgtEl>
                                          <p:spTgt spid="7">
                                            <p:txEl>
                                              <p:pRg st="2" end="2"/>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wipe(down)">
                                      <p:cBhvr>
                                        <p:cTn id="21" dur="500"/>
                                        <p:tgtEl>
                                          <p:spTgt spid="7">
                                            <p:txEl>
                                              <p:pRg st="3" end="3"/>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wipe(down)">
                                      <p:cBhvr>
                                        <p:cTn id="24" dur="500"/>
                                        <p:tgtEl>
                                          <p:spTgt spid="7">
                                            <p:txEl>
                                              <p:pRg st="4" end="4"/>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wipe(down)">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575532" y="456910"/>
            <a:ext cx="3118247" cy="374332"/>
          </a:xfrm>
          <a:prstGeom prst="rect">
            <a:avLst/>
          </a:prstGeom>
          <a:noFill/>
        </p:spPr>
        <p:txBody>
          <a:bodyPr wrap="square" lIns="51435" tIns="25718" rIns="51435" bIns="25718" rtlCol="0">
            <a:spAutoFit/>
          </a:bodyPr>
          <a:lstStyle>
            <a:defPPr>
              <a:defRPr lang="zh-CN"/>
            </a:defPPr>
          </a:lstStyle>
          <a:p>
            <a:pPr algn="ctr"/>
            <a:r>
              <a:rPr lang="zh-CN" altLang="en-US" sz="2100" b="1">
                <a:solidFill>
                  <a:srgbClr val="FF0000"/>
                </a:solidFill>
              </a:rPr>
              <a:t>（三）考点知识精讲</a:t>
            </a:r>
          </a:p>
        </p:txBody>
      </p:sp>
      <p:sp>
        <p:nvSpPr>
          <p:cNvPr id="2" name="文本框 1"/>
          <p:cNvSpPr txBox="1"/>
          <p:nvPr/>
        </p:nvSpPr>
        <p:spPr>
          <a:xfrm>
            <a:off x="725805" y="936307"/>
            <a:ext cx="7692389" cy="3623310"/>
          </a:xfrm>
          <a:prstGeom prst="rect">
            <a:avLst/>
          </a:prstGeom>
          <a:noFill/>
        </p:spPr>
        <p:txBody>
          <a:bodyPr wrap="square" rtlCol="0" anchor="t">
            <a:spAutoFit/>
          </a:bodyPr>
          <a:lstStyle>
            <a:defPPr>
              <a:defRPr lang="zh-CN"/>
            </a:defPPr>
          </a:lstStyle>
          <a:p>
            <a:r>
              <a:rPr lang="zh-CN" altLang="en-US" sz="2100">
                <a:latin typeface="Times New Roman" panose="02020603050405020304" pitchFamily="18" charset="0"/>
                <a:ea typeface="宋体" panose="02010600030101010101" pitchFamily="2" charset="-122"/>
                <a:cs typeface="Times New Roman" panose="02020603050405020304" pitchFamily="18" charset="0"/>
              </a:rPr>
              <a:t>（3）—Shall we take them to the cinema? 我们要带他们去看电影吗？</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—Sure. 当然。(建议)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（4）—Have a nice trip! 旅途愉快！</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—Thank you. 谢谢你。(祝愿)</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（5）—How far is it from the hotel? 离酒店有多远？</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—It</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about 40 minutes by bus. 坐公交车大概要40分钟。(问距离)</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（6）—Excuse me. How can I get to the station? 不好意思。我怎么去车站？</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—Walk along the street, and you will see it on your left. 沿着街道走，你会看到它在你的左边。(问路)</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3068926" y="347848"/>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7" name="TextBox 6"/>
          <p:cNvSpPr txBox="1"/>
          <p:nvPr/>
        </p:nvSpPr>
        <p:spPr>
          <a:xfrm>
            <a:off x="288348" y="656782"/>
            <a:ext cx="8568232" cy="3969544"/>
          </a:xfrm>
          <a:prstGeom prst="rect">
            <a:avLst/>
          </a:prstGeom>
          <a:noFill/>
        </p:spPr>
        <p:txBody>
          <a:bodyPr wrap="square" rtlCol="0">
            <a:spAutoFit/>
          </a:bodyPr>
          <a:lstStyle>
            <a:defPPr>
              <a:defRPr lang="zh-CN"/>
            </a:defPPr>
          </a:lstStyle>
          <a:p>
            <a:pPr>
              <a:lnSpc>
                <a:spcPts val="3600"/>
              </a:lnSpc>
            </a:pPr>
            <a:r>
              <a:rPr lang="en-US" altLang="zh-CN" sz="2100" b="1" smtClean="0">
                <a:solidFill>
                  <a:srgbClr val="1207EB"/>
                </a:solidFill>
                <a:latin typeface="Times New Roman" panose="02020603050405020304" pitchFamily="18" charset="0"/>
                <a:cs typeface="Times New Roman" panose="02020603050405020304" pitchFamily="18" charset="0"/>
              </a:rPr>
              <a:t>2. </a:t>
            </a:r>
            <a:r>
              <a:rPr lang="zh-CN" altLang="en-US" sz="2100" b="1" smtClean="0">
                <a:solidFill>
                  <a:srgbClr val="1207EB"/>
                </a:solidFill>
                <a:latin typeface="Times New Roman" panose="02020603050405020304" pitchFamily="18" charset="0"/>
                <a:cs typeface="Times New Roman" panose="02020603050405020304" pitchFamily="18" charset="0"/>
              </a:rPr>
              <a:t>基数词和序数词</a:t>
            </a:r>
          </a:p>
          <a:p>
            <a:pPr>
              <a:lnSpc>
                <a:spcPts val="3600"/>
              </a:lnSpc>
            </a:pPr>
            <a:r>
              <a:rPr lang="zh-CN" altLang="en-US" sz="2250" smtClean="0">
                <a:latin typeface="Times New Roman" panose="02020603050405020304" pitchFamily="18" charset="0"/>
                <a:cs typeface="Times New Roman" panose="02020603050405020304" pitchFamily="18" charset="0"/>
              </a:rPr>
              <a:t>       </a:t>
            </a:r>
            <a:r>
              <a:rPr lang="zh-CN" altLang="en-US" sz="2250" smtClean="0">
                <a:latin typeface="Times New Roman" panose="02020603050405020304" pitchFamily="18" charset="0"/>
                <a:ea typeface="宋体" panose="02010600030101010101" pitchFamily="2" charset="-122"/>
                <a:cs typeface="Times New Roman" panose="02020603050405020304" pitchFamily="18" charset="0"/>
              </a:rPr>
              <a:t>数词分基数词和序数词。基数词表示数量，通常用来谈论数量的多少。序数词表示顺序，通常用来谈论日期、楼层、位置等。一般的序数词的构成是在基数词词尾加上</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th</a:t>
            </a:r>
            <a:r>
              <a:rPr lang="zh-CN" altLang="en-US" sz="2250" smtClean="0">
                <a:latin typeface="Times New Roman" panose="02020603050405020304" pitchFamily="18" charset="0"/>
                <a:ea typeface="宋体" panose="02010600030101010101" pitchFamily="2" charset="-122"/>
                <a:cs typeface="Times New Roman" panose="02020603050405020304" pitchFamily="18" charset="0"/>
              </a:rPr>
              <a:t>，而</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first</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second</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third</a:t>
            </a:r>
            <a:r>
              <a:rPr lang="zh-CN" altLang="en-US" sz="2250" smtClean="0">
                <a:latin typeface="Times New Roman" panose="02020603050405020304" pitchFamily="18" charset="0"/>
                <a:ea typeface="宋体" panose="02010600030101010101" pitchFamily="2" charset="-122"/>
                <a:cs typeface="Times New Roman" panose="02020603050405020304" pitchFamily="18" charset="0"/>
              </a:rPr>
              <a:t>是特殊的，</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以</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ve</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结尾的基数词，</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ve</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要变为</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f</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，再加</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th</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，如：</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five—fifth</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twelve—twelfth</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，以</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ty</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结尾的基数词，</a:t>
            </a:r>
            <a:r>
              <a:rPr lang="en-US" altLang="zh-CN"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y</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要变为</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ie</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，再加</a:t>
            </a:r>
            <a:r>
              <a:rPr lang="en-US" altLang="zh-CN" sz="225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th</a:t>
            </a:r>
            <a:r>
              <a:rPr lang="zh-CN" altLang="en-US" sz="225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50" smtClean="0">
                <a:latin typeface="Times New Roman" panose="02020603050405020304" pitchFamily="18" charset="0"/>
                <a:ea typeface="宋体" panose="02010600030101010101" pitchFamily="2" charset="-122"/>
                <a:cs typeface="Times New Roman" panose="02020603050405020304" pitchFamily="18" charset="0"/>
              </a:rPr>
              <a:t>如：</a:t>
            </a:r>
            <a:r>
              <a:rPr lang="en-US" altLang="zh-CN" sz="2250" smtClean="0">
                <a:latin typeface="Times New Roman" panose="02020603050405020304" pitchFamily="18" charset="0"/>
                <a:ea typeface="宋体" panose="02010600030101010101" pitchFamily="2" charset="-122"/>
                <a:cs typeface="Times New Roman" panose="02020603050405020304" pitchFamily="18" charset="0"/>
              </a:rPr>
              <a:t>twenty—twentieth; thirty—thirtieth</a:t>
            </a:r>
            <a:r>
              <a:rPr lang="zh-CN" altLang="en-US" sz="2250" smtClean="0">
                <a:latin typeface="Times New Roman" panose="02020603050405020304" pitchFamily="18" charset="0"/>
                <a:ea typeface="宋体" panose="02010600030101010101" pitchFamily="2" charset="-122"/>
                <a:cs typeface="Times New Roman" panose="02020603050405020304" pitchFamily="18" charset="0"/>
              </a:rPr>
              <a:t>。十位或百位的基数词，只将其个位上的基数词变为序数词。如：</a:t>
            </a:r>
            <a:r>
              <a:rPr lang="en-US" altLang="zh-CN" sz="2250" smtClean="0">
                <a:latin typeface="Times New Roman" panose="02020603050405020304" pitchFamily="18" charset="0"/>
                <a:ea typeface="宋体" panose="02010600030101010101" pitchFamily="2" charset="-122"/>
                <a:cs typeface="Times New Roman" panose="02020603050405020304" pitchFamily="18" charset="0"/>
              </a:rPr>
              <a:t>fifth -five—fifth-fifth</a:t>
            </a:r>
            <a:r>
              <a:rPr lang="zh-CN" altLang="en-US" sz="225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smtClean="0">
                <a:latin typeface="宋体" panose="02010600030101010101" pitchFamily="2" charset="-122"/>
                <a:ea typeface="宋体" panose="02010600030101010101" pitchFamily="2" charset="-122"/>
                <a:cs typeface="宋体" panose="02010600030101010101" pitchFamily="2" charset="-122"/>
              </a:rPr>
              <a:t>         </a:t>
            </a:r>
            <a:r>
              <a:rPr lang="en-US" altLang="zh-CN" sz="1800" smtClean="0"/>
              <a:t>  </a:t>
            </a:r>
          </a:p>
          <a:p>
            <a:endParaRPr lang="zh-CN" altLang="en-US" sz="1800" smtClean="0"/>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blinds(horizontal)">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31290" y="235930"/>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5" name="TextBox 4"/>
          <p:cNvSpPr txBox="1"/>
          <p:nvPr/>
        </p:nvSpPr>
        <p:spPr>
          <a:xfrm>
            <a:off x="274152" y="652462"/>
            <a:ext cx="8594767" cy="4134803"/>
          </a:xfrm>
          <a:prstGeom prst="rect">
            <a:avLst/>
          </a:prstGeom>
          <a:noFill/>
        </p:spPr>
        <p:txBody>
          <a:bodyPr wrap="square" rtlCol="0">
            <a:spAutoFit/>
          </a:bodyPr>
          <a:lstStyle>
            <a:defPPr>
              <a:defRPr lang="zh-CN"/>
            </a:defPPr>
          </a:lstStyle>
          <a:p>
            <a:pPr fontAlgn="auto">
              <a:lnSpc>
                <a:spcPct val="90000"/>
              </a:lnSpc>
            </a:pPr>
            <a:r>
              <a:rPr lang="en-US" altLang="zh-CN" sz="2100" b="1" smtClean="0">
                <a:solidFill>
                  <a:srgbClr val="1207EB"/>
                </a:solidFill>
                <a:latin typeface="+mj-ea"/>
                <a:ea typeface="+mj-ea"/>
                <a:cs typeface="+mj-ea"/>
              </a:rPr>
              <a:t>3. </a:t>
            </a:r>
            <a:r>
              <a:rPr lang="zh-CN" altLang="en-US" sz="2100" b="1" smtClean="0">
                <a:solidFill>
                  <a:srgbClr val="1207EB"/>
                </a:solidFill>
                <a:latin typeface="+mj-ea"/>
                <a:ea typeface="+mj-ea"/>
                <a:cs typeface="+mj-ea"/>
              </a:rPr>
              <a:t>一般将来时</a:t>
            </a:r>
          </a:p>
          <a:p>
            <a:pPr fontAlgn="auto">
              <a:lnSpc>
                <a:spcPct val="90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一般将来时构成：一般将来时由</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“助动词</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will+</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动词原形”</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构成，在书面语中，主语为</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I</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和</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we</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时，常用“助动词</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shall+</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动词原形”的形式。</a:t>
            </a:r>
          </a:p>
          <a:p>
            <a:pPr fontAlgn="auto">
              <a:lnSpc>
                <a:spcPct val="90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一般将来时的</a:t>
            </a:r>
            <a:r>
              <a:rPr lang="zh-CN" altLang="en-US" sz="2100" b="1" smtClean="0">
                <a:solidFill>
                  <a:srgbClr val="5807E9"/>
                </a:solidFill>
                <a:latin typeface="Times New Roman" panose="02020603050405020304" pitchFamily="18" charset="0"/>
                <a:ea typeface="宋体" panose="02010600030101010101" pitchFamily="2" charset="-122"/>
                <a:cs typeface="Times New Roman" panose="02020603050405020304" pitchFamily="18" charset="0"/>
              </a:rPr>
              <a:t>用法</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：表示</a:t>
            </a:r>
            <a:r>
              <a:rPr lang="zh-CN" altLang="en-US" sz="2100" smtClean="0">
                <a:solidFill>
                  <a:srgbClr val="5807E9"/>
                </a:solidFill>
                <a:latin typeface="Times New Roman" panose="02020603050405020304" pitchFamily="18" charset="0"/>
                <a:ea typeface="宋体" panose="02010600030101010101" pitchFamily="2" charset="-122"/>
                <a:cs typeface="Times New Roman" panose="02020603050405020304" pitchFamily="18" charset="0"/>
              </a:rPr>
              <a:t>将要发生的动作或存在的状态</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，常与</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tomorrow</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the day after tomorrow</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next week</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in a few days</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等表示将来的时间状语连用。例如：</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I will go shopping tomorrow.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我明天去买东西。</a:t>
            </a:r>
          </a:p>
          <a:p>
            <a:pPr fontAlgn="auto">
              <a:lnSpc>
                <a:spcPct val="90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表示</a:t>
            </a:r>
            <a:r>
              <a:rPr lang="zh-CN" altLang="en-US" sz="2100" smtClean="0">
                <a:solidFill>
                  <a:srgbClr val="5807E9"/>
                </a:solidFill>
                <a:latin typeface="Times New Roman" panose="02020603050405020304" pitchFamily="18" charset="0"/>
                <a:ea typeface="宋体" panose="02010600030101010101" pitchFamily="2" charset="-122"/>
                <a:cs typeface="Times New Roman" panose="02020603050405020304" pitchFamily="18" charset="0"/>
              </a:rPr>
              <a:t>将来经常或反复发生的动作</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。例如：</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They will go to the park every Sunday.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他们将每周日去公园。</a:t>
            </a:r>
          </a:p>
          <a:p>
            <a:pPr fontAlgn="auto">
              <a:lnSpc>
                <a:spcPct val="90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一般将来时态的其他表示方法：</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be going to+</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动词原形”</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，表示</a:t>
            </a:r>
            <a:r>
              <a:rPr lang="zh-CN" altLang="en-US" sz="2100" smtClean="0">
                <a:solidFill>
                  <a:srgbClr val="5807E9"/>
                </a:solidFill>
                <a:latin typeface="Times New Roman" panose="02020603050405020304" pitchFamily="18" charset="0"/>
                <a:ea typeface="宋体" panose="02010600030101010101" pitchFamily="2" charset="-122"/>
                <a:cs typeface="Times New Roman" panose="02020603050405020304" pitchFamily="18" charset="0"/>
              </a:rPr>
              <a:t>即将发生或打算、计划、决定要做的事，或可能要发生的事</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。例如：</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We are going to spend my summer holiday in Beijing.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我们打算去北京度暑假。</a:t>
            </a:r>
          </a:p>
          <a:p>
            <a:pPr fontAlgn="auto">
              <a:lnSpc>
                <a:spcPct val="9000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有些表示</a:t>
            </a:r>
            <a:r>
              <a:rPr lang="zh-CN" altLang="en-US" sz="2100" smtClean="0">
                <a:solidFill>
                  <a:srgbClr val="5807E9"/>
                </a:solidFill>
                <a:latin typeface="Times New Roman" panose="02020603050405020304" pitchFamily="18" charset="0"/>
                <a:ea typeface="宋体" panose="02010600030101010101" pitchFamily="2" charset="-122"/>
                <a:cs typeface="Times New Roman" panose="02020603050405020304" pitchFamily="18" charset="0"/>
              </a:rPr>
              <a:t>位置移动的动词</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（如</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come</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go</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leave</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return</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等），可用现在进行时表示按计划即将进行的动作。例如：</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The bus is coming in two minutes.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公交车两分钟后来。</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8" presetClass="entr" presetSubtype="12"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strips(downLeft)">
                                      <p:cBhvr>
                                        <p:cTn id="13" dur="500"/>
                                        <p:tgtEl>
                                          <p:spTgt spid="5">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wipe(down)">
                                      <p:cBhvr>
                                        <p:cTn id="19" dur="500"/>
                                        <p:tgtEl>
                                          <p:spTgt spid="5">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wipe(down)">
                                      <p:cBhvr>
                                        <p:cTn id="28" dur="500"/>
                                        <p:tgtEl>
                                          <p:spTgt spid="5">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animEffect transition="in" filter="wipe(down)">
                                      <p:cBhvr>
                                        <p:cTn id="3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47483" y="276887"/>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4" name="TextBox 3"/>
          <p:cNvSpPr txBox="1"/>
          <p:nvPr/>
        </p:nvSpPr>
        <p:spPr>
          <a:xfrm>
            <a:off x="703179" y="651003"/>
            <a:ext cx="7608095" cy="4050506"/>
          </a:xfrm>
          <a:prstGeom prst="rect">
            <a:avLst/>
          </a:prstGeom>
          <a:noFill/>
        </p:spPr>
        <p:txBody>
          <a:bodyPr wrap="square" rtlCol="0">
            <a:spAutoFit/>
          </a:bodyPr>
          <a:lstStyle>
            <a:defPPr>
              <a:defRPr lang="zh-CN"/>
            </a:defPPr>
          </a:lstStyle>
          <a:p>
            <a:pPr>
              <a:lnSpc>
                <a:spcPts val="3450"/>
              </a:lnSpc>
            </a:pPr>
            <a:r>
              <a:rPr lang="en-US" altLang="zh-CN"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rPr>
              <a:t>名词所有格</a:t>
            </a:r>
          </a:p>
          <a:p>
            <a:pPr>
              <a:lnSpc>
                <a:spcPts val="34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名词所有格通常用来表示人或物的所有关系。单数名词的所有格式是在其后加</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’s</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姓名的所有格形式是在其后加</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。以</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或</a:t>
            </a:r>
            <a:r>
              <a:rPr lang="en-US" altLang="zh-CN" sz="210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es</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结尾的复数名词的所有格是在其后加</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mn-ea"/>
              </a:rPr>
              <a:t>’s</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。不以</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或</a:t>
            </a:r>
            <a:r>
              <a:rPr lang="en-US" altLang="zh-CN" sz="2100" err="1"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es</a:t>
            </a:r>
            <a:r>
              <a:rPr lang="zh-CN" alt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结尾的不规则变化的名词复数，其所有格是在后面加</a:t>
            </a:r>
            <a:r>
              <a:rPr lang="en-US" altLang="zh-CN"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。例如：</a:t>
            </a:r>
          </a:p>
          <a:p>
            <a:pPr>
              <a:lnSpc>
                <a:spcPts val="34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1</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the woman’s son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这个妇女的儿子。</a:t>
            </a:r>
          </a:p>
          <a:p>
            <a:pPr>
              <a:lnSpc>
                <a:spcPts val="34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2</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Amy’s book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艾米的书。</a:t>
            </a:r>
          </a:p>
          <a:p>
            <a:pPr>
              <a:lnSpc>
                <a:spcPts val="3450"/>
              </a:lnSpc>
            </a:pPr>
            <a:r>
              <a:rPr lang="zh-CN" altLang="en-US" sz="2100" smtClean="0">
                <a:latin typeface="宋体" panose="02010600030101010101" pitchFamily="2" charset="-122"/>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cs typeface="Times New Roman" panose="02020603050405020304" pitchFamily="18" charset="0"/>
              </a:rPr>
              <a:t>3</a:t>
            </a:r>
            <a:r>
              <a:rPr lang="zh-CN" altLang="en-US" sz="2100" smtClean="0">
                <a:latin typeface="宋体" panose="02010600030101010101" pitchFamily="2" charset="-122"/>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cs typeface="Times New Roman" panose="02020603050405020304" pitchFamily="18" charset="0"/>
              </a:rPr>
              <a:t>the teachers</a:t>
            </a:r>
            <a:r>
              <a:rPr lang="en-US" altLang="zh-CN" sz="2100" smtClean="0">
                <a:latin typeface="Times New Roman" panose="02020603050405020304" pitchFamily="18" charset="0"/>
                <a:cs typeface="Times New Roman" panose="02020603050405020304" pitchFamily="18" charset="0"/>
              </a:rPr>
              <a:t>'</a:t>
            </a:r>
            <a:r>
              <a:rPr lang="zh-CN" altLang="en-US" sz="2100" smtClean="0">
                <a:latin typeface="Times New Roman" panose="02020603050405020304" pitchFamily="18" charset="0"/>
                <a:cs typeface="Times New Roman" panose="02020603050405020304" pitchFamily="18" charset="0"/>
              </a:rPr>
              <a:t> office </a:t>
            </a:r>
            <a:r>
              <a:rPr lang="zh-CN" altLang="en-US" sz="2100" smtClean="0">
                <a:latin typeface="宋体" panose="02010600030101010101" pitchFamily="2" charset="-122"/>
                <a:ea typeface="宋体" panose="02010600030101010101" pitchFamily="2" charset="-122"/>
              </a:rPr>
              <a:t>教师们的办公室</a:t>
            </a:r>
            <a:endParaRPr lang="zh-CN" altLang="en-US" sz="2100" smtClean="0"/>
          </a:p>
          <a:p>
            <a:pPr>
              <a:lnSpc>
                <a:spcPts val="3450"/>
              </a:lnSpc>
            </a:pPr>
            <a:r>
              <a:rPr lang="zh-CN" altLang="en-US" sz="2100" smtClean="0">
                <a:latin typeface="宋体" panose="02010600030101010101" pitchFamily="2" charset="-122"/>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cs typeface="Times New Roman" panose="02020603050405020304" pitchFamily="18" charset="0"/>
              </a:rPr>
              <a:t>4</a:t>
            </a:r>
            <a:r>
              <a:rPr lang="zh-CN" altLang="en-US" sz="2100" smtClean="0">
                <a:latin typeface="宋体" panose="02010600030101010101" pitchFamily="2" charset="-122"/>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cs typeface="Times New Roman" panose="02020603050405020304" pitchFamily="18" charset="0"/>
              </a:rPr>
              <a:t>the People</a:t>
            </a:r>
            <a:r>
              <a:rPr lang="en-US" altLang="zh-CN" sz="2100" smtClean="0">
                <a:latin typeface="Times New Roman" panose="02020603050405020304" pitchFamily="18" charset="0"/>
                <a:cs typeface="Times New Roman" panose="02020603050405020304" pitchFamily="18" charset="0"/>
              </a:rPr>
              <a:t>'</a:t>
            </a:r>
            <a:r>
              <a:rPr lang="zh-CN" altLang="en-US" sz="2100" smtClean="0">
                <a:latin typeface="Times New Roman" panose="02020603050405020304" pitchFamily="18" charset="0"/>
                <a:cs typeface="Times New Roman" panose="02020603050405020304" pitchFamily="18" charset="0"/>
              </a:rPr>
              <a:t>s Republic of China </a:t>
            </a:r>
            <a:r>
              <a:rPr lang="zh-CN" altLang="en-US" sz="2100" smtClean="0">
                <a:latin typeface="宋体" panose="02010600030101010101" pitchFamily="2" charset="-122"/>
                <a:ea typeface="宋体" panose="02010600030101010101" pitchFamily="2" charset="-122"/>
              </a:rPr>
              <a:t>中华人民共和国</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linds(horizontal)">
                                      <p:cBhvr>
                                        <p:cTn id="13" dur="500"/>
                                        <p:tgtEl>
                                          <p:spTgt spid="4">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blinds(horizontal)">
                                      <p:cBhvr>
                                        <p:cTn id="16" dur="500"/>
                                        <p:tgtEl>
                                          <p:spTgt spid="4">
                                            <p:txEl>
                                              <p:pRg st="2" end="2"/>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blinds(horizontal)">
                                      <p:cBhvr>
                                        <p:cTn id="19" dur="500"/>
                                        <p:tgtEl>
                                          <p:spTgt spid="4">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linds(horizontal)">
                                      <p:cBhvr>
                                        <p:cTn id="22" dur="500"/>
                                        <p:tgtEl>
                                          <p:spTgt spid="4">
                                            <p:txEl>
                                              <p:pRg st="4" end="4"/>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blinds(horizontal)">
                                      <p:cBhvr>
                                        <p:cTn id="2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47483" y="276887"/>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4" name="TextBox 3"/>
          <p:cNvSpPr txBox="1"/>
          <p:nvPr/>
        </p:nvSpPr>
        <p:spPr>
          <a:xfrm>
            <a:off x="778667" y="762476"/>
            <a:ext cx="7915276" cy="2357438"/>
          </a:xfrm>
          <a:prstGeom prst="rect">
            <a:avLst/>
          </a:prstGeom>
          <a:noFill/>
        </p:spPr>
        <p:txBody>
          <a:bodyPr wrap="square" rtlCol="0">
            <a:spAutoFit/>
          </a:bodyPr>
          <a:lstStyle>
            <a:defPPr>
              <a:defRPr lang="zh-CN"/>
            </a:defPPr>
          </a:lstStyle>
          <a:p>
            <a:pPr algn="just">
              <a:lnSpc>
                <a:spcPts val="2550"/>
              </a:lnSpc>
            </a:pPr>
            <a:r>
              <a:rPr lang="en-US" altLang="zh-CN"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rPr>
              <a:t>5. </a:t>
            </a:r>
            <a:r>
              <a:rPr lang="zh-CN" altLang="en-US"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rPr>
              <a:t>形容词性物主代词和名词性物主代词</a:t>
            </a:r>
          </a:p>
          <a:p>
            <a:pPr algn="just">
              <a:lnSpc>
                <a:spcPts val="25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      形容词性物主代词和名词性物主代词通常用来表示人或物的所有关系。形容词性物主代词后一般带有名词。名词性物主代词相当于“形容词性物主代词</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名词”。</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it</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没有名词性物主代词。例如：</a:t>
            </a:r>
          </a:p>
          <a:p>
            <a:pPr algn="just">
              <a:lnSpc>
                <a:spcPts val="25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1</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This is his father.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这是他的父亲</a:t>
            </a:r>
          </a:p>
          <a:p>
            <a:pPr algn="just">
              <a:lnSpc>
                <a:spcPts val="25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2</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The computer is mine.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这台电脑是我的。</a:t>
            </a:r>
            <a:endParaRPr lang="en-US" altLang="zh-CN" sz="210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ts val="2550"/>
              </a:lnSpc>
            </a:pP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形容词性物主代词和名词性物主代词归纳如下：</a:t>
            </a:r>
          </a:p>
        </p:txBody>
      </p:sp>
      <p:graphicFrame>
        <p:nvGraphicFramePr>
          <p:cNvPr id="7" name="表格 6"/>
          <p:cNvGraphicFramePr>
            <a:graphicFrameLocks noGrp="1"/>
          </p:cNvGraphicFramePr>
          <p:nvPr>
            <p:custDataLst>
              <p:tags r:id="rId2"/>
            </p:custDataLst>
          </p:nvPr>
        </p:nvGraphicFramePr>
        <p:xfrm>
          <a:off x="495776" y="3098959"/>
          <a:ext cx="7100412" cy="1668939"/>
        </p:xfrm>
        <a:graphic>
          <a:graphicData uri="http://schemas.openxmlformats.org/drawingml/2006/table">
            <a:tbl>
              <a:tblPr/>
              <a:tblGrid>
                <a:gridCol w="1028224"/>
                <a:gridCol w="892969"/>
                <a:gridCol w="907256"/>
                <a:gridCol w="421481"/>
                <a:gridCol w="521494"/>
                <a:gridCol w="428625"/>
                <a:gridCol w="892969"/>
                <a:gridCol w="921544"/>
                <a:gridCol w="1085850"/>
              </a:tblGrid>
              <a:tr h="331470">
                <a:tc rowSpan="2">
                  <a:txBody>
                    <a:bodyPr/>
                    <a:lstStyle/>
                    <a:p>
                      <a:pPr algn="just">
                        <a:lnSpc>
                          <a:spcPts val="2000"/>
                        </a:lnSpc>
                        <a:spcAft>
                          <a:spcPct val="0"/>
                        </a:spcAft>
                      </a:pPr>
                      <a:endParaRPr lang="en-US" sz="180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ts val="2000"/>
                        </a:lnSpc>
                        <a:spcAft>
                          <a:spcPct val="0"/>
                        </a:spcAft>
                      </a:pPr>
                      <a:r>
                        <a:rPr lang="zh-CN" sz="1800" b="1" kern="100" smtClean="0">
                          <a:latin typeface="Times New Roman" panose="02020603050405020304" pitchFamily="18" charset="0"/>
                          <a:ea typeface="宋体" panose="02010600030101010101" pitchFamily="2" charset="-122"/>
                          <a:cs typeface="Times New Roman" panose="02020603050405020304" pitchFamily="18" charset="0"/>
                        </a:rPr>
                        <a:t>单</a:t>
                      </a:r>
                      <a:r>
                        <a:rPr lang="zh-CN" sz="1800" b="1" kern="100">
                          <a:latin typeface="Times New Roman" panose="02020603050405020304" pitchFamily="18" charset="0"/>
                          <a:ea typeface="宋体" panose="02010600030101010101" pitchFamily="2" charset="-122"/>
                          <a:cs typeface="Times New Roman" panose="02020603050405020304" pitchFamily="18" charset="0"/>
                        </a:rPr>
                        <a:t>数</a:t>
                      </a:r>
                    </a:p>
                  </a:txBody>
                  <a:tcPr marL="51435" marR="5143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txBody>
                  <a:tcPr marL="68580" marR="68580" marT="34290" marB="34290"/>
                </a:tc>
                <a:tc hMerge="1">
                  <a:txBody>
                    <a:bodyPr/>
                    <a:lstStyle/>
                    <a:p/>
                  </a:txBody>
                  <a:tcPr marL="68580" marR="68580" marT="34290" marB="34290"/>
                </a:tc>
                <a:tc hMerge="1">
                  <a:txBody>
                    <a:bodyPr/>
                    <a:lstStyle/>
                    <a:p/>
                  </a:txBody>
                  <a:tcPr marL="68580" marR="68580" marT="34290" marB="34290"/>
                </a:tc>
                <a:tc hMerge="1">
                  <a:txBody>
                    <a:bodyPr/>
                    <a:lstStyle/>
                    <a:p/>
                  </a:txBody>
                  <a:tcPr marL="68580" marR="68580" marT="34290" marB="34290"/>
                </a:tc>
                <a:tc gridSpan="3">
                  <a:txBody>
                    <a:bodyPr/>
                    <a:lstStyle/>
                    <a:p>
                      <a:pPr algn="ctr">
                        <a:lnSpc>
                          <a:spcPts val="2000"/>
                        </a:lnSpc>
                        <a:spcAft>
                          <a:spcPct val="0"/>
                        </a:spcAft>
                      </a:pPr>
                      <a:r>
                        <a:rPr lang="zh-CN" sz="1800" b="1" kern="100" smtClean="0">
                          <a:latin typeface="Times New Roman" panose="02020603050405020304" pitchFamily="18" charset="0"/>
                          <a:ea typeface="宋体" panose="02010600030101010101" pitchFamily="2" charset="-122"/>
                          <a:cs typeface="Times New Roman" panose="02020603050405020304" pitchFamily="18" charset="0"/>
                        </a:rPr>
                        <a:t>复</a:t>
                      </a:r>
                      <a:r>
                        <a:rPr lang="zh-CN" sz="1800" b="1" kern="100">
                          <a:latin typeface="Times New Roman" panose="02020603050405020304" pitchFamily="18" charset="0"/>
                          <a:ea typeface="宋体" panose="02010600030101010101" pitchFamily="2" charset="-122"/>
                          <a:cs typeface="Times New Roman" panose="02020603050405020304" pitchFamily="18" charset="0"/>
                        </a:rPr>
                        <a:t>数</a:t>
                      </a:r>
                    </a:p>
                  </a:txBody>
                  <a:tcPr marL="51435" marR="5143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txBody>
                  <a:tcPr marL="68580" marR="68580" marT="34290" marB="34290"/>
                </a:tc>
                <a:tc hMerge="1">
                  <a:txBody>
                    <a:bodyPr/>
                    <a:lstStyle/>
                    <a:p/>
                  </a:txBody>
                  <a:tcPr marL="68580" marR="68580" marT="34290" marB="34290"/>
                </a:tc>
              </a:tr>
              <a:tr h="321469">
                <a:tc vMerge="1">
                  <a:txBody>
                    <a:bodyPr/>
                    <a:lstStyle/>
                    <a:p/>
                  </a:txBody>
                  <a:tcPr marL="68580" marR="68580" marT="34290" marB="34290"/>
                </a:tc>
                <a:tc>
                  <a:txBody>
                    <a:bodyPr/>
                    <a:lstStyle/>
                    <a:p>
                      <a:pPr algn="just">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第一人称</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第二人称</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ts val="2000"/>
                        </a:lnSpc>
                        <a:spcAft>
                          <a:spcPct val="0"/>
                        </a:spcAft>
                      </a:pPr>
                      <a:r>
                        <a:rPr lang="en-US" sz="1500" b="1" kern="100">
                          <a:latin typeface="Times New Roman" panose="02020603050405020304" pitchFamily="18" charset="0"/>
                          <a:ea typeface="宋体" panose="02010600030101010101" pitchFamily="2" charset="-122"/>
                          <a:cs typeface="Times New Roman" panose="02020603050405020304" pitchFamily="18" charset="0"/>
                        </a:rPr>
                        <a:t>     </a:t>
                      </a:r>
                      <a:r>
                        <a:rPr lang="zh-CN" sz="1500" b="1" kern="100">
                          <a:latin typeface="Times New Roman" panose="02020603050405020304" pitchFamily="18" charset="0"/>
                          <a:ea typeface="宋体" panose="02010600030101010101" pitchFamily="2" charset="-122"/>
                          <a:cs typeface="Times New Roman" panose="02020603050405020304" pitchFamily="18" charset="0"/>
                        </a:rPr>
                        <a:t>第三人称</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txBody>
                  <a:tcPr marL="68580" marR="68580" marT="34290" marB="34290"/>
                </a:tc>
                <a:tc hMerge="1">
                  <a:txBody>
                    <a:bodyPr/>
                    <a:lstStyle/>
                    <a:p/>
                  </a:txBody>
                  <a:tcPr marL="68580" marR="68580" marT="34290" marB="34290"/>
                </a:tc>
                <a:tc>
                  <a:txBody>
                    <a:bodyPr/>
                    <a:lstStyle/>
                    <a:p>
                      <a:pPr algn="just">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第一人称</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第二人称</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第三人称</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形容词性物主代词</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my</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your</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his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her</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its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our</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your</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their</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374">
                <a:tc>
                  <a:txBody>
                    <a:bodyPr/>
                    <a:lstStyle/>
                    <a:p>
                      <a:pPr algn="l">
                        <a:lnSpc>
                          <a:spcPts val="2000"/>
                        </a:lnSpc>
                        <a:spcAft>
                          <a:spcPct val="0"/>
                        </a:spcAft>
                      </a:pPr>
                      <a:r>
                        <a:rPr lang="zh-CN" sz="1500" b="1" kern="100">
                          <a:latin typeface="Times New Roman" panose="02020603050405020304" pitchFamily="18" charset="0"/>
                          <a:ea typeface="宋体" panose="02010600030101010101" pitchFamily="2" charset="-122"/>
                          <a:cs typeface="Times New Roman" panose="02020603050405020304" pitchFamily="18" charset="0"/>
                        </a:rPr>
                        <a:t>名词</a:t>
                      </a:r>
                      <a:r>
                        <a:rPr lang="zh-CN" sz="1500" b="1" kern="100" smtClean="0">
                          <a:latin typeface="Times New Roman" panose="02020603050405020304" pitchFamily="18" charset="0"/>
                          <a:ea typeface="宋体" panose="02010600030101010101" pitchFamily="2" charset="-122"/>
                          <a:cs typeface="Times New Roman" panose="02020603050405020304" pitchFamily="18" charset="0"/>
                        </a:rPr>
                        <a:t>性物主</a:t>
                      </a:r>
                      <a:r>
                        <a:rPr lang="zh-CN" sz="1500" b="1" kern="100">
                          <a:latin typeface="Times New Roman" panose="02020603050405020304" pitchFamily="18" charset="0"/>
                          <a:ea typeface="宋体" panose="02010600030101010101" pitchFamily="2" charset="-122"/>
                          <a:cs typeface="Times New Roman" panose="02020603050405020304" pitchFamily="18" charset="0"/>
                        </a:rPr>
                        <a:t>代词</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mine</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yours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his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hers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ours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yours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000"/>
                        </a:lnSpc>
                        <a:spcAft>
                          <a:spcPct val="0"/>
                        </a:spcAft>
                      </a:pPr>
                      <a:r>
                        <a:rPr lang="en-US" sz="1800" b="0" kern="100">
                          <a:latin typeface="Times New Roman" panose="02020603050405020304" pitchFamily="18" charset="0"/>
                          <a:ea typeface="宋体" panose="02010600030101010101" pitchFamily="2" charset="-122"/>
                          <a:cs typeface="Times New Roman" panose="02020603050405020304" pitchFamily="18" charset="0"/>
                        </a:rPr>
                        <a:t>theirs</a:t>
                      </a:r>
                      <a:endParaRPr lang="zh-CN" sz="1800" b="0" kern="100">
                        <a:latin typeface="Times New Roman" panose="02020603050405020304" pitchFamily="18" charset="0"/>
                        <a:ea typeface="宋体" panose="02010600030101010101" pitchFamily="2" charset="-122"/>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wipe(down)">
                                      <p:cBhvr>
                                        <p:cTn id="16" dur="500"/>
                                        <p:tgtEl>
                                          <p:spTgt spid="4">
                                            <p:txEl>
                                              <p:pRg st="2" end="2"/>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down)">
                                      <p:cBhvr>
                                        <p:cTn id="19" dur="500"/>
                                        <p:tgtEl>
                                          <p:spTgt spid="4">
                                            <p:txEl>
                                              <p:pRg st="3" end="3"/>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8" presetClass="entr" presetSubtype="12"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strips(downLef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47483" y="276887"/>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9" name="TextBox 8"/>
          <p:cNvSpPr txBox="1"/>
          <p:nvPr/>
        </p:nvSpPr>
        <p:spPr>
          <a:xfrm>
            <a:off x="376949" y="592189"/>
            <a:ext cx="8440479" cy="4300538"/>
          </a:xfrm>
          <a:prstGeom prst="rect">
            <a:avLst/>
          </a:prstGeom>
          <a:noFill/>
        </p:spPr>
        <p:txBody>
          <a:bodyPr wrap="square" rtlCol="0">
            <a:spAutoFit/>
          </a:bodyPr>
          <a:lstStyle>
            <a:defPPr>
              <a:defRPr lang="zh-CN"/>
            </a:defPPr>
          </a:lstStyle>
          <a:p>
            <a:pPr>
              <a:lnSpc>
                <a:spcPts val="3300"/>
              </a:lnSpc>
            </a:pPr>
            <a:r>
              <a:rPr lang="en-US" altLang="zh-CN"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rPr>
              <a:t>6. </a:t>
            </a:r>
            <a:r>
              <a:rPr lang="zh-CN" altLang="en-US"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rPr>
              <a:t>冠词 </a:t>
            </a:r>
            <a:endParaRPr lang="en-US" altLang="zh-CN" sz="2100" b="1" smtClean="0">
              <a:solidFill>
                <a:srgbClr val="1207EB"/>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3300"/>
              </a:lnSpc>
            </a:pP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冠词分为不定冠词和定冠词。不定冠</a:t>
            </a:r>
            <a:r>
              <a:rPr 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a/an</a:t>
            </a:r>
            <a:r>
              <a:rPr lang="en-US" sz="21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常用来泛指某人或某物，定冠词</a:t>
            </a:r>
            <a:r>
              <a:rPr lang="en-US" sz="210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the</a:t>
            </a:r>
            <a:r>
              <a:rPr lang="en-US" sz="21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常用来指特定的某人或某物。</a:t>
            </a:r>
            <a:r>
              <a:rPr lang="en-US" sz="2100" smtClean="0">
                <a:latin typeface="Times New Roman" panose="02020603050405020304" pitchFamily="18" charset="0"/>
                <a:ea typeface="宋体" panose="02010600030101010101" pitchFamily="2" charset="-122"/>
                <a:cs typeface="Times New Roman" panose="02020603050405020304" pitchFamily="18" charset="0"/>
              </a:rPr>
              <a:t>a</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用于以辅音音素开头的单词前，</a:t>
            </a:r>
            <a:r>
              <a:rPr lang="en-US" sz="2100" smtClean="0">
                <a:latin typeface="Times New Roman" panose="02020603050405020304" pitchFamily="18" charset="0"/>
                <a:ea typeface="宋体" panose="02010600030101010101" pitchFamily="2" charset="-122"/>
                <a:cs typeface="Times New Roman" panose="02020603050405020304" pitchFamily="18" charset="0"/>
              </a:rPr>
              <a:t>an</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用于以元音音素开头的单词前，注意不是以元音字母开头，因为有些以元音字母开头的单词并不以元音发音的。一般在一日三餐、球类运动和学科名词前不加冠词，在乐器名称前加定冠词。例如：</a:t>
            </a:r>
          </a:p>
          <a:p>
            <a:pPr>
              <a:lnSpc>
                <a:spcPts val="3300"/>
              </a:lnSpc>
            </a:pPr>
            <a:r>
              <a:rPr lang="en-US" sz="21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sz="2100" smtClean="0">
                <a:latin typeface="Times New Roman" panose="02020603050405020304" pitchFamily="18" charset="0"/>
                <a:ea typeface="宋体" panose="02010600030101010101" pitchFamily="2" charset="-122"/>
                <a:cs typeface="Times New Roman" panose="02020603050405020304" pitchFamily="18" charset="0"/>
              </a:rPr>
              <a:t>1</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sz="2100" smtClean="0">
                <a:latin typeface="Times New Roman" panose="02020603050405020304" pitchFamily="18" charset="0"/>
                <a:ea typeface="宋体" panose="02010600030101010101" pitchFamily="2" charset="-122"/>
                <a:cs typeface="Times New Roman" panose="02020603050405020304" pitchFamily="18" charset="0"/>
              </a:rPr>
              <a:t>A boy is waiting for you in the classroom.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教室里有个男孩在等你。</a:t>
            </a:r>
          </a:p>
          <a:p>
            <a:pPr>
              <a:lnSpc>
                <a:spcPts val="3300"/>
              </a:lnSpc>
            </a:pPr>
            <a:r>
              <a:rPr lang="en-US" sz="210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sz="2100" smtClean="0">
                <a:latin typeface="Times New Roman" panose="02020603050405020304" pitchFamily="18" charset="0"/>
                <a:ea typeface="宋体" panose="02010600030101010101" pitchFamily="2" charset="-122"/>
                <a:cs typeface="Times New Roman" panose="02020603050405020304" pitchFamily="18" charset="0"/>
              </a:rPr>
              <a:t>2</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sz="2100" smtClean="0">
                <a:latin typeface="Times New Roman" panose="02020603050405020304" pitchFamily="18" charset="0"/>
                <a:ea typeface="宋体" panose="02010600030101010101" pitchFamily="2" charset="-122"/>
                <a:cs typeface="Times New Roman" panose="02020603050405020304" pitchFamily="18" charset="0"/>
              </a:rPr>
              <a:t>He is an honest man.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他是个诚实的人。</a:t>
            </a:r>
          </a:p>
          <a:p>
            <a:pPr>
              <a:lnSpc>
                <a:spcPts val="33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   （3）She doesn</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t like play football, but she likes play the violin. 她不喜欢踢足球，但她喜欢拉小提琴。</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8" presetClass="entr" presetSubtype="12"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strips(downLeft)">
                                      <p:cBhvr>
                                        <p:cTn id="13" dur="500"/>
                                        <p:tgtEl>
                                          <p:spTgt spid="9">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blinds(horizontal)">
                                      <p:cBhvr>
                                        <p:cTn id="19" dur="500"/>
                                        <p:tgtEl>
                                          <p:spTgt spid="9">
                                            <p:txEl>
                                              <p:pRg st="2" end="2"/>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linds(horizontal)">
                                      <p:cBhvr>
                                        <p:cTn id="22" dur="500"/>
                                        <p:tgtEl>
                                          <p:spTgt spid="9">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blinds(horizontal)">
                                      <p:cBhvr>
                                        <p:cTn id="25"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47483" y="276887"/>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2" name="文本框 1"/>
          <p:cNvSpPr txBox="1"/>
          <p:nvPr/>
        </p:nvSpPr>
        <p:spPr>
          <a:xfrm>
            <a:off x="610553" y="651034"/>
            <a:ext cx="7791926" cy="4269581"/>
          </a:xfrm>
          <a:prstGeom prst="rect">
            <a:avLst/>
          </a:prstGeom>
          <a:noFill/>
        </p:spPr>
        <p:txBody>
          <a:bodyPr wrap="square" rtlCol="0" anchor="t">
            <a:spAutoFit/>
          </a:bodyPr>
          <a:lstStyle>
            <a:defPPr>
              <a:defRPr lang="zh-CN"/>
            </a:defPPr>
          </a:lstStyle>
          <a:p>
            <a:r>
              <a:rPr lang="zh-CN" altLang="en-US" sz="2100" b="1">
                <a:solidFill>
                  <a:srgbClr val="3138FF"/>
                </a:solidFill>
              </a:rPr>
              <a:t>7. 方位介词</a:t>
            </a:r>
          </a:p>
          <a:p>
            <a:r>
              <a:rPr lang="zh-CN" altLang="en-US" sz="2100">
                <a:latin typeface="宋体" panose="02010600030101010101" pitchFamily="2" charset="-122"/>
                <a:ea typeface="宋体" panose="02010600030101010101" pitchFamily="2" charset="-122"/>
                <a:cs typeface="宋体" panose="02010600030101010101" pitchFamily="2" charset="-122"/>
              </a:rPr>
              <a:t>方位介词常用来表示物体的位置。</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常用的方位介词有</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in, on, above, below, over, under, in front of, behind, between </a:t>
            </a:r>
            <a:r>
              <a:rPr lang="zh-CN" altLang="en-US" sz="2100">
                <a:latin typeface="宋体" panose="02010600030101010101" pitchFamily="2" charset="-122"/>
                <a:ea typeface="宋体" panose="02010600030101010101" pitchFamily="2" charset="-122"/>
                <a:cs typeface="宋体" panose="02010600030101010101" pitchFamily="2" charset="-122"/>
              </a:rPr>
              <a:t>等。例如：</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（1）There are some books on the desk.</a:t>
            </a:r>
            <a:r>
              <a:rPr lang="zh-CN" altLang="en-US" sz="2100">
                <a:latin typeface="宋体" panose="02010600030101010101" pitchFamily="2" charset="-122"/>
                <a:ea typeface="宋体" panose="02010600030101010101" pitchFamily="2" charset="-122"/>
                <a:cs typeface="宋体" panose="02010600030101010101" pitchFamily="2" charset="-122"/>
              </a:rPr>
              <a:t> 桌子上有些书。</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（2）There is a big tree behind my house. </a:t>
            </a:r>
            <a:r>
              <a:rPr lang="zh-CN" altLang="en-US" sz="2100">
                <a:latin typeface="宋体" panose="02010600030101010101" pitchFamily="2" charset="-122"/>
                <a:ea typeface="宋体" panose="02010600030101010101" pitchFamily="2" charset="-122"/>
                <a:cs typeface="宋体" panose="02010600030101010101" pitchFamily="2" charset="-122"/>
              </a:rPr>
              <a:t>我家后面有棵大树。</a:t>
            </a:r>
          </a:p>
          <a:p>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8. look out </a:t>
            </a:r>
          </a:p>
          <a:p>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look out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意为“向外看”。</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look out at sth</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 意为“向外看某物”，</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 后接看的具体内容。</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look out of</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意为“向……外看”。</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look out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还意为“小心，当心”。</a:t>
            </a:r>
            <a:r>
              <a:rPr lang="zh-CN" altLang="en-US" sz="2100">
                <a:latin typeface="宋体" panose="02010600030101010101" pitchFamily="2" charset="-122"/>
                <a:ea typeface="宋体" panose="02010600030101010101" pitchFamily="2" charset="-122"/>
                <a:cs typeface="宋体" panose="02010600030101010101" pitchFamily="2" charset="-122"/>
              </a:rPr>
              <a:t>例如：</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（1）Look out at the girl. She is playing happily.</a:t>
            </a:r>
            <a:r>
              <a:rPr lang="zh-CN" altLang="en-US" sz="2100">
                <a:latin typeface="宋体" panose="02010600030101010101" pitchFamily="2" charset="-122"/>
                <a:ea typeface="宋体" panose="02010600030101010101" pitchFamily="2" charset="-122"/>
                <a:cs typeface="宋体" panose="02010600030101010101" pitchFamily="2" charset="-122"/>
              </a:rPr>
              <a:t> 看外面的女孩，她玩得很开心。</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（2）Don</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t look out of the window!</a:t>
            </a:r>
            <a:r>
              <a:rPr lang="zh-CN" altLang="en-US" sz="2100">
                <a:latin typeface="宋体" panose="02010600030101010101" pitchFamily="2" charset="-122"/>
                <a:ea typeface="宋体" panose="02010600030101010101" pitchFamily="2" charset="-122"/>
                <a:cs typeface="宋体" panose="02010600030101010101" pitchFamily="2" charset="-122"/>
              </a:rPr>
              <a:t> 别往窗外看！</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（3）Look out! The bus is coming. </a:t>
            </a:r>
            <a:r>
              <a:rPr lang="zh-CN" altLang="en-US" sz="2100">
                <a:latin typeface="宋体" panose="02010600030101010101" pitchFamily="2" charset="-122"/>
                <a:ea typeface="宋体" panose="02010600030101010101" pitchFamily="2" charset="-122"/>
                <a:cs typeface="宋体" panose="02010600030101010101" pitchFamily="2" charset="-122"/>
              </a:rPr>
              <a:t>小心，公交车来了。</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down)">
                                      <p:cBhvr>
                                        <p:cTn id="16" dur="500"/>
                                        <p:tgtEl>
                                          <p:spTgt spid="2">
                                            <p:txEl>
                                              <p:pRg st="2" end="2"/>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down)">
                                      <p:cBhvr>
                                        <p:cTn id="19" dur="500"/>
                                        <p:tgtEl>
                                          <p:spTgt spid="2">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wipe(down)">
                                      <p:cBhvr>
                                        <p:cTn id="25" dur="500"/>
                                        <p:tgtEl>
                                          <p:spTgt spid="2">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blinds(horizontal)">
                                      <p:cBhvr>
                                        <p:cTn id="31" dur="500"/>
                                        <p:tgtEl>
                                          <p:spTgt spid="2">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cTn>
                              </p:par>
                              <p:par>
                                <p:cTn id="38" presetID="22" presetClass="entr" presetSubtype="4" fill="hold" nodeType="withEffect">
                                  <p:stCondLst>
                                    <p:cond delay="0"/>
                                  </p:stCondLst>
                                  <p:childTnLst>
                                    <p:set>
                                      <p:cBhvr>
                                        <p:cTn id="39" dur="1" fill="hold">
                                          <p:stCondLst>
                                            <p:cond delay="0"/>
                                          </p:stCondLst>
                                        </p:cTn>
                                        <p:tgtEl>
                                          <p:spTgt spid="2">
                                            <p:txEl>
                                              <p:pRg st="7" end="7"/>
                                            </p:txEl>
                                          </p:spTgt>
                                        </p:tgtEl>
                                        <p:attrNameLst>
                                          <p:attrName>style.visibility</p:attrName>
                                        </p:attrNameLst>
                                      </p:cBhvr>
                                      <p:to>
                                        <p:strVal val="visible"/>
                                      </p:to>
                                    </p:set>
                                    <p:animEffect transition="in" filter="wipe(down)">
                                      <p:cBhvr>
                                        <p:cTn id="40" dur="500"/>
                                        <p:tgtEl>
                                          <p:spTgt spid="2">
                                            <p:txEl>
                                              <p:pRg st="7" end="7"/>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Effect transition="in" filter="wipe(down)">
                                      <p:cBhvr>
                                        <p:cTn id="43"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47483" y="276887"/>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2" name="文本框 1"/>
          <p:cNvSpPr txBox="1"/>
          <p:nvPr/>
        </p:nvSpPr>
        <p:spPr>
          <a:xfrm>
            <a:off x="688181" y="988219"/>
            <a:ext cx="7636669" cy="3557112"/>
          </a:xfrm>
          <a:prstGeom prst="rect">
            <a:avLst/>
          </a:prstGeom>
          <a:noFill/>
        </p:spPr>
        <p:txBody>
          <a:bodyPr wrap="square" rtlCol="0" anchor="t">
            <a:spAutoFit/>
          </a:bodyPr>
          <a:lstStyle>
            <a:defPPr>
              <a:defRPr lang="zh-CN"/>
            </a:defPPr>
          </a:lstStyle>
          <a:p>
            <a:pPr>
              <a:lnSpc>
                <a:spcPct val="120000"/>
              </a:lnSpc>
            </a:pP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9. ask sb to do sth</a:t>
            </a:r>
          </a:p>
          <a:p>
            <a:pPr>
              <a:lnSpc>
                <a:spcPct val="120000"/>
              </a:lnSpc>
            </a:pP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ask sb to do sth</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意为“要求某人做某事”，其中动词不定式作宾语补足语。</a:t>
            </a:r>
            <a:r>
              <a:rPr lang="zh-CN" altLang="en-US" sz="2100">
                <a:latin typeface="宋体" panose="02010600030101010101" pitchFamily="2" charset="-122"/>
                <a:ea typeface="宋体" panose="02010600030101010101" pitchFamily="2" charset="-122"/>
                <a:cs typeface="宋体" panose="02010600030101010101" pitchFamily="2" charset="-122"/>
              </a:rPr>
              <a:t>例如：</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He asked me to help him with his English.</a:t>
            </a:r>
            <a:r>
              <a:rPr lang="zh-CN" altLang="en-US" sz="2100">
                <a:latin typeface="宋体" panose="02010600030101010101" pitchFamily="2" charset="-122"/>
                <a:ea typeface="宋体" panose="02010600030101010101" pitchFamily="2" charset="-122"/>
                <a:cs typeface="宋体" panose="02010600030101010101" pitchFamily="2" charset="-122"/>
              </a:rPr>
              <a:t> 他要求我帮他学英语。</a:t>
            </a:r>
          </a:p>
          <a:p>
            <a:pPr>
              <a:lnSpc>
                <a:spcPct val="120000"/>
              </a:lnSpc>
            </a:pP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10. bring</a:t>
            </a:r>
            <a:r>
              <a:rPr lang="zh-CN" altLang="en-US" sz="2100" b="1">
                <a:solidFill>
                  <a:srgbClr val="3138FF"/>
                </a:solidFill>
                <a:latin typeface="宋体" panose="02010600030101010101" pitchFamily="2" charset="-122"/>
                <a:ea typeface="宋体" panose="02010600030101010101" pitchFamily="2" charset="-122"/>
                <a:cs typeface="宋体" panose="02010600030101010101" pitchFamily="2" charset="-122"/>
              </a:rPr>
              <a:t>与</a:t>
            </a: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take</a:t>
            </a:r>
            <a:endParaRPr lang="zh-CN" altLang="en-US" sz="2100" b="1">
              <a:solidFill>
                <a:srgbClr val="3138FF"/>
              </a:solidFill>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bring</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作为动词，意为“带来”。</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bring</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的对应为</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take</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（带走）</a:t>
            </a:r>
            <a:r>
              <a:rPr lang="zh-CN" altLang="en-US" sz="2100">
                <a:latin typeface="宋体" panose="02010600030101010101" pitchFamily="2" charset="-122"/>
                <a:ea typeface="宋体" panose="02010600030101010101" pitchFamily="2" charset="-122"/>
                <a:cs typeface="宋体" panose="02010600030101010101" pitchFamily="2" charset="-122"/>
              </a:rPr>
              <a:t>。例如：</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（1）Bring your computer here tomorrow. </a:t>
            </a:r>
            <a:r>
              <a:rPr lang="zh-CN" altLang="en-US" sz="2100">
                <a:latin typeface="宋体" panose="02010600030101010101" pitchFamily="2" charset="-122"/>
                <a:ea typeface="宋体" panose="02010600030101010101" pitchFamily="2" charset="-122"/>
                <a:cs typeface="宋体" panose="02010600030101010101" pitchFamily="2" charset="-122"/>
              </a:rPr>
              <a:t>明天把你的电脑带过来。</a:t>
            </a:r>
          </a:p>
          <a:p>
            <a:pPr>
              <a:lnSpc>
                <a:spcPct val="12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（2）Take the chair to the hall, please. </a:t>
            </a:r>
            <a:r>
              <a:rPr lang="zh-CN" altLang="en-US" sz="2100">
                <a:latin typeface="宋体" panose="02010600030101010101" pitchFamily="2" charset="-122"/>
                <a:ea typeface="宋体" panose="02010600030101010101" pitchFamily="2" charset="-122"/>
                <a:cs typeface="宋体" panose="02010600030101010101" pitchFamily="2" charset="-122"/>
              </a:rPr>
              <a:t>请把椅子搬到大厅去。</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blinds(horizontal)">
                                      <p:cBhvr>
                                        <p:cTn id="13" dur="500"/>
                                        <p:tgtEl>
                                          <p:spTgt spid="2">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blinds(horizontal)">
                                      <p:cBhvr>
                                        <p:cTn id="16" dur="500"/>
                                        <p:tgtEl>
                                          <p:spTgt spid="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blinds(horizontal)">
                                      <p:cBhvr>
                                        <p:cTn id="28" dur="500"/>
                                        <p:tgtEl>
                                          <p:spTgt spid="2">
                                            <p:txEl>
                                              <p:pRg st="4" end="4"/>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blinds(horizontal)">
                                      <p:cBhvr>
                                        <p:cTn id="31" dur="500"/>
                                        <p:tgtEl>
                                          <p:spTgt spid="2">
                                            <p:txEl>
                                              <p:pRg st="5" end="5"/>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blinds(horizontal)">
                                      <p:cBhvr>
                                        <p:cTn id="3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55579" y="176398"/>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2" name="文本框 1"/>
          <p:cNvSpPr txBox="1"/>
          <p:nvPr/>
        </p:nvSpPr>
        <p:spPr>
          <a:xfrm>
            <a:off x="256699" y="452438"/>
            <a:ext cx="9033987" cy="4592955"/>
          </a:xfrm>
          <a:prstGeom prst="rect">
            <a:avLst/>
          </a:prstGeom>
          <a:noFill/>
        </p:spPr>
        <p:txBody>
          <a:bodyPr wrap="square" rtlCol="0" anchor="t">
            <a:spAutoFit/>
          </a:bodyPr>
          <a:lstStyle>
            <a:defPPr>
              <a:defRPr lang="zh-CN"/>
            </a:defPPr>
          </a:lstStyle>
          <a:p>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11. make</a:t>
            </a:r>
          </a:p>
          <a:p>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make</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意为“使，让”，后接名词、形容词、省略</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to</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的动词不定式作宾语补足语</a:t>
            </a:r>
            <a:r>
              <a:rPr lang="zh-CN" altLang="en-US" sz="2100">
                <a:latin typeface="宋体" panose="02010600030101010101" pitchFamily="2" charset="-122"/>
                <a:ea typeface="宋体" panose="02010600030101010101" pitchFamily="2" charset="-122"/>
                <a:cs typeface="宋体" panose="02010600030101010101" pitchFamily="2" charset="-122"/>
              </a:rPr>
              <a:t>。例如：</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（1）My father often makes me get up early every day.</a:t>
            </a:r>
            <a:r>
              <a:rPr lang="zh-CN" altLang="en-US" sz="2100">
                <a:latin typeface="宋体" panose="02010600030101010101" pitchFamily="2" charset="-122"/>
                <a:ea typeface="宋体" panose="02010600030101010101" pitchFamily="2" charset="-122"/>
                <a:cs typeface="宋体" panose="02010600030101010101" pitchFamily="2" charset="-122"/>
              </a:rPr>
              <a:t> 我父亲经常让我每天早起。</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（2）We should make our hometown beautiful.</a:t>
            </a:r>
            <a:r>
              <a:rPr lang="zh-CN" altLang="en-US" sz="2100">
                <a:latin typeface="宋体" panose="02010600030101010101" pitchFamily="2" charset="-122"/>
                <a:ea typeface="宋体" panose="02010600030101010101" pitchFamily="2" charset="-122"/>
                <a:cs typeface="宋体" panose="02010600030101010101" pitchFamily="2" charset="-122"/>
              </a:rPr>
              <a:t> 我们应该让我们的家乡变得美丽。</a:t>
            </a:r>
          </a:p>
          <a:p>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12. look, see, read</a:t>
            </a:r>
            <a:r>
              <a:rPr lang="zh-CN" altLang="en-US" sz="2100" b="1">
                <a:solidFill>
                  <a:srgbClr val="3138FF"/>
                </a:solidFill>
                <a:latin typeface="宋体" panose="02010600030101010101" pitchFamily="2" charset="-122"/>
                <a:ea typeface="宋体" panose="02010600030101010101" pitchFamily="2" charset="-122"/>
                <a:cs typeface="宋体" panose="02010600030101010101" pitchFamily="2" charset="-122"/>
              </a:rPr>
              <a:t>与</a:t>
            </a: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watch</a:t>
            </a:r>
            <a:endParaRPr lang="zh-CN" altLang="en-US" sz="2100" b="1">
              <a:solidFill>
                <a:srgbClr val="3138FF"/>
              </a:solidFill>
              <a:latin typeface="宋体" panose="02010600030101010101" pitchFamily="2" charset="-122"/>
              <a:ea typeface="宋体" panose="02010600030101010101" pitchFamily="2" charset="-122"/>
              <a:cs typeface="宋体" panose="02010600030101010101" pitchFamily="2" charset="-122"/>
            </a:endParaRPr>
          </a:p>
          <a:p>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look</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强调看的动作，常与</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 连用。</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see</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强调看的结果，意为“看到”。</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read</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则重“阅读”。</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watch</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强调看过程，常用于看电视、看比赛等</a:t>
            </a:r>
            <a:r>
              <a:rPr lang="zh-CN" altLang="en-US" sz="2100">
                <a:latin typeface="宋体" panose="02010600030101010101" pitchFamily="2" charset="-122"/>
                <a:ea typeface="宋体" panose="02010600030101010101" pitchFamily="2" charset="-122"/>
                <a:cs typeface="宋体" panose="02010600030101010101" pitchFamily="2" charset="-122"/>
              </a:rPr>
              <a:t>。例如：</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（1）Please look at the blackboard and listen to me.</a:t>
            </a:r>
            <a:r>
              <a:rPr lang="zh-CN" altLang="en-US" sz="2100">
                <a:latin typeface="宋体" panose="02010600030101010101" pitchFamily="2" charset="-122"/>
                <a:ea typeface="宋体" panose="02010600030101010101" pitchFamily="2" charset="-122"/>
                <a:cs typeface="宋体" panose="02010600030101010101" pitchFamily="2" charset="-122"/>
              </a:rPr>
              <a:t> 请看黑板，听我说。</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（2）Can you see it clearly?</a:t>
            </a:r>
            <a:r>
              <a:rPr lang="zh-CN" altLang="en-US" sz="2100">
                <a:latin typeface="宋体" panose="02010600030101010101" pitchFamily="2" charset="-122"/>
                <a:ea typeface="宋体" panose="02010600030101010101" pitchFamily="2" charset="-122"/>
                <a:cs typeface="宋体" panose="02010600030101010101" pitchFamily="2" charset="-122"/>
              </a:rPr>
              <a:t> 你能看清楚吗？</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（3）I like reading story books.</a:t>
            </a:r>
            <a:r>
              <a:rPr lang="zh-CN" altLang="en-US" sz="2100">
                <a:latin typeface="宋体" panose="02010600030101010101" pitchFamily="2" charset="-122"/>
                <a:ea typeface="宋体" panose="02010600030101010101" pitchFamily="2" charset="-122"/>
                <a:cs typeface="宋体" panose="02010600030101010101" pitchFamily="2" charset="-122"/>
              </a:rPr>
              <a:t> 我喜欢看故事书。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（4）I was watching TV at eight last night.</a:t>
            </a:r>
            <a:r>
              <a:rPr lang="zh-CN" altLang="en-US" sz="2100">
                <a:latin typeface="宋体" panose="02010600030101010101" pitchFamily="2" charset="-122"/>
                <a:ea typeface="宋体" panose="02010600030101010101" pitchFamily="2" charset="-122"/>
                <a:cs typeface="宋体" panose="02010600030101010101" pitchFamily="2" charset="-122"/>
              </a:rPr>
              <a:t> 昨晚八点我在看电视。</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8" presetClass="entr" presetSubtype="1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strips(downLeft)">
                                      <p:cBhvr>
                                        <p:cTn id="13" dur="500"/>
                                        <p:tgtEl>
                                          <p:spTgt spid="2">
                                            <p:txEl>
                                              <p:pRg st="1" end="1"/>
                                            </p:txEl>
                                          </p:spTgt>
                                        </p:tgtEl>
                                      </p:cBhvr>
                                    </p:animEffect>
                                  </p:childTnLst>
                                </p:cTn>
                              </p:par>
                              <p:par>
                                <p:cTn id="14" presetID="18" presetClass="entr" presetSubtype="12"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strips(downLeft)">
                                      <p:cBhvr>
                                        <p:cTn id="16" dur="500"/>
                                        <p:tgtEl>
                                          <p:spTgt spid="2">
                                            <p:txEl>
                                              <p:pRg st="2" end="2"/>
                                            </p:txEl>
                                          </p:spTgt>
                                        </p:tgtEl>
                                      </p:cBhvr>
                                    </p:animEffect>
                                  </p:childTnLst>
                                </p:cTn>
                              </p:par>
                              <p:par>
                                <p:cTn id="17" presetID="18" presetClass="entr" presetSubtype="12"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strips(downLeft)">
                                      <p:cBhvr>
                                        <p:cTn id="19" dur="500"/>
                                        <p:tgtEl>
                                          <p:spTgt spid="2">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8" presetClass="entr" presetSubtype="12"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strips(downLeft)">
                                      <p:cBhvr>
                                        <p:cTn id="25" dur="500"/>
                                        <p:tgtEl>
                                          <p:spTgt spid="2">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blinds(horizontal)">
                                      <p:cBhvr>
                                        <p:cTn id="31" dur="500"/>
                                        <p:tgtEl>
                                          <p:spTgt spid="2">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linds(horizontal)">
                                      <p:cBhvr>
                                        <p:cTn id="37" dur="500"/>
                                        <p:tgtEl>
                                          <p:spTgt spid="2">
                                            <p:txEl>
                                              <p:pRg st="6" end="6"/>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2">
                                            <p:txEl>
                                              <p:pRg st="7" end="7"/>
                                            </p:txEl>
                                          </p:spTgt>
                                        </p:tgtEl>
                                        <p:attrNameLst>
                                          <p:attrName>style.visibility</p:attrName>
                                        </p:attrNameLst>
                                      </p:cBhvr>
                                      <p:to>
                                        <p:strVal val="visible"/>
                                      </p:to>
                                    </p:set>
                                    <p:animEffect transition="in" filter="blinds(horizontal)">
                                      <p:cBhvr>
                                        <p:cTn id="40" dur="500"/>
                                        <p:tgtEl>
                                          <p:spTgt spid="2">
                                            <p:txEl>
                                              <p:pRg st="7" end="7"/>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Effect transition="in" filter="blinds(horizontal)">
                                      <p:cBhvr>
                                        <p:cTn id="43" dur="500"/>
                                        <p:tgtEl>
                                          <p:spTgt spid="2">
                                            <p:txEl>
                                              <p:pRg st="8" end="8"/>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2">
                                            <p:txEl>
                                              <p:pRg st="9" end="9"/>
                                            </p:txEl>
                                          </p:spTgt>
                                        </p:tgtEl>
                                        <p:attrNameLst>
                                          <p:attrName>style.visibility</p:attrName>
                                        </p:attrNameLst>
                                      </p:cBhvr>
                                      <p:to>
                                        <p:strVal val="visible"/>
                                      </p:to>
                                    </p:set>
                                    <p:animEffect transition="in" filter="blinds(horizontal)">
                                      <p:cBhvr>
                                        <p:cTn id="46"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735551" y="357850"/>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2" name="文本框 1"/>
          <p:cNvSpPr txBox="1"/>
          <p:nvPr/>
        </p:nvSpPr>
        <p:spPr>
          <a:xfrm>
            <a:off x="567213" y="882015"/>
            <a:ext cx="8189119" cy="3945731"/>
          </a:xfrm>
          <a:prstGeom prst="rect">
            <a:avLst/>
          </a:prstGeom>
          <a:noFill/>
        </p:spPr>
        <p:txBody>
          <a:bodyPr wrap="square" rtlCol="0" anchor="t">
            <a:spAutoFit/>
          </a:bodyPr>
          <a:lstStyle>
            <a:defPPr>
              <a:defRPr lang="zh-CN"/>
            </a:defPPr>
          </a:lstStyle>
          <a:p>
            <a:pPr>
              <a:lnSpc>
                <a:spcPct val="110000"/>
              </a:lnSpc>
            </a:pP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13. look forward to</a:t>
            </a:r>
          </a:p>
          <a:p>
            <a:pPr>
              <a:lnSpc>
                <a:spcPct val="110000"/>
              </a:lnSpc>
            </a:pP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look forward to</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是固定短语，意为“盼望，期盼”，介词</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to</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后接名词或动词</a:t>
            </a: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ing</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形式。</a:t>
            </a:r>
            <a:r>
              <a:rPr lang="zh-CN" altLang="en-US" sz="2100">
                <a:latin typeface="宋体" panose="02010600030101010101" pitchFamily="2" charset="-122"/>
                <a:ea typeface="宋体" panose="02010600030101010101" pitchFamily="2" charset="-122"/>
                <a:cs typeface="宋体" panose="02010600030101010101" pitchFamily="2" charset="-122"/>
              </a:rPr>
              <a:t>例如：</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I am looking forward to meeting my old friend soon. </a:t>
            </a:r>
            <a:r>
              <a:rPr lang="zh-CN" altLang="en-US" sz="2100">
                <a:latin typeface="宋体" panose="02010600030101010101" pitchFamily="2" charset="-122"/>
                <a:ea typeface="宋体" panose="02010600030101010101" pitchFamily="2" charset="-122"/>
                <a:cs typeface="宋体" panose="02010600030101010101" pitchFamily="2" charset="-122"/>
              </a:rPr>
              <a:t>我期待能尽快见到我的老朋友。</a:t>
            </a:r>
          </a:p>
          <a:p>
            <a:pPr>
              <a:lnSpc>
                <a:spcPct val="110000"/>
              </a:lnSpc>
            </a:pP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rPr>
              <a:t>14. between与among</a:t>
            </a:r>
          </a:p>
          <a:p>
            <a:pPr>
              <a:lnSpc>
                <a:spcPct val="110000"/>
              </a:lnSpc>
            </a:pP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between和among作方位介词，意为“在……之间”，between表示两者之间，among表示三者或三者以上之间。</a:t>
            </a:r>
            <a:r>
              <a:rPr lang="zh-CN" altLang="en-US" sz="2100">
                <a:latin typeface="Times New Roman" panose="02020603050405020304" pitchFamily="18" charset="0"/>
                <a:ea typeface="宋体" panose="02010600030101010101" pitchFamily="2" charset="-122"/>
                <a:cs typeface="Times New Roman" panose="02020603050405020304" pitchFamily="18" charset="0"/>
              </a:rPr>
              <a:t>例如：</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（1）Tom sits between Lily and Lucy. 汤姆坐在莉莉和露西中间。</a:t>
            </a:r>
          </a:p>
          <a:p>
            <a:pPr>
              <a:lnSpc>
                <a:spcPct val="11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rPr>
              <a:t>（2）He is standing among a crowd of children. 他站在一群孩子中间。</a:t>
            </a:r>
            <a:endParaRPr lang="zh-CN" altLang="en-US" sz="2100">
              <a:latin typeface="宋体" panose="02010600030101010101" pitchFamily="2" charset="-122"/>
              <a:ea typeface="宋体" panose="02010600030101010101" pitchFamily="2" charset="-122"/>
              <a:cs typeface="宋体" panose="02010600030101010101" pitchFamily="2" charset="-122"/>
            </a:endParaRPr>
          </a:p>
          <a:p>
            <a:endParaRPr lang="zh-CN" altLang="en-US" sz="21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down)">
                                      <p:cBhvr>
                                        <p:cTn id="16" dur="500"/>
                                        <p:tgtEl>
                                          <p:spTgt spid="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blinds(horizontal)">
                                      <p:cBhvr>
                                        <p:cTn id="28" dur="500"/>
                                        <p:tgtEl>
                                          <p:spTgt spid="2">
                                            <p:txEl>
                                              <p:pRg st="4" end="4"/>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blinds(horizontal)">
                                      <p:cBhvr>
                                        <p:cTn id="31" dur="500"/>
                                        <p:tgtEl>
                                          <p:spTgt spid="2">
                                            <p:txEl>
                                              <p:pRg st="5" end="5"/>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blinds(horizontal)">
                                      <p:cBhvr>
                                        <p:cTn id="3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2"/>
          <p:cNvSpPr txBox="1"/>
          <p:nvPr/>
        </p:nvSpPr>
        <p:spPr>
          <a:xfrm>
            <a:off x="2951769" y="465958"/>
            <a:ext cx="3118247"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（三）考点知识精讲</a:t>
            </a:r>
          </a:p>
        </p:txBody>
      </p:sp>
      <p:sp>
        <p:nvSpPr>
          <p:cNvPr id="2" name="文本框 1"/>
          <p:cNvSpPr txBox="1"/>
          <p:nvPr/>
        </p:nvSpPr>
        <p:spPr>
          <a:xfrm>
            <a:off x="575310" y="897731"/>
            <a:ext cx="7578567" cy="2587466"/>
          </a:xfrm>
          <a:prstGeom prst="rect">
            <a:avLst/>
          </a:prstGeom>
          <a:noFill/>
        </p:spPr>
        <p:txBody>
          <a:bodyPr wrap="square" rtlCol="0" anchor="t">
            <a:spAutoFit/>
          </a:bodyPr>
          <a:lstStyle>
            <a:defPPr>
              <a:defRPr lang="zh-CN"/>
            </a:defPPr>
          </a:lstStyle>
          <a:p>
            <a:pPr>
              <a:lnSpc>
                <a:spcPct val="130000"/>
              </a:lnSpc>
            </a:pPr>
            <a:r>
              <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sym typeface="+mn-ea"/>
              </a:rPr>
              <a:t>15. plenty of</a:t>
            </a:r>
            <a:endParaRPr lang="zh-CN" altLang="en-US" sz="2100" b="1">
              <a:solidFill>
                <a:srgbClr val="3138FF"/>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mn-ea"/>
              </a:rPr>
              <a:t>plenty of为固定短语，意为“大量，足够”，既可修饰可数名词也可修饰不可数名词，一般用于肯定句中</a:t>
            </a: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。例如：</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（1）We have plenty of eggs. 我们有很多鸡蛋。</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pP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（2）He has plenty of time to finish his homework. 他有足够的时间完成作业。</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blinds(horizontal)">
                                      <p:cBhvr>
                                        <p:cTn id="13" dur="500"/>
                                        <p:tgtEl>
                                          <p:spTgt spid="2">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blinds(horizontal)">
                                      <p:cBhvr>
                                        <p:cTn id="16" dur="500"/>
                                        <p:tgtEl>
                                          <p:spTgt spid="2">
                                            <p:txEl>
                                              <p:pRg st="2" end="2"/>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blinds(horizontal)">
                                      <p:cBhvr>
                                        <p:cTn id="1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03</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defRPr lang="zh-CN"/>
            </a:defPPr>
            <a:lvl1pPr marL="0" indent="0" algn="ctr" defTabSz="685800" rtl="0" eaLnBrk="1" fontAlgn="auto" latinLnBrk="0" hangingPunct="1">
              <a:lnSpc>
                <a:spcPct val="90000"/>
              </a:lnSpc>
              <a:spcBef>
                <a:spcPct val="0"/>
              </a:spcBef>
              <a:spcAft>
                <a:spcPct val="0"/>
              </a:spcAft>
              <a:buNone/>
              <a:defRPr sz="3300" b="0" i="0" u="none" kern="1200" baseline="0">
                <a:solidFill>
                  <a:schemeClr val="tx1"/>
                </a:solidFill>
                <a:latin typeface="+mj-lt"/>
                <a:ea typeface="+mj-ea"/>
                <a:cs typeface="+mj-cs"/>
              </a:defRPr>
            </a:lvl1pPr>
          </a:lstStyle>
          <a:p>
            <a:r>
              <a:rPr lang="zh-CN" altLang="en-US" sz="3300"/>
              <a:t>真题剖析</a:t>
            </a:r>
          </a:p>
        </p:txBody>
      </p:sp>
    </p:spTree>
    <p:custDataLst>
      <p:tags r:id="rId2"/>
    </p:custData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TextBox 6"/>
          <p:cNvSpPr txBox="1"/>
          <p:nvPr/>
        </p:nvSpPr>
        <p:spPr>
          <a:xfrm>
            <a:off x="346710" y="592931"/>
            <a:ext cx="8451056" cy="3646170"/>
          </a:xfrm>
          <a:prstGeom prst="rect">
            <a:avLst/>
          </a:prstGeom>
          <a:noFill/>
        </p:spPr>
        <p:txBody>
          <a:bodyPr wrap="square" rtlCol="0">
            <a:spAutoFit/>
          </a:bodyPr>
          <a:lstStyle>
            <a:defPPr>
              <a:defRPr lang="zh-CN"/>
            </a:defPPr>
          </a:lstStyle>
          <a:p>
            <a:pPr>
              <a:lnSpc>
                <a:spcPts val="3000"/>
              </a:lnSpc>
            </a:pPr>
            <a:r>
              <a:rPr lang="en-US" altLang="zh-CN" sz="2100" smtClean="0">
                <a:latin typeface="Times New Roman" panose="02020603050405020304" pitchFamily="18" charset="0"/>
                <a:cs typeface="Times New Roman" panose="02020603050405020304" pitchFamily="18" charset="0"/>
              </a:rPr>
              <a:t>   </a:t>
            </a:r>
            <a:r>
              <a:rPr lang="en-US" altLang="zh-CN" sz="2100" smtClean="0">
                <a:solidFill>
                  <a:srgbClr val="5A34FC"/>
                </a:solidFill>
                <a:latin typeface="Times New Roman" panose="02020603050405020304" pitchFamily="18" charset="0"/>
                <a:cs typeface="Times New Roman" panose="02020603050405020304" pitchFamily="18" charset="0"/>
              </a:rPr>
              <a:t>【</a:t>
            </a:r>
            <a:r>
              <a:rPr lang="zh-CN" altLang="en-US" sz="2100" smtClean="0">
                <a:solidFill>
                  <a:srgbClr val="5A34FC"/>
                </a:solidFill>
                <a:latin typeface="Times New Roman" panose="02020603050405020304" pitchFamily="18" charset="0"/>
                <a:cs typeface="Times New Roman" panose="02020603050405020304" pitchFamily="18" charset="0"/>
              </a:rPr>
              <a:t>例</a:t>
            </a:r>
            <a:r>
              <a:rPr lang="en-US" altLang="zh-CN" sz="2100" smtClean="0">
                <a:solidFill>
                  <a:srgbClr val="5A34FC"/>
                </a:solidFill>
                <a:latin typeface="Times New Roman" panose="02020603050405020304" pitchFamily="18" charset="0"/>
                <a:cs typeface="Times New Roman" panose="02020603050405020304" pitchFamily="18" charset="0"/>
              </a:rPr>
              <a:t>1】</a:t>
            </a:r>
            <a:r>
              <a:rPr lang="zh-CN" altLang="en-US" sz="2100" smtClean="0">
                <a:latin typeface="Times New Roman" panose="02020603050405020304" pitchFamily="18" charset="0"/>
                <a:cs typeface="Times New Roman" panose="02020603050405020304" pitchFamily="18" charset="0"/>
              </a:rPr>
              <a:t>（</a:t>
            </a:r>
            <a:r>
              <a:rPr lang="en-US" altLang="zh-CN" sz="2100" smtClean="0">
                <a:latin typeface="Times New Roman" panose="02020603050405020304" pitchFamily="18" charset="0"/>
                <a:cs typeface="Times New Roman" panose="02020603050405020304" pitchFamily="18" charset="0"/>
              </a:rPr>
              <a:t>2020</a:t>
            </a:r>
            <a:r>
              <a:rPr lang="zh-CN" altLang="en-US" sz="2100" smtClean="0">
                <a:latin typeface="Times New Roman" panose="02020603050405020304" pitchFamily="18" charset="0"/>
                <a:cs typeface="Times New Roman" panose="02020603050405020304" pitchFamily="18" charset="0"/>
              </a:rPr>
              <a:t>年昆明）</a:t>
            </a:r>
            <a:r>
              <a:rPr lang="en-US" altLang="zh-CN" sz="2100" smtClean="0">
                <a:latin typeface="Times New Roman" panose="02020603050405020304" pitchFamily="18" charset="0"/>
                <a:cs typeface="Times New Roman" panose="02020603050405020304" pitchFamily="18" charset="0"/>
              </a:rPr>
              <a:t>—Hello, may I speak to Gina? </a:t>
            </a:r>
            <a:endParaRPr lang="zh-CN" altLang="en-US" sz="2100" smtClean="0">
              <a:latin typeface="Times New Roman" panose="02020603050405020304" pitchFamily="18" charset="0"/>
              <a:cs typeface="Times New Roman" panose="02020603050405020304" pitchFamily="18" charset="0"/>
            </a:endParaRPr>
          </a:p>
          <a:p>
            <a:pPr>
              <a:lnSpc>
                <a:spcPts val="3000"/>
              </a:lnSpc>
            </a:pPr>
            <a:r>
              <a:rPr lang="en-US" altLang="zh-CN" sz="2100" smtClean="0">
                <a:latin typeface="Times New Roman" panose="02020603050405020304" pitchFamily="18" charset="0"/>
                <a:cs typeface="Times New Roman" panose="02020603050405020304" pitchFamily="18" charset="0"/>
              </a:rPr>
              <a:t>    —</a:t>
            </a:r>
            <a:r>
              <a:rPr lang="zh-CN" altLang="en-US" sz="2100" smtClean="0">
                <a:latin typeface="Times New Roman" panose="02020603050405020304" pitchFamily="18" charset="0"/>
                <a:cs typeface="Times New Roman" panose="02020603050405020304" pitchFamily="18" charset="0"/>
              </a:rPr>
              <a:t> </a:t>
            </a:r>
            <a:r>
              <a:rPr lang="en-US" altLang="zh-CN" sz="2100" smtClean="0">
                <a:latin typeface="Times New Roman" panose="02020603050405020304" pitchFamily="18" charset="0"/>
                <a:cs typeface="Times New Roman" panose="02020603050405020304" pitchFamily="18" charset="0"/>
              </a:rPr>
              <a:t>________.</a:t>
            </a:r>
            <a:endParaRPr lang="zh-CN" altLang="en-US" sz="2100" smtClean="0">
              <a:latin typeface="Times New Roman" panose="02020603050405020304" pitchFamily="18" charset="0"/>
              <a:cs typeface="Times New Roman" panose="02020603050405020304" pitchFamily="18" charset="0"/>
            </a:endParaRPr>
          </a:p>
          <a:p>
            <a:pPr>
              <a:lnSpc>
                <a:spcPts val="3000"/>
              </a:lnSpc>
            </a:pPr>
            <a:r>
              <a:rPr lang="zh-CN" altLang="en-US" sz="2100" smtClean="0">
                <a:latin typeface="Times New Roman" panose="02020603050405020304" pitchFamily="18" charset="0"/>
                <a:cs typeface="Times New Roman" panose="02020603050405020304" pitchFamily="18" charset="0"/>
              </a:rPr>
              <a:t>      </a:t>
            </a:r>
            <a:r>
              <a:rPr lang="en-US" altLang="zh-CN" sz="2100" smtClean="0">
                <a:latin typeface="Times New Roman" panose="02020603050405020304" pitchFamily="18" charset="0"/>
                <a:cs typeface="Times New Roman" panose="02020603050405020304" pitchFamily="18" charset="0"/>
              </a:rPr>
              <a:t>A. Hi, this is Gina speaking</a:t>
            </a:r>
            <a:r>
              <a:rPr lang="zh-CN" altLang="en-US" sz="2100" smtClean="0">
                <a:latin typeface="Times New Roman" panose="02020603050405020304" pitchFamily="18" charset="0"/>
                <a:cs typeface="Times New Roman" panose="02020603050405020304" pitchFamily="18" charset="0"/>
              </a:rPr>
              <a:t>           </a:t>
            </a:r>
            <a:r>
              <a:rPr lang="it-IT" altLang="zh-CN" sz="2100" smtClean="0">
                <a:latin typeface="Times New Roman" panose="02020603050405020304" pitchFamily="18" charset="0"/>
                <a:cs typeface="Times New Roman" panose="02020603050405020304" pitchFamily="18" charset="0"/>
              </a:rPr>
              <a:t>B. Hi, I’m Gina</a:t>
            </a:r>
            <a:endParaRPr lang="zh-CN" altLang="en-US" sz="2100" smtClean="0">
              <a:latin typeface="Times New Roman" panose="02020603050405020304" pitchFamily="18" charset="0"/>
              <a:cs typeface="Times New Roman" panose="02020603050405020304" pitchFamily="18" charset="0"/>
            </a:endParaRPr>
          </a:p>
          <a:p>
            <a:pPr>
              <a:lnSpc>
                <a:spcPts val="3000"/>
              </a:lnSpc>
            </a:pPr>
            <a:r>
              <a:rPr lang="en-US" altLang="zh-CN" sz="2100" smtClean="0">
                <a:latin typeface="Times New Roman" panose="02020603050405020304" pitchFamily="18" charset="0"/>
                <a:cs typeface="Times New Roman" panose="02020603050405020304" pitchFamily="18" charset="0"/>
              </a:rPr>
              <a:t>      C. May I know your address           D. May I take a message for you</a:t>
            </a:r>
            <a:endParaRPr lang="zh-CN" altLang="en-US" sz="2100" smtClean="0">
              <a:latin typeface="Times New Roman" panose="02020603050405020304" pitchFamily="18" charset="0"/>
              <a:cs typeface="Times New Roman" panose="02020603050405020304" pitchFamily="18" charset="0"/>
            </a:endParaRPr>
          </a:p>
          <a:p>
            <a:pPr>
              <a:lnSpc>
                <a:spcPts val="3000"/>
              </a:lnSpc>
            </a:pPr>
            <a:endParaRPr lang="en-US" altLang="zh-CN" sz="2100" smtClean="0">
              <a:latin typeface="Times New Roman" panose="02020603050405020304" pitchFamily="18" charset="0"/>
              <a:cs typeface="Times New Roman" panose="02020603050405020304" pitchFamily="18" charset="0"/>
            </a:endParaRPr>
          </a:p>
          <a:p>
            <a:pPr>
              <a:lnSpc>
                <a:spcPts val="3000"/>
              </a:lnSpc>
            </a:pPr>
            <a:endParaRPr lang="en-US" altLang="zh-CN" sz="2100" smtClean="0">
              <a:latin typeface="Times New Roman" panose="02020603050405020304" pitchFamily="18" charset="0"/>
              <a:cs typeface="Times New Roman" panose="02020603050405020304" pitchFamily="18" charset="0"/>
            </a:endParaRPr>
          </a:p>
          <a:p>
            <a:pPr>
              <a:lnSpc>
                <a:spcPts val="3000"/>
              </a:lnSpc>
              <a:spcBef>
                <a:spcPts val="900"/>
              </a:spcBef>
            </a:pPr>
            <a:r>
              <a:rPr lang="en-US" altLang="zh-CN" sz="2100" smtClean="0">
                <a:solidFill>
                  <a:srgbClr val="5A34FC"/>
                </a:solidFill>
                <a:latin typeface="Times New Roman" panose="02020603050405020304" pitchFamily="18" charset="0"/>
                <a:cs typeface="Times New Roman" panose="02020603050405020304" pitchFamily="18" charset="0"/>
              </a:rPr>
              <a:t>【</a:t>
            </a:r>
            <a:r>
              <a:rPr lang="zh-CN" altLang="en-US" sz="2100" smtClean="0">
                <a:solidFill>
                  <a:srgbClr val="5A34FC"/>
                </a:solidFill>
                <a:latin typeface="Times New Roman" panose="02020603050405020304" pitchFamily="18" charset="0"/>
                <a:cs typeface="Times New Roman" panose="02020603050405020304" pitchFamily="18" charset="0"/>
              </a:rPr>
              <a:t>例</a:t>
            </a:r>
            <a:r>
              <a:rPr lang="en-US" altLang="zh-CN" sz="2100" smtClean="0">
                <a:solidFill>
                  <a:srgbClr val="5A34FC"/>
                </a:solidFill>
                <a:latin typeface="Times New Roman" panose="02020603050405020304" pitchFamily="18" charset="0"/>
                <a:cs typeface="Times New Roman" panose="02020603050405020304" pitchFamily="18" charset="0"/>
              </a:rPr>
              <a:t>2】</a:t>
            </a:r>
            <a:r>
              <a:rPr lang="zh-CN" altLang="en-US" sz="2100" smtClean="0">
                <a:latin typeface="Times New Roman" panose="02020603050405020304" pitchFamily="18" charset="0"/>
                <a:cs typeface="Times New Roman" panose="02020603050405020304" pitchFamily="18" charset="0"/>
              </a:rPr>
              <a:t>（</a:t>
            </a:r>
            <a:r>
              <a:rPr lang="en-US" altLang="zh-CN" sz="2100" smtClean="0">
                <a:latin typeface="Times New Roman" panose="02020603050405020304" pitchFamily="18" charset="0"/>
                <a:cs typeface="Times New Roman" panose="02020603050405020304" pitchFamily="18" charset="0"/>
              </a:rPr>
              <a:t>2020</a:t>
            </a:r>
            <a:r>
              <a:rPr lang="zh-CN" altLang="en-US" sz="2100" smtClean="0">
                <a:latin typeface="Times New Roman" panose="02020603050405020304" pitchFamily="18" charset="0"/>
                <a:cs typeface="Times New Roman" panose="02020603050405020304" pitchFamily="18" charset="0"/>
              </a:rPr>
              <a:t>年毕节）</a:t>
            </a:r>
            <a:r>
              <a:rPr lang="en-US" altLang="zh-CN" sz="2100" smtClean="0">
                <a:latin typeface="Times New Roman" panose="02020603050405020304" pitchFamily="18" charset="0"/>
                <a:cs typeface="Times New Roman" panose="02020603050405020304" pitchFamily="18" charset="0"/>
              </a:rPr>
              <a:t>His office is on the top of the tall building. You should  take a lift to the ________floor.</a:t>
            </a:r>
            <a:endParaRPr lang="zh-CN" altLang="en-US" sz="2100" smtClean="0">
              <a:latin typeface="Times New Roman" panose="02020603050405020304" pitchFamily="18" charset="0"/>
              <a:cs typeface="Times New Roman" panose="02020603050405020304" pitchFamily="18" charset="0"/>
            </a:endParaRPr>
          </a:p>
          <a:p>
            <a:pPr>
              <a:lnSpc>
                <a:spcPts val="3000"/>
              </a:lnSpc>
            </a:pPr>
            <a:r>
              <a:rPr lang="en-US" altLang="zh-CN" sz="2100" smtClean="0">
                <a:latin typeface="Times New Roman" panose="02020603050405020304" pitchFamily="18" charset="0"/>
                <a:cs typeface="Times New Roman" panose="02020603050405020304" pitchFamily="18" charset="0"/>
              </a:rPr>
              <a:t>              A. First            B. thirtieth        C. thirty          D. thirteen</a:t>
            </a:r>
            <a:endParaRPr lang="zh-CN" altLang="en-US" sz="2100" smtClean="0">
              <a:latin typeface="Times New Roman" panose="02020603050405020304" pitchFamily="18" charset="0"/>
              <a:cs typeface="Times New Roman" panose="02020603050405020304" pitchFamily="18" charset="0"/>
            </a:endParaRPr>
          </a:p>
        </p:txBody>
      </p:sp>
      <p:sp>
        <p:nvSpPr>
          <p:cNvPr id="10" name="TextBox 9"/>
          <p:cNvSpPr txBox="1"/>
          <p:nvPr/>
        </p:nvSpPr>
        <p:spPr>
          <a:xfrm>
            <a:off x="346709" y="2099310"/>
            <a:ext cx="8193882" cy="837724"/>
          </a:xfrm>
          <a:prstGeom prst="rect">
            <a:avLst/>
          </a:prstGeom>
          <a:noFill/>
        </p:spPr>
        <p:txBody>
          <a:bodyPr wrap="square" rtlCol="0">
            <a:spAutoFit/>
          </a:bodyPr>
          <a:lstStyle>
            <a:defPPr>
              <a:defRPr lang="zh-CN"/>
            </a:defPPr>
          </a:lstStyle>
          <a:p>
            <a:pPr>
              <a:lnSpc>
                <a:spcPts val="3000"/>
              </a:lnSpc>
            </a:pPr>
            <a:r>
              <a:rPr lang="en-US" altLang="zh-CN" sz="2100" b="1" smtClean="0">
                <a:solidFill>
                  <a:srgbClr val="4C05CB"/>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100" b="1" smtClean="0">
                <a:solidFill>
                  <a:srgbClr val="4C05CB"/>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100" b="1" smtClean="0">
                <a:solidFill>
                  <a:srgbClr val="4C05CB"/>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考查打电话的交际用语。根据句意可知答语应用“</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This is sb speaking.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”。故选</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p>
        </p:txBody>
      </p:sp>
      <p:sp>
        <p:nvSpPr>
          <p:cNvPr id="12" name="TextBox 11"/>
          <p:cNvSpPr txBox="1"/>
          <p:nvPr/>
        </p:nvSpPr>
        <p:spPr>
          <a:xfrm>
            <a:off x="289418" y="4083806"/>
            <a:ext cx="8251031" cy="837724"/>
          </a:xfrm>
          <a:prstGeom prst="rect">
            <a:avLst/>
          </a:prstGeom>
          <a:noFill/>
        </p:spPr>
        <p:txBody>
          <a:bodyPr wrap="square" rtlCol="0">
            <a:spAutoFit/>
          </a:bodyPr>
          <a:lstStyle>
            <a:defPPr>
              <a:defRPr lang="zh-CN"/>
            </a:defPPr>
          </a:lstStyle>
          <a:p>
            <a:pPr>
              <a:lnSpc>
                <a:spcPts val="3000"/>
              </a:lnSpc>
            </a:pPr>
            <a:r>
              <a:rPr lang="en-US" altLang="zh-CN" sz="2100" b="1" smtClean="0">
                <a:solidFill>
                  <a:srgbClr val="4C05CB"/>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100" b="1" smtClean="0">
                <a:solidFill>
                  <a:srgbClr val="4C05CB"/>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100" b="1" smtClean="0">
                <a:solidFill>
                  <a:srgbClr val="4C05CB"/>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本题考查序数词的用法。根据句意“他的办公室在这座大楼顶层”和表示楼层是用序数词可知 </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thirtieth</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是正确的。故选</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B</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p>
        </p:txBody>
      </p:sp>
      <p:sp>
        <p:nvSpPr>
          <p:cNvPr id="9" name="TextBox 8"/>
          <p:cNvSpPr txBox="1"/>
          <p:nvPr/>
        </p:nvSpPr>
        <p:spPr>
          <a:xfrm>
            <a:off x="776683" y="1406924"/>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11" name="TextBox 10"/>
          <p:cNvSpPr txBox="1"/>
          <p:nvPr/>
        </p:nvSpPr>
        <p:spPr>
          <a:xfrm>
            <a:off x="3003232" y="3651409"/>
            <a:ext cx="364332"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2" name="TextBox 6"/>
          <p:cNvSpPr txBox="1"/>
          <p:nvPr/>
        </p:nvSpPr>
        <p:spPr>
          <a:xfrm>
            <a:off x="3168006" y="249776"/>
            <a:ext cx="2811413" cy="65210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真</a:t>
            </a:r>
            <a:r>
              <a:rPr lang="zh-CN" altLang="en-US" sz="2100" b="1" smtClean="0">
                <a:solidFill>
                  <a:srgbClr val="FF0000"/>
                </a:solidFill>
              </a:rPr>
              <a:t>题链接</a:t>
            </a:r>
            <a:endParaRPr lang="en-US" altLang="zh-CN" sz="2100" b="1" smtClean="0">
              <a:solidFill>
                <a:srgbClr val="FF0000"/>
              </a:solidFill>
            </a:endParaRPr>
          </a:p>
          <a:p>
            <a:endParaRPr lang="zh-CN" altLang="en-US" sz="1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2"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8" presetClass="entr" presetSubtype="16"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diamond(in)">
                                      <p:cBhvr>
                                        <p:cTn id="25"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1"/>
      <p:bldP spid="11" grpId="2"/>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35292" y="801052"/>
            <a:ext cx="8026718" cy="1037749"/>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【例3】</a:t>
            </a:r>
            <a:r>
              <a:rPr lang="zh-CN" altLang="en-US" sz="2100">
                <a:latin typeface="Times New Roman" panose="02020603050405020304" pitchFamily="18" charset="0"/>
                <a:ea typeface="宋体" panose="02010600030101010101" pitchFamily="2" charset="-122"/>
                <a:cs typeface="Times New Roman" panose="02020603050405020304" pitchFamily="18" charset="0"/>
              </a:rPr>
              <a:t>（2020年江苏）Our teacher  a bookshelf at the back of our classroom to make a small reading corner.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picked up</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put up</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took up</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got up</a:t>
            </a:r>
          </a:p>
        </p:txBody>
      </p:sp>
      <p:sp>
        <p:nvSpPr>
          <p:cNvPr id="3" name="文本框 2"/>
          <p:cNvSpPr txBox="1"/>
          <p:nvPr/>
        </p:nvSpPr>
        <p:spPr>
          <a:xfrm>
            <a:off x="435293" y="2794158"/>
            <a:ext cx="8337708" cy="1361122"/>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【例4】</a:t>
            </a:r>
            <a:r>
              <a:rPr lang="zh-CN" altLang="en-US" sz="2100">
                <a:latin typeface="Times New Roman" panose="02020603050405020304" pitchFamily="18" charset="0"/>
                <a:ea typeface="宋体" panose="02010600030101010101" pitchFamily="2" charset="-122"/>
                <a:cs typeface="Times New Roman" panose="02020603050405020304" pitchFamily="18" charset="0"/>
              </a:rPr>
              <a:t>（2020年广西北部湾经济区）—Look at the umbrella. Whose is it?</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—It may be Millie</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umbrella is the same as this one.</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She</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Her</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Hers</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Herself</a:t>
            </a:r>
          </a:p>
        </p:txBody>
      </p:sp>
      <p:sp>
        <p:nvSpPr>
          <p:cNvPr id="5" name="文本框 4"/>
          <p:cNvSpPr txBox="1"/>
          <p:nvPr/>
        </p:nvSpPr>
        <p:spPr>
          <a:xfrm>
            <a:off x="435293" y="1838801"/>
            <a:ext cx="7864317" cy="1037749"/>
          </a:xfrm>
          <a:prstGeom prst="rect">
            <a:avLst/>
          </a:prstGeom>
          <a:noFill/>
        </p:spPr>
        <p:txBody>
          <a:bodyPr wrap="square" rtlCol="0" anchor="t">
            <a:spAutoFit/>
          </a:bodyPr>
          <a:lstStyle>
            <a:defPPr>
              <a:defRPr lang="zh-CN"/>
            </a:defPPr>
          </a:lstStyle>
          <a:p>
            <a:r>
              <a:rPr lang="zh-CN" altLang="en-US" sz="2100" b="1">
                <a:solidFill>
                  <a:srgbClr val="5A34FC"/>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rPr>
              <a:t>正确答案：B。A是拾起、捡起，B是张贴、建立，C是从事，占据，D是起床。根据句意可知为了做一个小阅读角，我们的老师就在教室后面建了一个书架，故选择B。</a:t>
            </a:r>
          </a:p>
        </p:txBody>
      </p:sp>
      <p:sp>
        <p:nvSpPr>
          <p:cNvPr id="6" name="文本框 5"/>
          <p:cNvSpPr txBox="1"/>
          <p:nvPr/>
        </p:nvSpPr>
        <p:spPr>
          <a:xfrm>
            <a:off x="411004" y="4212907"/>
            <a:ext cx="7913370" cy="714851"/>
          </a:xfrm>
          <a:prstGeom prst="rect">
            <a:avLst/>
          </a:prstGeom>
          <a:noFill/>
        </p:spPr>
        <p:txBody>
          <a:bodyPr wrap="square" rtlCol="0" anchor="t">
            <a:spAutoFit/>
          </a:bodyPr>
          <a:lstStyle>
            <a:defPPr>
              <a:defRPr lang="zh-CN"/>
            </a:defPPr>
          </a:lstStyle>
          <a:p>
            <a:r>
              <a:rPr lang="zh-CN" altLang="en-US" sz="2100" b="1">
                <a:solidFill>
                  <a:srgbClr val="5A34FC"/>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rPr>
              <a:t>考查形容词性物主代词。根据问句“Whose is it?”可知此处是询问谁的雨伞。形容词性物主代词后一般带有名词。故选B。</a:t>
            </a:r>
          </a:p>
        </p:txBody>
      </p:sp>
      <p:sp>
        <p:nvSpPr>
          <p:cNvPr id="9" name="TextBox 8"/>
          <p:cNvSpPr txBox="1"/>
          <p:nvPr/>
        </p:nvSpPr>
        <p:spPr>
          <a:xfrm>
            <a:off x="2493089" y="1376444"/>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7" name="TextBox 8"/>
          <p:cNvSpPr txBox="1"/>
          <p:nvPr/>
        </p:nvSpPr>
        <p:spPr>
          <a:xfrm>
            <a:off x="1756806" y="3651966"/>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8" name="TextBox 6"/>
          <p:cNvSpPr txBox="1"/>
          <p:nvPr/>
        </p:nvSpPr>
        <p:spPr>
          <a:xfrm>
            <a:off x="3018224" y="267874"/>
            <a:ext cx="2811413" cy="65210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真</a:t>
            </a:r>
            <a:r>
              <a:rPr lang="zh-CN" altLang="en-US" sz="2100" b="1" smtClean="0">
                <a:solidFill>
                  <a:srgbClr val="FF0000"/>
                </a:solidFill>
              </a:rPr>
              <a:t>题链接</a:t>
            </a:r>
            <a:endParaRPr lang="en-US" altLang="zh-CN" sz="2100" b="1" smtClean="0">
              <a:solidFill>
                <a:srgbClr val="FF0000"/>
              </a:solidFill>
            </a:endParaRPr>
          </a:p>
          <a:p>
            <a:endParaRPr lang="zh-CN" altLang="en-US" sz="1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2"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 presetClass="entr" presetSubtype="16" fill="hold" grpId="0" nodeType="clickEffect">
                                  <p:stCondLst>
                                    <p:cond delay="0"/>
                                  </p:stCondLst>
                                  <p:childTnLst>
                                    <p:set>
                                      <p:cBhvr>
                                        <p:cTn id="12" dur="500"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3"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 presetClass="entr" presetSubtype="16" fill="hold" grpId="1" nodeType="clickEffect">
                                  <p:stCondLst>
                                    <p:cond delay="0"/>
                                  </p:stCondLst>
                                  <p:childTnLst>
                                    <p:set>
                                      <p:cBhvr>
                                        <p:cTn id="24" dur="500" fill="hold">
                                          <p:stCondLst>
                                            <p:cond delay="0"/>
                                          </p:stCondLst>
                                        </p:cTn>
                                        <p:tgtEl>
                                          <p:spTgt spid="6"/>
                                        </p:tgtEl>
                                        <p:attrNameLst>
                                          <p:attrName>style.visibility</p:attrName>
                                        </p:attrNameLst>
                                      </p:cBhvr>
                                      <p:to>
                                        <p:strVal val="visible"/>
                                      </p:to>
                                    </p:set>
                                    <p:animEffect transition="in" filter="box(i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9" grpId="2"/>
      <p:bldP spid="7" grpId="3"/>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41496" y="863441"/>
            <a:ext cx="7848124" cy="1037749"/>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【例5】</a:t>
            </a:r>
            <a:r>
              <a:rPr lang="zh-CN" altLang="en-US" sz="2100">
                <a:latin typeface="Times New Roman" panose="02020603050405020304" pitchFamily="18" charset="0"/>
                <a:ea typeface="宋体" panose="02010600030101010101" pitchFamily="2" charset="-122"/>
                <a:cs typeface="Times New Roman" panose="02020603050405020304" pitchFamily="18" charset="0"/>
              </a:rPr>
              <a:t>（2019年广西北部湾经济区）—I usually have  egg and some bread for breakfast.</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a</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an</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the</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a:t>
            </a:r>
          </a:p>
        </p:txBody>
      </p:sp>
      <p:sp>
        <p:nvSpPr>
          <p:cNvPr id="3" name="文本框 2"/>
          <p:cNvSpPr txBox="1"/>
          <p:nvPr/>
        </p:nvSpPr>
        <p:spPr>
          <a:xfrm>
            <a:off x="541496" y="2928938"/>
            <a:ext cx="7481888" cy="1037749"/>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【例6】</a:t>
            </a:r>
            <a:r>
              <a:rPr lang="zh-CN" altLang="en-US" sz="2100">
                <a:latin typeface="Times New Roman" panose="02020603050405020304" pitchFamily="18" charset="0"/>
                <a:ea typeface="宋体" panose="02010600030101010101" pitchFamily="2" charset="-122"/>
                <a:cs typeface="Times New Roman" panose="02020603050405020304" pitchFamily="18" charset="0"/>
              </a:rPr>
              <a:t>（2020年天水）Lily is a friend of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Mary</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mother</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Mary</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mother</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of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C. Mary mother</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mother</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of Mary</a:t>
            </a:r>
          </a:p>
        </p:txBody>
      </p:sp>
      <p:sp>
        <p:nvSpPr>
          <p:cNvPr id="5" name="文本框 4"/>
          <p:cNvSpPr txBox="1"/>
          <p:nvPr/>
        </p:nvSpPr>
        <p:spPr>
          <a:xfrm>
            <a:off x="474821" y="1810226"/>
            <a:ext cx="7963852" cy="1037749"/>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rPr>
              <a:t>考查冠词的用法。a用于以辅音音素开头的单词前，an用于以元音音素开头的单词前，单词egg 是以元音音素开头的单词。故选B。</a:t>
            </a:r>
          </a:p>
        </p:txBody>
      </p:sp>
      <p:sp>
        <p:nvSpPr>
          <p:cNvPr id="6" name="文本框 5"/>
          <p:cNvSpPr txBox="1"/>
          <p:nvPr/>
        </p:nvSpPr>
        <p:spPr>
          <a:xfrm>
            <a:off x="615315" y="3966687"/>
            <a:ext cx="7408069" cy="714851"/>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rPr>
              <a:t>考查名词所有格。根据句意可知此处应用双重所有格。故选A。</a:t>
            </a:r>
          </a:p>
        </p:txBody>
      </p:sp>
      <p:sp>
        <p:nvSpPr>
          <p:cNvPr id="9" name="TextBox 8"/>
          <p:cNvSpPr txBox="1"/>
          <p:nvPr/>
        </p:nvSpPr>
        <p:spPr>
          <a:xfrm>
            <a:off x="1913492" y="1392636"/>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7" name="TextBox 8"/>
          <p:cNvSpPr txBox="1"/>
          <p:nvPr/>
        </p:nvSpPr>
        <p:spPr>
          <a:xfrm>
            <a:off x="541416" y="3101421"/>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8" name="TextBox 6"/>
          <p:cNvSpPr txBox="1"/>
          <p:nvPr/>
        </p:nvSpPr>
        <p:spPr>
          <a:xfrm>
            <a:off x="3178959" y="321453"/>
            <a:ext cx="2811413" cy="65210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真</a:t>
            </a:r>
            <a:r>
              <a:rPr lang="zh-CN" altLang="en-US" sz="2100" b="1" smtClean="0">
                <a:solidFill>
                  <a:srgbClr val="FF0000"/>
                </a:solidFill>
              </a:rPr>
              <a:t>题链接</a:t>
            </a:r>
            <a:endParaRPr lang="en-US" altLang="zh-CN" sz="2100" b="1" smtClean="0">
              <a:solidFill>
                <a:srgbClr val="FF0000"/>
              </a:solidFill>
            </a:endParaRPr>
          </a:p>
          <a:p>
            <a:endParaRPr lang="zh-CN" altLang="en-US" sz="1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2"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 presetClass="entr" presetSubtype="16" fill="hold" grpId="0" nodeType="clickEffect">
                                  <p:stCondLst>
                                    <p:cond delay="0"/>
                                  </p:stCondLst>
                                  <p:childTnLst>
                                    <p:set>
                                      <p:cBhvr>
                                        <p:cTn id="12" dur="500"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3"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 presetClass="entr" presetSubtype="16" fill="hold" grpId="1" nodeType="clickEffect">
                                  <p:stCondLst>
                                    <p:cond delay="0"/>
                                  </p:stCondLst>
                                  <p:childTnLst>
                                    <p:set>
                                      <p:cBhvr>
                                        <p:cTn id="24" dur="500" fill="hold">
                                          <p:stCondLst>
                                            <p:cond delay="0"/>
                                          </p:stCondLst>
                                        </p:cTn>
                                        <p:tgtEl>
                                          <p:spTgt spid="6"/>
                                        </p:tgtEl>
                                        <p:attrNameLst>
                                          <p:attrName>style.visibility</p:attrName>
                                        </p:attrNameLst>
                                      </p:cBhvr>
                                      <p:to>
                                        <p:strVal val="visible"/>
                                      </p:to>
                                    </p:set>
                                    <p:animEffect transition="in" filter="box(i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9" grpId="2"/>
      <p:bldP spid="7" grpId="3"/>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39579" y="814387"/>
            <a:ext cx="8240554" cy="3946684"/>
          </a:xfrm>
          <a:prstGeom prst="rect">
            <a:avLst/>
          </a:prstGeom>
          <a:noFill/>
        </p:spPr>
        <p:txBody>
          <a:bodyPr wrap="square" rtlCol="0" anchor="t">
            <a:spAutoFit/>
          </a:bodyPr>
          <a:lstStyle>
            <a:defPPr>
              <a:defRPr lang="zh-CN"/>
            </a:defPPr>
          </a:lstStyle>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【例7】</a:t>
            </a:r>
            <a:r>
              <a:rPr lang="zh-CN" altLang="en-US" sz="2100">
                <a:latin typeface="Times New Roman" panose="02020603050405020304" pitchFamily="18" charset="0"/>
                <a:ea typeface="宋体" panose="02010600030101010101" pitchFamily="2" charset="-122"/>
                <a:cs typeface="Times New Roman" panose="02020603050405020304" pitchFamily="18" charset="0"/>
              </a:rPr>
              <a:t>（2020年百色）Hong Kong is  the south of China, its one of the busiest cities in the world.</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in </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on </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at</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to </a:t>
            </a:r>
          </a:p>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rPr>
              <a:t>考查方位介词。句意：香港位于中国的南部，它是世界上最繁华的城市之一。根据常识可知香港属于中国，用介词in。故选A。</a:t>
            </a:r>
          </a:p>
          <a:p>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sym typeface="+mn-ea"/>
              </a:rPr>
              <a:t>【例8】</a:t>
            </a: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（2020年武汉）—Is Helen here?—Not yet, but she  in half an hour.</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A. arrives</a:t>
            </a:r>
            <a:r>
              <a:rPr lang="en-US" altLang="zh-CN" sz="2100">
                <a:latin typeface="Times New Roman" panose="02020603050405020304" pitchFamily="18" charset="0"/>
                <a:ea typeface="宋体" panose="02010600030101010101" pitchFamily="2" charset="-122"/>
                <a:cs typeface="Times New Roman" panose="02020603050405020304" pitchFamily="18" charset="0"/>
                <a:sym typeface="+mn-ea"/>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B. will arrive</a:t>
            </a:r>
            <a:r>
              <a:rPr lang="en-US" altLang="zh-CN" sz="2100">
                <a:latin typeface="Times New Roman" panose="02020603050405020304" pitchFamily="18" charset="0"/>
                <a:ea typeface="宋体" panose="02010600030101010101" pitchFamily="2" charset="-122"/>
                <a:cs typeface="Times New Roman" panose="02020603050405020304" pitchFamily="18" charset="0"/>
                <a:sym typeface="+mn-ea"/>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C. arrived</a:t>
            </a:r>
            <a:r>
              <a:rPr lang="en-US" altLang="zh-CN" sz="2100">
                <a:latin typeface="Times New Roman" panose="02020603050405020304" pitchFamily="18" charset="0"/>
                <a:ea typeface="宋体" panose="02010600030101010101" pitchFamily="2" charset="-122"/>
                <a:cs typeface="Times New Roman" panose="02020603050405020304" pitchFamily="18" charset="0"/>
                <a:sym typeface="+mn-ea"/>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D. has arrived</a:t>
            </a:r>
            <a:endPar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sym typeface="+mn-ea"/>
            </a:endParaRPr>
          </a:p>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sym typeface="+mn-ea"/>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sym typeface="+mn-ea"/>
              </a:rPr>
              <a:t>考查动词时态。根据“Not yet”可知她还没到达，根据“in half an hour”可知是将来时间，动词应用一般将来时。故选B。</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TextBox 8"/>
          <p:cNvSpPr txBox="1"/>
          <p:nvPr/>
        </p:nvSpPr>
        <p:spPr>
          <a:xfrm>
            <a:off x="439499" y="1375967"/>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3" name="TextBox 8"/>
          <p:cNvSpPr txBox="1"/>
          <p:nvPr/>
        </p:nvSpPr>
        <p:spPr>
          <a:xfrm>
            <a:off x="2493089" y="3250963"/>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7" name="TextBox 6"/>
          <p:cNvSpPr txBox="1"/>
          <p:nvPr/>
        </p:nvSpPr>
        <p:spPr>
          <a:xfrm>
            <a:off x="3286116" y="267874"/>
            <a:ext cx="2811413" cy="65210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真</a:t>
            </a:r>
            <a:r>
              <a:rPr lang="zh-CN" altLang="en-US" sz="2100" b="1" smtClean="0">
                <a:solidFill>
                  <a:srgbClr val="FF0000"/>
                </a:solidFill>
              </a:rPr>
              <a:t>题链接</a:t>
            </a:r>
            <a:endParaRPr lang="en-US" altLang="zh-CN" sz="2100" b="1" smtClean="0">
              <a:solidFill>
                <a:srgbClr val="FF0000"/>
              </a:solidFill>
            </a:endParaRPr>
          </a:p>
          <a:p>
            <a:endParaRPr lang="zh-CN" altLang="en-US" sz="18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 presetClass="entr" presetSubtype="16" fill="hold" nodeType="clickEffect">
                                  <p:stCondLst>
                                    <p:cond delay="0"/>
                                  </p:stCondLst>
                                  <p:childTnLst>
                                    <p:set>
                                      <p:cBhvr>
                                        <p:cTn id="12" dur="500" fill="hold">
                                          <p:stCondLst>
                                            <p:cond delay="0"/>
                                          </p:stCondLst>
                                        </p:cTn>
                                        <p:tgtEl>
                                          <p:spTgt spid="2">
                                            <p:txEl>
                                              <p:pRg st="2" end="2"/>
                                            </p:txEl>
                                          </p:spTgt>
                                        </p:tgtEl>
                                        <p:attrNameLst>
                                          <p:attrName>style.visibility</p:attrName>
                                        </p:attrNameLst>
                                      </p:cBhvr>
                                      <p:to>
                                        <p:strVal val="visible"/>
                                      </p:to>
                                    </p:set>
                                    <p:animEffect transition="in" filter="box(in)">
                                      <p:cBhvr>
                                        <p:cTn id="13" dur="500"/>
                                        <p:tgtEl>
                                          <p:spTgt spid="2">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 presetClass="entr" presetSubtype="16" fill="hold" nodeType="clickEffect">
                                  <p:stCondLst>
                                    <p:cond delay="0"/>
                                  </p:stCondLst>
                                  <p:childTnLst>
                                    <p:set>
                                      <p:cBhvr>
                                        <p:cTn id="24" dur="500" fill="hold">
                                          <p:stCondLst>
                                            <p:cond delay="0"/>
                                          </p:stCondLst>
                                        </p:cTn>
                                        <p:tgtEl>
                                          <p:spTgt spid="2">
                                            <p:txEl>
                                              <p:pRg st="6" end="6"/>
                                            </p:txEl>
                                          </p:spTgt>
                                        </p:tgtEl>
                                        <p:attrNameLst>
                                          <p:attrName>style.visibility</p:attrName>
                                        </p:attrNameLst>
                                      </p:cBhvr>
                                      <p:to>
                                        <p:strVal val="visible"/>
                                      </p:to>
                                    </p:set>
                                    <p:animEffect transition="in" filter="box(in)">
                                      <p:cBhvr>
                                        <p:cTn id="2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1"/>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62928" y="988219"/>
            <a:ext cx="8231029" cy="2653665"/>
          </a:xfrm>
          <a:prstGeom prst="rect">
            <a:avLst/>
          </a:prstGeom>
          <a:noFill/>
        </p:spPr>
        <p:txBody>
          <a:bodyPr wrap="square" rtlCol="0" anchor="t">
            <a:spAutoFit/>
          </a:bodyPr>
          <a:lstStyle>
            <a:defPPr>
              <a:defRPr lang="zh-CN"/>
            </a:defPPr>
          </a:lstStyle>
          <a:p>
            <a:endParaRPr lang="zh-CN" altLang="en-US" sz="2100" b="1">
              <a:solidFill>
                <a:srgbClr val="5A34FC"/>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My uncle is  honest man.</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a</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an</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the</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a:t>
            </a:r>
          </a:p>
          <a:p>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solidFill>
                  <a:srgbClr val="5A34FC"/>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en-US" sz="2100">
                <a:latin typeface="Times New Roman" panose="02020603050405020304" pitchFamily="18" charset="0"/>
                <a:ea typeface="宋体" panose="02010600030101010101" pitchFamily="2" charset="-122"/>
                <a:cs typeface="Times New Roman" panose="02020603050405020304" pitchFamily="18" charset="0"/>
              </a:rPr>
              <a:t>此题容易误选A。本题考查冠词的用法。冠词a用于以辅音音素开头的单词前，冠词an用于以元音音素开头的单词前，本句中的honest是元音音素开头的单词, honest 中的h 不发音。故选B。</a:t>
            </a:r>
          </a:p>
          <a:p>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TextBox 8"/>
          <p:cNvSpPr txBox="1"/>
          <p:nvPr/>
        </p:nvSpPr>
        <p:spPr>
          <a:xfrm>
            <a:off x="1904920" y="1626475"/>
            <a:ext cx="454231" cy="692497"/>
          </a:xfrm>
          <a:prstGeom prst="rect">
            <a:avLst/>
          </a:prstGeom>
          <a:noFill/>
        </p:spPr>
        <p:txBody>
          <a:bodyPr wrap="square" rtlCol="0">
            <a:spAutoFit/>
          </a:bodyPr>
          <a:lstStyle>
            <a:defPPr>
              <a:defRPr lang="zh-CN"/>
            </a:def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7" name="TextBox 6"/>
          <p:cNvSpPr txBox="1"/>
          <p:nvPr/>
        </p:nvSpPr>
        <p:spPr>
          <a:xfrm>
            <a:off x="3500430" y="375031"/>
            <a:ext cx="2811413" cy="374332"/>
          </a:xfrm>
          <a:prstGeom prst="rect">
            <a:avLst/>
          </a:prstGeom>
          <a:noFill/>
        </p:spPr>
        <p:txBody>
          <a:bodyPr wrap="square" lIns="51435" tIns="25718" rIns="51435" bIns="25718" rtlCol="0">
            <a:spAutoFit/>
          </a:bodyPr>
          <a:lstStyle>
            <a:defPPr>
              <a:defRPr lang="zh-CN"/>
            </a:defPPr>
          </a:lstStyle>
          <a:p>
            <a:r>
              <a:rPr lang="zh-CN" altLang="en-US" sz="2100" b="1">
                <a:solidFill>
                  <a:srgbClr val="FF0000"/>
                </a:solidFill>
              </a:rPr>
              <a:t>易错剖析</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 presetClass="entr" presetSubtype="16" fill="hold" nodeType="clickEffect">
                                  <p:stCondLst>
                                    <p:cond delay="0"/>
                                  </p:stCondLst>
                                  <p:childTnLst>
                                    <p:set>
                                      <p:cBhvr>
                                        <p:cTn id="12" dur="500" fill="hold">
                                          <p:stCondLst>
                                            <p:cond delay="0"/>
                                          </p:stCondLst>
                                        </p:cTn>
                                        <p:tgtEl>
                                          <p:spTgt spid="2">
                                            <p:txEl>
                                              <p:pRg st="4" end="4"/>
                                            </p:txEl>
                                          </p:spTgt>
                                        </p:tgtEl>
                                        <p:attrNameLst>
                                          <p:attrName>style.visibility</p:attrName>
                                        </p:attrNameLst>
                                      </p:cBhvr>
                                      <p:to>
                                        <p:strVal val="visible"/>
                                      </p:to>
                                    </p:set>
                                    <p:animEffect transition="in" filter="box(in)">
                                      <p:cBhvr>
                                        <p:cTn id="1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04</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defRPr lang="zh-CN"/>
            </a:defPPr>
            <a:lvl1pPr marL="0" indent="0" algn="ctr" defTabSz="685800" rtl="0" eaLnBrk="1" fontAlgn="auto" latinLnBrk="0" hangingPunct="1">
              <a:lnSpc>
                <a:spcPct val="90000"/>
              </a:lnSpc>
              <a:spcBef>
                <a:spcPct val="0"/>
              </a:spcBef>
              <a:spcAft>
                <a:spcPct val="0"/>
              </a:spcAft>
              <a:buNone/>
              <a:defRPr sz="3300" b="0" i="0" u="none" kern="1200" baseline="0">
                <a:solidFill>
                  <a:schemeClr val="tx1"/>
                </a:solidFill>
                <a:latin typeface="+mj-lt"/>
                <a:ea typeface="+mj-ea"/>
                <a:cs typeface="+mj-cs"/>
              </a:defRPr>
            </a:lvl1pPr>
          </a:lstStyle>
          <a:p>
            <a:r>
              <a:rPr lang="zh-CN" altLang="en-US" sz="3300"/>
              <a:t>实战提分</a:t>
            </a:r>
          </a:p>
        </p:txBody>
      </p:sp>
    </p:spTree>
    <p:custDataLst>
      <p:tags r:id="rId2"/>
    </p:custData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TextBox 13"/>
          <p:cNvSpPr txBox="1"/>
          <p:nvPr/>
        </p:nvSpPr>
        <p:spPr>
          <a:xfrm>
            <a:off x="3232537" y="267874"/>
            <a:ext cx="2811413" cy="652102"/>
          </a:xfrm>
          <a:prstGeom prst="rect">
            <a:avLst/>
          </a:prstGeom>
          <a:noFill/>
        </p:spPr>
        <p:txBody>
          <a:bodyPr wrap="square" lIns="51435" tIns="25718" rIns="51435" bIns="25718" rtlCol="0">
            <a:spAutoFit/>
          </a:bodyPr>
          <a:lstStyle>
            <a:defPPr>
              <a:defRPr lang="zh-CN"/>
            </a:defPPr>
          </a:lstStyle>
          <a:p>
            <a:r>
              <a:rPr lang="zh-CN" altLang="en-US" sz="2100" b="1" smtClean="0">
                <a:solidFill>
                  <a:srgbClr val="FF0000"/>
                </a:solidFill>
              </a:rPr>
              <a:t>基础过关</a:t>
            </a:r>
            <a:endParaRPr lang="en-US" altLang="zh-CN" sz="2100" b="1" smtClean="0">
              <a:solidFill>
                <a:srgbClr val="FF0000"/>
              </a:solidFill>
            </a:endParaRPr>
          </a:p>
          <a:p>
            <a:endParaRPr lang="zh-CN" altLang="en-US" sz="1800" b="1">
              <a:solidFill>
                <a:srgbClr val="FF0000"/>
              </a:solidFill>
            </a:endParaRPr>
          </a:p>
        </p:txBody>
      </p:sp>
      <p:sp>
        <p:nvSpPr>
          <p:cNvPr id="3" name="矩形 2"/>
          <p:cNvSpPr/>
          <p:nvPr/>
        </p:nvSpPr>
        <p:spPr>
          <a:xfrm>
            <a:off x="678650" y="1225852"/>
            <a:ext cx="7598328" cy="2330767"/>
          </a:xfrm>
          <a:prstGeom prst="rect">
            <a:avLst/>
          </a:prstGeom>
        </p:spPr>
        <p:txBody>
          <a:bodyPr wrap="square">
            <a:spAutoFit/>
          </a:bodyPr>
          <a:lstStyle>
            <a:defPPr>
              <a:defRPr lang="zh-CN"/>
            </a:defPPr>
          </a:lstStyle>
          <a:p>
            <a:r>
              <a:rPr lang="zh-CN" altLang="en-US" sz="2100" b="1" smtClean="0">
                <a:latin typeface="宋体" panose="02010600030101010101" pitchFamily="2" charset="-122"/>
                <a:ea typeface="宋体" panose="02010600030101010101" pitchFamily="2" charset="-122"/>
              </a:rPr>
              <a:t>（一）单词检测。</a:t>
            </a:r>
            <a:r>
              <a:rPr lang="zh-CN" altLang="en-US" sz="2100" smtClean="0">
                <a:latin typeface="宋体" panose="02010600030101010101" pitchFamily="2" charset="-122"/>
                <a:ea typeface="宋体" panose="02010600030101010101" pitchFamily="2" charset="-122"/>
              </a:rPr>
              <a:t>根据中文意思，写出下列单词。</a:t>
            </a:r>
          </a:p>
          <a:p>
            <a:endParaRPr lang="en-US" altLang="zh-CN" sz="2100" smtClean="0">
              <a:latin typeface="宋体" panose="02010600030101010101" pitchFamily="2" charset="-122"/>
              <a:ea typeface="宋体" panose="02010600030101010101" pitchFamily="2" charset="-122"/>
            </a:endParaRPr>
          </a:p>
          <a:p>
            <a:r>
              <a:rPr sz="2100" smtClean="0">
                <a:latin typeface="宋体" panose="02010600030101010101" pitchFamily="2" charset="-122"/>
                <a:ea typeface="宋体" panose="02010600030101010101" pitchFamily="2" charset="-122"/>
              </a:rPr>
              <a:t>1. 皇宫</a:t>
            </a:r>
            <a:r>
              <a:rPr lang="en-US" sz="2100" smtClean="0">
                <a:latin typeface="宋体" panose="02010600030101010101" pitchFamily="2" charset="-122"/>
                <a:ea typeface="宋体" panose="02010600030101010101" pitchFamily="2" charset="-122"/>
              </a:rPr>
              <a:t>____________</a:t>
            </a:r>
            <a:r>
              <a:rPr sz="2100" smtClean="0">
                <a:latin typeface="宋体" panose="02010600030101010101" pitchFamily="2" charset="-122"/>
                <a:ea typeface="宋体" panose="02010600030101010101" pitchFamily="2" charset="-122"/>
              </a:rPr>
              <a:t> </a:t>
            </a:r>
            <a:r>
              <a:rPr lang="en-US" sz="2100" smtClean="0">
                <a:latin typeface="宋体" panose="02010600030101010101" pitchFamily="2" charset="-122"/>
                <a:ea typeface="宋体" panose="02010600030101010101" pitchFamily="2" charset="-122"/>
              </a:rPr>
              <a:t>		</a:t>
            </a:r>
            <a:r>
              <a:rPr sz="2100" smtClean="0">
                <a:latin typeface="宋体" panose="02010600030101010101" pitchFamily="2" charset="-122"/>
                <a:ea typeface="宋体" panose="02010600030101010101" pitchFamily="2" charset="-122"/>
              </a:rPr>
              <a:t>2. 城镇</a:t>
            </a:r>
            <a:r>
              <a:rPr lang="en-US" sz="2100" smtClean="0">
                <a:latin typeface="宋体" panose="02010600030101010101" pitchFamily="2" charset="-122"/>
                <a:ea typeface="宋体" panose="02010600030101010101" pitchFamily="2" charset="-122"/>
              </a:rPr>
              <a:t>___________</a:t>
            </a:r>
            <a:r>
              <a:rPr sz="2100" smtClean="0">
                <a:latin typeface="宋体" panose="02010600030101010101" pitchFamily="2" charset="-122"/>
                <a:ea typeface="宋体" panose="02010600030101010101" pitchFamily="2" charset="-122"/>
              </a:rPr>
              <a:t> </a:t>
            </a:r>
          </a:p>
          <a:p>
            <a:r>
              <a:rPr sz="2100" smtClean="0">
                <a:latin typeface="宋体" panose="02010600030101010101" pitchFamily="2" charset="-122"/>
                <a:ea typeface="宋体" panose="02010600030101010101" pitchFamily="2" charset="-122"/>
              </a:rPr>
              <a:t>3. 首都</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r>
              <a:rPr lang="en-US" sz="2100" smtClean="0">
                <a:latin typeface="宋体" panose="02010600030101010101" pitchFamily="2" charset="-122"/>
                <a:ea typeface="宋体" panose="02010600030101010101" pitchFamily="2" charset="-122"/>
              </a:rPr>
              <a:t>		</a:t>
            </a:r>
            <a:r>
              <a:rPr sz="2100" smtClean="0">
                <a:latin typeface="宋体" panose="02010600030101010101" pitchFamily="2" charset="-122"/>
                <a:ea typeface="宋体" panose="02010600030101010101" pitchFamily="2" charset="-122"/>
              </a:rPr>
              <a:t>4. 百</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p>
          <a:p>
            <a:r>
              <a:rPr sz="2100" smtClean="0">
                <a:latin typeface="宋体" panose="02010600030101010101" pitchFamily="2" charset="-122"/>
                <a:ea typeface="宋体" panose="02010600030101010101" pitchFamily="2" charset="-122"/>
              </a:rPr>
              <a:t>5. 服务员</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r>
              <a:rPr lang="en-US" sz="2100" smtClean="0">
                <a:latin typeface="宋体" panose="02010600030101010101" pitchFamily="2" charset="-122"/>
                <a:ea typeface="宋体" panose="02010600030101010101" pitchFamily="2" charset="-122"/>
              </a:rPr>
              <a:t>	</a:t>
            </a:r>
            <a:r>
              <a:rPr sz="2100" smtClean="0">
                <a:latin typeface="宋体" panose="02010600030101010101" pitchFamily="2" charset="-122"/>
                <a:ea typeface="宋体" panose="02010600030101010101" pitchFamily="2" charset="-122"/>
              </a:rPr>
              <a:t>6. 工程师</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p>
          <a:p>
            <a:r>
              <a:rPr sz="2100" smtClean="0">
                <a:latin typeface="宋体" panose="02010600030101010101" pitchFamily="2" charset="-122"/>
                <a:ea typeface="宋体" panose="02010600030101010101" pitchFamily="2" charset="-122"/>
              </a:rPr>
              <a:t>7. 修理</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r>
              <a:rPr lang="en-US" sz="2100" smtClean="0">
                <a:latin typeface="宋体" panose="02010600030101010101" pitchFamily="2" charset="-122"/>
                <a:ea typeface="宋体" panose="02010600030101010101" pitchFamily="2" charset="-122"/>
              </a:rPr>
              <a:t>	</a:t>
            </a:r>
            <a:r>
              <a:rPr sz="2100" smtClean="0">
                <a:latin typeface="宋体" panose="02010600030101010101" pitchFamily="2" charset="-122"/>
                <a:ea typeface="宋体" panose="02010600030101010101" pitchFamily="2" charset="-122"/>
              </a:rPr>
              <a:t>8. 本地的</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p>
          <a:p>
            <a:r>
              <a:rPr sz="2100" smtClean="0">
                <a:latin typeface="宋体" panose="02010600030101010101" pitchFamily="2" charset="-122"/>
                <a:ea typeface="宋体" panose="02010600030101010101" pitchFamily="2" charset="-122"/>
              </a:rPr>
              <a:t>9. 新鲜的</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r>
              <a:rPr lang="en-US" sz="2100" smtClean="0">
                <a:latin typeface="宋体" panose="02010600030101010101" pitchFamily="2" charset="-122"/>
                <a:ea typeface="宋体" panose="02010600030101010101" pitchFamily="2" charset="-122"/>
              </a:rPr>
              <a:t>	</a:t>
            </a:r>
            <a:r>
              <a:rPr sz="2100" smtClean="0">
                <a:latin typeface="宋体" panose="02010600030101010101" pitchFamily="2" charset="-122"/>
                <a:ea typeface="宋体" panose="02010600030101010101" pitchFamily="2" charset="-122"/>
              </a:rPr>
              <a:t>10. 危险的</a:t>
            </a:r>
            <a:r>
              <a:rPr lang="en-US" sz="2100" smtClean="0">
                <a:latin typeface="宋体" panose="02010600030101010101" pitchFamily="2" charset="-122"/>
                <a:ea typeface="宋体" panose="02010600030101010101" pitchFamily="2" charset="-122"/>
                <a:sym typeface="+mn-ea"/>
              </a:rPr>
              <a:t>____________</a:t>
            </a:r>
            <a:r>
              <a:rPr sz="2100" smtClean="0">
                <a:latin typeface="宋体" panose="02010600030101010101" pitchFamily="2" charset="-122"/>
                <a:ea typeface="宋体" panose="02010600030101010101" pitchFamily="2" charset="-122"/>
              </a:rPr>
              <a:t> </a:t>
            </a:r>
          </a:p>
        </p:txBody>
      </p:sp>
      <p:sp>
        <p:nvSpPr>
          <p:cNvPr id="4" name="文本框 3"/>
          <p:cNvSpPr txBox="1"/>
          <p:nvPr/>
        </p:nvSpPr>
        <p:spPr>
          <a:xfrm>
            <a:off x="1763078" y="1812131"/>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palace</a:t>
            </a:r>
          </a:p>
        </p:txBody>
      </p:sp>
      <p:sp>
        <p:nvSpPr>
          <p:cNvPr id="5" name="文本框 4"/>
          <p:cNvSpPr txBox="1"/>
          <p:nvPr/>
        </p:nvSpPr>
        <p:spPr>
          <a:xfrm>
            <a:off x="5107781" y="1812131"/>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town</a:t>
            </a:r>
          </a:p>
        </p:txBody>
      </p:sp>
      <p:sp>
        <p:nvSpPr>
          <p:cNvPr id="6" name="文本框 5"/>
          <p:cNvSpPr txBox="1"/>
          <p:nvPr/>
        </p:nvSpPr>
        <p:spPr>
          <a:xfrm>
            <a:off x="1643062" y="2195512"/>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capital</a:t>
            </a:r>
          </a:p>
        </p:txBody>
      </p:sp>
      <p:sp>
        <p:nvSpPr>
          <p:cNvPr id="7" name="文本框 6"/>
          <p:cNvSpPr txBox="1"/>
          <p:nvPr/>
        </p:nvSpPr>
        <p:spPr>
          <a:xfrm>
            <a:off x="5178743" y="2195512"/>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hundred</a:t>
            </a:r>
          </a:p>
        </p:txBody>
      </p:sp>
      <p:sp>
        <p:nvSpPr>
          <p:cNvPr id="8" name="文本框 7"/>
          <p:cNvSpPr txBox="1"/>
          <p:nvPr/>
        </p:nvSpPr>
        <p:spPr>
          <a:xfrm>
            <a:off x="2067878" y="2503170"/>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town</a:t>
            </a:r>
          </a:p>
        </p:txBody>
      </p:sp>
      <p:sp>
        <p:nvSpPr>
          <p:cNvPr id="9" name="文本框 8"/>
          <p:cNvSpPr txBox="1"/>
          <p:nvPr/>
        </p:nvSpPr>
        <p:spPr>
          <a:xfrm>
            <a:off x="5567839" y="2503170"/>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engineer</a:t>
            </a:r>
          </a:p>
        </p:txBody>
      </p:sp>
      <p:sp>
        <p:nvSpPr>
          <p:cNvPr id="10" name="文本框 9"/>
          <p:cNvSpPr txBox="1"/>
          <p:nvPr/>
        </p:nvSpPr>
        <p:spPr>
          <a:xfrm>
            <a:off x="1763078" y="2797016"/>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fix</a:t>
            </a:r>
          </a:p>
        </p:txBody>
      </p:sp>
      <p:sp>
        <p:nvSpPr>
          <p:cNvPr id="11" name="文本框 10"/>
          <p:cNvSpPr txBox="1"/>
          <p:nvPr/>
        </p:nvSpPr>
        <p:spPr>
          <a:xfrm>
            <a:off x="5396388" y="2797016"/>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local</a:t>
            </a:r>
          </a:p>
        </p:txBody>
      </p:sp>
      <p:sp>
        <p:nvSpPr>
          <p:cNvPr id="12" name="文本框 11"/>
          <p:cNvSpPr txBox="1"/>
          <p:nvPr/>
        </p:nvSpPr>
        <p:spPr>
          <a:xfrm>
            <a:off x="2067878" y="3115151"/>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fresh</a:t>
            </a:r>
          </a:p>
        </p:txBody>
      </p:sp>
      <p:sp>
        <p:nvSpPr>
          <p:cNvPr id="13" name="文本框 12"/>
          <p:cNvSpPr txBox="1"/>
          <p:nvPr/>
        </p:nvSpPr>
        <p:spPr>
          <a:xfrm>
            <a:off x="5567839" y="3115151"/>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dangerous</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grpId="5"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grpId="6"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grpId="7"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grpId="8"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22" presetClass="entr" presetSubtype="4" fill="hold" grpId="9"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down)">
                                      <p:cBhvr>
                                        <p:cTn id="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P spid="10" grpId="6"/>
      <p:bldP spid="11" grpId="7"/>
      <p:bldP spid="12" grpId="8"/>
      <p:bldP spid="13" grpId="9"/>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矩形 4"/>
          <p:cNvSpPr/>
          <p:nvPr/>
        </p:nvSpPr>
        <p:spPr>
          <a:xfrm>
            <a:off x="875131" y="991545"/>
            <a:ext cx="7392838" cy="3299937"/>
          </a:xfrm>
          <a:prstGeom prst="rect">
            <a:avLst/>
          </a:prstGeom>
        </p:spPr>
        <p:txBody>
          <a:bodyPr wrap="square">
            <a:spAutoFit/>
          </a:bodyPr>
          <a:lstStyle>
            <a:defPPr>
              <a:defRPr lang="zh-CN"/>
            </a:defPPr>
          </a:lstStyle>
          <a:p>
            <a:r>
              <a:rPr lang="zh-CN" altLang="en-US" sz="2100" b="1" smtClean="0">
                <a:latin typeface="Times New Roman" panose="02020603050405020304" pitchFamily="18" charset="0"/>
                <a:ea typeface="宋体" panose="02010600030101010101" pitchFamily="2" charset="-122"/>
                <a:cs typeface="Times New Roman" panose="02020603050405020304" pitchFamily="18" charset="0"/>
              </a:rPr>
              <a:t>（二）短语回顾。</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根据中文或英文表达，翻译下列短语。</a:t>
            </a:r>
          </a:p>
          <a:p>
            <a:endParaRPr lang="en-US" altLang="zh-CN" sz="2100" smtClean="0">
              <a:latin typeface="Times New Roman" panose="02020603050405020304" pitchFamily="18" charset="0"/>
              <a:ea typeface="宋体" panose="02010600030101010101" pitchFamily="2" charset="-122"/>
              <a:cs typeface="Times New Roman" panose="02020603050405020304" pitchFamily="18" charset="0"/>
            </a:endParaRPr>
          </a:p>
          <a:p>
            <a:r>
              <a:rPr sz="2100" smtClean="0">
                <a:latin typeface="Times New Roman" panose="02020603050405020304" pitchFamily="18" charset="0"/>
                <a:ea typeface="宋体" panose="02010600030101010101" pitchFamily="2" charset="-122"/>
                <a:cs typeface="Times New Roman" panose="02020603050405020304" pitchFamily="18" charset="0"/>
              </a:rPr>
              <a:t>1. 后天</a:t>
            </a:r>
            <a:r>
              <a:rPr lang="en-US" sz="2100" smtClean="0">
                <a:latin typeface="Times New Roman" panose="02020603050405020304" pitchFamily="18" charset="0"/>
                <a:ea typeface="宋体" panose="02010600030101010101" pitchFamily="2" charset="-122"/>
                <a:cs typeface="Times New Roman" panose="02020603050405020304" pitchFamily="18" charset="0"/>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r>
              <a:rPr lang="en-US" sz="2100" smtClean="0">
                <a:latin typeface="Times New Roman" panose="02020603050405020304" pitchFamily="18" charset="0"/>
                <a:ea typeface="宋体" panose="02010600030101010101" pitchFamily="2" charset="-122"/>
                <a:cs typeface="Times New Roman" panose="02020603050405020304" pitchFamily="18" charset="0"/>
              </a:rPr>
              <a:t>	</a:t>
            </a:r>
            <a:r>
              <a:rPr sz="2100" smtClean="0">
                <a:latin typeface="Times New Roman" panose="02020603050405020304" pitchFamily="18" charset="0"/>
                <a:ea typeface="宋体" panose="02010600030101010101" pitchFamily="2" charset="-122"/>
                <a:cs typeface="Times New Roman" panose="02020603050405020304" pitchFamily="18" charset="0"/>
              </a:rPr>
              <a:t>2. 期待</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3. 不得不</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r>
              <a:rPr lang="en-US" sz="2100" smtClean="0">
                <a:latin typeface="Times New Roman" panose="02020603050405020304" pitchFamily="18" charset="0"/>
                <a:ea typeface="宋体" panose="02010600030101010101" pitchFamily="2" charset="-122"/>
                <a:cs typeface="Times New Roman" panose="02020603050405020304" pitchFamily="18" charset="0"/>
              </a:rPr>
              <a:t>		</a:t>
            </a:r>
            <a:r>
              <a:rPr sz="2100" smtClean="0">
                <a:latin typeface="Times New Roman" panose="02020603050405020304" pitchFamily="18" charset="0"/>
                <a:ea typeface="宋体" panose="02010600030101010101" pitchFamily="2" charset="-122"/>
                <a:cs typeface="Times New Roman" panose="02020603050405020304" pitchFamily="18" charset="0"/>
              </a:rPr>
              <a:t>4. 大量</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5. 买东西</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6. take a message</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7. worry about</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8. next to</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9. be full of</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p>
          <a:p>
            <a:r>
              <a:rPr sz="2100" smtClean="0">
                <a:latin typeface="Times New Roman" panose="02020603050405020304" pitchFamily="18" charset="0"/>
                <a:ea typeface="宋体" panose="02010600030101010101" pitchFamily="2" charset="-122"/>
                <a:cs typeface="Times New Roman" panose="02020603050405020304" pitchFamily="18" charset="0"/>
              </a:rPr>
              <a:t>10. police station</a:t>
            </a:r>
            <a:r>
              <a:rPr lang="en-US" sz="2100" smtClean="0">
                <a:latin typeface="Times New Roman" panose="02020603050405020304" pitchFamily="18" charset="0"/>
                <a:ea typeface="宋体" panose="02010600030101010101" pitchFamily="2" charset="-122"/>
                <a:cs typeface="Times New Roman" panose="02020603050405020304" pitchFamily="18" charset="0"/>
                <a:sym typeface="+mn-ea"/>
              </a:rPr>
              <a:t>______________</a:t>
            </a:r>
            <a:r>
              <a:rPr sz="210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 name="TextBox 13"/>
          <p:cNvSpPr txBox="1"/>
          <p:nvPr/>
        </p:nvSpPr>
        <p:spPr>
          <a:xfrm>
            <a:off x="2857492" y="321453"/>
            <a:ext cx="2811413" cy="652102"/>
          </a:xfrm>
          <a:prstGeom prst="rect">
            <a:avLst/>
          </a:prstGeom>
          <a:noFill/>
        </p:spPr>
        <p:txBody>
          <a:bodyPr wrap="square" lIns="51435" tIns="25718" rIns="51435" bIns="25718" rtlCol="0">
            <a:spAutoFit/>
          </a:bodyPr>
          <a:lstStyle>
            <a:defPPr>
              <a:defRPr lang="zh-CN"/>
            </a:defPPr>
          </a:lstStyle>
          <a:p>
            <a:r>
              <a:rPr lang="zh-CN" altLang="en-US" sz="2100" b="1" smtClean="0">
                <a:solidFill>
                  <a:srgbClr val="FF0000"/>
                </a:solidFill>
              </a:rPr>
              <a:t>基础过关</a:t>
            </a:r>
            <a:endParaRPr lang="en-US" altLang="zh-CN" sz="2100" b="1" smtClean="0">
              <a:solidFill>
                <a:srgbClr val="FF0000"/>
              </a:solidFill>
            </a:endParaRPr>
          </a:p>
          <a:p>
            <a:endParaRPr lang="zh-CN" altLang="en-US" sz="1800" b="1">
              <a:solidFill>
                <a:srgbClr val="FF0000"/>
              </a:solidFill>
            </a:endParaRPr>
          </a:p>
        </p:txBody>
      </p:sp>
      <p:sp>
        <p:nvSpPr>
          <p:cNvPr id="6" name="文本框 5"/>
          <p:cNvSpPr txBox="1"/>
          <p:nvPr/>
        </p:nvSpPr>
        <p:spPr>
          <a:xfrm>
            <a:off x="1839496" y="1607337"/>
            <a:ext cx="2965609"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the day after tomorrow</a:t>
            </a:r>
          </a:p>
        </p:txBody>
      </p:sp>
      <p:sp>
        <p:nvSpPr>
          <p:cNvPr id="7" name="文本框 6"/>
          <p:cNvSpPr txBox="1"/>
          <p:nvPr/>
        </p:nvSpPr>
        <p:spPr>
          <a:xfrm>
            <a:off x="5294948" y="1526381"/>
            <a:ext cx="2500789"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look forward to </a:t>
            </a:r>
          </a:p>
        </p:txBody>
      </p:sp>
      <p:sp>
        <p:nvSpPr>
          <p:cNvPr id="8" name="文本框 7"/>
          <p:cNvSpPr txBox="1"/>
          <p:nvPr/>
        </p:nvSpPr>
        <p:spPr>
          <a:xfrm>
            <a:off x="2292191" y="1917859"/>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have to </a:t>
            </a:r>
          </a:p>
        </p:txBody>
      </p:sp>
      <p:sp>
        <p:nvSpPr>
          <p:cNvPr id="9" name="文本框 8"/>
          <p:cNvSpPr txBox="1"/>
          <p:nvPr/>
        </p:nvSpPr>
        <p:spPr>
          <a:xfrm>
            <a:off x="6179820" y="1975485"/>
            <a:ext cx="151257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plenty of </a:t>
            </a:r>
          </a:p>
        </p:txBody>
      </p:sp>
      <p:sp>
        <p:nvSpPr>
          <p:cNvPr id="10" name="文本框 9"/>
          <p:cNvSpPr txBox="1"/>
          <p:nvPr/>
        </p:nvSpPr>
        <p:spPr>
          <a:xfrm>
            <a:off x="2141696" y="2240756"/>
            <a:ext cx="2246947"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do some shopping</a:t>
            </a:r>
          </a:p>
        </p:txBody>
      </p:sp>
      <p:sp>
        <p:nvSpPr>
          <p:cNvPr id="11" name="文本框 10"/>
          <p:cNvSpPr txBox="1"/>
          <p:nvPr/>
        </p:nvSpPr>
        <p:spPr>
          <a:xfrm>
            <a:off x="3299937" y="2566511"/>
            <a:ext cx="2230755" cy="391477"/>
          </a:xfrm>
          <a:prstGeom prst="rect">
            <a:avLst/>
          </a:prstGeom>
          <a:noFill/>
        </p:spPr>
        <p:txBody>
          <a:bodyPr wrap="square" rtlCol="0">
            <a:spAutoFit/>
          </a:bodyPr>
          <a:lstStyle>
            <a:defPPr>
              <a:defRPr lang="zh-CN"/>
            </a:defPPr>
          </a:lstStyle>
          <a:p>
            <a:r>
              <a:rPr lang="zh-CN" altLang="en-US" sz="2100">
                <a:solidFill>
                  <a:srgbClr val="FF0000"/>
                </a:solidFill>
                <a:latin typeface="宋体" panose="02010600030101010101" pitchFamily="2" charset="-122"/>
                <a:ea typeface="宋体" panose="02010600030101010101" pitchFamily="2" charset="-122"/>
                <a:cs typeface="Times New Roman" panose="02020603050405020304" pitchFamily="18" charset="0"/>
              </a:rPr>
              <a:t>捎个口信，带话</a:t>
            </a:r>
          </a:p>
        </p:txBody>
      </p:sp>
      <p:sp>
        <p:nvSpPr>
          <p:cNvPr id="12" name="文本框 11"/>
          <p:cNvSpPr txBox="1"/>
          <p:nvPr/>
        </p:nvSpPr>
        <p:spPr>
          <a:xfrm>
            <a:off x="2857488" y="2946800"/>
            <a:ext cx="1512570" cy="391477"/>
          </a:xfrm>
          <a:prstGeom prst="rect">
            <a:avLst/>
          </a:prstGeom>
          <a:noFill/>
        </p:spPr>
        <p:txBody>
          <a:bodyPr wrap="square" rtlCol="0">
            <a:spAutoFit/>
          </a:bodyPr>
          <a:lstStyle>
            <a:defPPr>
              <a:defRPr lang="zh-CN"/>
            </a:defPPr>
          </a:lstStyle>
          <a:p>
            <a:r>
              <a:rPr lang="zh-CN" altLang="en-US" sz="2100">
                <a:solidFill>
                  <a:srgbClr val="FF0000"/>
                </a:solidFill>
                <a:latin typeface="宋体" panose="02010600030101010101" pitchFamily="2" charset="-122"/>
                <a:ea typeface="宋体" panose="02010600030101010101" pitchFamily="2" charset="-122"/>
                <a:cs typeface="Times New Roman" panose="02020603050405020304" pitchFamily="18" charset="0"/>
              </a:rPr>
              <a:t>担忧</a:t>
            </a:r>
          </a:p>
        </p:txBody>
      </p:sp>
      <p:sp>
        <p:nvSpPr>
          <p:cNvPr id="13" name="文本框 12"/>
          <p:cNvSpPr txBox="1"/>
          <p:nvPr/>
        </p:nvSpPr>
        <p:spPr>
          <a:xfrm>
            <a:off x="2292191" y="3191827"/>
            <a:ext cx="1512570" cy="391477"/>
          </a:xfrm>
          <a:prstGeom prst="rect">
            <a:avLst/>
          </a:prstGeom>
          <a:noFill/>
        </p:spPr>
        <p:txBody>
          <a:bodyPr wrap="square" rtlCol="0">
            <a:spAutoFit/>
          </a:bodyPr>
          <a:lstStyle>
            <a:defPPr>
              <a:defRPr lang="zh-CN"/>
            </a:defPPr>
          </a:lstStyle>
          <a:p>
            <a:r>
              <a:rPr lang="zh-CN" altLang="en-US" sz="2100">
                <a:solidFill>
                  <a:srgbClr val="FF0000"/>
                </a:solidFill>
                <a:latin typeface="宋体" panose="02010600030101010101" pitchFamily="2" charset="-122"/>
                <a:ea typeface="宋体" panose="02010600030101010101" pitchFamily="2" charset="-122"/>
                <a:cs typeface="Times New Roman" panose="02020603050405020304" pitchFamily="18" charset="0"/>
              </a:rPr>
              <a:t>紧邻</a:t>
            </a:r>
          </a:p>
        </p:txBody>
      </p:sp>
      <p:sp>
        <p:nvSpPr>
          <p:cNvPr id="15" name="文本框 14"/>
          <p:cNvSpPr txBox="1"/>
          <p:nvPr/>
        </p:nvSpPr>
        <p:spPr>
          <a:xfrm>
            <a:off x="2684145" y="3583305"/>
            <a:ext cx="1512570" cy="391477"/>
          </a:xfrm>
          <a:prstGeom prst="rect">
            <a:avLst/>
          </a:prstGeom>
          <a:noFill/>
        </p:spPr>
        <p:txBody>
          <a:bodyPr wrap="square" rtlCol="0">
            <a:spAutoFit/>
          </a:bodyPr>
          <a:lstStyle>
            <a:defPPr>
              <a:defRPr lang="zh-CN"/>
            </a:defPPr>
          </a:lstStyle>
          <a:p>
            <a:r>
              <a:rPr lang="zh-CN" altLang="en-US" sz="2100">
                <a:solidFill>
                  <a:srgbClr val="FF0000"/>
                </a:solidFill>
                <a:latin typeface="宋体" panose="02010600030101010101" pitchFamily="2" charset="-122"/>
                <a:ea typeface="宋体" panose="02010600030101010101" pitchFamily="2" charset="-122"/>
                <a:cs typeface="Times New Roman" panose="02020603050405020304" pitchFamily="18" charset="0"/>
              </a:rPr>
              <a:t>满是</a:t>
            </a:r>
          </a:p>
        </p:txBody>
      </p:sp>
      <p:sp>
        <p:nvSpPr>
          <p:cNvPr id="16" name="文本框 15"/>
          <p:cNvSpPr txBox="1"/>
          <p:nvPr/>
        </p:nvSpPr>
        <p:spPr>
          <a:xfrm>
            <a:off x="3510438" y="3900012"/>
            <a:ext cx="1512570" cy="391477"/>
          </a:xfrm>
          <a:prstGeom prst="rect">
            <a:avLst/>
          </a:prstGeom>
          <a:noFill/>
        </p:spPr>
        <p:txBody>
          <a:bodyPr wrap="square" rtlCol="0">
            <a:spAutoFit/>
          </a:bodyPr>
          <a:lstStyle>
            <a:defPPr>
              <a:defRPr lang="zh-CN"/>
            </a:defPPr>
          </a:lstStyle>
          <a:p>
            <a:r>
              <a:rPr lang="zh-CN" altLang="en-US" sz="2100">
                <a:solidFill>
                  <a:srgbClr val="FF0000"/>
                </a:solidFill>
                <a:latin typeface="宋体" panose="02010600030101010101" pitchFamily="2" charset="-122"/>
                <a:ea typeface="宋体" panose="02010600030101010101" pitchFamily="2" charset="-122"/>
                <a:cs typeface="Times New Roman" panose="02020603050405020304" pitchFamily="18" charset="0"/>
              </a:rPr>
              <a:t>警察局</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grpId="3"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grpId="4"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grpId="5"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grpId="6"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grpId="7"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grpId="8"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22" presetClass="entr" presetSubtype="4" fill="hold" grpId="9"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P spid="9" grpId="3"/>
      <p:bldP spid="10" grpId="4"/>
      <p:bldP spid="11" grpId="5"/>
      <p:bldP spid="12" grpId="6"/>
      <p:bldP spid="13" grpId="7"/>
      <p:bldP spid="15" grpId="8"/>
      <p:bldP spid="16" grpId="9"/>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TextBox 13"/>
          <p:cNvSpPr txBox="1"/>
          <p:nvPr/>
        </p:nvSpPr>
        <p:spPr>
          <a:xfrm>
            <a:off x="3554009" y="321453"/>
            <a:ext cx="2811413" cy="374332"/>
          </a:xfrm>
          <a:prstGeom prst="rect">
            <a:avLst/>
          </a:prstGeom>
          <a:noFill/>
        </p:spPr>
        <p:txBody>
          <a:bodyPr wrap="square" lIns="51435" tIns="25718" rIns="51435" bIns="25718" rtlCol="0">
            <a:spAutoFit/>
          </a:bodyPr>
          <a:lstStyle>
            <a:defPPr>
              <a:defRPr lang="zh-CN"/>
            </a:defPPr>
          </a:lstStyle>
          <a:p>
            <a:r>
              <a:rPr lang="zh-CN" altLang="en-US" sz="2100" b="1" smtClean="0">
                <a:solidFill>
                  <a:srgbClr val="FF0000"/>
                </a:solidFill>
              </a:rPr>
              <a:t>拓展提升</a:t>
            </a:r>
          </a:p>
        </p:txBody>
      </p:sp>
      <p:sp>
        <p:nvSpPr>
          <p:cNvPr id="69636" name="Rectangle 4"/>
          <p:cNvSpPr>
            <a:spLocks noChangeArrowheads="1"/>
          </p:cNvSpPr>
          <p:nvPr/>
        </p:nvSpPr>
        <p:spPr bwMode="auto">
          <a:xfrm>
            <a:off x="437222" y="633406"/>
            <a:ext cx="8518133" cy="4269581"/>
          </a:xfrm>
          <a:prstGeom prst="rect">
            <a:avLst/>
          </a:prstGeom>
          <a:noFill/>
          <a:ln w="9525">
            <a:noFill/>
            <a:miter lim="800000"/>
          </a:ln>
          <a:effectLst/>
        </p:spPr>
        <p:txBody>
          <a:bodyPr vert="horz" wrap="square" lIns="68580" tIns="34290" rIns="68580" bIns="34290" numCol="1" anchor="ctr" anchorCtr="0" compatLnSpc="1">
            <a:spAutoFit/>
          </a:bodyPr>
          <a:lstStyle>
            <a:defPPr>
              <a:defRPr lang="zh-CN"/>
            </a:defPPr>
          </a:lstStyle>
          <a:p>
            <a:pPr marL="0" marR="0" lvl="0" indent="0" algn="l" defTabSz="685800" rtl="0" eaLnBrk="1" fontAlgn="base" latinLnBrk="0" hangingPunct="1">
              <a:lnSpc>
                <a:spcPct val="100000"/>
              </a:lnSpc>
              <a:spcBef>
                <a:spcPct val="0"/>
              </a:spcBef>
              <a:spcAft>
                <a:spcPct val="0"/>
              </a:spcAft>
              <a:buClrTx/>
              <a:buSzTx/>
              <a:buFontTx/>
              <a:buNone/>
              <a:tabLst>
                <a:tab pos="2307431"/>
              </a:tabLst>
            </a:pPr>
            <a:r>
              <a:rPr kumimoji="0" 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（一）单词拼写。根据括号内所给的中文提示，正确拼写单词。</a:t>
            </a:r>
            <a:endParaRPr kumimoji="0" 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This is his book. __________ (</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我的</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is on my desk.</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I am __________ (</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幸运的</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to live in a </a:t>
            </a:r>
            <a:r>
              <a:rPr kumimoji="0" lang="en-US" altLang="zh-CN" sz="2100" b="0" i="0" u="none" strike="noStrike" cap="none" normalizeH="0" baseline="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neighbourhood</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like that.</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 If you want to learn more about Chinese art, don’t _______(</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错过</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the opera shows there.</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 His father is a __________ (</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著名的</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doctor.</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 Tell the kid it is __________</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（危险的）</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to play with fire.</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（二）词形变换根据句意。用括号中所给单词的正确形式填空。</a:t>
            </a:r>
            <a:endPar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Tom __________ (play) football tomorrow afternoon.</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I’m looking forward to__________ (show) them around the museum.</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 Women’s Day is on the _______ (eight) of March.</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 Today is June 1. It’s __________ (children) Day.</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685800" rtl="0" eaLnBrk="0" fontAlgn="base" latinLnBrk="0" hangingPunct="0">
              <a:lnSpc>
                <a:spcPct val="100000"/>
              </a:lnSpc>
              <a:spcBef>
                <a:spcPct val="0"/>
              </a:spcBef>
              <a:spcAft>
                <a:spcPct val="0"/>
              </a:spcAft>
              <a:buClrTx/>
              <a:buSzTx/>
              <a:buFontTx/>
              <a:buNone/>
              <a:tabLst>
                <a:tab pos="2307431"/>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 These books are _______ (we).</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 name="TextBox 12"/>
          <p:cNvSpPr txBox="1"/>
          <p:nvPr/>
        </p:nvSpPr>
        <p:spPr>
          <a:xfrm>
            <a:off x="3060432" y="900212"/>
            <a:ext cx="771525" cy="391477"/>
          </a:xfrm>
          <a:prstGeom prst="rect">
            <a:avLst/>
          </a:prstGeom>
          <a:noFill/>
        </p:spPr>
        <p:txBody>
          <a:bodyPr wrap="square" rtlCol="0">
            <a:spAutoFit/>
          </a:bodyPr>
          <a:lstStyle>
            <a:defPPr>
              <a:defRPr lang="zh-CN"/>
            </a:defPPr>
          </a:lstStyle>
          <a:p>
            <a:r>
              <a:rPr lang="en-US" sz="2100" smtClean="0">
                <a:solidFill>
                  <a:srgbClr val="FF0000"/>
                </a:solidFill>
                <a:latin typeface="Times New Roman" panose="02020603050405020304" pitchFamily="18" charset="0"/>
                <a:cs typeface="Times New Roman" panose="02020603050405020304" pitchFamily="18" charset="0"/>
              </a:rPr>
              <a:t>mine</a:t>
            </a:r>
            <a:endParaRPr lang="en-US" altLang="en-US" sz="2100" smtClean="0">
              <a:solidFill>
                <a:srgbClr val="FF0000"/>
              </a:solidFill>
              <a:latin typeface="Times New Roman" panose="02020603050405020304" pitchFamily="18" charset="0"/>
              <a:cs typeface="Times New Roman" panose="02020603050405020304" pitchFamily="18" charset="0"/>
            </a:endParaRPr>
          </a:p>
        </p:txBody>
      </p:sp>
      <p:sp>
        <p:nvSpPr>
          <p:cNvPr id="5" name="TextBox 13"/>
          <p:cNvSpPr txBox="1"/>
          <p:nvPr/>
        </p:nvSpPr>
        <p:spPr>
          <a:xfrm>
            <a:off x="1541046" y="1206973"/>
            <a:ext cx="1193006" cy="391477"/>
          </a:xfrm>
          <a:prstGeom prst="rect">
            <a:avLst/>
          </a:prstGeom>
          <a:noFill/>
        </p:spPr>
        <p:txBody>
          <a:bodyPr wrap="square" rtlCol="0">
            <a:spAutoFit/>
          </a:bodyPr>
          <a:lstStyle>
            <a:defPPr>
              <a:defRPr lang="zh-CN"/>
            </a:defPPr>
          </a:lstStyle>
          <a:p>
            <a:r>
              <a:rPr lang="en-US" sz="2100" smtClean="0">
                <a:solidFill>
                  <a:srgbClr val="FF0000"/>
                </a:solidFill>
                <a:latin typeface="Times New Roman" panose="02020603050405020304" pitchFamily="18" charset="0"/>
                <a:cs typeface="Times New Roman" panose="02020603050405020304" pitchFamily="18" charset="0"/>
              </a:rPr>
              <a:t>lucky</a:t>
            </a:r>
            <a:endParaRPr lang="zh-CN" altLang="en-US" sz="2250">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108451" y="1562582"/>
            <a:ext cx="1000125" cy="391477"/>
          </a:xfrm>
          <a:prstGeom prst="rect">
            <a:avLst/>
          </a:prstGeom>
          <a:noFill/>
        </p:spPr>
        <p:txBody>
          <a:bodyPr wrap="square" rtlCol="0">
            <a:spAutoFit/>
          </a:bodyPr>
          <a:lstStyle>
            <a:defPPr>
              <a:defRPr lang="zh-CN"/>
            </a:defPPr>
          </a:lstStyle>
          <a:p>
            <a:r>
              <a:rPr lang="en-US" sz="2100" smtClean="0"/>
              <a:t> </a:t>
            </a:r>
            <a:r>
              <a:rPr lang="en-US" sz="2100" smtClean="0">
                <a:solidFill>
                  <a:srgbClr val="FF0000"/>
                </a:solidFill>
                <a:latin typeface="Times New Roman" panose="02020603050405020304" pitchFamily="18" charset="0"/>
                <a:cs typeface="Times New Roman" panose="02020603050405020304" pitchFamily="18" charset="0"/>
              </a:rPr>
              <a:t>miss</a:t>
            </a:r>
            <a:endParaRPr lang="zh-CN" altLang="en-US" sz="2100">
              <a:solidFill>
                <a:srgbClr val="FF0000"/>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2626710" y="2201716"/>
            <a:ext cx="1257300" cy="415499"/>
          </a:xfrm>
          <a:prstGeom prst="rect">
            <a:avLst/>
          </a:prstGeom>
          <a:noFill/>
        </p:spPr>
        <p:txBody>
          <a:bodyPr wrap="square" rtlCol="0">
            <a:spAutoFit/>
          </a:bodyPr>
          <a:lstStyle>
            <a:defPPr>
              <a:defRPr lang="zh-CN"/>
            </a:defPPr>
          </a:lstStyle>
          <a:p>
            <a:r>
              <a:rPr lang="en-US" sz="2250" smtClean="0">
                <a:solidFill>
                  <a:srgbClr val="FF0000"/>
                </a:solidFill>
                <a:latin typeface="Times New Roman" panose="02020603050405020304" pitchFamily="18" charset="0"/>
                <a:cs typeface="Times New Roman" panose="02020603050405020304" pitchFamily="18" charset="0"/>
              </a:rPr>
              <a:t>famous</a:t>
            </a:r>
            <a:endParaRPr lang="zh-CN" altLang="en-US" sz="225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2671522" y="2560573"/>
            <a:ext cx="1550194" cy="415499"/>
          </a:xfrm>
          <a:prstGeom prst="rect">
            <a:avLst/>
          </a:prstGeom>
          <a:noFill/>
        </p:spPr>
        <p:txBody>
          <a:bodyPr wrap="square" rtlCol="0">
            <a:spAutoFit/>
          </a:bodyPr>
          <a:lstStyle>
            <a:defPPr>
              <a:defRPr lang="zh-CN"/>
            </a:defPPr>
          </a:lstStyle>
          <a:p>
            <a:r>
              <a:rPr lang="en-US" sz="2250" smtClean="0">
                <a:solidFill>
                  <a:srgbClr val="FF0000"/>
                </a:solidFill>
                <a:latin typeface="Times New Roman" panose="02020603050405020304" pitchFamily="18" charset="0"/>
                <a:cs typeface="Times New Roman" panose="02020603050405020304" pitchFamily="18" charset="0"/>
              </a:rPr>
              <a:t>dangerous</a:t>
            </a:r>
            <a:endParaRPr lang="zh-CN" altLang="en-US" sz="2250">
              <a:solidFill>
                <a:srgbClr val="FF0000"/>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1426931" y="3166227"/>
            <a:ext cx="1307306" cy="391477"/>
          </a:xfrm>
          <a:prstGeom prst="rect">
            <a:avLst/>
          </a:prstGeom>
          <a:noFill/>
        </p:spPr>
        <p:txBody>
          <a:bodyPr wrap="square" rtlCol="0">
            <a:spAutoFit/>
          </a:bodyPr>
          <a:lstStyle>
            <a:defPPr>
              <a:defRPr lang="zh-CN"/>
            </a:defPPr>
          </a:lstStyle>
          <a:p>
            <a:r>
              <a:rPr lang="en-US" sz="2100" smtClean="0">
                <a:solidFill>
                  <a:srgbClr val="FF0000"/>
                </a:solidFill>
                <a:latin typeface="Times New Roman" panose="02020603050405020304" pitchFamily="18" charset="0"/>
                <a:cs typeface="Times New Roman" panose="02020603050405020304" pitchFamily="18" charset="0"/>
              </a:rPr>
              <a:t>will</a:t>
            </a:r>
            <a:r>
              <a:rPr lang="en-US" sz="1800" smtClean="0">
                <a:solidFill>
                  <a:srgbClr val="FF0000"/>
                </a:solidFill>
                <a:latin typeface="Times New Roman" panose="02020603050405020304" pitchFamily="18" charset="0"/>
                <a:cs typeface="Times New Roman" panose="02020603050405020304" pitchFamily="18" charset="0"/>
              </a:rPr>
              <a:t> </a:t>
            </a:r>
            <a:r>
              <a:rPr lang="en-US" sz="2100" smtClean="0">
                <a:solidFill>
                  <a:srgbClr val="FF0000"/>
                </a:solidFill>
                <a:latin typeface="Times New Roman" panose="02020603050405020304" pitchFamily="18" charset="0"/>
                <a:cs typeface="Times New Roman" panose="02020603050405020304" pitchFamily="18" charset="0"/>
              </a:rPr>
              <a:t>play</a:t>
            </a:r>
            <a:endParaRPr lang="en-US" altLang="en-US" sz="2100" smtClean="0">
              <a:solidFill>
                <a:srgbClr val="FF0000"/>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3529816" y="3489218"/>
            <a:ext cx="1207294" cy="391477"/>
          </a:xfrm>
          <a:prstGeom prst="rect">
            <a:avLst/>
          </a:prstGeom>
          <a:noFill/>
        </p:spPr>
        <p:txBody>
          <a:bodyPr wrap="square" rtlCol="0">
            <a:spAutoFit/>
          </a:bodyPr>
          <a:lstStyle>
            <a:defPPr>
              <a:defRPr lang="zh-CN"/>
            </a:defPPr>
          </a:lstStyle>
          <a:p>
            <a:r>
              <a:rPr lang="en-US" sz="1200" smtClean="0"/>
              <a:t> </a:t>
            </a:r>
            <a:r>
              <a:rPr lang="en-US" sz="2100" smtClean="0">
                <a:solidFill>
                  <a:srgbClr val="FF0000"/>
                </a:solidFill>
                <a:latin typeface="Times New Roman" panose="02020603050405020304" pitchFamily="18" charset="0"/>
                <a:cs typeface="Times New Roman" panose="02020603050405020304" pitchFamily="18" charset="0"/>
              </a:rPr>
              <a:t>showing</a:t>
            </a:r>
            <a:endParaRPr lang="en-US" altLang="en-US" sz="2100" smtClean="0">
              <a:solidFill>
                <a:srgbClr val="FF0000"/>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3472488" y="3805120"/>
            <a:ext cx="1008289" cy="391477"/>
          </a:xfrm>
          <a:prstGeom prst="rect">
            <a:avLst/>
          </a:prstGeom>
          <a:noFill/>
        </p:spPr>
        <p:txBody>
          <a:bodyPr wrap="square" rtlCol="0">
            <a:spAutoFit/>
          </a:bodyPr>
          <a:lstStyle>
            <a:defPPr>
              <a:defRPr lang="zh-CN"/>
            </a:defPPr>
          </a:lstStyle>
          <a:p>
            <a:r>
              <a:rPr lang="en-US" sz="2100" smtClean="0">
                <a:solidFill>
                  <a:srgbClr val="FF0000"/>
                </a:solidFill>
                <a:latin typeface="Times New Roman" panose="02020603050405020304" pitchFamily="18" charset="0"/>
                <a:cs typeface="Times New Roman" panose="02020603050405020304" pitchFamily="18" charset="0"/>
              </a:rPr>
              <a:t>eighth</a:t>
            </a:r>
            <a:endParaRPr lang="en-US" altLang="en-US" sz="2100" smtClean="0">
              <a:solidFill>
                <a:srgbClr val="FF000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3060562" y="4115060"/>
            <a:ext cx="1498517" cy="391477"/>
          </a:xfrm>
          <a:prstGeom prst="rect">
            <a:avLst/>
          </a:prstGeom>
          <a:noFill/>
        </p:spPr>
        <p:txBody>
          <a:bodyPr wrap="square" rtlCol="0">
            <a:spAutoFit/>
          </a:bodyPr>
          <a:lstStyle>
            <a:defPPr>
              <a:defRPr lang="zh-CN"/>
            </a:defPPr>
          </a:lstStyle>
          <a:p>
            <a:r>
              <a:rPr lang="en-US" sz="2100" smtClean="0">
                <a:solidFill>
                  <a:srgbClr val="FF0000"/>
                </a:solidFill>
                <a:latin typeface="Times New Roman" panose="02020603050405020304" pitchFamily="18" charset="0"/>
                <a:cs typeface="Times New Roman" panose="02020603050405020304" pitchFamily="18" charset="0"/>
              </a:rPr>
              <a:t>Children’s</a:t>
            </a:r>
            <a:endParaRPr lang="en-US" altLang="en-US" sz="2100" smtClean="0">
              <a:solidFill>
                <a:srgbClr val="FF0000"/>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2734300" y="4487821"/>
            <a:ext cx="655555" cy="391477"/>
          </a:xfrm>
          <a:prstGeom prst="rect">
            <a:avLst/>
          </a:prstGeom>
          <a:noFill/>
        </p:spPr>
        <p:txBody>
          <a:bodyPr wrap="square" rtlCol="0">
            <a:spAutoFit/>
          </a:bodyPr>
          <a:lstStyle>
            <a:defPPr>
              <a:defRPr lang="zh-CN"/>
            </a:defPPr>
          </a:lstStyle>
          <a:p>
            <a:r>
              <a:rPr lang="en-US" sz="2100" smtClean="0">
                <a:solidFill>
                  <a:srgbClr val="FF0000"/>
                </a:solidFill>
                <a:latin typeface="Times New Roman" panose="02020603050405020304" pitchFamily="18" charset="0"/>
                <a:cs typeface="Times New Roman" panose="02020603050405020304" pitchFamily="18" charset="0"/>
              </a:rPr>
              <a:t>ours</a:t>
            </a:r>
            <a:endParaRPr lang="en-US" altLang="en-US" sz="2100" smtClean="0">
              <a:solidFill>
                <a:srgbClr val="FF0000"/>
              </a:solidFill>
              <a:latin typeface="Times New Roman" panose="02020603050405020304" pitchFamily="18" charset="0"/>
              <a:cs typeface="Times New Roman" panose="02020603050405020304" pitchFamily="18"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6"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6" fill="hold" grpId="2"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6" fill="hold" grpId="3"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6" fill="hold" grpId="4"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 presetClass="entr" presetSubtype="6" fill="hold" grpId="5" nodeType="click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 presetClass="entr" presetSubtype="6" fill="hold" grpId="6"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1+#ppt_w/2"/>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indefinite"/>
                            </p:stCondLst>
                          </p:cTn>
                        </p:par>
                        <p:par>
                          <p:cTn id="53" fill="hold" nodeType="afterGroup">
                            <p:stCondLst>
                              <p:cond delay="0"/>
                            </p:stCondLst>
                            <p:childTnLst>
                              <p:par>
                                <p:cTn id="54" presetID="2" presetClass="entr" presetSubtype="6" fill="hold" grpId="7" nodeType="click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500" fill="hold"/>
                                        <p:tgtEl>
                                          <p:spTgt spid="22"/>
                                        </p:tgtEl>
                                        <p:attrNameLst>
                                          <p:attrName>ppt_x</p:attrName>
                                        </p:attrNameLst>
                                      </p:cBhvr>
                                      <p:tavLst>
                                        <p:tav tm="0">
                                          <p:val>
                                            <p:strVal val="1+#ppt_w/2"/>
                                          </p:val>
                                        </p:tav>
                                        <p:tav tm="100000">
                                          <p:val>
                                            <p:strVal val="#ppt_x"/>
                                          </p:val>
                                        </p:tav>
                                      </p:tavLst>
                                    </p:anim>
                                    <p:anim calcmode="lin" valueType="num">
                                      <p:cBhvr additive="base">
                                        <p:cTn id="5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2" presetClass="entr" presetSubtype="6" fill="hold" grpId="8" nodeType="click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1+#ppt_w/2"/>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indefinite"/>
                            </p:stCondLst>
                          </p:cTn>
                        </p:par>
                        <p:par>
                          <p:cTn id="67" fill="hold" nodeType="afterGroup">
                            <p:stCondLst>
                              <p:cond delay="0"/>
                            </p:stCondLst>
                            <p:childTnLst>
                              <p:par>
                                <p:cTn id="68" presetID="2" presetClass="entr" presetSubtype="6" fill="hold" grpId="9" nodeType="click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additive="base">
                                        <p:cTn id="70" dur="500" fill="hold"/>
                                        <p:tgtEl>
                                          <p:spTgt spid="24"/>
                                        </p:tgtEl>
                                        <p:attrNameLst>
                                          <p:attrName>ppt_x</p:attrName>
                                        </p:attrNameLst>
                                      </p:cBhvr>
                                      <p:tavLst>
                                        <p:tav tm="0">
                                          <p:val>
                                            <p:strVal val="1+#ppt_w/2"/>
                                          </p:val>
                                        </p:tav>
                                        <p:tav tm="100000">
                                          <p:val>
                                            <p:strVal val="#ppt_x"/>
                                          </p:val>
                                        </p:tav>
                                      </p:tavLst>
                                    </p:anim>
                                    <p:anim calcmode="lin" valueType="num">
                                      <p:cBhvr additive="base">
                                        <p:cTn id="7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5" grpId="1"/>
      <p:bldP spid="15" grpId="2"/>
      <p:bldP spid="17" grpId="3"/>
      <p:bldP spid="19" grpId="4"/>
      <p:bldP spid="20" grpId="5"/>
      <p:bldP spid="21" grpId="6"/>
      <p:bldP spid="22" grpId="7"/>
      <p:bldP spid="23" grpId="8"/>
      <p:bldP spid="24" grpId="9"/>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TextBox 13"/>
          <p:cNvSpPr txBox="1"/>
          <p:nvPr/>
        </p:nvSpPr>
        <p:spPr>
          <a:xfrm>
            <a:off x="3500430" y="214296"/>
            <a:ext cx="2811413" cy="374332"/>
          </a:xfrm>
          <a:prstGeom prst="rect">
            <a:avLst/>
          </a:prstGeom>
          <a:noFill/>
        </p:spPr>
        <p:txBody>
          <a:bodyPr wrap="square" lIns="51435" tIns="25718" rIns="51435" bIns="25718" rtlCol="0">
            <a:spAutoFit/>
          </a:bodyPr>
          <a:lstStyle>
            <a:defPPr>
              <a:defRPr lang="zh-CN"/>
            </a:defPPr>
          </a:lstStyle>
          <a:p>
            <a:r>
              <a:rPr lang="zh-CN" altLang="en-US" sz="2100" b="1" smtClean="0">
                <a:solidFill>
                  <a:srgbClr val="FF0000"/>
                </a:solidFill>
              </a:rPr>
              <a:t>拓展提升</a:t>
            </a:r>
          </a:p>
        </p:txBody>
      </p:sp>
      <p:sp>
        <p:nvSpPr>
          <p:cNvPr id="67586" name="Rectangle 2"/>
          <p:cNvSpPr>
            <a:spLocks noChangeArrowheads="1"/>
          </p:cNvSpPr>
          <p:nvPr/>
        </p:nvSpPr>
        <p:spPr bwMode="auto">
          <a:xfrm>
            <a:off x="325755" y="446008"/>
            <a:ext cx="8606789" cy="4511993"/>
          </a:xfrm>
          <a:prstGeom prst="rect">
            <a:avLst/>
          </a:prstGeom>
          <a:noFill/>
          <a:ln w="9525">
            <a:noFill/>
            <a:miter lim="800000"/>
          </a:ln>
          <a:effectLst/>
        </p:spPr>
        <p:txBody>
          <a:bodyPr vert="horz" wrap="square" lIns="68580" tIns="34290" rIns="68580" bIns="34290" numCol="1" anchor="ctr" anchorCtr="0" compatLnSpc="1">
            <a:spAutoFit/>
          </a:bodyPr>
          <a:lstStyle>
            <a:defPPr>
              <a:defRPr lang="zh-CN"/>
            </a:defPPr>
          </a:lstStyle>
          <a:p>
            <a:pPr marL="0" marR="0" lvl="0" indent="200025" algn="l" defTabSz="685800" rtl="0" eaLnBrk="1" fontAlgn="base" latinLnBrk="0" hangingPunct="1">
              <a:lnSpc>
                <a:spcPts val="3150"/>
              </a:lnSpc>
              <a:spcBef>
                <a:spcPct val="0"/>
              </a:spcBef>
              <a:spcAft>
                <a:spcPct val="0"/>
              </a:spcAft>
              <a:buClrTx/>
              <a:buSzTx/>
              <a:buFontTx/>
              <a:buNone/>
              <a:tabLst>
                <a:tab pos="150019"/>
                <a:tab pos="1100138"/>
                <a:tab pos="2000250"/>
                <a:tab pos="2900362"/>
              </a:tabLst>
            </a:pPr>
            <a:r>
              <a:rPr kumimoji="0" 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（三）单项选择。从下列每小题所给的选项中，选出可以填入空白处的最佳选项。</a:t>
            </a:r>
            <a:endParaRPr kumimoji="0" 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kumimoji="0" lang="en-US" altLang="zh-CN" sz="2100" b="0" i="0" u="none" strike="noStrike" cap="none" normalizeH="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2020</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年自贡）</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 boy is flying a kite over there. Who is he?</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—Oh, he is ________ brother. </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 Lucy’s and Lily’s      B. Lucy and Lily</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       C. Lucy’s and Lily</a:t>
            </a:r>
            <a:r>
              <a:rPr kumimoji="0" lang="en-US" altLang="zh-CN" sz="2100" b="0" i="0" u="none" strike="noStrike" cap="none" normalizeH="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2100" b="0" i="0" u="none" strike="noStrike" cap="none" normalizeH="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kumimoji="0" lang="en-US" altLang="zh-CN" sz="2100" b="0" i="0" u="none" strike="noStrike" cap="none" normalizeH="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2020</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年重庆）</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Teachers’ Day is in September, the ________ month of the year. </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 nine	 	B. ninth  		C. ten		D. tenth</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kumimoji="0" lang="en-US" altLang="zh-CN" sz="2100" b="0" i="0" u="none" strike="noStrike" cap="none" normalizeH="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2020</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年岳阳）</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The family photos aren't in ________ room, it must be in ________.</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15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 my; his          B. his; my           C. me; his          </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TextBox 8"/>
          <p:cNvSpPr txBox="1"/>
          <p:nvPr/>
        </p:nvSpPr>
        <p:spPr>
          <a:xfrm>
            <a:off x="3929058" y="1982387"/>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9" name="TextBox 8"/>
          <p:cNvSpPr txBox="1"/>
          <p:nvPr/>
        </p:nvSpPr>
        <p:spPr>
          <a:xfrm>
            <a:off x="3178959" y="3214692"/>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10" name="TextBox 8"/>
          <p:cNvSpPr txBox="1"/>
          <p:nvPr/>
        </p:nvSpPr>
        <p:spPr>
          <a:xfrm>
            <a:off x="1303712" y="4339841"/>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Tree>
    <p:custDataLst>
      <p:tags r:id="rId2"/>
    </p:custData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TextBox 13"/>
          <p:cNvSpPr txBox="1"/>
          <p:nvPr/>
        </p:nvSpPr>
        <p:spPr>
          <a:xfrm>
            <a:off x="3339695" y="321453"/>
            <a:ext cx="2811413" cy="374332"/>
          </a:xfrm>
          <a:prstGeom prst="rect">
            <a:avLst/>
          </a:prstGeom>
          <a:noFill/>
        </p:spPr>
        <p:txBody>
          <a:bodyPr wrap="square" lIns="51435" tIns="25718" rIns="51435" bIns="25718" rtlCol="0">
            <a:spAutoFit/>
          </a:bodyPr>
          <a:lstStyle>
            <a:defPPr>
              <a:defRPr lang="zh-CN"/>
            </a:defPPr>
          </a:lstStyle>
          <a:p>
            <a:r>
              <a:rPr lang="zh-CN" altLang="en-US" sz="2100" b="1" smtClean="0">
                <a:solidFill>
                  <a:srgbClr val="FF0000"/>
                </a:solidFill>
              </a:rPr>
              <a:t>拓展提升</a:t>
            </a:r>
          </a:p>
        </p:txBody>
      </p:sp>
      <p:sp>
        <p:nvSpPr>
          <p:cNvPr id="67586" name="Rectangle 2"/>
          <p:cNvSpPr>
            <a:spLocks noChangeArrowheads="1"/>
          </p:cNvSpPr>
          <p:nvPr/>
        </p:nvSpPr>
        <p:spPr bwMode="auto">
          <a:xfrm>
            <a:off x="378143" y="806054"/>
            <a:ext cx="8387714" cy="3530918"/>
          </a:xfrm>
          <a:prstGeom prst="rect">
            <a:avLst/>
          </a:prstGeom>
          <a:noFill/>
          <a:ln w="9525">
            <a:noFill/>
            <a:miter lim="800000"/>
          </a:ln>
          <a:effectLst/>
        </p:spPr>
        <p:txBody>
          <a:bodyPr vert="horz" wrap="square" lIns="68580" tIns="34290" rIns="68580" bIns="34290" numCol="1" anchor="ctr" anchorCtr="0" compatLnSpc="1">
            <a:spAutoFit/>
          </a:bodyPr>
          <a:lstStyle>
            <a:defPPr>
              <a:defRPr lang="zh-CN"/>
            </a:defPPr>
          </a:lstStyle>
          <a:p>
            <a:pPr marL="0" marR="0" lvl="0" indent="185738" algn="l" defTabSz="685800" rtl="0" eaLnBrk="0" fontAlgn="base" latinLnBrk="0" hangingPunct="0">
              <a:lnSpc>
                <a:spcPts val="300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2020</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年湘西）</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 enjoy having ________ breakfast with my family at home. It makes</a:t>
            </a:r>
            <a:r>
              <a:rPr kumimoji="0" lang="en-US" altLang="zh-CN" sz="2100" b="0" i="0" u="none" strike="noStrike" cap="none" normalizeH="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me feel relaxed.</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00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 a	             B. the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lvl="0" indent="185738" eaLnBrk="0" fontAlgn="base" hangingPunct="0">
              <a:lnSpc>
                <a:spcPts val="3000"/>
              </a:lnSpc>
              <a:spcBef>
                <a:spcPct val="0"/>
              </a:spcBef>
              <a:spcAft>
                <a:spcPct val="0"/>
              </a:spcAft>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100" smtClean="0">
                <a:latin typeface="Times New Roman" panose="02020603050405020304" pitchFamily="18" charset="0"/>
                <a:ea typeface="宋体" panose="02010600030101010101" pitchFamily="2" charset="-122"/>
                <a:cs typeface="Times New Roman" panose="02020603050405020304" pitchFamily="18" charset="0"/>
              </a:rPr>
              <a:t>2020</a:t>
            </a:r>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年龙东）</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Today is my little brother's ________ birthday, so I put ________ candles in the cake.      </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00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 eight; eighth        B. eighth; eight       C. eight; eight </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00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2020</a:t>
            </a:r>
            <a:r>
              <a:rPr kumimoji="0" lang="zh-CN" altLang="en-US"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年河北）</a:t>
            </a: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When are arriving? I will pick you up ________ the station. </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185738" algn="l" defTabSz="685800" rtl="0" eaLnBrk="0" fontAlgn="base" latinLnBrk="0" hangingPunct="0">
              <a:lnSpc>
                <a:spcPts val="3000"/>
              </a:lnSpc>
              <a:spcBef>
                <a:spcPct val="0"/>
              </a:spcBef>
              <a:spcAft>
                <a:spcPct val="0"/>
              </a:spcAft>
              <a:buClrTx/>
              <a:buSzTx/>
              <a:buFontTx/>
              <a:buNone/>
              <a:tabLst>
                <a:tab pos="150019"/>
                <a:tab pos="1100138"/>
                <a:tab pos="2000250"/>
                <a:tab pos="2900362"/>
              </a:tabLst>
            </a:pPr>
            <a:r>
              <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 at           B. to          C. on              D. off</a:t>
            </a:r>
            <a:endParaRPr kumimoji="0" lang="en-US" altLang="zh-CN" sz="21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TextBox 8"/>
          <p:cNvSpPr txBox="1"/>
          <p:nvPr/>
        </p:nvSpPr>
        <p:spPr>
          <a:xfrm>
            <a:off x="3821901" y="1446601"/>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8" name="TextBox 8"/>
          <p:cNvSpPr txBox="1"/>
          <p:nvPr/>
        </p:nvSpPr>
        <p:spPr>
          <a:xfrm>
            <a:off x="3178959" y="2678907"/>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9" name="TextBox 8"/>
          <p:cNvSpPr txBox="1"/>
          <p:nvPr/>
        </p:nvSpPr>
        <p:spPr>
          <a:xfrm>
            <a:off x="982240" y="3857634"/>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Tree>
    <p:custDataLst>
      <p:tags r:id="rId2"/>
    </p:custDataLst>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TextBox 13"/>
          <p:cNvSpPr txBox="1"/>
          <p:nvPr/>
        </p:nvSpPr>
        <p:spPr>
          <a:xfrm>
            <a:off x="3232537" y="321453"/>
            <a:ext cx="2811413" cy="374332"/>
          </a:xfrm>
          <a:prstGeom prst="rect">
            <a:avLst/>
          </a:prstGeom>
          <a:noFill/>
        </p:spPr>
        <p:txBody>
          <a:bodyPr wrap="square" lIns="51435" tIns="25718" rIns="51435" bIns="25718" rtlCol="0">
            <a:spAutoFit/>
          </a:bodyPr>
          <a:lstStyle>
            <a:defPPr>
              <a:defRPr lang="zh-CN"/>
            </a:defPPr>
          </a:lstStyle>
          <a:p>
            <a:r>
              <a:rPr lang="zh-CN" altLang="en-US" sz="2100" b="1" smtClean="0">
                <a:solidFill>
                  <a:srgbClr val="FF0000"/>
                </a:solidFill>
              </a:rPr>
              <a:t>拓展提升</a:t>
            </a:r>
          </a:p>
        </p:txBody>
      </p:sp>
      <p:sp>
        <p:nvSpPr>
          <p:cNvPr id="2" name="文本框 1"/>
          <p:cNvSpPr txBox="1"/>
          <p:nvPr/>
        </p:nvSpPr>
        <p:spPr>
          <a:xfrm>
            <a:off x="844867" y="1099185"/>
            <a:ext cx="7633812" cy="2007394"/>
          </a:xfrm>
          <a:prstGeom prst="rect">
            <a:avLst/>
          </a:prstGeom>
          <a:noFill/>
        </p:spPr>
        <p:txBody>
          <a:bodyPr wrap="square" rtlCol="0" anchor="t">
            <a:spAutoFit/>
          </a:bodyPr>
          <a:lstStyle>
            <a:defPPr>
              <a:defRPr lang="zh-CN"/>
            </a:defPPr>
          </a:lstStyle>
          <a:p>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7</a:t>
            </a:r>
            <a:r>
              <a:rPr lang="zh-CN" altLang="en-US" sz="2100">
                <a:latin typeface="Times New Roman" panose="02020603050405020304" pitchFamily="18" charset="0"/>
                <a:ea typeface="宋体" panose="02010600030101010101" pitchFamily="2" charset="-122"/>
                <a:cs typeface="Times New Roman" panose="02020603050405020304" pitchFamily="18" charset="0"/>
              </a:rPr>
              <a:t>. （2020年临沂）Thanks for letting us borrow your camera. We </a:t>
            </a:r>
            <a:r>
              <a:rPr lang="en-US" altLang="zh-CN" sz="2100">
                <a:latin typeface="Times New Roman" panose="02020603050405020304" pitchFamily="18" charset="0"/>
                <a:ea typeface="宋体" panose="02010600030101010101" pitchFamily="2" charset="-122"/>
                <a:cs typeface="Times New Roman" panose="02020603050405020304" pitchFamily="18" charset="0"/>
              </a:rPr>
              <a:t>______</a:t>
            </a:r>
            <a:r>
              <a:rPr lang="zh-CN" altLang="en-US" sz="2100">
                <a:latin typeface="Times New Roman" panose="02020603050405020304" pitchFamily="18" charset="0"/>
                <a:ea typeface="宋体" panose="02010600030101010101" pitchFamily="2" charset="-122"/>
                <a:cs typeface="Times New Roman" panose="02020603050405020304" pitchFamily="18" charset="0"/>
              </a:rPr>
              <a:t> it to you next Monday.</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return</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will return</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have returned</a:t>
            </a:r>
          </a:p>
          <a:p>
            <a:r>
              <a:rPr lang="zh-CN" altLang="en-US" sz="2100" smtClean="0">
                <a:latin typeface="Times New Roman" panose="02020603050405020304" pitchFamily="18" charset="0"/>
                <a:ea typeface="宋体" panose="02010600030101010101" pitchFamily="2" charset="-122"/>
                <a:cs typeface="Times New Roman" panose="02020603050405020304" pitchFamily="18" charset="0"/>
              </a:rPr>
              <a:t>8</a:t>
            </a:r>
            <a:r>
              <a:rPr lang="zh-CN" altLang="en-US" sz="2100">
                <a:latin typeface="Times New Roman" panose="02020603050405020304" pitchFamily="18" charset="0"/>
                <a:ea typeface="宋体" panose="02010600030101010101" pitchFamily="2" charset="-122"/>
                <a:cs typeface="Times New Roman" panose="02020603050405020304" pitchFamily="18" charset="0"/>
              </a:rPr>
              <a:t>. （2020年益阳）I   read </a:t>
            </a:r>
            <a:r>
              <a:rPr lang="en-US" altLang="zh-CN" sz="2100">
                <a:latin typeface="Times New Roman" panose="02020603050405020304" pitchFamily="18" charset="0"/>
                <a:ea typeface="宋体" panose="02010600030101010101" pitchFamily="2" charset="-122"/>
                <a:cs typeface="Times New Roman" panose="02020603050405020304" pitchFamily="18" charset="0"/>
              </a:rPr>
              <a:t>______</a:t>
            </a:r>
            <a:r>
              <a:rPr lang="zh-CN" altLang="en-US" sz="2100">
                <a:latin typeface="Times New Roman" panose="02020603050405020304" pitchFamily="18" charset="0"/>
                <a:ea typeface="宋体" panose="02010600030101010101" pitchFamily="2" charset="-122"/>
                <a:cs typeface="Times New Roman" panose="02020603050405020304" pitchFamily="18" charset="0"/>
              </a:rPr>
              <a:t> unusual story last night. </a:t>
            </a:r>
            <a:r>
              <a:rPr lang="en-US" altLang="zh-CN" sz="2100">
                <a:latin typeface="Times New Roman" panose="02020603050405020304" pitchFamily="18" charset="0"/>
                <a:ea typeface="宋体" panose="02010600030101010101" pitchFamily="2" charset="-122"/>
                <a:cs typeface="Times New Roman" panose="02020603050405020304" pitchFamily="18" charset="0"/>
              </a:rPr>
              <a:t>_____</a:t>
            </a:r>
            <a:r>
              <a:rPr lang="zh-CN" altLang="en-US" sz="2100">
                <a:latin typeface="Times New Roman" panose="02020603050405020304" pitchFamily="18" charset="0"/>
                <a:ea typeface="宋体" panose="02010600030101010101" pitchFamily="2" charset="-122"/>
                <a:cs typeface="Times New Roman" panose="02020603050405020304" pitchFamily="18" charset="0"/>
              </a:rPr>
              <a:t> story is about Dr. Zhong Nanshan.</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an; </a:t>
            </a:r>
            <a:r>
              <a:rPr lang="en-US" altLang="zh-CN" sz="2100">
                <a:latin typeface="Times New Roman" panose="02020603050405020304" pitchFamily="18" charset="0"/>
                <a:ea typeface="宋体" panose="02010600030101010101" pitchFamily="2" charset="-122"/>
                <a:cs typeface="Times New Roman" panose="02020603050405020304" pitchFamily="18" charset="0"/>
              </a:rPr>
              <a:t>a		</a:t>
            </a:r>
            <a:r>
              <a:rPr lang="zh-CN" altLang="en-US" sz="2100">
                <a:latin typeface="Times New Roman" panose="02020603050405020304" pitchFamily="18" charset="0"/>
                <a:ea typeface="宋体" panose="02010600030101010101" pitchFamily="2" charset="-122"/>
                <a:cs typeface="Times New Roman" panose="02020603050405020304" pitchFamily="18" charset="0"/>
              </a:rPr>
              <a:t>B. a; The</a:t>
            </a:r>
            <a:r>
              <a:rPr lang="en-US" altLang="zh-CN" sz="2100">
                <a:latin typeface="Times New Roman" panose="02020603050405020304" pitchFamily="18" charset="0"/>
                <a:ea typeface="宋体" panose="02010600030101010101" pitchFamily="2" charset="-122"/>
                <a:cs typeface="Times New Roman" panose="02020603050405020304" pitchFamily="18" charset="0"/>
              </a:rPr>
              <a:t>		</a:t>
            </a:r>
            <a:r>
              <a:rPr lang="zh-CN" altLang="en-US" sz="2100">
                <a:latin typeface="Times New Roman" panose="02020603050405020304" pitchFamily="18" charset="0"/>
                <a:ea typeface="宋体" panose="02010600030101010101" pitchFamily="2" charset="-122"/>
                <a:cs typeface="Times New Roman" panose="02020603050405020304" pitchFamily="18" charset="0"/>
              </a:rPr>
              <a:t>C. an; The</a:t>
            </a:r>
          </a:p>
        </p:txBody>
      </p:sp>
      <p:sp>
        <p:nvSpPr>
          <p:cNvPr id="6" name="TextBox 8"/>
          <p:cNvSpPr txBox="1"/>
          <p:nvPr/>
        </p:nvSpPr>
        <p:spPr>
          <a:xfrm>
            <a:off x="2160968" y="1553758"/>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
        <p:nvSpPr>
          <p:cNvPr id="7" name="TextBox 8"/>
          <p:cNvSpPr txBox="1"/>
          <p:nvPr/>
        </p:nvSpPr>
        <p:spPr>
          <a:xfrm>
            <a:off x="4893471" y="2571750"/>
            <a:ext cx="371475" cy="6915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4050" smtClean="0">
                <a:solidFill>
                  <a:srgbClr val="FF0000"/>
                </a:solidFill>
                <a:sym typeface="Wingdings" panose="05000000000000000000" pitchFamily="2" charset="2"/>
              </a:rPr>
              <a:t></a:t>
            </a:r>
            <a:endParaRPr lang="zh-CN" altLang="en-US" sz="4050">
              <a:solidFill>
                <a:srgbClr val="FF0000"/>
              </a:solidFill>
            </a:endParaRPr>
          </a:p>
        </p:txBody>
      </p:sp>
    </p:spTree>
    <p:custDataLst>
      <p:tags r:id="rId2"/>
    </p:custData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93370" y="227647"/>
            <a:ext cx="8720138" cy="4592955"/>
          </a:xfrm>
          <a:prstGeom prst="rect">
            <a:avLst/>
          </a:prstGeom>
          <a:noFill/>
        </p:spPr>
        <p:txBody>
          <a:bodyPr wrap="square" rtlCol="0" anchor="t">
            <a:spAutoFit/>
          </a:bodyPr>
          <a:lstStyle>
            <a:defPPr>
              <a:defRPr lang="zh-CN"/>
            </a:defPPr>
          </a:lstStyle>
          <a:p>
            <a:r>
              <a:rPr lang="zh-CN" altLang="en-US" sz="2100">
                <a:latin typeface="Times New Roman" panose="02020603050405020304" pitchFamily="18" charset="0"/>
                <a:ea typeface="宋体" panose="02010600030101010101" pitchFamily="2" charset="-122"/>
                <a:cs typeface="Times New Roman" panose="02020603050405020304" pitchFamily="18" charset="0"/>
              </a:rPr>
              <a:t>（四）情景交际。根据对话内容，从下面方框中选出恰当的句子补全对话。</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Excuse me, I want to go to the library.  </a:t>
            </a:r>
            <a:r>
              <a:rPr lang="zh-CN" altLang="en-US" sz="2100" u="sng">
                <a:latin typeface="Times New Roman" panose="02020603050405020304" pitchFamily="18" charset="0"/>
                <a:ea typeface="宋体" panose="02010600030101010101" pitchFamily="2" charset="-122"/>
                <a:cs typeface="Times New Roman" panose="02020603050405020304" pitchFamily="18" charset="0"/>
              </a:rPr>
              <a:t>   1     </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B: Go down this street and turn right at the second crossing. Go up the road to the end, you</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ll find it.</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a:t>
            </a:r>
            <a:r>
              <a:rPr lang="zh-CN" altLang="en-US" sz="2100" u="sng">
                <a:latin typeface="Times New Roman" panose="02020603050405020304" pitchFamily="18" charset="0"/>
                <a:ea typeface="宋体" panose="02010600030101010101" pitchFamily="2" charset="-122"/>
                <a:cs typeface="Times New Roman" panose="02020603050405020304" pitchFamily="18" charset="0"/>
              </a:rPr>
              <a:t>    2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B: It</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about 1,000 metres away from here.</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Oh. That</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quite a long way.</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B: Yes. You</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d better take a bus.</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 </a:t>
            </a:r>
            <a:r>
              <a:rPr lang="zh-CN" altLang="en-US" sz="2100" u="sng">
                <a:latin typeface="Times New Roman" panose="02020603050405020304" pitchFamily="18" charset="0"/>
                <a:ea typeface="宋体" panose="02010600030101010101" pitchFamily="2" charset="-122"/>
                <a:cs typeface="Times New Roman" panose="02020603050405020304" pitchFamily="18" charset="0"/>
              </a:rPr>
              <a:t>    3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B: You can take the No.5 bus. It</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ll take you there.</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a:t>
            </a:r>
            <a:r>
              <a:rPr lang="zh-CN" altLang="en-US" sz="2100" u="sng">
                <a:latin typeface="Times New Roman" panose="02020603050405020304" pitchFamily="18" charset="0"/>
                <a:ea typeface="宋体" panose="02010600030101010101" pitchFamily="2" charset="-122"/>
                <a:cs typeface="Times New Roman" panose="02020603050405020304" pitchFamily="18" charset="0"/>
              </a:rPr>
              <a:t>     4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B: It takes about fifteen minutes.</a:t>
            </a: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A:</a:t>
            </a:r>
            <a:r>
              <a:rPr lang="zh-CN" altLang="en-US" sz="2100" u="sng">
                <a:latin typeface="Times New Roman" panose="02020603050405020304" pitchFamily="18" charset="0"/>
                <a:ea typeface="宋体" panose="02010600030101010101" pitchFamily="2" charset="-122"/>
                <a:cs typeface="Times New Roman" panose="02020603050405020304" pitchFamily="18" charset="0"/>
              </a:rPr>
              <a:t>     5     </a:t>
            </a:r>
            <a:endParaRPr lang="zh-CN" altLang="en-US" sz="210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100">
                <a:latin typeface="Times New Roman" panose="02020603050405020304" pitchFamily="18" charset="0"/>
                <a:ea typeface="宋体" panose="02010600030101010101" pitchFamily="2" charset="-122"/>
                <a:cs typeface="Times New Roman" panose="02020603050405020304" pitchFamily="18" charset="0"/>
              </a:rPr>
              <a:t>B: It</a:t>
            </a:r>
            <a:r>
              <a:rPr lang="en-US" altLang="zh-CN" sz="2100">
                <a:latin typeface="Times New Roman" panose="02020603050405020304" pitchFamily="18" charset="0"/>
                <a:ea typeface="宋体" panose="02010600030101010101" pitchFamily="2" charset="-122"/>
                <a:cs typeface="Times New Roman" panose="02020603050405020304" pitchFamily="18" charset="0"/>
              </a:rPr>
              <a:t>'</a:t>
            </a:r>
            <a:r>
              <a:rPr lang="zh-CN" altLang="en-US" sz="2100">
                <a:latin typeface="Times New Roman" panose="02020603050405020304" pitchFamily="18" charset="0"/>
                <a:ea typeface="宋体" panose="02010600030101010101" pitchFamily="2" charset="-122"/>
                <a:cs typeface="Times New Roman" panose="02020603050405020304" pitchFamily="18" charset="0"/>
              </a:rPr>
              <a:t>s a pleasure.</a:t>
            </a:r>
          </a:p>
        </p:txBody>
      </p:sp>
      <p:sp>
        <p:nvSpPr>
          <p:cNvPr id="8" name="文本框 1"/>
          <p:cNvSpPr txBox="1"/>
          <p:nvPr/>
        </p:nvSpPr>
        <p:spPr>
          <a:xfrm>
            <a:off x="5643571" y="1500180"/>
            <a:ext cx="3197796" cy="2008242"/>
          </a:xfrm>
          <a:prstGeom prst="rect">
            <a:avLst/>
          </a:prstGeom>
          <a:noFill/>
          <a:ln>
            <a:solidFill>
              <a:schemeClr val="tx1"/>
            </a:solidFill>
          </a:ln>
        </p:spPr>
        <p:txBody>
          <a:bodyPr wrap="square" rtlCol="0">
            <a:spAutoFit/>
          </a:bodyPr>
          <a:lstStyle>
            <a:defPPr>
              <a:defRPr lang="zh-CN"/>
            </a:defPPr>
          </a:lstStyle>
          <a:p>
            <a:r>
              <a:rPr lang="zh-CN" altLang="en-US" sz="2100">
                <a:latin typeface="Times New Roman" panose="02020603050405020304" pitchFamily="18" charset="0"/>
                <a:cs typeface="Times New Roman" panose="02020603050405020304" pitchFamily="18" charset="0"/>
              </a:rPr>
              <a:t>A. Which bus should I take?</a:t>
            </a:r>
          </a:p>
          <a:p>
            <a:r>
              <a:rPr lang="zh-CN" altLang="en-US" sz="2100">
                <a:latin typeface="Times New Roman" panose="02020603050405020304" pitchFamily="18" charset="0"/>
                <a:cs typeface="Times New Roman" panose="02020603050405020304" pitchFamily="18" charset="0"/>
              </a:rPr>
              <a:t>B. How can I get there?</a:t>
            </a:r>
          </a:p>
          <a:p>
            <a:r>
              <a:rPr lang="zh-CN" altLang="en-US" sz="2100">
                <a:latin typeface="Times New Roman" panose="02020603050405020304" pitchFamily="18" charset="0"/>
                <a:cs typeface="Times New Roman" panose="02020603050405020304" pitchFamily="18" charset="0"/>
              </a:rPr>
              <a:t>C. How long does it take me to get there?</a:t>
            </a:r>
          </a:p>
          <a:p>
            <a:r>
              <a:rPr lang="zh-CN" altLang="en-US" sz="2100">
                <a:latin typeface="Times New Roman" panose="02020603050405020304" pitchFamily="18" charset="0"/>
                <a:cs typeface="Times New Roman" panose="02020603050405020304" pitchFamily="18" charset="0"/>
              </a:rPr>
              <a:t>D. Thank you very much.</a:t>
            </a:r>
          </a:p>
          <a:p>
            <a:r>
              <a:rPr lang="zh-CN" altLang="en-US" sz="2100">
                <a:latin typeface="Times New Roman" panose="02020603050405020304" pitchFamily="18" charset="0"/>
                <a:cs typeface="Times New Roman" panose="02020603050405020304" pitchFamily="18" charset="0"/>
              </a:rPr>
              <a:t>E. How far is it from here?</a:t>
            </a:r>
          </a:p>
        </p:txBody>
      </p:sp>
      <p:sp>
        <p:nvSpPr>
          <p:cNvPr id="9" name="TextBox 8"/>
          <p:cNvSpPr txBox="1"/>
          <p:nvPr/>
        </p:nvSpPr>
        <p:spPr>
          <a:xfrm>
            <a:off x="5054207" y="4125526"/>
            <a:ext cx="3536181" cy="392415"/>
          </a:xfrm>
          <a:prstGeom prst="rect">
            <a:avLst/>
          </a:prstGeom>
          <a:noFill/>
        </p:spPr>
        <p:txBody>
          <a:bodyPr wrap="square" rtlCol="0">
            <a:spAutoFit/>
          </a:bodyPr>
          <a:lstStyle>
            <a:defPPr>
              <a:defRPr lang="zh-CN"/>
            </a:defPPr>
            <a:lvl1pPr marL="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1pPr>
            <a:lvl2pPr marL="3429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2pPr>
            <a:lvl3pPr marL="6858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3pPr>
            <a:lvl4pPr marL="10287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4pPr>
            <a:lvl5pPr marL="13716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5pPr>
            <a:lvl6pPr marL="17145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6pPr>
            <a:lvl7pPr marL="2057400"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7pPr>
            <a:lvl8pPr marL="2399824" indent="0" algn="l" defTabSz="685800" rtl="0" eaLnBrk="1" fontAlgn="auto" latinLnBrk="0" hangingPunct="1">
              <a:lnSpc>
                <a:spcPct val="100000"/>
              </a:lnSpc>
              <a:spcBef>
                <a:spcPct val="0"/>
              </a:spcBef>
              <a:spcAft>
                <a:spcPct val="0"/>
              </a:spcAft>
              <a:buNone/>
              <a:defRPr sz="1350" b="0" i="0" u="none" kern="1200" baseline="0">
                <a:solidFill>
                  <a:schemeClr val="tx1"/>
                </a:solidFill>
                <a:latin typeface="+mn-lt"/>
                <a:ea typeface="+mn-ea"/>
                <a:cs typeface="+mn-cs"/>
              </a:defRPr>
            </a:lvl8pPr>
            <a:lvl9pPr marL="2742724" algn="l" defTabSz="685800" rtl="0" eaLnBrk="1" latinLnBrk="0" hangingPunct="1">
              <a:defRPr sz="1350" kern="1200">
                <a:solidFill>
                  <a:schemeClr val="tx1"/>
                </a:solidFill>
                <a:latin typeface="+mn-lt"/>
                <a:ea typeface="+mn-ea"/>
                <a:cs typeface="+mn-cs"/>
              </a:defRPr>
            </a:lvl9pPr>
          </a:lstStyle>
          <a:p>
            <a:r>
              <a:rPr lang="zh-CN" altLang="en-US" sz="2100" smtClean="0">
                <a:solidFill>
                  <a:srgbClr val="FF0000"/>
                </a:solidFill>
                <a:sym typeface="Wingdings" panose="05000000000000000000" pitchFamily="2" charset="2"/>
              </a:rPr>
              <a:t>答案：</a:t>
            </a:r>
            <a:r>
              <a:rPr lang="en-US" altLang="zh-CN" sz="2100" smtClean="0">
                <a:solidFill>
                  <a:srgbClr val="FF0000"/>
                </a:solidFill>
                <a:sym typeface="Wingdings" panose="05000000000000000000" pitchFamily="2" charset="2"/>
              </a:rPr>
              <a:t>BEACD</a:t>
            </a:r>
            <a:endParaRPr lang="zh-CN" altLang="en-US" sz="2100">
              <a:solidFill>
                <a:srgbClr val="FF0000"/>
              </a:solidFill>
            </a:endParaRPr>
          </a:p>
        </p:txBody>
      </p:sp>
    </p:spTree>
    <p:custDataLst>
      <p:tags r:id="rId2"/>
    </p:custDataLst>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35293" y="411480"/>
            <a:ext cx="8158162" cy="714851"/>
          </a:xfrm>
          <a:prstGeom prst="rect">
            <a:avLst/>
          </a:prstGeom>
          <a:noFill/>
        </p:spPr>
        <p:txBody>
          <a:bodyPr wrap="square" rtlCol="0" anchor="t">
            <a:spAutoFit/>
          </a:bodyPr>
          <a:lstStyle>
            <a:defPPr>
              <a:defRPr lang="zh-CN"/>
            </a:defPPr>
          </a:lstStyle>
          <a:p>
            <a:r>
              <a:rPr lang="zh-CN" altLang="en-US" sz="2100">
                <a:latin typeface="宋体" panose="02010600030101010101" pitchFamily="2" charset="-122"/>
                <a:ea typeface="宋体" panose="02010600030101010101" pitchFamily="2" charset="-122"/>
              </a:rPr>
              <a:t>（五）选词填空。根据短文内容，从方框中选择恰当的单词填空，并将单词填在短文后横线上。每个单词只能用一次，每空一词。</a:t>
            </a:r>
          </a:p>
        </p:txBody>
      </p:sp>
      <p:sp>
        <p:nvSpPr>
          <p:cNvPr id="4" name="文本框 3"/>
          <p:cNvSpPr txBox="1"/>
          <p:nvPr/>
        </p:nvSpPr>
        <p:spPr>
          <a:xfrm>
            <a:off x="435292" y="1126331"/>
            <a:ext cx="8420576" cy="391477"/>
          </a:xfrm>
          <a:prstGeom prst="rect">
            <a:avLst/>
          </a:prstGeom>
          <a:noFill/>
          <a:ln>
            <a:solidFill>
              <a:schemeClr val="tx1"/>
            </a:solidFill>
          </a:ln>
        </p:spPr>
        <p:txBody>
          <a:bodyPr wrap="square" rtlCol="0">
            <a:spAutoFit/>
          </a:bodyPr>
          <a:lstStyle>
            <a:defPPr>
              <a:defRPr lang="zh-CN"/>
            </a:defPPr>
          </a:lstStyle>
          <a:p>
            <a:r>
              <a:rPr lang="zh-CN" altLang="en-US" sz="2100">
                <a:ln>
                  <a:noFill/>
                </a:ln>
                <a:latin typeface="Times New Roman" panose="02020603050405020304" pitchFamily="18" charset="0"/>
                <a:cs typeface="Times New Roman" panose="02020603050405020304" pitchFamily="18" charset="0"/>
                <a:sym typeface="+mn-ea"/>
              </a:rPr>
              <a:t>old</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nice</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lives</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interesting</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studies</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books</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sports</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songs</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helps</a:t>
            </a:r>
            <a:r>
              <a:rPr lang="en-US" altLang="zh-CN" sz="2100">
                <a:ln>
                  <a:noFill/>
                </a:ln>
                <a:latin typeface="Times New Roman" panose="02020603050405020304" pitchFamily="18" charset="0"/>
                <a:cs typeface="Times New Roman" panose="02020603050405020304" pitchFamily="18" charset="0"/>
                <a:sym typeface="+mn-ea"/>
              </a:rPr>
              <a:t>	</a:t>
            </a:r>
            <a:r>
              <a:rPr lang="zh-CN" altLang="en-US" sz="2100">
                <a:ln>
                  <a:noFill/>
                </a:ln>
                <a:latin typeface="Times New Roman" panose="02020603050405020304" pitchFamily="18" charset="0"/>
                <a:cs typeface="Times New Roman" panose="02020603050405020304" pitchFamily="18" charset="0"/>
                <a:sym typeface="+mn-ea"/>
              </a:rPr>
              <a:t>from</a:t>
            </a:r>
            <a:endParaRPr lang="zh-CN" altLang="en-US" sz="2100">
              <a:ln>
                <a:noFill/>
              </a:ln>
              <a:latin typeface="Times New Roman" panose="02020603050405020304" pitchFamily="18" charset="0"/>
              <a:cs typeface="Times New Roman" panose="02020603050405020304" pitchFamily="18" charset="0"/>
              <a:sym typeface="+mn-ea"/>
            </a:endParaRPr>
          </a:p>
        </p:txBody>
      </p:sp>
      <p:sp>
        <p:nvSpPr>
          <p:cNvPr id="5" name="文本框 4"/>
          <p:cNvSpPr txBox="1"/>
          <p:nvPr/>
        </p:nvSpPr>
        <p:spPr>
          <a:xfrm>
            <a:off x="276701" y="1573054"/>
            <a:ext cx="8475821" cy="3299937"/>
          </a:xfrm>
          <a:prstGeom prst="rect">
            <a:avLst/>
          </a:prstGeom>
          <a:noFill/>
        </p:spPr>
        <p:txBody>
          <a:bodyPr wrap="square" rtlCol="0" anchor="t">
            <a:spAutoFit/>
          </a:bodyPr>
          <a:lstStyle>
            <a:defPPr>
              <a:defRPr lang="zh-CN"/>
            </a:defPPr>
          </a:lstStyle>
          <a:p>
            <a:pPr indent="342900" fontAlgn="auto"/>
            <a:r>
              <a:rPr lang="en-US" altLang="zh-CN" sz="2100">
                <a:latin typeface="Times New Roman" panose="02020603050405020304" pitchFamily="18" charset="0"/>
                <a:cs typeface="Times New Roman" panose="02020603050405020304" pitchFamily="18" charset="0"/>
              </a:rPr>
              <a:t>     </a:t>
            </a:r>
            <a:r>
              <a:rPr lang="zh-CN" altLang="en-US" sz="2100">
                <a:latin typeface="Times New Roman" panose="02020603050405020304" pitchFamily="18" charset="0"/>
                <a:cs typeface="Times New Roman" panose="02020603050405020304" pitchFamily="18" charset="0"/>
              </a:rPr>
              <a:t>Mr Green is a good teacher. He often</a:t>
            </a:r>
            <a:r>
              <a:rPr lang="zh-CN" altLang="en-US" sz="2100" u="sng">
                <a:latin typeface="Times New Roman" panose="02020603050405020304" pitchFamily="18" charset="0"/>
                <a:cs typeface="Times New Roman" panose="02020603050405020304" pitchFamily="18" charset="0"/>
              </a:rPr>
              <a:t>       1      </a:t>
            </a:r>
            <a:r>
              <a:rPr lang="zh-CN" altLang="en-US" sz="2100">
                <a:latin typeface="Times New Roman" panose="02020603050405020304" pitchFamily="18" charset="0"/>
                <a:cs typeface="Times New Roman" panose="02020603050405020304" pitchFamily="18" charset="0"/>
              </a:rPr>
              <a:t>us with our lessons. And he is</a:t>
            </a:r>
            <a:r>
              <a:rPr lang="zh-CN" altLang="en-US" sz="2100" u="sng">
                <a:latin typeface="Times New Roman" panose="02020603050405020304" pitchFamily="18" charset="0"/>
                <a:cs typeface="Times New Roman" panose="02020603050405020304" pitchFamily="18" charset="0"/>
              </a:rPr>
              <a:t>       2       </a:t>
            </a:r>
            <a:r>
              <a:rPr lang="zh-CN" altLang="en-US" sz="2100">
                <a:latin typeface="Times New Roman" panose="02020603050405020304" pitchFamily="18" charset="0"/>
                <a:cs typeface="Times New Roman" panose="02020603050405020304" pitchFamily="18" charset="0"/>
              </a:rPr>
              <a:t>to every student. His lessons are very</a:t>
            </a:r>
            <a:r>
              <a:rPr lang="zh-CN" altLang="en-US" sz="2100" u="sng">
                <a:latin typeface="Times New Roman" panose="02020603050405020304" pitchFamily="18" charset="0"/>
                <a:cs typeface="Times New Roman" panose="02020603050405020304" pitchFamily="18" charset="0"/>
              </a:rPr>
              <a:t>       3       </a:t>
            </a:r>
            <a:r>
              <a:rPr lang="zh-CN" altLang="en-US" sz="2100">
                <a:latin typeface="Times New Roman" panose="02020603050405020304" pitchFamily="18" charset="0"/>
                <a:cs typeface="Times New Roman" panose="02020603050405020304" pitchFamily="18" charset="0"/>
              </a:rPr>
              <a:t>. We usually have fun in his lessons. We all like him. He says he is 40 years </a:t>
            </a:r>
            <a:r>
              <a:rPr lang="zh-CN" altLang="en-US" sz="2100" u="sng">
                <a:latin typeface="Times New Roman" panose="02020603050405020304" pitchFamily="18" charset="0"/>
                <a:cs typeface="Times New Roman" panose="02020603050405020304" pitchFamily="18" charset="0"/>
              </a:rPr>
              <a:t>      4       </a:t>
            </a:r>
            <a:r>
              <a:rPr lang="zh-CN" altLang="en-US" sz="2100">
                <a:latin typeface="Times New Roman" panose="02020603050405020304" pitchFamily="18" charset="0"/>
                <a:cs typeface="Times New Roman" panose="02020603050405020304" pitchFamily="18" charset="0"/>
              </a:rPr>
              <a:t>. But he looks very young. He comes</a:t>
            </a:r>
            <a:r>
              <a:rPr lang="zh-CN" altLang="en-US" sz="2100" u="sng">
                <a:latin typeface="Times New Roman" panose="02020603050405020304" pitchFamily="18" charset="0"/>
                <a:cs typeface="Times New Roman" panose="02020603050405020304" pitchFamily="18" charset="0"/>
              </a:rPr>
              <a:t>      5      </a:t>
            </a:r>
            <a:r>
              <a:rPr lang="zh-CN" altLang="en-US" sz="2100">
                <a:latin typeface="Times New Roman" panose="02020603050405020304" pitchFamily="18" charset="0"/>
                <a:cs typeface="Times New Roman" panose="02020603050405020304" pitchFamily="18" charset="0"/>
              </a:rPr>
              <a:t>New York. Now he</a:t>
            </a:r>
            <a:r>
              <a:rPr lang="zh-CN" altLang="en-US" sz="2100" u="sng">
                <a:latin typeface="Times New Roman" panose="02020603050405020304" pitchFamily="18" charset="0"/>
                <a:cs typeface="Times New Roman" panose="02020603050405020304" pitchFamily="18" charset="0"/>
              </a:rPr>
              <a:t>       6       </a:t>
            </a:r>
            <a:r>
              <a:rPr lang="zh-CN" altLang="en-US" sz="2100">
                <a:latin typeface="Times New Roman" panose="02020603050405020304" pitchFamily="18" charset="0"/>
                <a:cs typeface="Times New Roman" panose="02020603050405020304" pitchFamily="18" charset="0"/>
              </a:rPr>
              <a:t> in Nanjing with his family. He has a daughter. She is a pretty girl. And she</a:t>
            </a:r>
            <a:r>
              <a:rPr lang="zh-CN" altLang="en-US" sz="2100" u="sng">
                <a:latin typeface="Times New Roman" panose="02020603050405020304" pitchFamily="18" charset="0"/>
                <a:cs typeface="Times New Roman" panose="02020603050405020304" pitchFamily="18" charset="0"/>
              </a:rPr>
              <a:t>      7      </a:t>
            </a:r>
            <a:r>
              <a:rPr lang="zh-CN" altLang="en-US" sz="2100">
                <a:latin typeface="Times New Roman" panose="02020603050405020304" pitchFamily="18" charset="0"/>
                <a:cs typeface="Times New Roman" panose="02020603050405020304" pitchFamily="18" charset="0"/>
              </a:rPr>
              <a:t>in our school too. Mr Green can sing many English</a:t>
            </a:r>
            <a:r>
              <a:rPr lang="zh-CN" altLang="en-US" sz="2100" u="sng">
                <a:latin typeface="Times New Roman" panose="02020603050405020304" pitchFamily="18" charset="0"/>
                <a:cs typeface="Times New Roman" panose="02020603050405020304" pitchFamily="18" charset="0"/>
              </a:rPr>
              <a:t>      8      </a:t>
            </a:r>
            <a:r>
              <a:rPr lang="zh-CN" altLang="en-US" sz="2100">
                <a:latin typeface="Times New Roman" panose="02020603050405020304" pitchFamily="18" charset="0"/>
                <a:cs typeface="Times New Roman" panose="02020603050405020304" pitchFamily="18" charset="0"/>
              </a:rPr>
              <a:t>. We all like to listen to him singing. He also likes</a:t>
            </a:r>
            <a:r>
              <a:rPr lang="zh-CN" altLang="en-US" sz="2100" u="sng">
                <a:latin typeface="Times New Roman" panose="02020603050405020304" pitchFamily="18" charset="0"/>
                <a:cs typeface="Times New Roman" panose="02020603050405020304" pitchFamily="18" charset="0"/>
              </a:rPr>
              <a:t>      9      </a:t>
            </a:r>
            <a:r>
              <a:rPr lang="zh-CN" altLang="en-US" sz="2100">
                <a:latin typeface="Times New Roman" panose="02020603050405020304" pitchFamily="18" charset="0"/>
                <a:cs typeface="Times New Roman" panose="02020603050405020304" pitchFamily="18" charset="0"/>
              </a:rPr>
              <a:t> . He is in the school basketball team. Mr Green likes reading. We often borrow</a:t>
            </a:r>
            <a:r>
              <a:rPr lang="zh-CN" altLang="en-US" sz="2100" u="sng">
                <a:latin typeface="Times New Roman" panose="02020603050405020304" pitchFamily="18" charset="0"/>
                <a:cs typeface="Times New Roman" panose="02020603050405020304" pitchFamily="18" charset="0"/>
              </a:rPr>
              <a:t>      10      </a:t>
            </a:r>
            <a:r>
              <a:rPr lang="zh-CN" altLang="en-US" sz="2100">
                <a:latin typeface="Times New Roman" panose="02020603050405020304" pitchFamily="18" charset="0"/>
                <a:cs typeface="Times New Roman" panose="02020603050405020304" pitchFamily="18" charset="0"/>
              </a:rPr>
              <a:t>from him. I think we are lucky to have Mr Green to teach us.</a:t>
            </a:r>
          </a:p>
          <a:p>
            <a:pPr indent="342900" fontAlgn="auto"/>
            <a:endParaRPr lang="en-US" altLang="zh-CN" sz="2100">
              <a:latin typeface="Times New Roman" panose="02020603050405020304" pitchFamily="18" charset="0"/>
              <a:cs typeface="Times New Roman" panose="02020603050405020304" pitchFamily="18" charset="0"/>
            </a:endParaRPr>
          </a:p>
        </p:txBody>
      </p:sp>
    </p:spTree>
    <p:custDataLst>
      <p:tags r:id="rId2"/>
    </p:custData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444818" y="1356836"/>
            <a:ext cx="7347586" cy="1037749"/>
          </a:xfrm>
          <a:prstGeom prst="rect">
            <a:avLst/>
          </a:prstGeom>
          <a:noFill/>
        </p:spPr>
        <p:txBody>
          <a:bodyPr wrap="none" rtlCol="0" anchor="t">
            <a:spAutoFit/>
          </a:bodyPr>
          <a:lstStyle>
            <a:defPPr>
              <a:defRPr lang="zh-CN"/>
            </a:defPPr>
          </a:lstStyle>
          <a:p>
            <a:pPr indent="342900" fontAlgn="auto">
              <a:lnSpc>
                <a:spcPct val="150000"/>
              </a:lnSpc>
            </a:pPr>
            <a:r>
              <a:rPr lang="en-US" altLang="zh-CN" sz="2100">
                <a:latin typeface="Times New Roman" panose="02020603050405020304" pitchFamily="18" charset="0"/>
                <a:cs typeface="Times New Roman" panose="02020603050405020304" pitchFamily="18" charset="0"/>
                <a:sym typeface="+mn-ea"/>
              </a:rPr>
              <a:t>1._______ 2.________ 3.__________4.________5.__________</a:t>
            </a:r>
          </a:p>
          <a:p>
            <a:pPr indent="342900" fontAlgn="auto">
              <a:lnSpc>
                <a:spcPct val="150000"/>
              </a:lnSpc>
            </a:pPr>
            <a:r>
              <a:rPr lang="en-US" altLang="zh-CN" sz="2100">
                <a:latin typeface="Times New Roman" panose="02020603050405020304" pitchFamily="18" charset="0"/>
                <a:cs typeface="Times New Roman" panose="02020603050405020304" pitchFamily="18" charset="0"/>
                <a:sym typeface="+mn-ea"/>
              </a:rPr>
              <a:t>6._______ 7.________ 8.__________9.________10._________</a:t>
            </a:r>
          </a:p>
        </p:txBody>
      </p:sp>
      <p:sp>
        <p:nvSpPr>
          <p:cNvPr id="14" name="文本框 13"/>
          <p:cNvSpPr txBox="1"/>
          <p:nvPr/>
        </p:nvSpPr>
        <p:spPr>
          <a:xfrm>
            <a:off x="1052989" y="1420177"/>
            <a:ext cx="9267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helps</a:t>
            </a:r>
          </a:p>
        </p:txBody>
      </p:sp>
      <p:sp>
        <p:nvSpPr>
          <p:cNvPr id="16" name="文本框 15"/>
          <p:cNvSpPr txBox="1"/>
          <p:nvPr/>
        </p:nvSpPr>
        <p:spPr>
          <a:xfrm>
            <a:off x="2299335" y="1420177"/>
            <a:ext cx="9267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nice</a:t>
            </a:r>
          </a:p>
        </p:txBody>
      </p:sp>
      <p:sp>
        <p:nvSpPr>
          <p:cNvPr id="17" name="文本框 16"/>
          <p:cNvSpPr txBox="1"/>
          <p:nvPr/>
        </p:nvSpPr>
        <p:spPr>
          <a:xfrm>
            <a:off x="3545681" y="1420177"/>
            <a:ext cx="1539240"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interesting</a:t>
            </a:r>
          </a:p>
        </p:txBody>
      </p:sp>
      <p:sp>
        <p:nvSpPr>
          <p:cNvPr id="18" name="文本框 17"/>
          <p:cNvSpPr txBox="1"/>
          <p:nvPr/>
        </p:nvSpPr>
        <p:spPr>
          <a:xfrm>
            <a:off x="5203031" y="1420177"/>
            <a:ext cx="9267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old</a:t>
            </a:r>
          </a:p>
        </p:txBody>
      </p:sp>
      <p:sp>
        <p:nvSpPr>
          <p:cNvPr id="19" name="文本框 18"/>
          <p:cNvSpPr txBox="1"/>
          <p:nvPr/>
        </p:nvSpPr>
        <p:spPr>
          <a:xfrm>
            <a:off x="6628924" y="1420177"/>
            <a:ext cx="9267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from</a:t>
            </a:r>
          </a:p>
        </p:txBody>
      </p:sp>
      <p:sp>
        <p:nvSpPr>
          <p:cNvPr id="20" name="文本框 19"/>
          <p:cNvSpPr txBox="1"/>
          <p:nvPr/>
        </p:nvSpPr>
        <p:spPr>
          <a:xfrm>
            <a:off x="1052989" y="1907381"/>
            <a:ext cx="9267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lives</a:t>
            </a:r>
          </a:p>
        </p:txBody>
      </p:sp>
      <p:sp>
        <p:nvSpPr>
          <p:cNvPr id="22" name="文本框 21"/>
          <p:cNvSpPr txBox="1"/>
          <p:nvPr/>
        </p:nvSpPr>
        <p:spPr>
          <a:xfrm>
            <a:off x="2349818" y="1907381"/>
            <a:ext cx="10410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studies</a:t>
            </a:r>
          </a:p>
        </p:txBody>
      </p:sp>
      <p:sp>
        <p:nvSpPr>
          <p:cNvPr id="23" name="文本框 22"/>
          <p:cNvSpPr txBox="1"/>
          <p:nvPr/>
        </p:nvSpPr>
        <p:spPr>
          <a:xfrm>
            <a:off x="3734753" y="1907381"/>
            <a:ext cx="10410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songs</a:t>
            </a:r>
          </a:p>
        </p:txBody>
      </p:sp>
      <p:sp>
        <p:nvSpPr>
          <p:cNvPr id="24" name="文本框 23"/>
          <p:cNvSpPr txBox="1"/>
          <p:nvPr/>
        </p:nvSpPr>
        <p:spPr>
          <a:xfrm>
            <a:off x="5145881" y="1907381"/>
            <a:ext cx="10410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sports</a:t>
            </a:r>
          </a:p>
        </p:txBody>
      </p:sp>
      <p:sp>
        <p:nvSpPr>
          <p:cNvPr id="25" name="文本框 24"/>
          <p:cNvSpPr txBox="1"/>
          <p:nvPr/>
        </p:nvSpPr>
        <p:spPr>
          <a:xfrm>
            <a:off x="6571774" y="1907381"/>
            <a:ext cx="1041083" cy="391477"/>
          </a:xfrm>
          <a:prstGeom prst="rect">
            <a:avLst/>
          </a:prstGeom>
          <a:noFill/>
        </p:spPr>
        <p:txBody>
          <a:bodyPr wrap="square" rtlCol="0">
            <a:spAutoFit/>
          </a:bodyPr>
          <a:lstStyle>
            <a:defPPr>
              <a:defRPr lang="zh-CN"/>
            </a:defPPr>
          </a:lstStyle>
          <a:p>
            <a:r>
              <a:rPr lang="en-US" altLang="zh-CN" sz="2100">
                <a:solidFill>
                  <a:srgbClr val="FF0000"/>
                </a:solidFill>
                <a:latin typeface="Times New Roman" panose="02020603050405020304" pitchFamily="18" charset="0"/>
                <a:cs typeface="Times New Roman" panose="02020603050405020304" pitchFamily="18" charset="0"/>
              </a:rPr>
              <a:t>books</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2"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grpId="4"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grpId="6"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grpId="8"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grpId="1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grpId="12"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grpId="14"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down)">
                                      <p:cBhvr>
                                        <p:cTn id="49" dur="500"/>
                                        <p:tgtEl>
                                          <p:spTgt spid="23"/>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grpId="16"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down)">
                                      <p:cBhvr>
                                        <p:cTn id="55" dur="500"/>
                                        <p:tgtEl>
                                          <p:spTgt spid="24"/>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22" presetClass="entr" presetSubtype="4" fill="hold" grpId="18"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6" grpId="2"/>
      <p:bldP spid="16" grpId="3"/>
      <p:bldP spid="17" grpId="4"/>
      <p:bldP spid="17" grpId="5"/>
      <p:bldP spid="18" grpId="6"/>
      <p:bldP spid="18" grpId="7"/>
      <p:bldP spid="19" grpId="8"/>
      <p:bldP spid="19" grpId="9"/>
      <p:bldP spid="20" grpId="10"/>
      <p:bldP spid="20" grpId="11"/>
      <p:bldP spid="22" grpId="12"/>
      <p:bldP spid="22" grpId="13"/>
      <p:bldP spid="23" grpId="14"/>
      <p:bldP spid="23" grpId="15"/>
      <p:bldP spid="24" grpId="16"/>
      <p:bldP spid="24" grpId="17"/>
      <p:bldP spid="25" grpId="18"/>
      <p:bldP spid="25" grpId="19"/>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UNIT_PLACING_PICTURE_USER_VIEWPORT" val="{&quot;height&quot;:8508,&quot;width&quot;:1143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UNIT_TABLE_BEAUTIFY" val="smartTable{c5d2b208-18f1-4249-b6da-5d41e47a587a}"/>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BEAUTIFY_FLAG" val="#wm#"/>
  <p:tag name="KSO_WM_TEMPLATE_CATEGORY" val="custom"/>
  <p:tag name="KSO_WM_TEMPLATE_INDEX" val="20205176"/>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KSO_WM_BEAUTIFY_FLAG" val="#wm#"/>
  <p:tag name="KSO_WM_TEMPLATE_CATEGORY" val="custom"/>
  <p:tag name="KSO_WM_TEMPLATE_INDEX" val="20205176"/>
</p:tagLst>
</file>

<file path=ppt/tags/tag33.xml><?xml version="1.0" encoding="utf-8"?>
<p:tagLst xmlns:p="http://schemas.openxmlformats.org/presentationml/2006/main">
  <p:tag name="KSO_WM_BEAUTIFY_FLAG" val="#wm#"/>
  <p:tag name="KSO_WM_TEMPLATE_CATEGORY" val="custom"/>
  <p:tag name="KSO_WM_TEMPLATE_INDEX" val="20205176"/>
</p:tagLst>
</file>

<file path=ppt/tags/tag34.xml><?xml version="1.0" encoding="utf-8"?>
<p:tagLst xmlns:p="http://schemas.openxmlformats.org/presentationml/2006/main">
  <p:tag name="KSO_WM_BEAUTIFY_FLAG" val="#wm#"/>
  <p:tag name="KSO_WM_TEMPLATE_CATEGORY" val="custom"/>
  <p:tag name="KSO_WM_TEMPLATE_INDEX" val="20205176"/>
</p:tagLst>
</file>

<file path=ppt/tags/tag35.xml><?xml version="1.0" encoding="utf-8"?>
<p:tagLst xmlns:p="http://schemas.openxmlformats.org/presentationml/2006/main">
  <p:tag name="KSO_WM_BEAUTIFY_FLAG" val="#wm#"/>
  <p:tag name="KSO_WM_TEMPLATE_CATEGORY" val="custom"/>
  <p:tag name="KSO_WM_TEMPLATE_INDEX" val="20205176"/>
</p:tagLst>
</file>

<file path=ppt/tags/tag36.xml><?xml version="1.0" encoding="utf-8"?>
<p:tagLst xmlns:p="http://schemas.openxmlformats.org/presentationml/2006/main">
  <p:tag name="KSO_WM_BEAUTIFY_FLAG" val="#wm#"/>
  <p:tag name="KSO_WM_TEMPLATE_CATEGORY" val="custom"/>
  <p:tag name="KSO_WM_TEMPLATE_INDEX" val="20205176"/>
</p:tagLst>
</file>

<file path=ppt/tags/tag37.xml><?xml version="1.0" encoding="utf-8"?>
<p:tagLst xmlns:p="http://schemas.openxmlformats.org/presentationml/2006/main">
  <p:tag name="KSO_WM_BEAUTIFY_FLAG" val="#wm#"/>
  <p:tag name="KSO_WM_TEMPLATE_CATEGORY" val="custom"/>
  <p:tag name="KSO_WM_TEMPLATE_INDEX" val="20205176"/>
</p:tagLst>
</file>

<file path=ppt/tags/tag38.xml><?xml version="1.0" encoding="utf-8"?>
<p:tagLst xmlns:p="http://schemas.openxmlformats.org/presentationml/2006/main">
  <p:tag name="KSO_WM_BEAUTIFY_FLAG" val="#wm#"/>
  <p:tag name="KSO_WM_TEMPLATE_CATEGORY" val="custom"/>
  <p:tag name="KSO_WM_TEMPLATE_INDEX" val="20205176"/>
</p:tagLst>
</file>

<file path=ppt/tags/tag39.xml><?xml version="1.0" encoding="utf-8"?>
<p:tagLst xmlns:p="http://schemas.openxmlformats.org/presentationml/2006/main">
  <p:tag name="KSO_WM_BEAUTIFY_FLAG" val="#wm#"/>
  <p:tag name="KSO_WM_TEMPLATE_CATEGORY" val="custom"/>
  <p:tag name="KSO_WM_TEMPLATE_INDEX" val="20205176"/>
</p:tagLst>
</file>

<file path=ppt/tags/tag40.xml><?xml version="1.0" encoding="utf-8"?>
<p:tagLst xmlns:p="http://schemas.openxmlformats.org/presentationml/2006/main">
  <p:tag name="KSO_WM_BEAUTIFY_FLAG" val="#wm#"/>
  <p:tag name="KSO_WM_TEMPLATE_CATEGORY" val="custom"/>
  <p:tag name="KSO_WM_TEMPLATE_INDEX" val="20205176"/>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KSO_WM_BEAUTIFY_FLAG" val="#wm#"/>
  <p:tag name="KSO_WM_TEMPLATE_CATEGORY" val="custom"/>
  <p:tag name="KSO_WM_TEMPLATE_INDEX" val="20205176"/>
</p:tagLst>
</file>

<file path=ppt/tags/tag43.xml><?xml version="1.0" encoding="utf-8"?>
<p:tagLst xmlns:p="http://schemas.openxmlformats.org/presentationml/2006/main">
  <p:tag name="KSO_WM_BEAUTIFY_FLAG" val="#wm#"/>
  <p:tag name="KSO_WM_TEMPLATE_CATEGORY" val="custom"/>
  <p:tag name="KSO_WM_TEMPLATE_INDEX" val="20205176"/>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KSO_WM_BEAUTIFY_FLAG" val="#wm#"/>
  <p:tag name="KSO_WM_TEMPLATE_CATEGORY" val="custom"/>
  <p:tag name="KSO_WM_TEMPLATE_INDEX" val="20205176"/>
</p:tagLst>
</file>

<file path=ppt/tags/tag46.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DEEPIN</Company>
  <PresentationFormat>全屏显示(16:9)</PresentationFormat>
  <Paragraphs>346</Paragraphs>
  <Slides>43</Slides>
  <Notes>0</Notes>
  <TotalTime>0</TotalTime>
  <HiddenSlides>0</HiddenSlides>
  <MMClips>0</MMClips>
  <ScaleCrop>0</ScaleCrop>
  <HeadingPairs>
    <vt:vector baseType="variant" size="4">
      <vt:variant>
        <vt:lpstr>Theme</vt:lpstr>
      </vt:variant>
      <vt:variant>
        <vt:i4>1</vt:i4>
      </vt:variant>
      <vt:variant>
        <vt:lpstr>Slide Titles</vt:lpstr>
      </vt:variant>
      <vt:variant>
        <vt:i4>43</vt:i4>
      </vt:variant>
    </vt:vector>
  </HeadingPairs>
  <TitlesOfParts>
    <vt:vector baseType="lpstr" size="44">
      <vt:lpstr>自定义设计方案</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User</dc:creator>
  <cp:lastModifiedBy>天天向上</cp:lastModifiedBy>
  <cp:revision>658</cp:revision>
  <dcterms:created xsi:type="dcterms:W3CDTF">2016-01-14T05:53:56Z</dcterms:created>
  <dcterms:modified xsi:type="dcterms:W3CDTF">2021-10-21T01:12:22Z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8DD2311615A64790B211A257C7BA99F1</vt:lpwstr>
  </property>
  <property fmtid="{D5CDD505-2E9C-101B-9397-08002B2CF9AE}" pid="3" name="KSOProductBuildVer">
    <vt:lpwstr>2052-11.1.0.11365</vt:lpwstr>
  </property>
</Properties>
</file>