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6" r:id="rId5"/>
    <p:sldId id="271" r:id="rId6"/>
    <p:sldId id="276" r:id="rId7"/>
    <p:sldId id="283" r:id="rId9"/>
    <p:sldId id="286" r:id="rId10"/>
    <p:sldId id="289" r:id="rId11"/>
    <p:sldId id="293" r:id="rId12"/>
    <p:sldId id="300" r:id="rId14"/>
    <p:sldId id="303" r:id="rId15"/>
    <p:sldId id="306" r:id="rId16"/>
    <p:sldId id="309" r:id="rId17"/>
    <p:sldId id="313" r:id="rId18"/>
    <p:sldId id="320" r:id="rId20"/>
    <p:sldId id="323" r:id="rId21"/>
    <p:sldId id="326" r:id="rId22"/>
    <p:sldId id="329" r:id="rId23"/>
    <p:sldId id="333" r:id="rId24"/>
    <p:sldId id="340" r:id="rId26"/>
    <p:sldId id="343" r:id="rId27"/>
    <p:sldId id="346" r:id="rId28"/>
    <p:sldId id="349" r:id="rId29"/>
    <p:sldId id="353" r:id="rId30"/>
    <p:sldId id="360" r:id="rId32"/>
    <p:sldId id="363" r:id="rId33"/>
    <p:sldId id="366" r:id="rId34"/>
    <p:sldId id="369" r:id="rId35"/>
    <p:sldId id="372" r:id="rId36"/>
    <p:sldId id="375"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tags" Target="../tags/tag153.xml"/><Relationship Id="rId18" Type="http://schemas.openxmlformats.org/officeDocument/2006/relationships/tags" Target="../tags/tag154.xml"/><Relationship Id="rId19" Type="http://schemas.openxmlformats.org/officeDocument/2006/relationships/tags" Target="../tags/tag155.xml"/><Relationship Id="rId20" Type="http://schemas.openxmlformats.org/officeDocument/2006/relationships/tags" Target="../tags/tag156.xml"/><Relationship Id="rId21" Type="http://schemas.openxmlformats.org/officeDocument/2006/relationships/tags" Target="../tags/tag157.xml"/><Relationship Id="rId22" Type="http://schemas.openxmlformats.org/officeDocument/2006/relationships/tags" Target="../tags/tag158.xml"/><Relationship Id="rId23" Type="http://schemas.openxmlformats.org/officeDocument/2006/relationships/tags" Target="../tags/tag159.xml"/><Relationship Id="rId24" Type="http://schemas.openxmlformats.org/officeDocument/2006/relationships/tags" Target="../tags/tag160.xml"/><Relationship Id="rId25" Type="http://schemas.openxmlformats.org/officeDocument/2006/relationships/tags" Target="../tags/tag161.xml"/><Relationship Id="rId26" Type="http://schemas.openxmlformats.org/officeDocument/2006/relationships/tags" Target="../tags/tag162.xml"/><Relationship Id="rId27" Type="http://schemas.openxmlformats.org/officeDocument/2006/relationships/tags" Target="../tags/tag163.xml"/><Relationship Id="rId28" Type="http://schemas.openxmlformats.org/officeDocument/2006/relationships/tags" Target="../tags/tag164.xml"/><Relationship Id="rId29" Type="http://schemas.openxmlformats.org/officeDocument/2006/relationships/tags" Target="../tags/tag165.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tags" Target="../tags/tag236.xml"/><Relationship Id="rId14" Type="http://schemas.openxmlformats.org/officeDocument/2006/relationships/tags" Target="../tags/tag237.xml"/><Relationship Id="rId15" Type="http://schemas.openxmlformats.org/officeDocument/2006/relationships/tags" Target="../tags/tag238.xml"/><Relationship Id="rId16" Type="http://schemas.openxmlformats.org/officeDocument/2006/relationships/tags" Target="../tags/tag239.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tags" Target="../tags/tag299.xml"/><Relationship Id="rId18" Type="http://schemas.openxmlformats.org/officeDocument/2006/relationships/tags" Target="../tags/tag300.xml"/><Relationship Id="rId19" Type="http://schemas.openxmlformats.org/officeDocument/2006/relationships/tags" Target="../tags/tag301.xml"/><Relationship Id="rId20" Type="http://schemas.openxmlformats.org/officeDocument/2006/relationships/tags" Target="../tags/tag302.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tags" Target="../tags/tag315.xml"/><Relationship Id="rId14" Type="http://schemas.openxmlformats.org/officeDocument/2006/relationships/tags" Target="../tags/tag316.xml"/><Relationship Id="rId15" Type="http://schemas.openxmlformats.org/officeDocument/2006/relationships/tags" Target="../tags/tag317.xml"/><Relationship Id="rId16" Type="http://schemas.openxmlformats.org/officeDocument/2006/relationships/tags" Target="../tags/tag318.xml"/><Relationship Id="rId17" Type="http://schemas.openxmlformats.org/officeDocument/2006/relationships/tags" Target="../tags/tag319.xml"/><Relationship Id="rId18" Type="http://schemas.openxmlformats.org/officeDocument/2006/relationships/tags" Target="../tags/tag320.xml"/><Relationship Id="rId19" Type="http://schemas.openxmlformats.org/officeDocument/2006/relationships/tags" Target="../tags/tag321.xml"/><Relationship Id="rId20" Type="http://schemas.openxmlformats.org/officeDocument/2006/relationships/tags" Target="../tags/tag322.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tags" Target="../tags/tag338.xml"/><Relationship Id="rId14" Type="http://schemas.openxmlformats.org/officeDocument/2006/relationships/tags" Target="../tags/tag339.xml"/><Relationship Id="rId15" Type="http://schemas.openxmlformats.org/officeDocument/2006/relationships/tags" Target="../tags/tag340.xml"/><Relationship Id="rId16" Type="http://schemas.openxmlformats.org/officeDocument/2006/relationships/tags" Target="../tags/tag341.xml"/><Relationship Id="rId17" Type="http://schemas.openxmlformats.org/officeDocument/2006/relationships/tags" Target="../tags/tag342.xml"/><Relationship Id="rId18" Type="http://schemas.openxmlformats.org/officeDocument/2006/relationships/tags" Target="../tags/tag343.xml"/><Relationship Id="rId19" Type="http://schemas.openxmlformats.org/officeDocument/2006/relationships/tags" Target="../tags/tag344.xml"/><Relationship Id="rId20" Type="http://schemas.openxmlformats.org/officeDocument/2006/relationships/tags" Target="../tags/tag345.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tags" Target="../tags/tag358.xml"/><Relationship Id="rId14" Type="http://schemas.openxmlformats.org/officeDocument/2006/relationships/tags" Target="../tags/tag359.xml"/><Relationship Id="rId15" Type="http://schemas.openxmlformats.org/officeDocument/2006/relationships/tags" Target="../tags/tag360.xml"/><Relationship Id="rId16" Type="http://schemas.openxmlformats.org/officeDocument/2006/relationships/tags" Target="../tags/tag361.xml"/><Relationship Id="rId17" Type="http://schemas.openxmlformats.org/officeDocument/2006/relationships/tags" Target="../tags/tag362.xml"/><Relationship Id="rId18" Type="http://schemas.openxmlformats.org/officeDocument/2006/relationships/tags" Target="../tags/tag363.xml"/><Relationship Id="rId19" Type="http://schemas.openxmlformats.org/officeDocument/2006/relationships/tags" Target="../tags/tag364.xml"/><Relationship Id="rId20" Type="http://schemas.openxmlformats.org/officeDocument/2006/relationships/tags" Target="../tags/tag365.xml"/><Relationship Id="rId21" Type="http://schemas.openxmlformats.org/officeDocument/2006/relationships/tags" Target="../tags/tag366.xml"/><Relationship Id="rId22" Type="http://schemas.openxmlformats.org/officeDocument/2006/relationships/tags" Target="../tags/tag367.xml"/><Relationship Id="rId23" Type="http://schemas.openxmlformats.org/officeDocument/2006/relationships/tags" Target="../tags/tag368.xml"/><Relationship Id="rId24" Type="http://schemas.openxmlformats.org/officeDocument/2006/relationships/tags" Target="../tags/tag369.xml"/><Relationship Id="rId25" Type="http://schemas.openxmlformats.org/officeDocument/2006/relationships/tags" Target="../tags/tag370.xml"/><Relationship Id="rId26" Type="http://schemas.openxmlformats.org/officeDocument/2006/relationships/tags" Target="../tags/tag371.xml"/><Relationship Id="rId27" Type="http://schemas.openxmlformats.org/officeDocument/2006/relationships/tags" Target="../tags/tag372.xml"/><Relationship Id="rId28" Type="http://schemas.openxmlformats.org/officeDocument/2006/relationships/tags" Target="../tags/tag373.xml"/><Relationship Id="rId29" Type="http://schemas.openxmlformats.org/officeDocument/2006/relationships/tags" Target="../tags/tag374.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tags" Target="../tags/tag395.xml"/><Relationship Id="rId6" Type="http://schemas.openxmlformats.org/officeDocument/2006/relationships/tags" Target="../tags/tag396.xml"/><Relationship Id="rId7" Type="http://schemas.openxmlformats.org/officeDocument/2006/relationships/tags" Target="../tags/tag397.xml"/><Relationship Id="rId8" Type="http://schemas.openxmlformats.org/officeDocument/2006/relationships/tags" Target="../tags/tag398.xml"/><Relationship Id="rId9" Type="http://schemas.openxmlformats.org/officeDocument/2006/relationships/tags" Target="../tags/tag399.xml"/><Relationship Id="rId10" Type="http://schemas.openxmlformats.org/officeDocument/2006/relationships/tags" Target="../tags/tag400.xml"/><Relationship Id="rId11" Type="http://schemas.openxmlformats.org/officeDocument/2006/relationships/tags" Target="../tags/tag401.xml"/><Relationship Id="rId12" Type="http://schemas.openxmlformats.org/officeDocument/2006/relationships/tags" Target="../tags/tag402.xml"/><Relationship Id="rId13" Type="http://schemas.openxmlformats.org/officeDocument/2006/relationships/tags" Target="../tags/tag403.xml"/><Relationship Id="rId14" Type="http://schemas.openxmlformats.org/officeDocument/2006/relationships/tags" Target="../tags/tag404.xml"/><Relationship Id="rId1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tags" Target="../tags/tag408.xml"/><Relationship Id="rId5" Type="http://schemas.openxmlformats.org/officeDocument/2006/relationships/tags" Target="../tags/tag409.xml"/><Relationship Id="rId6" Type="http://schemas.openxmlformats.org/officeDocument/2006/relationships/tags" Target="../tags/tag410.xml"/><Relationship Id="rId7" Type="http://schemas.openxmlformats.org/officeDocument/2006/relationships/tags" Target="../tags/tag411.xml"/><Relationship Id="rId8" Type="http://schemas.openxmlformats.org/officeDocument/2006/relationships/tags" Target="../tags/tag412.xml"/><Relationship Id="rId9" Type="http://schemas.openxmlformats.org/officeDocument/2006/relationships/tags" Target="../tags/tag413.xml"/><Relationship Id="rId10" Type="http://schemas.openxmlformats.org/officeDocument/2006/relationships/tags" Target="../tags/tag414.xml"/><Relationship Id="rId11" Type="http://schemas.openxmlformats.org/officeDocument/2006/relationships/tags" Target="../tags/tag415.xml"/><Relationship Id="rId12" Type="http://schemas.openxmlformats.org/officeDocument/2006/relationships/tags" Target="../tags/tag416.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17.xml"/><Relationship Id="rId2" Type="http://schemas.openxmlformats.org/officeDocument/2006/relationships/tags" Target="../tags/tag418.xml"/><Relationship Id="rId3" Type="http://schemas.openxmlformats.org/officeDocument/2006/relationships/tags" Target="../tags/tag419.xml"/><Relationship Id="rId4" Type="http://schemas.openxmlformats.org/officeDocument/2006/relationships/tags" Target="../tags/tag420.xml"/><Relationship Id="rId5" Type="http://schemas.openxmlformats.org/officeDocument/2006/relationships/tags" Target="../tags/tag421.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normAutofit fontScale="90000"/>
          </a:bodyPr>
          <a:p>
            <a:r>
              <a:rPr altLang="en-US" dirty="0" lang="zh-CN">
                <a:solidFill>
                  <a:schemeClr val="lt1">
                    <a:lumMod val="100000"/>
                  </a:schemeClr>
                </a:solidFill>
              </a:rPr>
              <a:t>2024制浆造纸与纸品制造加工行业工作总结与展望</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2400" lang="zh-CN" spc="300">
                <a:solidFill>
                  <a:schemeClr val="tx1">
                    <a:lumMod val="75000"/>
                    <a:lumOff val="25000"/>
                  </a:schemeClr>
                </a:solidFill>
                <a:latin typeface="+mj-ea"/>
                <a:ea typeface="+mj-ea"/>
              </a:rPr>
              <a:t>添加标题</a:t>
            </a:r>
            <a:endParaRPr altLang="en-US" b="1" dirty="0" sz="24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a:bodyPr>
          <a:p>
            <a:pPr>
              <a:lnSpc>
                <a:spcPct val="100000"/>
              </a:lnSpc>
            </a:pPr>
            <a:r>
              <a:rPr altLang="en-US" b="1" dirty="0" sz="2400" lang="zh-CN" spc="300">
                <a:solidFill>
                  <a:schemeClr val="lt1">
                    <a:lumMod val="100000"/>
                  </a:schemeClr>
                </a:solidFill>
                <a:latin typeface="+mj-ea"/>
                <a:ea typeface="+mj-ea"/>
              </a:rPr>
              <a:t>行业概述</a:t>
            </a:r>
            <a:endParaRPr altLang="en-US" b="1" dirty="0" sz="24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a:bodyPr>
          <a:p>
            <a:pPr>
              <a:lnSpc>
                <a:spcPct val="100000"/>
              </a:lnSpc>
            </a:pPr>
            <a:r>
              <a:rPr altLang="en-US" b="1" dirty="0" sz="2400" lang="zh-CN" spc="300">
                <a:solidFill>
                  <a:schemeClr val="tx1">
                    <a:lumMod val="75000"/>
                    <a:lumOff val="25000"/>
                  </a:schemeClr>
                </a:solidFill>
                <a:latin typeface="+mj-ea"/>
                <a:ea typeface="+mj-ea"/>
              </a:rPr>
              <a:t>工作总结</a:t>
            </a:r>
            <a:endParaRPr altLang="en-US" b="1" dirty="0" sz="24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a:bodyPr>
          <a:p>
            <a:pPr>
              <a:lnSpc>
                <a:spcPct val="100000"/>
              </a:lnSpc>
            </a:pPr>
            <a:r>
              <a:rPr altLang="en-US" b="1" dirty="0" sz="2400" lang="zh-CN" spc="300">
                <a:solidFill>
                  <a:schemeClr val="lt1">
                    <a:lumMod val="100000"/>
                  </a:schemeClr>
                </a:solidFill>
                <a:latin typeface="+mj-ea"/>
                <a:ea typeface="+mj-ea"/>
              </a:rPr>
              <a:t>技术发展</a:t>
            </a:r>
            <a:endParaRPr altLang="en-US" b="1" dirty="0" sz="24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a:bodyPr>
          <a:p>
            <a:pPr>
              <a:lnSpc>
                <a:spcPct val="100000"/>
              </a:lnSpc>
            </a:pPr>
            <a:r>
              <a:rPr altLang="en-US" b="1" dirty="0" sz="2400" lang="zh-CN" spc="300">
                <a:solidFill>
                  <a:schemeClr val="tx1">
                    <a:lumMod val="75000"/>
                    <a:lumOff val="25000"/>
                  </a:schemeClr>
                </a:solidFill>
                <a:latin typeface="+mj-ea"/>
                <a:ea typeface="+mj-ea"/>
              </a:rPr>
              <a:t>市场分析</a:t>
            </a:r>
            <a:endParaRPr altLang="en-US" b="1" dirty="0" sz="24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a:bodyPr>
          <a:p>
            <a:pPr>
              <a:lnSpc>
                <a:spcPct val="100000"/>
              </a:lnSpc>
            </a:pPr>
            <a:r>
              <a:rPr altLang="en-US" b="1" dirty="0" sz="2400" lang="zh-CN" spc="300">
                <a:solidFill>
                  <a:schemeClr val="lt1">
                    <a:lumMod val="100000"/>
                  </a:schemeClr>
                </a:solidFill>
                <a:latin typeface="+mj-ea"/>
                <a:ea typeface="+mj-ea"/>
              </a:rPr>
              <a:t>展望未来</a:t>
            </a:r>
            <a:endParaRPr altLang="en-US" b="1" dirty="0" sz="2400" lang="zh-CN" spc="300">
              <a:solidFill>
                <a:schemeClr val="lt1">
                  <a:lumMod val="100000"/>
                </a:schemeClr>
              </a:solidFill>
              <a:latin typeface="+mj-ea"/>
              <a:ea typeface="+mj-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单击添加章节标题内容</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p:cNvSpPr>
            <a:spLocks noGrp="1"/>
          </p:cNvSpPr>
          <p:nvPr>
            <p:ph type="title"/>
            <p:custDataLst>
              <p:tags r:id="rId1"/>
            </p:custDataLst>
          </p:nvPr>
        </p:nvSpPr>
        <p:spPr>
          <a:xfrm>
            <a:off x="939798" y="-1"/>
            <a:ext cx="10414002" cy="2114171"/>
          </a:xfrm>
        </p:spPr>
        <p:txBody>
          <a:bodyPr anchor="b">
            <a:normAutofit/>
          </a:bodyPr>
          <a:p>
            <a:r>
              <a:rPr altLang="en-US" dirty="0" lang="zh-CN"/>
              <a:t>行业概述</a:t>
            </a:r>
            <a:endParaRPr altLang="en-US" dirty="0" lang="zh-CN"/>
          </a:p>
        </p:txBody>
      </p:sp>
      <p:sp>
        <p:nvSpPr>
          <p:cNvPr id="104892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行业定义与分类</a:t>
            </a:r>
            <a:endParaRPr altLang="en-US" lang="zh-CN"/>
          </a:p>
        </p:txBody>
      </p:sp>
      <p:sp>
        <p:nvSpPr>
          <p:cNvPr id="1048998" name="矩形: 圆角 1"/>
          <p:cNvSpPr/>
          <p:nvPr>
            <p:custDataLst>
              <p:tags r:id="rId1"/>
            </p:custDataLst>
          </p:nvPr>
        </p:nvSpPr>
        <p:spPr>
          <a:xfrm>
            <a:off x="838200"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00" name="Freeform 7"/>
          <p:cNvSpPr/>
          <p:nvPr>
            <p:custDataLst>
              <p:tags r:id="rId2"/>
            </p:custDataLst>
          </p:nvPr>
        </p:nvSpPr>
        <p:spPr bwMode="auto">
          <a:xfrm flipV="1">
            <a:off x="958055" y="2446816"/>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02" name="标题"/>
          <p:cNvSpPr txBox="1"/>
          <p:nvPr>
            <p:custDataLst>
              <p:tags r:id="rId3"/>
            </p:custDataLst>
          </p:nvPr>
        </p:nvSpPr>
        <p:spPr>
          <a:xfrm>
            <a:off x="958055" y="2406661"/>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04" name="正文"/>
          <p:cNvSpPr txBox="1"/>
          <p:nvPr>
            <p:custDataLst>
              <p:tags r:id="rId4"/>
            </p:custDataLst>
          </p:nvPr>
        </p:nvSpPr>
        <p:spPr>
          <a:xfrm>
            <a:off x="2334866" y="2315401"/>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定义：制浆造纸与纸品制造加工行业是指利用植物纤维、化学纤维等原料，通过一系列加工工艺生产纸张、纸浆、纸板等产品的行业。</a:t>
            </a:r>
            <a:endParaRPr altLang="en-US" dirty="0" sz="1400" lang="zh-CN" spc="150">
              <a:solidFill>
                <a:schemeClr val="dk1">
                  <a:lumMod val="80000"/>
                  <a:lumOff val="20000"/>
                </a:schemeClr>
              </a:solidFill>
              <a:latin typeface="+mn-ea"/>
            </a:endParaRPr>
          </a:p>
        </p:txBody>
      </p:sp>
      <p:sp>
        <p:nvSpPr>
          <p:cNvPr id="1049006" name="矩形: 圆角 19"/>
          <p:cNvSpPr/>
          <p:nvPr>
            <p:custDataLst>
              <p:tags r:id="rId5"/>
            </p:custDataLst>
          </p:nvPr>
        </p:nvSpPr>
        <p:spPr>
          <a:xfrm>
            <a:off x="6159274"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08" name="Freeform 7"/>
          <p:cNvSpPr/>
          <p:nvPr>
            <p:custDataLst>
              <p:tags r:id="rId6"/>
            </p:custDataLst>
          </p:nvPr>
        </p:nvSpPr>
        <p:spPr bwMode="auto">
          <a:xfrm flipV="1">
            <a:off x="6273045" y="2445599"/>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10" name="标题"/>
          <p:cNvSpPr txBox="1"/>
          <p:nvPr>
            <p:custDataLst>
              <p:tags r:id="rId7"/>
            </p:custDataLst>
          </p:nvPr>
        </p:nvSpPr>
        <p:spPr>
          <a:xfrm>
            <a:off x="6273045" y="2406053"/>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12" name="正文"/>
          <p:cNvSpPr txBox="1"/>
          <p:nvPr>
            <p:custDataLst>
              <p:tags r:id="rId8"/>
            </p:custDataLst>
          </p:nvPr>
        </p:nvSpPr>
        <p:spPr>
          <a:xfrm>
            <a:off x="7650464" y="2316618"/>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分类：根据产品类型和加工工艺的不同，制浆造纸与纸品制造加工行业可以分为造纸、纸浆、纸板等多个子行业。</a:t>
            </a:r>
            <a:endParaRPr altLang="en-US" dirty="0" sz="1400" lang="zh-CN" spc="150">
              <a:solidFill>
                <a:schemeClr val="dk1">
                  <a:lumMod val="80000"/>
                  <a:lumOff val="20000"/>
                </a:schemeClr>
              </a:solidFill>
              <a:latin typeface="+mn-ea"/>
            </a:endParaRPr>
          </a:p>
        </p:txBody>
      </p:sp>
      <p:sp>
        <p:nvSpPr>
          <p:cNvPr id="1049014" name="矩形: 圆角 28"/>
          <p:cNvSpPr/>
          <p:nvPr>
            <p:custDataLst>
              <p:tags r:id="rId9"/>
            </p:custDataLst>
          </p:nvPr>
        </p:nvSpPr>
        <p:spPr>
          <a:xfrm>
            <a:off x="838200"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16" name="Freeform 7"/>
          <p:cNvSpPr/>
          <p:nvPr>
            <p:custDataLst>
              <p:tags r:id="rId10"/>
            </p:custDataLst>
          </p:nvPr>
        </p:nvSpPr>
        <p:spPr bwMode="auto">
          <a:xfrm flipV="1">
            <a:off x="958055" y="4021357"/>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18" name="标题"/>
          <p:cNvSpPr txBox="1"/>
          <p:nvPr>
            <p:custDataLst>
              <p:tags r:id="rId11"/>
            </p:custDataLst>
          </p:nvPr>
        </p:nvSpPr>
        <p:spPr>
          <a:xfrm>
            <a:off x="958055" y="3981202"/>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20" name="正文"/>
          <p:cNvSpPr txBox="1"/>
          <p:nvPr>
            <p:custDataLst>
              <p:tags r:id="rId12"/>
            </p:custDataLst>
          </p:nvPr>
        </p:nvSpPr>
        <p:spPr>
          <a:xfrm>
            <a:off x="2334866" y="3889942"/>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产业链：制浆造纸与纸品制造加工行业的上游主要是原材料供应商，下游则是印刷、包装、文化用纸等多个领域。</a:t>
            </a:r>
            <a:endParaRPr altLang="en-US" dirty="0" sz="1400" lang="zh-CN" spc="150">
              <a:solidFill>
                <a:schemeClr val="dk1">
                  <a:lumMod val="80000"/>
                  <a:lumOff val="20000"/>
                </a:schemeClr>
              </a:solidFill>
              <a:latin typeface="+mn-ea"/>
            </a:endParaRPr>
          </a:p>
        </p:txBody>
      </p:sp>
      <p:sp>
        <p:nvSpPr>
          <p:cNvPr id="1049022" name="矩形: 圆角 24"/>
          <p:cNvSpPr/>
          <p:nvPr>
            <p:custDataLst>
              <p:tags r:id="rId13"/>
            </p:custDataLst>
          </p:nvPr>
        </p:nvSpPr>
        <p:spPr>
          <a:xfrm>
            <a:off x="6159274"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24" name="Freeform 7"/>
          <p:cNvSpPr/>
          <p:nvPr>
            <p:custDataLst>
              <p:tags r:id="rId14"/>
            </p:custDataLst>
          </p:nvPr>
        </p:nvSpPr>
        <p:spPr bwMode="auto">
          <a:xfrm flipV="1">
            <a:off x="6273045" y="4020140"/>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26" name="标题"/>
          <p:cNvSpPr txBox="1"/>
          <p:nvPr>
            <p:custDataLst>
              <p:tags r:id="rId15"/>
            </p:custDataLst>
          </p:nvPr>
        </p:nvSpPr>
        <p:spPr>
          <a:xfrm>
            <a:off x="6273045" y="3979986"/>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28" name="正文"/>
          <p:cNvSpPr txBox="1"/>
          <p:nvPr>
            <p:custDataLst>
              <p:tags r:id="rId16"/>
            </p:custDataLst>
          </p:nvPr>
        </p:nvSpPr>
        <p:spPr>
          <a:xfrm>
            <a:off x="7650464" y="3890551"/>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行业特点：制浆造纸与纸品制造加工行业具有技术密集、资金密集、资源消耗大等特点，同时随着环保要求的提高，行业也在不断进行技术升级和产业转型。</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2" name="标题 1"/>
          <p:cNvSpPr>
            <a:spLocks noGrp="1"/>
          </p:cNvSpPr>
          <p:nvPr>
            <p:ph type="title"/>
          </p:nvPr>
        </p:nvSpPr>
        <p:spPr/>
        <p:txBody>
          <a:bodyPr/>
          <a:p>
            <a:r>
              <a:rPr altLang="en-US" lang="zh-CN"/>
              <a:t>行业规模与增长</a:t>
            </a:r>
            <a:endParaRPr altLang="en-US" lang="zh-CN"/>
          </a:p>
        </p:txBody>
      </p:sp>
      <p:sp>
        <p:nvSpPr>
          <p:cNvPr id="104906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行业规模：制浆造纸与纸品制造加工行业的产值、产量等数据</a:t>
            </a:r>
            <a:endParaRPr altLang="en-US" dirty="0" sz="1200" lang="zh-CN" spc="150">
              <a:solidFill>
                <a:schemeClr val="tx1">
                  <a:lumMod val="65000"/>
                  <a:lumOff val="35000"/>
                </a:schemeClr>
              </a:solidFill>
              <a:latin typeface="+mn-ea"/>
              <a:sym typeface="+mn-ea"/>
            </a:endParaRPr>
          </a:p>
        </p:txBody>
      </p:sp>
      <p:sp>
        <p:nvSpPr>
          <p:cNvPr id="104906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行业增长：近年来制浆造纸与纸品制造加工行业的增长率、未来预测</a:t>
            </a:r>
            <a:endParaRPr altLang="en-US" dirty="0" sz="1200" lang="zh-CN" spc="150">
              <a:solidFill>
                <a:schemeClr val="tx1">
                  <a:lumMod val="65000"/>
                  <a:lumOff val="35000"/>
                </a:schemeClr>
              </a:solidFill>
              <a:latin typeface="+mn-ea"/>
              <a:sym typeface="+mn-ea"/>
            </a:endParaRPr>
          </a:p>
        </p:txBody>
      </p:sp>
      <p:sp>
        <p:nvSpPr>
          <p:cNvPr id="104906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行业地位：制浆造纸与纸品制造加工行业在国民经济中的地位和作用</a:t>
            </a:r>
            <a:endParaRPr altLang="en-US" dirty="0" sz="1200" lang="zh-CN" spc="150">
              <a:solidFill>
                <a:schemeClr val="tx1">
                  <a:lumMod val="65000"/>
                  <a:lumOff val="35000"/>
                </a:schemeClr>
              </a:solidFill>
              <a:latin typeface="+mn-ea"/>
              <a:sym typeface="+mn-ea"/>
            </a:endParaRPr>
          </a:p>
        </p:txBody>
      </p:sp>
      <p:sp>
        <p:nvSpPr>
          <p:cNvPr id="104907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行业发展趋势：未来制浆造纸与纸品制造加工行业的发展趋势和方向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4" name="标题 1"/>
          <p:cNvSpPr>
            <a:spLocks noGrp="1"/>
          </p:cNvSpPr>
          <p:nvPr>
            <p:ph type="title"/>
          </p:nvPr>
        </p:nvSpPr>
        <p:spPr/>
        <p:txBody>
          <a:bodyPr/>
          <a:p>
            <a:r>
              <a:rPr altLang="en-US" lang="zh-CN"/>
              <a:t>行业地位与作用</a:t>
            </a:r>
            <a:endParaRPr altLang="en-US" lang="zh-CN"/>
          </a:p>
        </p:txBody>
      </p:sp>
      <p:sp>
        <p:nvSpPr>
          <p:cNvPr id="104910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造纸行业在国民经济中的地位</a:t>
            </a:r>
            <a:endParaRPr altLang="en-US" dirty="0" sz="1200" lang="zh-CN" spc="150">
              <a:solidFill>
                <a:schemeClr val="tx1">
                  <a:lumMod val="65000"/>
                  <a:lumOff val="35000"/>
                </a:schemeClr>
              </a:solidFill>
              <a:latin typeface="+mn-ea"/>
              <a:sym typeface="+mn-ea"/>
            </a:endParaRPr>
          </a:p>
        </p:txBody>
      </p:sp>
      <p:sp>
        <p:nvSpPr>
          <p:cNvPr id="104914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造纸行业在文化传承和创新中的作用</a:t>
            </a:r>
            <a:endParaRPr altLang="en-US" dirty="0" sz="1200" lang="zh-CN" spc="150">
              <a:solidFill>
                <a:schemeClr val="tx1">
                  <a:lumMod val="65000"/>
                  <a:lumOff val="35000"/>
                </a:schemeClr>
              </a:solidFill>
              <a:latin typeface="+mn-ea"/>
              <a:sym typeface="+mn-ea"/>
            </a:endParaRPr>
          </a:p>
        </p:txBody>
      </p:sp>
      <p:sp>
        <p:nvSpPr>
          <p:cNvPr id="104914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造纸行业在环保和可持续发展中的作用</a:t>
            </a:r>
            <a:endParaRPr altLang="en-US" dirty="0" sz="1200" lang="zh-CN" spc="150">
              <a:solidFill>
                <a:schemeClr val="tx1">
                  <a:lumMod val="65000"/>
                  <a:lumOff val="35000"/>
                </a:schemeClr>
              </a:solidFill>
              <a:latin typeface="+mn-ea"/>
              <a:sym typeface="+mn-ea"/>
            </a:endParaRPr>
          </a:p>
        </p:txBody>
      </p:sp>
      <p:sp>
        <p:nvSpPr>
          <p:cNvPr id="104914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造纸行业对其他行业的作用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2" name="标题"/>
          <p:cNvSpPr>
            <a:spLocks noGrp="1"/>
          </p:cNvSpPr>
          <p:nvPr>
            <p:ph type="title"/>
            <p:custDataLst>
              <p:tags r:id="rId1"/>
            </p:custDataLst>
          </p:nvPr>
        </p:nvSpPr>
        <p:spPr>
          <a:xfrm>
            <a:off x="939798" y="-1"/>
            <a:ext cx="10414002" cy="2114171"/>
          </a:xfrm>
        </p:spPr>
        <p:txBody>
          <a:bodyPr anchor="b">
            <a:normAutofit/>
          </a:bodyPr>
          <a:p>
            <a:r>
              <a:rPr altLang="en-US" dirty="0" lang="zh-CN"/>
              <a:t>工作总结</a:t>
            </a:r>
            <a:endParaRPr altLang="en-US" dirty="0" lang="zh-CN"/>
          </a:p>
        </p:txBody>
      </p:sp>
      <p:sp>
        <p:nvSpPr>
          <p:cNvPr id="104918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54" name="标题 1"/>
          <p:cNvSpPr>
            <a:spLocks noGrp="1"/>
          </p:cNvSpPr>
          <p:nvPr>
            <p:ph type="title"/>
          </p:nvPr>
        </p:nvSpPr>
        <p:spPr/>
        <p:txBody>
          <a:bodyPr/>
          <a:p>
            <a:r>
              <a:rPr altLang="en-US" lang="zh-CN"/>
              <a:t>2024年工作回顾</a:t>
            </a:r>
            <a:endParaRPr altLang="en-US" lang="zh-CN"/>
          </a:p>
        </p:txBody>
      </p:sp>
      <p:sp>
        <p:nvSpPr>
          <p:cNvPr id="104925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存在的问题和不足：生产成本高、环保压力大、市场波动大等</a:t>
            </a:r>
            <a:endParaRPr altLang="en-US" dirty="0" sz="2400" lang="zh-CN">
              <a:latin typeface="+mn-ea"/>
              <a:ea typeface="+mn-ea"/>
            </a:endParaRPr>
          </a:p>
        </p:txBody>
      </p:sp>
      <p:sp>
        <p:nvSpPr>
          <p:cNvPr id="104927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下一步工作计划：加强技术创新、提高产品质量、拓展市场渠道等</a:t>
            </a:r>
            <a:endParaRPr altLang="en-US" dirty="0" sz="2400" lang="zh-CN">
              <a:latin typeface="+mn-ea"/>
              <a:ea typeface="+mn-ea"/>
            </a:endParaRPr>
          </a:p>
        </p:txBody>
      </p:sp>
      <p:sp>
        <p:nvSpPr>
          <p:cNvPr id="104927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完成的主要工作：制浆造纸与纸品制造加工行业的发展情况、技术创新、市场拓展等</a:t>
            </a:r>
            <a:endParaRPr altLang="en-US" dirty="0" sz="2400" lang="zh-CN">
              <a:latin typeface="+mn-ea"/>
              <a:ea typeface="+mn-ea"/>
            </a:endParaRPr>
          </a:p>
        </p:txBody>
      </p:sp>
      <p:sp>
        <p:nvSpPr>
          <p:cNvPr id="104927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取得的主要成绩：行业规模扩大、技术水平提升、产品质量提高、市场竞争力增强等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2" name="标题 1"/>
          <p:cNvSpPr>
            <a:spLocks noGrp="1"/>
          </p:cNvSpPr>
          <p:nvPr>
            <p:ph type="title"/>
          </p:nvPr>
        </p:nvSpPr>
        <p:spPr/>
        <p:txBody>
          <a:bodyPr/>
          <a:p>
            <a:r>
              <a:rPr altLang="en-US" lang="zh-CN"/>
              <a:t>行业发展趋势</a:t>
            </a:r>
            <a:endParaRPr altLang="en-US" lang="zh-CN"/>
          </a:p>
        </p:txBody>
      </p:sp>
      <p:sp>
        <p:nvSpPr>
          <p:cNvPr id="104931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1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环保要求提高：随着环保意识的增强，制浆造纸与纸品制造加工行业对环保的要求越来越高，推动行业向绿色、低碳的方向发展。</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32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2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技术创新：随着科技的不断进步，制浆造纸与纸品制造加工行业在技术上不断创新，提高生产效率和产品质量。</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32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2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多元化发展：制浆造纸与纸品制造加工行业在产品种类和用途上呈现多元化发展趋势，满足不同领域的需求。</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33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3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市场竞争加剧：随着市场的不断扩大，制浆造纸与纸品制造加工行业的竞争越来越激烈，企业需要不断提高自身实力和市场竞争力。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0" name="标题 1"/>
          <p:cNvSpPr>
            <a:spLocks noGrp="1"/>
          </p:cNvSpPr>
          <p:nvPr>
            <p:ph type="title"/>
          </p:nvPr>
        </p:nvSpPr>
        <p:spPr/>
        <p:txBody>
          <a:bodyPr/>
          <a:p>
            <a:r>
              <a:rPr altLang="en-US" lang="zh-CN"/>
              <a:t>行业挑战与机遇</a:t>
            </a:r>
            <a:endParaRPr altLang="en-US" lang="zh-CN"/>
          </a:p>
        </p:txBody>
      </p:sp>
      <p:sp>
        <p:nvSpPr>
          <p:cNvPr id="104937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行业面临的挑战：环保要求提高、原材料价格上涨、市场竞争激烈等</a:t>
            </a:r>
            <a:endParaRPr altLang="en-US" dirty="0" sz="1200" lang="zh-CN" spc="150">
              <a:solidFill>
                <a:schemeClr val="tx1">
                  <a:lumMod val="65000"/>
                  <a:lumOff val="35000"/>
                </a:schemeClr>
              </a:solidFill>
              <a:latin typeface="+mn-ea"/>
              <a:sym typeface="+mn-ea"/>
            </a:endParaRPr>
          </a:p>
        </p:txBody>
      </p:sp>
      <p:sp>
        <p:nvSpPr>
          <p:cNvPr id="104937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行业面临的机遇：技术创新、市场需求增长、政策支持等</a:t>
            </a:r>
            <a:endParaRPr altLang="en-US" dirty="0" sz="1200" lang="zh-CN" spc="150">
              <a:solidFill>
                <a:schemeClr val="tx1">
                  <a:lumMod val="65000"/>
                  <a:lumOff val="35000"/>
                </a:schemeClr>
              </a:solidFill>
              <a:latin typeface="+mn-ea"/>
              <a:sym typeface="+mn-ea"/>
            </a:endParaRPr>
          </a:p>
        </p:txBody>
      </p:sp>
      <p:sp>
        <p:nvSpPr>
          <p:cNvPr id="104937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应对挑战的措施：加强环保管理、提高生产效率、降低成本等</a:t>
            </a:r>
            <a:endParaRPr altLang="en-US" dirty="0" sz="1200" lang="zh-CN" spc="150">
              <a:solidFill>
                <a:schemeClr val="tx1">
                  <a:lumMod val="65000"/>
                  <a:lumOff val="35000"/>
                </a:schemeClr>
              </a:solidFill>
              <a:latin typeface="+mn-ea"/>
              <a:sym typeface="+mn-ea"/>
            </a:endParaRPr>
          </a:p>
        </p:txBody>
      </p:sp>
      <p:sp>
        <p:nvSpPr>
          <p:cNvPr id="104937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抓住机遇的策略：加大研发投入、拓展市场渠道、提高产品质量等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2" name="标题 1"/>
          <p:cNvSpPr>
            <a:spLocks noGrp="1"/>
          </p:cNvSpPr>
          <p:nvPr>
            <p:ph type="title"/>
          </p:nvPr>
        </p:nvSpPr>
        <p:spPr/>
        <p:txBody>
          <a:bodyPr/>
          <a:p>
            <a:r>
              <a:rPr altLang="en-US" lang="zh-CN"/>
              <a:t>行业政策与法规</a:t>
            </a:r>
            <a:endParaRPr altLang="en-US" lang="zh-CN"/>
          </a:p>
        </p:txBody>
      </p:sp>
      <p:sp>
        <p:nvSpPr>
          <p:cNvPr id="104941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行业政策：国家对制浆造纸与纸品制造加工行业的政策支持与引导</a:t>
            </a:r>
            <a:endParaRPr altLang="en-US" dirty="0" sz="2000" lang="zh-CN" spc="150">
              <a:solidFill>
                <a:schemeClr val="tx1">
                  <a:lumMod val="75000"/>
                  <a:lumOff val="25000"/>
                </a:schemeClr>
              </a:solidFill>
              <a:latin typeface="+mn-ea"/>
              <a:sym typeface="+mn-ea"/>
            </a:endParaRPr>
          </a:p>
        </p:txBody>
      </p:sp>
      <p:sp>
        <p:nvSpPr>
          <p:cNvPr id="104941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法规要求：相关法规对制浆造纸与纸品制造加工行业的规范与监管</a:t>
            </a:r>
            <a:endParaRPr altLang="en-US" dirty="0" sz="2000" lang="zh-CN" spc="150">
              <a:solidFill>
                <a:schemeClr val="tx1">
                  <a:lumMod val="75000"/>
                  <a:lumOff val="25000"/>
                </a:schemeClr>
              </a:solidFill>
              <a:latin typeface="+mn-ea"/>
              <a:sym typeface="+mn-ea"/>
            </a:endParaRPr>
          </a:p>
        </p:txBody>
      </p:sp>
      <p:sp>
        <p:nvSpPr>
          <p:cNvPr id="104942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环保要求：环保法规对制浆造纸与纸品制造加工行业的影响与挑战</a:t>
            </a:r>
            <a:endParaRPr altLang="en-US" dirty="0" sz="2000" lang="zh-CN" spc="150">
              <a:solidFill>
                <a:schemeClr val="tx1">
                  <a:lumMod val="75000"/>
                  <a:lumOff val="25000"/>
                </a:schemeClr>
              </a:solidFill>
              <a:latin typeface="+mn-ea"/>
              <a:sym typeface="+mn-ea"/>
            </a:endParaRPr>
          </a:p>
        </p:txBody>
      </p:sp>
      <p:sp>
        <p:nvSpPr>
          <p:cNvPr id="104943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知识产权保护：加强知识产权保护，促进技术创新与产业发展</a:t>
            </a:r>
            <a:endParaRPr altLang="en-US" dirty="0" sz="2000" lang="zh-CN" spc="150">
              <a:solidFill>
                <a:schemeClr val="tx1">
                  <a:lumMod val="75000"/>
                  <a:lumOff val="25000"/>
                </a:schemeClr>
              </a:solidFill>
              <a:latin typeface="+mn-ea"/>
              <a:sym typeface="+mn-ea"/>
            </a:endParaRPr>
          </a:p>
        </p:txBody>
      </p:sp>
      <p:sp>
        <p:nvSpPr>
          <p:cNvPr id="104943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0" name="标题"/>
          <p:cNvSpPr>
            <a:spLocks noGrp="1"/>
          </p:cNvSpPr>
          <p:nvPr>
            <p:ph type="title"/>
            <p:custDataLst>
              <p:tags r:id="rId1"/>
            </p:custDataLst>
          </p:nvPr>
        </p:nvSpPr>
        <p:spPr>
          <a:xfrm>
            <a:off x="939798" y="-1"/>
            <a:ext cx="10414002" cy="2114171"/>
          </a:xfrm>
        </p:spPr>
        <p:txBody>
          <a:bodyPr anchor="b">
            <a:normAutofit/>
          </a:bodyPr>
          <a:p>
            <a:r>
              <a:rPr altLang="en-US" dirty="0" lang="zh-CN"/>
              <a:t>技术发展</a:t>
            </a:r>
            <a:endParaRPr altLang="en-US" dirty="0" lang="zh-CN"/>
          </a:p>
        </p:txBody>
      </p:sp>
      <p:sp>
        <p:nvSpPr>
          <p:cNvPr id="104947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2" name="标题 1"/>
          <p:cNvSpPr>
            <a:spLocks noGrp="1"/>
          </p:cNvSpPr>
          <p:nvPr>
            <p:ph type="title"/>
          </p:nvPr>
        </p:nvSpPr>
        <p:spPr/>
        <p:txBody>
          <a:bodyPr/>
          <a:p>
            <a:r>
              <a:rPr altLang="en-US" lang="zh-CN"/>
              <a:t>制浆造纸技术发展</a:t>
            </a:r>
            <a:endParaRPr altLang="en-US" lang="zh-CN"/>
          </a:p>
        </p:txBody>
      </p:sp>
      <p:sp>
        <p:nvSpPr>
          <p:cNvPr id="104954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传统制浆技术向现代化制浆技术转变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5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废纸制浆技术的推广应用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5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生物酶法制浆技术的研发与应用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智能化、自动化制浆设备的研发与应用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00" name="标题 1"/>
          <p:cNvSpPr>
            <a:spLocks noGrp="1"/>
          </p:cNvSpPr>
          <p:nvPr>
            <p:ph type="title"/>
          </p:nvPr>
        </p:nvSpPr>
        <p:spPr/>
        <p:txBody>
          <a:bodyPr/>
          <a:p>
            <a:r>
              <a:rPr altLang="en-US" lang="zh-CN"/>
              <a:t>纸品制造加工技术发展</a:t>
            </a:r>
            <a:endParaRPr altLang="en-US" lang="zh-CN"/>
          </a:p>
        </p:txBody>
      </p:sp>
      <p:sp>
        <p:nvSpPr>
          <p:cNvPr id="104960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智能化技术：提高产品质量和稳定性，减少废品率</a:t>
            </a:r>
            <a:endParaRPr altLang="zh-CN" dirty="0" lang="en-US">
              <a:solidFill>
                <a:schemeClr val="dk1">
                  <a:lumMod val="80000"/>
                  <a:lumOff val="20000"/>
                </a:schemeClr>
              </a:solidFill>
              <a:latin typeface="+mn-ea"/>
              <a:sym typeface="+mn-ea"/>
            </a:endParaRPr>
          </a:p>
        </p:txBody>
      </p:sp>
      <p:sp>
        <p:nvSpPr>
          <p:cNvPr id="104961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自动化技术：提高生产效率，降低人工成本</a:t>
            </a:r>
            <a:endParaRPr altLang="en-US" dirty="0" lang="zh-CN">
              <a:solidFill>
                <a:schemeClr val="dk1">
                  <a:lumMod val="80000"/>
                  <a:lumOff val="20000"/>
                </a:schemeClr>
              </a:solidFill>
              <a:latin typeface="+mn-ea"/>
              <a:sym typeface="+mn-ea"/>
            </a:endParaRPr>
          </a:p>
        </p:txBody>
      </p:sp>
      <p:sp>
        <p:nvSpPr>
          <p:cNvPr id="104961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数字化技术：实现生产过程的可视化、可控制</a:t>
            </a:r>
            <a:endParaRPr altLang="en-US" dirty="0" lang="zh-CN">
              <a:solidFill>
                <a:schemeClr val="dk1">
                  <a:lumMod val="80000"/>
                  <a:lumOff val="20000"/>
                </a:schemeClr>
              </a:solidFill>
              <a:latin typeface="+mn-ea"/>
              <a:sym typeface="+mn-ea"/>
            </a:endParaRPr>
          </a:p>
        </p:txBody>
      </p:sp>
      <p:sp>
        <p:nvSpPr>
          <p:cNvPr id="104962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绿色环保技术：降低能耗和排放，提高资源利用率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6" name="标题 1"/>
          <p:cNvSpPr>
            <a:spLocks noGrp="1"/>
          </p:cNvSpPr>
          <p:nvPr>
            <p:ph type="title"/>
          </p:nvPr>
        </p:nvSpPr>
        <p:spPr/>
        <p:txBody>
          <a:bodyPr/>
          <a:p>
            <a:r>
              <a:rPr altLang="en-US" lang="zh-CN"/>
              <a:t>智能化与自动化技术应用</a:t>
            </a:r>
            <a:endParaRPr altLang="en-US" lang="zh-CN"/>
          </a:p>
        </p:txBody>
      </p:sp>
      <p:sp>
        <p:nvSpPr>
          <p:cNvPr id="104966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智能化技术应用：介绍智能化技术在制浆造纸与纸品制造加工行业的应用，如智能控制系统、智能检测设备等。</a:t>
            </a:r>
            <a:endParaRPr altLang="en-US" dirty="0" sz="1200" lang="zh-CN" spc="150">
              <a:solidFill>
                <a:schemeClr val="tx1">
                  <a:lumMod val="65000"/>
                  <a:lumOff val="35000"/>
                </a:schemeClr>
              </a:solidFill>
              <a:latin typeface="+mn-ea"/>
              <a:sym typeface="+mn-ea"/>
            </a:endParaRPr>
          </a:p>
        </p:txBody>
      </p:sp>
      <p:sp>
        <p:nvSpPr>
          <p:cNvPr id="104967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自动化技术应用：介绍自动化技术在制浆造纸与纸品制造加工行业的应用，如自动化生产线、机器人等。</a:t>
            </a:r>
            <a:endParaRPr altLang="en-US" dirty="0" sz="1200" lang="zh-CN" spc="150">
              <a:solidFill>
                <a:schemeClr val="tx1">
                  <a:lumMod val="65000"/>
                  <a:lumOff val="35000"/>
                </a:schemeClr>
              </a:solidFill>
              <a:latin typeface="+mn-ea"/>
              <a:sym typeface="+mn-ea"/>
            </a:endParaRPr>
          </a:p>
        </p:txBody>
      </p:sp>
      <p:sp>
        <p:nvSpPr>
          <p:cNvPr id="104967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技术发展对行业的影响：分析智能化与自动化技术的发展对制浆造纸与纸品制造加工行业的影响，如提高生产效率、降低成本等。</a:t>
            </a:r>
            <a:endParaRPr altLang="en-US" dirty="0" sz="1200" lang="zh-CN" spc="150">
              <a:solidFill>
                <a:schemeClr val="tx1">
                  <a:lumMod val="65000"/>
                  <a:lumOff val="35000"/>
                </a:schemeClr>
              </a:solidFill>
              <a:latin typeface="+mn-ea"/>
              <a:sym typeface="+mn-ea"/>
            </a:endParaRPr>
          </a:p>
        </p:txBody>
      </p:sp>
      <p:sp>
        <p:nvSpPr>
          <p:cNvPr id="104967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未来技术发展趋势：展望未来智能化与自动化技术在制浆造纸与纸品制造加工行业的发展趋势，如更加智能化、更加自动化等。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08" name="标题 1"/>
          <p:cNvSpPr>
            <a:spLocks noGrp="1"/>
          </p:cNvSpPr>
          <p:nvPr>
            <p:ph type="title"/>
          </p:nvPr>
        </p:nvSpPr>
        <p:spPr/>
        <p:txBody>
          <a:bodyPr/>
          <a:p>
            <a:r>
              <a:rPr altLang="en-US" lang="zh-CN"/>
              <a:t>技术创新与成果转化</a:t>
            </a:r>
            <a:endParaRPr altLang="en-US" lang="zh-CN"/>
          </a:p>
        </p:txBody>
      </p:sp>
      <p:sp>
        <p:nvSpPr>
          <p:cNvPr id="104971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纸浆造纸技术发展：新型制浆技术、节能减排技术等</a:t>
            </a:r>
            <a:endParaRPr altLang="en-US" dirty="0" sz="2000" lang="zh-CN" spc="150">
              <a:solidFill>
                <a:schemeClr val="tx1">
                  <a:lumMod val="75000"/>
                  <a:lumOff val="25000"/>
                </a:schemeClr>
              </a:solidFill>
              <a:latin typeface="+mn-ea"/>
              <a:sym typeface="+mn-ea"/>
            </a:endParaRPr>
          </a:p>
        </p:txBody>
      </p:sp>
      <p:sp>
        <p:nvSpPr>
          <p:cNvPr id="104971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纸品制造加工技术发展：新型加工技术、智能化生产技术等</a:t>
            </a:r>
            <a:endParaRPr altLang="en-US" dirty="0" sz="2000" lang="zh-CN" spc="150">
              <a:solidFill>
                <a:schemeClr val="tx1">
                  <a:lumMod val="75000"/>
                  <a:lumOff val="25000"/>
                </a:schemeClr>
              </a:solidFill>
              <a:latin typeface="+mn-ea"/>
              <a:sym typeface="+mn-ea"/>
            </a:endParaRPr>
          </a:p>
        </p:txBody>
      </p:sp>
      <p:sp>
        <p:nvSpPr>
          <p:cNvPr id="104972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技术创新成果转化：实际应用案例、经济效益提升等</a:t>
            </a:r>
            <a:endParaRPr altLang="en-US" dirty="0" sz="2000" lang="zh-CN" spc="150">
              <a:solidFill>
                <a:schemeClr val="tx1">
                  <a:lumMod val="75000"/>
                  <a:lumOff val="25000"/>
                </a:schemeClr>
              </a:solidFill>
              <a:latin typeface="+mn-ea"/>
              <a:sym typeface="+mn-ea"/>
            </a:endParaRPr>
          </a:p>
        </p:txBody>
      </p:sp>
      <p:sp>
        <p:nvSpPr>
          <p:cNvPr id="104972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未来技术发展趋势：绿色化、智能化、数字化等</a:t>
            </a:r>
            <a:endParaRPr altLang="en-US" dirty="0" sz="2000" lang="zh-CN" spc="150">
              <a:solidFill>
                <a:schemeClr val="tx1">
                  <a:lumMod val="75000"/>
                  <a:lumOff val="25000"/>
                </a:schemeClr>
              </a:solidFill>
              <a:latin typeface="+mn-ea"/>
              <a:sym typeface="+mn-ea"/>
            </a:endParaRPr>
          </a:p>
        </p:txBody>
      </p:sp>
      <p:sp>
        <p:nvSpPr>
          <p:cNvPr id="104973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6" name="标题"/>
          <p:cNvSpPr>
            <a:spLocks noGrp="1"/>
          </p:cNvSpPr>
          <p:nvPr>
            <p:ph type="title"/>
            <p:custDataLst>
              <p:tags r:id="rId1"/>
            </p:custDataLst>
          </p:nvPr>
        </p:nvSpPr>
        <p:spPr>
          <a:xfrm>
            <a:off x="939798" y="-1"/>
            <a:ext cx="10414002" cy="2114171"/>
          </a:xfrm>
        </p:spPr>
        <p:txBody>
          <a:bodyPr anchor="b">
            <a:normAutofit/>
          </a:bodyPr>
          <a:p>
            <a:r>
              <a:rPr altLang="en-US" dirty="0" lang="zh-CN"/>
              <a:t>市场分析</a:t>
            </a:r>
            <a:endParaRPr altLang="en-US" dirty="0" lang="zh-CN"/>
          </a:p>
        </p:txBody>
      </p:sp>
      <p:sp>
        <p:nvSpPr>
          <p:cNvPr id="104976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市场需求分析</a:t>
            </a:r>
            <a:endParaRPr altLang="en-US" lang="zh-CN"/>
          </a:p>
        </p:txBody>
      </p:sp>
      <p:sp>
        <p:nvSpPr>
          <p:cNvPr id="104984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造纸行业市场需求增长趋势</a:t>
            </a:r>
            <a:endParaRPr altLang="en-US" dirty="0" sz="2000" lang="zh-CN" spc="150">
              <a:solidFill>
                <a:schemeClr val="tx1">
                  <a:lumMod val="85000"/>
                  <a:lumOff val="15000"/>
                </a:schemeClr>
              </a:solidFill>
              <a:latin typeface="+mn-ea"/>
              <a:sym typeface="+mn-ea"/>
            </a:endParaRPr>
          </a:p>
        </p:txBody>
      </p:sp>
      <p:sp>
        <p:nvSpPr>
          <p:cNvPr id="104984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纸品制造加工行业市场需求变化</a:t>
            </a:r>
            <a:endParaRPr altLang="en-US" dirty="0" sz="2000" lang="zh-CN" spc="150">
              <a:solidFill>
                <a:schemeClr val="tx1">
                  <a:lumMod val="85000"/>
                  <a:lumOff val="15000"/>
                </a:schemeClr>
              </a:solidFill>
              <a:latin typeface="+mn-ea"/>
              <a:sym typeface="+mn-ea"/>
            </a:endParaRPr>
          </a:p>
        </p:txBody>
      </p:sp>
      <p:sp>
        <p:nvSpPr>
          <p:cNvPr id="104985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不同领域对纸品的需求特点</a:t>
            </a:r>
            <a:endParaRPr altLang="en-US" dirty="0" sz="2000" lang="zh-CN" spc="150">
              <a:solidFill>
                <a:schemeClr val="tx1">
                  <a:lumMod val="85000"/>
                  <a:lumOff val="15000"/>
                </a:schemeClr>
              </a:solidFill>
              <a:latin typeface="+mn-ea"/>
              <a:sym typeface="+mn-ea"/>
            </a:endParaRPr>
          </a:p>
        </p:txBody>
      </p:sp>
      <p:sp>
        <p:nvSpPr>
          <p:cNvPr id="104985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未来市场预测及发展趋势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6" name="标题 1"/>
          <p:cNvSpPr>
            <a:spLocks noGrp="1"/>
          </p:cNvSpPr>
          <p:nvPr>
            <p:ph type="title"/>
          </p:nvPr>
        </p:nvSpPr>
        <p:spPr/>
        <p:txBody>
          <a:bodyPr/>
          <a:p>
            <a:r>
              <a:rPr altLang="en-US" lang="zh-CN"/>
              <a:t>市场竞争格局</a:t>
            </a:r>
            <a:endParaRPr altLang="en-US" lang="zh-CN"/>
          </a:p>
        </p:txBody>
      </p:sp>
      <p:sp>
        <p:nvSpPr>
          <p:cNvPr id="104989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1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市场竞争格局特点</a:t>
            </a:r>
            <a:endParaRPr altLang="en-US" dirty="0" sz="2400" lang="zh-CN">
              <a:latin typeface="+mn-ea"/>
              <a:ea typeface="+mn-ea"/>
            </a:endParaRPr>
          </a:p>
        </p:txBody>
      </p:sp>
      <p:sp>
        <p:nvSpPr>
          <p:cNvPr id="104991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市场竞争趋势预测</a:t>
            </a:r>
            <a:endParaRPr altLang="en-US" dirty="0" sz="2400" lang="zh-CN">
              <a:latin typeface="+mn-ea"/>
              <a:ea typeface="+mn-ea"/>
            </a:endParaRPr>
          </a:p>
        </p:txBody>
      </p:sp>
      <p:sp>
        <p:nvSpPr>
          <p:cNvPr id="104991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国内制浆造纸与纸品制造加工行业市场规模</a:t>
            </a:r>
            <a:endParaRPr altLang="en-US" dirty="0" sz="2400" lang="zh-CN">
              <a:latin typeface="+mn-ea"/>
              <a:ea typeface="+mn-ea"/>
            </a:endParaRPr>
          </a:p>
        </p:txBody>
      </p:sp>
      <p:sp>
        <p:nvSpPr>
          <p:cNvPr id="104992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市场竞争主体分析</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54" name="标题 1"/>
          <p:cNvSpPr>
            <a:spLocks noGrp="1"/>
          </p:cNvSpPr>
          <p:nvPr>
            <p:ph type="title"/>
          </p:nvPr>
        </p:nvSpPr>
        <p:spPr/>
        <p:txBody>
          <a:bodyPr/>
          <a:p>
            <a:r>
              <a:rPr altLang="en-US" lang="zh-CN"/>
              <a:t>消费者行为分析</a:t>
            </a:r>
            <a:endParaRPr altLang="en-US" lang="zh-CN"/>
          </a:p>
        </p:txBody>
      </p:sp>
      <p:sp>
        <p:nvSpPr>
          <p:cNvPr id="104995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消费者群体特征：年龄、性别、地域等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消费者购买行为：购买渠道、购买频率、购买量等</a:t>
            </a:r>
            <a:endParaRPr dirty="0" sz="2000" err="1">
              <a:solidFill>
                <a:schemeClr val="tx1">
                  <a:lumMod val="75000"/>
                  <a:lumOff val="25000"/>
                </a:schemeClr>
              </a:solidFill>
              <a:latin typeface="+mn-ea"/>
              <a:ea typeface="+mn-ea"/>
              <a:cs typeface="+mn-ea"/>
              <a:sym typeface="+mn-lt"/>
            </a:endParaRPr>
          </a:p>
        </p:txBody>
      </p:sp>
      <p:sp>
        <p:nvSpPr>
          <p:cNvPr id="104997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8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消费者对纸品制造加工行业的认知与态度</a:t>
            </a:r>
            <a:endParaRPr dirty="0" sz="2000" err="1">
              <a:solidFill>
                <a:schemeClr val="tx1">
                  <a:lumMod val="75000"/>
                  <a:lumOff val="25000"/>
                </a:schemeClr>
              </a:solidFill>
              <a:latin typeface="+mn-ea"/>
              <a:ea typeface="+mn-ea"/>
              <a:cs typeface="+mn-ea"/>
              <a:sym typeface="+mn-lt"/>
            </a:endParaRPr>
          </a:p>
        </p:txBody>
      </p:sp>
      <p:sp>
        <p:nvSpPr>
          <p:cNvPr id="10499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消费者购买动机：需求、偏好、品牌忠诚度等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8" name="标题 1"/>
          <p:cNvSpPr>
            <a:spLocks noGrp="1"/>
          </p:cNvSpPr>
          <p:nvPr>
            <p:ph type="title"/>
          </p:nvPr>
        </p:nvSpPr>
        <p:spPr/>
        <p:txBody>
          <a:bodyPr/>
          <a:p>
            <a:r>
              <a:rPr altLang="en-US" lang="zh-CN"/>
              <a:t>市场趋势预测</a:t>
            </a:r>
            <a:endParaRPr altLang="en-US" lang="zh-CN"/>
          </a:p>
        </p:txBody>
      </p:sp>
      <p:sp>
        <p:nvSpPr>
          <p:cNvPr id="105003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市场需求增长：随着经济发展和消费升级，纸品需求将持续增长</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竞争格局变化：纸品行业将面临更加激烈的市场竞争，企业需要加强技术创新和品牌建设</a:t>
            </a:r>
            <a:endParaRPr dirty="0" sz="2000" err="1">
              <a:solidFill>
                <a:schemeClr val="tx1">
                  <a:lumMod val="75000"/>
                  <a:lumOff val="25000"/>
                </a:schemeClr>
              </a:solidFill>
              <a:latin typeface="+mn-ea"/>
              <a:ea typeface="+mn-ea"/>
              <a:cs typeface="+mn-ea"/>
              <a:sym typeface="+mn-lt"/>
            </a:endParaRPr>
          </a:p>
        </p:txBody>
      </p:sp>
      <p:sp>
        <p:nvSpPr>
          <p:cNvPr id="105005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5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国际贸易形势：国际贸易形势变化将对纸品行业产生一定影响，企业需要关注国际贸易动态并调整出口策略</a:t>
            </a:r>
            <a:endParaRPr dirty="0" sz="2000" err="1">
              <a:solidFill>
                <a:schemeClr val="tx1">
                  <a:lumMod val="75000"/>
                  <a:lumOff val="25000"/>
                </a:schemeClr>
              </a:solidFill>
              <a:latin typeface="+mn-ea"/>
              <a:ea typeface="+mn-ea"/>
              <a:cs typeface="+mn-ea"/>
              <a:sym typeface="+mn-lt"/>
            </a:endParaRPr>
          </a:p>
        </p:txBody>
      </p:sp>
      <p:sp>
        <p:nvSpPr>
          <p:cNvPr id="10500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环保政策影响：环保政策趋严，将推动纸品行业向绿色、环保方向发展</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02" name="标题"/>
          <p:cNvSpPr>
            <a:spLocks noGrp="1"/>
          </p:cNvSpPr>
          <p:nvPr>
            <p:ph type="title"/>
            <p:custDataLst>
              <p:tags r:id="rId1"/>
            </p:custDataLst>
          </p:nvPr>
        </p:nvSpPr>
        <p:spPr>
          <a:xfrm>
            <a:off x="939798" y="-1"/>
            <a:ext cx="10414002" cy="2114171"/>
          </a:xfrm>
        </p:spPr>
        <p:txBody>
          <a:bodyPr anchor="b">
            <a:normAutofit/>
          </a:bodyPr>
          <a:p>
            <a:r>
              <a:rPr altLang="en-US" dirty="0" lang="zh-CN"/>
              <a:t>展望未来</a:t>
            </a:r>
            <a:endParaRPr altLang="en-US" dirty="0" lang="zh-CN"/>
          </a:p>
        </p:txBody>
      </p:sp>
      <p:sp>
        <p:nvSpPr>
          <p:cNvPr id="105010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74" name="标题 1"/>
          <p:cNvSpPr>
            <a:spLocks noGrp="1"/>
          </p:cNvSpPr>
          <p:nvPr>
            <p:ph type="title"/>
          </p:nvPr>
        </p:nvSpPr>
        <p:spPr/>
        <p:txBody>
          <a:bodyPr/>
          <a:p>
            <a:r>
              <a:rPr altLang="en-US" lang="zh-CN"/>
              <a:t>行业发展趋势预测</a:t>
            </a:r>
            <a:endParaRPr altLang="en-US" lang="zh-CN"/>
          </a:p>
        </p:txBody>
      </p:sp>
      <p:sp>
        <p:nvSpPr>
          <p:cNvPr id="1050176"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78"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7"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80"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环保和可持续发展：随着环保意识的提高，制浆造纸与纸品制造加工行业将更加注重环保和可持续发展，采用更环保的生产技术和设备，降低能耗和排放。</a:t>
            </a:r>
            <a:endParaRPr altLang="en-US" dirty="0" lang="zh-CN">
              <a:solidFill>
                <a:schemeClr val="tx1">
                  <a:lumMod val="65000"/>
                  <a:lumOff val="35000"/>
                </a:schemeClr>
              </a:solidFill>
              <a:latin typeface="+中文正文" charset="0"/>
            </a:endParaRPr>
          </a:p>
        </p:txBody>
      </p:sp>
      <p:sp>
        <p:nvSpPr>
          <p:cNvPr id="1050182"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84"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86"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9"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88"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数字化和智能化：随着数字化和智能化技术的不断发展，制浆造纸与纸品制造加工行业将更加注重数字化和智能化技术的应用，提高生产效率和产品质量。</a:t>
            </a:r>
            <a:endParaRPr altLang="en-US" dirty="0" lang="zh-CN">
              <a:solidFill>
                <a:schemeClr val="tx1">
                  <a:lumMod val="65000"/>
                  <a:lumOff val="35000"/>
                </a:schemeClr>
              </a:solidFill>
              <a:latin typeface="+中文正文" charset="0"/>
            </a:endParaRPr>
          </a:p>
        </p:txBody>
      </p:sp>
      <p:sp>
        <p:nvSpPr>
          <p:cNvPr id="1050190"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92"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94"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01"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96"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个性化和定制化：随着消费者需求的不断变化，制浆造纸与纸品制造加工行业将更加注重个性化和定制化产品的研发和生产，满足消费者的个性化需求。</a:t>
            </a:r>
            <a:endParaRPr altLang="en-US" dirty="0" lang="zh-CN">
              <a:solidFill>
                <a:schemeClr val="tx1">
                  <a:lumMod val="65000"/>
                  <a:lumOff val="35000"/>
                </a:schemeClr>
              </a:solidFill>
              <a:latin typeface="+中文正文" charset="0"/>
            </a:endParaRPr>
          </a:p>
        </p:txBody>
      </p:sp>
      <p:sp>
        <p:nvSpPr>
          <p:cNvPr id="1050198"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200"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202"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03"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204"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国际化发展：随着全球化的不断推进，制浆造纸与纸品制造加工行业将更加注重国际化发展，拓展海外市场，提高国际竞争力。</a:t>
            </a:r>
            <a:endParaRPr altLang="en-US" dirty="0" lang="zh-CN">
              <a:solidFill>
                <a:schemeClr val="tx1">
                  <a:lumMod val="65000"/>
                  <a:lumOff val="35000"/>
                </a:schemeClr>
              </a:solidFill>
              <a:latin typeface="+中文正文" charset="0"/>
            </a:endParaRPr>
          </a:p>
        </p:txBody>
      </p:sp>
      <p:sp>
        <p:nvSpPr>
          <p:cNvPr id="1050206"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40" name="标题 1"/>
          <p:cNvSpPr>
            <a:spLocks noGrp="1"/>
          </p:cNvSpPr>
          <p:nvPr>
            <p:ph type="title"/>
          </p:nvPr>
        </p:nvSpPr>
        <p:spPr/>
        <p:txBody>
          <a:bodyPr/>
          <a:p>
            <a:r>
              <a:rPr altLang="en-US" lang="zh-CN"/>
              <a:t>技术创新方向展望</a:t>
            </a:r>
            <a:endParaRPr altLang="en-US" lang="zh-CN"/>
          </a:p>
        </p:txBody>
      </p:sp>
      <p:sp>
        <p:nvSpPr>
          <p:cNvPr id="105024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1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7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7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7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7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智能化技术：提高生产效率，降低人力成本</a:t>
            </a:r>
            <a:endParaRPr altLang="en-US" dirty="0" sz="1200" lang="zh-CN" spc="150">
              <a:solidFill>
                <a:schemeClr val="tx1">
                  <a:lumMod val="65000"/>
                  <a:lumOff val="35000"/>
                </a:schemeClr>
              </a:solidFill>
              <a:latin typeface="+mn-ea"/>
              <a:sym typeface="+mn-ea"/>
            </a:endParaRPr>
          </a:p>
        </p:txBody>
      </p:sp>
      <p:sp>
        <p:nvSpPr>
          <p:cNvPr id="105028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数字化转型：利用大数据、云计算等数字化技术提升企业竞争力</a:t>
            </a:r>
            <a:endParaRPr altLang="en-US" dirty="0" sz="1200" lang="zh-CN" spc="150">
              <a:solidFill>
                <a:schemeClr val="tx1">
                  <a:lumMod val="65000"/>
                  <a:lumOff val="35000"/>
                </a:schemeClr>
              </a:solidFill>
              <a:latin typeface="+mn-ea"/>
              <a:sym typeface="+mn-ea"/>
            </a:endParaRPr>
          </a:p>
        </p:txBody>
      </p:sp>
      <p:sp>
        <p:nvSpPr>
          <p:cNvPr id="105028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新型材料研发：开发高性能、低成本的新型材料</a:t>
            </a:r>
            <a:endParaRPr altLang="en-US" dirty="0" sz="1200" lang="zh-CN" spc="150">
              <a:solidFill>
                <a:schemeClr val="tx1">
                  <a:lumMod val="65000"/>
                  <a:lumOff val="35000"/>
                </a:schemeClr>
              </a:solidFill>
              <a:latin typeface="+mn-ea"/>
              <a:sym typeface="+mn-ea"/>
            </a:endParaRPr>
          </a:p>
        </p:txBody>
      </p:sp>
      <p:sp>
        <p:nvSpPr>
          <p:cNvPr id="105028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绿色环保技术：减少污染排放，提高资源利用效率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18" name="标题 1"/>
          <p:cNvSpPr>
            <a:spLocks noGrp="1"/>
          </p:cNvSpPr>
          <p:nvPr>
            <p:ph type="title"/>
          </p:nvPr>
        </p:nvSpPr>
        <p:spPr/>
        <p:txBody>
          <a:bodyPr/>
          <a:p>
            <a:r>
              <a:rPr altLang="en-US" lang="zh-CN"/>
              <a:t>政策法规调整建议</a:t>
            </a:r>
            <a:endParaRPr altLang="en-US" lang="zh-CN"/>
          </a:p>
        </p:txBody>
      </p:sp>
      <p:sp>
        <p:nvSpPr>
          <p:cNvPr id="105032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加强政策引导，促进产业升级和结构调整</a:t>
            </a:r>
            <a:endParaRPr altLang="zh-CN" dirty="0" lang="en-US">
              <a:solidFill>
                <a:schemeClr val="dk1">
                  <a:lumMod val="80000"/>
                  <a:lumOff val="20000"/>
                </a:schemeClr>
              </a:solidFill>
              <a:latin typeface="+mn-ea"/>
              <a:sym typeface="+mn-ea"/>
            </a:endParaRPr>
          </a:p>
        </p:txBody>
      </p:sp>
      <p:sp>
        <p:nvSpPr>
          <p:cNvPr id="105032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鼓励企业加大环保投入，提高资源利用效率</a:t>
            </a:r>
            <a:endParaRPr altLang="en-US" dirty="0" lang="zh-CN">
              <a:solidFill>
                <a:schemeClr val="dk1">
                  <a:lumMod val="80000"/>
                  <a:lumOff val="20000"/>
                </a:schemeClr>
              </a:solidFill>
              <a:latin typeface="+mn-ea"/>
              <a:sym typeface="+mn-ea"/>
            </a:endParaRPr>
          </a:p>
        </p:txBody>
      </p:sp>
      <p:sp>
        <p:nvSpPr>
          <p:cNvPr id="105033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推动行业技术创新，提升产品质量和竞争力</a:t>
            </a:r>
            <a:endParaRPr altLang="en-US" dirty="0" lang="zh-CN">
              <a:solidFill>
                <a:schemeClr val="dk1">
                  <a:lumMod val="80000"/>
                  <a:lumOff val="20000"/>
                </a:schemeClr>
              </a:solidFill>
              <a:latin typeface="+mn-ea"/>
              <a:sym typeface="+mn-ea"/>
            </a:endParaRPr>
          </a:p>
        </p:txBody>
      </p:sp>
      <p:sp>
        <p:nvSpPr>
          <p:cNvPr id="105034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完善法律法规体系，加强市场监管和执法力度</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84" name="标题 1"/>
          <p:cNvSpPr>
            <a:spLocks noGrp="1"/>
          </p:cNvSpPr>
          <p:nvPr>
            <p:ph type="title"/>
          </p:nvPr>
        </p:nvSpPr>
        <p:spPr/>
        <p:txBody>
          <a:bodyPr/>
          <a:p>
            <a:r>
              <a:rPr altLang="en-US" lang="zh-CN"/>
              <a:t>企业发展策略建议</a:t>
            </a:r>
            <a:endParaRPr altLang="en-US" lang="zh-CN"/>
          </a:p>
        </p:txBody>
      </p:sp>
      <p:sp>
        <p:nvSpPr>
          <p:cNvPr id="105038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8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39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加强人才培养和引进，提高企业综合素质</a:t>
            </a:r>
            <a:endParaRPr altLang="en-US" dirty="0" sz="1200" lang="zh-CN" spc="150">
              <a:solidFill>
                <a:srgbClr val="FFFFFF"/>
              </a:solidFill>
              <a:latin typeface="+mn-ea"/>
              <a:sym typeface="+mn-ea"/>
            </a:endParaRPr>
          </a:p>
        </p:txBody>
      </p:sp>
      <p:sp>
        <p:nvSpPr>
          <p:cNvPr id="105039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拓展市场渠道，扩大市场份额</a:t>
            </a:r>
            <a:endParaRPr altLang="en-US" dirty="0" sz="1200" lang="zh-CN" spc="150">
              <a:solidFill>
                <a:schemeClr val="tx1">
                  <a:lumMod val="65000"/>
                  <a:lumOff val="35000"/>
                </a:schemeClr>
              </a:solidFill>
              <a:latin typeface="+mn-ea"/>
              <a:sym typeface="+mn-ea"/>
            </a:endParaRPr>
          </a:p>
        </p:txBody>
      </p:sp>
      <p:sp>
        <p:nvSpPr>
          <p:cNvPr id="105040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加强品牌建设，提高品牌知名度和美誉度</a:t>
            </a:r>
            <a:endParaRPr altLang="en-US" dirty="0" sz="1200" lang="zh-CN" spc="150">
              <a:solidFill>
                <a:srgbClr val="FFFFFF"/>
              </a:solidFill>
              <a:latin typeface="+mn-ea"/>
              <a:sym typeface="+mn-ea"/>
            </a:endParaRPr>
          </a:p>
        </p:txBody>
      </p:sp>
      <p:sp>
        <p:nvSpPr>
          <p:cNvPr id="105040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加大技术研发力度，提高产品质量和竞争力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46" name="标题 1"/>
          <p:cNvSpPr>
            <a:spLocks noGrp="1"/>
          </p:cNvSpPr>
          <p:nvPr>
            <p:ph type="title"/>
          </p:nvPr>
        </p:nvSpPr>
        <p:spPr/>
        <p:txBody>
          <a:bodyPr/>
          <a:p>
            <a:r>
              <a:rPr altLang="en-US" lang="zh-CN"/>
              <a:t>人才培养与引进建议</a:t>
            </a:r>
            <a:endParaRPr altLang="en-US" lang="zh-CN"/>
          </a:p>
        </p:txBody>
      </p:sp>
      <p:sp>
        <p:nvSpPr>
          <p:cNvPr id="105044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5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52" name="TextBox 2"/>
          <p:cNvSpPr txBox="1"/>
          <p:nvPr>
            <p:custDataLst>
              <p:tags r:id="rId3"/>
            </p:custDataLst>
          </p:nvPr>
        </p:nvSpPr>
        <p:spPr>
          <a:xfrm>
            <a:off x="986772"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建立完善的人才培养体系：通过内部培训、外部进修等方式，提高员工的专业技能和综合素质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5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5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5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引进优秀人才：积极招聘具有丰富经验和专业技能的人才，为企业的可持续发展注入新的活力</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6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6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6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建立激励机制：通过设立奖励制度、晋升机制等方式，激发员工的工作积极性和创造力</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6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6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7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加强企业文化建设：营造良好的企业文化氛围，增强员工的归属感和凝聚力</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504"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506"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508"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510"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6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68.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1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11.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58.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25.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421.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2023-12-17T10:14:15Z</dcterms:created>
  <dcterms:modified xsi:type="dcterms:W3CDTF">2023-12-17T10:14:15Z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ca9758f77c2f47e7bd893d195029e281_21</vt:lpwstr>
  </property>
</Properties>
</file>