
<file path=[Content_Types].xml><?xml version="1.0" encoding="utf-8"?>
<Types xmlns="http://schemas.openxmlformats.org/package/2006/content-types">
  <Default Extension="rels" ContentType="application/vnd.openxmlformats-package.relationships+xml"/>
  <Default Extension="jpeg" ContentType="image/jpeg"/>
  <Default Extension="fntdata" ContentType="application/x-fontdata"/>
  <Default Extension="png" ContentType="image/png"/>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 Id="rId5" Type="http://schemas.openxmlformats.org/officeDocument/2006/relationships/custom-properties" Target="docProps/custom.xml" /></Relationships>
</file>

<file path=ppt/presentation.xml><?xml version="1.0" encoding="utf-8"?>
<!--Generated by Aspose.Slides for .NET 17.6-->
<p:presentation xmlns:r="http://schemas.openxmlformats.org/officeDocument/2006/relationships" xmlns:a="http://schemas.openxmlformats.org/drawingml/2006/main" xmlns:p="http://schemas.openxmlformats.org/presentationml/2006/main" embedTrueTypeFonts="1" saveSubsetFonts="1">
  <p:sldMasterIdLst>
    <p:sldMasterId id="2147483648" r:id="rId1"/>
  </p:sldMasterIdLst>
  <p:notesMasterIdLst>
    <p:notesMasterId r:id="rId2"/>
  </p:notesMasterIdLst>
  <p:sldIdLst>
    <p:sldId id="261" r:id="rId3"/>
    <p:sldId id="264" r:id="rId4"/>
    <p:sldId id="267" r:id="rId5"/>
    <p:sldId id="270" r:id="rId6"/>
    <p:sldId id="273" r:id="rId7"/>
    <p:sldId id="276" r:id="rId8"/>
    <p:sldId id="279" r:id="rId9"/>
    <p:sldId id="282" r:id="rId10"/>
    <p:sldId id="285" r:id="rId11"/>
    <p:sldId id="288" r:id="rId12"/>
    <p:sldId id="291" r:id="rId13"/>
    <p:sldId id="294" r:id="rId14"/>
    <p:sldId id="297" r:id="rId15"/>
    <p:sldId id="300" r:id="rId16"/>
    <p:sldId id="303" r:id="rId17"/>
    <p:sldId id="306" r:id="rId18"/>
    <p:sldId id="309" r:id="rId19"/>
    <p:sldId id="312" r:id="rId20"/>
    <p:sldId id="315" r:id="rId21"/>
    <p:sldId id="318" r:id="rId22"/>
    <p:sldId id="321" r:id="rId23"/>
    <p:sldId id="324" r:id="rId24"/>
    <p:sldId id="327" r:id="rId25"/>
  </p:sldIdLst>
  <p:sldSz cx="12192000" cy="6858000"/>
  <p:notesSz cx="6858000" cy="9144000"/>
  <p:embeddedFontLst>
    <p:embeddedFont>
      <p:font typeface="微软雅黑" panose="020B0503020204020204" charset="-122"/>
      <p:regular r:id="rId27"/>
    </p:embeddedFont>
    <p:embeddedFont>
      <p:font typeface="等线" panose="02010600030101010101" charset="-122"/>
      <p:regular r:id="rId28"/>
    </p:embeddedFont>
  </p:embeddedFontLst>
  <p:custDataLst>
    <p:tags r:id="rId26"/>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D91B7"/>
    <a:srgbClr val="BDD7E5"/>
    <a:srgbClr val="EDEDED"/>
    <a:srgbClr val="66447C"/>
    <a:srgbClr val="A17EB8"/>
    <a:srgbClr val="EC32D3"/>
    <a:srgbClr val="4FBDDE"/>
    <a:srgbClr val="F26083"/>
    <a:srgbClr val="FFABCD"/>
    <a:srgbClr val="65342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7158" autoAdjust="0"/>
    <p:restoredTop sz="96509" autoAdjust="0"/>
  </p:normalViewPr>
  <p:slideViewPr>
    <p:cSldViewPr snapToGrid="0">
      <p:cViewPr>
        <p:scale>
          <a:sx n="100" d="100"/>
          <a:sy n="100" d="100"/>
        </p:scale>
        <p:origin x="1038" y="138"/>
      </p:cViewPr>
      <p:guideLst/>
    </p:cSldViewPr>
  </p:slideViewPr>
  <p:notesTextViewPr>
    <p:cViewPr>
      <p:scale>
        <a:sx n="1" d="1"/>
        <a:sy n="1" d="1"/>
      </p:scale>
      <p:origin x="0" y="0"/>
    </p:cViewPr>
  </p:notesTextViewPr>
  <p:notesViewPr>
    <p:cSldViewPr>
      <p:cViewPr>
        <p:scale>
          <a:sx n="1" d="100"/>
          <a:sy n="1" d="100"/>
        </p:scale>
        <p:origin x="0" y="0"/>
      </p:cViewPr>
    </p:cSldViewPr>
  </p:notesViewPr>
  <p:gridSpacing cx="72008" cy="72008"/>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 Type="http://schemas.openxmlformats.org/officeDocument/2006/relationships/notesMaster" Target="notesMasters/notesMaster1.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tags" Target="tags/tag15.xml" /><Relationship Id="rId27" Type="http://schemas.openxmlformats.org/officeDocument/2006/relationships/font" Target="fonts/font1.fntdata" /><Relationship Id="rId28" Type="http://schemas.openxmlformats.org/officeDocument/2006/relationships/font" Target="fonts/font2.fntdata" /><Relationship Id="rId29" Type="http://schemas.openxmlformats.org/officeDocument/2006/relationships/presProps" Target="presProps.xml" /><Relationship Id="rId3" Type="http://schemas.openxmlformats.org/officeDocument/2006/relationships/slide" Target="slides/slide1.xml" /><Relationship Id="rId30" Type="http://schemas.openxmlformats.org/officeDocument/2006/relationships/viewProps" Target="viewProps.xml" /><Relationship Id="rId31" Type="http://schemas.openxmlformats.org/officeDocument/2006/relationships/theme" Target="theme/theme1.xml" /><Relationship Id="rId32" Type="http://schemas.openxmlformats.org/officeDocument/2006/relationships/tableStyles" Target="tableStyles.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notesMasters/_rels/notesMaster1.xml.rels>&#65279;<?xml version="1.0" encoding="utf-8" standalone="yes"?><Relationships xmlns="http://schemas.openxmlformats.org/package/2006/relationships"><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E56805C-8049-4AAC-99EE-10E4170A8FE1}" type="datetimeFigureOut">
              <a:rPr lang="zh-CN" altLang="en-US" smtClean="0"/>
              <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BE2F451-1921-43AD-A225-AE302A655ABB}" type="slidenum">
              <a:rPr lang="zh-CN" altLang="en-US" smtClean="0"/>
              <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image" Target="../media/image1.png" /><Relationship Id="rId2"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 preserve="1">
  <p:cSld name="1_标题幻灯片">
    <p:spTree>
      <p:nvGrpSpPr>
        <p:cNvPr id="1" name=""/>
        <p:cNvGrpSpPr/>
        <p:nvPr/>
      </p:nvGrpSpPr>
      <p:grpSpPr>
        <a:xfrm>
          <a:off x="0" y="0"/>
          <a:ext cx="0" cy="0"/>
        </a:xfrm>
      </p:grpSpPr>
      <p:sp>
        <p:nvSpPr>
          <p:cNvPr id="7" name="矩形 6"/>
          <p:cNvSpPr/>
          <p:nvPr userDrawn="1"/>
        </p:nvSpPr>
        <p:spPr>
          <a:xfrm>
            <a:off x="0" y="0"/>
            <a:ext cx="12192000" cy="6858000"/>
          </a:xfrm>
          <a:prstGeom prst="rect">
            <a:avLst/>
          </a:prstGeom>
          <a:solidFill>
            <a:srgbClr val="BDD7E5"/>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3B6B0086-816A-4A4B-9BB7-7426DF5B3FC3}" type="datetimeFigureOut">
              <a:rPr lang="zh-CN" altLang="en-US" smtClean="0"/>
              <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4039D78-F4AE-414A-A15B-BEA5663DBA51}" type="slidenum">
              <a:rPr lang="zh-CN" altLang="en-US" smtClean="0"/>
              <a:t/>
            </a:fld>
            <a:endParaRPr lang="zh-CN" altLang="en-US"/>
          </a:p>
        </p:txBody>
      </p:sp>
      <p:grpSp>
        <p:nvGrpSpPr>
          <p:cNvPr id="18" name="组合 17"/>
          <p:cNvGrpSpPr/>
          <p:nvPr userDrawn="1"/>
        </p:nvGrpSpPr>
        <p:grpSpPr>
          <a:xfrm>
            <a:off x="216694" y="228600"/>
            <a:ext cx="11758612" cy="6400800"/>
            <a:chOff x="1123950" y="819150"/>
            <a:chExt cx="9944100" cy="5219700"/>
          </a:xfrm>
          <a:effectLst>
            <a:outerShdw blurRad="228600" algn="ctr" rotWithShape="0">
              <a:schemeClr val="tx1">
                <a:lumMod val="65000"/>
                <a:lumOff val="35000"/>
                <a:alpha val="40000"/>
              </a:schemeClr>
            </a:outerShdw>
          </a:effectLst>
        </p:grpSpPr>
        <p:sp>
          <p:nvSpPr>
            <p:cNvPr id="20" name="矩形: 圆角 19"/>
            <p:cNvSpPr/>
            <p:nvPr/>
          </p:nvSpPr>
          <p:spPr>
            <a:xfrm>
              <a:off x="1123950" y="819150"/>
              <a:ext cx="9944100" cy="5219700"/>
            </a:xfrm>
            <a:prstGeom prst="roundRect">
              <a:avLst>
                <a:gd name="adj" fmla="val 550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1" name="矩形: 圆角 20"/>
            <p:cNvSpPr/>
            <p:nvPr/>
          </p:nvSpPr>
          <p:spPr>
            <a:xfrm>
              <a:off x="1257300" y="946305"/>
              <a:ext cx="9677400" cy="4965389"/>
            </a:xfrm>
            <a:prstGeom prst="roundRect">
              <a:avLst>
                <a:gd name="adj" fmla="val 4309"/>
              </a:avLst>
            </a:prstGeom>
            <a:solidFill>
              <a:schemeClr val="bg1"/>
            </a:solidFill>
            <a:ln>
              <a:solidFill>
                <a:srgbClr val="83B2CD"/>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 preserve="1">
  <p:cSld name="标题幻灯片">
    <p:spTree>
      <p:nvGrpSpPr>
        <p:cNvPr id="1" name=""/>
        <p:cNvGrpSpPr/>
        <p:nvPr/>
      </p:nvGrpSpPr>
      <p:grpSpPr>
        <a:xfrm>
          <a:off x="0" y="0"/>
          <a: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3B6B0086-816A-4A4B-9BB7-7426DF5B3FC3}" type="datetimeFigureOut">
              <a:rPr lang="zh-CN" altLang="en-US" smtClean="0"/>
              <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4039D78-F4AE-414A-A15B-BEA5663DBA51}" type="slidenum">
              <a:rPr lang="zh-CN" altLang="en-US" smtClean="0"/>
              <a:t/>
            </a:fld>
            <a:endParaRPr lang="zh-CN" altLang="en-US"/>
          </a:p>
        </p:txBody>
      </p:sp>
      <p:pic>
        <p:nvPicPr>
          <p:cNvPr id="29" name="图片 28" descr="图片包含 游戏机, 食物&#10;&#10;描述已自动生成"/>
          <p:cNvPicPr>
            <a:picLocks noChangeAspect="1"/>
          </p:cNvPicPr>
          <p:nvPr userDrawn="1"/>
        </p:nvPicPr>
        <p:blipFill>
          <a:blip r:embed="rId1">
            <a:extLst>
              <a:ext uri="{28A0092B-C50C-407E-A947-70E740481C1C}">
                <a14:useLocalDpi xmlns:a14="http://schemas.microsoft.com/office/drawing/2010/main" val="0"/>
              </a:ext>
            </a:extLst>
          </a:blip>
          <a:srcRect t="39376" r="48318" b="32761"/>
          <a:stretch>
            <a:fillRect/>
          </a:stretch>
        </p:blipFill>
        <p:spPr>
          <a:xfrm rot="19562732" flipH="1">
            <a:off x="10894060" y="5675630"/>
            <a:ext cx="957580" cy="675640"/>
          </a:xfrm>
          <a:custGeom>
            <a:gdLst>
              <a:gd name="connsiteX0" fmla="*/ 0 w 4062421"/>
              <a:gd name="connsiteY0" fmla="*/ 0 h 2864590"/>
              <a:gd name="connsiteX1" fmla="*/ 4062421 w 4062421"/>
              <a:gd name="connsiteY1" fmla="*/ 0 h 2864590"/>
              <a:gd name="connsiteX2" fmla="*/ 4062421 w 4062421"/>
              <a:gd name="connsiteY2" fmla="*/ 2864590 h 2864590"/>
              <a:gd name="connsiteX3" fmla="*/ 0 w 4062421"/>
              <a:gd name="connsiteY3" fmla="*/ 2864590 h 2864590"/>
            </a:gdLst>
            <a:cxnLst>
              <a:cxn ang="0">
                <a:pos x="connsiteX0" y="connsiteY0"/>
              </a:cxn>
              <a:cxn ang="0">
                <a:pos x="connsiteX1" y="connsiteY1"/>
              </a:cxn>
              <a:cxn ang="0">
                <a:pos x="connsiteX2" y="connsiteY2"/>
              </a:cxn>
              <a:cxn ang="0">
                <a:pos x="connsiteX3" y="connsiteY3"/>
              </a:cxn>
            </a:cxnLst>
            <a:rect l="l" t="t" r="r" b="b"/>
            <a:pathLst>
              <a:path w="4062421" h="2864590">
                <a:moveTo>
                  <a:pt x="0" y="0"/>
                </a:moveTo>
                <a:lnTo>
                  <a:pt x="4062421" y="0"/>
                </a:lnTo>
                <a:lnTo>
                  <a:pt x="4062421" y="2864590"/>
                </a:lnTo>
                <a:lnTo>
                  <a:pt x="0" y="2864590"/>
                </a:lnTo>
                <a:close/>
              </a:path>
            </a:pathLst>
          </a:custGeom>
          <a:effectLst>
            <a:outerShdw blurRad="50800" dist="38100" dir="2700000" algn="tl" rotWithShape="0">
              <a:prstClr val="black">
                <a:alpha val="40000"/>
              </a:prstClr>
            </a:outerShdw>
          </a:effectLst>
        </p:spPr>
      </p:pic>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 preserve="1">
  <p:cSld name="标题和内容">
    <p:spTree>
      <p:nvGrpSpPr>
        <p:cNvPr id="1" name=""/>
        <p:cNvGrpSpPr/>
        <p:nvPr/>
      </p:nvGrpSpPr>
      <p:grpSpPr>
        <a:xfrm>
          <a:off x="0" y="0"/>
          <a: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p:txBody>
          <a:bodyPr/>
          <a:lstStyle/>
          <a:p>
            <a:fld id="{3B6B0086-816A-4A4B-9BB7-7426DF5B3FC3}" type="datetimeFigureOut">
              <a:rPr lang="zh-CN" altLang="en-US" smtClean="0"/>
              <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4039D78-F4AE-414A-A15B-BEA5663DBA51}" type="slidenum">
              <a:rPr lang="zh-CN" altLang="en-US" smtClean="0"/>
              <a:t/>
            </a:fld>
            <a:endParaRPr lang="zh-CN" alt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secHead" preserve="1">
  <p:cSld name="节标题">
    <p:spTree>
      <p:nvGrpSpPr>
        <p:cNvPr id="1" name=""/>
        <p:cNvGrpSpPr/>
        <p:nvPr/>
      </p:nvGrpSpPr>
      <p:grpSpPr>
        <a:xfrm>
          <a:off x="0" y="0"/>
          <a: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3B6B0086-816A-4A4B-9BB7-7426DF5B3FC3}" type="datetimeFigureOut">
              <a:rPr lang="zh-CN" altLang="en-US" smtClean="0"/>
              <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4039D78-F4AE-414A-A15B-BEA5663DBA51}" type="slidenum">
              <a:rPr lang="zh-CN" altLang="en-US" smtClean="0"/>
              <a:t/>
            </a:fld>
            <a:endParaRPr lang="zh-CN" alt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Obj" preserve="1">
  <p:cSld name="两栏内容">
    <p:spTree>
      <p:nvGrpSpPr>
        <p:cNvPr id="1" name=""/>
        <p:cNvGrpSpPr/>
        <p:nvPr/>
      </p:nvGrpSpPr>
      <p:grpSpPr>
        <a:xfrm>
          <a:off x="0" y="0"/>
          <a: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p:cNvSpPr>
            <a:spLocks noGrp="1"/>
          </p:cNvSpPr>
          <p:nvPr>
            <p:ph type="dt" sz="half" idx="10"/>
          </p:nvPr>
        </p:nvSpPr>
        <p:spPr/>
        <p:txBody>
          <a:bodyPr/>
          <a:lstStyle/>
          <a:p>
            <a:fld id="{3B6B0086-816A-4A4B-9BB7-7426DF5B3FC3}" type="datetimeFigureOut">
              <a:rPr lang="zh-CN" altLang="en-US" smtClean="0"/>
              <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4039D78-F4AE-414A-A15B-BEA5663DBA51}" type="slidenum">
              <a:rPr lang="zh-CN" altLang="en-US" smtClean="0"/>
              <a:t/>
            </a:fld>
            <a:endParaRPr lang="zh-CN" alt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TxTwoObj" preserve="1">
  <p:cSld name="比较">
    <p:spTree>
      <p:nvGrpSpPr>
        <p:cNvPr id="1" name=""/>
        <p:cNvGrpSpPr/>
        <p:nvPr/>
      </p:nvGrpSpPr>
      <p:grpSpPr>
        <a:xfrm>
          <a:off x="0" y="0"/>
          <a: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p:cNvSpPr>
            <a:spLocks noGrp="1"/>
          </p:cNvSpPr>
          <p:nvPr>
            <p:ph type="dt" sz="half" idx="10"/>
          </p:nvPr>
        </p:nvSpPr>
        <p:spPr/>
        <p:txBody>
          <a:bodyPr/>
          <a:lstStyle/>
          <a:p>
            <a:fld id="{3B6B0086-816A-4A4B-9BB7-7426DF5B3FC3}" type="datetimeFigureOut">
              <a:rPr lang="zh-CN" altLang="en-US" smtClean="0"/>
              <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F4039D78-F4AE-414A-A15B-BEA5663DBA51}" type="slidenum">
              <a:rPr lang="zh-CN" altLang="en-US" smtClean="0"/>
              <a:t/>
            </a:fld>
            <a:endParaRPr lang="zh-CN" alt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Only" preserve="1">
  <p:cSld name="仅标题">
    <p:spTree>
      <p:nvGrpSpPr>
        <p:cNvPr id="1" name=""/>
        <p:cNvGrpSpPr/>
        <p:nvPr/>
      </p:nvGrpSpPr>
      <p:grpSpPr>
        <a:xfrm>
          <a:off x="0" y="0"/>
          <a: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3B6B0086-816A-4A4B-9BB7-7426DF5B3FC3}" type="datetimeFigureOut">
              <a:rPr lang="zh-CN" altLang="en-US" smtClean="0"/>
              <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F4039D78-F4AE-414A-A15B-BEA5663DBA51}" type="slidenum">
              <a:rPr lang="zh-CN" altLang="en-US" smtClean="0"/>
              <a:t/>
            </a:fld>
            <a:endParaRPr lang="zh-CN" alt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blank" preserve="1">
  <p:cSld name="空白">
    <p:spTree>
      <p:nvGrpSpPr>
        <p:cNvPr id="1" name=""/>
        <p:cNvGrpSpPr/>
        <p:nvPr/>
      </p:nvGrpSpPr>
      <p:grpSpPr>
        <a:xfrm>
          <a:off x="0" y="0"/>
          <a:ext cx="0" cy="0"/>
        </a:xfrm>
      </p:grpSpPr>
      <p:sp>
        <p:nvSpPr>
          <p:cNvPr id="2" name="日期占位符 1"/>
          <p:cNvSpPr>
            <a:spLocks noGrp="1"/>
          </p:cNvSpPr>
          <p:nvPr>
            <p:ph type="dt" sz="half" idx="10"/>
          </p:nvPr>
        </p:nvSpPr>
        <p:spPr/>
        <p:txBody>
          <a:bodyPr/>
          <a:lstStyle/>
          <a:p>
            <a:fld id="{3B6B0086-816A-4A4B-9BB7-7426DF5B3FC3}" type="datetimeFigureOut">
              <a:rPr lang="zh-CN" altLang="en-US" smtClean="0"/>
              <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F4039D78-F4AE-414A-A15B-BEA5663DBA51}" type="slidenum">
              <a:rPr lang="zh-CN" altLang="en-US" smtClean="0"/>
              <a:t/>
            </a:fld>
            <a:endParaRPr lang="zh-CN" alt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Tx" preserve="1">
  <p:cSld name="内容与标题">
    <p:spTree>
      <p:nvGrpSpPr>
        <p:cNvPr id="1" name=""/>
        <p:cNvGrpSpPr/>
        <p:nvPr/>
      </p:nvGrpSpPr>
      <p:grpSpPr>
        <a:xfrm>
          <a:off x="0" y="0"/>
          <a: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3B6B0086-816A-4A4B-9BB7-7426DF5B3FC3}" type="datetimeFigureOut">
              <a:rPr lang="zh-CN" altLang="en-US" smtClean="0"/>
              <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4039D78-F4AE-414A-A15B-BEA5663DBA51}" type="slidenum">
              <a:rPr lang="zh-CN" altLang="en-US" smtClean="0"/>
              <a:t/>
            </a:fld>
            <a:endParaRPr lang="zh-CN" alt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picTx" preserve="1">
  <p:cSld name="图片与标题">
    <p:spTree>
      <p:nvGrpSpPr>
        <p:cNvPr id="1" name=""/>
        <p:cNvGrpSpPr/>
        <p:nvPr/>
      </p:nvGrpSpPr>
      <p:grpSpPr>
        <a:xfrm>
          <a:off x="0" y="0"/>
          <a: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3B6B0086-816A-4A4B-9BB7-7426DF5B3FC3}" type="datetimeFigureOut">
              <a:rPr lang="zh-CN" altLang="en-US" smtClean="0"/>
              <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4039D78-F4AE-414A-A15B-BEA5663DBA51}" type="slidenum">
              <a:rPr lang="zh-CN" altLang="en-US" smtClean="0"/>
              <a:t/>
            </a:fld>
            <a:endParaRPr lang="zh-CN" alt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x" preserve="1">
  <p:cSld name="标题和竖排文字">
    <p:spTree>
      <p:nvGrpSpPr>
        <p:cNvPr id="1" name=""/>
        <p:cNvGrpSpPr/>
        <p:nvPr/>
      </p:nvGrpSpPr>
      <p:grpSpPr>
        <a:xfrm>
          <a:off x="0" y="0"/>
          <a: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p:txBody>
          <a:bodyPr/>
          <a:lstStyle/>
          <a:p>
            <a:fld id="{3B6B0086-816A-4A4B-9BB7-7426DF5B3FC3}" type="datetimeFigureOut">
              <a:rPr lang="zh-CN" altLang="en-US" smtClean="0"/>
              <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4039D78-F4AE-414A-A15B-BEA5663DBA51}" type="slidenum">
              <a:rPr lang="zh-CN" altLang="en-US" smtClean="0"/>
              <a:t/>
            </a:fld>
            <a:endParaRPr lang="zh-CN" alt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itleAndTx" preserve="1">
  <p:cSld name="竖排标题与文本">
    <p:spTree>
      <p:nvGrpSpPr>
        <p:cNvPr id="1" name=""/>
        <p:cNvGrpSpPr/>
        <p:nvPr/>
      </p:nvGrpSpPr>
      <p:grpSpPr>
        <a:xfrm>
          <a:off x="0" y="0"/>
          <a: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p:txBody>
          <a:bodyPr/>
          <a:lstStyle/>
          <a:p>
            <a:fld id="{3B6B0086-816A-4A4B-9BB7-7426DF5B3FC3}" type="datetimeFigureOut">
              <a:rPr lang="zh-CN" altLang="en-US" smtClean="0"/>
              <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4039D78-F4AE-414A-A15B-BEA5663DBA51}" type="slidenum">
              <a:rPr lang="zh-CN" altLang="en-US" smtClean="0"/>
              <a:t/>
            </a:fld>
            <a:endParaRPr lang="zh-CN" alt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slideLayout" Target="../slideLayouts/slideLayout12.xml" /><Relationship Id="rId13"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Ref idx="1001">
        <a:schemeClr val="bg1"/>
      </p:bgRef>
    </p:bg>
    <p:spTree>
      <p:nvGrpSpPr>
        <p:cNvPr id="1" name=""/>
        <p:cNvGrpSpPr/>
        <p:nvPr/>
      </p:nvGrpSpPr>
      <p:grpSpPr>
        <a:xfrm>
          <a:off x="0" y="0"/>
          <a:ext cx="0" cy="0"/>
        </a:xfrm>
      </p:grpSpPr>
      <p:sp>
        <p:nvSpPr>
          <p:cNvPr id="8" name="矩形 7"/>
          <p:cNvSpPr/>
          <p:nvPr userDrawn="1"/>
        </p:nvSpPr>
        <p:spPr>
          <a:xfrm>
            <a:off x="0" y="-19685"/>
            <a:ext cx="12192000" cy="6858000"/>
          </a:xfrm>
          <a:prstGeom prst="rect">
            <a:avLst/>
          </a:prstGeom>
          <a:solidFill>
            <a:srgbClr val="BDD7E5"/>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B6B0086-816A-4A4B-9BB7-7426DF5B3FC3}" type="datetimeFigureOut">
              <a:rPr lang="zh-CN" altLang="en-US" smtClean="0"/>
              <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4039D78-F4AE-414A-A15B-BEA5663DBA51}" type="slidenum">
              <a:rPr lang="zh-CN" altLang="en-US" smtClean="0"/>
              <a:t/>
            </a:fld>
            <a:endParaRPr lang="zh-CN" altLang="en-US"/>
          </a:p>
        </p:txBody>
      </p:sp>
      <p:grpSp>
        <p:nvGrpSpPr>
          <p:cNvPr id="18" name="组合 17"/>
          <p:cNvGrpSpPr/>
          <p:nvPr userDrawn="1"/>
        </p:nvGrpSpPr>
        <p:grpSpPr>
          <a:xfrm>
            <a:off x="216059" y="208915"/>
            <a:ext cx="11758612" cy="6400800"/>
            <a:chOff x="1123950" y="819150"/>
            <a:chExt cx="9944100" cy="5219700"/>
          </a:xfrm>
          <a:effectLst>
            <a:outerShdw blurRad="228600" algn="ctr" rotWithShape="0">
              <a:schemeClr val="tx1">
                <a:lumMod val="65000"/>
                <a:lumOff val="35000"/>
                <a:alpha val="40000"/>
              </a:schemeClr>
            </a:outerShdw>
          </a:effectLst>
        </p:grpSpPr>
        <p:sp>
          <p:nvSpPr>
            <p:cNvPr id="20" name="矩形: 圆角 19"/>
            <p:cNvSpPr/>
            <p:nvPr/>
          </p:nvSpPr>
          <p:spPr>
            <a:xfrm>
              <a:off x="1123950" y="819150"/>
              <a:ext cx="9944100" cy="5219700"/>
            </a:xfrm>
            <a:prstGeom prst="roundRect">
              <a:avLst>
                <a:gd name="adj" fmla="val 550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1" name="矩形: 圆角 20"/>
            <p:cNvSpPr/>
            <p:nvPr/>
          </p:nvSpPr>
          <p:spPr>
            <a:xfrm>
              <a:off x="1257300" y="946305"/>
              <a:ext cx="9677400" cy="4965389"/>
            </a:xfrm>
            <a:prstGeom prst="roundRect">
              <a:avLst>
                <a:gd name="adj" fmla="val 4309"/>
              </a:avLst>
            </a:prstGeom>
            <a:solidFill>
              <a:schemeClr val="bg1"/>
            </a:solidFill>
            <a:ln>
              <a:solidFill>
                <a:srgbClr val="83B2CD"/>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7" name="矩形 6"/>
          <p:cNvSpPr/>
          <p:nvPr userDrawn="1"/>
        </p:nvSpPr>
        <p:spPr>
          <a:xfrm>
            <a:off x="452755" y="441960"/>
            <a:ext cx="11284585" cy="5934710"/>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ransition/>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tags" Target="../tags/tag1.xml"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tags" Target="../tags/tag2.xml"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2.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2.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2.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2.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3.png" /><Relationship Id="rId3" Type="http://schemas.openxmlformats.org/officeDocument/2006/relationships/tags" Target="../tags/tag3.xml"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tags" Target="../tags/tag4.xml"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tags" Target="../tags/tag5.xml"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tags" Target="../tags/tag6.xml"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2.xml"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2.xml"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tags" Target="../tags/tag7.xml"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tags" Target="../tags/tag8.xml"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tags" Target="../tags/tag9.xml"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2.xml"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tags" Target="../tags/tag10.xml"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2.xml" /></Relationships>
</file>

<file path=ppt/slides/_rels/slide19.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tags" Target="../tags/tag11.xml" /></Relationships>
</file>

<file path=ppt/slides/_rels/slide20.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4.png" /><Relationship Id="rId3" Type="http://schemas.openxmlformats.org/officeDocument/2006/relationships/tags" Target="../tags/tag12.xml" /></Relationships>
</file>

<file path=ppt/slides/_rels/slide21.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tags" Target="../tags/tag13.xml" /></Relationships>
</file>

<file path=ppt/slides/_rels/slide22.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tags" Target="../tags/tag14.xml" /></Relationships>
</file>

<file path=ppt/slides/_rels/slide23.xml.rels>&#65279;<?xml version="1.0" encoding="utf-8" standalone="yes"?><Relationships xmlns="http://schemas.openxmlformats.org/package/2006/relationships"><Relationship Id="rId1" Type="http://schemas.openxmlformats.org/officeDocument/2006/relationships/slideLayout" Target="../slideLayouts/slideLayout2.xml" /></Relationships>
</file>

<file path=ppt/slides/slide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3" name="圆角矩形 2"/>
          <p:cNvSpPr/>
          <p:nvPr/>
        </p:nvSpPr>
        <p:spPr>
          <a:xfrm>
            <a:off x="2340610" y="2618740"/>
            <a:ext cx="699770" cy="603885"/>
          </a:xfrm>
          <a:prstGeom prst="roundRect">
            <a:avLst/>
          </a:prstGeom>
          <a:solidFill>
            <a:srgbClr val="EAD900"/>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defPPr>
              <a:defRPr lang="zh-CN"/>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9pPr>
          </a:lstStyle>
          <a:p>
            <a:pPr algn="ctr"/>
            <a:r>
              <a:rPr lang="en-US" altLang="zh-CN" sz="2400"/>
              <a:t>01</a:t>
            </a:r>
          </a:p>
        </p:txBody>
      </p:sp>
      <p:sp>
        <p:nvSpPr>
          <p:cNvPr id="4" name="文本框 3"/>
          <p:cNvSpPr txBox="1"/>
          <p:nvPr/>
        </p:nvSpPr>
        <p:spPr>
          <a:xfrm>
            <a:off x="3639820" y="2607310"/>
            <a:ext cx="3815080" cy="645160"/>
          </a:xfrm>
          <a:prstGeom prst="rect">
            <a:avLst/>
          </a:prstGeom>
          <a:noFill/>
        </p:spPr>
        <p:txBody>
          <a:bodyPr wrap="square" rtlCol="0">
            <a:spAutoFit/>
          </a:bodyPr>
          <a:lstStyle>
            <a:defPPr>
              <a:defRPr lang="zh-CN"/>
            </a:defPPr>
          </a:lstStyle>
          <a:p>
            <a:r>
              <a:rPr lang="zh-CN" altLang="en-US" sz="3600"/>
              <a:t>考点分析</a:t>
            </a:r>
          </a:p>
        </p:txBody>
      </p:sp>
      <p:sp>
        <p:nvSpPr>
          <p:cNvPr id="5" name="圆角矩形 4"/>
          <p:cNvSpPr/>
          <p:nvPr/>
        </p:nvSpPr>
        <p:spPr>
          <a:xfrm>
            <a:off x="2340610" y="3683635"/>
            <a:ext cx="699770" cy="603885"/>
          </a:xfrm>
          <a:prstGeom prst="roundRect">
            <a:avLst/>
          </a:prstGeom>
          <a:solidFill>
            <a:srgbClr val="EAD900"/>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defPPr>
              <a:defRPr lang="zh-CN"/>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9pPr>
          </a:lstStyle>
          <a:p>
            <a:pPr algn="ctr"/>
            <a:r>
              <a:rPr lang="en-US" altLang="zh-CN" sz="2400"/>
              <a:t>02</a:t>
            </a:r>
          </a:p>
        </p:txBody>
      </p:sp>
      <p:sp>
        <p:nvSpPr>
          <p:cNvPr id="6" name="圆角矩形 5"/>
          <p:cNvSpPr/>
          <p:nvPr/>
        </p:nvSpPr>
        <p:spPr>
          <a:xfrm>
            <a:off x="2340610" y="4679950"/>
            <a:ext cx="699770" cy="603885"/>
          </a:xfrm>
          <a:prstGeom prst="roundRect">
            <a:avLst/>
          </a:prstGeom>
          <a:solidFill>
            <a:srgbClr val="EAD900"/>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defPPr>
              <a:defRPr lang="zh-CN"/>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9pPr>
          </a:lstStyle>
          <a:p>
            <a:pPr algn="ctr"/>
            <a:r>
              <a:rPr lang="en-US" altLang="zh-CN" sz="2400"/>
              <a:t>03</a:t>
            </a:r>
          </a:p>
        </p:txBody>
      </p:sp>
      <p:sp>
        <p:nvSpPr>
          <p:cNvPr id="7" name="圆角矩形 6"/>
          <p:cNvSpPr/>
          <p:nvPr/>
        </p:nvSpPr>
        <p:spPr>
          <a:xfrm>
            <a:off x="2340610" y="5788660"/>
            <a:ext cx="699770" cy="603885"/>
          </a:xfrm>
          <a:prstGeom prst="roundRect">
            <a:avLst/>
          </a:prstGeom>
          <a:solidFill>
            <a:srgbClr val="EAD900"/>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defPPr>
              <a:defRPr lang="zh-CN"/>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9pPr>
          </a:lstStyle>
          <a:p>
            <a:pPr algn="ctr"/>
            <a:r>
              <a:rPr lang="en-US" altLang="zh-CN" sz="2400"/>
              <a:t>04</a:t>
            </a:r>
          </a:p>
        </p:txBody>
      </p:sp>
      <p:sp>
        <p:nvSpPr>
          <p:cNvPr id="9" name="文本框 8"/>
          <p:cNvSpPr txBox="1"/>
          <p:nvPr/>
        </p:nvSpPr>
        <p:spPr>
          <a:xfrm>
            <a:off x="3639820" y="3636010"/>
            <a:ext cx="3815080" cy="645160"/>
          </a:xfrm>
          <a:prstGeom prst="rect">
            <a:avLst/>
          </a:prstGeom>
          <a:noFill/>
        </p:spPr>
        <p:txBody>
          <a:bodyPr wrap="square" rtlCol="0">
            <a:spAutoFit/>
          </a:bodyPr>
          <a:lstStyle>
            <a:defPPr>
              <a:defRPr lang="zh-CN"/>
            </a:defPPr>
          </a:lstStyle>
          <a:p>
            <a:r>
              <a:rPr lang="zh-CN" altLang="en-US" sz="3600"/>
              <a:t>要点分析</a:t>
            </a:r>
          </a:p>
        </p:txBody>
      </p:sp>
      <p:sp>
        <p:nvSpPr>
          <p:cNvPr id="10" name="文本框 9"/>
          <p:cNvSpPr txBox="1"/>
          <p:nvPr/>
        </p:nvSpPr>
        <p:spPr>
          <a:xfrm>
            <a:off x="3639820" y="4612640"/>
            <a:ext cx="3815080" cy="645160"/>
          </a:xfrm>
          <a:prstGeom prst="rect">
            <a:avLst/>
          </a:prstGeom>
          <a:noFill/>
        </p:spPr>
        <p:txBody>
          <a:bodyPr wrap="square" rtlCol="0">
            <a:spAutoFit/>
          </a:bodyPr>
          <a:lstStyle>
            <a:defPPr>
              <a:defRPr lang="zh-CN"/>
            </a:defPPr>
          </a:lstStyle>
          <a:p>
            <a:r>
              <a:rPr lang="zh-CN" altLang="en-US" sz="3600"/>
              <a:t>真题剖析</a:t>
            </a:r>
          </a:p>
        </p:txBody>
      </p:sp>
      <p:sp>
        <p:nvSpPr>
          <p:cNvPr id="12" name="文本框 11"/>
          <p:cNvSpPr txBox="1"/>
          <p:nvPr/>
        </p:nvSpPr>
        <p:spPr>
          <a:xfrm>
            <a:off x="3639820" y="5669280"/>
            <a:ext cx="3815080" cy="645160"/>
          </a:xfrm>
          <a:prstGeom prst="rect">
            <a:avLst/>
          </a:prstGeom>
          <a:noFill/>
        </p:spPr>
        <p:txBody>
          <a:bodyPr wrap="square" rtlCol="0">
            <a:spAutoFit/>
          </a:bodyPr>
          <a:lstStyle>
            <a:defPPr>
              <a:defRPr lang="zh-CN"/>
            </a:defPPr>
          </a:lstStyle>
          <a:p>
            <a:r>
              <a:rPr lang="zh-CN" altLang="en-US" sz="3600"/>
              <a:t>实战提分</a:t>
            </a:r>
          </a:p>
        </p:txBody>
      </p:sp>
      <p:sp>
        <p:nvSpPr>
          <p:cNvPr id="14" name="矩形 13"/>
          <p:cNvSpPr/>
          <p:nvPr/>
        </p:nvSpPr>
        <p:spPr>
          <a:xfrm>
            <a:off x="3496310" y="3659823"/>
            <a:ext cx="3219450" cy="666750"/>
          </a:xfrm>
          <a:prstGeom prst="rect">
            <a:avLst/>
          </a:prstGeom>
          <a:noFill/>
          <a:ln w="3492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3200" b="1" i="0" u="none" strike="noStrike" kern="1200" cap="none" spc="0" normalizeH="0" baseline="0" noProof="0">
              <a:ln>
                <a:noFill/>
              </a:ln>
              <a:solidFill>
                <a:schemeClr val="tx1"/>
              </a:solidFill>
              <a:effectLst/>
              <a:uLnTx/>
              <a:uFillTx/>
              <a:latin typeface="+mn-lt"/>
              <a:ea typeface="+mn-ea"/>
              <a:cs typeface="+mn-cs"/>
            </a:endParaRPr>
          </a:p>
        </p:txBody>
      </p:sp>
      <p:sp>
        <p:nvSpPr>
          <p:cNvPr id="8" name="矩形 7"/>
          <p:cNvSpPr/>
          <p:nvPr/>
        </p:nvSpPr>
        <p:spPr>
          <a:xfrm>
            <a:off x="3496310" y="4664393"/>
            <a:ext cx="3219450" cy="666750"/>
          </a:xfrm>
          <a:prstGeom prst="rect">
            <a:avLst/>
          </a:prstGeom>
          <a:noFill/>
          <a:ln w="3492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3200" b="1" i="0" u="none" strike="noStrike" kern="1200" cap="none" spc="0" normalizeH="0" baseline="0" noProof="0">
              <a:ln>
                <a:noFill/>
              </a:ln>
              <a:solidFill>
                <a:schemeClr val="tx1"/>
              </a:solidFill>
              <a:effectLst/>
              <a:uLnTx/>
              <a:uFillTx/>
              <a:latin typeface="+mn-lt"/>
              <a:ea typeface="+mn-ea"/>
              <a:cs typeface="+mn-cs"/>
            </a:endParaRPr>
          </a:p>
        </p:txBody>
      </p:sp>
      <p:sp>
        <p:nvSpPr>
          <p:cNvPr id="11" name="矩形 10"/>
          <p:cNvSpPr/>
          <p:nvPr/>
        </p:nvSpPr>
        <p:spPr>
          <a:xfrm>
            <a:off x="3496310" y="2637473"/>
            <a:ext cx="3219450" cy="666750"/>
          </a:xfrm>
          <a:prstGeom prst="rect">
            <a:avLst/>
          </a:prstGeom>
          <a:noFill/>
          <a:ln w="3492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3200" b="1" i="0" u="none" strike="noStrike" kern="1200" cap="none" spc="0" normalizeH="0" baseline="0" noProof="0">
              <a:ln>
                <a:noFill/>
              </a:ln>
              <a:solidFill>
                <a:schemeClr val="tx1"/>
              </a:solidFill>
              <a:effectLst/>
              <a:uLnTx/>
              <a:uFillTx/>
              <a:latin typeface="+mn-lt"/>
              <a:ea typeface="+mn-ea"/>
              <a:cs typeface="+mn-cs"/>
            </a:endParaRPr>
          </a:p>
        </p:txBody>
      </p:sp>
      <p:sp>
        <p:nvSpPr>
          <p:cNvPr id="13" name="矩形 12"/>
          <p:cNvSpPr/>
          <p:nvPr/>
        </p:nvSpPr>
        <p:spPr>
          <a:xfrm>
            <a:off x="3496310" y="5714683"/>
            <a:ext cx="3219450" cy="666750"/>
          </a:xfrm>
          <a:prstGeom prst="rect">
            <a:avLst/>
          </a:prstGeom>
          <a:noFill/>
          <a:ln w="3492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3200" b="1" i="0" u="none" strike="noStrike" kern="1200" cap="none" spc="0" normalizeH="0" baseline="0" noProof="0">
              <a:ln>
                <a:noFill/>
              </a:ln>
              <a:solidFill>
                <a:schemeClr val="tx1"/>
              </a:solidFill>
              <a:effectLst/>
              <a:uLnTx/>
              <a:uFillTx/>
              <a:latin typeface="+mn-lt"/>
              <a:ea typeface="+mn-ea"/>
              <a:cs typeface="+mn-cs"/>
            </a:endParaRPr>
          </a:p>
        </p:txBody>
      </p:sp>
      <p:sp>
        <p:nvSpPr>
          <p:cNvPr id="16" name="文本框 15"/>
          <p:cNvSpPr txBox="1"/>
          <p:nvPr/>
        </p:nvSpPr>
        <p:spPr>
          <a:xfrm>
            <a:off x="2421255" y="115570"/>
            <a:ext cx="6252210" cy="2491740"/>
          </a:xfrm>
          <a:prstGeom prst="rect">
            <a:avLst/>
          </a:prstGeom>
          <a:noFill/>
        </p:spPr>
        <p:txBody>
          <a:bodyPr wrap="square" rtlCol="0" anchor="t">
            <a:spAutoFit/>
          </a:bodyPr>
          <a:lstStyle>
            <a:defPPr>
              <a:defRPr lang="zh-CN"/>
            </a:defPPr>
          </a:lstStyle>
          <a:p>
            <a:pPr algn="l">
              <a:defRPr/>
            </a:pPr>
            <a:r>
              <a:rPr lang="en-US" altLang="zh-CN" sz="4400" b="1">
                <a:solidFill>
                  <a:schemeClr val="tx1">
                    <a:lumMod val="95000"/>
                    <a:lumOff val="5000"/>
                  </a:schemeClr>
                </a:solidFill>
                <a:latin typeface="宋体" panose="02010600030101010101" pitchFamily="2" charset="-122"/>
                <a:ea typeface="宋体" panose="02010600030101010101" pitchFamily="2" charset="-122"/>
                <a:cs typeface="宋体" panose="02010600030101010101" pitchFamily="2" charset="-122"/>
                <a:sym typeface="+mn-ea"/>
              </a:rPr>
              <a:t>    </a:t>
            </a:r>
            <a:r>
              <a:rPr lang="zh-CN" altLang="en-US" sz="4400" b="1">
                <a:solidFill>
                  <a:schemeClr val="tx1">
                    <a:lumMod val="95000"/>
                    <a:lumOff val="5000"/>
                  </a:schemeClr>
                </a:solidFill>
                <a:latin typeface="宋体" panose="02010600030101010101" pitchFamily="2" charset="-122"/>
                <a:ea typeface="宋体" panose="02010600030101010101" pitchFamily="2" charset="-122"/>
                <a:cs typeface="宋体" panose="02010600030101010101" pitchFamily="2" charset="-122"/>
                <a:sym typeface="+mn-ea"/>
              </a:rPr>
              <a:t>七年级上册</a:t>
            </a:r>
            <a:r>
              <a:rPr lang="en-US" altLang="zh-CN" sz="4400" b="1">
                <a:solidFill>
                  <a:schemeClr val="tx1">
                    <a:lumMod val="95000"/>
                    <a:lumOff val="5000"/>
                  </a:schemeClr>
                </a:solidFill>
                <a:latin typeface="宋体" panose="02010600030101010101" pitchFamily="2" charset="-122"/>
                <a:ea typeface="宋体" panose="02010600030101010101" pitchFamily="2" charset="-122"/>
                <a:cs typeface="宋体" panose="02010600030101010101" pitchFamily="2" charset="-122"/>
                <a:sym typeface="+mn-ea"/>
              </a:rPr>
              <a:t>  </a:t>
            </a:r>
            <a:r>
              <a:rPr lang="zh-CN" altLang="en-US" sz="4400" b="1">
                <a:solidFill>
                  <a:schemeClr val="tx1">
                    <a:lumMod val="95000"/>
                    <a:lumOff val="5000"/>
                  </a:schemeClr>
                </a:solidFill>
                <a:latin typeface="宋体" panose="02010600030101010101" pitchFamily="2" charset="-122"/>
                <a:ea typeface="宋体" panose="02010600030101010101" pitchFamily="2" charset="-122"/>
                <a:cs typeface="宋体" panose="02010600030101010101" pitchFamily="2" charset="-122"/>
                <a:sym typeface="+mn-ea"/>
              </a:rPr>
              <a:t>  </a:t>
            </a:r>
            <a:endParaRPr lang="zh-CN" altLang="en-US" sz="4400" b="1">
              <a:solidFill>
                <a:schemeClr val="tx1">
                  <a:lumMod val="95000"/>
                  <a:lumOff val="5000"/>
                </a:schemeClr>
              </a:solidFill>
              <a:latin typeface="宋体" panose="02010600030101010101" pitchFamily="2" charset="-122"/>
              <a:ea typeface="宋体" panose="02010600030101010101" pitchFamily="2" charset="-122"/>
              <a:cs typeface="宋体" panose="02010600030101010101" pitchFamily="2" charset="-122"/>
            </a:endParaRPr>
          </a:p>
          <a:p>
            <a:pPr algn="l">
              <a:defRPr/>
            </a:pPr>
            <a:r>
              <a:rPr lang="zh-CN" altLang="en-US" sz="2800" b="1">
                <a:solidFill>
                  <a:srgbClr val="FF0000"/>
                </a:solidFill>
                <a:latin typeface="宋体" panose="02010600030101010101" pitchFamily="2" charset="-122"/>
                <a:ea typeface="宋体" panose="02010600030101010101" pitchFamily="2" charset="-122"/>
                <a:cs typeface="宋体" panose="02010600030101010101" pitchFamily="2" charset="-122"/>
                <a:sym typeface="+mn-ea"/>
              </a:rPr>
              <a:t>第一单元   成长的节拍</a:t>
            </a:r>
            <a:endParaRPr lang="en-US" altLang="zh-CN" sz="2800" b="1">
              <a:solidFill>
                <a:srgbClr val="FF0000"/>
              </a:solidFill>
              <a:latin typeface="宋体" panose="02010600030101010101" pitchFamily="2" charset="-122"/>
              <a:ea typeface="宋体" panose="02010600030101010101" pitchFamily="2" charset="-122"/>
              <a:cs typeface="宋体" panose="02010600030101010101" pitchFamily="2" charset="-122"/>
            </a:endParaRPr>
          </a:p>
          <a:p>
            <a:pPr algn="l">
              <a:defRPr/>
            </a:pPr>
            <a:r>
              <a:rPr lang="zh-CN" altLang="en-US" sz="2800" b="1">
                <a:solidFill>
                  <a:srgbClr val="FF0000"/>
                </a:solidFill>
                <a:latin typeface="宋体" panose="02010600030101010101" pitchFamily="2" charset="-122"/>
                <a:ea typeface="宋体" panose="02010600030101010101" pitchFamily="2" charset="-122"/>
                <a:cs typeface="宋体" panose="02010600030101010101" pitchFamily="2" charset="-122"/>
                <a:sym typeface="+mn-ea"/>
              </a:rPr>
              <a:t>第二单元   友谊的天空</a:t>
            </a:r>
            <a:endParaRPr lang="en-US" altLang="zh-CN" sz="2800" b="1">
              <a:solidFill>
                <a:srgbClr val="FF0000"/>
              </a:solidFill>
              <a:latin typeface="宋体" panose="02010600030101010101" pitchFamily="2" charset="-122"/>
              <a:ea typeface="宋体" panose="02010600030101010101" pitchFamily="2" charset="-122"/>
              <a:cs typeface="宋体" panose="02010600030101010101" pitchFamily="2" charset="-122"/>
            </a:endParaRPr>
          </a:p>
          <a:p>
            <a:pPr algn="l">
              <a:defRPr/>
            </a:pPr>
            <a:r>
              <a:rPr lang="zh-CN" altLang="en-US" sz="2800" b="1">
                <a:solidFill>
                  <a:srgbClr val="FF0000"/>
                </a:solidFill>
                <a:latin typeface="宋体" panose="02010600030101010101" pitchFamily="2" charset="-122"/>
                <a:ea typeface="宋体" panose="02010600030101010101" pitchFamily="2" charset="-122"/>
                <a:cs typeface="宋体" panose="02010600030101010101" pitchFamily="2" charset="-122"/>
                <a:sym typeface="+mn-ea"/>
              </a:rPr>
              <a:t>第三单元  </a:t>
            </a:r>
            <a:r>
              <a:rPr lang="en-US" altLang="zh-CN" sz="2800" b="1">
                <a:solidFill>
                  <a:srgbClr val="FF0000"/>
                </a:solidFill>
                <a:latin typeface="宋体" panose="02010600030101010101" pitchFamily="2" charset="-122"/>
                <a:ea typeface="宋体" panose="02010600030101010101" pitchFamily="2" charset="-122"/>
                <a:cs typeface="宋体" panose="02010600030101010101" pitchFamily="2" charset="-122"/>
                <a:sym typeface="+mn-ea"/>
              </a:rPr>
              <a:t> </a:t>
            </a:r>
            <a:r>
              <a:rPr lang="zh-CN" altLang="en-US" sz="2800" b="1">
                <a:solidFill>
                  <a:srgbClr val="FF0000"/>
                </a:solidFill>
                <a:latin typeface="宋体" panose="02010600030101010101" pitchFamily="2" charset="-122"/>
                <a:ea typeface="宋体" panose="02010600030101010101" pitchFamily="2" charset="-122"/>
                <a:cs typeface="宋体" panose="02010600030101010101" pitchFamily="2" charset="-122"/>
                <a:sym typeface="+mn-ea"/>
              </a:rPr>
              <a:t>师长情谊</a:t>
            </a:r>
            <a:endParaRPr lang="en-US" altLang="zh-CN" sz="2800" b="1">
              <a:solidFill>
                <a:srgbClr val="FF0000"/>
              </a:solidFill>
              <a:latin typeface="宋体" panose="02010600030101010101" pitchFamily="2" charset="-122"/>
              <a:ea typeface="宋体" panose="02010600030101010101" pitchFamily="2" charset="-122"/>
              <a:cs typeface="宋体" panose="02010600030101010101" pitchFamily="2" charset="-122"/>
            </a:endParaRPr>
          </a:p>
          <a:p>
            <a:pPr algn="l">
              <a:defRPr/>
            </a:pPr>
            <a:r>
              <a:rPr lang="zh-CN" altLang="en-US" sz="2800" b="1">
                <a:solidFill>
                  <a:srgbClr val="FF0000"/>
                </a:solidFill>
                <a:latin typeface="宋体" panose="02010600030101010101" pitchFamily="2" charset="-122"/>
                <a:ea typeface="宋体" panose="02010600030101010101" pitchFamily="2" charset="-122"/>
                <a:cs typeface="宋体" panose="02010600030101010101" pitchFamily="2" charset="-122"/>
                <a:sym typeface="+mn-ea"/>
              </a:rPr>
              <a:t>第四单元   生命的思考  </a:t>
            </a:r>
            <a:endParaRPr lang="zh-CN" altLang="en-US" sz="2800"/>
          </a:p>
        </p:txBody>
      </p:sp>
    </p:spTree>
    <p:custDataLst>
      <p:tags r:id="rId2"/>
    </p:custDataLst>
  </p:cSld>
  <p:clrMapOvr>
    <a:masterClrMapping/>
  </p:clrMapOvr>
  <p:transition/>
  <p:timing/>
</p:sld>
</file>

<file path=ppt/slides/slide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Pr>
        <a:noFill/>
        <a:effectLst/>
      </p:bgPr>
    </p:bg>
    <p:spTree>
      <p:nvGrpSpPr>
        <p:cNvPr id="1" name=""/>
        <p:cNvGrpSpPr/>
        <p:nvPr/>
      </p:nvGrpSpPr>
      <p:grpSpPr>
        <a:xfrm>
          <a:off x="0" y="0"/>
          <a:ext cx="0" cy="0"/>
        </a:xfrm>
      </p:grpSpPr>
      <p:sp>
        <p:nvSpPr>
          <p:cNvPr id="2" name="文本占位符 1"/>
          <p:cNvSpPr>
            <a:spLocks noGrp="1"/>
          </p:cNvSpPr>
          <p:nvPr>
            <p:ph type="body" idx="1"/>
          </p:nvPr>
        </p:nvSpPr>
        <p:spPr/>
        <p:txBody>
          <a:bodyPr/>
          <a:lstStyle/>
          <a:p>
            <a:r>
              <a:rPr lang="en-US" altLang="zh-CN">
                <a:solidFill>
                  <a:srgbClr val="EAD900">
                    <a:lumMod val="75000"/>
                  </a:srgbClr>
                </a:solidFill>
                <a:cs typeface="+mn-ea"/>
                <a:sym typeface="+mn-ea"/>
              </a:rPr>
              <a:t>01</a:t>
            </a:r>
            <a:endParaRPr lang="en-US" altLang="zh-CN">
              <a:solidFill>
                <a:srgbClr val="FFBA55"/>
              </a:solidFill>
              <a:cs typeface="+mn-ea"/>
              <a:sym typeface="+mn-ea"/>
            </a:endParaRPr>
          </a:p>
        </p:txBody>
      </p:sp>
      <p:sp>
        <p:nvSpPr>
          <p:cNvPr id="3" name="标题 2"/>
          <p:cNvSpPr>
            <a:spLocks noGrp="1"/>
          </p:cNvSpPr>
          <p:nvPr/>
        </p:nvSpPr>
        <p:spPr>
          <a:xfrm>
            <a:off x="983615" y="3911930"/>
            <a:ext cx="10515600" cy="1391570"/>
          </a:xfrm>
          <a:prstGeom prst="rect">
            <a:avLst/>
          </a:prstGeom>
        </p:spPr>
        <p:txBody>
          <a:bodyPr vert="horz" lIns="91440" tIns="45720" rIns="91440" bIns="45720" rtlCol="0" anchor="ctr">
            <a:normAutofit/>
          </a:bodyPr>
          <a:lstStyle>
            <a:defPPr>
              <a:defRPr lang="zh-CN"/>
            </a:defPPr>
            <a:lvl1pPr marL="0" algn="ctr"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4400"/>
              <a:t>考点分析</a:t>
            </a:r>
          </a:p>
        </p:txBody>
      </p:sp>
    </p:spTree>
    <p:custDataLst>
      <p:tags r:id="rId2"/>
    </p:custDataLst>
  </p:cSld>
  <p:clrMapOvr>
    <a:masterClrMapping/>
  </p:clrMapOvr>
  <p:transition/>
  <p:timing/>
</p:sld>
</file>

<file path=ppt/slides/slide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4" name="文本框 1"/>
          <p:cNvSpPr txBox="1"/>
          <p:nvPr/>
        </p:nvSpPr>
        <p:spPr>
          <a:xfrm>
            <a:off x="671195" y="3783392"/>
            <a:ext cx="1559506" cy="554103"/>
          </a:xfrm>
          <a:prstGeom prst="rect">
            <a:avLst/>
          </a:prstGeom>
          <a:noFill/>
          <a:ln w="12700" cap="flat">
            <a:noFill/>
            <a:miter lim="400000"/>
          </a:ln>
        </p:spPr>
        <p:style>
          <a:lnRef idx="0">
            <a:scrgbClr r="0" g="0" b="0"/>
          </a:lnRef>
          <a:fillRef idx="0">
            <a:scrgbClr r="0" g="0" b="0"/>
          </a:fillRef>
          <a:effectRef idx="0">
            <a:scrgbClr r="0" g="0" b="0"/>
          </a:effectRef>
          <a:fontRef idx="none"/>
        </p:style>
        <p:txBody>
          <a:bodyPr rot="0" spcFirstLastPara="1" vertOverflow="overflow" horzOverflow="overflow" vert="horz" wrap="none" lIns="61012" tIns="61012" rIns="61012" bIns="61012" numCol="1" spcCol="50844" rtlCol="0" anchor="t">
            <a:spAutoFit/>
          </a:bodyPr>
          <a:lstStyle>
            <a:defPPr>
              <a:defRPr lang="zh-CN"/>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mn-lt"/>
                <a:ea typeface="+mn-ea"/>
                <a:cs typeface="+mn-cs"/>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mn-lt"/>
                <a:ea typeface="+mn-ea"/>
                <a:cs typeface="+mn-cs"/>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mn-lt"/>
                <a:ea typeface="+mn-ea"/>
                <a:cs typeface="+mn-cs"/>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mn-lt"/>
                <a:ea typeface="+mn-ea"/>
                <a:cs typeface="+mn-cs"/>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mn-lt"/>
                <a:ea typeface="+mn-ea"/>
                <a:cs typeface="+mn-cs"/>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mn-lt"/>
                <a:ea typeface="+mn-ea"/>
                <a:cs typeface="+mn-cs"/>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mn-lt"/>
                <a:ea typeface="+mn-ea"/>
                <a:cs typeface="+mn-cs"/>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mn-lt"/>
                <a:ea typeface="+mn-ea"/>
                <a:cs typeface="+mn-cs"/>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mn-lt"/>
                <a:ea typeface="+mn-ea"/>
                <a:cs typeface="+mn-cs"/>
                <a:sym typeface="Wingdings"/>
              </a:defRPr>
            </a:lvl9pPr>
          </a:lstStyle>
          <a:p>
            <a:r>
              <a:rPr lang="zh-CN" altLang="en-US" sz="2800" b="1">
                <a:solidFill>
                  <a:srgbClr val="FF0000"/>
                </a:solidFill>
                <a:latin typeface="华文隶书" panose="02010800040101010101" pitchFamily="2" charset="-122"/>
                <a:ea typeface="华文隶书" panose="02010800040101010101" pitchFamily="2" charset="-122"/>
              </a:rPr>
              <a:t>核心素养</a:t>
            </a:r>
          </a:p>
        </p:txBody>
      </p:sp>
      <p:sp>
        <p:nvSpPr>
          <p:cNvPr id="6" name="矩形 5"/>
          <p:cNvSpPr/>
          <p:nvPr/>
        </p:nvSpPr>
        <p:spPr>
          <a:xfrm>
            <a:off x="459025" y="4447162"/>
            <a:ext cx="11269821" cy="1674412"/>
          </a:xfrm>
          <a:prstGeom prst="rect">
            <a:avLst/>
          </a:prstGeom>
        </p:spPr>
        <p:txBody>
          <a:bodyPr wrap="square" lIns="122027" tIns="61013" rIns="122027" bIns="61013">
            <a:spAutoFit/>
          </a:bodyPr>
          <a:lstStyle>
            <a:defPPr>
              <a:defRPr lang="zh-CN"/>
            </a:defPPr>
          </a:lstStyle>
          <a:p>
            <a:pPr>
              <a:lnSpc>
                <a:spcPct val="120000"/>
              </a:lnSpc>
            </a:pPr>
            <a:r>
              <a:rPr lang="zh-CN" altLang="en-US" sz="2800" b="1">
                <a:latin typeface="华文新魏" panose="02010800040101010101" pitchFamily="2" charset="-122"/>
                <a:ea typeface="华文新魏" panose="02010800040101010101" pitchFamily="2" charset="-122"/>
              </a:rPr>
              <a:t>本单元知识体现了中学生核心素养“自主发展”的要求，通过本单元的学习，帮助学生正确地认识和理解字习的重要性，学会有效管理自己的学习和生活，认识和发现自我价值，发掘自身潜能，成就出彩人生。</a:t>
            </a:r>
            <a:endParaRPr lang="en-US" altLang="zh-CN" sz="2800" b="1">
              <a:latin typeface="华文新魏" panose="02010800040101010101" pitchFamily="2" charset="-122"/>
              <a:ea typeface="华文新魏" panose="02010800040101010101" pitchFamily="2" charset="-122"/>
            </a:endParaRPr>
          </a:p>
        </p:txBody>
      </p:sp>
      <p:cxnSp>
        <p:nvCxnSpPr>
          <p:cNvPr id="7" name="直接连接符 6"/>
          <p:cNvCxnSpPr/>
          <p:nvPr/>
        </p:nvCxnSpPr>
        <p:spPr>
          <a:xfrm>
            <a:off x="0" y="648975"/>
            <a:ext cx="12202795" cy="26665"/>
          </a:xfrm>
          <a:prstGeom prst="line">
            <a:avLst/>
          </a:prstGeom>
          <a:ln>
            <a:solidFill>
              <a:srgbClr val="C00000"/>
            </a:solidFill>
          </a:ln>
        </p:spPr>
        <p:style>
          <a:lnRef idx="3">
            <a:schemeClr val="accent2"/>
          </a:lnRef>
          <a:fillRef idx="0">
            <a:schemeClr val="accent2"/>
          </a:fillRef>
          <a:effectRef idx="2">
            <a:schemeClr val="accent2"/>
          </a:effectRef>
          <a:fontRef idx="minor">
            <a:schemeClr val="tx1"/>
          </a:fontRef>
        </p:style>
      </p:cxnSp>
      <p:sp>
        <p:nvSpPr>
          <p:cNvPr id="10" name="文本框 1"/>
          <p:cNvSpPr txBox="1"/>
          <p:nvPr/>
        </p:nvSpPr>
        <p:spPr>
          <a:xfrm>
            <a:off x="599866" y="882660"/>
            <a:ext cx="5404683" cy="523218"/>
          </a:xfrm>
          <a:prstGeom prst="rect">
            <a:avLst/>
          </a:prstGeom>
          <a:noFill/>
          <a:ln w="12700" cap="flat">
            <a:noFill/>
            <a:miter lim="400000"/>
          </a:ln>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defPPr>
              <a:defRPr lang="zh-CN"/>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mn-lt"/>
                <a:ea typeface="+mn-ea"/>
                <a:cs typeface="+mn-cs"/>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mn-lt"/>
                <a:ea typeface="+mn-ea"/>
                <a:cs typeface="+mn-cs"/>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mn-lt"/>
                <a:ea typeface="+mn-ea"/>
                <a:cs typeface="+mn-cs"/>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mn-lt"/>
                <a:ea typeface="+mn-ea"/>
                <a:cs typeface="+mn-cs"/>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mn-lt"/>
                <a:ea typeface="+mn-ea"/>
                <a:cs typeface="+mn-cs"/>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mn-lt"/>
                <a:ea typeface="+mn-ea"/>
                <a:cs typeface="+mn-cs"/>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mn-lt"/>
                <a:ea typeface="+mn-ea"/>
                <a:cs typeface="+mn-cs"/>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mn-lt"/>
                <a:ea typeface="+mn-ea"/>
                <a:cs typeface="+mn-cs"/>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mn-lt"/>
                <a:ea typeface="+mn-ea"/>
                <a:cs typeface="+mn-cs"/>
                <a:sym typeface="Wingdings"/>
              </a:defRPr>
            </a:lvl9pPr>
          </a:lstStyle>
          <a:p>
            <a:r>
              <a:rPr lang="zh-CN" altLang="en-US" sz="2800" b="1">
                <a:solidFill>
                  <a:srgbClr val="FF0000"/>
                </a:solidFill>
                <a:latin typeface="+mn-ea"/>
              </a:rPr>
              <a:t>第一单元  成长的节拍    </a:t>
            </a:r>
            <a:r>
              <a:rPr lang="zh-CN" altLang="en-US" sz="2800" b="1">
                <a:solidFill>
                  <a:srgbClr val="FF0000"/>
                </a:solidFill>
                <a:latin typeface="华文隶书" panose="02010800040101010101" pitchFamily="2" charset="-122"/>
                <a:ea typeface="华文隶书" panose="02010800040101010101" pitchFamily="2" charset="-122"/>
              </a:rPr>
              <a:t>课程标准</a:t>
            </a:r>
          </a:p>
        </p:txBody>
      </p:sp>
      <p:sp>
        <p:nvSpPr>
          <p:cNvPr id="11" name="矩形 10"/>
          <p:cNvSpPr/>
          <p:nvPr/>
        </p:nvSpPr>
        <p:spPr>
          <a:xfrm>
            <a:off x="429489" y="1434274"/>
            <a:ext cx="10915455" cy="2160591"/>
          </a:xfrm>
          <a:prstGeom prst="rect">
            <a:avLst/>
          </a:prstGeom>
        </p:spPr>
        <p:txBody>
          <a:bodyPr wrap="square">
            <a:spAutoFit/>
          </a:bodyPr>
          <a:lstStyle>
            <a:defPPr>
              <a:defRPr lang="zh-CN"/>
            </a:defPPr>
          </a:lstStyle>
          <a:p>
            <a:pPr>
              <a:lnSpc>
                <a:spcPct val="120000"/>
              </a:lnSpc>
            </a:pPr>
            <a:r>
              <a:rPr lang="zh-CN" altLang="en-US" sz="2800" b="1">
                <a:latin typeface="华文新魏" panose="02010800040101010101" pitchFamily="2" charset="-122"/>
                <a:ea typeface="华文新魏" panose="02010800040101010101" pitchFamily="2" charset="-122"/>
              </a:rPr>
              <a:t>（</a:t>
            </a:r>
            <a:r>
              <a:rPr lang="en-US" altLang="zh-CN" sz="2800" b="1">
                <a:latin typeface="华文新魏" panose="02010800040101010101" pitchFamily="2" charset="-122"/>
                <a:ea typeface="华文新魏" panose="02010800040101010101" pitchFamily="2" charset="-122"/>
              </a:rPr>
              <a:t>1</a:t>
            </a:r>
            <a:r>
              <a:rPr lang="zh-CN" altLang="en-US" sz="2800" b="1">
                <a:latin typeface="华文新魏" panose="02010800040101010101" pitchFamily="2" charset="-122"/>
                <a:ea typeface="华文新魏" panose="02010800040101010101" pitchFamily="2" charset="-122"/>
              </a:rPr>
              <a:t>）主动锻炼个性心理品质，磨砺意志，陶治情操，形成良好的学习、劳动习惯和生活态度。</a:t>
            </a:r>
            <a:endParaRPr lang="en-US" altLang="zh-CN" sz="2800" b="1">
              <a:latin typeface="华文新魏" panose="02010800040101010101" pitchFamily="2" charset="-122"/>
              <a:ea typeface="华文新魏" panose="02010800040101010101" pitchFamily="2" charset="-122"/>
            </a:endParaRPr>
          </a:p>
          <a:p>
            <a:pPr>
              <a:lnSpc>
                <a:spcPct val="120000"/>
              </a:lnSpc>
            </a:pPr>
            <a:r>
              <a:rPr lang="zh-CN" altLang="en-US" sz="2800" b="1">
                <a:latin typeface="华文新魏" panose="02010800040101010101" pitchFamily="2" charset="-122"/>
                <a:ea typeface="华文新魏" panose="02010800040101010101" pitchFamily="2" charset="-122"/>
              </a:rPr>
              <a:t>（</a:t>
            </a:r>
            <a:r>
              <a:rPr lang="en-US" altLang="zh-CN" sz="2800" b="1">
                <a:latin typeface="华文新魏" panose="02010800040101010101" pitchFamily="2" charset="-122"/>
                <a:ea typeface="华文新魏" panose="02010800040101010101" pitchFamily="2" charset="-122"/>
              </a:rPr>
              <a:t>2</a:t>
            </a:r>
            <a:r>
              <a:rPr lang="zh-CN" altLang="en-US" sz="2800" b="1">
                <a:latin typeface="华文新魏" panose="02010800040101010101" pitchFamily="2" charset="-122"/>
                <a:ea typeface="华文新魏" panose="02010800040101010101" pitchFamily="2" charset="-122"/>
              </a:rPr>
              <a:t>）了解自我评价的重要性，能够客观地认知自我，积极接纳自我，形成比较清晰的自我整体形象。</a:t>
            </a:r>
          </a:p>
        </p:txBody>
      </p:sp>
      <p:pic>
        <p:nvPicPr>
          <p:cNvPr id="18" name="原创设计师：http://chn.docer.com/works?userid=251545333        _4" descr="Nipic_4268027_20150724132014183237.png"/>
          <p:cNvPicPr>
            <a:picLocks noChangeAspect="1"/>
          </p:cNvPicPr>
          <p:nvPr/>
        </p:nvPicPr>
        <p:blipFill>
          <a:blip r:embed="rId2"/>
          <a:stretch>
            <a:fillRect/>
          </a:stretch>
        </p:blipFill>
        <p:spPr>
          <a:xfrm>
            <a:off x="148590" y="0"/>
            <a:ext cx="1045210" cy="560070"/>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4" presetClass="entr" presetSubtype="0" fill="hold" grpId="2" nodeType="clickEffect">
                                  <p:stCondLst>
                                    <p:cond delay="0"/>
                                  </p:stCondLst>
                                  <p:childTnLst>
                                    <p:set>
                                      <p:cBhvr>
                                        <p:cTn id="6" dur="1" fill="hold">
                                          <p:stCondLst>
                                            <p:cond delay="0"/>
                                          </p:stCondLst>
                                        </p:cTn>
                                        <p:tgtEl>
                                          <p:spTgt spid="11"/>
                                        </p:tgtEl>
                                        <p:attrNameLst>
                                          <p:attrName>style.visibility</p:attrName>
                                        </p:attrNameLst>
                                      </p:cBhvr>
                                      <p:to>
                                        <p:strVal val="visible"/>
                                      </p:to>
                                    </p:set>
                                    <p:anim to="" calcmode="lin" valueType="num">
                                      <p:cBhvr>
                                        <p:cTn id="7" dur="1" fill="hold"/>
                                        <p:tgtEl>
                                          <p:spTgt spid="11"/>
                                        </p:tgtEl>
                                      </p:cBhvr>
                                    </p:anim>
                                  </p:childTnLst>
                                </p:cTn>
                              </p:par>
                            </p:childTnLst>
                          </p:cTn>
                        </p:par>
                      </p:childTnLst>
                    </p:cTn>
                  </p:par>
                  <p:par>
                    <p:cTn id="8" fill="hold" nodeType="clickPar">
                      <p:stCondLst>
                        <p:cond delay="indefinite"/>
                      </p:stCondLst>
                      <p:childTnLst>
                        <p:par>
                          <p:cTn id="9" fill="hold" nodeType="withGroup">
                            <p:stCondLst>
                              <p:cond delay="indefinite"/>
                            </p:stCondLst>
                          </p:cTn>
                        </p:par>
                        <p:par>
                          <p:cTn id="10" fill="hold" nodeType="afterGroup">
                            <p:stCondLst>
                              <p:cond delay="0"/>
                            </p:stCondLst>
                            <p:childTnLst>
                              <p:par>
                                <p:cTn id="11" presetID="6" presetClass="entr" presetSubtype="16"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circle(in)">
                                      <p:cBhvr>
                                        <p:cTn id="13" dur="2000"/>
                                        <p:tgtEl>
                                          <p:spTgt spid="4"/>
                                        </p:tgtEl>
                                      </p:cBhvr>
                                    </p:animEffect>
                                  </p:childTnLst>
                                </p:cTn>
                              </p:par>
                            </p:childTnLst>
                          </p:cTn>
                        </p:par>
                      </p:childTnLst>
                    </p:cTn>
                  </p:par>
                  <p:par>
                    <p:cTn id="14" fill="hold" nodeType="clickPar">
                      <p:stCondLst>
                        <p:cond delay="indefinite"/>
                      </p:stCondLst>
                      <p:childTnLst>
                        <p:par>
                          <p:cTn id="15" fill="hold" nodeType="withGroup">
                            <p:stCondLst>
                              <p:cond delay="indefinite"/>
                            </p:stCondLst>
                          </p:cTn>
                        </p:par>
                        <p:par>
                          <p:cTn id="16" fill="hold" nodeType="afterGroup">
                            <p:stCondLst>
                              <p:cond delay="0"/>
                            </p:stCondLst>
                            <p:childTnLst>
                              <p:par>
                                <p:cTn id="17" presetID="24" presetClass="entr" presetSubtype="0" fill="hold" grpId="1" nodeType="clickEffect">
                                  <p:stCondLst>
                                    <p:cond delay="0"/>
                                  </p:stCondLst>
                                  <p:childTnLst>
                                    <p:set>
                                      <p:cBhvr>
                                        <p:cTn id="18" dur="1" fill="hold">
                                          <p:stCondLst>
                                            <p:cond delay="0"/>
                                          </p:stCondLst>
                                        </p:cTn>
                                        <p:tgtEl>
                                          <p:spTgt spid="6"/>
                                        </p:tgtEl>
                                        <p:attrNameLst>
                                          <p:attrName>style.visibility</p:attrName>
                                        </p:attrNameLst>
                                      </p:cBhvr>
                                      <p:to>
                                        <p:strVal val="visible"/>
                                      </p:to>
                                    </p:set>
                                    <p:anim to="" calcmode="lin" valueType="num">
                                      <p:cBhvr>
                                        <p:cTn id="19" dur="1" fill="hold"/>
                                        <p:tgtEl>
                                          <p:spTgt spid="6"/>
                                        </p:tgtEl>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1"/>
      <p:bldP spid="11" grpId="2"/>
    </p:bldLst>
  </p:timing>
</p:sld>
</file>

<file path=ppt/slides/slide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4" name="文本框 1"/>
          <p:cNvSpPr txBox="1"/>
          <p:nvPr/>
        </p:nvSpPr>
        <p:spPr>
          <a:xfrm>
            <a:off x="671195" y="3783392"/>
            <a:ext cx="1559506" cy="554103"/>
          </a:xfrm>
          <a:prstGeom prst="rect">
            <a:avLst/>
          </a:prstGeom>
          <a:noFill/>
          <a:ln w="12700" cap="flat">
            <a:noFill/>
            <a:miter lim="400000"/>
          </a:ln>
        </p:spPr>
        <p:style>
          <a:lnRef idx="0">
            <a:scrgbClr r="0" g="0" b="0"/>
          </a:lnRef>
          <a:fillRef idx="0">
            <a:scrgbClr r="0" g="0" b="0"/>
          </a:fillRef>
          <a:effectRef idx="0">
            <a:scrgbClr r="0" g="0" b="0"/>
          </a:effectRef>
          <a:fontRef idx="none"/>
        </p:style>
        <p:txBody>
          <a:bodyPr rot="0" spcFirstLastPara="1" vertOverflow="overflow" horzOverflow="overflow" vert="horz" wrap="none" lIns="61012" tIns="61012" rIns="61012" bIns="61012" numCol="1" spcCol="50844" rtlCol="0" anchor="t">
            <a:spAutoFit/>
          </a:bodyPr>
          <a:lstStyle>
            <a:defPPr>
              <a:defRPr lang="zh-CN"/>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mn-lt"/>
                <a:ea typeface="+mn-ea"/>
                <a:cs typeface="+mn-cs"/>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mn-lt"/>
                <a:ea typeface="+mn-ea"/>
                <a:cs typeface="+mn-cs"/>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mn-lt"/>
                <a:ea typeface="+mn-ea"/>
                <a:cs typeface="+mn-cs"/>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mn-lt"/>
                <a:ea typeface="+mn-ea"/>
                <a:cs typeface="+mn-cs"/>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mn-lt"/>
                <a:ea typeface="+mn-ea"/>
                <a:cs typeface="+mn-cs"/>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mn-lt"/>
                <a:ea typeface="+mn-ea"/>
                <a:cs typeface="+mn-cs"/>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mn-lt"/>
                <a:ea typeface="+mn-ea"/>
                <a:cs typeface="+mn-cs"/>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mn-lt"/>
                <a:ea typeface="+mn-ea"/>
                <a:cs typeface="+mn-cs"/>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mn-lt"/>
                <a:ea typeface="+mn-ea"/>
                <a:cs typeface="+mn-cs"/>
                <a:sym typeface="Wingdings"/>
              </a:defRPr>
            </a:lvl9pPr>
          </a:lstStyle>
          <a:p>
            <a:r>
              <a:rPr lang="zh-CN" altLang="en-US" sz="2800" b="1">
                <a:solidFill>
                  <a:srgbClr val="FF0000"/>
                </a:solidFill>
                <a:latin typeface="华文隶书" panose="02010800040101010101" pitchFamily="2" charset="-122"/>
                <a:ea typeface="华文隶书" panose="02010800040101010101" pitchFamily="2" charset="-122"/>
              </a:rPr>
              <a:t>核心素养</a:t>
            </a:r>
          </a:p>
        </p:txBody>
      </p:sp>
      <p:sp>
        <p:nvSpPr>
          <p:cNvPr id="6" name="矩形 5"/>
          <p:cNvSpPr/>
          <p:nvPr/>
        </p:nvSpPr>
        <p:spPr>
          <a:xfrm>
            <a:off x="459025" y="4447162"/>
            <a:ext cx="11269821" cy="1128108"/>
          </a:xfrm>
          <a:prstGeom prst="rect">
            <a:avLst/>
          </a:prstGeom>
        </p:spPr>
        <p:txBody>
          <a:bodyPr wrap="square" lIns="122027" tIns="61013" rIns="122027" bIns="61013">
            <a:spAutoFit/>
          </a:bodyPr>
          <a:lstStyle>
            <a:defPPr>
              <a:defRPr lang="zh-CN"/>
            </a:defPPr>
          </a:lstStyle>
          <a:p>
            <a:pPr>
              <a:lnSpc>
                <a:spcPct val="120000"/>
              </a:lnSpc>
            </a:pPr>
            <a:r>
              <a:rPr lang="zh-CN" altLang="en-US" sz="2800" b="1">
                <a:latin typeface="华文新魏" panose="02010800040101010101" pitchFamily="2" charset="-122"/>
                <a:ea typeface="华文新魏" panose="02010800040101010101" pitchFamily="2" charset="-122"/>
              </a:rPr>
              <a:t>从中学生核心素养层面而言，本单元属于“社会参与”部分中的“责任担当”内容，具体表现为：社会责任当中的诚信友善、宽和待人。</a:t>
            </a:r>
          </a:p>
        </p:txBody>
      </p:sp>
      <p:cxnSp>
        <p:nvCxnSpPr>
          <p:cNvPr id="7" name="直接连接符 6"/>
          <p:cNvCxnSpPr/>
          <p:nvPr/>
        </p:nvCxnSpPr>
        <p:spPr>
          <a:xfrm>
            <a:off x="0" y="648975"/>
            <a:ext cx="12202795" cy="26665"/>
          </a:xfrm>
          <a:prstGeom prst="line">
            <a:avLst/>
          </a:prstGeom>
          <a:ln>
            <a:solidFill>
              <a:srgbClr val="C00000"/>
            </a:solidFill>
          </a:ln>
        </p:spPr>
        <p:style>
          <a:lnRef idx="3">
            <a:schemeClr val="accent2"/>
          </a:lnRef>
          <a:fillRef idx="0">
            <a:schemeClr val="accent2"/>
          </a:fillRef>
          <a:effectRef idx="2">
            <a:schemeClr val="accent2"/>
          </a:effectRef>
          <a:fontRef idx="minor">
            <a:schemeClr val="tx1"/>
          </a:fontRef>
        </p:style>
      </p:cxnSp>
      <p:sp>
        <p:nvSpPr>
          <p:cNvPr id="10" name="文本框 1"/>
          <p:cNvSpPr txBox="1"/>
          <p:nvPr/>
        </p:nvSpPr>
        <p:spPr>
          <a:xfrm>
            <a:off x="599866" y="882660"/>
            <a:ext cx="5835310" cy="523218"/>
          </a:xfrm>
          <a:prstGeom prst="rect">
            <a:avLst/>
          </a:prstGeom>
          <a:noFill/>
          <a:ln w="12700" cap="flat">
            <a:noFill/>
            <a:miter lim="400000"/>
          </a:ln>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defPPr>
              <a:defRPr lang="zh-CN"/>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mn-lt"/>
                <a:ea typeface="+mn-ea"/>
                <a:cs typeface="+mn-cs"/>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mn-lt"/>
                <a:ea typeface="+mn-ea"/>
                <a:cs typeface="+mn-cs"/>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mn-lt"/>
                <a:ea typeface="+mn-ea"/>
                <a:cs typeface="+mn-cs"/>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mn-lt"/>
                <a:ea typeface="+mn-ea"/>
                <a:cs typeface="+mn-cs"/>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mn-lt"/>
                <a:ea typeface="+mn-ea"/>
                <a:cs typeface="+mn-cs"/>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mn-lt"/>
                <a:ea typeface="+mn-ea"/>
                <a:cs typeface="+mn-cs"/>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mn-lt"/>
                <a:ea typeface="+mn-ea"/>
                <a:cs typeface="+mn-cs"/>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mn-lt"/>
                <a:ea typeface="+mn-ea"/>
                <a:cs typeface="+mn-cs"/>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mn-lt"/>
                <a:ea typeface="+mn-ea"/>
                <a:cs typeface="+mn-cs"/>
                <a:sym typeface="Wingdings"/>
              </a:defRPr>
            </a:lvl9pPr>
          </a:lstStyle>
          <a:p>
            <a:r>
              <a:rPr lang="zh-CN" altLang="en-US" sz="2800" b="1">
                <a:solidFill>
                  <a:srgbClr val="FF0000"/>
                </a:solidFill>
                <a:latin typeface="宋体" panose="02010600030101010101" pitchFamily="2" charset="-122"/>
                <a:ea typeface="宋体" panose="02010600030101010101" pitchFamily="2" charset="-122"/>
                <a:cs typeface="宋体" panose="02010600030101010101" pitchFamily="2" charset="-122"/>
              </a:rPr>
              <a:t>第二单元   友谊的天空</a:t>
            </a:r>
            <a:r>
              <a:rPr lang="en-US" altLang="zh-CN" sz="2800" b="1">
                <a:solidFill>
                  <a:srgbClr val="FF0000"/>
                </a:solidFill>
                <a:latin typeface="宋体" panose="02010600030101010101" pitchFamily="2" charset="-122"/>
                <a:ea typeface="宋体" panose="02010600030101010101" pitchFamily="2" charset="-122"/>
                <a:cs typeface="宋体" panose="02010600030101010101" pitchFamily="2" charset="-122"/>
              </a:rPr>
              <a:t>   </a:t>
            </a:r>
            <a:r>
              <a:rPr lang="zh-CN" altLang="en-US" sz="2800" b="1">
                <a:solidFill>
                  <a:srgbClr val="FF0000"/>
                </a:solidFill>
                <a:latin typeface="华文隶书" panose="02010800040101010101" pitchFamily="2" charset="-122"/>
                <a:ea typeface="华文隶书" panose="02010800040101010101" pitchFamily="2" charset="-122"/>
              </a:rPr>
              <a:t>课程标准</a:t>
            </a:r>
          </a:p>
        </p:txBody>
      </p:sp>
      <p:sp>
        <p:nvSpPr>
          <p:cNvPr id="11" name="矩形 10"/>
          <p:cNvSpPr/>
          <p:nvPr/>
        </p:nvSpPr>
        <p:spPr>
          <a:xfrm>
            <a:off x="459025" y="1836765"/>
            <a:ext cx="10915455" cy="1614288"/>
          </a:xfrm>
          <a:prstGeom prst="rect">
            <a:avLst/>
          </a:prstGeom>
        </p:spPr>
        <p:txBody>
          <a:bodyPr wrap="square">
            <a:spAutoFit/>
          </a:bodyPr>
          <a:lstStyle>
            <a:defPPr>
              <a:defRPr lang="zh-CN"/>
            </a:defPPr>
          </a:lstStyle>
          <a:p>
            <a:pPr>
              <a:lnSpc>
                <a:spcPct val="120000"/>
              </a:lnSpc>
            </a:pPr>
            <a:r>
              <a:rPr lang="zh-CN" altLang="en-US" sz="2800" b="1">
                <a:latin typeface="华文新魏" panose="02010800040101010101" pitchFamily="2" charset="-122"/>
                <a:ea typeface="华文新魏" panose="02010800040101010101" pitchFamily="2" charset="-122"/>
              </a:rPr>
              <a:t>（</a:t>
            </a:r>
            <a:r>
              <a:rPr lang="en-US" altLang="zh-CN" sz="2800" b="1">
                <a:latin typeface="华文新魏" panose="02010800040101010101" pitchFamily="2" charset="-122"/>
                <a:ea typeface="华文新魏" panose="02010800040101010101" pitchFamily="2" charset="-122"/>
              </a:rPr>
              <a:t>1</a:t>
            </a:r>
            <a:r>
              <a:rPr lang="zh-CN" altLang="en-US" sz="2800" b="1">
                <a:latin typeface="华文新魏" panose="02010800040101010101" pitchFamily="2" charset="-122"/>
                <a:ea typeface="华文新魏" panose="02010800040101010101" pitchFamily="2" charset="-122"/>
              </a:rPr>
              <a:t>）积极与同学、朋友和成人交往，养成诚实、热情、开朗的性格。</a:t>
            </a:r>
          </a:p>
          <a:p>
            <a:pPr>
              <a:lnSpc>
                <a:spcPct val="120000"/>
              </a:lnSpc>
            </a:pPr>
            <a:r>
              <a:rPr lang="zh-CN" altLang="en-US" sz="2800" b="1">
                <a:latin typeface="华文新魏" panose="02010800040101010101" pitchFamily="2" charset="-122"/>
                <a:ea typeface="华文新魏" panose="02010800040101010101" pitchFamily="2" charset="-122"/>
              </a:rPr>
              <a:t>（</a:t>
            </a:r>
            <a:r>
              <a:rPr lang="en-US" altLang="zh-CN" sz="2800" b="1">
                <a:latin typeface="华文新魏" panose="02010800040101010101" pitchFamily="2" charset="-122"/>
                <a:ea typeface="华文新魏" panose="02010800040101010101" pitchFamily="2" charset="-122"/>
              </a:rPr>
              <a:t>2</a:t>
            </a:r>
            <a:r>
              <a:rPr lang="zh-CN" altLang="en-US" sz="2800" b="1">
                <a:latin typeface="华文新魏" panose="02010800040101010101" pitchFamily="2" charset="-122"/>
                <a:ea typeface="华文新魏" panose="02010800040101010101" pitchFamily="2" charset="-122"/>
              </a:rPr>
              <a:t>）合理利用互联网等媒介，感受社会生活的发展变化，增进关心社会的兴趣和情感，养成亲社会行为态度。</a:t>
            </a:r>
          </a:p>
        </p:txBody>
      </p:sp>
      <p:pic>
        <p:nvPicPr>
          <p:cNvPr id="18" name="原创设计师：http://chn.docer.com/works?userid=251545333        _4" descr="Nipic_4268027_20150724132014183237.png"/>
          <p:cNvPicPr>
            <a:picLocks noChangeAspect="1"/>
          </p:cNvPicPr>
          <p:nvPr/>
        </p:nvPicPr>
        <p:blipFill>
          <a:blip r:embed="rId2"/>
          <a:stretch>
            <a:fillRect/>
          </a:stretch>
        </p:blipFill>
        <p:spPr>
          <a:xfrm>
            <a:off x="148590" y="0"/>
            <a:ext cx="1045210" cy="560070"/>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4" presetClass="entr" presetSubtype="0" fill="hold" grpId="2" nodeType="clickEffect">
                                  <p:stCondLst>
                                    <p:cond delay="0"/>
                                  </p:stCondLst>
                                  <p:childTnLst>
                                    <p:set>
                                      <p:cBhvr>
                                        <p:cTn id="6" dur="1" fill="hold">
                                          <p:stCondLst>
                                            <p:cond delay="0"/>
                                          </p:stCondLst>
                                        </p:cTn>
                                        <p:tgtEl>
                                          <p:spTgt spid="11"/>
                                        </p:tgtEl>
                                        <p:attrNameLst>
                                          <p:attrName>style.visibility</p:attrName>
                                        </p:attrNameLst>
                                      </p:cBhvr>
                                      <p:to>
                                        <p:strVal val="visible"/>
                                      </p:to>
                                    </p:set>
                                    <p:anim to="" calcmode="lin" valueType="num">
                                      <p:cBhvr>
                                        <p:cTn id="7" dur="1" fill="hold"/>
                                        <p:tgtEl>
                                          <p:spTgt spid="11"/>
                                        </p:tgtEl>
                                      </p:cBhvr>
                                    </p:anim>
                                  </p:childTnLst>
                                </p:cTn>
                              </p:par>
                            </p:childTnLst>
                          </p:cTn>
                        </p:par>
                      </p:childTnLst>
                    </p:cTn>
                  </p:par>
                  <p:par>
                    <p:cTn id="8" fill="hold" nodeType="clickPar">
                      <p:stCondLst>
                        <p:cond delay="indefinite"/>
                      </p:stCondLst>
                      <p:childTnLst>
                        <p:par>
                          <p:cTn id="9" fill="hold" nodeType="withGroup">
                            <p:stCondLst>
                              <p:cond delay="indefinite"/>
                            </p:stCondLst>
                          </p:cTn>
                        </p:par>
                        <p:par>
                          <p:cTn id="10" fill="hold" nodeType="afterGroup">
                            <p:stCondLst>
                              <p:cond delay="0"/>
                            </p:stCondLst>
                            <p:childTnLst>
                              <p:par>
                                <p:cTn id="11" presetID="6" presetClass="entr" presetSubtype="16"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circle(in)">
                                      <p:cBhvr>
                                        <p:cTn id="13" dur="2000"/>
                                        <p:tgtEl>
                                          <p:spTgt spid="4"/>
                                        </p:tgtEl>
                                      </p:cBhvr>
                                    </p:animEffect>
                                  </p:childTnLst>
                                </p:cTn>
                              </p:par>
                            </p:childTnLst>
                          </p:cTn>
                        </p:par>
                      </p:childTnLst>
                    </p:cTn>
                  </p:par>
                  <p:par>
                    <p:cTn id="14" fill="hold" nodeType="clickPar">
                      <p:stCondLst>
                        <p:cond delay="indefinite"/>
                      </p:stCondLst>
                      <p:childTnLst>
                        <p:par>
                          <p:cTn id="15" fill="hold" nodeType="withGroup">
                            <p:stCondLst>
                              <p:cond delay="indefinite"/>
                            </p:stCondLst>
                          </p:cTn>
                        </p:par>
                        <p:par>
                          <p:cTn id="16" fill="hold" nodeType="afterGroup">
                            <p:stCondLst>
                              <p:cond delay="0"/>
                            </p:stCondLst>
                            <p:childTnLst>
                              <p:par>
                                <p:cTn id="17" presetID="24" presetClass="entr" presetSubtype="0" fill="hold" grpId="1" nodeType="clickEffect">
                                  <p:stCondLst>
                                    <p:cond delay="0"/>
                                  </p:stCondLst>
                                  <p:childTnLst>
                                    <p:set>
                                      <p:cBhvr>
                                        <p:cTn id="18" dur="1" fill="hold">
                                          <p:stCondLst>
                                            <p:cond delay="0"/>
                                          </p:stCondLst>
                                        </p:cTn>
                                        <p:tgtEl>
                                          <p:spTgt spid="6"/>
                                        </p:tgtEl>
                                        <p:attrNameLst>
                                          <p:attrName>style.visibility</p:attrName>
                                        </p:attrNameLst>
                                      </p:cBhvr>
                                      <p:to>
                                        <p:strVal val="visible"/>
                                      </p:to>
                                    </p:set>
                                    <p:anim to="" calcmode="lin" valueType="num">
                                      <p:cBhvr>
                                        <p:cTn id="19" dur="1" fill="hold"/>
                                        <p:tgtEl>
                                          <p:spTgt spid="6"/>
                                        </p:tgtEl>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1"/>
      <p:bldP spid="11" grpId="2"/>
    </p:bldLst>
  </p:timing>
</p:sld>
</file>

<file path=ppt/slides/slide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4" name="文本框 1"/>
          <p:cNvSpPr txBox="1"/>
          <p:nvPr/>
        </p:nvSpPr>
        <p:spPr>
          <a:xfrm>
            <a:off x="499073" y="3514451"/>
            <a:ext cx="1559506" cy="554103"/>
          </a:xfrm>
          <a:prstGeom prst="rect">
            <a:avLst/>
          </a:prstGeom>
          <a:noFill/>
          <a:ln w="12700" cap="flat">
            <a:noFill/>
            <a:miter lim="400000"/>
          </a:ln>
        </p:spPr>
        <p:style>
          <a:lnRef idx="0">
            <a:scrgbClr r="0" g="0" b="0"/>
          </a:lnRef>
          <a:fillRef idx="0">
            <a:scrgbClr r="0" g="0" b="0"/>
          </a:fillRef>
          <a:effectRef idx="0">
            <a:scrgbClr r="0" g="0" b="0"/>
          </a:effectRef>
          <a:fontRef idx="none"/>
        </p:style>
        <p:txBody>
          <a:bodyPr rot="0" spcFirstLastPara="1" vertOverflow="overflow" horzOverflow="overflow" vert="horz" wrap="none" lIns="61012" tIns="61012" rIns="61012" bIns="61012" numCol="1" spcCol="50844" rtlCol="0" anchor="t">
            <a:spAutoFit/>
          </a:bodyPr>
          <a:lstStyle>
            <a:defPPr>
              <a:defRPr lang="zh-CN"/>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mn-lt"/>
                <a:ea typeface="+mn-ea"/>
                <a:cs typeface="+mn-cs"/>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mn-lt"/>
                <a:ea typeface="+mn-ea"/>
                <a:cs typeface="+mn-cs"/>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mn-lt"/>
                <a:ea typeface="+mn-ea"/>
                <a:cs typeface="+mn-cs"/>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mn-lt"/>
                <a:ea typeface="+mn-ea"/>
                <a:cs typeface="+mn-cs"/>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mn-lt"/>
                <a:ea typeface="+mn-ea"/>
                <a:cs typeface="+mn-cs"/>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mn-lt"/>
                <a:ea typeface="+mn-ea"/>
                <a:cs typeface="+mn-cs"/>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mn-lt"/>
                <a:ea typeface="+mn-ea"/>
                <a:cs typeface="+mn-cs"/>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mn-lt"/>
                <a:ea typeface="+mn-ea"/>
                <a:cs typeface="+mn-cs"/>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mn-lt"/>
                <a:ea typeface="+mn-ea"/>
                <a:cs typeface="+mn-cs"/>
                <a:sym typeface="Wingdings"/>
              </a:defRPr>
            </a:lvl9pPr>
          </a:lstStyle>
          <a:p>
            <a:r>
              <a:rPr lang="zh-CN" altLang="en-US" sz="2800" b="1">
                <a:solidFill>
                  <a:srgbClr val="FF0000"/>
                </a:solidFill>
                <a:latin typeface="华文隶书" panose="02010800040101010101" pitchFamily="2" charset="-122"/>
                <a:ea typeface="华文隶书" panose="02010800040101010101" pitchFamily="2" charset="-122"/>
              </a:rPr>
              <a:t>核心素养</a:t>
            </a:r>
          </a:p>
        </p:txBody>
      </p:sp>
      <p:sp>
        <p:nvSpPr>
          <p:cNvPr id="6" name="矩形 5"/>
          <p:cNvSpPr/>
          <p:nvPr/>
        </p:nvSpPr>
        <p:spPr>
          <a:xfrm>
            <a:off x="415994" y="4070644"/>
            <a:ext cx="11269821" cy="2191476"/>
          </a:xfrm>
          <a:prstGeom prst="rect">
            <a:avLst/>
          </a:prstGeom>
        </p:spPr>
        <p:txBody>
          <a:bodyPr wrap="square" lIns="122027" tIns="61013" rIns="122027" bIns="61013">
            <a:spAutoFit/>
          </a:bodyPr>
          <a:lstStyle>
            <a:defPPr>
              <a:defRPr lang="zh-CN"/>
            </a:defPPr>
          </a:lstStyle>
          <a:p>
            <a:pPr>
              <a:lnSpc>
                <a:spcPct val="120000"/>
              </a:lnSpc>
            </a:pPr>
            <a:r>
              <a:rPr lang="zh-CN" altLang="en-US" sz="2800" b="1">
                <a:latin typeface="华文新魏" panose="02010800040101010101" pitchFamily="2" charset="-122"/>
                <a:ea typeface="华文新魏" panose="02010800040101010101" pitchFamily="2" charset="-122"/>
              </a:rPr>
              <a:t>从中学生核心素养层面而言，本单元属于“社会参与”部分中的“责任担当”内容，具体表现为：社会责任当中的孝亲敬长，有感恩之心。</a:t>
            </a:r>
            <a:endParaRPr lang="en-US" altLang="zh-CN" sz="2800" b="1">
              <a:latin typeface="华文新魏" panose="02010800040101010101" pitchFamily="2" charset="-122"/>
              <a:ea typeface="华文新魏" panose="02010800040101010101" pitchFamily="2" charset="-122"/>
            </a:endParaRPr>
          </a:p>
          <a:p>
            <a:pPr>
              <a:lnSpc>
                <a:spcPct val="120000"/>
              </a:lnSpc>
            </a:pPr>
            <a:r>
              <a:rPr lang="zh-CN" altLang="en-US" sz="2800" b="1">
                <a:latin typeface="华文新魏" panose="02010800040101010101" pitchFamily="2" charset="-122"/>
                <a:ea typeface="华文新魏" panose="02010800040101010101" pitchFamily="2" charset="-122"/>
              </a:rPr>
              <a:t>这有助于帮助学生增进与教师的感情，增强与家人共创家庭美德的意识和能力。</a:t>
            </a:r>
            <a:endParaRPr lang="en-US" altLang="zh-CN" sz="2800" b="1">
              <a:latin typeface="华文新魏" panose="02010800040101010101" pitchFamily="2" charset="-122"/>
              <a:ea typeface="华文新魏" panose="02010800040101010101" pitchFamily="2" charset="-122"/>
            </a:endParaRPr>
          </a:p>
        </p:txBody>
      </p:sp>
      <p:cxnSp>
        <p:nvCxnSpPr>
          <p:cNvPr id="7" name="直接连接符 6"/>
          <p:cNvCxnSpPr/>
          <p:nvPr/>
        </p:nvCxnSpPr>
        <p:spPr>
          <a:xfrm>
            <a:off x="0" y="648975"/>
            <a:ext cx="12202795" cy="26665"/>
          </a:xfrm>
          <a:prstGeom prst="line">
            <a:avLst/>
          </a:prstGeom>
          <a:ln>
            <a:solidFill>
              <a:srgbClr val="C00000"/>
            </a:solidFill>
          </a:ln>
        </p:spPr>
        <p:style>
          <a:lnRef idx="3">
            <a:schemeClr val="accent2"/>
          </a:lnRef>
          <a:fillRef idx="0">
            <a:schemeClr val="accent2"/>
          </a:fillRef>
          <a:effectRef idx="2">
            <a:schemeClr val="accent2"/>
          </a:effectRef>
          <a:fontRef idx="minor">
            <a:schemeClr val="tx1"/>
          </a:fontRef>
        </p:style>
      </p:cxnSp>
      <p:sp>
        <p:nvSpPr>
          <p:cNvPr id="10" name="文本框 1"/>
          <p:cNvSpPr txBox="1"/>
          <p:nvPr/>
        </p:nvSpPr>
        <p:spPr>
          <a:xfrm>
            <a:off x="406228" y="764326"/>
            <a:ext cx="5245177" cy="523218"/>
          </a:xfrm>
          <a:prstGeom prst="rect">
            <a:avLst/>
          </a:prstGeom>
          <a:noFill/>
          <a:ln w="12700" cap="flat">
            <a:noFill/>
            <a:miter lim="400000"/>
          </a:ln>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defPPr>
              <a:defRPr lang="zh-CN"/>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mn-lt"/>
                <a:ea typeface="+mn-ea"/>
                <a:cs typeface="+mn-cs"/>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mn-lt"/>
                <a:ea typeface="+mn-ea"/>
                <a:cs typeface="+mn-cs"/>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mn-lt"/>
                <a:ea typeface="+mn-ea"/>
                <a:cs typeface="+mn-cs"/>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mn-lt"/>
                <a:ea typeface="+mn-ea"/>
                <a:cs typeface="+mn-cs"/>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mn-lt"/>
                <a:ea typeface="+mn-ea"/>
                <a:cs typeface="+mn-cs"/>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mn-lt"/>
                <a:ea typeface="+mn-ea"/>
                <a:cs typeface="+mn-cs"/>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mn-lt"/>
                <a:ea typeface="+mn-ea"/>
                <a:cs typeface="+mn-cs"/>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mn-lt"/>
                <a:ea typeface="+mn-ea"/>
                <a:cs typeface="+mn-cs"/>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mn-lt"/>
                <a:ea typeface="+mn-ea"/>
                <a:cs typeface="+mn-cs"/>
                <a:sym typeface="Wingdings"/>
              </a:defRPr>
            </a:lvl9pPr>
          </a:lstStyle>
          <a:p>
            <a:r>
              <a:rPr lang="zh-CN" altLang="en-US" sz="2800" b="1">
                <a:solidFill>
                  <a:srgbClr val="FF0000"/>
                </a:solidFill>
                <a:latin typeface="宋体" panose="02010600030101010101" pitchFamily="2" charset="-122"/>
                <a:ea typeface="宋体" panose="02010600030101010101" pitchFamily="2" charset="-122"/>
                <a:cs typeface="宋体" panose="02010600030101010101" pitchFamily="2" charset="-122"/>
              </a:rPr>
              <a:t>第三单元  师长情谊</a:t>
            </a:r>
            <a:r>
              <a:rPr lang="en-US" altLang="zh-CN" sz="2800" b="1">
                <a:solidFill>
                  <a:srgbClr val="FF0000"/>
                </a:solidFill>
                <a:latin typeface="宋体" panose="02010600030101010101" pitchFamily="2" charset="-122"/>
                <a:ea typeface="宋体" panose="02010600030101010101" pitchFamily="2" charset="-122"/>
                <a:cs typeface="宋体" panose="02010600030101010101" pitchFamily="2" charset="-122"/>
              </a:rPr>
              <a:t>  </a:t>
            </a:r>
            <a:r>
              <a:rPr lang="zh-CN" altLang="en-US" sz="2800" b="1">
                <a:solidFill>
                  <a:srgbClr val="FF0000"/>
                </a:solidFill>
                <a:latin typeface="华文隶书" panose="02010800040101010101" pitchFamily="2" charset="-122"/>
                <a:ea typeface="华文隶书" panose="02010800040101010101" pitchFamily="2" charset="-122"/>
              </a:rPr>
              <a:t>课程标准</a:t>
            </a:r>
          </a:p>
        </p:txBody>
      </p:sp>
      <p:sp>
        <p:nvSpPr>
          <p:cNvPr id="11" name="矩形 10"/>
          <p:cNvSpPr/>
          <p:nvPr/>
        </p:nvSpPr>
        <p:spPr>
          <a:xfrm>
            <a:off x="418732" y="1294424"/>
            <a:ext cx="10915455" cy="2160591"/>
          </a:xfrm>
          <a:prstGeom prst="rect">
            <a:avLst/>
          </a:prstGeom>
        </p:spPr>
        <p:txBody>
          <a:bodyPr wrap="square">
            <a:spAutoFit/>
          </a:bodyPr>
          <a:lstStyle>
            <a:defPPr>
              <a:defRPr lang="zh-CN"/>
            </a:defPPr>
          </a:lstStyle>
          <a:p>
            <a:pPr>
              <a:lnSpc>
                <a:spcPct val="120000"/>
              </a:lnSpc>
            </a:pPr>
            <a:r>
              <a:rPr lang="zh-CN" altLang="en-US" sz="2800" b="1">
                <a:latin typeface="华文新魏" panose="02010800040101010101" pitchFamily="2" charset="-122"/>
                <a:ea typeface="华文新魏" panose="02010800040101010101" pitchFamily="2" charset="-122"/>
              </a:rPr>
              <a:t>（</a:t>
            </a:r>
            <a:r>
              <a:rPr lang="en-US" altLang="zh-CN" sz="2800" b="1">
                <a:latin typeface="华文新魏" panose="02010800040101010101" pitchFamily="2" charset="-122"/>
                <a:ea typeface="华文新魏" panose="02010800040101010101" pitchFamily="2" charset="-122"/>
              </a:rPr>
              <a:t>1</a:t>
            </a:r>
            <a:r>
              <a:rPr lang="zh-CN" altLang="en-US" sz="2800" b="1">
                <a:latin typeface="华文新魏" panose="02010800040101010101" pitchFamily="2" charset="-122"/>
                <a:ea typeface="华文新魏" panose="02010800040101010101" pitchFamily="2" charset="-122"/>
              </a:rPr>
              <a:t>）学会与父母平等沟通，正确认识父母对自己的关爱和教育，以及可能产生的矛盾，学习与父母沟通的技巧，调试“逆反”心理。</a:t>
            </a:r>
            <a:endParaRPr lang="en-US" altLang="zh-CN" sz="2800" b="1">
              <a:latin typeface="华文新魏" panose="02010800040101010101" pitchFamily="2" charset="-122"/>
              <a:ea typeface="华文新魏" panose="02010800040101010101" pitchFamily="2" charset="-122"/>
            </a:endParaRPr>
          </a:p>
          <a:p>
            <a:pPr>
              <a:lnSpc>
                <a:spcPct val="120000"/>
              </a:lnSpc>
            </a:pPr>
            <a:r>
              <a:rPr lang="zh-CN" altLang="en-US" sz="2800" b="1">
                <a:latin typeface="华文新魏" panose="02010800040101010101" pitchFamily="2" charset="-122"/>
                <a:ea typeface="华文新魏" panose="02010800040101010101" pitchFamily="2" charset="-122"/>
              </a:rPr>
              <a:t>（</a:t>
            </a:r>
            <a:r>
              <a:rPr lang="en-US" altLang="zh-CN" sz="2800" b="1">
                <a:latin typeface="华文新魏" panose="02010800040101010101" pitchFamily="2" charset="-122"/>
                <a:ea typeface="华文新魏" panose="02010800040101010101" pitchFamily="2" charset="-122"/>
              </a:rPr>
              <a:t>2</a:t>
            </a:r>
            <a:r>
              <a:rPr lang="zh-CN" altLang="en-US" sz="2800" b="1">
                <a:latin typeface="华文新魏" panose="02010800040101010101" pitchFamily="2" charset="-122"/>
                <a:ea typeface="华文新魏" panose="02010800040101010101" pitchFamily="2" charset="-122"/>
              </a:rPr>
              <a:t>）了解教师的工作，积极与教师进行有效的沟通，正确对待教师的表扬与批评，增进与教师的感情。</a:t>
            </a:r>
          </a:p>
        </p:txBody>
      </p:sp>
      <p:pic>
        <p:nvPicPr>
          <p:cNvPr id="18" name="原创设计师：http://chn.docer.com/works?userid=251545333        _4" descr="Nipic_4268027_20150724132014183237.png"/>
          <p:cNvPicPr>
            <a:picLocks noChangeAspect="1"/>
          </p:cNvPicPr>
          <p:nvPr/>
        </p:nvPicPr>
        <p:blipFill>
          <a:blip r:embed="rId2"/>
          <a:stretch>
            <a:fillRect/>
          </a:stretch>
        </p:blipFill>
        <p:spPr>
          <a:xfrm>
            <a:off x="148590" y="0"/>
            <a:ext cx="1045210" cy="560070"/>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4" presetClass="entr" presetSubtype="0" fill="hold" grpId="2" nodeType="clickEffect">
                                  <p:stCondLst>
                                    <p:cond delay="0"/>
                                  </p:stCondLst>
                                  <p:childTnLst>
                                    <p:set>
                                      <p:cBhvr>
                                        <p:cTn id="6" dur="1" fill="hold">
                                          <p:stCondLst>
                                            <p:cond delay="0"/>
                                          </p:stCondLst>
                                        </p:cTn>
                                        <p:tgtEl>
                                          <p:spTgt spid="11"/>
                                        </p:tgtEl>
                                        <p:attrNameLst>
                                          <p:attrName>style.visibility</p:attrName>
                                        </p:attrNameLst>
                                      </p:cBhvr>
                                      <p:to>
                                        <p:strVal val="visible"/>
                                      </p:to>
                                    </p:set>
                                    <p:anim to="" calcmode="lin" valueType="num">
                                      <p:cBhvr>
                                        <p:cTn id="7" dur="1" fill="hold"/>
                                        <p:tgtEl>
                                          <p:spTgt spid="11"/>
                                        </p:tgtEl>
                                      </p:cBhvr>
                                    </p:anim>
                                  </p:childTnLst>
                                </p:cTn>
                              </p:par>
                            </p:childTnLst>
                          </p:cTn>
                        </p:par>
                      </p:childTnLst>
                    </p:cTn>
                  </p:par>
                  <p:par>
                    <p:cTn id="8" fill="hold" nodeType="clickPar">
                      <p:stCondLst>
                        <p:cond delay="indefinite"/>
                      </p:stCondLst>
                      <p:childTnLst>
                        <p:par>
                          <p:cTn id="9" fill="hold" nodeType="withGroup">
                            <p:stCondLst>
                              <p:cond delay="indefinite"/>
                            </p:stCondLst>
                          </p:cTn>
                        </p:par>
                        <p:par>
                          <p:cTn id="10" fill="hold" nodeType="afterGroup">
                            <p:stCondLst>
                              <p:cond delay="0"/>
                            </p:stCondLst>
                            <p:childTnLst>
                              <p:par>
                                <p:cTn id="11" presetID="6" presetClass="entr" presetSubtype="16"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circle(in)">
                                      <p:cBhvr>
                                        <p:cTn id="13" dur="2000"/>
                                        <p:tgtEl>
                                          <p:spTgt spid="4"/>
                                        </p:tgtEl>
                                      </p:cBhvr>
                                    </p:animEffect>
                                  </p:childTnLst>
                                </p:cTn>
                              </p:par>
                            </p:childTnLst>
                          </p:cTn>
                        </p:par>
                      </p:childTnLst>
                    </p:cTn>
                  </p:par>
                  <p:par>
                    <p:cTn id="14" fill="hold" nodeType="clickPar">
                      <p:stCondLst>
                        <p:cond delay="indefinite"/>
                      </p:stCondLst>
                      <p:childTnLst>
                        <p:par>
                          <p:cTn id="15" fill="hold" nodeType="withGroup">
                            <p:stCondLst>
                              <p:cond delay="indefinite"/>
                            </p:stCondLst>
                          </p:cTn>
                        </p:par>
                        <p:par>
                          <p:cTn id="16" fill="hold" nodeType="afterGroup">
                            <p:stCondLst>
                              <p:cond delay="0"/>
                            </p:stCondLst>
                            <p:childTnLst>
                              <p:par>
                                <p:cTn id="17" presetID="24" presetClass="entr" presetSubtype="0" fill="hold" grpId="1" nodeType="clickEffect">
                                  <p:stCondLst>
                                    <p:cond delay="0"/>
                                  </p:stCondLst>
                                  <p:childTnLst>
                                    <p:set>
                                      <p:cBhvr>
                                        <p:cTn id="18" dur="1" fill="hold">
                                          <p:stCondLst>
                                            <p:cond delay="0"/>
                                          </p:stCondLst>
                                        </p:cTn>
                                        <p:tgtEl>
                                          <p:spTgt spid="6"/>
                                        </p:tgtEl>
                                        <p:attrNameLst>
                                          <p:attrName>style.visibility</p:attrName>
                                        </p:attrNameLst>
                                      </p:cBhvr>
                                      <p:to>
                                        <p:strVal val="visible"/>
                                      </p:to>
                                    </p:set>
                                    <p:anim to="" calcmode="lin" valueType="num">
                                      <p:cBhvr>
                                        <p:cTn id="19" dur="1" fill="hold"/>
                                        <p:tgtEl>
                                          <p:spTgt spid="6"/>
                                        </p:tgtEl>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1"/>
      <p:bldP spid="11" grpId="2"/>
    </p:bldLst>
  </p:timing>
</p:sld>
</file>

<file path=ppt/slides/slide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4" name="文本框 1"/>
          <p:cNvSpPr txBox="1"/>
          <p:nvPr/>
        </p:nvSpPr>
        <p:spPr>
          <a:xfrm>
            <a:off x="499073" y="3514451"/>
            <a:ext cx="1559506" cy="554103"/>
          </a:xfrm>
          <a:prstGeom prst="rect">
            <a:avLst/>
          </a:prstGeom>
          <a:noFill/>
          <a:ln w="12700" cap="flat">
            <a:noFill/>
            <a:miter lim="400000"/>
          </a:ln>
        </p:spPr>
        <p:style>
          <a:lnRef idx="0">
            <a:scrgbClr r="0" g="0" b="0"/>
          </a:lnRef>
          <a:fillRef idx="0">
            <a:scrgbClr r="0" g="0" b="0"/>
          </a:fillRef>
          <a:effectRef idx="0">
            <a:scrgbClr r="0" g="0" b="0"/>
          </a:effectRef>
          <a:fontRef idx="none"/>
        </p:style>
        <p:txBody>
          <a:bodyPr rot="0" spcFirstLastPara="1" vertOverflow="overflow" horzOverflow="overflow" vert="horz" wrap="none" lIns="61012" tIns="61012" rIns="61012" bIns="61012" numCol="1" spcCol="50844" rtlCol="0" anchor="t">
            <a:spAutoFit/>
          </a:bodyPr>
          <a:lstStyle>
            <a:defPPr>
              <a:defRPr lang="zh-CN"/>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mn-lt"/>
                <a:ea typeface="+mn-ea"/>
                <a:cs typeface="+mn-cs"/>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mn-lt"/>
                <a:ea typeface="+mn-ea"/>
                <a:cs typeface="+mn-cs"/>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mn-lt"/>
                <a:ea typeface="+mn-ea"/>
                <a:cs typeface="+mn-cs"/>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mn-lt"/>
                <a:ea typeface="+mn-ea"/>
                <a:cs typeface="+mn-cs"/>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mn-lt"/>
                <a:ea typeface="+mn-ea"/>
                <a:cs typeface="+mn-cs"/>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mn-lt"/>
                <a:ea typeface="+mn-ea"/>
                <a:cs typeface="+mn-cs"/>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mn-lt"/>
                <a:ea typeface="+mn-ea"/>
                <a:cs typeface="+mn-cs"/>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mn-lt"/>
                <a:ea typeface="+mn-ea"/>
                <a:cs typeface="+mn-cs"/>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mn-lt"/>
                <a:ea typeface="+mn-ea"/>
                <a:cs typeface="+mn-cs"/>
                <a:sym typeface="Wingdings"/>
              </a:defRPr>
            </a:lvl9pPr>
          </a:lstStyle>
          <a:p>
            <a:r>
              <a:rPr lang="zh-CN" altLang="en-US" sz="2800" b="1">
                <a:solidFill>
                  <a:srgbClr val="FF0000"/>
                </a:solidFill>
                <a:latin typeface="华文隶书" panose="02010800040101010101" pitchFamily="2" charset="-122"/>
                <a:ea typeface="华文隶书" panose="02010800040101010101" pitchFamily="2" charset="-122"/>
              </a:rPr>
              <a:t>核心素养</a:t>
            </a:r>
          </a:p>
        </p:txBody>
      </p:sp>
      <p:sp>
        <p:nvSpPr>
          <p:cNvPr id="6" name="矩形 5"/>
          <p:cNvSpPr/>
          <p:nvPr/>
        </p:nvSpPr>
        <p:spPr>
          <a:xfrm>
            <a:off x="415994" y="4070644"/>
            <a:ext cx="11269821" cy="1645173"/>
          </a:xfrm>
          <a:prstGeom prst="rect">
            <a:avLst/>
          </a:prstGeom>
        </p:spPr>
        <p:txBody>
          <a:bodyPr wrap="square" lIns="122027" tIns="61013" rIns="122027" bIns="61013">
            <a:spAutoFit/>
          </a:bodyPr>
          <a:lstStyle>
            <a:defPPr>
              <a:defRPr lang="zh-CN"/>
            </a:defPPr>
          </a:lstStyle>
          <a:p>
            <a:pPr>
              <a:lnSpc>
                <a:spcPct val="120000"/>
              </a:lnSpc>
            </a:pPr>
            <a:r>
              <a:rPr lang="zh-CN" altLang="en-US" sz="2800" b="1">
                <a:latin typeface="华文新魏" panose="02010800040101010101" pitchFamily="2" charset="-122"/>
                <a:ea typeface="华文新魏" panose="02010800040101010101" pitchFamily="2" charset="-122"/>
              </a:rPr>
              <a:t>从学生核心素养层面而言，本单元属于“自主发展”部分中的“健康生活”内容，具体表现为：珍爱生命的基本要点。帮助学生正确理解生命的意义和人生价值。</a:t>
            </a:r>
          </a:p>
        </p:txBody>
      </p:sp>
      <p:cxnSp>
        <p:nvCxnSpPr>
          <p:cNvPr id="7" name="直接连接符 6"/>
          <p:cNvCxnSpPr/>
          <p:nvPr/>
        </p:nvCxnSpPr>
        <p:spPr>
          <a:xfrm>
            <a:off x="0" y="648975"/>
            <a:ext cx="12202795" cy="26665"/>
          </a:xfrm>
          <a:prstGeom prst="line">
            <a:avLst/>
          </a:prstGeom>
          <a:ln>
            <a:solidFill>
              <a:srgbClr val="C00000"/>
            </a:solidFill>
          </a:ln>
        </p:spPr>
        <p:style>
          <a:lnRef idx="3">
            <a:schemeClr val="accent2"/>
          </a:lnRef>
          <a:fillRef idx="0">
            <a:schemeClr val="accent2"/>
          </a:fillRef>
          <a:effectRef idx="2">
            <a:schemeClr val="accent2"/>
          </a:effectRef>
          <a:fontRef idx="minor">
            <a:schemeClr val="tx1"/>
          </a:fontRef>
        </p:style>
      </p:cxnSp>
      <p:sp>
        <p:nvSpPr>
          <p:cNvPr id="10" name="文本框 1"/>
          <p:cNvSpPr txBox="1"/>
          <p:nvPr/>
        </p:nvSpPr>
        <p:spPr>
          <a:xfrm>
            <a:off x="406228" y="764326"/>
            <a:ext cx="5680399" cy="523218"/>
          </a:xfrm>
          <a:prstGeom prst="rect">
            <a:avLst/>
          </a:prstGeom>
          <a:noFill/>
          <a:ln w="12700" cap="flat">
            <a:noFill/>
            <a:miter lim="400000"/>
          </a:ln>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defPPr>
              <a:defRPr lang="zh-CN"/>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mn-lt"/>
                <a:ea typeface="+mn-ea"/>
                <a:cs typeface="+mn-cs"/>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mn-lt"/>
                <a:ea typeface="+mn-ea"/>
                <a:cs typeface="+mn-cs"/>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mn-lt"/>
                <a:ea typeface="+mn-ea"/>
                <a:cs typeface="+mn-cs"/>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mn-lt"/>
                <a:ea typeface="+mn-ea"/>
                <a:cs typeface="+mn-cs"/>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mn-lt"/>
                <a:ea typeface="+mn-ea"/>
                <a:cs typeface="+mn-cs"/>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mn-lt"/>
                <a:ea typeface="+mn-ea"/>
                <a:cs typeface="+mn-cs"/>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mn-lt"/>
                <a:ea typeface="+mn-ea"/>
                <a:cs typeface="+mn-cs"/>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mn-lt"/>
                <a:ea typeface="+mn-ea"/>
                <a:cs typeface="+mn-cs"/>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mn-lt"/>
                <a:ea typeface="+mn-ea"/>
                <a:cs typeface="+mn-cs"/>
                <a:sym typeface="Wingdings"/>
              </a:defRPr>
            </a:lvl9pPr>
          </a:lstStyle>
          <a:p>
            <a:r>
              <a:rPr lang="zh-CN" altLang="en-US" sz="2800" b="1">
                <a:solidFill>
                  <a:srgbClr val="FF0000"/>
                </a:solidFill>
                <a:latin typeface="宋体" panose="02010600030101010101" pitchFamily="2" charset="-122"/>
                <a:ea typeface="宋体" panose="02010600030101010101" pitchFamily="2" charset="-122"/>
                <a:cs typeface="宋体" panose="02010600030101010101" pitchFamily="2" charset="-122"/>
              </a:rPr>
              <a:t>第四单元   生命的思考  </a:t>
            </a:r>
            <a:r>
              <a:rPr lang="zh-CN" altLang="en-US" sz="2800" b="1">
                <a:solidFill>
                  <a:srgbClr val="FF0000"/>
                </a:solidFill>
                <a:latin typeface="华文隶书" panose="02010800040101010101" pitchFamily="2" charset="-122"/>
                <a:ea typeface="华文隶书" panose="02010800040101010101" pitchFamily="2" charset="-122"/>
              </a:rPr>
              <a:t>课程标准</a:t>
            </a:r>
          </a:p>
        </p:txBody>
      </p:sp>
      <p:sp>
        <p:nvSpPr>
          <p:cNvPr id="11" name="矩形 10"/>
          <p:cNvSpPr/>
          <p:nvPr/>
        </p:nvSpPr>
        <p:spPr>
          <a:xfrm>
            <a:off x="418732" y="1444737"/>
            <a:ext cx="11142791" cy="1643527"/>
          </a:xfrm>
          <a:prstGeom prst="rect">
            <a:avLst/>
          </a:prstGeom>
        </p:spPr>
        <p:txBody>
          <a:bodyPr wrap="square">
            <a:spAutoFit/>
          </a:bodyPr>
          <a:lstStyle>
            <a:defPPr>
              <a:defRPr lang="zh-CN"/>
            </a:defPPr>
          </a:lstStyle>
          <a:p>
            <a:pPr>
              <a:lnSpc>
                <a:spcPct val="120000"/>
              </a:lnSpc>
            </a:pPr>
            <a:r>
              <a:rPr lang="zh-CN" altLang="en-US" sz="2800" b="1">
                <a:latin typeface="华文新魏" panose="02010800040101010101" pitchFamily="2" charset="-122"/>
                <a:ea typeface="华文新魏" panose="02010800040101010101" pitchFamily="2" charset="-122"/>
              </a:rPr>
              <a:t>（</a:t>
            </a:r>
            <a:r>
              <a:rPr lang="en-US" altLang="zh-CN" sz="2800" b="1">
                <a:latin typeface="华文新魏" panose="02010800040101010101" pitchFamily="2" charset="-122"/>
                <a:ea typeface="华文新魏" panose="02010800040101010101" pitchFamily="2" charset="-122"/>
              </a:rPr>
              <a:t>1</a:t>
            </a:r>
            <a:r>
              <a:rPr lang="zh-CN" altLang="en-US" sz="2800" b="1">
                <a:latin typeface="华文新魏" panose="02010800040101010101" pitchFamily="2" charset="-122"/>
                <a:ea typeface="华文新魏" panose="02010800040101010101" pitchFamily="2" charset="-122"/>
              </a:rPr>
              <a:t>）认识自己生命的独特性，体会生命的可贵，学习基本的自救自护常识，懂得人类对自然的依赖关系。</a:t>
            </a:r>
          </a:p>
          <a:p>
            <a:pPr>
              <a:lnSpc>
                <a:spcPct val="120000"/>
              </a:lnSpc>
            </a:pPr>
            <a:r>
              <a:rPr lang="zh-CN" altLang="en-US" sz="2800" b="1">
                <a:latin typeface="华文新魏" panose="02010800040101010101" pitchFamily="2" charset="-122"/>
                <a:ea typeface="华文新魏" panose="02010800040101010101" pitchFamily="2" charset="-122"/>
              </a:rPr>
              <a:t>（</a:t>
            </a:r>
            <a:r>
              <a:rPr lang="en-US" altLang="zh-CN" sz="2800" b="1">
                <a:latin typeface="华文新魏" panose="02010800040101010101" pitchFamily="2" charset="-122"/>
                <a:ea typeface="华文新魏" panose="02010800040101010101" pitchFamily="2" charset="-122"/>
              </a:rPr>
              <a:t>2</a:t>
            </a:r>
            <a:r>
              <a:rPr lang="zh-CN" altLang="en-US" sz="2800" b="1">
                <a:latin typeface="华文新魏" panose="02010800040101010101" pitchFamily="2" charset="-122"/>
                <a:ea typeface="华文新魏" panose="02010800040101010101" pitchFamily="2" charset="-122"/>
              </a:rPr>
              <a:t>）体会生命的价值，知道实现人生意义应该从日常生活的点滴做起。</a:t>
            </a:r>
          </a:p>
        </p:txBody>
      </p:sp>
      <p:pic>
        <p:nvPicPr>
          <p:cNvPr id="18" name="原创设计师：http://chn.docer.com/works?userid=251545333        _4" descr="Nipic_4268027_20150724132014183237.png"/>
          <p:cNvPicPr>
            <a:picLocks noChangeAspect="1"/>
          </p:cNvPicPr>
          <p:nvPr/>
        </p:nvPicPr>
        <p:blipFill>
          <a:blip r:embed="rId2"/>
          <a:stretch>
            <a:fillRect/>
          </a:stretch>
        </p:blipFill>
        <p:spPr>
          <a:xfrm>
            <a:off x="148590" y="0"/>
            <a:ext cx="1045210" cy="560070"/>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4" presetClass="entr" presetSubtype="0" fill="hold" grpId="2" nodeType="clickEffect">
                                  <p:stCondLst>
                                    <p:cond delay="0"/>
                                  </p:stCondLst>
                                  <p:childTnLst>
                                    <p:set>
                                      <p:cBhvr>
                                        <p:cTn id="6" dur="1" fill="hold">
                                          <p:stCondLst>
                                            <p:cond delay="0"/>
                                          </p:stCondLst>
                                        </p:cTn>
                                        <p:tgtEl>
                                          <p:spTgt spid="11"/>
                                        </p:tgtEl>
                                        <p:attrNameLst>
                                          <p:attrName>style.visibility</p:attrName>
                                        </p:attrNameLst>
                                      </p:cBhvr>
                                      <p:to>
                                        <p:strVal val="visible"/>
                                      </p:to>
                                    </p:set>
                                    <p:anim to="" calcmode="lin" valueType="num">
                                      <p:cBhvr>
                                        <p:cTn id="7" dur="1" fill="hold"/>
                                        <p:tgtEl>
                                          <p:spTgt spid="11"/>
                                        </p:tgtEl>
                                      </p:cBhvr>
                                    </p:anim>
                                  </p:childTnLst>
                                </p:cTn>
                              </p:par>
                            </p:childTnLst>
                          </p:cTn>
                        </p:par>
                      </p:childTnLst>
                    </p:cTn>
                  </p:par>
                  <p:par>
                    <p:cTn id="8" fill="hold" nodeType="clickPar">
                      <p:stCondLst>
                        <p:cond delay="indefinite"/>
                      </p:stCondLst>
                      <p:childTnLst>
                        <p:par>
                          <p:cTn id="9" fill="hold" nodeType="withGroup">
                            <p:stCondLst>
                              <p:cond delay="indefinite"/>
                            </p:stCondLst>
                          </p:cTn>
                        </p:par>
                        <p:par>
                          <p:cTn id="10" fill="hold" nodeType="afterGroup">
                            <p:stCondLst>
                              <p:cond delay="0"/>
                            </p:stCondLst>
                            <p:childTnLst>
                              <p:par>
                                <p:cTn id="11" presetID="6" presetClass="entr" presetSubtype="16"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circle(in)">
                                      <p:cBhvr>
                                        <p:cTn id="13" dur="2000"/>
                                        <p:tgtEl>
                                          <p:spTgt spid="4"/>
                                        </p:tgtEl>
                                      </p:cBhvr>
                                    </p:animEffect>
                                  </p:childTnLst>
                                </p:cTn>
                              </p:par>
                            </p:childTnLst>
                          </p:cTn>
                        </p:par>
                      </p:childTnLst>
                    </p:cTn>
                  </p:par>
                  <p:par>
                    <p:cTn id="14" fill="hold" nodeType="clickPar">
                      <p:stCondLst>
                        <p:cond delay="indefinite"/>
                      </p:stCondLst>
                      <p:childTnLst>
                        <p:par>
                          <p:cTn id="15" fill="hold" nodeType="withGroup">
                            <p:stCondLst>
                              <p:cond delay="indefinite"/>
                            </p:stCondLst>
                          </p:cTn>
                        </p:par>
                        <p:par>
                          <p:cTn id="16" fill="hold" nodeType="afterGroup">
                            <p:stCondLst>
                              <p:cond delay="0"/>
                            </p:stCondLst>
                            <p:childTnLst>
                              <p:par>
                                <p:cTn id="17" presetID="24" presetClass="entr" presetSubtype="0" fill="hold" grpId="1" nodeType="clickEffect">
                                  <p:stCondLst>
                                    <p:cond delay="0"/>
                                  </p:stCondLst>
                                  <p:childTnLst>
                                    <p:set>
                                      <p:cBhvr>
                                        <p:cTn id="18" dur="1" fill="hold">
                                          <p:stCondLst>
                                            <p:cond delay="0"/>
                                          </p:stCondLst>
                                        </p:cTn>
                                        <p:tgtEl>
                                          <p:spTgt spid="6"/>
                                        </p:tgtEl>
                                        <p:attrNameLst>
                                          <p:attrName>style.visibility</p:attrName>
                                        </p:attrNameLst>
                                      </p:cBhvr>
                                      <p:to>
                                        <p:strVal val="visible"/>
                                      </p:to>
                                    </p:set>
                                    <p:anim to="" calcmode="lin" valueType="num">
                                      <p:cBhvr>
                                        <p:cTn id="19" dur="1" fill="hold"/>
                                        <p:tgtEl>
                                          <p:spTgt spid="6"/>
                                        </p:tgtEl>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1"/>
      <p:bldP spid="11" grpId="2"/>
    </p:bldLst>
  </p:timing>
</p:sld>
</file>

<file path=ppt/slides/slide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pic>
        <p:nvPicPr>
          <p:cNvPr id="2" name="图片 1"/>
          <p:cNvPicPr>
            <a:picLocks noChangeAspect="1"/>
          </p:cNvPicPr>
          <p:nvPr/>
        </p:nvPicPr>
        <p:blipFill>
          <a:blip r:embed="rId2"/>
          <a:srcRect l="12227" t="3476" r="10502" b="3950"/>
          <a:stretch>
            <a:fillRect/>
          </a:stretch>
        </p:blipFill>
        <p:spPr>
          <a:xfrm>
            <a:off x="847725" y="666749"/>
            <a:ext cx="10696575" cy="5581651"/>
          </a:xfrm>
          <a:prstGeom prst="rect">
            <a:avLst/>
          </a:prstGeom>
        </p:spPr>
      </p:pic>
    </p:spTree>
    <p:custDataLst>
      <p:tags r:id="rId3"/>
    </p:custDataLst>
  </p:cSld>
  <p:clrMapOvr>
    <a:masterClrMapping/>
  </p:clrMapOvr>
  <p:transition/>
  <p:timing/>
</p:sld>
</file>

<file path=ppt/slides/slide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文本占位符 1"/>
          <p:cNvSpPr>
            <a:spLocks noGrp="1"/>
          </p:cNvSpPr>
          <p:nvPr>
            <p:ph type="body" idx="1"/>
          </p:nvPr>
        </p:nvSpPr>
        <p:spPr/>
        <p:txBody>
          <a:bodyPr/>
          <a:lstStyle/>
          <a:p>
            <a:r>
              <a:rPr lang="en-US" altLang="zh-CN">
                <a:solidFill>
                  <a:srgbClr val="EAD900">
                    <a:lumMod val="75000"/>
                  </a:srgbClr>
                </a:solidFill>
                <a:cs typeface="+mn-ea"/>
                <a:sym typeface="+mn-ea"/>
              </a:rPr>
              <a:t>02</a:t>
            </a:r>
            <a:endParaRPr lang="zh-CN" altLang="en-US"/>
          </a:p>
        </p:txBody>
      </p:sp>
      <p:sp>
        <p:nvSpPr>
          <p:cNvPr id="3" name="标题 2"/>
          <p:cNvSpPr>
            <a:spLocks noGrp="1"/>
          </p:cNvSpPr>
          <p:nvPr/>
        </p:nvSpPr>
        <p:spPr>
          <a:xfrm>
            <a:off x="983615" y="3911930"/>
            <a:ext cx="10515600" cy="1391570"/>
          </a:xfrm>
          <a:prstGeom prst="rect">
            <a:avLst/>
          </a:prstGeom>
        </p:spPr>
        <p:txBody>
          <a:bodyPr vert="horz" lIns="91440" tIns="45720" rIns="91440" bIns="45720" rtlCol="0" anchor="ctr">
            <a:normAutofit/>
          </a:bodyPr>
          <a:lstStyle>
            <a:defPPr>
              <a:defRPr lang="zh-CN"/>
            </a:defPPr>
            <a:lvl1pPr marL="0" algn="ctr"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4400"/>
              <a:t>要点分析</a:t>
            </a:r>
          </a:p>
        </p:txBody>
      </p:sp>
    </p:spTree>
    <p:custDataLst>
      <p:tags r:id="rId2"/>
    </p:custDataLst>
  </p:cSld>
  <p:clrMapOvr>
    <a:masterClrMapping/>
  </p:clrMapOvr>
  <p:transition/>
  <p:timing/>
</p:sld>
</file>

<file path=ppt/slides/slide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3" name="文本框 2"/>
          <p:cNvSpPr txBox="1"/>
          <p:nvPr/>
        </p:nvSpPr>
        <p:spPr>
          <a:xfrm>
            <a:off x="686656" y="757963"/>
            <a:ext cx="10818688" cy="5093702"/>
          </a:xfrm>
          <a:prstGeom prst="rect">
            <a:avLst/>
          </a:prstGeom>
          <a:noFill/>
        </p:spPr>
        <p:txBody>
          <a:bodyPr wrap="square">
            <a:spAutoFit/>
          </a:bodyPr>
          <a:lstStyle>
            <a:defPPr>
              <a:defRPr lang="zh-CN"/>
            </a:defPPr>
          </a:lstStyle>
          <a:p>
            <a:pPr algn="just">
              <a:lnSpc>
                <a:spcPts val="3000"/>
              </a:lnSpc>
              <a:spcAft>
                <a:spcPts val="1000"/>
              </a:spcAft>
            </a:pPr>
            <a:r>
              <a:rPr lang="en-US" altLang="zh-CN" sz="2800" b="1" kern="100">
                <a:effectLst/>
                <a:latin typeface="宋体" panose="02010600030101010101" pitchFamily="2" charset="-122"/>
                <a:ea typeface="微软雅黑" panose="020b0503020204020204" pitchFamily="34" charset="-122"/>
                <a:cs typeface="Times New Roman" panose="02020603050405020304" pitchFamily="18" charset="0"/>
              </a:rPr>
              <a:t>1.</a:t>
            </a:r>
            <a:r>
              <a:rPr lang="zh-CN" altLang="zh-CN" sz="2800" b="1" kern="100">
                <a:effectLst/>
                <a:latin typeface="Tahoma" panose="020b0604030504040204" pitchFamily="34" charset="0"/>
                <a:ea typeface="宋体" panose="02010600030101010101" pitchFamily="2" charset="-122"/>
                <a:cs typeface="Times New Roman" panose="02020603050405020304" pitchFamily="18" charset="0"/>
              </a:rPr>
              <a:t>中学时代是人生发展的一个新阶段，为我们的一生奠定</a:t>
            </a:r>
            <a:r>
              <a:rPr lang="en-US" altLang="zh-CN" sz="2800" b="1" u="sng" kern="100">
                <a:solidFill>
                  <a:srgbClr val="FF0000"/>
                </a:solidFill>
                <a:effectLst/>
                <a:latin typeface="Tahoma" panose="020b0604030504040204" pitchFamily="34" charset="0"/>
                <a:ea typeface="宋体" panose="02010600030101010101" pitchFamily="2" charset="-122"/>
                <a:cs typeface="Times New Roman" panose="02020603050405020304" pitchFamily="18" charset="0"/>
              </a:rPr>
              <a:t>             </a:t>
            </a:r>
            <a:r>
              <a:rPr lang="zh-CN" altLang="zh-CN" sz="2800" b="1" kern="100">
                <a:effectLst/>
                <a:latin typeface="Tahoma" panose="020b0604030504040204" pitchFamily="34" charset="0"/>
                <a:ea typeface="宋体" panose="02010600030101010101" pitchFamily="2" charset="-122"/>
                <a:cs typeface="Times New Roman" panose="02020603050405020304" pitchFamily="18" charset="0"/>
              </a:rPr>
              <a:t>。</a:t>
            </a:r>
            <a:endParaRPr lang="zh-CN" altLang="zh-CN" sz="3200">
              <a:effectLst/>
              <a:latin typeface="Tahoma" panose="020b0604030504040204" pitchFamily="34" charset="0"/>
              <a:ea typeface="微软雅黑" panose="020b0503020204020204" pitchFamily="34" charset="-122"/>
              <a:cs typeface="Times New Roman" panose="02020603050405020304" pitchFamily="18" charset="0"/>
            </a:endParaRPr>
          </a:p>
          <a:p>
            <a:pPr algn="just">
              <a:lnSpc>
                <a:spcPts val="3000"/>
              </a:lnSpc>
              <a:spcAft>
                <a:spcPts val="1000"/>
              </a:spcAft>
            </a:pPr>
            <a:r>
              <a:rPr lang="en-US" altLang="zh-CN" sz="2800" b="1" kern="100">
                <a:effectLst/>
                <a:latin typeface="宋体" panose="02010600030101010101" pitchFamily="2" charset="-122"/>
                <a:ea typeface="微软雅黑" panose="020b0503020204020204" pitchFamily="34" charset="-122"/>
                <a:cs typeface="Times New Roman" panose="02020603050405020304" pitchFamily="18" charset="0"/>
              </a:rPr>
              <a:t>2.</a:t>
            </a:r>
            <a:r>
              <a:rPr lang="zh-CN" altLang="zh-CN" sz="2800" b="1" kern="100">
                <a:effectLst/>
                <a:latin typeface="Tahoma" panose="020b0604030504040204" pitchFamily="34" charset="0"/>
                <a:ea typeface="宋体" panose="02010600030101010101" pitchFamily="2" charset="-122"/>
                <a:cs typeface="Times New Roman" panose="02020603050405020304" pitchFamily="18" charset="0"/>
              </a:rPr>
              <a:t>中学时代见证一个人从少年到青年的</a:t>
            </a:r>
            <a:r>
              <a:rPr lang="en-US" altLang="zh-CN" sz="2800" b="1" kern="100">
                <a:effectLst/>
                <a:latin typeface="Tahoma" panose="020b0604030504040204" pitchFamily="34" charset="0"/>
                <a:ea typeface="宋体" panose="02010600030101010101" pitchFamily="2" charset="-122"/>
                <a:cs typeface="Times New Roman" panose="02020603050405020304" pitchFamily="18" charset="0"/>
              </a:rPr>
              <a:t> </a:t>
            </a:r>
            <a:r>
              <a:rPr lang="en-US" altLang="zh-CN" sz="2800" b="1" u="sng" kern="100">
                <a:solidFill>
                  <a:srgbClr val="FF0000"/>
                </a:solidFill>
                <a:effectLst/>
                <a:latin typeface="Tahoma" panose="020b0604030504040204" pitchFamily="34" charset="0"/>
                <a:ea typeface="宋体" panose="02010600030101010101" pitchFamily="2" charset="-122"/>
                <a:cs typeface="Times New Roman" panose="02020603050405020304" pitchFamily="18" charset="0"/>
              </a:rPr>
              <a:t>                    </a:t>
            </a:r>
            <a:r>
              <a:rPr lang="zh-CN" altLang="zh-CN" sz="2800" b="1" kern="100">
                <a:effectLst/>
                <a:latin typeface="Tahoma" panose="020b0604030504040204" pitchFamily="34" charset="0"/>
                <a:ea typeface="宋体" panose="02010600030101010101" pitchFamily="2" charset="-122"/>
                <a:cs typeface="Times New Roman" panose="02020603050405020304" pitchFamily="18" charset="0"/>
              </a:rPr>
              <a:t>。</a:t>
            </a:r>
            <a:endParaRPr lang="zh-CN" altLang="zh-CN" sz="3200">
              <a:effectLst/>
              <a:latin typeface="Tahoma" panose="020b0604030504040204" pitchFamily="34" charset="0"/>
              <a:ea typeface="微软雅黑" panose="020b0503020204020204" pitchFamily="34" charset="-122"/>
              <a:cs typeface="Times New Roman" panose="02020603050405020304" pitchFamily="18" charset="0"/>
            </a:endParaRPr>
          </a:p>
          <a:p>
            <a:pPr algn="just">
              <a:lnSpc>
                <a:spcPts val="3000"/>
              </a:lnSpc>
              <a:spcAft>
                <a:spcPts val="1000"/>
              </a:spcAft>
            </a:pPr>
            <a:r>
              <a:rPr lang="en-US" altLang="zh-CN" sz="2800" b="1" kern="100">
                <a:effectLst/>
                <a:latin typeface="宋体" panose="02010600030101010101" pitchFamily="2" charset="-122"/>
                <a:ea typeface="微软雅黑" panose="020b0503020204020204" pitchFamily="34" charset="-122"/>
                <a:cs typeface="Times New Roman" panose="02020603050405020304" pitchFamily="18" charset="0"/>
              </a:rPr>
              <a:t>3.</a:t>
            </a:r>
            <a:r>
              <a:rPr lang="en-US" altLang="zh-CN" sz="2800" b="1" kern="100">
                <a:solidFill>
                  <a:srgbClr val="FF0000"/>
                </a:solidFill>
                <a:effectLst/>
                <a:latin typeface="Tahoma" panose="020b0604030504040204" pitchFamily="34" charset="0"/>
                <a:ea typeface="宋体" panose="02010600030101010101" pitchFamily="2" charset="-122"/>
                <a:cs typeface="Times New Roman" panose="02020603050405020304" pitchFamily="18" charset="0"/>
              </a:rPr>
              <a:t> </a:t>
            </a:r>
            <a:r>
              <a:rPr lang="en-US" altLang="zh-CN" sz="2800" b="1" u="sng" kern="100">
                <a:solidFill>
                  <a:srgbClr val="FF0000"/>
                </a:solidFill>
                <a:effectLst/>
                <a:latin typeface="Tahoma" panose="020b0604030504040204" pitchFamily="34" charset="0"/>
                <a:ea typeface="宋体" panose="02010600030101010101" pitchFamily="2" charset="-122"/>
                <a:cs typeface="Times New Roman" panose="02020603050405020304" pitchFamily="18" charset="0"/>
              </a:rPr>
              <a:t>                    </a:t>
            </a:r>
            <a:r>
              <a:rPr lang="zh-CN" altLang="zh-CN" sz="2800" b="1" kern="100">
                <a:effectLst/>
                <a:latin typeface="Tahoma" panose="020b0604030504040204" pitchFamily="34" charset="0"/>
                <a:ea typeface="宋体" panose="02010600030101010101" pitchFamily="2" charset="-122"/>
                <a:cs typeface="Times New Roman" panose="02020603050405020304" pitchFamily="18" charset="0"/>
              </a:rPr>
              <a:t>，是青少年时期的重要生命主题。</a:t>
            </a:r>
            <a:endParaRPr lang="zh-CN" altLang="zh-CN" sz="3200">
              <a:effectLst/>
              <a:latin typeface="Tahoma" panose="020b0604030504040204" pitchFamily="34" charset="0"/>
              <a:ea typeface="微软雅黑" panose="020b0503020204020204" pitchFamily="34" charset="-122"/>
              <a:cs typeface="Times New Roman" panose="02020603050405020304" pitchFamily="18" charset="0"/>
            </a:endParaRPr>
          </a:p>
          <a:p>
            <a:pPr algn="just">
              <a:lnSpc>
                <a:spcPts val="3000"/>
              </a:lnSpc>
              <a:spcAft>
                <a:spcPts val="1000"/>
              </a:spcAft>
            </a:pPr>
            <a:r>
              <a:rPr lang="en-US" altLang="zh-CN" sz="2800" b="1" kern="100">
                <a:effectLst/>
                <a:latin typeface="宋体" panose="02010600030101010101" pitchFamily="2" charset="-122"/>
                <a:ea typeface="微软雅黑" panose="020b0503020204020204" pitchFamily="34" charset="-122"/>
                <a:cs typeface="Times New Roman" panose="02020603050405020304" pitchFamily="18" charset="0"/>
              </a:rPr>
              <a:t>4.</a:t>
            </a:r>
            <a:r>
              <a:rPr lang="en-US" altLang="zh-CN" sz="2800" b="1" kern="100">
                <a:effectLst/>
                <a:latin typeface="Tahoma" panose="020b0604030504040204" pitchFamily="34" charset="0"/>
                <a:ea typeface="宋体" panose="02010600030101010101" pitchFamily="2" charset="-122"/>
                <a:cs typeface="Times New Roman" panose="02020603050405020304" pitchFamily="18" charset="0"/>
              </a:rPr>
              <a:t> </a:t>
            </a:r>
            <a:r>
              <a:rPr lang="en-US" altLang="zh-CN" sz="2800" b="1" u="sng" kern="100">
                <a:solidFill>
                  <a:srgbClr val="FF0000"/>
                </a:solidFill>
                <a:effectLst/>
                <a:latin typeface="Tahoma" panose="020b0604030504040204" pitchFamily="34" charset="0"/>
                <a:ea typeface="宋体" panose="02010600030101010101" pitchFamily="2" charset="-122"/>
                <a:cs typeface="Times New Roman" panose="02020603050405020304" pitchFamily="18" charset="0"/>
              </a:rPr>
              <a:t>              </a:t>
            </a:r>
            <a:r>
              <a:rPr lang="zh-CN" altLang="zh-CN" sz="2800" b="1" kern="100">
                <a:effectLst/>
                <a:latin typeface="Tahoma" panose="020b0604030504040204" pitchFamily="34" charset="0"/>
                <a:ea typeface="宋体" panose="02010600030101010101" pitchFamily="2" charset="-122"/>
                <a:cs typeface="Times New Roman" panose="02020603050405020304" pitchFamily="18" charset="0"/>
              </a:rPr>
              <a:t>是梦想和现实之间的桥梁。</a:t>
            </a:r>
            <a:endParaRPr lang="zh-CN" altLang="zh-CN" sz="3200">
              <a:effectLst/>
              <a:latin typeface="Tahoma" panose="020b0604030504040204" pitchFamily="34" charset="0"/>
              <a:ea typeface="微软雅黑" panose="020b0503020204020204" pitchFamily="34" charset="-122"/>
              <a:cs typeface="Times New Roman" panose="02020603050405020304" pitchFamily="18" charset="0"/>
            </a:endParaRPr>
          </a:p>
          <a:p>
            <a:pPr algn="just">
              <a:lnSpc>
                <a:spcPts val="3000"/>
              </a:lnSpc>
              <a:spcAft>
                <a:spcPts val="1000"/>
              </a:spcAft>
            </a:pPr>
            <a:r>
              <a:rPr lang="en-US" altLang="zh-CN" sz="2800" b="1" kern="100">
                <a:effectLst/>
                <a:latin typeface="宋体" panose="02010600030101010101" pitchFamily="2" charset="-122"/>
                <a:ea typeface="微软雅黑" panose="020b0503020204020204" pitchFamily="34" charset="-122"/>
                <a:cs typeface="Times New Roman" panose="02020603050405020304" pitchFamily="18" charset="0"/>
              </a:rPr>
              <a:t>5.</a:t>
            </a:r>
            <a:r>
              <a:rPr lang="zh-CN" altLang="zh-CN" sz="2800" b="1" kern="100">
                <a:effectLst/>
                <a:latin typeface="Tahoma" panose="020b0604030504040204" pitchFamily="34" charset="0"/>
                <a:ea typeface="宋体" panose="02010600030101010101" pitchFamily="2" charset="-122"/>
                <a:cs typeface="Times New Roman" panose="02020603050405020304" pitchFamily="18" charset="0"/>
              </a:rPr>
              <a:t>中学阶段，</a:t>
            </a:r>
            <a:r>
              <a:rPr lang="en-US" altLang="zh-CN" sz="2800" b="1" u="sng" kern="100">
                <a:solidFill>
                  <a:srgbClr val="FF0000"/>
                </a:solidFill>
                <a:effectLst/>
                <a:latin typeface="Tahoma" panose="020b0604030504040204" pitchFamily="34" charset="0"/>
                <a:ea typeface="宋体" panose="02010600030101010101" pitchFamily="2" charset="-122"/>
                <a:cs typeface="Times New Roman" panose="02020603050405020304" pitchFamily="18" charset="0"/>
              </a:rPr>
              <a:t>             </a:t>
            </a:r>
            <a:r>
              <a:rPr lang="zh-CN" altLang="zh-CN" sz="2800" b="1" kern="100">
                <a:effectLst/>
                <a:latin typeface="Tahoma" panose="020b0604030504040204" pitchFamily="34" charset="0"/>
                <a:ea typeface="宋体" panose="02010600030101010101" pitchFamily="2" charset="-122"/>
                <a:cs typeface="Times New Roman" panose="02020603050405020304" pitchFamily="18" charset="0"/>
              </a:rPr>
              <a:t>是我们的重要任务。</a:t>
            </a:r>
            <a:endParaRPr lang="zh-CN" altLang="zh-CN" sz="3200">
              <a:effectLst/>
              <a:latin typeface="Tahoma" panose="020b0604030504040204" pitchFamily="34" charset="0"/>
              <a:ea typeface="微软雅黑" panose="020b0503020204020204" pitchFamily="34" charset="-122"/>
              <a:cs typeface="Times New Roman" panose="02020603050405020304" pitchFamily="18" charset="0"/>
            </a:endParaRPr>
          </a:p>
          <a:p>
            <a:pPr algn="just">
              <a:lnSpc>
                <a:spcPts val="3000"/>
              </a:lnSpc>
              <a:spcAft>
                <a:spcPts val="1000"/>
              </a:spcAft>
            </a:pPr>
            <a:r>
              <a:rPr lang="en-US" altLang="zh-CN" sz="2800" b="1" kern="100">
                <a:effectLst/>
                <a:latin typeface="宋体" panose="02010600030101010101" pitchFamily="2" charset="-122"/>
                <a:ea typeface="微软雅黑" panose="020b0503020204020204" pitchFamily="34" charset="-122"/>
                <a:cs typeface="Times New Roman" panose="02020603050405020304" pitchFamily="18" charset="0"/>
              </a:rPr>
              <a:t>6.</a:t>
            </a:r>
            <a:r>
              <a:rPr lang="zh-CN" altLang="zh-CN" sz="2800" b="1" kern="100">
                <a:effectLst/>
                <a:latin typeface="Tahoma" panose="020b0604030504040204" pitchFamily="34" charset="0"/>
                <a:ea typeface="宋体" panose="02010600030101010101" pitchFamily="2" charset="-122"/>
                <a:cs typeface="Times New Roman" panose="02020603050405020304" pitchFamily="18" charset="0"/>
              </a:rPr>
              <a:t>初中阶段的学习包括知识的获取、</a:t>
            </a:r>
            <a:r>
              <a:rPr lang="en-US" altLang="zh-CN" sz="2800" b="1" u="sng" kern="100">
                <a:solidFill>
                  <a:srgbClr val="FF0000"/>
                </a:solidFill>
                <a:effectLst/>
                <a:latin typeface="Tahoma" panose="020b0604030504040204" pitchFamily="34" charset="0"/>
                <a:ea typeface="宋体" panose="02010600030101010101" pitchFamily="2" charset="-122"/>
                <a:cs typeface="Times New Roman" panose="02020603050405020304" pitchFamily="18" charset="0"/>
              </a:rPr>
              <a:t>                    </a:t>
            </a:r>
            <a:r>
              <a:rPr lang="zh-CN" altLang="zh-CN" sz="2800" b="1" kern="100">
                <a:effectLst/>
                <a:latin typeface="Tahoma" panose="020b0604030504040204" pitchFamily="34" charset="0"/>
                <a:ea typeface="宋体" panose="02010600030101010101" pitchFamily="2" charset="-122"/>
                <a:cs typeface="Times New Roman" panose="02020603050405020304" pitchFamily="18" charset="0"/>
              </a:rPr>
              <a:t>以及</a:t>
            </a:r>
            <a:r>
              <a:rPr lang="en-US" altLang="zh-CN" sz="2800" b="1" u="sng" kern="100">
                <a:solidFill>
                  <a:srgbClr val="FF0000"/>
                </a:solidFill>
                <a:effectLst/>
                <a:latin typeface="Tahoma" panose="020b0604030504040204" pitchFamily="34" charset="0"/>
                <a:ea typeface="宋体" panose="02010600030101010101" pitchFamily="2" charset="-122"/>
                <a:cs typeface="Times New Roman" panose="02020603050405020304" pitchFamily="18" charset="0"/>
              </a:rPr>
              <a:t>              </a:t>
            </a:r>
            <a:r>
              <a:rPr lang="zh-CN" altLang="zh-CN" sz="2800" b="1" kern="100">
                <a:effectLst/>
                <a:latin typeface="Tahoma" panose="020b0604030504040204" pitchFamily="34" charset="0"/>
                <a:ea typeface="宋体" panose="02010600030101010101" pitchFamily="2" charset="-122"/>
                <a:cs typeface="Times New Roman" panose="02020603050405020304" pitchFamily="18" charset="0"/>
              </a:rPr>
              <a:t>。</a:t>
            </a:r>
            <a:endParaRPr lang="zh-CN" altLang="zh-CN" sz="3200">
              <a:effectLst/>
              <a:latin typeface="Tahoma" panose="020b0604030504040204" pitchFamily="34" charset="0"/>
              <a:ea typeface="微软雅黑" panose="020b0503020204020204" pitchFamily="34" charset="-122"/>
              <a:cs typeface="Times New Roman" panose="02020603050405020304" pitchFamily="18" charset="0"/>
            </a:endParaRPr>
          </a:p>
          <a:p>
            <a:pPr algn="just">
              <a:lnSpc>
                <a:spcPts val="3000"/>
              </a:lnSpc>
              <a:spcAft>
                <a:spcPts val="1000"/>
              </a:spcAft>
            </a:pPr>
            <a:r>
              <a:rPr lang="en-US" altLang="zh-CN" sz="2800" b="1" kern="100">
                <a:effectLst/>
                <a:latin typeface="宋体" panose="02010600030101010101" pitchFamily="2" charset="-122"/>
                <a:ea typeface="微软雅黑" panose="020b0503020204020204" pitchFamily="34" charset="-122"/>
                <a:cs typeface="Times New Roman" panose="02020603050405020304" pitchFamily="18" charset="0"/>
              </a:rPr>
              <a:t>7.</a:t>
            </a:r>
            <a:r>
              <a:rPr lang="zh-CN" altLang="zh-CN" sz="2800" b="1" kern="100">
                <a:effectLst/>
                <a:latin typeface="Tahoma" panose="020b0604030504040204" pitchFamily="34" charset="0"/>
                <a:ea typeface="宋体" panose="02010600030101010101" pitchFamily="2" charset="-122"/>
                <a:cs typeface="Times New Roman" panose="02020603050405020304" pitchFamily="18" charset="0"/>
              </a:rPr>
              <a:t>学习需要</a:t>
            </a:r>
            <a:r>
              <a:rPr lang="en-US" altLang="zh-CN" sz="2800" b="1" u="sng" kern="100">
                <a:solidFill>
                  <a:srgbClr val="FF0000"/>
                </a:solidFill>
                <a:effectLst/>
                <a:latin typeface="Tahoma" panose="020b0604030504040204" pitchFamily="34" charset="0"/>
                <a:ea typeface="宋体" panose="02010600030101010101" pitchFamily="2" charset="-122"/>
                <a:cs typeface="Times New Roman" panose="02020603050405020304" pitchFamily="18" charset="0"/>
              </a:rPr>
              <a:t>                  </a:t>
            </a:r>
            <a:r>
              <a:rPr lang="zh-CN" altLang="zh-CN" sz="2800" b="1" kern="100">
                <a:effectLst/>
                <a:latin typeface="Tahoma" panose="020b0604030504040204" pitchFamily="34" charset="0"/>
                <a:ea typeface="宋体" panose="02010600030101010101" pitchFamily="2" charset="-122"/>
                <a:cs typeface="Times New Roman" panose="02020603050405020304" pitchFamily="18" charset="0"/>
              </a:rPr>
              <a:t>的态度。</a:t>
            </a:r>
            <a:endParaRPr lang="zh-CN" altLang="zh-CN" sz="3200">
              <a:effectLst/>
              <a:latin typeface="Tahoma" panose="020b0604030504040204" pitchFamily="34" charset="0"/>
              <a:ea typeface="微软雅黑" panose="020b0503020204020204" pitchFamily="34" charset="-122"/>
              <a:cs typeface="Times New Roman" panose="02020603050405020304" pitchFamily="18" charset="0"/>
            </a:endParaRPr>
          </a:p>
          <a:p>
            <a:pPr algn="just">
              <a:lnSpc>
                <a:spcPts val="3000"/>
              </a:lnSpc>
              <a:spcAft>
                <a:spcPts val="1000"/>
              </a:spcAft>
            </a:pPr>
            <a:r>
              <a:rPr lang="en-US" altLang="zh-CN" sz="2800" b="1" kern="100">
                <a:effectLst/>
                <a:latin typeface="宋体" panose="02010600030101010101" pitchFamily="2" charset="-122"/>
                <a:ea typeface="微软雅黑" panose="020b0503020204020204" pitchFamily="34" charset="-122"/>
                <a:cs typeface="Times New Roman" panose="02020603050405020304" pitchFamily="18" charset="0"/>
              </a:rPr>
              <a:t>8.</a:t>
            </a:r>
            <a:r>
              <a:rPr lang="zh-CN" altLang="zh-CN" sz="2800" b="1" kern="100">
                <a:effectLst/>
                <a:latin typeface="Tahoma" panose="020b0604030504040204" pitchFamily="34" charset="0"/>
                <a:ea typeface="宋体" panose="02010600030101010101" pitchFamily="2" charset="-122"/>
                <a:cs typeface="Times New Roman" panose="02020603050405020304" pitchFamily="18" charset="0"/>
              </a:rPr>
              <a:t>学习点亮我们心中的明灯，激发前进的</a:t>
            </a:r>
            <a:r>
              <a:rPr lang="en-US" altLang="zh-CN" sz="2800" b="1" u="sng" kern="100">
                <a:solidFill>
                  <a:srgbClr val="FF0000"/>
                </a:solidFill>
                <a:effectLst/>
                <a:latin typeface="Tahoma" panose="020b0604030504040204" pitchFamily="34" charset="0"/>
                <a:ea typeface="宋体" panose="02010600030101010101" pitchFamily="2" charset="-122"/>
                <a:cs typeface="Times New Roman" panose="02020603050405020304" pitchFamily="18" charset="0"/>
              </a:rPr>
              <a:t>                </a:t>
            </a:r>
            <a:r>
              <a:rPr lang="zh-CN" altLang="zh-CN" sz="2800" b="1" kern="100">
                <a:effectLst/>
                <a:latin typeface="Tahoma" panose="020b0604030504040204" pitchFamily="34" charset="0"/>
                <a:ea typeface="宋体" panose="02010600030101010101" pitchFamily="2" charset="-122"/>
                <a:cs typeface="Times New Roman" panose="02020603050405020304" pitchFamily="18" charset="0"/>
              </a:rPr>
              <a:t>。</a:t>
            </a:r>
            <a:endParaRPr lang="zh-CN" altLang="zh-CN" sz="3200">
              <a:effectLst/>
              <a:latin typeface="Tahoma" panose="020b0604030504040204" pitchFamily="34" charset="0"/>
              <a:ea typeface="微软雅黑" panose="020b0503020204020204" pitchFamily="34" charset="-122"/>
              <a:cs typeface="Times New Roman" panose="02020603050405020304" pitchFamily="18" charset="0"/>
            </a:endParaRPr>
          </a:p>
          <a:p>
            <a:pPr algn="just">
              <a:lnSpc>
                <a:spcPts val="3000"/>
              </a:lnSpc>
              <a:spcAft>
                <a:spcPts val="1000"/>
              </a:spcAft>
            </a:pPr>
            <a:r>
              <a:rPr lang="en-US" altLang="zh-CN" sz="2800" b="1" kern="100">
                <a:effectLst/>
                <a:latin typeface="宋体" panose="02010600030101010101" pitchFamily="2" charset="-122"/>
                <a:ea typeface="微软雅黑" panose="020b0503020204020204" pitchFamily="34" charset="-122"/>
                <a:cs typeface="Times New Roman" panose="02020603050405020304" pitchFamily="18" charset="0"/>
              </a:rPr>
              <a:t>9.</a:t>
            </a:r>
            <a:r>
              <a:rPr lang="zh-CN" altLang="zh-CN" sz="2800" b="1" kern="100">
                <a:effectLst/>
                <a:latin typeface="Tahoma" panose="020b0604030504040204" pitchFamily="34" charset="0"/>
                <a:ea typeface="宋体" panose="02010600030101010101" pitchFamily="2" charset="-122"/>
                <a:cs typeface="Times New Roman" panose="02020603050405020304" pitchFamily="18" charset="0"/>
              </a:rPr>
              <a:t>学习中有</a:t>
            </a:r>
            <a:r>
              <a:rPr lang="en-US" altLang="zh-CN" sz="2800" b="1" u="sng" kern="100">
                <a:solidFill>
                  <a:srgbClr val="FF0000"/>
                </a:solidFill>
                <a:effectLst/>
                <a:latin typeface="Tahoma" panose="020b0604030504040204" pitchFamily="34" charset="0"/>
                <a:ea typeface="宋体" panose="02010600030101010101" pitchFamily="2" charset="-122"/>
                <a:cs typeface="Times New Roman" panose="02020603050405020304" pitchFamily="18" charset="0"/>
              </a:rPr>
              <a:t>              </a:t>
            </a:r>
            <a:r>
              <a:rPr lang="zh-CN" altLang="zh-CN" sz="2800" b="1" kern="100">
                <a:effectLst/>
                <a:latin typeface="Tahoma" panose="020b0604030504040204" pitchFamily="34" charset="0"/>
                <a:ea typeface="宋体" panose="02010600030101010101" pitchFamily="2" charset="-122"/>
                <a:cs typeface="Times New Roman" panose="02020603050405020304" pitchFamily="18" charset="0"/>
              </a:rPr>
              <a:t>。学习中也有</a:t>
            </a:r>
            <a:r>
              <a:rPr lang="en-US" altLang="zh-CN" sz="2800" b="1" u="sng" kern="100">
                <a:solidFill>
                  <a:srgbClr val="FF0000"/>
                </a:solidFill>
                <a:effectLst/>
                <a:latin typeface="Tahoma" panose="020b0604030504040204" pitchFamily="34" charset="0"/>
                <a:ea typeface="宋体" panose="02010600030101010101" pitchFamily="2" charset="-122"/>
                <a:cs typeface="Times New Roman" panose="02020603050405020304" pitchFamily="18" charset="0"/>
              </a:rPr>
              <a:t>            </a:t>
            </a:r>
            <a:r>
              <a:rPr lang="zh-CN" altLang="zh-CN" sz="2800" b="1" kern="100">
                <a:effectLst/>
                <a:latin typeface="Tahoma" panose="020b0604030504040204" pitchFamily="34" charset="0"/>
                <a:ea typeface="宋体" panose="02010600030101010101" pitchFamily="2" charset="-122"/>
                <a:cs typeface="Times New Roman" panose="02020603050405020304" pitchFamily="18" charset="0"/>
              </a:rPr>
              <a:t>。</a:t>
            </a:r>
            <a:endParaRPr lang="zh-CN" altLang="zh-CN" sz="3200">
              <a:effectLst/>
              <a:latin typeface="Tahoma" panose="020b0604030504040204" pitchFamily="34" charset="0"/>
              <a:ea typeface="微软雅黑" panose="020b0503020204020204" pitchFamily="34" charset="-122"/>
              <a:cs typeface="Times New Roman" panose="02020603050405020304" pitchFamily="18" charset="0"/>
            </a:endParaRPr>
          </a:p>
          <a:p>
            <a:pPr algn="just">
              <a:lnSpc>
                <a:spcPts val="3000"/>
              </a:lnSpc>
              <a:spcAft>
                <a:spcPts val="1000"/>
              </a:spcAft>
            </a:pPr>
            <a:r>
              <a:rPr lang="en-US" altLang="zh-CN" sz="2800" b="1" kern="100">
                <a:effectLst/>
                <a:latin typeface="宋体" panose="02010600030101010101" pitchFamily="2" charset="-122"/>
                <a:ea typeface="微软雅黑" panose="020b0503020204020204" pitchFamily="34" charset="-122"/>
                <a:cs typeface="Times New Roman" panose="02020603050405020304" pitchFamily="18" charset="0"/>
              </a:rPr>
              <a:t>10.</a:t>
            </a:r>
            <a:r>
              <a:rPr lang="en-US" altLang="zh-CN" sz="2800" b="1" u="sng" kern="100">
                <a:solidFill>
                  <a:srgbClr val="FF0000"/>
                </a:solidFill>
                <a:effectLst/>
                <a:latin typeface="Tahoma" panose="020b0604030504040204" pitchFamily="34" charset="0"/>
                <a:ea typeface="宋体" panose="02010600030101010101" pitchFamily="2" charset="-122"/>
                <a:cs typeface="Times New Roman" panose="02020603050405020304" pitchFamily="18" charset="0"/>
              </a:rPr>
              <a:t>                 </a:t>
            </a:r>
            <a:r>
              <a:rPr lang="zh-CN" altLang="zh-CN" sz="2800" b="1" kern="100">
                <a:effectLst/>
                <a:latin typeface="Tahoma" panose="020b0604030504040204" pitchFamily="34" charset="0"/>
                <a:ea typeface="宋体" panose="02010600030101010101" pitchFamily="2" charset="-122"/>
                <a:cs typeface="Times New Roman" panose="02020603050405020304" pitchFamily="18" charset="0"/>
              </a:rPr>
              <a:t>是我们认识自己的一面镜子。</a:t>
            </a:r>
            <a:endParaRPr lang="zh-CN" altLang="zh-CN" sz="2400">
              <a:effectLst/>
              <a:latin typeface="Tahoma" panose="020b0604030504040204" pitchFamily="34" charset="0"/>
              <a:ea typeface="微软雅黑" panose="020b0503020204020204" pitchFamily="34" charset="-122"/>
              <a:cs typeface="Times New Roman" panose="02020603050405020304" pitchFamily="18" charset="0"/>
            </a:endParaRPr>
          </a:p>
        </p:txBody>
      </p:sp>
      <p:sp>
        <p:nvSpPr>
          <p:cNvPr id="4" name="文本框 3"/>
          <p:cNvSpPr txBox="1"/>
          <p:nvPr/>
        </p:nvSpPr>
        <p:spPr>
          <a:xfrm>
            <a:off x="9770723" y="523982"/>
            <a:ext cx="1633591" cy="461665"/>
          </a:xfrm>
          <a:prstGeom prst="rect">
            <a:avLst/>
          </a:prstGeom>
          <a:noFill/>
        </p:spPr>
        <p:txBody>
          <a:bodyPr wrap="square" rtlCol="0">
            <a:spAutoFit/>
          </a:bodyPr>
          <a:lstStyle>
            <a:defPPr>
              <a:defRPr lang="zh-CN"/>
            </a:defPPr>
          </a:lstStyle>
          <a:p>
            <a:r>
              <a:rPr lang="zh-CN" altLang="en-US" sz="2400" b="1">
                <a:solidFill>
                  <a:srgbClr val="FF0000"/>
                </a:solidFill>
              </a:rPr>
              <a:t>重要基础</a:t>
            </a:r>
          </a:p>
        </p:txBody>
      </p:sp>
      <p:sp>
        <p:nvSpPr>
          <p:cNvPr id="5" name="文本框 4"/>
          <p:cNvSpPr txBox="1"/>
          <p:nvPr/>
        </p:nvSpPr>
        <p:spPr>
          <a:xfrm>
            <a:off x="7202184" y="1119883"/>
            <a:ext cx="1633591" cy="461665"/>
          </a:xfrm>
          <a:prstGeom prst="rect">
            <a:avLst/>
          </a:prstGeom>
          <a:noFill/>
        </p:spPr>
        <p:txBody>
          <a:bodyPr wrap="square" rtlCol="0">
            <a:spAutoFit/>
          </a:bodyPr>
          <a:lstStyle>
            <a:defPPr>
              <a:defRPr lang="zh-CN"/>
            </a:defPPr>
          </a:lstStyle>
          <a:p>
            <a:r>
              <a:rPr lang="zh-CN" altLang="en-US" sz="2400" b="1">
                <a:solidFill>
                  <a:srgbClr val="FF0000"/>
                </a:solidFill>
              </a:rPr>
              <a:t>生命进阶</a:t>
            </a:r>
          </a:p>
        </p:txBody>
      </p:sp>
      <p:sp>
        <p:nvSpPr>
          <p:cNvPr id="6" name="文本框 5"/>
          <p:cNvSpPr txBox="1"/>
          <p:nvPr/>
        </p:nvSpPr>
        <p:spPr>
          <a:xfrm>
            <a:off x="1294543" y="1715784"/>
            <a:ext cx="2198670" cy="460375"/>
          </a:xfrm>
          <a:prstGeom prst="rect">
            <a:avLst/>
          </a:prstGeom>
          <a:noFill/>
        </p:spPr>
        <p:txBody>
          <a:bodyPr wrap="square" rtlCol="0">
            <a:spAutoFit/>
          </a:bodyPr>
          <a:lstStyle>
            <a:defPPr>
              <a:defRPr lang="zh-CN"/>
            </a:defPPr>
          </a:lstStyle>
          <a:p>
            <a:r>
              <a:rPr lang="zh-CN" altLang="en-US" sz="2400" b="1">
                <a:solidFill>
                  <a:srgbClr val="FF0000"/>
                </a:solidFill>
              </a:rPr>
              <a:t>编织人生梦想</a:t>
            </a:r>
          </a:p>
        </p:txBody>
      </p:sp>
      <p:sp>
        <p:nvSpPr>
          <p:cNvPr id="7" name="文本框 6"/>
          <p:cNvSpPr txBox="1"/>
          <p:nvPr/>
        </p:nvSpPr>
        <p:spPr>
          <a:xfrm>
            <a:off x="1510300" y="2180597"/>
            <a:ext cx="2198670" cy="461665"/>
          </a:xfrm>
          <a:prstGeom prst="rect">
            <a:avLst/>
          </a:prstGeom>
          <a:noFill/>
        </p:spPr>
        <p:txBody>
          <a:bodyPr wrap="square" rtlCol="0">
            <a:spAutoFit/>
          </a:bodyPr>
          <a:lstStyle>
            <a:defPPr>
              <a:defRPr lang="zh-CN"/>
            </a:defPPr>
          </a:lstStyle>
          <a:p>
            <a:r>
              <a:rPr lang="zh-CN" altLang="en-US" sz="2400" b="1">
                <a:solidFill>
                  <a:srgbClr val="FF0000"/>
                </a:solidFill>
              </a:rPr>
              <a:t>努力</a:t>
            </a:r>
          </a:p>
        </p:txBody>
      </p:sp>
      <p:sp>
        <p:nvSpPr>
          <p:cNvPr id="8" name="文本框 7"/>
          <p:cNvSpPr txBox="1"/>
          <p:nvPr/>
        </p:nvSpPr>
        <p:spPr>
          <a:xfrm>
            <a:off x="3061698" y="2673605"/>
            <a:ext cx="2198670" cy="461665"/>
          </a:xfrm>
          <a:prstGeom prst="rect">
            <a:avLst/>
          </a:prstGeom>
          <a:noFill/>
        </p:spPr>
        <p:txBody>
          <a:bodyPr wrap="square" rtlCol="0">
            <a:spAutoFit/>
          </a:bodyPr>
          <a:lstStyle>
            <a:defPPr>
              <a:defRPr lang="zh-CN"/>
            </a:defPPr>
          </a:lstStyle>
          <a:p>
            <a:r>
              <a:rPr lang="zh-CN" altLang="en-US" sz="2400" b="1">
                <a:solidFill>
                  <a:srgbClr val="FF0000"/>
                </a:solidFill>
              </a:rPr>
              <a:t>学习</a:t>
            </a:r>
          </a:p>
        </p:txBody>
      </p:sp>
      <p:sp>
        <p:nvSpPr>
          <p:cNvPr id="9" name="文本框 8"/>
          <p:cNvSpPr txBox="1"/>
          <p:nvPr/>
        </p:nvSpPr>
        <p:spPr>
          <a:xfrm>
            <a:off x="6349428" y="3198167"/>
            <a:ext cx="2198670" cy="461665"/>
          </a:xfrm>
          <a:prstGeom prst="rect">
            <a:avLst/>
          </a:prstGeom>
          <a:noFill/>
        </p:spPr>
        <p:txBody>
          <a:bodyPr wrap="square" rtlCol="0">
            <a:spAutoFit/>
          </a:bodyPr>
          <a:lstStyle>
            <a:defPPr>
              <a:defRPr lang="zh-CN"/>
            </a:defPPr>
          </a:lstStyle>
          <a:p>
            <a:r>
              <a:rPr lang="zh-CN" altLang="en-US" sz="2400" b="1">
                <a:solidFill>
                  <a:srgbClr val="FF0000"/>
                </a:solidFill>
              </a:rPr>
              <a:t>能力的培养</a:t>
            </a:r>
          </a:p>
        </p:txBody>
      </p:sp>
      <p:sp>
        <p:nvSpPr>
          <p:cNvPr id="10" name="文本框 9"/>
          <p:cNvSpPr txBox="1"/>
          <p:nvPr/>
        </p:nvSpPr>
        <p:spPr>
          <a:xfrm>
            <a:off x="9205644" y="3135270"/>
            <a:ext cx="2198670" cy="461665"/>
          </a:xfrm>
          <a:prstGeom prst="rect">
            <a:avLst/>
          </a:prstGeom>
          <a:noFill/>
        </p:spPr>
        <p:txBody>
          <a:bodyPr wrap="square" rtlCol="0">
            <a:spAutoFit/>
          </a:bodyPr>
          <a:lstStyle>
            <a:defPPr>
              <a:defRPr lang="zh-CN"/>
            </a:defPPr>
          </a:lstStyle>
          <a:p>
            <a:r>
              <a:rPr lang="zh-CN" altLang="en-US" sz="2400" b="1">
                <a:solidFill>
                  <a:srgbClr val="FF0000"/>
                </a:solidFill>
              </a:rPr>
              <a:t>如何做人</a:t>
            </a:r>
          </a:p>
        </p:txBody>
      </p:sp>
      <p:sp>
        <p:nvSpPr>
          <p:cNvPr id="11" name="文本框 10"/>
          <p:cNvSpPr txBox="1"/>
          <p:nvPr/>
        </p:nvSpPr>
        <p:spPr>
          <a:xfrm>
            <a:off x="2609635" y="3719266"/>
            <a:ext cx="2198670" cy="461665"/>
          </a:xfrm>
          <a:prstGeom prst="rect">
            <a:avLst/>
          </a:prstGeom>
          <a:noFill/>
        </p:spPr>
        <p:txBody>
          <a:bodyPr wrap="square" rtlCol="0">
            <a:spAutoFit/>
          </a:bodyPr>
          <a:lstStyle>
            <a:defPPr>
              <a:defRPr lang="zh-CN"/>
            </a:defPPr>
          </a:lstStyle>
          <a:p>
            <a:r>
              <a:rPr lang="zh-CN" altLang="en-US" sz="2400" b="1">
                <a:solidFill>
                  <a:srgbClr val="FF0000"/>
                </a:solidFill>
              </a:rPr>
              <a:t>自觉、主动</a:t>
            </a:r>
          </a:p>
        </p:txBody>
      </p:sp>
      <p:sp>
        <p:nvSpPr>
          <p:cNvPr id="12" name="文本框 11"/>
          <p:cNvSpPr txBox="1"/>
          <p:nvPr/>
        </p:nvSpPr>
        <p:spPr>
          <a:xfrm>
            <a:off x="7572053" y="4231186"/>
            <a:ext cx="2198670" cy="461665"/>
          </a:xfrm>
          <a:prstGeom prst="rect">
            <a:avLst/>
          </a:prstGeom>
          <a:noFill/>
        </p:spPr>
        <p:txBody>
          <a:bodyPr wrap="square" rtlCol="0">
            <a:spAutoFit/>
          </a:bodyPr>
          <a:lstStyle>
            <a:defPPr>
              <a:defRPr lang="zh-CN"/>
            </a:defPPr>
          </a:lstStyle>
          <a:p>
            <a:r>
              <a:rPr lang="zh-CN" altLang="en-US" sz="2400" b="1">
                <a:solidFill>
                  <a:srgbClr val="FF0000"/>
                </a:solidFill>
              </a:rPr>
              <a:t>动力</a:t>
            </a:r>
          </a:p>
        </p:txBody>
      </p:sp>
      <p:sp>
        <p:nvSpPr>
          <p:cNvPr id="13" name="文本框 12"/>
          <p:cNvSpPr txBox="1"/>
          <p:nvPr/>
        </p:nvSpPr>
        <p:spPr>
          <a:xfrm>
            <a:off x="2753473" y="4692851"/>
            <a:ext cx="2198670" cy="461665"/>
          </a:xfrm>
          <a:prstGeom prst="rect">
            <a:avLst/>
          </a:prstGeom>
          <a:noFill/>
        </p:spPr>
        <p:txBody>
          <a:bodyPr wrap="square" rtlCol="0">
            <a:spAutoFit/>
          </a:bodyPr>
          <a:lstStyle>
            <a:defPPr>
              <a:defRPr lang="zh-CN"/>
            </a:defPPr>
          </a:lstStyle>
          <a:p>
            <a:r>
              <a:rPr lang="zh-CN" altLang="en-US" sz="2400" b="1">
                <a:solidFill>
                  <a:srgbClr val="FF0000"/>
                </a:solidFill>
              </a:rPr>
              <a:t>快乐</a:t>
            </a:r>
          </a:p>
        </p:txBody>
      </p:sp>
      <p:sp>
        <p:nvSpPr>
          <p:cNvPr id="14" name="文本框 13"/>
          <p:cNvSpPr txBox="1"/>
          <p:nvPr/>
        </p:nvSpPr>
        <p:spPr>
          <a:xfrm>
            <a:off x="6472718" y="4769425"/>
            <a:ext cx="2198670" cy="461665"/>
          </a:xfrm>
          <a:prstGeom prst="rect">
            <a:avLst/>
          </a:prstGeom>
          <a:noFill/>
        </p:spPr>
        <p:txBody>
          <a:bodyPr wrap="square" rtlCol="0">
            <a:spAutoFit/>
          </a:bodyPr>
          <a:lstStyle>
            <a:defPPr>
              <a:defRPr lang="zh-CN"/>
            </a:defPPr>
          </a:lstStyle>
          <a:p>
            <a:r>
              <a:rPr lang="zh-CN" altLang="en-US" sz="2400" b="1">
                <a:solidFill>
                  <a:srgbClr val="FF0000"/>
                </a:solidFill>
              </a:rPr>
              <a:t>辛苦</a:t>
            </a:r>
          </a:p>
        </p:txBody>
      </p:sp>
      <p:sp>
        <p:nvSpPr>
          <p:cNvPr id="15" name="文本框 14"/>
          <p:cNvSpPr txBox="1"/>
          <p:nvPr/>
        </p:nvSpPr>
        <p:spPr>
          <a:xfrm>
            <a:off x="1613040" y="5204771"/>
            <a:ext cx="2198670" cy="461665"/>
          </a:xfrm>
          <a:prstGeom prst="rect">
            <a:avLst/>
          </a:prstGeom>
          <a:noFill/>
        </p:spPr>
        <p:txBody>
          <a:bodyPr wrap="square" rtlCol="0">
            <a:spAutoFit/>
          </a:bodyPr>
          <a:lstStyle>
            <a:defPPr>
              <a:defRPr lang="zh-CN"/>
            </a:defPPr>
          </a:lstStyle>
          <a:p>
            <a:r>
              <a:rPr lang="zh-CN" altLang="en-US" sz="2400" b="1">
                <a:solidFill>
                  <a:srgbClr val="FF0000"/>
                </a:solidFill>
              </a:rPr>
              <a:t>他人评价</a:t>
            </a:r>
          </a:p>
        </p:txBody>
      </p:sp>
    </p:spTree>
    <p:custDataLst>
      <p:tags r:id="rId2"/>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nodeType="clickPar">
                      <p:stCondLst>
                        <p:cond delay="indefinite"/>
                      </p:stCondLst>
                      <p:childTnLst>
                        <p:par>
                          <p:cTn id="9" fill="hold" nodeType="withGroup">
                            <p:stCondLst>
                              <p:cond delay="indefinite"/>
                            </p:stCondLst>
                          </p:cTn>
                        </p:par>
                        <p:par>
                          <p:cTn id="10" fill="hold" nodeType="afterGroup">
                            <p:stCondLst>
                              <p:cond delay="0"/>
                            </p:stCondLst>
                            <p:childTnLst>
                              <p:par>
                                <p:cTn id="11" presetID="10" presetClass="entr" presetSubtype="0" fill="hold" grpId="1"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childTnLst>
                          </p:cTn>
                        </p:par>
                      </p:childTnLst>
                    </p:cTn>
                  </p:par>
                  <p:par>
                    <p:cTn id="14" fill="hold" nodeType="clickPar">
                      <p:stCondLst>
                        <p:cond delay="indefinite"/>
                      </p:stCondLst>
                      <p:childTnLst>
                        <p:par>
                          <p:cTn id="15" fill="hold" nodeType="withGroup">
                            <p:stCondLst>
                              <p:cond delay="indefinite"/>
                            </p:stCondLst>
                          </p:cTn>
                        </p:par>
                        <p:par>
                          <p:cTn id="16" fill="hold" nodeType="afterGroup">
                            <p:stCondLst>
                              <p:cond delay="0"/>
                            </p:stCondLst>
                            <p:childTnLst>
                              <p:par>
                                <p:cTn id="17" presetID="10" presetClass="entr" presetSubtype="0" fill="hold" grpId="2" nodeType="click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500"/>
                                        <p:tgtEl>
                                          <p:spTgt spid="6"/>
                                        </p:tgtEl>
                                      </p:cBhvr>
                                    </p:animEffect>
                                  </p:childTnLst>
                                </p:cTn>
                              </p:par>
                            </p:childTnLst>
                          </p:cTn>
                        </p:par>
                      </p:childTnLst>
                    </p:cTn>
                  </p:par>
                  <p:par>
                    <p:cTn id="20" fill="hold" nodeType="clickPar">
                      <p:stCondLst>
                        <p:cond delay="indefinite"/>
                      </p:stCondLst>
                      <p:childTnLst>
                        <p:par>
                          <p:cTn id="21" fill="hold" nodeType="withGroup">
                            <p:stCondLst>
                              <p:cond delay="indefinite"/>
                            </p:stCondLst>
                          </p:cTn>
                        </p:par>
                        <p:par>
                          <p:cTn id="22" fill="hold" nodeType="afterGroup">
                            <p:stCondLst>
                              <p:cond delay="0"/>
                            </p:stCondLst>
                            <p:childTnLst>
                              <p:par>
                                <p:cTn id="23" presetID="10" presetClass="entr" presetSubtype="0" fill="hold" grpId="3" nodeType="click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500"/>
                                        <p:tgtEl>
                                          <p:spTgt spid="7"/>
                                        </p:tgtEl>
                                      </p:cBhvr>
                                    </p:animEffect>
                                  </p:childTnLst>
                                </p:cTn>
                              </p:par>
                            </p:childTnLst>
                          </p:cTn>
                        </p:par>
                      </p:childTnLst>
                    </p:cTn>
                  </p:par>
                  <p:par>
                    <p:cTn id="26" fill="hold" nodeType="clickPar">
                      <p:stCondLst>
                        <p:cond delay="indefinite"/>
                      </p:stCondLst>
                      <p:childTnLst>
                        <p:par>
                          <p:cTn id="27" fill="hold" nodeType="withGroup">
                            <p:stCondLst>
                              <p:cond delay="indefinite"/>
                            </p:stCondLst>
                          </p:cTn>
                        </p:par>
                        <p:par>
                          <p:cTn id="28" fill="hold" nodeType="afterGroup">
                            <p:stCondLst>
                              <p:cond delay="0"/>
                            </p:stCondLst>
                            <p:childTnLst>
                              <p:par>
                                <p:cTn id="29" presetID="10" presetClass="entr" presetSubtype="0" fill="hold" grpId="4" nodeType="click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fade">
                                      <p:cBhvr>
                                        <p:cTn id="31" dur="500"/>
                                        <p:tgtEl>
                                          <p:spTgt spid="8"/>
                                        </p:tgtEl>
                                      </p:cBhvr>
                                    </p:animEffect>
                                  </p:childTnLst>
                                </p:cTn>
                              </p:par>
                            </p:childTnLst>
                          </p:cTn>
                        </p:par>
                      </p:childTnLst>
                    </p:cTn>
                  </p:par>
                  <p:par>
                    <p:cTn id="32" fill="hold" nodeType="clickPar">
                      <p:stCondLst>
                        <p:cond delay="indefinite"/>
                      </p:stCondLst>
                      <p:childTnLst>
                        <p:par>
                          <p:cTn id="33" fill="hold" nodeType="withGroup">
                            <p:stCondLst>
                              <p:cond delay="indefinite"/>
                            </p:stCondLst>
                          </p:cTn>
                        </p:par>
                        <p:par>
                          <p:cTn id="34" fill="hold" nodeType="afterGroup">
                            <p:stCondLst>
                              <p:cond delay="0"/>
                            </p:stCondLst>
                            <p:childTnLst>
                              <p:par>
                                <p:cTn id="35" presetID="10" presetClass="entr" presetSubtype="0" fill="hold" grpId="5" nodeType="click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fade">
                                      <p:cBhvr>
                                        <p:cTn id="37" dur="500"/>
                                        <p:tgtEl>
                                          <p:spTgt spid="9"/>
                                        </p:tgtEl>
                                      </p:cBhvr>
                                    </p:animEffect>
                                  </p:childTnLst>
                                </p:cTn>
                              </p:par>
                            </p:childTnLst>
                          </p:cTn>
                        </p:par>
                      </p:childTnLst>
                    </p:cTn>
                  </p:par>
                  <p:par>
                    <p:cTn id="38" fill="hold" nodeType="clickPar">
                      <p:stCondLst>
                        <p:cond delay="indefinite"/>
                      </p:stCondLst>
                      <p:childTnLst>
                        <p:par>
                          <p:cTn id="39" fill="hold" nodeType="withGroup">
                            <p:stCondLst>
                              <p:cond delay="indefinite"/>
                            </p:stCondLst>
                          </p:cTn>
                        </p:par>
                        <p:par>
                          <p:cTn id="40" fill="hold" nodeType="afterGroup">
                            <p:stCondLst>
                              <p:cond delay="0"/>
                            </p:stCondLst>
                            <p:childTnLst>
                              <p:par>
                                <p:cTn id="41" presetID="10" presetClass="entr" presetSubtype="0" fill="hold" grpId="6" nodeType="clickEffect">
                                  <p:stCondLst>
                                    <p:cond delay="0"/>
                                  </p:stCondLst>
                                  <p:childTnLst>
                                    <p:set>
                                      <p:cBhvr>
                                        <p:cTn id="42" dur="1" fill="hold">
                                          <p:stCondLst>
                                            <p:cond delay="0"/>
                                          </p:stCondLst>
                                        </p:cTn>
                                        <p:tgtEl>
                                          <p:spTgt spid="10"/>
                                        </p:tgtEl>
                                        <p:attrNameLst>
                                          <p:attrName>style.visibility</p:attrName>
                                        </p:attrNameLst>
                                      </p:cBhvr>
                                      <p:to>
                                        <p:strVal val="visible"/>
                                      </p:to>
                                    </p:set>
                                    <p:animEffect transition="in" filter="fade">
                                      <p:cBhvr>
                                        <p:cTn id="43" dur="500"/>
                                        <p:tgtEl>
                                          <p:spTgt spid="10"/>
                                        </p:tgtEl>
                                      </p:cBhvr>
                                    </p:animEffect>
                                  </p:childTnLst>
                                </p:cTn>
                              </p:par>
                            </p:childTnLst>
                          </p:cTn>
                        </p:par>
                      </p:childTnLst>
                    </p:cTn>
                  </p:par>
                  <p:par>
                    <p:cTn id="44" fill="hold" nodeType="clickPar">
                      <p:stCondLst>
                        <p:cond delay="indefinite"/>
                      </p:stCondLst>
                      <p:childTnLst>
                        <p:par>
                          <p:cTn id="45" fill="hold" nodeType="withGroup">
                            <p:stCondLst>
                              <p:cond delay="indefinite"/>
                            </p:stCondLst>
                          </p:cTn>
                        </p:par>
                        <p:par>
                          <p:cTn id="46" fill="hold" nodeType="afterGroup">
                            <p:stCondLst>
                              <p:cond delay="0"/>
                            </p:stCondLst>
                            <p:childTnLst>
                              <p:par>
                                <p:cTn id="47" presetID="10" presetClass="entr" presetSubtype="0" fill="hold" grpId="7" nodeType="clickEffect">
                                  <p:stCondLst>
                                    <p:cond delay="0"/>
                                  </p:stCondLst>
                                  <p:childTnLst>
                                    <p:set>
                                      <p:cBhvr>
                                        <p:cTn id="48" dur="1" fill="hold">
                                          <p:stCondLst>
                                            <p:cond delay="0"/>
                                          </p:stCondLst>
                                        </p:cTn>
                                        <p:tgtEl>
                                          <p:spTgt spid="11"/>
                                        </p:tgtEl>
                                        <p:attrNameLst>
                                          <p:attrName>style.visibility</p:attrName>
                                        </p:attrNameLst>
                                      </p:cBhvr>
                                      <p:to>
                                        <p:strVal val="visible"/>
                                      </p:to>
                                    </p:set>
                                    <p:animEffect transition="in" filter="fade">
                                      <p:cBhvr>
                                        <p:cTn id="49" dur="500"/>
                                        <p:tgtEl>
                                          <p:spTgt spid="11"/>
                                        </p:tgtEl>
                                      </p:cBhvr>
                                    </p:animEffect>
                                  </p:childTnLst>
                                </p:cTn>
                              </p:par>
                            </p:childTnLst>
                          </p:cTn>
                        </p:par>
                      </p:childTnLst>
                    </p:cTn>
                  </p:par>
                  <p:par>
                    <p:cTn id="50" fill="hold" nodeType="clickPar">
                      <p:stCondLst>
                        <p:cond delay="indefinite"/>
                      </p:stCondLst>
                      <p:childTnLst>
                        <p:par>
                          <p:cTn id="51" fill="hold" nodeType="withGroup">
                            <p:stCondLst>
                              <p:cond delay="indefinite"/>
                            </p:stCondLst>
                          </p:cTn>
                        </p:par>
                        <p:par>
                          <p:cTn id="52" fill="hold" nodeType="afterGroup">
                            <p:stCondLst>
                              <p:cond delay="0"/>
                            </p:stCondLst>
                            <p:childTnLst>
                              <p:par>
                                <p:cTn id="53" presetID="10" presetClass="entr" presetSubtype="0" fill="hold" grpId="8" nodeType="clickEffect">
                                  <p:stCondLst>
                                    <p:cond delay="0"/>
                                  </p:stCondLst>
                                  <p:childTnLst>
                                    <p:set>
                                      <p:cBhvr>
                                        <p:cTn id="54" dur="1" fill="hold">
                                          <p:stCondLst>
                                            <p:cond delay="0"/>
                                          </p:stCondLst>
                                        </p:cTn>
                                        <p:tgtEl>
                                          <p:spTgt spid="12"/>
                                        </p:tgtEl>
                                        <p:attrNameLst>
                                          <p:attrName>style.visibility</p:attrName>
                                        </p:attrNameLst>
                                      </p:cBhvr>
                                      <p:to>
                                        <p:strVal val="visible"/>
                                      </p:to>
                                    </p:set>
                                    <p:animEffect transition="in" filter="fade">
                                      <p:cBhvr>
                                        <p:cTn id="55" dur="500"/>
                                        <p:tgtEl>
                                          <p:spTgt spid="12"/>
                                        </p:tgtEl>
                                      </p:cBhvr>
                                    </p:animEffect>
                                  </p:childTnLst>
                                </p:cTn>
                              </p:par>
                            </p:childTnLst>
                          </p:cTn>
                        </p:par>
                      </p:childTnLst>
                    </p:cTn>
                  </p:par>
                  <p:par>
                    <p:cTn id="56" fill="hold" nodeType="clickPar">
                      <p:stCondLst>
                        <p:cond delay="indefinite"/>
                      </p:stCondLst>
                      <p:childTnLst>
                        <p:par>
                          <p:cTn id="57" fill="hold" nodeType="withGroup">
                            <p:stCondLst>
                              <p:cond delay="indefinite"/>
                            </p:stCondLst>
                          </p:cTn>
                        </p:par>
                        <p:par>
                          <p:cTn id="58" fill="hold" nodeType="afterGroup">
                            <p:stCondLst>
                              <p:cond delay="0"/>
                            </p:stCondLst>
                            <p:childTnLst>
                              <p:par>
                                <p:cTn id="59" presetID="10" presetClass="entr" presetSubtype="0" fill="hold" grpId="9" nodeType="clickEffect">
                                  <p:stCondLst>
                                    <p:cond delay="0"/>
                                  </p:stCondLst>
                                  <p:childTnLst>
                                    <p:set>
                                      <p:cBhvr>
                                        <p:cTn id="60" dur="1" fill="hold">
                                          <p:stCondLst>
                                            <p:cond delay="0"/>
                                          </p:stCondLst>
                                        </p:cTn>
                                        <p:tgtEl>
                                          <p:spTgt spid="13"/>
                                        </p:tgtEl>
                                        <p:attrNameLst>
                                          <p:attrName>style.visibility</p:attrName>
                                        </p:attrNameLst>
                                      </p:cBhvr>
                                      <p:to>
                                        <p:strVal val="visible"/>
                                      </p:to>
                                    </p:set>
                                    <p:animEffect transition="in" filter="fade">
                                      <p:cBhvr>
                                        <p:cTn id="61" dur="500"/>
                                        <p:tgtEl>
                                          <p:spTgt spid="13"/>
                                        </p:tgtEl>
                                      </p:cBhvr>
                                    </p:animEffect>
                                  </p:childTnLst>
                                </p:cTn>
                              </p:par>
                            </p:childTnLst>
                          </p:cTn>
                        </p:par>
                      </p:childTnLst>
                    </p:cTn>
                  </p:par>
                  <p:par>
                    <p:cTn id="62" fill="hold" nodeType="clickPar">
                      <p:stCondLst>
                        <p:cond delay="indefinite"/>
                      </p:stCondLst>
                      <p:childTnLst>
                        <p:par>
                          <p:cTn id="63" fill="hold" nodeType="withGroup">
                            <p:stCondLst>
                              <p:cond delay="indefinite"/>
                            </p:stCondLst>
                          </p:cTn>
                        </p:par>
                        <p:par>
                          <p:cTn id="64" fill="hold" nodeType="afterGroup">
                            <p:stCondLst>
                              <p:cond delay="0"/>
                            </p:stCondLst>
                            <p:childTnLst>
                              <p:par>
                                <p:cTn id="65" presetID="10" presetClass="entr" presetSubtype="0" fill="hold" grpId="10" nodeType="clickEffect">
                                  <p:stCondLst>
                                    <p:cond delay="0"/>
                                  </p:stCondLst>
                                  <p:childTnLst>
                                    <p:set>
                                      <p:cBhvr>
                                        <p:cTn id="66" dur="1" fill="hold">
                                          <p:stCondLst>
                                            <p:cond delay="0"/>
                                          </p:stCondLst>
                                        </p:cTn>
                                        <p:tgtEl>
                                          <p:spTgt spid="14"/>
                                        </p:tgtEl>
                                        <p:attrNameLst>
                                          <p:attrName>style.visibility</p:attrName>
                                        </p:attrNameLst>
                                      </p:cBhvr>
                                      <p:to>
                                        <p:strVal val="visible"/>
                                      </p:to>
                                    </p:set>
                                    <p:animEffect transition="in" filter="fade">
                                      <p:cBhvr>
                                        <p:cTn id="67" dur="500"/>
                                        <p:tgtEl>
                                          <p:spTgt spid="14"/>
                                        </p:tgtEl>
                                      </p:cBhvr>
                                    </p:animEffect>
                                  </p:childTnLst>
                                </p:cTn>
                              </p:par>
                            </p:childTnLst>
                          </p:cTn>
                        </p:par>
                      </p:childTnLst>
                    </p:cTn>
                  </p:par>
                  <p:par>
                    <p:cTn id="68" fill="hold" nodeType="clickPar">
                      <p:stCondLst>
                        <p:cond delay="indefinite"/>
                      </p:stCondLst>
                      <p:childTnLst>
                        <p:par>
                          <p:cTn id="69" fill="hold" nodeType="withGroup">
                            <p:stCondLst>
                              <p:cond delay="indefinite"/>
                            </p:stCondLst>
                          </p:cTn>
                        </p:par>
                        <p:par>
                          <p:cTn id="70" fill="hold" nodeType="afterGroup">
                            <p:stCondLst>
                              <p:cond delay="0"/>
                            </p:stCondLst>
                            <p:childTnLst>
                              <p:par>
                                <p:cTn id="71" presetID="10" presetClass="entr" presetSubtype="0" fill="hold" grpId="11" nodeType="clickEffect">
                                  <p:stCondLst>
                                    <p:cond delay="0"/>
                                  </p:stCondLst>
                                  <p:childTnLst>
                                    <p:set>
                                      <p:cBhvr>
                                        <p:cTn id="72" dur="1" fill="hold">
                                          <p:stCondLst>
                                            <p:cond delay="0"/>
                                          </p:stCondLst>
                                        </p:cTn>
                                        <p:tgtEl>
                                          <p:spTgt spid="15"/>
                                        </p:tgtEl>
                                        <p:attrNameLst>
                                          <p:attrName>style.visibility</p:attrName>
                                        </p:attrNameLst>
                                      </p:cBhvr>
                                      <p:to>
                                        <p:strVal val="visible"/>
                                      </p:to>
                                    </p:set>
                                    <p:animEffect transition="in" filter="fade">
                                      <p:cBhvr>
                                        <p:cTn id="73"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1"/>
      <p:bldP spid="6" grpId="2"/>
      <p:bldP spid="7" grpId="3"/>
      <p:bldP spid="8" grpId="4"/>
      <p:bldP spid="9" grpId="5"/>
      <p:bldP spid="10" grpId="6"/>
      <p:bldP spid="11" grpId="7"/>
      <p:bldP spid="12" grpId="8"/>
      <p:bldP spid="13" grpId="9"/>
      <p:bldP spid="14" grpId="10"/>
      <p:bldP spid="15" grpId="11"/>
    </p:bldLst>
  </p:timing>
</p:sld>
</file>

<file path=ppt/slides/slide10.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3" name="文本框 2"/>
          <p:cNvSpPr txBox="1"/>
          <p:nvPr/>
        </p:nvSpPr>
        <p:spPr>
          <a:xfrm>
            <a:off x="623799" y="497428"/>
            <a:ext cx="11304498" cy="5991384"/>
          </a:xfrm>
          <a:prstGeom prst="rect">
            <a:avLst/>
          </a:prstGeom>
          <a:noFill/>
        </p:spPr>
        <p:txBody>
          <a:bodyPr wrap="square">
            <a:spAutoFit/>
          </a:bodyPr>
          <a:lstStyle>
            <a:defPPr>
              <a:defRPr lang="zh-CN"/>
            </a:defPPr>
          </a:lstStyle>
          <a:p>
            <a:pPr algn="just">
              <a:lnSpc>
                <a:spcPts val="3000"/>
              </a:lnSpc>
              <a:spcAft>
                <a:spcPts val="1000"/>
              </a:spcAft>
            </a:pPr>
            <a:r>
              <a:rPr lang="en-US" altLang="zh-CN" sz="2800" b="1" kern="100">
                <a:latin typeface="宋体" panose="02010600030101010101" pitchFamily="2" charset="-122"/>
                <a:ea typeface="宋体" panose="02010600030101010101" pitchFamily="2" charset="-122"/>
                <a:cs typeface="Times New Roman" panose="02020603050405020304" pitchFamily="18" charset="0"/>
              </a:rPr>
              <a:t>11.</a:t>
            </a:r>
            <a:r>
              <a:rPr lang="zh-CN" altLang="zh-CN" sz="2800" b="1" kern="100">
                <a:latin typeface="宋体" panose="02010600030101010101" pitchFamily="2" charset="-122"/>
                <a:ea typeface="宋体" panose="02010600030101010101" pitchFamily="2" charset="-122"/>
                <a:cs typeface="Times New Roman" panose="02020603050405020304" pitchFamily="18" charset="0"/>
              </a:rPr>
              <a:t>用</a:t>
            </a:r>
            <a:r>
              <a:rPr lang="en-US" altLang="zh-CN" sz="2800" b="1" u="sng" kern="100">
                <a:solidFill>
                  <a:srgbClr val="FF0000"/>
                </a:solidFill>
                <a:latin typeface="宋体" panose="02010600030101010101" pitchFamily="2" charset="-122"/>
                <a:ea typeface="宋体" panose="02010600030101010101" pitchFamily="2" charset="-122"/>
                <a:cs typeface="Times New Roman" panose="02020603050405020304" pitchFamily="18" charset="0"/>
              </a:rPr>
              <a:t>               </a:t>
            </a:r>
            <a:r>
              <a:rPr lang="zh-CN" altLang="zh-CN" sz="2800" b="1" kern="100">
                <a:latin typeface="宋体" panose="02010600030101010101" pitchFamily="2" charset="-122"/>
                <a:ea typeface="宋体" panose="02010600030101010101" pitchFamily="2" charset="-122"/>
                <a:cs typeface="Times New Roman" panose="02020603050405020304" pitchFamily="18" charset="0"/>
              </a:rPr>
              <a:t>面对他人的评价，是走向成熟的表现。</a:t>
            </a:r>
          </a:p>
          <a:p>
            <a:pPr algn="just">
              <a:lnSpc>
                <a:spcPts val="3000"/>
              </a:lnSpc>
              <a:spcAft>
                <a:spcPts val="1000"/>
              </a:spcAft>
            </a:pPr>
            <a:r>
              <a:rPr lang="en-US" altLang="zh-CN" sz="2800" b="1" kern="100">
                <a:latin typeface="宋体" panose="02010600030101010101" pitchFamily="2" charset="-122"/>
                <a:ea typeface="宋体" panose="02010600030101010101" pitchFamily="2" charset="-122"/>
                <a:cs typeface="Times New Roman" panose="02020603050405020304" pitchFamily="18" charset="0"/>
              </a:rPr>
              <a:t>12.</a:t>
            </a:r>
            <a:r>
              <a:rPr lang="zh-CN" altLang="zh-CN" sz="2800" b="1" kern="100">
                <a:latin typeface="宋体" panose="02010600030101010101" pitchFamily="2" charset="-122"/>
                <a:ea typeface="宋体" panose="02010600030101010101" pitchFamily="2" charset="-122"/>
                <a:cs typeface="Times New Roman" panose="02020603050405020304" pitchFamily="18" charset="0"/>
              </a:rPr>
              <a:t>友谊</a:t>
            </a:r>
            <a:r>
              <a:rPr lang="en-US" altLang="zh-CN" sz="2800" b="1" u="sng" kern="100">
                <a:solidFill>
                  <a:srgbClr val="FF0000"/>
                </a:solidFill>
                <a:latin typeface="宋体" panose="02010600030101010101" pitchFamily="2" charset="-122"/>
                <a:ea typeface="宋体" panose="02010600030101010101" pitchFamily="2" charset="-122"/>
                <a:cs typeface="Times New Roman" panose="02020603050405020304" pitchFamily="18" charset="0"/>
              </a:rPr>
              <a:t>          </a:t>
            </a:r>
            <a:r>
              <a:rPr lang="zh-CN" altLang="zh-CN" sz="2800" b="1" kern="100">
                <a:latin typeface="宋体" panose="02010600030101010101" pitchFamily="2" charset="-122"/>
                <a:ea typeface="宋体" panose="02010600030101010101" pitchFamily="2" charset="-122"/>
                <a:cs typeface="Times New Roman" panose="02020603050405020304" pitchFamily="18" charset="0"/>
              </a:rPr>
              <a:t>一成不变的。 </a:t>
            </a:r>
          </a:p>
          <a:p>
            <a:pPr algn="just">
              <a:lnSpc>
                <a:spcPts val="3000"/>
              </a:lnSpc>
              <a:spcAft>
                <a:spcPts val="1000"/>
              </a:spcAft>
            </a:pPr>
            <a:r>
              <a:rPr lang="en-US" altLang="zh-CN" sz="2800" b="1" kern="100">
                <a:latin typeface="宋体" panose="02010600030101010101" pitchFamily="2" charset="-122"/>
                <a:ea typeface="宋体" panose="02010600030101010101" pitchFamily="2" charset="-122"/>
                <a:cs typeface="Times New Roman" panose="02020603050405020304" pitchFamily="18" charset="0"/>
              </a:rPr>
              <a:t>13.</a:t>
            </a:r>
            <a:r>
              <a:rPr lang="zh-CN" altLang="zh-CN" sz="2800" b="1" kern="100">
                <a:latin typeface="宋体" panose="02010600030101010101" pitchFamily="2" charset="-122"/>
                <a:ea typeface="宋体" panose="02010600030101010101" pitchFamily="2" charset="-122"/>
                <a:cs typeface="Times New Roman" panose="02020603050405020304" pitchFamily="18" charset="0"/>
              </a:rPr>
              <a:t>竞争并不必然伤害友谊，关键是</a:t>
            </a:r>
            <a:r>
              <a:rPr lang="en-US" altLang="zh-CN" sz="2800" b="1" u="sng" kern="100">
                <a:solidFill>
                  <a:srgbClr val="FF0000"/>
                </a:solidFill>
                <a:latin typeface="宋体" panose="02010600030101010101" pitchFamily="2" charset="-122"/>
                <a:ea typeface="宋体" panose="02010600030101010101" pitchFamily="2" charset="-122"/>
                <a:cs typeface="Times New Roman" panose="02020603050405020304" pitchFamily="18" charset="0"/>
              </a:rPr>
              <a:t>                     </a:t>
            </a:r>
            <a:r>
              <a:rPr lang="zh-CN" altLang="zh-CN" sz="2800" b="1" kern="100">
                <a:latin typeface="宋体" panose="02010600030101010101" pitchFamily="2" charset="-122"/>
                <a:ea typeface="宋体" panose="02010600030101010101" pitchFamily="2" charset="-122"/>
                <a:cs typeface="Times New Roman" panose="02020603050405020304" pitchFamily="18" charset="0"/>
              </a:rPr>
              <a:t>。 </a:t>
            </a:r>
          </a:p>
          <a:p>
            <a:pPr algn="just">
              <a:lnSpc>
                <a:spcPts val="3000"/>
              </a:lnSpc>
              <a:spcAft>
                <a:spcPts val="1000"/>
              </a:spcAft>
            </a:pPr>
            <a:r>
              <a:rPr lang="en-US" altLang="zh-CN" sz="2800" b="1" kern="100">
                <a:latin typeface="宋体" panose="02010600030101010101" pitchFamily="2" charset="-122"/>
                <a:ea typeface="宋体" panose="02010600030101010101" pitchFamily="2" charset="-122"/>
                <a:cs typeface="Times New Roman" panose="02020603050405020304" pitchFamily="18" charset="0"/>
              </a:rPr>
              <a:t>14.</a:t>
            </a:r>
            <a:r>
              <a:rPr lang="zh-CN" altLang="zh-CN" sz="2800" b="1" kern="100">
                <a:latin typeface="宋体" panose="02010600030101010101" pitchFamily="2" charset="-122"/>
                <a:ea typeface="宋体" panose="02010600030101010101" pitchFamily="2" charset="-122"/>
                <a:cs typeface="Times New Roman" panose="02020603050405020304" pitchFamily="18" charset="0"/>
              </a:rPr>
              <a:t>网上交往具有</a:t>
            </a:r>
            <a:r>
              <a:rPr lang="en-US" altLang="zh-CN" sz="2800" b="1" u="sng" kern="100">
                <a:solidFill>
                  <a:srgbClr val="FF0000"/>
                </a:solidFill>
                <a:latin typeface="宋体" panose="02010600030101010101" pitchFamily="2" charset="-122"/>
                <a:ea typeface="宋体" panose="02010600030101010101" pitchFamily="2" charset="-122"/>
                <a:cs typeface="Times New Roman" panose="02020603050405020304" pitchFamily="18" charset="0"/>
              </a:rPr>
              <a:t>                       </a:t>
            </a:r>
            <a:r>
              <a:rPr lang="zh-CN" altLang="zh-CN" sz="2800" b="1" kern="100">
                <a:latin typeface="宋体" panose="02010600030101010101" pitchFamily="2" charset="-122"/>
                <a:ea typeface="宋体" panose="02010600030101010101" pitchFamily="2" charset="-122"/>
                <a:cs typeface="Times New Roman" panose="02020603050405020304" pitchFamily="18" charset="0"/>
              </a:rPr>
              <a:t>等特点。</a:t>
            </a:r>
          </a:p>
          <a:p>
            <a:pPr algn="just">
              <a:lnSpc>
                <a:spcPts val="3000"/>
              </a:lnSpc>
              <a:spcAft>
                <a:spcPts val="1000"/>
              </a:spcAft>
            </a:pPr>
            <a:r>
              <a:rPr lang="en-US" altLang="zh-CN" sz="2800" b="1" kern="100">
                <a:latin typeface="宋体" panose="02010600030101010101" pitchFamily="2" charset="-122"/>
                <a:ea typeface="宋体" panose="02010600030101010101" pitchFamily="2" charset="-122"/>
                <a:cs typeface="Times New Roman" panose="02020603050405020304" pitchFamily="18" charset="0"/>
              </a:rPr>
              <a:t>15.</a:t>
            </a:r>
            <a:r>
              <a:rPr lang="zh-CN" altLang="zh-CN" sz="2800" b="1" kern="100">
                <a:latin typeface="宋体" panose="02010600030101010101" pitchFamily="2" charset="-122"/>
                <a:ea typeface="宋体" panose="02010600030101010101" pitchFamily="2" charset="-122"/>
                <a:cs typeface="Times New Roman" panose="02020603050405020304" pitchFamily="18" charset="0"/>
              </a:rPr>
              <a:t>互联网只是一个工具，关键在于</a:t>
            </a:r>
            <a:r>
              <a:rPr lang="en-US" altLang="zh-CN" sz="2800" b="1" u="sng" kern="100">
                <a:solidFill>
                  <a:srgbClr val="FF0000"/>
                </a:solidFill>
                <a:latin typeface="宋体" panose="02010600030101010101" pitchFamily="2" charset="-122"/>
                <a:ea typeface="宋体" panose="02010600030101010101" pitchFamily="2" charset="-122"/>
                <a:cs typeface="Times New Roman" panose="02020603050405020304" pitchFamily="18" charset="0"/>
              </a:rPr>
              <a:t>                      </a:t>
            </a:r>
            <a:r>
              <a:rPr lang="zh-CN" altLang="zh-CN" sz="2800" b="1" kern="100">
                <a:latin typeface="宋体" panose="02010600030101010101" pitchFamily="2" charset="-122"/>
                <a:ea typeface="宋体" panose="02010600030101010101" pitchFamily="2" charset="-122"/>
                <a:cs typeface="Times New Roman" panose="02020603050405020304" pitchFamily="18" charset="0"/>
              </a:rPr>
              <a:t>。</a:t>
            </a:r>
          </a:p>
          <a:p>
            <a:pPr algn="just">
              <a:lnSpc>
                <a:spcPts val="3000"/>
              </a:lnSpc>
              <a:spcAft>
                <a:spcPts val="1000"/>
              </a:spcAft>
            </a:pPr>
            <a:r>
              <a:rPr lang="en-US" altLang="zh-CN" sz="2800" b="1" kern="100">
                <a:latin typeface="宋体" panose="02010600030101010101" pitchFamily="2" charset="-122"/>
                <a:ea typeface="宋体" panose="02010600030101010101" pitchFamily="2" charset="-122"/>
                <a:cs typeface="Times New Roman" panose="02020603050405020304" pitchFamily="18" charset="0"/>
              </a:rPr>
              <a:t>16.</a:t>
            </a:r>
            <a:r>
              <a:rPr lang="zh-CN" altLang="zh-CN" sz="2800" b="1" kern="100">
                <a:latin typeface="宋体" panose="02010600030101010101" pitchFamily="2" charset="-122"/>
                <a:ea typeface="宋体" panose="02010600030101010101" pitchFamily="2" charset="-122"/>
                <a:cs typeface="Times New Roman" panose="02020603050405020304" pitchFamily="18" charset="0"/>
              </a:rPr>
              <a:t>在网上交往过程中，我们要遵守</a:t>
            </a:r>
            <a:r>
              <a:rPr lang="en-US" altLang="zh-CN" sz="2800" b="1" u="sng" kern="100">
                <a:solidFill>
                  <a:srgbClr val="FF0000"/>
                </a:solidFill>
                <a:latin typeface="宋体" panose="02010600030101010101" pitchFamily="2" charset="-122"/>
                <a:ea typeface="宋体" panose="02010600030101010101" pitchFamily="2" charset="-122"/>
                <a:cs typeface="Times New Roman" panose="02020603050405020304" pitchFamily="18" charset="0"/>
              </a:rPr>
              <a:t>                </a:t>
            </a:r>
            <a:r>
              <a:rPr lang="zh-CN" altLang="zh-CN" sz="2800" b="1" kern="100">
                <a:latin typeface="宋体" panose="02010600030101010101" pitchFamily="2" charset="-122"/>
                <a:ea typeface="宋体" panose="02010600030101010101" pitchFamily="2" charset="-122"/>
                <a:cs typeface="Times New Roman" panose="02020603050405020304" pitchFamily="18" charset="0"/>
              </a:rPr>
              <a:t>。</a:t>
            </a:r>
          </a:p>
          <a:p>
            <a:pPr algn="just">
              <a:lnSpc>
                <a:spcPts val="3000"/>
              </a:lnSpc>
              <a:spcAft>
                <a:spcPts val="1000"/>
              </a:spcAft>
            </a:pPr>
            <a:r>
              <a:rPr lang="en-US" altLang="zh-CN" sz="2800" b="1" kern="100">
                <a:latin typeface="宋体" panose="02010600030101010101" pitchFamily="2" charset="-122"/>
                <a:ea typeface="宋体" panose="02010600030101010101" pitchFamily="2" charset="-122"/>
                <a:cs typeface="Times New Roman" panose="02020603050405020304" pitchFamily="18" charset="0"/>
              </a:rPr>
              <a:t>17.</a:t>
            </a:r>
            <a:r>
              <a:rPr lang="zh-CN" altLang="zh-CN" sz="2800" b="1" kern="100">
                <a:latin typeface="宋体" panose="02010600030101010101" pitchFamily="2" charset="-122"/>
                <a:ea typeface="宋体" panose="02010600030101010101" pitchFamily="2" charset="-122"/>
                <a:cs typeface="Times New Roman" panose="02020603050405020304" pitchFamily="18" charset="0"/>
              </a:rPr>
              <a:t>时代发展对教师的新要求</a:t>
            </a:r>
            <a:r>
              <a:rPr lang="zh-CN" altLang="en-US" sz="2800" b="1" kern="100">
                <a:latin typeface="宋体" panose="02010600030101010101" pitchFamily="2" charset="-122"/>
                <a:ea typeface="宋体" panose="02010600030101010101" pitchFamily="2" charset="-122"/>
                <a:cs typeface="Times New Roman" panose="02020603050405020304" pitchFamily="18" charset="0"/>
              </a:rPr>
              <a:t>：</a:t>
            </a:r>
            <a:r>
              <a:rPr lang="en-US" altLang="zh-CN" sz="2800" b="1" kern="100">
                <a:solidFill>
                  <a:srgbClr val="FF0000"/>
                </a:solidFill>
                <a:latin typeface="宋体" panose="02010600030101010101" pitchFamily="2" charset="-122"/>
                <a:ea typeface="宋体" panose="02010600030101010101" pitchFamily="2" charset="-122"/>
                <a:cs typeface="Times New Roman" panose="02020603050405020304" pitchFamily="18" charset="0"/>
              </a:rPr>
              <a:t>_________________________ </a:t>
            </a:r>
            <a:r>
              <a:rPr lang="zh-CN" altLang="en-US" sz="2800" b="1" u="sng" kern="100">
                <a:solidFill>
                  <a:srgbClr val="FF0000"/>
                </a:solidFill>
                <a:latin typeface="宋体" panose="02010600030101010101" pitchFamily="2" charset="-122"/>
                <a:ea typeface="宋体" panose="02010600030101010101" pitchFamily="2" charset="-122"/>
                <a:cs typeface="Times New Roman" panose="02020603050405020304" pitchFamily="18" charset="0"/>
              </a:rPr>
              <a:t> </a:t>
            </a:r>
            <a:r>
              <a:rPr lang="en-US" altLang="zh-CN" sz="2800" b="1" u="sng" kern="100">
                <a:solidFill>
                  <a:srgbClr val="FF0000"/>
                </a:solidFill>
                <a:latin typeface="宋体" panose="02010600030101010101" pitchFamily="2" charset="-122"/>
                <a:ea typeface="宋体" panose="02010600030101010101" pitchFamily="2" charset="-122"/>
                <a:cs typeface="Times New Roman" panose="02020603050405020304" pitchFamily="18" charset="0"/>
              </a:rPr>
              <a:t>                                                                                                          </a:t>
            </a:r>
          </a:p>
          <a:p>
            <a:pPr algn="just">
              <a:lnSpc>
                <a:spcPts val="3000"/>
              </a:lnSpc>
              <a:spcAft>
                <a:spcPts val="1000"/>
              </a:spcAft>
            </a:pPr>
            <a:endParaRPr lang="en-US" altLang="zh-CN" sz="2800" b="1" kern="100">
              <a:latin typeface="宋体" panose="02010600030101010101" pitchFamily="2" charset="-122"/>
              <a:ea typeface="宋体" panose="02010600030101010101" pitchFamily="2" charset="-122"/>
              <a:cs typeface="Times New Roman" panose="02020603050405020304" pitchFamily="18" charset="0"/>
            </a:endParaRPr>
          </a:p>
          <a:p>
            <a:pPr algn="just">
              <a:lnSpc>
                <a:spcPts val="3000"/>
              </a:lnSpc>
              <a:spcAft>
                <a:spcPts val="1000"/>
              </a:spcAft>
            </a:pPr>
            <a:r>
              <a:rPr lang="en-US" altLang="zh-CN" sz="2800" b="1" kern="100">
                <a:latin typeface="宋体" panose="02010600030101010101" pitchFamily="2" charset="-122"/>
                <a:ea typeface="宋体" panose="02010600030101010101" pitchFamily="2" charset="-122"/>
                <a:cs typeface="Times New Roman" panose="02020603050405020304" pitchFamily="18" charset="0"/>
              </a:rPr>
              <a:t>18.</a:t>
            </a:r>
            <a:r>
              <a:rPr lang="zh-CN" altLang="zh-CN" sz="2800" b="1" kern="100">
                <a:latin typeface="宋体" panose="02010600030101010101" pitchFamily="2" charset="-122"/>
                <a:ea typeface="宋体" panose="02010600030101010101" pitchFamily="2" charset="-122"/>
                <a:cs typeface="Times New Roman" panose="02020603050405020304" pitchFamily="18" charset="0"/>
              </a:rPr>
              <a:t>学会正确对待老师的</a:t>
            </a:r>
            <a:r>
              <a:rPr lang="en-US" altLang="zh-CN" sz="2800" b="1" u="sng" kern="100">
                <a:solidFill>
                  <a:srgbClr val="FF0000"/>
                </a:solidFill>
                <a:latin typeface="宋体" panose="02010600030101010101" pitchFamily="2" charset="-122"/>
                <a:ea typeface="宋体" panose="02010600030101010101" pitchFamily="2" charset="-122"/>
                <a:cs typeface="Times New Roman" panose="02020603050405020304" pitchFamily="18" charset="0"/>
              </a:rPr>
              <a:t>             </a:t>
            </a:r>
            <a:r>
              <a:rPr lang="zh-CN" altLang="zh-CN" sz="2800" b="1" kern="100">
                <a:latin typeface="宋体" panose="02010600030101010101" pitchFamily="2" charset="-122"/>
                <a:ea typeface="宋体" panose="02010600030101010101" pitchFamily="2" charset="-122"/>
                <a:cs typeface="Times New Roman" panose="02020603050405020304" pitchFamily="18" charset="0"/>
              </a:rPr>
              <a:t>是我们成长的重要内容。</a:t>
            </a:r>
          </a:p>
          <a:p>
            <a:pPr algn="just">
              <a:lnSpc>
                <a:spcPts val="3000"/>
              </a:lnSpc>
              <a:spcAft>
                <a:spcPts val="1000"/>
              </a:spcAft>
            </a:pPr>
            <a:r>
              <a:rPr lang="en-US" altLang="zh-CN" sz="2800" b="1" kern="100">
                <a:latin typeface="宋体" panose="02010600030101010101" pitchFamily="2" charset="-122"/>
                <a:ea typeface="宋体" panose="02010600030101010101" pitchFamily="2" charset="-122"/>
                <a:cs typeface="Times New Roman" panose="02020603050405020304" pitchFamily="18" charset="0"/>
              </a:rPr>
              <a:t>19.</a:t>
            </a:r>
            <a:r>
              <a:rPr lang="zh-CN" altLang="zh-CN" sz="2800" b="1" kern="100">
                <a:latin typeface="宋体" panose="02010600030101010101" pitchFamily="2" charset="-122"/>
                <a:ea typeface="宋体" panose="02010600030101010101" pitchFamily="2" charset="-122"/>
                <a:cs typeface="Times New Roman" panose="02020603050405020304" pitchFamily="18" charset="0"/>
              </a:rPr>
              <a:t>学生</a:t>
            </a:r>
            <a:r>
              <a:rPr lang="en-US" altLang="zh-CN" sz="2800" b="1" u="sng" kern="100">
                <a:solidFill>
                  <a:srgbClr val="FF0000"/>
                </a:solidFill>
                <a:latin typeface="宋体" panose="02010600030101010101" pitchFamily="2" charset="-122"/>
                <a:ea typeface="宋体" panose="02010600030101010101" pitchFamily="2" charset="-122"/>
                <a:cs typeface="Times New Roman" panose="02020603050405020304" pitchFamily="18" charset="0"/>
              </a:rPr>
              <a:t>           </a:t>
            </a:r>
            <a:r>
              <a:rPr lang="zh-CN" altLang="zh-CN" sz="2800" b="1" kern="100">
                <a:latin typeface="宋体" panose="02010600030101010101" pitchFamily="2" charset="-122"/>
                <a:ea typeface="宋体" panose="02010600030101010101" pitchFamily="2" charset="-122"/>
                <a:cs typeface="Times New Roman" panose="02020603050405020304" pitchFamily="18" charset="0"/>
              </a:rPr>
              <a:t>，老师</a:t>
            </a:r>
            <a:r>
              <a:rPr lang="en-US" altLang="zh-CN" sz="2800" b="1" u="sng" kern="100">
                <a:solidFill>
                  <a:srgbClr val="FF0000"/>
                </a:solidFill>
                <a:latin typeface="宋体" panose="02010600030101010101" pitchFamily="2" charset="-122"/>
                <a:ea typeface="宋体" panose="02010600030101010101" pitchFamily="2" charset="-122"/>
                <a:cs typeface="Times New Roman" panose="02020603050405020304" pitchFamily="18" charset="0"/>
              </a:rPr>
              <a:t>                </a:t>
            </a:r>
            <a:r>
              <a:rPr lang="zh-CN" altLang="zh-CN" sz="2800" b="1" kern="100">
                <a:latin typeface="宋体" panose="02010600030101010101" pitchFamily="2" charset="-122"/>
                <a:ea typeface="宋体" panose="02010600030101010101" pitchFamily="2" charset="-122"/>
                <a:cs typeface="Times New Roman" panose="02020603050405020304" pitchFamily="18" charset="0"/>
              </a:rPr>
              <a:t>，师生之间彼此尊重、相互关心、携手共进，是师生交往的良好状态。 </a:t>
            </a:r>
          </a:p>
          <a:p>
            <a:pPr algn="just">
              <a:lnSpc>
                <a:spcPts val="3000"/>
              </a:lnSpc>
              <a:spcAft>
                <a:spcPts val="1000"/>
              </a:spcAft>
            </a:pPr>
            <a:r>
              <a:rPr lang="en-US" altLang="zh-CN" sz="2800" b="1" kern="100">
                <a:latin typeface="宋体" panose="02010600030101010101" pitchFamily="2" charset="-122"/>
                <a:ea typeface="宋体" panose="02010600030101010101" pitchFamily="2" charset="-122"/>
                <a:cs typeface="Times New Roman" panose="02020603050405020304" pitchFamily="18" charset="0"/>
              </a:rPr>
              <a:t>20.</a:t>
            </a:r>
            <a:r>
              <a:rPr lang="en-US" altLang="zh-CN" sz="2800" b="1" u="sng" kern="100">
                <a:solidFill>
                  <a:srgbClr val="FF0000"/>
                </a:solidFill>
                <a:latin typeface="宋体" panose="02010600030101010101" pitchFamily="2" charset="-122"/>
                <a:ea typeface="宋体" panose="02010600030101010101" pitchFamily="2" charset="-122"/>
                <a:cs typeface="Times New Roman" panose="02020603050405020304" pitchFamily="18" charset="0"/>
              </a:rPr>
              <a:t>                 </a:t>
            </a:r>
            <a:r>
              <a:rPr lang="zh-CN" altLang="zh-CN" sz="2800" b="1" kern="100">
                <a:latin typeface="宋体" panose="02010600030101010101" pitchFamily="2" charset="-122"/>
                <a:ea typeface="宋体" panose="02010600030101010101" pitchFamily="2" charset="-122"/>
                <a:cs typeface="Times New Roman" panose="02020603050405020304" pitchFamily="18" charset="0"/>
              </a:rPr>
              <a:t>，是我们与老师建立良好关系的开始。</a:t>
            </a:r>
          </a:p>
        </p:txBody>
      </p:sp>
      <p:sp>
        <p:nvSpPr>
          <p:cNvPr id="4" name="文本框 3"/>
          <p:cNvSpPr txBox="1"/>
          <p:nvPr/>
        </p:nvSpPr>
        <p:spPr>
          <a:xfrm>
            <a:off x="1715783" y="497428"/>
            <a:ext cx="2198670" cy="461665"/>
          </a:xfrm>
          <a:prstGeom prst="rect">
            <a:avLst/>
          </a:prstGeom>
          <a:noFill/>
        </p:spPr>
        <p:txBody>
          <a:bodyPr wrap="square" rtlCol="0">
            <a:spAutoFit/>
          </a:bodyPr>
          <a:lstStyle>
            <a:defPPr>
              <a:defRPr lang="zh-CN"/>
            </a:defPPr>
          </a:lstStyle>
          <a:p>
            <a:r>
              <a:rPr lang="zh-CN" altLang="en-US" sz="2400" b="1">
                <a:solidFill>
                  <a:srgbClr val="FF0000"/>
                </a:solidFill>
              </a:rPr>
              <a:t>理性的心态</a:t>
            </a:r>
          </a:p>
        </p:txBody>
      </p:sp>
      <p:sp>
        <p:nvSpPr>
          <p:cNvPr id="5" name="文本框 4"/>
          <p:cNvSpPr txBox="1"/>
          <p:nvPr/>
        </p:nvSpPr>
        <p:spPr>
          <a:xfrm>
            <a:off x="2208942" y="959093"/>
            <a:ext cx="2198670" cy="461665"/>
          </a:xfrm>
          <a:prstGeom prst="rect">
            <a:avLst/>
          </a:prstGeom>
          <a:noFill/>
        </p:spPr>
        <p:txBody>
          <a:bodyPr wrap="square" rtlCol="0">
            <a:spAutoFit/>
          </a:bodyPr>
          <a:lstStyle>
            <a:defPPr>
              <a:defRPr lang="zh-CN"/>
            </a:defPPr>
          </a:lstStyle>
          <a:p>
            <a:r>
              <a:rPr lang="zh-CN" altLang="en-US" sz="2400" b="1">
                <a:solidFill>
                  <a:srgbClr val="FF0000"/>
                </a:solidFill>
              </a:rPr>
              <a:t>不是</a:t>
            </a:r>
          </a:p>
        </p:txBody>
      </p:sp>
      <p:sp>
        <p:nvSpPr>
          <p:cNvPr id="6" name="文本框 5"/>
          <p:cNvSpPr txBox="1"/>
          <p:nvPr/>
        </p:nvSpPr>
        <p:spPr>
          <a:xfrm>
            <a:off x="6441894" y="1420758"/>
            <a:ext cx="3328829" cy="461665"/>
          </a:xfrm>
          <a:prstGeom prst="rect">
            <a:avLst/>
          </a:prstGeom>
          <a:noFill/>
        </p:spPr>
        <p:txBody>
          <a:bodyPr wrap="square" rtlCol="0">
            <a:spAutoFit/>
          </a:bodyPr>
          <a:lstStyle>
            <a:defPPr>
              <a:defRPr lang="zh-CN"/>
            </a:defPPr>
          </a:lstStyle>
          <a:p>
            <a:r>
              <a:rPr lang="zh-CN" altLang="en-US" sz="2400" b="1">
                <a:solidFill>
                  <a:srgbClr val="FF0000"/>
                </a:solidFill>
              </a:rPr>
              <a:t>我们对待竞争的态度</a:t>
            </a:r>
          </a:p>
        </p:txBody>
      </p:sp>
      <p:sp>
        <p:nvSpPr>
          <p:cNvPr id="7" name="文本框 6"/>
          <p:cNvSpPr txBox="1"/>
          <p:nvPr/>
        </p:nvSpPr>
        <p:spPr>
          <a:xfrm>
            <a:off x="3760339" y="1882423"/>
            <a:ext cx="3328829" cy="461665"/>
          </a:xfrm>
          <a:prstGeom prst="rect">
            <a:avLst/>
          </a:prstGeom>
          <a:noFill/>
        </p:spPr>
        <p:txBody>
          <a:bodyPr wrap="square" rtlCol="0">
            <a:spAutoFit/>
          </a:bodyPr>
          <a:lstStyle>
            <a:defPPr>
              <a:defRPr lang="zh-CN"/>
            </a:defPPr>
          </a:lstStyle>
          <a:p>
            <a:r>
              <a:rPr lang="zh-CN" altLang="en-US" sz="2400" b="1">
                <a:solidFill>
                  <a:srgbClr val="FF0000"/>
                </a:solidFill>
              </a:rPr>
              <a:t>平等、自主、平等</a:t>
            </a:r>
          </a:p>
        </p:txBody>
      </p:sp>
      <p:sp>
        <p:nvSpPr>
          <p:cNvPr id="8" name="文本框 7"/>
          <p:cNvSpPr txBox="1"/>
          <p:nvPr/>
        </p:nvSpPr>
        <p:spPr>
          <a:xfrm>
            <a:off x="6513813" y="2426953"/>
            <a:ext cx="3328829" cy="461665"/>
          </a:xfrm>
          <a:prstGeom prst="rect">
            <a:avLst/>
          </a:prstGeom>
          <a:noFill/>
        </p:spPr>
        <p:txBody>
          <a:bodyPr wrap="square" rtlCol="0">
            <a:spAutoFit/>
          </a:bodyPr>
          <a:lstStyle>
            <a:defPPr>
              <a:defRPr lang="zh-CN"/>
            </a:defPPr>
          </a:lstStyle>
          <a:p>
            <a:r>
              <a:rPr lang="zh-CN" altLang="en-US" sz="2400" b="1">
                <a:solidFill>
                  <a:srgbClr val="FF0000"/>
                </a:solidFill>
              </a:rPr>
              <a:t>我们怎么使用它</a:t>
            </a:r>
          </a:p>
        </p:txBody>
      </p:sp>
      <p:sp>
        <p:nvSpPr>
          <p:cNvPr id="9" name="文本框 8"/>
          <p:cNvSpPr txBox="1"/>
          <p:nvPr/>
        </p:nvSpPr>
        <p:spPr>
          <a:xfrm>
            <a:off x="6441893" y="2967335"/>
            <a:ext cx="3328829" cy="461665"/>
          </a:xfrm>
          <a:prstGeom prst="rect">
            <a:avLst/>
          </a:prstGeom>
          <a:noFill/>
        </p:spPr>
        <p:txBody>
          <a:bodyPr wrap="square" rtlCol="0">
            <a:spAutoFit/>
          </a:bodyPr>
          <a:lstStyle>
            <a:defPPr>
              <a:defRPr lang="zh-CN"/>
            </a:defPPr>
          </a:lstStyle>
          <a:p>
            <a:r>
              <a:rPr lang="zh-CN" altLang="en-US" sz="2400" b="1">
                <a:solidFill>
                  <a:srgbClr val="FF0000"/>
                </a:solidFill>
              </a:rPr>
              <a:t>法律法规</a:t>
            </a:r>
          </a:p>
        </p:txBody>
      </p:sp>
      <p:sp>
        <p:nvSpPr>
          <p:cNvPr id="13" name="文本框 12"/>
          <p:cNvSpPr txBox="1"/>
          <p:nvPr/>
        </p:nvSpPr>
        <p:spPr>
          <a:xfrm rot="10800000" flipV="1">
            <a:off x="5055802" y="3368491"/>
            <a:ext cx="6101010" cy="830997"/>
          </a:xfrm>
          <a:prstGeom prst="rect">
            <a:avLst/>
          </a:prstGeom>
          <a:noFill/>
        </p:spPr>
        <p:txBody>
          <a:bodyPr wrap="square" rtlCol="0">
            <a:spAutoFit/>
          </a:bodyPr>
          <a:lstStyle>
            <a:defPPr>
              <a:defRPr lang="zh-CN"/>
            </a:defPPr>
          </a:lstStyle>
          <a:p>
            <a:r>
              <a:rPr lang="zh-CN" altLang="en-US" sz="2400" b="1">
                <a:solidFill>
                  <a:srgbClr val="FF0000"/>
                </a:solidFill>
              </a:rPr>
              <a:t>有理想信念、有道德情操、有扎实学识、有仁爱之心。</a:t>
            </a:r>
          </a:p>
        </p:txBody>
      </p:sp>
      <p:sp>
        <p:nvSpPr>
          <p:cNvPr id="14" name="文本框 13"/>
          <p:cNvSpPr txBox="1"/>
          <p:nvPr/>
        </p:nvSpPr>
        <p:spPr>
          <a:xfrm>
            <a:off x="4777478" y="4356478"/>
            <a:ext cx="3328829" cy="461665"/>
          </a:xfrm>
          <a:prstGeom prst="rect">
            <a:avLst/>
          </a:prstGeom>
          <a:noFill/>
        </p:spPr>
        <p:txBody>
          <a:bodyPr wrap="square" rtlCol="0">
            <a:spAutoFit/>
          </a:bodyPr>
          <a:lstStyle>
            <a:defPPr>
              <a:defRPr lang="zh-CN"/>
            </a:defPPr>
          </a:lstStyle>
          <a:p>
            <a:r>
              <a:rPr lang="zh-CN" altLang="en-US" sz="2400" b="1">
                <a:solidFill>
                  <a:srgbClr val="FF0000"/>
                </a:solidFill>
              </a:rPr>
              <a:t>表扬和批评</a:t>
            </a:r>
          </a:p>
        </p:txBody>
      </p:sp>
      <p:sp>
        <p:nvSpPr>
          <p:cNvPr id="15" name="文本框 14"/>
          <p:cNvSpPr txBox="1"/>
          <p:nvPr/>
        </p:nvSpPr>
        <p:spPr>
          <a:xfrm>
            <a:off x="2095924" y="4882484"/>
            <a:ext cx="1818529" cy="461665"/>
          </a:xfrm>
          <a:prstGeom prst="rect">
            <a:avLst/>
          </a:prstGeom>
          <a:noFill/>
        </p:spPr>
        <p:txBody>
          <a:bodyPr wrap="square" rtlCol="0">
            <a:spAutoFit/>
          </a:bodyPr>
          <a:lstStyle>
            <a:defPPr>
              <a:defRPr lang="zh-CN"/>
            </a:defPPr>
          </a:lstStyle>
          <a:p>
            <a:r>
              <a:rPr lang="zh-CN" altLang="en-US" sz="2400" b="1">
                <a:solidFill>
                  <a:srgbClr val="FF0000"/>
                </a:solidFill>
              </a:rPr>
              <a:t>乐于学习</a:t>
            </a:r>
          </a:p>
        </p:txBody>
      </p:sp>
      <p:sp>
        <p:nvSpPr>
          <p:cNvPr id="16" name="文本框 15"/>
          <p:cNvSpPr txBox="1"/>
          <p:nvPr/>
        </p:nvSpPr>
        <p:spPr>
          <a:xfrm>
            <a:off x="5055802" y="4960980"/>
            <a:ext cx="3328829" cy="461665"/>
          </a:xfrm>
          <a:prstGeom prst="rect">
            <a:avLst/>
          </a:prstGeom>
          <a:noFill/>
        </p:spPr>
        <p:txBody>
          <a:bodyPr wrap="square" rtlCol="0">
            <a:spAutoFit/>
          </a:bodyPr>
          <a:lstStyle>
            <a:defPPr>
              <a:defRPr lang="zh-CN"/>
            </a:defPPr>
          </a:lstStyle>
          <a:p>
            <a:r>
              <a:rPr lang="zh-CN" altLang="en-US" sz="2400" b="1">
                <a:solidFill>
                  <a:srgbClr val="FF0000"/>
                </a:solidFill>
              </a:rPr>
              <a:t>寓教于乐</a:t>
            </a:r>
          </a:p>
        </p:txBody>
      </p:sp>
      <p:sp>
        <p:nvSpPr>
          <p:cNvPr id="17" name="文本框 16"/>
          <p:cNvSpPr txBox="1"/>
          <p:nvPr/>
        </p:nvSpPr>
        <p:spPr>
          <a:xfrm>
            <a:off x="1489748" y="5906006"/>
            <a:ext cx="1818529" cy="461665"/>
          </a:xfrm>
          <a:prstGeom prst="rect">
            <a:avLst/>
          </a:prstGeom>
          <a:noFill/>
        </p:spPr>
        <p:txBody>
          <a:bodyPr wrap="square" rtlCol="0">
            <a:spAutoFit/>
          </a:bodyPr>
          <a:lstStyle>
            <a:defPPr>
              <a:defRPr lang="zh-CN"/>
            </a:defPPr>
          </a:lstStyle>
          <a:p>
            <a:r>
              <a:rPr lang="zh-CN" altLang="en-US" sz="2400" b="1">
                <a:solidFill>
                  <a:srgbClr val="FF0000"/>
                </a:solidFill>
              </a:rPr>
              <a:t>彼此尊重</a:t>
            </a:r>
          </a:p>
        </p:txBody>
      </p:sp>
    </p:spTree>
    <p:custDataLst>
      <p:tags r:id="rId2"/>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nodeType="clickPar">
                      <p:stCondLst>
                        <p:cond delay="indefinite"/>
                      </p:stCondLst>
                      <p:childTnLst>
                        <p:par>
                          <p:cTn id="9" fill="hold" nodeType="withGroup">
                            <p:stCondLst>
                              <p:cond delay="indefinite"/>
                            </p:stCondLst>
                          </p:cTn>
                        </p:par>
                        <p:par>
                          <p:cTn id="10" fill="hold" nodeType="afterGroup">
                            <p:stCondLst>
                              <p:cond delay="0"/>
                            </p:stCondLst>
                            <p:childTnLst>
                              <p:par>
                                <p:cTn id="11" presetID="10" presetClass="entr" presetSubtype="0" fill="hold" grpId="1"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childTnLst>
                          </p:cTn>
                        </p:par>
                      </p:childTnLst>
                    </p:cTn>
                  </p:par>
                  <p:par>
                    <p:cTn id="14" fill="hold" nodeType="clickPar">
                      <p:stCondLst>
                        <p:cond delay="indefinite"/>
                      </p:stCondLst>
                      <p:childTnLst>
                        <p:par>
                          <p:cTn id="15" fill="hold" nodeType="withGroup">
                            <p:stCondLst>
                              <p:cond delay="indefinite"/>
                            </p:stCondLst>
                          </p:cTn>
                        </p:par>
                        <p:par>
                          <p:cTn id="16" fill="hold" nodeType="afterGroup">
                            <p:stCondLst>
                              <p:cond delay="0"/>
                            </p:stCondLst>
                            <p:childTnLst>
                              <p:par>
                                <p:cTn id="17" presetID="10" presetClass="entr" presetSubtype="0" fill="hold" grpId="2" nodeType="click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500"/>
                                        <p:tgtEl>
                                          <p:spTgt spid="6"/>
                                        </p:tgtEl>
                                      </p:cBhvr>
                                    </p:animEffect>
                                  </p:childTnLst>
                                </p:cTn>
                              </p:par>
                            </p:childTnLst>
                          </p:cTn>
                        </p:par>
                      </p:childTnLst>
                    </p:cTn>
                  </p:par>
                  <p:par>
                    <p:cTn id="20" fill="hold" nodeType="clickPar">
                      <p:stCondLst>
                        <p:cond delay="indefinite"/>
                      </p:stCondLst>
                      <p:childTnLst>
                        <p:par>
                          <p:cTn id="21" fill="hold" nodeType="withGroup">
                            <p:stCondLst>
                              <p:cond delay="indefinite"/>
                            </p:stCondLst>
                          </p:cTn>
                        </p:par>
                        <p:par>
                          <p:cTn id="22" fill="hold" nodeType="afterGroup">
                            <p:stCondLst>
                              <p:cond delay="0"/>
                            </p:stCondLst>
                            <p:childTnLst>
                              <p:par>
                                <p:cTn id="23" presetID="10" presetClass="entr" presetSubtype="0" fill="hold" grpId="3" nodeType="click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500"/>
                                        <p:tgtEl>
                                          <p:spTgt spid="7"/>
                                        </p:tgtEl>
                                      </p:cBhvr>
                                    </p:animEffect>
                                  </p:childTnLst>
                                </p:cTn>
                              </p:par>
                            </p:childTnLst>
                          </p:cTn>
                        </p:par>
                      </p:childTnLst>
                    </p:cTn>
                  </p:par>
                  <p:par>
                    <p:cTn id="26" fill="hold" nodeType="clickPar">
                      <p:stCondLst>
                        <p:cond delay="indefinite"/>
                      </p:stCondLst>
                      <p:childTnLst>
                        <p:par>
                          <p:cTn id="27" fill="hold" nodeType="withGroup">
                            <p:stCondLst>
                              <p:cond delay="indefinite"/>
                            </p:stCondLst>
                          </p:cTn>
                        </p:par>
                        <p:par>
                          <p:cTn id="28" fill="hold" nodeType="afterGroup">
                            <p:stCondLst>
                              <p:cond delay="0"/>
                            </p:stCondLst>
                            <p:childTnLst>
                              <p:par>
                                <p:cTn id="29" presetID="10" presetClass="entr" presetSubtype="0" fill="hold" grpId="4" nodeType="click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fade">
                                      <p:cBhvr>
                                        <p:cTn id="31" dur="500"/>
                                        <p:tgtEl>
                                          <p:spTgt spid="8"/>
                                        </p:tgtEl>
                                      </p:cBhvr>
                                    </p:animEffect>
                                  </p:childTnLst>
                                </p:cTn>
                              </p:par>
                            </p:childTnLst>
                          </p:cTn>
                        </p:par>
                      </p:childTnLst>
                    </p:cTn>
                  </p:par>
                  <p:par>
                    <p:cTn id="32" fill="hold" nodeType="clickPar">
                      <p:stCondLst>
                        <p:cond delay="indefinite"/>
                      </p:stCondLst>
                      <p:childTnLst>
                        <p:par>
                          <p:cTn id="33" fill="hold" nodeType="withGroup">
                            <p:stCondLst>
                              <p:cond delay="indefinite"/>
                            </p:stCondLst>
                          </p:cTn>
                        </p:par>
                        <p:par>
                          <p:cTn id="34" fill="hold" nodeType="afterGroup">
                            <p:stCondLst>
                              <p:cond delay="0"/>
                            </p:stCondLst>
                            <p:childTnLst>
                              <p:par>
                                <p:cTn id="35" presetID="10" presetClass="entr" presetSubtype="0" fill="hold" grpId="5" nodeType="click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fade">
                                      <p:cBhvr>
                                        <p:cTn id="37" dur="500"/>
                                        <p:tgtEl>
                                          <p:spTgt spid="9"/>
                                        </p:tgtEl>
                                      </p:cBhvr>
                                    </p:animEffect>
                                  </p:childTnLst>
                                </p:cTn>
                              </p:par>
                            </p:childTnLst>
                          </p:cTn>
                        </p:par>
                      </p:childTnLst>
                    </p:cTn>
                  </p:par>
                  <p:par>
                    <p:cTn id="38" fill="hold" nodeType="clickPar">
                      <p:stCondLst>
                        <p:cond delay="indefinite"/>
                      </p:stCondLst>
                      <p:childTnLst>
                        <p:par>
                          <p:cTn id="39" fill="hold" nodeType="withGroup">
                            <p:stCondLst>
                              <p:cond delay="indefinite"/>
                            </p:stCondLst>
                          </p:cTn>
                        </p:par>
                        <p:par>
                          <p:cTn id="40" fill="hold" nodeType="afterGroup">
                            <p:stCondLst>
                              <p:cond delay="0"/>
                            </p:stCondLst>
                            <p:childTnLst>
                              <p:par>
                                <p:cTn id="41" presetID="10" presetClass="entr" presetSubtype="0" fill="hold" grpId="6" nodeType="clickEffect">
                                  <p:stCondLst>
                                    <p:cond delay="0"/>
                                  </p:stCondLst>
                                  <p:childTnLst>
                                    <p:set>
                                      <p:cBhvr>
                                        <p:cTn id="42" dur="1" fill="hold">
                                          <p:stCondLst>
                                            <p:cond delay="0"/>
                                          </p:stCondLst>
                                        </p:cTn>
                                        <p:tgtEl>
                                          <p:spTgt spid="13"/>
                                        </p:tgtEl>
                                        <p:attrNameLst>
                                          <p:attrName>style.visibility</p:attrName>
                                        </p:attrNameLst>
                                      </p:cBhvr>
                                      <p:to>
                                        <p:strVal val="visible"/>
                                      </p:to>
                                    </p:set>
                                    <p:animEffect transition="in" filter="fade">
                                      <p:cBhvr>
                                        <p:cTn id="43" dur="500"/>
                                        <p:tgtEl>
                                          <p:spTgt spid="13"/>
                                        </p:tgtEl>
                                      </p:cBhvr>
                                    </p:animEffect>
                                  </p:childTnLst>
                                </p:cTn>
                              </p:par>
                            </p:childTnLst>
                          </p:cTn>
                        </p:par>
                      </p:childTnLst>
                    </p:cTn>
                  </p:par>
                  <p:par>
                    <p:cTn id="44" fill="hold" nodeType="clickPar">
                      <p:stCondLst>
                        <p:cond delay="indefinite"/>
                      </p:stCondLst>
                      <p:childTnLst>
                        <p:par>
                          <p:cTn id="45" fill="hold" nodeType="withGroup">
                            <p:stCondLst>
                              <p:cond delay="indefinite"/>
                            </p:stCondLst>
                          </p:cTn>
                        </p:par>
                        <p:par>
                          <p:cTn id="46" fill="hold" nodeType="afterGroup">
                            <p:stCondLst>
                              <p:cond delay="0"/>
                            </p:stCondLst>
                            <p:childTnLst>
                              <p:par>
                                <p:cTn id="47" presetID="10" presetClass="entr" presetSubtype="0" fill="hold" grpId="7" nodeType="clickEffect">
                                  <p:stCondLst>
                                    <p:cond delay="0"/>
                                  </p:stCondLst>
                                  <p:childTnLst>
                                    <p:set>
                                      <p:cBhvr>
                                        <p:cTn id="48" dur="1" fill="hold">
                                          <p:stCondLst>
                                            <p:cond delay="0"/>
                                          </p:stCondLst>
                                        </p:cTn>
                                        <p:tgtEl>
                                          <p:spTgt spid="14"/>
                                        </p:tgtEl>
                                        <p:attrNameLst>
                                          <p:attrName>style.visibility</p:attrName>
                                        </p:attrNameLst>
                                      </p:cBhvr>
                                      <p:to>
                                        <p:strVal val="visible"/>
                                      </p:to>
                                    </p:set>
                                    <p:animEffect transition="in" filter="fade">
                                      <p:cBhvr>
                                        <p:cTn id="49" dur="500"/>
                                        <p:tgtEl>
                                          <p:spTgt spid="14"/>
                                        </p:tgtEl>
                                      </p:cBhvr>
                                    </p:animEffect>
                                  </p:childTnLst>
                                </p:cTn>
                              </p:par>
                            </p:childTnLst>
                          </p:cTn>
                        </p:par>
                      </p:childTnLst>
                    </p:cTn>
                  </p:par>
                  <p:par>
                    <p:cTn id="50" fill="hold" nodeType="clickPar">
                      <p:stCondLst>
                        <p:cond delay="indefinite"/>
                      </p:stCondLst>
                      <p:childTnLst>
                        <p:par>
                          <p:cTn id="51" fill="hold" nodeType="withGroup">
                            <p:stCondLst>
                              <p:cond delay="indefinite"/>
                            </p:stCondLst>
                          </p:cTn>
                        </p:par>
                        <p:par>
                          <p:cTn id="52" fill="hold" nodeType="afterGroup">
                            <p:stCondLst>
                              <p:cond delay="0"/>
                            </p:stCondLst>
                            <p:childTnLst>
                              <p:par>
                                <p:cTn id="53" presetID="10" presetClass="entr" presetSubtype="0" fill="hold" grpId="8" nodeType="clickEffect">
                                  <p:stCondLst>
                                    <p:cond delay="0"/>
                                  </p:stCondLst>
                                  <p:childTnLst>
                                    <p:set>
                                      <p:cBhvr>
                                        <p:cTn id="54" dur="1" fill="hold">
                                          <p:stCondLst>
                                            <p:cond delay="0"/>
                                          </p:stCondLst>
                                        </p:cTn>
                                        <p:tgtEl>
                                          <p:spTgt spid="15"/>
                                        </p:tgtEl>
                                        <p:attrNameLst>
                                          <p:attrName>style.visibility</p:attrName>
                                        </p:attrNameLst>
                                      </p:cBhvr>
                                      <p:to>
                                        <p:strVal val="visible"/>
                                      </p:to>
                                    </p:set>
                                    <p:animEffect transition="in" filter="fade">
                                      <p:cBhvr>
                                        <p:cTn id="55" dur="500"/>
                                        <p:tgtEl>
                                          <p:spTgt spid="15"/>
                                        </p:tgtEl>
                                      </p:cBhvr>
                                    </p:animEffect>
                                  </p:childTnLst>
                                </p:cTn>
                              </p:par>
                            </p:childTnLst>
                          </p:cTn>
                        </p:par>
                      </p:childTnLst>
                    </p:cTn>
                  </p:par>
                  <p:par>
                    <p:cTn id="56" fill="hold" nodeType="clickPar">
                      <p:stCondLst>
                        <p:cond delay="indefinite"/>
                      </p:stCondLst>
                      <p:childTnLst>
                        <p:par>
                          <p:cTn id="57" fill="hold" nodeType="withGroup">
                            <p:stCondLst>
                              <p:cond delay="indefinite"/>
                            </p:stCondLst>
                          </p:cTn>
                        </p:par>
                        <p:par>
                          <p:cTn id="58" fill="hold" nodeType="afterGroup">
                            <p:stCondLst>
                              <p:cond delay="0"/>
                            </p:stCondLst>
                            <p:childTnLst>
                              <p:par>
                                <p:cTn id="59" presetID="10" presetClass="entr" presetSubtype="0" fill="hold" grpId="9" nodeType="clickEffect">
                                  <p:stCondLst>
                                    <p:cond delay="0"/>
                                  </p:stCondLst>
                                  <p:childTnLst>
                                    <p:set>
                                      <p:cBhvr>
                                        <p:cTn id="60" dur="1" fill="hold">
                                          <p:stCondLst>
                                            <p:cond delay="0"/>
                                          </p:stCondLst>
                                        </p:cTn>
                                        <p:tgtEl>
                                          <p:spTgt spid="16"/>
                                        </p:tgtEl>
                                        <p:attrNameLst>
                                          <p:attrName>style.visibility</p:attrName>
                                        </p:attrNameLst>
                                      </p:cBhvr>
                                      <p:to>
                                        <p:strVal val="visible"/>
                                      </p:to>
                                    </p:set>
                                    <p:animEffect transition="in" filter="fade">
                                      <p:cBhvr>
                                        <p:cTn id="61" dur="500"/>
                                        <p:tgtEl>
                                          <p:spTgt spid="16"/>
                                        </p:tgtEl>
                                      </p:cBhvr>
                                    </p:animEffect>
                                  </p:childTnLst>
                                </p:cTn>
                              </p:par>
                            </p:childTnLst>
                          </p:cTn>
                        </p:par>
                      </p:childTnLst>
                    </p:cTn>
                  </p:par>
                  <p:par>
                    <p:cTn id="62" fill="hold" nodeType="clickPar">
                      <p:stCondLst>
                        <p:cond delay="indefinite"/>
                      </p:stCondLst>
                      <p:childTnLst>
                        <p:par>
                          <p:cTn id="63" fill="hold" nodeType="withGroup">
                            <p:stCondLst>
                              <p:cond delay="indefinite"/>
                            </p:stCondLst>
                          </p:cTn>
                        </p:par>
                        <p:par>
                          <p:cTn id="64" fill="hold" nodeType="afterGroup">
                            <p:stCondLst>
                              <p:cond delay="0"/>
                            </p:stCondLst>
                            <p:childTnLst>
                              <p:par>
                                <p:cTn id="65" presetID="10" presetClass="entr" presetSubtype="0" fill="hold" grpId="10" nodeType="clickEffect">
                                  <p:stCondLst>
                                    <p:cond delay="0"/>
                                  </p:stCondLst>
                                  <p:childTnLst>
                                    <p:set>
                                      <p:cBhvr>
                                        <p:cTn id="66" dur="1" fill="hold">
                                          <p:stCondLst>
                                            <p:cond delay="0"/>
                                          </p:stCondLst>
                                        </p:cTn>
                                        <p:tgtEl>
                                          <p:spTgt spid="17"/>
                                        </p:tgtEl>
                                        <p:attrNameLst>
                                          <p:attrName>style.visibility</p:attrName>
                                        </p:attrNameLst>
                                      </p:cBhvr>
                                      <p:to>
                                        <p:strVal val="visible"/>
                                      </p:to>
                                    </p:set>
                                    <p:animEffect transition="in" filter="fade">
                                      <p:cBhvr>
                                        <p:cTn id="6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1"/>
      <p:bldP spid="6" grpId="2"/>
      <p:bldP spid="7" grpId="3"/>
      <p:bldP spid="8" grpId="4"/>
      <p:bldP spid="9" grpId="5"/>
      <p:bldP spid="13" grpId="6"/>
      <p:bldP spid="14" grpId="7"/>
      <p:bldP spid="15" grpId="8"/>
      <p:bldP spid="16" grpId="9"/>
      <p:bldP spid="17" grpId="10"/>
    </p:bldLst>
  </p:timing>
</p:sld>
</file>

<file path=ppt/slides/slide1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3" name="文本框 2"/>
          <p:cNvSpPr txBox="1"/>
          <p:nvPr/>
        </p:nvSpPr>
        <p:spPr>
          <a:xfrm>
            <a:off x="434659" y="673238"/>
            <a:ext cx="11322681" cy="5863144"/>
          </a:xfrm>
          <a:prstGeom prst="rect">
            <a:avLst/>
          </a:prstGeom>
          <a:noFill/>
        </p:spPr>
        <p:txBody>
          <a:bodyPr wrap="square">
            <a:spAutoFit/>
          </a:bodyPr>
          <a:lstStyle>
            <a:defPPr>
              <a:defRPr lang="zh-CN"/>
            </a:defPPr>
          </a:lstStyle>
          <a:p>
            <a:pPr algn="just">
              <a:lnSpc>
                <a:spcPts val="3000"/>
              </a:lnSpc>
              <a:spcAft>
                <a:spcPts val="1000"/>
              </a:spcAft>
            </a:pPr>
            <a:r>
              <a:rPr lang="en-US" altLang="zh-CN" sz="2800" b="1" kern="100">
                <a:effectLst/>
                <a:latin typeface="宋体" panose="02010600030101010101" pitchFamily="2" charset="-122"/>
                <a:ea typeface="宋体" panose="02010600030101010101" pitchFamily="2" charset="-122"/>
                <a:cs typeface="Times New Roman" panose="02020603050405020304" pitchFamily="18" charset="0"/>
              </a:rPr>
              <a:t>21.</a:t>
            </a:r>
            <a:r>
              <a:rPr lang="en-US" altLang="zh-CN" sz="2800" b="1" u="sng" kern="100">
                <a:solidFill>
                  <a:srgbClr val="FF0000"/>
                </a:solidFill>
                <a:effectLst/>
                <a:latin typeface="宋体" panose="02010600030101010101" pitchFamily="2" charset="-122"/>
                <a:ea typeface="宋体" panose="02010600030101010101" pitchFamily="2" charset="-122"/>
                <a:cs typeface="Times New Roman" panose="02020603050405020304" pitchFamily="18" charset="0"/>
              </a:rPr>
              <a:t>       </a:t>
            </a:r>
            <a:r>
              <a:rPr lang="zh-CN" altLang="zh-CN" sz="2800" b="1" kern="100">
                <a:effectLst/>
                <a:latin typeface="宋体" panose="02010600030101010101" pitchFamily="2" charset="-122"/>
                <a:ea typeface="宋体" panose="02010600030101010101" pitchFamily="2" charset="-122"/>
                <a:cs typeface="Times New Roman" panose="02020603050405020304" pitchFamily="18" charset="0"/>
              </a:rPr>
              <a:t>是中华民族的优良传统，是我们作为“晚辈”的基本道德修养。</a:t>
            </a:r>
            <a:endParaRPr lang="zh-CN" altLang="zh-CN" sz="2800">
              <a:effectLst/>
              <a:latin typeface="宋体" panose="02010600030101010101" pitchFamily="2" charset="-122"/>
              <a:ea typeface="宋体" panose="02010600030101010101" pitchFamily="2" charset="-122"/>
              <a:cs typeface="Times New Roman" panose="02020603050405020304" pitchFamily="18" charset="0"/>
            </a:endParaRPr>
          </a:p>
          <a:p>
            <a:pPr algn="just">
              <a:lnSpc>
                <a:spcPts val="3000"/>
              </a:lnSpc>
              <a:spcAft>
                <a:spcPts val="1000"/>
              </a:spcAft>
            </a:pPr>
            <a:r>
              <a:rPr lang="en-US" altLang="zh-CN" sz="2800" b="1" kern="100">
                <a:effectLst/>
                <a:latin typeface="宋体" panose="02010600030101010101" pitchFamily="2" charset="-122"/>
                <a:ea typeface="宋体" panose="02010600030101010101" pitchFamily="2" charset="-122"/>
                <a:cs typeface="Times New Roman" panose="02020603050405020304" pitchFamily="18" charset="0"/>
              </a:rPr>
              <a:t>22.</a:t>
            </a:r>
            <a:r>
              <a:rPr lang="zh-CN" altLang="zh-CN" sz="2800" b="1" kern="100">
                <a:effectLst/>
                <a:latin typeface="宋体" panose="02010600030101010101" pitchFamily="2" charset="-122"/>
                <a:ea typeface="宋体" panose="02010600030101010101" pitchFamily="2" charset="-122"/>
                <a:cs typeface="Times New Roman" panose="02020603050405020304" pitchFamily="18" charset="0"/>
              </a:rPr>
              <a:t>老师是我们知识学习的</a:t>
            </a:r>
            <a:r>
              <a:rPr lang="en-US" altLang="zh-CN" sz="2800" b="1" u="sng" kern="100">
                <a:solidFill>
                  <a:srgbClr val="FF0000"/>
                </a:solidFill>
                <a:effectLst/>
                <a:latin typeface="宋体" panose="02010600030101010101" pitchFamily="2" charset="-122"/>
                <a:ea typeface="宋体" panose="02010600030101010101" pitchFamily="2" charset="-122"/>
                <a:cs typeface="Times New Roman" panose="02020603050405020304" pitchFamily="18" charset="0"/>
              </a:rPr>
              <a:t>     </a:t>
            </a:r>
            <a:r>
              <a:rPr lang="zh-CN" altLang="zh-CN" sz="2800" b="1" kern="100">
                <a:effectLst/>
                <a:latin typeface="宋体" panose="02010600030101010101" pitchFamily="2" charset="-122"/>
                <a:ea typeface="宋体" panose="02010600030101010101" pitchFamily="2" charset="-122"/>
                <a:cs typeface="Times New Roman" panose="02020603050405020304" pitchFamily="18" charset="0"/>
              </a:rPr>
              <a:t>，也是我们精神成长的</a:t>
            </a:r>
            <a:r>
              <a:rPr lang="en-US" altLang="zh-CN" sz="2800" b="1" u="sng" kern="100">
                <a:solidFill>
                  <a:srgbClr val="FF0000"/>
                </a:solidFill>
                <a:effectLst/>
                <a:latin typeface="宋体" panose="02010600030101010101" pitchFamily="2" charset="-122"/>
                <a:ea typeface="宋体" panose="02010600030101010101" pitchFamily="2" charset="-122"/>
                <a:cs typeface="Times New Roman" panose="02020603050405020304" pitchFamily="18" charset="0"/>
              </a:rPr>
              <a:t>      </a:t>
            </a:r>
            <a:r>
              <a:rPr lang="zh-CN" altLang="zh-CN" sz="2800" b="1" kern="100">
                <a:effectLst/>
                <a:latin typeface="宋体" panose="02010600030101010101" pitchFamily="2" charset="-122"/>
                <a:ea typeface="宋体" panose="02010600030101010101" pitchFamily="2" charset="-122"/>
                <a:cs typeface="Times New Roman" panose="02020603050405020304" pitchFamily="18" charset="0"/>
              </a:rPr>
              <a:t>。</a:t>
            </a:r>
            <a:endParaRPr lang="zh-CN" altLang="zh-CN" sz="2800">
              <a:effectLst/>
              <a:latin typeface="宋体" panose="02010600030101010101" pitchFamily="2" charset="-122"/>
              <a:ea typeface="宋体" panose="02010600030101010101" pitchFamily="2" charset="-122"/>
              <a:cs typeface="Times New Roman" panose="02020603050405020304" pitchFamily="18" charset="0"/>
            </a:endParaRPr>
          </a:p>
          <a:p>
            <a:pPr algn="just">
              <a:lnSpc>
                <a:spcPts val="3000"/>
              </a:lnSpc>
              <a:spcAft>
                <a:spcPts val="1000"/>
              </a:spcAft>
            </a:pPr>
            <a:r>
              <a:rPr lang="en-US" altLang="zh-CN" sz="2800" b="1" kern="100">
                <a:effectLst/>
                <a:latin typeface="宋体" panose="02010600030101010101" pitchFamily="2" charset="-122"/>
                <a:ea typeface="宋体" panose="02010600030101010101" pitchFamily="2" charset="-122"/>
                <a:cs typeface="Times New Roman" panose="02020603050405020304" pitchFamily="18" charset="0"/>
              </a:rPr>
              <a:t>23.</a:t>
            </a:r>
            <a:r>
              <a:rPr lang="zh-CN" altLang="zh-CN" sz="2800" b="1" kern="100">
                <a:effectLst/>
                <a:latin typeface="宋体" panose="02010600030101010101" pitchFamily="2" charset="-122"/>
                <a:ea typeface="宋体" panose="02010600030101010101" pitchFamily="2" charset="-122"/>
                <a:cs typeface="Times New Roman" panose="02020603050405020304" pitchFamily="18" charset="0"/>
              </a:rPr>
              <a:t>在中国的家庭文化中，</a:t>
            </a:r>
            <a:r>
              <a:rPr lang="en-US" altLang="zh-CN" sz="2800" b="1" u="sng" kern="100">
                <a:solidFill>
                  <a:srgbClr val="FF0000"/>
                </a:solidFill>
                <a:effectLst/>
                <a:latin typeface="宋体" panose="02010600030101010101" pitchFamily="2" charset="-122"/>
                <a:ea typeface="宋体" panose="02010600030101010101" pitchFamily="2" charset="-122"/>
                <a:cs typeface="Times New Roman" panose="02020603050405020304" pitchFamily="18" charset="0"/>
              </a:rPr>
              <a:t>        </a:t>
            </a:r>
            <a:r>
              <a:rPr lang="zh-CN" altLang="zh-CN" sz="2800" b="1" kern="100">
                <a:effectLst/>
                <a:latin typeface="宋体" panose="02010600030101010101" pitchFamily="2" charset="-122"/>
                <a:ea typeface="宋体" panose="02010600030101010101" pitchFamily="2" charset="-122"/>
                <a:cs typeface="Times New Roman" panose="02020603050405020304" pitchFamily="18" charset="0"/>
              </a:rPr>
              <a:t>是重要的精神内涵。</a:t>
            </a:r>
            <a:endParaRPr lang="zh-CN" altLang="zh-CN" sz="2800">
              <a:effectLst/>
              <a:latin typeface="宋体" panose="02010600030101010101" pitchFamily="2" charset="-122"/>
              <a:ea typeface="宋体" panose="02010600030101010101" pitchFamily="2" charset="-122"/>
              <a:cs typeface="Times New Roman" panose="02020603050405020304" pitchFamily="18" charset="0"/>
            </a:endParaRPr>
          </a:p>
          <a:p>
            <a:pPr algn="just">
              <a:lnSpc>
                <a:spcPts val="3000"/>
              </a:lnSpc>
              <a:spcAft>
                <a:spcPts val="1000"/>
              </a:spcAft>
            </a:pPr>
            <a:r>
              <a:rPr lang="en-US" altLang="zh-CN" sz="2800" b="1" kern="100">
                <a:effectLst/>
                <a:latin typeface="宋体" panose="02010600030101010101" pitchFamily="2" charset="-122"/>
                <a:ea typeface="宋体" panose="02010600030101010101" pitchFamily="2" charset="-122"/>
                <a:cs typeface="Times New Roman" panose="02020603050405020304" pitchFamily="18" charset="0"/>
              </a:rPr>
              <a:t>24.</a:t>
            </a:r>
            <a:r>
              <a:rPr lang="zh-CN" altLang="zh-CN" sz="2800" b="1" kern="100">
                <a:effectLst/>
                <a:latin typeface="宋体" panose="02010600030101010101" pitchFamily="2" charset="-122"/>
                <a:ea typeface="宋体" panose="02010600030101010101" pitchFamily="2" charset="-122"/>
                <a:cs typeface="Times New Roman" panose="02020603050405020304" pitchFamily="18" charset="0"/>
              </a:rPr>
              <a:t>孝亲敬长是中华民族的传统美德，也是每个中国公民的</a:t>
            </a:r>
            <a:r>
              <a:rPr lang="en-US" altLang="zh-CN" sz="2800" b="1" u="sng" kern="100">
                <a:solidFill>
                  <a:srgbClr val="FF0000"/>
                </a:solidFill>
                <a:effectLst/>
                <a:latin typeface="宋体" panose="02010600030101010101" pitchFamily="2" charset="-122"/>
                <a:ea typeface="宋体" panose="02010600030101010101" pitchFamily="2" charset="-122"/>
                <a:cs typeface="Times New Roman" panose="02020603050405020304" pitchFamily="18" charset="0"/>
              </a:rPr>
              <a:t>       </a:t>
            </a:r>
            <a:r>
              <a:rPr lang="zh-CN" altLang="zh-CN" sz="2800" b="1" kern="100">
                <a:effectLst/>
                <a:latin typeface="宋体" panose="02010600030101010101" pitchFamily="2" charset="-122"/>
                <a:ea typeface="宋体" panose="02010600030101010101" pitchFamily="2" charset="-122"/>
                <a:cs typeface="Times New Roman" panose="02020603050405020304" pitchFamily="18" charset="0"/>
              </a:rPr>
              <a:t>。</a:t>
            </a:r>
            <a:endParaRPr lang="zh-CN" altLang="zh-CN" sz="2800">
              <a:effectLst/>
              <a:latin typeface="宋体" panose="02010600030101010101" pitchFamily="2" charset="-122"/>
              <a:ea typeface="宋体" panose="02010600030101010101" pitchFamily="2" charset="-122"/>
              <a:cs typeface="Times New Roman" panose="02020603050405020304" pitchFamily="18" charset="0"/>
            </a:endParaRPr>
          </a:p>
          <a:p>
            <a:pPr algn="just">
              <a:lnSpc>
                <a:spcPts val="3000"/>
              </a:lnSpc>
              <a:spcAft>
                <a:spcPts val="1000"/>
              </a:spcAft>
            </a:pPr>
            <a:r>
              <a:rPr lang="en-US" altLang="zh-CN" sz="2800" b="1" kern="100">
                <a:effectLst/>
                <a:latin typeface="宋体" panose="02010600030101010101" pitchFamily="2" charset="-122"/>
                <a:ea typeface="宋体" panose="02010600030101010101" pitchFamily="2" charset="-122"/>
                <a:cs typeface="Times New Roman" panose="02020603050405020304" pitchFamily="18" charset="0"/>
              </a:rPr>
              <a:t>25.</a:t>
            </a:r>
            <a:r>
              <a:rPr lang="zh-CN" altLang="zh-CN" sz="2800" b="1" kern="100">
                <a:effectLst/>
                <a:latin typeface="宋体" panose="02010600030101010101" pitchFamily="2" charset="-122"/>
                <a:ea typeface="宋体" panose="02010600030101010101" pitchFamily="2" charset="-122"/>
                <a:cs typeface="Times New Roman" panose="02020603050405020304" pitchFamily="18" charset="0"/>
              </a:rPr>
              <a:t>爱是需要呵护的，</a:t>
            </a:r>
            <a:r>
              <a:rPr lang="en-US" altLang="zh-CN" sz="2800" b="1" u="sng" kern="100">
                <a:solidFill>
                  <a:srgbClr val="FF0000"/>
                </a:solidFill>
                <a:effectLst/>
                <a:latin typeface="宋体" panose="02010600030101010101" pitchFamily="2" charset="-122"/>
                <a:ea typeface="宋体" panose="02010600030101010101" pitchFamily="2" charset="-122"/>
                <a:cs typeface="Times New Roman" panose="02020603050405020304" pitchFamily="18" charset="0"/>
              </a:rPr>
              <a:t>              </a:t>
            </a:r>
            <a:r>
              <a:rPr lang="zh-CN" altLang="zh-CN" sz="2800" b="1" kern="100">
                <a:effectLst/>
                <a:latin typeface="宋体" panose="02010600030101010101" pitchFamily="2" charset="-122"/>
                <a:ea typeface="宋体" panose="02010600030101010101" pitchFamily="2" charset="-122"/>
                <a:cs typeface="Times New Roman" panose="02020603050405020304" pitchFamily="18" charset="0"/>
              </a:rPr>
              <a:t>的智慧，是亲子之间爱的润滑剂。</a:t>
            </a:r>
            <a:endParaRPr lang="zh-CN" altLang="zh-CN" sz="2800">
              <a:effectLst/>
              <a:latin typeface="宋体" panose="02010600030101010101" pitchFamily="2" charset="-122"/>
              <a:ea typeface="宋体" panose="02010600030101010101" pitchFamily="2" charset="-122"/>
              <a:cs typeface="Times New Roman" panose="02020603050405020304" pitchFamily="18" charset="0"/>
            </a:endParaRPr>
          </a:p>
          <a:p>
            <a:pPr algn="just">
              <a:lnSpc>
                <a:spcPts val="3000"/>
              </a:lnSpc>
              <a:spcAft>
                <a:spcPts val="1000"/>
              </a:spcAft>
            </a:pPr>
            <a:r>
              <a:rPr lang="en-US" altLang="zh-CN" sz="2800" b="1" kern="100">
                <a:effectLst/>
                <a:latin typeface="宋体" panose="02010600030101010101" pitchFamily="2" charset="-122"/>
                <a:ea typeface="宋体" panose="02010600030101010101" pitchFamily="2" charset="-122"/>
                <a:cs typeface="Times New Roman" panose="02020603050405020304" pitchFamily="18" charset="0"/>
              </a:rPr>
              <a:t>26.</a:t>
            </a:r>
            <a:r>
              <a:rPr lang="en-US" altLang="zh-CN" sz="2800" b="1" u="sng" kern="100">
                <a:solidFill>
                  <a:srgbClr val="FF0000"/>
                </a:solidFill>
                <a:effectLst/>
                <a:latin typeface="宋体" panose="02010600030101010101" pitchFamily="2" charset="-122"/>
                <a:ea typeface="宋体" panose="02010600030101010101" pitchFamily="2" charset="-122"/>
                <a:cs typeface="Times New Roman" panose="02020603050405020304" pitchFamily="18" charset="0"/>
              </a:rPr>
              <a:t>                   </a:t>
            </a:r>
            <a:r>
              <a:rPr lang="zh-CN" altLang="zh-CN" sz="2800" b="1" kern="100">
                <a:effectLst/>
                <a:latin typeface="宋体" panose="02010600030101010101" pitchFamily="2" charset="-122"/>
                <a:ea typeface="宋体" panose="02010600030101010101" pitchFamily="2" charset="-122"/>
                <a:cs typeface="Times New Roman" panose="02020603050405020304" pitchFamily="18" charset="0"/>
              </a:rPr>
              <a:t>是家庭幸福美满的重要条件。</a:t>
            </a:r>
            <a:endParaRPr lang="zh-CN" altLang="zh-CN" sz="2800">
              <a:effectLst/>
              <a:latin typeface="宋体" panose="02010600030101010101" pitchFamily="2" charset="-122"/>
              <a:ea typeface="宋体" panose="02010600030101010101" pitchFamily="2" charset="-122"/>
              <a:cs typeface="Times New Roman" panose="02020603050405020304" pitchFamily="18" charset="0"/>
            </a:endParaRPr>
          </a:p>
          <a:p>
            <a:pPr algn="just">
              <a:lnSpc>
                <a:spcPts val="3000"/>
              </a:lnSpc>
              <a:spcAft>
                <a:spcPts val="1000"/>
              </a:spcAft>
            </a:pPr>
            <a:r>
              <a:rPr lang="en-US" altLang="zh-CN" sz="2800" b="1" kern="100">
                <a:effectLst/>
                <a:latin typeface="宋体" panose="02010600030101010101" pitchFamily="2" charset="-122"/>
                <a:ea typeface="宋体" panose="02010600030101010101" pitchFamily="2" charset="-122"/>
                <a:cs typeface="Times New Roman" panose="02020603050405020304" pitchFamily="18" charset="0"/>
              </a:rPr>
              <a:t>27.</a:t>
            </a:r>
            <a:r>
              <a:rPr lang="zh-CN" altLang="zh-CN" sz="2800" b="1" kern="100">
                <a:effectLst/>
                <a:latin typeface="宋体" panose="02010600030101010101" pitchFamily="2" charset="-122"/>
                <a:ea typeface="宋体" panose="02010600030101010101" pitchFamily="2" charset="-122"/>
                <a:cs typeface="Times New Roman" panose="02020603050405020304" pitchFamily="18" charset="0"/>
              </a:rPr>
              <a:t>死亡是</a:t>
            </a:r>
            <a:r>
              <a:rPr lang="en-US" altLang="zh-CN" sz="2800" b="1" u="sng" kern="100">
                <a:solidFill>
                  <a:srgbClr val="FF0000"/>
                </a:solidFill>
                <a:effectLst/>
                <a:latin typeface="宋体" panose="02010600030101010101" pitchFamily="2" charset="-122"/>
                <a:ea typeface="宋体" panose="02010600030101010101" pitchFamily="2" charset="-122"/>
                <a:cs typeface="Times New Roman" panose="02020603050405020304" pitchFamily="18" charset="0"/>
              </a:rPr>
              <a:t>               </a:t>
            </a:r>
            <a:r>
              <a:rPr lang="zh-CN" altLang="zh-CN" sz="2800" b="1" kern="100">
                <a:effectLst/>
                <a:latin typeface="宋体" panose="02010600030101010101" pitchFamily="2" charset="-122"/>
                <a:ea typeface="宋体" panose="02010600030101010101" pitchFamily="2" charset="-122"/>
                <a:cs typeface="Times New Roman" panose="02020603050405020304" pitchFamily="18" charset="0"/>
              </a:rPr>
              <a:t>的归宿</a:t>
            </a:r>
            <a:endParaRPr lang="zh-CN" altLang="zh-CN" sz="2800">
              <a:effectLst/>
              <a:latin typeface="宋体" panose="02010600030101010101" pitchFamily="2" charset="-122"/>
              <a:ea typeface="宋体" panose="02010600030101010101" pitchFamily="2" charset="-122"/>
              <a:cs typeface="Times New Roman" panose="02020603050405020304" pitchFamily="18" charset="0"/>
            </a:endParaRPr>
          </a:p>
          <a:p>
            <a:pPr algn="just">
              <a:lnSpc>
                <a:spcPts val="3000"/>
              </a:lnSpc>
              <a:spcAft>
                <a:spcPts val="1000"/>
              </a:spcAft>
            </a:pPr>
            <a:r>
              <a:rPr lang="en-US" altLang="zh-CN" sz="2800" b="1" kern="100">
                <a:effectLst/>
                <a:latin typeface="宋体" panose="02010600030101010101" pitchFamily="2" charset="-122"/>
                <a:ea typeface="宋体" panose="02010600030101010101" pitchFamily="2" charset="-122"/>
                <a:cs typeface="Times New Roman" panose="02020603050405020304" pitchFamily="18" charset="0"/>
              </a:rPr>
              <a:t>28.</a:t>
            </a:r>
            <a:r>
              <a:rPr lang="zh-CN" altLang="zh-CN" sz="2800" b="1" kern="100">
                <a:effectLst/>
                <a:latin typeface="宋体" panose="02010600030101010101" pitchFamily="2" charset="-122"/>
                <a:ea typeface="宋体" panose="02010600030101010101" pitchFamily="2" charset="-122"/>
                <a:cs typeface="Times New Roman" panose="02020603050405020304" pitchFamily="18" charset="0"/>
              </a:rPr>
              <a:t>守护生命首先要</a:t>
            </a:r>
            <a:r>
              <a:rPr lang="en-US" altLang="zh-CN" sz="2800" b="1" u="sng" kern="100">
                <a:solidFill>
                  <a:srgbClr val="FF0000"/>
                </a:solidFill>
                <a:effectLst/>
                <a:latin typeface="宋体" panose="02010600030101010101" pitchFamily="2" charset="-122"/>
                <a:ea typeface="宋体" panose="02010600030101010101" pitchFamily="2" charset="-122"/>
                <a:cs typeface="Times New Roman" panose="02020603050405020304" pitchFamily="18" charset="0"/>
              </a:rPr>
              <a:t>                   </a:t>
            </a:r>
            <a:r>
              <a:rPr lang="zh-CN" altLang="zh-CN" sz="2800" b="1" kern="100">
                <a:effectLst/>
                <a:latin typeface="宋体" panose="02010600030101010101" pitchFamily="2" charset="-122"/>
                <a:ea typeface="宋体" panose="02010600030101010101" pitchFamily="2" charset="-122"/>
                <a:cs typeface="Times New Roman" panose="02020603050405020304" pitchFamily="18" charset="0"/>
              </a:rPr>
              <a:t>。</a:t>
            </a:r>
            <a:endParaRPr lang="zh-CN" altLang="zh-CN" sz="2800">
              <a:effectLst/>
              <a:latin typeface="宋体" panose="02010600030101010101" pitchFamily="2" charset="-122"/>
              <a:ea typeface="宋体" panose="02010600030101010101" pitchFamily="2" charset="-122"/>
              <a:cs typeface="Times New Roman" panose="02020603050405020304" pitchFamily="18" charset="0"/>
            </a:endParaRPr>
          </a:p>
          <a:p>
            <a:pPr algn="just">
              <a:lnSpc>
                <a:spcPts val="3000"/>
              </a:lnSpc>
              <a:spcAft>
                <a:spcPts val="1000"/>
              </a:spcAft>
            </a:pPr>
            <a:r>
              <a:rPr lang="en-US" altLang="zh-CN" sz="2800" b="1" kern="100">
                <a:effectLst/>
                <a:latin typeface="宋体" panose="02010600030101010101" pitchFamily="2" charset="-122"/>
                <a:ea typeface="宋体" panose="02010600030101010101" pitchFamily="2" charset="-122"/>
                <a:cs typeface="Times New Roman" panose="02020603050405020304" pitchFamily="18" charset="0"/>
              </a:rPr>
              <a:t>29.</a:t>
            </a:r>
            <a:r>
              <a:rPr lang="zh-CN" altLang="zh-CN" sz="2800" b="1" kern="100">
                <a:effectLst/>
                <a:latin typeface="宋体" panose="02010600030101010101" pitchFamily="2" charset="-122"/>
                <a:ea typeface="宋体" panose="02010600030101010101" pitchFamily="2" charset="-122"/>
                <a:cs typeface="Times New Roman" panose="02020603050405020304" pitchFamily="18" charset="0"/>
              </a:rPr>
              <a:t> </a:t>
            </a:r>
            <a:r>
              <a:rPr lang="en-US" altLang="zh-CN" sz="2800" b="1" u="sng" kern="100">
                <a:solidFill>
                  <a:srgbClr val="FF0000"/>
                </a:solidFill>
                <a:effectLst/>
                <a:latin typeface="宋体" panose="02010600030101010101" pitchFamily="2" charset="-122"/>
                <a:ea typeface="宋体" panose="02010600030101010101" pitchFamily="2" charset="-122"/>
                <a:cs typeface="Times New Roman" panose="02020603050405020304" pitchFamily="18" charset="0"/>
              </a:rPr>
              <a:t>                   </a:t>
            </a:r>
            <a:r>
              <a:rPr lang="zh-CN" altLang="zh-CN" sz="2800" b="1" kern="100">
                <a:effectLst/>
                <a:latin typeface="宋体" panose="02010600030101010101" pitchFamily="2" charset="-122"/>
                <a:ea typeface="宋体" panose="02010600030101010101" pitchFamily="2" charset="-122"/>
                <a:cs typeface="Times New Roman" panose="02020603050405020304" pitchFamily="18" charset="0"/>
              </a:rPr>
              <a:t>是一种对生命负责的态度。</a:t>
            </a:r>
            <a:endParaRPr lang="zh-CN" altLang="zh-CN" sz="2800">
              <a:effectLst/>
              <a:latin typeface="宋体" panose="02010600030101010101" pitchFamily="2" charset="-122"/>
              <a:ea typeface="宋体" panose="02010600030101010101" pitchFamily="2" charset="-122"/>
              <a:cs typeface="Times New Roman" panose="02020603050405020304" pitchFamily="18" charset="0"/>
            </a:endParaRPr>
          </a:p>
          <a:p>
            <a:pPr algn="just">
              <a:lnSpc>
                <a:spcPts val="3000"/>
              </a:lnSpc>
              <a:spcAft>
                <a:spcPts val="1000"/>
              </a:spcAft>
            </a:pPr>
            <a:r>
              <a:rPr lang="en-US" altLang="zh-CN" sz="2800" b="1" kern="100">
                <a:effectLst/>
                <a:latin typeface="宋体" panose="02010600030101010101" pitchFamily="2" charset="-122"/>
                <a:ea typeface="宋体" panose="02010600030101010101" pitchFamily="2" charset="-122"/>
                <a:cs typeface="Times New Roman" panose="02020603050405020304" pitchFamily="18" charset="0"/>
              </a:rPr>
              <a:t>30.</a:t>
            </a:r>
            <a:r>
              <a:rPr lang="zh-CN" altLang="zh-CN" sz="2800" b="1" kern="100">
                <a:effectLst/>
                <a:latin typeface="宋体" panose="02010600030101010101" pitchFamily="2" charset="-122"/>
                <a:ea typeface="宋体" panose="02010600030101010101" pitchFamily="2" charset="-122"/>
                <a:cs typeface="Times New Roman" panose="02020603050405020304" pitchFamily="18" charset="0"/>
              </a:rPr>
              <a:t>养护精神需要物质的支持，</a:t>
            </a:r>
            <a:r>
              <a:rPr lang="en-US" altLang="zh-CN" sz="2800" b="1" u="sng" kern="100">
                <a:solidFill>
                  <a:srgbClr val="FF0000"/>
                </a:solidFill>
                <a:effectLst/>
                <a:latin typeface="宋体" panose="02010600030101010101" pitchFamily="2" charset="-122"/>
                <a:ea typeface="宋体" panose="02010600030101010101" pitchFamily="2" charset="-122"/>
                <a:cs typeface="Times New Roman" panose="02020603050405020304" pitchFamily="18" charset="0"/>
              </a:rPr>
              <a:t>          </a:t>
            </a:r>
            <a:r>
              <a:rPr lang="zh-CN" altLang="zh-CN" sz="2800" b="1" kern="100">
                <a:effectLst/>
                <a:latin typeface="宋体" panose="02010600030101010101" pitchFamily="2" charset="-122"/>
                <a:ea typeface="宋体" panose="02010600030101010101" pitchFamily="2" charset="-122"/>
                <a:cs typeface="Times New Roman" panose="02020603050405020304" pitchFamily="18" charset="0"/>
              </a:rPr>
              <a:t>物质生活条件和外部环境的制约。 </a:t>
            </a:r>
            <a:endParaRPr lang="zh-CN" altLang="zh-CN" sz="2800">
              <a:effectLst/>
              <a:latin typeface="宋体" panose="02010600030101010101" pitchFamily="2" charset="-122"/>
              <a:ea typeface="宋体" panose="02010600030101010101" pitchFamily="2" charset="-122"/>
              <a:cs typeface="Times New Roman" panose="02020603050405020304" pitchFamily="18" charset="0"/>
            </a:endParaRPr>
          </a:p>
        </p:txBody>
      </p:sp>
      <p:sp>
        <p:nvSpPr>
          <p:cNvPr id="4" name="文本框 3"/>
          <p:cNvSpPr txBox="1"/>
          <p:nvPr/>
        </p:nvSpPr>
        <p:spPr>
          <a:xfrm>
            <a:off x="952500" y="533582"/>
            <a:ext cx="2219003" cy="461665"/>
          </a:xfrm>
          <a:prstGeom prst="rect">
            <a:avLst/>
          </a:prstGeom>
          <a:noFill/>
        </p:spPr>
        <p:txBody>
          <a:bodyPr wrap="square" rtlCol="0">
            <a:spAutoFit/>
          </a:bodyPr>
          <a:lstStyle>
            <a:defPPr>
              <a:defRPr lang="zh-CN"/>
            </a:defPPr>
          </a:lstStyle>
          <a:p>
            <a:r>
              <a:rPr lang="zh-CN" altLang="en-US" sz="2400" b="1">
                <a:solidFill>
                  <a:srgbClr val="FF0000"/>
                </a:solidFill>
              </a:rPr>
              <a:t>尊重老师</a:t>
            </a:r>
          </a:p>
        </p:txBody>
      </p:sp>
      <p:sp>
        <p:nvSpPr>
          <p:cNvPr id="5" name="文本框 4"/>
          <p:cNvSpPr txBox="1"/>
          <p:nvPr/>
        </p:nvSpPr>
        <p:spPr>
          <a:xfrm>
            <a:off x="4600575" y="1381307"/>
            <a:ext cx="2219003" cy="461665"/>
          </a:xfrm>
          <a:prstGeom prst="rect">
            <a:avLst/>
          </a:prstGeom>
          <a:noFill/>
        </p:spPr>
        <p:txBody>
          <a:bodyPr wrap="square" rtlCol="0">
            <a:spAutoFit/>
          </a:bodyPr>
          <a:lstStyle>
            <a:defPPr>
              <a:defRPr lang="zh-CN"/>
            </a:defPPr>
          </a:lstStyle>
          <a:p>
            <a:r>
              <a:rPr lang="zh-CN" altLang="en-US" sz="2400" b="1">
                <a:solidFill>
                  <a:srgbClr val="FF0000"/>
                </a:solidFill>
              </a:rPr>
              <a:t>指导者</a:t>
            </a:r>
          </a:p>
        </p:txBody>
      </p:sp>
      <p:sp>
        <p:nvSpPr>
          <p:cNvPr id="6" name="文本框 5"/>
          <p:cNvSpPr txBox="1"/>
          <p:nvPr/>
        </p:nvSpPr>
        <p:spPr>
          <a:xfrm>
            <a:off x="9105900" y="1381306"/>
            <a:ext cx="2219003" cy="461665"/>
          </a:xfrm>
          <a:prstGeom prst="rect">
            <a:avLst/>
          </a:prstGeom>
          <a:noFill/>
        </p:spPr>
        <p:txBody>
          <a:bodyPr wrap="square" rtlCol="0">
            <a:spAutoFit/>
          </a:bodyPr>
          <a:lstStyle>
            <a:defPPr>
              <a:defRPr lang="zh-CN"/>
            </a:defPPr>
          </a:lstStyle>
          <a:p>
            <a:r>
              <a:rPr lang="zh-CN" altLang="en-US" sz="2400" b="1">
                <a:solidFill>
                  <a:srgbClr val="FF0000"/>
                </a:solidFill>
              </a:rPr>
              <a:t>引路人</a:t>
            </a:r>
          </a:p>
        </p:txBody>
      </p:sp>
      <p:sp>
        <p:nvSpPr>
          <p:cNvPr id="7" name="文本框 6"/>
          <p:cNvSpPr txBox="1"/>
          <p:nvPr/>
        </p:nvSpPr>
        <p:spPr>
          <a:xfrm>
            <a:off x="4819650" y="1982628"/>
            <a:ext cx="2219003" cy="461665"/>
          </a:xfrm>
          <a:prstGeom prst="rect">
            <a:avLst/>
          </a:prstGeom>
          <a:noFill/>
        </p:spPr>
        <p:txBody>
          <a:bodyPr wrap="square" rtlCol="0">
            <a:spAutoFit/>
          </a:bodyPr>
          <a:lstStyle>
            <a:defPPr>
              <a:defRPr lang="zh-CN"/>
            </a:defPPr>
          </a:lstStyle>
          <a:p>
            <a:r>
              <a:rPr lang="zh-CN" altLang="en-US" sz="2400" b="1">
                <a:solidFill>
                  <a:srgbClr val="FF0000"/>
                </a:solidFill>
              </a:rPr>
              <a:t>“孝”</a:t>
            </a:r>
          </a:p>
        </p:txBody>
      </p:sp>
      <p:sp>
        <p:nvSpPr>
          <p:cNvPr id="8" name="文本框 7"/>
          <p:cNvSpPr txBox="1"/>
          <p:nvPr/>
        </p:nvSpPr>
        <p:spPr>
          <a:xfrm>
            <a:off x="9705975" y="2551039"/>
            <a:ext cx="2219003" cy="461665"/>
          </a:xfrm>
          <a:prstGeom prst="rect">
            <a:avLst/>
          </a:prstGeom>
          <a:noFill/>
        </p:spPr>
        <p:txBody>
          <a:bodyPr wrap="square" rtlCol="0">
            <a:spAutoFit/>
          </a:bodyPr>
          <a:lstStyle>
            <a:defPPr>
              <a:defRPr lang="zh-CN"/>
            </a:defPPr>
          </a:lstStyle>
          <a:p>
            <a:r>
              <a:rPr lang="zh-CN" altLang="en-US" sz="2400" b="1">
                <a:solidFill>
                  <a:srgbClr val="FF0000"/>
                </a:solidFill>
              </a:rPr>
              <a:t>法定义务</a:t>
            </a:r>
          </a:p>
        </p:txBody>
      </p:sp>
      <p:sp>
        <p:nvSpPr>
          <p:cNvPr id="9" name="文本框 8"/>
          <p:cNvSpPr txBox="1"/>
          <p:nvPr/>
        </p:nvSpPr>
        <p:spPr>
          <a:xfrm>
            <a:off x="4314503" y="2922686"/>
            <a:ext cx="2219003" cy="830997"/>
          </a:xfrm>
          <a:prstGeom prst="rect">
            <a:avLst/>
          </a:prstGeom>
          <a:noFill/>
        </p:spPr>
        <p:txBody>
          <a:bodyPr wrap="square" rtlCol="0">
            <a:spAutoFit/>
          </a:bodyPr>
          <a:lstStyle>
            <a:defPPr>
              <a:defRPr lang="zh-CN"/>
            </a:defPPr>
          </a:lstStyle>
          <a:p>
            <a:r>
              <a:rPr lang="zh-CN" altLang="en-US" sz="2400" b="1">
                <a:solidFill>
                  <a:srgbClr val="FF0000"/>
                </a:solidFill>
              </a:rPr>
              <a:t>互动沟通的技巧和应对冲突</a:t>
            </a:r>
          </a:p>
        </p:txBody>
      </p:sp>
      <p:sp>
        <p:nvSpPr>
          <p:cNvPr id="10" name="文本框 9"/>
          <p:cNvSpPr txBox="1"/>
          <p:nvPr/>
        </p:nvSpPr>
        <p:spPr>
          <a:xfrm>
            <a:off x="5586573" y="5592156"/>
            <a:ext cx="2219003" cy="461665"/>
          </a:xfrm>
          <a:prstGeom prst="rect">
            <a:avLst/>
          </a:prstGeom>
          <a:noFill/>
        </p:spPr>
        <p:txBody>
          <a:bodyPr wrap="square" rtlCol="0">
            <a:spAutoFit/>
          </a:bodyPr>
          <a:lstStyle>
            <a:defPPr>
              <a:defRPr lang="zh-CN"/>
            </a:defPPr>
          </a:lstStyle>
          <a:p>
            <a:r>
              <a:rPr lang="zh-CN" altLang="en-US" sz="2400" b="1">
                <a:solidFill>
                  <a:srgbClr val="FF0000"/>
                </a:solidFill>
              </a:rPr>
              <a:t>但不完全受</a:t>
            </a:r>
          </a:p>
        </p:txBody>
      </p:sp>
      <p:sp>
        <p:nvSpPr>
          <p:cNvPr id="11" name="文本框 10"/>
          <p:cNvSpPr txBox="1"/>
          <p:nvPr/>
        </p:nvSpPr>
        <p:spPr>
          <a:xfrm>
            <a:off x="1047751" y="3522850"/>
            <a:ext cx="3438524" cy="461665"/>
          </a:xfrm>
          <a:prstGeom prst="rect">
            <a:avLst/>
          </a:prstGeom>
          <a:noFill/>
        </p:spPr>
        <p:txBody>
          <a:bodyPr wrap="square" rtlCol="0">
            <a:spAutoFit/>
          </a:bodyPr>
          <a:lstStyle>
            <a:defPPr>
              <a:defRPr lang="zh-CN"/>
            </a:defPPr>
          </a:lstStyle>
          <a:p>
            <a:r>
              <a:rPr lang="zh-CN" altLang="en-US" sz="2400" b="1">
                <a:solidFill>
                  <a:srgbClr val="FF0000"/>
                </a:solidFill>
              </a:rPr>
              <a:t>家庭成员之间和睦相处</a:t>
            </a:r>
          </a:p>
        </p:txBody>
      </p:sp>
      <p:sp>
        <p:nvSpPr>
          <p:cNvPr id="12" name="文本框 11"/>
          <p:cNvSpPr txBox="1"/>
          <p:nvPr/>
        </p:nvSpPr>
        <p:spPr>
          <a:xfrm>
            <a:off x="2600647" y="3984515"/>
            <a:ext cx="2219003" cy="461665"/>
          </a:xfrm>
          <a:prstGeom prst="rect">
            <a:avLst/>
          </a:prstGeom>
          <a:noFill/>
        </p:spPr>
        <p:txBody>
          <a:bodyPr wrap="square" rtlCol="0">
            <a:spAutoFit/>
          </a:bodyPr>
          <a:lstStyle>
            <a:defPPr>
              <a:defRPr lang="zh-CN"/>
            </a:defPPr>
          </a:lstStyle>
          <a:p>
            <a:r>
              <a:rPr lang="zh-CN" altLang="en-US" sz="2400" b="1">
                <a:solidFill>
                  <a:srgbClr val="FF0000"/>
                </a:solidFill>
              </a:rPr>
              <a:t>人生不可避免</a:t>
            </a:r>
          </a:p>
        </p:txBody>
      </p:sp>
      <p:sp>
        <p:nvSpPr>
          <p:cNvPr id="13" name="文本框 12"/>
          <p:cNvSpPr txBox="1"/>
          <p:nvPr/>
        </p:nvSpPr>
        <p:spPr>
          <a:xfrm>
            <a:off x="4077022" y="4462908"/>
            <a:ext cx="2619053" cy="461665"/>
          </a:xfrm>
          <a:prstGeom prst="rect">
            <a:avLst/>
          </a:prstGeom>
          <a:noFill/>
        </p:spPr>
        <p:txBody>
          <a:bodyPr wrap="square" rtlCol="0">
            <a:spAutoFit/>
          </a:bodyPr>
          <a:lstStyle>
            <a:defPPr>
              <a:defRPr lang="zh-CN"/>
            </a:defPPr>
          </a:lstStyle>
          <a:p>
            <a:r>
              <a:rPr lang="zh-CN" altLang="en-US" sz="2400" b="1">
                <a:solidFill>
                  <a:srgbClr val="FF0000"/>
                </a:solidFill>
              </a:rPr>
              <a:t>关注自己的身体</a:t>
            </a:r>
          </a:p>
        </p:txBody>
      </p:sp>
      <p:sp>
        <p:nvSpPr>
          <p:cNvPr id="14" name="文本框 13"/>
          <p:cNvSpPr txBox="1"/>
          <p:nvPr/>
        </p:nvSpPr>
        <p:spPr>
          <a:xfrm>
            <a:off x="1491145" y="5007347"/>
            <a:ext cx="3214205" cy="461665"/>
          </a:xfrm>
          <a:prstGeom prst="rect">
            <a:avLst/>
          </a:prstGeom>
          <a:noFill/>
        </p:spPr>
        <p:txBody>
          <a:bodyPr wrap="square" rtlCol="0">
            <a:spAutoFit/>
          </a:bodyPr>
          <a:lstStyle>
            <a:defPPr>
              <a:defRPr lang="zh-CN"/>
            </a:defPPr>
          </a:lstStyle>
          <a:p>
            <a:r>
              <a:rPr lang="zh-CN" altLang="en-US" sz="2400" b="1">
                <a:solidFill>
                  <a:srgbClr val="FF0000"/>
                </a:solidFill>
              </a:rPr>
              <a:t>养成健康的生活方式</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nodeType="clickPar">
                      <p:stCondLst>
                        <p:cond delay="indefinite"/>
                      </p:stCondLst>
                      <p:childTnLst>
                        <p:par>
                          <p:cTn id="9" fill="hold" nodeType="withGroup">
                            <p:stCondLst>
                              <p:cond delay="indefinite"/>
                            </p:stCondLst>
                          </p:cTn>
                        </p:par>
                        <p:par>
                          <p:cTn id="10" fill="hold" nodeType="afterGroup">
                            <p:stCondLst>
                              <p:cond delay="0"/>
                            </p:stCondLst>
                            <p:childTnLst>
                              <p:par>
                                <p:cTn id="11" presetID="10" presetClass="entr" presetSubtype="0" fill="hold" grpId="1"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childTnLst>
                          </p:cTn>
                        </p:par>
                      </p:childTnLst>
                    </p:cTn>
                  </p:par>
                  <p:par>
                    <p:cTn id="14" fill="hold" nodeType="clickPar">
                      <p:stCondLst>
                        <p:cond delay="indefinite"/>
                      </p:stCondLst>
                      <p:childTnLst>
                        <p:par>
                          <p:cTn id="15" fill="hold" nodeType="withGroup">
                            <p:stCondLst>
                              <p:cond delay="indefinite"/>
                            </p:stCondLst>
                          </p:cTn>
                        </p:par>
                        <p:par>
                          <p:cTn id="16" fill="hold" nodeType="afterGroup">
                            <p:stCondLst>
                              <p:cond delay="0"/>
                            </p:stCondLst>
                            <p:childTnLst>
                              <p:par>
                                <p:cTn id="17" presetID="10" presetClass="entr" presetSubtype="0" fill="hold" grpId="2" nodeType="click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500"/>
                                        <p:tgtEl>
                                          <p:spTgt spid="6"/>
                                        </p:tgtEl>
                                      </p:cBhvr>
                                    </p:animEffect>
                                  </p:childTnLst>
                                </p:cTn>
                              </p:par>
                            </p:childTnLst>
                          </p:cTn>
                        </p:par>
                      </p:childTnLst>
                    </p:cTn>
                  </p:par>
                  <p:par>
                    <p:cTn id="20" fill="hold" nodeType="clickPar">
                      <p:stCondLst>
                        <p:cond delay="indefinite"/>
                      </p:stCondLst>
                      <p:childTnLst>
                        <p:par>
                          <p:cTn id="21" fill="hold" nodeType="withGroup">
                            <p:stCondLst>
                              <p:cond delay="indefinite"/>
                            </p:stCondLst>
                          </p:cTn>
                        </p:par>
                        <p:par>
                          <p:cTn id="22" fill="hold" nodeType="afterGroup">
                            <p:stCondLst>
                              <p:cond delay="0"/>
                            </p:stCondLst>
                            <p:childTnLst>
                              <p:par>
                                <p:cTn id="23" presetID="10" presetClass="entr" presetSubtype="0" fill="hold" grpId="3" nodeType="click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500"/>
                                        <p:tgtEl>
                                          <p:spTgt spid="7"/>
                                        </p:tgtEl>
                                      </p:cBhvr>
                                    </p:animEffect>
                                  </p:childTnLst>
                                </p:cTn>
                              </p:par>
                            </p:childTnLst>
                          </p:cTn>
                        </p:par>
                      </p:childTnLst>
                    </p:cTn>
                  </p:par>
                  <p:par>
                    <p:cTn id="26" fill="hold" nodeType="clickPar">
                      <p:stCondLst>
                        <p:cond delay="indefinite"/>
                      </p:stCondLst>
                      <p:childTnLst>
                        <p:par>
                          <p:cTn id="27" fill="hold" nodeType="withGroup">
                            <p:stCondLst>
                              <p:cond delay="indefinite"/>
                            </p:stCondLst>
                          </p:cTn>
                        </p:par>
                        <p:par>
                          <p:cTn id="28" fill="hold" nodeType="afterGroup">
                            <p:stCondLst>
                              <p:cond delay="0"/>
                            </p:stCondLst>
                            <p:childTnLst>
                              <p:par>
                                <p:cTn id="29" presetID="10" presetClass="entr" presetSubtype="0" fill="hold" grpId="4" nodeType="click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fade">
                                      <p:cBhvr>
                                        <p:cTn id="31" dur="500"/>
                                        <p:tgtEl>
                                          <p:spTgt spid="8"/>
                                        </p:tgtEl>
                                      </p:cBhvr>
                                    </p:animEffect>
                                  </p:childTnLst>
                                </p:cTn>
                              </p:par>
                            </p:childTnLst>
                          </p:cTn>
                        </p:par>
                      </p:childTnLst>
                    </p:cTn>
                  </p:par>
                  <p:par>
                    <p:cTn id="32" fill="hold" nodeType="clickPar">
                      <p:stCondLst>
                        <p:cond delay="indefinite"/>
                      </p:stCondLst>
                      <p:childTnLst>
                        <p:par>
                          <p:cTn id="33" fill="hold" nodeType="withGroup">
                            <p:stCondLst>
                              <p:cond delay="indefinite"/>
                            </p:stCondLst>
                          </p:cTn>
                        </p:par>
                        <p:par>
                          <p:cTn id="34" fill="hold" nodeType="afterGroup">
                            <p:stCondLst>
                              <p:cond delay="0"/>
                            </p:stCondLst>
                            <p:childTnLst>
                              <p:par>
                                <p:cTn id="35" presetID="10" presetClass="entr" presetSubtype="0" fill="hold" grpId="5" nodeType="click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fade">
                                      <p:cBhvr>
                                        <p:cTn id="37" dur="500"/>
                                        <p:tgtEl>
                                          <p:spTgt spid="9"/>
                                        </p:tgtEl>
                                      </p:cBhvr>
                                    </p:animEffect>
                                  </p:childTnLst>
                                </p:cTn>
                              </p:par>
                            </p:childTnLst>
                          </p:cTn>
                        </p:par>
                      </p:childTnLst>
                    </p:cTn>
                  </p:par>
                  <p:par>
                    <p:cTn id="38" fill="hold" nodeType="clickPar">
                      <p:stCondLst>
                        <p:cond delay="indefinite"/>
                      </p:stCondLst>
                      <p:childTnLst>
                        <p:par>
                          <p:cTn id="39" fill="hold" nodeType="withGroup">
                            <p:stCondLst>
                              <p:cond delay="indefinite"/>
                            </p:stCondLst>
                          </p:cTn>
                        </p:par>
                        <p:par>
                          <p:cTn id="40" fill="hold" nodeType="afterGroup">
                            <p:stCondLst>
                              <p:cond delay="0"/>
                            </p:stCondLst>
                            <p:childTnLst>
                              <p:par>
                                <p:cTn id="41" presetID="10" presetClass="entr" presetSubtype="0" fill="hold" grpId="7" nodeType="clickEffect">
                                  <p:stCondLst>
                                    <p:cond delay="0"/>
                                  </p:stCondLst>
                                  <p:childTnLst>
                                    <p:set>
                                      <p:cBhvr>
                                        <p:cTn id="42" dur="1" fill="hold">
                                          <p:stCondLst>
                                            <p:cond delay="0"/>
                                          </p:stCondLst>
                                        </p:cTn>
                                        <p:tgtEl>
                                          <p:spTgt spid="11"/>
                                        </p:tgtEl>
                                        <p:attrNameLst>
                                          <p:attrName>style.visibility</p:attrName>
                                        </p:attrNameLst>
                                      </p:cBhvr>
                                      <p:to>
                                        <p:strVal val="visible"/>
                                      </p:to>
                                    </p:set>
                                    <p:animEffect transition="in" filter="fade">
                                      <p:cBhvr>
                                        <p:cTn id="43" dur="500"/>
                                        <p:tgtEl>
                                          <p:spTgt spid="11"/>
                                        </p:tgtEl>
                                      </p:cBhvr>
                                    </p:animEffect>
                                  </p:childTnLst>
                                </p:cTn>
                              </p:par>
                            </p:childTnLst>
                          </p:cTn>
                        </p:par>
                      </p:childTnLst>
                    </p:cTn>
                  </p:par>
                  <p:par>
                    <p:cTn id="44" fill="hold" nodeType="clickPar">
                      <p:stCondLst>
                        <p:cond delay="indefinite"/>
                      </p:stCondLst>
                      <p:childTnLst>
                        <p:par>
                          <p:cTn id="45" fill="hold" nodeType="withGroup">
                            <p:stCondLst>
                              <p:cond delay="indefinite"/>
                            </p:stCondLst>
                          </p:cTn>
                        </p:par>
                        <p:par>
                          <p:cTn id="46" fill="hold" nodeType="afterGroup">
                            <p:stCondLst>
                              <p:cond delay="0"/>
                            </p:stCondLst>
                            <p:childTnLst>
                              <p:par>
                                <p:cTn id="47" presetID="10" presetClass="entr" presetSubtype="0" fill="hold" grpId="8" nodeType="clickEffect">
                                  <p:stCondLst>
                                    <p:cond delay="0"/>
                                  </p:stCondLst>
                                  <p:childTnLst>
                                    <p:set>
                                      <p:cBhvr>
                                        <p:cTn id="48" dur="1" fill="hold">
                                          <p:stCondLst>
                                            <p:cond delay="0"/>
                                          </p:stCondLst>
                                        </p:cTn>
                                        <p:tgtEl>
                                          <p:spTgt spid="12"/>
                                        </p:tgtEl>
                                        <p:attrNameLst>
                                          <p:attrName>style.visibility</p:attrName>
                                        </p:attrNameLst>
                                      </p:cBhvr>
                                      <p:to>
                                        <p:strVal val="visible"/>
                                      </p:to>
                                    </p:set>
                                    <p:animEffect transition="in" filter="fade">
                                      <p:cBhvr>
                                        <p:cTn id="49" dur="500"/>
                                        <p:tgtEl>
                                          <p:spTgt spid="12"/>
                                        </p:tgtEl>
                                      </p:cBhvr>
                                    </p:animEffect>
                                  </p:childTnLst>
                                </p:cTn>
                              </p:par>
                            </p:childTnLst>
                          </p:cTn>
                        </p:par>
                      </p:childTnLst>
                    </p:cTn>
                  </p:par>
                  <p:par>
                    <p:cTn id="50" fill="hold" nodeType="clickPar">
                      <p:stCondLst>
                        <p:cond delay="indefinite"/>
                      </p:stCondLst>
                      <p:childTnLst>
                        <p:par>
                          <p:cTn id="51" fill="hold" nodeType="withGroup">
                            <p:stCondLst>
                              <p:cond delay="indefinite"/>
                            </p:stCondLst>
                          </p:cTn>
                        </p:par>
                        <p:par>
                          <p:cTn id="52" fill="hold" nodeType="afterGroup">
                            <p:stCondLst>
                              <p:cond delay="0"/>
                            </p:stCondLst>
                            <p:childTnLst>
                              <p:par>
                                <p:cTn id="53" presetID="10" presetClass="entr" presetSubtype="0" fill="hold" grpId="9" nodeType="clickEffect">
                                  <p:stCondLst>
                                    <p:cond delay="0"/>
                                  </p:stCondLst>
                                  <p:childTnLst>
                                    <p:set>
                                      <p:cBhvr>
                                        <p:cTn id="54" dur="1" fill="hold">
                                          <p:stCondLst>
                                            <p:cond delay="0"/>
                                          </p:stCondLst>
                                        </p:cTn>
                                        <p:tgtEl>
                                          <p:spTgt spid="13"/>
                                        </p:tgtEl>
                                        <p:attrNameLst>
                                          <p:attrName>style.visibility</p:attrName>
                                        </p:attrNameLst>
                                      </p:cBhvr>
                                      <p:to>
                                        <p:strVal val="visible"/>
                                      </p:to>
                                    </p:set>
                                    <p:animEffect transition="in" filter="fade">
                                      <p:cBhvr>
                                        <p:cTn id="55" dur="500"/>
                                        <p:tgtEl>
                                          <p:spTgt spid="13"/>
                                        </p:tgtEl>
                                      </p:cBhvr>
                                    </p:animEffect>
                                  </p:childTnLst>
                                </p:cTn>
                              </p:par>
                            </p:childTnLst>
                          </p:cTn>
                        </p:par>
                      </p:childTnLst>
                    </p:cTn>
                  </p:par>
                  <p:par>
                    <p:cTn id="56" fill="hold" nodeType="clickPar">
                      <p:stCondLst>
                        <p:cond delay="indefinite"/>
                      </p:stCondLst>
                      <p:childTnLst>
                        <p:par>
                          <p:cTn id="57" fill="hold" nodeType="withGroup">
                            <p:stCondLst>
                              <p:cond delay="indefinite"/>
                            </p:stCondLst>
                          </p:cTn>
                        </p:par>
                        <p:par>
                          <p:cTn id="58" fill="hold" nodeType="afterGroup">
                            <p:stCondLst>
                              <p:cond delay="0"/>
                            </p:stCondLst>
                            <p:childTnLst>
                              <p:par>
                                <p:cTn id="59" presetID="10" presetClass="entr" presetSubtype="0" fill="hold" grpId="10" nodeType="clickEffect">
                                  <p:stCondLst>
                                    <p:cond delay="0"/>
                                  </p:stCondLst>
                                  <p:childTnLst>
                                    <p:set>
                                      <p:cBhvr>
                                        <p:cTn id="60" dur="1" fill="hold">
                                          <p:stCondLst>
                                            <p:cond delay="0"/>
                                          </p:stCondLst>
                                        </p:cTn>
                                        <p:tgtEl>
                                          <p:spTgt spid="14"/>
                                        </p:tgtEl>
                                        <p:attrNameLst>
                                          <p:attrName>style.visibility</p:attrName>
                                        </p:attrNameLst>
                                      </p:cBhvr>
                                      <p:to>
                                        <p:strVal val="visible"/>
                                      </p:to>
                                    </p:set>
                                    <p:animEffect transition="in" filter="fade">
                                      <p:cBhvr>
                                        <p:cTn id="61" dur="500"/>
                                        <p:tgtEl>
                                          <p:spTgt spid="14"/>
                                        </p:tgtEl>
                                      </p:cBhvr>
                                    </p:animEffect>
                                  </p:childTnLst>
                                </p:cTn>
                              </p:par>
                            </p:childTnLst>
                          </p:cTn>
                        </p:par>
                      </p:childTnLst>
                    </p:cTn>
                  </p:par>
                  <p:par>
                    <p:cTn id="62" fill="hold" nodeType="clickPar">
                      <p:stCondLst>
                        <p:cond delay="indefinite"/>
                      </p:stCondLst>
                      <p:childTnLst>
                        <p:par>
                          <p:cTn id="63" fill="hold" nodeType="withGroup">
                            <p:stCondLst>
                              <p:cond delay="indefinite"/>
                            </p:stCondLst>
                          </p:cTn>
                        </p:par>
                        <p:par>
                          <p:cTn id="64" fill="hold" nodeType="afterGroup">
                            <p:stCondLst>
                              <p:cond delay="0"/>
                            </p:stCondLst>
                            <p:childTnLst>
                              <p:par>
                                <p:cTn id="65" presetID="10" presetClass="entr" presetSubtype="0" fill="hold" grpId="6" nodeType="clickEffect">
                                  <p:stCondLst>
                                    <p:cond delay="0"/>
                                  </p:stCondLst>
                                  <p:childTnLst>
                                    <p:set>
                                      <p:cBhvr>
                                        <p:cTn id="66" dur="1" fill="hold">
                                          <p:stCondLst>
                                            <p:cond delay="0"/>
                                          </p:stCondLst>
                                        </p:cTn>
                                        <p:tgtEl>
                                          <p:spTgt spid="10"/>
                                        </p:tgtEl>
                                        <p:attrNameLst>
                                          <p:attrName>style.visibility</p:attrName>
                                        </p:attrNameLst>
                                      </p:cBhvr>
                                      <p:to>
                                        <p:strVal val="visible"/>
                                      </p:to>
                                    </p:set>
                                    <p:animEffect transition="in" filter="fade">
                                      <p:cBhvr>
                                        <p:cTn id="6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1"/>
      <p:bldP spid="6" grpId="2"/>
      <p:bldP spid="7" grpId="3"/>
      <p:bldP spid="8" grpId="4"/>
      <p:bldP spid="9" grpId="5"/>
      <p:bldP spid="10" grpId="6"/>
      <p:bldP spid="11" grpId="7"/>
      <p:bldP spid="12" grpId="8"/>
      <p:bldP spid="13" grpId="9"/>
      <p:bldP spid="14" grpId="10"/>
    </p:bldLst>
  </p:timing>
</p:sld>
</file>

<file path=ppt/slides/slide1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3" name="文本框 2"/>
          <p:cNvSpPr txBox="1"/>
          <p:nvPr/>
        </p:nvSpPr>
        <p:spPr>
          <a:xfrm>
            <a:off x="509081" y="612364"/>
            <a:ext cx="11173838" cy="5350183"/>
          </a:xfrm>
          <a:prstGeom prst="rect">
            <a:avLst/>
          </a:prstGeom>
          <a:noFill/>
        </p:spPr>
        <p:txBody>
          <a:bodyPr wrap="square">
            <a:spAutoFit/>
          </a:bodyPr>
          <a:lstStyle>
            <a:defPPr>
              <a:defRPr lang="zh-CN"/>
            </a:defPPr>
          </a:lstStyle>
          <a:p>
            <a:pPr algn="just">
              <a:lnSpc>
                <a:spcPts val="3000"/>
              </a:lnSpc>
              <a:spcAft>
                <a:spcPts val="1000"/>
              </a:spcAft>
            </a:pPr>
            <a:r>
              <a:rPr lang="en-US" altLang="zh-CN" sz="2800" b="1" kern="100">
                <a:effectLst/>
                <a:latin typeface="宋体" panose="02010600030101010101" pitchFamily="2" charset="-122"/>
                <a:ea typeface="宋体" panose="02010600030101010101" pitchFamily="2" charset="-122"/>
                <a:cs typeface="Times New Roman" panose="02020603050405020304" pitchFamily="18" charset="0"/>
              </a:rPr>
              <a:t>31.</a:t>
            </a:r>
            <a:r>
              <a:rPr lang="zh-CN" altLang="zh-CN" sz="2800" b="1" kern="100">
                <a:effectLst/>
                <a:latin typeface="宋体" panose="02010600030101010101" pitchFamily="2" charset="-122"/>
                <a:ea typeface="宋体" panose="02010600030101010101" pitchFamily="2" charset="-122"/>
                <a:cs typeface="Times New Roman" panose="02020603050405020304" pitchFamily="18" charset="0"/>
              </a:rPr>
              <a:t>产生挫折不同感受和行为反应的主要原因，</a:t>
            </a:r>
            <a:r>
              <a:rPr lang="en-US" altLang="zh-CN" sz="2800" b="1" u="sng" kern="100">
                <a:solidFill>
                  <a:srgbClr val="FF0000"/>
                </a:solidFill>
                <a:effectLst/>
                <a:latin typeface="宋体" panose="02010600030101010101" pitchFamily="2" charset="-122"/>
                <a:ea typeface="宋体" panose="02010600030101010101" pitchFamily="2" charset="-122"/>
                <a:cs typeface="Times New Roman" panose="02020603050405020304" pitchFamily="18" charset="0"/>
              </a:rPr>
              <a:t>                  </a:t>
            </a:r>
            <a:r>
              <a:rPr lang="zh-CN" altLang="zh-CN" sz="2800" b="1" kern="100">
                <a:effectLst/>
                <a:latin typeface="宋体" panose="02010600030101010101" pitchFamily="2" charset="-122"/>
                <a:ea typeface="宋体" panose="02010600030101010101" pitchFamily="2" charset="-122"/>
                <a:cs typeface="Times New Roman" panose="02020603050405020304" pitchFamily="18" charset="0"/>
              </a:rPr>
              <a:t>。</a:t>
            </a:r>
            <a:endParaRPr lang="zh-CN" altLang="zh-CN" sz="2800">
              <a:effectLst/>
              <a:latin typeface="宋体" panose="02010600030101010101" pitchFamily="2" charset="-122"/>
              <a:ea typeface="宋体" panose="02010600030101010101" pitchFamily="2" charset="-122"/>
              <a:cs typeface="Times New Roman" panose="02020603050405020304" pitchFamily="18" charset="0"/>
            </a:endParaRPr>
          </a:p>
          <a:p>
            <a:pPr algn="just">
              <a:lnSpc>
                <a:spcPts val="3000"/>
              </a:lnSpc>
              <a:spcAft>
                <a:spcPts val="1000"/>
              </a:spcAft>
            </a:pPr>
            <a:r>
              <a:rPr lang="en-US" altLang="zh-CN" sz="2800" b="1" kern="100">
                <a:effectLst/>
                <a:latin typeface="宋体" panose="02010600030101010101" pitchFamily="2" charset="-122"/>
                <a:ea typeface="宋体" panose="02010600030101010101" pitchFamily="2" charset="-122"/>
                <a:cs typeface="Times New Roman" panose="02020603050405020304" pitchFamily="18" charset="0"/>
              </a:rPr>
              <a:t>32.</a:t>
            </a:r>
            <a:r>
              <a:rPr lang="zh-CN" altLang="zh-CN" sz="2800" b="1" kern="100">
                <a:effectLst/>
                <a:latin typeface="宋体" panose="02010600030101010101" pitchFamily="2" charset="-122"/>
                <a:ea typeface="宋体" panose="02010600030101010101" pitchFamily="2" charset="-122"/>
                <a:cs typeface="Times New Roman" panose="02020603050405020304" pitchFamily="18" charset="0"/>
              </a:rPr>
              <a:t>发掘自身力量并不排斥</a:t>
            </a:r>
            <a:r>
              <a:rPr lang="en-US" altLang="zh-CN" sz="2800" b="1" kern="100">
                <a:solidFill>
                  <a:srgbClr val="FF0000"/>
                </a:solidFill>
                <a:effectLst/>
                <a:latin typeface="宋体" panose="02010600030101010101" pitchFamily="2" charset="-122"/>
                <a:ea typeface="宋体" panose="02010600030101010101" pitchFamily="2" charset="-122"/>
                <a:cs typeface="Times New Roman" panose="02020603050405020304" pitchFamily="18" charset="0"/>
              </a:rPr>
              <a:t>    </a:t>
            </a:r>
            <a:r>
              <a:rPr lang="en-US" altLang="zh-CN" sz="2800" u="sng" kern="100">
                <a:solidFill>
                  <a:srgbClr val="FF0000"/>
                </a:solidFill>
                <a:effectLst/>
                <a:latin typeface="宋体" panose="02010600030101010101" pitchFamily="2" charset="-122"/>
                <a:ea typeface="宋体" panose="02010600030101010101" pitchFamily="2" charset="-122"/>
                <a:cs typeface="Times New Roman" panose="02020603050405020304" pitchFamily="18" charset="0"/>
              </a:rPr>
              <a:t>   </a:t>
            </a:r>
            <a:r>
              <a:rPr lang="en-US" altLang="zh-CN" sz="2800" b="1" u="sng" kern="100">
                <a:effectLst/>
                <a:latin typeface="宋体" panose="02010600030101010101" pitchFamily="2" charset="-122"/>
                <a:ea typeface="宋体" panose="02010600030101010101" pitchFamily="2" charset="-122"/>
                <a:cs typeface="Times New Roman" panose="02020603050405020304" pitchFamily="18" charset="0"/>
              </a:rPr>
              <a:t> </a:t>
            </a:r>
            <a:endParaRPr lang="zh-CN" altLang="zh-CN" sz="2800" u="sng">
              <a:effectLst/>
              <a:latin typeface="宋体" panose="02010600030101010101" pitchFamily="2" charset="-122"/>
              <a:ea typeface="宋体" panose="02010600030101010101" pitchFamily="2" charset="-122"/>
              <a:cs typeface="Times New Roman" panose="02020603050405020304" pitchFamily="18" charset="0"/>
            </a:endParaRPr>
          </a:p>
          <a:p>
            <a:pPr algn="just">
              <a:lnSpc>
                <a:spcPts val="3000"/>
              </a:lnSpc>
              <a:spcAft>
                <a:spcPts val="1000"/>
              </a:spcAft>
            </a:pPr>
            <a:r>
              <a:rPr lang="en-US" altLang="zh-CN" sz="2800" b="1" kern="100">
                <a:effectLst/>
                <a:latin typeface="宋体" panose="02010600030101010101" pitchFamily="2" charset="-122"/>
                <a:ea typeface="宋体" panose="02010600030101010101" pitchFamily="2" charset="-122"/>
                <a:cs typeface="Times New Roman" panose="02020603050405020304" pitchFamily="18" charset="0"/>
              </a:rPr>
              <a:t>33.</a:t>
            </a:r>
            <a:r>
              <a:rPr lang="en-US" altLang="zh-CN" sz="2800" b="1" u="sng" kern="100">
                <a:solidFill>
                  <a:srgbClr val="FF0000"/>
                </a:solidFill>
                <a:effectLst/>
                <a:latin typeface="宋体" panose="02010600030101010101" pitchFamily="2" charset="-122"/>
                <a:ea typeface="宋体" panose="02010600030101010101" pitchFamily="2" charset="-122"/>
                <a:cs typeface="Times New Roman" panose="02020603050405020304" pitchFamily="18" charset="0"/>
              </a:rPr>
              <a:t>                   </a:t>
            </a:r>
            <a:r>
              <a:rPr lang="zh-CN" altLang="zh-CN" sz="2800" b="1" kern="100">
                <a:effectLst/>
                <a:latin typeface="宋体" panose="02010600030101010101" pitchFamily="2" charset="-122"/>
                <a:ea typeface="宋体" panose="02010600030101010101" pitchFamily="2" charset="-122"/>
                <a:cs typeface="Times New Roman" panose="02020603050405020304" pitchFamily="18" charset="0"/>
              </a:rPr>
              <a:t>，是人类生命的原动力之一。 </a:t>
            </a:r>
            <a:endParaRPr lang="zh-CN" altLang="zh-CN" sz="2800">
              <a:effectLst/>
              <a:latin typeface="宋体" panose="02010600030101010101" pitchFamily="2" charset="-122"/>
              <a:ea typeface="宋体" panose="02010600030101010101" pitchFamily="2" charset="-122"/>
              <a:cs typeface="Times New Roman" panose="02020603050405020304" pitchFamily="18" charset="0"/>
            </a:endParaRPr>
          </a:p>
          <a:p>
            <a:pPr algn="just">
              <a:lnSpc>
                <a:spcPts val="3000"/>
              </a:lnSpc>
              <a:spcAft>
                <a:spcPts val="1000"/>
              </a:spcAft>
            </a:pPr>
            <a:r>
              <a:rPr lang="en-US" altLang="zh-CN" sz="2800" b="1" kern="100">
                <a:effectLst/>
                <a:latin typeface="宋体" panose="02010600030101010101" pitchFamily="2" charset="-122"/>
                <a:ea typeface="宋体" panose="02010600030101010101" pitchFamily="2" charset="-122"/>
                <a:cs typeface="Times New Roman" panose="02020603050405020304" pitchFamily="18" charset="0"/>
              </a:rPr>
              <a:t>34.</a:t>
            </a:r>
            <a:r>
              <a:rPr lang="zh-CN" altLang="zh-CN" sz="2800" b="1" kern="100">
                <a:effectLst/>
                <a:latin typeface="宋体" panose="02010600030101010101" pitchFamily="2" charset="-122"/>
                <a:ea typeface="宋体" panose="02010600030101010101" pitchFamily="2" charset="-122"/>
                <a:cs typeface="Times New Roman" panose="02020603050405020304" pitchFamily="18" charset="0"/>
              </a:rPr>
              <a:t>生命是独特的，</a:t>
            </a:r>
            <a:r>
              <a:rPr lang="en-US" altLang="zh-CN" sz="2800" b="1" u="sng" kern="100">
                <a:solidFill>
                  <a:srgbClr val="FF0000"/>
                </a:solidFill>
                <a:effectLst/>
                <a:latin typeface="宋体" panose="02010600030101010101" pitchFamily="2" charset="-122"/>
                <a:ea typeface="宋体" panose="02010600030101010101" pitchFamily="2" charset="-122"/>
                <a:cs typeface="Times New Roman" panose="02020603050405020304" pitchFamily="18" charset="0"/>
              </a:rPr>
              <a:t>             </a:t>
            </a:r>
            <a:r>
              <a:rPr lang="zh-CN" altLang="zh-CN" sz="2800" b="1" kern="100">
                <a:effectLst/>
                <a:latin typeface="宋体" panose="02010600030101010101" pitchFamily="2" charset="-122"/>
                <a:ea typeface="宋体" panose="02010600030101010101" pitchFamily="2" charset="-122"/>
                <a:cs typeface="Times New Roman" panose="02020603050405020304" pitchFamily="18" charset="0"/>
              </a:rPr>
              <a:t>是具体的。</a:t>
            </a:r>
            <a:endParaRPr lang="zh-CN" altLang="zh-CN" sz="2800">
              <a:effectLst/>
              <a:latin typeface="宋体" panose="02010600030101010101" pitchFamily="2" charset="-122"/>
              <a:ea typeface="宋体" panose="02010600030101010101" pitchFamily="2" charset="-122"/>
              <a:cs typeface="Times New Roman" panose="02020603050405020304" pitchFamily="18" charset="0"/>
            </a:endParaRPr>
          </a:p>
          <a:p>
            <a:pPr algn="just">
              <a:lnSpc>
                <a:spcPts val="3000"/>
              </a:lnSpc>
              <a:spcAft>
                <a:spcPts val="1000"/>
              </a:spcAft>
            </a:pPr>
            <a:r>
              <a:rPr lang="en-US" altLang="zh-CN" sz="2800" b="1" kern="100">
                <a:effectLst/>
                <a:latin typeface="宋体" panose="02010600030101010101" pitchFamily="2" charset="-122"/>
                <a:ea typeface="宋体" panose="02010600030101010101" pitchFamily="2" charset="-122"/>
                <a:cs typeface="Times New Roman" panose="02020603050405020304" pitchFamily="18" charset="0"/>
              </a:rPr>
              <a:t>35.</a:t>
            </a:r>
            <a:r>
              <a:rPr lang="zh-CN" altLang="zh-CN" sz="2800" b="1" kern="100">
                <a:effectLst/>
                <a:latin typeface="宋体" panose="02010600030101010101" pitchFamily="2" charset="-122"/>
                <a:ea typeface="宋体" panose="02010600030101010101" pitchFamily="2" charset="-122"/>
                <a:cs typeface="Times New Roman" panose="02020603050405020304" pitchFamily="18" charset="0"/>
              </a:rPr>
              <a:t>人们对待生活的，</a:t>
            </a:r>
            <a:r>
              <a:rPr lang="en-US" altLang="zh-CN" sz="2800" b="1" u="sng" kern="100">
                <a:solidFill>
                  <a:srgbClr val="FF0000"/>
                </a:solidFill>
                <a:effectLst/>
                <a:latin typeface="宋体" panose="02010600030101010101" pitchFamily="2" charset="-122"/>
                <a:ea typeface="宋体" panose="02010600030101010101" pitchFamily="2" charset="-122"/>
                <a:cs typeface="Times New Roman" panose="02020603050405020304" pitchFamily="18" charset="0"/>
              </a:rPr>
              <a:t>            </a:t>
            </a:r>
            <a:r>
              <a:rPr lang="zh-CN" altLang="zh-CN" sz="2800" b="1" kern="100">
                <a:effectLst/>
                <a:latin typeface="宋体" panose="02010600030101010101" pitchFamily="2" charset="-122"/>
                <a:ea typeface="宋体" panose="02010600030101010101" pitchFamily="2" charset="-122"/>
                <a:cs typeface="Times New Roman" panose="02020603050405020304" pitchFamily="18" charset="0"/>
              </a:rPr>
              <a:t>会影响生命的质量。</a:t>
            </a:r>
            <a:endParaRPr lang="zh-CN" altLang="zh-CN" sz="2800">
              <a:effectLst/>
              <a:latin typeface="宋体" panose="02010600030101010101" pitchFamily="2" charset="-122"/>
              <a:ea typeface="宋体" panose="02010600030101010101" pitchFamily="2" charset="-122"/>
              <a:cs typeface="Times New Roman" panose="02020603050405020304" pitchFamily="18" charset="0"/>
            </a:endParaRPr>
          </a:p>
          <a:p>
            <a:pPr algn="just">
              <a:lnSpc>
                <a:spcPts val="3000"/>
              </a:lnSpc>
              <a:spcAft>
                <a:spcPts val="1000"/>
              </a:spcAft>
            </a:pPr>
            <a:r>
              <a:rPr lang="en-US" altLang="zh-CN" sz="2800" b="1" kern="100">
                <a:effectLst/>
                <a:latin typeface="宋体" panose="02010600030101010101" pitchFamily="2" charset="-122"/>
                <a:ea typeface="宋体" panose="02010600030101010101" pitchFamily="2" charset="-122"/>
                <a:cs typeface="Times New Roman" panose="02020603050405020304" pitchFamily="18" charset="0"/>
              </a:rPr>
              <a:t>36.</a:t>
            </a:r>
            <a:r>
              <a:rPr lang="zh-CN" altLang="zh-CN" sz="2800" b="1" kern="100">
                <a:effectLst/>
                <a:latin typeface="宋体" panose="02010600030101010101" pitchFamily="2" charset="-122"/>
                <a:ea typeface="宋体" panose="02010600030101010101" pitchFamily="2" charset="-122"/>
                <a:cs typeface="Times New Roman" panose="02020603050405020304" pitchFamily="18" charset="0"/>
              </a:rPr>
              <a:t>伟大在于</a:t>
            </a:r>
            <a:r>
              <a:rPr lang="en-US" altLang="zh-CN" sz="2800" b="1" u="sng" kern="100">
                <a:solidFill>
                  <a:srgbClr val="FF0000"/>
                </a:solidFill>
                <a:effectLst/>
                <a:latin typeface="宋体" panose="02010600030101010101" pitchFamily="2" charset="-122"/>
                <a:ea typeface="宋体" panose="02010600030101010101" pitchFamily="2" charset="-122"/>
                <a:cs typeface="Times New Roman" panose="02020603050405020304" pitchFamily="18" charset="0"/>
              </a:rPr>
              <a:t>           </a:t>
            </a:r>
            <a:r>
              <a:rPr lang="zh-CN" altLang="zh-CN" sz="2800" b="1" kern="100">
                <a:effectLst/>
                <a:latin typeface="宋体" panose="02010600030101010101" pitchFamily="2" charset="-122"/>
                <a:ea typeface="宋体" panose="02010600030101010101" pitchFamily="2" charset="-122"/>
                <a:cs typeface="Times New Roman" panose="02020603050405020304" pitchFamily="18" charset="0"/>
              </a:rPr>
              <a:t>。运用自身的</a:t>
            </a:r>
            <a:r>
              <a:rPr lang="en-US" altLang="zh-CN" sz="2800" b="1" u="sng" kern="100">
                <a:effectLst/>
                <a:latin typeface="宋体" panose="02010600030101010101" pitchFamily="2" charset="-122"/>
                <a:ea typeface="宋体" panose="02010600030101010101" pitchFamily="2" charset="-122"/>
                <a:cs typeface="Times New Roman" panose="02020603050405020304" pitchFamily="18" charset="0"/>
              </a:rPr>
              <a:t>             </a:t>
            </a:r>
            <a:r>
              <a:rPr lang="zh-CN" altLang="zh-CN" sz="2800" b="1" kern="100">
                <a:effectLst/>
                <a:latin typeface="宋体" panose="02010600030101010101" pitchFamily="2" charset="-122"/>
                <a:ea typeface="宋体" panose="02010600030101010101" pitchFamily="2" charset="-122"/>
                <a:cs typeface="Times New Roman" panose="02020603050405020304" pitchFamily="18" charset="0"/>
              </a:rPr>
              <a:t>，创造社会价值。</a:t>
            </a:r>
            <a:endParaRPr lang="zh-CN" altLang="zh-CN" sz="2800">
              <a:effectLst/>
              <a:latin typeface="宋体" panose="02010600030101010101" pitchFamily="2" charset="-122"/>
              <a:ea typeface="宋体" panose="02010600030101010101" pitchFamily="2" charset="-122"/>
              <a:cs typeface="Times New Roman" panose="02020603050405020304" pitchFamily="18" charset="0"/>
            </a:endParaRPr>
          </a:p>
          <a:p>
            <a:pPr algn="just">
              <a:lnSpc>
                <a:spcPts val="3000"/>
              </a:lnSpc>
              <a:spcAft>
                <a:spcPts val="1000"/>
              </a:spcAft>
            </a:pPr>
            <a:r>
              <a:rPr lang="en-US" altLang="zh-CN" sz="2800" b="1" kern="100">
                <a:effectLst/>
                <a:latin typeface="宋体" panose="02010600030101010101" pitchFamily="2" charset="-122"/>
                <a:ea typeface="宋体" panose="02010600030101010101" pitchFamily="2" charset="-122"/>
                <a:cs typeface="Times New Roman" panose="02020603050405020304" pitchFamily="18" charset="0"/>
              </a:rPr>
              <a:t>37.</a:t>
            </a:r>
            <a:r>
              <a:rPr lang="zh-CN" altLang="zh-CN" sz="2800" b="1" kern="100">
                <a:effectLst/>
                <a:latin typeface="宋体" panose="02010600030101010101" pitchFamily="2" charset="-122"/>
                <a:ea typeface="宋体" panose="02010600030101010101" pitchFamily="2" charset="-122"/>
                <a:cs typeface="Times New Roman" panose="02020603050405020304" pitchFamily="18" charset="0"/>
              </a:rPr>
              <a:t>面对生活的艰难考验，不放弃，用</a:t>
            </a:r>
            <a:r>
              <a:rPr lang="en-US" altLang="zh-CN" sz="2800" b="1" u="sng" kern="100">
                <a:solidFill>
                  <a:srgbClr val="FF0000"/>
                </a:solidFill>
                <a:effectLst/>
                <a:latin typeface="宋体" panose="02010600030101010101" pitchFamily="2" charset="-122"/>
                <a:ea typeface="宋体" panose="02010600030101010101" pitchFamily="2" charset="-122"/>
                <a:cs typeface="Times New Roman" panose="02020603050405020304" pitchFamily="18" charset="0"/>
              </a:rPr>
              <a:t>                   </a:t>
            </a:r>
            <a:r>
              <a:rPr lang="zh-CN" altLang="zh-CN" sz="2800" b="1" kern="100">
                <a:effectLst/>
                <a:latin typeface="宋体" panose="02010600030101010101" pitchFamily="2" charset="-122"/>
                <a:ea typeface="宋体" panose="02010600030101010101" pitchFamily="2" charset="-122"/>
                <a:cs typeface="Times New Roman" panose="02020603050405020304" pitchFamily="18" charset="0"/>
              </a:rPr>
              <a:t>、勇敢书写自己的生命价值。</a:t>
            </a:r>
            <a:endParaRPr lang="zh-CN" altLang="zh-CN" sz="2800">
              <a:effectLst/>
              <a:latin typeface="宋体" panose="02010600030101010101" pitchFamily="2" charset="-122"/>
              <a:ea typeface="宋体" panose="02010600030101010101" pitchFamily="2" charset="-122"/>
              <a:cs typeface="Times New Roman" panose="02020603050405020304" pitchFamily="18" charset="0"/>
            </a:endParaRPr>
          </a:p>
          <a:p>
            <a:pPr algn="just">
              <a:lnSpc>
                <a:spcPts val="3000"/>
              </a:lnSpc>
              <a:spcAft>
                <a:spcPts val="1000"/>
              </a:spcAft>
            </a:pPr>
            <a:r>
              <a:rPr lang="en-US" altLang="zh-CN" sz="2800" b="1" kern="100">
                <a:effectLst/>
                <a:latin typeface="宋体" panose="02010600030101010101" pitchFamily="2" charset="-122"/>
                <a:ea typeface="宋体" panose="02010600030101010101" pitchFamily="2" charset="-122"/>
                <a:cs typeface="Times New Roman" panose="02020603050405020304" pitchFamily="18" charset="0"/>
              </a:rPr>
              <a:t>38.</a:t>
            </a:r>
            <a:r>
              <a:rPr lang="zh-CN" altLang="zh-CN" sz="2800" b="1" kern="100">
                <a:effectLst/>
                <a:latin typeface="宋体" panose="02010600030101010101" pitchFamily="2" charset="-122"/>
                <a:ea typeface="宋体" panose="02010600030101010101" pitchFamily="2" charset="-122"/>
                <a:cs typeface="Times New Roman" panose="02020603050405020304" pitchFamily="18" charset="0"/>
              </a:rPr>
              <a:t>将个体生命和</a:t>
            </a:r>
            <a:r>
              <a:rPr lang="en-US" altLang="zh-CN" sz="2800" b="1" u="sng" kern="100">
                <a:solidFill>
                  <a:srgbClr val="FF0000"/>
                </a:solidFill>
                <a:effectLst/>
                <a:latin typeface="宋体" panose="02010600030101010101" pitchFamily="2" charset="-122"/>
                <a:ea typeface="宋体" panose="02010600030101010101" pitchFamily="2" charset="-122"/>
                <a:cs typeface="Times New Roman" panose="02020603050405020304" pitchFamily="18" charset="0"/>
              </a:rPr>
              <a:t>                </a:t>
            </a:r>
            <a:r>
              <a:rPr lang="zh-CN" altLang="zh-CN" sz="2800" b="1" kern="100">
                <a:effectLst/>
                <a:latin typeface="宋体" panose="02010600030101010101" pitchFamily="2" charset="-122"/>
                <a:ea typeface="宋体" panose="02010600030101010101" pitchFamily="2" charset="-122"/>
                <a:cs typeface="Times New Roman" panose="02020603050405020304" pitchFamily="18" charset="0"/>
              </a:rPr>
              <a:t>命运联系在一起时，在平凡中创造伟大</a:t>
            </a:r>
            <a:endParaRPr lang="zh-CN" altLang="zh-CN" sz="2800">
              <a:effectLst/>
              <a:latin typeface="宋体" panose="02010600030101010101" pitchFamily="2" charset="-122"/>
              <a:ea typeface="宋体" panose="02010600030101010101" pitchFamily="2" charset="-122"/>
              <a:cs typeface="Times New Roman" panose="02020603050405020304" pitchFamily="18" charset="0"/>
            </a:endParaRPr>
          </a:p>
          <a:p>
            <a:pPr algn="just">
              <a:lnSpc>
                <a:spcPts val="3000"/>
              </a:lnSpc>
              <a:spcAft>
                <a:spcPts val="1000"/>
              </a:spcAft>
            </a:pPr>
            <a:r>
              <a:rPr lang="en-US" altLang="zh-CN" sz="2800" b="1" kern="100">
                <a:effectLst/>
                <a:latin typeface="宋体" panose="02010600030101010101" pitchFamily="2" charset="-122"/>
                <a:ea typeface="宋体" panose="02010600030101010101" pitchFamily="2" charset="-122"/>
                <a:cs typeface="Times New Roman" panose="02020603050405020304" pitchFamily="18" charset="0"/>
              </a:rPr>
              <a:t> </a:t>
            </a:r>
            <a:endParaRPr lang="zh-CN" altLang="zh-CN" sz="2800">
              <a:effectLst/>
              <a:latin typeface="宋体" panose="02010600030101010101" pitchFamily="2" charset="-122"/>
              <a:ea typeface="宋体" panose="02010600030101010101" pitchFamily="2" charset="-122"/>
              <a:cs typeface="Times New Roman" panose="02020603050405020304" pitchFamily="18" charset="0"/>
            </a:endParaRPr>
          </a:p>
        </p:txBody>
      </p:sp>
      <p:sp>
        <p:nvSpPr>
          <p:cNvPr id="4" name="文本框 3"/>
          <p:cNvSpPr txBox="1"/>
          <p:nvPr/>
        </p:nvSpPr>
        <p:spPr>
          <a:xfrm>
            <a:off x="8329773" y="331899"/>
            <a:ext cx="2820008" cy="830997"/>
          </a:xfrm>
          <a:prstGeom prst="rect">
            <a:avLst/>
          </a:prstGeom>
          <a:noFill/>
        </p:spPr>
        <p:txBody>
          <a:bodyPr wrap="square" rtlCol="0">
            <a:spAutoFit/>
          </a:bodyPr>
          <a:lstStyle>
            <a:defPPr>
              <a:defRPr lang="zh-CN"/>
            </a:defPPr>
          </a:lstStyle>
          <a:p>
            <a:r>
              <a:rPr lang="zh-CN" altLang="en-US" sz="2400" b="1">
                <a:solidFill>
                  <a:srgbClr val="FF0000"/>
                </a:solidFill>
              </a:rPr>
              <a:t>是人们对挫折的认识和态度不同</a:t>
            </a:r>
          </a:p>
        </p:txBody>
      </p:sp>
      <p:sp>
        <p:nvSpPr>
          <p:cNvPr id="5" name="文本框 4"/>
          <p:cNvSpPr txBox="1"/>
          <p:nvPr/>
        </p:nvSpPr>
        <p:spPr>
          <a:xfrm>
            <a:off x="8329773" y="1443361"/>
            <a:ext cx="2820008" cy="461665"/>
          </a:xfrm>
          <a:prstGeom prst="rect">
            <a:avLst/>
          </a:prstGeom>
          <a:noFill/>
        </p:spPr>
        <p:txBody>
          <a:bodyPr wrap="square" rtlCol="0">
            <a:spAutoFit/>
          </a:bodyPr>
          <a:lstStyle>
            <a:defPPr>
              <a:defRPr lang="zh-CN"/>
            </a:defPPr>
          </a:lstStyle>
          <a:p>
            <a:r>
              <a:rPr lang="zh-CN" altLang="en-US" sz="2400" b="1">
                <a:solidFill>
                  <a:srgbClr val="FF0000"/>
                </a:solidFill>
              </a:rPr>
              <a:t>不同态度</a:t>
            </a:r>
          </a:p>
        </p:txBody>
      </p:sp>
      <p:sp>
        <p:nvSpPr>
          <p:cNvPr id="6" name="文本框 5"/>
          <p:cNvSpPr txBox="1"/>
          <p:nvPr/>
        </p:nvSpPr>
        <p:spPr>
          <a:xfrm>
            <a:off x="4786751" y="1111860"/>
            <a:ext cx="2820008" cy="461665"/>
          </a:xfrm>
          <a:prstGeom prst="rect">
            <a:avLst/>
          </a:prstGeom>
          <a:noFill/>
        </p:spPr>
        <p:txBody>
          <a:bodyPr wrap="square" rtlCol="0">
            <a:spAutoFit/>
          </a:bodyPr>
          <a:lstStyle>
            <a:defPPr>
              <a:defRPr lang="zh-CN"/>
            </a:defPPr>
          </a:lstStyle>
          <a:p>
            <a:r>
              <a:rPr lang="zh-CN" altLang="en-US" sz="2400" b="1">
                <a:solidFill>
                  <a:srgbClr val="FF0000"/>
                </a:solidFill>
              </a:rPr>
              <a:t>借助外力</a:t>
            </a:r>
          </a:p>
        </p:txBody>
      </p:sp>
      <p:sp>
        <p:nvSpPr>
          <p:cNvPr id="7" name="文本框 6"/>
          <p:cNvSpPr txBox="1"/>
          <p:nvPr/>
        </p:nvSpPr>
        <p:spPr>
          <a:xfrm>
            <a:off x="1438865" y="1624561"/>
            <a:ext cx="2820008" cy="461665"/>
          </a:xfrm>
          <a:prstGeom prst="rect">
            <a:avLst/>
          </a:prstGeom>
          <a:noFill/>
        </p:spPr>
        <p:txBody>
          <a:bodyPr wrap="square" rtlCol="0">
            <a:spAutoFit/>
          </a:bodyPr>
          <a:lstStyle>
            <a:defPPr>
              <a:defRPr lang="zh-CN"/>
            </a:defPPr>
          </a:lstStyle>
          <a:p>
            <a:r>
              <a:rPr lang="zh-CN" altLang="en-US" sz="2400" b="1">
                <a:solidFill>
                  <a:srgbClr val="FF0000"/>
                </a:solidFill>
              </a:rPr>
              <a:t>探索生命意义</a:t>
            </a:r>
          </a:p>
        </p:txBody>
      </p:sp>
      <p:sp>
        <p:nvSpPr>
          <p:cNvPr id="8" name="文本框 7"/>
          <p:cNvSpPr txBox="1"/>
          <p:nvPr/>
        </p:nvSpPr>
        <p:spPr>
          <a:xfrm>
            <a:off x="3778653" y="2086226"/>
            <a:ext cx="2820008" cy="461665"/>
          </a:xfrm>
          <a:prstGeom prst="rect">
            <a:avLst/>
          </a:prstGeom>
          <a:noFill/>
        </p:spPr>
        <p:txBody>
          <a:bodyPr wrap="square" rtlCol="0">
            <a:spAutoFit/>
          </a:bodyPr>
          <a:lstStyle>
            <a:defPPr>
              <a:defRPr lang="zh-CN"/>
            </a:defPPr>
          </a:lstStyle>
          <a:p>
            <a:r>
              <a:rPr lang="zh-CN" altLang="en-US" sz="2400" b="1">
                <a:solidFill>
                  <a:srgbClr val="FF0000"/>
                </a:solidFill>
              </a:rPr>
              <a:t>生命意义</a:t>
            </a:r>
          </a:p>
        </p:txBody>
      </p:sp>
      <p:sp>
        <p:nvSpPr>
          <p:cNvPr id="9" name="文本框 8"/>
          <p:cNvSpPr txBox="1"/>
          <p:nvPr/>
        </p:nvSpPr>
        <p:spPr>
          <a:xfrm>
            <a:off x="3604447" y="4379092"/>
            <a:ext cx="2820008" cy="1200329"/>
          </a:xfrm>
          <a:prstGeom prst="rect">
            <a:avLst/>
          </a:prstGeom>
          <a:noFill/>
        </p:spPr>
        <p:txBody>
          <a:bodyPr wrap="square" rtlCol="0">
            <a:spAutoFit/>
          </a:bodyPr>
          <a:lstStyle>
            <a:defPPr>
              <a:defRPr lang="zh-CN"/>
            </a:defPPr>
          </a:lstStyle>
          <a:p>
            <a:r>
              <a:rPr lang="zh-CN" altLang="en-US" sz="2400" b="1">
                <a:solidFill>
                  <a:srgbClr val="FF0000"/>
                </a:solidFill>
              </a:rPr>
              <a:t>他人的、集体的、民族的、国家的甚至人类的</a:t>
            </a:r>
          </a:p>
        </p:txBody>
      </p:sp>
      <p:sp>
        <p:nvSpPr>
          <p:cNvPr id="10" name="文本框 9"/>
          <p:cNvSpPr txBox="1"/>
          <p:nvPr/>
        </p:nvSpPr>
        <p:spPr>
          <a:xfrm>
            <a:off x="4543429" y="2547891"/>
            <a:ext cx="2820008" cy="461665"/>
          </a:xfrm>
          <a:prstGeom prst="rect">
            <a:avLst/>
          </a:prstGeom>
          <a:noFill/>
        </p:spPr>
        <p:txBody>
          <a:bodyPr wrap="square" rtlCol="0">
            <a:spAutoFit/>
          </a:bodyPr>
          <a:lstStyle>
            <a:defPPr>
              <a:defRPr lang="zh-CN"/>
            </a:defPPr>
          </a:lstStyle>
          <a:p>
            <a:r>
              <a:rPr lang="zh-CN" altLang="en-US" sz="2400" b="1">
                <a:solidFill>
                  <a:srgbClr val="FF0000"/>
                </a:solidFill>
              </a:rPr>
              <a:t>不同态度</a:t>
            </a:r>
          </a:p>
        </p:txBody>
      </p:sp>
      <p:sp>
        <p:nvSpPr>
          <p:cNvPr id="11" name="文本框 10"/>
          <p:cNvSpPr txBox="1"/>
          <p:nvPr/>
        </p:nvSpPr>
        <p:spPr>
          <a:xfrm>
            <a:off x="6285417" y="3026804"/>
            <a:ext cx="2820008" cy="461665"/>
          </a:xfrm>
          <a:prstGeom prst="rect">
            <a:avLst/>
          </a:prstGeom>
          <a:noFill/>
        </p:spPr>
        <p:txBody>
          <a:bodyPr wrap="square" rtlCol="0">
            <a:spAutoFit/>
          </a:bodyPr>
          <a:lstStyle>
            <a:defPPr>
              <a:defRPr lang="zh-CN"/>
            </a:defPPr>
          </a:lstStyle>
          <a:p>
            <a:r>
              <a:rPr lang="zh-CN" altLang="en-US" sz="2400" b="1">
                <a:solidFill>
                  <a:srgbClr val="FF0000"/>
                </a:solidFill>
              </a:rPr>
              <a:t>品德、才智和劳动</a:t>
            </a:r>
          </a:p>
        </p:txBody>
      </p:sp>
      <p:sp>
        <p:nvSpPr>
          <p:cNvPr id="12" name="文本框 11"/>
          <p:cNvSpPr txBox="1"/>
          <p:nvPr/>
        </p:nvSpPr>
        <p:spPr>
          <a:xfrm>
            <a:off x="2848869" y="3097343"/>
            <a:ext cx="2820008" cy="461665"/>
          </a:xfrm>
          <a:prstGeom prst="rect">
            <a:avLst/>
          </a:prstGeom>
          <a:noFill/>
        </p:spPr>
        <p:txBody>
          <a:bodyPr wrap="square" rtlCol="0">
            <a:spAutoFit/>
          </a:bodyPr>
          <a:lstStyle>
            <a:defPPr>
              <a:defRPr lang="zh-CN"/>
            </a:defPPr>
          </a:lstStyle>
          <a:p>
            <a:r>
              <a:rPr lang="zh-CN" altLang="en-US" sz="2400" b="1">
                <a:solidFill>
                  <a:srgbClr val="FF0000"/>
                </a:solidFill>
              </a:rPr>
              <a:t>创造和奉献</a:t>
            </a:r>
          </a:p>
        </p:txBody>
      </p:sp>
      <p:sp>
        <p:nvSpPr>
          <p:cNvPr id="13" name="文本框 12"/>
          <p:cNvSpPr txBox="1"/>
          <p:nvPr/>
        </p:nvSpPr>
        <p:spPr>
          <a:xfrm>
            <a:off x="6686862" y="3548095"/>
            <a:ext cx="2820008" cy="830997"/>
          </a:xfrm>
          <a:prstGeom prst="rect">
            <a:avLst/>
          </a:prstGeom>
          <a:noFill/>
        </p:spPr>
        <p:txBody>
          <a:bodyPr wrap="square" rtlCol="0">
            <a:spAutoFit/>
          </a:bodyPr>
          <a:lstStyle>
            <a:defPPr>
              <a:defRPr lang="zh-CN"/>
            </a:defPPr>
          </a:lstStyle>
          <a:p>
            <a:r>
              <a:rPr lang="zh-CN" altLang="en-US" sz="2400" b="1">
                <a:solidFill>
                  <a:srgbClr val="FF0000"/>
                </a:solidFill>
              </a:rPr>
              <a:t>认真、勤劳、善良、坚持、责任</a:t>
            </a:r>
          </a:p>
        </p:txBody>
      </p:sp>
      <p:cxnSp>
        <p:nvCxnSpPr>
          <p:cNvPr id="14" name="直接连接符 13"/>
          <p:cNvCxnSpPr/>
          <p:nvPr/>
        </p:nvCxnSpPr>
        <p:spPr>
          <a:xfrm>
            <a:off x="4412222" y="1552335"/>
            <a:ext cx="2722003"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nodeType="clickPar">
                      <p:stCondLst>
                        <p:cond delay="indefinite"/>
                      </p:stCondLst>
                      <p:childTnLst>
                        <p:par>
                          <p:cTn id="9" fill="hold" nodeType="withGroup">
                            <p:stCondLst>
                              <p:cond delay="indefinite"/>
                            </p:stCondLst>
                          </p:cTn>
                        </p:par>
                        <p:par>
                          <p:cTn id="10" fill="hold" nodeType="afterGroup">
                            <p:stCondLst>
                              <p:cond delay="0"/>
                            </p:stCondLst>
                            <p:childTnLst>
                              <p:par>
                                <p:cTn id="11" presetID="10" presetClass="entr" presetSubtype="0" fill="hold" grpId="1"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childTnLst>
                          </p:cTn>
                        </p:par>
                      </p:childTnLst>
                    </p:cTn>
                  </p:par>
                  <p:par>
                    <p:cTn id="14" fill="hold" nodeType="clickPar">
                      <p:stCondLst>
                        <p:cond delay="indefinite"/>
                      </p:stCondLst>
                      <p:childTnLst>
                        <p:par>
                          <p:cTn id="15" fill="hold" nodeType="withGroup">
                            <p:stCondLst>
                              <p:cond delay="indefinite"/>
                            </p:stCondLst>
                          </p:cTn>
                        </p:par>
                        <p:par>
                          <p:cTn id="16" fill="hold" nodeType="afterGroup">
                            <p:stCondLst>
                              <p:cond delay="0"/>
                            </p:stCondLst>
                            <p:childTnLst>
                              <p:par>
                                <p:cTn id="17" presetID="10" presetClass="entr" presetSubtype="0" fill="hold" grpId="2" nodeType="click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500"/>
                                        <p:tgtEl>
                                          <p:spTgt spid="6"/>
                                        </p:tgtEl>
                                      </p:cBhvr>
                                    </p:animEffect>
                                  </p:childTnLst>
                                </p:cTn>
                              </p:par>
                            </p:childTnLst>
                          </p:cTn>
                        </p:par>
                      </p:childTnLst>
                    </p:cTn>
                  </p:par>
                  <p:par>
                    <p:cTn id="20" fill="hold" nodeType="clickPar">
                      <p:stCondLst>
                        <p:cond delay="indefinite"/>
                      </p:stCondLst>
                      <p:childTnLst>
                        <p:par>
                          <p:cTn id="21" fill="hold" nodeType="withGroup">
                            <p:stCondLst>
                              <p:cond delay="indefinite"/>
                            </p:stCondLst>
                          </p:cTn>
                        </p:par>
                        <p:par>
                          <p:cTn id="22" fill="hold" nodeType="afterGroup">
                            <p:stCondLst>
                              <p:cond delay="0"/>
                            </p:stCondLst>
                            <p:childTnLst>
                              <p:par>
                                <p:cTn id="23" presetID="10" presetClass="entr" presetSubtype="0" fill="hold" grpId="3" nodeType="click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500"/>
                                        <p:tgtEl>
                                          <p:spTgt spid="7"/>
                                        </p:tgtEl>
                                      </p:cBhvr>
                                    </p:animEffect>
                                  </p:childTnLst>
                                </p:cTn>
                              </p:par>
                            </p:childTnLst>
                          </p:cTn>
                        </p:par>
                      </p:childTnLst>
                    </p:cTn>
                  </p:par>
                  <p:par>
                    <p:cTn id="26" fill="hold" nodeType="clickPar">
                      <p:stCondLst>
                        <p:cond delay="indefinite"/>
                      </p:stCondLst>
                      <p:childTnLst>
                        <p:par>
                          <p:cTn id="27" fill="hold" nodeType="withGroup">
                            <p:stCondLst>
                              <p:cond delay="indefinite"/>
                            </p:stCondLst>
                          </p:cTn>
                        </p:par>
                        <p:par>
                          <p:cTn id="28" fill="hold" nodeType="afterGroup">
                            <p:stCondLst>
                              <p:cond delay="0"/>
                            </p:stCondLst>
                            <p:childTnLst>
                              <p:par>
                                <p:cTn id="29" presetID="10" presetClass="entr" presetSubtype="0" fill="hold" grpId="4" nodeType="click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fade">
                                      <p:cBhvr>
                                        <p:cTn id="31" dur="500"/>
                                        <p:tgtEl>
                                          <p:spTgt spid="8"/>
                                        </p:tgtEl>
                                      </p:cBhvr>
                                    </p:animEffect>
                                  </p:childTnLst>
                                </p:cTn>
                              </p:par>
                            </p:childTnLst>
                          </p:cTn>
                        </p:par>
                      </p:childTnLst>
                    </p:cTn>
                  </p:par>
                  <p:par>
                    <p:cTn id="32" fill="hold" nodeType="clickPar">
                      <p:stCondLst>
                        <p:cond delay="indefinite"/>
                      </p:stCondLst>
                      <p:childTnLst>
                        <p:par>
                          <p:cTn id="33" fill="hold" nodeType="withGroup">
                            <p:stCondLst>
                              <p:cond delay="indefinite"/>
                            </p:stCondLst>
                          </p:cTn>
                        </p:par>
                        <p:par>
                          <p:cTn id="34" fill="hold" nodeType="afterGroup">
                            <p:stCondLst>
                              <p:cond delay="0"/>
                            </p:stCondLst>
                            <p:childTnLst>
                              <p:par>
                                <p:cTn id="35" presetID="10" presetClass="entr" presetSubtype="0" fill="hold" grpId="6" nodeType="click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fade">
                                      <p:cBhvr>
                                        <p:cTn id="37" dur="500"/>
                                        <p:tgtEl>
                                          <p:spTgt spid="10"/>
                                        </p:tgtEl>
                                      </p:cBhvr>
                                    </p:animEffect>
                                  </p:childTnLst>
                                </p:cTn>
                              </p:par>
                            </p:childTnLst>
                          </p:cTn>
                        </p:par>
                      </p:childTnLst>
                    </p:cTn>
                  </p:par>
                  <p:par>
                    <p:cTn id="38" fill="hold" nodeType="clickPar">
                      <p:stCondLst>
                        <p:cond delay="indefinite"/>
                      </p:stCondLst>
                      <p:childTnLst>
                        <p:par>
                          <p:cTn id="39" fill="hold" nodeType="withGroup">
                            <p:stCondLst>
                              <p:cond delay="indefinite"/>
                            </p:stCondLst>
                          </p:cTn>
                        </p:par>
                        <p:par>
                          <p:cTn id="40" fill="hold" nodeType="afterGroup">
                            <p:stCondLst>
                              <p:cond delay="0"/>
                            </p:stCondLst>
                            <p:childTnLst>
                              <p:par>
                                <p:cTn id="41" presetID="10" presetClass="entr" presetSubtype="0" fill="hold" grpId="7" nodeType="clickEffect">
                                  <p:stCondLst>
                                    <p:cond delay="0"/>
                                  </p:stCondLst>
                                  <p:childTnLst>
                                    <p:set>
                                      <p:cBhvr>
                                        <p:cTn id="42" dur="1" fill="hold">
                                          <p:stCondLst>
                                            <p:cond delay="0"/>
                                          </p:stCondLst>
                                        </p:cTn>
                                        <p:tgtEl>
                                          <p:spTgt spid="11"/>
                                        </p:tgtEl>
                                        <p:attrNameLst>
                                          <p:attrName>style.visibility</p:attrName>
                                        </p:attrNameLst>
                                      </p:cBhvr>
                                      <p:to>
                                        <p:strVal val="visible"/>
                                      </p:to>
                                    </p:set>
                                    <p:animEffect transition="in" filter="fade">
                                      <p:cBhvr>
                                        <p:cTn id="43" dur="500"/>
                                        <p:tgtEl>
                                          <p:spTgt spid="11"/>
                                        </p:tgtEl>
                                      </p:cBhvr>
                                    </p:animEffect>
                                  </p:childTnLst>
                                </p:cTn>
                              </p:par>
                            </p:childTnLst>
                          </p:cTn>
                        </p:par>
                      </p:childTnLst>
                    </p:cTn>
                  </p:par>
                  <p:par>
                    <p:cTn id="44" fill="hold" nodeType="clickPar">
                      <p:stCondLst>
                        <p:cond delay="indefinite"/>
                      </p:stCondLst>
                      <p:childTnLst>
                        <p:par>
                          <p:cTn id="45" fill="hold" nodeType="withGroup">
                            <p:stCondLst>
                              <p:cond delay="indefinite"/>
                            </p:stCondLst>
                          </p:cTn>
                        </p:par>
                        <p:par>
                          <p:cTn id="46" fill="hold" nodeType="afterGroup">
                            <p:stCondLst>
                              <p:cond delay="0"/>
                            </p:stCondLst>
                            <p:childTnLst>
                              <p:par>
                                <p:cTn id="47" presetID="10" presetClass="entr" presetSubtype="0" fill="hold" grpId="8" nodeType="clickEffect">
                                  <p:stCondLst>
                                    <p:cond delay="0"/>
                                  </p:stCondLst>
                                  <p:childTnLst>
                                    <p:set>
                                      <p:cBhvr>
                                        <p:cTn id="48" dur="1" fill="hold">
                                          <p:stCondLst>
                                            <p:cond delay="0"/>
                                          </p:stCondLst>
                                        </p:cTn>
                                        <p:tgtEl>
                                          <p:spTgt spid="12"/>
                                        </p:tgtEl>
                                        <p:attrNameLst>
                                          <p:attrName>style.visibility</p:attrName>
                                        </p:attrNameLst>
                                      </p:cBhvr>
                                      <p:to>
                                        <p:strVal val="visible"/>
                                      </p:to>
                                    </p:set>
                                    <p:animEffect transition="in" filter="fade">
                                      <p:cBhvr>
                                        <p:cTn id="49" dur="500"/>
                                        <p:tgtEl>
                                          <p:spTgt spid="12"/>
                                        </p:tgtEl>
                                      </p:cBhvr>
                                    </p:animEffect>
                                  </p:childTnLst>
                                </p:cTn>
                              </p:par>
                            </p:childTnLst>
                          </p:cTn>
                        </p:par>
                      </p:childTnLst>
                    </p:cTn>
                  </p:par>
                  <p:par>
                    <p:cTn id="50" fill="hold" nodeType="clickPar">
                      <p:stCondLst>
                        <p:cond delay="indefinite"/>
                      </p:stCondLst>
                      <p:childTnLst>
                        <p:par>
                          <p:cTn id="51" fill="hold" nodeType="withGroup">
                            <p:stCondLst>
                              <p:cond delay="indefinite"/>
                            </p:stCondLst>
                          </p:cTn>
                        </p:par>
                        <p:par>
                          <p:cTn id="52" fill="hold" nodeType="afterGroup">
                            <p:stCondLst>
                              <p:cond delay="0"/>
                            </p:stCondLst>
                            <p:childTnLst>
                              <p:par>
                                <p:cTn id="53" presetID="10" presetClass="entr" presetSubtype="0" fill="hold" grpId="9" nodeType="clickEffect">
                                  <p:stCondLst>
                                    <p:cond delay="0"/>
                                  </p:stCondLst>
                                  <p:childTnLst>
                                    <p:set>
                                      <p:cBhvr>
                                        <p:cTn id="54" dur="1" fill="hold">
                                          <p:stCondLst>
                                            <p:cond delay="0"/>
                                          </p:stCondLst>
                                        </p:cTn>
                                        <p:tgtEl>
                                          <p:spTgt spid="13"/>
                                        </p:tgtEl>
                                        <p:attrNameLst>
                                          <p:attrName>style.visibility</p:attrName>
                                        </p:attrNameLst>
                                      </p:cBhvr>
                                      <p:to>
                                        <p:strVal val="visible"/>
                                      </p:to>
                                    </p:set>
                                    <p:animEffect transition="in" filter="fade">
                                      <p:cBhvr>
                                        <p:cTn id="55" dur="500"/>
                                        <p:tgtEl>
                                          <p:spTgt spid="13"/>
                                        </p:tgtEl>
                                      </p:cBhvr>
                                    </p:animEffect>
                                  </p:childTnLst>
                                </p:cTn>
                              </p:par>
                            </p:childTnLst>
                          </p:cTn>
                        </p:par>
                      </p:childTnLst>
                    </p:cTn>
                  </p:par>
                  <p:par>
                    <p:cTn id="56" fill="hold" nodeType="clickPar">
                      <p:stCondLst>
                        <p:cond delay="indefinite"/>
                      </p:stCondLst>
                      <p:childTnLst>
                        <p:par>
                          <p:cTn id="57" fill="hold" nodeType="withGroup">
                            <p:stCondLst>
                              <p:cond delay="indefinite"/>
                            </p:stCondLst>
                          </p:cTn>
                        </p:par>
                        <p:par>
                          <p:cTn id="58" fill="hold" nodeType="afterGroup">
                            <p:stCondLst>
                              <p:cond delay="0"/>
                            </p:stCondLst>
                            <p:childTnLst>
                              <p:par>
                                <p:cTn id="59" presetID="10" presetClass="entr" presetSubtype="0" fill="hold" grpId="5" nodeType="clickEffect">
                                  <p:stCondLst>
                                    <p:cond delay="0"/>
                                  </p:stCondLst>
                                  <p:childTnLst>
                                    <p:set>
                                      <p:cBhvr>
                                        <p:cTn id="60" dur="1" fill="hold">
                                          <p:stCondLst>
                                            <p:cond delay="0"/>
                                          </p:stCondLst>
                                        </p:cTn>
                                        <p:tgtEl>
                                          <p:spTgt spid="9"/>
                                        </p:tgtEl>
                                        <p:attrNameLst>
                                          <p:attrName>style.visibility</p:attrName>
                                        </p:attrNameLst>
                                      </p:cBhvr>
                                      <p:to>
                                        <p:strVal val="visible"/>
                                      </p:to>
                                    </p:set>
                                    <p:animEffect transition="in" filter="fade">
                                      <p:cBhvr>
                                        <p:cTn id="61"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1"/>
      <p:bldP spid="6" grpId="2"/>
      <p:bldP spid="7" grpId="3"/>
      <p:bldP spid="8" grpId="4"/>
      <p:bldP spid="9" grpId="5"/>
      <p:bldP spid="10" grpId="6"/>
      <p:bldP spid="11" grpId="7"/>
      <p:bldP spid="12" grpId="8"/>
      <p:bldP spid="13" grpId="9"/>
    </p:bldLst>
  </p:timing>
</p:sld>
</file>

<file path=ppt/slides/slide1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Pr>
        <a:noFill/>
        <a:effectLst/>
      </p:bgPr>
    </p:bg>
    <p:spTree>
      <p:nvGrpSpPr>
        <p:cNvPr id="1" name=""/>
        <p:cNvGrpSpPr/>
        <p:nvPr/>
      </p:nvGrpSpPr>
      <p:grpSpPr>
        <a:xfrm>
          <a:off x="0" y="0"/>
          <a:ext cx="0" cy="0"/>
        </a:xfrm>
      </p:grpSpPr>
      <p:sp>
        <p:nvSpPr>
          <p:cNvPr id="2" name="文本占位符 1"/>
          <p:cNvSpPr>
            <a:spLocks noGrp="1"/>
          </p:cNvSpPr>
          <p:nvPr>
            <p:ph type="body" idx="1"/>
          </p:nvPr>
        </p:nvSpPr>
        <p:spPr/>
        <p:txBody>
          <a:bodyPr/>
          <a:lstStyle/>
          <a:p>
            <a:r>
              <a:rPr lang="en-US" altLang="zh-CN">
                <a:solidFill>
                  <a:srgbClr val="EAD900">
                    <a:lumMod val="75000"/>
                  </a:srgbClr>
                </a:solidFill>
                <a:cs typeface="+mn-ea"/>
                <a:sym typeface="+mn-ea"/>
              </a:rPr>
              <a:t>03</a:t>
            </a:r>
            <a:endParaRPr lang="en-US" altLang="zh-CN">
              <a:solidFill>
                <a:srgbClr val="FFBA55"/>
              </a:solidFill>
              <a:cs typeface="+mn-ea"/>
              <a:sym typeface="+mn-ea"/>
            </a:endParaRPr>
          </a:p>
        </p:txBody>
      </p:sp>
      <p:sp>
        <p:nvSpPr>
          <p:cNvPr id="3" name="标题 2"/>
          <p:cNvSpPr>
            <a:spLocks noGrp="1"/>
          </p:cNvSpPr>
          <p:nvPr/>
        </p:nvSpPr>
        <p:spPr>
          <a:xfrm>
            <a:off x="983615" y="3911930"/>
            <a:ext cx="10515600" cy="1391570"/>
          </a:xfrm>
          <a:prstGeom prst="rect">
            <a:avLst/>
          </a:prstGeom>
        </p:spPr>
        <p:txBody>
          <a:bodyPr vert="horz" lIns="91440" tIns="45720" rIns="91440" bIns="45720" rtlCol="0" anchor="ctr">
            <a:normAutofit/>
          </a:bodyPr>
          <a:lstStyle>
            <a:defPPr>
              <a:defRPr lang="zh-CN"/>
            </a:defPPr>
            <a:lvl1pPr marL="0" algn="ctr"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4400"/>
              <a:t>真题剖析</a:t>
            </a:r>
          </a:p>
        </p:txBody>
      </p:sp>
    </p:spTree>
    <p:custDataLst>
      <p:tags r:id="rId2"/>
    </p:custDataLst>
  </p:cSld>
  <p:clrMapOvr>
    <a:masterClrMapping/>
  </p:clrMapOvr>
  <p:transition/>
  <p:timing/>
</p:sld>
</file>

<file path=ppt/slides/slide1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3" name="文本框 2"/>
          <p:cNvSpPr txBox="1"/>
          <p:nvPr/>
        </p:nvSpPr>
        <p:spPr>
          <a:xfrm>
            <a:off x="342900" y="599601"/>
            <a:ext cx="11506200" cy="5815965"/>
          </a:xfrm>
          <a:prstGeom prst="rect">
            <a:avLst/>
          </a:prstGeom>
          <a:noFill/>
        </p:spPr>
        <p:txBody>
          <a:bodyPr wrap="square">
            <a:spAutoFit/>
          </a:bodyPr>
          <a:lstStyle>
            <a:defPPr>
              <a:defRPr lang="zh-CN"/>
            </a:defPPr>
          </a:lstStyle>
          <a:p>
            <a:pPr algn="l" fontAlgn="ctr">
              <a:lnSpc>
                <a:spcPct val="150000"/>
              </a:lnSpc>
            </a:pPr>
            <a:r>
              <a:rPr lang="en-US" altLang="zh-CN" sz="2400" b="1" kern="100">
                <a:effectLst/>
                <a:latin typeface="Calibri"/>
                <a:ea typeface="宋体" panose="02010600030101010101" pitchFamily="2" charset="-122"/>
                <a:cs typeface="Times New Roman" panose="02020603050405020304" pitchFamily="18" charset="0"/>
              </a:rPr>
              <a:t>1.</a:t>
            </a:r>
            <a:r>
              <a:rPr lang="zh-CN" altLang="zh-CN" sz="2400" b="1" kern="100">
                <a:effectLst/>
                <a:latin typeface="Times New Roman" panose="02020603050405020304" pitchFamily="18" charset="0"/>
                <a:ea typeface="宋体" panose="02010600030101010101" pitchFamily="2" charset="-122"/>
                <a:cs typeface="Times New Roman" panose="02020603050405020304" pitchFamily="18" charset="0"/>
              </a:rPr>
              <a:t>（</a:t>
            </a:r>
            <a:r>
              <a:rPr lang="en-US" altLang="zh-CN" sz="2400" b="1" kern="100">
                <a:effectLst/>
                <a:latin typeface="Times New Roman" panose="02020603050405020304" pitchFamily="18" charset="0"/>
                <a:ea typeface="宋体" panose="02010600030101010101" pitchFamily="2" charset="-122"/>
                <a:cs typeface="Times New Roman" panose="02020603050405020304" pitchFamily="18" charset="0"/>
              </a:rPr>
              <a:t>2021·</a:t>
            </a:r>
            <a:r>
              <a:rPr lang="zh-CN" altLang="zh-CN" sz="2400" b="1" kern="100">
                <a:effectLst/>
                <a:latin typeface="Times New Roman" panose="02020603050405020304" pitchFamily="18" charset="0"/>
                <a:ea typeface="宋体" panose="02010600030101010101" pitchFamily="2" charset="-122"/>
                <a:cs typeface="Times New Roman" panose="02020603050405020304" pitchFamily="18" charset="0"/>
              </a:rPr>
              <a:t>甘肃兰州）</a:t>
            </a:r>
            <a:r>
              <a:rPr lang="zh-CN" altLang="zh-CN" sz="2400" b="1" kern="100">
                <a:effectLst/>
                <a:latin typeface="Calibri"/>
                <a:ea typeface="宋体" panose="02010600030101010101" pitchFamily="2" charset="-122"/>
                <a:cs typeface="宋体" panose="02010600030101010101" pitchFamily="2" charset="-122"/>
              </a:rPr>
              <a:t>少年的梦想，是人类天真无邪、美丽可爱的愿望，关于少年的梦想以下说法正确的是（</a:t>
            </a:r>
            <a:r>
              <a:rPr lang="en-US" altLang="zh-CN" sz="2400" b="1" kern="100">
                <a:effectLst/>
                <a:latin typeface="Calibri"/>
                <a:ea typeface="宋体" panose="02010600030101010101" pitchFamily="2" charset="-122"/>
                <a:cs typeface="宋体" panose="02010600030101010101" pitchFamily="2" charset="-122"/>
              </a:rPr>
              <a:t>       </a:t>
            </a:r>
            <a:r>
              <a:rPr lang="zh-CN" altLang="zh-CN" sz="2400" b="1" kern="100">
                <a:effectLst/>
                <a:latin typeface="Calibri"/>
                <a:ea typeface="宋体" panose="02010600030101010101" pitchFamily="2" charset="-122"/>
                <a:cs typeface="宋体" panose="02010600030101010101" pitchFamily="2" charset="-122"/>
              </a:rPr>
              <a:t>）</a:t>
            </a:r>
            <a:endParaRPr lang="zh-CN" altLang="zh-CN" sz="2400" b="1" kern="100">
              <a:effectLst/>
              <a:latin typeface="Calibri"/>
              <a:ea typeface="宋体" panose="02010600030101010101" pitchFamily="2" charset="-122"/>
              <a:cs typeface="Times New Roman" panose="02020603050405020304" pitchFamily="18" charset="0"/>
            </a:endParaRPr>
          </a:p>
          <a:p>
            <a:pPr algn="l" fontAlgn="ctr">
              <a:lnSpc>
                <a:spcPct val="150000"/>
              </a:lnSpc>
              <a:tabLst>
                <a:tab pos="2637155"/>
              </a:tabLst>
            </a:pPr>
            <a:r>
              <a:rPr lang="en-US" altLang="zh-CN" sz="2400" b="1" kern="100">
                <a:effectLst/>
                <a:latin typeface="Times New Roman" panose="02020603050405020304" pitchFamily="18" charset="0"/>
                <a:ea typeface="宋体" panose="02010600030101010101" pitchFamily="2" charset="-122"/>
                <a:cs typeface="Times New Roman" panose="02020603050405020304" pitchFamily="18" charset="0"/>
              </a:rPr>
              <a:t>A</a:t>
            </a:r>
            <a:r>
              <a:rPr lang="zh-CN" altLang="zh-CN" sz="2400" b="1" kern="100">
                <a:effectLst/>
                <a:latin typeface="Times New Roman" panose="02020603050405020304" pitchFamily="18" charset="0"/>
                <a:ea typeface="宋体" panose="02010600030101010101" pitchFamily="2" charset="-122"/>
                <a:cs typeface="Times New Roman" panose="02020603050405020304" pitchFamily="18" charset="0"/>
              </a:rPr>
              <a:t>．</a:t>
            </a:r>
            <a:r>
              <a:rPr lang="zh-CN" altLang="zh-CN" sz="2400" b="1" kern="100">
                <a:effectLst/>
                <a:latin typeface="Calibri"/>
                <a:ea typeface="宋体" panose="02010600030101010101" pitchFamily="2" charset="-122"/>
                <a:cs typeface="宋体" panose="02010600030101010101" pitchFamily="2" charset="-122"/>
              </a:rPr>
              <a:t>努力，是梦想和现实之间的桥梁</a:t>
            </a:r>
            <a:r>
              <a:rPr lang="en-US" altLang="zh-CN" sz="2400" b="1" kern="100">
                <a:effectLst/>
                <a:latin typeface="Times New Roman" panose="02020603050405020304" pitchFamily="18" charset="0"/>
                <a:ea typeface="宋体" panose="02010600030101010101" pitchFamily="2" charset="-122"/>
                <a:cs typeface="Times New Roman" panose="02020603050405020304" pitchFamily="18" charset="0"/>
              </a:rPr>
              <a:t>	</a:t>
            </a:r>
          </a:p>
          <a:p>
            <a:pPr algn="l" fontAlgn="ctr">
              <a:lnSpc>
                <a:spcPct val="150000"/>
              </a:lnSpc>
              <a:tabLst>
                <a:tab pos="2637155"/>
              </a:tabLst>
            </a:pPr>
            <a:r>
              <a:rPr lang="en-US" altLang="zh-CN" sz="2400" b="1" kern="100">
                <a:effectLst/>
                <a:latin typeface="Times New Roman" panose="02020603050405020304" pitchFamily="18" charset="0"/>
                <a:ea typeface="宋体" panose="02010600030101010101" pitchFamily="2" charset="-122"/>
                <a:cs typeface="Times New Roman" panose="02020603050405020304" pitchFamily="18" charset="0"/>
              </a:rPr>
              <a:t>B</a:t>
            </a:r>
            <a:r>
              <a:rPr lang="zh-CN" altLang="zh-CN" sz="2400" b="1" kern="100">
                <a:effectLst/>
                <a:latin typeface="Times New Roman" panose="02020603050405020304" pitchFamily="18" charset="0"/>
                <a:ea typeface="宋体" panose="02010600030101010101" pitchFamily="2" charset="-122"/>
                <a:cs typeface="Times New Roman" panose="02020603050405020304" pitchFamily="18" charset="0"/>
              </a:rPr>
              <a:t>．</a:t>
            </a:r>
            <a:r>
              <a:rPr lang="zh-CN" altLang="zh-CN" sz="2400" b="1" kern="100">
                <a:effectLst/>
                <a:latin typeface="Calibri"/>
                <a:ea typeface="宋体" panose="02010600030101010101" pitchFamily="2" charset="-122"/>
                <a:cs typeface="宋体" panose="02010600030101010101" pitchFamily="2" charset="-122"/>
              </a:rPr>
              <a:t>少年的梦想是胡思乱想，要立刻放弃</a:t>
            </a:r>
            <a:endParaRPr lang="zh-CN" altLang="zh-CN" sz="2400" b="1" kern="100">
              <a:effectLst/>
              <a:latin typeface="Calibri"/>
              <a:ea typeface="宋体" panose="02010600030101010101" pitchFamily="2" charset="-122"/>
              <a:cs typeface="Times New Roman" panose="02020603050405020304" pitchFamily="18" charset="0"/>
            </a:endParaRPr>
          </a:p>
          <a:p>
            <a:pPr algn="l" fontAlgn="ctr">
              <a:lnSpc>
                <a:spcPct val="150000"/>
              </a:lnSpc>
              <a:tabLst>
                <a:tab pos="2637155"/>
              </a:tabLst>
            </a:pPr>
            <a:r>
              <a:rPr lang="en-US" altLang="zh-CN" sz="2400" b="1" kern="100">
                <a:effectLst/>
                <a:latin typeface="Times New Roman" panose="02020603050405020304" pitchFamily="18" charset="0"/>
                <a:ea typeface="宋体" panose="02010600030101010101" pitchFamily="2" charset="-122"/>
                <a:cs typeface="Times New Roman" panose="02020603050405020304" pitchFamily="18" charset="0"/>
              </a:rPr>
              <a:t>C</a:t>
            </a:r>
            <a:r>
              <a:rPr lang="zh-CN" altLang="zh-CN" sz="2400" b="1" kern="100">
                <a:effectLst/>
                <a:latin typeface="Times New Roman" panose="02020603050405020304" pitchFamily="18" charset="0"/>
                <a:ea typeface="宋体" panose="02010600030101010101" pitchFamily="2" charset="-122"/>
                <a:cs typeface="Times New Roman" panose="02020603050405020304" pitchFamily="18" charset="0"/>
              </a:rPr>
              <a:t>．</a:t>
            </a:r>
            <a:r>
              <a:rPr lang="zh-CN" altLang="zh-CN" sz="2400" b="1" kern="100">
                <a:effectLst/>
                <a:latin typeface="Calibri"/>
                <a:ea typeface="宋体" panose="02010600030101010101" pitchFamily="2" charset="-122"/>
                <a:cs typeface="宋体" panose="02010600030101010101" pitchFamily="2" charset="-122"/>
              </a:rPr>
              <a:t>现实总会打败梦想，少年的梦想毫无价值</a:t>
            </a:r>
            <a:r>
              <a:rPr lang="en-US" altLang="zh-CN" sz="2400" b="1" kern="100">
                <a:effectLst/>
                <a:latin typeface="Times New Roman" panose="02020603050405020304" pitchFamily="18" charset="0"/>
                <a:ea typeface="宋体" panose="02010600030101010101" pitchFamily="2" charset="-122"/>
                <a:cs typeface="Times New Roman" panose="02020603050405020304" pitchFamily="18" charset="0"/>
              </a:rPr>
              <a:t>	</a:t>
            </a:r>
          </a:p>
          <a:p>
            <a:pPr algn="l" fontAlgn="ctr">
              <a:lnSpc>
                <a:spcPct val="150000"/>
              </a:lnSpc>
              <a:tabLst>
                <a:tab pos="2637155"/>
              </a:tabLst>
            </a:pPr>
            <a:r>
              <a:rPr lang="en-US" altLang="zh-CN" sz="2400" b="1" kern="100">
                <a:effectLst/>
                <a:latin typeface="Times New Roman" panose="02020603050405020304" pitchFamily="18" charset="0"/>
                <a:ea typeface="宋体" panose="02010600030101010101" pitchFamily="2" charset="-122"/>
                <a:cs typeface="Times New Roman" panose="02020603050405020304" pitchFamily="18" charset="0"/>
              </a:rPr>
              <a:t>D</a:t>
            </a:r>
            <a:r>
              <a:rPr lang="zh-CN" altLang="zh-CN" sz="2400" b="1" kern="100">
                <a:effectLst/>
                <a:latin typeface="Times New Roman" panose="02020603050405020304" pitchFamily="18" charset="0"/>
                <a:ea typeface="宋体" panose="02010600030101010101" pitchFamily="2" charset="-122"/>
                <a:cs typeface="Times New Roman" panose="02020603050405020304" pitchFamily="18" charset="0"/>
              </a:rPr>
              <a:t>．</a:t>
            </a:r>
            <a:r>
              <a:rPr lang="zh-CN" altLang="zh-CN" sz="2400" b="1" kern="100">
                <a:effectLst/>
                <a:latin typeface="Calibri"/>
                <a:ea typeface="宋体" panose="02010600030101010101" pitchFamily="2" charset="-122"/>
                <a:cs typeface="宋体" panose="02010600030101010101" pitchFamily="2" charset="-122"/>
              </a:rPr>
              <a:t>少年的梦想幼稚无聊，永远无法实现</a:t>
            </a:r>
            <a:endParaRPr lang="zh-CN" altLang="zh-CN" sz="2400" b="1" kern="100">
              <a:effectLst/>
              <a:latin typeface="Calibri"/>
              <a:ea typeface="宋体" panose="02010600030101010101" pitchFamily="2" charset="-122"/>
              <a:cs typeface="Times New Roman" panose="02020603050405020304" pitchFamily="18" charset="0"/>
            </a:endParaRPr>
          </a:p>
          <a:p>
            <a:pPr algn="l" fontAlgn="ctr">
              <a:lnSpc>
                <a:spcPct val="150000"/>
              </a:lnSpc>
            </a:pPr>
            <a:r>
              <a:rPr lang="zh-CN" altLang="zh-CN" sz="2400" b="1" kern="100">
                <a:solidFill>
                  <a:srgbClr val="FF0000"/>
                </a:solidFill>
                <a:effectLst/>
                <a:latin typeface="Times New Roman" panose="02020603050405020304" pitchFamily="18" charset="0"/>
                <a:ea typeface="宋体" panose="02010600030101010101" pitchFamily="2" charset="-122"/>
                <a:cs typeface="Times New Roman" panose="02020603050405020304" pitchFamily="18" charset="0"/>
              </a:rPr>
              <a:t>【解析】本题考查对少年的梦想的正确认识。</a:t>
            </a:r>
            <a:endParaRPr lang="zh-CN" altLang="zh-CN" sz="2400" b="1" kern="100">
              <a:solidFill>
                <a:srgbClr val="FF0000"/>
              </a:solidFill>
              <a:effectLst/>
              <a:latin typeface="Calibri"/>
              <a:ea typeface="宋体" panose="02010600030101010101" pitchFamily="2" charset="-122"/>
              <a:cs typeface="Times New Roman" panose="02020603050405020304" pitchFamily="18" charset="0"/>
            </a:endParaRPr>
          </a:p>
          <a:p>
            <a:r>
              <a:rPr lang="en-US" altLang="zh-CN" sz="2400" b="1">
                <a:solidFill>
                  <a:srgbClr val="FF0000"/>
                </a:solidFill>
                <a:effectLst/>
                <a:latin typeface="Times New Roman" panose="02020603050405020304" pitchFamily="18" charset="0"/>
                <a:ea typeface="宋体" panose="02010600030101010101" pitchFamily="2" charset="-122"/>
              </a:rPr>
              <a:t>ABCD</a:t>
            </a:r>
            <a:r>
              <a:rPr lang="zh-CN" altLang="zh-CN" sz="2400" b="1">
                <a:solidFill>
                  <a:srgbClr val="FF0000"/>
                </a:solidFill>
                <a:effectLst/>
                <a:latin typeface="Times New Roman" panose="02020603050405020304" pitchFamily="18" charset="0"/>
                <a:ea typeface="宋体" panose="02010600030101010101" pitchFamily="2" charset="-122"/>
                <a:cs typeface="Times New Roman" panose="02020603050405020304" pitchFamily="18" charset="0"/>
              </a:rPr>
              <a:t>：梦想是对未来美好生活的愿望，它能不断激发我们生命的热情和勇气。少年的梦想，是人类天真无邪、美丽可爱的愿望。有了这样的梦想，才能不断地进步和发展，少年有梦，不应止于心动，更在于行动，努力使梦想与现实之间的桥梁。</a:t>
            </a:r>
            <a:r>
              <a:rPr lang="en-US" altLang="zh-CN" sz="2400" b="1">
                <a:solidFill>
                  <a:srgbClr val="FF0000"/>
                </a:solidFill>
                <a:effectLst/>
                <a:latin typeface="Times New Roman" panose="02020603050405020304" pitchFamily="18" charset="0"/>
                <a:ea typeface="宋体" panose="02010600030101010101" pitchFamily="2" charset="-122"/>
              </a:rPr>
              <a:t>A</a:t>
            </a:r>
            <a:r>
              <a:rPr lang="zh-CN" altLang="zh-CN" sz="2400" b="1">
                <a:solidFill>
                  <a:srgbClr val="FF0000"/>
                </a:solidFill>
                <a:effectLst/>
                <a:latin typeface="Times New Roman" panose="02020603050405020304" pitchFamily="18" charset="0"/>
                <a:ea typeface="宋体" panose="02010600030101010101" pitchFamily="2" charset="-122"/>
                <a:cs typeface="Times New Roman" panose="02020603050405020304" pitchFamily="18" charset="0"/>
              </a:rPr>
              <a:t>说法正确，</a:t>
            </a:r>
            <a:r>
              <a:rPr lang="en-US" altLang="zh-CN" sz="2400" b="1">
                <a:solidFill>
                  <a:srgbClr val="FF0000"/>
                </a:solidFill>
                <a:effectLst/>
                <a:latin typeface="Times New Roman" panose="02020603050405020304" pitchFamily="18" charset="0"/>
                <a:ea typeface="宋体" panose="02010600030101010101" pitchFamily="2" charset="-122"/>
              </a:rPr>
              <a:t>B</a:t>
            </a:r>
            <a:r>
              <a:rPr lang="zh-CN" altLang="zh-CN" sz="2400" b="1">
                <a:solidFill>
                  <a:srgbClr val="FF0000"/>
                </a:solidFill>
                <a:effectLst/>
                <a:latin typeface="Times New Roman" panose="02020603050405020304" pitchFamily="18" charset="0"/>
                <a:ea typeface="宋体" panose="02010600030101010101" pitchFamily="2" charset="-122"/>
                <a:cs typeface="Times New Roman" panose="02020603050405020304" pitchFamily="18" charset="0"/>
              </a:rPr>
              <a:t>、</a:t>
            </a:r>
            <a:r>
              <a:rPr lang="en-US" altLang="zh-CN" sz="2400" b="1">
                <a:solidFill>
                  <a:srgbClr val="FF0000"/>
                </a:solidFill>
                <a:effectLst/>
                <a:latin typeface="Times New Roman" panose="02020603050405020304" pitchFamily="18" charset="0"/>
                <a:ea typeface="宋体" panose="02010600030101010101" pitchFamily="2" charset="-122"/>
              </a:rPr>
              <a:t>C</a:t>
            </a:r>
            <a:r>
              <a:rPr lang="zh-CN" altLang="zh-CN" sz="2400" b="1">
                <a:solidFill>
                  <a:srgbClr val="FF0000"/>
                </a:solidFill>
                <a:effectLst/>
                <a:latin typeface="Times New Roman" panose="02020603050405020304" pitchFamily="18" charset="0"/>
                <a:ea typeface="宋体" panose="02010600030101010101" pitchFamily="2" charset="-122"/>
                <a:cs typeface="Times New Roman" panose="02020603050405020304" pitchFamily="18" charset="0"/>
              </a:rPr>
              <a:t>、</a:t>
            </a:r>
            <a:r>
              <a:rPr lang="en-US" altLang="zh-CN" sz="2400" b="1">
                <a:solidFill>
                  <a:srgbClr val="FF0000"/>
                </a:solidFill>
                <a:effectLst/>
                <a:latin typeface="Times New Roman" panose="02020603050405020304" pitchFamily="18" charset="0"/>
                <a:ea typeface="宋体" panose="02010600030101010101" pitchFamily="2" charset="-122"/>
              </a:rPr>
              <a:t>D</a:t>
            </a:r>
            <a:r>
              <a:rPr lang="zh-CN" altLang="zh-CN" sz="2400" b="1">
                <a:solidFill>
                  <a:srgbClr val="FF0000"/>
                </a:solidFill>
                <a:effectLst/>
                <a:latin typeface="Times New Roman" panose="02020603050405020304" pitchFamily="18" charset="0"/>
                <a:ea typeface="宋体" panose="02010600030101010101" pitchFamily="2" charset="-122"/>
                <a:cs typeface="Times New Roman" panose="02020603050405020304" pitchFamily="18" charset="0"/>
              </a:rPr>
              <a:t>说法错误；故本题选</a:t>
            </a:r>
            <a:r>
              <a:rPr lang="en-US" altLang="zh-CN" sz="2400" b="1">
                <a:solidFill>
                  <a:srgbClr val="FF0000"/>
                </a:solidFill>
                <a:effectLst/>
                <a:latin typeface="Times New Roman" panose="02020603050405020304" pitchFamily="18" charset="0"/>
                <a:ea typeface="宋体" panose="02010600030101010101" pitchFamily="2" charset="-122"/>
              </a:rPr>
              <a:t>A</a:t>
            </a:r>
            <a:r>
              <a:rPr lang="zh-CN" altLang="zh-CN" sz="2400" b="1">
                <a:solidFill>
                  <a:srgbClr val="FF0000"/>
                </a:solidFill>
                <a:effectLst/>
                <a:latin typeface="Times New Roman" panose="02020603050405020304" pitchFamily="18" charset="0"/>
                <a:ea typeface="宋体" panose="02010600030101010101" pitchFamily="2" charset="-122"/>
                <a:cs typeface="Times New Roman" panose="02020603050405020304" pitchFamily="18" charset="0"/>
              </a:rPr>
              <a:t>。</a:t>
            </a:r>
            <a:br>
              <a:rPr lang="en-US" altLang="zh-CN" sz="2400" b="1">
                <a:solidFill>
                  <a:srgbClr val="FF0000"/>
                </a:solidFill>
                <a:effectLst/>
                <a:latin typeface="Times New Roman" panose="02020603050405020304" pitchFamily="18" charset="0"/>
                <a:ea typeface="宋体" panose="02010600030101010101" pitchFamily="2" charset="-122"/>
              </a:rPr>
            </a:br>
            <a:endParaRPr lang="zh-CN" altLang="en-US" sz="2400" b="1">
              <a:solidFill>
                <a:srgbClr val="FF0000"/>
              </a:solidFill>
            </a:endParaRPr>
          </a:p>
        </p:txBody>
      </p:sp>
      <p:sp>
        <p:nvSpPr>
          <p:cNvPr id="5" name="文本框 4"/>
          <p:cNvSpPr txBox="1"/>
          <p:nvPr/>
        </p:nvSpPr>
        <p:spPr>
          <a:xfrm>
            <a:off x="3788410" y="1125537"/>
            <a:ext cx="914400" cy="830997"/>
          </a:xfrm>
          <a:prstGeom prst="rect">
            <a:avLst/>
          </a:prstGeom>
          <a:noFill/>
        </p:spPr>
        <p:txBody>
          <a:bodyPr wrap="square" rtlCol="0">
            <a:spAutoFit/>
          </a:bodyPr>
          <a:lstStyle>
            <a:defPPr>
              <a:defRPr lang="zh-CN"/>
            </a:defPPr>
          </a:lstStyle>
          <a:p>
            <a:r>
              <a:rPr lang="en-US" altLang="zh-CN" sz="4800" b="1">
                <a:solidFill>
                  <a:srgbClr val="FF0000"/>
                </a:solidFill>
              </a:rPr>
              <a:t>A</a:t>
            </a:r>
            <a:endParaRPr lang="zh-CN" altLang="en-US" sz="4800" b="1">
              <a:solidFill>
                <a:srgbClr val="FF0000"/>
              </a:solidFill>
            </a:endParaRPr>
          </a:p>
        </p:txBody>
      </p:sp>
    </p:spTree>
    <p:custDataLst>
      <p:tags r:id="rId2"/>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nodeType="clickPar">
                      <p:stCondLst>
                        <p:cond delay="indefinite"/>
                      </p:stCondLst>
                      <p:childTnLst>
                        <p:par>
                          <p:cTn id="9" fill="hold" nodeType="withGroup">
                            <p:stCondLst>
                              <p:cond delay="indefinite"/>
                            </p:stCondLst>
                          </p:cTn>
                        </p:par>
                        <p:par>
                          <p:cTn id="10" fill="hold" nodeType="afterGroup">
                            <p:stCondLst>
                              <p:cond delay="0"/>
                            </p:stCondLst>
                            <p:childTnLst>
                              <p:par>
                                <p:cTn id="11" presetID="10" presetClass="entr" presetSubtype="0" fill="hold" nodeType="click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animEffect transition="in" filter="fade">
                                      <p:cBhvr>
                                        <p:cTn id="13" dur="500"/>
                                        <p:tgtEl>
                                          <p:spTgt spid="3">
                                            <p:txEl>
                                              <p:pRg st="5" end="5"/>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6" end="6"/>
                                            </p:txEl>
                                          </p:spTgt>
                                        </p:tgtEl>
                                        <p:attrNameLst>
                                          <p:attrName>style.visibility</p:attrName>
                                        </p:attrNameLst>
                                      </p:cBhvr>
                                      <p:to>
                                        <p:strVal val="visible"/>
                                      </p:to>
                                    </p:set>
                                    <p:animEffect transition="in" filter="fade">
                                      <p:cBhvr>
                                        <p:cTn id="16"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3" name="文本框 2"/>
          <p:cNvSpPr txBox="1"/>
          <p:nvPr/>
        </p:nvSpPr>
        <p:spPr>
          <a:xfrm>
            <a:off x="373626" y="625644"/>
            <a:ext cx="11818374" cy="5862320"/>
          </a:xfrm>
          <a:prstGeom prst="rect">
            <a:avLst/>
          </a:prstGeom>
          <a:noFill/>
        </p:spPr>
        <p:txBody>
          <a:bodyPr wrap="square">
            <a:spAutoFit/>
          </a:bodyPr>
          <a:lstStyle>
            <a:defPPr>
              <a:defRPr lang="zh-CN"/>
            </a:defPPr>
          </a:lstStyle>
          <a:p>
            <a:pPr algn="l" fontAlgn="ctr">
              <a:lnSpc>
                <a:spcPct val="150000"/>
              </a:lnSpc>
            </a:pPr>
            <a:r>
              <a:rPr lang="en-US" altLang="zh-CN" sz="2400" b="1" kern="100">
                <a:effectLst/>
                <a:latin typeface="Times New Roman" panose="02020603050405020304" pitchFamily="18" charset="0"/>
                <a:ea typeface="宋体" panose="02010600030101010101" pitchFamily="2" charset="-122"/>
                <a:cs typeface="Times New Roman" panose="02020603050405020304" pitchFamily="18" charset="0"/>
              </a:rPr>
              <a:t>2</a:t>
            </a:r>
            <a:r>
              <a:rPr lang="zh-CN" altLang="zh-CN" sz="2400" b="1" kern="100">
                <a:effectLst/>
                <a:latin typeface="Times New Roman" panose="02020603050405020304" pitchFamily="18" charset="0"/>
                <a:ea typeface="宋体" panose="02010600030101010101" pitchFamily="2" charset="-122"/>
                <a:cs typeface="Times New Roman" panose="02020603050405020304" pitchFamily="18" charset="0"/>
              </a:rPr>
              <a:t>．（</a:t>
            </a:r>
            <a:r>
              <a:rPr lang="en-US" altLang="zh-CN" sz="2400" b="1" kern="100">
                <a:effectLst/>
                <a:latin typeface="Times New Roman" panose="02020603050405020304" pitchFamily="18" charset="0"/>
                <a:ea typeface="宋体" panose="02010600030101010101" pitchFamily="2" charset="-122"/>
                <a:cs typeface="Times New Roman" panose="02020603050405020304" pitchFamily="18" charset="0"/>
              </a:rPr>
              <a:t>2021·</a:t>
            </a:r>
            <a:r>
              <a:rPr lang="zh-CN" altLang="zh-CN" sz="2400" b="1" kern="100">
                <a:effectLst/>
                <a:latin typeface="Times New Roman" panose="02020603050405020304" pitchFamily="18" charset="0"/>
                <a:ea typeface="宋体" panose="02010600030101010101" pitchFamily="2" charset="-122"/>
                <a:cs typeface="Times New Roman" panose="02020603050405020304" pitchFamily="18" charset="0"/>
              </a:rPr>
              <a:t>内蒙古鄂尔多斯）</a:t>
            </a:r>
            <a:r>
              <a:rPr lang="zh-CN" altLang="zh-CN" sz="2400" b="1" kern="100">
                <a:effectLst/>
                <a:latin typeface="Calibri"/>
                <a:ea typeface="宋体" panose="02010600030101010101" pitchFamily="2" charset="-122"/>
                <a:cs typeface="宋体" panose="02010600030101010101" pitchFamily="2" charset="-122"/>
              </a:rPr>
              <a:t>新冠肺炎疫情突如其来，众志成城书写抗疫史诗</a:t>
            </a:r>
            <a:r>
              <a:rPr lang="en-US" altLang="zh-CN" sz="2400" b="1" kern="100">
                <a:effectLst/>
                <a:latin typeface="Calibri"/>
                <a:ea typeface="宋体" panose="02010600030101010101" pitchFamily="2" charset="-122"/>
                <a:cs typeface="宋体" panose="02010600030101010101" pitchFamily="2" charset="-122"/>
              </a:rPr>
              <a:t>……</a:t>
            </a:r>
            <a:r>
              <a:rPr lang="en-US" altLang="zh-CN" sz="2400" b="1" kern="100">
                <a:effectLst/>
                <a:latin typeface="Times New Roman" panose="02020603050405020304" pitchFamily="18" charset="0"/>
                <a:ea typeface="Times New Roman" panose="02020603050405020304" pitchFamily="18" charset="0"/>
                <a:cs typeface="Times New Roman" panose="02020603050405020304" pitchFamily="18" charset="0"/>
              </a:rPr>
              <a:t>2020</a:t>
            </a:r>
            <a:r>
              <a:rPr lang="zh-CN" altLang="zh-CN" sz="2400" b="1" kern="100">
                <a:effectLst/>
                <a:latin typeface="Calibri"/>
                <a:ea typeface="宋体" panose="02010600030101010101" pitchFamily="2" charset="-122"/>
                <a:cs typeface="宋体" panose="02010600030101010101" pitchFamily="2" charset="-122"/>
              </a:rPr>
              <a:t>年，我们对生命有了更深的体会和理解。下列体会和理解正确的是（</a:t>
            </a:r>
            <a:r>
              <a:rPr lang="en-US" altLang="zh-CN" sz="2400" b="1" kern="100">
                <a:effectLst/>
                <a:latin typeface="Times New Roman" panose="02020603050405020304" pitchFamily="18" charset="0"/>
                <a:ea typeface="Times New Roman" panose="02020603050405020304" pitchFamily="18" charset="0"/>
                <a:cs typeface="Times New Roman" panose="02020603050405020304" pitchFamily="18" charset="0"/>
              </a:rPr>
              <a:t>    </a:t>
            </a:r>
            <a:r>
              <a:rPr lang="zh-CN" altLang="zh-CN" sz="2400" b="1" kern="100">
                <a:effectLst/>
                <a:latin typeface="Calibri"/>
                <a:ea typeface="宋体" panose="02010600030101010101" pitchFamily="2" charset="-122"/>
                <a:cs typeface="宋体" panose="02010600030101010101" pitchFamily="2" charset="-122"/>
              </a:rPr>
              <a:t>）</a:t>
            </a:r>
            <a:endParaRPr lang="zh-CN" altLang="zh-CN" sz="2400" b="1" kern="100">
              <a:effectLst/>
              <a:latin typeface="Calibri"/>
              <a:ea typeface="宋体" panose="02010600030101010101" pitchFamily="2" charset="-122"/>
              <a:cs typeface="Times New Roman" panose="02020603050405020304" pitchFamily="18" charset="0"/>
            </a:endParaRPr>
          </a:p>
          <a:p>
            <a:pPr algn="l" fontAlgn="ctr">
              <a:lnSpc>
                <a:spcPct val="150000"/>
              </a:lnSpc>
            </a:pPr>
            <a:r>
              <a:rPr lang="en-US" altLang="zh-CN" sz="2400" b="1" kern="100">
                <a:effectLst/>
                <a:latin typeface="宋体" panose="02010600030101010101" pitchFamily="2" charset="-122"/>
                <a:ea typeface="宋体" panose="02010600030101010101" pitchFamily="2" charset="-122"/>
                <a:cs typeface="宋体" panose="02010600030101010101" pitchFamily="2" charset="-122"/>
              </a:rPr>
              <a:t>①</a:t>
            </a:r>
            <a:r>
              <a:rPr lang="zh-CN" altLang="zh-CN" sz="2400" b="1" kern="100">
                <a:effectLst/>
                <a:latin typeface="Calibri"/>
                <a:ea typeface="宋体" panose="02010600030101010101" pitchFamily="2" charset="-122"/>
                <a:cs typeface="宋体" panose="02010600030101010101" pitchFamily="2" charset="-122"/>
              </a:rPr>
              <a:t>接续生命，及时行乐</a:t>
            </a:r>
            <a:r>
              <a:rPr lang="en-US" altLang="zh-CN" sz="2400" b="1" kern="10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altLang="zh-CN" sz="2400" b="1" kern="100">
                <a:effectLst/>
                <a:latin typeface="宋体" panose="02010600030101010101" pitchFamily="2" charset="-122"/>
                <a:ea typeface="宋体" panose="02010600030101010101" pitchFamily="2" charset="-122"/>
                <a:cs typeface="宋体" panose="02010600030101010101" pitchFamily="2" charset="-122"/>
              </a:rPr>
              <a:t>②</a:t>
            </a:r>
            <a:r>
              <a:rPr lang="zh-CN" altLang="zh-CN" sz="2400" b="1" kern="100">
                <a:effectLst/>
                <a:latin typeface="Calibri"/>
                <a:ea typeface="宋体" panose="02010600030101010101" pitchFamily="2" charset="-122"/>
                <a:cs typeface="宋体" panose="02010600030101010101" pitchFamily="2" charset="-122"/>
              </a:rPr>
              <a:t>让世界因为有我而更美好</a:t>
            </a:r>
            <a:endParaRPr lang="zh-CN" altLang="zh-CN" sz="2400" b="1" kern="100">
              <a:effectLst/>
              <a:latin typeface="Calibri"/>
              <a:ea typeface="宋体" panose="02010600030101010101" pitchFamily="2" charset="-122"/>
              <a:cs typeface="Times New Roman" panose="02020603050405020304" pitchFamily="18" charset="0"/>
            </a:endParaRPr>
          </a:p>
          <a:p>
            <a:pPr algn="l" fontAlgn="ctr">
              <a:lnSpc>
                <a:spcPct val="150000"/>
              </a:lnSpc>
            </a:pPr>
            <a:r>
              <a:rPr lang="en-US" altLang="zh-CN" sz="2400" b="1" kern="100">
                <a:effectLst/>
                <a:latin typeface="宋体" panose="02010600030101010101" pitchFamily="2" charset="-122"/>
                <a:ea typeface="宋体" panose="02010600030101010101" pitchFamily="2" charset="-122"/>
                <a:cs typeface="宋体" panose="02010600030101010101" pitchFamily="2" charset="-122"/>
              </a:rPr>
              <a:t>③</a:t>
            </a:r>
            <a:r>
              <a:rPr lang="zh-CN" altLang="zh-CN" sz="2400" b="1" kern="100">
                <a:effectLst/>
                <a:latin typeface="Calibri"/>
                <a:ea typeface="宋体" panose="02010600030101010101" pitchFamily="2" charset="-122"/>
                <a:cs typeface="宋体" panose="02010600030101010101" pitchFamily="2" charset="-122"/>
              </a:rPr>
              <a:t>关心身体状况，养成健康生活方式</a:t>
            </a:r>
            <a:r>
              <a:rPr lang="en-US" altLang="zh-CN" sz="2400" b="1" kern="10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altLang="zh-CN" sz="2400" b="1" kern="100">
                <a:effectLst/>
                <a:latin typeface="宋体" panose="02010600030101010101" pitchFamily="2" charset="-122"/>
                <a:ea typeface="宋体" panose="02010600030101010101" pitchFamily="2" charset="-122"/>
                <a:cs typeface="宋体" panose="02010600030101010101" pitchFamily="2" charset="-122"/>
              </a:rPr>
              <a:t>④</a:t>
            </a:r>
            <a:r>
              <a:rPr lang="zh-CN" altLang="zh-CN" sz="2400" b="1" kern="100">
                <a:effectLst/>
                <a:latin typeface="Calibri"/>
                <a:ea typeface="宋体" panose="02010600030101010101" pitchFamily="2" charset="-122"/>
                <a:cs typeface="宋体" panose="02010600030101010101" pitchFamily="2" charset="-122"/>
              </a:rPr>
              <a:t>尊重、关注、关怀、善待身边每一个人</a:t>
            </a:r>
            <a:endParaRPr lang="zh-CN" altLang="zh-CN" sz="2400" b="1" kern="100">
              <a:effectLst/>
              <a:latin typeface="Calibri"/>
              <a:ea typeface="宋体" panose="02010600030101010101" pitchFamily="2" charset="-122"/>
              <a:cs typeface="Times New Roman" panose="02020603050405020304" pitchFamily="18" charset="0"/>
            </a:endParaRPr>
          </a:p>
          <a:p>
            <a:pPr algn="l" fontAlgn="ctr">
              <a:lnSpc>
                <a:spcPct val="150000"/>
              </a:lnSpc>
              <a:tabLst>
                <a:tab pos="1318260"/>
                <a:tab pos="2637155"/>
                <a:tab pos="3955415"/>
              </a:tabLst>
            </a:pPr>
            <a:r>
              <a:rPr lang="en-US" altLang="zh-CN" sz="2400" b="1" kern="100">
                <a:effectLst/>
                <a:latin typeface="Times New Roman" panose="02020603050405020304" pitchFamily="18" charset="0"/>
                <a:ea typeface="宋体" panose="02010600030101010101" pitchFamily="2" charset="-122"/>
                <a:cs typeface="Times New Roman" panose="02020603050405020304" pitchFamily="18" charset="0"/>
              </a:rPr>
              <a:t>A</a:t>
            </a:r>
            <a:r>
              <a:rPr lang="zh-CN" altLang="zh-CN" sz="2400" b="1" kern="100">
                <a:effectLst/>
                <a:latin typeface="Times New Roman" panose="02020603050405020304" pitchFamily="18" charset="0"/>
                <a:ea typeface="宋体" panose="02010600030101010101" pitchFamily="2" charset="-122"/>
                <a:cs typeface="Times New Roman" panose="02020603050405020304" pitchFamily="18" charset="0"/>
              </a:rPr>
              <a:t>．</a:t>
            </a:r>
            <a:r>
              <a:rPr lang="en-US" altLang="zh-CN" sz="2400" b="1" kern="100">
                <a:effectLst/>
                <a:latin typeface="宋体" panose="02010600030101010101" pitchFamily="2" charset="-122"/>
                <a:ea typeface="宋体" panose="02010600030101010101" pitchFamily="2" charset="-122"/>
                <a:cs typeface="宋体" panose="02010600030101010101" pitchFamily="2" charset="-122"/>
              </a:rPr>
              <a:t>①②③</a:t>
            </a:r>
            <a:r>
              <a:rPr lang="en-US" altLang="zh-CN" sz="2400" b="1" kern="100">
                <a:effectLst/>
                <a:latin typeface="Times New Roman" panose="02020603050405020304" pitchFamily="18" charset="0"/>
                <a:ea typeface="宋体" panose="02010600030101010101" pitchFamily="2" charset="-122"/>
                <a:cs typeface="Times New Roman" panose="02020603050405020304" pitchFamily="18" charset="0"/>
              </a:rPr>
              <a:t>	B</a:t>
            </a:r>
            <a:r>
              <a:rPr lang="zh-CN" altLang="zh-CN" sz="2400" b="1" kern="100">
                <a:effectLst/>
                <a:latin typeface="Times New Roman" panose="02020603050405020304" pitchFamily="18" charset="0"/>
                <a:ea typeface="宋体" panose="02010600030101010101" pitchFamily="2" charset="-122"/>
                <a:cs typeface="Times New Roman" panose="02020603050405020304" pitchFamily="18" charset="0"/>
              </a:rPr>
              <a:t>．</a:t>
            </a:r>
            <a:r>
              <a:rPr lang="en-US" altLang="zh-CN" sz="2400" b="1" kern="100">
                <a:effectLst/>
                <a:latin typeface="宋体" panose="02010600030101010101" pitchFamily="2" charset="-122"/>
                <a:ea typeface="宋体" panose="02010600030101010101" pitchFamily="2" charset="-122"/>
                <a:cs typeface="宋体" panose="02010600030101010101" pitchFamily="2" charset="-122"/>
              </a:rPr>
              <a:t>①②④</a:t>
            </a:r>
            <a:r>
              <a:rPr lang="en-US" altLang="zh-CN" sz="2400" b="1" kern="100">
                <a:effectLst/>
                <a:latin typeface="Times New Roman" panose="02020603050405020304" pitchFamily="18" charset="0"/>
                <a:ea typeface="宋体" panose="02010600030101010101" pitchFamily="2" charset="-122"/>
                <a:cs typeface="Times New Roman" panose="02020603050405020304" pitchFamily="18" charset="0"/>
              </a:rPr>
              <a:t>	C</a:t>
            </a:r>
            <a:r>
              <a:rPr lang="zh-CN" altLang="zh-CN" sz="2400" b="1" kern="100">
                <a:effectLst/>
                <a:latin typeface="Times New Roman" panose="02020603050405020304" pitchFamily="18" charset="0"/>
                <a:ea typeface="宋体" panose="02010600030101010101" pitchFamily="2" charset="-122"/>
                <a:cs typeface="Times New Roman" panose="02020603050405020304" pitchFamily="18" charset="0"/>
              </a:rPr>
              <a:t>．</a:t>
            </a:r>
            <a:r>
              <a:rPr lang="en-US" altLang="zh-CN" sz="2400" b="1" kern="100">
                <a:effectLst/>
                <a:latin typeface="宋体" panose="02010600030101010101" pitchFamily="2" charset="-122"/>
                <a:ea typeface="宋体" panose="02010600030101010101" pitchFamily="2" charset="-122"/>
                <a:cs typeface="宋体" panose="02010600030101010101" pitchFamily="2" charset="-122"/>
              </a:rPr>
              <a:t>①③④</a:t>
            </a:r>
            <a:r>
              <a:rPr lang="en-US" altLang="zh-CN" sz="2400" b="1" kern="100">
                <a:effectLst/>
                <a:latin typeface="Times New Roman" panose="02020603050405020304" pitchFamily="18" charset="0"/>
                <a:ea typeface="宋体" panose="02010600030101010101" pitchFamily="2" charset="-122"/>
                <a:cs typeface="Times New Roman" panose="02020603050405020304" pitchFamily="18" charset="0"/>
              </a:rPr>
              <a:t>	D</a:t>
            </a:r>
            <a:r>
              <a:rPr lang="zh-CN" altLang="zh-CN" sz="2400" b="1" kern="100">
                <a:effectLst/>
                <a:latin typeface="Times New Roman" panose="02020603050405020304" pitchFamily="18" charset="0"/>
                <a:ea typeface="宋体" panose="02010600030101010101" pitchFamily="2" charset="-122"/>
                <a:cs typeface="Times New Roman" panose="02020603050405020304" pitchFamily="18" charset="0"/>
              </a:rPr>
              <a:t>．</a:t>
            </a:r>
            <a:r>
              <a:rPr lang="en-US" altLang="zh-CN" sz="2400" b="1" kern="100">
                <a:effectLst/>
                <a:latin typeface="宋体" panose="02010600030101010101" pitchFamily="2" charset="-122"/>
                <a:ea typeface="宋体" panose="02010600030101010101" pitchFamily="2" charset="-122"/>
                <a:cs typeface="宋体" panose="02010600030101010101" pitchFamily="2" charset="-122"/>
              </a:rPr>
              <a:t>②③④</a:t>
            </a:r>
            <a:endParaRPr lang="zh-CN" altLang="zh-CN" sz="2400" b="1" kern="100">
              <a:effectLst/>
              <a:latin typeface="Calibri"/>
              <a:ea typeface="宋体" panose="02010600030101010101" pitchFamily="2" charset="-122"/>
              <a:cs typeface="Times New Roman" panose="02020603050405020304" pitchFamily="18" charset="0"/>
            </a:endParaRPr>
          </a:p>
          <a:p>
            <a:pPr algn="l" fontAlgn="ctr">
              <a:lnSpc>
                <a:spcPts val="2600"/>
              </a:lnSpc>
            </a:pPr>
            <a:endParaRPr lang="en-US" altLang="zh-CN" sz="2400" b="1" kern="100">
              <a:solidFill>
                <a:srgbClr val="FF0000"/>
              </a:solidFill>
              <a:effectLst/>
              <a:latin typeface="Times New Roman" panose="02020603050405020304" pitchFamily="18" charset="0"/>
              <a:ea typeface="宋体" panose="02010600030101010101" pitchFamily="2" charset="-122"/>
              <a:cs typeface="Times New Roman" panose="02020603050405020304" pitchFamily="18" charset="0"/>
            </a:endParaRPr>
          </a:p>
          <a:p>
            <a:pPr algn="l" fontAlgn="ctr">
              <a:lnSpc>
                <a:spcPts val="2600"/>
              </a:lnSpc>
            </a:pPr>
            <a:endParaRPr lang="en-US" altLang="zh-CN" sz="2400" b="1" kern="100">
              <a:solidFill>
                <a:srgbClr val="FF0000"/>
              </a:solidFill>
              <a:latin typeface="Times New Roman" panose="02020603050405020304" pitchFamily="18" charset="0"/>
              <a:ea typeface="宋体" panose="02010600030101010101" pitchFamily="2" charset="-122"/>
              <a:cs typeface="Times New Roman" panose="02020603050405020304" pitchFamily="18" charset="0"/>
            </a:endParaRPr>
          </a:p>
          <a:p>
            <a:pPr algn="l" fontAlgn="ctr">
              <a:lnSpc>
                <a:spcPts val="2600"/>
              </a:lnSpc>
            </a:pPr>
            <a:endParaRPr lang="en-US" altLang="zh-CN" sz="2400" b="1" kern="100">
              <a:solidFill>
                <a:srgbClr val="FF0000"/>
              </a:solidFill>
              <a:effectLst/>
              <a:latin typeface="Times New Roman" panose="02020603050405020304" pitchFamily="18" charset="0"/>
              <a:ea typeface="宋体" panose="02010600030101010101" pitchFamily="2" charset="-122"/>
              <a:cs typeface="Times New Roman" panose="02020603050405020304" pitchFamily="18" charset="0"/>
            </a:endParaRPr>
          </a:p>
          <a:p>
            <a:pPr algn="l" fontAlgn="ctr">
              <a:lnSpc>
                <a:spcPts val="2600"/>
              </a:lnSpc>
            </a:pPr>
            <a:r>
              <a:rPr lang="zh-CN" altLang="zh-CN" sz="2400" b="1" kern="100">
                <a:solidFill>
                  <a:srgbClr val="FF0000"/>
                </a:solidFill>
                <a:effectLst/>
                <a:latin typeface="Times New Roman" panose="02020603050405020304" pitchFamily="18" charset="0"/>
                <a:ea typeface="宋体" panose="02010600030101010101" pitchFamily="2" charset="-122"/>
                <a:cs typeface="Times New Roman" panose="02020603050405020304" pitchFamily="18" charset="0"/>
              </a:rPr>
              <a:t>【解析】本题考查的知识点是珍爱生命。</a:t>
            </a:r>
            <a:r>
              <a:rPr lang="zh-CN" altLang="zh-CN" sz="2400" b="1" kern="100">
                <a:solidFill>
                  <a:srgbClr val="FF0000"/>
                </a:solidFill>
                <a:effectLst/>
                <a:latin typeface="Calibri"/>
                <a:ea typeface="宋体" panose="02010600030101010101" pitchFamily="2" charset="-122"/>
                <a:cs typeface="宋体" panose="02010600030101010101" pitchFamily="2" charset="-122"/>
              </a:rPr>
              <a:t>②③④</a:t>
            </a:r>
            <a:r>
              <a:rPr lang="zh-CN" altLang="zh-CN" sz="2400" b="1" kern="100">
                <a:solidFill>
                  <a:srgbClr val="FF0000"/>
                </a:solidFill>
                <a:effectLst/>
                <a:latin typeface="Times New Roman" panose="02020603050405020304" pitchFamily="18" charset="0"/>
                <a:ea typeface="宋体" panose="02010600030101010101" pitchFamily="2" charset="-122"/>
                <a:cs typeface="Times New Roman" panose="02020603050405020304" pitchFamily="18" charset="0"/>
              </a:rPr>
              <a:t>：题干中疫情让我们深刻理解生命至上，我们要敬畏生命，敬畏生命，让我们从对自己生命的珍惜走向对他人生命的关怀，使我们意识到每个人都需要与他人共同生活。我们只有不漠视自己的生命，也不漠视他人的生命，谨慎地对待生命关系、处理生命问题，才会尊重、关注、关怀和善待身边的每一个人。故</a:t>
            </a:r>
            <a:r>
              <a:rPr lang="zh-CN" altLang="zh-CN" sz="2400" b="1" kern="100">
                <a:solidFill>
                  <a:srgbClr val="FF0000"/>
                </a:solidFill>
                <a:effectLst/>
                <a:latin typeface="Calibri"/>
                <a:ea typeface="宋体" panose="02010600030101010101" pitchFamily="2" charset="-122"/>
                <a:cs typeface="宋体" panose="02010600030101010101" pitchFamily="2" charset="-122"/>
              </a:rPr>
              <a:t>②③④</a:t>
            </a:r>
            <a:r>
              <a:rPr lang="zh-CN" altLang="zh-CN" sz="2400" b="1" kern="100">
                <a:solidFill>
                  <a:srgbClr val="FF0000"/>
                </a:solidFill>
                <a:effectLst/>
                <a:latin typeface="Times New Roman" panose="02020603050405020304" pitchFamily="18" charset="0"/>
                <a:ea typeface="宋体" panose="02010600030101010101" pitchFamily="2" charset="-122"/>
                <a:cs typeface="Times New Roman" panose="02020603050405020304" pitchFamily="18" charset="0"/>
              </a:rPr>
              <a:t>正确；</a:t>
            </a:r>
            <a:r>
              <a:rPr lang="zh-CN" altLang="zh-CN" sz="2400" b="1" kern="100">
                <a:solidFill>
                  <a:srgbClr val="FF0000"/>
                </a:solidFill>
                <a:effectLst/>
                <a:latin typeface="Calibri"/>
                <a:ea typeface="宋体" panose="02010600030101010101" pitchFamily="2" charset="-122"/>
                <a:cs typeface="宋体" panose="02010600030101010101" pitchFamily="2" charset="-122"/>
              </a:rPr>
              <a:t>①</a:t>
            </a:r>
            <a:r>
              <a:rPr lang="zh-CN" altLang="zh-CN" sz="2400" b="1" kern="100">
                <a:solidFill>
                  <a:srgbClr val="FF0000"/>
                </a:solidFill>
                <a:effectLst/>
                <a:latin typeface="Times New Roman" panose="02020603050405020304" pitchFamily="18" charset="0"/>
                <a:ea typeface="宋体" panose="02010600030101010101" pitchFamily="2" charset="-122"/>
                <a:cs typeface="Times New Roman" panose="02020603050405020304" pitchFamily="18" charset="0"/>
              </a:rPr>
              <a:t>：及时行乐是享乐主义，不符合题意，故排除</a:t>
            </a:r>
            <a:r>
              <a:rPr lang="zh-CN" altLang="zh-CN" sz="2400" b="1" kern="100">
                <a:solidFill>
                  <a:srgbClr val="FF0000"/>
                </a:solidFill>
                <a:effectLst/>
                <a:latin typeface="Calibri"/>
                <a:ea typeface="宋体" panose="02010600030101010101" pitchFamily="2" charset="-122"/>
                <a:cs typeface="宋体" panose="02010600030101010101" pitchFamily="2" charset="-122"/>
              </a:rPr>
              <a:t>①</a:t>
            </a:r>
            <a:r>
              <a:rPr lang="zh-CN" altLang="zh-CN" sz="2400" b="1" kern="100">
                <a:solidFill>
                  <a:srgbClr val="FF0000"/>
                </a:solidFill>
                <a:effectLst/>
                <a:latin typeface="Times New Roman" panose="02020603050405020304" pitchFamily="18" charset="0"/>
                <a:ea typeface="宋体" panose="02010600030101010101" pitchFamily="2" charset="-122"/>
                <a:cs typeface="Times New Roman" panose="02020603050405020304" pitchFamily="18" charset="0"/>
              </a:rPr>
              <a:t>；</a:t>
            </a:r>
            <a:endParaRPr lang="zh-CN" altLang="zh-CN" sz="2400" b="1" kern="100">
              <a:solidFill>
                <a:srgbClr val="FF0000"/>
              </a:solidFill>
              <a:effectLst/>
              <a:latin typeface="Calibri"/>
              <a:ea typeface="宋体" panose="02010600030101010101" pitchFamily="2" charset="-122"/>
              <a:cs typeface="Times New Roman" panose="02020603050405020304" pitchFamily="18" charset="0"/>
            </a:endParaRPr>
          </a:p>
          <a:p>
            <a:pPr algn="l" fontAlgn="ctr">
              <a:lnSpc>
                <a:spcPts val="2600"/>
              </a:lnSpc>
            </a:pPr>
            <a:r>
              <a:rPr lang="zh-CN" altLang="zh-CN" sz="2400" b="1" kern="100">
                <a:solidFill>
                  <a:srgbClr val="FF0000"/>
                </a:solidFill>
                <a:effectLst/>
                <a:latin typeface="Times New Roman" panose="02020603050405020304" pitchFamily="18" charset="0"/>
                <a:ea typeface="宋体" panose="02010600030101010101" pitchFamily="2" charset="-122"/>
                <a:cs typeface="Times New Roman" panose="02020603050405020304" pitchFamily="18" charset="0"/>
              </a:rPr>
              <a:t>故本题选</a:t>
            </a:r>
            <a:r>
              <a:rPr lang="en-US" altLang="zh-CN" sz="2400" b="1" kern="100">
                <a:solidFill>
                  <a:srgbClr val="FF0000"/>
                </a:solidFill>
                <a:effectLst/>
                <a:latin typeface="Times New Roman" panose="02020603050405020304" pitchFamily="18" charset="0"/>
                <a:ea typeface="宋体" panose="02010600030101010101" pitchFamily="2" charset="-122"/>
                <a:cs typeface="Times New Roman" panose="02020603050405020304" pitchFamily="18" charset="0"/>
              </a:rPr>
              <a:t>D</a:t>
            </a:r>
            <a:r>
              <a:rPr lang="zh-CN" altLang="zh-CN" sz="2400" b="1" kern="100">
                <a:solidFill>
                  <a:srgbClr val="FF0000"/>
                </a:solidFill>
                <a:effectLst/>
                <a:latin typeface="Times New Roman" panose="02020603050405020304" pitchFamily="18" charset="0"/>
                <a:ea typeface="宋体" panose="02010600030101010101" pitchFamily="2" charset="-122"/>
                <a:cs typeface="Times New Roman" panose="02020603050405020304" pitchFamily="18" charset="0"/>
              </a:rPr>
              <a:t>。</a:t>
            </a:r>
            <a:r>
              <a:rPr lang="zh-CN" altLang="zh-CN" sz="2400" b="1" kern="100">
                <a:solidFill>
                  <a:srgbClr val="FF0000"/>
                </a:solidFill>
                <a:effectLst/>
                <a:latin typeface="Calibri"/>
                <a:ea typeface="Times New Roman" panose="02020603050405020304" pitchFamily="18" charset="0"/>
                <a:cs typeface="Times New Roman" panose="02020603050405020304" pitchFamily="18" charset="0"/>
              </a:rPr>
              <a:t> </a:t>
            </a:r>
            <a:endParaRPr lang="zh-CN" altLang="zh-CN" sz="2400" b="1" kern="100">
              <a:solidFill>
                <a:srgbClr val="FF0000"/>
              </a:solidFill>
              <a:effectLst/>
              <a:latin typeface="Calibri"/>
              <a:ea typeface="宋体" panose="02010600030101010101" pitchFamily="2" charset="-122"/>
              <a:cs typeface="Times New Roman" panose="02020603050405020304" pitchFamily="18" charset="0"/>
            </a:endParaRPr>
          </a:p>
        </p:txBody>
      </p:sp>
      <p:sp>
        <p:nvSpPr>
          <p:cNvPr id="4" name="文本框 3"/>
          <p:cNvSpPr txBox="1"/>
          <p:nvPr/>
        </p:nvSpPr>
        <p:spPr>
          <a:xfrm>
            <a:off x="11147630" y="1355162"/>
            <a:ext cx="914400" cy="830997"/>
          </a:xfrm>
          <a:prstGeom prst="rect">
            <a:avLst/>
          </a:prstGeom>
          <a:noFill/>
        </p:spPr>
        <p:txBody>
          <a:bodyPr wrap="square" rtlCol="0">
            <a:spAutoFit/>
          </a:bodyPr>
          <a:lstStyle>
            <a:defPPr>
              <a:defRPr lang="zh-CN"/>
            </a:defPPr>
          </a:lstStyle>
          <a:p>
            <a:r>
              <a:rPr lang="en-US" altLang="zh-CN" sz="4800" b="1">
                <a:solidFill>
                  <a:srgbClr val="FF0000"/>
                </a:solidFill>
              </a:rPr>
              <a:t>D</a:t>
            </a:r>
            <a:endParaRPr lang="zh-CN" altLang="en-US" sz="4800" b="1">
              <a:solidFill>
                <a:srgbClr val="FF0000"/>
              </a:solidFill>
            </a:endParaRPr>
          </a:p>
        </p:txBody>
      </p:sp>
    </p:spTree>
    <p:custDataLst>
      <p:tags r:id="rId2"/>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nodeType="clickPar">
                      <p:stCondLst>
                        <p:cond delay="indefinite"/>
                      </p:stCondLst>
                      <p:childTnLst>
                        <p:par>
                          <p:cTn id="9" fill="hold" nodeType="withGroup">
                            <p:stCondLst>
                              <p:cond delay="indefinite"/>
                            </p:stCondLst>
                          </p:cTn>
                        </p:par>
                        <p:par>
                          <p:cTn id="10" fill="hold" nodeType="afterGroup">
                            <p:stCondLst>
                              <p:cond delay="0"/>
                            </p:stCondLst>
                            <p:childTnLst>
                              <p:par>
                                <p:cTn id="11" presetID="10" presetClass="entr" presetSubtype="0" fill="hold" nodeType="clickEffect">
                                  <p:stCondLst>
                                    <p:cond delay="0"/>
                                  </p:stCondLst>
                                  <p:childTnLst>
                                    <p:set>
                                      <p:cBhvr>
                                        <p:cTn id="12" dur="1" fill="hold">
                                          <p:stCondLst>
                                            <p:cond delay="0"/>
                                          </p:stCondLst>
                                        </p:cTn>
                                        <p:tgtEl>
                                          <p:spTgt spid="3">
                                            <p:txEl>
                                              <p:pRg st="7" end="7"/>
                                            </p:txEl>
                                          </p:spTgt>
                                        </p:tgtEl>
                                        <p:attrNameLst>
                                          <p:attrName>style.visibility</p:attrName>
                                        </p:attrNameLst>
                                      </p:cBhvr>
                                      <p:to>
                                        <p:strVal val="visible"/>
                                      </p:to>
                                    </p:set>
                                    <p:animEffect transition="in" filter="fade">
                                      <p:cBhvr>
                                        <p:cTn id="13" dur="500"/>
                                        <p:tgtEl>
                                          <p:spTgt spid="3">
                                            <p:txEl>
                                              <p:pRg st="7" end="7"/>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8" end="8"/>
                                            </p:txEl>
                                          </p:spTgt>
                                        </p:tgtEl>
                                        <p:attrNameLst>
                                          <p:attrName>style.visibility</p:attrName>
                                        </p:attrNameLst>
                                      </p:cBhvr>
                                      <p:to>
                                        <p:strVal val="visible"/>
                                      </p:to>
                                    </p:set>
                                    <p:animEffect transition="in" filter="fade">
                                      <p:cBhvr>
                                        <p:cTn id="16"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3" name="文本框 2"/>
          <p:cNvSpPr txBox="1"/>
          <p:nvPr/>
        </p:nvSpPr>
        <p:spPr>
          <a:xfrm>
            <a:off x="689609" y="476161"/>
            <a:ext cx="11039476" cy="3538220"/>
          </a:xfrm>
          <a:prstGeom prst="rect">
            <a:avLst/>
          </a:prstGeom>
          <a:noFill/>
        </p:spPr>
        <p:txBody>
          <a:bodyPr wrap="square">
            <a:spAutoFit/>
          </a:bodyPr>
          <a:lstStyle>
            <a:defPPr>
              <a:defRPr lang="zh-CN"/>
            </a:defPPr>
          </a:lstStyle>
          <a:p>
            <a:r>
              <a:rPr lang="en-US" altLang="zh-CN" sz="3200">
                <a:latin typeface="宋体" panose="02010600030101010101" pitchFamily="2" charset="-122"/>
                <a:ea typeface="宋体" panose="02010600030101010101" pitchFamily="2" charset="-122"/>
                <a:cs typeface="宋体" panose="02010600030101010101" pitchFamily="2" charset="-122"/>
              </a:rPr>
              <a:t>3.</a:t>
            </a:r>
            <a:r>
              <a:rPr lang="zh-CN" altLang="en-US" sz="3200">
                <a:latin typeface="宋体" panose="02010600030101010101" pitchFamily="2" charset="-122"/>
                <a:ea typeface="宋体" panose="02010600030101010101" pitchFamily="2" charset="-122"/>
                <a:cs typeface="宋体" panose="02010600030101010101" pitchFamily="2" charset="-122"/>
              </a:rPr>
              <a:t>（</a:t>
            </a:r>
            <a:r>
              <a:rPr lang="en-US" altLang="zh-CN" sz="3200">
                <a:latin typeface="宋体" panose="02010600030101010101" pitchFamily="2" charset="-122"/>
                <a:ea typeface="宋体" panose="02010600030101010101" pitchFamily="2" charset="-122"/>
                <a:cs typeface="宋体" panose="02010600030101010101" pitchFamily="2" charset="-122"/>
              </a:rPr>
              <a:t>2021·</a:t>
            </a:r>
            <a:r>
              <a:rPr lang="zh-CN" altLang="en-US" sz="3200">
                <a:latin typeface="宋体" panose="02010600030101010101" pitchFamily="2" charset="-122"/>
                <a:ea typeface="宋体" panose="02010600030101010101" pitchFamily="2" charset="-122"/>
                <a:cs typeface="宋体" panose="02010600030101010101" pitchFamily="2" charset="-122"/>
              </a:rPr>
              <a:t>广西河池）生命是宝贵的，守住生命，我们才能追求人生幸福的种种可能。下列行为属于青少年珍视生命的是（    ）</a:t>
            </a:r>
            <a:endParaRPr lang="en-US" altLang="zh-CN" sz="3200">
              <a:latin typeface="宋体" panose="02010600030101010101" pitchFamily="2" charset="-122"/>
              <a:ea typeface="宋体" panose="02010600030101010101" pitchFamily="2" charset="-122"/>
              <a:cs typeface="宋体" panose="02010600030101010101" pitchFamily="2" charset="-122"/>
            </a:endParaRPr>
          </a:p>
          <a:p>
            <a:r>
              <a:rPr lang="en-US" altLang="zh-CN" sz="3200">
                <a:latin typeface="宋体" panose="02010600030101010101" pitchFamily="2" charset="-122"/>
                <a:ea typeface="宋体" panose="02010600030101010101" pitchFamily="2" charset="-122"/>
                <a:cs typeface="宋体" panose="02010600030101010101" pitchFamily="2" charset="-122"/>
              </a:rPr>
              <a:t>A.</a:t>
            </a:r>
            <a:r>
              <a:rPr lang="zh-CN" altLang="en-US" sz="3200">
                <a:latin typeface="宋体" panose="02010600030101010101" pitchFamily="2" charset="-122"/>
                <a:ea typeface="宋体" panose="02010600030101010101" pitchFamily="2" charset="-122"/>
                <a:cs typeface="宋体" panose="02010600030101010101" pitchFamily="2" charset="-122"/>
              </a:rPr>
              <a:t>注意用眼保护视力</a:t>
            </a:r>
            <a:endParaRPr lang="en-US" altLang="zh-CN" sz="3200">
              <a:latin typeface="宋体" panose="02010600030101010101" pitchFamily="2" charset="-122"/>
              <a:ea typeface="宋体" panose="02010600030101010101" pitchFamily="2" charset="-122"/>
              <a:cs typeface="宋体" panose="02010600030101010101" pitchFamily="2" charset="-122"/>
            </a:endParaRPr>
          </a:p>
          <a:p>
            <a:r>
              <a:rPr lang="en-US" altLang="zh-CN" sz="3200">
                <a:latin typeface="宋体" panose="02010600030101010101" pitchFamily="2" charset="-122"/>
                <a:ea typeface="宋体" panose="02010600030101010101" pitchFamily="2" charset="-122"/>
                <a:cs typeface="宋体" panose="02010600030101010101" pitchFamily="2" charset="-122"/>
              </a:rPr>
              <a:t>B.</a:t>
            </a:r>
            <a:r>
              <a:rPr lang="zh-CN" altLang="en-US" sz="3200">
                <a:latin typeface="宋体" panose="02010600030101010101" pitchFamily="2" charset="-122"/>
                <a:ea typeface="宋体" panose="02010600030101010101" pitchFamily="2" charset="-122"/>
                <a:cs typeface="宋体" panose="02010600030101010101" pitchFamily="2" charset="-122"/>
              </a:rPr>
              <a:t>到危险水域游泳</a:t>
            </a:r>
            <a:endParaRPr lang="en-US" altLang="zh-CN" sz="3200">
              <a:latin typeface="宋体" panose="02010600030101010101" pitchFamily="2" charset="-122"/>
              <a:ea typeface="宋体" panose="02010600030101010101" pitchFamily="2" charset="-122"/>
              <a:cs typeface="宋体" panose="02010600030101010101" pitchFamily="2" charset="-122"/>
            </a:endParaRPr>
          </a:p>
          <a:p>
            <a:r>
              <a:rPr lang="en-US" altLang="zh-CN" sz="3200">
                <a:latin typeface="宋体" panose="02010600030101010101" pitchFamily="2" charset="-122"/>
                <a:ea typeface="宋体" panose="02010600030101010101" pitchFamily="2" charset="-122"/>
                <a:cs typeface="宋体" panose="02010600030101010101" pitchFamily="2" charset="-122"/>
              </a:rPr>
              <a:t>C.</a:t>
            </a:r>
            <a:r>
              <a:rPr lang="zh-CN" altLang="en-US" sz="3200">
                <a:latin typeface="宋体" panose="02010600030101010101" pitchFamily="2" charset="-122"/>
                <a:ea typeface="宋体" panose="02010600030101010101" pitchFamily="2" charset="-122"/>
                <a:cs typeface="宋体" panose="02010600030101010101" pitchFamily="2" charset="-122"/>
              </a:rPr>
              <a:t>上下楼梯追逐打闹</a:t>
            </a:r>
            <a:endParaRPr lang="en-US" altLang="zh-CN" sz="3200">
              <a:latin typeface="宋体" panose="02010600030101010101" pitchFamily="2" charset="-122"/>
              <a:ea typeface="宋体" panose="02010600030101010101" pitchFamily="2" charset="-122"/>
              <a:cs typeface="宋体" panose="02010600030101010101" pitchFamily="2" charset="-122"/>
            </a:endParaRPr>
          </a:p>
          <a:p>
            <a:r>
              <a:rPr lang="en-US" altLang="zh-CN" sz="3200">
                <a:latin typeface="宋体" panose="02010600030101010101" pitchFamily="2" charset="-122"/>
                <a:ea typeface="宋体" panose="02010600030101010101" pitchFamily="2" charset="-122"/>
                <a:cs typeface="宋体" panose="02010600030101010101" pitchFamily="2" charset="-122"/>
              </a:rPr>
              <a:t>D.</a:t>
            </a:r>
            <a:r>
              <a:rPr lang="zh-CN" altLang="en-US" sz="3200">
                <a:latin typeface="宋体" panose="02010600030101010101" pitchFamily="2" charset="-122"/>
                <a:ea typeface="宋体" panose="02010600030101010101" pitchFamily="2" charset="-122"/>
                <a:cs typeface="宋体" panose="02010600030101010101" pitchFamily="2" charset="-122"/>
              </a:rPr>
              <a:t>不分昼夜玩手机</a:t>
            </a:r>
            <a:endParaRPr lang="zh-CN" altLang="en-US">
              <a:latin typeface="宋体" panose="02010600030101010101" pitchFamily="2" charset="-122"/>
              <a:ea typeface="宋体" panose="02010600030101010101" pitchFamily="2" charset="-122"/>
              <a:cs typeface="宋体" panose="02010600030101010101" pitchFamily="2" charset="-122"/>
            </a:endParaRPr>
          </a:p>
        </p:txBody>
      </p:sp>
      <p:sp>
        <p:nvSpPr>
          <p:cNvPr id="4" name="文本框 3"/>
          <p:cNvSpPr txBox="1"/>
          <p:nvPr/>
        </p:nvSpPr>
        <p:spPr>
          <a:xfrm>
            <a:off x="4021660" y="1366619"/>
            <a:ext cx="914400" cy="830997"/>
          </a:xfrm>
          <a:prstGeom prst="rect">
            <a:avLst/>
          </a:prstGeom>
          <a:noFill/>
        </p:spPr>
        <p:txBody>
          <a:bodyPr wrap="square" rtlCol="0">
            <a:spAutoFit/>
          </a:bodyPr>
          <a:lstStyle>
            <a:defPPr>
              <a:defRPr lang="zh-CN"/>
            </a:defPPr>
          </a:lstStyle>
          <a:p>
            <a:r>
              <a:rPr lang="en-US" altLang="zh-CN" sz="4800" b="1">
                <a:solidFill>
                  <a:srgbClr val="FF0000"/>
                </a:solidFill>
              </a:rPr>
              <a:t>A</a:t>
            </a:r>
            <a:endParaRPr lang="zh-CN" altLang="en-US" sz="4800" b="1">
              <a:solidFill>
                <a:srgbClr val="FF0000"/>
              </a:solidFill>
            </a:endParaRPr>
          </a:p>
        </p:txBody>
      </p:sp>
      <p:sp>
        <p:nvSpPr>
          <p:cNvPr id="6" name="文本框 5"/>
          <p:cNvSpPr txBox="1"/>
          <p:nvPr/>
        </p:nvSpPr>
        <p:spPr>
          <a:xfrm>
            <a:off x="527254" y="4397023"/>
            <a:ext cx="11039475" cy="1772280"/>
          </a:xfrm>
          <a:prstGeom prst="rect">
            <a:avLst/>
          </a:prstGeom>
          <a:noFill/>
        </p:spPr>
        <p:txBody>
          <a:bodyPr wrap="square">
            <a:spAutoFit/>
          </a:bodyPr>
          <a:lstStyle>
            <a:defPPr>
              <a:defRPr lang="zh-CN"/>
            </a:defPPr>
          </a:lstStyle>
          <a:p>
            <a:pPr fontAlgn="ctr">
              <a:lnSpc>
                <a:spcPts val="3500"/>
              </a:lnSpc>
            </a:pPr>
            <a:r>
              <a:rPr lang="zh-CN" altLang="zh-CN" sz="2800" kern="100">
                <a:solidFill>
                  <a:srgbClr val="FF0000"/>
                </a:solidFill>
                <a:effectLst/>
                <a:latin typeface="+mj-ea"/>
                <a:ea typeface="+mj-ea"/>
                <a:cs typeface="Times New Roman" panose="02020603050405020304" pitchFamily="18" charset="0"/>
              </a:rPr>
              <a:t>【解析】本题考查的知识点是珍爱生命。题干中</a:t>
            </a:r>
            <a:r>
              <a:rPr lang="zh-CN" altLang="en-US" sz="2800">
                <a:solidFill>
                  <a:srgbClr val="FF0000"/>
                </a:solidFill>
                <a:latin typeface="+mj-ea"/>
                <a:ea typeface="+mj-ea"/>
              </a:rPr>
              <a:t>生命是宝贵的，守住生命，我们才能追求人生幸福的种种可能</a:t>
            </a:r>
            <a:r>
              <a:rPr lang="en-US" altLang="zh-CN" sz="2800">
                <a:solidFill>
                  <a:srgbClr val="FF0000"/>
                </a:solidFill>
                <a:latin typeface="+mj-ea"/>
                <a:ea typeface="+mj-ea"/>
              </a:rPr>
              <a:t> </a:t>
            </a:r>
            <a:r>
              <a:rPr lang="zh-CN" altLang="en-US" sz="2800">
                <a:solidFill>
                  <a:srgbClr val="FF0000"/>
                </a:solidFill>
                <a:latin typeface="+mj-ea"/>
                <a:ea typeface="+mj-ea"/>
              </a:rPr>
              <a:t>。青少年学会正确区分和对待生活中的各种珍视生命和不珍爱的行为和现象。故</a:t>
            </a:r>
            <a:r>
              <a:rPr lang="en-US" altLang="zh-CN" sz="2800" kern="100">
                <a:solidFill>
                  <a:srgbClr val="FF0000"/>
                </a:solidFill>
                <a:effectLst/>
                <a:latin typeface="+mj-ea"/>
                <a:ea typeface="+mj-ea"/>
                <a:cs typeface="Times New Roman" panose="02020603050405020304" pitchFamily="18" charset="0"/>
              </a:rPr>
              <a:t>A</a:t>
            </a:r>
            <a:r>
              <a:rPr lang="zh-CN" altLang="en-US" sz="2800" kern="100">
                <a:solidFill>
                  <a:srgbClr val="FF0000"/>
                </a:solidFill>
                <a:effectLst/>
                <a:latin typeface="+mj-ea"/>
                <a:ea typeface="+mj-ea"/>
                <a:cs typeface="Times New Roman" panose="02020603050405020304" pitchFamily="18" charset="0"/>
              </a:rPr>
              <a:t>正确。</a:t>
            </a:r>
            <a:endParaRPr lang="zh-CN" altLang="zh-CN" sz="2800" kern="100">
              <a:solidFill>
                <a:srgbClr val="FF0000"/>
              </a:solidFill>
              <a:effectLst/>
              <a:latin typeface="+mj-ea"/>
              <a:ea typeface="+mj-ea"/>
              <a:cs typeface="Times New Roman" panose="02020603050405020304" pitchFamily="18" charset="0"/>
            </a:endParaRPr>
          </a:p>
          <a:p>
            <a:pPr algn="l" fontAlgn="ctr">
              <a:lnSpc>
                <a:spcPts val="2600"/>
              </a:lnSpc>
            </a:pPr>
            <a:r>
              <a:rPr lang="en-US" altLang="zh-CN" sz="1800" b="1" kern="100">
                <a:solidFill>
                  <a:srgbClr val="FF0000"/>
                </a:solidFill>
                <a:effectLst/>
                <a:latin typeface="Times New Roman" panose="02020603050405020304" pitchFamily="18" charset="0"/>
                <a:ea typeface="宋体" panose="02010600030101010101" pitchFamily="2" charset="-122"/>
                <a:cs typeface="Times New Roman" panose="02020603050405020304" pitchFamily="18" charset="0"/>
              </a:rPr>
              <a:t> </a:t>
            </a:r>
            <a:endParaRPr lang="zh-CN" altLang="zh-CN" sz="1800" b="1" kern="100">
              <a:solidFill>
                <a:srgbClr val="FF0000"/>
              </a:solidFill>
              <a:effectLst/>
              <a:latin typeface="Calibri"/>
              <a:ea typeface="宋体" panose="02010600030101010101" pitchFamily="2" charset="-122"/>
              <a:cs typeface="Times New Roman" panose="02020603050405020304"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nodeType="clickPar">
                      <p:stCondLst>
                        <p:cond delay="indefinite"/>
                      </p:stCondLst>
                      <p:childTnLst>
                        <p:par>
                          <p:cTn id="9" fill="hold" nodeType="withGroup">
                            <p:stCondLst>
                              <p:cond delay="indefinite"/>
                            </p:stCondLst>
                          </p:cTn>
                        </p:par>
                        <p:par>
                          <p:cTn id="10" fill="hold" nodeType="afterGroup">
                            <p:stCondLst>
                              <p:cond delay="0"/>
                            </p:stCondLst>
                            <p:childTnLst>
                              <p:par>
                                <p:cTn id="11" presetID="10" presetClass="entr" presetSubtype="0" fill="hold" nodeType="clickEffect">
                                  <p:stCondLst>
                                    <p:cond delay="0"/>
                                  </p:stCondLst>
                                  <p:childTnLst>
                                    <p:set>
                                      <p:cBhvr>
                                        <p:cTn id="12" dur="1" fill="hold">
                                          <p:stCondLst>
                                            <p:cond delay="0"/>
                                          </p:stCondLst>
                                        </p:cTn>
                                        <p:tgtEl>
                                          <p:spTgt spid="6">
                                            <p:txEl>
                                              <p:pRg st="0" end="0"/>
                                            </p:txEl>
                                          </p:spTgt>
                                        </p:tgtEl>
                                        <p:attrNameLst>
                                          <p:attrName>style.visibility</p:attrName>
                                        </p:attrNameLst>
                                      </p:cBhvr>
                                      <p:to>
                                        <p:strVal val="visible"/>
                                      </p:to>
                                    </p:set>
                                    <p:animEffect transition="in" filter="fade">
                                      <p:cBhvr>
                                        <p:cTn id="13" dur="500"/>
                                        <p:tgtEl>
                                          <p:spTgt spid="6">
                                            <p:txEl>
                                              <p:pRg st="0" end="0"/>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6">
                                            <p:txEl>
                                              <p:pRg st="1" end="1"/>
                                            </p:txEl>
                                          </p:spTgt>
                                        </p:tgtEl>
                                        <p:attrNameLst>
                                          <p:attrName>style.visibility</p:attrName>
                                        </p:attrNameLst>
                                      </p:cBhvr>
                                      <p:to>
                                        <p:strVal val="visible"/>
                                      </p:to>
                                    </p:set>
                                    <p:animEffect transition="in" filter="fade">
                                      <p:cBhvr>
                                        <p:cTn id="16" dur="500"/>
                                        <p:tgtEl>
                                          <p:spTgt spid="6">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3" name="文本框 2"/>
          <p:cNvSpPr txBox="1"/>
          <p:nvPr/>
        </p:nvSpPr>
        <p:spPr>
          <a:xfrm>
            <a:off x="503595" y="932560"/>
            <a:ext cx="11481927" cy="5657215"/>
          </a:xfrm>
          <a:prstGeom prst="rect">
            <a:avLst/>
          </a:prstGeom>
          <a:noFill/>
        </p:spPr>
        <p:txBody>
          <a:bodyPr wrap="square">
            <a:spAutoFit/>
          </a:bodyPr>
          <a:lstStyle>
            <a:defPPr>
              <a:defRPr lang="zh-CN"/>
            </a:defPPr>
          </a:lstStyle>
          <a:p>
            <a:pPr algn="l" fontAlgn="ctr">
              <a:lnSpc>
                <a:spcPct val="150000"/>
              </a:lnSpc>
            </a:pPr>
            <a:r>
              <a:rPr lang="en-US" altLang="zh-CN" sz="2000" b="1" kern="100">
                <a:effectLst/>
                <a:latin typeface="Times New Roman" panose="02020603050405020304" pitchFamily="18" charset="0"/>
                <a:ea typeface="宋体" panose="02010600030101010101" pitchFamily="2" charset="-122"/>
                <a:cs typeface="Times New Roman" panose="02020603050405020304" pitchFamily="18" charset="0"/>
              </a:rPr>
              <a:t>3</a:t>
            </a:r>
            <a:r>
              <a:rPr lang="zh-CN" altLang="zh-CN" sz="2000" b="1" kern="100">
                <a:effectLst/>
                <a:latin typeface="Times New Roman" panose="02020603050405020304" pitchFamily="18" charset="0"/>
                <a:ea typeface="宋体" panose="02010600030101010101" pitchFamily="2" charset="-122"/>
                <a:cs typeface="Times New Roman" panose="02020603050405020304" pitchFamily="18" charset="0"/>
              </a:rPr>
              <a:t>．（</a:t>
            </a:r>
            <a:r>
              <a:rPr lang="en-US" altLang="zh-CN" sz="2000" b="1" kern="100">
                <a:effectLst/>
                <a:latin typeface="Times New Roman" panose="02020603050405020304" pitchFamily="18" charset="0"/>
                <a:ea typeface="宋体" panose="02010600030101010101" pitchFamily="2" charset="-122"/>
                <a:cs typeface="Times New Roman" panose="02020603050405020304" pitchFamily="18" charset="0"/>
              </a:rPr>
              <a:t>2021·</a:t>
            </a:r>
            <a:r>
              <a:rPr lang="zh-CN" altLang="zh-CN" sz="2000" b="1" kern="100">
                <a:effectLst/>
                <a:latin typeface="Times New Roman" panose="02020603050405020304" pitchFamily="18" charset="0"/>
                <a:ea typeface="宋体" panose="02010600030101010101" pitchFamily="2" charset="-122"/>
                <a:cs typeface="Times New Roman" panose="02020603050405020304" pitchFamily="18" charset="0"/>
              </a:rPr>
              <a:t>内蒙古赤峰）</a:t>
            </a:r>
            <a:r>
              <a:rPr lang="zh-CN" altLang="zh-CN" sz="2000" b="1" kern="100">
                <a:effectLst/>
                <a:latin typeface="Calibri"/>
                <a:ea typeface="宋体" panose="02010600030101010101" pitchFamily="2" charset="-122"/>
                <a:cs typeface="宋体" panose="02010600030101010101" pitchFamily="2" charset="-122"/>
              </a:rPr>
              <a:t>在历史的长河中</a:t>
            </a:r>
            <a:r>
              <a:rPr lang="en-US" altLang="zh-CN" sz="2000" b="1" kern="100">
                <a:effectLst/>
                <a:latin typeface="Calibri"/>
                <a:ea typeface="宋体" panose="02010600030101010101" pitchFamily="2" charset="-122"/>
                <a:cs typeface="宋体" panose="02010600030101010101" pitchFamily="2" charset="-122"/>
              </a:rPr>
              <a:t>,</a:t>
            </a:r>
            <a:r>
              <a:rPr lang="zh-CN" altLang="zh-CN" sz="2000" b="1" kern="100">
                <a:effectLst/>
                <a:latin typeface="Calibri"/>
                <a:ea typeface="宋体" panose="02010600030101010101" pitchFamily="2" charset="-122"/>
                <a:cs typeface="宋体" panose="02010600030101010101" pitchFamily="2" charset="-122"/>
              </a:rPr>
              <a:t>个人的生命虽然短暂，但正是一代又一代的个体生命实现了人类生命的接续。对人类生命的接续理解正确的是</a:t>
            </a:r>
            <a:r>
              <a:rPr lang="en-US" altLang="zh-CN" sz="2000" b="1" kern="100">
                <a:effectLst/>
                <a:latin typeface="Calibri"/>
                <a:ea typeface="宋体" panose="02010600030101010101" pitchFamily="2" charset="-122"/>
                <a:cs typeface="宋体" panose="02010600030101010101" pitchFamily="2" charset="-122"/>
              </a:rPr>
              <a:t>(        )</a:t>
            </a:r>
            <a:endParaRPr lang="zh-CN" altLang="zh-CN" sz="2000" b="1" kern="100">
              <a:effectLst/>
              <a:latin typeface="Calibri"/>
              <a:ea typeface="宋体" panose="02010600030101010101" pitchFamily="2" charset="-122"/>
              <a:cs typeface="Times New Roman" panose="02020603050405020304" pitchFamily="18" charset="0"/>
            </a:endParaRPr>
          </a:p>
          <a:p>
            <a:pPr algn="l" fontAlgn="ctr">
              <a:lnSpc>
                <a:spcPct val="150000"/>
              </a:lnSpc>
            </a:pPr>
            <a:r>
              <a:rPr lang="en-US" altLang="zh-CN" sz="2000" b="1" kern="100">
                <a:effectLst/>
                <a:latin typeface="宋体" panose="02010600030101010101" pitchFamily="2" charset="-122"/>
                <a:ea typeface="宋体" panose="02010600030101010101" pitchFamily="2" charset="-122"/>
                <a:cs typeface="宋体" panose="02010600030101010101" pitchFamily="2" charset="-122"/>
              </a:rPr>
              <a:t>①</a:t>
            </a:r>
            <a:r>
              <a:rPr lang="zh-CN" altLang="zh-CN" sz="2000" b="1" kern="100">
                <a:effectLst/>
                <a:latin typeface="Calibri"/>
                <a:ea typeface="宋体" panose="02010600030101010101" pitchFamily="2" charset="-122"/>
                <a:cs typeface="宋体" panose="02010600030101010101" pitchFamily="2" charset="-122"/>
              </a:rPr>
              <a:t>我们要在生命的接续中为自己找到一个位置，担当一份使命</a:t>
            </a:r>
            <a:endParaRPr lang="zh-CN" altLang="zh-CN" sz="2000" b="1" kern="100">
              <a:effectLst/>
              <a:latin typeface="Calibri"/>
              <a:ea typeface="宋体" panose="02010600030101010101" pitchFamily="2" charset="-122"/>
              <a:cs typeface="Times New Roman" panose="02020603050405020304" pitchFamily="18" charset="0"/>
            </a:endParaRPr>
          </a:p>
          <a:p>
            <a:pPr algn="l" fontAlgn="ctr">
              <a:lnSpc>
                <a:spcPct val="150000"/>
              </a:lnSpc>
            </a:pPr>
            <a:r>
              <a:rPr lang="en-US" altLang="zh-CN" sz="2000" b="1" kern="100">
                <a:effectLst/>
                <a:latin typeface="宋体" panose="02010600030101010101" pitchFamily="2" charset="-122"/>
                <a:ea typeface="宋体" panose="02010600030101010101" pitchFamily="2" charset="-122"/>
                <a:cs typeface="宋体" panose="02010600030101010101" pitchFamily="2" charset="-122"/>
              </a:rPr>
              <a:t>②</a:t>
            </a:r>
            <a:r>
              <a:rPr lang="zh-CN" altLang="zh-CN" sz="2000" b="1" kern="100">
                <a:effectLst/>
                <a:latin typeface="Calibri"/>
                <a:ea typeface="宋体" panose="02010600030101010101" pitchFamily="2" charset="-122"/>
                <a:cs typeface="宋体" panose="02010600030101010101" pitchFamily="2" charset="-122"/>
              </a:rPr>
              <a:t>在生命的传承关系中，我们要更好地认识和面对自己的生命</a:t>
            </a:r>
            <a:endParaRPr lang="zh-CN" altLang="zh-CN" sz="2000" b="1" kern="100">
              <a:effectLst/>
              <a:latin typeface="Calibri"/>
              <a:ea typeface="宋体" panose="02010600030101010101" pitchFamily="2" charset="-122"/>
              <a:cs typeface="Times New Roman" panose="02020603050405020304" pitchFamily="18" charset="0"/>
            </a:endParaRPr>
          </a:p>
          <a:p>
            <a:pPr algn="l" fontAlgn="ctr">
              <a:lnSpc>
                <a:spcPct val="150000"/>
              </a:lnSpc>
            </a:pPr>
            <a:r>
              <a:rPr lang="en-US" altLang="zh-CN" sz="2000" b="1" kern="100">
                <a:effectLst/>
                <a:latin typeface="宋体" panose="02010600030101010101" pitchFamily="2" charset="-122"/>
                <a:ea typeface="宋体" panose="02010600030101010101" pitchFamily="2" charset="-122"/>
                <a:cs typeface="宋体" panose="02010600030101010101" pitchFamily="2" charset="-122"/>
              </a:rPr>
              <a:t>③</a:t>
            </a:r>
            <a:r>
              <a:rPr lang="zh-CN" altLang="zh-CN" sz="2000" b="1" kern="100">
                <a:effectLst/>
                <a:latin typeface="Calibri"/>
                <a:ea typeface="宋体" panose="02010600030101010101" pitchFamily="2" charset="-122"/>
                <a:cs typeface="宋体" panose="02010600030101010101" pitchFamily="2" charset="-122"/>
              </a:rPr>
              <a:t>我们每个人不仅在身体上接续祖先的生命，也在精神上不断继承和创造人类的文明成果</a:t>
            </a:r>
            <a:endParaRPr lang="zh-CN" altLang="zh-CN" sz="2000" b="1" kern="100">
              <a:effectLst/>
              <a:latin typeface="Calibri"/>
              <a:ea typeface="宋体" panose="02010600030101010101" pitchFamily="2" charset="-122"/>
              <a:cs typeface="Times New Roman" panose="02020603050405020304" pitchFamily="18" charset="0"/>
            </a:endParaRPr>
          </a:p>
          <a:p>
            <a:pPr algn="l" fontAlgn="ctr">
              <a:lnSpc>
                <a:spcPct val="150000"/>
              </a:lnSpc>
            </a:pPr>
            <a:r>
              <a:rPr lang="en-US" altLang="zh-CN" sz="2000" b="1" kern="100">
                <a:effectLst/>
                <a:latin typeface="宋体" panose="02010600030101010101" pitchFamily="2" charset="-122"/>
                <a:ea typeface="宋体" panose="02010600030101010101" pitchFamily="2" charset="-122"/>
                <a:cs typeface="宋体" panose="02010600030101010101" pitchFamily="2" charset="-122"/>
              </a:rPr>
              <a:t>④</a:t>
            </a:r>
            <a:r>
              <a:rPr lang="zh-CN" altLang="zh-CN" sz="2000" b="1" kern="100">
                <a:effectLst/>
                <a:latin typeface="Calibri"/>
                <a:ea typeface="宋体" panose="02010600030101010101" pitchFamily="2" charset="-122"/>
                <a:cs typeface="宋体" panose="02010600030101010101" pitchFamily="2" charset="-122"/>
              </a:rPr>
              <a:t>我们身上都保留了祖先的遗传基因，因此人类传承的只是身体上的生命</a:t>
            </a:r>
            <a:endParaRPr lang="zh-CN" altLang="zh-CN" sz="2000" b="1" kern="100">
              <a:effectLst/>
              <a:latin typeface="Calibri"/>
              <a:ea typeface="宋体" panose="02010600030101010101" pitchFamily="2" charset="-122"/>
              <a:cs typeface="Times New Roman" panose="02020603050405020304" pitchFamily="18" charset="0"/>
            </a:endParaRPr>
          </a:p>
          <a:p>
            <a:pPr algn="l" fontAlgn="ctr">
              <a:lnSpc>
                <a:spcPct val="150000"/>
              </a:lnSpc>
              <a:tabLst>
                <a:tab pos="1318260"/>
                <a:tab pos="2637155"/>
                <a:tab pos="3955415"/>
              </a:tabLst>
            </a:pPr>
            <a:r>
              <a:rPr lang="en-US" altLang="zh-CN" sz="2000" b="1" kern="100">
                <a:effectLst/>
                <a:latin typeface="Times New Roman" panose="02020603050405020304" pitchFamily="18" charset="0"/>
                <a:ea typeface="宋体" panose="02010600030101010101" pitchFamily="2" charset="-122"/>
                <a:cs typeface="Times New Roman" panose="02020603050405020304" pitchFamily="18" charset="0"/>
              </a:rPr>
              <a:t>A</a:t>
            </a:r>
            <a:r>
              <a:rPr lang="zh-CN" altLang="zh-CN" sz="2000" b="1" kern="100">
                <a:effectLst/>
                <a:latin typeface="Times New Roman" panose="02020603050405020304" pitchFamily="18" charset="0"/>
                <a:ea typeface="宋体" panose="02010600030101010101" pitchFamily="2" charset="-122"/>
                <a:cs typeface="Times New Roman" panose="02020603050405020304" pitchFamily="18" charset="0"/>
              </a:rPr>
              <a:t>．</a:t>
            </a:r>
            <a:r>
              <a:rPr lang="en-US" altLang="zh-CN" sz="2000" b="1" kern="100">
                <a:effectLst/>
                <a:latin typeface="宋体" panose="02010600030101010101" pitchFamily="2" charset="-122"/>
                <a:ea typeface="宋体" panose="02010600030101010101" pitchFamily="2" charset="-122"/>
                <a:cs typeface="宋体" panose="02010600030101010101" pitchFamily="2" charset="-122"/>
              </a:rPr>
              <a:t>①②③</a:t>
            </a:r>
            <a:r>
              <a:rPr lang="en-US" altLang="zh-CN" sz="2000" b="1" kern="100">
                <a:effectLst/>
                <a:latin typeface="Times New Roman" panose="02020603050405020304" pitchFamily="18" charset="0"/>
                <a:ea typeface="宋体" panose="02010600030101010101" pitchFamily="2" charset="-122"/>
                <a:cs typeface="Times New Roman" panose="02020603050405020304" pitchFamily="18" charset="0"/>
              </a:rPr>
              <a:t>	B</a:t>
            </a:r>
            <a:r>
              <a:rPr lang="zh-CN" altLang="zh-CN" sz="2000" b="1" kern="100">
                <a:effectLst/>
                <a:latin typeface="Times New Roman" panose="02020603050405020304" pitchFamily="18" charset="0"/>
                <a:ea typeface="宋体" panose="02010600030101010101" pitchFamily="2" charset="-122"/>
                <a:cs typeface="Times New Roman" panose="02020603050405020304" pitchFamily="18" charset="0"/>
              </a:rPr>
              <a:t>．</a:t>
            </a:r>
            <a:r>
              <a:rPr lang="en-US" altLang="zh-CN" sz="2000" b="1" kern="100">
                <a:effectLst/>
                <a:latin typeface="宋体" panose="02010600030101010101" pitchFamily="2" charset="-122"/>
                <a:ea typeface="宋体" panose="02010600030101010101" pitchFamily="2" charset="-122"/>
                <a:cs typeface="宋体" panose="02010600030101010101" pitchFamily="2" charset="-122"/>
              </a:rPr>
              <a:t>①②④</a:t>
            </a:r>
            <a:r>
              <a:rPr lang="en-US" altLang="zh-CN" sz="2000" b="1" kern="100">
                <a:effectLst/>
                <a:latin typeface="Times New Roman" panose="02020603050405020304" pitchFamily="18" charset="0"/>
                <a:ea typeface="宋体" panose="02010600030101010101" pitchFamily="2" charset="-122"/>
                <a:cs typeface="Times New Roman" panose="02020603050405020304" pitchFamily="18" charset="0"/>
              </a:rPr>
              <a:t>	C</a:t>
            </a:r>
            <a:r>
              <a:rPr lang="zh-CN" altLang="zh-CN" sz="2000" b="1" kern="100">
                <a:effectLst/>
                <a:latin typeface="Times New Roman" panose="02020603050405020304" pitchFamily="18" charset="0"/>
                <a:ea typeface="宋体" panose="02010600030101010101" pitchFamily="2" charset="-122"/>
                <a:cs typeface="Times New Roman" panose="02020603050405020304" pitchFamily="18" charset="0"/>
              </a:rPr>
              <a:t>．</a:t>
            </a:r>
            <a:r>
              <a:rPr lang="en-US" altLang="zh-CN" sz="2000" b="1" kern="100">
                <a:effectLst/>
                <a:latin typeface="宋体" panose="02010600030101010101" pitchFamily="2" charset="-122"/>
                <a:ea typeface="宋体" panose="02010600030101010101" pitchFamily="2" charset="-122"/>
                <a:cs typeface="宋体" panose="02010600030101010101" pitchFamily="2" charset="-122"/>
              </a:rPr>
              <a:t>①③④</a:t>
            </a:r>
            <a:r>
              <a:rPr lang="en-US" altLang="zh-CN" sz="2000" b="1" kern="100">
                <a:effectLst/>
                <a:latin typeface="Times New Roman" panose="02020603050405020304" pitchFamily="18" charset="0"/>
                <a:ea typeface="宋体" panose="02010600030101010101" pitchFamily="2" charset="-122"/>
                <a:cs typeface="Times New Roman" panose="02020603050405020304" pitchFamily="18" charset="0"/>
              </a:rPr>
              <a:t>	D</a:t>
            </a:r>
            <a:r>
              <a:rPr lang="zh-CN" altLang="zh-CN" sz="2000" b="1" kern="100">
                <a:effectLst/>
                <a:latin typeface="Times New Roman" panose="02020603050405020304" pitchFamily="18" charset="0"/>
                <a:ea typeface="宋体" panose="02010600030101010101" pitchFamily="2" charset="-122"/>
                <a:cs typeface="Times New Roman" panose="02020603050405020304" pitchFamily="18" charset="0"/>
              </a:rPr>
              <a:t>．</a:t>
            </a:r>
            <a:r>
              <a:rPr lang="en-US" altLang="zh-CN" sz="2000" b="1" kern="100">
                <a:effectLst/>
                <a:latin typeface="宋体" panose="02010600030101010101" pitchFamily="2" charset="-122"/>
                <a:ea typeface="宋体" panose="02010600030101010101" pitchFamily="2" charset="-122"/>
                <a:cs typeface="宋体" panose="02010600030101010101" pitchFamily="2" charset="-122"/>
              </a:rPr>
              <a:t>②③④</a:t>
            </a:r>
            <a:endParaRPr lang="zh-CN" altLang="zh-CN" sz="2000" b="1" kern="100">
              <a:effectLst/>
              <a:latin typeface="Calibri"/>
              <a:ea typeface="宋体" panose="02010600030101010101" pitchFamily="2" charset="-122"/>
              <a:cs typeface="Times New Roman" panose="02020603050405020304" pitchFamily="18" charset="0"/>
            </a:endParaRPr>
          </a:p>
          <a:p>
            <a:pPr algn="l" fontAlgn="ctr">
              <a:lnSpc>
                <a:spcPts val="2600"/>
              </a:lnSpc>
            </a:pPr>
            <a:endParaRPr lang="en-US" altLang="zh-CN" sz="2400" b="1" kern="100">
              <a:solidFill>
                <a:srgbClr val="FF0000"/>
              </a:solidFill>
              <a:latin typeface="Times New Roman" panose="02020603050405020304" pitchFamily="18" charset="0"/>
              <a:ea typeface="宋体" panose="02010600030101010101" pitchFamily="2" charset="-122"/>
              <a:cs typeface="Times New Roman" panose="02020603050405020304" pitchFamily="18" charset="0"/>
            </a:endParaRPr>
          </a:p>
          <a:p>
            <a:pPr algn="l" fontAlgn="ctr">
              <a:lnSpc>
                <a:spcPts val="2600"/>
              </a:lnSpc>
            </a:pPr>
            <a:endParaRPr lang="en-US" altLang="zh-CN" sz="2400" b="1" kern="100">
              <a:solidFill>
                <a:srgbClr val="FF0000"/>
              </a:solidFill>
              <a:latin typeface="Times New Roman" panose="02020603050405020304" pitchFamily="18" charset="0"/>
              <a:ea typeface="宋体" panose="02010600030101010101" pitchFamily="2" charset="-122"/>
              <a:cs typeface="Times New Roman" panose="02020603050405020304" pitchFamily="18" charset="0"/>
            </a:endParaRPr>
          </a:p>
          <a:p>
            <a:pPr algn="l" fontAlgn="ctr">
              <a:lnSpc>
                <a:spcPts val="2600"/>
              </a:lnSpc>
            </a:pPr>
            <a:r>
              <a:rPr lang="zh-CN" altLang="zh-CN" sz="2400" b="1" kern="100">
                <a:solidFill>
                  <a:srgbClr val="FF0000"/>
                </a:solidFill>
                <a:latin typeface="Times New Roman" panose="02020603050405020304" pitchFamily="18" charset="0"/>
                <a:ea typeface="宋体" panose="02010600030101010101" pitchFamily="2" charset="-122"/>
                <a:cs typeface="Times New Roman" panose="02020603050405020304" pitchFamily="18" charset="0"/>
              </a:rPr>
              <a:t>【解析】本题考查生命的接续。①②③：生命来之不易，生命也是短暂的，我们要珍爱生命。要在生命的接续中为自己找到一个位置，担当一份使命；在生命的传承关系中，我们要更好地认识和面对自己的生命；我们每个人不仅在身体上接续祖先的生命，也在精神上不断继承和创造人类的文明成果，故①②③正确；④：人类传承不只是身体上的生命，还有精神上的传承，故排除④；故本题选</a:t>
            </a:r>
            <a:r>
              <a:rPr lang="en-US" altLang="zh-CN" sz="2400" b="1" kern="100">
                <a:solidFill>
                  <a:srgbClr val="FF0000"/>
                </a:solidFill>
                <a:latin typeface="Times New Roman" panose="02020603050405020304" pitchFamily="18" charset="0"/>
                <a:ea typeface="宋体" panose="02010600030101010101" pitchFamily="2" charset="-122"/>
                <a:cs typeface="Times New Roman" panose="02020603050405020304" pitchFamily="18" charset="0"/>
              </a:rPr>
              <a:t>A</a:t>
            </a:r>
            <a:r>
              <a:rPr lang="zh-CN" altLang="zh-CN" sz="2400" b="1" kern="100">
                <a:solidFill>
                  <a:srgbClr val="FF0000"/>
                </a:solidFill>
                <a:latin typeface="Times New Roman" panose="02020603050405020304" pitchFamily="18" charset="0"/>
                <a:ea typeface="宋体" panose="02010600030101010101" pitchFamily="2" charset="-122"/>
                <a:cs typeface="Times New Roman" panose="02020603050405020304" pitchFamily="18" charset="0"/>
              </a:rPr>
              <a:t>。</a:t>
            </a:r>
          </a:p>
        </p:txBody>
      </p:sp>
      <p:sp>
        <p:nvSpPr>
          <p:cNvPr id="4" name="文本框 3"/>
          <p:cNvSpPr txBox="1"/>
          <p:nvPr/>
        </p:nvSpPr>
        <p:spPr>
          <a:xfrm>
            <a:off x="6252865" y="1268475"/>
            <a:ext cx="914400" cy="830997"/>
          </a:xfrm>
          <a:prstGeom prst="rect">
            <a:avLst/>
          </a:prstGeom>
          <a:noFill/>
        </p:spPr>
        <p:txBody>
          <a:bodyPr wrap="square" rtlCol="0">
            <a:spAutoFit/>
          </a:bodyPr>
          <a:lstStyle>
            <a:defPPr>
              <a:defRPr lang="zh-CN"/>
            </a:defPPr>
          </a:lstStyle>
          <a:p>
            <a:r>
              <a:rPr lang="en-US" altLang="zh-CN" sz="4800" b="1">
                <a:solidFill>
                  <a:srgbClr val="FF0000"/>
                </a:solidFill>
              </a:rPr>
              <a:t>A</a:t>
            </a:r>
            <a:endParaRPr lang="zh-CN" altLang="en-US" sz="4800" b="1">
              <a:solidFill>
                <a:srgbClr val="FF0000"/>
              </a:solidFill>
            </a:endParaRPr>
          </a:p>
        </p:txBody>
      </p:sp>
    </p:spTree>
    <p:custDataLst>
      <p:tags r:id="rId2"/>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nodeType="clickPar">
                      <p:stCondLst>
                        <p:cond delay="indefinite"/>
                      </p:stCondLst>
                      <p:childTnLst>
                        <p:par>
                          <p:cTn id="9" fill="hold" nodeType="withGroup">
                            <p:stCondLst>
                              <p:cond delay="indefinite"/>
                            </p:stCondLst>
                          </p:cTn>
                        </p:par>
                        <p:par>
                          <p:cTn id="10" fill="hold" nodeType="afterGroup">
                            <p:stCondLst>
                              <p:cond delay="0"/>
                            </p:stCondLst>
                            <p:childTnLst>
                              <p:par>
                                <p:cTn id="11" presetID="10" presetClass="entr" presetSubtype="0" fill="hold" nodeType="clickEffect">
                                  <p:stCondLst>
                                    <p:cond delay="0"/>
                                  </p:stCondLst>
                                  <p:childTnLst>
                                    <p:set>
                                      <p:cBhvr>
                                        <p:cTn id="12" dur="1" fill="hold">
                                          <p:stCondLst>
                                            <p:cond delay="0"/>
                                          </p:stCondLst>
                                        </p:cTn>
                                        <p:tgtEl>
                                          <p:spTgt spid="3">
                                            <p:txEl>
                                              <p:pRg st="8" end="8"/>
                                            </p:txEl>
                                          </p:spTgt>
                                        </p:tgtEl>
                                        <p:attrNameLst>
                                          <p:attrName>style.visibility</p:attrName>
                                        </p:attrNameLst>
                                      </p:cBhvr>
                                      <p:to>
                                        <p:strVal val="visible"/>
                                      </p:to>
                                    </p:set>
                                    <p:animEffect transition="in" filter="fade">
                                      <p:cBhvr>
                                        <p:cTn id="13"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6" name="文本框 5"/>
          <p:cNvSpPr txBox="1"/>
          <p:nvPr/>
        </p:nvSpPr>
        <p:spPr>
          <a:xfrm>
            <a:off x="190501" y="295096"/>
            <a:ext cx="11515724" cy="6123940"/>
          </a:xfrm>
          <a:prstGeom prst="rect">
            <a:avLst/>
          </a:prstGeom>
          <a:noFill/>
        </p:spPr>
        <p:txBody>
          <a:bodyPr wrap="square">
            <a:spAutoFit/>
          </a:bodyPr>
          <a:lstStyle>
            <a:defPPr>
              <a:defRPr lang="zh-CN"/>
            </a:defPPr>
          </a:lstStyle>
          <a:p>
            <a:r>
              <a:rPr lang="en-US" altLang="zh-CN" sz="3200"/>
              <a:t>     4.</a:t>
            </a:r>
            <a:r>
              <a:rPr lang="zh-CN" altLang="en-US" sz="3200">
                <a:latin typeface="宋体" panose="02010600030101010101" pitchFamily="2" charset="-122"/>
                <a:ea typeface="宋体" panose="02010600030101010101" pitchFamily="2" charset="-122"/>
                <a:cs typeface="宋体" panose="02010600030101010101" pitchFamily="2" charset="-122"/>
              </a:rPr>
              <a:t>（</a:t>
            </a:r>
            <a:r>
              <a:rPr lang="en-US" altLang="zh-CN" sz="3200" kern="100">
                <a:effectLst/>
                <a:latin typeface="Times New Roman" panose="02020603050405020304" pitchFamily="18" charset="0"/>
                <a:ea typeface="宋体" panose="02010600030101010101" pitchFamily="2" charset="-122"/>
                <a:cs typeface="Times New Roman" panose="02020603050405020304" pitchFamily="18" charset="0"/>
                <a:sym typeface="+mn-ea"/>
              </a:rPr>
              <a:t>2021·</a:t>
            </a:r>
            <a:r>
              <a:rPr lang="zh-CN" altLang="en-US" sz="3200">
                <a:latin typeface="宋体" panose="02010600030101010101" pitchFamily="2" charset="-122"/>
                <a:ea typeface="宋体" panose="02010600030101010101" pitchFamily="2" charset="-122"/>
                <a:cs typeface="宋体" panose="02010600030101010101" pitchFamily="2" charset="-122"/>
              </a:rPr>
              <a:t>广西柳州）在奋斗的路上，你若能看清自身的条件和特点，找到适合自己奔跑的那双鞋，也许就成功了一半，对此理解正确的是（    ）</a:t>
            </a:r>
          </a:p>
          <a:p>
            <a:pPr marL="514350" indent="-514350">
              <a:buAutoNum type="alphaUcPeriod"/>
            </a:pPr>
            <a:r>
              <a:rPr lang="zh-CN" altLang="en-US" sz="3200">
                <a:latin typeface="宋体" panose="02010600030101010101" pitchFamily="2" charset="-122"/>
                <a:ea typeface="宋体" panose="02010600030101010101" pitchFamily="2" charset="-122"/>
                <a:cs typeface="宋体" panose="02010600030101010101" pitchFamily="2" charset="-122"/>
              </a:rPr>
              <a:t>每个人的一生都是精彩的	</a:t>
            </a:r>
            <a:endParaRPr lang="en-US" altLang="zh-CN" sz="3200">
              <a:latin typeface="宋体" panose="02010600030101010101" pitchFamily="2" charset="-122"/>
              <a:ea typeface="宋体" panose="02010600030101010101" pitchFamily="2" charset="-122"/>
              <a:cs typeface="宋体" panose="02010600030101010101" pitchFamily="2" charset="-122"/>
            </a:endParaRPr>
          </a:p>
          <a:p>
            <a:r>
              <a:rPr lang="en-US" altLang="zh-CN" sz="3200">
                <a:latin typeface="宋体" panose="02010600030101010101" pitchFamily="2" charset="-122"/>
                <a:ea typeface="宋体" panose="02010600030101010101" pitchFamily="2" charset="-122"/>
                <a:cs typeface="宋体" panose="02010600030101010101" pitchFamily="2" charset="-122"/>
              </a:rPr>
              <a:t>B. </a:t>
            </a:r>
            <a:r>
              <a:rPr lang="zh-CN" altLang="en-US" sz="3200">
                <a:latin typeface="宋体" panose="02010600030101010101" pitchFamily="2" charset="-122"/>
                <a:ea typeface="宋体" panose="02010600030101010101" pitchFamily="2" charset="-122"/>
                <a:cs typeface="宋体" panose="02010600030101010101" pitchFamily="2" charset="-122"/>
              </a:rPr>
              <a:t>只能通过他人评价来完善自己</a:t>
            </a:r>
          </a:p>
          <a:p>
            <a:r>
              <a:rPr lang="en-US" altLang="zh-CN" sz="3200">
                <a:latin typeface="宋体" panose="02010600030101010101" pitchFamily="2" charset="-122"/>
                <a:ea typeface="宋体" panose="02010600030101010101" pitchFamily="2" charset="-122"/>
                <a:cs typeface="宋体" panose="02010600030101010101" pitchFamily="2" charset="-122"/>
              </a:rPr>
              <a:t>C. </a:t>
            </a:r>
            <a:r>
              <a:rPr lang="zh-CN" altLang="en-US" sz="3200">
                <a:latin typeface="宋体" panose="02010600030101010101" pitchFamily="2" charset="-122"/>
                <a:ea typeface="宋体" panose="02010600030101010101" pitchFamily="2" charset="-122"/>
                <a:cs typeface="宋体" panose="02010600030101010101" pitchFamily="2" charset="-122"/>
              </a:rPr>
              <a:t>接纳和欣赏自己就能成功	</a:t>
            </a:r>
            <a:endParaRPr lang="en-US" altLang="zh-CN" sz="3200">
              <a:latin typeface="宋体" panose="02010600030101010101" pitchFamily="2" charset="-122"/>
              <a:ea typeface="宋体" panose="02010600030101010101" pitchFamily="2" charset="-122"/>
              <a:cs typeface="宋体" panose="02010600030101010101" pitchFamily="2" charset="-122"/>
            </a:endParaRPr>
          </a:p>
          <a:p>
            <a:r>
              <a:rPr lang="en-US" altLang="zh-CN" sz="3200">
                <a:latin typeface="宋体" panose="02010600030101010101" pitchFamily="2" charset="-122"/>
                <a:ea typeface="宋体" panose="02010600030101010101" pitchFamily="2" charset="-122"/>
                <a:cs typeface="宋体" panose="02010600030101010101" pitchFamily="2" charset="-122"/>
              </a:rPr>
              <a:t>D. </a:t>
            </a:r>
            <a:r>
              <a:rPr lang="zh-CN" altLang="en-US" sz="3200">
                <a:latin typeface="宋体" panose="02010600030101010101" pitchFamily="2" charset="-122"/>
                <a:ea typeface="宋体" panose="02010600030101010101" pitchFamily="2" charset="-122"/>
                <a:cs typeface="宋体" panose="02010600030101010101" pitchFamily="2" charset="-122"/>
              </a:rPr>
              <a:t>正确认识自己以促进自我发展</a:t>
            </a:r>
          </a:p>
          <a:p>
            <a:endParaRPr lang="en-US" altLang="zh-CN" sz="2400">
              <a:latin typeface="宋体" panose="02010600030101010101" pitchFamily="2" charset="-122"/>
              <a:ea typeface="宋体" panose="02010600030101010101" pitchFamily="2" charset="-122"/>
              <a:cs typeface="宋体" panose="02010600030101010101" pitchFamily="2" charset="-122"/>
            </a:endParaRPr>
          </a:p>
          <a:p>
            <a:r>
              <a:rPr lang="en-US" altLang="zh-CN" sz="2400">
                <a:latin typeface="宋体" panose="02010600030101010101" pitchFamily="2" charset="-122"/>
                <a:ea typeface="宋体" panose="02010600030101010101" pitchFamily="2" charset="-122"/>
                <a:cs typeface="宋体" panose="02010600030101010101" pitchFamily="2" charset="-122"/>
              </a:rPr>
              <a:t>【</a:t>
            </a:r>
            <a:r>
              <a:rPr lang="zh-CN" altLang="en-US" sz="2400">
                <a:latin typeface="宋体" panose="02010600030101010101" pitchFamily="2" charset="-122"/>
                <a:ea typeface="宋体" panose="02010600030101010101" pitchFamily="2" charset="-122"/>
                <a:cs typeface="宋体" panose="02010600030101010101" pitchFamily="2" charset="-122"/>
              </a:rPr>
              <a:t>解析</a:t>
            </a:r>
            <a:r>
              <a:rPr lang="en-US" altLang="zh-CN" sz="2400">
                <a:latin typeface="宋体" panose="02010600030101010101" pitchFamily="2" charset="-122"/>
                <a:ea typeface="宋体" panose="02010600030101010101" pitchFamily="2" charset="-122"/>
                <a:cs typeface="宋体" panose="02010600030101010101" pitchFamily="2" charset="-122"/>
              </a:rPr>
              <a:t>】</a:t>
            </a:r>
            <a:r>
              <a:rPr lang="zh-CN" altLang="en-US" sz="2400">
                <a:latin typeface="宋体" panose="02010600030101010101" pitchFamily="2" charset="-122"/>
                <a:ea typeface="宋体" panose="02010600030101010101" pitchFamily="2" charset="-122"/>
                <a:cs typeface="宋体" panose="02010600030101010101" pitchFamily="2" charset="-122"/>
              </a:rPr>
              <a:t>本题考查正确认识自己 </a:t>
            </a:r>
          </a:p>
          <a:p>
            <a:r>
              <a:rPr lang="en-US" altLang="zh-CN" sz="2400">
                <a:latin typeface="宋体" panose="02010600030101010101" pitchFamily="2" charset="-122"/>
                <a:ea typeface="宋体" panose="02010600030101010101" pitchFamily="2" charset="-122"/>
                <a:cs typeface="宋体" panose="02010600030101010101" pitchFamily="2" charset="-122"/>
              </a:rPr>
              <a:t>A</a:t>
            </a:r>
            <a:r>
              <a:rPr lang="zh-CN" altLang="en-US" sz="2400">
                <a:latin typeface="宋体" panose="02010600030101010101" pitchFamily="2" charset="-122"/>
                <a:ea typeface="宋体" panose="02010600030101010101" pitchFamily="2" charset="-122"/>
                <a:cs typeface="宋体" panose="02010600030101010101" pitchFamily="2" charset="-122"/>
              </a:rPr>
              <a:t>：“都是”一词太绝对，</a:t>
            </a:r>
            <a:r>
              <a:rPr lang="en-US" altLang="zh-CN" sz="2400">
                <a:latin typeface="宋体" panose="02010600030101010101" pitchFamily="2" charset="-122"/>
                <a:ea typeface="宋体" panose="02010600030101010101" pitchFamily="2" charset="-122"/>
                <a:cs typeface="宋体" panose="02010600030101010101" pitchFamily="2" charset="-122"/>
              </a:rPr>
              <a:t>A</a:t>
            </a:r>
            <a:r>
              <a:rPr lang="zh-CN" altLang="en-US" sz="2400">
                <a:latin typeface="宋体" panose="02010600030101010101" pitchFamily="2" charset="-122"/>
                <a:ea typeface="宋体" panose="02010600030101010101" pitchFamily="2" charset="-122"/>
                <a:cs typeface="宋体" panose="02010600030101010101" pitchFamily="2" charset="-122"/>
              </a:rPr>
              <a:t>说法错误；</a:t>
            </a:r>
          </a:p>
          <a:p>
            <a:r>
              <a:rPr lang="en-US" altLang="zh-CN" sz="2400">
                <a:latin typeface="宋体" panose="02010600030101010101" pitchFamily="2" charset="-122"/>
                <a:ea typeface="宋体" panose="02010600030101010101" pitchFamily="2" charset="-122"/>
                <a:cs typeface="宋体" panose="02010600030101010101" pitchFamily="2" charset="-122"/>
              </a:rPr>
              <a:t>B</a:t>
            </a:r>
            <a:r>
              <a:rPr lang="zh-CN" altLang="en-US" sz="2400">
                <a:latin typeface="宋体" panose="02010600030101010101" pitchFamily="2" charset="-122"/>
                <a:ea typeface="宋体" panose="02010600030101010101" pitchFamily="2" charset="-122"/>
                <a:cs typeface="宋体" panose="02010600030101010101" pitchFamily="2" charset="-122"/>
              </a:rPr>
              <a:t>：我们可以通过他人的评价认识自己，也可以通过自我评价来认识自己，</a:t>
            </a:r>
            <a:r>
              <a:rPr lang="en-US" altLang="zh-CN" sz="2400">
                <a:latin typeface="宋体" panose="02010600030101010101" pitchFamily="2" charset="-122"/>
                <a:ea typeface="宋体" panose="02010600030101010101" pitchFamily="2" charset="-122"/>
                <a:cs typeface="宋体" panose="02010600030101010101" pitchFamily="2" charset="-122"/>
              </a:rPr>
              <a:t>B</a:t>
            </a:r>
            <a:r>
              <a:rPr lang="zh-CN" altLang="en-US" sz="2400">
                <a:latin typeface="宋体" panose="02010600030101010101" pitchFamily="2" charset="-122"/>
                <a:ea typeface="宋体" panose="02010600030101010101" pitchFamily="2" charset="-122"/>
                <a:cs typeface="宋体" panose="02010600030101010101" pitchFamily="2" charset="-122"/>
              </a:rPr>
              <a:t>说法错误；</a:t>
            </a:r>
            <a:r>
              <a:rPr lang="en-US" altLang="zh-CN" sz="2400">
                <a:latin typeface="宋体" panose="02010600030101010101" pitchFamily="2" charset="-122"/>
                <a:ea typeface="宋体" panose="02010600030101010101" pitchFamily="2" charset="-122"/>
                <a:cs typeface="宋体" panose="02010600030101010101" pitchFamily="2" charset="-122"/>
              </a:rPr>
              <a:t>C</a:t>
            </a:r>
            <a:r>
              <a:rPr lang="zh-CN" altLang="en-US" sz="2400">
                <a:latin typeface="宋体" panose="02010600030101010101" pitchFamily="2" charset="-122"/>
                <a:ea typeface="宋体" panose="02010600030101010101" pitchFamily="2" charset="-122"/>
                <a:cs typeface="宋体" panose="02010600030101010101" pitchFamily="2" charset="-122"/>
              </a:rPr>
              <a:t>：接纳和欣赏自己有助于我们获得成功，</a:t>
            </a:r>
            <a:r>
              <a:rPr lang="en-US" altLang="zh-CN" sz="2400">
                <a:latin typeface="宋体" panose="02010600030101010101" pitchFamily="2" charset="-122"/>
                <a:ea typeface="宋体" panose="02010600030101010101" pitchFamily="2" charset="-122"/>
                <a:cs typeface="宋体" panose="02010600030101010101" pitchFamily="2" charset="-122"/>
              </a:rPr>
              <a:t>C</a:t>
            </a:r>
            <a:r>
              <a:rPr lang="zh-CN" altLang="en-US" sz="2400">
                <a:latin typeface="宋体" panose="02010600030101010101" pitchFamily="2" charset="-122"/>
                <a:ea typeface="宋体" panose="02010600030101010101" pitchFamily="2" charset="-122"/>
                <a:cs typeface="宋体" panose="02010600030101010101" pitchFamily="2" charset="-122"/>
              </a:rPr>
              <a:t>说法错误；</a:t>
            </a:r>
            <a:r>
              <a:rPr lang="en-US" altLang="zh-CN" sz="2400">
                <a:latin typeface="宋体" panose="02010600030101010101" pitchFamily="2" charset="-122"/>
                <a:ea typeface="宋体" panose="02010600030101010101" pitchFamily="2" charset="-122"/>
                <a:cs typeface="宋体" panose="02010600030101010101" pitchFamily="2" charset="-122"/>
              </a:rPr>
              <a:t>D</a:t>
            </a:r>
            <a:r>
              <a:rPr lang="zh-CN" altLang="en-US" sz="2400">
                <a:latin typeface="宋体" panose="02010600030101010101" pitchFamily="2" charset="-122"/>
                <a:ea typeface="宋体" panose="02010600030101010101" pitchFamily="2" charset="-122"/>
                <a:cs typeface="宋体" panose="02010600030101010101" pitchFamily="2" charset="-122"/>
              </a:rPr>
              <a:t>：我们要正确认识和评价自己，不断完善自己，有利于促进我们发展，</a:t>
            </a:r>
            <a:r>
              <a:rPr lang="en-US" altLang="zh-CN" sz="2400">
                <a:latin typeface="宋体" panose="02010600030101010101" pitchFamily="2" charset="-122"/>
                <a:ea typeface="宋体" panose="02010600030101010101" pitchFamily="2" charset="-122"/>
                <a:cs typeface="宋体" panose="02010600030101010101" pitchFamily="2" charset="-122"/>
              </a:rPr>
              <a:t>D</a:t>
            </a:r>
            <a:r>
              <a:rPr lang="zh-CN" altLang="en-US" sz="2400">
                <a:latin typeface="宋体" panose="02010600030101010101" pitchFamily="2" charset="-122"/>
                <a:ea typeface="宋体" panose="02010600030101010101" pitchFamily="2" charset="-122"/>
                <a:cs typeface="宋体" panose="02010600030101010101" pitchFamily="2" charset="-122"/>
              </a:rPr>
              <a:t>说法正确；</a:t>
            </a:r>
          </a:p>
          <a:p>
            <a:r>
              <a:rPr lang="zh-CN" altLang="en-US" sz="2400">
                <a:latin typeface="宋体" panose="02010600030101010101" pitchFamily="2" charset="-122"/>
                <a:ea typeface="宋体" panose="02010600030101010101" pitchFamily="2" charset="-122"/>
                <a:cs typeface="宋体" panose="02010600030101010101" pitchFamily="2" charset="-122"/>
              </a:rPr>
              <a:t>故本题选</a:t>
            </a:r>
            <a:r>
              <a:rPr lang="en-US" altLang="zh-CN" sz="2400">
                <a:latin typeface="宋体" panose="02010600030101010101" pitchFamily="2" charset="-122"/>
                <a:ea typeface="宋体" panose="02010600030101010101" pitchFamily="2" charset="-122"/>
                <a:cs typeface="宋体" panose="02010600030101010101" pitchFamily="2" charset="-122"/>
              </a:rPr>
              <a:t>D</a:t>
            </a:r>
            <a:r>
              <a:rPr lang="zh-CN" altLang="en-US" sz="2400">
                <a:latin typeface="宋体" panose="02010600030101010101" pitchFamily="2" charset="-122"/>
                <a:ea typeface="宋体" panose="02010600030101010101" pitchFamily="2" charset="-122"/>
                <a:cs typeface="宋体" panose="02010600030101010101" pitchFamily="2" charset="-122"/>
              </a:rPr>
              <a:t>。</a:t>
            </a:r>
          </a:p>
        </p:txBody>
      </p:sp>
      <p:sp>
        <p:nvSpPr>
          <p:cNvPr id="7" name="文本框 6"/>
          <p:cNvSpPr txBox="1"/>
          <p:nvPr/>
        </p:nvSpPr>
        <p:spPr>
          <a:xfrm>
            <a:off x="6752610" y="1364995"/>
            <a:ext cx="914400" cy="830997"/>
          </a:xfrm>
          <a:prstGeom prst="rect">
            <a:avLst/>
          </a:prstGeom>
          <a:noFill/>
        </p:spPr>
        <p:txBody>
          <a:bodyPr wrap="square" rtlCol="0">
            <a:spAutoFit/>
          </a:bodyPr>
          <a:lstStyle>
            <a:defPPr>
              <a:defRPr lang="zh-CN"/>
            </a:defPPr>
          </a:lstStyle>
          <a:p>
            <a:r>
              <a:rPr lang="en-US" altLang="zh-CN" sz="4800" b="1">
                <a:solidFill>
                  <a:srgbClr val="FF0000"/>
                </a:solidFill>
              </a:rPr>
              <a:t>D</a:t>
            </a:r>
            <a:endParaRPr lang="zh-CN" altLang="en-US" sz="4800" b="1">
              <a:solidFill>
                <a:srgbClr val="FF0000"/>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nodeType="clickPar">
                      <p:stCondLst>
                        <p:cond delay="indefinite"/>
                      </p:stCondLst>
                      <p:childTnLst>
                        <p:par>
                          <p:cTn id="9" fill="hold" nodeType="withGroup">
                            <p:stCondLst>
                              <p:cond delay="indefinite"/>
                            </p:stCondLst>
                          </p:cTn>
                        </p:par>
                        <p:par>
                          <p:cTn id="10" fill="hold" nodeType="afterGroup">
                            <p:stCondLst>
                              <p:cond delay="0"/>
                            </p:stCondLst>
                            <p:childTnLst>
                              <p:par>
                                <p:cTn id="11" presetID="10" presetClass="entr" presetSubtype="0" fill="hold" nodeType="clickEffect">
                                  <p:stCondLst>
                                    <p:cond delay="0"/>
                                  </p:stCondLst>
                                  <p:childTnLst>
                                    <p:set>
                                      <p:cBhvr>
                                        <p:cTn id="12" dur="1" fill="hold">
                                          <p:stCondLst>
                                            <p:cond delay="0"/>
                                          </p:stCondLst>
                                        </p:cTn>
                                        <p:tgtEl>
                                          <p:spTgt spid="6">
                                            <p:txEl>
                                              <p:pRg st="6" end="6"/>
                                            </p:txEl>
                                          </p:spTgt>
                                        </p:tgtEl>
                                        <p:attrNameLst>
                                          <p:attrName>style.visibility</p:attrName>
                                        </p:attrNameLst>
                                      </p:cBhvr>
                                      <p:to>
                                        <p:strVal val="visible"/>
                                      </p:to>
                                    </p:set>
                                    <p:animEffect transition="in" filter="fade">
                                      <p:cBhvr>
                                        <p:cTn id="13" dur="500"/>
                                        <p:tgtEl>
                                          <p:spTgt spid="6">
                                            <p:txEl>
                                              <p:pRg st="6" end="6"/>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6">
                                            <p:txEl>
                                              <p:pRg st="7" end="7"/>
                                            </p:txEl>
                                          </p:spTgt>
                                        </p:tgtEl>
                                        <p:attrNameLst>
                                          <p:attrName>style.visibility</p:attrName>
                                        </p:attrNameLst>
                                      </p:cBhvr>
                                      <p:to>
                                        <p:strVal val="visible"/>
                                      </p:to>
                                    </p:set>
                                    <p:animEffect transition="in" filter="fade">
                                      <p:cBhvr>
                                        <p:cTn id="16" dur="500"/>
                                        <p:tgtEl>
                                          <p:spTgt spid="6">
                                            <p:txEl>
                                              <p:pRg st="7" end="7"/>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6">
                                            <p:txEl>
                                              <p:pRg st="8" end="8"/>
                                            </p:txEl>
                                          </p:spTgt>
                                        </p:tgtEl>
                                        <p:attrNameLst>
                                          <p:attrName>style.visibility</p:attrName>
                                        </p:attrNameLst>
                                      </p:cBhvr>
                                      <p:to>
                                        <p:strVal val="visible"/>
                                      </p:to>
                                    </p:set>
                                    <p:animEffect transition="in" filter="fade">
                                      <p:cBhvr>
                                        <p:cTn id="19" dur="500"/>
                                        <p:tgtEl>
                                          <p:spTgt spid="6">
                                            <p:txEl>
                                              <p:pRg st="8" end="8"/>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6">
                                            <p:txEl>
                                              <p:pRg st="9" end="9"/>
                                            </p:txEl>
                                          </p:spTgt>
                                        </p:tgtEl>
                                        <p:attrNameLst>
                                          <p:attrName>style.visibility</p:attrName>
                                        </p:attrNameLst>
                                      </p:cBhvr>
                                      <p:to>
                                        <p:strVal val="visible"/>
                                      </p:to>
                                    </p:set>
                                    <p:animEffect transition="in" filter="fade">
                                      <p:cBhvr>
                                        <p:cTn id="22" dur="500"/>
                                        <p:tgtEl>
                                          <p:spTgt spid="6">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Pr>
        <a:noFill/>
        <a:effectLst/>
      </p:bgPr>
    </p:bg>
    <p:spTree>
      <p:nvGrpSpPr>
        <p:cNvPr id="1" name=""/>
        <p:cNvGrpSpPr/>
        <p:nvPr/>
      </p:nvGrpSpPr>
      <p:grpSpPr>
        <a:xfrm>
          <a:off x="0" y="0"/>
          <a:ext cx="0" cy="0"/>
        </a:xfrm>
      </p:grpSpPr>
      <p:sp>
        <p:nvSpPr>
          <p:cNvPr id="2" name="文本占位符 1"/>
          <p:cNvSpPr>
            <a:spLocks noGrp="1"/>
          </p:cNvSpPr>
          <p:nvPr>
            <p:ph type="body" idx="1"/>
          </p:nvPr>
        </p:nvSpPr>
        <p:spPr/>
        <p:txBody>
          <a:bodyPr/>
          <a:lstStyle/>
          <a:p>
            <a:r>
              <a:rPr lang="en-US" altLang="zh-CN">
                <a:solidFill>
                  <a:srgbClr val="EAD900">
                    <a:lumMod val="75000"/>
                  </a:srgbClr>
                </a:solidFill>
                <a:cs typeface="+mn-ea"/>
                <a:sym typeface="+mn-ea"/>
              </a:rPr>
              <a:t>04</a:t>
            </a:r>
            <a:endParaRPr lang="en-US" altLang="zh-CN">
              <a:solidFill>
                <a:srgbClr val="FFBA55"/>
              </a:solidFill>
              <a:cs typeface="+mn-ea"/>
              <a:sym typeface="+mn-ea"/>
            </a:endParaRPr>
          </a:p>
        </p:txBody>
      </p:sp>
      <p:sp>
        <p:nvSpPr>
          <p:cNvPr id="3" name="标题 2"/>
          <p:cNvSpPr>
            <a:spLocks noGrp="1"/>
          </p:cNvSpPr>
          <p:nvPr/>
        </p:nvSpPr>
        <p:spPr>
          <a:xfrm>
            <a:off x="983615" y="3911930"/>
            <a:ext cx="10515600" cy="1391570"/>
          </a:xfrm>
          <a:prstGeom prst="rect">
            <a:avLst/>
          </a:prstGeom>
        </p:spPr>
        <p:txBody>
          <a:bodyPr vert="horz" lIns="91440" tIns="45720" rIns="91440" bIns="45720" rtlCol="0" anchor="ctr">
            <a:normAutofit/>
          </a:bodyPr>
          <a:lstStyle>
            <a:defPPr>
              <a:defRPr lang="zh-CN"/>
            </a:defPPr>
            <a:lvl1pPr marL="0" algn="ctr"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4400"/>
              <a:t>实战提分</a:t>
            </a:r>
          </a:p>
        </p:txBody>
      </p:sp>
    </p:spTree>
    <p:custDataLst>
      <p:tags r:id="rId2"/>
    </p:custDataLst>
  </p:cSld>
  <p:clrMapOvr>
    <a:masterClrMapping/>
  </p:clrMapOvr>
  <p:transition/>
  <p:timing/>
</p:sld>
</file>

<file path=ppt/slides/slide20.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Rectangle 2"/>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defPPr>
              <a:defRPr lang="zh-CN"/>
            </a:defPPr>
          </a:lstStyle>
          <a:p>
            <a:endParaRPr lang="zh-CN" altLang="en-US"/>
          </a:p>
        </p:txBody>
      </p:sp>
      <p:pic>
        <p:nvPicPr>
          <p:cNvPr id="2049" name="图片 3" descr="111"/>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8888361" y="929610"/>
            <a:ext cx="2625213" cy="3524404"/>
          </a:xfrm>
          <a:prstGeom prst="rect">
            <a:avLst/>
          </a:prstGeom>
          <a:noFill/>
          <a:extLst>
            <a:ext uri="{909E8E84-426E-40DD-AFC4-6F175D3DCCD1}">
              <a14:hiddenFill xmlns:a14="http://schemas.microsoft.com/office/drawing/2010/main">
                <a:solidFill>
                  <a:srgbClr val="FFFFFF"/>
                </a:solidFill>
              </a14:hiddenFill>
            </a:ext>
          </a:extLst>
        </p:spPr>
      </p:pic>
      <p:sp>
        <p:nvSpPr>
          <p:cNvPr id="6" name="文本框 5"/>
          <p:cNvSpPr txBox="1"/>
          <p:nvPr/>
        </p:nvSpPr>
        <p:spPr>
          <a:xfrm>
            <a:off x="585943" y="772961"/>
            <a:ext cx="7761644" cy="5202706"/>
          </a:xfrm>
          <a:prstGeom prst="rect">
            <a:avLst/>
          </a:prstGeom>
          <a:noFill/>
        </p:spPr>
        <p:txBody>
          <a:bodyPr wrap="square">
            <a:spAutoFit/>
          </a:bodyPr>
          <a:lstStyle>
            <a:defPPr>
              <a:defRPr lang="zh-CN"/>
            </a:defPPr>
          </a:lstStyle>
          <a:p>
            <a:pPr algn="just">
              <a:lnSpc>
                <a:spcPts val="4500"/>
              </a:lnSpc>
            </a:pPr>
            <a:r>
              <a:rPr lang="en-US" altLang="zh-CN" sz="2800" b="1" kern="100">
                <a:effectLst/>
                <a:latin typeface="Calibri"/>
                <a:ea typeface="宋体" panose="02010600030101010101" pitchFamily="2" charset="-122"/>
                <a:cs typeface="Times New Roman" panose="02020603050405020304" pitchFamily="18" charset="0"/>
              </a:rPr>
              <a:t>1.</a:t>
            </a:r>
            <a:r>
              <a:rPr lang="zh-CN" altLang="zh-CN" sz="2800" b="1" kern="100">
                <a:effectLst/>
                <a:latin typeface="Calibri"/>
                <a:ea typeface="宋体" panose="02010600030101010101" pitchFamily="2" charset="-122"/>
                <a:cs typeface="Times New Roman" panose="02020603050405020304" pitchFamily="18" charset="0"/>
              </a:rPr>
              <a:t>观察如图，层层防范中小学生“坠落至底”的原因有</a:t>
            </a:r>
            <a:r>
              <a:rPr lang="en-US" altLang="zh-CN" sz="2800" b="1" kern="100">
                <a:effectLst/>
                <a:latin typeface="Calibri"/>
                <a:ea typeface="宋体" panose="02010600030101010101" pitchFamily="2" charset="-122"/>
                <a:cs typeface="Times New Roman" panose="02020603050405020304" pitchFamily="18" charset="0"/>
              </a:rPr>
              <a:t>(         )</a:t>
            </a:r>
          </a:p>
          <a:p>
            <a:pPr algn="just">
              <a:lnSpc>
                <a:spcPts val="4500"/>
              </a:lnSpc>
            </a:pPr>
            <a:r>
              <a:rPr lang="en-US" altLang="zh-CN" sz="2800" b="1" kern="100">
                <a:effectLst/>
                <a:latin typeface="Calibri"/>
                <a:ea typeface="宋体" panose="02010600030101010101" pitchFamily="2" charset="-122"/>
                <a:cs typeface="Times New Roman" panose="02020603050405020304" pitchFamily="18" charset="0"/>
              </a:rPr>
              <a:t> </a:t>
            </a:r>
            <a:br>
              <a:rPr lang="en-US" altLang="zh-CN" sz="2800" b="1" kern="100">
                <a:effectLst/>
                <a:latin typeface="Calibri"/>
                <a:ea typeface="宋体" panose="02010600030101010101" pitchFamily="2" charset="-122"/>
                <a:cs typeface="Times New Roman" panose="02020603050405020304" pitchFamily="18" charset="0"/>
              </a:rPr>
            </a:br>
            <a:r>
              <a:rPr lang="zh-CN" altLang="zh-CN" sz="2800" b="1" kern="100">
                <a:effectLst/>
                <a:latin typeface="Calibri"/>
                <a:ea typeface="宋体" panose="02010600030101010101" pitchFamily="2" charset="-122"/>
                <a:cs typeface="Times New Roman" panose="02020603050405020304" pitchFamily="18" charset="0"/>
              </a:rPr>
              <a:t>①利用互联网查阅资料、学习新知</a:t>
            </a:r>
            <a:endParaRPr lang="en-US" altLang="zh-CN" sz="2800" b="1" kern="100">
              <a:effectLst/>
              <a:latin typeface="Calibri"/>
              <a:ea typeface="宋体" panose="02010600030101010101" pitchFamily="2" charset="-122"/>
              <a:cs typeface="Times New Roman" panose="02020603050405020304" pitchFamily="18" charset="0"/>
            </a:endParaRPr>
          </a:p>
          <a:p>
            <a:pPr algn="just">
              <a:lnSpc>
                <a:spcPts val="4500"/>
              </a:lnSpc>
            </a:pPr>
            <a:r>
              <a:rPr lang="en-US" altLang="zh-CN" sz="2800" b="1" kern="100">
                <a:effectLst/>
                <a:latin typeface="Calibri"/>
                <a:ea typeface="宋体" panose="02010600030101010101" pitchFamily="2" charset="-122"/>
                <a:cs typeface="Times New Roman" panose="02020603050405020304" pitchFamily="18" charset="0"/>
              </a:rPr>
              <a:t> </a:t>
            </a:r>
            <a:r>
              <a:rPr lang="zh-CN" altLang="zh-CN" sz="2800" b="1" kern="100">
                <a:effectLst/>
                <a:latin typeface="Calibri"/>
                <a:ea typeface="宋体" panose="02010600030101010101" pitchFamily="2" charset="-122"/>
                <a:cs typeface="Times New Roman" panose="02020603050405020304" pitchFamily="18" charset="0"/>
              </a:rPr>
              <a:t>②被大量冗余信息干扰，耗费时间</a:t>
            </a:r>
            <a:endParaRPr lang="en-US" altLang="zh-CN" sz="2800" b="1" kern="100">
              <a:effectLst/>
              <a:latin typeface="Calibri"/>
              <a:ea typeface="宋体" panose="02010600030101010101" pitchFamily="2" charset="-122"/>
              <a:cs typeface="Times New Roman" panose="02020603050405020304" pitchFamily="18" charset="0"/>
            </a:endParaRPr>
          </a:p>
          <a:p>
            <a:pPr algn="just">
              <a:lnSpc>
                <a:spcPts val="4500"/>
              </a:lnSpc>
            </a:pPr>
            <a:r>
              <a:rPr lang="en-US" altLang="zh-CN" sz="2800" b="1" kern="100">
                <a:effectLst/>
                <a:latin typeface="Calibri"/>
                <a:ea typeface="宋体" panose="02010600030101010101" pitchFamily="2" charset="-122"/>
                <a:cs typeface="Times New Roman" panose="02020603050405020304" pitchFamily="18" charset="0"/>
              </a:rPr>
              <a:t> </a:t>
            </a:r>
            <a:r>
              <a:rPr lang="zh-CN" altLang="zh-CN" sz="2800" b="1" kern="100">
                <a:effectLst/>
                <a:latin typeface="Calibri"/>
                <a:ea typeface="宋体" panose="02010600030101010101" pitchFamily="2" charset="-122"/>
                <a:cs typeface="Times New Roman" panose="02020603050405020304" pitchFamily="18" charset="0"/>
              </a:rPr>
              <a:t>③被碎片化信息影响其思考的深度 </a:t>
            </a:r>
          </a:p>
          <a:p>
            <a:pPr algn="just">
              <a:lnSpc>
                <a:spcPts val="4500"/>
              </a:lnSpc>
            </a:pPr>
            <a:r>
              <a:rPr lang="zh-CN" altLang="zh-CN" sz="2800" b="1" kern="100">
                <a:effectLst/>
                <a:latin typeface="Calibri"/>
                <a:ea typeface="宋体" panose="02010600030101010101" pitchFamily="2" charset="-122"/>
                <a:cs typeface="Times New Roman" panose="02020603050405020304" pitchFamily="18" charset="0"/>
              </a:rPr>
              <a:t>④因沉迷虚拟交往而疏离现实交往</a:t>
            </a:r>
          </a:p>
          <a:p>
            <a:pPr algn="just">
              <a:lnSpc>
                <a:spcPts val="4500"/>
              </a:lnSpc>
            </a:pPr>
            <a:r>
              <a:rPr lang="en-US" altLang="zh-CN" sz="2800" b="1" kern="100">
                <a:effectLst/>
                <a:latin typeface="Calibri"/>
                <a:ea typeface="宋体" panose="02010600030101010101" pitchFamily="2" charset="-122"/>
                <a:cs typeface="Times New Roman" panose="02020603050405020304" pitchFamily="18" charset="0"/>
              </a:rPr>
              <a:t>A.</a:t>
            </a:r>
            <a:r>
              <a:rPr lang="zh-CN" altLang="zh-CN" sz="2800" b="1" kern="100">
                <a:effectLst/>
                <a:latin typeface="Calibri"/>
                <a:ea typeface="宋体" panose="02010600030101010101" pitchFamily="2" charset="-122"/>
                <a:cs typeface="Times New Roman" panose="02020603050405020304" pitchFamily="18" charset="0"/>
              </a:rPr>
              <a:t>①②③</a:t>
            </a:r>
            <a:r>
              <a:rPr lang="en-US" altLang="zh-CN" sz="2800" b="1" kern="100">
                <a:effectLst/>
                <a:latin typeface="Calibri"/>
                <a:ea typeface="宋体" panose="02010600030101010101" pitchFamily="2" charset="-122"/>
                <a:cs typeface="Times New Roman" panose="02020603050405020304" pitchFamily="18" charset="0"/>
              </a:rPr>
              <a:t>	B. </a:t>
            </a:r>
            <a:r>
              <a:rPr lang="zh-CN" altLang="zh-CN" sz="2800" b="1" kern="100">
                <a:effectLst/>
                <a:latin typeface="Calibri"/>
                <a:ea typeface="宋体" panose="02010600030101010101" pitchFamily="2" charset="-122"/>
                <a:cs typeface="Times New Roman" panose="02020603050405020304" pitchFamily="18" charset="0"/>
              </a:rPr>
              <a:t>②③④</a:t>
            </a:r>
            <a:r>
              <a:rPr lang="en-US" altLang="zh-CN" sz="2800" b="1" kern="100">
                <a:effectLst/>
                <a:latin typeface="Calibri"/>
                <a:ea typeface="宋体" panose="02010600030101010101" pitchFamily="2" charset="-122"/>
                <a:cs typeface="Times New Roman" panose="02020603050405020304" pitchFamily="18" charset="0"/>
              </a:rPr>
              <a:t>	C.</a:t>
            </a:r>
            <a:r>
              <a:rPr lang="zh-CN" altLang="zh-CN" sz="2800" b="1" kern="100">
                <a:effectLst/>
                <a:latin typeface="Calibri"/>
                <a:ea typeface="宋体" panose="02010600030101010101" pitchFamily="2" charset="-122"/>
                <a:cs typeface="Times New Roman" panose="02020603050405020304" pitchFamily="18" charset="0"/>
              </a:rPr>
              <a:t>①③④</a:t>
            </a:r>
            <a:r>
              <a:rPr lang="en-US" altLang="zh-CN" sz="2800" b="1" kern="100">
                <a:effectLst/>
                <a:latin typeface="Calibri"/>
                <a:ea typeface="宋体" panose="02010600030101010101" pitchFamily="2" charset="-122"/>
                <a:cs typeface="Times New Roman" panose="02020603050405020304" pitchFamily="18" charset="0"/>
              </a:rPr>
              <a:t>	D. </a:t>
            </a:r>
            <a:r>
              <a:rPr lang="zh-CN" altLang="zh-CN" sz="2800" b="1" kern="100">
                <a:effectLst/>
                <a:latin typeface="Calibri"/>
                <a:ea typeface="宋体" panose="02010600030101010101" pitchFamily="2" charset="-122"/>
                <a:cs typeface="Times New Roman" panose="02020603050405020304" pitchFamily="18" charset="0"/>
              </a:rPr>
              <a:t>①②④</a:t>
            </a:r>
          </a:p>
          <a:p>
            <a:pPr algn="just">
              <a:lnSpc>
                <a:spcPts val="4500"/>
              </a:lnSpc>
            </a:pPr>
            <a:r>
              <a:rPr lang="en-US" altLang="zh-CN" sz="1800" kern="100">
                <a:solidFill>
                  <a:srgbClr val="FF0000"/>
                </a:solidFill>
                <a:effectLst/>
                <a:latin typeface="Calibri"/>
                <a:ea typeface="宋体" panose="02010600030101010101" pitchFamily="2" charset="-122"/>
                <a:cs typeface="Times New Roman" panose="02020603050405020304" pitchFamily="18" charset="0"/>
              </a:rPr>
              <a:t> </a:t>
            </a:r>
            <a:endParaRPr lang="zh-CN" altLang="zh-CN" sz="1800" kern="100">
              <a:effectLst/>
              <a:latin typeface="Calibri"/>
              <a:ea typeface="宋体" panose="02010600030101010101" pitchFamily="2" charset="-122"/>
              <a:cs typeface="Times New Roman" panose="02020603050405020304" pitchFamily="18" charset="0"/>
            </a:endParaRPr>
          </a:p>
        </p:txBody>
      </p:sp>
      <p:sp>
        <p:nvSpPr>
          <p:cNvPr id="7" name="文本框 6"/>
          <p:cNvSpPr txBox="1"/>
          <p:nvPr/>
        </p:nvSpPr>
        <p:spPr>
          <a:xfrm>
            <a:off x="1964300" y="1351850"/>
            <a:ext cx="914400" cy="830997"/>
          </a:xfrm>
          <a:prstGeom prst="rect">
            <a:avLst/>
          </a:prstGeom>
          <a:noFill/>
        </p:spPr>
        <p:txBody>
          <a:bodyPr wrap="square" rtlCol="0">
            <a:spAutoFit/>
          </a:bodyPr>
          <a:lstStyle>
            <a:defPPr>
              <a:defRPr lang="zh-CN"/>
            </a:defPPr>
          </a:lstStyle>
          <a:p>
            <a:r>
              <a:rPr lang="en-US" altLang="zh-CN" sz="4800" b="1">
                <a:solidFill>
                  <a:srgbClr val="FF0000"/>
                </a:solidFill>
              </a:rPr>
              <a:t>B</a:t>
            </a:r>
            <a:endParaRPr lang="zh-CN" altLang="en-US" sz="4800" b="1">
              <a:solidFill>
                <a:srgbClr val="FF0000"/>
              </a:solidFill>
            </a:endParaRPr>
          </a:p>
        </p:txBody>
      </p:sp>
    </p:spTree>
    <p:custDataLst>
      <p:tags r:id="rId3"/>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3" name="文本框 2"/>
          <p:cNvSpPr txBox="1"/>
          <p:nvPr/>
        </p:nvSpPr>
        <p:spPr>
          <a:xfrm>
            <a:off x="491614" y="563091"/>
            <a:ext cx="11395586" cy="6214394"/>
          </a:xfrm>
          <a:prstGeom prst="rect">
            <a:avLst/>
          </a:prstGeom>
          <a:noFill/>
        </p:spPr>
        <p:txBody>
          <a:bodyPr wrap="square">
            <a:spAutoFit/>
          </a:bodyPr>
          <a:lstStyle>
            <a:defPPr>
              <a:defRPr lang="zh-CN"/>
            </a:defPPr>
          </a:lstStyle>
          <a:p>
            <a:pPr algn="just">
              <a:lnSpc>
                <a:spcPts val="4000"/>
              </a:lnSpc>
            </a:pPr>
            <a:r>
              <a:rPr lang="en-US" altLang="zh-CN" sz="2800" b="1" kern="100">
                <a:effectLst/>
                <a:latin typeface="Calibri"/>
                <a:ea typeface="宋体" panose="02010600030101010101" pitchFamily="2" charset="-122"/>
                <a:cs typeface="Times New Roman" panose="02020603050405020304" pitchFamily="18" charset="0"/>
              </a:rPr>
              <a:t>2</a:t>
            </a:r>
            <a:r>
              <a:rPr lang="zh-CN" altLang="zh-CN" sz="2800" b="1" kern="100">
                <a:effectLst/>
                <a:latin typeface="Calibri"/>
                <a:ea typeface="宋体" panose="02010600030101010101" pitchFamily="2" charset="-122"/>
                <a:cs typeface="Times New Roman" panose="02020603050405020304" pitchFamily="18" charset="0"/>
              </a:rPr>
              <a:t>．</a:t>
            </a:r>
            <a:r>
              <a:rPr lang="en-US" altLang="zh-CN" sz="2800" b="1" kern="100">
                <a:effectLst/>
                <a:latin typeface="Calibri"/>
                <a:ea typeface="宋体" panose="02010600030101010101" pitchFamily="2" charset="-122"/>
                <a:cs typeface="Times New Roman" panose="02020603050405020304" pitchFamily="18" charset="0"/>
              </a:rPr>
              <a:t>2021</a:t>
            </a:r>
            <a:r>
              <a:rPr lang="zh-CN" altLang="zh-CN" sz="2800" b="1" kern="100">
                <a:effectLst/>
                <a:latin typeface="Calibri"/>
                <a:ea typeface="宋体" panose="02010600030101010101" pitchFamily="2" charset="-122"/>
                <a:cs typeface="Times New Roman" panose="02020603050405020304" pitchFamily="18" charset="0"/>
              </a:rPr>
              <a:t>年</a:t>
            </a:r>
            <a:r>
              <a:rPr lang="en-US" altLang="zh-CN" sz="2800" b="1" kern="100">
                <a:effectLst/>
                <a:latin typeface="Calibri"/>
                <a:ea typeface="宋体" panose="02010600030101010101" pitchFamily="2" charset="-122"/>
                <a:cs typeface="Times New Roman" panose="02020603050405020304" pitchFamily="18" charset="0"/>
              </a:rPr>
              <a:t>3</a:t>
            </a:r>
            <a:r>
              <a:rPr lang="zh-CN" altLang="zh-CN" sz="2800" b="1" kern="100">
                <a:effectLst/>
                <a:latin typeface="Calibri"/>
                <a:ea typeface="宋体" panose="02010600030101010101" pitchFamily="2" charset="-122"/>
                <a:cs typeface="Times New Roman" panose="02020603050405020304" pitchFamily="18" charset="0"/>
              </a:rPr>
              <a:t>月</a:t>
            </a:r>
            <a:r>
              <a:rPr lang="en-US" altLang="zh-CN" sz="2800" b="1" kern="100">
                <a:effectLst/>
                <a:latin typeface="Calibri"/>
                <a:ea typeface="宋体" panose="02010600030101010101" pitchFamily="2" charset="-122"/>
                <a:cs typeface="Times New Roman" panose="02020603050405020304" pitchFamily="18" charset="0"/>
              </a:rPr>
              <a:t>1</a:t>
            </a:r>
            <a:r>
              <a:rPr lang="zh-CN" altLang="zh-CN" sz="2800" b="1" kern="100">
                <a:effectLst/>
                <a:latin typeface="Calibri"/>
                <a:ea typeface="宋体" panose="02010600030101010101" pitchFamily="2" charset="-122"/>
                <a:cs typeface="Times New Roman" panose="02020603050405020304" pitchFamily="18" charset="0"/>
              </a:rPr>
              <a:t>日起正式实施的《中小学教育惩戒规则（试行）》指出，在确有必要的情况下，学校、教师可以在学生存在不服从、扰乱秩序、行为失范、具有危险性、侵犯权益等情形时实施教育惩戒。对此，下列认识正确的是（</a:t>
            </a:r>
            <a:r>
              <a:rPr lang="en-US" altLang="zh-CN" sz="2800" b="1" kern="100">
                <a:effectLst/>
                <a:latin typeface="Calibri"/>
                <a:ea typeface="宋体" panose="02010600030101010101" pitchFamily="2" charset="-122"/>
                <a:cs typeface="Times New Roman" panose="02020603050405020304" pitchFamily="18" charset="0"/>
              </a:rPr>
              <a:t>      </a:t>
            </a:r>
            <a:r>
              <a:rPr lang="zh-CN" altLang="zh-CN" sz="2800" b="1" kern="100">
                <a:effectLst/>
                <a:latin typeface="Calibri"/>
                <a:ea typeface="宋体" panose="02010600030101010101" pitchFamily="2" charset="-122"/>
                <a:cs typeface="Times New Roman" panose="02020603050405020304" pitchFamily="18" charset="0"/>
              </a:rPr>
              <a:t>）</a:t>
            </a:r>
          </a:p>
          <a:p>
            <a:pPr algn="just">
              <a:lnSpc>
                <a:spcPts val="4000"/>
              </a:lnSpc>
            </a:pPr>
            <a:endParaRPr lang="en-US" altLang="zh-CN" sz="2800" b="1" kern="100">
              <a:effectLst/>
              <a:latin typeface="Calibri"/>
              <a:ea typeface="宋体" panose="02010600030101010101" pitchFamily="2" charset="-122"/>
              <a:cs typeface="Times New Roman" panose="02020603050405020304" pitchFamily="18" charset="0"/>
            </a:endParaRPr>
          </a:p>
          <a:p>
            <a:pPr algn="just">
              <a:lnSpc>
                <a:spcPts val="4000"/>
              </a:lnSpc>
            </a:pPr>
            <a:r>
              <a:rPr lang="zh-CN" altLang="zh-CN" sz="2800" b="1" kern="100">
                <a:effectLst/>
                <a:latin typeface="Calibri"/>
                <a:ea typeface="宋体" panose="02010600030101010101" pitchFamily="2" charset="-122"/>
                <a:cs typeface="Times New Roman" panose="02020603050405020304" pitchFamily="18" charset="0"/>
              </a:rPr>
              <a:t>①有利于维护学校教育教学秩序</a:t>
            </a:r>
          </a:p>
          <a:p>
            <a:pPr algn="just">
              <a:lnSpc>
                <a:spcPts val="4000"/>
              </a:lnSpc>
            </a:pPr>
            <a:r>
              <a:rPr lang="zh-CN" altLang="zh-CN" sz="2800" b="1" kern="100">
                <a:effectLst/>
                <a:latin typeface="Calibri"/>
                <a:ea typeface="宋体" panose="02010600030101010101" pitchFamily="2" charset="-122"/>
                <a:cs typeface="Times New Roman" panose="02020603050405020304" pitchFamily="18" charset="0"/>
              </a:rPr>
              <a:t>②会造成师生关系紧张，打破师生平等地位</a:t>
            </a:r>
          </a:p>
          <a:p>
            <a:pPr algn="just">
              <a:lnSpc>
                <a:spcPts val="4000"/>
              </a:lnSpc>
            </a:pPr>
            <a:r>
              <a:rPr lang="zh-CN" altLang="zh-CN" sz="2800" b="1" kern="100">
                <a:effectLst/>
                <a:latin typeface="Calibri"/>
                <a:ea typeface="宋体" panose="02010600030101010101" pitchFamily="2" charset="-122"/>
                <a:cs typeface="Times New Roman" panose="02020603050405020304" pitchFamily="18" charset="0"/>
              </a:rPr>
              <a:t>③可以矫正部分学生的不良行为，促进其健康成长</a:t>
            </a:r>
          </a:p>
          <a:p>
            <a:pPr algn="just">
              <a:lnSpc>
                <a:spcPts val="4000"/>
              </a:lnSpc>
            </a:pPr>
            <a:r>
              <a:rPr lang="zh-CN" altLang="zh-CN" sz="2800" b="1" kern="100">
                <a:effectLst/>
                <a:latin typeface="Calibri"/>
                <a:ea typeface="宋体" panose="02010600030101010101" pitchFamily="2" charset="-122"/>
                <a:cs typeface="Times New Roman" panose="02020603050405020304" pitchFamily="18" charset="0"/>
              </a:rPr>
              <a:t>④使教育惩戒有章可循，有效规范教师的教育教学行为</a:t>
            </a:r>
          </a:p>
          <a:p>
            <a:pPr algn="just">
              <a:lnSpc>
                <a:spcPts val="4000"/>
              </a:lnSpc>
            </a:pPr>
            <a:endParaRPr lang="en-US" altLang="zh-CN" sz="2800" b="1" kern="100">
              <a:effectLst/>
              <a:latin typeface="Calibri"/>
              <a:ea typeface="宋体" panose="02010600030101010101" pitchFamily="2" charset="-122"/>
              <a:cs typeface="Times New Roman" panose="02020603050405020304" pitchFamily="18" charset="0"/>
            </a:endParaRPr>
          </a:p>
          <a:p>
            <a:pPr algn="just">
              <a:lnSpc>
                <a:spcPts val="4000"/>
              </a:lnSpc>
            </a:pPr>
            <a:r>
              <a:rPr lang="en-US" altLang="zh-CN" sz="2800" b="1" kern="100">
                <a:effectLst/>
                <a:latin typeface="Calibri"/>
                <a:ea typeface="宋体" panose="02010600030101010101" pitchFamily="2" charset="-122"/>
                <a:cs typeface="Times New Roman" panose="02020603050405020304" pitchFamily="18" charset="0"/>
              </a:rPr>
              <a:t>A</a:t>
            </a:r>
            <a:r>
              <a:rPr lang="zh-CN" altLang="zh-CN" sz="2800" b="1" kern="100">
                <a:effectLst/>
                <a:latin typeface="Calibri"/>
                <a:ea typeface="宋体" panose="02010600030101010101" pitchFamily="2" charset="-122"/>
                <a:cs typeface="Times New Roman" panose="02020603050405020304" pitchFamily="18" charset="0"/>
              </a:rPr>
              <a:t>．①②③</a:t>
            </a:r>
            <a:r>
              <a:rPr lang="en-US" altLang="zh-CN" sz="2800" b="1" kern="100">
                <a:effectLst/>
                <a:latin typeface="Calibri"/>
                <a:ea typeface="宋体" panose="02010600030101010101" pitchFamily="2" charset="-122"/>
                <a:cs typeface="Times New Roman" panose="02020603050405020304" pitchFamily="18" charset="0"/>
              </a:rPr>
              <a:t>	B</a:t>
            </a:r>
            <a:r>
              <a:rPr lang="zh-CN" altLang="zh-CN" sz="2800" b="1" kern="100">
                <a:effectLst/>
                <a:latin typeface="Calibri"/>
                <a:ea typeface="宋体" panose="02010600030101010101" pitchFamily="2" charset="-122"/>
                <a:cs typeface="Times New Roman" panose="02020603050405020304" pitchFamily="18" charset="0"/>
              </a:rPr>
              <a:t>．②③④</a:t>
            </a:r>
            <a:r>
              <a:rPr lang="en-US" altLang="zh-CN" sz="2800" b="1" kern="100">
                <a:effectLst/>
                <a:latin typeface="Calibri"/>
                <a:ea typeface="宋体" panose="02010600030101010101" pitchFamily="2" charset="-122"/>
                <a:cs typeface="Times New Roman" panose="02020603050405020304" pitchFamily="18" charset="0"/>
              </a:rPr>
              <a:t>	C</a:t>
            </a:r>
            <a:r>
              <a:rPr lang="zh-CN" altLang="zh-CN" sz="2800" b="1" kern="100">
                <a:effectLst/>
                <a:latin typeface="Calibri"/>
                <a:ea typeface="宋体" panose="02010600030101010101" pitchFamily="2" charset="-122"/>
                <a:cs typeface="Times New Roman" panose="02020603050405020304" pitchFamily="18" charset="0"/>
              </a:rPr>
              <a:t>．①③④</a:t>
            </a:r>
            <a:r>
              <a:rPr lang="en-US" altLang="zh-CN" sz="2800" b="1" kern="100">
                <a:effectLst/>
                <a:latin typeface="Calibri"/>
                <a:ea typeface="宋体" panose="02010600030101010101" pitchFamily="2" charset="-122"/>
                <a:cs typeface="Times New Roman" panose="02020603050405020304" pitchFamily="18" charset="0"/>
              </a:rPr>
              <a:t>	D</a:t>
            </a:r>
            <a:r>
              <a:rPr lang="zh-CN" altLang="zh-CN" sz="2800" b="1" kern="100">
                <a:effectLst/>
                <a:latin typeface="Calibri"/>
                <a:ea typeface="宋体" panose="02010600030101010101" pitchFamily="2" charset="-122"/>
                <a:cs typeface="Times New Roman" panose="02020603050405020304" pitchFamily="18" charset="0"/>
              </a:rPr>
              <a:t>．①②④</a:t>
            </a:r>
          </a:p>
          <a:p>
            <a:pPr algn="just">
              <a:lnSpc>
                <a:spcPts val="4000"/>
              </a:lnSpc>
            </a:pPr>
            <a:r>
              <a:rPr lang="en-US" altLang="zh-CN" sz="2800" b="1" kern="100">
                <a:solidFill>
                  <a:srgbClr val="FF0000"/>
                </a:solidFill>
                <a:effectLst/>
                <a:latin typeface="Calibri"/>
                <a:ea typeface="宋体" panose="02010600030101010101" pitchFamily="2" charset="-122"/>
                <a:cs typeface="Times New Roman" panose="02020603050405020304" pitchFamily="18" charset="0"/>
              </a:rPr>
              <a:t> </a:t>
            </a:r>
            <a:endParaRPr lang="zh-CN" altLang="zh-CN" sz="1800" b="1" kern="100">
              <a:effectLst/>
              <a:latin typeface="Calibri"/>
              <a:ea typeface="宋体" panose="02010600030101010101" pitchFamily="2" charset="-122"/>
              <a:cs typeface="Times New Roman" panose="02020603050405020304" pitchFamily="18" charset="0"/>
            </a:endParaRPr>
          </a:p>
        </p:txBody>
      </p:sp>
      <p:sp>
        <p:nvSpPr>
          <p:cNvPr id="4" name="文本框 3"/>
          <p:cNvSpPr txBox="1"/>
          <p:nvPr/>
        </p:nvSpPr>
        <p:spPr>
          <a:xfrm>
            <a:off x="3036015" y="2020444"/>
            <a:ext cx="914400" cy="830997"/>
          </a:xfrm>
          <a:prstGeom prst="rect">
            <a:avLst/>
          </a:prstGeom>
          <a:noFill/>
        </p:spPr>
        <p:txBody>
          <a:bodyPr wrap="square" rtlCol="0">
            <a:spAutoFit/>
          </a:bodyPr>
          <a:lstStyle>
            <a:defPPr>
              <a:defRPr lang="zh-CN"/>
            </a:defPPr>
          </a:lstStyle>
          <a:p>
            <a:r>
              <a:rPr lang="en-US" altLang="zh-CN" sz="4800" b="1">
                <a:solidFill>
                  <a:srgbClr val="FF0000"/>
                </a:solidFill>
              </a:rPr>
              <a:t>C</a:t>
            </a:r>
            <a:endParaRPr lang="zh-CN" altLang="en-US" sz="4800" b="1">
              <a:solidFill>
                <a:srgbClr val="FF0000"/>
              </a:solidFill>
            </a:endParaRPr>
          </a:p>
        </p:txBody>
      </p:sp>
    </p:spTree>
    <p:custDataLst>
      <p:tags r:id="rId2"/>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3" name="文本框 2"/>
          <p:cNvSpPr txBox="1"/>
          <p:nvPr/>
        </p:nvSpPr>
        <p:spPr>
          <a:xfrm>
            <a:off x="700243" y="854669"/>
            <a:ext cx="10864647" cy="4801314"/>
          </a:xfrm>
          <a:prstGeom prst="rect">
            <a:avLst/>
          </a:prstGeom>
          <a:noFill/>
        </p:spPr>
        <p:txBody>
          <a:bodyPr wrap="square">
            <a:spAutoFit/>
          </a:bodyPr>
          <a:lstStyle>
            <a:defPPr>
              <a:defRPr lang="zh-CN"/>
            </a:defPPr>
          </a:lstStyle>
          <a:p>
            <a:pPr algn="l" fontAlgn="ctr">
              <a:lnSpc>
                <a:spcPct val="150000"/>
              </a:lnSpc>
            </a:pPr>
            <a:r>
              <a:rPr lang="en-US" altLang="zh-CN" sz="2400" b="1" kern="100">
                <a:effectLst/>
                <a:latin typeface="Times New Roman" panose="02020603050405020304" pitchFamily="18" charset="0"/>
                <a:ea typeface="宋体" panose="02010600030101010101" pitchFamily="2" charset="-122"/>
                <a:cs typeface="Times New Roman" panose="02020603050405020304" pitchFamily="18" charset="0"/>
              </a:rPr>
              <a:t>3.</a:t>
            </a:r>
            <a:r>
              <a:rPr lang="en-US" altLang="zh-CN" sz="2400" b="1" kern="100">
                <a:effectLst/>
                <a:latin typeface="Calibri"/>
                <a:ea typeface="宋体" panose="02010600030101010101" pitchFamily="2" charset="-122"/>
                <a:cs typeface="Times New Roman" panose="02020603050405020304" pitchFamily="18" charset="0"/>
              </a:rPr>
              <a:t> </a:t>
            </a:r>
            <a:r>
              <a:rPr lang="zh-CN" altLang="zh-CN" sz="2400" b="1" kern="100">
                <a:effectLst/>
                <a:latin typeface="Times New Roman" panose="02020603050405020304" pitchFamily="18" charset="0"/>
                <a:ea typeface="宋体" panose="02010600030101010101" pitchFamily="2" charset="-122"/>
                <a:cs typeface="Times New Roman" panose="02020603050405020304" pitchFamily="18" charset="0"/>
              </a:rPr>
              <a:t>每年</a:t>
            </a:r>
            <a:r>
              <a:rPr lang="en-US" altLang="zh-CN" sz="2400" b="1" kern="100">
                <a:effectLst/>
                <a:latin typeface="Times New Roman" panose="02020603050405020304" pitchFamily="18" charset="0"/>
                <a:ea typeface="宋体" panose="02010600030101010101" pitchFamily="2" charset="-122"/>
                <a:cs typeface="Times New Roman" panose="02020603050405020304" pitchFamily="18" charset="0"/>
              </a:rPr>
              <a:t>5</a:t>
            </a:r>
            <a:r>
              <a:rPr lang="zh-CN" altLang="zh-CN" sz="2400" b="1" kern="100">
                <a:effectLst/>
                <a:latin typeface="Times New Roman" panose="02020603050405020304" pitchFamily="18" charset="0"/>
                <a:ea typeface="宋体" panose="02010600030101010101" pitchFamily="2" charset="-122"/>
                <a:cs typeface="Times New Roman" panose="02020603050405020304" pitchFamily="18" charset="0"/>
              </a:rPr>
              <a:t>月份至暑期，全国各地都会发生发生多起未成年人溺水事件，造成多名青少年溺水身亡。有效预防青少年溺水事故发生，下列做法正确的有（</a:t>
            </a:r>
            <a:r>
              <a:rPr lang="en-US" altLang="zh-CN" sz="2400" b="1" kern="100">
                <a:effectLst/>
                <a:latin typeface="Times New Roman" panose="02020603050405020304" pitchFamily="18" charset="0"/>
                <a:ea typeface="宋体" panose="02010600030101010101" pitchFamily="2" charset="-122"/>
                <a:cs typeface="Times New Roman" panose="02020603050405020304" pitchFamily="18" charset="0"/>
              </a:rPr>
              <a:t>     </a:t>
            </a:r>
            <a:r>
              <a:rPr lang="zh-CN" altLang="zh-CN" sz="2400" b="1" kern="100">
                <a:effectLst/>
                <a:latin typeface="Times New Roman" panose="02020603050405020304" pitchFamily="18" charset="0"/>
                <a:ea typeface="宋体" panose="02010600030101010101" pitchFamily="2" charset="-122"/>
                <a:cs typeface="Times New Roman" panose="02020603050405020304" pitchFamily="18" charset="0"/>
              </a:rPr>
              <a:t>）</a:t>
            </a:r>
            <a:endParaRPr lang="zh-CN" altLang="zh-CN" sz="2400" b="1" kern="100">
              <a:effectLst/>
              <a:latin typeface="Calibri"/>
              <a:ea typeface="宋体" panose="02010600030101010101" pitchFamily="2" charset="-122"/>
              <a:cs typeface="Times New Roman" panose="02020603050405020304" pitchFamily="18" charset="0"/>
            </a:endParaRPr>
          </a:p>
          <a:p>
            <a:pPr algn="l" fontAlgn="ctr">
              <a:lnSpc>
                <a:spcPct val="150000"/>
              </a:lnSpc>
            </a:pPr>
            <a:r>
              <a:rPr lang="zh-CN" altLang="zh-CN" sz="2400" b="1" kern="100">
                <a:effectLst/>
                <a:latin typeface="Times New Roman" panose="02020603050405020304" pitchFamily="18" charset="0"/>
                <a:ea typeface="宋体" panose="02010600030101010101" pitchFamily="2" charset="-122"/>
                <a:cs typeface="Times New Roman" panose="02020603050405020304" pitchFamily="18" charset="0"/>
              </a:rPr>
              <a:t>①在游泳池或浅水中学会游泳后才可以到野外水域游泳</a:t>
            </a:r>
            <a:endParaRPr lang="zh-CN" altLang="zh-CN" sz="2400" b="1" kern="100">
              <a:effectLst/>
              <a:latin typeface="Calibri"/>
              <a:ea typeface="宋体" panose="02010600030101010101" pitchFamily="2" charset="-122"/>
              <a:cs typeface="Times New Roman" panose="02020603050405020304" pitchFamily="18" charset="0"/>
            </a:endParaRPr>
          </a:p>
          <a:p>
            <a:pPr algn="l" fontAlgn="ctr">
              <a:lnSpc>
                <a:spcPct val="150000"/>
              </a:lnSpc>
            </a:pPr>
            <a:r>
              <a:rPr lang="zh-CN" altLang="zh-CN" sz="2400" b="1" kern="100">
                <a:effectLst/>
                <a:latin typeface="Times New Roman" panose="02020603050405020304" pitchFamily="18" charset="0"/>
                <a:ea typeface="宋体" panose="02010600030101010101" pitchFamily="2" charset="-122"/>
                <a:cs typeface="Times New Roman" panose="02020603050405020304" pitchFamily="18" charset="0"/>
              </a:rPr>
              <a:t>②不要在河边、湖边、水库边等水域边缘玩耍、追赶，以防滑入水中</a:t>
            </a:r>
            <a:endParaRPr lang="zh-CN" altLang="zh-CN" sz="2400" b="1" kern="100">
              <a:effectLst/>
              <a:latin typeface="Calibri"/>
              <a:ea typeface="宋体" panose="02010600030101010101" pitchFamily="2" charset="-122"/>
              <a:cs typeface="Times New Roman" panose="02020603050405020304" pitchFamily="18" charset="0"/>
            </a:endParaRPr>
          </a:p>
          <a:p>
            <a:pPr algn="l" fontAlgn="ctr">
              <a:lnSpc>
                <a:spcPct val="150000"/>
              </a:lnSpc>
            </a:pPr>
            <a:r>
              <a:rPr lang="zh-CN" altLang="zh-CN" sz="2400" b="1" kern="100">
                <a:effectLst/>
                <a:latin typeface="Times New Roman" panose="02020603050405020304" pitchFamily="18" charset="0"/>
                <a:ea typeface="宋体" panose="02010600030101010101" pitchFamily="2" charset="-122"/>
                <a:cs typeface="Times New Roman" panose="02020603050405020304" pitchFamily="18" charset="0"/>
              </a:rPr>
              <a:t>③不会游泳者不慎落水后要及时甩掉鞋子，脱掉衣服</a:t>
            </a:r>
            <a:endParaRPr lang="zh-CN" altLang="zh-CN" sz="2400" b="1" kern="100">
              <a:effectLst/>
              <a:latin typeface="Calibri"/>
              <a:ea typeface="宋体" panose="02010600030101010101" pitchFamily="2" charset="-122"/>
              <a:cs typeface="Times New Roman" panose="02020603050405020304" pitchFamily="18" charset="0"/>
            </a:endParaRPr>
          </a:p>
          <a:p>
            <a:pPr algn="l" fontAlgn="ctr">
              <a:lnSpc>
                <a:spcPct val="150000"/>
              </a:lnSpc>
            </a:pPr>
            <a:r>
              <a:rPr lang="zh-CN" altLang="zh-CN" sz="2400" b="1" kern="100">
                <a:effectLst/>
                <a:latin typeface="Times New Roman" panose="02020603050405020304" pitchFamily="18" charset="0"/>
                <a:ea typeface="宋体" panose="02010600030101010101" pitchFamily="2" charset="-122"/>
                <a:cs typeface="Times New Roman" panose="02020603050405020304" pitchFamily="18" charset="0"/>
              </a:rPr>
              <a:t>④遇到他人溺水不可盲目下水施救，可以采用呼救、报警、岸边扔漂浮物等安全方式</a:t>
            </a:r>
            <a:endParaRPr lang="zh-CN" altLang="zh-CN" sz="2400" b="1" kern="100">
              <a:effectLst/>
              <a:latin typeface="Calibri"/>
              <a:ea typeface="宋体" panose="02010600030101010101" pitchFamily="2" charset="-122"/>
              <a:cs typeface="Times New Roman" panose="02020603050405020304" pitchFamily="18" charset="0"/>
            </a:endParaRPr>
          </a:p>
          <a:p>
            <a:pPr algn="l" fontAlgn="ctr">
              <a:lnSpc>
                <a:spcPct val="150000"/>
              </a:lnSpc>
            </a:pPr>
            <a:r>
              <a:rPr lang="en-US" altLang="zh-CN" sz="2400" b="1" kern="100">
                <a:effectLst/>
                <a:latin typeface="Times New Roman" panose="02020603050405020304" pitchFamily="18" charset="0"/>
                <a:ea typeface="宋体" panose="02010600030101010101" pitchFamily="2" charset="-122"/>
                <a:cs typeface="Times New Roman" panose="02020603050405020304" pitchFamily="18" charset="0"/>
              </a:rPr>
              <a:t>A</a:t>
            </a:r>
            <a:r>
              <a:rPr lang="zh-CN" altLang="zh-CN" sz="2400" b="1" kern="100">
                <a:effectLst/>
                <a:latin typeface="Times New Roman" panose="02020603050405020304" pitchFamily="18" charset="0"/>
                <a:ea typeface="宋体" panose="02010600030101010101" pitchFamily="2" charset="-122"/>
                <a:cs typeface="Times New Roman" panose="02020603050405020304" pitchFamily="18" charset="0"/>
              </a:rPr>
              <a:t>．②④</a:t>
            </a:r>
            <a:r>
              <a:rPr lang="en-US" altLang="zh-CN" sz="2400" b="1" kern="100">
                <a:effectLst/>
                <a:latin typeface="Times New Roman" panose="02020603050405020304" pitchFamily="18" charset="0"/>
                <a:ea typeface="宋体" panose="02010600030101010101" pitchFamily="2" charset="-122"/>
                <a:cs typeface="Times New Roman" panose="02020603050405020304" pitchFamily="18" charset="0"/>
              </a:rPr>
              <a:t>	   B</a:t>
            </a:r>
            <a:r>
              <a:rPr lang="zh-CN" altLang="zh-CN" sz="2400" b="1" kern="100">
                <a:effectLst/>
                <a:latin typeface="Times New Roman" panose="02020603050405020304" pitchFamily="18" charset="0"/>
                <a:ea typeface="宋体" panose="02010600030101010101" pitchFamily="2" charset="-122"/>
                <a:cs typeface="Times New Roman" panose="02020603050405020304" pitchFamily="18" charset="0"/>
              </a:rPr>
              <a:t>．①④</a:t>
            </a:r>
            <a:r>
              <a:rPr lang="en-US" altLang="zh-CN" sz="2400" b="1" kern="100">
                <a:effectLst/>
                <a:latin typeface="Times New Roman" panose="02020603050405020304" pitchFamily="18" charset="0"/>
                <a:ea typeface="宋体" panose="02010600030101010101" pitchFamily="2" charset="-122"/>
                <a:cs typeface="Times New Roman" panose="02020603050405020304" pitchFamily="18" charset="0"/>
              </a:rPr>
              <a:t>	 C</a:t>
            </a:r>
            <a:r>
              <a:rPr lang="zh-CN" altLang="zh-CN" sz="2400" b="1" kern="100">
                <a:effectLst/>
                <a:latin typeface="Times New Roman" panose="02020603050405020304" pitchFamily="18" charset="0"/>
                <a:ea typeface="宋体" panose="02010600030101010101" pitchFamily="2" charset="-122"/>
                <a:cs typeface="Times New Roman" panose="02020603050405020304" pitchFamily="18" charset="0"/>
              </a:rPr>
              <a:t>．②③</a:t>
            </a:r>
            <a:r>
              <a:rPr lang="en-US" altLang="zh-CN" sz="2400" b="1" kern="100">
                <a:effectLst/>
                <a:latin typeface="Times New Roman" panose="02020603050405020304" pitchFamily="18" charset="0"/>
                <a:ea typeface="宋体" panose="02010600030101010101" pitchFamily="2" charset="-122"/>
                <a:cs typeface="Times New Roman" panose="02020603050405020304" pitchFamily="18" charset="0"/>
              </a:rPr>
              <a:t>	     D</a:t>
            </a:r>
            <a:r>
              <a:rPr lang="zh-CN" altLang="zh-CN" sz="2400" b="1" kern="100">
                <a:effectLst/>
                <a:latin typeface="Times New Roman" panose="02020603050405020304" pitchFamily="18" charset="0"/>
                <a:ea typeface="宋体" panose="02010600030101010101" pitchFamily="2" charset="-122"/>
                <a:cs typeface="Times New Roman" panose="02020603050405020304" pitchFamily="18" charset="0"/>
              </a:rPr>
              <a:t>．</a:t>
            </a:r>
            <a:r>
              <a:rPr lang="zh-CN" altLang="zh-CN" sz="2400" b="1" kern="100">
                <a:effectLst/>
                <a:latin typeface="Calibri"/>
                <a:ea typeface="Times New Roman" panose="02020603050405020304" pitchFamily="18" charset="0"/>
                <a:cs typeface="Times New Roman" panose="02020603050405020304" pitchFamily="18" charset="0"/>
              </a:rPr>
              <a:t> </a:t>
            </a:r>
            <a:r>
              <a:rPr lang="zh-CN" altLang="zh-CN" sz="2400" b="1" kern="100">
                <a:effectLst/>
                <a:latin typeface="Times New Roman" panose="02020603050405020304" pitchFamily="18" charset="0"/>
                <a:ea typeface="宋体" panose="02010600030101010101" pitchFamily="2" charset="-122"/>
                <a:cs typeface="Times New Roman" panose="02020603050405020304" pitchFamily="18" charset="0"/>
              </a:rPr>
              <a:t>①③</a:t>
            </a:r>
            <a:endParaRPr lang="zh-CN" altLang="zh-CN" sz="2400" b="1" kern="100">
              <a:effectLst/>
              <a:latin typeface="Calibri"/>
              <a:ea typeface="宋体" panose="02010600030101010101" pitchFamily="2" charset="-122"/>
              <a:cs typeface="Times New Roman" panose="02020603050405020304" pitchFamily="18" charset="0"/>
            </a:endParaRPr>
          </a:p>
          <a:p>
            <a:pPr algn="just"/>
            <a:r>
              <a:rPr lang="en-US" altLang="zh-CN" kern="100">
                <a:effectLst/>
                <a:latin typeface="Times New Roman" panose="02020603050405020304" pitchFamily="18" charset="0"/>
                <a:ea typeface="宋体" panose="02010600030101010101" pitchFamily="2" charset="-122"/>
                <a:cs typeface="Times New Roman" panose="02020603050405020304" pitchFamily="18" charset="0"/>
              </a:rPr>
              <a:t> </a:t>
            </a:r>
            <a:r>
              <a:rPr lang="en-US" altLang="zh-CN" sz="1800" kern="100">
                <a:solidFill>
                  <a:srgbClr val="FF0000"/>
                </a:solidFill>
                <a:effectLst/>
                <a:latin typeface="Calibri"/>
                <a:ea typeface="宋体" panose="02010600030101010101" pitchFamily="2" charset="-122"/>
                <a:cs typeface="Times New Roman" panose="02020603050405020304" pitchFamily="18" charset="0"/>
              </a:rPr>
              <a:t> </a:t>
            </a:r>
            <a:endParaRPr lang="zh-CN" altLang="zh-CN" sz="1800" kern="100">
              <a:effectLst/>
              <a:latin typeface="Calibri"/>
              <a:ea typeface="宋体" panose="02010600030101010101" pitchFamily="2" charset="-122"/>
              <a:cs typeface="Times New Roman" panose="02020603050405020304" pitchFamily="18" charset="0"/>
            </a:endParaRPr>
          </a:p>
        </p:txBody>
      </p:sp>
      <p:sp>
        <p:nvSpPr>
          <p:cNvPr id="4" name="文本框 3"/>
          <p:cNvSpPr txBox="1"/>
          <p:nvPr/>
        </p:nvSpPr>
        <p:spPr>
          <a:xfrm>
            <a:off x="10262725" y="1371515"/>
            <a:ext cx="914400" cy="830997"/>
          </a:xfrm>
          <a:prstGeom prst="rect">
            <a:avLst/>
          </a:prstGeom>
          <a:noFill/>
        </p:spPr>
        <p:txBody>
          <a:bodyPr wrap="square" rtlCol="0">
            <a:spAutoFit/>
          </a:bodyPr>
          <a:lstStyle>
            <a:defPPr>
              <a:defRPr lang="zh-CN"/>
            </a:defPPr>
          </a:lstStyle>
          <a:p>
            <a:r>
              <a:rPr lang="en-US" altLang="zh-CN" sz="4800" b="1">
                <a:solidFill>
                  <a:srgbClr val="FF0000"/>
                </a:solidFill>
              </a:rPr>
              <a:t>A</a:t>
            </a:r>
            <a:endParaRPr lang="zh-CN" altLang="en-US" sz="4800" b="1">
              <a:solidFill>
                <a:srgbClr val="FF0000"/>
              </a:solidFill>
            </a:endParaRPr>
          </a:p>
        </p:txBody>
      </p:sp>
    </p:spTree>
    <p:custDataLst>
      <p:tags r:id="rId2"/>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3" name="文本框 2"/>
          <p:cNvSpPr txBox="1"/>
          <p:nvPr/>
        </p:nvSpPr>
        <p:spPr>
          <a:xfrm>
            <a:off x="786579" y="1175236"/>
            <a:ext cx="11208775" cy="3599815"/>
          </a:xfrm>
          <a:prstGeom prst="rect">
            <a:avLst/>
          </a:prstGeom>
          <a:noFill/>
        </p:spPr>
        <p:txBody>
          <a:bodyPr wrap="square">
            <a:spAutoFit/>
          </a:bodyPr>
          <a:lstStyle>
            <a:defPPr>
              <a:defRPr lang="zh-CN"/>
            </a:defPPr>
          </a:lstStyle>
          <a:p>
            <a:r>
              <a:rPr lang="en-US" altLang="zh-CN" sz="3200" b="1" kern="100">
                <a:latin typeface="宋体" panose="02010600030101010101" pitchFamily="2" charset="-122"/>
                <a:ea typeface="宋体" panose="02010600030101010101" pitchFamily="2" charset="-122"/>
                <a:cs typeface="宋体" panose="02010600030101010101" pitchFamily="2" charset="-122"/>
              </a:rPr>
              <a:t>4. 2021</a:t>
            </a:r>
            <a:r>
              <a:rPr lang="zh-CN" altLang="en-US" sz="3200" b="1" kern="100">
                <a:latin typeface="宋体" panose="02010600030101010101" pitchFamily="2" charset="-122"/>
                <a:ea typeface="宋体" panose="02010600030101010101" pitchFamily="2" charset="-122"/>
                <a:cs typeface="宋体" panose="02010600030101010101" pitchFamily="2" charset="-122"/>
              </a:rPr>
              <a:t>年</a:t>
            </a:r>
            <a:r>
              <a:rPr lang="en-US" altLang="zh-CN" sz="3200" b="1" kern="100">
                <a:latin typeface="宋体" panose="02010600030101010101" pitchFamily="2" charset="-122"/>
                <a:ea typeface="宋体" panose="02010600030101010101" pitchFamily="2" charset="-122"/>
                <a:cs typeface="宋体" panose="02010600030101010101" pitchFamily="2" charset="-122"/>
              </a:rPr>
              <a:t>2</a:t>
            </a:r>
            <a:r>
              <a:rPr lang="zh-CN" altLang="en-US" sz="3200" b="1" kern="100">
                <a:latin typeface="宋体" panose="02010600030101010101" pitchFamily="2" charset="-122"/>
                <a:ea typeface="宋体" panose="02010600030101010101" pitchFamily="2" charset="-122"/>
                <a:cs typeface="宋体" panose="02010600030101010101" pitchFamily="2" charset="-122"/>
              </a:rPr>
              <a:t>月</a:t>
            </a:r>
            <a:r>
              <a:rPr lang="en-US" altLang="zh-CN" sz="3200" b="1" kern="100">
                <a:latin typeface="宋体" panose="02010600030101010101" pitchFamily="2" charset="-122"/>
                <a:ea typeface="宋体" panose="02010600030101010101" pitchFamily="2" charset="-122"/>
                <a:cs typeface="宋体" panose="02010600030101010101" pitchFamily="2" charset="-122"/>
              </a:rPr>
              <a:t>16</a:t>
            </a:r>
            <a:r>
              <a:rPr lang="zh-CN" altLang="en-US" sz="3200" b="1" kern="100">
                <a:latin typeface="宋体" panose="02010600030101010101" pitchFamily="2" charset="-122"/>
                <a:ea typeface="宋体" panose="02010600030101010101" pitchFamily="2" charset="-122"/>
                <a:cs typeface="宋体" panose="02010600030101010101" pitchFamily="2" charset="-122"/>
              </a:rPr>
              <a:t>日，</a:t>
            </a:r>
            <a:r>
              <a:rPr lang="en-US" altLang="zh-CN" sz="3200" b="1" kern="100">
                <a:latin typeface="宋体" panose="02010600030101010101" pitchFamily="2" charset="-122"/>
                <a:ea typeface="宋体" panose="02010600030101010101" pitchFamily="2" charset="-122"/>
                <a:cs typeface="宋体" panose="02010600030101010101" pitchFamily="2" charset="-122"/>
              </a:rPr>
              <a:t>90</a:t>
            </a:r>
            <a:r>
              <a:rPr lang="zh-CN" altLang="en-US" sz="3200" b="1" kern="100">
                <a:latin typeface="宋体" panose="02010600030101010101" pitchFamily="2" charset="-122"/>
                <a:ea typeface="宋体" panose="02010600030101010101" pitchFamily="2" charset="-122"/>
                <a:cs typeface="宋体" panose="02010600030101010101" pitchFamily="2" charset="-122"/>
              </a:rPr>
              <a:t>岁的共产党员、抗美援朝老兵周世良与世长辞，在生命走向终结之时，他以无偿、自愿捐献眼角膜的方式成就了人生最后一次善举。周世良老人的行为（    ）</a:t>
            </a:r>
          </a:p>
          <a:p>
            <a:r>
              <a:rPr lang="zh-CN" altLang="en-US" sz="3200" b="1" kern="100">
                <a:latin typeface="宋体" panose="02010600030101010101" pitchFamily="2" charset="-122"/>
                <a:ea typeface="宋体" panose="02010600030101010101" pitchFamily="2" charset="-122"/>
                <a:cs typeface="宋体" panose="02010600030101010101" pitchFamily="2" charset="-122"/>
              </a:rPr>
              <a:t>①体现了对生命的呵护      ②延伸了其生命的价值</a:t>
            </a:r>
          </a:p>
          <a:p>
            <a:r>
              <a:rPr lang="zh-CN" altLang="en-US" sz="3200" b="1" kern="100">
                <a:latin typeface="宋体" panose="02010600030101010101" pitchFamily="2" charset="-122"/>
                <a:ea typeface="宋体" panose="02010600030101010101" pitchFamily="2" charset="-122"/>
                <a:cs typeface="宋体" panose="02010600030101010101" pitchFamily="2" charset="-122"/>
              </a:rPr>
              <a:t>③提升了其生命的意义      ④表现了其生命的平凡</a:t>
            </a:r>
          </a:p>
          <a:p>
            <a:r>
              <a:rPr lang="en-US" altLang="zh-CN" sz="3200" b="1" kern="100">
                <a:latin typeface="宋体" panose="02010600030101010101" pitchFamily="2" charset="-122"/>
                <a:ea typeface="宋体" panose="02010600030101010101" pitchFamily="2" charset="-122"/>
                <a:cs typeface="宋体" panose="02010600030101010101" pitchFamily="2" charset="-122"/>
              </a:rPr>
              <a:t>A</a:t>
            </a:r>
            <a:r>
              <a:rPr lang="zh-CN" altLang="en-US" sz="3200" b="1" kern="100">
                <a:latin typeface="宋体" panose="02010600030101010101" pitchFamily="2" charset="-122"/>
                <a:ea typeface="宋体" panose="02010600030101010101" pitchFamily="2" charset="-122"/>
                <a:cs typeface="宋体" panose="02010600030101010101" pitchFamily="2" charset="-122"/>
              </a:rPr>
              <a:t>．①②④	 </a:t>
            </a:r>
            <a:r>
              <a:rPr lang="en-US" altLang="zh-CN" sz="3200" b="1" kern="100">
                <a:latin typeface="宋体" panose="02010600030101010101" pitchFamily="2" charset="-122"/>
                <a:ea typeface="宋体" panose="02010600030101010101" pitchFamily="2" charset="-122"/>
                <a:cs typeface="宋体" panose="02010600030101010101" pitchFamily="2" charset="-122"/>
              </a:rPr>
              <a:t>B</a:t>
            </a:r>
            <a:r>
              <a:rPr lang="zh-CN" altLang="en-US" sz="3200" b="1" kern="100">
                <a:latin typeface="宋体" panose="02010600030101010101" pitchFamily="2" charset="-122"/>
                <a:ea typeface="宋体" panose="02010600030101010101" pitchFamily="2" charset="-122"/>
                <a:cs typeface="宋体" panose="02010600030101010101" pitchFamily="2" charset="-122"/>
              </a:rPr>
              <a:t>．①②③	</a:t>
            </a:r>
            <a:r>
              <a:rPr lang="en-US" altLang="zh-CN" sz="3200" b="1" kern="100">
                <a:latin typeface="宋体" panose="02010600030101010101" pitchFamily="2" charset="-122"/>
                <a:ea typeface="宋体" panose="02010600030101010101" pitchFamily="2" charset="-122"/>
                <a:cs typeface="宋体" panose="02010600030101010101" pitchFamily="2" charset="-122"/>
              </a:rPr>
              <a:t>C</a:t>
            </a:r>
            <a:r>
              <a:rPr lang="zh-CN" altLang="en-US" sz="3200" b="1" kern="100">
                <a:latin typeface="宋体" panose="02010600030101010101" pitchFamily="2" charset="-122"/>
                <a:ea typeface="宋体" panose="02010600030101010101" pitchFamily="2" charset="-122"/>
                <a:cs typeface="宋体" panose="02010600030101010101" pitchFamily="2" charset="-122"/>
              </a:rPr>
              <a:t>．①②④	</a:t>
            </a:r>
            <a:r>
              <a:rPr lang="en-US" altLang="zh-CN" sz="3200" b="1" kern="100">
                <a:latin typeface="宋体" panose="02010600030101010101" pitchFamily="2" charset="-122"/>
                <a:ea typeface="宋体" panose="02010600030101010101" pitchFamily="2" charset="-122"/>
                <a:cs typeface="宋体" panose="02010600030101010101" pitchFamily="2" charset="-122"/>
              </a:rPr>
              <a:t>D</a:t>
            </a:r>
            <a:r>
              <a:rPr lang="zh-CN" altLang="en-US" sz="3200" b="1" kern="100">
                <a:latin typeface="宋体" panose="02010600030101010101" pitchFamily="2" charset="-122"/>
                <a:ea typeface="宋体" panose="02010600030101010101" pitchFamily="2" charset="-122"/>
                <a:cs typeface="宋体" panose="02010600030101010101" pitchFamily="2" charset="-122"/>
              </a:rPr>
              <a:t>．②③④</a:t>
            </a:r>
          </a:p>
          <a:p>
            <a:r>
              <a:rPr lang="zh-CN" altLang="en-US" sz="3600" b="1"/>
              <a:t>  </a:t>
            </a:r>
            <a:r>
              <a:rPr lang="en-US" altLang="zh-CN" sz="3600" b="1"/>
              <a:t> </a:t>
            </a:r>
            <a:endParaRPr lang="zh-CN" altLang="en-US" sz="3600" b="1"/>
          </a:p>
        </p:txBody>
      </p:sp>
      <p:sp>
        <p:nvSpPr>
          <p:cNvPr id="4" name="文本框 3"/>
          <p:cNvSpPr txBox="1"/>
          <p:nvPr/>
        </p:nvSpPr>
        <p:spPr>
          <a:xfrm>
            <a:off x="10703865" y="2086995"/>
            <a:ext cx="914400" cy="830997"/>
          </a:xfrm>
          <a:prstGeom prst="rect">
            <a:avLst/>
          </a:prstGeom>
          <a:noFill/>
        </p:spPr>
        <p:txBody>
          <a:bodyPr wrap="square" rtlCol="0">
            <a:spAutoFit/>
          </a:bodyPr>
          <a:lstStyle>
            <a:defPPr>
              <a:defRPr lang="zh-CN"/>
            </a:defPPr>
          </a:lstStyle>
          <a:p>
            <a:r>
              <a:rPr lang="en-US" altLang="zh-CN" sz="4800" b="1">
                <a:solidFill>
                  <a:srgbClr val="FF0000"/>
                </a:solidFill>
              </a:rPr>
              <a:t>B</a:t>
            </a:r>
            <a:endParaRPr lang="zh-CN" altLang="en-US" sz="4800" b="1">
              <a:solidFill>
                <a:srgbClr val="FF0000"/>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tags/tag1.xml><?xml version="1.0" encoding="utf-8"?>
<p:tagLst xmlns:p="http://schemas.openxmlformats.org/presentationml/2006/main">
  <p:tag name="KSO_WM_BEAUTIFY_FLAG" val="#wm#"/>
  <p:tag name="KSO_WM_TEMPLATE_CATEGORY" val="custom"/>
  <p:tag name="KSO_WM_TEMPLATE_INDEX" val="20205176"/>
</p:tagLst>
</file>

<file path=ppt/tags/tag2.xml><?xml version="1.0" encoding="utf-8"?>
<p:tagLst xmlns:p="http://schemas.openxmlformats.org/presentationml/2006/main">
  <p:tag name="KSO_WM_BEAUTIFY_FLAG" val="#wm#"/>
  <p:tag name="KSO_WM_TEMPLATE_CATEGORY" val="custom"/>
  <p:tag name="KSO_WM_TEMPLATE_INDEX" val="20205176"/>
</p:tagLst>
</file>

<file path=ppt/tags/tag3.xml><?xml version="1.0" encoding="utf-8"?>
<p:tagLst xmlns:p="http://schemas.openxmlformats.org/presentationml/2006/main">
  <p:tag name="KSO_WM_BEAUTIFY_FLAG" val="#wm#"/>
  <p:tag name="KSO_WM_TEMPLATE_CATEGORY" val="custom"/>
  <p:tag name="KSO_WM_TEMPLATE_INDEX" val="20205176"/>
</p:tagLst>
</file>

<file path=ppt/tags/tag4.xml><?xml version="1.0" encoding="utf-8"?>
<p:tagLst xmlns:p="http://schemas.openxmlformats.org/presentationml/2006/main">
  <p:tag name="KSO_WM_BEAUTIFY_FLAG" val="#wm#"/>
  <p:tag name="KSO_WM_TEMPLATE_CATEGORY" val="custom"/>
  <p:tag name="KSO_WM_TEMPLATE_INDEX" val="20205176"/>
</p:tagLst>
</file>

<file path=ppt/tags/tag5.xml><?xml version="1.0" encoding="utf-8"?>
<p:tagLst xmlns:p="http://schemas.openxmlformats.org/presentationml/2006/main">
  <p:tag name="KSO_WM_BEAUTIFY_FLAG" val="#wm#"/>
  <p:tag name="KSO_WM_TEMPLATE_CATEGORY" val="custom"/>
  <p:tag name="KSO_WM_TEMPLATE_INDEX" val="20205176"/>
</p:tagLst>
</file>

<file path=ppt/tags/tag6.xml><?xml version="1.0" encoding="utf-8"?>
<p:tagLst xmlns:p="http://schemas.openxmlformats.org/presentationml/2006/main">
  <p:tag name="KSO_WM_BEAUTIFY_FLAG" val="#wm#"/>
  <p:tag name="KSO_WM_TEMPLATE_CATEGORY" val="custom"/>
  <p:tag name="KSO_WM_TEMPLATE_INDEX" val="20205176"/>
</p:tagLst>
</file>

<file path=ppt/tags/tag7.xml><?xml version="1.0" encoding="utf-8"?>
<p:tagLst xmlns:p="http://schemas.openxmlformats.org/presentationml/2006/main">
  <p:tag name="KSO_WM_BEAUTIFY_FLAG" val="#wm#"/>
  <p:tag name="KSO_WM_TEMPLATE_CATEGORY" val="custom"/>
  <p:tag name="KSO_WM_TEMPLATE_INDEX" val="20205176"/>
</p:tagLst>
</file>

<file path=ppt/tags/tag8.xml><?xml version="1.0" encoding="utf-8"?>
<p:tagLst xmlns:p="http://schemas.openxmlformats.org/presentationml/2006/main">
  <p:tag name="KSO_WM_BEAUTIFY_FLAG" val="#wm#"/>
  <p:tag name="KSO_WM_TEMPLATE_CATEGORY" val="custom"/>
  <p:tag name="KSO_WM_TEMPLATE_INDEX" val="20205176"/>
</p:tagLst>
</file>

<file path=ppt/tags/tag9.xml><?xml version="1.0" encoding="utf-8"?>
<p:tagLst xmlns:p="http://schemas.openxmlformats.org/presentationml/2006/main">
  <p:tag name="KSO_WM_BEAUTIFY_FLAG" val="#wm#"/>
  <p:tag name="KSO_WM_TEMPLATE_CATEGORY" val="custom"/>
  <p:tag name="KSO_WM_TEMPLATE_INDEX" val="20205176"/>
</p:tagLst>
</file>

<file path=ppt/tags/tag10.xml><?xml version="1.0" encoding="utf-8"?>
<p:tagLst xmlns:p="http://schemas.openxmlformats.org/presentationml/2006/main">
  <p:tag name="KSO_WM_BEAUTIFY_FLAG" val="#wm#"/>
  <p:tag name="KSO_WM_TEMPLATE_CATEGORY" val="custom"/>
  <p:tag name="KSO_WM_TEMPLATE_INDEX" val="20205176"/>
</p:tagLst>
</file>

<file path=ppt/tags/tag11.xml><?xml version="1.0" encoding="utf-8"?>
<p:tagLst xmlns:p="http://schemas.openxmlformats.org/presentationml/2006/main">
  <p:tag name="KSO_WM_BEAUTIFY_FLAG" val="#wm#"/>
  <p:tag name="KSO_WM_TEMPLATE_CATEGORY" val="custom"/>
  <p:tag name="KSO_WM_TEMPLATE_INDEX" val="20205176"/>
</p:tagLst>
</file>

<file path=ppt/tags/tag12.xml><?xml version="1.0" encoding="utf-8"?>
<p:tagLst xmlns:p="http://schemas.openxmlformats.org/presentationml/2006/main">
  <p:tag name="KSO_WM_BEAUTIFY_FLAG" val="#wm#"/>
  <p:tag name="KSO_WM_TEMPLATE_CATEGORY" val="custom"/>
  <p:tag name="KSO_WM_TEMPLATE_INDEX" val="20205176"/>
</p:tagLst>
</file>

<file path=ppt/tags/tag13.xml><?xml version="1.0" encoding="utf-8"?>
<p:tagLst xmlns:p="http://schemas.openxmlformats.org/presentationml/2006/main">
  <p:tag name="KSO_WM_BEAUTIFY_FLAG" val="#wm#"/>
  <p:tag name="KSO_WM_TEMPLATE_CATEGORY" val="custom"/>
  <p:tag name="KSO_WM_TEMPLATE_INDEX" val="20205176"/>
</p:tagLst>
</file>

<file path=ppt/tags/tag14.xml><?xml version="1.0" encoding="utf-8"?>
<p:tagLst xmlns:p="http://schemas.openxmlformats.org/presentationml/2006/main">
  <p:tag name="KSO_WM_BEAUTIFY_FLAG" val="#wm#"/>
  <p:tag name="KSO_WM_TEMPLATE_CATEGORY" val="custom"/>
  <p:tag name="KSO_WM_TEMPLATE_INDEX" val="20205176"/>
</p:tagLst>
</file>

<file path=ppt/tags/tag15.xml><?xml version="1.0" encoding="utf-8"?>
<p:tagLst xmlns:p="http://schemas.openxmlformats.org/presentationml/2006/main">
  <p:tag name="AS_NET" val="4.0.30319.42000"/>
  <p:tag name="AS_OS" val="Microsoft Windows NT 6.2.9200.0"/>
  <p:tag name="AS_RELEASE_DATE" val="2017.06.14"/>
  <p:tag name="AS_TITLE" val="Aspose.Slides for .NET 4.0 Client Profile"/>
  <p:tag name="AS_VERSION" val="17.6"/>
</p:tagLst>
</file>

<file path=ppt/theme/theme1.xml><?xml version="1.0" encoding="utf-8"?>
<a:theme xmlns:r="http://schemas.openxmlformats.org/officeDocument/2006/relationships"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4licmk53">
      <a:majorFont>
        <a:latin typeface="Arial"/>
        <a:ea typeface="微软雅黑"/>
        <a:cs typeface="Arial"/>
      </a:majorFont>
      <a:minorFont>
        <a:latin typeface="Arial"/>
        <a:ea typeface="微软雅黑"/>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r="http://schemas.openxmlformats.org/officeDocument/2006/relationships"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vt="http://schemas.openxmlformats.org/officeDocument/2006/docPropsVTypes" xmlns="http://schemas.openxmlformats.org/officeDocument/2006/extended-properties">
  <Company/>
  <PresentationFormat>宽屏</PresentationFormat>
  <Paragraphs>196</Paragraphs>
  <Slides>23</Slides>
  <Notes>0</Notes>
  <TotalTime>0</TotalTime>
  <HiddenSlides>0</HiddenSlides>
  <MMClips>0</MMClips>
  <ScaleCrop>0</ScaleCrop>
  <HeadingPairs>
    <vt:vector baseType="variant" size="4">
      <vt:variant>
        <vt:lpstr>Theme</vt:lpstr>
      </vt:variant>
      <vt:variant>
        <vt:i4>1</vt:i4>
      </vt:variant>
      <vt:variant>
        <vt:lpstr>Slide Titles</vt:lpstr>
      </vt:variant>
      <vt:variant>
        <vt:i4>23</vt:i4>
      </vt:variant>
    </vt:vector>
  </HeadingPairs>
  <TitlesOfParts>
    <vt:vector baseType="lpstr" size="24">
      <vt:lpstr>Office 主题​​</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vector>
  </TitlesOfParts>
  <LinksUpToDate>0</LinksUpToDate>
  <SharedDoc>0</SharedDoc>
  <HyperlinksChanged>0</HyperlinksChanged>
  <Application>Aspose.Slides for .NET</Application>
  <AppVersion>17.0600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lastModifiedBy>天天向上</cp:lastModifiedBy>
  <cp:revision>2</cp:revision>
  <dcterms:created xsi:type="dcterms:W3CDTF">2022-03-04T02:55:00Z</dcterms:created>
  <dcterms:modified xsi:type="dcterms:W3CDTF">2021-10-21T01:16:54Z</dcterms:modified>
</cp:coreProperties>
</file>

<file path=docProps/custom.xml><?xml version="1.0" encoding="utf-8"?>
<Properties xmlns:vt="http://schemas.openxmlformats.org/officeDocument/2006/docPropsVTypes" xmlns="http://schemas.openxmlformats.org/officeDocument/2006/custom-properties">
  <property fmtid="{D5CDD505-2E9C-101B-9397-08002B2CF9AE}" pid="2" name="ICV">
    <vt:lpwstr>1A0596D79D4449279512839365372EBF</vt:lpwstr>
  </property>
  <property fmtid="{D5CDD505-2E9C-101B-9397-08002B2CF9AE}" pid="3" name="KSOProductBuildVer">
    <vt:lpwstr>2052-11.1.0.11365</vt:lpwstr>
  </property>
  <property fmtid="{D5CDD505-2E9C-101B-9397-08002B2CF9AE}" pid="4" name="KSOTemplateUUID">
    <vt:lpwstr>v1.0_library_jILthEpMIJVWZ5AQgiMFQQ==</vt:lpwstr>
  </property>
</Properties>
</file>