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3864" r:id="rId1"/>
    <p:sldMasterId id="2147493901" r:id="rId2"/>
  </p:sldMasterIdLst>
  <p:notesMasterIdLst>
    <p:notesMasterId r:id="rId3"/>
  </p:notesMasterIdLst>
  <p:sldIdLst>
    <p:sldId id="4977" r:id="rId4"/>
    <p:sldId id="4982" r:id="rId5"/>
    <p:sldId id="4987" r:id="rId6"/>
    <p:sldId id="4991" r:id="rId7"/>
    <p:sldId id="4994" r:id="rId8"/>
    <p:sldId id="4997" r:id="rId9"/>
    <p:sldId id="5001" r:id="rId10"/>
    <p:sldId id="5005" r:id="rId11"/>
    <p:sldId id="5008" r:id="rId12"/>
    <p:sldId id="5011" r:id="rId13"/>
    <p:sldId id="5015" r:id="rId14"/>
    <p:sldId id="5019" r:id="rId15"/>
    <p:sldId id="5022" r:id="rId16"/>
    <p:sldId id="5025" r:id="rId17"/>
    <p:sldId id="5028" r:id="rId18"/>
    <p:sldId id="5032" r:id="rId19"/>
    <p:sldId id="5036" r:id="rId20"/>
    <p:sldId id="5039" r:id="rId21"/>
    <p:sldId id="5042" r:id="rId22"/>
    <p:sldId id="5045" r:id="rId23"/>
    <p:sldId id="5049" r:id="rId24"/>
    <p:sldId id="5053" r:id="rId25"/>
    <p:sldId id="5056" r:id="rId26"/>
    <p:sldId id="5059" r:id="rId27"/>
    <p:sldId id="5063" r:id="rId2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tableStyles" Target="tableStyles.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p:nvPr>
        </p:nvSpPr>
        <p:spPr/>
      </p:sp>
      <p:sp>
        <p:nvSpPr>
          <p:cNvPr id="1048616" name="备注占位符 2"/>
          <p:cNvSpPr>
            <a:spLocks noGrp="1"/>
          </p:cNvSpPr>
          <p:nvPr>
            <p:ph type="body" idx="1"/>
          </p:nvPr>
        </p:nvSpPr>
        <p:spPr/>
        <p:txBody>
          <a:bodyPr/>
          <a:p>
            <a:endParaRPr altLang="en-US" dirty="0" lang="zh-CN"/>
          </a:p>
        </p:txBody>
      </p:sp>
      <p:sp>
        <p:nvSpPr>
          <p:cNvPr id="1048618"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3865" r:id="rId1"/>
    <p:sldLayoutId id="2147493866" r:id="rId2"/>
    <p:sldLayoutId id="2147493867" r:id="rId3"/>
    <p:sldLayoutId id="2147493868" r:id="rId4"/>
    <p:sldLayoutId id="2147493869" r:id="rId5"/>
    <p:sldLayoutId id="2147493870" r:id="rId6"/>
    <p:sldLayoutId id="2147493871" r:id="rId7"/>
    <p:sldLayoutId id="2147493872" r:id="rId8"/>
    <p:sldLayoutId id="2147493873" r:id="rId9"/>
    <p:sldLayoutId id="2147493874" r:id="rId10"/>
    <p:sldLayoutId id="214749387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3902" r:id="rId1"/>
    <p:sldLayoutId id="2147493903" r:id="rId2"/>
    <p:sldLayoutId id="2147493904" r:id="rId3"/>
    <p:sldLayoutId id="2147493905" r:id="rId4"/>
    <p:sldLayoutId id="2147493906" r:id="rId5"/>
    <p:sldLayoutId id="2147493907" r:id="rId6"/>
    <p:sldLayoutId id="2147493908" r:id="rId7"/>
    <p:sldLayoutId id="2147493909" r:id="rId8"/>
    <p:sldLayoutId id="2147493910" r:id="rId9"/>
    <p:sldLayoutId id="2147493911" r:id="rId10"/>
    <p:sldLayoutId id="2147493912" r:id="rId11"/>
  </p:sldLayoutIdLs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slideLayout" Target="../slideLayouts/slideLayout14.xml"/><Relationship Id="rId1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tags" Target="../tags/tag111.xml"/><Relationship Id="rId5" Type="http://schemas.openxmlformats.org/officeDocument/2006/relationships/tags" Target="../tags/tag112.xml"/><Relationship Id="rId6" Type="http://schemas.openxmlformats.org/officeDocument/2006/relationships/tags" Target="../tags/tag113.xml"/><Relationship Id="rId7" Type="http://schemas.openxmlformats.org/officeDocument/2006/relationships/tags" Target="../tags/tag114.xml"/><Relationship Id="rId8" Type="http://schemas.openxmlformats.org/officeDocument/2006/relationships/tags" Target="../tags/tag115.xml"/><Relationship Id="rId9" Type="http://schemas.openxmlformats.org/officeDocument/2006/relationships/tags" Target="../tags/tag116.xml"/><Relationship Id="rId10" Type="http://schemas.openxmlformats.org/officeDocument/2006/relationships/tags" Target="../tags/tag117.xml"/><Relationship Id="rId11" Type="http://schemas.openxmlformats.org/officeDocument/2006/relationships/tags" Target="../tags/tag118.xml"/><Relationship Id="rId12" Type="http://schemas.openxmlformats.org/officeDocument/2006/relationships/tags" Target="../tags/tag119.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tags" Target="../tags/tag123.xml"/><Relationship Id="rId5" Type="http://schemas.openxmlformats.org/officeDocument/2006/relationships/tags" Target="../tags/tag124.xml"/><Relationship Id="rId6" Type="http://schemas.openxmlformats.org/officeDocument/2006/relationships/tags" Target="../tags/tag125.xml"/><Relationship Id="rId7" Type="http://schemas.openxmlformats.org/officeDocument/2006/relationships/tags" Target="../tags/tag126.xml"/><Relationship Id="rId8" Type="http://schemas.openxmlformats.org/officeDocument/2006/relationships/tags" Target="../tags/tag127.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tags" Target="../tags/tag143.xml"/><Relationship Id="rId10" Type="http://schemas.openxmlformats.org/officeDocument/2006/relationships/tags" Target="../tags/tag144.xml"/><Relationship Id="rId11" Type="http://schemas.openxmlformats.org/officeDocument/2006/relationships/tags" Target="../tags/tag145.xml"/><Relationship Id="rId12" Type="http://schemas.openxmlformats.org/officeDocument/2006/relationships/tags" Target="../tags/tag146.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tags" Target="../tags/tag159.xml"/><Relationship Id="rId14" Type="http://schemas.openxmlformats.org/officeDocument/2006/relationships/tags" Target="../tags/tag160.xml"/><Relationship Id="rId15" Type="http://schemas.openxmlformats.org/officeDocument/2006/relationships/tags" Target="../tags/tag161.xml"/><Relationship Id="rId16" Type="http://schemas.openxmlformats.org/officeDocument/2006/relationships/tags" Target="../tags/tag162.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tags" Target="../tags/tag175.xml"/><Relationship Id="rId14" Type="http://schemas.openxmlformats.org/officeDocument/2006/relationships/tags" Target="../tags/tag176.xml"/><Relationship Id="rId15" Type="http://schemas.openxmlformats.org/officeDocument/2006/relationships/tags" Target="../tags/tag177.xml"/><Relationship Id="rId16" Type="http://schemas.openxmlformats.org/officeDocument/2006/relationships/tags" Target="../tags/tag178.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tags" Target="../tags/tag206.xml"/><Relationship Id="rId10" Type="http://schemas.openxmlformats.org/officeDocument/2006/relationships/tags" Target="../tags/tag207.xml"/><Relationship Id="rId11" Type="http://schemas.openxmlformats.org/officeDocument/2006/relationships/tags" Target="../tags/tag208.xml"/><Relationship Id="rId12" Type="http://schemas.openxmlformats.org/officeDocument/2006/relationships/tags" Target="../tags/tag209.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tags" Target="../tags/tag216.xml"/><Relationship Id="rId5" Type="http://schemas.openxmlformats.org/officeDocument/2006/relationships/tags" Target="../tags/tag217.xml"/><Relationship Id="rId6" Type="http://schemas.openxmlformats.org/officeDocument/2006/relationships/tags" Target="../tags/tag218.xml"/><Relationship Id="rId7" Type="http://schemas.openxmlformats.org/officeDocument/2006/relationships/tags" Target="../tags/tag219.xml"/><Relationship Id="rId8" Type="http://schemas.openxmlformats.org/officeDocument/2006/relationships/tags" Target="../tags/tag220.xml"/><Relationship Id="rId9" Type="http://schemas.openxmlformats.org/officeDocument/2006/relationships/tags" Target="../tags/tag221.xml"/><Relationship Id="rId10" Type="http://schemas.openxmlformats.org/officeDocument/2006/relationships/tags" Target="../tags/tag222.xml"/><Relationship Id="rId11" Type="http://schemas.openxmlformats.org/officeDocument/2006/relationships/tags" Target="../tags/tag223.xml"/><Relationship Id="rId12" Type="http://schemas.openxmlformats.org/officeDocument/2006/relationships/tags" Target="../tags/tag224.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2.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slideLayout" Target="../slideLayouts/slideLayout22.xml"/><Relationship Id="rId5"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2024年服装与时尚产业发展趋势</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6"/>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8"/>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0801" y="1961504"/>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678167" y="2851021"/>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653473" y="3712598"/>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089275" y="110680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3813175" y="1163955"/>
            <a:ext cx="7145020"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全球服装与时尚产业概述</a:t>
            </a:r>
            <a:endParaRPr altLang="en-US" dirty="0" sz="2400" lang="zh-CN">
              <a:effectLst/>
              <a:latin typeface="+mj-ea"/>
              <a:ea typeface="+mj-ea"/>
              <a:cs typeface="MiSans" panose="00000500000000000000" charset="-122"/>
            </a:endParaRPr>
          </a:p>
        </p:txBody>
      </p:sp>
      <p:sp>
        <p:nvSpPr>
          <p:cNvPr id="1048800" name="序号"/>
          <p:cNvSpPr txBox="1"/>
          <p:nvPr>
            <p:custDataLst>
              <p:tags r:id="rId8"/>
            </p:custDataLst>
          </p:nvPr>
        </p:nvSpPr>
        <p:spPr>
          <a:xfrm>
            <a:off x="3609340" y="199961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414520" y="2056765"/>
            <a:ext cx="658812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2024年服装与时尚产业的发展环境</a:t>
            </a:r>
            <a:endParaRPr altLang="en-US" dirty="0" sz="24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196715" y="287210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4991735" y="2934335"/>
            <a:ext cx="596709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2024年服装与时尚产业的发展趋势</a:t>
            </a:r>
            <a:endParaRPr altLang="en-US" dirty="0" sz="2400" lang="zh-CN">
              <a:effectLst/>
              <a:latin typeface="+mj-ea"/>
              <a:ea typeface="+mj-ea"/>
              <a:cs typeface="MiSans" panose="00000500000000000000" charset="-122"/>
            </a:endParaRPr>
          </a:p>
        </p:txBody>
      </p:sp>
      <p:sp>
        <p:nvSpPr>
          <p:cNvPr id="1048808" name="序号"/>
          <p:cNvSpPr txBox="1"/>
          <p:nvPr>
            <p:custDataLst>
              <p:tags r:id="rId12"/>
            </p:custDataLst>
          </p:nvPr>
        </p:nvSpPr>
        <p:spPr>
          <a:xfrm>
            <a:off x="4768215" y="375475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3"/>
            </p:custDataLst>
          </p:nvPr>
        </p:nvSpPr>
        <p:spPr>
          <a:xfrm>
            <a:off x="5586095" y="3811905"/>
            <a:ext cx="537273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服装与时尚产业的主要挑战与机遇</a:t>
            </a:r>
            <a:endParaRPr altLang="en-US" dirty="0" sz="2400" lang="zh-CN">
              <a:effectLst/>
              <a:latin typeface="+mj-ea"/>
              <a:ea typeface="+mj-ea"/>
              <a:cs typeface="MiSans" panose="00000500000000000000" charset="-122"/>
            </a:endParaRPr>
          </a:p>
        </p:txBody>
      </p:sp>
      <p:cxnSp>
        <p:nvCxnSpPr>
          <p:cNvPr id="3145753" name="直接连接符 1"/>
          <p:cNvCxnSpPr>
            <a:cxnSpLocks/>
          </p:cNvCxnSpPr>
          <p:nvPr>
            <p:custDataLst>
              <p:tags r:id="rId14"/>
            </p:custDataLst>
          </p:nvPr>
        </p:nvCxnSpPr>
        <p:spPr>
          <a:xfrm>
            <a:off x="5394518" y="4645413"/>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15"/>
            </p:custDataLst>
          </p:nvPr>
        </p:nvSpPr>
        <p:spPr>
          <a:xfrm>
            <a:off x="5577205" y="462089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6"/>
            </p:custDataLst>
          </p:nvPr>
        </p:nvSpPr>
        <p:spPr>
          <a:xfrm>
            <a:off x="6395085" y="4678045"/>
            <a:ext cx="4563110"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未来服装与时尚产业的展望</a:t>
            </a:r>
            <a:endParaRPr altLang="en-US" dirty="0" sz="2400" lang="zh-CN">
              <a:effectLst/>
              <a:latin typeface="+mj-ea"/>
              <a:ea typeface="+mj-ea"/>
              <a:cs typeface="MiSans" panose="00000500000000000000" charset="-122"/>
            </a:endParaRPr>
          </a:p>
        </p:txBody>
      </p: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2" name="标题 1"/>
          <p:cNvSpPr>
            <a:spLocks noGrp="1"/>
          </p:cNvSpPr>
          <p:nvPr>
            <p:ph type="title" idx="2"/>
            <p:custDataLst>
              <p:tags r:id="rId1"/>
            </p:custDataLst>
          </p:nvPr>
        </p:nvSpPr>
        <p:spPr>
          <a:xfrm>
            <a:off x="1336040" y="1631315"/>
            <a:ext cx="5967095" cy="3479165"/>
          </a:xfrm>
        </p:spPr>
        <p:txBody>
          <a:bodyPr/>
          <a:p>
            <a:r>
              <a:rPr altLang="en-US" lang="zh-CN"/>
              <a:t>全球服装与时尚产业概述</a:t>
            </a:r>
            <a:endParaRPr altLang="en-US" lang="zh-CN"/>
          </a:p>
        </p:txBody>
      </p:sp>
      <p:sp>
        <p:nvSpPr>
          <p:cNvPr id="1048854"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88" name="标题 2"/>
          <p:cNvSpPr>
            <a:spLocks noGrp="1"/>
          </p:cNvSpPr>
          <p:nvPr>
            <p:ph type="title" idx="2"/>
          </p:nvPr>
        </p:nvSpPr>
        <p:spPr/>
        <p:txBody>
          <a:bodyPr>
            <a:normAutofit fontScale="90000"/>
          </a:bodyPr>
          <a:p>
            <a:r>
              <a:rPr altLang="en-US" lang="zh-CN"/>
              <a:t>产业规模与增长趋势</a:t>
            </a:r>
            <a:endParaRPr altLang="en-US" lang="zh-CN"/>
          </a:p>
        </p:txBody>
      </p:sp>
      <p:sp>
        <p:nvSpPr>
          <p:cNvPr id="1048890"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892"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894" name="TextBox 2"/>
          <p:cNvSpPr txBox="1"/>
          <p:nvPr>
            <p:custDataLst>
              <p:tags r:id="rId3"/>
            </p:custDataLst>
          </p:nvPr>
        </p:nvSpPr>
        <p:spPr>
          <a:xfrm>
            <a:off x="763308"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全球服装与时尚产业规模持续增长，市场规模不断扩大。</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8896"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898"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00" name="TextBox 2"/>
          <p:cNvSpPr txBox="1"/>
          <p:nvPr>
            <p:custDataLst>
              <p:tags r:id="rId6"/>
            </p:custDataLst>
          </p:nvPr>
        </p:nvSpPr>
        <p:spPr>
          <a:xfrm>
            <a:off x="356120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2024年，全球服装与时尚产业预计将达到XXXX亿美元，年复合增长率达到XX%。</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8902"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04"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06" name="TextBox 2"/>
          <p:cNvSpPr txBox="1"/>
          <p:nvPr>
            <p:custDataLst>
              <p:tags r:id="rId9"/>
            </p:custDataLst>
          </p:nvPr>
        </p:nvSpPr>
        <p:spPr>
          <a:xfrm>
            <a:off x="6355905"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亚洲地区成为全球服装与时尚产业增长最快的市场，其中中国市场表现最为突出。</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8908"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10"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12" name="TextBox 2"/>
          <p:cNvSpPr txBox="1"/>
          <p:nvPr>
            <p:custDataLst>
              <p:tags r:id="rId12"/>
            </p:custDataLst>
          </p:nvPr>
        </p:nvSpPr>
        <p:spPr>
          <a:xfrm>
            <a:off x="9144231" y="3108637"/>
            <a:ext cx="2278909" cy="1840200"/>
          </a:xfrm>
          <a:prstGeom prst="rect"/>
          <a:noFill/>
        </p:spPr>
        <p:txBody>
          <a:bodyPr rtlCol="0" wrap="square">
            <a:normAutofit fontScale="6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数字化、智能化、可持续性等成为全球服装与时尚产业的发展趋势，对产业规模和增长趋势产生积极影响。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46" name="标题 2"/>
          <p:cNvSpPr>
            <a:spLocks noGrp="1"/>
          </p:cNvSpPr>
          <p:nvPr>
            <p:ph type="title" idx="2"/>
          </p:nvPr>
        </p:nvSpPr>
        <p:spPr/>
        <p:txBody>
          <a:bodyPr>
            <a:normAutofit fontScale="90000"/>
          </a:bodyPr>
          <a:p>
            <a:r>
              <a:rPr altLang="en-US" lang="zh-CN"/>
              <a:t>产业特点与主要参与者</a:t>
            </a:r>
            <a:endParaRPr altLang="en-US" lang="zh-CN"/>
          </a:p>
        </p:txBody>
      </p:sp>
      <p:sp>
        <p:nvSpPr>
          <p:cNvPr id="1048948" name="矩形: 圆角 1"/>
          <p:cNvSpPr/>
          <p:nvPr>
            <p:custDataLst>
              <p:tags r:id="rId1"/>
            </p:custDataLst>
          </p:nvPr>
        </p:nvSpPr>
        <p:spPr>
          <a:xfrm>
            <a:off x="608330" y="3142385"/>
            <a:ext cx="5418261" cy="1394884"/>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solidFill>
                <a:schemeClr val="dk1"/>
              </a:solidFill>
              <a:cs typeface="+mn-ea"/>
            </a:endParaRPr>
          </a:p>
        </p:txBody>
      </p:sp>
      <p:sp>
        <p:nvSpPr>
          <p:cNvPr id="1048950" name="Freeform 7"/>
          <p:cNvSpPr/>
          <p:nvPr>
            <p:custDataLst>
              <p:tags r:id="rId2"/>
            </p:custDataLst>
          </p:nvPr>
        </p:nvSpPr>
        <p:spPr bwMode="auto">
          <a:xfrm flipV="1">
            <a:off x="733353" y="3280734"/>
            <a:ext cx="1476584" cy="1120847"/>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8952" name="标题"/>
          <p:cNvSpPr txBox="1"/>
          <p:nvPr>
            <p:custDataLst>
              <p:tags r:id="rId3"/>
            </p:custDataLst>
          </p:nvPr>
        </p:nvSpPr>
        <p:spPr>
          <a:xfrm>
            <a:off x="733353" y="3238849"/>
            <a:ext cx="1146458" cy="1203894"/>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8954" name="正文"/>
          <p:cNvSpPr txBox="1"/>
          <p:nvPr>
            <p:custDataLst>
              <p:tags r:id="rId4"/>
            </p:custDataLst>
          </p:nvPr>
        </p:nvSpPr>
        <p:spPr>
          <a:xfrm>
            <a:off x="2169526" y="3143654"/>
            <a:ext cx="3857121" cy="1394884"/>
          </a:xfrm>
          <a:prstGeom prst="rect"/>
          <a:noFill/>
        </p:spPr>
        <p:txBody>
          <a:bodyPr anchor="ctr" anchorCtr="0" bIns="46800" lIns="90000" rIns="90000" rtlCol="0" tIns="46800" wrap="square">
            <a:normAutofit fontScale="85714" lnSpcReduction="10000"/>
          </a:bodyPr>
          <a:p>
            <a:pPr>
              <a:lnSpc>
                <a:spcPct val="150000"/>
              </a:lnSpc>
              <a:spcAft>
                <a:spcPts val="1000"/>
              </a:spcAft>
            </a:pPr>
            <a:r>
              <a:rPr altLang="en-US" dirty="0" sz="1400" lang="zh-CN" spc="150">
                <a:solidFill>
                  <a:schemeClr val="dk1">
                    <a:lumMod val="80000"/>
                    <a:lumOff val="20000"/>
                  </a:schemeClr>
                </a:solidFill>
                <a:latin typeface="+mn-ea"/>
              </a:rPr>
              <a:t>产业特点：服装与时尚产业是一个高度竞争和创新的行业，具有多元化和个性化的特点，同时对市场趋势和消费者需求的反应非常敏感。</a:t>
            </a:r>
            <a:endParaRPr altLang="en-US" dirty="0" sz="1400" lang="zh-CN" spc="150">
              <a:solidFill>
                <a:schemeClr val="dk1">
                  <a:lumMod val="80000"/>
                  <a:lumOff val="20000"/>
                </a:schemeClr>
              </a:solidFill>
              <a:latin typeface="+mn-ea"/>
            </a:endParaRPr>
          </a:p>
        </p:txBody>
      </p:sp>
      <p:sp>
        <p:nvSpPr>
          <p:cNvPr id="1048956" name="矩形: 圆角 19"/>
          <p:cNvSpPr/>
          <p:nvPr>
            <p:custDataLst>
              <p:tags r:id="rId5"/>
            </p:custDataLst>
          </p:nvPr>
        </p:nvSpPr>
        <p:spPr>
          <a:xfrm>
            <a:off x="6158827" y="3142385"/>
            <a:ext cx="5418261" cy="1394884"/>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solidFill>
                <a:schemeClr val="dk1"/>
              </a:solidFill>
              <a:cs typeface="+mn-ea"/>
            </a:endParaRPr>
          </a:p>
        </p:txBody>
      </p:sp>
      <p:sp>
        <p:nvSpPr>
          <p:cNvPr id="1048958" name="Freeform 7"/>
          <p:cNvSpPr/>
          <p:nvPr>
            <p:custDataLst>
              <p:tags r:id="rId6"/>
            </p:custDataLst>
          </p:nvPr>
        </p:nvSpPr>
        <p:spPr bwMode="auto">
          <a:xfrm flipV="1">
            <a:off x="6277503" y="3279465"/>
            <a:ext cx="1476584" cy="1120847"/>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8960" name="标题"/>
          <p:cNvSpPr txBox="1"/>
          <p:nvPr>
            <p:custDataLst>
              <p:tags r:id="rId7"/>
            </p:custDataLst>
          </p:nvPr>
        </p:nvSpPr>
        <p:spPr>
          <a:xfrm>
            <a:off x="6277503" y="3238214"/>
            <a:ext cx="1146458" cy="1203894"/>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8962" name="正文"/>
          <p:cNvSpPr txBox="1"/>
          <p:nvPr>
            <p:custDataLst>
              <p:tags r:id="rId8"/>
            </p:custDataLst>
          </p:nvPr>
        </p:nvSpPr>
        <p:spPr>
          <a:xfrm>
            <a:off x="7714311" y="3144923"/>
            <a:ext cx="3857121" cy="1394884"/>
          </a:xfrm>
          <a:prstGeom prst="rect"/>
          <a:noFill/>
        </p:spPr>
        <p:txBody>
          <a:bodyPr anchor="ctr" anchorCtr="0" bIns="46800" lIns="90000" rIns="90000" rtlCol="0" tIns="46800" wrap="square">
            <a:normAutofit fontScale="85714" lnSpcReduction="20000"/>
          </a:bodyPr>
          <a:p>
            <a:pPr>
              <a:lnSpc>
                <a:spcPct val="150000"/>
              </a:lnSpc>
              <a:spcAft>
                <a:spcPts val="1000"/>
              </a:spcAft>
            </a:pPr>
            <a:r>
              <a:rPr altLang="en-US" dirty="0" sz="1400" lang="zh-CN" spc="150">
                <a:solidFill>
                  <a:schemeClr val="dk1">
                    <a:lumMod val="80000"/>
                    <a:lumOff val="20000"/>
                  </a:schemeClr>
                </a:solidFill>
                <a:latin typeface="+mn-ea"/>
              </a:rPr>
              <a:t>主要参与者：全球服装与时尚产业的主要参与者包括品牌公司、设计师、制造商、零售商等。这些参与者通过合作、竞争和创新等方式推动产业的发展和进步。</a:t>
            </a:r>
            <a:endParaRPr altLang="en-US" dirty="0" sz="1400" lang="zh-CN" spc="150">
              <a:solidFill>
                <a:schemeClr val="dk1">
                  <a:lumMod val="80000"/>
                  <a:lumOff val="20000"/>
                </a:schemeClr>
              </a:solidFill>
              <a:latin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6" name="标题 2"/>
          <p:cNvSpPr>
            <a:spLocks noGrp="1"/>
          </p:cNvSpPr>
          <p:nvPr>
            <p:ph type="title" idx="2"/>
          </p:nvPr>
        </p:nvSpPr>
        <p:spPr/>
        <p:txBody>
          <a:bodyPr>
            <a:normAutofit fontScale="90000"/>
          </a:bodyPr>
          <a:p>
            <a:r>
              <a:rPr altLang="en-US" lang="zh-CN"/>
              <a:t>产业链结构与价值分配</a:t>
            </a:r>
            <a:endParaRPr altLang="en-US" lang="zh-CN"/>
          </a:p>
        </p:txBody>
      </p:sp>
      <p:sp>
        <p:nvSpPr>
          <p:cNvPr id="1048998"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产业链结构：从原材料到最终产品的完整链条，包括设计、生产、销售等环节</a:t>
            </a:r>
            <a:endParaRPr altLang="en-US" dirty="0" sz="1200" lang="zh-CN" spc="150">
              <a:solidFill>
                <a:schemeClr val="tx1">
                  <a:lumMod val="65000"/>
                  <a:lumOff val="35000"/>
                </a:schemeClr>
              </a:solidFill>
              <a:latin typeface="+mn-ea"/>
              <a:sym typeface="+mn-ea"/>
            </a:endParaRPr>
          </a:p>
        </p:txBody>
      </p:sp>
      <p:sp>
        <p:nvSpPr>
          <p:cNvPr id="1049000"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价值分配：各环节在产业链中的价值占比，以及价值在不同地区和市场之间的分配情况</a:t>
            </a:r>
            <a:endParaRPr altLang="en-US" dirty="0" sz="1200" lang="zh-CN" spc="150">
              <a:solidFill>
                <a:schemeClr val="tx1">
                  <a:lumMod val="65000"/>
                  <a:lumOff val="35000"/>
                </a:schemeClr>
              </a:solidFill>
              <a:latin typeface="+mn-ea"/>
              <a:sym typeface="+mn-ea"/>
            </a:endParaRPr>
          </a:p>
        </p:txBody>
      </p:sp>
      <p:sp>
        <p:nvSpPr>
          <p:cNvPr id="1049002"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全球服装与时尚产业概述：全球服装与时尚产业的规模、结构、竞争格局等方面的概述</a:t>
            </a:r>
            <a:endParaRPr altLang="en-US" dirty="0" sz="1200" lang="zh-CN" spc="150">
              <a:solidFill>
                <a:schemeClr val="tx1">
                  <a:lumMod val="65000"/>
                  <a:lumOff val="35000"/>
                </a:schemeClr>
              </a:solidFill>
              <a:latin typeface="+mn-ea"/>
              <a:sym typeface="+mn-ea"/>
            </a:endParaRPr>
          </a:p>
        </p:txBody>
      </p:sp>
      <p:sp>
        <p:nvSpPr>
          <p:cNvPr id="1049004"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产业链与价值分配的变化趋势：随着技术进步、消费升级等因素的影响，产业链结构与价值分配的变化趋势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38" name="标题 1"/>
          <p:cNvSpPr>
            <a:spLocks noGrp="1"/>
          </p:cNvSpPr>
          <p:nvPr>
            <p:ph type="title" idx="2"/>
            <p:custDataLst>
              <p:tags r:id="rId1"/>
            </p:custDataLst>
          </p:nvPr>
        </p:nvSpPr>
        <p:spPr>
          <a:xfrm>
            <a:off x="1336040" y="1631315"/>
            <a:ext cx="5967095" cy="3479165"/>
          </a:xfrm>
        </p:spPr>
        <p:txBody>
          <a:bodyPr/>
          <a:p>
            <a:r>
              <a:rPr altLang="en-US" lang="zh-CN"/>
              <a:t>2024年服装与时尚产业的发展环境</a:t>
            </a:r>
            <a:endParaRPr altLang="en-US" lang="zh-CN"/>
          </a:p>
        </p:txBody>
      </p:sp>
      <p:sp>
        <p:nvSpPr>
          <p:cNvPr id="1049040"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74" name="标题 2"/>
          <p:cNvSpPr>
            <a:spLocks noGrp="1"/>
          </p:cNvSpPr>
          <p:nvPr>
            <p:ph type="title" idx="2"/>
          </p:nvPr>
        </p:nvSpPr>
        <p:spPr/>
        <p:txBody>
          <a:bodyPr>
            <a:normAutofit fontScale="90000"/>
          </a:bodyPr>
          <a:p>
            <a:r>
              <a:rPr altLang="en-US" lang="zh-CN"/>
              <a:t>宏观经济环境与政策影响</a:t>
            </a:r>
            <a:endParaRPr altLang="en-US" lang="zh-CN"/>
          </a:p>
        </p:txBody>
      </p:sp>
      <p:sp>
        <p:nvSpPr>
          <p:cNvPr id="1049076"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78"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80" name="TextBox 2"/>
          <p:cNvSpPr txBox="1"/>
          <p:nvPr>
            <p:custDataLst>
              <p:tags r:id="rId3"/>
            </p:custDataLst>
          </p:nvPr>
        </p:nvSpPr>
        <p:spPr>
          <a:xfrm>
            <a:off x="763308"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经济增长与消费者信心</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082"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84"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86" name="TextBox 2"/>
          <p:cNvSpPr txBox="1"/>
          <p:nvPr>
            <p:custDataLst>
              <p:tags r:id="rId6"/>
            </p:custDataLst>
          </p:nvPr>
        </p:nvSpPr>
        <p:spPr>
          <a:xfrm>
            <a:off x="356120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国际贸易环境与服装时尚产业</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088"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90"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92" name="TextBox 2"/>
          <p:cNvSpPr txBox="1"/>
          <p:nvPr>
            <p:custDataLst>
              <p:tags r:id="rId9"/>
            </p:custDataLst>
          </p:nvPr>
        </p:nvSpPr>
        <p:spPr>
          <a:xfrm>
            <a:off x="6355905"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政府政策对时尚产业发展的支持与限制</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094"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96"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98" name="TextBox 2"/>
          <p:cNvSpPr txBox="1"/>
          <p:nvPr>
            <p:custDataLst>
              <p:tags r:id="rId12"/>
            </p:custDataLst>
          </p:nvPr>
        </p:nvSpPr>
        <p:spPr>
          <a:xfrm>
            <a:off x="914423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全球经济形势对时尚产业的影响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32" name="标题 2"/>
          <p:cNvSpPr>
            <a:spLocks noGrp="1"/>
          </p:cNvSpPr>
          <p:nvPr>
            <p:ph type="title" idx="2"/>
          </p:nvPr>
        </p:nvSpPr>
        <p:spPr/>
        <p:txBody>
          <a:bodyPr>
            <a:normAutofit fontScale="90000"/>
          </a:bodyPr>
          <a:p>
            <a:r>
              <a:rPr altLang="en-US" lang="zh-CN"/>
              <a:t>社会文化环境与消费趋势</a:t>
            </a:r>
            <a:endParaRPr altLang="en-US" lang="zh-CN"/>
          </a:p>
        </p:txBody>
      </p:sp>
      <p:sp>
        <p:nvSpPr>
          <p:cNvPr id="1049134"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6"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8"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0" name="文本框 27"/>
          <p:cNvSpPr txBox="1"/>
          <p:nvPr>
            <p:custDataLst>
              <p:tags r:id="rId4"/>
            </p:custDataLst>
          </p:nvPr>
        </p:nvSpPr>
        <p:spPr>
          <a:xfrm>
            <a:off x="2080279" y="4177112"/>
            <a:ext cx="8330834" cy="763754"/>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内容：消费者对个性化、定制化的需求越来越高，追求独特、与众不同的时尚体验。</a:t>
            </a:r>
            <a:endParaRPr altLang="zh-CN" dirty="0" lang="en-US">
              <a:solidFill>
                <a:schemeClr val="dk1">
                  <a:lumMod val="80000"/>
                  <a:lumOff val="20000"/>
                </a:schemeClr>
              </a:solidFill>
              <a:latin typeface="+mn-ea"/>
              <a:sym typeface="+mn-ea"/>
            </a:endParaRPr>
          </a:p>
        </p:txBody>
      </p:sp>
      <p:sp>
        <p:nvSpPr>
          <p:cNvPr id="1049142"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4"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6"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8" name="文本框 56"/>
          <p:cNvSpPr txBox="1"/>
          <p:nvPr>
            <p:custDataLst>
              <p:tags r:id="rId8"/>
            </p:custDataLst>
          </p:nvPr>
        </p:nvSpPr>
        <p:spPr>
          <a:xfrm>
            <a:off x="2080279" y="1597896"/>
            <a:ext cx="8330834" cy="763754"/>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内容：随着全球化和互联网的普及，不同国家和地区的文化交流更加频繁，时尚观念和审美标准也在不断变化。</a:t>
            </a:r>
            <a:endParaRPr altLang="en-US" dirty="0" lang="zh-CN">
              <a:solidFill>
                <a:schemeClr val="dk1">
                  <a:lumMod val="80000"/>
                  <a:lumOff val="20000"/>
                </a:schemeClr>
              </a:solidFill>
              <a:latin typeface="+mn-ea"/>
              <a:sym typeface="+mn-ea"/>
            </a:endParaRPr>
          </a:p>
        </p:txBody>
      </p:sp>
      <p:sp>
        <p:nvSpPr>
          <p:cNvPr id="1049150"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2"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4"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6" name="文本框 8"/>
          <p:cNvSpPr txBox="1"/>
          <p:nvPr>
            <p:custDataLst>
              <p:tags r:id="rId12"/>
            </p:custDataLst>
          </p:nvPr>
        </p:nvSpPr>
        <p:spPr>
          <a:xfrm>
            <a:off x="2080279" y="2891389"/>
            <a:ext cx="8330834" cy="763754"/>
          </a:xfrm>
          <a:prstGeom prst="rect"/>
          <a:noFill/>
        </p:spPr>
        <p:txBody>
          <a:bodyPr anchor="ctr" anchorCtr="0" bIns="107950" rtlCol="0" tIns="0" wrap="square">
            <a:normAutofit fontScale="84444" lnSpcReduction="20000"/>
          </a:bodyPr>
          <a:p>
            <a:pPr>
              <a:lnSpc>
                <a:spcPct val="150000"/>
              </a:lnSpc>
            </a:pPr>
            <a:r>
              <a:rPr altLang="en-US" dirty="0" lang="zh-CN">
                <a:solidFill>
                  <a:schemeClr val="dk1">
                    <a:lumMod val="80000"/>
                    <a:lumOff val="20000"/>
                  </a:schemeClr>
                </a:solidFill>
                <a:latin typeface="+mn-ea"/>
                <a:sym typeface="+mn-ea"/>
              </a:rPr>
              <a:t>内容：社交媒体和网络平台成为时尚产业的重要传播渠道，影响着消费者的购买决策和品牌形象。</a:t>
            </a:r>
            <a:endParaRPr altLang="en-US" dirty="0" lang="zh-CN">
              <a:solidFill>
                <a:schemeClr val="dk1">
                  <a:lumMod val="80000"/>
                  <a:lumOff val="20000"/>
                </a:schemeClr>
              </a:solidFill>
              <a:latin typeface="+mn-ea"/>
              <a:sym typeface="+mn-ea"/>
            </a:endParaRPr>
          </a:p>
        </p:txBody>
      </p:sp>
      <p:sp>
        <p:nvSpPr>
          <p:cNvPr id="1049158"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0"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2"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4" name="文本框 12"/>
          <p:cNvSpPr txBox="1"/>
          <p:nvPr>
            <p:custDataLst>
              <p:tags r:id="rId16"/>
            </p:custDataLst>
          </p:nvPr>
        </p:nvSpPr>
        <p:spPr>
          <a:xfrm>
            <a:off x="2080279" y="5462836"/>
            <a:ext cx="8330834" cy="763754"/>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内容：可持续发展和环保成为时尚产业的重要议题，消费者对环保和可持续发展的关注度不断提升。</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98" name="标题 2"/>
          <p:cNvSpPr>
            <a:spLocks noGrp="1"/>
          </p:cNvSpPr>
          <p:nvPr>
            <p:ph type="title" idx="2"/>
          </p:nvPr>
        </p:nvSpPr>
        <p:spPr/>
        <p:txBody>
          <a:bodyPr>
            <a:normAutofit fontScale="90000"/>
          </a:bodyPr>
          <a:p>
            <a:r>
              <a:rPr altLang="en-US" lang="zh-CN"/>
              <a:t>技术创新与数字化转型</a:t>
            </a:r>
            <a:endParaRPr altLang="en-US" lang="zh-CN"/>
          </a:p>
        </p:txBody>
      </p:sp>
      <p:sp>
        <p:nvSpPr>
          <p:cNvPr id="1049200"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2"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4"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6"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智能穿戴设备和可穿戴技术的兴起</a:t>
            </a:r>
            <a:endParaRPr altLang="zh-CN" dirty="0" lang="en-US">
              <a:solidFill>
                <a:schemeClr val="dk1">
                  <a:lumMod val="80000"/>
                  <a:lumOff val="20000"/>
                </a:schemeClr>
              </a:solidFill>
              <a:latin typeface="+mn-ea"/>
              <a:sym typeface="+mn-ea"/>
            </a:endParaRPr>
          </a:p>
        </p:txBody>
      </p:sp>
      <p:sp>
        <p:nvSpPr>
          <p:cNvPr id="1049208"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0"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2"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4"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人工智能和大数据在服装设计中的应用</a:t>
            </a:r>
            <a:endParaRPr altLang="en-US" dirty="0" lang="zh-CN">
              <a:solidFill>
                <a:schemeClr val="dk1">
                  <a:lumMod val="80000"/>
                  <a:lumOff val="20000"/>
                </a:schemeClr>
              </a:solidFill>
              <a:latin typeface="+mn-ea"/>
              <a:sym typeface="+mn-ea"/>
            </a:endParaRPr>
          </a:p>
        </p:txBody>
      </p:sp>
      <p:sp>
        <p:nvSpPr>
          <p:cNvPr id="1049216"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8"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0"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2"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3D打印技术对服装制造的变革</a:t>
            </a:r>
            <a:endParaRPr altLang="en-US" dirty="0" lang="zh-CN">
              <a:solidFill>
                <a:schemeClr val="dk1">
                  <a:lumMod val="80000"/>
                  <a:lumOff val="20000"/>
                </a:schemeClr>
              </a:solidFill>
              <a:latin typeface="+mn-ea"/>
              <a:sym typeface="+mn-ea"/>
            </a:endParaRPr>
          </a:p>
        </p:txBody>
      </p:sp>
      <p:sp>
        <p:nvSpPr>
          <p:cNvPr id="1049224"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6"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8"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0"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虚拟现实和增强现实在时尚产业中的运用</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64" name="标题 1"/>
          <p:cNvSpPr>
            <a:spLocks noGrp="1"/>
          </p:cNvSpPr>
          <p:nvPr>
            <p:ph type="title" idx="2"/>
            <p:custDataLst>
              <p:tags r:id="rId1"/>
            </p:custDataLst>
          </p:nvPr>
        </p:nvSpPr>
        <p:spPr>
          <a:xfrm>
            <a:off x="1336040" y="1631315"/>
            <a:ext cx="5967095" cy="3479165"/>
          </a:xfrm>
        </p:spPr>
        <p:txBody>
          <a:bodyPr/>
          <a:p>
            <a:r>
              <a:rPr altLang="en-US" lang="zh-CN"/>
              <a:t>2024年服装与时尚产业的发展趋势</a:t>
            </a:r>
            <a:endParaRPr altLang="en-US" lang="zh-CN"/>
          </a:p>
        </p:txBody>
      </p:sp>
      <p:sp>
        <p:nvSpPr>
          <p:cNvPr id="1049266"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00" name="标题 2"/>
          <p:cNvSpPr>
            <a:spLocks noGrp="1"/>
          </p:cNvSpPr>
          <p:nvPr>
            <p:ph type="title" idx="2"/>
          </p:nvPr>
        </p:nvSpPr>
        <p:spPr/>
        <p:txBody>
          <a:bodyPr>
            <a:normAutofit fontScale="90000"/>
          </a:bodyPr>
          <a:p>
            <a:r>
              <a:rPr altLang="en-US" lang="zh-CN"/>
              <a:t>可持续性与环保成为主流</a:t>
            </a:r>
            <a:endParaRPr altLang="en-US" lang="zh-CN"/>
          </a:p>
        </p:txBody>
      </p:sp>
      <p:sp>
        <p:nvSpPr>
          <p:cNvPr id="1049302"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越来越多的品牌开始重视可持续性和环保，采用环保材料和生产方式，减少对环境的负面影响。</a:t>
            </a:r>
            <a:endParaRPr altLang="en-US" dirty="0" sz="1200" lang="zh-CN" spc="150">
              <a:solidFill>
                <a:schemeClr val="tx1">
                  <a:lumMod val="65000"/>
                  <a:lumOff val="35000"/>
                </a:schemeClr>
              </a:solidFill>
              <a:latin typeface="+mn-ea"/>
              <a:sym typeface="+mn-ea"/>
            </a:endParaRPr>
          </a:p>
        </p:txBody>
      </p:sp>
      <p:sp>
        <p:nvSpPr>
          <p:cNvPr id="1049304"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消费者对可持续性和环保的关注度越来越高，推动品牌在设计和生产过程中注重环保和社会责任。</a:t>
            </a:r>
            <a:endParaRPr altLang="en-US" dirty="0" sz="1200" lang="zh-CN" spc="150">
              <a:solidFill>
                <a:schemeClr val="tx1">
                  <a:lumMod val="65000"/>
                  <a:lumOff val="35000"/>
                </a:schemeClr>
              </a:solidFill>
              <a:latin typeface="+mn-ea"/>
              <a:sym typeface="+mn-ea"/>
            </a:endParaRPr>
          </a:p>
        </p:txBody>
      </p:sp>
      <p:sp>
        <p:nvSpPr>
          <p:cNvPr id="1049306"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循环经济和二手市场在时尚产业中的地位逐渐提升，鼓励消费者购买可持续和环保的时尚产品。</a:t>
            </a:r>
            <a:endParaRPr altLang="en-US" dirty="0" sz="1200" lang="zh-CN" spc="150">
              <a:solidFill>
                <a:schemeClr val="tx1">
                  <a:lumMod val="65000"/>
                  <a:lumOff val="35000"/>
                </a:schemeClr>
              </a:solidFill>
              <a:latin typeface="+mn-ea"/>
              <a:sym typeface="+mn-ea"/>
            </a:endParaRPr>
          </a:p>
        </p:txBody>
      </p:sp>
      <p:sp>
        <p:nvSpPr>
          <p:cNvPr id="1049308"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可持续性和环保成为时尚产业的重要趋势，将为品牌和消费者带来更广泛的影响和机遇。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42" name="标题 2"/>
          <p:cNvSpPr>
            <a:spLocks noGrp="1"/>
          </p:cNvSpPr>
          <p:nvPr>
            <p:ph type="title" idx="2"/>
          </p:nvPr>
        </p:nvSpPr>
        <p:spPr/>
        <p:txBody>
          <a:bodyPr>
            <a:normAutofit fontScale="90000"/>
          </a:bodyPr>
          <a:p>
            <a:r>
              <a:rPr altLang="en-US" lang="zh-CN"/>
              <a:t>线上线下融合加速</a:t>
            </a:r>
            <a:endParaRPr altLang="en-US" lang="zh-CN"/>
          </a:p>
        </p:txBody>
      </p:sp>
      <p:sp>
        <p:nvSpPr>
          <p:cNvPr id="1049344"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线上购物平台的兴起，为服装与时尚产业带来了新的销售渠道。</a:t>
            </a:r>
            <a:endParaRPr altLang="en-US" dirty="0" sz="1200" lang="zh-CN" spc="150">
              <a:solidFill>
                <a:schemeClr val="tx1">
                  <a:lumMod val="65000"/>
                  <a:lumOff val="35000"/>
                </a:schemeClr>
              </a:solidFill>
              <a:latin typeface="+mn-ea"/>
              <a:sym typeface="+mn-ea"/>
            </a:endParaRPr>
          </a:p>
        </p:txBody>
      </p:sp>
      <p:sp>
        <p:nvSpPr>
          <p:cNvPr id="1049346"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随着技术的发展，线下门店逐渐转型为体验中心，提供试穿、搭配等服务。</a:t>
            </a:r>
            <a:endParaRPr altLang="en-US" dirty="0" sz="1200" lang="zh-CN" spc="150">
              <a:solidFill>
                <a:schemeClr val="tx1">
                  <a:lumMod val="65000"/>
                  <a:lumOff val="35000"/>
                </a:schemeClr>
              </a:solidFill>
              <a:latin typeface="+mn-ea"/>
              <a:sym typeface="+mn-ea"/>
            </a:endParaRPr>
          </a:p>
        </p:txBody>
      </p:sp>
      <p:sp>
        <p:nvSpPr>
          <p:cNvPr id="1049348"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品牌商通过线上平台进行个性化定制，满足消费者对个性化服装的需求。</a:t>
            </a:r>
            <a:endParaRPr altLang="en-US" dirty="0" sz="1200" lang="zh-CN" spc="150">
              <a:solidFill>
                <a:schemeClr val="tx1">
                  <a:lumMod val="65000"/>
                  <a:lumOff val="35000"/>
                </a:schemeClr>
              </a:solidFill>
              <a:latin typeface="+mn-ea"/>
              <a:sym typeface="+mn-ea"/>
            </a:endParaRPr>
          </a:p>
        </p:txBody>
      </p:sp>
      <p:sp>
        <p:nvSpPr>
          <p:cNvPr id="1049350"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线上线下融合加速，品牌商通过数据分析，精准推送新品和促销信息给目标客户。</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84" name="标题 2"/>
          <p:cNvSpPr>
            <a:spLocks noGrp="1"/>
          </p:cNvSpPr>
          <p:nvPr>
            <p:ph type="title" idx="2"/>
          </p:nvPr>
        </p:nvSpPr>
        <p:spPr/>
        <p:txBody>
          <a:bodyPr>
            <a:normAutofit fontScale="90000"/>
          </a:bodyPr>
          <a:p>
            <a:r>
              <a:rPr altLang="en-US" lang="zh-CN"/>
              <a:t>个性化与定制化需求增长</a:t>
            </a:r>
            <a:endParaRPr altLang="en-US" lang="zh-CN"/>
          </a:p>
        </p:txBody>
      </p:sp>
      <p:sp>
        <p:nvSpPr>
          <p:cNvPr id="1049386"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8"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0"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2"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4"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随着技术的进步，个性化与定制化的生产成本逐渐降低，使得更多的消费者能够享受到定制化的服务。</a:t>
            </a:r>
            <a:endParaRPr altLang="en-US" sz="1400" lang="zh-CN" spc="150">
              <a:solidFill>
                <a:schemeClr val="tx1"/>
              </a:solidFill>
              <a:effectLst/>
              <a:latin typeface="+mn-ea"/>
              <a:sym typeface="+mn-ea"/>
            </a:endParaRPr>
          </a:p>
        </p:txBody>
      </p:sp>
      <p:sp>
        <p:nvSpPr>
          <p:cNvPr id="1049396"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消费者对个性化与定制化的需求日益增长，推动服装与时尚产业向定制化方向发展。</a:t>
            </a:r>
            <a:endParaRPr altLang="en-US" dirty="0" sz="1400" lang="zh-CN" spc="150">
              <a:solidFill>
                <a:schemeClr val="tx1"/>
              </a:solidFill>
              <a:effectLst/>
              <a:latin typeface="+mn-ea"/>
              <a:sym typeface="+mn-ea"/>
            </a:endParaRPr>
          </a:p>
        </p:txBody>
      </p:sp>
      <p:sp>
        <p:nvSpPr>
          <p:cNvPr id="1049398"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品牌和企业开始重视个性化与定制化的服务，推出更多符合消费者需求的定制化产品和服务。</a:t>
            </a:r>
            <a:endParaRPr altLang="en-US" sz="1400" lang="zh-CN" spc="150">
              <a:solidFill>
                <a:schemeClr val="tx1"/>
              </a:solidFill>
              <a:effectLst/>
              <a:latin typeface="+mn-ea"/>
              <a:sym typeface="+mn-ea"/>
            </a:endParaRPr>
          </a:p>
        </p:txBody>
      </p:sp>
      <p:sp>
        <p:nvSpPr>
          <p:cNvPr id="1049400"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个性化与定制化的需求增长将推动服装与时尚产业向更加多元化、创意化的方向发展。</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34" name="标题 2"/>
          <p:cNvSpPr>
            <a:spLocks noGrp="1"/>
          </p:cNvSpPr>
          <p:nvPr>
            <p:ph type="title" idx="2"/>
          </p:nvPr>
        </p:nvSpPr>
        <p:spPr/>
        <p:txBody>
          <a:bodyPr>
            <a:normAutofit fontScale="90000"/>
          </a:bodyPr>
          <a:p>
            <a:r>
              <a:rPr altLang="en-US" lang="zh-CN"/>
              <a:t>新兴市场与跨境电商的崛起</a:t>
            </a:r>
            <a:endParaRPr altLang="en-US" lang="zh-CN"/>
          </a:p>
        </p:txBody>
      </p:sp>
      <p:sp>
        <p:nvSpPr>
          <p:cNvPr id="1049436"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38"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40"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42"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44"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46"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48"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50"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52"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跨境电商平台能够降低品牌进入市场的门槛和成本，为中小企业提供更多机会，促进产业的创新和多样性。</a:t>
            </a:r>
            <a:endParaRPr altLang="en-US" dirty="0" sz="2400" lang="zh-CN">
              <a:latin typeface="+mn-ea"/>
              <a:ea typeface="+mn-ea"/>
            </a:endParaRPr>
          </a:p>
        </p:txBody>
      </p:sp>
      <p:sp>
        <p:nvSpPr>
          <p:cNvPr id="1049454"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2024年服装与时尚产业将面临跨境电商平台的竞争加剧，品牌需要不断创新和提升品质，以满足消费者的需求和期望。</a:t>
            </a:r>
            <a:endParaRPr altLang="en-US" dirty="0" sz="2400" lang="zh-CN">
              <a:latin typeface="+mn-ea"/>
              <a:ea typeface="+mn-ea"/>
            </a:endParaRPr>
          </a:p>
        </p:txBody>
      </p:sp>
      <p:sp>
        <p:nvSpPr>
          <p:cNvPr id="1049456"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2024年服装与时尚产业将迎来新兴市场的快速发展，跨境电商平台成为品牌拓展市场的关键渠道。</a:t>
            </a:r>
            <a:endParaRPr altLang="en-US" dirty="0" sz="2400" lang="zh-CN">
              <a:latin typeface="+mn-ea"/>
              <a:ea typeface="+mn-ea"/>
            </a:endParaRPr>
          </a:p>
        </p:txBody>
      </p:sp>
      <p:sp>
        <p:nvSpPr>
          <p:cNvPr id="1049458"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随着全球化和互联网的普及，新兴市场消费者对时尚品牌和个性化产品的需求不断增加，跨境电商平台能够满足这一需求。</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92" name="标题 1"/>
          <p:cNvSpPr>
            <a:spLocks noGrp="1"/>
          </p:cNvSpPr>
          <p:nvPr>
            <p:ph type="title" idx="2"/>
            <p:custDataLst>
              <p:tags r:id="rId1"/>
            </p:custDataLst>
          </p:nvPr>
        </p:nvSpPr>
        <p:spPr>
          <a:xfrm>
            <a:off x="1336040" y="1631315"/>
            <a:ext cx="5967095" cy="3479165"/>
          </a:xfrm>
        </p:spPr>
        <p:txBody>
          <a:bodyPr/>
          <a:p>
            <a:r>
              <a:rPr altLang="en-US" lang="zh-CN"/>
              <a:t>服装与时尚产业的主要挑战与机遇</a:t>
            </a:r>
            <a:endParaRPr altLang="en-US" lang="zh-CN"/>
          </a:p>
        </p:txBody>
      </p:sp>
      <p:sp>
        <p:nvSpPr>
          <p:cNvPr id="1049494"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28" name="标题 2"/>
          <p:cNvSpPr>
            <a:spLocks noGrp="1"/>
          </p:cNvSpPr>
          <p:nvPr>
            <p:ph type="title" idx="2"/>
          </p:nvPr>
        </p:nvSpPr>
        <p:spPr/>
        <p:txBody>
          <a:bodyPr>
            <a:normAutofit fontScale="90000"/>
          </a:bodyPr>
          <a:p>
            <a:r>
              <a:rPr altLang="en-US" lang="zh-CN"/>
              <a:t>市场竞争加剧与品牌建设</a:t>
            </a:r>
            <a:endParaRPr altLang="en-US" lang="zh-CN"/>
          </a:p>
        </p:txBody>
      </p:sp>
      <p:sp>
        <p:nvSpPr>
          <p:cNvPr id="1049530"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2"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34"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服装与时尚产业市场竞争激烈，品牌竞争尤为突出</a:t>
            </a:r>
            <a:endParaRPr altLang="en-US" dirty="0" sz="2000" lang="zh-CN" spc="150">
              <a:solidFill>
                <a:schemeClr val="tx1">
                  <a:lumMod val="85000"/>
                  <a:lumOff val="15000"/>
                </a:schemeClr>
              </a:solidFill>
              <a:latin typeface="+mn-ea"/>
              <a:sym typeface="+mn-ea"/>
            </a:endParaRPr>
          </a:p>
        </p:txBody>
      </p:sp>
      <p:sp>
        <p:nvSpPr>
          <p:cNvPr id="1049536"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8"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0"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品牌建设对于企业长期发展至关重要，需注重品牌形象和口碑</a:t>
            </a:r>
            <a:endParaRPr altLang="en-US" dirty="0" sz="2000" lang="zh-CN" spc="150">
              <a:solidFill>
                <a:schemeClr val="tx1">
                  <a:lumMod val="85000"/>
                  <a:lumOff val="15000"/>
                </a:schemeClr>
              </a:solidFill>
              <a:latin typeface="+mn-ea"/>
              <a:sym typeface="+mn-ea"/>
            </a:endParaRPr>
          </a:p>
        </p:txBody>
      </p:sp>
      <p:sp>
        <p:nvSpPr>
          <p:cNvPr id="1049542"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4"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6"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品牌建设需不断创新，提升产品品质和服务水平</a:t>
            </a:r>
            <a:endParaRPr altLang="en-US" dirty="0" sz="2000" lang="zh-CN" spc="150">
              <a:solidFill>
                <a:schemeClr val="tx1">
                  <a:lumMod val="85000"/>
                  <a:lumOff val="15000"/>
                </a:schemeClr>
              </a:solidFill>
              <a:latin typeface="+mn-ea"/>
              <a:sym typeface="+mn-ea"/>
            </a:endParaRPr>
          </a:p>
        </p:txBody>
      </p:sp>
      <p:sp>
        <p:nvSpPr>
          <p:cNvPr id="1049548"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0"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2"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品牌建设需加强与消费者沟通，提高品牌忠诚度和美誉度</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86" name="标题 2"/>
          <p:cNvSpPr>
            <a:spLocks noGrp="1"/>
          </p:cNvSpPr>
          <p:nvPr>
            <p:ph type="title" idx="2"/>
          </p:nvPr>
        </p:nvSpPr>
        <p:spPr/>
        <p:txBody>
          <a:bodyPr>
            <a:normAutofit fontScale="90000"/>
          </a:bodyPr>
          <a:p>
            <a:r>
              <a:rPr altLang="en-US" lang="zh-CN"/>
              <a:t>供应链管理与协同创新</a:t>
            </a:r>
            <a:endParaRPr altLang="en-US" lang="zh-CN"/>
          </a:p>
        </p:txBody>
      </p:sp>
      <p:sp>
        <p:nvSpPr>
          <p:cNvPr id="1049588"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0"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2"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4"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6"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数字化和智能化技术的应用提升供应链效率</a:t>
            </a:r>
            <a:endParaRPr altLang="en-US" sz="1400" lang="zh-CN" spc="150">
              <a:solidFill>
                <a:schemeClr val="tx1"/>
              </a:solidFill>
              <a:effectLst/>
              <a:latin typeface="+mn-ea"/>
              <a:sym typeface="+mn-ea"/>
            </a:endParaRPr>
          </a:p>
        </p:txBody>
      </p:sp>
      <p:sp>
        <p:nvSpPr>
          <p:cNvPr id="1049598"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供应链的稳定性和灵活性是产业发展的关键</a:t>
            </a:r>
            <a:endParaRPr altLang="en-US" dirty="0" sz="1400" lang="zh-CN" spc="150">
              <a:solidFill>
                <a:schemeClr val="tx1"/>
              </a:solidFill>
              <a:effectLst/>
              <a:latin typeface="+mn-ea"/>
              <a:sym typeface="+mn-ea"/>
            </a:endParaRPr>
          </a:p>
        </p:txBody>
      </p:sp>
      <p:sp>
        <p:nvSpPr>
          <p:cNvPr id="1049600"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协同创新是应对挑战和抓住机遇的重要途径</a:t>
            </a:r>
            <a:endParaRPr altLang="en-US" sz="1400" lang="zh-CN" spc="150">
              <a:solidFill>
                <a:schemeClr val="tx1"/>
              </a:solidFill>
              <a:effectLst/>
              <a:latin typeface="+mn-ea"/>
              <a:sym typeface="+mn-ea"/>
            </a:endParaRPr>
          </a:p>
        </p:txBody>
      </p:sp>
      <p:sp>
        <p:nvSpPr>
          <p:cNvPr id="1049602"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建立高效的供应链协同创新体系是未来的发展趋势</a:t>
            </a:r>
            <a:endParaRPr altLang="en-US" sz="1400" lang="zh-CN" spc="150">
              <a:solidFill>
                <a:schemeClr val="tx1"/>
              </a:solidFill>
              <a:effectLst/>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36" name="标题 2"/>
          <p:cNvSpPr>
            <a:spLocks noGrp="1"/>
          </p:cNvSpPr>
          <p:nvPr>
            <p:ph type="title" idx="2"/>
          </p:nvPr>
        </p:nvSpPr>
        <p:spPr/>
        <p:txBody>
          <a:bodyPr>
            <a:normAutofit fontScale="90000"/>
          </a:bodyPr>
          <a:p>
            <a:r>
              <a:rPr altLang="en-US" lang="zh-CN"/>
              <a:t>跨界合作与多元化发展</a:t>
            </a:r>
            <a:endParaRPr altLang="en-US" lang="zh-CN"/>
          </a:p>
        </p:txBody>
      </p:sp>
      <p:sp>
        <p:nvSpPr>
          <p:cNvPr id="1049638"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0"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2"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4"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6" name="文本框 3"/>
          <p:cNvSpPr txBox="1"/>
          <p:nvPr>
            <p:custDataLst>
              <p:tags r:id="rId5"/>
            </p:custDataLst>
          </p:nvPr>
        </p:nvSpPr>
        <p:spPr>
          <a:xfrm>
            <a:off x="3159565" y="4698136"/>
            <a:ext cx="3135508" cy="1373878"/>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随着消费者需求的多样化，服装与时尚产业需要不断创新和多元化发展，以满足不同消费者的需求和喜好。</a:t>
            </a:r>
            <a:endParaRPr altLang="en-US" sz="1400" lang="zh-CN" spc="150">
              <a:solidFill>
                <a:schemeClr val="tx1"/>
              </a:solidFill>
              <a:effectLst/>
              <a:latin typeface="+mn-ea"/>
              <a:sym typeface="+mn-ea"/>
            </a:endParaRPr>
          </a:p>
        </p:txBody>
      </p:sp>
      <p:sp>
        <p:nvSpPr>
          <p:cNvPr id="1049648" name="文本框 6"/>
          <p:cNvSpPr txBox="1"/>
          <p:nvPr>
            <p:custDataLst>
              <p:tags r:id="rId6"/>
            </p:custDataLst>
          </p:nvPr>
        </p:nvSpPr>
        <p:spPr>
          <a:xfrm>
            <a:off x="608330" y="1611097"/>
            <a:ext cx="3135508" cy="1414415"/>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服装与时尚产业正面临着与其他产业跨界合作的机会，如科技、艺术、文化等领域的合作，为产业带来了新的机遇和挑战。</a:t>
            </a:r>
            <a:endParaRPr altLang="en-US" dirty="0" sz="1400" lang="zh-CN" spc="150">
              <a:solidFill>
                <a:schemeClr val="tx1"/>
              </a:solidFill>
              <a:effectLst/>
              <a:latin typeface="+mn-ea"/>
              <a:sym typeface="+mn-ea"/>
            </a:endParaRPr>
          </a:p>
        </p:txBody>
      </p:sp>
      <p:sp>
        <p:nvSpPr>
          <p:cNvPr id="1049650" name="文本框 7"/>
          <p:cNvSpPr txBox="1"/>
          <p:nvPr>
            <p:custDataLst>
              <p:tags r:id="rId7"/>
            </p:custDataLst>
          </p:nvPr>
        </p:nvSpPr>
        <p:spPr>
          <a:xfrm>
            <a:off x="5830652" y="1611097"/>
            <a:ext cx="3135508" cy="1414415"/>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跨界合作与多元化发展有助于提升品牌形象和市场竞争力，同时也可以为产业带来更多的商业机会和利润空间。</a:t>
            </a:r>
            <a:endParaRPr altLang="en-US" sz="1400" lang="zh-CN" spc="150">
              <a:solidFill>
                <a:schemeClr val="tx1"/>
              </a:solidFill>
              <a:effectLst/>
              <a:latin typeface="+mn-ea"/>
              <a:sym typeface="+mn-ea"/>
            </a:endParaRPr>
          </a:p>
        </p:txBody>
      </p:sp>
      <p:sp>
        <p:nvSpPr>
          <p:cNvPr id="1049652" name="文本框 8"/>
          <p:cNvSpPr txBox="1"/>
          <p:nvPr>
            <p:custDataLst>
              <p:tags r:id="rId8"/>
            </p:custDataLst>
          </p:nvPr>
        </p:nvSpPr>
        <p:spPr>
          <a:xfrm>
            <a:off x="8441812" y="4698136"/>
            <a:ext cx="3135508" cy="1373878"/>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服装与时尚产业需要积极探索跨界合作与多元化发展的新模式和新路径，以实现产业的可持续发展和长期繁荣。</a:t>
            </a:r>
            <a:endParaRPr altLang="en-US" sz="1400" lang="zh-CN" spc="150">
              <a:solidFill>
                <a:schemeClr val="tx1"/>
              </a:solidFill>
              <a:effectLst/>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86" name="标题 2"/>
          <p:cNvSpPr>
            <a:spLocks noGrp="1"/>
          </p:cNvSpPr>
          <p:nvPr>
            <p:ph type="title" idx="2"/>
          </p:nvPr>
        </p:nvSpPr>
        <p:spPr/>
        <p:txBody>
          <a:bodyPr>
            <a:normAutofit fontScale="90000"/>
          </a:bodyPr>
          <a:p>
            <a:r>
              <a:rPr altLang="en-US" lang="zh-CN"/>
              <a:t>抓住机遇，应对挑战，推动产业升级</a:t>
            </a:r>
            <a:endParaRPr altLang="en-US" lang="zh-CN"/>
          </a:p>
        </p:txBody>
      </p:sp>
      <p:sp>
        <p:nvSpPr>
          <p:cNvPr id="1049688"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0"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2"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抓住机遇：随着全球化和互联网的发展，服装与时尚产业面临新的发展机遇，如跨境电商、个性化定制等。</a:t>
            </a:r>
            <a:endParaRPr altLang="en-US" dirty="0" sz="2000" lang="zh-CN" spc="150">
              <a:solidFill>
                <a:schemeClr val="tx1">
                  <a:lumMod val="85000"/>
                  <a:lumOff val="15000"/>
                </a:schemeClr>
              </a:solidFill>
              <a:latin typeface="+mn-ea"/>
              <a:sym typeface="+mn-ea"/>
            </a:endParaRPr>
          </a:p>
        </p:txBody>
      </p:sp>
      <p:sp>
        <p:nvSpPr>
          <p:cNvPr id="1049694"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6"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8"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应对挑战：服装与时尚产业面临诸多挑战，如环保法规、劳动力成本上升、品牌竞争等。企业需要采取有效措施应对这些挑战。</a:t>
            </a:r>
            <a:endParaRPr altLang="en-US" dirty="0" sz="2000" lang="zh-CN" spc="150">
              <a:solidFill>
                <a:schemeClr val="tx1">
                  <a:lumMod val="85000"/>
                  <a:lumOff val="15000"/>
                </a:schemeClr>
              </a:solidFill>
              <a:latin typeface="+mn-ea"/>
              <a:sym typeface="+mn-ea"/>
            </a:endParaRPr>
          </a:p>
        </p:txBody>
      </p:sp>
      <p:sp>
        <p:nvSpPr>
          <p:cNvPr id="1049700"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2"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4"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推动产业升级：通过技术创新、品牌建设、人才培养等方式推动服装与时尚产业升级，提高产业附加值和竞争力。</a:t>
            </a:r>
            <a:endParaRPr altLang="en-US" dirty="0" sz="2000" lang="zh-CN" spc="150">
              <a:solidFill>
                <a:schemeClr val="tx1">
                  <a:lumMod val="85000"/>
                  <a:lumOff val="15000"/>
                </a:schemeClr>
              </a:solidFill>
              <a:latin typeface="+mn-ea"/>
              <a:sym typeface="+mn-ea"/>
            </a:endParaRPr>
          </a:p>
        </p:txBody>
      </p:sp>
      <p:sp>
        <p:nvSpPr>
          <p:cNvPr id="1049706"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8"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0"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跨界合作：服装与时尚产业可以与其他产业进行跨界合作，如艺术、科技、文化等，拓展产业边界，创造新的商业机会。</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44" name="标题 1"/>
          <p:cNvSpPr>
            <a:spLocks noGrp="1"/>
          </p:cNvSpPr>
          <p:nvPr>
            <p:ph type="title" idx="2"/>
            <p:custDataLst>
              <p:tags r:id="rId1"/>
            </p:custDataLst>
          </p:nvPr>
        </p:nvSpPr>
        <p:spPr>
          <a:xfrm>
            <a:off x="1336040" y="1631315"/>
            <a:ext cx="5967095" cy="3479165"/>
          </a:xfrm>
        </p:spPr>
        <p:txBody>
          <a:bodyPr/>
          <a:p>
            <a:r>
              <a:rPr altLang="en-US" lang="zh-CN"/>
              <a:t>未来服装与时尚产业的展望</a:t>
            </a:r>
            <a:endParaRPr altLang="en-US" lang="zh-CN"/>
          </a:p>
        </p:txBody>
      </p:sp>
      <p:sp>
        <p:nvSpPr>
          <p:cNvPr id="1049746"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80" name="标题 2"/>
          <p:cNvSpPr>
            <a:spLocks noGrp="1"/>
          </p:cNvSpPr>
          <p:nvPr>
            <p:ph type="title" idx="2"/>
          </p:nvPr>
        </p:nvSpPr>
        <p:spPr/>
        <p:txBody>
          <a:bodyPr>
            <a:normAutofit fontScale="90000"/>
          </a:bodyPr>
          <a:p>
            <a:r>
              <a:rPr altLang="en-US" lang="zh-CN"/>
              <a:t>产业发展的新动力与新模式</a:t>
            </a:r>
            <a:endParaRPr altLang="en-US" lang="zh-CN"/>
          </a:p>
        </p:txBody>
      </p:sp>
      <p:sp>
        <p:nvSpPr>
          <p:cNvPr id="1049782"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数字化转型：利用大数据、人工智能等技术提升产业效率</a:t>
            </a:r>
            <a:endParaRPr altLang="en-US" dirty="0" sz="1200" lang="zh-CN" spc="150">
              <a:solidFill>
                <a:schemeClr val="tx1">
                  <a:lumMod val="65000"/>
                  <a:lumOff val="35000"/>
                </a:schemeClr>
              </a:solidFill>
              <a:latin typeface="+mn-ea"/>
              <a:sym typeface="+mn-ea"/>
            </a:endParaRPr>
          </a:p>
        </p:txBody>
      </p:sp>
      <p:sp>
        <p:nvSpPr>
          <p:cNvPr id="1049784"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可持续发展：关注环保和社会责任，推动绿色生产</a:t>
            </a:r>
            <a:endParaRPr altLang="en-US" dirty="0" sz="1200" lang="zh-CN" spc="150">
              <a:solidFill>
                <a:schemeClr val="tx1">
                  <a:lumMod val="65000"/>
                  <a:lumOff val="35000"/>
                </a:schemeClr>
              </a:solidFill>
              <a:latin typeface="+mn-ea"/>
              <a:sym typeface="+mn-ea"/>
            </a:endParaRPr>
          </a:p>
        </p:txBody>
      </p:sp>
      <p:sp>
        <p:nvSpPr>
          <p:cNvPr id="1049786"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个性化消费：满足消费者个性化需求，创新产品和服务模式</a:t>
            </a:r>
            <a:endParaRPr altLang="en-US" dirty="0" sz="1200" lang="zh-CN" spc="150">
              <a:solidFill>
                <a:schemeClr val="tx1">
                  <a:lumMod val="65000"/>
                  <a:lumOff val="35000"/>
                </a:schemeClr>
              </a:solidFill>
              <a:latin typeface="+mn-ea"/>
              <a:sym typeface="+mn-ea"/>
            </a:endParaRPr>
          </a:p>
        </p:txBody>
      </p:sp>
      <p:sp>
        <p:nvSpPr>
          <p:cNvPr id="1049788"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跨界合作：与其他产业合作，拓展业务领域和市场空间</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22" name="标题 2"/>
          <p:cNvSpPr>
            <a:spLocks noGrp="1"/>
          </p:cNvSpPr>
          <p:nvPr>
            <p:ph type="title" idx="2"/>
          </p:nvPr>
        </p:nvSpPr>
        <p:spPr/>
        <p:txBody>
          <a:bodyPr>
            <a:normAutofit fontScale="90000"/>
          </a:bodyPr>
          <a:p>
            <a:r>
              <a:rPr altLang="en-US" lang="zh-CN"/>
              <a:t>全球视野下的产业布局与合作</a:t>
            </a:r>
            <a:endParaRPr altLang="en-US" lang="zh-CN"/>
          </a:p>
        </p:txBody>
      </p:sp>
      <p:sp>
        <p:nvSpPr>
          <p:cNvPr id="1049824" name="任意多边形: 形状 64"/>
          <p:cNvSpPr/>
          <p:nvPr>
            <p:custDataLst>
              <p:tags r:id="rId1"/>
            </p:custDataLst>
          </p:nvPr>
        </p:nvSpPr>
        <p:spPr>
          <a:xfrm rot="10800000">
            <a:off x="1339616"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26" name="矩形 65"/>
          <p:cNvSpPr/>
          <p:nvPr>
            <p:custDataLst>
              <p:tags r:id="rId2"/>
            </p:custDataLst>
          </p:nvPr>
        </p:nvSpPr>
        <p:spPr>
          <a:xfrm>
            <a:off x="1226179" y="1814222"/>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8" name="文本框 66"/>
          <p:cNvSpPr txBox="1"/>
          <p:nvPr>
            <p:custDataLst>
              <p:tags r:id="rId3"/>
            </p:custDataLst>
          </p:nvPr>
        </p:nvSpPr>
        <p:spPr>
          <a:xfrm>
            <a:off x="1605365"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全球服装与时尚产业的发展趋势和未来展望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30" name="任意多边形: 形状 68"/>
          <p:cNvSpPr/>
          <p:nvPr>
            <p:custDataLst>
              <p:tags r:id="rId4"/>
            </p:custDataLst>
          </p:nvPr>
        </p:nvSpPr>
        <p:spPr>
          <a:xfrm rot="10800000">
            <a:off x="6506743"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32" name="矩形 69"/>
          <p:cNvSpPr/>
          <p:nvPr>
            <p:custDataLst>
              <p:tags r:id="rId5"/>
            </p:custDataLst>
          </p:nvPr>
        </p:nvSpPr>
        <p:spPr>
          <a:xfrm>
            <a:off x="6392669" y="1814222"/>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4" name="文本框 70"/>
          <p:cNvSpPr txBox="1"/>
          <p:nvPr>
            <p:custDataLst>
              <p:tags r:id="rId6"/>
            </p:custDataLst>
          </p:nvPr>
        </p:nvSpPr>
        <p:spPr>
          <a:xfrm>
            <a:off x="6772492"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国际间的产业合作与交流，共同推动产业创新</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36" name="任意多边形: 形状 72"/>
          <p:cNvSpPr/>
          <p:nvPr>
            <p:custDataLst>
              <p:tags r:id="rId7"/>
            </p:custDataLst>
          </p:nvPr>
        </p:nvSpPr>
        <p:spPr>
          <a:xfrm rot="10800000">
            <a:off x="1339616"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38" name="文本框 74"/>
          <p:cNvSpPr txBox="1"/>
          <p:nvPr>
            <p:custDataLst>
              <p:tags r:id="rId8"/>
            </p:custDataLst>
          </p:nvPr>
        </p:nvSpPr>
        <p:spPr>
          <a:xfrm>
            <a:off x="1605365" y="4251847"/>
            <a:ext cx="3863721" cy="126653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全球供应链的优化与整合，提高产业效率和竞争力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40" name="矩形 73"/>
          <p:cNvSpPr/>
          <p:nvPr>
            <p:custDataLst>
              <p:tags r:id="rId9"/>
            </p:custDataLst>
          </p:nvPr>
        </p:nvSpPr>
        <p:spPr>
          <a:xfrm>
            <a:off x="1226179" y="4351264"/>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2" name="任意多边形: 形状 83"/>
          <p:cNvSpPr/>
          <p:nvPr>
            <p:custDataLst>
              <p:tags r:id="rId10"/>
            </p:custDataLst>
          </p:nvPr>
        </p:nvSpPr>
        <p:spPr>
          <a:xfrm rot="10800000">
            <a:off x="6564737"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44" name="矩形 84"/>
          <p:cNvSpPr/>
          <p:nvPr>
            <p:custDataLst>
              <p:tags r:id="rId11"/>
            </p:custDataLst>
          </p:nvPr>
        </p:nvSpPr>
        <p:spPr>
          <a:xfrm>
            <a:off x="6451299" y="4351264"/>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6" name="文本框 85"/>
          <p:cNvSpPr txBox="1"/>
          <p:nvPr>
            <p:custDataLst>
              <p:tags r:id="rId12"/>
            </p:custDataLst>
          </p:nvPr>
        </p:nvSpPr>
        <p:spPr>
          <a:xfrm>
            <a:off x="6830485" y="4251847"/>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跨国品牌的建设与推广，提升国际影响力与市场份额</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80" name="标题 2"/>
          <p:cNvSpPr>
            <a:spLocks noGrp="1"/>
          </p:cNvSpPr>
          <p:nvPr>
            <p:ph type="title" idx="2"/>
          </p:nvPr>
        </p:nvSpPr>
        <p:spPr/>
        <p:txBody>
          <a:bodyPr>
            <a:normAutofit fontScale="90000"/>
          </a:bodyPr>
          <a:p>
            <a:r>
              <a:rPr altLang="en-US" lang="zh-CN"/>
              <a:t>创新驱动，打造产业生态圈</a:t>
            </a:r>
            <a:endParaRPr altLang="en-US" lang="zh-CN"/>
          </a:p>
        </p:txBody>
      </p:sp>
      <p:sp>
        <p:nvSpPr>
          <p:cNvPr id="1049882" name="矩形 15"/>
          <p:cNvSpPr/>
          <p:nvPr>
            <p:custDataLst>
              <p:tags r:id="rId1"/>
            </p:custDataLst>
          </p:nvPr>
        </p:nvSpPr>
        <p:spPr>
          <a:xfrm>
            <a:off x="2409922" y="153397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数字化转型：利用大数据、人工智能等技术提升设计、生产和销售环节的效率</a:t>
            </a:r>
            <a:endParaRPr altLang="en-US" dirty="0" sz="1200" lang="zh-CN" spc="150">
              <a:solidFill>
                <a:schemeClr val="tx1">
                  <a:lumMod val="85000"/>
                  <a:lumOff val="15000"/>
                </a:schemeClr>
              </a:solidFill>
              <a:latin typeface="+mn-ea"/>
              <a:sym typeface="+mn-ea"/>
            </a:endParaRPr>
          </a:p>
        </p:txBody>
      </p:sp>
      <p:sp>
        <p:nvSpPr>
          <p:cNvPr id="1049884" name="任意多边形 17"/>
          <p:cNvSpPr/>
          <p:nvPr>
            <p:custDataLst>
              <p:tags r:id="rId2"/>
            </p:custDataLst>
          </p:nvPr>
        </p:nvSpPr>
        <p:spPr>
          <a:xfrm flipV="1">
            <a:off x="2331283" y="145288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86" name="任意多边形 18"/>
          <p:cNvSpPr/>
          <p:nvPr>
            <p:custDataLst>
              <p:tags r:id="rId3"/>
            </p:custDataLst>
          </p:nvPr>
        </p:nvSpPr>
        <p:spPr>
          <a:xfrm flipH="1">
            <a:off x="8537172" y="201563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88" name="矩形 27"/>
          <p:cNvSpPr/>
          <p:nvPr>
            <p:custDataLst>
              <p:tags r:id="rId4"/>
            </p:custDataLst>
          </p:nvPr>
        </p:nvSpPr>
        <p:spPr>
          <a:xfrm>
            <a:off x="2409922" y="285608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可持续发展：关注环保和社会责任，推广可持续时尚理念和绿色生产方式</a:t>
            </a:r>
            <a:endParaRPr altLang="en-US" dirty="0" sz="1200" lang="zh-CN" spc="150">
              <a:solidFill>
                <a:schemeClr val="tx1">
                  <a:lumMod val="85000"/>
                  <a:lumOff val="15000"/>
                </a:schemeClr>
              </a:solidFill>
              <a:latin typeface="+mn-ea"/>
              <a:sym typeface="+mn-ea"/>
            </a:endParaRPr>
          </a:p>
        </p:txBody>
      </p:sp>
      <p:sp>
        <p:nvSpPr>
          <p:cNvPr id="1049890" name="任意多边形 29"/>
          <p:cNvSpPr/>
          <p:nvPr>
            <p:custDataLst>
              <p:tags r:id="rId5"/>
            </p:custDataLst>
          </p:nvPr>
        </p:nvSpPr>
        <p:spPr>
          <a:xfrm flipV="1">
            <a:off x="2331283" y="277499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2" name="任意多边形 30"/>
          <p:cNvSpPr/>
          <p:nvPr>
            <p:custDataLst>
              <p:tags r:id="rId6"/>
            </p:custDataLst>
          </p:nvPr>
        </p:nvSpPr>
        <p:spPr>
          <a:xfrm flipH="1">
            <a:off x="8537172" y="333774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4" name="矩形 5"/>
          <p:cNvSpPr/>
          <p:nvPr>
            <p:custDataLst>
              <p:tags r:id="rId7"/>
            </p:custDataLst>
          </p:nvPr>
        </p:nvSpPr>
        <p:spPr>
          <a:xfrm>
            <a:off x="2409922" y="417819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跨界合作：与科技、艺术等领域展开深度合作，拓展时尚产业的边界和可能性</a:t>
            </a:r>
            <a:endParaRPr altLang="en-US" dirty="0" sz="1200" lang="zh-CN" spc="150">
              <a:solidFill>
                <a:schemeClr val="tx1">
                  <a:lumMod val="85000"/>
                  <a:lumOff val="15000"/>
                </a:schemeClr>
              </a:solidFill>
              <a:latin typeface="+mn-ea"/>
              <a:sym typeface="+mn-ea"/>
            </a:endParaRPr>
          </a:p>
        </p:txBody>
      </p:sp>
      <p:sp>
        <p:nvSpPr>
          <p:cNvPr id="1049896" name="任意多边形 7"/>
          <p:cNvSpPr/>
          <p:nvPr>
            <p:custDataLst>
              <p:tags r:id="rId8"/>
            </p:custDataLst>
          </p:nvPr>
        </p:nvSpPr>
        <p:spPr>
          <a:xfrm flipV="1">
            <a:off x="2331283" y="409710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8" name="任意多边形 8"/>
          <p:cNvSpPr/>
          <p:nvPr>
            <p:custDataLst>
              <p:tags r:id="rId9"/>
            </p:custDataLst>
          </p:nvPr>
        </p:nvSpPr>
        <p:spPr>
          <a:xfrm flipH="1">
            <a:off x="8537172" y="465985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0" name="矩形 10"/>
          <p:cNvSpPr/>
          <p:nvPr>
            <p:custDataLst>
              <p:tags r:id="rId10"/>
            </p:custDataLst>
          </p:nvPr>
        </p:nvSpPr>
        <p:spPr>
          <a:xfrm>
            <a:off x="2409922" y="550030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个性化定制：满足消费者对个性化、定制化的需求，提供更加贴心和差异化的服务</a:t>
            </a:r>
            <a:endParaRPr altLang="en-US" dirty="0" sz="1200" lang="zh-CN" spc="150">
              <a:solidFill>
                <a:schemeClr val="tx1">
                  <a:lumMod val="85000"/>
                  <a:lumOff val="15000"/>
                </a:schemeClr>
              </a:solidFill>
              <a:latin typeface="+mn-ea"/>
              <a:sym typeface="+mn-ea"/>
            </a:endParaRPr>
          </a:p>
        </p:txBody>
      </p:sp>
      <p:sp>
        <p:nvSpPr>
          <p:cNvPr id="1049902" name="任意多边形 12"/>
          <p:cNvSpPr/>
          <p:nvPr>
            <p:custDataLst>
              <p:tags r:id="rId11"/>
            </p:custDataLst>
          </p:nvPr>
        </p:nvSpPr>
        <p:spPr>
          <a:xfrm flipV="1">
            <a:off x="2331283" y="541921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4" name="任意多边形 13"/>
          <p:cNvSpPr/>
          <p:nvPr>
            <p:custDataLst>
              <p:tags r:id="rId12"/>
            </p:custDataLst>
          </p:nvPr>
        </p:nvSpPr>
        <p:spPr>
          <a:xfrm flipH="1">
            <a:off x="8537172" y="5981966"/>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38"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49940" name="文本占位符 2"/>
          <p:cNvSpPr>
            <a:spLocks noGrp="1"/>
          </p:cNvSpPr>
          <p:nvPr>
            <p:ph type="body" idx="2"/>
            <p:custDataLst>
              <p:tags r:id="rId2"/>
            </p:custDataLst>
          </p:nvPr>
        </p:nvSpPr>
        <p:spPr>
          <a:xfrm>
            <a:off x="1182370" y="4164965"/>
            <a:ext cx="1770380" cy="427355"/>
          </a:xfrm>
        </p:spPr>
        <p:txBody>
          <a:bodyPr/>
          <a:p>
            <a:r>
              <a:rPr altLang="en-US" lang="zh-CN"/>
              <a:t>汇报人：XX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5*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5*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5*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5*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5*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5*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3"/>
  <p:tag name="KSO_WM_UNIT_TYPE" val="l_h_a"/>
  <p:tag name="KSO_WM_UNIT_ID" val="custom20230231_5*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5*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1"/>
  <p:tag name="KSO_WM_UNIT_TYPE" val="l_h_a"/>
  <p:tag name="KSO_WM_UNIT_ID" val="custom20230231_5*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5*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9"/>
  <p:tag name="KSO_WM_UNIT_TYPE" val="l_h_a"/>
  <p:tag name="KSO_WM_UNIT_ID" val="custom20230231_5*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5*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7"/>
  <p:tag name="KSO_WM_UNIT_TYPE" val="l_h_a"/>
  <p:tag name="KSO_WM_UNIT_ID" val="custom20230231_5*l_h_a*1_4_1"/>
  <p:tag name="KSO_WM_DIAGRAM_VERSION" val="3"/>
  <p:tag name="KSO_WM_UNIT_PRESET_TEXT" val="单击此处添加文本"/>
  <p:tag name="KSO_WM_DIAGRAM_COLOR_TRICK" val="1"/>
  <p:tag name="KSO_WM_DIAGRAM_COLOR_TEXT_CAN_REMOVE" val="n"/>
</p:tagLst>
</file>

<file path=ppt/tags/tag10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5*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5*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5*l_h_a*1_5_1"/>
  <p:tag name="KSO_WM_DIAGRAM_VERSION" val="3"/>
  <p:tag name="KSO_WM_UNIT_PRESET_TEXT" val="单击此处添加文本"/>
  <p:tag name="KSO_WM_DIAGRAM_COLOR_TRICK" val="1"/>
  <p:tag name="KSO_WM_DIAGRAM_COLOR_TEXT_CAN_REMOVE" val="n"/>
</p:tagLst>
</file>

<file path=ppt/tags/tag104.xml><?xml version="1.0" encoding="utf-8"?>
<p:tagLst xmlns:p="http://schemas.openxmlformats.org/presentationml/2006/main">
  <p:tag name="KSO_WM_SLIDE_ID" val="custom20230231_5"/>
  <p:tag name="KSO_WM_TEMPLATE_SUBCATEGORY" val="29"/>
  <p:tag name="KSO_WM_TEMPLATE_MASTER_TYPE" val="0"/>
  <p:tag name="KSO_WM_TEMPLATE_COLOR_TYPE" val="0"/>
  <p:tag name="KSO_WM_SLIDE_ITEM_CNT" val="5"/>
  <p:tag name="KSO_WM_SLIDE_INDEX" val="5"/>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0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1*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1*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1*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1*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1*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1*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1*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1*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3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34.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8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181.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1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212.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5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55.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28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286.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2024-01-03T14:28:39Z</dcterms:created>
  <dcterms:modified xsi:type="dcterms:W3CDTF">2024-01-03T14:28:39Z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ed7fb03dd0d241379b03deec1fb35d7b_21</vt:lpwstr>
  </property>
</Properties>
</file>