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66"/>
  </p:notesMasterIdLst>
  <p:handoutMasterIdLst>
    <p:handoutMasterId r:id="rId67"/>
  </p:handoutMasterIdLst>
  <p:sldIdLst>
    <p:sldId id="258" r:id="rId2"/>
    <p:sldId id="259" r:id="rId3"/>
    <p:sldId id="260" r:id="rId4"/>
    <p:sldId id="262" r:id="rId5"/>
    <p:sldId id="263" r:id="rId6"/>
    <p:sldId id="265" r:id="rId7"/>
    <p:sldId id="267" r:id="rId8"/>
    <p:sldId id="268" r:id="rId9"/>
    <p:sldId id="270" r:id="rId10"/>
    <p:sldId id="271" r:id="rId11"/>
    <p:sldId id="318" r:id="rId12"/>
    <p:sldId id="274" r:id="rId13"/>
    <p:sldId id="275" r:id="rId14"/>
    <p:sldId id="276" r:id="rId15"/>
    <p:sldId id="277" r:id="rId16"/>
    <p:sldId id="278" r:id="rId17"/>
    <p:sldId id="279" r:id="rId18"/>
    <p:sldId id="280" r:id="rId19"/>
    <p:sldId id="314" r:id="rId20"/>
    <p:sldId id="315" r:id="rId21"/>
    <p:sldId id="313" r:id="rId22"/>
    <p:sldId id="281" r:id="rId23"/>
    <p:sldId id="282" r:id="rId24"/>
    <p:sldId id="283" r:id="rId25"/>
    <p:sldId id="284" r:id="rId26"/>
    <p:sldId id="286" r:id="rId27"/>
    <p:sldId id="323" r:id="rId28"/>
    <p:sldId id="324" r:id="rId29"/>
    <p:sldId id="325" r:id="rId30"/>
    <p:sldId id="287" r:id="rId31"/>
    <p:sldId id="288" r:id="rId32"/>
    <p:sldId id="289" r:id="rId33"/>
    <p:sldId id="312"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27" r:id="rId53"/>
    <p:sldId id="308" r:id="rId54"/>
    <p:sldId id="309" r:id="rId55"/>
    <p:sldId id="310" r:id="rId56"/>
    <p:sldId id="319" r:id="rId57"/>
    <p:sldId id="328" r:id="rId58"/>
    <p:sldId id="329" r:id="rId59"/>
    <p:sldId id="330" r:id="rId60"/>
    <p:sldId id="331" r:id="rId61"/>
    <p:sldId id="332" r:id="rId62"/>
    <p:sldId id="333" r:id="rId63"/>
    <p:sldId id="334" r:id="rId64"/>
    <p:sldId id="335" r:id="rId65"/>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06" autoAdjust="0"/>
    <p:restoredTop sz="89228" autoAdjust="0"/>
  </p:normalViewPr>
  <p:slideViewPr>
    <p:cSldViewPr>
      <p:cViewPr>
        <p:scale>
          <a:sx n="75" d="100"/>
          <a:sy n="75" d="100"/>
        </p:scale>
        <p:origin x="-2910" y="-12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DE84F46-DC95-4CC7-9574-077B3CBB6897}" type="datetimeFigureOut">
              <a:rPr lang="zh-CN" altLang="en-US" smtClean="0"/>
              <a:t>2021/2/28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1C3917-531C-4D0A-BF7E-3F1746011E3F}" type="slidenum">
              <a:rPr lang="zh-CN" altLang="en-US" smtClean="0"/>
              <a:t>‹#›</a:t>
            </a:fld>
            <a:endParaRPr lang="zh-CN" altLang="en-US"/>
          </a:p>
        </p:txBody>
      </p:sp>
    </p:spTree>
    <p:extLst>
      <p:ext uri="{BB962C8B-B14F-4D97-AF65-F5344CB8AC3E}">
        <p14:creationId xmlns:p14="http://schemas.microsoft.com/office/powerpoint/2010/main" val="7557421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1DC782B2-72A2-4968-8EBF-F9A798988F58}" type="datetimeFigureOut">
              <a:rPr lang="zh-CN" altLang="en-US"/>
              <a:pPr>
                <a:defRPr/>
              </a:pPr>
              <a:t>2021/2/28</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BF40B26D-C2FC-4457-8FA4-690E08E5E0BC}" type="slidenum">
              <a:rPr lang="zh-CN" altLang="en-US"/>
              <a:pPr>
                <a:defRPr/>
              </a:pPr>
              <a:t>‹#›</a:t>
            </a:fld>
            <a:endParaRPr lang="zh-CN" altLang="en-US"/>
          </a:p>
        </p:txBody>
      </p:sp>
    </p:spTree>
    <p:extLst>
      <p:ext uri="{BB962C8B-B14F-4D97-AF65-F5344CB8AC3E}">
        <p14:creationId xmlns:p14="http://schemas.microsoft.com/office/powerpoint/2010/main" val="25804348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144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7A0200-B1D2-4FC4-9357-BE11EFF595E8}" type="slidenum">
              <a:rPr lang="zh-CN" altLang="en-US" smtClean="0"/>
              <a:pPr fontAlgn="base">
                <a:spcBef>
                  <a:spcPct val="0"/>
                </a:spcBef>
                <a:spcAft>
                  <a:spcPct val="0"/>
                </a:spcAft>
                <a:defRPr/>
              </a:pPr>
              <a:t>45</a:t>
            </a:fld>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246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452AE5-848A-4EDD-8E00-241883D1C6D3}" type="slidenum">
              <a:rPr lang="zh-CN" altLang="en-US" smtClean="0"/>
              <a:pPr fontAlgn="base">
                <a:spcBef>
                  <a:spcPct val="0"/>
                </a:spcBef>
                <a:spcAft>
                  <a:spcPct val="0"/>
                </a:spcAft>
                <a:defRPr/>
              </a:pPr>
              <a:t>46</a:t>
            </a:fld>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zh-CN" altLang="en-US" smtClean="0"/>
              <a:t>单击此处编辑母版标题样式</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smtClean="0"/>
              <a:t>单击此处编辑母版副标题样式</a:t>
            </a:r>
            <a:endParaRPr lang="en-US"/>
          </a:p>
        </p:txBody>
      </p:sp>
      <p:sp>
        <p:nvSpPr>
          <p:cNvPr id="4" name="Date Placeholder 9"/>
          <p:cNvSpPr>
            <a:spLocks noGrp="1"/>
          </p:cNvSpPr>
          <p:nvPr>
            <p:ph type="dt" sz="half" idx="10"/>
          </p:nvPr>
        </p:nvSpPr>
        <p:spPr/>
        <p:txBody>
          <a:bodyPr/>
          <a:lstStyle>
            <a:lvl1pPr>
              <a:defRPr/>
            </a:lvl1pPr>
          </a:lstStyle>
          <a:p>
            <a:pPr>
              <a:defRPr/>
            </a:pPr>
            <a:fld id="{0898D290-3F68-460C-B03F-9D4EC229A3B5}" type="datetimeFigureOut">
              <a:rPr lang="zh-CN" altLang="en-US"/>
              <a:pPr>
                <a:defRPr/>
              </a:pPr>
              <a:t>2021/2/28</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453315CE-89DB-4B4D-BF97-316FB3EE7BCD}" type="slidenum">
              <a:rPr lang="zh-CN" altLang="en-US"/>
              <a:pPr>
                <a:defRPr/>
              </a:pPr>
              <a:t>‹#›</a:t>
            </a:fld>
            <a:endParaRPr lang="zh-CN" altLang="en-US"/>
          </a:p>
        </p:txBody>
      </p:sp>
    </p:spTree>
    <p:extLst>
      <p:ext uri="{BB962C8B-B14F-4D97-AF65-F5344CB8AC3E}">
        <p14:creationId xmlns:p14="http://schemas.microsoft.com/office/powerpoint/2010/main" val="785485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9"/>
          <p:cNvSpPr>
            <a:spLocks noGrp="1"/>
          </p:cNvSpPr>
          <p:nvPr>
            <p:ph type="dt" sz="half" idx="10"/>
          </p:nvPr>
        </p:nvSpPr>
        <p:spPr/>
        <p:txBody>
          <a:bodyPr/>
          <a:lstStyle>
            <a:lvl1pPr>
              <a:defRPr/>
            </a:lvl1pPr>
          </a:lstStyle>
          <a:p>
            <a:pPr>
              <a:defRPr/>
            </a:pPr>
            <a:fld id="{D96A4124-A18B-4E2B-A005-64258AEE5840}" type="datetimeFigureOut">
              <a:rPr lang="zh-CN" altLang="en-US"/>
              <a:pPr>
                <a:defRPr/>
              </a:pPr>
              <a:t>2021/2/28</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21CEDCED-A8D1-4414-81B6-C94579FB16B3}" type="slidenum">
              <a:rPr lang="zh-CN" altLang="en-US"/>
              <a:pPr>
                <a:defRPr/>
              </a:pPr>
              <a:t>‹#›</a:t>
            </a:fld>
            <a:endParaRPr lang="zh-CN" altLang="en-US"/>
          </a:p>
        </p:txBody>
      </p:sp>
    </p:spTree>
    <p:extLst>
      <p:ext uri="{BB962C8B-B14F-4D97-AF65-F5344CB8AC3E}">
        <p14:creationId xmlns:p14="http://schemas.microsoft.com/office/powerpoint/2010/main" val="2296141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CN" altLang="en-US" smtClean="0"/>
              <a:t>单击此处编辑母版文本样式</a:t>
            </a:r>
          </a:p>
        </p:txBody>
      </p:sp>
      <p:sp>
        <p:nvSpPr>
          <p:cNvPr id="4" name="Date Placeholder 9"/>
          <p:cNvSpPr>
            <a:spLocks noGrp="1"/>
          </p:cNvSpPr>
          <p:nvPr>
            <p:ph type="dt" sz="half" idx="10"/>
          </p:nvPr>
        </p:nvSpPr>
        <p:spPr/>
        <p:txBody>
          <a:bodyPr/>
          <a:lstStyle>
            <a:lvl1pPr>
              <a:defRPr/>
            </a:lvl1pPr>
          </a:lstStyle>
          <a:p>
            <a:pPr>
              <a:defRPr/>
            </a:pPr>
            <a:fld id="{2E70B387-4523-4C69-BB49-E2C77119C770}" type="datetimeFigureOut">
              <a:rPr lang="zh-CN" altLang="en-US"/>
              <a:pPr>
                <a:defRPr/>
              </a:pPr>
              <a:t>2021/2/28</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F93B579E-0BDD-497F-9BF4-BFE93F8827C0}" type="slidenum">
              <a:rPr lang="zh-CN" altLang="en-US"/>
              <a:pPr>
                <a:defRPr/>
              </a:pPr>
              <a:t>‹#›</a:t>
            </a:fld>
            <a:endParaRPr lang="zh-CN" altLang="en-US"/>
          </a:p>
        </p:txBody>
      </p:sp>
    </p:spTree>
    <p:extLst>
      <p:ext uri="{BB962C8B-B14F-4D97-AF65-F5344CB8AC3E}">
        <p14:creationId xmlns:p14="http://schemas.microsoft.com/office/powerpoint/2010/main" val="2192364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Date Placeholder 9"/>
          <p:cNvSpPr>
            <a:spLocks noGrp="1"/>
          </p:cNvSpPr>
          <p:nvPr>
            <p:ph type="dt" sz="half" idx="10"/>
          </p:nvPr>
        </p:nvSpPr>
        <p:spPr/>
        <p:txBody>
          <a:bodyPr/>
          <a:lstStyle>
            <a:lvl1pPr>
              <a:defRPr/>
            </a:lvl1pPr>
          </a:lstStyle>
          <a:p>
            <a:pPr>
              <a:defRPr/>
            </a:pPr>
            <a:fld id="{CF9CD995-8B3D-4573-9B64-F8644D098DCB}" type="datetimeFigureOut">
              <a:rPr lang="zh-CN" altLang="en-US"/>
              <a:pPr>
                <a:defRPr/>
              </a:pPr>
              <a:t>2021/2/28</a:t>
            </a:fld>
            <a:endParaRPr lang="zh-CN" altLang="en-US"/>
          </a:p>
        </p:txBody>
      </p:sp>
      <p:sp>
        <p:nvSpPr>
          <p:cNvPr id="6" name="Footer Placeholder 21"/>
          <p:cNvSpPr>
            <a:spLocks noGrp="1"/>
          </p:cNvSpPr>
          <p:nvPr>
            <p:ph type="ftr" sz="quarter" idx="11"/>
          </p:nvPr>
        </p:nvSpPr>
        <p:spPr/>
        <p:txBody>
          <a:bodyPr/>
          <a:lstStyle>
            <a:lvl1pPr>
              <a:defRPr/>
            </a:lvl1pPr>
          </a:lstStyle>
          <a:p>
            <a:pPr>
              <a:defRPr/>
            </a:pPr>
            <a:endParaRPr lang="zh-CN" altLang="en-US"/>
          </a:p>
        </p:txBody>
      </p:sp>
      <p:sp>
        <p:nvSpPr>
          <p:cNvPr id="7" name="Slide Number Placeholder 17"/>
          <p:cNvSpPr>
            <a:spLocks noGrp="1"/>
          </p:cNvSpPr>
          <p:nvPr>
            <p:ph type="sldNum" sz="quarter" idx="12"/>
          </p:nvPr>
        </p:nvSpPr>
        <p:spPr/>
        <p:txBody>
          <a:bodyPr/>
          <a:lstStyle>
            <a:lvl1pPr>
              <a:defRPr/>
            </a:lvl1pPr>
          </a:lstStyle>
          <a:p>
            <a:pPr>
              <a:defRPr/>
            </a:pPr>
            <a:fld id="{3F75C581-5933-41FB-8017-4448E625FF79}" type="slidenum">
              <a:rPr lang="zh-CN" altLang="en-US"/>
              <a:pPr>
                <a:defRPr/>
              </a:pPr>
              <a:t>‹#›</a:t>
            </a:fld>
            <a:endParaRPr lang="zh-CN" altLang="en-US"/>
          </a:p>
        </p:txBody>
      </p:sp>
    </p:spTree>
    <p:extLst>
      <p:ext uri="{BB962C8B-B14F-4D97-AF65-F5344CB8AC3E}">
        <p14:creationId xmlns:p14="http://schemas.microsoft.com/office/powerpoint/2010/main" val="1760097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Date Placeholder 9"/>
          <p:cNvSpPr>
            <a:spLocks noGrp="1"/>
          </p:cNvSpPr>
          <p:nvPr>
            <p:ph type="dt" sz="half" idx="10"/>
          </p:nvPr>
        </p:nvSpPr>
        <p:spPr/>
        <p:txBody>
          <a:bodyPr/>
          <a:lstStyle>
            <a:lvl1pPr>
              <a:defRPr/>
            </a:lvl1pPr>
          </a:lstStyle>
          <a:p>
            <a:pPr>
              <a:defRPr/>
            </a:pPr>
            <a:fld id="{D7143B63-6D94-4E15-B610-3DCA0DACA16E}" type="datetimeFigureOut">
              <a:rPr lang="zh-CN" altLang="en-US"/>
              <a:pPr>
                <a:defRPr/>
              </a:pPr>
              <a:t>2021/2/28</a:t>
            </a:fld>
            <a:endParaRPr lang="zh-CN" altLang="en-US"/>
          </a:p>
        </p:txBody>
      </p:sp>
      <p:sp>
        <p:nvSpPr>
          <p:cNvPr id="8" name="Footer Placeholder 21"/>
          <p:cNvSpPr>
            <a:spLocks noGrp="1"/>
          </p:cNvSpPr>
          <p:nvPr>
            <p:ph type="ftr" sz="quarter" idx="11"/>
          </p:nvPr>
        </p:nvSpPr>
        <p:spPr/>
        <p:txBody>
          <a:bodyPr/>
          <a:lstStyle>
            <a:lvl1pPr>
              <a:defRPr/>
            </a:lvl1pPr>
          </a:lstStyle>
          <a:p>
            <a:pPr>
              <a:defRPr/>
            </a:pPr>
            <a:endParaRPr lang="zh-CN" altLang="en-US"/>
          </a:p>
        </p:txBody>
      </p:sp>
      <p:sp>
        <p:nvSpPr>
          <p:cNvPr id="9" name="Slide Number Placeholder 17"/>
          <p:cNvSpPr>
            <a:spLocks noGrp="1"/>
          </p:cNvSpPr>
          <p:nvPr>
            <p:ph type="sldNum" sz="quarter" idx="12"/>
          </p:nvPr>
        </p:nvSpPr>
        <p:spPr/>
        <p:txBody>
          <a:bodyPr/>
          <a:lstStyle>
            <a:lvl1pPr>
              <a:defRPr/>
            </a:lvl1pPr>
          </a:lstStyle>
          <a:p>
            <a:pPr>
              <a:defRPr/>
            </a:pPr>
            <a:fld id="{F8887DDE-20FE-46A3-9D8F-B39A68D332BF}" type="slidenum">
              <a:rPr lang="zh-CN" altLang="en-US"/>
              <a:pPr>
                <a:defRPr/>
              </a:pPr>
              <a:t>‹#›</a:t>
            </a:fld>
            <a:endParaRPr lang="zh-CN" altLang="en-US"/>
          </a:p>
        </p:txBody>
      </p:sp>
    </p:spTree>
    <p:extLst>
      <p:ext uri="{BB962C8B-B14F-4D97-AF65-F5344CB8AC3E}">
        <p14:creationId xmlns:p14="http://schemas.microsoft.com/office/powerpoint/2010/main" val="3667314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zh-CN" altLang="en-US" smtClean="0"/>
              <a:t>单击此处编辑母版标题样式</a:t>
            </a:r>
            <a:endParaRPr lang="en-US"/>
          </a:p>
        </p:txBody>
      </p:sp>
      <p:sp>
        <p:nvSpPr>
          <p:cNvPr id="3" name="Date Placeholder 9"/>
          <p:cNvSpPr>
            <a:spLocks noGrp="1"/>
          </p:cNvSpPr>
          <p:nvPr>
            <p:ph type="dt" sz="half" idx="10"/>
          </p:nvPr>
        </p:nvSpPr>
        <p:spPr/>
        <p:txBody>
          <a:bodyPr/>
          <a:lstStyle>
            <a:lvl1pPr>
              <a:defRPr/>
            </a:lvl1pPr>
          </a:lstStyle>
          <a:p>
            <a:pPr>
              <a:defRPr/>
            </a:pPr>
            <a:fld id="{E28219FB-56E7-426E-975C-D55913A44042}" type="datetimeFigureOut">
              <a:rPr lang="zh-CN" altLang="en-US"/>
              <a:pPr>
                <a:defRPr/>
              </a:pPr>
              <a:t>2021/2/28</a:t>
            </a:fld>
            <a:endParaRPr lang="zh-CN" altLang="en-US"/>
          </a:p>
        </p:txBody>
      </p:sp>
      <p:sp>
        <p:nvSpPr>
          <p:cNvPr id="4" name="Footer Placeholder 21"/>
          <p:cNvSpPr>
            <a:spLocks noGrp="1"/>
          </p:cNvSpPr>
          <p:nvPr>
            <p:ph type="ftr" sz="quarter" idx="11"/>
          </p:nvPr>
        </p:nvSpPr>
        <p:spPr/>
        <p:txBody>
          <a:bodyPr/>
          <a:lstStyle>
            <a:lvl1pPr>
              <a:defRPr/>
            </a:lvl1pPr>
          </a:lstStyle>
          <a:p>
            <a:pPr>
              <a:defRPr/>
            </a:pPr>
            <a:endParaRPr lang="zh-CN" altLang="en-US"/>
          </a:p>
        </p:txBody>
      </p:sp>
      <p:sp>
        <p:nvSpPr>
          <p:cNvPr id="5" name="Slide Number Placeholder 17"/>
          <p:cNvSpPr>
            <a:spLocks noGrp="1"/>
          </p:cNvSpPr>
          <p:nvPr>
            <p:ph type="sldNum" sz="quarter" idx="12"/>
          </p:nvPr>
        </p:nvSpPr>
        <p:spPr/>
        <p:txBody>
          <a:bodyPr/>
          <a:lstStyle>
            <a:lvl1pPr>
              <a:defRPr/>
            </a:lvl1pPr>
          </a:lstStyle>
          <a:p>
            <a:pPr>
              <a:defRPr/>
            </a:pPr>
            <a:fld id="{491B84A4-5A6E-49EA-9A9C-B57BBEC9172C}" type="slidenum">
              <a:rPr lang="zh-CN" altLang="en-US"/>
              <a:pPr>
                <a:defRPr/>
              </a:pPr>
              <a:t>‹#›</a:t>
            </a:fld>
            <a:endParaRPr lang="zh-CN" altLang="en-US"/>
          </a:p>
        </p:txBody>
      </p:sp>
    </p:spTree>
    <p:extLst>
      <p:ext uri="{BB962C8B-B14F-4D97-AF65-F5344CB8AC3E}">
        <p14:creationId xmlns:p14="http://schemas.microsoft.com/office/powerpoint/2010/main" val="75761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0926BC1B-51D4-4CCC-A2AD-DA4072F9938F}" type="datetimeFigureOut">
              <a:rPr lang="zh-CN" altLang="en-US"/>
              <a:pPr>
                <a:defRPr/>
              </a:pPr>
              <a:t>2021/2/28</a:t>
            </a:fld>
            <a:endParaRPr lang="zh-CN" altLang="en-US"/>
          </a:p>
        </p:txBody>
      </p:sp>
      <p:sp>
        <p:nvSpPr>
          <p:cNvPr id="3" name="Footer Placeholder 21"/>
          <p:cNvSpPr>
            <a:spLocks noGrp="1"/>
          </p:cNvSpPr>
          <p:nvPr>
            <p:ph type="ftr" sz="quarter" idx="11"/>
          </p:nvPr>
        </p:nvSpPr>
        <p:spPr/>
        <p:txBody>
          <a:bodyPr/>
          <a:lstStyle>
            <a:lvl1pPr>
              <a:defRPr/>
            </a:lvl1pPr>
          </a:lstStyle>
          <a:p>
            <a:pPr>
              <a:defRPr/>
            </a:pPr>
            <a:endParaRPr lang="zh-CN" altLang="en-US"/>
          </a:p>
        </p:txBody>
      </p:sp>
      <p:sp>
        <p:nvSpPr>
          <p:cNvPr id="4" name="Slide Number Placeholder 17"/>
          <p:cNvSpPr>
            <a:spLocks noGrp="1"/>
          </p:cNvSpPr>
          <p:nvPr>
            <p:ph type="sldNum" sz="quarter" idx="12"/>
          </p:nvPr>
        </p:nvSpPr>
        <p:spPr/>
        <p:txBody>
          <a:bodyPr/>
          <a:lstStyle>
            <a:lvl1pPr>
              <a:defRPr/>
            </a:lvl1pPr>
          </a:lstStyle>
          <a:p>
            <a:pPr>
              <a:defRPr/>
            </a:pPr>
            <a:fld id="{8721054D-5A4B-423D-BF95-AA7831802546}" type="slidenum">
              <a:rPr lang="zh-CN" altLang="en-US"/>
              <a:pPr>
                <a:defRPr/>
              </a:pPr>
              <a:t>‹#›</a:t>
            </a:fld>
            <a:endParaRPr lang="zh-CN" altLang="en-US"/>
          </a:p>
        </p:txBody>
      </p:sp>
    </p:spTree>
    <p:extLst>
      <p:ext uri="{BB962C8B-B14F-4D97-AF65-F5344CB8AC3E}">
        <p14:creationId xmlns:p14="http://schemas.microsoft.com/office/powerpoint/2010/main" val="489542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zh-CN" altLang="en-US" smtClean="0"/>
              <a:t>单击此处编辑母版标题样式</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zh-CN" altLang="en-US" smtClean="0"/>
              <a:t>单击此处编辑母版文本样式</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Date Placeholder 9"/>
          <p:cNvSpPr>
            <a:spLocks noGrp="1"/>
          </p:cNvSpPr>
          <p:nvPr>
            <p:ph type="dt" sz="half" idx="10"/>
          </p:nvPr>
        </p:nvSpPr>
        <p:spPr/>
        <p:txBody>
          <a:bodyPr/>
          <a:lstStyle>
            <a:lvl1pPr>
              <a:defRPr/>
            </a:lvl1pPr>
          </a:lstStyle>
          <a:p>
            <a:pPr>
              <a:defRPr/>
            </a:pPr>
            <a:fld id="{8460DA2A-1E25-46C5-88C1-A2BD98502FF7}" type="datetimeFigureOut">
              <a:rPr lang="zh-CN" altLang="en-US"/>
              <a:pPr>
                <a:defRPr/>
              </a:pPr>
              <a:t>2021/2/28</a:t>
            </a:fld>
            <a:endParaRPr lang="zh-CN" altLang="en-US"/>
          </a:p>
        </p:txBody>
      </p:sp>
      <p:sp>
        <p:nvSpPr>
          <p:cNvPr id="6" name="Footer Placeholder 21"/>
          <p:cNvSpPr>
            <a:spLocks noGrp="1"/>
          </p:cNvSpPr>
          <p:nvPr>
            <p:ph type="ftr" sz="quarter" idx="11"/>
          </p:nvPr>
        </p:nvSpPr>
        <p:spPr/>
        <p:txBody>
          <a:bodyPr/>
          <a:lstStyle>
            <a:lvl1pPr>
              <a:defRPr/>
            </a:lvl1pPr>
          </a:lstStyle>
          <a:p>
            <a:pPr>
              <a:defRPr/>
            </a:pPr>
            <a:endParaRPr lang="zh-CN" altLang="en-US"/>
          </a:p>
        </p:txBody>
      </p:sp>
      <p:sp>
        <p:nvSpPr>
          <p:cNvPr id="7" name="Slide Number Placeholder 17"/>
          <p:cNvSpPr>
            <a:spLocks noGrp="1"/>
          </p:cNvSpPr>
          <p:nvPr>
            <p:ph type="sldNum" sz="quarter" idx="12"/>
          </p:nvPr>
        </p:nvSpPr>
        <p:spPr/>
        <p:txBody>
          <a:bodyPr/>
          <a:lstStyle>
            <a:lvl1pPr>
              <a:defRPr/>
            </a:lvl1pPr>
          </a:lstStyle>
          <a:p>
            <a:pPr>
              <a:defRPr/>
            </a:pPr>
            <a:fld id="{394360EE-5DBF-4DC7-BB1B-5C88D5603051}" type="slidenum">
              <a:rPr lang="zh-CN" altLang="en-US"/>
              <a:pPr>
                <a:defRPr/>
              </a:pPr>
              <a:t>‹#›</a:t>
            </a:fld>
            <a:endParaRPr lang="zh-CN" altLang="en-US"/>
          </a:p>
        </p:txBody>
      </p:sp>
    </p:spTree>
    <p:extLst>
      <p:ext uri="{BB962C8B-B14F-4D97-AF65-F5344CB8AC3E}">
        <p14:creationId xmlns:p14="http://schemas.microsoft.com/office/powerpoint/2010/main" val="1961789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zh-CN" altLang="en-US" smtClean="0"/>
              <a:t>单击此处编辑母版标题样式</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zh-CN" altLang="en-US" smtClean="0"/>
              <a:t>单击此处编辑母版文本样式</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zh-CN" altLang="en-US" noProof="0" smtClean="0"/>
              <a:t>单击图标添加图片</a:t>
            </a:r>
            <a:endParaRPr lang="en-US" noProof="0" dirty="0"/>
          </a:p>
        </p:txBody>
      </p:sp>
      <p:sp>
        <p:nvSpPr>
          <p:cNvPr id="9" name="Date Placeholder 4"/>
          <p:cNvSpPr>
            <a:spLocks noGrp="1"/>
          </p:cNvSpPr>
          <p:nvPr>
            <p:ph type="dt" sz="half" idx="10"/>
          </p:nvPr>
        </p:nvSpPr>
        <p:spPr/>
        <p:txBody>
          <a:bodyPr/>
          <a:lstStyle>
            <a:lvl1pPr>
              <a:defRPr/>
            </a:lvl1pPr>
          </a:lstStyle>
          <a:p>
            <a:pPr>
              <a:defRPr/>
            </a:pPr>
            <a:fld id="{29FF8C16-930F-4FFC-9C08-03A9690E7578}" type="datetimeFigureOut">
              <a:rPr lang="zh-CN" altLang="en-US"/>
              <a:pPr>
                <a:defRPr/>
              </a:pPr>
              <a:t>2021/2/28</a:t>
            </a:fld>
            <a:endParaRPr lang="zh-CN" altLang="en-US"/>
          </a:p>
        </p:txBody>
      </p:sp>
      <p:sp>
        <p:nvSpPr>
          <p:cNvPr id="10" name="Footer Placeholder 5"/>
          <p:cNvSpPr>
            <a:spLocks noGrp="1"/>
          </p:cNvSpPr>
          <p:nvPr>
            <p:ph type="ftr" sz="quarter" idx="11"/>
          </p:nvPr>
        </p:nvSpPr>
        <p:spPr/>
        <p:txBody>
          <a:bodyPr/>
          <a:lstStyle>
            <a:lvl1pPr>
              <a:defRPr/>
            </a:lvl1pPr>
          </a:lstStyle>
          <a:p>
            <a:pPr>
              <a:defRPr/>
            </a:pPr>
            <a:endParaRPr lang="zh-CN" alt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27CC9B96-EAB5-4BF6-8B82-B9186556AA1A}" type="slidenum">
              <a:rPr lang="zh-CN" altLang="en-US"/>
              <a:pPr>
                <a:defRPr/>
              </a:pPr>
              <a:t>‹#›</a:t>
            </a:fld>
            <a:endParaRPr lang="zh-CN" altLang="en-US"/>
          </a:p>
        </p:txBody>
      </p:sp>
    </p:spTree>
    <p:extLst>
      <p:ext uri="{BB962C8B-B14F-4D97-AF65-F5344CB8AC3E}">
        <p14:creationId xmlns:p14="http://schemas.microsoft.com/office/powerpoint/2010/main" val="647358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9"/>
          <p:cNvSpPr>
            <a:spLocks noGrp="1"/>
          </p:cNvSpPr>
          <p:nvPr>
            <p:ph type="dt" sz="half" idx="10"/>
          </p:nvPr>
        </p:nvSpPr>
        <p:spPr/>
        <p:txBody>
          <a:bodyPr/>
          <a:lstStyle>
            <a:lvl1pPr>
              <a:defRPr/>
            </a:lvl1pPr>
          </a:lstStyle>
          <a:p>
            <a:pPr>
              <a:defRPr/>
            </a:pPr>
            <a:fld id="{61AF6570-5728-49CF-A316-0420448D8D6F}" type="datetimeFigureOut">
              <a:rPr lang="zh-CN" altLang="en-US"/>
              <a:pPr>
                <a:defRPr/>
              </a:pPr>
              <a:t>2021/2/28</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E7BB5FE2-D28A-4F93-BA0C-F10D475B2454}" type="slidenum">
              <a:rPr lang="zh-CN" altLang="en-US"/>
              <a:pPr>
                <a:defRPr/>
              </a:pPr>
              <a:t>‹#›</a:t>
            </a:fld>
            <a:endParaRPr lang="zh-CN" altLang="en-US"/>
          </a:p>
        </p:txBody>
      </p:sp>
    </p:spTree>
    <p:extLst>
      <p:ext uri="{BB962C8B-B14F-4D97-AF65-F5344CB8AC3E}">
        <p14:creationId xmlns:p14="http://schemas.microsoft.com/office/powerpoint/2010/main" val="1370277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9"/>
          <p:cNvSpPr>
            <a:spLocks noGrp="1"/>
          </p:cNvSpPr>
          <p:nvPr>
            <p:ph type="dt" sz="half" idx="10"/>
          </p:nvPr>
        </p:nvSpPr>
        <p:spPr/>
        <p:txBody>
          <a:bodyPr/>
          <a:lstStyle>
            <a:lvl1pPr>
              <a:defRPr/>
            </a:lvl1pPr>
          </a:lstStyle>
          <a:p>
            <a:pPr>
              <a:defRPr/>
            </a:pPr>
            <a:fld id="{37024A74-5B00-449C-854F-610558E6897A}" type="datetimeFigureOut">
              <a:rPr lang="zh-CN" altLang="en-US"/>
              <a:pPr>
                <a:defRPr/>
              </a:pPr>
              <a:t>2021/2/28</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C20A08D6-E5F8-4C34-B80E-13C4A72CA463}" type="slidenum">
              <a:rPr lang="zh-CN" altLang="en-US"/>
              <a:pPr>
                <a:defRPr/>
              </a:pPr>
              <a:t>‹#›</a:t>
            </a:fld>
            <a:endParaRPr lang="zh-CN" altLang="en-US"/>
          </a:p>
        </p:txBody>
      </p:sp>
    </p:spTree>
    <p:extLst>
      <p:ext uri="{BB962C8B-B14F-4D97-AF65-F5344CB8AC3E}">
        <p14:creationId xmlns:p14="http://schemas.microsoft.com/office/powerpoint/2010/main" val="3580570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zh-CN" altLang="en-US" smtClean="0"/>
              <a:t>单击此处编辑母版标题样式</a:t>
            </a:r>
            <a:endParaRPr lang="en-US" smtClean="0"/>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defRPr>
            </a:lvl1pPr>
          </a:lstStyle>
          <a:p>
            <a:pPr>
              <a:defRPr/>
            </a:pPr>
            <a:fld id="{3AB35D04-68B6-46AB-87DD-2D544092EE79}" type="datetimeFigureOut">
              <a:rPr lang="zh-CN" altLang="en-US"/>
              <a:pPr>
                <a:defRPr/>
              </a:pPr>
              <a:t>2021/2/28</a:t>
            </a:fld>
            <a:endParaRPr lang="zh-CN" alt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defRPr>
            </a:lvl1pPr>
          </a:lstStyle>
          <a:p>
            <a:pPr>
              <a:defRPr/>
            </a:pPr>
            <a:endParaRPr lang="zh-CN" alt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ea typeface="+mn-ea"/>
              </a:defRPr>
            </a:lvl1pPr>
          </a:lstStyle>
          <a:p>
            <a:pPr>
              <a:defRPr/>
            </a:pPr>
            <a:fld id="{2F61AABE-21B3-4220-9C29-19A4B80AED4F}" type="slidenum">
              <a:rPr lang="zh-CN" altLang="en-US"/>
              <a:pPr>
                <a:defRPr/>
              </a:pPr>
              <a:t>‹#›</a:t>
            </a:fld>
            <a:endParaRPr lang="zh-CN" alt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grpSp>
    </p:spTree>
  </p:cSld>
  <p:clrMap bg1="lt1" tx1="dk1" bg2="lt2" tx2="dk2" accent1="accent1" accent2="accent2" accent3="accent3" accent4="accent4" accent5="accent5" accent6="accent6" hlink="hlink" folHlink="folHlink"/>
  <p:sldLayoutIdLst>
    <p:sldLayoutId id="2147483803" r:id="rId1"/>
    <p:sldLayoutId id="2147483802" r:id="rId2"/>
    <p:sldLayoutId id="2147483801" r:id="rId3"/>
    <p:sldLayoutId id="2147483800" r:id="rId4"/>
    <p:sldLayoutId id="2147483799" r:id="rId5"/>
    <p:sldLayoutId id="2147483798" r:id="rId6"/>
    <p:sldLayoutId id="2147483797" r:id="rId7"/>
    <p:sldLayoutId id="2147483796" r:id="rId8"/>
    <p:sldLayoutId id="2147483804" r:id="rId9"/>
    <p:sldLayoutId id="2147483795" r:id="rId10"/>
    <p:sldLayoutId id="2147483794"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ea typeface="隶书" pitchFamily="49" charset="-122"/>
        </a:defRPr>
      </a:lvl2pPr>
      <a:lvl3pPr algn="l" rtl="0" eaLnBrk="0" fontAlgn="base" hangingPunct="0">
        <a:spcBef>
          <a:spcPct val="0"/>
        </a:spcBef>
        <a:spcAft>
          <a:spcPct val="0"/>
        </a:spcAft>
        <a:defRPr sz="5000">
          <a:solidFill>
            <a:schemeClr val="tx2"/>
          </a:solidFill>
          <a:latin typeface="Calibri" pitchFamily="34" charset="0"/>
          <a:ea typeface="隶书" pitchFamily="49" charset="-122"/>
        </a:defRPr>
      </a:lvl3pPr>
      <a:lvl4pPr algn="l" rtl="0" eaLnBrk="0" fontAlgn="base" hangingPunct="0">
        <a:spcBef>
          <a:spcPct val="0"/>
        </a:spcBef>
        <a:spcAft>
          <a:spcPct val="0"/>
        </a:spcAft>
        <a:defRPr sz="5000">
          <a:solidFill>
            <a:schemeClr val="tx2"/>
          </a:solidFill>
          <a:latin typeface="Calibri" pitchFamily="34" charset="0"/>
          <a:ea typeface="隶书" pitchFamily="49" charset="-122"/>
        </a:defRPr>
      </a:lvl4pPr>
      <a:lvl5pPr algn="l" rtl="0" eaLnBrk="0" fontAlgn="base" hangingPunct="0">
        <a:spcBef>
          <a:spcPct val="0"/>
        </a:spcBef>
        <a:spcAft>
          <a:spcPct val="0"/>
        </a:spcAft>
        <a:defRPr sz="5000">
          <a:solidFill>
            <a:schemeClr val="tx2"/>
          </a:solidFill>
          <a:latin typeface="Calibri" pitchFamily="34" charset="0"/>
          <a:ea typeface="隶书" pitchFamily="49" charset="-122"/>
        </a:defRPr>
      </a:lvl5pPr>
      <a:lvl6pPr marL="457200" algn="l" rtl="0" fontAlgn="base">
        <a:spcBef>
          <a:spcPct val="0"/>
        </a:spcBef>
        <a:spcAft>
          <a:spcPct val="0"/>
        </a:spcAft>
        <a:defRPr sz="5000">
          <a:solidFill>
            <a:schemeClr val="tx2"/>
          </a:solidFill>
          <a:latin typeface="Calibri" pitchFamily="34" charset="0"/>
          <a:ea typeface="隶书" pitchFamily="49" charset="-122"/>
        </a:defRPr>
      </a:lvl6pPr>
      <a:lvl7pPr marL="914400" algn="l" rtl="0" fontAlgn="base">
        <a:spcBef>
          <a:spcPct val="0"/>
        </a:spcBef>
        <a:spcAft>
          <a:spcPct val="0"/>
        </a:spcAft>
        <a:defRPr sz="5000">
          <a:solidFill>
            <a:schemeClr val="tx2"/>
          </a:solidFill>
          <a:latin typeface="Calibri" pitchFamily="34" charset="0"/>
          <a:ea typeface="隶书" pitchFamily="49" charset="-122"/>
        </a:defRPr>
      </a:lvl7pPr>
      <a:lvl8pPr marL="1371600" algn="l" rtl="0" fontAlgn="base">
        <a:spcBef>
          <a:spcPct val="0"/>
        </a:spcBef>
        <a:spcAft>
          <a:spcPct val="0"/>
        </a:spcAft>
        <a:defRPr sz="5000">
          <a:solidFill>
            <a:schemeClr val="tx2"/>
          </a:solidFill>
          <a:latin typeface="Calibri" pitchFamily="34" charset="0"/>
          <a:ea typeface="隶书" pitchFamily="49" charset="-122"/>
        </a:defRPr>
      </a:lvl8pPr>
      <a:lvl9pPr marL="1828800" algn="l" rtl="0" fontAlgn="base">
        <a:spcBef>
          <a:spcPct val="0"/>
        </a:spcBef>
        <a:spcAft>
          <a:spcPct val="0"/>
        </a:spcAft>
        <a:defRPr sz="5000">
          <a:solidFill>
            <a:schemeClr val="tx2"/>
          </a:solidFill>
          <a:latin typeface="Calibri" pitchFamily="34" charset="0"/>
          <a:ea typeface="隶书" pitchFamily="49" charset="-122"/>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wmf"/><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wmf"/><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hk/imgres?imgurl=http://blog.sysomos.com/wp-content/uploads/2010/05/question-mark.jpg&amp;imgrefurl=http://blog.sysomos.com/2010/05/19/twittera-as-a-resource-tool/question-mark/&amp;h=320&amp;w=304&amp;sz=9&amp;tbnid=3VgDMoM_z16TCM:&amp;tbnh=118&amp;tbnw=112&amp;prev=/search?q=?&amp;tbm=isch&amp;tbo=u&amp;zoom=1&amp;q=?&amp;usg=__-xZuuF3A4kXbrKLMdMjql78CymM=&amp;sa=X&amp;ei=WdjVTpmhNaekiAeh2YihDw&amp;ved=0CCEQ9QEwBA"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jpeg"/><Relationship Id="rId7" Type="http://schemas.openxmlformats.org/officeDocument/2006/relationships/image" Target="../media/image13.png"/><Relationship Id="rId2" Type="http://schemas.openxmlformats.org/officeDocument/2006/relationships/image" Target="../media/image5.wm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jpeg"/><Relationship Id="rId4" Type="http://schemas.openxmlformats.org/officeDocument/2006/relationships/image" Target="../media/image8.wmf"/></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jpeg"/><Relationship Id="rId7" Type="http://schemas.openxmlformats.org/officeDocument/2006/relationships/image" Target="../media/image13.png"/><Relationship Id="rId2" Type="http://schemas.openxmlformats.org/officeDocument/2006/relationships/image" Target="../media/image5.wm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jpeg"/><Relationship Id="rId4" Type="http://schemas.openxmlformats.org/officeDocument/2006/relationships/image" Target="../media/image8.wmf"/><Relationship Id="rId9"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标题 1"/>
          <p:cNvSpPr>
            <a:spLocks noGrp="1"/>
          </p:cNvSpPr>
          <p:nvPr>
            <p:ph type="title" idx="4294967295"/>
          </p:nvPr>
        </p:nvSpPr>
        <p:spPr>
          <a:xfrm>
            <a:off x="2035175" y="274638"/>
            <a:ext cx="5273675" cy="704850"/>
          </a:xfrm>
        </p:spPr>
        <p:txBody>
          <a:bodyPr>
            <a:normAutofit fontScale="90000"/>
          </a:bodyPr>
          <a:lstStyle/>
          <a:p>
            <a:pPr eaLnBrk="1" fontAlgn="auto" hangingPunct="1">
              <a:spcAft>
                <a:spcPts val="0"/>
              </a:spcAft>
              <a:defRPr/>
            </a:pPr>
            <a:r>
              <a:rPr lang="zh-CN" altLang="en-US" sz="4400" dirty="0" smtClean="0">
                <a:solidFill>
                  <a:schemeClr val="tx1"/>
                </a:solidFill>
              </a:rPr>
              <a:t>视频会议基础知识介绍</a:t>
            </a:r>
          </a:p>
        </p:txBody>
      </p:sp>
      <p:grpSp>
        <p:nvGrpSpPr>
          <p:cNvPr id="2" name="Group 3"/>
          <p:cNvGrpSpPr>
            <a:grpSpLocks/>
          </p:cNvGrpSpPr>
          <p:nvPr/>
        </p:nvGrpSpPr>
        <p:grpSpPr bwMode="auto">
          <a:xfrm>
            <a:off x="2790825" y="1095375"/>
            <a:ext cx="3457575" cy="3557588"/>
            <a:chOff x="1758" y="529"/>
            <a:chExt cx="2178" cy="2241"/>
          </a:xfrm>
        </p:grpSpPr>
        <p:grpSp>
          <p:nvGrpSpPr>
            <p:cNvPr id="4110" name="Group 4"/>
            <p:cNvGrpSpPr>
              <a:grpSpLocks/>
            </p:cNvGrpSpPr>
            <p:nvPr/>
          </p:nvGrpSpPr>
          <p:grpSpPr bwMode="auto">
            <a:xfrm rot="-2626315">
              <a:off x="1758" y="529"/>
              <a:ext cx="2178" cy="2241"/>
              <a:chOff x="1758" y="459"/>
              <a:chExt cx="2178" cy="2241"/>
            </a:xfrm>
          </p:grpSpPr>
          <p:sp>
            <p:nvSpPr>
              <p:cNvPr id="4112" name="AutoShape 5"/>
              <p:cNvSpPr>
                <a:spLocks noChangeAspect="1" noChangeArrowheads="1" noTextEdit="1"/>
              </p:cNvSpPr>
              <p:nvPr/>
            </p:nvSpPr>
            <p:spPr bwMode="auto">
              <a:xfrm>
                <a:off x="1758" y="459"/>
                <a:ext cx="2178" cy="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13" name="Freeform 6"/>
              <p:cNvSpPr>
                <a:spLocks noEditPoints="1"/>
              </p:cNvSpPr>
              <p:nvPr/>
            </p:nvSpPr>
            <p:spPr bwMode="auto">
              <a:xfrm>
                <a:off x="1765" y="467"/>
                <a:ext cx="2164" cy="2225"/>
              </a:xfrm>
              <a:custGeom>
                <a:avLst/>
                <a:gdLst>
                  <a:gd name="T0" fmla="*/ 1845 w 2164"/>
                  <a:gd name="T1" fmla="*/ 777 h 2225"/>
                  <a:gd name="T2" fmla="*/ 1722 w 2164"/>
                  <a:gd name="T3" fmla="*/ 624 h 2225"/>
                  <a:gd name="T4" fmla="*/ 1701 w 2164"/>
                  <a:gd name="T5" fmla="*/ 582 h 2225"/>
                  <a:gd name="T6" fmla="*/ 1911 w 2164"/>
                  <a:gd name="T7" fmla="*/ 344 h 2225"/>
                  <a:gd name="T8" fmla="*/ 1882 w 2164"/>
                  <a:gd name="T9" fmla="*/ 314 h 2225"/>
                  <a:gd name="T10" fmla="*/ 1646 w 2164"/>
                  <a:gd name="T11" fmla="*/ 521 h 2225"/>
                  <a:gd name="T12" fmla="*/ 1607 w 2164"/>
                  <a:gd name="T13" fmla="*/ 505 h 2225"/>
                  <a:gd name="T14" fmla="*/ 1455 w 2164"/>
                  <a:gd name="T15" fmla="*/ 364 h 2225"/>
                  <a:gd name="T16" fmla="*/ 1270 w 2164"/>
                  <a:gd name="T17" fmla="*/ 233 h 2225"/>
                  <a:gd name="T18" fmla="*/ 1020 w 2164"/>
                  <a:gd name="T19" fmla="*/ 111 h 2225"/>
                  <a:gd name="T20" fmla="*/ 825 w 2164"/>
                  <a:gd name="T21" fmla="*/ 53 h 2225"/>
                  <a:gd name="T22" fmla="*/ 528 w 2164"/>
                  <a:gd name="T23" fmla="*/ 11 h 2225"/>
                  <a:gd name="T24" fmla="*/ 344 w 2164"/>
                  <a:gd name="T25" fmla="*/ 0 h 2225"/>
                  <a:gd name="T26" fmla="*/ 301 w 2164"/>
                  <a:gd name="T27" fmla="*/ 15 h 2225"/>
                  <a:gd name="T28" fmla="*/ 308 w 2164"/>
                  <a:gd name="T29" fmla="*/ 46 h 2225"/>
                  <a:gd name="T30" fmla="*/ 326 w 2164"/>
                  <a:gd name="T31" fmla="*/ 76 h 2225"/>
                  <a:gd name="T32" fmla="*/ 282 w 2164"/>
                  <a:gd name="T33" fmla="*/ 149 h 2225"/>
                  <a:gd name="T34" fmla="*/ 178 w 2164"/>
                  <a:gd name="T35" fmla="*/ 233 h 2225"/>
                  <a:gd name="T36" fmla="*/ 138 w 2164"/>
                  <a:gd name="T37" fmla="*/ 272 h 2225"/>
                  <a:gd name="T38" fmla="*/ 156 w 2164"/>
                  <a:gd name="T39" fmla="*/ 291 h 2225"/>
                  <a:gd name="T40" fmla="*/ 250 w 2164"/>
                  <a:gd name="T41" fmla="*/ 333 h 2225"/>
                  <a:gd name="T42" fmla="*/ 395 w 2164"/>
                  <a:gd name="T43" fmla="*/ 498 h 2225"/>
                  <a:gd name="T44" fmla="*/ 481 w 2164"/>
                  <a:gd name="T45" fmla="*/ 666 h 2225"/>
                  <a:gd name="T46" fmla="*/ 597 w 2164"/>
                  <a:gd name="T47" fmla="*/ 1015 h 2225"/>
                  <a:gd name="T48" fmla="*/ 619 w 2164"/>
                  <a:gd name="T49" fmla="*/ 1095 h 2225"/>
                  <a:gd name="T50" fmla="*/ 774 w 2164"/>
                  <a:gd name="T51" fmla="*/ 1222 h 2225"/>
                  <a:gd name="T52" fmla="*/ 471 w 2164"/>
                  <a:gd name="T53" fmla="*/ 1697 h 2225"/>
                  <a:gd name="T54" fmla="*/ 434 w 2164"/>
                  <a:gd name="T55" fmla="*/ 1716 h 2225"/>
                  <a:gd name="T56" fmla="*/ 264 w 2164"/>
                  <a:gd name="T57" fmla="*/ 1896 h 2225"/>
                  <a:gd name="T58" fmla="*/ 181 w 2164"/>
                  <a:gd name="T59" fmla="*/ 1957 h 2225"/>
                  <a:gd name="T60" fmla="*/ 138 w 2164"/>
                  <a:gd name="T61" fmla="*/ 1953 h 2225"/>
                  <a:gd name="T62" fmla="*/ 120 w 2164"/>
                  <a:gd name="T63" fmla="*/ 1907 h 2225"/>
                  <a:gd name="T64" fmla="*/ 149 w 2164"/>
                  <a:gd name="T65" fmla="*/ 1846 h 2225"/>
                  <a:gd name="T66" fmla="*/ 149 w 2164"/>
                  <a:gd name="T67" fmla="*/ 1808 h 2225"/>
                  <a:gd name="T68" fmla="*/ 91 w 2164"/>
                  <a:gd name="T69" fmla="*/ 1773 h 2225"/>
                  <a:gd name="T70" fmla="*/ 44 w 2164"/>
                  <a:gd name="T71" fmla="*/ 1800 h 2225"/>
                  <a:gd name="T72" fmla="*/ 0 w 2164"/>
                  <a:gd name="T73" fmla="*/ 1915 h 2225"/>
                  <a:gd name="T74" fmla="*/ 44 w 2164"/>
                  <a:gd name="T75" fmla="*/ 2026 h 2225"/>
                  <a:gd name="T76" fmla="*/ 80 w 2164"/>
                  <a:gd name="T77" fmla="*/ 2057 h 2225"/>
                  <a:gd name="T78" fmla="*/ 120 w 2164"/>
                  <a:gd name="T79" fmla="*/ 2076 h 2225"/>
                  <a:gd name="T80" fmla="*/ 250 w 2164"/>
                  <a:gd name="T81" fmla="*/ 2057 h 2225"/>
                  <a:gd name="T82" fmla="*/ 355 w 2164"/>
                  <a:gd name="T83" fmla="*/ 1969 h 2225"/>
                  <a:gd name="T84" fmla="*/ 510 w 2164"/>
                  <a:gd name="T85" fmla="*/ 1796 h 2225"/>
                  <a:gd name="T86" fmla="*/ 525 w 2164"/>
                  <a:gd name="T87" fmla="*/ 1758 h 2225"/>
                  <a:gd name="T88" fmla="*/ 1020 w 2164"/>
                  <a:gd name="T89" fmla="*/ 1440 h 2225"/>
                  <a:gd name="T90" fmla="*/ 1285 w 2164"/>
                  <a:gd name="T91" fmla="*/ 1708 h 2225"/>
                  <a:gd name="T92" fmla="*/ 1505 w 2164"/>
                  <a:gd name="T93" fmla="*/ 1976 h 2225"/>
                  <a:gd name="T94" fmla="*/ 1552 w 2164"/>
                  <a:gd name="T95" fmla="*/ 1995 h 2225"/>
                  <a:gd name="T96" fmla="*/ 1704 w 2164"/>
                  <a:gd name="T97" fmla="*/ 2011 h 2225"/>
                  <a:gd name="T98" fmla="*/ 1929 w 2164"/>
                  <a:gd name="T99" fmla="*/ 2080 h 2225"/>
                  <a:gd name="T100" fmla="*/ 2070 w 2164"/>
                  <a:gd name="T101" fmla="*/ 2164 h 2225"/>
                  <a:gd name="T102" fmla="*/ 2138 w 2164"/>
                  <a:gd name="T103" fmla="*/ 2225 h 2225"/>
                  <a:gd name="T104" fmla="*/ 2164 w 2164"/>
                  <a:gd name="T105" fmla="*/ 2202 h 2225"/>
                  <a:gd name="T106" fmla="*/ 2157 w 2164"/>
                  <a:gd name="T107" fmla="*/ 2026 h 2225"/>
                  <a:gd name="T108" fmla="*/ 2106 w 2164"/>
                  <a:gd name="T109" fmla="*/ 1425 h 2225"/>
                  <a:gd name="T110" fmla="*/ 2037 w 2164"/>
                  <a:gd name="T111" fmla="*/ 1157 h 2225"/>
                  <a:gd name="T112" fmla="*/ 1918 w 2164"/>
                  <a:gd name="T113" fmla="*/ 900 h 2225"/>
                  <a:gd name="T114" fmla="*/ 141 w 2164"/>
                  <a:gd name="T115" fmla="*/ 1796 h 22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64"/>
                  <a:gd name="T175" fmla="*/ 0 h 2225"/>
                  <a:gd name="T176" fmla="*/ 2164 w 2164"/>
                  <a:gd name="T177" fmla="*/ 2225 h 222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64" h="2225">
                    <a:moveTo>
                      <a:pt x="1918" y="900"/>
                    </a:moveTo>
                    <a:lnTo>
                      <a:pt x="1918" y="900"/>
                    </a:lnTo>
                    <a:lnTo>
                      <a:pt x="1882" y="839"/>
                    </a:lnTo>
                    <a:lnTo>
                      <a:pt x="1845" y="777"/>
                    </a:lnTo>
                    <a:lnTo>
                      <a:pt x="1802" y="720"/>
                    </a:lnTo>
                    <a:lnTo>
                      <a:pt x="1759" y="666"/>
                    </a:lnTo>
                    <a:lnTo>
                      <a:pt x="1722" y="624"/>
                    </a:lnTo>
                    <a:lnTo>
                      <a:pt x="1701" y="597"/>
                    </a:lnTo>
                    <a:lnTo>
                      <a:pt x="1697" y="590"/>
                    </a:lnTo>
                    <a:lnTo>
                      <a:pt x="1701" y="582"/>
                    </a:lnTo>
                    <a:lnTo>
                      <a:pt x="1900" y="364"/>
                    </a:lnTo>
                    <a:lnTo>
                      <a:pt x="1907" y="356"/>
                    </a:lnTo>
                    <a:lnTo>
                      <a:pt x="1911" y="344"/>
                    </a:lnTo>
                    <a:lnTo>
                      <a:pt x="1907" y="333"/>
                    </a:lnTo>
                    <a:lnTo>
                      <a:pt x="1900" y="321"/>
                    </a:lnTo>
                    <a:lnTo>
                      <a:pt x="1892" y="318"/>
                    </a:lnTo>
                    <a:lnTo>
                      <a:pt x="1882" y="314"/>
                    </a:lnTo>
                    <a:lnTo>
                      <a:pt x="1871" y="314"/>
                    </a:lnTo>
                    <a:lnTo>
                      <a:pt x="1860" y="321"/>
                    </a:lnTo>
                    <a:lnTo>
                      <a:pt x="1646" y="521"/>
                    </a:lnTo>
                    <a:lnTo>
                      <a:pt x="1639" y="524"/>
                    </a:lnTo>
                    <a:lnTo>
                      <a:pt x="1628" y="521"/>
                    </a:lnTo>
                    <a:lnTo>
                      <a:pt x="1607" y="505"/>
                    </a:lnTo>
                    <a:lnTo>
                      <a:pt x="1570" y="467"/>
                    </a:lnTo>
                    <a:lnTo>
                      <a:pt x="1513" y="413"/>
                    </a:lnTo>
                    <a:lnTo>
                      <a:pt x="1455" y="364"/>
                    </a:lnTo>
                    <a:lnTo>
                      <a:pt x="1393" y="314"/>
                    </a:lnTo>
                    <a:lnTo>
                      <a:pt x="1328" y="272"/>
                    </a:lnTo>
                    <a:lnTo>
                      <a:pt x="1270" y="233"/>
                    </a:lnTo>
                    <a:lnTo>
                      <a:pt x="1212" y="199"/>
                    </a:lnTo>
                    <a:lnTo>
                      <a:pt x="1151" y="168"/>
                    </a:lnTo>
                    <a:lnTo>
                      <a:pt x="1086" y="138"/>
                    </a:lnTo>
                    <a:lnTo>
                      <a:pt x="1020" y="111"/>
                    </a:lnTo>
                    <a:lnTo>
                      <a:pt x="959" y="88"/>
                    </a:lnTo>
                    <a:lnTo>
                      <a:pt x="890" y="69"/>
                    </a:lnTo>
                    <a:lnTo>
                      <a:pt x="825" y="53"/>
                    </a:lnTo>
                    <a:lnTo>
                      <a:pt x="753" y="38"/>
                    </a:lnTo>
                    <a:lnTo>
                      <a:pt x="677" y="26"/>
                    </a:lnTo>
                    <a:lnTo>
                      <a:pt x="604" y="15"/>
                    </a:lnTo>
                    <a:lnTo>
                      <a:pt x="528" y="11"/>
                    </a:lnTo>
                    <a:lnTo>
                      <a:pt x="380" y="3"/>
                    </a:lnTo>
                    <a:lnTo>
                      <a:pt x="344" y="0"/>
                    </a:lnTo>
                    <a:lnTo>
                      <a:pt x="326" y="3"/>
                    </a:lnTo>
                    <a:lnTo>
                      <a:pt x="311" y="7"/>
                    </a:lnTo>
                    <a:lnTo>
                      <a:pt x="301" y="15"/>
                    </a:lnTo>
                    <a:lnTo>
                      <a:pt x="301" y="26"/>
                    </a:lnTo>
                    <a:lnTo>
                      <a:pt x="301" y="38"/>
                    </a:lnTo>
                    <a:lnTo>
                      <a:pt x="308" y="46"/>
                    </a:lnTo>
                    <a:lnTo>
                      <a:pt x="319" y="53"/>
                    </a:lnTo>
                    <a:lnTo>
                      <a:pt x="322" y="61"/>
                    </a:lnTo>
                    <a:lnTo>
                      <a:pt x="326" y="69"/>
                    </a:lnTo>
                    <a:lnTo>
                      <a:pt x="326" y="76"/>
                    </a:lnTo>
                    <a:lnTo>
                      <a:pt x="322" y="95"/>
                    </a:lnTo>
                    <a:lnTo>
                      <a:pt x="311" y="115"/>
                    </a:lnTo>
                    <a:lnTo>
                      <a:pt x="297" y="134"/>
                    </a:lnTo>
                    <a:lnTo>
                      <a:pt x="282" y="149"/>
                    </a:lnTo>
                    <a:lnTo>
                      <a:pt x="257" y="172"/>
                    </a:lnTo>
                    <a:lnTo>
                      <a:pt x="217" y="203"/>
                    </a:lnTo>
                    <a:lnTo>
                      <a:pt x="178" y="233"/>
                    </a:lnTo>
                    <a:lnTo>
                      <a:pt x="163" y="245"/>
                    </a:lnTo>
                    <a:lnTo>
                      <a:pt x="145" y="260"/>
                    </a:lnTo>
                    <a:lnTo>
                      <a:pt x="138" y="272"/>
                    </a:lnTo>
                    <a:lnTo>
                      <a:pt x="138" y="279"/>
                    </a:lnTo>
                    <a:lnTo>
                      <a:pt x="145" y="287"/>
                    </a:lnTo>
                    <a:lnTo>
                      <a:pt x="156" y="291"/>
                    </a:lnTo>
                    <a:lnTo>
                      <a:pt x="181" y="298"/>
                    </a:lnTo>
                    <a:lnTo>
                      <a:pt x="206" y="306"/>
                    </a:lnTo>
                    <a:lnTo>
                      <a:pt x="228" y="318"/>
                    </a:lnTo>
                    <a:lnTo>
                      <a:pt x="250" y="333"/>
                    </a:lnTo>
                    <a:lnTo>
                      <a:pt x="290" y="367"/>
                    </a:lnTo>
                    <a:lnTo>
                      <a:pt x="329" y="406"/>
                    </a:lnTo>
                    <a:lnTo>
                      <a:pt x="362" y="452"/>
                    </a:lnTo>
                    <a:lnTo>
                      <a:pt x="395" y="498"/>
                    </a:lnTo>
                    <a:lnTo>
                      <a:pt x="420" y="547"/>
                    </a:lnTo>
                    <a:lnTo>
                      <a:pt x="445" y="590"/>
                    </a:lnTo>
                    <a:lnTo>
                      <a:pt x="481" y="666"/>
                    </a:lnTo>
                    <a:lnTo>
                      <a:pt x="510" y="743"/>
                    </a:lnTo>
                    <a:lnTo>
                      <a:pt x="539" y="819"/>
                    </a:lnTo>
                    <a:lnTo>
                      <a:pt x="565" y="896"/>
                    </a:lnTo>
                    <a:lnTo>
                      <a:pt x="597" y="1015"/>
                    </a:lnTo>
                    <a:lnTo>
                      <a:pt x="608" y="1072"/>
                    </a:lnTo>
                    <a:lnTo>
                      <a:pt x="612" y="1084"/>
                    </a:lnTo>
                    <a:lnTo>
                      <a:pt x="619" y="1095"/>
                    </a:lnTo>
                    <a:lnTo>
                      <a:pt x="637" y="1114"/>
                    </a:lnTo>
                    <a:lnTo>
                      <a:pt x="680" y="1145"/>
                    </a:lnTo>
                    <a:lnTo>
                      <a:pt x="774" y="1222"/>
                    </a:lnTo>
                    <a:lnTo>
                      <a:pt x="869" y="1298"/>
                    </a:lnTo>
                    <a:lnTo>
                      <a:pt x="471" y="1697"/>
                    </a:lnTo>
                    <a:lnTo>
                      <a:pt x="463" y="1704"/>
                    </a:lnTo>
                    <a:lnTo>
                      <a:pt x="452" y="1708"/>
                    </a:lnTo>
                    <a:lnTo>
                      <a:pt x="445" y="1708"/>
                    </a:lnTo>
                    <a:lnTo>
                      <a:pt x="434" y="1716"/>
                    </a:lnTo>
                    <a:lnTo>
                      <a:pt x="337" y="1815"/>
                    </a:lnTo>
                    <a:lnTo>
                      <a:pt x="264" y="1896"/>
                    </a:lnTo>
                    <a:lnTo>
                      <a:pt x="243" y="1915"/>
                    </a:lnTo>
                    <a:lnTo>
                      <a:pt x="225" y="1934"/>
                    </a:lnTo>
                    <a:lnTo>
                      <a:pt x="203" y="1946"/>
                    </a:lnTo>
                    <a:lnTo>
                      <a:pt x="181" y="1957"/>
                    </a:lnTo>
                    <a:lnTo>
                      <a:pt x="167" y="1961"/>
                    </a:lnTo>
                    <a:lnTo>
                      <a:pt x="152" y="1957"/>
                    </a:lnTo>
                    <a:lnTo>
                      <a:pt x="138" y="1953"/>
                    </a:lnTo>
                    <a:lnTo>
                      <a:pt x="130" y="1946"/>
                    </a:lnTo>
                    <a:lnTo>
                      <a:pt x="123" y="1934"/>
                    </a:lnTo>
                    <a:lnTo>
                      <a:pt x="116" y="1919"/>
                    </a:lnTo>
                    <a:lnTo>
                      <a:pt x="120" y="1907"/>
                    </a:lnTo>
                    <a:lnTo>
                      <a:pt x="123" y="1892"/>
                    </a:lnTo>
                    <a:lnTo>
                      <a:pt x="141" y="1861"/>
                    </a:lnTo>
                    <a:lnTo>
                      <a:pt x="149" y="1846"/>
                    </a:lnTo>
                    <a:lnTo>
                      <a:pt x="152" y="1831"/>
                    </a:lnTo>
                    <a:lnTo>
                      <a:pt x="149" y="1808"/>
                    </a:lnTo>
                    <a:lnTo>
                      <a:pt x="138" y="1792"/>
                    </a:lnTo>
                    <a:lnTo>
                      <a:pt x="127" y="1781"/>
                    </a:lnTo>
                    <a:lnTo>
                      <a:pt x="109" y="1773"/>
                    </a:lnTo>
                    <a:lnTo>
                      <a:pt x="91" y="1773"/>
                    </a:lnTo>
                    <a:lnTo>
                      <a:pt x="73" y="1777"/>
                    </a:lnTo>
                    <a:lnTo>
                      <a:pt x="58" y="1785"/>
                    </a:lnTo>
                    <a:lnTo>
                      <a:pt x="44" y="1800"/>
                    </a:lnTo>
                    <a:lnTo>
                      <a:pt x="26" y="1827"/>
                    </a:lnTo>
                    <a:lnTo>
                      <a:pt x="11" y="1854"/>
                    </a:lnTo>
                    <a:lnTo>
                      <a:pt x="4" y="1884"/>
                    </a:lnTo>
                    <a:lnTo>
                      <a:pt x="0" y="1915"/>
                    </a:lnTo>
                    <a:lnTo>
                      <a:pt x="4" y="1942"/>
                    </a:lnTo>
                    <a:lnTo>
                      <a:pt x="11" y="1973"/>
                    </a:lnTo>
                    <a:lnTo>
                      <a:pt x="22" y="1999"/>
                    </a:lnTo>
                    <a:lnTo>
                      <a:pt x="44" y="2026"/>
                    </a:lnTo>
                    <a:lnTo>
                      <a:pt x="62" y="2041"/>
                    </a:lnTo>
                    <a:lnTo>
                      <a:pt x="80" y="2057"/>
                    </a:lnTo>
                    <a:lnTo>
                      <a:pt x="98" y="2068"/>
                    </a:lnTo>
                    <a:lnTo>
                      <a:pt x="120" y="2076"/>
                    </a:lnTo>
                    <a:lnTo>
                      <a:pt x="152" y="2084"/>
                    </a:lnTo>
                    <a:lnTo>
                      <a:pt x="185" y="2080"/>
                    </a:lnTo>
                    <a:lnTo>
                      <a:pt x="217" y="2072"/>
                    </a:lnTo>
                    <a:lnTo>
                      <a:pt x="250" y="2057"/>
                    </a:lnTo>
                    <a:lnTo>
                      <a:pt x="279" y="2038"/>
                    </a:lnTo>
                    <a:lnTo>
                      <a:pt x="304" y="2018"/>
                    </a:lnTo>
                    <a:lnTo>
                      <a:pt x="355" y="1969"/>
                    </a:lnTo>
                    <a:lnTo>
                      <a:pt x="449" y="1869"/>
                    </a:lnTo>
                    <a:lnTo>
                      <a:pt x="492" y="1823"/>
                    </a:lnTo>
                    <a:lnTo>
                      <a:pt x="507" y="1808"/>
                    </a:lnTo>
                    <a:lnTo>
                      <a:pt x="510" y="1796"/>
                    </a:lnTo>
                    <a:lnTo>
                      <a:pt x="518" y="1777"/>
                    </a:lnTo>
                    <a:lnTo>
                      <a:pt x="521" y="1766"/>
                    </a:lnTo>
                    <a:lnTo>
                      <a:pt x="525" y="1758"/>
                    </a:lnTo>
                    <a:lnTo>
                      <a:pt x="930" y="1356"/>
                    </a:lnTo>
                    <a:lnTo>
                      <a:pt x="1020" y="1440"/>
                    </a:lnTo>
                    <a:lnTo>
                      <a:pt x="1111" y="1528"/>
                    </a:lnTo>
                    <a:lnTo>
                      <a:pt x="1198" y="1616"/>
                    </a:lnTo>
                    <a:lnTo>
                      <a:pt x="1285" y="1708"/>
                    </a:lnTo>
                    <a:lnTo>
                      <a:pt x="1404" y="1846"/>
                    </a:lnTo>
                    <a:lnTo>
                      <a:pt x="1498" y="1961"/>
                    </a:lnTo>
                    <a:lnTo>
                      <a:pt x="1505" y="1976"/>
                    </a:lnTo>
                    <a:lnTo>
                      <a:pt x="1516" y="1988"/>
                    </a:lnTo>
                    <a:lnTo>
                      <a:pt x="1534" y="1995"/>
                    </a:lnTo>
                    <a:lnTo>
                      <a:pt x="1552" y="1995"/>
                    </a:lnTo>
                    <a:lnTo>
                      <a:pt x="1589" y="1995"/>
                    </a:lnTo>
                    <a:lnTo>
                      <a:pt x="1646" y="1999"/>
                    </a:lnTo>
                    <a:lnTo>
                      <a:pt x="1704" y="2011"/>
                    </a:lnTo>
                    <a:lnTo>
                      <a:pt x="1762" y="2022"/>
                    </a:lnTo>
                    <a:lnTo>
                      <a:pt x="1820" y="2038"/>
                    </a:lnTo>
                    <a:lnTo>
                      <a:pt x="1874" y="2057"/>
                    </a:lnTo>
                    <a:lnTo>
                      <a:pt x="1929" y="2080"/>
                    </a:lnTo>
                    <a:lnTo>
                      <a:pt x="1983" y="2107"/>
                    </a:lnTo>
                    <a:lnTo>
                      <a:pt x="2034" y="2137"/>
                    </a:lnTo>
                    <a:lnTo>
                      <a:pt x="2070" y="2164"/>
                    </a:lnTo>
                    <a:lnTo>
                      <a:pt x="2102" y="2195"/>
                    </a:lnTo>
                    <a:lnTo>
                      <a:pt x="2124" y="2214"/>
                    </a:lnTo>
                    <a:lnTo>
                      <a:pt x="2138" y="2225"/>
                    </a:lnTo>
                    <a:lnTo>
                      <a:pt x="2149" y="2225"/>
                    </a:lnTo>
                    <a:lnTo>
                      <a:pt x="2157" y="2222"/>
                    </a:lnTo>
                    <a:lnTo>
                      <a:pt x="2164" y="2214"/>
                    </a:lnTo>
                    <a:lnTo>
                      <a:pt x="2164" y="2202"/>
                    </a:lnTo>
                    <a:lnTo>
                      <a:pt x="2160" y="2118"/>
                    </a:lnTo>
                    <a:lnTo>
                      <a:pt x="2157" y="2026"/>
                    </a:lnTo>
                    <a:lnTo>
                      <a:pt x="2153" y="1865"/>
                    </a:lnTo>
                    <a:lnTo>
                      <a:pt x="2142" y="1712"/>
                    </a:lnTo>
                    <a:lnTo>
                      <a:pt x="2128" y="1566"/>
                    </a:lnTo>
                    <a:lnTo>
                      <a:pt x="2106" y="1425"/>
                    </a:lnTo>
                    <a:lnTo>
                      <a:pt x="2091" y="1356"/>
                    </a:lnTo>
                    <a:lnTo>
                      <a:pt x="2077" y="1291"/>
                    </a:lnTo>
                    <a:lnTo>
                      <a:pt x="2059" y="1222"/>
                    </a:lnTo>
                    <a:lnTo>
                      <a:pt x="2037" y="1157"/>
                    </a:lnTo>
                    <a:lnTo>
                      <a:pt x="2012" y="1091"/>
                    </a:lnTo>
                    <a:lnTo>
                      <a:pt x="1983" y="1026"/>
                    </a:lnTo>
                    <a:lnTo>
                      <a:pt x="1954" y="965"/>
                    </a:lnTo>
                    <a:lnTo>
                      <a:pt x="1918" y="900"/>
                    </a:lnTo>
                    <a:close/>
                    <a:moveTo>
                      <a:pt x="141" y="1796"/>
                    </a:moveTo>
                    <a:lnTo>
                      <a:pt x="141" y="17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4" name="Freeform 7"/>
              <p:cNvSpPr>
                <a:spLocks/>
              </p:cNvSpPr>
              <p:nvPr/>
            </p:nvSpPr>
            <p:spPr bwMode="auto">
              <a:xfrm>
                <a:off x="1765" y="467"/>
                <a:ext cx="2164" cy="2225"/>
              </a:xfrm>
              <a:custGeom>
                <a:avLst/>
                <a:gdLst>
                  <a:gd name="T0" fmla="*/ 1845 w 2164"/>
                  <a:gd name="T1" fmla="*/ 777 h 2225"/>
                  <a:gd name="T2" fmla="*/ 1722 w 2164"/>
                  <a:gd name="T3" fmla="*/ 624 h 2225"/>
                  <a:gd name="T4" fmla="*/ 1701 w 2164"/>
                  <a:gd name="T5" fmla="*/ 582 h 2225"/>
                  <a:gd name="T6" fmla="*/ 1911 w 2164"/>
                  <a:gd name="T7" fmla="*/ 344 h 2225"/>
                  <a:gd name="T8" fmla="*/ 1882 w 2164"/>
                  <a:gd name="T9" fmla="*/ 314 h 2225"/>
                  <a:gd name="T10" fmla="*/ 1646 w 2164"/>
                  <a:gd name="T11" fmla="*/ 521 h 2225"/>
                  <a:gd name="T12" fmla="*/ 1607 w 2164"/>
                  <a:gd name="T13" fmla="*/ 505 h 2225"/>
                  <a:gd name="T14" fmla="*/ 1455 w 2164"/>
                  <a:gd name="T15" fmla="*/ 364 h 2225"/>
                  <a:gd name="T16" fmla="*/ 1270 w 2164"/>
                  <a:gd name="T17" fmla="*/ 233 h 2225"/>
                  <a:gd name="T18" fmla="*/ 1020 w 2164"/>
                  <a:gd name="T19" fmla="*/ 111 h 2225"/>
                  <a:gd name="T20" fmla="*/ 825 w 2164"/>
                  <a:gd name="T21" fmla="*/ 53 h 2225"/>
                  <a:gd name="T22" fmla="*/ 528 w 2164"/>
                  <a:gd name="T23" fmla="*/ 11 h 2225"/>
                  <a:gd name="T24" fmla="*/ 344 w 2164"/>
                  <a:gd name="T25" fmla="*/ 0 h 2225"/>
                  <a:gd name="T26" fmla="*/ 301 w 2164"/>
                  <a:gd name="T27" fmla="*/ 15 h 2225"/>
                  <a:gd name="T28" fmla="*/ 308 w 2164"/>
                  <a:gd name="T29" fmla="*/ 46 h 2225"/>
                  <a:gd name="T30" fmla="*/ 326 w 2164"/>
                  <a:gd name="T31" fmla="*/ 76 h 2225"/>
                  <a:gd name="T32" fmla="*/ 282 w 2164"/>
                  <a:gd name="T33" fmla="*/ 149 h 2225"/>
                  <a:gd name="T34" fmla="*/ 178 w 2164"/>
                  <a:gd name="T35" fmla="*/ 233 h 2225"/>
                  <a:gd name="T36" fmla="*/ 138 w 2164"/>
                  <a:gd name="T37" fmla="*/ 272 h 2225"/>
                  <a:gd name="T38" fmla="*/ 156 w 2164"/>
                  <a:gd name="T39" fmla="*/ 291 h 2225"/>
                  <a:gd name="T40" fmla="*/ 250 w 2164"/>
                  <a:gd name="T41" fmla="*/ 333 h 2225"/>
                  <a:gd name="T42" fmla="*/ 395 w 2164"/>
                  <a:gd name="T43" fmla="*/ 498 h 2225"/>
                  <a:gd name="T44" fmla="*/ 481 w 2164"/>
                  <a:gd name="T45" fmla="*/ 666 h 2225"/>
                  <a:gd name="T46" fmla="*/ 597 w 2164"/>
                  <a:gd name="T47" fmla="*/ 1015 h 2225"/>
                  <a:gd name="T48" fmla="*/ 619 w 2164"/>
                  <a:gd name="T49" fmla="*/ 1095 h 2225"/>
                  <a:gd name="T50" fmla="*/ 774 w 2164"/>
                  <a:gd name="T51" fmla="*/ 1222 h 2225"/>
                  <a:gd name="T52" fmla="*/ 471 w 2164"/>
                  <a:gd name="T53" fmla="*/ 1697 h 2225"/>
                  <a:gd name="T54" fmla="*/ 434 w 2164"/>
                  <a:gd name="T55" fmla="*/ 1716 h 2225"/>
                  <a:gd name="T56" fmla="*/ 264 w 2164"/>
                  <a:gd name="T57" fmla="*/ 1896 h 2225"/>
                  <a:gd name="T58" fmla="*/ 181 w 2164"/>
                  <a:gd name="T59" fmla="*/ 1957 h 2225"/>
                  <a:gd name="T60" fmla="*/ 138 w 2164"/>
                  <a:gd name="T61" fmla="*/ 1953 h 2225"/>
                  <a:gd name="T62" fmla="*/ 120 w 2164"/>
                  <a:gd name="T63" fmla="*/ 1907 h 2225"/>
                  <a:gd name="T64" fmla="*/ 149 w 2164"/>
                  <a:gd name="T65" fmla="*/ 1846 h 2225"/>
                  <a:gd name="T66" fmla="*/ 149 w 2164"/>
                  <a:gd name="T67" fmla="*/ 1808 h 2225"/>
                  <a:gd name="T68" fmla="*/ 91 w 2164"/>
                  <a:gd name="T69" fmla="*/ 1773 h 2225"/>
                  <a:gd name="T70" fmla="*/ 44 w 2164"/>
                  <a:gd name="T71" fmla="*/ 1800 h 2225"/>
                  <a:gd name="T72" fmla="*/ 0 w 2164"/>
                  <a:gd name="T73" fmla="*/ 1915 h 2225"/>
                  <a:gd name="T74" fmla="*/ 44 w 2164"/>
                  <a:gd name="T75" fmla="*/ 2026 h 2225"/>
                  <a:gd name="T76" fmla="*/ 80 w 2164"/>
                  <a:gd name="T77" fmla="*/ 2057 h 2225"/>
                  <a:gd name="T78" fmla="*/ 120 w 2164"/>
                  <a:gd name="T79" fmla="*/ 2076 h 2225"/>
                  <a:gd name="T80" fmla="*/ 250 w 2164"/>
                  <a:gd name="T81" fmla="*/ 2057 h 2225"/>
                  <a:gd name="T82" fmla="*/ 355 w 2164"/>
                  <a:gd name="T83" fmla="*/ 1969 h 2225"/>
                  <a:gd name="T84" fmla="*/ 510 w 2164"/>
                  <a:gd name="T85" fmla="*/ 1796 h 2225"/>
                  <a:gd name="T86" fmla="*/ 525 w 2164"/>
                  <a:gd name="T87" fmla="*/ 1758 h 2225"/>
                  <a:gd name="T88" fmla="*/ 1020 w 2164"/>
                  <a:gd name="T89" fmla="*/ 1440 h 2225"/>
                  <a:gd name="T90" fmla="*/ 1285 w 2164"/>
                  <a:gd name="T91" fmla="*/ 1708 h 2225"/>
                  <a:gd name="T92" fmla="*/ 1505 w 2164"/>
                  <a:gd name="T93" fmla="*/ 1976 h 2225"/>
                  <a:gd name="T94" fmla="*/ 1552 w 2164"/>
                  <a:gd name="T95" fmla="*/ 1995 h 2225"/>
                  <a:gd name="T96" fmla="*/ 1704 w 2164"/>
                  <a:gd name="T97" fmla="*/ 2011 h 2225"/>
                  <a:gd name="T98" fmla="*/ 1929 w 2164"/>
                  <a:gd name="T99" fmla="*/ 2080 h 2225"/>
                  <a:gd name="T100" fmla="*/ 2070 w 2164"/>
                  <a:gd name="T101" fmla="*/ 2164 h 2225"/>
                  <a:gd name="T102" fmla="*/ 2138 w 2164"/>
                  <a:gd name="T103" fmla="*/ 2225 h 2225"/>
                  <a:gd name="T104" fmla="*/ 2164 w 2164"/>
                  <a:gd name="T105" fmla="*/ 2202 h 2225"/>
                  <a:gd name="T106" fmla="*/ 2157 w 2164"/>
                  <a:gd name="T107" fmla="*/ 2026 h 2225"/>
                  <a:gd name="T108" fmla="*/ 2106 w 2164"/>
                  <a:gd name="T109" fmla="*/ 1425 h 2225"/>
                  <a:gd name="T110" fmla="*/ 2037 w 2164"/>
                  <a:gd name="T111" fmla="*/ 1157 h 2225"/>
                  <a:gd name="T112" fmla="*/ 1918 w 2164"/>
                  <a:gd name="T113" fmla="*/ 900 h 22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64"/>
                  <a:gd name="T172" fmla="*/ 0 h 2225"/>
                  <a:gd name="T173" fmla="*/ 2164 w 2164"/>
                  <a:gd name="T174" fmla="*/ 2225 h 22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64" h="2225">
                    <a:moveTo>
                      <a:pt x="1918" y="900"/>
                    </a:moveTo>
                    <a:lnTo>
                      <a:pt x="1918" y="900"/>
                    </a:lnTo>
                    <a:lnTo>
                      <a:pt x="1882" y="839"/>
                    </a:lnTo>
                    <a:lnTo>
                      <a:pt x="1845" y="777"/>
                    </a:lnTo>
                    <a:lnTo>
                      <a:pt x="1802" y="720"/>
                    </a:lnTo>
                    <a:lnTo>
                      <a:pt x="1759" y="666"/>
                    </a:lnTo>
                    <a:lnTo>
                      <a:pt x="1722" y="624"/>
                    </a:lnTo>
                    <a:lnTo>
                      <a:pt x="1701" y="597"/>
                    </a:lnTo>
                    <a:lnTo>
                      <a:pt x="1697" y="590"/>
                    </a:lnTo>
                    <a:lnTo>
                      <a:pt x="1701" y="582"/>
                    </a:lnTo>
                    <a:lnTo>
                      <a:pt x="1900" y="364"/>
                    </a:lnTo>
                    <a:lnTo>
                      <a:pt x="1907" y="356"/>
                    </a:lnTo>
                    <a:lnTo>
                      <a:pt x="1911" y="344"/>
                    </a:lnTo>
                    <a:lnTo>
                      <a:pt x="1907" y="333"/>
                    </a:lnTo>
                    <a:lnTo>
                      <a:pt x="1900" y="321"/>
                    </a:lnTo>
                    <a:lnTo>
                      <a:pt x="1892" y="318"/>
                    </a:lnTo>
                    <a:lnTo>
                      <a:pt x="1882" y="314"/>
                    </a:lnTo>
                    <a:lnTo>
                      <a:pt x="1871" y="314"/>
                    </a:lnTo>
                    <a:lnTo>
                      <a:pt x="1860" y="321"/>
                    </a:lnTo>
                    <a:lnTo>
                      <a:pt x="1646" y="521"/>
                    </a:lnTo>
                    <a:lnTo>
                      <a:pt x="1639" y="524"/>
                    </a:lnTo>
                    <a:lnTo>
                      <a:pt x="1628" y="521"/>
                    </a:lnTo>
                    <a:lnTo>
                      <a:pt x="1607" y="505"/>
                    </a:lnTo>
                    <a:lnTo>
                      <a:pt x="1570" y="467"/>
                    </a:lnTo>
                    <a:lnTo>
                      <a:pt x="1513" y="413"/>
                    </a:lnTo>
                    <a:lnTo>
                      <a:pt x="1455" y="364"/>
                    </a:lnTo>
                    <a:lnTo>
                      <a:pt x="1393" y="314"/>
                    </a:lnTo>
                    <a:lnTo>
                      <a:pt x="1328" y="272"/>
                    </a:lnTo>
                    <a:lnTo>
                      <a:pt x="1270" y="233"/>
                    </a:lnTo>
                    <a:lnTo>
                      <a:pt x="1212" y="199"/>
                    </a:lnTo>
                    <a:lnTo>
                      <a:pt x="1151" y="168"/>
                    </a:lnTo>
                    <a:lnTo>
                      <a:pt x="1086" y="138"/>
                    </a:lnTo>
                    <a:lnTo>
                      <a:pt x="1020" y="111"/>
                    </a:lnTo>
                    <a:lnTo>
                      <a:pt x="959" y="88"/>
                    </a:lnTo>
                    <a:lnTo>
                      <a:pt x="890" y="69"/>
                    </a:lnTo>
                    <a:lnTo>
                      <a:pt x="825" y="53"/>
                    </a:lnTo>
                    <a:lnTo>
                      <a:pt x="753" y="38"/>
                    </a:lnTo>
                    <a:lnTo>
                      <a:pt x="677" y="26"/>
                    </a:lnTo>
                    <a:lnTo>
                      <a:pt x="604" y="15"/>
                    </a:lnTo>
                    <a:lnTo>
                      <a:pt x="528" y="11"/>
                    </a:lnTo>
                    <a:lnTo>
                      <a:pt x="380" y="3"/>
                    </a:lnTo>
                    <a:lnTo>
                      <a:pt x="344" y="0"/>
                    </a:lnTo>
                    <a:lnTo>
                      <a:pt x="326" y="3"/>
                    </a:lnTo>
                    <a:lnTo>
                      <a:pt x="311" y="7"/>
                    </a:lnTo>
                    <a:lnTo>
                      <a:pt x="301" y="15"/>
                    </a:lnTo>
                    <a:lnTo>
                      <a:pt x="301" y="26"/>
                    </a:lnTo>
                    <a:lnTo>
                      <a:pt x="301" y="38"/>
                    </a:lnTo>
                    <a:lnTo>
                      <a:pt x="308" y="46"/>
                    </a:lnTo>
                    <a:lnTo>
                      <a:pt x="319" y="53"/>
                    </a:lnTo>
                    <a:lnTo>
                      <a:pt x="322" y="61"/>
                    </a:lnTo>
                    <a:lnTo>
                      <a:pt x="326" y="69"/>
                    </a:lnTo>
                    <a:lnTo>
                      <a:pt x="326" y="76"/>
                    </a:lnTo>
                    <a:lnTo>
                      <a:pt x="322" y="95"/>
                    </a:lnTo>
                    <a:lnTo>
                      <a:pt x="311" y="115"/>
                    </a:lnTo>
                    <a:lnTo>
                      <a:pt x="297" y="134"/>
                    </a:lnTo>
                    <a:lnTo>
                      <a:pt x="282" y="149"/>
                    </a:lnTo>
                    <a:lnTo>
                      <a:pt x="257" y="172"/>
                    </a:lnTo>
                    <a:lnTo>
                      <a:pt x="217" y="203"/>
                    </a:lnTo>
                    <a:lnTo>
                      <a:pt x="178" y="233"/>
                    </a:lnTo>
                    <a:lnTo>
                      <a:pt x="163" y="245"/>
                    </a:lnTo>
                    <a:lnTo>
                      <a:pt x="145" y="260"/>
                    </a:lnTo>
                    <a:lnTo>
                      <a:pt x="138" y="272"/>
                    </a:lnTo>
                    <a:lnTo>
                      <a:pt x="138" y="279"/>
                    </a:lnTo>
                    <a:lnTo>
                      <a:pt x="145" y="287"/>
                    </a:lnTo>
                    <a:lnTo>
                      <a:pt x="156" y="291"/>
                    </a:lnTo>
                    <a:lnTo>
                      <a:pt x="181" y="298"/>
                    </a:lnTo>
                    <a:lnTo>
                      <a:pt x="206" y="306"/>
                    </a:lnTo>
                    <a:lnTo>
                      <a:pt x="228" y="318"/>
                    </a:lnTo>
                    <a:lnTo>
                      <a:pt x="250" y="333"/>
                    </a:lnTo>
                    <a:lnTo>
                      <a:pt x="290" y="367"/>
                    </a:lnTo>
                    <a:lnTo>
                      <a:pt x="329" y="406"/>
                    </a:lnTo>
                    <a:lnTo>
                      <a:pt x="362" y="452"/>
                    </a:lnTo>
                    <a:lnTo>
                      <a:pt x="395" y="498"/>
                    </a:lnTo>
                    <a:lnTo>
                      <a:pt x="420" y="547"/>
                    </a:lnTo>
                    <a:lnTo>
                      <a:pt x="445" y="590"/>
                    </a:lnTo>
                    <a:lnTo>
                      <a:pt x="481" y="666"/>
                    </a:lnTo>
                    <a:lnTo>
                      <a:pt x="510" y="743"/>
                    </a:lnTo>
                    <a:lnTo>
                      <a:pt x="539" y="819"/>
                    </a:lnTo>
                    <a:lnTo>
                      <a:pt x="565" y="896"/>
                    </a:lnTo>
                    <a:lnTo>
                      <a:pt x="597" y="1015"/>
                    </a:lnTo>
                    <a:lnTo>
                      <a:pt x="608" y="1072"/>
                    </a:lnTo>
                    <a:lnTo>
                      <a:pt x="612" y="1084"/>
                    </a:lnTo>
                    <a:lnTo>
                      <a:pt x="619" y="1095"/>
                    </a:lnTo>
                    <a:lnTo>
                      <a:pt x="637" y="1114"/>
                    </a:lnTo>
                    <a:lnTo>
                      <a:pt x="680" y="1145"/>
                    </a:lnTo>
                    <a:lnTo>
                      <a:pt x="774" y="1222"/>
                    </a:lnTo>
                    <a:lnTo>
                      <a:pt x="869" y="1298"/>
                    </a:lnTo>
                    <a:lnTo>
                      <a:pt x="471" y="1697"/>
                    </a:lnTo>
                    <a:lnTo>
                      <a:pt x="463" y="1704"/>
                    </a:lnTo>
                    <a:lnTo>
                      <a:pt x="452" y="1708"/>
                    </a:lnTo>
                    <a:lnTo>
                      <a:pt x="445" y="1708"/>
                    </a:lnTo>
                    <a:lnTo>
                      <a:pt x="434" y="1716"/>
                    </a:lnTo>
                    <a:lnTo>
                      <a:pt x="337" y="1815"/>
                    </a:lnTo>
                    <a:lnTo>
                      <a:pt x="264" y="1896"/>
                    </a:lnTo>
                    <a:lnTo>
                      <a:pt x="243" y="1915"/>
                    </a:lnTo>
                    <a:lnTo>
                      <a:pt x="225" y="1934"/>
                    </a:lnTo>
                    <a:lnTo>
                      <a:pt x="203" y="1946"/>
                    </a:lnTo>
                    <a:lnTo>
                      <a:pt x="181" y="1957"/>
                    </a:lnTo>
                    <a:lnTo>
                      <a:pt x="167" y="1961"/>
                    </a:lnTo>
                    <a:lnTo>
                      <a:pt x="152" y="1957"/>
                    </a:lnTo>
                    <a:lnTo>
                      <a:pt x="138" y="1953"/>
                    </a:lnTo>
                    <a:lnTo>
                      <a:pt x="130" y="1946"/>
                    </a:lnTo>
                    <a:lnTo>
                      <a:pt x="123" y="1934"/>
                    </a:lnTo>
                    <a:lnTo>
                      <a:pt x="116" y="1919"/>
                    </a:lnTo>
                    <a:lnTo>
                      <a:pt x="120" y="1907"/>
                    </a:lnTo>
                    <a:lnTo>
                      <a:pt x="123" y="1892"/>
                    </a:lnTo>
                    <a:lnTo>
                      <a:pt x="141" y="1861"/>
                    </a:lnTo>
                    <a:lnTo>
                      <a:pt x="149" y="1846"/>
                    </a:lnTo>
                    <a:lnTo>
                      <a:pt x="152" y="1831"/>
                    </a:lnTo>
                    <a:lnTo>
                      <a:pt x="149" y="1808"/>
                    </a:lnTo>
                    <a:lnTo>
                      <a:pt x="138" y="1792"/>
                    </a:lnTo>
                    <a:lnTo>
                      <a:pt x="127" y="1781"/>
                    </a:lnTo>
                    <a:lnTo>
                      <a:pt x="109" y="1773"/>
                    </a:lnTo>
                    <a:lnTo>
                      <a:pt x="91" y="1773"/>
                    </a:lnTo>
                    <a:lnTo>
                      <a:pt x="73" y="1777"/>
                    </a:lnTo>
                    <a:lnTo>
                      <a:pt x="58" y="1785"/>
                    </a:lnTo>
                    <a:lnTo>
                      <a:pt x="44" y="1800"/>
                    </a:lnTo>
                    <a:lnTo>
                      <a:pt x="26" y="1827"/>
                    </a:lnTo>
                    <a:lnTo>
                      <a:pt x="11" y="1854"/>
                    </a:lnTo>
                    <a:lnTo>
                      <a:pt x="4" y="1884"/>
                    </a:lnTo>
                    <a:lnTo>
                      <a:pt x="0" y="1915"/>
                    </a:lnTo>
                    <a:lnTo>
                      <a:pt x="4" y="1942"/>
                    </a:lnTo>
                    <a:lnTo>
                      <a:pt x="11" y="1973"/>
                    </a:lnTo>
                    <a:lnTo>
                      <a:pt x="22" y="1999"/>
                    </a:lnTo>
                    <a:lnTo>
                      <a:pt x="44" y="2026"/>
                    </a:lnTo>
                    <a:lnTo>
                      <a:pt x="62" y="2041"/>
                    </a:lnTo>
                    <a:lnTo>
                      <a:pt x="80" y="2057"/>
                    </a:lnTo>
                    <a:lnTo>
                      <a:pt x="98" y="2068"/>
                    </a:lnTo>
                    <a:lnTo>
                      <a:pt x="120" y="2076"/>
                    </a:lnTo>
                    <a:lnTo>
                      <a:pt x="152" y="2084"/>
                    </a:lnTo>
                    <a:lnTo>
                      <a:pt x="185" y="2080"/>
                    </a:lnTo>
                    <a:lnTo>
                      <a:pt x="217" y="2072"/>
                    </a:lnTo>
                    <a:lnTo>
                      <a:pt x="250" y="2057"/>
                    </a:lnTo>
                    <a:lnTo>
                      <a:pt x="279" y="2038"/>
                    </a:lnTo>
                    <a:lnTo>
                      <a:pt x="304" y="2018"/>
                    </a:lnTo>
                    <a:lnTo>
                      <a:pt x="355" y="1969"/>
                    </a:lnTo>
                    <a:lnTo>
                      <a:pt x="449" y="1869"/>
                    </a:lnTo>
                    <a:lnTo>
                      <a:pt x="492" y="1823"/>
                    </a:lnTo>
                    <a:lnTo>
                      <a:pt x="507" y="1808"/>
                    </a:lnTo>
                    <a:lnTo>
                      <a:pt x="510" y="1796"/>
                    </a:lnTo>
                    <a:lnTo>
                      <a:pt x="518" y="1777"/>
                    </a:lnTo>
                    <a:lnTo>
                      <a:pt x="521" y="1766"/>
                    </a:lnTo>
                    <a:lnTo>
                      <a:pt x="525" y="1758"/>
                    </a:lnTo>
                    <a:lnTo>
                      <a:pt x="930" y="1356"/>
                    </a:lnTo>
                    <a:lnTo>
                      <a:pt x="1020" y="1440"/>
                    </a:lnTo>
                    <a:lnTo>
                      <a:pt x="1111" y="1528"/>
                    </a:lnTo>
                    <a:lnTo>
                      <a:pt x="1198" y="1616"/>
                    </a:lnTo>
                    <a:lnTo>
                      <a:pt x="1285" y="1708"/>
                    </a:lnTo>
                    <a:lnTo>
                      <a:pt x="1404" y="1846"/>
                    </a:lnTo>
                    <a:lnTo>
                      <a:pt x="1498" y="1961"/>
                    </a:lnTo>
                    <a:lnTo>
                      <a:pt x="1505" y="1976"/>
                    </a:lnTo>
                    <a:lnTo>
                      <a:pt x="1516" y="1988"/>
                    </a:lnTo>
                    <a:lnTo>
                      <a:pt x="1534" y="1995"/>
                    </a:lnTo>
                    <a:lnTo>
                      <a:pt x="1552" y="1995"/>
                    </a:lnTo>
                    <a:lnTo>
                      <a:pt x="1589" y="1995"/>
                    </a:lnTo>
                    <a:lnTo>
                      <a:pt x="1646" y="1999"/>
                    </a:lnTo>
                    <a:lnTo>
                      <a:pt x="1704" y="2011"/>
                    </a:lnTo>
                    <a:lnTo>
                      <a:pt x="1762" y="2022"/>
                    </a:lnTo>
                    <a:lnTo>
                      <a:pt x="1820" y="2038"/>
                    </a:lnTo>
                    <a:lnTo>
                      <a:pt x="1874" y="2057"/>
                    </a:lnTo>
                    <a:lnTo>
                      <a:pt x="1929" y="2080"/>
                    </a:lnTo>
                    <a:lnTo>
                      <a:pt x="1983" y="2107"/>
                    </a:lnTo>
                    <a:lnTo>
                      <a:pt x="2034" y="2137"/>
                    </a:lnTo>
                    <a:lnTo>
                      <a:pt x="2070" y="2164"/>
                    </a:lnTo>
                    <a:lnTo>
                      <a:pt x="2102" y="2195"/>
                    </a:lnTo>
                    <a:lnTo>
                      <a:pt x="2124" y="2214"/>
                    </a:lnTo>
                    <a:lnTo>
                      <a:pt x="2138" y="2225"/>
                    </a:lnTo>
                    <a:lnTo>
                      <a:pt x="2149" y="2225"/>
                    </a:lnTo>
                    <a:lnTo>
                      <a:pt x="2157" y="2222"/>
                    </a:lnTo>
                    <a:lnTo>
                      <a:pt x="2164" y="2214"/>
                    </a:lnTo>
                    <a:lnTo>
                      <a:pt x="2164" y="2202"/>
                    </a:lnTo>
                    <a:lnTo>
                      <a:pt x="2160" y="2118"/>
                    </a:lnTo>
                    <a:lnTo>
                      <a:pt x="2157" y="2026"/>
                    </a:lnTo>
                    <a:lnTo>
                      <a:pt x="2153" y="1865"/>
                    </a:lnTo>
                    <a:lnTo>
                      <a:pt x="2142" y="1712"/>
                    </a:lnTo>
                    <a:lnTo>
                      <a:pt x="2128" y="1566"/>
                    </a:lnTo>
                    <a:lnTo>
                      <a:pt x="2106" y="1425"/>
                    </a:lnTo>
                    <a:lnTo>
                      <a:pt x="2091" y="1356"/>
                    </a:lnTo>
                    <a:lnTo>
                      <a:pt x="2077" y="1291"/>
                    </a:lnTo>
                    <a:lnTo>
                      <a:pt x="2059" y="1222"/>
                    </a:lnTo>
                    <a:lnTo>
                      <a:pt x="2037" y="1157"/>
                    </a:lnTo>
                    <a:lnTo>
                      <a:pt x="2012" y="1091"/>
                    </a:lnTo>
                    <a:lnTo>
                      <a:pt x="1983" y="1026"/>
                    </a:lnTo>
                    <a:lnTo>
                      <a:pt x="1954" y="965"/>
                    </a:lnTo>
                    <a:lnTo>
                      <a:pt x="1918" y="9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5" name="Freeform 8"/>
              <p:cNvSpPr>
                <a:spLocks/>
              </p:cNvSpPr>
              <p:nvPr/>
            </p:nvSpPr>
            <p:spPr bwMode="auto">
              <a:xfrm>
                <a:off x="1906" y="2263"/>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6" name="Freeform 9"/>
              <p:cNvSpPr>
                <a:spLocks/>
              </p:cNvSpPr>
              <p:nvPr/>
            </p:nvSpPr>
            <p:spPr bwMode="auto">
              <a:xfrm>
                <a:off x="1787" y="2198"/>
                <a:ext cx="474" cy="330"/>
              </a:xfrm>
              <a:custGeom>
                <a:avLst/>
                <a:gdLst>
                  <a:gd name="T0" fmla="*/ 470 w 474"/>
                  <a:gd name="T1" fmla="*/ 54 h 330"/>
                  <a:gd name="T2" fmla="*/ 474 w 474"/>
                  <a:gd name="T3" fmla="*/ 31 h 330"/>
                  <a:gd name="T4" fmla="*/ 474 w 474"/>
                  <a:gd name="T5" fmla="*/ 31 h 330"/>
                  <a:gd name="T6" fmla="*/ 474 w 474"/>
                  <a:gd name="T7" fmla="*/ 19 h 330"/>
                  <a:gd name="T8" fmla="*/ 467 w 474"/>
                  <a:gd name="T9" fmla="*/ 8 h 330"/>
                  <a:gd name="T10" fmla="*/ 459 w 474"/>
                  <a:gd name="T11" fmla="*/ 4 h 330"/>
                  <a:gd name="T12" fmla="*/ 438 w 474"/>
                  <a:gd name="T13" fmla="*/ 0 h 330"/>
                  <a:gd name="T14" fmla="*/ 412 w 474"/>
                  <a:gd name="T15" fmla="*/ 8 h 330"/>
                  <a:gd name="T16" fmla="*/ 394 w 474"/>
                  <a:gd name="T17" fmla="*/ 31 h 330"/>
                  <a:gd name="T18" fmla="*/ 329 w 474"/>
                  <a:gd name="T19" fmla="*/ 100 h 330"/>
                  <a:gd name="T20" fmla="*/ 253 w 474"/>
                  <a:gd name="T21" fmla="*/ 180 h 330"/>
                  <a:gd name="T22" fmla="*/ 213 w 474"/>
                  <a:gd name="T23" fmla="*/ 219 h 330"/>
                  <a:gd name="T24" fmla="*/ 203 w 474"/>
                  <a:gd name="T25" fmla="*/ 226 h 330"/>
                  <a:gd name="T26" fmla="*/ 184 w 474"/>
                  <a:gd name="T27" fmla="*/ 238 h 330"/>
                  <a:gd name="T28" fmla="*/ 166 w 474"/>
                  <a:gd name="T29" fmla="*/ 245 h 330"/>
                  <a:gd name="T30" fmla="*/ 127 w 474"/>
                  <a:gd name="T31" fmla="*/ 249 h 330"/>
                  <a:gd name="T32" fmla="*/ 108 w 474"/>
                  <a:gd name="T33" fmla="*/ 242 h 330"/>
                  <a:gd name="T34" fmla="*/ 87 w 474"/>
                  <a:gd name="T35" fmla="*/ 226 h 330"/>
                  <a:gd name="T36" fmla="*/ 83 w 474"/>
                  <a:gd name="T37" fmla="*/ 219 h 330"/>
                  <a:gd name="T38" fmla="*/ 72 w 474"/>
                  <a:gd name="T39" fmla="*/ 192 h 330"/>
                  <a:gd name="T40" fmla="*/ 72 w 474"/>
                  <a:gd name="T41" fmla="*/ 184 h 330"/>
                  <a:gd name="T42" fmla="*/ 72 w 474"/>
                  <a:gd name="T43" fmla="*/ 173 h 330"/>
                  <a:gd name="T44" fmla="*/ 87 w 474"/>
                  <a:gd name="T45" fmla="*/ 142 h 330"/>
                  <a:gd name="T46" fmla="*/ 87 w 474"/>
                  <a:gd name="T47" fmla="*/ 138 h 330"/>
                  <a:gd name="T48" fmla="*/ 94 w 474"/>
                  <a:gd name="T49" fmla="*/ 130 h 330"/>
                  <a:gd name="T50" fmla="*/ 98 w 474"/>
                  <a:gd name="T51" fmla="*/ 127 h 330"/>
                  <a:gd name="T52" fmla="*/ 98 w 474"/>
                  <a:gd name="T53" fmla="*/ 127 h 330"/>
                  <a:gd name="T54" fmla="*/ 98 w 474"/>
                  <a:gd name="T55" fmla="*/ 127 h 330"/>
                  <a:gd name="T56" fmla="*/ 108 w 474"/>
                  <a:gd name="T57" fmla="*/ 100 h 330"/>
                  <a:gd name="T58" fmla="*/ 98 w 474"/>
                  <a:gd name="T59" fmla="*/ 73 h 330"/>
                  <a:gd name="T60" fmla="*/ 87 w 474"/>
                  <a:gd name="T61" fmla="*/ 65 h 330"/>
                  <a:gd name="T62" fmla="*/ 58 w 474"/>
                  <a:gd name="T63" fmla="*/ 65 h 330"/>
                  <a:gd name="T64" fmla="*/ 47 w 474"/>
                  <a:gd name="T65" fmla="*/ 73 h 330"/>
                  <a:gd name="T66" fmla="*/ 33 w 474"/>
                  <a:gd name="T67" fmla="*/ 92 h 330"/>
                  <a:gd name="T68" fmla="*/ 14 w 474"/>
                  <a:gd name="T69" fmla="*/ 123 h 330"/>
                  <a:gd name="T70" fmla="*/ 11 w 474"/>
                  <a:gd name="T71" fmla="*/ 130 h 330"/>
                  <a:gd name="T72" fmla="*/ 0 w 474"/>
                  <a:gd name="T73" fmla="*/ 176 h 330"/>
                  <a:gd name="T74" fmla="*/ 0 w 474"/>
                  <a:gd name="T75" fmla="*/ 196 h 330"/>
                  <a:gd name="T76" fmla="*/ 0 w 474"/>
                  <a:gd name="T77" fmla="*/ 207 h 330"/>
                  <a:gd name="T78" fmla="*/ 11 w 474"/>
                  <a:gd name="T79" fmla="*/ 238 h 330"/>
                  <a:gd name="T80" fmla="*/ 36 w 474"/>
                  <a:gd name="T81" fmla="*/ 280 h 330"/>
                  <a:gd name="T82" fmla="*/ 51 w 474"/>
                  <a:gd name="T83" fmla="*/ 295 h 330"/>
                  <a:gd name="T84" fmla="*/ 76 w 474"/>
                  <a:gd name="T85" fmla="*/ 310 h 330"/>
                  <a:gd name="T86" fmla="*/ 101 w 474"/>
                  <a:gd name="T87" fmla="*/ 322 h 330"/>
                  <a:gd name="T88" fmla="*/ 159 w 474"/>
                  <a:gd name="T89" fmla="*/ 330 h 330"/>
                  <a:gd name="T90" fmla="*/ 177 w 474"/>
                  <a:gd name="T91" fmla="*/ 322 h 330"/>
                  <a:gd name="T92" fmla="*/ 235 w 474"/>
                  <a:gd name="T93" fmla="*/ 295 h 330"/>
                  <a:gd name="T94" fmla="*/ 239 w 474"/>
                  <a:gd name="T95" fmla="*/ 291 h 330"/>
                  <a:gd name="T96" fmla="*/ 271 w 474"/>
                  <a:gd name="T97" fmla="*/ 264 h 330"/>
                  <a:gd name="T98" fmla="*/ 307 w 474"/>
                  <a:gd name="T99" fmla="*/ 234 h 330"/>
                  <a:gd name="T100" fmla="*/ 391 w 474"/>
                  <a:gd name="T101" fmla="*/ 142 h 330"/>
                  <a:gd name="T102" fmla="*/ 416 w 474"/>
                  <a:gd name="T103" fmla="*/ 115 h 330"/>
                  <a:gd name="T104" fmla="*/ 467 w 474"/>
                  <a:gd name="T105" fmla="*/ 65 h 330"/>
                  <a:gd name="T106" fmla="*/ 467 w 474"/>
                  <a:gd name="T107" fmla="*/ 65 h 330"/>
                  <a:gd name="T108" fmla="*/ 470 w 474"/>
                  <a:gd name="T109" fmla="*/ 54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4"/>
                  <a:gd name="T166" fmla="*/ 0 h 330"/>
                  <a:gd name="T167" fmla="*/ 474 w 474"/>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4" h="330">
                    <a:moveTo>
                      <a:pt x="470" y="54"/>
                    </a:moveTo>
                    <a:lnTo>
                      <a:pt x="470" y="54"/>
                    </a:lnTo>
                    <a:lnTo>
                      <a:pt x="474" y="42"/>
                    </a:lnTo>
                    <a:lnTo>
                      <a:pt x="474" y="31"/>
                    </a:lnTo>
                    <a:lnTo>
                      <a:pt x="474" y="19"/>
                    </a:lnTo>
                    <a:lnTo>
                      <a:pt x="467" y="8"/>
                    </a:lnTo>
                    <a:lnTo>
                      <a:pt x="459" y="4"/>
                    </a:lnTo>
                    <a:lnTo>
                      <a:pt x="449" y="0"/>
                    </a:lnTo>
                    <a:lnTo>
                      <a:pt x="438" y="0"/>
                    </a:lnTo>
                    <a:lnTo>
                      <a:pt x="423" y="0"/>
                    </a:lnTo>
                    <a:lnTo>
                      <a:pt x="412" y="8"/>
                    </a:lnTo>
                    <a:lnTo>
                      <a:pt x="394" y="31"/>
                    </a:lnTo>
                    <a:lnTo>
                      <a:pt x="329" y="100"/>
                    </a:lnTo>
                    <a:lnTo>
                      <a:pt x="253" y="180"/>
                    </a:lnTo>
                    <a:lnTo>
                      <a:pt x="213" y="219"/>
                    </a:lnTo>
                    <a:lnTo>
                      <a:pt x="203" y="226"/>
                    </a:lnTo>
                    <a:lnTo>
                      <a:pt x="184" y="238"/>
                    </a:lnTo>
                    <a:lnTo>
                      <a:pt x="166" y="245"/>
                    </a:lnTo>
                    <a:lnTo>
                      <a:pt x="145" y="253"/>
                    </a:lnTo>
                    <a:lnTo>
                      <a:pt x="127" y="249"/>
                    </a:lnTo>
                    <a:lnTo>
                      <a:pt x="108" y="242"/>
                    </a:lnTo>
                    <a:lnTo>
                      <a:pt x="87" y="226"/>
                    </a:lnTo>
                    <a:lnTo>
                      <a:pt x="83" y="219"/>
                    </a:lnTo>
                    <a:lnTo>
                      <a:pt x="76" y="207"/>
                    </a:lnTo>
                    <a:lnTo>
                      <a:pt x="72" y="192"/>
                    </a:lnTo>
                    <a:lnTo>
                      <a:pt x="72" y="184"/>
                    </a:lnTo>
                    <a:lnTo>
                      <a:pt x="72" y="173"/>
                    </a:lnTo>
                    <a:lnTo>
                      <a:pt x="80" y="157"/>
                    </a:lnTo>
                    <a:lnTo>
                      <a:pt x="87" y="142"/>
                    </a:lnTo>
                    <a:lnTo>
                      <a:pt x="87" y="138"/>
                    </a:lnTo>
                    <a:lnTo>
                      <a:pt x="94" y="130"/>
                    </a:lnTo>
                    <a:lnTo>
                      <a:pt x="98" y="127"/>
                    </a:lnTo>
                    <a:lnTo>
                      <a:pt x="105" y="115"/>
                    </a:lnTo>
                    <a:lnTo>
                      <a:pt x="108" y="100"/>
                    </a:lnTo>
                    <a:lnTo>
                      <a:pt x="105" y="84"/>
                    </a:lnTo>
                    <a:lnTo>
                      <a:pt x="98" y="73"/>
                    </a:lnTo>
                    <a:lnTo>
                      <a:pt x="87" y="65"/>
                    </a:lnTo>
                    <a:lnTo>
                      <a:pt x="72" y="61"/>
                    </a:lnTo>
                    <a:lnTo>
                      <a:pt x="58" y="65"/>
                    </a:lnTo>
                    <a:lnTo>
                      <a:pt x="47" y="73"/>
                    </a:lnTo>
                    <a:lnTo>
                      <a:pt x="33" y="92"/>
                    </a:lnTo>
                    <a:lnTo>
                      <a:pt x="14" y="123"/>
                    </a:lnTo>
                    <a:lnTo>
                      <a:pt x="11" y="130"/>
                    </a:lnTo>
                    <a:lnTo>
                      <a:pt x="0" y="157"/>
                    </a:lnTo>
                    <a:lnTo>
                      <a:pt x="0" y="176"/>
                    </a:lnTo>
                    <a:lnTo>
                      <a:pt x="0" y="196"/>
                    </a:lnTo>
                    <a:lnTo>
                      <a:pt x="0" y="207"/>
                    </a:lnTo>
                    <a:lnTo>
                      <a:pt x="11" y="238"/>
                    </a:lnTo>
                    <a:lnTo>
                      <a:pt x="22" y="261"/>
                    </a:lnTo>
                    <a:lnTo>
                      <a:pt x="36" y="280"/>
                    </a:lnTo>
                    <a:lnTo>
                      <a:pt x="51" y="295"/>
                    </a:lnTo>
                    <a:lnTo>
                      <a:pt x="76" y="310"/>
                    </a:lnTo>
                    <a:lnTo>
                      <a:pt x="101" y="322"/>
                    </a:lnTo>
                    <a:lnTo>
                      <a:pt x="130" y="330"/>
                    </a:lnTo>
                    <a:lnTo>
                      <a:pt x="159" y="330"/>
                    </a:lnTo>
                    <a:lnTo>
                      <a:pt x="177" y="322"/>
                    </a:lnTo>
                    <a:lnTo>
                      <a:pt x="195" y="318"/>
                    </a:lnTo>
                    <a:lnTo>
                      <a:pt x="235" y="295"/>
                    </a:lnTo>
                    <a:lnTo>
                      <a:pt x="239" y="291"/>
                    </a:lnTo>
                    <a:lnTo>
                      <a:pt x="271" y="264"/>
                    </a:lnTo>
                    <a:lnTo>
                      <a:pt x="307" y="234"/>
                    </a:lnTo>
                    <a:lnTo>
                      <a:pt x="391" y="142"/>
                    </a:lnTo>
                    <a:lnTo>
                      <a:pt x="416" y="115"/>
                    </a:lnTo>
                    <a:lnTo>
                      <a:pt x="467" y="65"/>
                    </a:lnTo>
                    <a:lnTo>
                      <a:pt x="470" y="54"/>
                    </a:lnTo>
                    <a:close/>
                  </a:path>
                </a:pathLst>
              </a:custGeom>
              <a:solidFill>
                <a:srgbClr val="C12C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7" name="Freeform 10"/>
              <p:cNvSpPr>
                <a:spLocks/>
              </p:cNvSpPr>
              <p:nvPr/>
            </p:nvSpPr>
            <p:spPr bwMode="auto">
              <a:xfrm>
                <a:off x="2196" y="2194"/>
                <a:ext cx="65" cy="50"/>
              </a:xfrm>
              <a:custGeom>
                <a:avLst/>
                <a:gdLst>
                  <a:gd name="T0" fmla="*/ 54 w 65"/>
                  <a:gd name="T1" fmla="*/ 42 h 50"/>
                  <a:gd name="T2" fmla="*/ 54 w 65"/>
                  <a:gd name="T3" fmla="*/ 42 h 50"/>
                  <a:gd name="T4" fmla="*/ 61 w 65"/>
                  <a:gd name="T5" fmla="*/ 35 h 50"/>
                  <a:gd name="T6" fmla="*/ 65 w 65"/>
                  <a:gd name="T7" fmla="*/ 23 h 50"/>
                  <a:gd name="T8" fmla="*/ 65 w 65"/>
                  <a:gd name="T9" fmla="*/ 23 h 50"/>
                  <a:gd name="T10" fmla="*/ 58 w 65"/>
                  <a:gd name="T11" fmla="*/ 12 h 50"/>
                  <a:gd name="T12" fmla="*/ 58 w 65"/>
                  <a:gd name="T13" fmla="*/ 12 h 50"/>
                  <a:gd name="T14" fmla="*/ 43 w 65"/>
                  <a:gd name="T15" fmla="*/ 4 h 50"/>
                  <a:gd name="T16" fmla="*/ 32 w 65"/>
                  <a:gd name="T17" fmla="*/ 0 h 50"/>
                  <a:gd name="T18" fmla="*/ 18 w 65"/>
                  <a:gd name="T19" fmla="*/ 4 h 50"/>
                  <a:gd name="T20" fmla="*/ 11 w 65"/>
                  <a:gd name="T21" fmla="*/ 12 h 50"/>
                  <a:gd name="T22" fmla="*/ 11 w 65"/>
                  <a:gd name="T23" fmla="*/ 12 h 50"/>
                  <a:gd name="T24" fmla="*/ 3 w 65"/>
                  <a:gd name="T25" fmla="*/ 19 h 50"/>
                  <a:gd name="T26" fmla="*/ 0 w 65"/>
                  <a:gd name="T27" fmla="*/ 27 h 50"/>
                  <a:gd name="T28" fmla="*/ 0 w 65"/>
                  <a:gd name="T29" fmla="*/ 27 h 50"/>
                  <a:gd name="T30" fmla="*/ 7 w 65"/>
                  <a:gd name="T31" fmla="*/ 39 h 50"/>
                  <a:gd name="T32" fmla="*/ 7 w 65"/>
                  <a:gd name="T33" fmla="*/ 39 h 50"/>
                  <a:gd name="T34" fmla="*/ 21 w 65"/>
                  <a:gd name="T35" fmla="*/ 46 h 50"/>
                  <a:gd name="T36" fmla="*/ 32 w 65"/>
                  <a:gd name="T37" fmla="*/ 50 h 50"/>
                  <a:gd name="T38" fmla="*/ 43 w 65"/>
                  <a:gd name="T39" fmla="*/ 46 h 50"/>
                  <a:gd name="T40" fmla="*/ 54 w 65"/>
                  <a:gd name="T41" fmla="*/ 42 h 50"/>
                  <a:gd name="T42" fmla="*/ 54 w 65"/>
                  <a:gd name="T43" fmla="*/ 42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
                  <a:gd name="T67" fmla="*/ 0 h 50"/>
                  <a:gd name="T68" fmla="*/ 65 w 65"/>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 h="50">
                    <a:moveTo>
                      <a:pt x="54" y="42"/>
                    </a:moveTo>
                    <a:lnTo>
                      <a:pt x="54" y="42"/>
                    </a:lnTo>
                    <a:lnTo>
                      <a:pt x="61" y="35"/>
                    </a:lnTo>
                    <a:lnTo>
                      <a:pt x="65" y="23"/>
                    </a:lnTo>
                    <a:lnTo>
                      <a:pt x="58" y="12"/>
                    </a:lnTo>
                    <a:lnTo>
                      <a:pt x="43" y="4"/>
                    </a:lnTo>
                    <a:lnTo>
                      <a:pt x="32" y="0"/>
                    </a:lnTo>
                    <a:lnTo>
                      <a:pt x="18" y="4"/>
                    </a:lnTo>
                    <a:lnTo>
                      <a:pt x="11" y="12"/>
                    </a:lnTo>
                    <a:lnTo>
                      <a:pt x="3" y="19"/>
                    </a:lnTo>
                    <a:lnTo>
                      <a:pt x="0" y="27"/>
                    </a:lnTo>
                    <a:lnTo>
                      <a:pt x="7" y="39"/>
                    </a:lnTo>
                    <a:lnTo>
                      <a:pt x="21" y="46"/>
                    </a:lnTo>
                    <a:lnTo>
                      <a:pt x="32" y="50"/>
                    </a:lnTo>
                    <a:lnTo>
                      <a:pt x="43" y="46"/>
                    </a:lnTo>
                    <a:lnTo>
                      <a:pt x="54" y="42"/>
                    </a:lnTo>
                    <a:close/>
                  </a:path>
                </a:pathLst>
              </a:custGeom>
              <a:solidFill>
                <a:srgbClr val="E278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8" name="Freeform 11"/>
              <p:cNvSpPr>
                <a:spLocks/>
              </p:cNvSpPr>
              <p:nvPr/>
            </p:nvSpPr>
            <p:spPr bwMode="auto">
              <a:xfrm>
                <a:off x="1830" y="2259"/>
                <a:ext cx="123" cy="207"/>
              </a:xfrm>
              <a:custGeom>
                <a:avLst/>
                <a:gdLst>
                  <a:gd name="T0" fmla="*/ 84 w 123"/>
                  <a:gd name="T1" fmla="*/ 188 h 207"/>
                  <a:gd name="T2" fmla="*/ 44 w 123"/>
                  <a:gd name="T3" fmla="*/ 165 h 207"/>
                  <a:gd name="T4" fmla="*/ 33 w 123"/>
                  <a:gd name="T5" fmla="*/ 146 h 207"/>
                  <a:gd name="T6" fmla="*/ 29 w 123"/>
                  <a:gd name="T7" fmla="*/ 131 h 207"/>
                  <a:gd name="T8" fmla="*/ 29 w 123"/>
                  <a:gd name="T9" fmla="*/ 123 h 207"/>
                  <a:gd name="T10" fmla="*/ 29 w 123"/>
                  <a:gd name="T11" fmla="*/ 112 h 207"/>
                  <a:gd name="T12" fmla="*/ 44 w 123"/>
                  <a:gd name="T13" fmla="*/ 81 h 207"/>
                  <a:gd name="T14" fmla="*/ 44 w 123"/>
                  <a:gd name="T15" fmla="*/ 77 h 207"/>
                  <a:gd name="T16" fmla="*/ 51 w 123"/>
                  <a:gd name="T17" fmla="*/ 69 h 207"/>
                  <a:gd name="T18" fmla="*/ 55 w 123"/>
                  <a:gd name="T19" fmla="*/ 66 h 207"/>
                  <a:gd name="T20" fmla="*/ 55 w 123"/>
                  <a:gd name="T21" fmla="*/ 66 h 207"/>
                  <a:gd name="T22" fmla="*/ 55 w 123"/>
                  <a:gd name="T23" fmla="*/ 66 h 207"/>
                  <a:gd name="T24" fmla="*/ 65 w 123"/>
                  <a:gd name="T25" fmla="*/ 39 h 207"/>
                  <a:gd name="T26" fmla="*/ 55 w 123"/>
                  <a:gd name="T27" fmla="*/ 12 h 207"/>
                  <a:gd name="T28" fmla="*/ 44 w 123"/>
                  <a:gd name="T29" fmla="*/ 4 h 207"/>
                  <a:gd name="T30" fmla="*/ 15 w 123"/>
                  <a:gd name="T31" fmla="*/ 4 h 207"/>
                  <a:gd name="T32" fmla="*/ 4 w 123"/>
                  <a:gd name="T33" fmla="*/ 12 h 207"/>
                  <a:gd name="T34" fmla="*/ 0 w 123"/>
                  <a:gd name="T35" fmla="*/ 16 h 207"/>
                  <a:gd name="T36" fmla="*/ 26 w 123"/>
                  <a:gd name="T37" fmla="*/ 27 h 207"/>
                  <a:gd name="T38" fmla="*/ 33 w 123"/>
                  <a:gd name="T39" fmla="*/ 39 h 207"/>
                  <a:gd name="T40" fmla="*/ 37 w 123"/>
                  <a:gd name="T41" fmla="*/ 66 h 207"/>
                  <a:gd name="T42" fmla="*/ 29 w 123"/>
                  <a:gd name="T43" fmla="*/ 77 h 207"/>
                  <a:gd name="T44" fmla="*/ 26 w 123"/>
                  <a:gd name="T45" fmla="*/ 81 h 207"/>
                  <a:gd name="T46" fmla="*/ 26 w 123"/>
                  <a:gd name="T47" fmla="*/ 81 h 207"/>
                  <a:gd name="T48" fmla="*/ 22 w 123"/>
                  <a:gd name="T49" fmla="*/ 85 h 207"/>
                  <a:gd name="T50" fmla="*/ 15 w 123"/>
                  <a:gd name="T51" fmla="*/ 92 h 207"/>
                  <a:gd name="T52" fmla="*/ 8 w 123"/>
                  <a:gd name="T53" fmla="*/ 108 h 207"/>
                  <a:gd name="T54" fmla="*/ 0 w 123"/>
                  <a:gd name="T55" fmla="*/ 127 h 207"/>
                  <a:gd name="T56" fmla="*/ 0 w 123"/>
                  <a:gd name="T57" fmla="*/ 135 h 207"/>
                  <a:gd name="T58" fmla="*/ 0 w 123"/>
                  <a:gd name="T59" fmla="*/ 146 h 207"/>
                  <a:gd name="T60" fmla="*/ 15 w 123"/>
                  <a:gd name="T61" fmla="*/ 181 h 207"/>
                  <a:gd name="T62" fmla="*/ 37 w 123"/>
                  <a:gd name="T63" fmla="*/ 196 h 207"/>
                  <a:gd name="T64" fmla="*/ 55 w 123"/>
                  <a:gd name="T65" fmla="*/ 203 h 207"/>
                  <a:gd name="T66" fmla="*/ 94 w 123"/>
                  <a:gd name="T67" fmla="*/ 200 h 207"/>
                  <a:gd name="T68" fmla="*/ 123 w 123"/>
                  <a:gd name="T69" fmla="*/ 188 h 207"/>
                  <a:gd name="T70" fmla="*/ 102 w 123"/>
                  <a:gd name="T71" fmla="*/ 192 h 207"/>
                  <a:gd name="T72" fmla="*/ 84 w 123"/>
                  <a:gd name="T73" fmla="*/ 188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07"/>
                  <a:gd name="T113" fmla="*/ 123 w 123"/>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07">
                    <a:moveTo>
                      <a:pt x="84" y="188"/>
                    </a:moveTo>
                    <a:lnTo>
                      <a:pt x="84" y="188"/>
                    </a:lnTo>
                    <a:lnTo>
                      <a:pt x="65" y="181"/>
                    </a:lnTo>
                    <a:lnTo>
                      <a:pt x="44" y="165"/>
                    </a:lnTo>
                    <a:lnTo>
                      <a:pt x="33" y="146"/>
                    </a:lnTo>
                    <a:lnTo>
                      <a:pt x="29" y="131"/>
                    </a:lnTo>
                    <a:lnTo>
                      <a:pt x="29" y="123"/>
                    </a:lnTo>
                    <a:lnTo>
                      <a:pt x="29" y="112"/>
                    </a:lnTo>
                    <a:lnTo>
                      <a:pt x="37" y="92"/>
                    </a:lnTo>
                    <a:lnTo>
                      <a:pt x="44" y="81"/>
                    </a:lnTo>
                    <a:lnTo>
                      <a:pt x="44" y="77"/>
                    </a:lnTo>
                    <a:lnTo>
                      <a:pt x="51" y="69"/>
                    </a:lnTo>
                    <a:lnTo>
                      <a:pt x="55" y="66"/>
                    </a:lnTo>
                    <a:lnTo>
                      <a:pt x="62" y="54"/>
                    </a:lnTo>
                    <a:lnTo>
                      <a:pt x="65" y="39"/>
                    </a:lnTo>
                    <a:lnTo>
                      <a:pt x="62" y="23"/>
                    </a:lnTo>
                    <a:lnTo>
                      <a:pt x="55" y="12"/>
                    </a:lnTo>
                    <a:lnTo>
                      <a:pt x="44" y="4"/>
                    </a:lnTo>
                    <a:lnTo>
                      <a:pt x="29" y="0"/>
                    </a:lnTo>
                    <a:lnTo>
                      <a:pt x="15" y="4"/>
                    </a:lnTo>
                    <a:lnTo>
                      <a:pt x="4" y="12"/>
                    </a:lnTo>
                    <a:lnTo>
                      <a:pt x="0" y="16"/>
                    </a:lnTo>
                    <a:lnTo>
                      <a:pt x="15" y="20"/>
                    </a:lnTo>
                    <a:lnTo>
                      <a:pt x="26" y="27"/>
                    </a:lnTo>
                    <a:lnTo>
                      <a:pt x="33" y="39"/>
                    </a:lnTo>
                    <a:lnTo>
                      <a:pt x="37" y="50"/>
                    </a:lnTo>
                    <a:lnTo>
                      <a:pt x="37" y="66"/>
                    </a:lnTo>
                    <a:lnTo>
                      <a:pt x="29" y="77"/>
                    </a:lnTo>
                    <a:lnTo>
                      <a:pt x="26" y="81"/>
                    </a:lnTo>
                    <a:lnTo>
                      <a:pt x="22" y="85"/>
                    </a:lnTo>
                    <a:lnTo>
                      <a:pt x="15" y="92"/>
                    </a:lnTo>
                    <a:lnTo>
                      <a:pt x="8" y="108"/>
                    </a:lnTo>
                    <a:lnTo>
                      <a:pt x="0" y="127"/>
                    </a:lnTo>
                    <a:lnTo>
                      <a:pt x="0" y="135"/>
                    </a:lnTo>
                    <a:lnTo>
                      <a:pt x="0" y="146"/>
                    </a:lnTo>
                    <a:lnTo>
                      <a:pt x="4" y="161"/>
                    </a:lnTo>
                    <a:lnTo>
                      <a:pt x="15" y="181"/>
                    </a:lnTo>
                    <a:lnTo>
                      <a:pt x="37" y="196"/>
                    </a:lnTo>
                    <a:lnTo>
                      <a:pt x="55" y="203"/>
                    </a:lnTo>
                    <a:lnTo>
                      <a:pt x="73" y="207"/>
                    </a:lnTo>
                    <a:lnTo>
                      <a:pt x="94" y="200"/>
                    </a:lnTo>
                    <a:lnTo>
                      <a:pt x="123" y="188"/>
                    </a:lnTo>
                    <a:lnTo>
                      <a:pt x="102" y="192"/>
                    </a:lnTo>
                    <a:lnTo>
                      <a:pt x="84" y="188"/>
                    </a:lnTo>
                    <a:close/>
                  </a:path>
                </a:pathLst>
              </a:custGeom>
              <a:solidFill>
                <a:srgbClr val="E278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9" name="Freeform 12"/>
              <p:cNvSpPr>
                <a:spLocks/>
              </p:cNvSpPr>
              <p:nvPr/>
            </p:nvSpPr>
            <p:spPr bwMode="auto">
              <a:xfrm>
                <a:off x="2228" y="800"/>
                <a:ext cx="1426" cy="1433"/>
              </a:xfrm>
              <a:custGeom>
                <a:avLst/>
                <a:gdLst>
                  <a:gd name="T0" fmla="*/ 26 w 1426"/>
                  <a:gd name="T1" fmla="*/ 1429 h 1433"/>
                  <a:gd name="T2" fmla="*/ 1212 w 1426"/>
                  <a:gd name="T3" fmla="*/ 241 h 1433"/>
                  <a:gd name="T4" fmla="*/ 1422 w 1426"/>
                  <a:gd name="T5" fmla="*/ 15 h 1433"/>
                  <a:gd name="T6" fmla="*/ 1422 w 1426"/>
                  <a:gd name="T7" fmla="*/ 15 h 1433"/>
                  <a:gd name="T8" fmla="*/ 1426 w 1426"/>
                  <a:gd name="T9" fmla="*/ 8 h 1433"/>
                  <a:gd name="T10" fmla="*/ 1422 w 1426"/>
                  <a:gd name="T11" fmla="*/ 4 h 1433"/>
                  <a:gd name="T12" fmla="*/ 1422 w 1426"/>
                  <a:gd name="T13" fmla="*/ 4 h 1433"/>
                  <a:gd name="T14" fmla="*/ 1419 w 1426"/>
                  <a:gd name="T15" fmla="*/ 0 h 1433"/>
                  <a:gd name="T16" fmla="*/ 1415 w 1426"/>
                  <a:gd name="T17" fmla="*/ 4 h 1433"/>
                  <a:gd name="T18" fmla="*/ 1191 w 1426"/>
                  <a:gd name="T19" fmla="*/ 214 h 1433"/>
                  <a:gd name="T20" fmla="*/ 4 w 1426"/>
                  <a:gd name="T21" fmla="*/ 1402 h 1433"/>
                  <a:gd name="T22" fmla="*/ 4 w 1426"/>
                  <a:gd name="T23" fmla="*/ 1402 h 1433"/>
                  <a:gd name="T24" fmla="*/ 0 w 1426"/>
                  <a:gd name="T25" fmla="*/ 1410 h 1433"/>
                  <a:gd name="T26" fmla="*/ 0 w 1426"/>
                  <a:gd name="T27" fmla="*/ 1413 h 1433"/>
                  <a:gd name="T28" fmla="*/ 8 w 1426"/>
                  <a:gd name="T29" fmla="*/ 1425 h 1433"/>
                  <a:gd name="T30" fmla="*/ 8 w 1426"/>
                  <a:gd name="T31" fmla="*/ 1425 h 1433"/>
                  <a:gd name="T32" fmla="*/ 15 w 1426"/>
                  <a:gd name="T33" fmla="*/ 1433 h 1433"/>
                  <a:gd name="T34" fmla="*/ 22 w 1426"/>
                  <a:gd name="T35" fmla="*/ 1433 h 1433"/>
                  <a:gd name="T36" fmla="*/ 26 w 1426"/>
                  <a:gd name="T37" fmla="*/ 1429 h 1433"/>
                  <a:gd name="T38" fmla="*/ 26 w 1426"/>
                  <a:gd name="T39" fmla="*/ 1429 h 143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26"/>
                  <a:gd name="T61" fmla="*/ 0 h 1433"/>
                  <a:gd name="T62" fmla="*/ 1426 w 1426"/>
                  <a:gd name="T63" fmla="*/ 1433 h 143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26" h="1433">
                    <a:moveTo>
                      <a:pt x="26" y="1429"/>
                    </a:moveTo>
                    <a:lnTo>
                      <a:pt x="1212" y="241"/>
                    </a:lnTo>
                    <a:lnTo>
                      <a:pt x="1422" y="15"/>
                    </a:lnTo>
                    <a:lnTo>
                      <a:pt x="1426" y="8"/>
                    </a:lnTo>
                    <a:lnTo>
                      <a:pt x="1422" y="4"/>
                    </a:lnTo>
                    <a:lnTo>
                      <a:pt x="1419" y="0"/>
                    </a:lnTo>
                    <a:lnTo>
                      <a:pt x="1415" y="4"/>
                    </a:lnTo>
                    <a:lnTo>
                      <a:pt x="1191" y="214"/>
                    </a:lnTo>
                    <a:lnTo>
                      <a:pt x="4" y="1402"/>
                    </a:lnTo>
                    <a:lnTo>
                      <a:pt x="0" y="1410"/>
                    </a:lnTo>
                    <a:lnTo>
                      <a:pt x="0" y="1413"/>
                    </a:lnTo>
                    <a:lnTo>
                      <a:pt x="8" y="1425"/>
                    </a:lnTo>
                    <a:lnTo>
                      <a:pt x="15" y="1433"/>
                    </a:lnTo>
                    <a:lnTo>
                      <a:pt x="22" y="1433"/>
                    </a:lnTo>
                    <a:lnTo>
                      <a:pt x="26" y="14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0" name="Freeform 13"/>
              <p:cNvSpPr>
                <a:spLocks/>
              </p:cNvSpPr>
              <p:nvPr/>
            </p:nvSpPr>
            <p:spPr bwMode="auto">
              <a:xfrm>
                <a:off x="2243" y="804"/>
                <a:ext cx="1404" cy="1425"/>
              </a:xfrm>
              <a:custGeom>
                <a:avLst/>
                <a:gdLst>
                  <a:gd name="T0" fmla="*/ 1396 w 1404"/>
                  <a:gd name="T1" fmla="*/ 0 h 1425"/>
                  <a:gd name="T2" fmla="*/ 1186 w 1404"/>
                  <a:gd name="T3" fmla="*/ 226 h 1425"/>
                  <a:gd name="T4" fmla="*/ 3 w 1404"/>
                  <a:gd name="T5" fmla="*/ 1413 h 1425"/>
                  <a:gd name="T6" fmla="*/ 3 w 1404"/>
                  <a:gd name="T7" fmla="*/ 1413 h 1425"/>
                  <a:gd name="T8" fmla="*/ 0 w 1404"/>
                  <a:gd name="T9" fmla="*/ 1421 h 1425"/>
                  <a:gd name="T10" fmla="*/ 0 w 1404"/>
                  <a:gd name="T11" fmla="*/ 1425 h 1425"/>
                  <a:gd name="T12" fmla="*/ 3 w 1404"/>
                  <a:gd name="T13" fmla="*/ 1425 h 1425"/>
                  <a:gd name="T14" fmla="*/ 7 w 1404"/>
                  <a:gd name="T15" fmla="*/ 1421 h 1425"/>
                  <a:gd name="T16" fmla="*/ 1194 w 1404"/>
                  <a:gd name="T17" fmla="*/ 233 h 1425"/>
                  <a:gd name="T18" fmla="*/ 1404 w 1404"/>
                  <a:gd name="T19" fmla="*/ 7 h 1425"/>
                  <a:gd name="T20" fmla="*/ 1404 w 1404"/>
                  <a:gd name="T21" fmla="*/ 7 h 1425"/>
                  <a:gd name="T22" fmla="*/ 1404 w 1404"/>
                  <a:gd name="T23" fmla="*/ 4 h 1425"/>
                  <a:gd name="T24" fmla="*/ 1404 w 1404"/>
                  <a:gd name="T25" fmla="*/ 0 h 1425"/>
                  <a:gd name="T26" fmla="*/ 1396 w 1404"/>
                  <a:gd name="T27" fmla="*/ 0 h 1425"/>
                  <a:gd name="T28" fmla="*/ 1396 w 1404"/>
                  <a:gd name="T29" fmla="*/ 0 h 14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4"/>
                  <a:gd name="T46" fmla="*/ 0 h 1425"/>
                  <a:gd name="T47" fmla="*/ 1404 w 1404"/>
                  <a:gd name="T48" fmla="*/ 1425 h 14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4" h="1425">
                    <a:moveTo>
                      <a:pt x="1396" y="0"/>
                    </a:moveTo>
                    <a:lnTo>
                      <a:pt x="1186" y="226"/>
                    </a:lnTo>
                    <a:lnTo>
                      <a:pt x="3" y="1413"/>
                    </a:lnTo>
                    <a:lnTo>
                      <a:pt x="0" y="1421"/>
                    </a:lnTo>
                    <a:lnTo>
                      <a:pt x="0" y="1425"/>
                    </a:lnTo>
                    <a:lnTo>
                      <a:pt x="3" y="1425"/>
                    </a:lnTo>
                    <a:lnTo>
                      <a:pt x="7" y="1421"/>
                    </a:lnTo>
                    <a:lnTo>
                      <a:pt x="1194" y="233"/>
                    </a:lnTo>
                    <a:lnTo>
                      <a:pt x="1404" y="7"/>
                    </a:lnTo>
                    <a:lnTo>
                      <a:pt x="1404" y="4"/>
                    </a:lnTo>
                    <a:lnTo>
                      <a:pt x="1404" y="0"/>
                    </a:lnTo>
                    <a:lnTo>
                      <a:pt x="1396"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1" name="Freeform 14"/>
              <p:cNvSpPr>
                <a:spLocks/>
              </p:cNvSpPr>
              <p:nvPr/>
            </p:nvSpPr>
            <p:spPr bwMode="auto">
              <a:xfrm>
                <a:off x="2228" y="800"/>
                <a:ext cx="1426" cy="1429"/>
              </a:xfrm>
              <a:custGeom>
                <a:avLst/>
                <a:gdLst>
                  <a:gd name="T0" fmla="*/ 8 w 1426"/>
                  <a:gd name="T1" fmla="*/ 1410 h 1429"/>
                  <a:gd name="T2" fmla="*/ 1194 w 1426"/>
                  <a:gd name="T3" fmla="*/ 218 h 1429"/>
                  <a:gd name="T4" fmla="*/ 1419 w 1426"/>
                  <a:gd name="T5" fmla="*/ 8 h 1429"/>
                  <a:gd name="T6" fmla="*/ 1419 w 1426"/>
                  <a:gd name="T7" fmla="*/ 8 h 1429"/>
                  <a:gd name="T8" fmla="*/ 1426 w 1426"/>
                  <a:gd name="T9" fmla="*/ 8 h 1429"/>
                  <a:gd name="T10" fmla="*/ 1426 w 1426"/>
                  <a:gd name="T11" fmla="*/ 8 h 1429"/>
                  <a:gd name="T12" fmla="*/ 1422 w 1426"/>
                  <a:gd name="T13" fmla="*/ 4 h 1429"/>
                  <a:gd name="T14" fmla="*/ 1422 w 1426"/>
                  <a:gd name="T15" fmla="*/ 4 h 1429"/>
                  <a:gd name="T16" fmla="*/ 1419 w 1426"/>
                  <a:gd name="T17" fmla="*/ 0 h 1429"/>
                  <a:gd name="T18" fmla="*/ 1415 w 1426"/>
                  <a:gd name="T19" fmla="*/ 4 h 1429"/>
                  <a:gd name="T20" fmla="*/ 1191 w 1426"/>
                  <a:gd name="T21" fmla="*/ 214 h 1429"/>
                  <a:gd name="T22" fmla="*/ 4 w 1426"/>
                  <a:gd name="T23" fmla="*/ 1402 h 1429"/>
                  <a:gd name="T24" fmla="*/ 4 w 1426"/>
                  <a:gd name="T25" fmla="*/ 1402 h 1429"/>
                  <a:gd name="T26" fmla="*/ 0 w 1426"/>
                  <a:gd name="T27" fmla="*/ 1410 h 1429"/>
                  <a:gd name="T28" fmla="*/ 0 w 1426"/>
                  <a:gd name="T29" fmla="*/ 1413 h 1429"/>
                  <a:gd name="T30" fmla="*/ 8 w 1426"/>
                  <a:gd name="T31" fmla="*/ 1425 h 1429"/>
                  <a:gd name="T32" fmla="*/ 8 w 1426"/>
                  <a:gd name="T33" fmla="*/ 1425 h 1429"/>
                  <a:gd name="T34" fmla="*/ 11 w 1426"/>
                  <a:gd name="T35" fmla="*/ 1429 h 1429"/>
                  <a:gd name="T36" fmla="*/ 11 w 1426"/>
                  <a:gd name="T37" fmla="*/ 1429 h 1429"/>
                  <a:gd name="T38" fmla="*/ 4 w 1426"/>
                  <a:gd name="T39" fmla="*/ 1417 h 1429"/>
                  <a:gd name="T40" fmla="*/ 4 w 1426"/>
                  <a:gd name="T41" fmla="*/ 1413 h 1429"/>
                  <a:gd name="T42" fmla="*/ 8 w 1426"/>
                  <a:gd name="T43" fmla="*/ 1410 h 1429"/>
                  <a:gd name="T44" fmla="*/ 8 w 1426"/>
                  <a:gd name="T45" fmla="*/ 1410 h 1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26"/>
                  <a:gd name="T70" fmla="*/ 0 h 1429"/>
                  <a:gd name="T71" fmla="*/ 1426 w 1426"/>
                  <a:gd name="T72" fmla="*/ 1429 h 1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26" h="1429">
                    <a:moveTo>
                      <a:pt x="8" y="1410"/>
                    </a:moveTo>
                    <a:lnTo>
                      <a:pt x="1194" y="218"/>
                    </a:lnTo>
                    <a:lnTo>
                      <a:pt x="1419" y="8"/>
                    </a:lnTo>
                    <a:lnTo>
                      <a:pt x="1426" y="8"/>
                    </a:lnTo>
                    <a:lnTo>
                      <a:pt x="1422" y="4"/>
                    </a:lnTo>
                    <a:lnTo>
                      <a:pt x="1419" y="0"/>
                    </a:lnTo>
                    <a:lnTo>
                      <a:pt x="1415" y="4"/>
                    </a:lnTo>
                    <a:lnTo>
                      <a:pt x="1191" y="214"/>
                    </a:lnTo>
                    <a:lnTo>
                      <a:pt x="4" y="1402"/>
                    </a:lnTo>
                    <a:lnTo>
                      <a:pt x="0" y="1410"/>
                    </a:lnTo>
                    <a:lnTo>
                      <a:pt x="0" y="1413"/>
                    </a:lnTo>
                    <a:lnTo>
                      <a:pt x="8" y="1425"/>
                    </a:lnTo>
                    <a:lnTo>
                      <a:pt x="11" y="1429"/>
                    </a:lnTo>
                    <a:lnTo>
                      <a:pt x="4" y="1417"/>
                    </a:lnTo>
                    <a:lnTo>
                      <a:pt x="4" y="1413"/>
                    </a:lnTo>
                    <a:lnTo>
                      <a:pt x="8" y="141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2" name="Freeform 15"/>
              <p:cNvSpPr>
                <a:spLocks/>
              </p:cNvSpPr>
              <p:nvPr/>
            </p:nvSpPr>
            <p:spPr bwMode="auto">
              <a:xfrm>
                <a:off x="1924" y="493"/>
                <a:ext cx="1983" cy="2176"/>
              </a:xfrm>
              <a:custGeom>
                <a:avLst/>
                <a:gdLst>
                  <a:gd name="T0" fmla="*/ 1976 w 1983"/>
                  <a:gd name="T1" fmla="*/ 2000 h 2176"/>
                  <a:gd name="T2" fmla="*/ 1958 w 1983"/>
                  <a:gd name="T3" fmla="*/ 1678 h 2176"/>
                  <a:gd name="T4" fmla="*/ 1936 w 1983"/>
                  <a:gd name="T5" fmla="*/ 1483 h 2176"/>
                  <a:gd name="T6" fmla="*/ 1900 w 1983"/>
                  <a:gd name="T7" fmla="*/ 1295 h 2176"/>
                  <a:gd name="T8" fmla="*/ 1849 w 1983"/>
                  <a:gd name="T9" fmla="*/ 1123 h 2176"/>
                  <a:gd name="T10" fmla="*/ 1780 w 1983"/>
                  <a:gd name="T11" fmla="*/ 954 h 2176"/>
                  <a:gd name="T12" fmla="*/ 1683 w 1983"/>
                  <a:gd name="T13" fmla="*/ 790 h 2176"/>
                  <a:gd name="T14" fmla="*/ 1563 w 1983"/>
                  <a:gd name="T15" fmla="*/ 629 h 2176"/>
                  <a:gd name="T16" fmla="*/ 1491 w 1983"/>
                  <a:gd name="T17" fmla="*/ 548 h 2176"/>
                  <a:gd name="T18" fmla="*/ 1325 w 1983"/>
                  <a:gd name="T19" fmla="*/ 391 h 2176"/>
                  <a:gd name="T20" fmla="*/ 1158 w 1983"/>
                  <a:gd name="T21" fmla="*/ 265 h 2176"/>
                  <a:gd name="T22" fmla="*/ 995 w 1983"/>
                  <a:gd name="T23" fmla="*/ 169 h 2176"/>
                  <a:gd name="T24" fmla="*/ 833 w 1983"/>
                  <a:gd name="T25" fmla="*/ 96 h 2176"/>
                  <a:gd name="T26" fmla="*/ 666 w 1983"/>
                  <a:gd name="T27" fmla="*/ 50 h 2176"/>
                  <a:gd name="T28" fmla="*/ 500 w 1983"/>
                  <a:gd name="T29" fmla="*/ 20 h 2176"/>
                  <a:gd name="T30" fmla="*/ 333 w 1983"/>
                  <a:gd name="T31" fmla="*/ 4 h 2176"/>
                  <a:gd name="T32" fmla="*/ 160 w 1983"/>
                  <a:gd name="T33" fmla="*/ 0 h 2176"/>
                  <a:gd name="T34" fmla="*/ 167 w 1983"/>
                  <a:gd name="T35" fmla="*/ 4 h 2176"/>
                  <a:gd name="T36" fmla="*/ 185 w 1983"/>
                  <a:gd name="T37" fmla="*/ 31 h 2176"/>
                  <a:gd name="T38" fmla="*/ 185 w 1983"/>
                  <a:gd name="T39" fmla="*/ 58 h 2176"/>
                  <a:gd name="T40" fmla="*/ 174 w 1983"/>
                  <a:gd name="T41" fmla="*/ 92 h 2176"/>
                  <a:gd name="T42" fmla="*/ 145 w 1983"/>
                  <a:gd name="T43" fmla="*/ 135 h 2176"/>
                  <a:gd name="T44" fmla="*/ 87 w 1983"/>
                  <a:gd name="T45" fmla="*/ 184 h 2176"/>
                  <a:gd name="T46" fmla="*/ 0 w 1983"/>
                  <a:gd name="T47" fmla="*/ 242 h 2176"/>
                  <a:gd name="T48" fmla="*/ 29 w 1983"/>
                  <a:gd name="T49" fmla="*/ 249 h 2176"/>
                  <a:gd name="T50" fmla="*/ 80 w 1983"/>
                  <a:gd name="T51" fmla="*/ 276 h 2176"/>
                  <a:gd name="T52" fmla="*/ 131 w 1983"/>
                  <a:gd name="T53" fmla="*/ 311 h 2176"/>
                  <a:gd name="T54" fmla="*/ 199 w 1983"/>
                  <a:gd name="T55" fmla="*/ 387 h 2176"/>
                  <a:gd name="T56" fmla="*/ 283 w 1983"/>
                  <a:gd name="T57" fmla="*/ 510 h 2176"/>
                  <a:gd name="T58" fmla="*/ 348 w 1983"/>
                  <a:gd name="T59" fmla="*/ 648 h 2176"/>
                  <a:gd name="T60" fmla="*/ 402 w 1983"/>
                  <a:gd name="T61" fmla="*/ 786 h 2176"/>
                  <a:gd name="T62" fmla="*/ 464 w 1983"/>
                  <a:gd name="T63" fmla="*/ 1004 h 2176"/>
                  <a:gd name="T64" fmla="*/ 474 w 1983"/>
                  <a:gd name="T65" fmla="*/ 1054 h 2176"/>
                  <a:gd name="T66" fmla="*/ 630 w 1983"/>
                  <a:gd name="T67" fmla="*/ 1177 h 2176"/>
                  <a:gd name="T68" fmla="*/ 786 w 1983"/>
                  <a:gd name="T69" fmla="*/ 1311 h 2176"/>
                  <a:gd name="T70" fmla="*/ 1064 w 1983"/>
                  <a:gd name="T71" fmla="*/ 1586 h 2176"/>
                  <a:gd name="T72" fmla="*/ 1274 w 1983"/>
                  <a:gd name="T73" fmla="*/ 1816 h 2176"/>
                  <a:gd name="T74" fmla="*/ 1368 w 1983"/>
                  <a:gd name="T75" fmla="*/ 1943 h 2176"/>
                  <a:gd name="T76" fmla="*/ 1426 w 1983"/>
                  <a:gd name="T77" fmla="*/ 1947 h 2176"/>
                  <a:gd name="T78" fmla="*/ 1538 w 1983"/>
                  <a:gd name="T79" fmla="*/ 1958 h 2176"/>
                  <a:gd name="T80" fmla="*/ 1643 w 1983"/>
                  <a:gd name="T81" fmla="*/ 1985 h 2176"/>
                  <a:gd name="T82" fmla="*/ 1737 w 1983"/>
                  <a:gd name="T83" fmla="*/ 2015 h 2176"/>
                  <a:gd name="T84" fmla="*/ 1856 w 1983"/>
                  <a:gd name="T85" fmla="*/ 2073 h 2176"/>
                  <a:gd name="T86" fmla="*/ 1961 w 1983"/>
                  <a:gd name="T87" fmla="*/ 2146 h 2176"/>
                  <a:gd name="T88" fmla="*/ 1983 w 1983"/>
                  <a:gd name="T89" fmla="*/ 2176 h 2176"/>
                  <a:gd name="T90" fmla="*/ 1983 w 1983"/>
                  <a:gd name="T91" fmla="*/ 2130 h 2176"/>
                  <a:gd name="T92" fmla="*/ 1976 w 1983"/>
                  <a:gd name="T93" fmla="*/ 2000 h 21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83"/>
                  <a:gd name="T142" fmla="*/ 0 h 2176"/>
                  <a:gd name="T143" fmla="*/ 1983 w 1983"/>
                  <a:gd name="T144" fmla="*/ 2176 h 217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83" h="2176">
                    <a:moveTo>
                      <a:pt x="1976" y="2000"/>
                    </a:moveTo>
                    <a:lnTo>
                      <a:pt x="1976" y="2000"/>
                    </a:lnTo>
                    <a:lnTo>
                      <a:pt x="1965" y="1782"/>
                    </a:lnTo>
                    <a:lnTo>
                      <a:pt x="1958" y="1678"/>
                    </a:lnTo>
                    <a:lnTo>
                      <a:pt x="1947" y="1579"/>
                    </a:lnTo>
                    <a:lnTo>
                      <a:pt x="1936" y="1483"/>
                    </a:lnTo>
                    <a:lnTo>
                      <a:pt x="1918" y="1387"/>
                    </a:lnTo>
                    <a:lnTo>
                      <a:pt x="1900" y="1295"/>
                    </a:lnTo>
                    <a:lnTo>
                      <a:pt x="1878" y="1207"/>
                    </a:lnTo>
                    <a:lnTo>
                      <a:pt x="1849" y="1123"/>
                    </a:lnTo>
                    <a:lnTo>
                      <a:pt x="1817" y="1039"/>
                    </a:lnTo>
                    <a:lnTo>
                      <a:pt x="1780" y="954"/>
                    </a:lnTo>
                    <a:lnTo>
                      <a:pt x="1733" y="874"/>
                    </a:lnTo>
                    <a:lnTo>
                      <a:pt x="1683" y="790"/>
                    </a:lnTo>
                    <a:lnTo>
                      <a:pt x="1628" y="709"/>
                    </a:lnTo>
                    <a:lnTo>
                      <a:pt x="1563" y="629"/>
                    </a:lnTo>
                    <a:lnTo>
                      <a:pt x="1491" y="548"/>
                    </a:lnTo>
                    <a:lnTo>
                      <a:pt x="1408" y="464"/>
                    </a:lnTo>
                    <a:lnTo>
                      <a:pt x="1325" y="391"/>
                    </a:lnTo>
                    <a:lnTo>
                      <a:pt x="1241" y="322"/>
                    </a:lnTo>
                    <a:lnTo>
                      <a:pt x="1158" y="265"/>
                    </a:lnTo>
                    <a:lnTo>
                      <a:pt x="1079" y="211"/>
                    </a:lnTo>
                    <a:lnTo>
                      <a:pt x="995" y="169"/>
                    </a:lnTo>
                    <a:lnTo>
                      <a:pt x="912" y="131"/>
                    </a:lnTo>
                    <a:lnTo>
                      <a:pt x="833" y="96"/>
                    </a:lnTo>
                    <a:lnTo>
                      <a:pt x="749" y="69"/>
                    </a:lnTo>
                    <a:lnTo>
                      <a:pt x="666" y="50"/>
                    </a:lnTo>
                    <a:lnTo>
                      <a:pt x="583" y="31"/>
                    </a:lnTo>
                    <a:lnTo>
                      <a:pt x="500" y="20"/>
                    </a:lnTo>
                    <a:lnTo>
                      <a:pt x="416" y="12"/>
                    </a:lnTo>
                    <a:lnTo>
                      <a:pt x="333" y="4"/>
                    </a:lnTo>
                    <a:lnTo>
                      <a:pt x="246" y="0"/>
                    </a:lnTo>
                    <a:lnTo>
                      <a:pt x="160" y="0"/>
                    </a:lnTo>
                    <a:lnTo>
                      <a:pt x="167" y="4"/>
                    </a:lnTo>
                    <a:lnTo>
                      <a:pt x="174" y="16"/>
                    </a:lnTo>
                    <a:lnTo>
                      <a:pt x="185" y="31"/>
                    </a:lnTo>
                    <a:lnTo>
                      <a:pt x="185" y="43"/>
                    </a:lnTo>
                    <a:lnTo>
                      <a:pt x="185" y="58"/>
                    </a:lnTo>
                    <a:lnTo>
                      <a:pt x="181" y="73"/>
                    </a:lnTo>
                    <a:lnTo>
                      <a:pt x="174" y="92"/>
                    </a:lnTo>
                    <a:lnTo>
                      <a:pt x="163" y="112"/>
                    </a:lnTo>
                    <a:lnTo>
                      <a:pt x="145" y="135"/>
                    </a:lnTo>
                    <a:lnTo>
                      <a:pt x="120" y="158"/>
                    </a:lnTo>
                    <a:lnTo>
                      <a:pt x="87" y="184"/>
                    </a:lnTo>
                    <a:lnTo>
                      <a:pt x="51" y="211"/>
                    </a:lnTo>
                    <a:lnTo>
                      <a:pt x="0" y="242"/>
                    </a:lnTo>
                    <a:lnTo>
                      <a:pt x="29" y="249"/>
                    </a:lnTo>
                    <a:lnTo>
                      <a:pt x="55" y="261"/>
                    </a:lnTo>
                    <a:lnTo>
                      <a:pt x="80" y="276"/>
                    </a:lnTo>
                    <a:lnTo>
                      <a:pt x="105" y="292"/>
                    </a:lnTo>
                    <a:lnTo>
                      <a:pt x="131" y="311"/>
                    </a:lnTo>
                    <a:lnTo>
                      <a:pt x="156" y="334"/>
                    </a:lnTo>
                    <a:lnTo>
                      <a:pt x="199" y="387"/>
                    </a:lnTo>
                    <a:lnTo>
                      <a:pt x="243" y="445"/>
                    </a:lnTo>
                    <a:lnTo>
                      <a:pt x="283" y="510"/>
                    </a:lnTo>
                    <a:lnTo>
                      <a:pt x="315" y="579"/>
                    </a:lnTo>
                    <a:lnTo>
                      <a:pt x="348" y="648"/>
                    </a:lnTo>
                    <a:lnTo>
                      <a:pt x="377" y="717"/>
                    </a:lnTo>
                    <a:lnTo>
                      <a:pt x="402" y="786"/>
                    </a:lnTo>
                    <a:lnTo>
                      <a:pt x="442" y="908"/>
                    </a:lnTo>
                    <a:lnTo>
                      <a:pt x="464" y="1004"/>
                    </a:lnTo>
                    <a:lnTo>
                      <a:pt x="474" y="1054"/>
                    </a:lnTo>
                    <a:lnTo>
                      <a:pt x="554" y="1115"/>
                    </a:lnTo>
                    <a:lnTo>
                      <a:pt x="630" y="1177"/>
                    </a:lnTo>
                    <a:lnTo>
                      <a:pt x="710" y="1242"/>
                    </a:lnTo>
                    <a:lnTo>
                      <a:pt x="786" y="1311"/>
                    </a:lnTo>
                    <a:lnTo>
                      <a:pt x="934" y="1452"/>
                    </a:lnTo>
                    <a:lnTo>
                      <a:pt x="1064" y="1586"/>
                    </a:lnTo>
                    <a:lnTo>
                      <a:pt x="1180" y="1713"/>
                    </a:lnTo>
                    <a:lnTo>
                      <a:pt x="1274" y="1816"/>
                    </a:lnTo>
                    <a:lnTo>
                      <a:pt x="1335" y="1897"/>
                    </a:lnTo>
                    <a:lnTo>
                      <a:pt x="1368" y="1943"/>
                    </a:lnTo>
                    <a:lnTo>
                      <a:pt x="1426" y="1947"/>
                    </a:lnTo>
                    <a:lnTo>
                      <a:pt x="1484" y="1950"/>
                    </a:lnTo>
                    <a:lnTo>
                      <a:pt x="1538" y="1958"/>
                    </a:lnTo>
                    <a:lnTo>
                      <a:pt x="1592" y="1969"/>
                    </a:lnTo>
                    <a:lnTo>
                      <a:pt x="1643" y="1985"/>
                    </a:lnTo>
                    <a:lnTo>
                      <a:pt x="1694" y="2000"/>
                    </a:lnTo>
                    <a:lnTo>
                      <a:pt x="1737" y="2015"/>
                    </a:lnTo>
                    <a:lnTo>
                      <a:pt x="1780" y="2035"/>
                    </a:lnTo>
                    <a:lnTo>
                      <a:pt x="1856" y="2073"/>
                    </a:lnTo>
                    <a:lnTo>
                      <a:pt x="1918" y="2111"/>
                    </a:lnTo>
                    <a:lnTo>
                      <a:pt x="1961" y="2146"/>
                    </a:lnTo>
                    <a:lnTo>
                      <a:pt x="1976" y="2161"/>
                    </a:lnTo>
                    <a:lnTo>
                      <a:pt x="1983" y="2176"/>
                    </a:lnTo>
                    <a:lnTo>
                      <a:pt x="1983" y="2130"/>
                    </a:lnTo>
                    <a:lnTo>
                      <a:pt x="1976" y="2000"/>
                    </a:lnTo>
                    <a:close/>
                  </a:path>
                </a:pathLst>
              </a:custGeom>
              <a:solidFill>
                <a:srgbClr val="575A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3" name="Freeform 16"/>
              <p:cNvSpPr>
                <a:spLocks/>
              </p:cNvSpPr>
              <p:nvPr/>
            </p:nvSpPr>
            <p:spPr bwMode="auto">
              <a:xfrm>
                <a:off x="3415" y="1041"/>
                <a:ext cx="14" cy="23"/>
              </a:xfrm>
              <a:custGeom>
                <a:avLst/>
                <a:gdLst>
                  <a:gd name="T0" fmla="*/ 14 w 14"/>
                  <a:gd name="T1" fmla="*/ 19 h 23"/>
                  <a:gd name="T2" fmla="*/ 14 w 14"/>
                  <a:gd name="T3" fmla="*/ 19 h 23"/>
                  <a:gd name="T4" fmla="*/ 0 w 14"/>
                  <a:gd name="T5" fmla="*/ 0 h 23"/>
                  <a:gd name="T6" fmla="*/ 0 w 14"/>
                  <a:gd name="T7" fmla="*/ 0 h 23"/>
                  <a:gd name="T8" fmla="*/ 4 w 14"/>
                  <a:gd name="T9" fmla="*/ 23 h 23"/>
                  <a:gd name="T10" fmla="*/ 14 w 14"/>
                  <a:gd name="T11" fmla="*/ 19 h 23"/>
                  <a:gd name="T12" fmla="*/ 0 60000 65536"/>
                  <a:gd name="T13" fmla="*/ 0 60000 65536"/>
                  <a:gd name="T14" fmla="*/ 0 60000 65536"/>
                  <a:gd name="T15" fmla="*/ 0 60000 65536"/>
                  <a:gd name="T16" fmla="*/ 0 60000 65536"/>
                  <a:gd name="T17" fmla="*/ 0 60000 65536"/>
                  <a:gd name="T18" fmla="*/ 0 w 14"/>
                  <a:gd name="T19" fmla="*/ 0 h 23"/>
                  <a:gd name="T20" fmla="*/ 14 w 14"/>
                  <a:gd name="T21" fmla="*/ 23 h 23"/>
                </a:gdLst>
                <a:ahLst/>
                <a:cxnLst>
                  <a:cxn ang="T12">
                    <a:pos x="T0" y="T1"/>
                  </a:cxn>
                  <a:cxn ang="T13">
                    <a:pos x="T2" y="T3"/>
                  </a:cxn>
                  <a:cxn ang="T14">
                    <a:pos x="T4" y="T5"/>
                  </a:cxn>
                  <a:cxn ang="T15">
                    <a:pos x="T6" y="T7"/>
                  </a:cxn>
                  <a:cxn ang="T16">
                    <a:pos x="T8" y="T9"/>
                  </a:cxn>
                  <a:cxn ang="T17">
                    <a:pos x="T10" y="T11"/>
                  </a:cxn>
                </a:cxnLst>
                <a:rect l="T18" t="T19" r="T20" b="T21"/>
                <a:pathLst>
                  <a:path w="14" h="23">
                    <a:moveTo>
                      <a:pt x="14" y="19"/>
                    </a:moveTo>
                    <a:lnTo>
                      <a:pt x="14" y="19"/>
                    </a:lnTo>
                    <a:lnTo>
                      <a:pt x="0" y="0"/>
                    </a:lnTo>
                    <a:lnTo>
                      <a:pt x="4" y="23"/>
                    </a:lnTo>
                    <a:lnTo>
                      <a:pt x="14" y="19"/>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4" name="Freeform 17"/>
              <p:cNvSpPr>
                <a:spLocks/>
              </p:cNvSpPr>
              <p:nvPr/>
            </p:nvSpPr>
            <p:spPr bwMode="auto">
              <a:xfrm>
                <a:off x="3419" y="1060"/>
                <a:ext cx="61" cy="69"/>
              </a:xfrm>
              <a:custGeom>
                <a:avLst/>
                <a:gdLst>
                  <a:gd name="T0" fmla="*/ 29 w 61"/>
                  <a:gd name="T1" fmla="*/ 69 h 69"/>
                  <a:gd name="T2" fmla="*/ 61 w 61"/>
                  <a:gd name="T3" fmla="*/ 54 h 69"/>
                  <a:gd name="T4" fmla="*/ 61 w 61"/>
                  <a:gd name="T5" fmla="*/ 54 h 69"/>
                  <a:gd name="T6" fmla="*/ 10 w 61"/>
                  <a:gd name="T7" fmla="*/ 0 h 69"/>
                  <a:gd name="T8" fmla="*/ 0 w 61"/>
                  <a:gd name="T9" fmla="*/ 4 h 69"/>
                  <a:gd name="T10" fmla="*/ 0 w 61"/>
                  <a:gd name="T11" fmla="*/ 4 h 69"/>
                  <a:gd name="T12" fmla="*/ 10 w 61"/>
                  <a:gd name="T13" fmla="*/ 31 h 69"/>
                  <a:gd name="T14" fmla="*/ 29 w 61"/>
                  <a:gd name="T15" fmla="*/ 69 h 69"/>
                  <a:gd name="T16" fmla="*/ 29 w 61"/>
                  <a:gd name="T17" fmla="*/ 69 h 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69"/>
                  <a:gd name="T29" fmla="*/ 61 w 61"/>
                  <a:gd name="T30" fmla="*/ 69 h 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69">
                    <a:moveTo>
                      <a:pt x="29" y="69"/>
                    </a:moveTo>
                    <a:lnTo>
                      <a:pt x="61" y="54"/>
                    </a:lnTo>
                    <a:lnTo>
                      <a:pt x="10" y="0"/>
                    </a:lnTo>
                    <a:lnTo>
                      <a:pt x="0" y="4"/>
                    </a:lnTo>
                    <a:lnTo>
                      <a:pt x="10" y="31"/>
                    </a:lnTo>
                    <a:lnTo>
                      <a:pt x="29" y="69"/>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5" name="Freeform 18"/>
              <p:cNvSpPr>
                <a:spLocks/>
              </p:cNvSpPr>
              <p:nvPr/>
            </p:nvSpPr>
            <p:spPr bwMode="auto">
              <a:xfrm>
                <a:off x="3448" y="1114"/>
                <a:ext cx="79" cy="81"/>
              </a:xfrm>
              <a:custGeom>
                <a:avLst/>
                <a:gdLst>
                  <a:gd name="T0" fmla="*/ 32 w 79"/>
                  <a:gd name="T1" fmla="*/ 81 h 81"/>
                  <a:gd name="T2" fmla="*/ 79 w 79"/>
                  <a:gd name="T3" fmla="*/ 58 h 81"/>
                  <a:gd name="T4" fmla="*/ 79 w 79"/>
                  <a:gd name="T5" fmla="*/ 58 h 81"/>
                  <a:gd name="T6" fmla="*/ 32 w 79"/>
                  <a:gd name="T7" fmla="*/ 0 h 81"/>
                  <a:gd name="T8" fmla="*/ 0 w 79"/>
                  <a:gd name="T9" fmla="*/ 15 h 81"/>
                  <a:gd name="T10" fmla="*/ 0 w 79"/>
                  <a:gd name="T11" fmla="*/ 15 h 81"/>
                  <a:gd name="T12" fmla="*/ 32 w 79"/>
                  <a:gd name="T13" fmla="*/ 81 h 81"/>
                  <a:gd name="T14" fmla="*/ 32 w 79"/>
                  <a:gd name="T15" fmla="*/ 81 h 81"/>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81"/>
                  <a:gd name="T26" fmla="*/ 79 w 79"/>
                  <a:gd name="T27" fmla="*/ 81 h 8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81">
                    <a:moveTo>
                      <a:pt x="32" y="81"/>
                    </a:moveTo>
                    <a:lnTo>
                      <a:pt x="79" y="58"/>
                    </a:lnTo>
                    <a:lnTo>
                      <a:pt x="32" y="0"/>
                    </a:lnTo>
                    <a:lnTo>
                      <a:pt x="0" y="15"/>
                    </a:lnTo>
                    <a:lnTo>
                      <a:pt x="32" y="81"/>
                    </a:lnTo>
                    <a:close/>
                  </a:path>
                </a:pathLst>
              </a:custGeom>
              <a:solidFill>
                <a:srgbClr val="858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6" name="Freeform 19"/>
              <p:cNvSpPr>
                <a:spLocks/>
              </p:cNvSpPr>
              <p:nvPr/>
            </p:nvSpPr>
            <p:spPr bwMode="auto">
              <a:xfrm>
                <a:off x="3480" y="1172"/>
                <a:ext cx="91" cy="84"/>
              </a:xfrm>
              <a:custGeom>
                <a:avLst/>
                <a:gdLst>
                  <a:gd name="T0" fmla="*/ 36 w 91"/>
                  <a:gd name="T1" fmla="*/ 84 h 84"/>
                  <a:gd name="T2" fmla="*/ 91 w 91"/>
                  <a:gd name="T3" fmla="*/ 57 h 84"/>
                  <a:gd name="T4" fmla="*/ 91 w 91"/>
                  <a:gd name="T5" fmla="*/ 57 h 84"/>
                  <a:gd name="T6" fmla="*/ 47 w 91"/>
                  <a:gd name="T7" fmla="*/ 0 h 84"/>
                  <a:gd name="T8" fmla="*/ 0 w 91"/>
                  <a:gd name="T9" fmla="*/ 23 h 84"/>
                  <a:gd name="T10" fmla="*/ 0 w 91"/>
                  <a:gd name="T11" fmla="*/ 23 h 84"/>
                  <a:gd name="T12" fmla="*/ 36 w 91"/>
                  <a:gd name="T13" fmla="*/ 84 h 84"/>
                  <a:gd name="T14" fmla="*/ 36 w 91"/>
                  <a:gd name="T15" fmla="*/ 84 h 84"/>
                  <a:gd name="T16" fmla="*/ 0 60000 65536"/>
                  <a:gd name="T17" fmla="*/ 0 60000 65536"/>
                  <a:gd name="T18" fmla="*/ 0 60000 65536"/>
                  <a:gd name="T19" fmla="*/ 0 60000 65536"/>
                  <a:gd name="T20" fmla="*/ 0 60000 65536"/>
                  <a:gd name="T21" fmla="*/ 0 60000 65536"/>
                  <a:gd name="T22" fmla="*/ 0 60000 65536"/>
                  <a:gd name="T23" fmla="*/ 0 60000 65536"/>
                  <a:gd name="T24" fmla="*/ 0 w 91"/>
                  <a:gd name="T25" fmla="*/ 0 h 84"/>
                  <a:gd name="T26" fmla="*/ 91 w 91"/>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1" h="84">
                    <a:moveTo>
                      <a:pt x="36" y="84"/>
                    </a:moveTo>
                    <a:lnTo>
                      <a:pt x="91" y="57"/>
                    </a:lnTo>
                    <a:lnTo>
                      <a:pt x="47" y="0"/>
                    </a:lnTo>
                    <a:lnTo>
                      <a:pt x="0" y="23"/>
                    </a:lnTo>
                    <a:lnTo>
                      <a:pt x="36" y="84"/>
                    </a:lnTo>
                    <a:close/>
                  </a:path>
                </a:pathLst>
              </a:custGeom>
              <a:solidFill>
                <a:srgbClr val="7A7F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7" name="Freeform 20"/>
              <p:cNvSpPr>
                <a:spLocks/>
              </p:cNvSpPr>
              <p:nvPr/>
            </p:nvSpPr>
            <p:spPr bwMode="auto">
              <a:xfrm>
                <a:off x="3516" y="1229"/>
                <a:ext cx="94" cy="88"/>
              </a:xfrm>
              <a:custGeom>
                <a:avLst/>
                <a:gdLst>
                  <a:gd name="T0" fmla="*/ 33 w 94"/>
                  <a:gd name="T1" fmla="*/ 88 h 88"/>
                  <a:gd name="T2" fmla="*/ 94 w 94"/>
                  <a:gd name="T3" fmla="*/ 57 h 88"/>
                  <a:gd name="T4" fmla="*/ 94 w 94"/>
                  <a:gd name="T5" fmla="*/ 57 h 88"/>
                  <a:gd name="T6" fmla="*/ 55 w 94"/>
                  <a:gd name="T7" fmla="*/ 0 h 88"/>
                  <a:gd name="T8" fmla="*/ 0 w 94"/>
                  <a:gd name="T9" fmla="*/ 27 h 88"/>
                  <a:gd name="T10" fmla="*/ 0 w 94"/>
                  <a:gd name="T11" fmla="*/ 27 h 88"/>
                  <a:gd name="T12" fmla="*/ 33 w 94"/>
                  <a:gd name="T13" fmla="*/ 88 h 88"/>
                  <a:gd name="T14" fmla="*/ 33 w 94"/>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88"/>
                  <a:gd name="T26" fmla="*/ 94 w 94"/>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88">
                    <a:moveTo>
                      <a:pt x="33" y="88"/>
                    </a:moveTo>
                    <a:lnTo>
                      <a:pt x="94" y="57"/>
                    </a:lnTo>
                    <a:lnTo>
                      <a:pt x="55" y="0"/>
                    </a:lnTo>
                    <a:lnTo>
                      <a:pt x="0" y="27"/>
                    </a:lnTo>
                    <a:lnTo>
                      <a:pt x="33" y="88"/>
                    </a:lnTo>
                    <a:close/>
                  </a:path>
                </a:pathLst>
              </a:custGeom>
              <a:solidFill>
                <a:srgbClr val="7074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8" name="Freeform 21"/>
              <p:cNvSpPr>
                <a:spLocks/>
              </p:cNvSpPr>
              <p:nvPr/>
            </p:nvSpPr>
            <p:spPr bwMode="auto">
              <a:xfrm>
                <a:off x="3549" y="1286"/>
                <a:ext cx="101" cy="96"/>
              </a:xfrm>
              <a:custGeom>
                <a:avLst/>
                <a:gdLst>
                  <a:gd name="T0" fmla="*/ 36 w 101"/>
                  <a:gd name="T1" fmla="*/ 96 h 96"/>
                  <a:gd name="T2" fmla="*/ 101 w 101"/>
                  <a:gd name="T3" fmla="*/ 62 h 96"/>
                  <a:gd name="T4" fmla="*/ 101 w 101"/>
                  <a:gd name="T5" fmla="*/ 62 h 96"/>
                  <a:gd name="T6" fmla="*/ 61 w 101"/>
                  <a:gd name="T7" fmla="*/ 0 h 96"/>
                  <a:gd name="T8" fmla="*/ 0 w 101"/>
                  <a:gd name="T9" fmla="*/ 31 h 96"/>
                  <a:gd name="T10" fmla="*/ 0 w 101"/>
                  <a:gd name="T11" fmla="*/ 31 h 96"/>
                  <a:gd name="T12" fmla="*/ 36 w 101"/>
                  <a:gd name="T13" fmla="*/ 96 h 96"/>
                  <a:gd name="T14" fmla="*/ 36 w 101"/>
                  <a:gd name="T15" fmla="*/ 96 h 96"/>
                  <a:gd name="T16" fmla="*/ 0 60000 65536"/>
                  <a:gd name="T17" fmla="*/ 0 60000 65536"/>
                  <a:gd name="T18" fmla="*/ 0 60000 65536"/>
                  <a:gd name="T19" fmla="*/ 0 60000 65536"/>
                  <a:gd name="T20" fmla="*/ 0 60000 65536"/>
                  <a:gd name="T21" fmla="*/ 0 60000 65536"/>
                  <a:gd name="T22" fmla="*/ 0 60000 65536"/>
                  <a:gd name="T23" fmla="*/ 0 60000 65536"/>
                  <a:gd name="T24" fmla="*/ 0 w 101"/>
                  <a:gd name="T25" fmla="*/ 0 h 96"/>
                  <a:gd name="T26" fmla="*/ 101 w 101"/>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 h="96">
                    <a:moveTo>
                      <a:pt x="36" y="96"/>
                    </a:moveTo>
                    <a:lnTo>
                      <a:pt x="101" y="62"/>
                    </a:lnTo>
                    <a:lnTo>
                      <a:pt x="61" y="0"/>
                    </a:lnTo>
                    <a:lnTo>
                      <a:pt x="0" y="31"/>
                    </a:lnTo>
                    <a:lnTo>
                      <a:pt x="36" y="96"/>
                    </a:lnTo>
                    <a:close/>
                  </a:path>
                </a:pathLst>
              </a:custGeom>
              <a:solidFill>
                <a:srgbClr val="656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9" name="Freeform 22"/>
              <p:cNvSpPr>
                <a:spLocks/>
              </p:cNvSpPr>
              <p:nvPr/>
            </p:nvSpPr>
            <p:spPr bwMode="auto">
              <a:xfrm>
                <a:off x="3585" y="1348"/>
                <a:ext cx="98" cy="96"/>
              </a:xfrm>
              <a:custGeom>
                <a:avLst/>
                <a:gdLst>
                  <a:gd name="T0" fmla="*/ 33 w 98"/>
                  <a:gd name="T1" fmla="*/ 96 h 96"/>
                  <a:gd name="T2" fmla="*/ 98 w 98"/>
                  <a:gd name="T3" fmla="*/ 61 h 96"/>
                  <a:gd name="T4" fmla="*/ 98 w 98"/>
                  <a:gd name="T5" fmla="*/ 61 h 96"/>
                  <a:gd name="T6" fmla="*/ 65 w 98"/>
                  <a:gd name="T7" fmla="*/ 0 h 96"/>
                  <a:gd name="T8" fmla="*/ 0 w 98"/>
                  <a:gd name="T9" fmla="*/ 34 h 96"/>
                  <a:gd name="T10" fmla="*/ 0 w 98"/>
                  <a:gd name="T11" fmla="*/ 34 h 96"/>
                  <a:gd name="T12" fmla="*/ 33 w 98"/>
                  <a:gd name="T13" fmla="*/ 96 h 96"/>
                  <a:gd name="T14" fmla="*/ 33 w 98"/>
                  <a:gd name="T15" fmla="*/ 96 h 96"/>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96"/>
                  <a:gd name="T26" fmla="*/ 98 w 98"/>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96">
                    <a:moveTo>
                      <a:pt x="33" y="96"/>
                    </a:moveTo>
                    <a:lnTo>
                      <a:pt x="98" y="61"/>
                    </a:lnTo>
                    <a:lnTo>
                      <a:pt x="65" y="0"/>
                    </a:lnTo>
                    <a:lnTo>
                      <a:pt x="0" y="34"/>
                    </a:lnTo>
                    <a:lnTo>
                      <a:pt x="33" y="96"/>
                    </a:lnTo>
                    <a:close/>
                  </a:path>
                </a:pathLst>
              </a:custGeom>
              <a:solidFill>
                <a:srgbClr val="5C5F6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0" name="Freeform 23"/>
              <p:cNvSpPr>
                <a:spLocks/>
              </p:cNvSpPr>
              <p:nvPr/>
            </p:nvSpPr>
            <p:spPr bwMode="auto">
              <a:xfrm>
                <a:off x="3618" y="1409"/>
                <a:ext cx="97" cy="96"/>
              </a:xfrm>
              <a:custGeom>
                <a:avLst/>
                <a:gdLst>
                  <a:gd name="T0" fmla="*/ 36 w 97"/>
                  <a:gd name="T1" fmla="*/ 96 h 96"/>
                  <a:gd name="T2" fmla="*/ 97 w 97"/>
                  <a:gd name="T3" fmla="*/ 65 h 96"/>
                  <a:gd name="T4" fmla="*/ 97 w 97"/>
                  <a:gd name="T5" fmla="*/ 65 h 96"/>
                  <a:gd name="T6" fmla="*/ 65 w 97"/>
                  <a:gd name="T7" fmla="*/ 0 h 96"/>
                  <a:gd name="T8" fmla="*/ 0 w 97"/>
                  <a:gd name="T9" fmla="*/ 35 h 96"/>
                  <a:gd name="T10" fmla="*/ 0 w 97"/>
                  <a:gd name="T11" fmla="*/ 35 h 96"/>
                  <a:gd name="T12" fmla="*/ 36 w 97"/>
                  <a:gd name="T13" fmla="*/ 96 h 96"/>
                  <a:gd name="T14" fmla="*/ 36 w 97"/>
                  <a:gd name="T15" fmla="*/ 96 h 96"/>
                  <a:gd name="T16" fmla="*/ 0 60000 65536"/>
                  <a:gd name="T17" fmla="*/ 0 60000 65536"/>
                  <a:gd name="T18" fmla="*/ 0 60000 65536"/>
                  <a:gd name="T19" fmla="*/ 0 60000 65536"/>
                  <a:gd name="T20" fmla="*/ 0 60000 65536"/>
                  <a:gd name="T21" fmla="*/ 0 60000 65536"/>
                  <a:gd name="T22" fmla="*/ 0 60000 65536"/>
                  <a:gd name="T23" fmla="*/ 0 60000 65536"/>
                  <a:gd name="T24" fmla="*/ 0 w 97"/>
                  <a:gd name="T25" fmla="*/ 0 h 96"/>
                  <a:gd name="T26" fmla="*/ 97 w 97"/>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7" h="96">
                    <a:moveTo>
                      <a:pt x="36" y="96"/>
                    </a:moveTo>
                    <a:lnTo>
                      <a:pt x="97" y="65"/>
                    </a:lnTo>
                    <a:lnTo>
                      <a:pt x="65" y="0"/>
                    </a:lnTo>
                    <a:lnTo>
                      <a:pt x="0" y="35"/>
                    </a:lnTo>
                    <a:lnTo>
                      <a:pt x="36" y="96"/>
                    </a:lnTo>
                    <a:close/>
                  </a:path>
                </a:pathLst>
              </a:custGeom>
              <a:solidFill>
                <a:srgbClr val="5154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1" name="Freeform 24"/>
              <p:cNvSpPr>
                <a:spLocks/>
              </p:cNvSpPr>
              <p:nvPr/>
            </p:nvSpPr>
            <p:spPr bwMode="auto">
              <a:xfrm>
                <a:off x="3654" y="1474"/>
                <a:ext cx="90" cy="92"/>
              </a:xfrm>
              <a:custGeom>
                <a:avLst/>
                <a:gdLst>
                  <a:gd name="T0" fmla="*/ 32 w 90"/>
                  <a:gd name="T1" fmla="*/ 92 h 92"/>
                  <a:gd name="T2" fmla="*/ 90 w 90"/>
                  <a:gd name="T3" fmla="*/ 65 h 92"/>
                  <a:gd name="T4" fmla="*/ 90 w 90"/>
                  <a:gd name="T5" fmla="*/ 65 h 92"/>
                  <a:gd name="T6" fmla="*/ 61 w 90"/>
                  <a:gd name="T7" fmla="*/ 0 h 92"/>
                  <a:gd name="T8" fmla="*/ 0 w 90"/>
                  <a:gd name="T9" fmla="*/ 31 h 92"/>
                  <a:gd name="T10" fmla="*/ 0 w 90"/>
                  <a:gd name="T11" fmla="*/ 31 h 92"/>
                  <a:gd name="T12" fmla="*/ 32 w 90"/>
                  <a:gd name="T13" fmla="*/ 92 h 92"/>
                  <a:gd name="T14" fmla="*/ 32 w 90"/>
                  <a:gd name="T15" fmla="*/ 92 h 92"/>
                  <a:gd name="T16" fmla="*/ 0 60000 65536"/>
                  <a:gd name="T17" fmla="*/ 0 60000 65536"/>
                  <a:gd name="T18" fmla="*/ 0 60000 65536"/>
                  <a:gd name="T19" fmla="*/ 0 60000 65536"/>
                  <a:gd name="T20" fmla="*/ 0 60000 65536"/>
                  <a:gd name="T21" fmla="*/ 0 60000 65536"/>
                  <a:gd name="T22" fmla="*/ 0 60000 65536"/>
                  <a:gd name="T23" fmla="*/ 0 60000 65536"/>
                  <a:gd name="T24" fmla="*/ 0 w 90"/>
                  <a:gd name="T25" fmla="*/ 0 h 92"/>
                  <a:gd name="T26" fmla="*/ 90 w 90"/>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0" h="92">
                    <a:moveTo>
                      <a:pt x="32" y="92"/>
                    </a:moveTo>
                    <a:lnTo>
                      <a:pt x="90" y="65"/>
                    </a:lnTo>
                    <a:lnTo>
                      <a:pt x="61" y="0"/>
                    </a:lnTo>
                    <a:lnTo>
                      <a:pt x="0" y="31"/>
                    </a:lnTo>
                    <a:lnTo>
                      <a:pt x="32" y="92"/>
                    </a:lnTo>
                    <a:close/>
                  </a:path>
                </a:pathLst>
              </a:custGeom>
              <a:solidFill>
                <a:srgbClr val="4749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2" name="Freeform 25"/>
              <p:cNvSpPr>
                <a:spLocks/>
              </p:cNvSpPr>
              <p:nvPr/>
            </p:nvSpPr>
            <p:spPr bwMode="auto">
              <a:xfrm>
                <a:off x="3686" y="1539"/>
                <a:ext cx="84" cy="92"/>
              </a:xfrm>
              <a:custGeom>
                <a:avLst/>
                <a:gdLst>
                  <a:gd name="T0" fmla="*/ 15 w 84"/>
                  <a:gd name="T1" fmla="*/ 50 h 92"/>
                  <a:gd name="T2" fmla="*/ 15 w 84"/>
                  <a:gd name="T3" fmla="*/ 50 h 92"/>
                  <a:gd name="T4" fmla="*/ 37 w 84"/>
                  <a:gd name="T5" fmla="*/ 92 h 92"/>
                  <a:gd name="T6" fmla="*/ 84 w 84"/>
                  <a:gd name="T7" fmla="*/ 69 h 92"/>
                  <a:gd name="T8" fmla="*/ 84 w 84"/>
                  <a:gd name="T9" fmla="*/ 69 h 92"/>
                  <a:gd name="T10" fmla="*/ 58 w 84"/>
                  <a:gd name="T11" fmla="*/ 0 h 92"/>
                  <a:gd name="T12" fmla="*/ 0 w 84"/>
                  <a:gd name="T13" fmla="*/ 27 h 92"/>
                  <a:gd name="T14" fmla="*/ 0 w 84"/>
                  <a:gd name="T15" fmla="*/ 27 h 92"/>
                  <a:gd name="T16" fmla="*/ 15 w 84"/>
                  <a:gd name="T17" fmla="*/ 50 h 92"/>
                  <a:gd name="T18" fmla="*/ 15 w 84"/>
                  <a:gd name="T19" fmla="*/ 50 h 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92"/>
                  <a:gd name="T32" fmla="*/ 84 w 84"/>
                  <a:gd name="T33" fmla="*/ 92 h 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92">
                    <a:moveTo>
                      <a:pt x="15" y="50"/>
                    </a:moveTo>
                    <a:lnTo>
                      <a:pt x="15" y="50"/>
                    </a:lnTo>
                    <a:lnTo>
                      <a:pt x="37" y="92"/>
                    </a:lnTo>
                    <a:lnTo>
                      <a:pt x="84" y="69"/>
                    </a:lnTo>
                    <a:lnTo>
                      <a:pt x="58" y="0"/>
                    </a:lnTo>
                    <a:lnTo>
                      <a:pt x="0" y="27"/>
                    </a:lnTo>
                    <a:lnTo>
                      <a:pt x="15" y="50"/>
                    </a:lnTo>
                    <a:close/>
                  </a:path>
                </a:pathLst>
              </a:custGeom>
              <a:solidFill>
                <a:srgbClr val="3C3E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3" name="Freeform 26"/>
              <p:cNvSpPr>
                <a:spLocks/>
              </p:cNvSpPr>
              <p:nvPr/>
            </p:nvSpPr>
            <p:spPr bwMode="auto">
              <a:xfrm>
                <a:off x="3723" y="1608"/>
                <a:ext cx="68" cy="88"/>
              </a:xfrm>
              <a:custGeom>
                <a:avLst/>
                <a:gdLst>
                  <a:gd name="T0" fmla="*/ 25 w 68"/>
                  <a:gd name="T1" fmla="*/ 88 h 88"/>
                  <a:gd name="T2" fmla="*/ 68 w 68"/>
                  <a:gd name="T3" fmla="*/ 65 h 88"/>
                  <a:gd name="T4" fmla="*/ 68 w 68"/>
                  <a:gd name="T5" fmla="*/ 65 h 88"/>
                  <a:gd name="T6" fmla="*/ 47 w 68"/>
                  <a:gd name="T7" fmla="*/ 0 h 88"/>
                  <a:gd name="T8" fmla="*/ 0 w 68"/>
                  <a:gd name="T9" fmla="*/ 23 h 88"/>
                  <a:gd name="T10" fmla="*/ 0 w 68"/>
                  <a:gd name="T11" fmla="*/ 23 h 88"/>
                  <a:gd name="T12" fmla="*/ 25 w 68"/>
                  <a:gd name="T13" fmla="*/ 88 h 88"/>
                  <a:gd name="T14" fmla="*/ 25 w 68"/>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88"/>
                  <a:gd name="T26" fmla="*/ 68 w 68"/>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88">
                    <a:moveTo>
                      <a:pt x="25" y="88"/>
                    </a:moveTo>
                    <a:lnTo>
                      <a:pt x="68" y="65"/>
                    </a:lnTo>
                    <a:lnTo>
                      <a:pt x="47" y="0"/>
                    </a:lnTo>
                    <a:lnTo>
                      <a:pt x="0" y="23"/>
                    </a:lnTo>
                    <a:lnTo>
                      <a:pt x="25" y="88"/>
                    </a:lnTo>
                    <a:close/>
                  </a:path>
                </a:pathLst>
              </a:custGeom>
              <a:solidFill>
                <a:srgbClr val="3234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4" name="Freeform 27"/>
              <p:cNvSpPr>
                <a:spLocks/>
              </p:cNvSpPr>
              <p:nvPr/>
            </p:nvSpPr>
            <p:spPr bwMode="auto">
              <a:xfrm>
                <a:off x="3748" y="1673"/>
                <a:ext cx="65" cy="92"/>
              </a:xfrm>
              <a:custGeom>
                <a:avLst/>
                <a:gdLst>
                  <a:gd name="T0" fmla="*/ 25 w 65"/>
                  <a:gd name="T1" fmla="*/ 92 h 92"/>
                  <a:gd name="T2" fmla="*/ 65 w 65"/>
                  <a:gd name="T3" fmla="*/ 73 h 92"/>
                  <a:gd name="T4" fmla="*/ 65 w 65"/>
                  <a:gd name="T5" fmla="*/ 73 h 92"/>
                  <a:gd name="T6" fmla="*/ 43 w 65"/>
                  <a:gd name="T7" fmla="*/ 0 h 92"/>
                  <a:gd name="T8" fmla="*/ 0 w 65"/>
                  <a:gd name="T9" fmla="*/ 23 h 92"/>
                  <a:gd name="T10" fmla="*/ 0 w 65"/>
                  <a:gd name="T11" fmla="*/ 23 h 92"/>
                  <a:gd name="T12" fmla="*/ 25 w 65"/>
                  <a:gd name="T13" fmla="*/ 92 h 92"/>
                  <a:gd name="T14" fmla="*/ 25 w 65"/>
                  <a:gd name="T15" fmla="*/ 92 h 92"/>
                  <a:gd name="T16" fmla="*/ 0 60000 65536"/>
                  <a:gd name="T17" fmla="*/ 0 60000 65536"/>
                  <a:gd name="T18" fmla="*/ 0 60000 65536"/>
                  <a:gd name="T19" fmla="*/ 0 60000 65536"/>
                  <a:gd name="T20" fmla="*/ 0 60000 65536"/>
                  <a:gd name="T21" fmla="*/ 0 60000 65536"/>
                  <a:gd name="T22" fmla="*/ 0 60000 65536"/>
                  <a:gd name="T23" fmla="*/ 0 60000 65536"/>
                  <a:gd name="T24" fmla="*/ 0 w 65"/>
                  <a:gd name="T25" fmla="*/ 0 h 92"/>
                  <a:gd name="T26" fmla="*/ 65 w 65"/>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 h="92">
                    <a:moveTo>
                      <a:pt x="25" y="92"/>
                    </a:moveTo>
                    <a:lnTo>
                      <a:pt x="65" y="73"/>
                    </a:lnTo>
                    <a:lnTo>
                      <a:pt x="43" y="0"/>
                    </a:lnTo>
                    <a:lnTo>
                      <a:pt x="0" y="23"/>
                    </a:lnTo>
                    <a:lnTo>
                      <a:pt x="25" y="92"/>
                    </a:lnTo>
                    <a:close/>
                  </a:path>
                </a:pathLst>
              </a:custGeom>
              <a:solidFill>
                <a:srgbClr val="282A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5" name="Freeform 28"/>
              <p:cNvSpPr>
                <a:spLocks/>
              </p:cNvSpPr>
              <p:nvPr/>
            </p:nvSpPr>
            <p:spPr bwMode="auto">
              <a:xfrm>
                <a:off x="3773" y="1746"/>
                <a:ext cx="58" cy="88"/>
              </a:xfrm>
              <a:custGeom>
                <a:avLst/>
                <a:gdLst>
                  <a:gd name="T0" fmla="*/ 22 w 58"/>
                  <a:gd name="T1" fmla="*/ 88 h 88"/>
                  <a:gd name="T2" fmla="*/ 58 w 58"/>
                  <a:gd name="T3" fmla="*/ 69 h 88"/>
                  <a:gd name="T4" fmla="*/ 58 w 58"/>
                  <a:gd name="T5" fmla="*/ 69 h 88"/>
                  <a:gd name="T6" fmla="*/ 40 w 58"/>
                  <a:gd name="T7" fmla="*/ 0 h 88"/>
                  <a:gd name="T8" fmla="*/ 0 w 58"/>
                  <a:gd name="T9" fmla="*/ 19 h 88"/>
                  <a:gd name="T10" fmla="*/ 0 w 58"/>
                  <a:gd name="T11" fmla="*/ 19 h 88"/>
                  <a:gd name="T12" fmla="*/ 22 w 58"/>
                  <a:gd name="T13" fmla="*/ 88 h 88"/>
                  <a:gd name="T14" fmla="*/ 22 w 58"/>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88"/>
                  <a:gd name="T26" fmla="*/ 58 w 58"/>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88">
                    <a:moveTo>
                      <a:pt x="22" y="88"/>
                    </a:moveTo>
                    <a:lnTo>
                      <a:pt x="58" y="69"/>
                    </a:lnTo>
                    <a:lnTo>
                      <a:pt x="40" y="0"/>
                    </a:lnTo>
                    <a:lnTo>
                      <a:pt x="0" y="19"/>
                    </a:lnTo>
                    <a:lnTo>
                      <a:pt x="22" y="88"/>
                    </a:lnTo>
                    <a:close/>
                  </a:path>
                </a:pathLst>
              </a:custGeom>
              <a:solidFill>
                <a:srgbClr val="1D1E2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6" name="Freeform 29"/>
              <p:cNvSpPr>
                <a:spLocks/>
              </p:cNvSpPr>
              <p:nvPr/>
            </p:nvSpPr>
            <p:spPr bwMode="auto">
              <a:xfrm>
                <a:off x="3795" y="1815"/>
                <a:ext cx="51" cy="88"/>
              </a:xfrm>
              <a:custGeom>
                <a:avLst/>
                <a:gdLst>
                  <a:gd name="T0" fmla="*/ 22 w 51"/>
                  <a:gd name="T1" fmla="*/ 88 h 88"/>
                  <a:gd name="T2" fmla="*/ 51 w 51"/>
                  <a:gd name="T3" fmla="*/ 73 h 88"/>
                  <a:gd name="T4" fmla="*/ 51 w 51"/>
                  <a:gd name="T5" fmla="*/ 73 h 88"/>
                  <a:gd name="T6" fmla="*/ 36 w 51"/>
                  <a:gd name="T7" fmla="*/ 0 h 88"/>
                  <a:gd name="T8" fmla="*/ 0 w 51"/>
                  <a:gd name="T9" fmla="*/ 19 h 88"/>
                  <a:gd name="T10" fmla="*/ 0 w 51"/>
                  <a:gd name="T11" fmla="*/ 19 h 88"/>
                  <a:gd name="T12" fmla="*/ 22 w 51"/>
                  <a:gd name="T13" fmla="*/ 88 h 88"/>
                  <a:gd name="T14" fmla="*/ 22 w 51"/>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88"/>
                  <a:gd name="T26" fmla="*/ 51 w 51"/>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88">
                    <a:moveTo>
                      <a:pt x="22" y="88"/>
                    </a:moveTo>
                    <a:lnTo>
                      <a:pt x="51" y="73"/>
                    </a:lnTo>
                    <a:lnTo>
                      <a:pt x="36" y="0"/>
                    </a:lnTo>
                    <a:lnTo>
                      <a:pt x="0" y="19"/>
                    </a:lnTo>
                    <a:lnTo>
                      <a:pt x="22" y="88"/>
                    </a:lnTo>
                    <a:close/>
                  </a:path>
                </a:pathLst>
              </a:custGeom>
              <a:solidFill>
                <a:srgbClr val="1314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7" name="Freeform 30"/>
              <p:cNvSpPr>
                <a:spLocks/>
              </p:cNvSpPr>
              <p:nvPr/>
            </p:nvSpPr>
            <p:spPr bwMode="auto">
              <a:xfrm>
                <a:off x="3817" y="1888"/>
                <a:ext cx="39" cy="84"/>
              </a:xfrm>
              <a:custGeom>
                <a:avLst/>
                <a:gdLst>
                  <a:gd name="T0" fmla="*/ 14 w 39"/>
                  <a:gd name="T1" fmla="*/ 84 h 84"/>
                  <a:gd name="T2" fmla="*/ 39 w 39"/>
                  <a:gd name="T3" fmla="*/ 73 h 84"/>
                  <a:gd name="T4" fmla="*/ 39 w 39"/>
                  <a:gd name="T5" fmla="*/ 73 h 84"/>
                  <a:gd name="T6" fmla="*/ 29 w 39"/>
                  <a:gd name="T7" fmla="*/ 0 h 84"/>
                  <a:gd name="T8" fmla="*/ 0 w 39"/>
                  <a:gd name="T9" fmla="*/ 15 h 84"/>
                  <a:gd name="T10" fmla="*/ 0 w 39"/>
                  <a:gd name="T11" fmla="*/ 15 h 84"/>
                  <a:gd name="T12" fmla="*/ 14 w 39"/>
                  <a:gd name="T13" fmla="*/ 84 h 84"/>
                  <a:gd name="T14" fmla="*/ 14 w 39"/>
                  <a:gd name="T15" fmla="*/ 84 h 84"/>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84"/>
                  <a:gd name="T26" fmla="*/ 39 w 39"/>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84">
                    <a:moveTo>
                      <a:pt x="14" y="84"/>
                    </a:moveTo>
                    <a:lnTo>
                      <a:pt x="39" y="73"/>
                    </a:lnTo>
                    <a:lnTo>
                      <a:pt x="29" y="0"/>
                    </a:lnTo>
                    <a:lnTo>
                      <a:pt x="0" y="15"/>
                    </a:lnTo>
                    <a:lnTo>
                      <a:pt x="14" y="84"/>
                    </a:lnTo>
                    <a:close/>
                  </a:path>
                </a:pathLst>
              </a:custGeom>
              <a:solidFill>
                <a:srgbClr val="0D0E0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8" name="Freeform 31"/>
              <p:cNvSpPr>
                <a:spLocks/>
              </p:cNvSpPr>
              <p:nvPr/>
            </p:nvSpPr>
            <p:spPr bwMode="auto">
              <a:xfrm>
                <a:off x="3831" y="1961"/>
                <a:ext cx="69" cy="532"/>
              </a:xfrm>
              <a:custGeom>
                <a:avLst/>
                <a:gdLst>
                  <a:gd name="T0" fmla="*/ 69 w 69"/>
                  <a:gd name="T1" fmla="*/ 532 h 532"/>
                  <a:gd name="T2" fmla="*/ 69 w 69"/>
                  <a:gd name="T3" fmla="*/ 532 h 532"/>
                  <a:gd name="T4" fmla="*/ 69 w 69"/>
                  <a:gd name="T5" fmla="*/ 532 h 532"/>
                  <a:gd name="T6" fmla="*/ 62 w 69"/>
                  <a:gd name="T7" fmla="*/ 390 h 532"/>
                  <a:gd name="T8" fmla="*/ 54 w 69"/>
                  <a:gd name="T9" fmla="*/ 252 h 532"/>
                  <a:gd name="T10" fmla="*/ 43 w 69"/>
                  <a:gd name="T11" fmla="*/ 126 h 532"/>
                  <a:gd name="T12" fmla="*/ 25 w 69"/>
                  <a:gd name="T13" fmla="*/ 0 h 532"/>
                  <a:gd name="T14" fmla="*/ 0 w 69"/>
                  <a:gd name="T15" fmla="*/ 11 h 532"/>
                  <a:gd name="T16" fmla="*/ 0 w 69"/>
                  <a:gd name="T17" fmla="*/ 11 h 532"/>
                  <a:gd name="T18" fmla="*/ 29 w 69"/>
                  <a:gd name="T19" fmla="*/ 157 h 532"/>
                  <a:gd name="T20" fmla="*/ 47 w 69"/>
                  <a:gd name="T21" fmla="*/ 295 h 532"/>
                  <a:gd name="T22" fmla="*/ 62 w 69"/>
                  <a:gd name="T23" fmla="*/ 421 h 532"/>
                  <a:gd name="T24" fmla="*/ 69 w 69"/>
                  <a:gd name="T25" fmla="*/ 532 h 532"/>
                  <a:gd name="T26" fmla="*/ 69 w 69"/>
                  <a:gd name="T27" fmla="*/ 532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532"/>
                  <a:gd name="T44" fmla="*/ 69 w 69"/>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532">
                    <a:moveTo>
                      <a:pt x="69" y="532"/>
                    </a:moveTo>
                    <a:lnTo>
                      <a:pt x="69" y="532"/>
                    </a:lnTo>
                    <a:lnTo>
                      <a:pt x="62" y="390"/>
                    </a:lnTo>
                    <a:lnTo>
                      <a:pt x="54" y="252"/>
                    </a:lnTo>
                    <a:lnTo>
                      <a:pt x="43" y="126"/>
                    </a:lnTo>
                    <a:lnTo>
                      <a:pt x="25" y="0"/>
                    </a:lnTo>
                    <a:lnTo>
                      <a:pt x="0" y="11"/>
                    </a:lnTo>
                    <a:lnTo>
                      <a:pt x="29" y="157"/>
                    </a:lnTo>
                    <a:lnTo>
                      <a:pt x="47" y="295"/>
                    </a:lnTo>
                    <a:lnTo>
                      <a:pt x="62" y="421"/>
                    </a:lnTo>
                    <a:lnTo>
                      <a:pt x="69" y="532"/>
                    </a:lnTo>
                    <a:close/>
                  </a:path>
                </a:pathLst>
              </a:custGeom>
              <a:solidFill>
                <a:srgbClr val="0D0E0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9" name="Freeform 32"/>
              <p:cNvSpPr>
                <a:spLocks/>
              </p:cNvSpPr>
              <p:nvPr/>
            </p:nvSpPr>
            <p:spPr bwMode="auto">
              <a:xfrm>
                <a:off x="1924" y="700"/>
                <a:ext cx="55" cy="35"/>
              </a:xfrm>
              <a:custGeom>
                <a:avLst/>
                <a:gdLst>
                  <a:gd name="T0" fmla="*/ 0 w 55"/>
                  <a:gd name="T1" fmla="*/ 35 h 35"/>
                  <a:gd name="T2" fmla="*/ 0 w 55"/>
                  <a:gd name="T3" fmla="*/ 35 h 35"/>
                  <a:gd name="T4" fmla="*/ 55 w 55"/>
                  <a:gd name="T5" fmla="*/ 31 h 35"/>
                  <a:gd name="T6" fmla="*/ 55 w 55"/>
                  <a:gd name="T7" fmla="*/ 0 h 35"/>
                  <a:gd name="T8" fmla="*/ 55 w 55"/>
                  <a:gd name="T9" fmla="*/ 0 h 35"/>
                  <a:gd name="T10" fmla="*/ 0 w 55"/>
                  <a:gd name="T11" fmla="*/ 35 h 35"/>
                  <a:gd name="T12" fmla="*/ 0 w 55"/>
                  <a:gd name="T13" fmla="*/ 35 h 35"/>
                  <a:gd name="T14" fmla="*/ 0 60000 65536"/>
                  <a:gd name="T15" fmla="*/ 0 60000 65536"/>
                  <a:gd name="T16" fmla="*/ 0 60000 65536"/>
                  <a:gd name="T17" fmla="*/ 0 60000 65536"/>
                  <a:gd name="T18" fmla="*/ 0 60000 65536"/>
                  <a:gd name="T19" fmla="*/ 0 60000 65536"/>
                  <a:gd name="T20" fmla="*/ 0 60000 65536"/>
                  <a:gd name="T21" fmla="*/ 0 w 55"/>
                  <a:gd name="T22" fmla="*/ 0 h 35"/>
                  <a:gd name="T23" fmla="*/ 55 w 55"/>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 h="35">
                    <a:moveTo>
                      <a:pt x="0" y="35"/>
                    </a:moveTo>
                    <a:lnTo>
                      <a:pt x="0" y="35"/>
                    </a:lnTo>
                    <a:lnTo>
                      <a:pt x="55" y="31"/>
                    </a:lnTo>
                    <a:lnTo>
                      <a:pt x="55" y="0"/>
                    </a:lnTo>
                    <a:lnTo>
                      <a:pt x="0" y="35"/>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0" name="Freeform 33"/>
              <p:cNvSpPr>
                <a:spLocks/>
              </p:cNvSpPr>
              <p:nvPr/>
            </p:nvSpPr>
            <p:spPr bwMode="auto">
              <a:xfrm>
                <a:off x="1979" y="662"/>
                <a:ext cx="54" cy="69"/>
              </a:xfrm>
              <a:custGeom>
                <a:avLst/>
                <a:gdLst>
                  <a:gd name="T0" fmla="*/ 0 w 54"/>
                  <a:gd name="T1" fmla="*/ 38 h 69"/>
                  <a:gd name="T2" fmla="*/ 0 w 54"/>
                  <a:gd name="T3" fmla="*/ 69 h 69"/>
                  <a:gd name="T4" fmla="*/ 0 w 54"/>
                  <a:gd name="T5" fmla="*/ 69 h 69"/>
                  <a:gd name="T6" fmla="*/ 54 w 54"/>
                  <a:gd name="T7" fmla="*/ 61 h 69"/>
                  <a:gd name="T8" fmla="*/ 54 w 54"/>
                  <a:gd name="T9" fmla="*/ 0 h 69"/>
                  <a:gd name="T10" fmla="*/ 54 w 54"/>
                  <a:gd name="T11" fmla="*/ 0 h 69"/>
                  <a:gd name="T12" fmla="*/ 0 w 54"/>
                  <a:gd name="T13" fmla="*/ 38 h 69"/>
                  <a:gd name="T14" fmla="*/ 0 w 54"/>
                  <a:gd name="T15" fmla="*/ 38 h 6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69"/>
                  <a:gd name="T26" fmla="*/ 54 w 54"/>
                  <a:gd name="T27" fmla="*/ 69 h 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69">
                    <a:moveTo>
                      <a:pt x="0" y="38"/>
                    </a:moveTo>
                    <a:lnTo>
                      <a:pt x="0" y="69"/>
                    </a:lnTo>
                    <a:lnTo>
                      <a:pt x="54" y="61"/>
                    </a:lnTo>
                    <a:lnTo>
                      <a:pt x="54" y="0"/>
                    </a:lnTo>
                    <a:lnTo>
                      <a:pt x="0" y="38"/>
                    </a:lnTo>
                    <a:close/>
                  </a:path>
                </a:pathLst>
              </a:custGeom>
              <a:solidFill>
                <a:srgbClr val="8B90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1" name="Freeform 34"/>
              <p:cNvSpPr>
                <a:spLocks/>
              </p:cNvSpPr>
              <p:nvPr/>
            </p:nvSpPr>
            <p:spPr bwMode="auto">
              <a:xfrm>
                <a:off x="2033" y="605"/>
                <a:ext cx="51" cy="118"/>
              </a:xfrm>
              <a:custGeom>
                <a:avLst/>
                <a:gdLst>
                  <a:gd name="T0" fmla="*/ 0 w 51"/>
                  <a:gd name="T1" fmla="*/ 57 h 118"/>
                  <a:gd name="T2" fmla="*/ 0 w 51"/>
                  <a:gd name="T3" fmla="*/ 118 h 118"/>
                  <a:gd name="T4" fmla="*/ 0 w 51"/>
                  <a:gd name="T5" fmla="*/ 118 h 118"/>
                  <a:gd name="T6" fmla="*/ 51 w 51"/>
                  <a:gd name="T7" fmla="*/ 114 h 118"/>
                  <a:gd name="T8" fmla="*/ 51 w 51"/>
                  <a:gd name="T9" fmla="*/ 0 h 118"/>
                  <a:gd name="T10" fmla="*/ 51 w 51"/>
                  <a:gd name="T11" fmla="*/ 0 h 118"/>
                  <a:gd name="T12" fmla="*/ 29 w 51"/>
                  <a:gd name="T13" fmla="*/ 26 h 118"/>
                  <a:gd name="T14" fmla="*/ 0 w 51"/>
                  <a:gd name="T15" fmla="*/ 57 h 118"/>
                  <a:gd name="T16" fmla="*/ 0 w 51"/>
                  <a:gd name="T17" fmla="*/ 57 h 1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18"/>
                  <a:gd name="T29" fmla="*/ 51 w 51"/>
                  <a:gd name="T30" fmla="*/ 118 h 1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18">
                    <a:moveTo>
                      <a:pt x="0" y="57"/>
                    </a:moveTo>
                    <a:lnTo>
                      <a:pt x="0" y="118"/>
                    </a:lnTo>
                    <a:lnTo>
                      <a:pt x="51" y="114"/>
                    </a:lnTo>
                    <a:lnTo>
                      <a:pt x="51" y="0"/>
                    </a:lnTo>
                    <a:lnTo>
                      <a:pt x="29" y="26"/>
                    </a:lnTo>
                    <a:lnTo>
                      <a:pt x="0" y="57"/>
                    </a:lnTo>
                    <a:close/>
                  </a:path>
                </a:pathLst>
              </a:custGeom>
              <a:solidFill>
                <a:srgbClr val="878C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2" name="Freeform 35"/>
              <p:cNvSpPr>
                <a:spLocks/>
              </p:cNvSpPr>
              <p:nvPr/>
            </p:nvSpPr>
            <p:spPr bwMode="auto">
              <a:xfrm>
                <a:off x="2084" y="493"/>
                <a:ext cx="54" cy="226"/>
              </a:xfrm>
              <a:custGeom>
                <a:avLst/>
                <a:gdLst>
                  <a:gd name="T0" fmla="*/ 0 w 54"/>
                  <a:gd name="T1" fmla="*/ 112 h 226"/>
                  <a:gd name="T2" fmla="*/ 0 w 54"/>
                  <a:gd name="T3" fmla="*/ 226 h 226"/>
                  <a:gd name="T4" fmla="*/ 0 w 54"/>
                  <a:gd name="T5" fmla="*/ 226 h 226"/>
                  <a:gd name="T6" fmla="*/ 54 w 54"/>
                  <a:gd name="T7" fmla="*/ 223 h 226"/>
                  <a:gd name="T8" fmla="*/ 54 w 54"/>
                  <a:gd name="T9" fmla="*/ 0 h 226"/>
                  <a:gd name="T10" fmla="*/ 54 w 54"/>
                  <a:gd name="T11" fmla="*/ 0 h 226"/>
                  <a:gd name="T12" fmla="*/ 0 w 54"/>
                  <a:gd name="T13" fmla="*/ 0 h 226"/>
                  <a:gd name="T14" fmla="*/ 0 w 54"/>
                  <a:gd name="T15" fmla="*/ 0 h 226"/>
                  <a:gd name="T16" fmla="*/ 10 w 54"/>
                  <a:gd name="T17" fmla="*/ 8 h 226"/>
                  <a:gd name="T18" fmla="*/ 18 w 54"/>
                  <a:gd name="T19" fmla="*/ 16 h 226"/>
                  <a:gd name="T20" fmla="*/ 21 w 54"/>
                  <a:gd name="T21" fmla="*/ 27 h 226"/>
                  <a:gd name="T22" fmla="*/ 25 w 54"/>
                  <a:gd name="T23" fmla="*/ 43 h 226"/>
                  <a:gd name="T24" fmla="*/ 25 w 54"/>
                  <a:gd name="T25" fmla="*/ 62 h 226"/>
                  <a:gd name="T26" fmla="*/ 18 w 54"/>
                  <a:gd name="T27" fmla="*/ 85 h 226"/>
                  <a:gd name="T28" fmla="*/ 0 w 54"/>
                  <a:gd name="T29" fmla="*/ 112 h 226"/>
                  <a:gd name="T30" fmla="*/ 0 w 54"/>
                  <a:gd name="T31" fmla="*/ 112 h 2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226"/>
                  <a:gd name="T50" fmla="*/ 54 w 54"/>
                  <a:gd name="T51" fmla="*/ 226 h 2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226">
                    <a:moveTo>
                      <a:pt x="0" y="112"/>
                    </a:moveTo>
                    <a:lnTo>
                      <a:pt x="0" y="226"/>
                    </a:lnTo>
                    <a:lnTo>
                      <a:pt x="54" y="223"/>
                    </a:lnTo>
                    <a:lnTo>
                      <a:pt x="54" y="0"/>
                    </a:lnTo>
                    <a:lnTo>
                      <a:pt x="0" y="0"/>
                    </a:lnTo>
                    <a:lnTo>
                      <a:pt x="10" y="8"/>
                    </a:lnTo>
                    <a:lnTo>
                      <a:pt x="18" y="16"/>
                    </a:lnTo>
                    <a:lnTo>
                      <a:pt x="21" y="27"/>
                    </a:lnTo>
                    <a:lnTo>
                      <a:pt x="25" y="43"/>
                    </a:lnTo>
                    <a:lnTo>
                      <a:pt x="25" y="62"/>
                    </a:lnTo>
                    <a:lnTo>
                      <a:pt x="18" y="85"/>
                    </a:lnTo>
                    <a:lnTo>
                      <a:pt x="0" y="112"/>
                    </a:lnTo>
                    <a:close/>
                  </a:path>
                </a:pathLst>
              </a:custGeom>
              <a:solidFill>
                <a:srgbClr val="8388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3" name="Freeform 36"/>
              <p:cNvSpPr>
                <a:spLocks/>
              </p:cNvSpPr>
              <p:nvPr/>
            </p:nvSpPr>
            <p:spPr bwMode="auto">
              <a:xfrm>
                <a:off x="2138" y="493"/>
                <a:ext cx="54" cy="223"/>
              </a:xfrm>
              <a:custGeom>
                <a:avLst/>
                <a:gdLst>
                  <a:gd name="T0" fmla="*/ 54 w 54"/>
                  <a:gd name="T1" fmla="*/ 219 h 223"/>
                  <a:gd name="T2" fmla="*/ 54 w 54"/>
                  <a:gd name="T3" fmla="*/ 0 h 223"/>
                  <a:gd name="T4" fmla="*/ 54 w 54"/>
                  <a:gd name="T5" fmla="*/ 0 h 223"/>
                  <a:gd name="T6" fmla="*/ 0 w 54"/>
                  <a:gd name="T7" fmla="*/ 0 h 223"/>
                  <a:gd name="T8" fmla="*/ 0 w 54"/>
                  <a:gd name="T9" fmla="*/ 223 h 223"/>
                  <a:gd name="T10" fmla="*/ 0 w 54"/>
                  <a:gd name="T11" fmla="*/ 223 h 223"/>
                  <a:gd name="T12" fmla="*/ 54 w 54"/>
                  <a:gd name="T13" fmla="*/ 219 h 223"/>
                  <a:gd name="T14" fmla="*/ 54 w 54"/>
                  <a:gd name="T15" fmla="*/ 219 h 223"/>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23"/>
                  <a:gd name="T26" fmla="*/ 54 w 54"/>
                  <a:gd name="T27" fmla="*/ 223 h 2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23">
                    <a:moveTo>
                      <a:pt x="54" y="219"/>
                    </a:moveTo>
                    <a:lnTo>
                      <a:pt x="54" y="0"/>
                    </a:lnTo>
                    <a:lnTo>
                      <a:pt x="0" y="0"/>
                    </a:lnTo>
                    <a:lnTo>
                      <a:pt x="0" y="223"/>
                    </a:lnTo>
                    <a:lnTo>
                      <a:pt x="54" y="219"/>
                    </a:lnTo>
                    <a:close/>
                  </a:path>
                </a:pathLst>
              </a:custGeom>
              <a:solidFill>
                <a:srgbClr val="7F83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4" name="Freeform 37"/>
              <p:cNvSpPr>
                <a:spLocks/>
              </p:cNvSpPr>
              <p:nvPr/>
            </p:nvSpPr>
            <p:spPr bwMode="auto">
              <a:xfrm>
                <a:off x="2192" y="493"/>
                <a:ext cx="54" cy="219"/>
              </a:xfrm>
              <a:custGeom>
                <a:avLst/>
                <a:gdLst>
                  <a:gd name="T0" fmla="*/ 54 w 54"/>
                  <a:gd name="T1" fmla="*/ 219 h 219"/>
                  <a:gd name="T2" fmla="*/ 54 w 54"/>
                  <a:gd name="T3" fmla="*/ 4 h 219"/>
                  <a:gd name="T4" fmla="*/ 54 w 54"/>
                  <a:gd name="T5" fmla="*/ 4 h 219"/>
                  <a:gd name="T6" fmla="*/ 0 w 54"/>
                  <a:gd name="T7" fmla="*/ 0 h 219"/>
                  <a:gd name="T8" fmla="*/ 0 w 54"/>
                  <a:gd name="T9" fmla="*/ 219 h 219"/>
                  <a:gd name="T10" fmla="*/ 0 w 54"/>
                  <a:gd name="T11" fmla="*/ 219 h 219"/>
                  <a:gd name="T12" fmla="*/ 54 w 54"/>
                  <a:gd name="T13" fmla="*/ 219 h 219"/>
                  <a:gd name="T14" fmla="*/ 54 w 54"/>
                  <a:gd name="T15" fmla="*/ 219 h 21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19"/>
                  <a:gd name="T26" fmla="*/ 54 w 54"/>
                  <a:gd name="T27" fmla="*/ 219 h 2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19">
                    <a:moveTo>
                      <a:pt x="54" y="219"/>
                    </a:moveTo>
                    <a:lnTo>
                      <a:pt x="54" y="4"/>
                    </a:lnTo>
                    <a:lnTo>
                      <a:pt x="0" y="0"/>
                    </a:lnTo>
                    <a:lnTo>
                      <a:pt x="0" y="219"/>
                    </a:lnTo>
                    <a:lnTo>
                      <a:pt x="54" y="219"/>
                    </a:lnTo>
                    <a:close/>
                  </a:path>
                </a:pathLst>
              </a:custGeom>
              <a:solidFill>
                <a:srgbClr val="7B7F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5" name="Freeform 38"/>
              <p:cNvSpPr>
                <a:spLocks/>
              </p:cNvSpPr>
              <p:nvPr/>
            </p:nvSpPr>
            <p:spPr bwMode="auto">
              <a:xfrm>
                <a:off x="2246" y="497"/>
                <a:ext cx="51" cy="215"/>
              </a:xfrm>
              <a:custGeom>
                <a:avLst/>
                <a:gdLst>
                  <a:gd name="T0" fmla="*/ 51 w 51"/>
                  <a:gd name="T1" fmla="*/ 215 h 215"/>
                  <a:gd name="T2" fmla="*/ 51 w 51"/>
                  <a:gd name="T3" fmla="*/ 4 h 215"/>
                  <a:gd name="T4" fmla="*/ 51 w 51"/>
                  <a:gd name="T5" fmla="*/ 4 h 215"/>
                  <a:gd name="T6" fmla="*/ 0 w 51"/>
                  <a:gd name="T7" fmla="*/ 0 h 215"/>
                  <a:gd name="T8" fmla="*/ 0 w 51"/>
                  <a:gd name="T9" fmla="*/ 215 h 215"/>
                  <a:gd name="T10" fmla="*/ 0 w 51"/>
                  <a:gd name="T11" fmla="*/ 215 h 215"/>
                  <a:gd name="T12" fmla="*/ 51 w 51"/>
                  <a:gd name="T13" fmla="*/ 215 h 215"/>
                  <a:gd name="T14" fmla="*/ 51 w 51"/>
                  <a:gd name="T15" fmla="*/ 215 h 215"/>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215"/>
                  <a:gd name="T26" fmla="*/ 51 w 51"/>
                  <a:gd name="T27" fmla="*/ 215 h 2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215">
                    <a:moveTo>
                      <a:pt x="51" y="215"/>
                    </a:moveTo>
                    <a:lnTo>
                      <a:pt x="51" y="4"/>
                    </a:lnTo>
                    <a:lnTo>
                      <a:pt x="0" y="0"/>
                    </a:lnTo>
                    <a:lnTo>
                      <a:pt x="0" y="215"/>
                    </a:lnTo>
                    <a:lnTo>
                      <a:pt x="51" y="215"/>
                    </a:lnTo>
                    <a:close/>
                  </a:path>
                </a:pathLst>
              </a:custGeom>
              <a:solidFill>
                <a:srgbClr val="777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6" name="Freeform 39"/>
              <p:cNvSpPr>
                <a:spLocks/>
              </p:cNvSpPr>
              <p:nvPr/>
            </p:nvSpPr>
            <p:spPr bwMode="auto">
              <a:xfrm>
                <a:off x="2297" y="501"/>
                <a:ext cx="54" cy="211"/>
              </a:xfrm>
              <a:custGeom>
                <a:avLst/>
                <a:gdLst>
                  <a:gd name="T0" fmla="*/ 54 w 54"/>
                  <a:gd name="T1" fmla="*/ 211 h 211"/>
                  <a:gd name="T2" fmla="*/ 54 w 54"/>
                  <a:gd name="T3" fmla="*/ 4 h 211"/>
                  <a:gd name="T4" fmla="*/ 54 w 54"/>
                  <a:gd name="T5" fmla="*/ 4 h 211"/>
                  <a:gd name="T6" fmla="*/ 0 w 54"/>
                  <a:gd name="T7" fmla="*/ 0 h 211"/>
                  <a:gd name="T8" fmla="*/ 0 w 54"/>
                  <a:gd name="T9" fmla="*/ 211 h 211"/>
                  <a:gd name="T10" fmla="*/ 0 w 54"/>
                  <a:gd name="T11" fmla="*/ 211 h 211"/>
                  <a:gd name="T12" fmla="*/ 54 w 54"/>
                  <a:gd name="T13" fmla="*/ 211 h 211"/>
                  <a:gd name="T14" fmla="*/ 54 w 54"/>
                  <a:gd name="T15" fmla="*/ 211 h 211"/>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11"/>
                  <a:gd name="T26" fmla="*/ 54 w 54"/>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11">
                    <a:moveTo>
                      <a:pt x="54" y="211"/>
                    </a:moveTo>
                    <a:lnTo>
                      <a:pt x="54" y="4"/>
                    </a:lnTo>
                    <a:lnTo>
                      <a:pt x="0" y="0"/>
                    </a:lnTo>
                    <a:lnTo>
                      <a:pt x="0" y="211"/>
                    </a:lnTo>
                    <a:lnTo>
                      <a:pt x="54" y="211"/>
                    </a:lnTo>
                    <a:close/>
                  </a:path>
                </a:pathLst>
              </a:custGeom>
              <a:solidFill>
                <a:srgbClr val="7478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7" name="Freeform 40"/>
              <p:cNvSpPr>
                <a:spLocks/>
              </p:cNvSpPr>
              <p:nvPr/>
            </p:nvSpPr>
            <p:spPr bwMode="auto">
              <a:xfrm>
                <a:off x="2351" y="505"/>
                <a:ext cx="55" cy="207"/>
              </a:xfrm>
              <a:custGeom>
                <a:avLst/>
                <a:gdLst>
                  <a:gd name="T0" fmla="*/ 55 w 55"/>
                  <a:gd name="T1" fmla="*/ 207 h 207"/>
                  <a:gd name="T2" fmla="*/ 55 w 55"/>
                  <a:gd name="T3" fmla="*/ 4 h 207"/>
                  <a:gd name="T4" fmla="*/ 55 w 55"/>
                  <a:gd name="T5" fmla="*/ 4 h 207"/>
                  <a:gd name="T6" fmla="*/ 0 w 55"/>
                  <a:gd name="T7" fmla="*/ 0 h 207"/>
                  <a:gd name="T8" fmla="*/ 0 w 55"/>
                  <a:gd name="T9" fmla="*/ 207 h 207"/>
                  <a:gd name="T10" fmla="*/ 0 w 55"/>
                  <a:gd name="T11" fmla="*/ 207 h 207"/>
                  <a:gd name="T12" fmla="*/ 55 w 55"/>
                  <a:gd name="T13" fmla="*/ 207 h 207"/>
                  <a:gd name="T14" fmla="*/ 55 w 55"/>
                  <a:gd name="T15" fmla="*/ 207 h 207"/>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207"/>
                  <a:gd name="T26" fmla="*/ 55 w 55"/>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207">
                    <a:moveTo>
                      <a:pt x="55" y="207"/>
                    </a:moveTo>
                    <a:lnTo>
                      <a:pt x="55" y="4"/>
                    </a:lnTo>
                    <a:lnTo>
                      <a:pt x="0" y="0"/>
                    </a:lnTo>
                    <a:lnTo>
                      <a:pt x="0" y="207"/>
                    </a:lnTo>
                    <a:lnTo>
                      <a:pt x="55" y="207"/>
                    </a:lnTo>
                    <a:close/>
                  </a:path>
                </a:pathLst>
              </a:custGeom>
              <a:solidFill>
                <a:srgbClr val="7074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8" name="Freeform 41"/>
              <p:cNvSpPr>
                <a:spLocks/>
              </p:cNvSpPr>
              <p:nvPr/>
            </p:nvSpPr>
            <p:spPr bwMode="auto">
              <a:xfrm>
                <a:off x="2406" y="509"/>
                <a:ext cx="50" cy="207"/>
              </a:xfrm>
              <a:custGeom>
                <a:avLst/>
                <a:gdLst>
                  <a:gd name="T0" fmla="*/ 50 w 50"/>
                  <a:gd name="T1" fmla="*/ 207 h 207"/>
                  <a:gd name="T2" fmla="*/ 50 w 50"/>
                  <a:gd name="T3" fmla="*/ 7 h 207"/>
                  <a:gd name="T4" fmla="*/ 50 w 50"/>
                  <a:gd name="T5" fmla="*/ 7 h 207"/>
                  <a:gd name="T6" fmla="*/ 0 w 50"/>
                  <a:gd name="T7" fmla="*/ 0 h 207"/>
                  <a:gd name="T8" fmla="*/ 0 w 50"/>
                  <a:gd name="T9" fmla="*/ 203 h 207"/>
                  <a:gd name="T10" fmla="*/ 0 w 50"/>
                  <a:gd name="T11" fmla="*/ 203 h 207"/>
                  <a:gd name="T12" fmla="*/ 50 w 50"/>
                  <a:gd name="T13" fmla="*/ 207 h 207"/>
                  <a:gd name="T14" fmla="*/ 50 w 50"/>
                  <a:gd name="T15" fmla="*/ 207 h 207"/>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207"/>
                  <a:gd name="T26" fmla="*/ 50 w 50"/>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207">
                    <a:moveTo>
                      <a:pt x="50" y="207"/>
                    </a:moveTo>
                    <a:lnTo>
                      <a:pt x="50" y="7"/>
                    </a:lnTo>
                    <a:lnTo>
                      <a:pt x="0" y="0"/>
                    </a:lnTo>
                    <a:lnTo>
                      <a:pt x="0" y="203"/>
                    </a:lnTo>
                    <a:lnTo>
                      <a:pt x="50" y="207"/>
                    </a:lnTo>
                    <a:close/>
                  </a:path>
                </a:pathLst>
              </a:custGeom>
              <a:solidFill>
                <a:srgbClr val="6C70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9" name="Freeform 42"/>
              <p:cNvSpPr>
                <a:spLocks/>
              </p:cNvSpPr>
              <p:nvPr/>
            </p:nvSpPr>
            <p:spPr bwMode="auto">
              <a:xfrm>
                <a:off x="2456" y="516"/>
                <a:ext cx="55" cy="203"/>
              </a:xfrm>
              <a:custGeom>
                <a:avLst/>
                <a:gdLst>
                  <a:gd name="T0" fmla="*/ 55 w 55"/>
                  <a:gd name="T1" fmla="*/ 203 h 203"/>
                  <a:gd name="T2" fmla="*/ 55 w 55"/>
                  <a:gd name="T3" fmla="*/ 12 h 203"/>
                  <a:gd name="T4" fmla="*/ 55 w 55"/>
                  <a:gd name="T5" fmla="*/ 12 h 203"/>
                  <a:gd name="T6" fmla="*/ 0 w 55"/>
                  <a:gd name="T7" fmla="*/ 0 h 203"/>
                  <a:gd name="T8" fmla="*/ 0 w 55"/>
                  <a:gd name="T9" fmla="*/ 200 h 203"/>
                  <a:gd name="T10" fmla="*/ 0 w 55"/>
                  <a:gd name="T11" fmla="*/ 200 h 203"/>
                  <a:gd name="T12" fmla="*/ 55 w 55"/>
                  <a:gd name="T13" fmla="*/ 203 h 203"/>
                  <a:gd name="T14" fmla="*/ 55 w 55"/>
                  <a:gd name="T15" fmla="*/ 203 h 203"/>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203"/>
                  <a:gd name="T26" fmla="*/ 55 w 55"/>
                  <a:gd name="T27" fmla="*/ 203 h 2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203">
                    <a:moveTo>
                      <a:pt x="55" y="203"/>
                    </a:moveTo>
                    <a:lnTo>
                      <a:pt x="55" y="12"/>
                    </a:lnTo>
                    <a:lnTo>
                      <a:pt x="0" y="0"/>
                    </a:lnTo>
                    <a:lnTo>
                      <a:pt x="0" y="200"/>
                    </a:lnTo>
                    <a:lnTo>
                      <a:pt x="55" y="203"/>
                    </a:lnTo>
                    <a:close/>
                  </a:path>
                </a:pathLst>
              </a:custGeom>
              <a:solidFill>
                <a:srgbClr val="686B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0" name="Freeform 43"/>
              <p:cNvSpPr>
                <a:spLocks/>
              </p:cNvSpPr>
              <p:nvPr/>
            </p:nvSpPr>
            <p:spPr bwMode="auto">
              <a:xfrm>
                <a:off x="2511" y="528"/>
                <a:ext cx="54" cy="195"/>
              </a:xfrm>
              <a:custGeom>
                <a:avLst/>
                <a:gdLst>
                  <a:gd name="T0" fmla="*/ 54 w 54"/>
                  <a:gd name="T1" fmla="*/ 195 h 195"/>
                  <a:gd name="T2" fmla="*/ 54 w 54"/>
                  <a:gd name="T3" fmla="*/ 8 h 195"/>
                  <a:gd name="T4" fmla="*/ 54 w 54"/>
                  <a:gd name="T5" fmla="*/ 8 h 195"/>
                  <a:gd name="T6" fmla="*/ 0 w 54"/>
                  <a:gd name="T7" fmla="*/ 0 h 195"/>
                  <a:gd name="T8" fmla="*/ 0 w 54"/>
                  <a:gd name="T9" fmla="*/ 191 h 195"/>
                  <a:gd name="T10" fmla="*/ 0 w 54"/>
                  <a:gd name="T11" fmla="*/ 191 h 195"/>
                  <a:gd name="T12" fmla="*/ 54 w 54"/>
                  <a:gd name="T13" fmla="*/ 195 h 195"/>
                  <a:gd name="T14" fmla="*/ 54 w 54"/>
                  <a:gd name="T15" fmla="*/ 195 h 195"/>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95"/>
                  <a:gd name="T26" fmla="*/ 54 w 54"/>
                  <a:gd name="T27" fmla="*/ 195 h 1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95">
                    <a:moveTo>
                      <a:pt x="54" y="195"/>
                    </a:moveTo>
                    <a:lnTo>
                      <a:pt x="54" y="8"/>
                    </a:lnTo>
                    <a:lnTo>
                      <a:pt x="0" y="0"/>
                    </a:lnTo>
                    <a:lnTo>
                      <a:pt x="0" y="191"/>
                    </a:lnTo>
                    <a:lnTo>
                      <a:pt x="54" y="195"/>
                    </a:lnTo>
                    <a:close/>
                  </a:path>
                </a:pathLst>
              </a:custGeom>
              <a:solidFill>
                <a:srgbClr val="646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1" name="Freeform 44"/>
              <p:cNvSpPr>
                <a:spLocks/>
              </p:cNvSpPr>
              <p:nvPr/>
            </p:nvSpPr>
            <p:spPr bwMode="auto">
              <a:xfrm>
                <a:off x="2565" y="536"/>
                <a:ext cx="50" cy="195"/>
              </a:xfrm>
              <a:custGeom>
                <a:avLst/>
                <a:gdLst>
                  <a:gd name="T0" fmla="*/ 50 w 50"/>
                  <a:gd name="T1" fmla="*/ 195 h 195"/>
                  <a:gd name="T2" fmla="*/ 50 w 50"/>
                  <a:gd name="T3" fmla="*/ 11 h 195"/>
                  <a:gd name="T4" fmla="*/ 50 w 50"/>
                  <a:gd name="T5" fmla="*/ 11 h 195"/>
                  <a:gd name="T6" fmla="*/ 0 w 50"/>
                  <a:gd name="T7" fmla="*/ 0 h 195"/>
                  <a:gd name="T8" fmla="*/ 0 w 50"/>
                  <a:gd name="T9" fmla="*/ 187 h 195"/>
                  <a:gd name="T10" fmla="*/ 0 w 50"/>
                  <a:gd name="T11" fmla="*/ 187 h 195"/>
                  <a:gd name="T12" fmla="*/ 50 w 50"/>
                  <a:gd name="T13" fmla="*/ 195 h 195"/>
                  <a:gd name="T14" fmla="*/ 50 w 50"/>
                  <a:gd name="T15" fmla="*/ 195 h 195"/>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195"/>
                  <a:gd name="T26" fmla="*/ 50 w 50"/>
                  <a:gd name="T27" fmla="*/ 195 h 1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195">
                    <a:moveTo>
                      <a:pt x="50" y="195"/>
                    </a:moveTo>
                    <a:lnTo>
                      <a:pt x="50" y="11"/>
                    </a:lnTo>
                    <a:lnTo>
                      <a:pt x="0" y="0"/>
                    </a:lnTo>
                    <a:lnTo>
                      <a:pt x="0" y="187"/>
                    </a:lnTo>
                    <a:lnTo>
                      <a:pt x="50" y="195"/>
                    </a:lnTo>
                    <a:close/>
                  </a:path>
                </a:pathLst>
              </a:custGeom>
              <a:solidFill>
                <a:srgbClr val="6064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2" name="Freeform 45"/>
              <p:cNvSpPr>
                <a:spLocks/>
              </p:cNvSpPr>
              <p:nvPr/>
            </p:nvSpPr>
            <p:spPr bwMode="auto">
              <a:xfrm>
                <a:off x="2615" y="547"/>
                <a:ext cx="55" cy="192"/>
              </a:xfrm>
              <a:custGeom>
                <a:avLst/>
                <a:gdLst>
                  <a:gd name="T0" fmla="*/ 55 w 55"/>
                  <a:gd name="T1" fmla="*/ 192 h 192"/>
                  <a:gd name="T2" fmla="*/ 55 w 55"/>
                  <a:gd name="T3" fmla="*/ 15 h 192"/>
                  <a:gd name="T4" fmla="*/ 55 w 55"/>
                  <a:gd name="T5" fmla="*/ 15 h 192"/>
                  <a:gd name="T6" fmla="*/ 0 w 55"/>
                  <a:gd name="T7" fmla="*/ 0 h 192"/>
                  <a:gd name="T8" fmla="*/ 0 w 55"/>
                  <a:gd name="T9" fmla="*/ 184 h 192"/>
                  <a:gd name="T10" fmla="*/ 0 w 55"/>
                  <a:gd name="T11" fmla="*/ 184 h 192"/>
                  <a:gd name="T12" fmla="*/ 55 w 55"/>
                  <a:gd name="T13" fmla="*/ 192 h 192"/>
                  <a:gd name="T14" fmla="*/ 55 w 55"/>
                  <a:gd name="T15" fmla="*/ 192 h 192"/>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92"/>
                  <a:gd name="T26" fmla="*/ 55 w 55"/>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92">
                    <a:moveTo>
                      <a:pt x="55" y="192"/>
                    </a:moveTo>
                    <a:lnTo>
                      <a:pt x="55" y="15"/>
                    </a:lnTo>
                    <a:lnTo>
                      <a:pt x="0" y="0"/>
                    </a:lnTo>
                    <a:lnTo>
                      <a:pt x="0" y="184"/>
                    </a:lnTo>
                    <a:lnTo>
                      <a:pt x="55" y="192"/>
                    </a:lnTo>
                    <a:close/>
                  </a:path>
                </a:pathLst>
              </a:custGeom>
              <a:solidFill>
                <a:srgbClr val="5D60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3" name="Freeform 46"/>
              <p:cNvSpPr>
                <a:spLocks/>
              </p:cNvSpPr>
              <p:nvPr/>
            </p:nvSpPr>
            <p:spPr bwMode="auto">
              <a:xfrm>
                <a:off x="2670" y="562"/>
                <a:ext cx="54" cy="184"/>
              </a:xfrm>
              <a:custGeom>
                <a:avLst/>
                <a:gdLst>
                  <a:gd name="T0" fmla="*/ 54 w 54"/>
                  <a:gd name="T1" fmla="*/ 184 h 184"/>
                  <a:gd name="T2" fmla="*/ 54 w 54"/>
                  <a:gd name="T3" fmla="*/ 16 h 184"/>
                  <a:gd name="T4" fmla="*/ 54 w 54"/>
                  <a:gd name="T5" fmla="*/ 16 h 184"/>
                  <a:gd name="T6" fmla="*/ 0 w 54"/>
                  <a:gd name="T7" fmla="*/ 0 h 184"/>
                  <a:gd name="T8" fmla="*/ 0 w 54"/>
                  <a:gd name="T9" fmla="*/ 177 h 184"/>
                  <a:gd name="T10" fmla="*/ 0 w 54"/>
                  <a:gd name="T11" fmla="*/ 177 h 184"/>
                  <a:gd name="T12" fmla="*/ 54 w 54"/>
                  <a:gd name="T13" fmla="*/ 184 h 184"/>
                  <a:gd name="T14" fmla="*/ 54 w 54"/>
                  <a:gd name="T15" fmla="*/ 184 h 18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84"/>
                  <a:gd name="T26" fmla="*/ 54 w 54"/>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84">
                    <a:moveTo>
                      <a:pt x="54" y="184"/>
                    </a:moveTo>
                    <a:lnTo>
                      <a:pt x="54" y="16"/>
                    </a:lnTo>
                    <a:lnTo>
                      <a:pt x="0" y="0"/>
                    </a:lnTo>
                    <a:lnTo>
                      <a:pt x="0" y="177"/>
                    </a:lnTo>
                    <a:lnTo>
                      <a:pt x="54" y="184"/>
                    </a:lnTo>
                    <a:close/>
                  </a:path>
                </a:pathLst>
              </a:custGeom>
              <a:solidFill>
                <a:srgbClr val="595C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4" name="Freeform 47"/>
              <p:cNvSpPr>
                <a:spLocks/>
              </p:cNvSpPr>
              <p:nvPr/>
            </p:nvSpPr>
            <p:spPr bwMode="auto">
              <a:xfrm>
                <a:off x="2724" y="578"/>
                <a:ext cx="51" cy="180"/>
              </a:xfrm>
              <a:custGeom>
                <a:avLst/>
                <a:gdLst>
                  <a:gd name="T0" fmla="*/ 51 w 51"/>
                  <a:gd name="T1" fmla="*/ 180 h 180"/>
                  <a:gd name="T2" fmla="*/ 51 w 51"/>
                  <a:gd name="T3" fmla="*/ 19 h 180"/>
                  <a:gd name="T4" fmla="*/ 51 w 51"/>
                  <a:gd name="T5" fmla="*/ 19 h 180"/>
                  <a:gd name="T6" fmla="*/ 0 w 51"/>
                  <a:gd name="T7" fmla="*/ 0 h 180"/>
                  <a:gd name="T8" fmla="*/ 0 w 51"/>
                  <a:gd name="T9" fmla="*/ 168 h 180"/>
                  <a:gd name="T10" fmla="*/ 0 w 51"/>
                  <a:gd name="T11" fmla="*/ 168 h 180"/>
                  <a:gd name="T12" fmla="*/ 51 w 51"/>
                  <a:gd name="T13" fmla="*/ 180 h 180"/>
                  <a:gd name="T14" fmla="*/ 51 w 51"/>
                  <a:gd name="T15" fmla="*/ 180 h 180"/>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180"/>
                  <a:gd name="T26" fmla="*/ 51 w 51"/>
                  <a:gd name="T27" fmla="*/ 180 h 1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180">
                    <a:moveTo>
                      <a:pt x="51" y="180"/>
                    </a:moveTo>
                    <a:lnTo>
                      <a:pt x="51" y="19"/>
                    </a:lnTo>
                    <a:lnTo>
                      <a:pt x="0" y="0"/>
                    </a:lnTo>
                    <a:lnTo>
                      <a:pt x="0" y="168"/>
                    </a:lnTo>
                    <a:lnTo>
                      <a:pt x="51" y="180"/>
                    </a:lnTo>
                    <a:close/>
                  </a:path>
                </a:pathLst>
              </a:custGeom>
              <a:solidFill>
                <a:srgbClr val="5457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5" name="Freeform 48"/>
              <p:cNvSpPr>
                <a:spLocks/>
              </p:cNvSpPr>
              <p:nvPr/>
            </p:nvSpPr>
            <p:spPr bwMode="auto">
              <a:xfrm>
                <a:off x="2775" y="597"/>
                <a:ext cx="54" cy="176"/>
              </a:xfrm>
              <a:custGeom>
                <a:avLst/>
                <a:gdLst>
                  <a:gd name="T0" fmla="*/ 54 w 54"/>
                  <a:gd name="T1" fmla="*/ 176 h 176"/>
                  <a:gd name="T2" fmla="*/ 54 w 54"/>
                  <a:gd name="T3" fmla="*/ 23 h 176"/>
                  <a:gd name="T4" fmla="*/ 54 w 54"/>
                  <a:gd name="T5" fmla="*/ 23 h 176"/>
                  <a:gd name="T6" fmla="*/ 0 w 54"/>
                  <a:gd name="T7" fmla="*/ 0 h 176"/>
                  <a:gd name="T8" fmla="*/ 0 w 54"/>
                  <a:gd name="T9" fmla="*/ 161 h 176"/>
                  <a:gd name="T10" fmla="*/ 0 w 54"/>
                  <a:gd name="T11" fmla="*/ 161 h 176"/>
                  <a:gd name="T12" fmla="*/ 54 w 54"/>
                  <a:gd name="T13" fmla="*/ 176 h 176"/>
                  <a:gd name="T14" fmla="*/ 54 w 54"/>
                  <a:gd name="T15" fmla="*/ 176 h 176"/>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76"/>
                  <a:gd name="T26" fmla="*/ 54 w 54"/>
                  <a:gd name="T27" fmla="*/ 176 h 1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76">
                    <a:moveTo>
                      <a:pt x="54" y="176"/>
                    </a:moveTo>
                    <a:lnTo>
                      <a:pt x="54" y="23"/>
                    </a:lnTo>
                    <a:lnTo>
                      <a:pt x="0" y="0"/>
                    </a:lnTo>
                    <a:lnTo>
                      <a:pt x="0" y="161"/>
                    </a:lnTo>
                    <a:lnTo>
                      <a:pt x="54" y="176"/>
                    </a:lnTo>
                    <a:close/>
                  </a:path>
                </a:pathLst>
              </a:custGeom>
              <a:solidFill>
                <a:srgbClr val="5153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6" name="Freeform 49"/>
              <p:cNvSpPr>
                <a:spLocks/>
              </p:cNvSpPr>
              <p:nvPr/>
            </p:nvSpPr>
            <p:spPr bwMode="auto">
              <a:xfrm>
                <a:off x="2829" y="620"/>
                <a:ext cx="54" cy="168"/>
              </a:xfrm>
              <a:custGeom>
                <a:avLst/>
                <a:gdLst>
                  <a:gd name="T0" fmla="*/ 54 w 54"/>
                  <a:gd name="T1" fmla="*/ 168 h 168"/>
                  <a:gd name="T2" fmla="*/ 54 w 54"/>
                  <a:gd name="T3" fmla="*/ 23 h 168"/>
                  <a:gd name="T4" fmla="*/ 54 w 54"/>
                  <a:gd name="T5" fmla="*/ 23 h 168"/>
                  <a:gd name="T6" fmla="*/ 0 w 54"/>
                  <a:gd name="T7" fmla="*/ 0 h 168"/>
                  <a:gd name="T8" fmla="*/ 0 w 54"/>
                  <a:gd name="T9" fmla="*/ 153 h 168"/>
                  <a:gd name="T10" fmla="*/ 0 w 54"/>
                  <a:gd name="T11" fmla="*/ 153 h 168"/>
                  <a:gd name="T12" fmla="*/ 54 w 54"/>
                  <a:gd name="T13" fmla="*/ 168 h 168"/>
                  <a:gd name="T14" fmla="*/ 54 w 54"/>
                  <a:gd name="T15" fmla="*/ 168 h 168"/>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68"/>
                  <a:gd name="T26" fmla="*/ 54 w 54"/>
                  <a:gd name="T27" fmla="*/ 168 h 1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68">
                    <a:moveTo>
                      <a:pt x="54" y="168"/>
                    </a:moveTo>
                    <a:lnTo>
                      <a:pt x="54" y="23"/>
                    </a:lnTo>
                    <a:lnTo>
                      <a:pt x="0" y="0"/>
                    </a:lnTo>
                    <a:lnTo>
                      <a:pt x="0" y="153"/>
                    </a:lnTo>
                    <a:lnTo>
                      <a:pt x="54" y="168"/>
                    </a:lnTo>
                    <a:close/>
                  </a:path>
                </a:pathLst>
              </a:custGeom>
              <a:solidFill>
                <a:srgbClr val="4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7" name="Freeform 50"/>
              <p:cNvSpPr>
                <a:spLocks/>
              </p:cNvSpPr>
              <p:nvPr/>
            </p:nvSpPr>
            <p:spPr bwMode="auto">
              <a:xfrm>
                <a:off x="2883" y="643"/>
                <a:ext cx="54" cy="165"/>
              </a:xfrm>
              <a:custGeom>
                <a:avLst/>
                <a:gdLst>
                  <a:gd name="T0" fmla="*/ 54 w 54"/>
                  <a:gd name="T1" fmla="*/ 165 h 165"/>
                  <a:gd name="T2" fmla="*/ 54 w 54"/>
                  <a:gd name="T3" fmla="*/ 27 h 165"/>
                  <a:gd name="T4" fmla="*/ 54 w 54"/>
                  <a:gd name="T5" fmla="*/ 27 h 165"/>
                  <a:gd name="T6" fmla="*/ 0 w 54"/>
                  <a:gd name="T7" fmla="*/ 0 h 165"/>
                  <a:gd name="T8" fmla="*/ 0 w 54"/>
                  <a:gd name="T9" fmla="*/ 145 h 165"/>
                  <a:gd name="T10" fmla="*/ 0 w 54"/>
                  <a:gd name="T11" fmla="*/ 145 h 165"/>
                  <a:gd name="T12" fmla="*/ 54 w 54"/>
                  <a:gd name="T13" fmla="*/ 165 h 165"/>
                  <a:gd name="T14" fmla="*/ 54 w 54"/>
                  <a:gd name="T15" fmla="*/ 165 h 165"/>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65"/>
                  <a:gd name="T26" fmla="*/ 54 w 54"/>
                  <a:gd name="T27" fmla="*/ 165 h 1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65">
                    <a:moveTo>
                      <a:pt x="54" y="165"/>
                    </a:moveTo>
                    <a:lnTo>
                      <a:pt x="54" y="27"/>
                    </a:lnTo>
                    <a:lnTo>
                      <a:pt x="0" y="0"/>
                    </a:lnTo>
                    <a:lnTo>
                      <a:pt x="0" y="145"/>
                    </a:lnTo>
                    <a:lnTo>
                      <a:pt x="54" y="165"/>
                    </a:lnTo>
                    <a:close/>
                  </a:path>
                </a:pathLst>
              </a:custGeom>
              <a:solidFill>
                <a:srgbClr val="494C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8" name="Freeform 51"/>
              <p:cNvSpPr>
                <a:spLocks/>
              </p:cNvSpPr>
              <p:nvPr/>
            </p:nvSpPr>
            <p:spPr bwMode="auto">
              <a:xfrm>
                <a:off x="2937" y="670"/>
                <a:ext cx="51" cy="164"/>
              </a:xfrm>
              <a:custGeom>
                <a:avLst/>
                <a:gdLst>
                  <a:gd name="T0" fmla="*/ 51 w 51"/>
                  <a:gd name="T1" fmla="*/ 164 h 164"/>
                  <a:gd name="T2" fmla="*/ 51 w 51"/>
                  <a:gd name="T3" fmla="*/ 27 h 164"/>
                  <a:gd name="T4" fmla="*/ 51 w 51"/>
                  <a:gd name="T5" fmla="*/ 27 h 164"/>
                  <a:gd name="T6" fmla="*/ 0 w 51"/>
                  <a:gd name="T7" fmla="*/ 0 h 164"/>
                  <a:gd name="T8" fmla="*/ 0 w 51"/>
                  <a:gd name="T9" fmla="*/ 138 h 164"/>
                  <a:gd name="T10" fmla="*/ 0 w 51"/>
                  <a:gd name="T11" fmla="*/ 138 h 164"/>
                  <a:gd name="T12" fmla="*/ 51 w 51"/>
                  <a:gd name="T13" fmla="*/ 164 h 164"/>
                  <a:gd name="T14" fmla="*/ 51 w 51"/>
                  <a:gd name="T15" fmla="*/ 164 h 164"/>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164"/>
                  <a:gd name="T26" fmla="*/ 51 w 51"/>
                  <a:gd name="T27" fmla="*/ 164 h 1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164">
                    <a:moveTo>
                      <a:pt x="51" y="164"/>
                    </a:moveTo>
                    <a:lnTo>
                      <a:pt x="51" y="27"/>
                    </a:lnTo>
                    <a:lnTo>
                      <a:pt x="0" y="0"/>
                    </a:lnTo>
                    <a:lnTo>
                      <a:pt x="0" y="138"/>
                    </a:lnTo>
                    <a:lnTo>
                      <a:pt x="51" y="164"/>
                    </a:lnTo>
                    <a:close/>
                  </a:path>
                </a:pathLst>
              </a:custGeom>
              <a:solidFill>
                <a:srgbClr val="4548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9" name="Freeform 52"/>
              <p:cNvSpPr>
                <a:spLocks/>
              </p:cNvSpPr>
              <p:nvPr/>
            </p:nvSpPr>
            <p:spPr bwMode="auto">
              <a:xfrm>
                <a:off x="2988" y="697"/>
                <a:ext cx="54" cy="164"/>
              </a:xfrm>
              <a:custGeom>
                <a:avLst/>
                <a:gdLst>
                  <a:gd name="T0" fmla="*/ 54 w 54"/>
                  <a:gd name="T1" fmla="*/ 164 h 164"/>
                  <a:gd name="T2" fmla="*/ 54 w 54"/>
                  <a:gd name="T3" fmla="*/ 34 h 164"/>
                  <a:gd name="T4" fmla="*/ 54 w 54"/>
                  <a:gd name="T5" fmla="*/ 34 h 164"/>
                  <a:gd name="T6" fmla="*/ 0 w 54"/>
                  <a:gd name="T7" fmla="*/ 0 h 164"/>
                  <a:gd name="T8" fmla="*/ 0 w 54"/>
                  <a:gd name="T9" fmla="*/ 137 h 164"/>
                  <a:gd name="T10" fmla="*/ 0 w 54"/>
                  <a:gd name="T11" fmla="*/ 137 h 164"/>
                  <a:gd name="T12" fmla="*/ 54 w 54"/>
                  <a:gd name="T13" fmla="*/ 164 h 164"/>
                  <a:gd name="T14" fmla="*/ 54 w 54"/>
                  <a:gd name="T15" fmla="*/ 164 h 16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64"/>
                  <a:gd name="T26" fmla="*/ 54 w 54"/>
                  <a:gd name="T27" fmla="*/ 164 h 1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64">
                    <a:moveTo>
                      <a:pt x="54" y="164"/>
                    </a:moveTo>
                    <a:lnTo>
                      <a:pt x="54" y="34"/>
                    </a:lnTo>
                    <a:lnTo>
                      <a:pt x="0" y="0"/>
                    </a:lnTo>
                    <a:lnTo>
                      <a:pt x="0" y="137"/>
                    </a:lnTo>
                    <a:lnTo>
                      <a:pt x="54" y="164"/>
                    </a:lnTo>
                    <a:close/>
                  </a:path>
                </a:pathLst>
              </a:custGeom>
              <a:solidFill>
                <a:srgbClr val="4143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0" name="Freeform 53"/>
              <p:cNvSpPr>
                <a:spLocks/>
              </p:cNvSpPr>
              <p:nvPr/>
            </p:nvSpPr>
            <p:spPr bwMode="auto">
              <a:xfrm>
                <a:off x="3042" y="731"/>
                <a:ext cx="55" cy="161"/>
              </a:xfrm>
              <a:custGeom>
                <a:avLst/>
                <a:gdLst>
                  <a:gd name="T0" fmla="*/ 55 w 55"/>
                  <a:gd name="T1" fmla="*/ 161 h 161"/>
                  <a:gd name="T2" fmla="*/ 55 w 55"/>
                  <a:gd name="T3" fmla="*/ 34 h 161"/>
                  <a:gd name="T4" fmla="*/ 55 w 55"/>
                  <a:gd name="T5" fmla="*/ 34 h 161"/>
                  <a:gd name="T6" fmla="*/ 0 w 55"/>
                  <a:gd name="T7" fmla="*/ 0 h 161"/>
                  <a:gd name="T8" fmla="*/ 0 w 55"/>
                  <a:gd name="T9" fmla="*/ 130 h 161"/>
                  <a:gd name="T10" fmla="*/ 0 w 55"/>
                  <a:gd name="T11" fmla="*/ 130 h 161"/>
                  <a:gd name="T12" fmla="*/ 55 w 55"/>
                  <a:gd name="T13" fmla="*/ 161 h 161"/>
                  <a:gd name="T14" fmla="*/ 55 w 55"/>
                  <a:gd name="T15" fmla="*/ 161 h 161"/>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61"/>
                  <a:gd name="T26" fmla="*/ 55 w 55"/>
                  <a:gd name="T27" fmla="*/ 161 h 1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61">
                    <a:moveTo>
                      <a:pt x="55" y="161"/>
                    </a:moveTo>
                    <a:lnTo>
                      <a:pt x="55" y="34"/>
                    </a:lnTo>
                    <a:lnTo>
                      <a:pt x="0" y="0"/>
                    </a:lnTo>
                    <a:lnTo>
                      <a:pt x="0" y="130"/>
                    </a:lnTo>
                    <a:lnTo>
                      <a:pt x="55" y="161"/>
                    </a:lnTo>
                    <a:close/>
                  </a:path>
                </a:pathLst>
              </a:custGeom>
              <a:solidFill>
                <a:srgbClr val="3D3F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1" name="Freeform 54"/>
              <p:cNvSpPr>
                <a:spLocks/>
              </p:cNvSpPr>
              <p:nvPr/>
            </p:nvSpPr>
            <p:spPr bwMode="auto">
              <a:xfrm>
                <a:off x="3097" y="765"/>
                <a:ext cx="50" cy="158"/>
              </a:xfrm>
              <a:custGeom>
                <a:avLst/>
                <a:gdLst>
                  <a:gd name="T0" fmla="*/ 32 w 50"/>
                  <a:gd name="T1" fmla="*/ 146 h 158"/>
                  <a:gd name="T2" fmla="*/ 32 w 50"/>
                  <a:gd name="T3" fmla="*/ 146 h 158"/>
                  <a:gd name="T4" fmla="*/ 50 w 50"/>
                  <a:gd name="T5" fmla="*/ 158 h 158"/>
                  <a:gd name="T6" fmla="*/ 50 w 50"/>
                  <a:gd name="T7" fmla="*/ 39 h 158"/>
                  <a:gd name="T8" fmla="*/ 50 w 50"/>
                  <a:gd name="T9" fmla="*/ 39 h 158"/>
                  <a:gd name="T10" fmla="*/ 0 w 50"/>
                  <a:gd name="T11" fmla="*/ 0 h 158"/>
                  <a:gd name="T12" fmla="*/ 0 w 50"/>
                  <a:gd name="T13" fmla="*/ 127 h 158"/>
                  <a:gd name="T14" fmla="*/ 0 w 50"/>
                  <a:gd name="T15" fmla="*/ 127 h 158"/>
                  <a:gd name="T16" fmla="*/ 32 w 50"/>
                  <a:gd name="T17" fmla="*/ 146 h 158"/>
                  <a:gd name="T18" fmla="*/ 32 w 50"/>
                  <a:gd name="T19" fmla="*/ 146 h 1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158"/>
                  <a:gd name="T32" fmla="*/ 50 w 50"/>
                  <a:gd name="T33" fmla="*/ 158 h 1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158">
                    <a:moveTo>
                      <a:pt x="32" y="146"/>
                    </a:moveTo>
                    <a:lnTo>
                      <a:pt x="32" y="146"/>
                    </a:lnTo>
                    <a:lnTo>
                      <a:pt x="50" y="158"/>
                    </a:lnTo>
                    <a:lnTo>
                      <a:pt x="50" y="39"/>
                    </a:lnTo>
                    <a:lnTo>
                      <a:pt x="0" y="0"/>
                    </a:lnTo>
                    <a:lnTo>
                      <a:pt x="0" y="127"/>
                    </a:lnTo>
                    <a:lnTo>
                      <a:pt x="32" y="146"/>
                    </a:lnTo>
                    <a:close/>
                  </a:path>
                </a:pathLst>
              </a:custGeom>
              <a:solidFill>
                <a:srgbClr val="393C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2" name="Freeform 55"/>
              <p:cNvSpPr>
                <a:spLocks/>
              </p:cNvSpPr>
              <p:nvPr/>
            </p:nvSpPr>
            <p:spPr bwMode="auto">
              <a:xfrm>
                <a:off x="3147" y="804"/>
                <a:ext cx="55" cy="145"/>
              </a:xfrm>
              <a:custGeom>
                <a:avLst/>
                <a:gdLst>
                  <a:gd name="T0" fmla="*/ 55 w 55"/>
                  <a:gd name="T1" fmla="*/ 145 h 145"/>
                  <a:gd name="T2" fmla="*/ 55 w 55"/>
                  <a:gd name="T3" fmla="*/ 42 h 145"/>
                  <a:gd name="T4" fmla="*/ 55 w 55"/>
                  <a:gd name="T5" fmla="*/ 42 h 145"/>
                  <a:gd name="T6" fmla="*/ 0 w 55"/>
                  <a:gd name="T7" fmla="*/ 0 h 145"/>
                  <a:gd name="T8" fmla="*/ 0 w 55"/>
                  <a:gd name="T9" fmla="*/ 119 h 145"/>
                  <a:gd name="T10" fmla="*/ 0 w 55"/>
                  <a:gd name="T11" fmla="*/ 119 h 145"/>
                  <a:gd name="T12" fmla="*/ 55 w 55"/>
                  <a:gd name="T13" fmla="*/ 145 h 145"/>
                  <a:gd name="T14" fmla="*/ 55 w 55"/>
                  <a:gd name="T15" fmla="*/ 145 h 145"/>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45"/>
                  <a:gd name="T26" fmla="*/ 55 w 55"/>
                  <a:gd name="T27" fmla="*/ 145 h 1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45">
                    <a:moveTo>
                      <a:pt x="55" y="145"/>
                    </a:moveTo>
                    <a:lnTo>
                      <a:pt x="55" y="42"/>
                    </a:lnTo>
                    <a:lnTo>
                      <a:pt x="0" y="0"/>
                    </a:lnTo>
                    <a:lnTo>
                      <a:pt x="0" y="119"/>
                    </a:lnTo>
                    <a:lnTo>
                      <a:pt x="55" y="145"/>
                    </a:lnTo>
                    <a:close/>
                  </a:path>
                </a:pathLst>
              </a:custGeom>
              <a:solidFill>
                <a:srgbClr val="3637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3" name="Freeform 56"/>
              <p:cNvSpPr>
                <a:spLocks/>
              </p:cNvSpPr>
              <p:nvPr/>
            </p:nvSpPr>
            <p:spPr bwMode="auto">
              <a:xfrm>
                <a:off x="3202" y="846"/>
                <a:ext cx="54" cy="130"/>
              </a:xfrm>
              <a:custGeom>
                <a:avLst/>
                <a:gdLst>
                  <a:gd name="T0" fmla="*/ 54 w 54"/>
                  <a:gd name="T1" fmla="*/ 130 h 130"/>
                  <a:gd name="T2" fmla="*/ 54 w 54"/>
                  <a:gd name="T3" fmla="*/ 42 h 130"/>
                  <a:gd name="T4" fmla="*/ 54 w 54"/>
                  <a:gd name="T5" fmla="*/ 42 h 130"/>
                  <a:gd name="T6" fmla="*/ 0 w 54"/>
                  <a:gd name="T7" fmla="*/ 0 h 130"/>
                  <a:gd name="T8" fmla="*/ 0 w 54"/>
                  <a:gd name="T9" fmla="*/ 103 h 130"/>
                  <a:gd name="T10" fmla="*/ 0 w 54"/>
                  <a:gd name="T11" fmla="*/ 103 h 130"/>
                  <a:gd name="T12" fmla="*/ 54 w 54"/>
                  <a:gd name="T13" fmla="*/ 130 h 130"/>
                  <a:gd name="T14" fmla="*/ 54 w 54"/>
                  <a:gd name="T15" fmla="*/ 130 h 130"/>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30"/>
                  <a:gd name="T26" fmla="*/ 54 w 54"/>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30">
                    <a:moveTo>
                      <a:pt x="54" y="130"/>
                    </a:moveTo>
                    <a:lnTo>
                      <a:pt x="54" y="42"/>
                    </a:lnTo>
                    <a:lnTo>
                      <a:pt x="0" y="0"/>
                    </a:lnTo>
                    <a:lnTo>
                      <a:pt x="0" y="103"/>
                    </a:lnTo>
                    <a:lnTo>
                      <a:pt x="54" y="130"/>
                    </a:lnTo>
                    <a:close/>
                  </a:path>
                </a:pathLst>
              </a:custGeom>
              <a:solidFill>
                <a:srgbClr val="3233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4" name="Freeform 57"/>
              <p:cNvSpPr>
                <a:spLocks/>
              </p:cNvSpPr>
              <p:nvPr/>
            </p:nvSpPr>
            <p:spPr bwMode="auto">
              <a:xfrm>
                <a:off x="3256" y="888"/>
                <a:ext cx="50" cy="111"/>
              </a:xfrm>
              <a:custGeom>
                <a:avLst/>
                <a:gdLst>
                  <a:gd name="T0" fmla="*/ 50 w 50"/>
                  <a:gd name="T1" fmla="*/ 111 h 111"/>
                  <a:gd name="T2" fmla="*/ 50 w 50"/>
                  <a:gd name="T3" fmla="*/ 50 h 111"/>
                  <a:gd name="T4" fmla="*/ 50 w 50"/>
                  <a:gd name="T5" fmla="*/ 50 h 111"/>
                  <a:gd name="T6" fmla="*/ 0 w 50"/>
                  <a:gd name="T7" fmla="*/ 0 h 111"/>
                  <a:gd name="T8" fmla="*/ 0 w 50"/>
                  <a:gd name="T9" fmla="*/ 88 h 111"/>
                  <a:gd name="T10" fmla="*/ 0 w 50"/>
                  <a:gd name="T11" fmla="*/ 88 h 111"/>
                  <a:gd name="T12" fmla="*/ 50 w 50"/>
                  <a:gd name="T13" fmla="*/ 111 h 111"/>
                  <a:gd name="T14" fmla="*/ 50 w 50"/>
                  <a:gd name="T15" fmla="*/ 111 h 111"/>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111"/>
                  <a:gd name="T26" fmla="*/ 50 w 50"/>
                  <a:gd name="T27" fmla="*/ 111 h 1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111">
                    <a:moveTo>
                      <a:pt x="50" y="111"/>
                    </a:moveTo>
                    <a:lnTo>
                      <a:pt x="50" y="50"/>
                    </a:lnTo>
                    <a:lnTo>
                      <a:pt x="0" y="0"/>
                    </a:lnTo>
                    <a:lnTo>
                      <a:pt x="0" y="88"/>
                    </a:lnTo>
                    <a:lnTo>
                      <a:pt x="50" y="111"/>
                    </a:lnTo>
                    <a:close/>
                  </a:path>
                </a:pathLst>
              </a:custGeom>
              <a:solidFill>
                <a:srgbClr val="2D2F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5" name="Freeform 58"/>
              <p:cNvSpPr>
                <a:spLocks/>
              </p:cNvSpPr>
              <p:nvPr/>
            </p:nvSpPr>
            <p:spPr bwMode="auto">
              <a:xfrm>
                <a:off x="3306" y="938"/>
                <a:ext cx="55" cy="84"/>
              </a:xfrm>
              <a:custGeom>
                <a:avLst/>
                <a:gdLst>
                  <a:gd name="T0" fmla="*/ 55 w 55"/>
                  <a:gd name="T1" fmla="*/ 84 h 84"/>
                  <a:gd name="T2" fmla="*/ 55 w 55"/>
                  <a:gd name="T3" fmla="*/ 50 h 84"/>
                  <a:gd name="T4" fmla="*/ 55 w 55"/>
                  <a:gd name="T5" fmla="*/ 50 h 84"/>
                  <a:gd name="T6" fmla="*/ 0 w 55"/>
                  <a:gd name="T7" fmla="*/ 0 h 84"/>
                  <a:gd name="T8" fmla="*/ 0 w 55"/>
                  <a:gd name="T9" fmla="*/ 61 h 84"/>
                  <a:gd name="T10" fmla="*/ 0 w 55"/>
                  <a:gd name="T11" fmla="*/ 61 h 84"/>
                  <a:gd name="T12" fmla="*/ 55 w 55"/>
                  <a:gd name="T13" fmla="*/ 84 h 84"/>
                  <a:gd name="T14" fmla="*/ 55 w 55"/>
                  <a:gd name="T15" fmla="*/ 84 h 84"/>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84"/>
                  <a:gd name="T26" fmla="*/ 55 w 55"/>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84">
                    <a:moveTo>
                      <a:pt x="55" y="84"/>
                    </a:moveTo>
                    <a:lnTo>
                      <a:pt x="55" y="50"/>
                    </a:lnTo>
                    <a:lnTo>
                      <a:pt x="0" y="0"/>
                    </a:lnTo>
                    <a:lnTo>
                      <a:pt x="0" y="61"/>
                    </a:lnTo>
                    <a:lnTo>
                      <a:pt x="55" y="84"/>
                    </a:lnTo>
                    <a:close/>
                  </a:path>
                </a:pathLst>
              </a:custGeom>
              <a:solidFill>
                <a:srgbClr val="2A2B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6" name="Freeform 59"/>
              <p:cNvSpPr>
                <a:spLocks/>
              </p:cNvSpPr>
              <p:nvPr/>
            </p:nvSpPr>
            <p:spPr bwMode="auto">
              <a:xfrm>
                <a:off x="3361" y="988"/>
                <a:ext cx="54" cy="53"/>
              </a:xfrm>
              <a:custGeom>
                <a:avLst/>
                <a:gdLst>
                  <a:gd name="T0" fmla="*/ 54 w 54"/>
                  <a:gd name="T1" fmla="*/ 53 h 53"/>
                  <a:gd name="T2" fmla="*/ 54 w 54"/>
                  <a:gd name="T3" fmla="*/ 53 h 53"/>
                  <a:gd name="T4" fmla="*/ 54 w 54"/>
                  <a:gd name="T5" fmla="*/ 53 h 53"/>
                  <a:gd name="T6" fmla="*/ 0 w 54"/>
                  <a:gd name="T7" fmla="*/ 0 h 53"/>
                  <a:gd name="T8" fmla="*/ 0 w 54"/>
                  <a:gd name="T9" fmla="*/ 34 h 53"/>
                  <a:gd name="T10" fmla="*/ 0 w 54"/>
                  <a:gd name="T11" fmla="*/ 34 h 53"/>
                  <a:gd name="T12" fmla="*/ 54 w 54"/>
                  <a:gd name="T13" fmla="*/ 53 h 53"/>
                  <a:gd name="T14" fmla="*/ 54 w 54"/>
                  <a:gd name="T15" fmla="*/ 53 h 53"/>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53"/>
                  <a:gd name="T26" fmla="*/ 54 w 54"/>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53">
                    <a:moveTo>
                      <a:pt x="54" y="53"/>
                    </a:moveTo>
                    <a:lnTo>
                      <a:pt x="54" y="53"/>
                    </a:lnTo>
                    <a:lnTo>
                      <a:pt x="0" y="0"/>
                    </a:lnTo>
                    <a:lnTo>
                      <a:pt x="0" y="34"/>
                    </a:lnTo>
                    <a:lnTo>
                      <a:pt x="54" y="53"/>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7" name="Freeform 60"/>
              <p:cNvSpPr>
                <a:spLocks/>
              </p:cNvSpPr>
              <p:nvPr/>
            </p:nvSpPr>
            <p:spPr bwMode="auto">
              <a:xfrm>
                <a:off x="1924" y="735"/>
                <a:ext cx="15" cy="4"/>
              </a:xfrm>
              <a:custGeom>
                <a:avLst/>
                <a:gdLst>
                  <a:gd name="T0" fmla="*/ 0 w 15"/>
                  <a:gd name="T1" fmla="*/ 0 h 4"/>
                  <a:gd name="T2" fmla="*/ 0 w 15"/>
                  <a:gd name="T3" fmla="*/ 0 h 4"/>
                  <a:gd name="T4" fmla="*/ 8 w 15"/>
                  <a:gd name="T5" fmla="*/ 4 h 4"/>
                  <a:gd name="T6" fmla="*/ 15 w 15"/>
                  <a:gd name="T7" fmla="*/ 0 h 4"/>
                  <a:gd name="T8" fmla="*/ 15 w 15"/>
                  <a:gd name="T9" fmla="*/ 0 h 4"/>
                  <a:gd name="T10" fmla="*/ 0 w 15"/>
                  <a:gd name="T11" fmla="*/ 0 h 4"/>
                  <a:gd name="T12" fmla="*/ 0 w 15"/>
                  <a:gd name="T13" fmla="*/ 0 h 4"/>
                  <a:gd name="T14" fmla="*/ 0 60000 65536"/>
                  <a:gd name="T15" fmla="*/ 0 60000 65536"/>
                  <a:gd name="T16" fmla="*/ 0 60000 65536"/>
                  <a:gd name="T17" fmla="*/ 0 60000 65536"/>
                  <a:gd name="T18" fmla="*/ 0 60000 65536"/>
                  <a:gd name="T19" fmla="*/ 0 60000 65536"/>
                  <a:gd name="T20" fmla="*/ 0 60000 65536"/>
                  <a:gd name="T21" fmla="*/ 0 w 15"/>
                  <a:gd name="T22" fmla="*/ 0 h 4"/>
                  <a:gd name="T23" fmla="*/ 15 w 1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4">
                    <a:moveTo>
                      <a:pt x="0" y="0"/>
                    </a:moveTo>
                    <a:lnTo>
                      <a:pt x="0" y="0"/>
                    </a:lnTo>
                    <a:lnTo>
                      <a:pt x="8" y="4"/>
                    </a:lnTo>
                    <a:lnTo>
                      <a:pt x="15" y="0"/>
                    </a:lnTo>
                    <a:lnTo>
                      <a:pt x="0" y="0"/>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8" name="Freeform 61"/>
              <p:cNvSpPr>
                <a:spLocks/>
              </p:cNvSpPr>
              <p:nvPr/>
            </p:nvSpPr>
            <p:spPr bwMode="auto">
              <a:xfrm>
                <a:off x="1932" y="727"/>
                <a:ext cx="79" cy="23"/>
              </a:xfrm>
              <a:custGeom>
                <a:avLst/>
                <a:gdLst>
                  <a:gd name="T0" fmla="*/ 7 w 79"/>
                  <a:gd name="T1" fmla="*/ 8 h 23"/>
                  <a:gd name="T2" fmla="*/ 0 w 79"/>
                  <a:gd name="T3" fmla="*/ 12 h 23"/>
                  <a:gd name="T4" fmla="*/ 0 w 79"/>
                  <a:gd name="T5" fmla="*/ 12 h 23"/>
                  <a:gd name="T6" fmla="*/ 43 w 79"/>
                  <a:gd name="T7" fmla="*/ 23 h 23"/>
                  <a:gd name="T8" fmla="*/ 79 w 79"/>
                  <a:gd name="T9" fmla="*/ 0 h 23"/>
                  <a:gd name="T10" fmla="*/ 79 w 79"/>
                  <a:gd name="T11" fmla="*/ 0 h 23"/>
                  <a:gd name="T12" fmla="*/ 7 w 79"/>
                  <a:gd name="T13" fmla="*/ 8 h 23"/>
                  <a:gd name="T14" fmla="*/ 7 w 79"/>
                  <a:gd name="T15" fmla="*/ 8 h 23"/>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23"/>
                  <a:gd name="T26" fmla="*/ 79 w 79"/>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23">
                    <a:moveTo>
                      <a:pt x="7" y="8"/>
                    </a:moveTo>
                    <a:lnTo>
                      <a:pt x="0" y="12"/>
                    </a:lnTo>
                    <a:lnTo>
                      <a:pt x="43" y="23"/>
                    </a:lnTo>
                    <a:lnTo>
                      <a:pt x="79" y="0"/>
                    </a:lnTo>
                    <a:lnTo>
                      <a:pt x="7" y="8"/>
                    </a:lnTo>
                    <a:close/>
                  </a:path>
                </a:pathLst>
              </a:custGeom>
              <a:solidFill>
                <a:srgbClr val="8B90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9" name="Freeform 62"/>
              <p:cNvSpPr>
                <a:spLocks/>
              </p:cNvSpPr>
              <p:nvPr/>
            </p:nvSpPr>
            <p:spPr bwMode="auto">
              <a:xfrm>
                <a:off x="1975" y="719"/>
                <a:ext cx="109" cy="50"/>
              </a:xfrm>
              <a:custGeom>
                <a:avLst/>
                <a:gdLst>
                  <a:gd name="T0" fmla="*/ 36 w 109"/>
                  <a:gd name="T1" fmla="*/ 8 h 50"/>
                  <a:gd name="T2" fmla="*/ 0 w 109"/>
                  <a:gd name="T3" fmla="*/ 31 h 50"/>
                  <a:gd name="T4" fmla="*/ 0 w 109"/>
                  <a:gd name="T5" fmla="*/ 31 h 50"/>
                  <a:gd name="T6" fmla="*/ 33 w 109"/>
                  <a:gd name="T7" fmla="*/ 50 h 50"/>
                  <a:gd name="T8" fmla="*/ 109 w 109"/>
                  <a:gd name="T9" fmla="*/ 0 h 50"/>
                  <a:gd name="T10" fmla="*/ 109 w 109"/>
                  <a:gd name="T11" fmla="*/ 0 h 50"/>
                  <a:gd name="T12" fmla="*/ 36 w 109"/>
                  <a:gd name="T13" fmla="*/ 8 h 50"/>
                  <a:gd name="T14" fmla="*/ 36 w 109"/>
                  <a:gd name="T15" fmla="*/ 8 h 50"/>
                  <a:gd name="T16" fmla="*/ 0 60000 65536"/>
                  <a:gd name="T17" fmla="*/ 0 60000 65536"/>
                  <a:gd name="T18" fmla="*/ 0 60000 65536"/>
                  <a:gd name="T19" fmla="*/ 0 60000 65536"/>
                  <a:gd name="T20" fmla="*/ 0 60000 65536"/>
                  <a:gd name="T21" fmla="*/ 0 60000 65536"/>
                  <a:gd name="T22" fmla="*/ 0 60000 65536"/>
                  <a:gd name="T23" fmla="*/ 0 60000 65536"/>
                  <a:gd name="T24" fmla="*/ 0 w 109"/>
                  <a:gd name="T25" fmla="*/ 0 h 50"/>
                  <a:gd name="T26" fmla="*/ 109 w 109"/>
                  <a:gd name="T27" fmla="*/ 50 h 5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9" h="50">
                    <a:moveTo>
                      <a:pt x="36" y="8"/>
                    </a:moveTo>
                    <a:lnTo>
                      <a:pt x="0" y="31"/>
                    </a:lnTo>
                    <a:lnTo>
                      <a:pt x="33" y="50"/>
                    </a:lnTo>
                    <a:lnTo>
                      <a:pt x="109" y="0"/>
                    </a:lnTo>
                    <a:lnTo>
                      <a:pt x="36" y="8"/>
                    </a:lnTo>
                    <a:close/>
                  </a:path>
                </a:pathLst>
              </a:custGeom>
              <a:solidFill>
                <a:srgbClr val="878C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0" name="Freeform 63"/>
              <p:cNvSpPr>
                <a:spLocks/>
              </p:cNvSpPr>
              <p:nvPr/>
            </p:nvSpPr>
            <p:spPr bwMode="auto">
              <a:xfrm>
                <a:off x="2008" y="716"/>
                <a:ext cx="144" cy="76"/>
              </a:xfrm>
              <a:custGeom>
                <a:avLst/>
                <a:gdLst>
                  <a:gd name="T0" fmla="*/ 76 w 144"/>
                  <a:gd name="T1" fmla="*/ 3 h 76"/>
                  <a:gd name="T2" fmla="*/ 0 w 144"/>
                  <a:gd name="T3" fmla="*/ 53 h 76"/>
                  <a:gd name="T4" fmla="*/ 0 w 144"/>
                  <a:gd name="T5" fmla="*/ 53 h 76"/>
                  <a:gd name="T6" fmla="*/ 32 w 144"/>
                  <a:gd name="T7" fmla="*/ 76 h 76"/>
                  <a:gd name="T8" fmla="*/ 144 w 144"/>
                  <a:gd name="T9" fmla="*/ 0 h 76"/>
                  <a:gd name="T10" fmla="*/ 144 w 144"/>
                  <a:gd name="T11" fmla="*/ 0 h 76"/>
                  <a:gd name="T12" fmla="*/ 76 w 144"/>
                  <a:gd name="T13" fmla="*/ 3 h 76"/>
                  <a:gd name="T14" fmla="*/ 76 w 144"/>
                  <a:gd name="T15" fmla="*/ 3 h 7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76"/>
                  <a:gd name="T26" fmla="*/ 144 w 144"/>
                  <a:gd name="T27" fmla="*/ 76 h 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76">
                    <a:moveTo>
                      <a:pt x="76" y="3"/>
                    </a:moveTo>
                    <a:lnTo>
                      <a:pt x="0" y="53"/>
                    </a:lnTo>
                    <a:lnTo>
                      <a:pt x="32" y="76"/>
                    </a:lnTo>
                    <a:lnTo>
                      <a:pt x="144" y="0"/>
                    </a:lnTo>
                    <a:lnTo>
                      <a:pt x="76" y="3"/>
                    </a:lnTo>
                    <a:close/>
                  </a:path>
                </a:pathLst>
              </a:custGeom>
              <a:solidFill>
                <a:srgbClr val="8388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1" name="Freeform 64"/>
              <p:cNvSpPr>
                <a:spLocks/>
              </p:cNvSpPr>
              <p:nvPr/>
            </p:nvSpPr>
            <p:spPr bwMode="auto">
              <a:xfrm>
                <a:off x="2040" y="712"/>
                <a:ext cx="181" cy="103"/>
              </a:xfrm>
              <a:custGeom>
                <a:avLst/>
                <a:gdLst>
                  <a:gd name="T0" fmla="*/ 112 w 181"/>
                  <a:gd name="T1" fmla="*/ 4 h 103"/>
                  <a:gd name="T2" fmla="*/ 0 w 181"/>
                  <a:gd name="T3" fmla="*/ 80 h 103"/>
                  <a:gd name="T4" fmla="*/ 0 w 181"/>
                  <a:gd name="T5" fmla="*/ 80 h 103"/>
                  <a:gd name="T6" fmla="*/ 26 w 181"/>
                  <a:gd name="T7" fmla="*/ 103 h 103"/>
                  <a:gd name="T8" fmla="*/ 181 w 181"/>
                  <a:gd name="T9" fmla="*/ 0 h 103"/>
                  <a:gd name="T10" fmla="*/ 181 w 181"/>
                  <a:gd name="T11" fmla="*/ 0 h 103"/>
                  <a:gd name="T12" fmla="*/ 112 w 181"/>
                  <a:gd name="T13" fmla="*/ 4 h 103"/>
                  <a:gd name="T14" fmla="*/ 112 w 181"/>
                  <a:gd name="T15" fmla="*/ 4 h 103"/>
                  <a:gd name="T16" fmla="*/ 0 60000 65536"/>
                  <a:gd name="T17" fmla="*/ 0 60000 65536"/>
                  <a:gd name="T18" fmla="*/ 0 60000 65536"/>
                  <a:gd name="T19" fmla="*/ 0 60000 65536"/>
                  <a:gd name="T20" fmla="*/ 0 60000 65536"/>
                  <a:gd name="T21" fmla="*/ 0 60000 65536"/>
                  <a:gd name="T22" fmla="*/ 0 60000 65536"/>
                  <a:gd name="T23" fmla="*/ 0 60000 65536"/>
                  <a:gd name="T24" fmla="*/ 0 w 181"/>
                  <a:gd name="T25" fmla="*/ 0 h 103"/>
                  <a:gd name="T26" fmla="*/ 181 w 181"/>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1" h="103">
                    <a:moveTo>
                      <a:pt x="112" y="4"/>
                    </a:moveTo>
                    <a:lnTo>
                      <a:pt x="0" y="80"/>
                    </a:lnTo>
                    <a:lnTo>
                      <a:pt x="26" y="103"/>
                    </a:lnTo>
                    <a:lnTo>
                      <a:pt x="181" y="0"/>
                    </a:lnTo>
                    <a:lnTo>
                      <a:pt x="112" y="4"/>
                    </a:lnTo>
                    <a:close/>
                  </a:path>
                </a:pathLst>
              </a:custGeom>
              <a:solidFill>
                <a:srgbClr val="7F83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2" name="Freeform 65"/>
              <p:cNvSpPr>
                <a:spLocks/>
              </p:cNvSpPr>
              <p:nvPr/>
            </p:nvSpPr>
            <p:spPr bwMode="auto">
              <a:xfrm>
                <a:off x="2066" y="712"/>
                <a:ext cx="220" cy="130"/>
              </a:xfrm>
              <a:custGeom>
                <a:avLst/>
                <a:gdLst>
                  <a:gd name="T0" fmla="*/ 155 w 220"/>
                  <a:gd name="T1" fmla="*/ 0 h 130"/>
                  <a:gd name="T2" fmla="*/ 0 w 220"/>
                  <a:gd name="T3" fmla="*/ 103 h 130"/>
                  <a:gd name="T4" fmla="*/ 0 w 220"/>
                  <a:gd name="T5" fmla="*/ 103 h 130"/>
                  <a:gd name="T6" fmla="*/ 25 w 220"/>
                  <a:gd name="T7" fmla="*/ 130 h 130"/>
                  <a:gd name="T8" fmla="*/ 220 w 220"/>
                  <a:gd name="T9" fmla="*/ 0 h 130"/>
                  <a:gd name="T10" fmla="*/ 220 w 220"/>
                  <a:gd name="T11" fmla="*/ 0 h 130"/>
                  <a:gd name="T12" fmla="*/ 155 w 220"/>
                  <a:gd name="T13" fmla="*/ 0 h 130"/>
                  <a:gd name="T14" fmla="*/ 155 w 220"/>
                  <a:gd name="T15" fmla="*/ 0 h 130"/>
                  <a:gd name="T16" fmla="*/ 0 60000 65536"/>
                  <a:gd name="T17" fmla="*/ 0 60000 65536"/>
                  <a:gd name="T18" fmla="*/ 0 60000 65536"/>
                  <a:gd name="T19" fmla="*/ 0 60000 65536"/>
                  <a:gd name="T20" fmla="*/ 0 60000 65536"/>
                  <a:gd name="T21" fmla="*/ 0 60000 65536"/>
                  <a:gd name="T22" fmla="*/ 0 60000 65536"/>
                  <a:gd name="T23" fmla="*/ 0 60000 65536"/>
                  <a:gd name="T24" fmla="*/ 0 w 220"/>
                  <a:gd name="T25" fmla="*/ 0 h 130"/>
                  <a:gd name="T26" fmla="*/ 220 w 220"/>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0" h="130">
                    <a:moveTo>
                      <a:pt x="155" y="0"/>
                    </a:moveTo>
                    <a:lnTo>
                      <a:pt x="0" y="103"/>
                    </a:lnTo>
                    <a:lnTo>
                      <a:pt x="25" y="130"/>
                    </a:lnTo>
                    <a:lnTo>
                      <a:pt x="220" y="0"/>
                    </a:lnTo>
                    <a:lnTo>
                      <a:pt x="155" y="0"/>
                    </a:lnTo>
                    <a:close/>
                  </a:path>
                </a:pathLst>
              </a:custGeom>
              <a:solidFill>
                <a:srgbClr val="7B7F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3" name="Freeform 66"/>
              <p:cNvSpPr>
                <a:spLocks/>
              </p:cNvSpPr>
              <p:nvPr/>
            </p:nvSpPr>
            <p:spPr bwMode="auto">
              <a:xfrm>
                <a:off x="2091" y="712"/>
                <a:ext cx="257" cy="157"/>
              </a:xfrm>
              <a:custGeom>
                <a:avLst/>
                <a:gdLst>
                  <a:gd name="T0" fmla="*/ 195 w 257"/>
                  <a:gd name="T1" fmla="*/ 0 h 157"/>
                  <a:gd name="T2" fmla="*/ 0 w 257"/>
                  <a:gd name="T3" fmla="*/ 130 h 157"/>
                  <a:gd name="T4" fmla="*/ 0 w 257"/>
                  <a:gd name="T5" fmla="*/ 130 h 157"/>
                  <a:gd name="T6" fmla="*/ 25 w 257"/>
                  <a:gd name="T7" fmla="*/ 157 h 157"/>
                  <a:gd name="T8" fmla="*/ 257 w 257"/>
                  <a:gd name="T9" fmla="*/ 0 h 157"/>
                  <a:gd name="T10" fmla="*/ 257 w 257"/>
                  <a:gd name="T11" fmla="*/ 0 h 157"/>
                  <a:gd name="T12" fmla="*/ 195 w 257"/>
                  <a:gd name="T13" fmla="*/ 0 h 157"/>
                  <a:gd name="T14" fmla="*/ 195 w 257"/>
                  <a:gd name="T15" fmla="*/ 0 h 157"/>
                  <a:gd name="T16" fmla="*/ 0 60000 65536"/>
                  <a:gd name="T17" fmla="*/ 0 60000 65536"/>
                  <a:gd name="T18" fmla="*/ 0 60000 65536"/>
                  <a:gd name="T19" fmla="*/ 0 60000 65536"/>
                  <a:gd name="T20" fmla="*/ 0 60000 65536"/>
                  <a:gd name="T21" fmla="*/ 0 60000 65536"/>
                  <a:gd name="T22" fmla="*/ 0 60000 65536"/>
                  <a:gd name="T23" fmla="*/ 0 60000 65536"/>
                  <a:gd name="T24" fmla="*/ 0 w 257"/>
                  <a:gd name="T25" fmla="*/ 0 h 157"/>
                  <a:gd name="T26" fmla="*/ 257 w 257"/>
                  <a:gd name="T27" fmla="*/ 157 h 1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7" h="157">
                    <a:moveTo>
                      <a:pt x="195" y="0"/>
                    </a:moveTo>
                    <a:lnTo>
                      <a:pt x="0" y="130"/>
                    </a:lnTo>
                    <a:lnTo>
                      <a:pt x="25" y="157"/>
                    </a:lnTo>
                    <a:lnTo>
                      <a:pt x="257" y="0"/>
                    </a:lnTo>
                    <a:lnTo>
                      <a:pt x="195" y="0"/>
                    </a:lnTo>
                    <a:close/>
                  </a:path>
                </a:pathLst>
              </a:custGeom>
              <a:solidFill>
                <a:srgbClr val="777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4" name="Freeform 67"/>
              <p:cNvSpPr>
                <a:spLocks/>
              </p:cNvSpPr>
              <p:nvPr/>
            </p:nvSpPr>
            <p:spPr bwMode="auto">
              <a:xfrm>
                <a:off x="2116" y="712"/>
                <a:ext cx="293" cy="184"/>
              </a:xfrm>
              <a:custGeom>
                <a:avLst/>
                <a:gdLst>
                  <a:gd name="T0" fmla="*/ 232 w 293"/>
                  <a:gd name="T1" fmla="*/ 0 h 184"/>
                  <a:gd name="T2" fmla="*/ 0 w 293"/>
                  <a:gd name="T3" fmla="*/ 157 h 184"/>
                  <a:gd name="T4" fmla="*/ 0 w 293"/>
                  <a:gd name="T5" fmla="*/ 157 h 184"/>
                  <a:gd name="T6" fmla="*/ 22 w 293"/>
                  <a:gd name="T7" fmla="*/ 184 h 184"/>
                  <a:gd name="T8" fmla="*/ 293 w 293"/>
                  <a:gd name="T9" fmla="*/ 0 h 184"/>
                  <a:gd name="T10" fmla="*/ 293 w 293"/>
                  <a:gd name="T11" fmla="*/ 0 h 184"/>
                  <a:gd name="T12" fmla="*/ 232 w 293"/>
                  <a:gd name="T13" fmla="*/ 0 h 184"/>
                  <a:gd name="T14" fmla="*/ 232 w 293"/>
                  <a:gd name="T15" fmla="*/ 0 h 184"/>
                  <a:gd name="T16" fmla="*/ 0 60000 65536"/>
                  <a:gd name="T17" fmla="*/ 0 60000 65536"/>
                  <a:gd name="T18" fmla="*/ 0 60000 65536"/>
                  <a:gd name="T19" fmla="*/ 0 60000 65536"/>
                  <a:gd name="T20" fmla="*/ 0 60000 65536"/>
                  <a:gd name="T21" fmla="*/ 0 60000 65536"/>
                  <a:gd name="T22" fmla="*/ 0 60000 65536"/>
                  <a:gd name="T23" fmla="*/ 0 60000 65536"/>
                  <a:gd name="T24" fmla="*/ 0 w 293"/>
                  <a:gd name="T25" fmla="*/ 0 h 184"/>
                  <a:gd name="T26" fmla="*/ 293 w 293"/>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3" h="184">
                    <a:moveTo>
                      <a:pt x="232" y="0"/>
                    </a:moveTo>
                    <a:lnTo>
                      <a:pt x="0" y="157"/>
                    </a:lnTo>
                    <a:lnTo>
                      <a:pt x="22" y="184"/>
                    </a:lnTo>
                    <a:lnTo>
                      <a:pt x="293" y="0"/>
                    </a:lnTo>
                    <a:lnTo>
                      <a:pt x="232" y="0"/>
                    </a:lnTo>
                    <a:close/>
                  </a:path>
                </a:pathLst>
              </a:custGeom>
              <a:solidFill>
                <a:srgbClr val="7478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5" name="Freeform 68"/>
              <p:cNvSpPr>
                <a:spLocks/>
              </p:cNvSpPr>
              <p:nvPr/>
            </p:nvSpPr>
            <p:spPr bwMode="auto">
              <a:xfrm>
                <a:off x="2138" y="712"/>
                <a:ext cx="329" cy="211"/>
              </a:xfrm>
              <a:custGeom>
                <a:avLst/>
                <a:gdLst>
                  <a:gd name="T0" fmla="*/ 271 w 329"/>
                  <a:gd name="T1" fmla="*/ 0 h 211"/>
                  <a:gd name="T2" fmla="*/ 0 w 329"/>
                  <a:gd name="T3" fmla="*/ 184 h 211"/>
                  <a:gd name="T4" fmla="*/ 0 w 329"/>
                  <a:gd name="T5" fmla="*/ 184 h 211"/>
                  <a:gd name="T6" fmla="*/ 18 w 329"/>
                  <a:gd name="T7" fmla="*/ 211 h 211"/>
                  <a:gd name="T8" fmla="*/ 329 w 329"/>
                  <a:gd name="T9" fmla="*/ 4 h 211"/>
                  <a:gd name="T10" fmla="*/ 329 w 329"/>
                  <a:gd name="T11" fmla="*/ 4 h 211"/>
                  <a:gd name="T12" fmla="*/ 271 w 329"/>
                  <a:gd name="T13" fmla="*/ 0 h 211"/>
                  <a:gd name="T14" fmla="*/ 271 w 329"/>
                  <a:gd name="T15" fmla="*/ 0 h 211"/>
                  <a:gd name="T16" fmla="*/ 0 60000 65536"/>
                  <a:gd name="T17" fmla="*/ 0 60000 65536"/>
                  <a:gd name="T18" fmla="*/ 0 60000 65536"/>
                  <a:gd name="T19" fmla="*/ 0 60000 65536"/>
                  <a:gd name="T20" fmla="*/ 0 60000 65536"/>
                  <a:gd name="T21" fmla="*/ 0 60000 65536"/>
                  <a:gd name="T22" fmla="*/ 0 60000 65536"/>
                  <a:gd name="T23" fmla="*/ 0 60000 65536"/>
                  <a:gd name="T24" fmla="*/ 0 w 329"/>
                  <a:gd name="T25" fmla="*/ 0 h 211"/>
                  <a:gd name="T26" fmla="*/ 329 w 329"/>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9" h="211">
                    <a:moveTo>
                      <a:pt x="271" y="0"/>
                    </a:moveTo>
                    <a:lnTo>
                      <a:pt x="0" y="184"/>
                    </a:lnTo>
                    <a:lnTo>
                      <a:pt x="18" y="211"/>
                    </a:lnTo>
                    <a:lnTo>
                      <a:pt x="329" y="4"/>
                    </a:lnTo>
                    <a:lnTo>
                      <a:pt x="271" y="0"/>
                    </a:lnTo>
                    <a:close/>
                  </a:path>
                </a:pathLst>
              </a:custGeom>
              <a:solidFill>
                <a:srgbClr val="7074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6" name="Freeform 69"/>
              <p:cNvSpPr>
                <a:spLocks/>
              </p:cNvSpPr>
              <p:nvPr/>
            </p:nvSpPr>
            <p:spPr bwMode="auto">
              <a:xfrm>
                <a:off x="2156" y="716"/>
                <a:ext cx="369" cy="237"/>
              </a:xfrm>
              <a:custGeom>
                <a:avLst/>
                <a:gdLst>
                  <a:gd name="T0" fmla="*/ 311 w 369"/>
                  <a:gd name="T1" fmla="*/ 0 h 237"/>
                  <a:gd name="T2" fmla="*/ 0 w 369"/>
                  <a:gd name="T3" fmla="*/ 207 h 237"/>
                  <a:gd name="T4" fmla="*/ 0 w 369"/>
                  <a:gd name="T5" fmla="*/ 207 h 237"/>
                  <a:gd name="T6" fmla="*/ 22 w 369"/>
                  <a:gd name="T7" fmla="*/ 237 h 237"/>
                  <a:gd name="T8" fmla="*/ 369 w 369"/>
                  <a:gd name="T9" fmla="*/ 3 h 237"/>
                  <a:gd name="T10" fmla="*/ 369 w 369"/>
                  <a:gd name="T11" fmla="*/ 3 h 237"/>
                  <a:gd name="T12" fmla="*/ 311 w 369"/>
                  <a:gd name="T13" fmla="*/ 0 h 237"/>
                  <a:gd name="T14" fmla="*/ 311 w 369"/>
                  <a:gd name="T15" fmla="*/ 0 h 237"/>
                  <a:gd name="T16" fmla="*/ 0 60000 65536"/>
                  <a:gd name="T17" fmla="*/ 0 60000 65536"/>
                  <a:gd name="T18" fmla="*/ 0 60000 65536"/>
                  <a:gd name="T19" fmla="*/ 0 60000 65536"/>
                  <a:gd name="T20" fmla="*/ 0 60000 65536"/>
                  <a:gd name="T21" fmla="*/ 0 60000 65536"/>
                  <a:gd name="T22" fmla="*/ 0 60000 65536"/>
                  <a:gd name="T23" fmla="*/ 0 60000 65536"/>
                  <a:gd name="T24" fmla="*/ 0 w 369"/>
                  <a:gd name="T25" fmla="*/ 0 h 237"/>
                  <a:gd name="T26" fmla="*/ 369 w 369"/>
                  <a:gd name="T27" fmla="*/ 237 h 2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9" h="237">
                    <a:moveTo>
                      <a:pt x="311" y="0"/>
                    </a:moveTo>
                    <a:lnTo>
                      <a:pt x="0" y="207"/>
                    </a:lnTo>
                    <a:lnTo>
                      <a:pt x="22" y="237"/>
                    </a:lnTo>
                    <a:lnTo>
                      <a:pt x="369" y="3"/>
                    </a:lnTo>
                    <a:lnTo>
                      <a:pt x="311" y="0"/>
                    </a:lnTo>
                    <a:close/>
                  </a:path>
                </a:pathLst>
              </a:custGeom>
              <a:solidFill>
                <a:srgbClr val="6C70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7" name="Freeform 70"/>
              <p:cNvSpPr>
                <a:spLocks/>
              </p:cNvSpPr>
              <p:nvPr/>
            </p:nvSpPr>
            <p:spPr bwMode="auto">
              <a:xfrm>
                <a:off x="2178" y="719"/>
                <a:ext cx="401" cy="265"/>
              </a:xfrm>
              <a:custGeom>
                <a:avLst/>
                <a:gdLst>
                  <a:gd name="T0" fmla="*/ 347 w 401"/>
                  <a:gd name="T1" fmla="*/ 0 h 265"/>
                  <a:gd name="T2" fmla="*/ 0 w 401"/>
                  <a:gd name="T3" fmla="*/ 234 h 265"/>
                  <a:gd name="T4" fmla="*/ 0 w 401"/>
                  <a:gd name="T5" fmla="*/ 234 h 265"/>
                  <a:gd name="T6" fmla="*/ 18 w 401"/>
                  <a:gd name="T7" fmla="*/ 265 h 265"/>
                  <a:gd name="T8" fmla="*/ 401 w 401"/>
                  <a:gd name="T9" fmla="*/ 4 h 265"/>
                  <a:gd name="T10" fmla="*/ 401 w 401"/>
                  <a:gd name="T11" fmla="*/ 4 h 265"/>
                  <a:gd name="T12" fmla="*/ 347 w 401"/>
                  <a:gd name="T13" fmla="*/ 0 h 265"/>
                  <a:gd name="T14" fmla="*/ 347 w 401"/>
                  <a:gd name="T15" fmla="*/ 0 h 265"/>
                  <a:gd name="T16" fmla="*/ 0 60000 65536"/>
                  <a:gd name="T17" fmla="*/ 0 60000 65536"/>
                  <a:gd name="T18" fmla="*/ 0 60000 65536"/>
                  <a:gd name="T19" fmla="*/ 0 60000 65536"/>
                  <a:gd name="T20" fmla="*/ 0 60000 65536"/>
                  <a:gd name="T21" fmla="*/ 0 60000 65536"/>
                  <a:gd name="T22" fmla="*/ 0 60000 65536"/>
                  <a:gd name="T23" fmla="*/ 0 60000 65536"/>
                  <a:gd name="T24" fmla="*/ 0 w 401"/>
                  <a:gd name="T25" fmla="*/ 0 h 265"/>
                  <a:gd name="T26" fmla="*/ 401 w 401"/>
                  <a:gd name="T27" fmla="*/ 265 h 2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1" h="265">
                    <a:moveTo>
                      <a:pt x="347" y="0"/>
                    </a:moveTo>
                    <a:lnTo>
                      <a:pt x="0" y="234"/>
                    </a:lnTo>
                    <a:lnTo>
                      <a:pt x="18" y="265"/>
                    </a:lnTo>
                    <a:lnTo>
                      <a:pt x="401" y="4"/>
                    </a:lnTo>
                    <a:lnTo>
                      <a:pt x="347" y="0"/>
                    </a:lnTo>
                    <a:close/>
                  </a:path>
                </a:pathLst>
              </a:custGeom>
              <a:solidFill>
                <a:srgbClr val="686B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8" name="Freeform 71"/>
              <p:cNvSpPr>
                <a:spLocks/>
              </p:cNvSpPr>
              <p:nvPr/>
            </p:nvSpPr>
            <p:spPr bwMode="auto">
              <a:xfrm>
                <a:off x="2196" y="723"/>
                <a:ext cx="438" cy="291"/>
              </a:xfrm>
              <a:custGeom>
                <a:avLst/>
                <a:gdLst>
                  <a:gd name="T0" fmla="*/ 383 w 438"/>
                  <a:gd name="T1" fmla="*/ 0 h 291"/>
                  <a:gd name="T2" fmla="*/ 0 w 438"/>
                  <a:gd name="T3" fmla="*/ 261 h 291"/>
                  <a:gd name="T4" fmla="*/ 0 w 438"/>
                  <a:gd name="T5" fmla="*/ 261 h 291"/>
                  <a:gd name="T6" fmla="*/ 14 w 438"/>
                  <a:gd name="T7" fmla="*/ 291 h 291"/>
                  <a:gd name="T8" fmla="*/ 438 w 438"/>
                  <a:gd name="T9" fmla="*/ 8 h 291"/>
                  <a:gd name="T10" fmla="*/ 438 w 438"/>
                  <a:gd name="T11" fmla="*/ 8 h 291"/>
                  <a:gd name="T12" fmla="*/ 383 w 438"/>
                  <a:gd name="T13" fmla="*/ 0 h 291"/>
                  <a:gd name="T14" fmla="*/ 383 w 438"/>
                  <a:gd name="T15" fmla="*/ 0 h 291"/>
                  <a:gd name="T16" fmla="*/ 0 60000 65536"/>
                  <a:gd name="T17" fmla="*/ 0 60000 65536"/>
                  <a:gd name="T18" fmla="*/ 0 60000 65536"/>
                  <a:gd name="T19" fmla="*/ 0 60000 65536"/>
                  <a:gd name="T20" fmla="*/ 0 60000 65536"/>
                  <a:gd name="T21" fmla="*/ 0 60000 65536"/>
                  <a:gd name="T22" fmla="*/ 0 60000 65536"/>
                  <a:gd name="T23" fmla="*/ 0 60000 65536"/>
                  <a:gd name="T24" fmla="*/ 0 w 438"/>
                  <a:gd name="T25" fmla="*/ 0 h 291"/>
                  <a:gd name="T26" fmla="*/ 438 w 438"/>
                  <a:gd name="T27" fmla="*/ 291 h 2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8" h="291">
                    <a:moveTo>
                      <a:pt x="383" y="0"/>
                    </a:moveTo>
                    <a:lnTo>
                      <a:pt x="0" y="261"/>
                    </a:lnTo>
                    <a:lnTo>
                      <a:pt x="14" y="291"/>
                    </a:lnTo>
                    <a:lnTo>
                      <a:pt x="438" y="8"/>
                    </a:lnTo>
                    <a:lnTo>
                      <a:pt x="383" y="0"/>
                    </a:lnTo>
                    <a:close/>
                  </a:path>
                </a:pathLst>
              </a:custGeom>
              <a:solidFill>
                <a:srgbClr val="646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9" name="Freeform 72"/>
              <p:cNvSpPr>
                <a:spLocks/>
              </p:cNvSpPr>
              <p:nvPr/>
            </p:nvSpPr>
            <p:spPr bwMode="auto">
              <a:xfrm>
                <a:off x="2210" y="731"/>
                <a:ext cx="474" cy="314"/>
              </a:xfrm>
              <a:custGeom>
                <a:avLst/>
                <a:gdLst>
                  <a:gd name="T0" fmla="*/ 424 w 474"/>
                  <a:gd name="T1" fmla="*/ 0 h 314"/>
                  <a:gd name="T2" fmla="*/ 0 w 474"/>
                  <a:gd name="T3" fmla="*/ 283 h 314"/>
                  <a:gd name="T4" fmla="*/ 0 w 474"/>
                  <a:gd name="T5" fmla="*/ 283 h 314"/>
                  <a:gd name="T6" fmla="*/ 18 w 474"/>
                  <a:gd name="T7" fmla="*/ 314 h 314"/>
                  <a:gd name="T8" fmla="*/ 474 w 474"/>
                  <a:gd name="T9" fmla="*/ 8 h 314"/>
                  <a:gd name="T10" fmla="*/ 474 w 474"/>
                  <a:gd name="T11" fmla="*/ 8 h 314"/>
                  <a:gd name="T12" fmla="*/ 424 w 474"/>
                  <a:gd name="T13" fmla="*/ 0 h 314"/>
                  <a:gd name="T14" fmla="*/ 424 w 474"/>
                  <a:gd name="T15" fmla="*/ 0 h 314"/>
                  <a:gd name="T16" fmla="*/ 0 60000 65536"/>
                  <a:gd name="T17" fmla="*/ 0 60000 65536"/>
                  <a:gd name="T18" fmla="*/ 0 60000 65536"/>
                  <a:gd name="T19" fmla="*/ 0 60000 65536"/>
                  <a:gd name="T20" fmla="*/ 0 60000 65536"/>
                  <a:gd name="T21" fmla="*/ 0 60000 65536"/>
                  <a:gd name="T22" fmla="*/ 0 60000 65536"/>
                  <a:gd name="T23" fmla="*/ 0 60000 65536"/>
                  <a:gd name="T24" fmla="*/ 0 w 474"/>
                  <a:gd name="T25" fmla="*/ 0 h 314"/>
                  <a:gd name="T26" fmla="*/ 474 w 474"/>
                  <a:gd name="T27" fmla="*/ 314 h 3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4" h="314">
                    <a:moveTo>
                      <a:pt x="424" y="0"/>
                    </a:moveTo>
                    <a:lnTo>
                      <a:pt x="0" y="283"/>
                    </a:lnTo>
                    <a:lnTo>
                      <a:pt x="18" y="314"/>
                    </a:lnTo>
                    <a:lnTo>
                      <a:pt x="474" y="8"/>
                    </a:lnTo>
                    <a:lnTo>
                      <a:pt x="424" y="0"/>
                    </a:lnTo>
                    <a:close/>
                  </a:path>
                </a:pathLst>
              </a:custGeom>
              <a:solidFill>
                <a:srgbClr val="6064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0" name="Freeform 73"/>
              <p:cNvSpPr>
                <a:spLocks/>
              </p:cNvSpPr>
              <p:nvPr/>
            </p:nvSpPr>
            <p:spPr bwMode="auto">
              <a:xfrm>
                <a:off x="2228" y="739"/>
                <a:ext cx="503" cy="337"/>
              </a:xfrm>
              <a:custGeom>
                <a:avLst/>
                <a:gdLst>
                  <a:gd name="T0" fmla="*/ 456 w 503"/>
                  <a:gd name="T1" fmla="*/ 0 h 337"/>
                  <a:gd name="T2" fmla="*/ 0 w 503"/>
                  <a:gd name="T3" fmla="*/ 306 h 337"/>
                  <a:gd name="T4" fmla="*/ 0 w 503"/>
                  <a:gd name="T5" fmla="*/ 306 h 337"/>
                  <a:gd name="T6" fmla="*/ 15 w 503"/>
                  <a:gd name="T7" fmla="*/ 337 h 337"/>
                  <a:gd name="T8" fmla="*/ 503 w 503"/>
                  <a:gd name="T9" fmla="*/ 11 h 337"/>
                  <a:gd name="T10" fmla="*/ 503 w 503"/>
                  <a:gd name="T11" fmla="*/ 11 h 337"/>
                  <a:gd name="T12" fmla="*/ 456 w 503"/>
                  <a:gd name="T13" fmla="*/ 0 h 337"/>
                  <a:gd name="T14" fmla="*/ 456 w 503"/>
                  <a:gd name="T15" fmla="*/ 0 h 337"/>
                  <a:gd name="T16" fmla="*/ 0 60000 65536"/>
                  <a:gd name="T17" fmla="*/ 0 60000 65536"/>
                  <a:gd name="T18" fmla="*/ 0 60000 65536"/>
                  <a:gd name="T19" fmla="*/ 0 60000 65536"/>
                  <a:gd name="T20" fmla="*/ 0 60000 65536"/>
                  <a:gd name="T21" fmla="*/ 0 60000 65536"/>
                  <a:gd name="T22" fmla="*/ 0 60000 65536"/>
                  <a:gd name="T23" fmla="*/ 0 60000 65536"/>
                  <a:gd name="T24" fmla="*/ 0 w 503"/>
                  <a:gd name="T25" fmla="*/ 0 h 337"/>
                  <a:gd name="T26" fmla="*/ 503 w 503"/>
                  <a:gd name="T27" fmla="*/ 337 h 3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3" h="337">
                    <a:moveTo>
                      <a:pt x="456" y="0"/>
                    </a:moveTo>
                    <a:lnTo>
                      <a:pt x="0" y="306"/>
                    </a:lnTo>
                    <a:lnTo>
                      <a:pt x="15" y="337"/>
                    </a:lnTo>
                    <a:lnTo>
                      <a:pt x="503" y="11"/>
                    </a:lnTo>
                    <a:lnTo>
                      <a:pt x="456" y="0"/>
                    </a:lnTo>
                    <a:close/>
                  </a:path>
                </a:pathLst>
              </a:custGeom>
              <a:solidFill>
                <a:srgbClr val="5D60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1" name="Freeform 74"/>
              <p:cNvSpPr>
                <a:spLocks/>
              </p:cNvSpPr>
              <p:nvPr/>
            </p:nvSpPr>
            <p:spPr bwMode="auto">
              <a:xfrm>
                <a:off x="2243" y="750"/>
                <a:ext cx="535" cy="360"/>
              </a:xfrm>
              <a:custGeom>
                <a:avLst/>
                <a:gdLst>
                  <a:gd name="T0" fmla="*/ 488 w 535"/>
                  <a:gd name="T1" fmla="*/ 0 h 360"/>
                  <a:gd name="T2" fmla="*/ 0 w 535"/>
                  <a:gd name="T3" fmla="*/ 326 h 360"/>
                  <a:gd name="T4" fmla="*/ 0 w 535"/>
                  <a:gd name="T5" fmla="*/ 326 h 360"/>
                  <a:gd name="T6" fmla="*/ 14 w 535"/>
                  <a:gd name="T7" fmla="*/ 360 h 360"/>
                  <a:gd name="T8" fmla="*/ 535 w 535"/>
                  <a:gd name="T9" fmla="*/ 8 h 360"/>
                  <a:gd name="T10" fmla="*/ 535 w 535"/>
                  <a:gd name="T11" fmla="*/ 8 h 360"/>
                  <a:gd name="T12" fmla="*/ 488 w 535"/>
                  <a:gd name="T13" fmla="*/ 0 h 360"/>
                  <a:gd name="T14" fmla="*/ 488 w 535"/>
                  <a:gd name="T15" fmla="*/ 0 h 360"/>
                  <a:gd name="T16" fmla="*/ 0 60000 65536"/>
                  <a:gd name="T17" fmla="*/ 0 60000 65536"/>
                  <a:gd name="T18" fmla="*/ 0 60000 65536"/>
                  <a:gd name="T19" fmla="*/ 0 60000 65536"/>
                  <a:gd name="T20" fmla="*/ 0 60000 65536"/>
                  <a:gd name="T21" fmla="*/ 0 60000 65536"/>
                  <a:gd name="T22" fmla="*/ 0 60000 65536"/>
                  <a:gd name="T23" fmla="*/ 0 60000 65536"/>
                  <a:gd name="T24" fmla="*/ 0 w 535"/>
                  <a:gd name="T25" fmla="*/ 0 h 360"/>
                  <a:gd name="T26" fmla="*/ 535 w 535"/>
                  <a:gd name="T27" fmla="*/ 360 h 3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5" h="360">
                    <a:moveTo>
                      <a:pt x="488" y="0"/>
                    </a:moveTo>
                    <a:lnTo>
                      <a:pt x="0" y="326"/>
                    </a:lnTo>
                    <a:lnTo>
                      <a:pt x="14" y="360"/>
                    </a:lnTo>
                    <a:lnTo>
                      <a:pt x="535" y="8"/>
                    </a:lnTo>
                    <a:lnTo>
                      <a:pt x="488" y="0"/>
                    </a:lnTo>
                    <a:close/>
                  </a:path>
                </a:pathLst>
              </a:custGeom>
              <a:solidFill>
                <a:srgbClr val="595C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2" name="Freeform 75"/>
              <p:cNvSpPr>
                <a:spLocks/>
              </p:cNvSpPr>
              <p:nvPr/>
            </p:nvSpPr>
            <p:spPr bwMode="auto">
              <a:xfrm>
                <a:off x="2257" y="758"/>
                <a:ext cx="565" cy="383"/>
              </a:xfrm>
              <a:custGeom>
                <a:avLst/>
                <a:gdLst>
                  <a:gd name="T0" fmla="*/ 521 w 565"/>
                  <a:gd name="T1" fmla="*/ 0 h 383"/>
                  <a:gd name="T2" fmla="*/ 0 w 565"/>
                  <a:gd name="T3" fmla="*/ 352 h 383"/>
                  <a:gd name="T4" fmla="*/ 0 w 565"/>
                  <a:gd name="T5" fmla="*/ 352 h 383"/>
                  <a:gd name="T6" fmla="*/ 15 w 565"/>
                  <a:gd name="T7" fmla="*/ 383 h 383"/>
                  <a:gd name="T8" fmla="*/ 565 w 565"/>
                  <a:gd name="T9" fmla="*/ 15 h 383"/>
                  <a:gd name="T10" fmla="*/ 565 w 565"/>
                  <a:gd name="T11" fmla="*/ 15 h 383"/>
                  <a:gd name="T12" fmla="*/ 521 w 565"/>
                  <a:gd name="T13" fmla="*/ 0 h 383"/>
                  <a:gd name="T14" fmla="*/ 521 w 565"/>
                  <a:gd name="T15" fmla="*/ 0 h 383"/>
                  <a:gd name="T16" fmla="*/ 0 60000 65536"/>
                  <a:gd name="T17" fmla="*/ 0 60000 65536"/>
                  <a:gd name="T18" fmla="*/ 0 60000 65536"/>
                  <a:gd name="T19" fmla="*/ 0 60000 65536"/>
                  <a:gd name="T20" fmla="*/ 0 60000 65536"/>
                  <a:gd name="T21" fmla="*/ 0 60000 65536"/>
                  <a:gd name="T22" fmla="*/ 0 60000 65536"/>
                  <a:gd name="T23" fmla="*/ 0 60000 65536"/>
                  <a:gd name="T24" fmla="*/ 0 w 565"/>
                  <a:gd name="T25" fmla="*/ 0 h 383"/>
                  <a:gd name="T26" fmla="*/ 565 w 565"/>
                  <a:gd name="T27" fmla="*/ 383 h 3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 h="383">
                    <a:moveTo>
                      <a:pt x="521" y="0"/>
                    </a:moveTo>
                    <a:lnTo>
                      <a:pt x="0" y="352"/>
                    </a:lnTo>
                    <a:lnTo>
                      <a:pt x="15" y="383"/>
                    </a:lnTo>
                    <a:lnTo>
                      <a:pt x="565" y="15"/>
                    </a:lnTo>
                    <a:lnTo>
                      <a:pt x="521" y="0"/>
                    </a:lnTo>
                    <a:close/>
                  </a:path>
                </a:pathLst>
              </a:custGeom>
              <a:solidFill>
                <a:srgbClr val="5457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3" name="Freeform 76"/>
              <p:cNvSpPr>
                <a:spLocks/>
              </p:cNvSpPr>
              <p:nvPr/>
            </p:nvSpPr>
            <p:spPr bwMode="auto">
              <a:xfrm>
                <a:off x="2272" y="773"/>
                <a:ext cx="593" cy="402"/>
              </a:xfrm>
              <a:custGeom>
                <a:avLst/>
                <a:gdLst>
                  <a:gd name="T0" fmla="*/ 550 w 593"/>
                  <a:gd name="T1" fmla="*/ 0 h 402"/>
                  <a:gd name="T2" fmla="*/ 0 w 593"/>
                  <a:gd name="T3" fmla="*/ 368 h 402"/>
                  <a:gd name="T4" fmla="*/ 0 w 593"/>
                  <a:gd name="T5" fmla="*/ 368 h 402"/>
                  <a:gd name="T6" fmla="*/ 14 w 593"/>
                  <a:gd name="T7" fmla="*/ 402 h 402"/>
                  <a:gd name="T8" fmla="*/ 593 w 593"/>
                  <a:gd name="T9" fmla="*/ 12 h 402"/>
                  <a:gd name="T10" fmla="*/ 593 w 593"/>
                  <a:gd name="T11" fmla="*/ 12 h 402"/>
                  <a:gd name="T12" fmla="*/ 550 w 593"/>
                  <a:gd name="T13" fmla="*/ 0 h 402"/>
                  <a:gd name="T14" fmla="*/ 550 w 593"/>
                  <a:gd name="T15" fmla="*/ 0 h 402"/>
                  <a:gd name="T16" fmla="*/ 0 60000 65536"/>
                  <a:gd name="T17" fmla="*/ 0 60000 65536"/>
                  <a:gd name="T18" fmla="*/ 0 60000 65536"/>
                  <a:gd name="T19" fmla="*/ 0 60000 65536"/>
                  <a:gd name="T20" fmla="*/ 0 60000 65536"/>
                  <a:gd name="T21" fmla="*/ 0 60000 65536"/>
                  <a:gd name="T22" fmla="*/ 0 60000 65536"/>
                  <a:gd name="T23" fmla="*/ 0 60000 65536"/>
                  <a:gd name="T24" fmla="*/ 0 w 593"/>
                  <a:gd name="T25" fmla="*/ 0 h 402"/>
                  <a:gd name="T26" fmla="*/ 593 w 593"/>
                  <a:gd name="T27" fmla="*/ 402 h 4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3" h="402">
                    <a:moveTo>
                      <a:pt x="550" y="0"/>
                    </a:moveTo>
                    <a:lnTo>
                      <a:pt x="0" y="368"/>
                    </a:lnTo>
                    <a:lnTo>
                      <a:pt x="14" y="402"/>
                    </a:lnTo>
                    <a:lnTo>
                      <a:pt x="593" y="12"/>
                    </a:lnTo>
                    <a:lnTo>
                      <a:pt x="550" y="0"/>
                    </a:lnTo>
                    <a:close/>
                  </a:path>
                </a:pathLst>
              </a:custGeom>
              <a:solidFill>
                <a:srgbClr val="5153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4" name="Freeform 77"/>
              <p:cNvSpPr>
                <a:spLocks/>
              </p:cNvSpPr>
              <p:nvPr/>
            </p:nvSpPr>
            <p:spPr bwMode="auto">
              <a:xfrm>
                <a:off x="2286" y="785"/>
                <a:ext cx="623" cy="421"/>
              </a:xfrm>
              <a:custGeom>
                <a:avLst/>
                <a:gdLst>
                  <a:gd name="T0" fmla="*/ 579 w 623"/>
                  <a:gd name="T1" fmla="*/ 0 h 421"/>
                  <a:gd name="T2" fmla="*/ 0 w 623"/>
                  <a:gd name="T3" fmla="*/ 390 h 421"/>
                  <a:gd name="T4" fmla="*/ 0 w 623"/>
                  <a:gd name="T5" fmla="*/ 390 h 421"/>
                  <a:gd name="T6" fmla="*/ 15 w 623"/>
                  <a:gd name="T7" fmla="*/ 421 h 421"/>
                  <a:gd name="T8" fmla="*/ 623 w 623"/>
                  <a:gd name="T9" fmla="*/ 15 h 421"/>
                  <a:gd name="T10" fmla="*/ 623 w 623"/>
                  <a:gd name="T11" fmla="*/ 15 h 421"/>
                  <a:gd name="T12" fmla="*/ 579 w 623"/>
                  <a:gd name="T13" fmla="*/ 0 h 421"/>
                  <a:gd name="T14" fmla="*/ 579 w 623"/>
                  <a:gd name="T15" fmla="*/ 0 h 421"/>
                  <a:gd name="T16" fmla="*/ 0 60000 65536"/>
                  <a:gd name="T17" fmla="*/ 0 60000 65536"/>
                  <a:gd name="T18" fmla="*/ 0 60000 65536"/>
                  <a:gd name="T19" fmla="*/ 0 60000 65536"/>
                  <a:gd name="T20" fmla="*/ 0 60000 65536"/>
                  <a:gd name="T21" fmla="*/ 0 60000 65536"/>
                  <a:gd name="T22" fmla="*/ 0 60000 65536"/>
                  <a:gd name="T23" fmla="*/ 0 60000 65536"/>
                  <a:gd name="T24" fmla="*/ 0 w 623"/>
                  <a:gd name="T25" fmla="*/ 0 h 421"/>
                  <a:gd name="T26" fmla="*/ 623 w 623"/>
                  <a:gd name="T27" fmla="*/ 421 h 4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3" h="421">
                    <a:moveTo>
                      <a:pt x="579" y="0"/>
                    </a:moveTo>
                    <a:lnTo>
                      <a:pt x="0" y="390"/>
                    </a:lnTo>
                    <a:lnTo>
                      <a:pt x="15" y="421"/>
                    </a:lnTo>
                    <a:lnTo>
                      <a:pt x="623" y="15"/>
                    </a:lnTo>
                    <a:lnTo>
                      <a:pt x="579" y="0"/>
                    </a:lnTo>
                    <a:close/>
                  </a:path>
                </a:pathLst>
              </a:custGeom>
              <a:solidFill>
                <a:srgbClr val="4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5" name="Freeform 78"/>
              <p:cNvSpPr>
                <a:spLocks/>
              </p:cNvSpPr>
              <p:nvPr/>
            </p:nvSpPr>
            <p:spPr bwMode="auto">
              <a:xfrm>
                <a:off x="2301" y="800"/>
                <a:ext cx="647" cy="440"/>
              </a:xfrm>
              <a:custGeom>
                <a:avLst/>
                <a:gdLst>
                  <a:gd name="T0" fmla="*/ 608 w 647"/>
                  <a:gd name="T1" fmla="*/ 0 h 440"/>
                  <a:gd name="T2" fmla="*/ 0 w 647"/>
                  <a:gd name="T3" fmla="*/ 406 h 440"/>
                  <a:gd name="T4" fmla="*/ 0 w 647"/>
                  <a:gd name="T5" fmla="*/ 406 h 440"/>
                  <a:gd name="T6" fmla="*/ 11 w 647"/>
                  <a:gd name="T7" fmla="*/ 440 h 440"/>
                  <a:gd name="T8" fmla="*/ 647 w 647"/>
                  <a:gd name="T9" fmla="*/ 15 h 440"/>
                  <a:gd name="T10" fmla="*/ 647 w 647"/>
                  <a:gd name="T11" fmla="*/ 15 h 440"/>
                  <a:gd name="T12" fmla="*/ 608 w 647"/>
                  <a:gd name="T13" fmla="*/ 0 h 440"/>
                  <a:gd name="T14" fmla="*/ 608 w 647"/>
                  <a:gd name="T15" fmla="*/ 0 h 440"/>
                  <a:gd name="T16" fmla="*/ 0 60000 65536"/>
                  <a:gd name="T17" fmla="*/ 0 60000 65536"/>
                  <a:gd name="T18" fmla="*/ 0 60000 65536"/>
                  <a:gd name="T19" fmla="*/ 0 60000 65536"/>
                  <a:gd name="T20" fmla="*/ 0 60000 65536"/>
                  <a:gd name="T21" fmla="*/ 0 60000 65536"/>
                  <a:gd name="T22" fmla="*/ 0 60000 65536"/>
                  <a:gd name="T23" fmla="*/ 0 60000 65536"/>
                  <a:gd name="T24" fmla="*/ 0 w 647"/>
                  <a:gd name="T25" fmla="*/ 0 h 440"/>
                  <a:gd name="T26" fmla="*/ 647 w 647"/>
                  <a:gd name="T27" fmla="*/ 440 h 4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7" h="440">
                    <a:moveTo>
                      <a:pt x="608" y="0"/>
                    </a:moveTo>
                    <a:lnTo>
                      <a:pt x="0" y="406"/>
                    </a:lnTo>
                    <a:lnTo>
                      <a:pt x="11" y="440"/>
                    </a:lnTo>
                    <a:lnTo>
                      <a:pt x="647" y="15"/>
                    </a:lnTo>
                    <a:lnTo>
                      <a:pt x="608" y="0"/>
                    </a:lnTo>
                    <a:close/>
                  </a:path>
                </a:pathLst>
              </a:custGeom>
              <a:solidFill>
                <a:srgbClr val="494C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6" name="Freeform 79"/>
              <p:cNvSpPr>
                <a:spLocks/>
              </p:cNvSpPr>
              <p:nvPr/>
            </p:nvSpPr>
            <p:spPr bwMode="auto">
              <a:xfrm>
                <a:off x="2312" y="815"/>
                <a:ext cx="672" cy="460"/>
              </a:xfrm>
              <a:custGeom>
                <a:avLst/>
                <a:gdLst>
                  <a:gd name="T0" fmla="*/ 636 w 672"/>
                  <a:gd name="T1" fmla="*/ 0 h 460"/>
                  <a:gd name="T2" fmla="*/ 0 w 672"/>
                  <a:gd name="T3" fmla="*/ 425 h 460"/>
                  <a:gd name="T4" fmla="*/ 0 w 672"/>
                  <a:gd name="T5" fmla="*/ 425 h 460"/>
                  <a:gd name="T6" fmla="*/ 14 w 672"/>
                  <a:gd name="T7" fmla="*/ 460 h 460"/>
                  <a:gd name="T8" fmla="*/ 672 w 672"/>
                  <a:gd name="T9" fmla="*/ 16 h 460"/>
                  <a:gd name="T10" fmla="*/ 672 w 672"/>
                  <a:gd name="T11" fmla="*/ 16 h 460"/>
                  <a:gd name="T12" fmla="*/ 636 w 672"/>
                  <a:gd name="T13" fmla="*/ 0 h 460"/>
                  <a:gd name="T14" fmla="*/ 636 w 672"/>
                  <a:gd name="T15" fmla="*/ 0 h 460"/>
                  <a:gd name="T16" fmla="*/ 0 60000 65536"/>
                  <a:gd name="T17" fmla="*/ 0 60000 65536"/>
                  <a:gd name="T18" fmla="*/ 0 60000 65536"/>
                  <a:gd name="T19" fmla="*/ 0 60000 65536"/>
                  <a:gd name="T20" fmla="*/ 0 60000 65536"/>
                  <a:gd name="T21" fmla="*/ 0 60000 65536"/>
                  <a:gd name="T22" fmla="*/ 0 60000 65536"/>
                  <a:gd name="T23" fmla="*/ 0 60000 65536"/>
                  <a:gd name="T24" fmla="*/ 0 w 672"/>
                  <a:gd name="T25" fmla="*/ 0 h 460"/>
                  <a:gd name="T26" fmla="*/ 672 w 672"/>
                  <a:gd name="T27" fmla="*/ 460 h 4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2" h="460">
                    <a:moveTo>
                      <a:pt x="636" y="0"/>
                    </a:moveTo>
                    <a:lnTo>
                      <a:pt x="0" y="425"/>
                    </a:lnTo>
                    <a:lnTo>
                      <a:pt x="14" y="460"/>
                    </a:lnTo>
                    <a:lnTo>
                      <a:pt x="672" y="16"/>
                    </a:lnTo>
                    <a:lnTo>
                      <a:pt x="636" y="0"/>
                    </a:lnTo>
                    <a:close/>
                  </a:path>
                </a:pathLst>
              </a:custGeom>
              <a:solidFill>
                <a:srgbClr val="4548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7" name="Freeform 80"/>
              <p:cNvSpPr>
                <a:spLocks/>
              </p:cNvSpPr>
              <p:nvPr/>
            </p:nvSpPr>
            <p:spPr bwMode="auto">
              <a:xfrm>
                <a:off x="2326" y="831"/>
                <a:ext cx="695" cy="478"/>
              </a:xfrm>
              <a:custGeom>
                <a:avLst/>
                <a:gdLst>
                  <a:gd name="T0" fmla="*/ 658 w 695"/>
                  <a:gd name="T1" fmla="*/ 0 h 478"/>
                  <a:gd name="T2" fmla="*/ 0 w 695"/>
                  <a:gd name="T3" fmla="*/ 444 h 478"/>
                  <a:gd name="T4" fmla="*/ 0 w 695"/>
                  <a:gd name="T5" fmla="*/ 444 h 478"/>
                  <a:gd name="T6" fmla="*/ 11 w 695"/>
                  <a:gd name="T7" fmla="*/ 478 h 478"/>
                  <a:gd name="T8" fmla="*/ 695 w 695"/>
                  <a:gd name="T9" fmla="*/ 19 h 478"/>
                  <a:gd name="T10" fmla="*/ 695 w 695"/>
                  <a:gd name="T11" fmla="*/ 19 h 478"/>
                  <a:gd name="T12" fmla="*/ 658 w 695"/>
                  <a:gd name="T13" fmla="*/ 0 h 478"/>
                  <a:gd name="T14" fmla="*/ 658 w 695"/>
                  <a:gd name="T15" fmla="*/ 0 h 478"/>
                  <a:gd name="T16" fmla="*/ 0 60000 65536"/>
                  <a:gd name="T17" fmla="*/ 0 60000 65536"/>
                  <a:gd name="T18" fmla="*/ 0 60000 65536"/>
                  <a:gd name="T19" fmla="*/ 0 60000 65536"/>
                  <a:gd name="T20" fmla="*/ 0 60000 65536"/>
                  <a:gd name="T21" fmla="*/ 0 60000 65536"/>
                  <a:gd name="T22" fmla="*/ 0 60000 65536"/>
                  <a:gd name="T23" fmla="*/ 0 60000 65536"/>
                  <a:gd name="T24" fmla="*/ 0 w 695"/>
                  <a:gd name="T25" fmla="*/ 0 h 478"/>
                  <a:gd name="T26" fmla="*/ 695 w 695"/>
                  <a:gd name="T27" fmla="*/ 478 h 4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5" h="478">
                    <a:moveTo>
                      <a:pt x="658" y="0"/>
                    </a:moveTo>
                    <a:lnTo>
                      <a:pt x="0" y="444"/>
                    </a:lnTo>
                    <a:lnTo>
                      <a:pt x="11" y="478"/>
                    </a:lnTo>
                    <a:lnTo>
                      <a:pt x="695" y="19"/>
                    </a:lnTo>
                    <a:lnTo>
                      <a:pt x="658" y="0"/>
                    </a:lnTo>
                    <a:close/>
                  </a:path>
                </a:pathLst>
              </a:custGeom>
              <a:solidFill>
                <a:srgbClr val="4143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8" name="Freeform 81"/>
              <p:cNvSpPr>
                <a:spLocks/>
              </p:cNvSpPr>
              <p:nvPr/>
            </p:nvSpPr>
            <p:spPr bwMode="auto">
              <a:xfrm>
                <a:off x="2337" y="850"/>
                <a:ext cx="720" cy="494"/>
              </a:xfrm>
              <a:custGeom>
                <a:avLst/>
                <a:gdLst>
                  <a:gd name="T0" fmla="*/ 684 w 720"/>
                  <a:gd name="T1" fmla="*/ 0 h 494"/>
                  <a:gd name="T2" fmla="*/ 0 w 720"/>
                  <a:gd name="T3" fmla="*/ 459 h 494"/>
                  <a:gd name="T4" fmla="*/ 0 w 720"/>
                  <a:gd name="T5" fmla="*/ 459 h 494"/>
                  <a:gd name="T6" fmla="*/ 11 w 720"/>
                  <a:gd name="T7" fmla="*/ 494 h 494"/>
                  <a:gd name="T8" fmla="*/ 720 w 720"/>
                  <a:gd name="T9" fmla="*/ 19 h 494"/>
                  <a:gd name="T10" fmla="*/ 720 w 720"/>
                  <a:gd name="T11" fmla="*/ 19 h 494"/>
                  <a:gd name="T12" fmla="*/ 684 w 720"/>
                  <a:gd name="T13" fmla="*/ 0 h 494"/>
                  <a:gd name="T14" fmla="*/ 684 w 720"/>
                  <a:gd name="T15" fmla="*/ 0 h 494"/>
                  <a:gd name="T16" fmla="*/ 0 60000 65536"/>
                  <a:gd name="T17" fmla="*/ 0 60000 65536"/>
                  <a:gd name="T18" fmla="*/ 0 60000 65536"/>
                  <a:gd name="T19" fmla="*/ 0 60000 65536"/>
                  <a:gd name="T20" fmla="*/ 0 60000 65536"/>
                  <a:gd name="T21" fmla="*/ 0 60000 65536"/>
                  <a:gd name="T22" fmla="*/ 0 60000 65536"/>
                  <a:gd name="T23" fmla="*/ 0 60000 65536"/>
                  <a:gd name="T24" fmla="*/ 0 w 720"/>
                  <a:gd name="T25" fmla="*/ 0 h 494"/>
                  <a:gd name="T26" fmla="*/ 720 w 720"/>
                  <a:gd name="T27" fmla="*/ 494 h 4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0" h="494">
                    <a:moveTo>
                      <a:pt x="684" y="0"/>
                    </a:moveTo>
                    <a:lnTo>
                      <a:pt x="0" y="459"/>
                    </a:lnTo>
                    <a:lnTo>
                      <a:pt x="11" y="494"/>
                    </a:lnTo>
                    <a:lnTo>
                      <a:pt x="720" y="19"/>
                    </a:lnTo>
                    <a:lnTo>
                      <a:pt x="684" y="0"/>
                    </a:lnTo>
                    <a:close/>
                  </a:path>
                </a:pathLst>
              </a:custGeom>
              <a:solidFill>
                <a:srgbClr val="3D3F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9" name="Freeform 82"/>
              <p:cNvSpPr>
                <a:spLocks/>
              </p:cNvSpPr>
              <p:nvPr/>
            </p:nvSpPr>
            <p:spPr bwMode="auto">
              <a:xfrm>
                <a:off x="2348" y="869"/>
                <a:ext cx="741" cy="509"/>
              </a:xfrm>
              <a:custGeom>
                <a:avLst/>
                <a:gdLst>
                  <a:gd name="T0" fmla="*/ 709 w 741"/>
                  <a:gd name="T1" fmla="*/ 0 h 509"/>
                  <a:gd name="T2" fmla="*/ 0 w 741"/>
                  <a:gd name="T3" fmla="*/ 475 h 509"/>
                  <a:gd name="T4" fmla="*/ 0 w 741"/>
                  <a:gd name="T5" fmla="*/ 475 h 509"/>
                  <a:gd name="T6" fmla="*/ 11 w 741"/>
                  <a:gd name="T7" fmla="*/ 509 h 509"/>
                  <a:gd name="T8" fmla="*/ 741 w 741"/>
                  <a:gd name="T9" fmla="*/ 19 h 509"/>
                  <a:gd name="T10" fmla="*/ 741 w 741"/>
                  <a:gd name="T11" fmla="*/ 19 h 509"/>
                  <a:gd name="T12" fmla="*/ 709 w 741"/>
                  <a:gd name="T13" fmla="*/ 0 h 509"/>
                  <a:gd name="T14" fmla="*/ 709 w 741"/>
                  <a:gd name="T15" fmla="*/ 0 h 509"/>
                  <a:gd name="T16" fmla="*/ 0 60000 65536"/>
                  <a:gd name="T17" fmla="*/ 0 60000 65536"/>
                  <a:gd name="T18" fmla="*/ 0 60000 65536"/>
                  <a:gd name="T19" fmla="*/ 0 60000 65536"/>
                  <a:gd name="T20" fmla="*/ 0 60000 65536"/>
                  <a:gd name="T21" fmla="*/ 0 60000 65536"/>
                  <a:gd name="T22" fmla="*/ 0 60000 65536"/>
                  <a:gd name="T23" fmla="*/ 0 60000 65536"/>
                  <a:gd name="T24" fmla="*/ 0 w 741"/>
                  <a:gd name="T25" fmla="*/ 0 h 509"/>
                  <a:gd name="T26" fmla="*/ 741 w 741"/>
                  <a:gd name="T27" fmla="*/ 509 h 5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1" h="509">
                    <a:moveTo>
                      <a:pt x="709" y="0"/>
                    </a:moveTo>
                    <a:lnTo>
                      <a:pt x="0" y="475"/>
                    </a:lnTo>
                    <a:lnTo>
                      <a:pt x="11" y="509"/>
                    </a:lnTo>
                    <a:lnTo>
                      <a:pt x="741" y="19"/>
                    </a:lnTo>
                    <a:lnTo>
                      <a:pt x="709" y="0"/>
                    </a:lnTo>
                    <a:close/>
                  </a:path>
                </a:pathLst>
              </a:custGeom>
              <a:solidFill>
                <a:srgbClr val="393C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0" name="Freeform 83"/>
              <p:cNvSpPr>
                <a:spLocks/>
              </p:cNvSpPr>
              <p:nvPr/>
            </p:nvSpPr>
            <p:spPr bwMode="auto">
              <a:xfrm>
                <a:off x="2359" y="888"/>
                <a:ext cx="763" cy="525"/>
              </a:xfrm>
              <a:custGeom>
                <a:avLst/>
                <a:gdLst>
                  <a:gd name="T0" fmla="*/ 730 w 763"/>
                  <a:gd name="T1" fmla="*/ 0 h 525"/>
                  <a:gd name="T2" fmla="*/ 0 w 763"/>
                  <a:gd name="T3" fmla="*/ 490 h 525"/>
                  <a:gd name="T4" fmla="*/ 0 w 763"/>
                  <a:gd name="T5" fmla="*/ 490 h 525"/>
                  <a:gd name="T6" fmla="*/ 10 w 763"/>
                  <a:gd name="T7" fmla="*/ 525 h 525"/>
                  <a:gd name="T8" fmla="*/ 763 w 763"/>
                  <a:gd name="T9" fmla="*/ 19 h 525"/>
                  <a:gd name="T10" fmla="*/ 763 w 763"/>
                  <a:gd name="T11" fmla="*/ 19 h 525"/>
                  <a:gd name="T12" fmla="*/ 730 w 763"/>
                  <a:gd name="T13" fmla="*/ 0 h 525"/>
                  <a:gd name="T14" fmla="*/ 730 w 763"/>
                  <a:gd name="T15" fmla="*/ 0 h 525"/>
                  <a:gd name="T16" fmla="*/ 0 60000 65536"/>
                  <a:gd name="T17" fmla="*/ 0 60000 65536"/>
                  <a:gd name="T18" fmla="*/ 0 60000 65536"/>
                  <a:gd name="T19" fmla="*/ 0 60000 65536"/>
                  <a:gd name="T20" fmla="*/ 0 60000 65536"/>
                  <a:gd name="T21" fmla="*/ 0 60000 65536"/>
                  <a:gd name="T22" fmla="*/ 0 60000 65536"/>
                  <a:gd name="T23" fmla="*/ 0 60000 65536"/>
                  <a:gd name="T24" fmla="*/ 0 w 763"/>
                  <a:gd name="T25" fmla="*/ 0 h 525"/>
                  <a:gd name="T26" fmla="*/ 763 w 763"/>
                  <a:gd name="T27" fmla="*/ 525 h 5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3" h="525">
                    <a:moveTo>
                      <a:pt x="730" y="0"/>
                    </a:moveTo>
                    <a:lnTo>
                      <a:pt x="0" y="490"/>
                    </a:lnTo>
                    <a:lnTo>
                      <a:pt x="10" y="525"/>
                    </a:lnTo>
                    <a:lnTo>
                      <a:pt x="763" y="19"/>
                    </a:lnTo>
                    <a:lnTo>
                      <a:pt x="730" y="0"/>
                    </a:lnTo>
                    <a:close/>
                  </a:path>
                </a:pathLst>
              </a:custGeom>
              <a:solidFill>
                <a:srgbClr val="3637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1" name="Freeform 84"/>
              <p:cNvSpPr>
                <a:spLocks/>
              </p:cNvSpPr>
              <p:nvPr/>
            </p:nvSpPr>
            <p:spPr bwMode="auto">
              <a:xfrm>
                <a:off x="2369" y="907"/>
                <a:ext cx="786" cy="544"/>
              </a:xfrm>
              <a:custGeom>
                <a:avLst/>
                <a:gdLst>
                  <a:gd name="T0" fmla="*/ 760 w 786"/>
                  <a:gd name="T1" fmla="*/ 4 h 544"/>
                  <a:gd name="T2" fmla="*/ 760 w 786"/>
                  <a:gd name="T3" fmla="*/ 4 h 544"/>
                  <a:gd name="T4" fmla="*/ 753 w 786"/>
                  <a:gd name="T5" fmla="*/ 0 h 544"/>
                  <a:gd name="T6" fmla="*/ 0 w 786"/>
                  <a:gd name="T7" fmla="*/ 506 h 544"/>
                  <a:gd name="T8" fmla="*/ 0 w 786"/>
                  <a:gd name="T9" fmla="*/ 506 h 544"/>
                  <a:gd name="T10" fmla="*/ 8 w 786"/>
                  <a:gd name="T11" fmla="*/ 544 h 544"/>
                  <a:gd name="T12" fmla="*/ 786 w 786"/>
                  <a:gd name="T13" fmla="*/ 19 h 544"/>
                  <a:gd name="T14" fmla="*/ 786 w 786"/>
                  <a:gd name="T15" fmla="*/ 19 h 544"/>
                  <a:gd name="T16" fmla="*/ 760 w 786"/>
                  <a:gd name="T17" fmla="*/ 4 h 544"/>
                  <a:gd name="T18" fmla="*/ 760 w 786"/>
                  <a:gd name="T19" fmla="*/ 4 h 5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544"/>
                  <a:gd name="T32" fmla="*/ 786 w 786"/>
                  <a:gd name="T33" fmla="*/ 544 h 5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544">
                    <a:moveTo>
                      <a:pt x="760" y="4"/>
                    </a:moveTo>
                    <a:lnTo>
                      <a:pt x="760" y="4"/>
                    </a:lnTo>
                    <a:lnTo>
                      <a:pt x="753" y="0"/>
                    </a:lnTo>
                    <a:lnTo>
                      <a:pt x="0" y="506"/>
                    </a:lnTo>
                    <a:lnTo>
                      <a:pt x="8" y="544"/>
                    </a:lnTo>
                    <a:lnTo>
                      <a:pt x="786" y="19"/>
                    </a:lnTo>
                    <a:lnTo>
                      <a:pt x="760" y="4"/>
                    </a:lnTo>
                    <a:close/>
                  </a:path>
                </a:pathLst>
              </a:custGeom>
              <a:solidFill>
                <a:srgbClr val="3233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2" name="Freeform 85"/>
              <p:cNvSpPr>
                <a:spLocks/>
              </p:cNvSpPr>
              <p:nvPr/>
            </p:nvSpPr>
            <p:spPr bwMode="auto">
              <a:xfrm>
                <a:off x="2377" y="926"/>
                <a:ext cx="814" cy="560"/>
              </a:xfrm>
              <a:custGeom>
                <a:avLst/>
                <a:gdLst>
                  <a:gd name="T0" fmla="*/ 778 w 814"/>
                  <a:gd name="T1" fmla="*/ 0 h 560"/>
                  <a:gd name="T2" fmla="*/ 0 w 814"/>
                  <a:gd name="T3" fmla="*/ 525 h 560"/>
                  <a:gd name="T4" fmla="*/ 0 w 814"/>
                  <a:gd name="T5" fmla="*/ 525 h 560"/>
                  <a:gd name="T6" fmla="*/ 11 w 814"/>
                  <a:gd name="T7" fmla="*/ 560 h 560"/>
                  <a:gd name="T8" fmla="*/ 814 w 814"/>
                  <a:gd name="T9" fmla="*/ 20 h 560"/>
                  <a:gd name="T10" fmla="*/ 814 w 814"/>
                  <a:gd name="T11" fmla="*/ 20 h 560"/>
                  <a:gd name="T12" fmla="*/ 778 w 814"/>
                  <a:gd name="T13" fmla="*/ 0 h 560"/>
                  <a:gd name="T14" fmla="*/ 778 w 814"/>
                  <a:gd name="T15" fmla="*/ 0 h 560"/>
                  <a:gd name="T16" fmla="*/ 0 60000 65536"/>
                  <a:gd name="T17" fmla="*/ 0 60000 65536"/>
                  <a:gd name="T18" fmla="*/ 0 60000 65536"/>
                  <a:gd name="T19" fmla="*/ 0 60000 65536"/>
                  <a:gd name="T20" fmla="*/ 0 60000 65536"/>
                  <a:gd name="T21" fmla="*/ 0 60000 65536"/>
                  <a:gd name="T22" fmla="*/ 0 60000 65536"/>
                  <a:gd name="T23" fmla="*/ 0 60000 65536"/>
                  <a:gd name="T24" fmla="*/ 0 w 814"/>
                  <a:gd name="T25" fmla="*/ 0 h 560"/>
                  <a:gd name="T26" fmla="*/ 814 w 814"/>
                  <a:gd name="T27" fmla="*/ 560 h 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4" h="560">
                    <a:moveTo>
                      <a:pt x="778" y="0"/>
                    </a:moveTo>
                    <a:lnTo>
                      <a:pt x="0" y="525"/>
                    </a:lnTo>
                    <a:lnTo>
                      <a:pt x="11" y="560"/>
                    </a:lnTo>
                    <a:lnTo>
                      <a:pt x="814" y="20"/>
                    </a:lnTo>
                    <a:lnTo>
                      <a:pt x="778" y="0"/>
                    </a:lnTo>
                    <a:close/>
                  </a:path>
                </a:pathLst>
              </a:custGeom>
              <a:solidFill>
                <a:srgbClr val="2D2F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3" name="Freeform 86"/>
              <p:cNvSpPr>
                <a:spLocks/>
              </p:cNvSpPr>
              <p:nvPr/>
            </p:nvSpPr>
            <p:spPr bwMode="auto">
              <a:xfrm>
                <a:off x="2388" y="946"/>
                <a:ext cx="839" cy="578"/>
              </a:xfrm>
              <a:custGeom>
                <a:avLst/>
                <a:gdLst>
                  <a:gd name="T0" fmla="*/ 803 w 839"/>
                  <a:gd name="T1" fmla="*/ 0 h 578"/>
                  <a:gd name="T2" fmla="*/ 0 w 839"/>
                  <a:gd name="T3" fmla="*/ 540 h 578"/>
                  <a:gd name="T4" fmla="*/ 0 w 839"/>
                  <a:gd name="T5" fmla="*/ 540 h 578"/>
                  <a:gd name="T6" fmla="*/ 7 w 839"/>
                  <a:gd name="T7" fmla="*/ 578 h 578"/>
                  <a:gd name="T8" fmla="*/ 839 w 839"/>
                  <a:gd name="T9" fmla="*/ 19 h 578"/>
                  <a:gd name="T10" fmla="*/ 839 w 839"/>
                  <a:gd name="T11" fmla="*/ 19 h 578"/>
                  <a:gd name="T12" fmla="*/ 803 w 839"/>
                  <a:gd name="T13" fmla="*/ 0 h 578"/>
                  <a:gd name="T14" fmla="*/ 803 w 839"/>
                  <a:gd name="T15" fmla="*/ 0 h 578"/>
                  <a:gd name="T16" fmla="*/ 0 60000 65536"/>
                  <a:gd name="T17" fmla="*/ 0 60000 65536"/>
                  <a:gd name="T18" fmla="*/ 0 60000 65536"/>
                  <a:gd name="T19" fmla="*/ 0 60000 65536"/>
                  <a:gd name="T20" fmla="*/ 0 60000 65536"/>
                  <a:gd name="T21" fmla="*/ 0 60000 65536"/>
                  <a:gd name="T22" fmla="*/ 0 60000 65536"/>
                  <a:gd name="T23" fmla="*/ 0 60000 65536"/>
                  <a:gd name="T24" fmla="*/ 0 w 839"/>
                  <a:gd name="T25" fmla="*/ 0 h 578"/>
                  <a:gd name="T26" fmla="*/ 839 w 839"/>
                  <a:gd name="T27" fmla="*/ 578 h 5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9" h="578">
                    <a:moveTo>
                      <a:pt x="803" y="0"/>
                    </a:moveTo>
                    <a:lnTo>
                      <a:pt x="0" y="540"/>
                    </a:lnTo>
                    <a:lnTo>
                      <a:pt x="7" y="578"/>
                    </a:lnTo>
                    <a:lnTo>
                      <a:pt x="839" y="19"/>
                    </a:lnTo>
                    <a:lnTo>
                      <a:pt x="803" y="0"/>
                    </a:lnTo>
                    <a:close/>
                  </a:path>
                </a:pathLst>
              </a:custGeom>
              <a:solidFill>
                <a:srgbClr val="2A2B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4" name="Freeform 87"/>
              <p:cNvSpPr>
                <a:spLocks/>
              </p:cNvSpPr>
              <p:nvPr/>
            </p:nvSpPr>
            <p:spPr bwMode="auto">
              <a:xfrm>
                <a:off x="2395" y="965"/>
                <a:ext cx="872" cy="582"/>
              </a:xfrm>
              <a:custGeom>
                <a:avLst/>
                <a:gdLst>
                  <a:gd name="T0" fmla="*/ 832 w 872"/>
                  <a:gd name="T1" fmla="*/ 0 h 582"/>
                  <a:gd name="T2" fmla="*/ 0 w 872"/>
                  <a:gd name="T3" fmla="*/ 559 h 582"/>
                  <a:gd name="T4" fmla="*/ 0 w 872"/>
                  <a:gd name="T5" fmla="*/ 559 h 582"/>
                  <a:gd name="T6" fmla="*/ 3 w 872"/>
                  <a:gd name="T7" fmla="*/ 582 h 582"/>
                  <a:gd name="T8" fmla="*/ 3 w 872"/>
                  <a:gd name="T9" fmla="*/ 582 h 582"/>
                  <a:gd name="T10" fmla="*/ 3 w 872"/>
                  <a:gd name="T11" fmla="*/ 582 h 582"/>
                  <a:gd name="T12" fmla="*/ 58 w 872"/>
                  <a:gd name="T13" fmla="*/ 540 h 582"/>
                  <a:gd name="T14" fmla="*/ 188 w 872"/>
                  <a:gd name="T15" fmla="*/ 436 h 582"/>
                  <a:gd name="T16" fmla="*/ 271 w 872"/>
                  <a:gd name="T17" fmla="*/ 379 h 582"/>
                  <a:gd name="T18" fmla="*/ 354 w 872"/>
                  <a:gd name="T19" fmla="*/ 321 h 582"/>
                  <a:gd name="T20" fmla="*/ 438 w 872"/>
                  <a:gd name="T21" fmla="*/ 272 h 582"/>
                  <a:gd name="T22" fmla="*/ 474 w 872"/>
                  <a:gd name="T23" fmla="*/ 252 h 582"/>
                  <a:gd name="T24" fmla="*/ 510 w 872"/>
                  <a:gd name="T25" fmla="*/ 237 h 582"/>
                  <a:gd name="T26" fmla="*/ 510 w 872"/>
                  <a:gd name="T27" fmla="*/ 237 h 582"/>
                  <a:gd name="T28" fmla="*/ 575 w 872"/>
                  <a:gd name="T29" fmla="*/ 214 h 582"/>
                  <a:gd name="T30" fmla="*/ 872 w 872"/>
                  <a:gd name="T31" fmla="*/ 15 h 582"/>
                  <a:gd name="T32" fmla="*/ 872 w 872"/>
                  <a:gd name="T33" fmla="*/ 15 h 582"/>
                  <a:gd name="T34" fmla="*/ 832 w 872"/>
                  <a:gd name="T35" fmla="*/ 0 h 582"/>
                  <a:gd name="T36" fmla="*/ 832 w 872"/>
                  <a:gd name="T37" fmla="*/ 0 h 5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2"/>
                  <a:gd name="T58" fmla="*/ 0 h 582"/>
                  <a:gd name="T59" fmla="*/ 872 w 872"/>
                  <a:gd name="T60" fmla="*/ 582 h 5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2" h="582">
                    <a:moveTo>
                      <a:pt x="832" y="0"/>
                    </a:moveTo>
                    <a:lnTo>
                      <a:pt x="0" y="559"/>
                    </a:lnTo>
                    <a:lnTo>
                      <a:pt x="3" y="582"/>
                    </a:lnTo>
                    <a:lnTo>
                      <a:pt x="58" y="540"/>
                    </a:lnTo>
                    <a:lnTo>
                      <a:pt x="188" y="436"/>
                    </a:lnTo>
                    <a:lnTo>
                      <a:pt x="271" y="379"/>
                    </a:lnTo>
                    <a:lnTo>
                      <a:pt x="354" y="321"/>
                    </a:lnTo>
                    <a:lnTo>
                      <a:pt x="438" y="272"/>
                    </a:lnTo>
                    <a:lnTo>
                      <a:pt x="474" y="252"/>
                    </a:lnTo>
                    <a:lnTo>
                      <a:pt x="510" y="237"/>
                    </a:lnTo>
                    <a:lnTo>
                      <a:pt x="575" y="214"/>
                    </a:lnTo>
                    <a:lnTo>
                      <a:pt x="872" y="15"/>
                    </a:lnTo>
                    <a:lnTo>
                      <a:pt x="832" y="0"/>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5" name="Freeform 88"/>
              <p:cNvSpPr>
                <a:spLocks/>
              </p:cNvSpPr>
              <p:nvPr/>
            </p:nvSpPr>
            <p:spPr bwMode="auto">
              <a:xfrm>
                <a:off x="2970" y="980"/>
                <a:ext cx="445" cy="199"/>
              </a:xfrm>
              <a:custGeom>
                <a:avLst/>
                <a:gdLst>
                  <a:gd name="T0" fmla="*/ 0 w 445"/>
                  <a:gd name="T1" fmla="*/ 199 h 199"/>
                  <a:gd name="T2" fmla="*/ 0 w 445"/>
                  <a:gd name="T3" fmla="*/ 199 h 199"/>
                  <a:gd name="T4" fmla="*/ 58 w 445"/>
                  <a:gd name="T5" fmla="*/ 180 h 199"/>
                  <a:gd name="T6" fmla="*/ 116 w 445"/>
                  <a:gd name="T7" fmla="*/ 169 h 199"/>
                  <a:gd name="T8" fmla="*/ 232 w 445"/>
                  <a:gd name="T9" fmla="*/ 142 h 199"/>
                  <a:gd name="T10" fmla="*/ 286 w 445"/>
                  <a:gd name="T11" fmla="*/ 126 h 199"/>
                  <a:gd name="T12" fmla="*/ 340 w 445"/>
                  <a:gd name="T13" fmla="*/ 111 h 199"/>
                  <a:gd name="T14" fmla="*/ 394 w 445"/>
                  <a:gd name="T15" fmla="*/ 88 h 199"/>
                  <a:gd name="T16" fmla="*/ 445 w 445"/>
                  <a:gd name="T17" fmla="*/ 61 h 199"/>
                  <a:gd name="T18" fmla="*/ 445 w 445"/>
                  <a:gd name="T19" fmla="*/ 61 h 199"/>
                  <a:gd name="T20" fmla="*/ 398 w 445"/>
                  <a:gd name="T21" fmla="*/ 42 h 199"/>
                  <a:gd name="T22" fmla="*/ 297 w 445"/>
                  <a:gd name="T23" fmla="*/ 0 h 199"/>
                  <a:gd name="T24" fmla="*/ 0 w 445"/>
                  <a:gd name="T25" fmla="*/ 199 h 1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5"/>
                  <a:gd name="T40" fmla="*/ 0 h 199"/>
                  <a:gd name="T41" fmla="*/ 445 w 445"/>
                  <a:gd name="T42" fmla="*/ 199 h 19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5" h="199">
                    <a:moveTo>
                      <a:pt x="0" y="199"/>
                    </a:moveTo>
                    <a:lnTo>
                      <a:pt x="0" y="199"/>
                    </a:lnTo>
                    <a:lnTo>
                      <a:pt x="58" y="180"/>
                    </a:lnTo>
                    <a:lnTo>
                      <a:pt x="116" y="169"/>
                    </a:lnTo>
                    <a:lnTo>
                      <a:pt x="232" y="142"/>
                    </a:lnTo>
                    <a:lnTo>
                      <a:pt x="286" y="126"/>
                    </a:lnTo>
                    <a:lnTo>
                      <a:pt x="340" y="111"/>
                    </a:lnTo>
                    <a:lnTo>
                      <a:pt x="394" y="88"/>
                    </a:lnTo>
                    <a:lnTo>
                      <a:pt x="445" y="61"/>
                    </a:lnTo>
                    <a:lnTo>
                      <a:pt x="398" y="42"/>
                    </a:lnTo>
                    <a:lnTo>
                      <a:pt x="297" y="0"/>
                    </a:lnTo>
                    <a:lnTo>
                      <a:pt x="0" y="199"/>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6" name="Freeform 89"/>
              <p:cNvSpPr>
                <a:spLocks/>
              </p:cNvSpPr>
              <p:nvPr/>
            </p:nvSpPr>
            <p:spPr bwMode="auto">
              <a:xfrm>
                <a:off x="3292" y="2290"/>
                <a:ext cx="43" cy="150"/>
              </a:xfrm>
              <a:custGeom>
                <a:avLst/>
                <a:gdLst>
                  <a:gd name="T0" fmla="*/ 0 w 43"/>
                  <a:gd name="T1" fmla="*/ 146 h 150"/>
                  <a:gd name="T2" fmla="*/ 0 w 43"/>
                  <a:gd name="T3" fmla="*/ 146 h 150"/>
                  <a:gd name="T4" fmla="*/ 43 w 43"/>
                  <a:gd name="T5" fmla="*/ 150 h 150"/>
                  <a:gd name="T6" fmla="*/ 43 w 43"/>
                  <a:gd name="T7" fmla="*/ 0 h 150"/>
                  <a:gd name="T8" fmla="*/ 43 w 43"/>
                  <a:gd name="T9" fmla="*/ 0 h 150"/>
                  <a:gd name="T10" fmla="*/ 0 w 43"/>
                  <a:gd name="T11" fmla="*/ 146 h 150"/>
                  <a:gd name="T12" fmla="*/ 0 w 43"/>
                  <a:gd name="T13" fmla="*/ 146 h 150"/>
                  <a:gd name="T14" fmla="*/ 0 60000 65536"/>
                  <a:gd name="T15" fmla="*/ 0 60000 65536"/>
                  <a:gd name="T16" fmla="*/ 0 60000 65536"/>
                  <a:gd name="T17" fmla="*/ 0 60000 65536"/>
                  <a:gd name="T18" fmla="*/ 0 60000 65536"/>
                  <a:gd name="T19" fmla="*/ 0 60000 65536"/>
                  <a:gd name="T20" fmla="*/ 0 60000 65536"/>
                  <a:gd name="T21" fmla="*/ 0 w 43"/>
                  <a:gd name="T22" fmla="*/ 0 h 150"/>
                  <a:gd name="T23" fmla="*/ 43 w 43"/>
                  <a:gd name="T24" fmla="*/ 150 h 1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150">
                    <a:moveTo>
                      <a:pt x="0" y="146"/>
                    </a:moveTo>
                    <a:lnTo>
                      <a:pt x="0" y="146"/>
                    </a:lnTo>
                    <a:lnTo>
                      <a:pt x="43" y="150"/>
                    </a:lnTo>
                    <a:lnTo>
                      <a:pt x="43" y="0"/>
                    </a:lnTo>
                    <a:lnTo>
                      <a:pt x="0" y="146"/>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7" name="Freeform 90"/>
              <p:cNvSpPr>
                <a:spLocks/>
              </p:cNvSpPr>
              <p:nvPr/>
            </p:nvSpPr>
            <p:spPr bwMode="auto">
              <a:xfrm>
                <a:off x="3335" y="2133"/>
                <a:ext cx="40" cy="307"/>
              </a:xfrm>
              <a:custGeom>
                <a:avLst/>
                <a:gdLst>
                  <a:gd name="T0" fmla="*/ 0 w 40"/>
                  <a:gd name="T1" fmla="*/ 157 h 307"/>
                  <a:gd name="T2" fmla="*/ 0 w 40"/>
                  <a:gd name="T3" fmla="*/ 307 h 307"/>
                  <a:gd name="T4" fmla="*/ 0 w 40"/>
                  <a:gd name="T5" fmla="*/ 307 h 307"/>
                  <a:gd name="T6" fmla="*/ 40 w 40"/>
                  <a:gd name="T7" fmla="*/ 307 h 307"/>
                  <a:gd name="T8" fmla="*/ 40 w 40"/>
                  <a:gd name="T9" fmla="*/ 0 h 307"/>
                  <a:gd name="T10" fmla="*/ 40 w 40"/>
                  <a:gd name="T11" fmla="*/ 0 h 307"/>
                  <a:gd name="T12" fmla="*/ 0 w 40"/>
                  <a:gd name="T13" fmla="*/ 157 h 307"/>
                  <a:gd name="T14" fmla="*/ 0 w 40"/>
                  <a:gd name="T15" fmla="*/ 157 h 307"/>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307"/>
                  <a:gd name="T26" fmla="*/ 40 w 40"/>
                  <a:gd name="T27" fmla="*/ 307 h 3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307">
                    <a:moveTo>
                      <a:pt x="0" y="157"/>
                    </a:moveTo>
                    <a:lnTo>
                      <a:pt x="0" y="307"/>
                    </a:lnTo>
                    <a:lnTo>
                      <a:pt x="40" y="307"/>
                    </a:lnTo>
                    <a:lnTo>
                      <a:pt x="40" y="0"/>
                    </a:lnTo>
                    <a:lnTo>
                      <a:pt x="0" y="157"/>
                    </a:lnTo>
                    <a:close/>
                  </a:path>
                </a:pathLst>
              </a:custGeom>
              <a:solidFill>
                <a:srgbClr val="868B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8" name="Freeform 91"/>
              <p:cNvSpPr>
                <a:spLocks/>
              </p:cNvSpPr>
              <p:nvPr/>
            </p:nvSpPr>
            <p:spPr bwMode="auto">
              <a:xfrm>
                <a:off x="3408" y="1041"/>
                <a:ext cx="7" cy="222"/>
              </a:xfrm>
              <a:custGeom>
                <a:avLst/>
                <a:gdLst>
                  <a:gd name="T0" fmla="*/ 7 w 7"/>
                  <a:gd name="T1" fmla="*/ 0 h 222"/>
                  <a:gd name="T2" fmla="*/ 7 w 7"/>
                  <a:gd name="T3" fmla="*/ 0 h 222"/>
                  <a:gd name="T4" fmla="*/ 0 w 7"/>
                  <a:gd name="T5" fmla="*/ 58 h 222"/>
                  <a:gd name="T6" fmla="*/ 0 w 7"/>
                  <a:gd name="T7" fmla="*/ 115 h 222"/>
                  <a:gd name="T8" fmla="*/ 3 w 7"/>
                  <a:gd name="T9" fmla="*/ 169 h 222"/>
                  <a:gd name="T10" fmla="*/ 7 w 7"/>
                  <a:gd name="T11" fmla="*/ 222 h 222"/>
                  <a:gd name="T12" fmla="*/ 7 w 7"/>
                  <a:gd name="T13" fmla="*/ 12 h 222"/>
                  <a:gd name="T14" fmla="*/ 7 w 7"/>
                  <a:gd name="T15" fmla="*/ 12 h 222"/>
                  <a:gd name="T16" fmla="*/ 7 w 7"/>
                  <a:gd name="T17" fmla="*/ 0 h 222"/>
                  <a:gd name="T18" fmla="*/ 7 w 7"/>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222"/>
                  <a:gd name="T32" fmla="*/ 7 w 7"/>
                  <a:gd name="T33" fmla="*/ 222 h 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222">
                    <a:moveTo>
                      <a:pt x="7" y="0"/>
                    </a:moveTo>
                    <a:lnTo>
                      <a:pt x="7" y="0"/>
                    </a:lnTo>
                    <a:lnTo>
                      <a:pt x="0" y="58"/>
                    </a:lnTo>
                    <a:lnTo>
                      <a:pt x="0" y="115"/>
                    </a:lnTo>
                    <a:lnTo>
                      <a:pt x="3" y="169"/>
                    </a:lnTo>
                    <a:lnTo>
                      <a:pt x="7" y="222"/>
                    </a:lnTo>
                    <a:lnTo>
                      <a:pt x="7" y="12"/>
                    </a:lnTo>
                    <a:lnTo>
                      <a:pt x="7" y="0"/>
                    </a:lnTo>
                    <a:close/>
                  </a:path>
                </a:pathLst>
              </a:custGeom>
              <a:solidFill>
                <a:srgbClr val="7E83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 name="Freeform 92"/>
              <p:cNvSpPr>
                <a:spLocks/>
              </p:cNvSpPr>
              <p:nvPr/>
            </p:nvSpPr>
            <p:spPr bwMode="auto">
              <a:xfrm>
                <a:off x="3375" y="1953"/>
                <a:ext cx="40" cy="490"/>
              </a:xfrm>
              <a:custGeom>
                <a:avLst/>
                <a:gdLst>
                  <a:gd name="T0" fmla="*/ 0 w 40"/>
                  <a:gd name="T1" fmla="*/ 180 h 490"/>
                  <a:gd name="T2" fmla="*/ 0 w 40"/>
                  <a:gd name="T3" fmla="*/ 487 h 490"/>
                  <a:gd name="T4" fmla="*/ 0 w 40"/>
                  <a:gd name="T5" fmla="*/ 487 h 490"/>
                  <a:gd name="T6" fmla="*/ 40 w 40"/>
                  <a:gd name="T7" fmla="*/ 490 h 490"/>
                  <a:gd name="T8" fmla="*/ 40 w 40"/>
                  <a:gd name="T9" fmla="*/ 0 h 490"/>
                  <a:gd name="T10" fmla="*/ 40 w 40"/>
                  <a:gd name="T11" fmla="*/ 0 h 490"/>
                  <a:gd name="T12" fmla="*/ 0 w 40"/>
                  <a:gd name="T13" fmla="*/ 180 h 490"/>
                  <a:gd name="T14" fmla="*/ 0 w 40"/>
                  <a:gd name="T15" fmla="*/ 180 h 49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90"/>
                  <a:gd name="T26" fmla="*/ 40 w 40"/>
                  <a:gd name="T27" fmla="*/ 490 h 4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90">
                    <a:moveTo>
                      <a:pt x="0" y="180"/>
                    </a:moveTo>
                    <a:lnTo>
                      <a:pt x="0" y="487"/>
                    </a:lnTo>
                    <a:lnTo>
                      <a:pt x="40" y="490"/>
                    </a:lnTo>
                    <a:lnTo>
                      <a:pt x="40" y="0"/>
                    </a:lnTo>
                    <a:lnTo>
                      <a:pt x="0" y="180"/>
                    </a:lnTo>
                    <a:close/>
                  </a:path>
                </a:pathLst>
              </a:custGeom>
              <a:solidFill>
                <a:srgbClr val="7E83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 name="Freeform 93"/>
              <p:cNvSpPr>
                <a:spLocks/>
              </p:cNvSpPr>
              <p:nvPr/>
            </p:nvSpPr>
            <p:spPr bwMode="auto">
              <a:xfrm>
                <a:off x="3415" y="1053"/>
                <a:ext cx="43" cy="502"/>
              </a:xfrm>
              <a:custGeom>
                <a:avLst/>
                <a:gdLst>
                  <a:gd name="T0" fmla="*/ 0 w 43"/>
                  <a:gd name="T1" fmla="*/ 0 h 502"/>
                  <a:gd name="T2" fmla="*/ 0 w 43"/>
                  <a:gd name="T3" fmla="*/ 210 h 502"/>
                  <a:gd name="T4" fmla="*/ 0 w 43"/>
                  <a:gd name="T5" fmla="*/ 210 h 502"/>
                  <a:gd name="T6" fmla="*/ 22 w 43"/>
                  <a:gd name="T7" fmla="*/ 348 h 502"/>
                  <a:gd name="T8" fmla="*/ 33 w 43"/>
                  <a:gd name="T9" fmla="*/ 425 h 502"/>
                  <a:gd name="T10" fmla="*/ 43 w 43"/>
                  <a:gd name="T11" fmla="*/ 502 h 502"/>
                  <a:gd name="T12" fmla="*/ 43 w 43"/>
                  <a:gd name="T13" fmla="*/ 92 h 502"/>
                  <a:gd name="T14" fmla="*/ 43 w 43"/>
                  <a:gd name="T15" fmla="*/ 92 h 502"/>
                  <a:gd name="T16" fmla="*/ 14 w 43"/>
                  <a:gd name="T17" fmla="*/ 34 h 502"/>
                  <a:gd name="T18" fmla="*/ 0 w 43"/>
                  <a:gd name="T19" fmla="*/ 0 h 502"/>
                  <a:gd name="T20" fmla="*/ 0 w 43"/>
                  <a:gd name="T21" fmla="*/ 0 h 5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3"/>
                  <a:gd name="T34" fmla="*/ 0 h 502"/>
                  <a:gd name="T35" fmla="*/ 43 w 43"/>
                  <a:gd name="T36" fmla="*/ 502 h 5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3" h="502">
                    <a:moveTo>
                      <a:pt x="0" y="0"/>
                    </a:moveTo>
                    <a:lnTo>
                      <a:pt x="0" y="210"/>
                    </a:lnTo>
                    <a:lnTo>
                      <a:pt x="22" y="348"/>
                    </a:lnTo>
                    <a:lnTo>
                      <a:pt x="33" y="425"/>
                    </a:lnTo>
                    <a:lnTo>
                      <a:pt x="43" y="502"/>
                    </a:lnTo>
                    <a:lnTo>
                      <a:pt x="43" y="92"/>
                    </a:lnTo>
                    <a:lnTo>
                      <a:pt x="14" y="34"/>
                    </a:lnTo>
                    <a:lnTo>
                      <a:pt x="0" y="0"/>
                    </a:lnTo>
                    <a:close/>
                  </a:path>
                </a:pathLst>
              </a:custGeom>
              <a:solidFill>
                <a:srgbClr val="767A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1" name="Freeform 94"/>
              <p:cNvSpPr>
                <a:spLocks/>
              </p:cNvSpPr>
              <p:nvPr/>
            </p:nvSpPr>
            <p:spPr bwMode="auto">
              <a:xfrm>
                <a:off x="3415" y="1700"/>
                <a:ext cx="43" cy="751"/>
              </a:xfrm>
              <a:custGeom>
                <a:avLst/>
                <a:gdLst>
                  <a:gd name="T0" fmla="*/ 0 w 43"/>
                  <a:gd name="T1" fmla="*/ 253 h 751"/>
                  <a:gd name="T2" fmla="*/ 0 w 43"/>
                  <a:gd name="T3" fmla="*/ 743 h 751"/>
                  <a:gd name="T4" fmla="*/ 0 w 43"/>
                  <a:gd name="T5" fmla="*/ 743 h 751"/>
                  <a:gd name="T6" fmla="*/ 43 w 43"/>
                  <a:gd name="T7" fmla="*/ 751 h 751"/>
                  <a:gd name="T8" fmla="*/ 43 w 43"/>
                  <a:gd name="T9" fmla="*/ 0 h 751"/>
                  <a:gd name="T10" fmla="*/ 43 w 43"/>
                  <a:gd name="T11" fmla="*/ 0 h 751"/>
                  <a:gd name="T12" fmla="*/ 36 w 43"/>
                  <a:gd name="T13" fmla="*/ 58 h 751"/>
                  <a:gd name="T14" fmla="*/ 25 w 43"/>
                  <a:gd name="T15" fmla="*/ 123 h 751"/>
                  <a:gd name="T16" fmla="*/ 0 w 43"/>
                  <a:gd name="T17" fmla="*/ 253 h 751"/>
                  <a:gd name="T18" fmla="*/ 0 w 43"/>
                  <a:gd name="T19" fmla="*/ 253 h 7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751"/>
                  <a:gd name="T32" fmla="*/ 43 w 43"/>
                  <a:gd name="T33" fmla="*/ 751 h 7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751">
                    <a:moveTo>
                      <a:pt x="0" y="253"/>
                    </a:moveTo>
                    <a:lnTo>
                      <a:pt x="0" y="743"/>
                    </a:lnTo>
                    <a:lnTo>
                      <a:pt x="43" y="751"/>
                    </a:lnTo>
                    <a:lnTo>
                      <a:pt x="43" y="0"/>
                    </a:lnTo>
                    <a:lnTo>
                      <a:pt x="36" y="58"/>
                    </a:lnTo>
                    <a:lnTo>
                      <a:pt x="25" y="123"/>
                    </a:lnTo>
                    <a:lnTo>
                      <a:pt x="0" y="253"/>
                    </a:lnTo>
                    <a:close/>
                  </a:path>
                </a:pathLst>
              </a:custGeom>
              <a:solidFill>
                <a:srgbClr val="767A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2" name="Freeform 95"/>
              <p:cNvSpPr>
                <a:spLocks/>
              </p:cNvSpPr>
              <p:nvPr/>
            </p:nvSpPr>
            <p:spPr bwMode="auto">
              <a:xfrm>
                <a:off x="3458" y="1145"/>
                <a:ext cx="40" cy="1314"/>
              </a:xfrm>
              <a:custGeom>
                <a:avLst/>
                <a:gdLst>
                  <a:gd name="T0" fmla="*/ 0 w 40"/>
                  <a:gd name="T1" fmla="*/ 0 h 1314"/>
                  <a:gd name="T2" fmla="*/ 0 w 40"/>
                  <a:gd name="T3" fmla="*/ 410 h 1314"/>
                  <a:gd name="T4" fmla="*/ 0 w 40"/>
                  <a:gd name="T5" fmla="*/ 410 h 1314"/>
                  <a:gd name="T6" fmla="*/ 0 w 40"/>
                  <a:gd name="T7" fmla="*/ 456 h 1314"/>
                  <a:gd name="T8" fmla="*/ 0 w 40"/>
                  <a:gd name="T9" fmla="*/ 456 h 1314"/>
                  <a:gd name="T10" fmla="*/ 0 w 40"/>
                  <a:gd name="T11" fmla="*/ 502 h 1314"/>
                  <a:gd name="T12" fmla="*/ 0 w 40"/>
                  <a:gd name="T13" fmla="*/ 555 h 1314"/>
                  <a:gd name="T14" fmla="*/ 0 w 40"/>
                  <a:gd name="T15" fmla="*/ 1306 h 1314"/>
                  <a:gd name="T16" fmla="*/ 0 w 40"/>
                  <a:gd name="T17" fmla="*/ 1306 h 1314"/>
                  <a:gd name="T18" fmla="*/ 40 w 40"/>
                  <a:gd name="T19" fmla="*/ 1314 h 1314"/>
                  <a:gd name="T20" fmla="*/ 40 w 40"/>
                  <a:gd name="T21" fmla="*/ 76 h 1314"/>
                  <a:gd name="T22" fmla="*/ 40 w 40"/>
                  <a:gd name="T23" fmla="*/ 76 h 1314"/>
                  <a:gd name="T24" fmla="*/ 0 w 40"/>
                  <a:gd name="T25" fmla="*/ 0 h 1314"/>
                  <a:gd name="T26" fmla="*/ 0 w 40"/>
                  <a:gd name="T27" fmla="*/ 0 h 13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
                  <a:gd name="T43" fmla="*/ 0 h 1314"/>
                  <a:gd name="T44" fmla="*/ 40 w 40"/>
                  <a:gd name="T45" fmla="*/ 1314 h 13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 h="1314">
                    <a:moveTo>
                      <a:pt x="0" y="0"/>
                    </a:moveTo>
                    <a:lnTo>
                      <a:pt x="0" y="410"/>
                    </a:lnTo>
                    <a:lnTo>
                      <a:pt x="0" y="456"/>
                    </a:lnTo>
                    <a:lnTo>
                      <a:pt x="0" y="502"/>
                    </a:lnTo>
                    <a:lnTo>
                      <a:pt x="0" y="555"/>
                    </a:lnTo>
                    <a:lnTo>
                      <a:pt x="0" y="1306"/>
                    </a:lnTo>
                    <a:lnTo>
                      <a:pt x="40" y="1314"/>
                    </a:lnTo>
                    <a:lnTo>
                      <a:pt x="40" y="76"/>
                    </a:lnTo>
                    <a:lnTo>
                      <a:pt x="0" y="0"/>
                    </a:lnTo>
                    <a:close/>
                  </a:path>
                </a:pathLst>
              </a:custGeom>
              <a:solidFill>
                <a:srgbClr val="6E72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3" name="Freeform 96"/>
              <p:cNvSpPr>
                <a:spLocks/>
              </p:cNvSpPr>
              <p:nvPr/>
            </p:nvSpPr>
            <p:spPr bwMode="auto">
              <a:xfrm>
                <a:off x="3498" y="1221"/>
                <a:ext cx="40" cy="1249"/>
              </a:xfrm>
              <a:custGeom>
                <a:avLst/>
                <a:gdLst>
                  <a:gd name="T0" fmla="*/ 0 w 40"/>
                  <a:gd name="T1" fmla="*/ 0 h 1249"/>
                  <a:gd name="T2" fmla="*/ 0 w 40"/>
                  <a:gd name="T3" fmla="*/ 1238 h 1249"/>
                  <a:gd name="T4" fmla="*/ 0 w 40"/>
                  <a:gd name="T5" fmla="*/ 1238 h 1249"/>
                  <a:gd name="T6" fmla="*/ 40 w 40"/>
                  <a:gd name="T7" fmla="*/ 1249 h 1249"/>
                  <a:gd name="T8" fmla="*/ 40 w 40"/>
                  <a:gd name="T9" fmla="*/ 77 h 1249"/>
                  <a:gd name="T10" fmla="*/ 40 w 40"/>
                  <a:gd name="T11" fmla="*/ 77 h 1249"/>
                  <a:gd name="T12" fmla="*/ 0 w 40"/>
                  <a:gd name="T13" fmla="*/ 0 h 1249"/>
                  <a:gd name="T14" fmla="*/ 0 w 40"/>
                  <a:gd name="T15" fmla="*/ 0 h 1249"/>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249"/>
                  <a:gd name="T26" fmla="*/ 40 w 40"/>
                  <a:gd name="T27" fmla="*/ 1249 h 12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249">
                    <a:moveTo>
                      <a:pt x="0" y="0"/>
                    </a:moveTo>
                    <a:lnTo>
                      <a:pt x="0" y="1238"/>
                    </a:lnTo>
                    <a:lnTo>
                      <a:pt x="40" y="1249"/>
                    </a:lnTo>
                    <a:lnTo>
                      <a:pt x="40" y="77"/>
                    </a:lnTo>
                    <a:lnTo>
                      <a:pt x="0" y="0"/>
                    </a:lnTo>
                    <a:close/>
                  </a:path>
                </a:pathLst>
              </a:custGeom>
              <a:solidFill>
                <a:srgbClr val="666A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4" name="Freeform 97"/>
              <p:cNvSpPr>
                <a:spLocks/>
              </p:cNvSpPr>
              <p:nvPr/>
            </p:nvSpPr>
            <p:spPr bwMode="auto">
              <a:xfrm>
                <a:off x="3538" y="1298"/>
                <a:ext cx="43" cy="1184"/>
              </a:xfrm>
              <a:custGeom>
                <a:avLst/>
                <a:gdLst>
                  <a:gd name="T0" fmla="*/ 0 w 43"/>
                  <a:gd name="T1" fmla="*/ 0 h 1184"/>
                  <a:gd name="T2" fmla="*/ 0 w 43"/>
                  <a:gd name="T3" fmla="*/ 1172 h 1184"/>
                  <a:gd name="T4" fmla="*/ 0 w 43"/>
                  <a:gd name="T5" fmla="*/ 1172 h 1184"/>
                  <a:gd name="T6" fmla="*/ 43 w 43"/>
                  <a:gd name="T7" fmla="*/ 1184 h 1184"/>
                  <a:gd name="T8" fmla="*/ 43 w 43"/>
                  <a:gd name="T9" fmla="*/ 73 h 1184"/>
                  <a:gd name="T10" fmla="*/ 43 w 43"/>
                  <a:gd name="T11" fmla="*/ 73 h 1184"/>
                  <a:gd name="T12" fmla="*/ 0 w 43"/>
                  <a:gd name="T13" fmla="*/ 0 h 1184"/>
                  <a:gd name="T14" fmla="*/ 0 w 43"/>
                  <a:gd name="T15" fmla="*/ 0 h 1184"/>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1184"/>
                  <a:gd name="T26" fmla="*/ 43 w 43"/>
                  <a:gd name="T27" fmla="*/ 1184 h 1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1184">
                    <a:moveTo>
                      <a:pt x="0" y="0"/>
                    </a:moveTo>
                    <a:lnTo>
                      <a:pt x="0" y="1172"/>
                    </a:lnTo>
                    <a:lnTo>
                      <a:pt x="43" y="1184"/>
                    </a:lnTo>
                    <a:lnTo>
                      <a:pt x="43" y="73"/>
                    </a:lnTo>
                    <a:lnTo>
                      <a:pt x="0" y="0"/>
                    </a:lnTo>
                    <a:close/>
                  </a:path>
                </a:pathLst>
              </a:custGeom>
              <a:solidFill>
                <a:srgbClr val="5E616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5" name="Freeform 98"/>
              <p:cNvSpPr>
                <a:spLocks/>
              </p:cNvSpPr>
              <p:nvPr/>
            </p:nvSpPr>
            <p:spPr bwMode="auto">
              <a:xfrm>
                <a:off x="3581" y="1371"/>
                <a:ext cx="40" cy="1122"/>
              </a:xfrm>
              <a:custGeom>
                <a:avLst/>
                <a:gdLst>
                  <a:gd name="T0" fmla="*/ 0 w 40"/>
                  <a:gd name="T1" fmla="*/ 0 h 1122"/>
                  <a:gd name="T2" fmla="*/ 0 w 40"/>
                  <a:gd name="T3" fmla="*/ 1111 h 1122"/>
                  <a:gd name="T4" fmla="*/ 0 w 40"/>
                  <a:gd name="T5" fmla="*/ 1111 h 1122"/>
                  <a:gd name="T6" fmla="*/ 40 w 40"/>
                  <a:gd name="T7" fmla="*/ 1122 h 1122"/>
                  <a:gd name="T8" fmla="*/ 40 w 40"/>
                  <a:gd name="T9" fmla="*/ 76 h 1122"/>
                  <a:gd name="T10" fmla="*/ 40 w 40"/>
                  <a:gd name="T11" fmla="*/ 76 h 1122"/>
                  <a:gd name="T12" fmla="*/ 0 w 40"/>
                  <a:gd name="T13" fmla="*/ 0 h 1122"/>
                  <a:gd name="T14" fmla="*/ 0 w 40"/>
                  <a:gd name="T15" fmla="*/ 0 h 1122"/>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122"/>
                  <a:gd name="T26" fmla="*/ 40 w 40"/>
                  <a:gd name="T27" fmla="*/ 1122 h 1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122">
                    <a:moveTo>
                      <a:pt x="0" y="0"/>
                    </a:moveTo>
                    <a:lnTo>
                      <a:pt x="0" y="1111"/>
                    </a:lnTo>
                    <a:lnTo>
                      <a:pt x="40" y="1122"/>
                    </a:lnTo>
                    <a:lnTo>
                      <a:pt x="40" y="76"/>
                    </a:lnTo>
                    <a:lnTo>
                      <a:pt x="0" y="0"/>
                    </a:lnTo>
                    <a:close/>
                  </a:path>
                </a:pathLst>
              </a:custGeom>
              <a:solidFill>
                <a:srgbClr val="5659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6" name="Freeform 99"/>
              <p:cNvSpPr>
                <a:spLocks/>
              </p:cNvSpPr>
              <p:nvPr/>
            </p:nvSpPr>
            <p:spPr bwMode="auto">
              <a:xfrm>
                <a:off x="3621" y="1447"/>
                <a:ext cx="40" cy="1061"/>
              </a:xfrm>
              <a:custGeom>
                <a:avLst/>
                <a:gdLst>
                  <a:gd name="T0" fmla="*/ 0 w 40"/>
                  <a:gd name="T1" fmla="*/ 0 h 1061"/>
                  <a:gd name="T2" fmla="*/ 0 w 40"/>
                  <a:gd name="T3" fmla="*/ 1046 h 1061"/>
                  <a:gd name="T4" fmla="*/ 0 w 40"/>
                  <a:gd name="T5" fmla="*/ 1046 h 1061"/>
                  <a:gd name="T6" fmla="*/ 40 w 40"/>
                  <a:gd name="T7" fmla="*/ 1061 h 1061"/>
                  <a:gd name="T8" fmla="*/ 40 w 40"/>
                  <a:gd name="T9" fmla="*/ 73 h 1061"/>
                  <a:gd name="T10" fmla="*/ 40 w 40"/>
                  <a:gd name="T11" fmla="*/ 73 h 1061"/>
                  <a:gd name="T12" fmla="*/ 0 w 40"/>
                  <a:gd name="T13" fmla="*/ 0 h 1061"/>
                  <a:gd name="T14" fmla="*/ 0 w 40"/>
                  <a:gd name="T15" fmla="*/ 0 h 1061"/>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061"/>
                  <a:gd name="T26" fmla="*/ 40 w 40"/>
                  <a:gd name="T27" fmla="*/ 1061 h 10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061">
                    <a:moveTo>
                      <a:pt x="0" y="0"/>
                    </a:moveTo>
                    <a:lnTo>
                      <a:pt x="0" y="1046"/>
                    </a:lnTo>
                    <a:lnTo>
                      <a:pt x="40" y="1061"/>
                    </a:lnTo>
                    <a:lnTo>
                      <a:pt x="40" y="73"/>
                    </a:lnTo>
                    <a:lnTo>
                      <a:pt x="0" y="0"/>
                    </a:lnTo>
                    <a:close/>
                  </a:path>
                </a:pathLst>
              </a:custGeom>
              <a:solidFill>
                <a:srgbClr val="4E50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7" name="Freeform 100"/>
              <p:cNvSpPr>
                <a:spLocks/>
              </p:cNvSpPr>
              <p:nvPr/>
            </p:nvSpPr>
            <p:spPr bwMode="auto">
              <a:xfrm>
                <a:off x="3661" y="1520"/>
                <a:ext cx="43" cy="1008"/>
              </a:xfrm>
              <a:custGeom>
                <a:avLst/>
                <a:gdLst>
                  <a:gd name="T0" fmla="*/ 40 w 43"/>
                  <a:gd name="T1" fmla="*/ 69 h 1008"/>
                  <a:gd name="T2" fmla="*/ 40 w 43"/>
                  <a:gd name="T3" fmla="*/ 69 h 1008"/>
                  <a:gd name="T4" fmla="*/ 0 w 43"/>
                  <a:gd name="T5" fmla="*/ 0 h 1008"/>
                  <a:gd name="T6" fmla="*/ 0 w 43"/>
                  <a:gd name="T7" fmla="*/ 988 h 1008"/>
                  <a:gd name="T8" fmla="*/ 0 w 43"/>
                  <a:gd name="T9" fmla="*/ 988 h 1008"/>
                  <a:gd name="T10" fmla="*/ 43 w 43"/>
                  <a:gd name="T11" fmla="*/ 1008 h 1008"/>
                  <a:gd name="T12" fmla="*/ 43 w 43"/>
                  <a:gd name="T13" fmla="*/ 77 h 1008"/>
                  <a:gd name="T14" fmla="*/ 43 w 43"/>
                  <a:gd name="T15" fmla="*/ 77 h 1008"/>
                  <a:gd name="T16" fmla="*/ 40 w 43"/>
                  <a:gd name="T17" fmla="*/ 69 h 1008"/>
                  <a:gd name="T18" fmla="*/ 40 w 43"/>
                  <a:gd name="T19" fmla="*/ 69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1008"/>
                  <a:gd name="T32" fmla="*/ 43 w 43"/>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1008">
                    <a:moveTo>
                      <a:pt x="40" y="69"/>
                    </a:moveTo>
                    <a:lnTo>
                      <a:pt x="40" y="69"/>
                    </a:lnTo>
                    <a:lnTo>
                      <a:pt x="0" y="0"/>
                    </a:lnTo>
                    <a:lnTo>
                      <a:pt x="0" y="988"/>
                    </a:lnTo>
                    <a:lnTo>
                      <a:pt x="43" y="1008"/>
                    </a:lnTo>
                    <a:lnTo>
                      <a:pt x="43" y="77"/>
                    </a:lnTo>
                    <a:lnTo>
                      <a:pt x="40" y="69"/>
                    </a:lnTo>
                    <a:close/>
                  </a:path>
                </a:pathLst>
              </a:custGeom>
              <a:solidFill>
                <a:srgbClr val="4548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8" name="Freeform 101"/>
              <p:cNvSpPr>
                <a:spLocks/>
              </p:cNvSpPr>
              <p:nvPr/>
            </p:nvSpPr>
            <p:spPr bwMode="auto">
              <a:xfrm>
                <a:off x="3704" y="1597"/>
                <a:ext cx="40" cy="950"/>
              </a:xfrm>
              <a:custGeom>
                <a:avLst/>
                <a:gdLst>
                  <a:gd name="T0" fmla="*/ 0 w 40"/>
                  <a:gd name="T1" fmla="*/ 0 h 950"/>
                  <a:gd name="T2" fmla="*/ 0 w 40"/>
                  <a:gd name="T3" fmla="*/ 931 h 950"/>
                  <a:gd name="T4" fmla="*/ 0 w 40"/>
                  <a:gd name="T5" fmla="*/ 931 h 950"/>
                  <a:gd name="T6" fmla="*/ 40 w 40"/>
                  <a:gd name="T7" fmla="*/ 950 h 950"/>
                  <a:gd name="T8" fmla="*/ 40 w 40"/>
                  <a:gd name="T9" fmla="*/ 88 h 950"/>
                  <a:gd name="T10" fmla="*/ 40 w 40"/>
                  <a:gd name="T11" fmla="*/ 88 h 950"/>
                  <a:gd name="T12" fmla="*/ 19 w 40"/>
                  <a:gd name="T13" fmla="*/ 42 h 950"/>
                  <a:gd name="T14" fmla="*/ 0 w 40"/>
                  <a:gd name="T15" fmla="*/ 0 h 950"/>
                  <a:gd name="T16" fmla="*/ 0 w 40"/>
                  <a:gd name="T17" fmla="*/ 0 h 9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950"/>
                  <a:gd name="T29" fmla="*/ 40 w 40"/>
                  <a:gd name="T30" fmla="*/ 950 h 9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950">
                    <a:moveTo>
                      <a:pt x="0" y="0"/>
                    </a:moveTo>
                    <a:lnTo>
                      <a:pt x="0" y="931"/>
                    </a:lnTo>
                    <a:lnTo>
                      <a:pt x="40" y="950"/>
                    </a:lnTo>
                    <a:lnTo>
                      <a:pt x="40" y="88"/>
                    </a:lnTo>
                    <a:lnTo>
                      <a:pt x="19" y="42"/>
                    </a:lnTo>
                    <a:lnTo>
                      <a:pt x="0" y="0"/>
                    </a:lnTo>
                    <a:close/>
                  </a:path>
                </a:pathLst>
              </a:custGeom>
              <a:solidFill>
                <a:srgbClr val="3D3F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9" name="Freeform 102"/>
              <p:cNvSpPr>
                <a:spLocks/>
              </p:cNvSpPr>
              <p:nvPr/>
            </p:nvSpPr>
            <p:spPr bwMode="auto">
              <a:xfrm>
                <a:off x="3744" y="1685"/>
                <a:ext cx="40" cy="885"/>
              </a:xfrm>
              <a:custGeom>
                <a:avLst/>
                <a:gdLst>
                  <a:gd name="T0" fmla="*/ 0 w 40"/>
                  <a:gd name="T1" fmla="*/ 0 h 885"/>
                  <a:gd name="T2" fmla="*/ 0 w 40"/>
                  <a:gd name="T3" fmla="*/ 862 h 885"/>
                  <a:gd name="T4" fmla="*/ 0 w 40"/>
                  <a:gd name="T5" fmla="*/ 862 h 885"/>
                  <a:gd name="T6" fmla="*/ 40 w 40"/>
                  <a:gd name="T7" fmla="*/ 885 h 885"/>
                  <a:gd name="T8" fmla="*/ 40 w 40"/>
                  <a:gd name="T9" fmla="*/ 111 h 885"/>
                  <a:gd name="T10" fmla="*/ 40 w 40"/>
                  <a:gd name="T11" fmla="*/ 111 h 885"/>
                  <a:gd name="T12" fmla="*/ 22 w 40"/>
                  <a:gd name="T13" fmla="*/ 53 h 885"/>
                  <a:gd name="T14" fmla="*/ 0 w 40"/>
                  <a:gd name="T15" fmla="*/ 0 h 885"/>
                  <a:gd name="T16" fmla="*/ 0 w 40"/>
                  <a:gd name="T17" fmla="*/ 0 h 8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885"/>
                  <a:gd name="T29" fmla="*/ 40 w 40"/>
                  <a:gd name="T30" fmla="*/ 885 h 8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885">
                    <a:moveTo>
                      <a:pt x="0" y="0"/>
                    </a:moveTo>
                    <a:lnTo>
                      <a:pt x="0" y="862"/>
                    </a:lnTo>
                    <a:lnTo>
                      <a:pt x="40" y="885"/>
                    </a:lnTo>
                    <a:lnTo>
                      <a:pt x="40" y="111"/>
                    </a:lnTo>
                    <a:lnTo>
                      <a:pt x="22" y="53"/>
                    </a:lnTo>
                    <a:lnTo>
                      <a:pt x="0" y="0"/>
                    </a:lnTo>
                    <a:close/>
                  </a:path>
                </a:pathLst>
              </a:custGeom>
              <a:solidFill>
                <a:srgbClr val="3537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0" name="Freeform 103"/>
              <p:cNvSpPr>
                <a:spLocks/>
              </p:cNvSpPr>
              <p:nvPr/>
            </p:nvSpPr>
            <p:spPr bwMode="auto">
              <a:xfrm>
                <a:off x="3784" y="1796"/>
                <a:ext cx="43" cy="797"/>
              </a:xfrm>
              <a:custGeom>
                <a:avLst/>
                <a:gdLst>
                  <a:gd name="T0" fmla="*/ 0 w 43"/>
                  <a:gd name="T1" fmla="*/ 0 h 797"/>
                  <a:gd name="T2" fmla="*/ 0 w 43"/>
                  <a:gd name="T3" fmla="*/ 774 h 797"/>
                  <a:gd name="T4" fmla="*/ 0 w 43"/>
                  <a:gd name="T5" fmla="*/ 774 h 797"/>
                  <a:gd name="T6" fmla="*/ 43 w 43"/>
                  <a:gd name="T7" fmla="*/ 797 h 797"/>
                  <a:gd name="T8" fmla="*/ 43 w 43"/>
                  <a:gd name="T9" fmla="*/ 153 h 797"/>
                  <a:gd name="T10" fmla="*/ 43 w 43"/>
                  <a:gd name="T11" fmla="*/ 153 h 797"/>
                  <a:gd name="T12" fmla="*/ 22 w 43"/>
                  <a:gd name="T13" fmla="*/ 77 h 797"/>
                  <a:gd name="T14" fmla="*/ 0 w 43"/>
                  <a:gd name="T15" fmla="*/ 0 h 797"/>
                  <a:gd name="T16" fmla="*/ 0 w 43"/>
                  <a:gd name="T17" fmla="*/ 0 h 7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797"/>
                  <a:gd name="T29" fmla="*/ 43 w 43"/>
                  <a:gd name="T30" fmla="*/ 797 h 7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797">
                    <a:moveTo>
                      <a:pt x="0" y="0"/>
                    </a:moveTo>
                    <a:lnTo>
                      <a:pt x="0" y="774"/>
                    </a:lnTo>
                    <a:lnTo>
                      <a:pt x="43" y="797"/>
                    </a:lnTo>
                    <a:lnTo>
                      <a:pt x="43" y="153"/>
                    </a:lnTo>
                    <a:lnTo>
                      <a:pt x="22" y="77"/>
                    </a:lnTo>
                    <a:lnTo>
                      <a:pt x="0" y="0"/>
                    </a:lnTo>
                    <a:close/>
                  </a:path>
                </a:pathLst>
              </a:custGeom>
              <a:solidFill>
                <a:srgbClr val="2C2E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1" name="Freeform 104"/>
              <p:cNvSpPr>
                <a:spLocks/>
              </p:cNvSpPr>
              <p:nvPr/>
            </p:nvSpPr>
            <p:spPr bwMode="auto">
              <a:xfrm>
                <a:off x="3827" y="1949"/>
                <a:ext cx="40" cy="674"/>
              </a:xfrm>
              <a:custGeom>
                <a:avLst/>
                <a:gdLst>
                  <a:gd name="T0" fmla="*/ 0 w 40"/>
                  <a:gd name="T1" fmla="*/ 0 h 674"/>
                  <a:gd name="T2" fmla="*/ 0 w 40"/>
                  <a:gd name="T3" fmla="*/ 644 h 674"/>
                  <a:gd name="T4" fmla="*/ 0 w 40"/>
                  <a:gd name="T5" fmla="*/ 644 h 674"/>
                  <a:gd name="T6" fmla="*/ 40 w 40"/>
                  <a:gd name="T7" fmla="*/ 674 h 674"/>
                  <a:gd name="T8" fmla="*/ 40 w 40"/>
                  <a:gd name="T9" fmla="*/ 219 h 674"/>
                  <a:gd name="T10" fmla="*/ 40 w 40"/>
                  <a:gd name="T11" fmla="*/ 219 h 674"/>
                  <a:gd name="T12" fmla="*/ 22 w 40"/>
                  <a:gd name="T13" fmla="*/ 107 h 674"/>
                  <a:gd name="T14" fmla="*/ 0 w 40"/>
                  <a:gd name="T15" fmla="*/ 0 h 674"/>
                  <a:gd name="T16" fmla="*/ 0 w 40"/>
                  <a:gd name="T17" fmla="*/ 0 h 6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674"/>
                  <a:gd name="T29" fmla="*/ 40 w 40"/>
                  <a:gd name="T30" fmla="*/ 674 h 6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674">
                    <a:moveTo>
                      <a:pt x="0" y="0"/>
                    </a:moveTo>
                    <a:lnTo>
                      <a:pt x="0" y="644"/>
                    </a:lnTo>
                    <a:lnTo>
                      <a:pt x="40" y="674"/>
                    </a:lnTo>
                    <a:lnTo>
                      <a:pt x="40" y="219"/>
                    </a:lnTo>
                    <a:lnTo>
                      <a:pt x="22" y="107"/>
                    </a:lnTo>
                    <a:lnTo>
                      <a:pt x="0" y="0"/>
                    </a:lnTo>
                    <a:close/>
                  </a:path>
                </a:pathLst>
              </a:custGeom>
              <a:solidFill>
                <a:srgbClr val="242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2" name="Freeform 105"/>
              <p:cNvSpPr>
                <a:spLocks/>
              </p:cNvSpPr>
              <p:nvPr/>
            </p:nvSpPr>
            <p:spPr bwMode="auto">
              <a:xfrm>
                <a:off x="3867" y="2168"/>
                <a:ext cx="40" cy="501"/>
              </a:xfrm>
              <a:custGeom>
                <a:avLst/>
                <a:gdLst>
                  <a:gd name="T0" fmla="*/ 33 w 40"/>
                  <a:gd name="T1" fmla="*/ 325 h 501"/>
                  <a:gd name="T2" fmla="*/ 33 w 40"/>
                  <a:gd name="T3" fmla="*/ 325 h 501"/>
                  <a:gd name="T4" fmla="*/ 22 w 40"/>
                  <a:gd name="T5" fmla="*/ 176 h 501"/>
                  <a:gd name="T6" fmla="*/ 11 w 40"/>
                  <a:gd name="T7" fmla="*/ 88 h 501"/>
                  <a:gd name="T8" fmla="*/ 0 w 40"/>
                  <a:gd name="T9" fmla="*/ 0 h 501"/>
                  <a:gd name="T10" fmla="*/ 0 w 40"/>
                  <a:gd name="T11" fmla="*/ 455 h 501"/>
                  <a:gd name="T12" fmla="*/ 0 w 40"/>
                  <a:gd name="T13" fmla="*/ 455 h 501"/>
                  <a:gd name="T14" fmla="*/ 26 w 40"/>
                  <a:gd name="T15" fmla="*/ 482 h 501"/>
                  <a:gd name="T16" fmla="*/ 40 w 40"/>
                  <a:gd name="T17" fmla="*/ 501 h 501"/>
                  <a:gd name="T18" fmla="*/ 40 w 40"/>
                  <a:gd name="T19" fmla="*/ 501 h 501"/>
                  <a:gd name="T20" fmla="*/ 40 w 40"/>
                  <a:gd name="T21" fmla="*/ 501 h 501"/>
                  <a:gd name="T22" fmla="*/ 33 w 40"/>
                  <a:gd name="T23" fmla="*/ 325 h 501"/>
                  <a:gd name="T24" fmla="*/ 33 w 40"/>
                  <a:gd name="T25" fmla="*/ 325 h 5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501"/>
                  <a:gd name="T41" fmla="*/ 40 w 40"/>
                  <a:gd name="T42" fmla="*/ 501 h 5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501">
                    <a:moveTo>
                      <a:pt x="33" y="325"/>
                    </a:moveTo>
                    <a:lnTo>
                      <a:pt x="33" y="325"/>
                    </a:lnTo>
                    <a:lnTo>
                      <a:pt x="22" y="176"/>
                    </a:lnTo>
                    <a:lnTo>
                      <a:pt x="11" y="88"/>
                    </a:lnTo>
                    <a:lnTo>
                      <a:pt x="0" y="0"/>
                    </a:lnTo>
                    <a:lnTo>
                      <a:pt x="0" y="455"/>
                    </a:lnTo>
                    <a:lnTo>
                      <a:pt x="26" y="482"/>
                    </a:lnTo>
                    <a:lnTo>
                      <a:pt x="40" y="501"/>
                    </a:lnTo>
                    <a:lnTo>
                      <a:pt x="33" y="325"/>
                    </a:lnTo>
                    <a:close/>
                  </a:path>
                </a:pathLst>
              </a:custGeom>
              <a:solidFill>
                <a:srgbClr val="1C1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3" name="Freeform 106"/>
              <p:cNvSpPr>
                <a:spLocks/>
              </p:cNvSpPr>
              <p:nvPr/>
            </p:nvSpPr>
            <p:spPr bwMode="auto">
              <a:xfrm>
                <a:off x="2398" y="1547"/>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
                  <a:gd name="T26" fmla="*/ 1 w 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
                    <a:moveTo>
                      <a:pt x="0" y="0"/>
                    </a:moveTo>
                    <a:lnTo>
                      <a:pt x="0" y="0"/>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4" name="Freeform 107"/>
              <p:cNvSpPr>
                <a:spLocks/>
              </p:cNvSpPr>
              <p:nvPr/>
            </p:nvSpPr>
            <p:spPr bwMode="auto">
              <a:xfrm>
                <a:off x="2398" y="1367"/>
                <a:ext cx="236" cy="214"/>
              </a:xfrm>
              <a:custGeom>
                <a:avLst/>
                <a:gdLst>
                  <a:gd name="T0" fmla="*/ 0 w 236"/>
                  <a:gd name="T1" fmla="*/ 180 h 214"/>
                  <a:gd name="T2" fmla="*/ 0 w 236"/>
                  <a:gd name="T3" fmla="*/ 180 h 214"/>
                  <a:gd name="T4" fmla="*/ 0 w 236"/>
                  <a:gd name="T5" fmla="*/ 180 h 214"/>
                  <a:gd name="T6" fmla="*/ 44 w 236"/>
                  <a:gd name="T7" fmla="*/ 214 h 214"/>
                  <a:gd name="T8" fmla="*/ 236 w 236"/>
                  <a:gd name="T9" fmla="*/ 0 h 214"/>
                  <a:gd name="T10" fmla="*/ 236 w 236"/>
                  <a:gd name="T11" fmla="*/ 0 h 214"/>
                  <a:gd name="T12" fmla="*/ 145 w 236"/>
                  <a:gd name="T13" fmla="*/ 69 h 214"/>
                  <a:gd name="T14" fmla="*/ 69 w 236"/>
                  <a:gd name="T15" fmla="*/ 126 h 214"/>
                  <a:gd name="T16" fmla="*/ 0 w 236"/>
                  <a:gd name="T17" fmla="*/ 180 h 214"/>
                  <a:gd name="T18" fmla="*/ 0 w 236"/>
                  <a:gd name="T19" fmla="*/ 180 h 2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6"/>
                  <a:gd name="T31" fmla="*/ 0 h 214"/>
                  <a:gd name="T32" fmla="*/ 236 w 236"/>
                  <a:gd name="T33" fmla="*/ 214 h 2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6" h="214">
                    <a:moveTo>
                      <a:pt x="0" y="180"/>
                    </a:moveTo>
                    <a:lnTo>
                      <a:pt x="0" y="180"/>
                    </a:lnTo>
                    <a:lnTo>
                      <a:pt x="44" y="214"/>
                    </a:lnTo>
                    <a:lnTo>
                      <a:pt x="236" y="0"/>
                    </a:lnTo>
                    <a:lnTo>
                      <a:pt x="145" y="69"/>
                    </a:lnTo>
                    <a:lnTo>
                      <a:pt x="69" y="126"/>
                    </a:lnTo>
                    <a:lnTo>
                      <a:pt x="0" y="180"/>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5" name="Freeform 108"/>
              <p:cNvSpPr>
                <a:spLocks/>
              </p:cNvSpPr>
              <p:nvPr/>
            </p:nvSpPr>
            <p:spPr bwMode="auto">
              <a:xfrm>
                <a:off x="2442" y="1248"/>
                <a:ext cx="372" cy="368"/>
              </a:xfrm>
              <a:custGeom>
                <a:avLst/>
                <a:gdLst>
                  <a:gd name="T0" fmla="*/ 192 w 372"/>
                  <a:gd name="T1" fmla="*/ 119 h 368"/>
                  <a:gd name="T2" fmla="*/ 0 w 372"/>
                  <a:gd name="T3" fmla="*/ 333 h 368"/>
                  <a:gd name="T4" fmla="*/ 0 w 372"/>
                  <a:gd name="T5" fmla="*/ 333 h 368"/>
                  <a:gd name="T6" fmla="*/ 47 w 372"/>
                  <a:gd name="T7" fmla="*/ 368 h 368"/>
                  <a:gd name="T8" fmla="*/ 372 w 372"/>
                  <a:gd name="T9" fmla="*/ 0 h 368"/>
                  <a:gd name="T10" fmla="*/ 372 w 372"/>
                  <a:gd name="T11" fmla="*/ 0 h 368"/>
                  <a:gd name="T12" fmla="*/ 282 w 372"/>
                  <a:gd name="T13" fmla="*/ 58 h 368"/>
                  <a:gd name="T14" fmla="*/ 192 w 372"/>
                  <a:gd name="T15" fmla="*/ 119 h 368"/>
                  <a:gd name="T16" fmla="*/ 192 w 372"/>
                  <a:gd name="T17" fmla="*/ 119 h 3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368"/>
                  <a:gd name="T29" fmla="*/ 372 w 372"/>
                  <a:gd name="T30" fmla="*/ 368 h 3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368">
                    <a:moveTo>
                      <a:pt x="192" y="119"/>
                    </a:moveTo>
                    <a:lnTo>
                      <a:pt x="0" y="333"/>
                    </a:lnTo>
                    <a:lnTo>
                      <a:pt x="47" y="368"/>
                    </a:lnTo>
                    <a:lnTo>
                      <a:pt x="372" y="0"/>
                    </a:lnTo>
                    <a:lnTo>
                      <a:pt x="282" y="58"/>
                    </a:lnTo>
                    <a:lnTo>
                      <a:pt x="192" y="119"/>
                    </a:lnTo>
                    <a:close/>
                  </a:path>
                </a:pathLst>
              </a:custGeom>
              <a:solidFill>
                <a:srgbClr val="8A8F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6" name="Freeform 109"/>
              <p:cNvSpPr>
                <a:spLocks/>
              </p:cNvSpPr>
              <p:nvPr/>
            </p:nvSpPr>
            <p:spPr bwMode="auto">
              <a:xfrm>
                <a:off x="2489" y="1187"/>
                <a:ext cx="456" cy="467"/>
              </a:xfrm>
              <a:custGeom>
                <a:avLst/>
                <a:gdLst>
                  <a:gd name="T0" fmla="*/ 416 w 456"/>
                  <a:gd name="T1" fmla="*/ 15 h 467"/>
                  <a:gd name="T2" fmla="*/ 416 w 456"/>
                  <a:gd name="T3" fmla="*/ 15 h 467"/>
                  <a:gd name="T4" fmla="*/ 372 w 456"/>
                  <a:gd name="T5" fmla="*/ 34 h 467"/>
                  <a:gd name="T6" fmla="*/ 325 w 456"/>
                  <a:gd name="T7" fmla="*/ 61 h 467"/>
                  <a:gd name="T8" fmla="*/ 0 w 456"/>
                  <a:gd name="T9" fmla="*/ 429 h 467"/>
                  <a:gd name="T10" fmla="*/ 0 w 456"/>
                  <a:gd name="T11" fmla="*/ 429 h 467"/>
                  <a:gd name="T12" fmla="*/ 43 w 456"/>
                  <a:gd name="T13" fmla="*/ 467 h 467"/>
                  <a:gd name="T14" fmla="*/ 456 w 456"/>
                  <a:gd name="T15" fmla="*/ 0 h 467"/>
                  <a:gd name="T16" fmla="*/ 456 w 456"/>
                  <a:gd name="T17" fmla="*/ 0 h 467"/>
                  <a:gd name="T18" fmla="*/ 416 w 456"/>
                  <a:gd name="T19" fmla="*/ 15 h 467"/>
                  <a:gd name="T20" fmla="*/ 416 w 456"/>
                  <a:gd name="T21" fmla="*/ 15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6"/>
                  <a:gd name="T34" fmla="*/ 0 h 467"/>
                  <a:gd name="T35" fmla="*/ 456 w 456"/>
                  <a:gd name="T36" fmla="*/ 467 h 4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6" h="467">
                    <a:moveTo>
                      <a:pt x="416" y="15"/>
                    </a:moveTo>
                    <a:lnTo>
                      <a:pt x="416" y="15"/>
                    </a:lnTo>
                    <a:lnTo>
                      <a:pt x="372" y="34"/>
                    </a:lnTo>
                    <a:lnTo>
                      <a:pt x="325" y="61"/>
                    </a:lnTo>
                    <a:lnTo>
                      <a:pt x="0" y="429"/>
                    </a:lnTo>
                    <a:lnTo>
                      <a:pt x="43" y="467"/>
                    </a:lnTo>
                    <a:lnTo>
                      <a:pt x="456" y="0"/>
                    </a:lnTo>
                    <a:lnTo>
                      <a:pt x="416" y="15"/>
                    </a:lnTo>
                    <a:close/>
                  </a:path>
                </a:pathLst>
              </a:custGeom>
              <a:solidFill>
                <a:srgbClr val="858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7" name="Freeform 110"/>
              <p:cNvSpPr>
                <a:spLocks/>
              </p:cNvSpPr>
              <p:nvPr/>
            </p:nvSpPr>
            <p:spPr bwMode="auto">
              <a:xfrm>
                <a:off x="2532" y="1156"/>
                <a:ext cx="518" cy="533"/>
              </a:xfrm>
              <a:custGeom>
                <a:avLst/>
                <a:gdLst>
                  <a:gd name="T0" fmla="*/ 413 w 518"/>
                  <a:gd name="T1" fmla="*/ 31 h 533"/>
                  <a:gd name="T2" fmla="*/ 0 w 518"/>
                  <a:gd name="T3" fmla="*/ 498 h 533"/>
                  <a:gd name="T4" fmla="*/ 0 w 518"/>
                  <a:gd name="T5" fmla="*/ 498 h 533"/>
                  <a:gd name="T6" fmla="*/ 47 w 518"/>
                  <a:gd name="T7" fmla="*/ 533 h 533"/>
                  <a:gd name="T8" fmla="*/ 518 w 518"/>
                  <a:gd name="T9" fmla="*/ 0 h 533"/>
                  <a:gd name="T10" fmla="*/ 518 w 518"/>
                  <a:gd name="T11" fmla="*/ 0 h 533"/>
                  <a:gd name="T12" fmla="*/ 467 w 518"/>
                  <a:gd name="T13" fmla="*/ 16 h 533"/>
                  <a:gd name="T14" fmla="*/ 413 w 518"/>
                  <a:gd name="T15" fmla="*/ 31 h 533"/>
                  <a:gd name="T16" fmla="*/ 413 w 518"/>
                  <a:gd name="T17" fmla="*/ 31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8"/>
                  <a:gd name="T28" fmla="*/ 0 h 533"/>
                  <a:gd name="T29" fmla="*/ 518 w 518"/>
                  <a:gd name="T30" fmla="*/ 533 h 5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8" h="533">
                    <a:moveTo>
                      <a:pt x="413" y="31"/>
                    </a:moveTo>
                    <a:lnTo>
                      <a:pt x="0" y="498"/>
                    </a:lnTo>
                    <a:lnTo>
                      <a:pt x="47" y="533"/>
                    </a:lnTo>
                    <a:lnTo>
                      <a:pt x="518" y="0"/>
                    </a:lnTo>
                    <a:lnTo>
                      <a:pt x="467" y="16"/>
                    </a:lnTo>
                    <a:lnTo>
                      <a:pt x="413" y="31"/>
                    </a:lnTo>
                    <a:close/>
                  </a:path>
                </a:pathLst>
              </a:custGeom>
              <a:solidFill>
                <a:srgbClr val="8084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8" name="Freeform 111"/>
              <p:cNvSpPr>
                <a:spLocks/>
              </p:cNvSpPr>
              <p:nvPr/>
            </p:nvSpPr>
            <p:spPr bwMode="auto">
              <a:xfrm>
                <a:off x="2579" y="1133"/>
                <a:ext cx="565" cy="594"/>
              </a:xfrm>
              <a:custGeom>
                <a:avLst/>
                <a:gdLst>
                  <a:gd name="T0" fmla="*/ 471 w 565"/>
                  <a:gd name="T1" fmla="*/ 23 h 594"/>
                  <a:gd name="T2" fmla="*/ 0 w 565"/>
                  <a:gd name="T3" fmla="*/ 556 h 594"/>
                  <a:gd name="T4" fmla="*/ 0 w 565"/>
                  <a:gd name="T5" fmla="*/ 556 h 594"/>
                  <a:gd name="T6" fmla="*/ 44 w 565"/>
                  <a:gd name="T7" fmla="*/ 594 h 594"/>
                  <a:gd name="T8" fmla="*/ 565 w 565"/>
                  <a:gd name="T9" fmla="*/ 0 h 594"/>
                  <a:gd name="T10" fmla="*/ 565 w 565"/>
                  <a:gd name="T11" fmla="*/ 0 h 594"/>
                  <a:gd name="T12" fmla="*/ 471 w 565"/>
                  <a:gd name="T13" fmla="*/ 23 h 594"/>
                  <a:gd name="T14" fmla="*/ 471 w 565"/>
                  <a:gd name="T15" fmla="*/ 23 h 594"/>
                  <a:gd name="T16" fmla="*/ 0 60000 65536"/>
                  <a:gd name="T17" fmla="*/ 0 60000 65536"/>
                  <a:gd name="T18" fmla="*/ 0 60000 65536"/>
                  <a:gd name="T19" fmla="*/ 0 60000 65536"/>
                  <a:gd name="T20" fmla="*/ 0 60000 65536"/>
                  <a:gd name="T21" fmla="*/ 0 60000 65536"/>
                  <a:gd name="T22" fmla="*/ 0 60000 65536"/>
                  <a:gd name="T23" fmla="*/ 0 60000 65536"/>
                  <a:gd name="T24" fmla="*/ 0 w 565"/>
                  <a:gd name="T25" fmla="*/ 0 h 594"/>
                  <a:gd name="T26" fmla="*/ 565 w 565"/>
                  <a:gd name="T27" fmla="*/ 594 h 5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 h="594">
                    <a:moveTo>
                      <a:pt x="471" y="23"/>
                    </a:moveTo>
                    <a:lnTo>
                      <a:pt x="0" y="556"/>
                    </a:lnTo>
                    <a:lnTo>
                      <a:pt x="44" y="594"/>
                    </a:lnTo>
                    <a:lnTo>
                      <a:pt x="565" y="0"/>
                    </a:lnTo>
                    <a:lnTo>
                      <a:pt x="471" y="23"/>
                    </a:lnTo>
                    <a:close/>
                  </a:path>
                </a:pathLst>
              </a:custGeom>
              <a:solidFill>
                <a:srgbClr val="7B7F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9" name="Freeform 112"/>
              <p:cNvSpPr>
                <a:spLocks/>
              </p:cNvSpPr>
              <p:nvPr/>
            </p:nvSpPr>
            <p:spPr bwMode="auto">
              <a:xfrm>
                <a:off x="2623" y="1110"/>
                <a:ext cx="618" cy="655"/>
              </a:xfrm>
              <a:custGeom>
                <a:avLst/>
                <a:gdLst>
                  <a:gd name="T0" fmla="*/ 521 w 618"/>
                  <a:gd name="T1" fmla="*/ 23 h 655"/>
                  <a:gd name="T2" fmla="*/ 0 w 618"/>
                  <a:gd name="T3" fmla="*/ 617 h 655"/>
                  <a:gd name="T4" fmla="*/ 0 w 618"/>
                  <a:gd name="T5" fmla="*/ 617 h 655"/>
                  <a:gd name="T6" fmla="*/ 43 w 618"/>
                  <a:gd name="T7" fmla="*/ 655 h 655"/>
                  <a:gd name="T8" fmla="*/ 618 w 618"/>
                  <a:gd name="T9" fmla="*/ 0 h 655"/>
                  <a:gd name="T10" fmla="*/ 618 w 618"/>
                  <a:gd name="T11" fmla="*/ 0 h 655"/>
                  <a:gd name="T12" fmla="*/ 521 w 618"/>
                  <a:gd name="T13" fmla="*/ 23 h 655"/>
                  <a:gd name="T14" fmla="*/ 521 w 618"/>
                  <a:gd name="T15" fmla="*/ 23 h 655"/>
                  <a:gd name="T16" fmla="*/ 0 60000 65536"/>
                  <a:gd name="T17" fmla="*/ 0 60000 65536"/>
                  <a:gd name="T18" fmla="*/ 0 60000 65536"/>
                  <a:gd name="T19" fmla="*/ 0 60000 65536"/>
                  <a:gd name="T20" fmla="*/ 0 60000 65536"/>
                  <a:gd name="T21" fmla="*/ 0 60000 65536"/>
                  <a:gd name="T22" fmla="*/ 0 60000 65536"/>
                  <a:gd name="T23" fmla="*/ 0 60000 65536"/>
                  <a:gd name="T24" fmla="*/ 0 w 618"/>
                  <a:gd name="T25" fmla="*/ 0 h 655"/>
                  <a:gd name="T26" fmla="*/ 618 w 618"/>
                  <a:gd name="T27" fmla="*/ 655 h 6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8" h="655">
                    <a:moveTo>
                      <a:pt x="521" y="23"/>
                    </a:moveTo>
                    <a:lnTo>
                      <a:pt x="0" y="617"/>
                    </a:lnTo>
                    <a:lnTo>
                      <a:pt x="43" y="655"/>
                    </a:lnTo>
                    <a:lnTo>
                      <a:pt x="618" y="0"/>
                    </a:lnTo>
                    <a:lnTo>
                      <a:pt x="521" y="23"/>
                    </a:lnTo>
                    <a:close/>
                  </a:path>
                </a:pathLst>
              </a:custGeom>
              <a:solidFill>
                <a:srgbClr val="767A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0" name="Freeform 113"/>
              <p:cNvSpPr>
                <a:spLocks/>
              </p:cNvSpPr>
              <p:nvPr/>
            </p:nvSpPr>
            <p:spPr bwMode="auto">
              <a:xfrm>
                <a:off x="2666" y="1076"/>
                <a:ext cx="684" cy="728"/>
              </a:xfrm>
              <a:custGeom>
                <a:avLst/>
                <a:gdLst>
                  <a:gd name="T0" fmla="*/ 575 w 684"/>
                  <a:gd name="T1" fmla="*/ 34 h 728"/>
                  <a:gd name="T2" fmla="*/ 0 w 684"/>
                  <a:gd name="T3" fmla="*/ 689 h 728"/>
                  <a:gd name="T4" fmla="*/ 0 w 684"/>
                  <a:gd name="T5" fmla="*/ 689 h 728"/>
                  <a:gd name="T6" fmla="*/ 40 w 684"/>
                  <a:gd name="T7" fmla="*/ 728 h 728"/>
                  <a:gd name="T8" fmla="*/ 684 w 684"/>
                  <a:gd name="T9" fmla="*/ 0 h 728"/>
                  <a:gd name="T10" fmla="*/ 684 w 684"/>
                  <a:gd name="T11" fmla="*/ 0 h 728"/>
                  <a:gd name="T12" fmla="*/ 633 w 684"/>
                  <a:gd name="T13" fmla="*/ 19 h 728"/>
                  <a:gd name="T14" fmla="*/ 575 w 684"/>
                  <a:gd name="T15" fmla="*/ 34 h 728"/>
                  <a:gd name="T16" fmla="*/ 575 w 684"/>
                  <a:gd name="T17" fmla="*/ 34 h 7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4"/>
                  <a:gd name="T28" fmla="*/ 0 h 728"/>
                  <a:gd name="T29" fmla="*/ 684 w 684"/>
                  <a:gd name="T30" fmla="*/ 728 h 7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4" h="728">
                    <a:moveTo>
                      <a:pt x="575" y="34"/>
                    </a:moveTo>
                    <a:lnTo>
                      <a:pt x="0" y="689"/>
                    </a:lnTo>
                    <a:lnTo>
                      <a:pt x="40" y="728"/>
                    </a:lnTo>
                    <a:lnTo>
                      <a:pt x="684" y="0"/>
                    </a:lnTo>
                    <a:lnTo>
                      <a:pt x="633" y="19"/>
                    </a:lnTo>
                    <a:lnTo>
                      <a:pt x="575" y="34"/>
                    </a:lnTo>
                    <a:close/>
                  </a:path>
                </a:pathLst>
              </a:custGeom>
              <a:solidFill>
                <a:srgbClr val="7175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1" name="Freeform 114"/>
              <p:cNvSpPr>
                <a:spLocks/>
              </p:cNvSpPr>
              <p:nvPr/>
            </p:nvSpPr>
            <p:spPr bwMode="auto">
              <a:xfrm>
                <a:off x="2706" y="1041"/>
                <a:ext cx="709" cy="801"/>
              </a:xfrm>
              <a:custGeom>
                <a:avLst/>
                <a:gdLst>
                  <a:gd name="T0" fmla="*/ 709 w 709"/>
                  <a:gd name="T1" fmla="*/ 0 h 801"/>
                  <a:gd name="T2" fmla="*/ 709 w 709"/>
                  <a:gd name="T3" fmla="*/ 0 h 801"/>
                  <a:gd name="T4" fmla="*/ 676 w 709"/>
                  <a:gd name="T5" fmla="*/ 19 h 801"/>
                  <a:gd name="T6" fmla="*/ 644 w 709"/>
                  <a:gd name="T7" fmla="*/ 35 h 801"/>
                  <a:gd name="T8" fmla="*/ 0 w 709"/>
                  <a:gd name="T9" fmla="*/ 763 h 801"/>
                  <a:gd name="T10" fmla="*/ 0 w 709"/>
                  <a:gd name="T11" fmla="*/ 763 h 801"/>
                  <a:gd name="T12" fmla="*/ 43 w 709"/>
                  <a:gd name="T13" fmla="*/ 801 h 801"/>
                  <a:gd name="T14" fmla="*/ 702 w 709"/>
                  <a:gd name="T15" fmla="*/ 54 h 801"/>
                  <a:gd name="T16" fmla="*/ 702 w 709"/>
                  <a:gd name="T17" fmla="*/ 54 h 801"/>
                  <a:gd name="T18" fmla="*/ 709 w 709"/>
                  <a:gd name="T19" fmla="*/ 0 h 801"/>
                  <a:gd name="T20" fmla="*/ 709 w 709"/>
                  <a:gd name="T21" fmla="*/ 0 h 8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09"/>
                  <a:gd name="T34" fmla="*/ 0 h 801"/>
                  <a:gd name="T35" fmla="*/ 709 w 709"/>
                  <a:gd name="T36" fmla="*/ 801 h 8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09" h="801">
                    <a:moveTo>
                      <a:pt x="709" y="0"/>
                    </a:moveTo>
                    <a:lnTo>
                      <a:pt x="709" y="0"/>
                    </a:lnTo>
                    <a:lnTo>
                      <a:pt x="676" y="19"/>
                    </a:lnTo>
                    <a:lnTo>
                      <a:pt x="644" y="35"/>
                    </a:lnTo>
                    <a:lnTo>
                      <a:pt x="0" y="763"/>
                    </a:lnTo>
                    <a:lnTo>
                      <a:pt x="43" y="801"/>
                    </a:lnTo>
                    <a:lnTo>
                      <a:pt x="702" y="54"/>
                    </a:lnTo>
                    <a:lnTo>
                      <a:pt x="709" y="0"/>
                    </a:lnTo>
                    <a:close/>
                  </a:path>
                </a:pathLst>
              </a:custGeom>
              <a:solidFill>
                <a:srgbClr val="6C70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2" name="Freeform 115"/>
              <p:cNvSpPr>
                <a:spLocks/>
              </p:cNvSpPr>
              <p:nvPr/>
            </p:nvSpPr>
            <p:spPr bwMode="auto">
              <a:xfrm>
                <a:off x="2749" y="1095"/>
                <a:ext cx="659" cy="785"/>
              </a:xfrm>
              <a:custGeom>
                <a:avLst/>
                <a:gdLst>
                  <a:gd name="T0" fmla="*/ 659 w 659"/>
                  <a:gd name="T1" fmla="*/ 0 h 785"/>
                  <a:gd name="T2" fmla="*/ 0 w 659"/>
                  <a:gd name="T3" fmla="*/ 747 h 785"/>
                  <a:gd name="T4" fmla="*/ 0 w 659"/>
                  <a:gd name="T5" fmla="*/ 747 h 785"/>
                  <a:gd name="T6" fmla="*/ 44 w 659"/>
                  <a:gd name="T7" fmla="*/ 785 h 785"/>
                  <a:gd name="T8" fmla="*/ 659 w 659"/>
                  <a:gd name="T9" fmla="*/ 88 h 785"/>
                  <a:gd name="T10" fmla="*/ 659 w 659"/>
                  <a:gd name="T11" fmla="*/ 88 h 785"/>
                  <a:gd name="T12" fmla="*/ 659 w 659"/>
                  <a:gd name="T13" fmla="*/ 42 h 785"/>
                  <a:gd name="T14" fmla="*/ 659 w 659"/>
                  <a:gd name="T15" fmla="*/ 0 h 785"/>
                  <a:gd name="T16" fmla="*/ 659 w 659"/>
                  <a:gd name="T17" fmla="*/ 0 h 7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9"/>
                  <a:gd name="T28" fmla="*/ 0 h 785"/>
                  <a:gd name="T29" fmla="*/ 659 w 659"/>
                  <a:gd name="T30" fmla="*/ 785 h 7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9" h="785">
                    <a:moveTo>
                      <a:pt x="659" y="0"/>
                    </a:moveTo>
                    <a:lnTo>
                      <a:pt x="0" y="747"/>
                    </a:lnTo>
                    <a:lnTo>
                      <a:pt x="44" y="785"/>
                    </a:lnTo>
                    <a:lnTo>
                      <a:pt x="659" y="88"/>
                    </a:lnTo>
                    <a:lnTo>
                      <a:pt x="659" y="42"/>
                    </a:lnTo>
                    <a:lnTo>
                      <a:pt x="659" y="0"/>
                    </a:lnTo>
                    <a:close/>
                  </a:path>
                </a:pathLst>
              </a:custGeom>
              <a:solidFill>
                <a:srgbClr val="676B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3" name="Freeform 116"/>
              <p:cNvSpPr>
                <a:spLocks/>
              </p:cNvSpPr>
              <p:nvPr/>
            </p:nvSpPr>
            <p:spPr bwMode="auto">
              <a:xfrm>
                <a:off x="2793" y="1183"/>
                <a:ext cx="622" cy="736"/>
              </a:xfrm>
              <a:custGeom>
                <a:avLst/>
                <a:gdLst>
                  <a:gd name="T0" fmla="*/ 615 w 622"/>
                  <a:gd name="T1" fmla="*/ 0 h 736"/>
                  <a:gd name="T2" fmla="*/ 0 w 622"/>
                  <a:gd name="T3" fmla="*/ 697 h 736"/>
                  <a:gd name="T4" fmla="*/ 0 w 622"/>
                  <a:gd name="T5" fmla="*/ 697 h 736"/>
                  <a:gd name="T6" fmla="*/ 40 w 622"/>
                  <a:gd name="T7" fmla="*/ 736 h 736"/>
                  <a:gd name="T8" fmla="*/ 622 w 622"/>
                  <a:gd name="T9" fmla="*/ 77 h 736"/>
                  <a:gd name="T10" fmla="*/ 622 w 622"/>
                  <a:gd name="T11" fmla="*/ 77 h 736"/>
                  <a:gd name="T12" fmla="*/ 615 w 622"/>
                  <a:gd name="T13" fmla="*/ 0 h 736"/>
                  <a:gd name="T14" fmla="*/ 615 w 622"/>
                  <a:gd name="T15" fmla="*/ 0 h 736"/>
                  <a:gd name="T16" fmla="*/ 0 60000 65536"/>
                  <a:gd name="T17" fmla="*/ 0 60000 65536"/>
                  <a:gd name="T18" fmla="*/ 0 60000 65536"/>
                  <a:gd name="T19" fmla="*/ 0 60000 65536"/>
                  <a:gd name="T20" fmla="*/ 0 60000 65536"/>
                  <a:gd name="T21" fmla="*/ 0 60000 65536"/>
                  <a:gd name="T22" fmla="*/ 0 60000 65536"/>
                  <a:gd name="T23" fmla="*/ 0 60000 65536"/>
                  <a:gd name="T24" fmla="*/ 0 w 622"/>
                  <a:gd name="T25" fmla="*/ 0 h 736"/>
                  <a:gd name="T26" fmla="*/ 622 w 622"/>
                  <a:gd name="T27" fmla="*/ 736 h 7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2" h="736">
                    <a:moveTo>
                      <a:pt x="615" y="0"/>
                    </a:moveTo>
                    <a:lnTo>
                      <a:pt x="0" y="697"/>
                    </a:lnTo>
                    <a:lnTo>
                      <a:pt x="40" y="736"/>
                    </a:lnTo>
                    <a:lnTo>
                      <a:pt x="622" y="77"/>
                    </a:lnTo>
                    <a:lnTo>
                      <a:pt x="615" y="0"/>
                    </a:lnTo>
                    <a:close/>
                  </a:path>
                </a:pathLst>
              </a:custGeom>
              <a:solidFill>
                <a:srgbClr val="6265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4" name="Freeform 117"/>
              <p:cNvSpPr>
                <a:spLocks/>
              </p:cNvSpPr>
              <p:nvPr/>
            </p:nvSpPr>
            <p:spPr bwMode="auto">
              <a:xfrm>
                <a:off x="2833" y="1260"/>
                <a:ext cx="593" cy="701"/>
              </a:xfrm>
              <a:custGeom>
                <a:avLst/>
                <a:gdLst>
                  <a:gd name="T0" fmla="*/ 582 w 593"/>
                  <a:gd name="T1" fmla="*/ 0 h 701"/>
                  <a:gd name="T2" fmla="*/ 0 w 593"/>
                  <a:gd name="T3" fmla="*/ 659 h 701"/>
                  <a:gd name="T4" fmla="*/ 0 w 593"/>
                  <a:gd name="T5" fmla="*/ 659 h 701"/>
                  <a:gd name="T6" fmla="*/ 39 w 593"/>
                  <a:gd name="T7" fmla="*/ 701 h 701"/>
                  <a:gd name="T8" fmla="*/ 593 w 593"/>
                  <a:gd name="T9" fmla="*/ 76 h 701"/>
                  <a:gd name="T10" fmla="*/ 593 w 593"/>
                  <a:gd name="T11" fmla="*/ 76 h 701"/>
                  <a:gd name="T12" fmla="*/ 582 w 593"/>
                  <a:gd name="T13" fmla="*/ 0 h 701"/>
                  <a:gd name="T14" fmla="*/ 582 w 593"/>
                  <a:gd name="T15" fmla="*/ 0 h 701"/>
                  <a:gd name="T16" fmla="*/ 0 60000 65536"/>
                  <a:gd name="T17" fmla="*/ 0 60000 65536"/>
                  <a:gd name="T18" fmla="*/ 0 60000 65536"/>
                  <a:gd name="T19" fmla="*/ 0 60000 65536"/>
                  <a:gd name="T20" fmla="*/ 0 60000 65536"/>
                  <a:gd name="T21" fmla="*/ 0 60000 65536"/>
                  <a:gd name="T22" fmla="*/ 0 60000 65536"/>
                  <a:gd name="T23" fmla="*/ 0 60000 65536"/>
                  <a:gd name="T24" fmla="*/ 0 w 593"/>
                  <a:gd name="T25" fmla="*/ 0 h 701"/>
                  <a:gd name="T26" fmla="*/ 593 w 593"/>
                  <a:gd name="T27" fmla="*/ 701 h 70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3" h="701">
                    <a:moveTo>
                      <a:pt x="582" y="0"/>
                    </a:moveTo>
                    <a:lnTo>
                      <a:pt x="0" y="659"/>
                    </a:lnTo>
                    <a:lnTo>
                      <a:pt x="39" y="701"/>
                    </a:lnTo>
                    <a:lnTo>
                      <a:pt x="593" y="76"/>
                    </a:lnTo>
                    <a:lnTo>
                      <a:pt x="582" y="0"/>
                    </a:lnTo>
                    <a:close/>
                  </a:path>
                </a:pathLst>
              </a:custGeom>
              <a:solidFill>
                <a:srgbClr val="5D60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5" name="Freeform 118"/>
              <p:cNvSpPr>
                <a:spLocks/>
              </p:cNvSpPr>
              <p:nvPr/>
            </p:nvSpPr>
            <p:spPr bwMode="auto">
              <a:xfrm>
                <a:off x="2872" y="1336"/>
                <a:ext cx="565" cy="663"/>
              </a:xfrm>
              <a:custGeom>
                <a:avLst/>
                <a:gdLst>
                  <a:gd name="T0" fmla="*/ 554 w 565"/>
                  <a:gd name="T1" fmla="*/ 0 h 663"/>
                  <a:gd name="T2" fmla="*/ 0 w 565"/>
                  <a:gd name="T3" fmla="*/ 625 h 663"/>
                  <a:gd name="T4" fmla="*/ 0 w 565"/>
                  <a:gd name="T5" fmla="*/ 625 h 663"/>
                  <a:gd name="T6" fmla="*/ 40 w 565"/>
                  <a:gd name="T7" fmla="*/ 663 h 663"/>
                  <a:gd name="T8" fmla="*/ 565 w 565"/>
                  <a:gd name="T9" fmla="*/ 73 h 663"/>
                  <a:gd name="T10" fmla="*/ 565 w 565"/>
                  <a:gd name="T11" fmla="*/ 73 h 663"/>
                  <a:gd name="T12" fmla="*/ 554 w 565"/>
                  <a:gd name="T13" fmla="*/ 0 h 663"/>
                  <a:gd name="T14" fmla="*/ 554 w 565"/>
                  <a:gd name="T15" fmla="*/ 0 h 663"/>
                  <a:gd name="T16" fmla="*/ 0 60000 65536"/>
                  <a:gd name="T17" fmla="*/ 0 60000 65536"/>
                  <a:gd name="T18" fmla="*/ 0 60000 65536"/>
                  <a:gd name="T19" fmla="*/ 0 60000 65536"/>
                  <a:gd name="T20" fmla="*/ 0 60000 65536"/>
                  <a:gd name="T21" fmla="*/ 0 60000 65536"/>
                  <a:gd name="T22" fmla="*/ 0 60000 65536"/>
                  <a:gd name="T23" fmla="*/ 0 60000 65536"/>
                  <a:gd name="T24" fmla="*/ 0 w 565"/>
                  <a:gd name="T25" fmla="*/ 0 h 663"/>
                  <a:gd name="T26" fmla="*/ 565 w 565"/>
                  <a:gd name="T27" fmla="*/ 663 h 6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 h="663">
                    <a:moveTo>
                      <a:pt x="554" y="0"/>
                    </a:moveTo>
                    <a:lnTo>
                      <a:pt x="0" y="625"/>
                    </a:lnTo>
                    <a:lnTo>
                      <a:pt x="40" y="663"/>
                    </a:lnTo>
                    <a:lnTo>
                      <a:pt x="565" y="73"/>
                    </a:lnTo>
                    <a:lnTo>
                      <a:pt x="554" y="0"/>
                    </a:lnTo>
                    <a:close/>
                  </a:path>
                </a:pathLst>
              </a:custGeom>
              <a:solidFill>
                <a:srgbClr val="585B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6" name="Freeform 119"/>
              <p:cNvSpPr>
                <a:spLocks/>
              </p:cNvSpPr>
              <p:nvPr/>
            </p:nvSpPr>
            <p:spPr bwMode="auto">
              <a:xfrm>
                <a:off x="2912" y="1409"/>
                <a:ext cx="536" cy="632"/>
              </a:xfrm>
              <a:custGeom>
                <a:avLst/>
                <a:gdLst>
                  <a:gd name="T0" fmla="*/ 525 w 536"/>
                  <a:gd name="T1" fmla="*/ 0 h 632"/>
                  <a:gd name="T2" fmla="*/ 0 w 536"/>
                  <a:gd name="T3" fmla="*/ 590 h 632"/>
                  <a:gd name="T4" fmla="*/ 0 w 536"/>
                  <a:gd name="T5" fmla="*/ 590 h 632"/>
                  <a:gd name="T6" fmla="*/ 44 w 536"/>
                  <a:gd name="T7" fmla="*/ 632 h 632"/>
                  <a:gd name="T8" fmla="*/ 536 w 536"/>
                  <a:gd name="T9" fmla="*/ 73 h 632"/>
                  <a:gd name="T10" fmla="*/ 536 w 536"/>
                  <a:gd name="T11" fmla="*/ 73 h 632"/>
                  <a:gd name="T12" fmla="*/ 525 w 536"/>
                  <a:gd name="T13" fmla="*/ 0 h 632"/>
                  <a:gd name="T14" fmla="*/ 525 w 536"/>
                  <a:gd name="T15" fmla="*/ 0 h 632"/>
                  <a:gd name="T16" fmla="*/ 0 60000 65536"/>
                  <a:gd name="T17" fmla="*/ 0 60000 65536"/>
                  <a:gd name="T18" fmla="*/ 0 60000 65536"/>
                  <a:gd name="T19" fmla="*/ 0 60000 65536"/>
                  <a:gd name="T20" fmla="*/ 0 60000 65536"/>
                  <a:gd name="T21" fmla="*/ 0 60000 65536"/>
                  <a:gd name="T22" fmla="*/ 0 60000 65536"/>
                  <a:gd name="T23" fmla="*/ 0 60000 65536"/>
                  <a:gd name="T24" fmla="*/ 0 w 536"/>
                  <a:gd name="T25" fmla="*/ 0 h 632"/>
                  <a:gd name="T26" fmla="*/ 536 w 536"/>
                  <a:gd name="T27" fmla="*/ 632 h 6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6" h="632">
                    <a:moveTo>
                      <a:pt x="525" y="0"/>
                    </a:moveTo>
                    <a:lnTo>
                      <a:pt x="0" y="590"/>
                    </a:lnTo>
                    <a:lnTo>
                      <a:pt x="44" y="632"/>
                    </a:lnTo>
                    <a:lnTo>
                      <a:pt x="536" y="73"/>
                    </a:lnTo>
                    <a:lnTo>
                      <a:pt x="525" y="0"/>
                    </a:lnTo>
                    <a:close/>
                  </a:path>
                </a:pathLst>
              </a:custGeom>
              <a:solidFill>
                <a:srgbClr val="535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7" name="Freeform 120"/>
              <p:cNvSpPr>
                <a:spLocks/>
              </p:cNvSpPr>
              <p:nvPr/>
            </p:nvSpPr>
            <p:spPr bwMode="auto">
              <a:xfrm>
                <a:off x="2956" y="1482"/>
                <a:ext cx="502" cy="601"/>
              </a:xfrm>
              <a:custGeom>
                <a:avLst/>
                <a:gdLst>
                  <a:gd name="T0" fmla="*/ 0 w 502"/>
                  <a:gd name="T1" fmla="*/ 559 h 601"/>
                  <a:gd name="T2" fmla="*/ 0 w 502"/>
                  <a:gd name="T3" fmla="*/ 559 h 601"/>
                  <a:gd name="T4" fmla="*/ 39 w 502"/>
                  <a:gd name="T5" fmla="*/ 601 h 601"/>
                  <a:gd name="T6" fmla="*/ 502 w 502"/>
                  <a:gd name="T7" fmla="*/ 76 h 601"/>
                  <a:gd name="T8" fmla="*/ 502 w 502"/>
                  <a:gd name="T9" fmla="*/ 76 h 601"/>
                  <a:gd name="T10" fmla="*/ 492 w 502"/>
                  <a:gd name="T11" fmla="*/ 0 h 601"/>
                  <a:gd name="T12" fmla="*/ 0 w 502"/>
                  <a:gd name="T13" fmla="*/ 559 h 601"/>
                  <a:gd name="T14" fmla="*/ 0 60000 65536"/>
                  <a:gd name="T15" fmla="*/ 0 60000 65536"/>
                  <a:gd name="T16" fmla="*/ 0 60000 65536"/>
                  <a:gd name="T17" fmla="*/ 0 60000 65536"/>
                  <a:gd name="T18" fmla="*/ 0 60000 65536"/>
                  <a:gd name="T19" fmla="*/ 0 60000 65536"/>
                  <a:gd name="T20" fmla="*/ 0 60000 65536"/>
                  <a:gd name="T21" fmla="*/ 0 w 502"/>
                  <a:gd name="T22" fmla="*/ 0 h 601"/>
                  <a:gd name="T23" fmla="*/ 502 w 502"/>
                  <a:gd name="T24" fmla="*/ 601 h 6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2" h="601">
                    <a:moveTo>
                      <a:pt x="0" y="559"/>
                    </a:moveTo>
                    <a:lnTo>
                      <a:pt x="0" y="559"/>
                    </a:lnTo>
                    <a:lnTo>
                      <a:pt x="39" y="601"/>
                    </a:lnTo>
                    <a:lnTo>
                      <a:pt x="502" y="76"/>
                    </a:lnTo>
                    <a:lnTo>
                      <a:pt x="492" y="0"/>
                    </a:lnTo>
                    <a:lnTo>
                      <a:pt x="0" y="559"/>
                    </a:lnTo>
                    <a:close/>
                  </a:path>
                </a:pathLst>
              </a:custGeom>
              <a:solidFill>
                <a:srgbClr val="4E50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8" name="Freeform 121"/>
              <p:cNvSpPr>
                <a:spLocks/>
              </p:cNvSpPr>
              <p:nvPr/>
            </p:nvSpPr>
            <p:spPr bwMode="auto">
              <a:xfrm>
                <a:off x="2995" y="1558"/>
                <a:ext cx="467" cy="567"/>
              </a:xfrm>
              <a:custGeom>
                <a:avLst/>
                <a:gdLst>
                  <a:gd name="T0" fmla="*/ 37 w 467"/>
                  <a:gd name="T1" fmla="*/ 567 h 567"/>
                  <a:gd name="T2" fmla="*/ 467 w 467"/>
                  <a:gd name="T3" fmla="*/ 85 h 567"/>
                  <a:gd name="T4" fmla="*/ 467 w 467"/>
                  <a:gd name="T5" fmla="*/ 85 h 567"/>
                  <a:gd name="T6" fmla="*/ 463 w 467"/>
                  <a:gd name="T7" fmla="*/ 43 h 567"/>
                  <a:gd name="T8" fmla="*/ 463 w 467"/>
                  <a:gd name="T9" fmla="*/ 43 h 567"/>
                  <a:gd name="T10" fmla="*/ 463 w 467"/>
                  <a:gd name="T11" fmla="*/ 0 h 567"/>
                  <a:gd name="T12" fmla="*/ 0 w 467"/>
                  <a:gd name="T13" fmla="*/ 525 h 567"/>
                  <a:gd name="T14" fmla="*/ 0 w 467"/>
                  <a:gd name="T15" fmla="*/ 525 h 567"/>
                  <a:gd name="T16" fmla="*/ 37 w 467"/>
                  <a:gd name="T17" fmla="*/ 567 h 567"/>
                  <a:gd name="T18" fmla="*/ 37 w 467"/>
                  <a:gd name="T19" fmla="*/ 567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7"/>
                  <a:gd name="T31" fmla="*/ 0 h 567"/>
                  <a:gd name="T32" fmla="*/ 467 w 467"/>
                  <a:gd name="T33" fmla="*/ 567 h 5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7" h="567">
                    <a:moveTo>
                      <a:pt x="37" y="567"/>
                    </a:moveTo>
                    <a:lnTo>
                      <a:pt x="467" y="85"/>
                    </a:lnTo>
                    <a:lnTo>
                      <a:pt x="463" y="43"/>
                    </a:lnTo>
                    <a:lnTo>
                      <a:pt x="463" y="0"/>
                    </a:lnTo>
                    <a:lnTo>
                      <a:pt x="0" y="525"/>
                    </a:lnTo>
                    <a:lnTo>
                      <a:pt x="37" y="567"/>
                    </a:lnTo>
                    <a:close/>
                  </a:path>
                </a:pathLst>
              </a:custGeom>
              <a:solidFill>
                <a:srgbClr val="494C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9" name="Freeform 122"/>
              <p:cNvSpPr>
                <a:spLocks/>
              </p:cNvSpPr>
              <p:nvPr/>
            </p:nvSpPr>
            <p:spPr bwMode="auto">
              <a:xfrm>
                <a:off x="3032" y="1643"/>
                <a:ext cx="430" cy="525"/>
              </a:xfrm>
              <a:custGeom>
                <a:avLst/>
                <a:gdLst>
                  <a:gd name="T0" fmla="*/ 39 w 430"/>
                  <a:gd name="T1" fmla="*/ 525 h 525"/>
                  <a:gd name="T2" fmla="*/ 423 w 430"/>
                  <a:gd name="T3" fmla="*/ 95 h 525"/>
                  <a:gd name="T4" fmla="*/ 423 w 430"/>
                  <a:gd name="T5" fmla="*/ 95 h 525"/>
                  <a:gd name="T6" fmla="*/ 426 w 430"/>
                  <a:gd name="T7" fmla="*/ 46 h 525"/>
                  <a:gd name="T8" fmla="*/ 430 w 430"/>
                  <a:gd name="T9" fmla="*/ 0 h 525"/>
                  <a:gd name="T10" fmla="*/ 0 w 430"/>
                  <a:gd name="T11" fmla="*/ 482 h 525"/>
                  <a:gd name="T12" fmla="*/ 0 w 430"/>
                  <a:gd name="T13" fmla="*/ 482 h 525"/>
                  <a:gd name="T14" fmla="*/ 39 w 430"/>
                  <a:gd name="T15" fmla="*/ 525 h 525"/>
                  <a:gd name="T16" fmla="*/ 39 w 430"/>
                  <a:gd name="T17" fmla="*/ 525 h 5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525"/>
                  <a:gd name="T29" fmla="*/ 430 w 430"/>
                  <a:gd name="T30" fmla="*/ 525 h 5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525">
                    <a:moveTo>
                      <a:pt x="39" y="525"/>
                    </a:moveTo>
                    <a:lnTo>
                      <a:pt x="423" y="95"/>
                    </a:lnTo>
                    <a:lnTo>
                      <a:pt x="426" y="46"/>
                    </a:lnTo>
                    <a:lnTo>
                      <a:pt x="430" y="0"/>
                    </a:lnTo>
                    <a:lnTo>
                      <a:pt x="0" y="482"/>
                    </a:lnTo>
                    <a:lnTo>
                      <a:pt x="39" y="525"/>
                    </a:lnTo>
                    <a:close/>
                  </a:path>
                </a:pathLst>
              </a:custGeom>
              <a:solidFill>
                <a:srgbClr val="4446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0" name="Freeform 123"/>
              <p:cNvSpPr>
                <a:spLocks/>
              </p:cNvSpPr>
              <p:nvPr/>
            </p:nvSpPr>
            <p:spPr bwMode="auto">
              <a:xfrm>
                <a:off x="3071" y="1738"/>
                <a:ext cx="384" cy="472"/>
              </a:xfrm>
              <a:custGeom>
                <a:avLst/>
                <a:gdLst>
                  <a:gd name="T0" fmla="*/ 40 w 384"/>
                  <a:gd name="T1" fmla="*/ 472 h 472"/>
                  <a:gd name="T2" fmla="*/ 366 w 384"/>
                  <a:gd name="T3" fmla="*/ 104 h 472"/>
                  <a:gd name="T4" fmla="*/ 366 w 384"/>
                  <a:gd name="T5" fmla="*/ 104 h 472"/>
                  <a:gd name="T6" fmla="*/ 384 w 384"/>
                  <a:gd name="T7" fmla="*/ 0 h 472"/>
                  <a:gd name="T8" fmla="*/ 0 w 384"/>
                  <a:gd name="T9" fmla="*/ 430 h 472"/>
                  <a:gd name="T10" fmla="*/ 0 w 384"/>
                  <a:gd name="T11" fmla="*/ 430 h 472"/>
                  <a:gd name="T12" fmla="*/ 40 w 384"/>
                  <a:gd name="T13" fmla="*/ 472 h 472"/>
                  <a:gd name="T14" fmla="*/ 40 w 384"/>
                  <a:gd name="T15" fmla="*/ 472 h 472"/>
                  <a:gd name="T16" fmla="*/ 0 60000 65536"/>
                  <a:gd name="T17" fmla="*/ 0 60000 65536"/>
                  <a:gd name="T18" fmla="*/ 0 60000 65536"/>
                  <a:gd name="T19" fmla="*/ 0 60000 65536"/>
                  <a:gd name="T20" fmla="*/ 0 60000 65536"/>
                  <a:gd name="T21" fmla="*/ 0 60000 65536"/>
                  <a:gd name="T22" fmla="*/ 0 60000 65536"/>
                  <a:gd name="T23" fmla="*/ 0 60000 65536"/>
                  <a:gd name="T24" fmla="*/ 0 w 384"/>
                  <a:gd name="T25" fmla="*/ 0 h 472"/>
                  <a:gd name="T26" fmla="*/ 384 w 384"/>
                  <a:gd name="T27" fmla="*/ 472 h 4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4" h="472">
                    <a:moveTo>
                      <a:pt x="40" y="472"/>
                    </a:moveTo>
                    <a:lnTo>
                      <a:pt x="366" y="104"/>
                    </a:lnTo>
                    <a:lnTo>
                      <a:pt x="384" y="0"/>
                    </a:lnTo>
                    <a:lnTo>
                      <a:pt x="0" y="430"/>
                    </a:lnTo>
                    <a:lnTo>
                      <a:pt x="40" y="472"/>
                    </a:lnTo>
                    <a:close/>
                  </a:path>
                </a:pathLst>
              </a:custGeom>
              <a:solidFill>
                <a:srgbClr val="3F41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1" name="Freeform 124"/>
              <p:cNvSpPr>
                <a:spLocks/>
              </p:cNvSpPr>
              <p:nvPr/>
            </p:nvSpPr>
            <p:spPr bwMode="auto">
              <a:xfrm>
                <a:off x="3111" y="1842"/>
                <a:ext cx="326" cy="414"/>
              </a:xfrm>
              <a:custGeom>
                <a:avLst/>
                <a:gdLst>
                  <a:gd name="T0" fmla="*/ 36 w 326"/>
                  <a:gd name="T1" fmla="*/ 414 h 414"/>
                  <a:gd name="T2" fmla="*/ 304 w 326"/>
                  <a:gd name="T3" fmla="*/ 111 h 414"/>
                  <a:gd name="T4" fmla="*/ 304 w 326"/>
                  <a:gd name="T5" fmla="*/ 111 h 414"/>
                  <a:gd name="T6" fmla="*/ 326 w 326"/>
                  <a:gd name="T7" fmla="*/ 0 h 414"/>
                  <a:gd name="T8" fmla="*/ 0 w 326"/>
                  <a:gd name="T9" fmla="*/ 368 h 414"/>
                  <a:gd name="T10" fmla="*/ 0 w 326"/>
                  <a:gd name="T11" fmla="*/ 368 h 414"/>
                  <a:gd name="T12" fmla="*/ 36 w 326"/>
                  <a:gd name="T13" fmla="*/ 414 h 414"/>
                  <a:gd name="T14" fmla="*/ 36 w 326"/>
                  <a:gd name="T15" fmla="*/ 414 h 414"/>
                  <a:gd name="T16" fmla="*/ 0 60000 65536"/>
                  <a:gd name="T17" fmla="*/ 0 60000 65536"/>
                  <a:gd name="T18" fmla="*/ 0 60000 65536"/>
                  <a:gd name="T19" fmla="*/ 0 60000 65536"/>
                  <a:gd name="T20" fmla="*/ 0 60000 65536"/>
                  <a:gd name="T21" fmla="*/ 0 60000 65536"/>
                  <a:gd name="T22" fmla="*/ 0 60000 65536"/>
                  <a:gd name="T23" fmla="*/ 0 60000 65536"/>
                  <a:gd name="T24" fmla="*/ 0 w 326"/>
                  <a:gd name="T25" fmla="*/ 0 h 414"/>
                  <a:gd name="T26" fmla="*/ 326 w 326"/>
                  <a:gd name="T27" fmla="*/ 414 h 4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6" h="414">
                    <a:moveTo>
                      <a:pt x="36" y="414"/>
                    </a:moveTo>
                    <a:lnTo>
                      <a:pt x="304" y="111"/>
                    </a:lnTo>
                    <a:lnTo>
                      <a:pt x="326" y="0"/>
                    </a:lnTo>
                    <a:lnTo>
                      <a:pt x="0" y="368"/>
                    </a:lnTo>
                    <a:lnTo>
                      <a:pt x="36" y="414"/>
                    </a:lnTo>
                    <a:close/>
                  </a:path>
                </a:pathLst>
              </a:custGeom>
              <a:solidFill>
                <a:srgbClr val="3A3C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2" name="Freeform 125"/>
              <p:cNvSpPr>
                <a:spLocks/>
              </p:cNvSpPr>
              <p:nvPr/>
            </p:nvSpPr>
            <p:spPr bwMode="auto">
              <a:xfrm>
                <a:off x="3147" y="1953"/>
                <a:ext cx="268" cy="345"/>
              </a:xfrm>
              <a:custGeom>
                <a:avLst/>
                <a:gdLst>
                  <a:gd name="T0" fmla="*/ 40 w 268"/>
                  <a:gd name="T1" fmla="*/ 345 h 345"/>
                  <a:gd name="T2" fmla="*/ 243 w 268"/>
                  <a:gd name="T3" fmla="*/ 115 h 345"/>
                  <a:gd name="T4" fmla="*/ 243 w 268"/>
                  <a:gd name="T5" fmla="*/ 115 h 345"/>
                  <a:gd name="T6" fmla="*/ 268 w 268"/>
                  <a:gd name="T7" fmla="*/ 0 h 345"/>
                  <a:gd name="T8" fmla="*/ 0 w 268"/>
                  <a:gd name="T9" fmla="*/ 303 h 345"/>
                  <a:gd name="T10" fmla="*/ 0 w 268"/>
                  <a:gd name="T11" fmla="*/ 303 h 345"/>
                  <a:gd name="T12" fmla="*/ 40 w 268"/>
                  <a:gd name="T13" fmla="*/ 345 h 345"/>
                  <a:gd name="T14" fmla="*/ 40 w 268"/>
                  <a:gd name="T15" fmla="*/ 345 h 345"/>
                  <a:gd name="T16" fmla="*/ 0 60000 65536"/>
                  <a:gd name="T17" fmla="*/ 0 60000 65536"/>
                  <a:gd name="T18" fmla="*/ 0 60000 65536"/>
                  <a:gd name="T19" fmla="*/ 0 60000 65536"/>
                  <a:gd name="T20" fmla="*/ 0 60000 65536"/>
                  <a:gd name="T21" fmla="*/ 0 60000 65536"/>
                  <a:gd name="T22" fmla="*/ 0 60000 65536"/>
                  <a:gd name="T23" fmla="*/ 0 60000 65536"/>
                  <a:gd name="T24" fmla="*/ 0 w 268"/>
                  <a:gd name="T25" fmla="*/ 0 h 345"/>
                  <a:gd name="T26" fmla="*/ 268 w 268"/>
                  <a:gd name="T27" fmla="*/ 345 h 3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8" h="345">
                    <a:moveTo>
                      <a:pt x="40" y="345"/>
                    </a:moveTo>
                    <a:lnTo>
                      <a:pt x="243" y="115"/>
                    </a:lnTo>
                    <a:lnTo>
                      <a:pt x="268" y="0"/>
                    </a:lnTo>
                    <a:lnTo>
                      <a:pt x="0" y="303"/>
                    </a:lnTo>
                    <a:lnTo>
                      <a:pt x="40" y="345"/>
                    </a:lnTo>
                    <a:close/>
                  </a:path>
                </a:pathLst>
              </a:custGeom>
              <a:solidFill>
                <a:srgbClr val="3537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3" name="Freeform 126"/>
              <p:cNvSpPr>
                <a:spLocks/>
              </p:cNvSpPr>
              <p:nvPr/>
            </p:nvSpPr>
            <p:spPr bwMode="auto">
              <a:xfrm>
                <a:off x="3187" y="2068"/>
                <a:ext cx="203" cy="276"/>
              </a:xfrm>
              <a:custGeom>
                <a:avLst/>
                <a:gdLst>
                  <a:gd name="T0" fmla="*/ 36 w 203"/>
                  <a:gd name="T1" fmla="*/ 276 h 276"/>
                  <a:gd name="T2" fmla="*/ 174 w 203"/>
                  <a:gd name="T3" fmla="*/ 119 h 276"/>
                  <a:gd name="T4" fmla="*/ 174 w 203"/>
                  <a:gd name="T5" fmla="*/ 119 h 276"/>
                  <a:gd name="T6" fmla="*/ 203 w 203"/>
                  <a:gd name="T7" fmla="*/ 0 h 276"/>
                  <a:gd name="T8" fmla="*/ 0 w 203"/>
                  <a:gd name="T9" fmla="*/ 230 h 276"/>
                  <a:gd name="T10" fmla="*/ 0 w 203"/>
                  <a:gd name="T11" fmla="*/ 230 h 276"/>
                  <a:gd name="T12" fmla="*/ 36 w 203"/>
                  <a:gd name="T13" fmla="*/ 276 h 276"/>
                  <a:gd name="T14" fmla="*/ 36 w 203"/>
                  <a:gd name="T15" fmla="*/ 276 h 276"/>
                  <a:gd name="T16" fmla="*/ 0 60000 65536"/>
                  <a:gd name="T17" fmla="*/ 0 60000 65536"/>
                  <a:gd name="T18" fmla="*/ 0 60000 65536"/>
                  <a:gd name="T19" fmla="*/ 0 60000 65536"/>
                  <a:gd name="T20" fmla="*/ 0 60000 65536"/>
                  <a:gd name="T21" fmla="*/ 0 60000 65536"/>
                  <a:gd name="T22" fmla="*/ 0 60000 65536"/>
                  <a:gd name="T23" fmla="*/ 0 60000 65536"/>
                  <a:gd name="T24" fmla="*/ 0 w 203"/>
                  <a:gd name="T25" fmla="*/ 0 h 276"/>
                  <a:gd name="T26" fmla="*/ 203 w 203"/>
                  <a:gd name="T27" fmla="*/ 276 h 2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3" h="276">
                    <a:moveTo>
                      <a:pt x="36" y="276"/>
                    </a:moveTo>
                    <a:lnTo>
                      <a:pt x="174" y="119"/>
                    </a:lnTo>
                    <a:lnTo>
                      <a:pt x="203" y="0"/>
                    </a:lnTo>
                    <a:lnTo>
                      <a:pt x="0" y="230"/>
                    </a:lnTo>
                    <a:lnTo>
                      <a:pt x="36" y="276"/>
                    </a:lnTo>
                    <a:close/>
                  </a:path>
                </a:pathLst>
              </a:custGeom>
              <a:solidFill>
                <a:srgbClr val="2F31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4" name="Freeform 127"/>
              <p:cNvSpPr>
                <a:spLocks/>
              </p:cNvSpPr>
              <p:nvPr/>
            </p:nvSpPr>
            <p:spPr bwMode="auto">
              <a:xfrm>
                <a:off x="3223" y="2187"/>
                <a:ext cx="138" cy="203"/>
              </a:xfrm>
              <a:custGeom>
                <a:avLst/>
                <a:gdLst>
                  <a:gd name="T0" fmla="*/ 36 w 138"/>
                  <a:gd name="T1" fmla="*/ 203 h 203"/>
                  <a:gd name="T2" fmla="*/ 105 w 138"/>
                  <a:gd name="T3" fmla="*/ 122 h 203"/>
                  <a:gd name="T4" fmla="*/ 105 w 138"/>
                  <a:gd name="T5" fmla="*/ 122 h 203"/>
                  <a:gd name="T6" fmla="*/ 138 w 138"/>
                  <a:gd name="T7" fmla="*/ 0 h 203"/>
                  <a:gd name="T8" fmla="*/ 0 w 138"/>
                  <a:gd name="T9" fmla="*/ 157 h 203"/>
                  <a:gd name="T10" fmla="*/ 0 w 138"/>
                  <a:gd name="T11" fmla="*/ 157 h 203"/>
                  <a:gd name="T12" fmla="*/ 36 w 138"/>
                  <a:gd name="T13" fmla="*/ 203 h 203"/>
                  <a:gd name="T14" fmla="*/ 36 w 138"/>
                  <a:gd name="T15" fmla="*/ 203 h 203"/>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203"/>
                  <a:gd name="T26" fmla="*/ 138 w 138"/>
                  <a:gd name="T27" fmla="*/ 203 h 2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203">
                    <a:moveTo>
                      <a:pt x="36" y="203"/>
                    </a:moveTo>
                    <a:lnTo>
                      <a:pt x="105" y="122"/>
                    </a:lnTo>
                    <a:lnTo>
                      <a:pt x="138" y="0"/>
                    </a:lnTo>
                    <a:lnTo>
                      <a:pt x="0" y="157"/>
                    </a:lnTo>
                    <a:lnTo>
                      <a:pt x="36" y="203"/>
                    </a:lnTo>
                    <a:close/>
                  </a:path>
                </a:pathLst>
              </a:custGeom>
              <a:solidFill>
                <a:srgbClr val="2B2D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5" name="Freeform 128"/>
              <p:cNvSpPr>
                <a:spLocks/>
              </p:cNvSpPr>
              <p:nvPr/>
            </p:nvSpPr>
            <p:spPr bwMode="auto">
              <a:xfrm>
                <a:off x="3259" y="2309"/>
                <a:ext cx="69" cy="127"/>
              </a:xfrm>
              <a:custGeom>
                <a:avLst/>
                <a:gdLst>
                  <a:gd name="T0" fmla="*/ 33 w 69"/>
                  <a:gd name="T1" fmla="*/ 127 h 127"/>
                  <a:gd name="T2" fmla="*/ 33 w 69"/>
                  <a:gd name="T3" fmla="*/ 127 h 127"/>
                  <a:gd name="T4" fmla="*/ 33 w 69"/>
                  <a:gd name="T5" fmla="*/ 127 h 127"/>
                  <a:gd name="T6" fmla="*/ 69 w 69"/>
                  <a:gd name="T7" fmla="*/ 0 h 127"/>
                  <a:gd name="T8" fmla="*/ 0 w 69"/>
                  <a:gd name="T9" fmla="*/ 81 h 127"/>
                  <a:gd name="T10" fmla="*/ 0 w 69"/>
                  <a:gd name="T11" fmla="*/ 81 h 127"/>
                  <a:gd name="T12" fmla="*/ 33 w 69"/>
                  <a:gd name="T13" fmla="*/ 127 h 127"/>
                  <a:gd name="T14" fmla="*/ 33 w 69"/>
                  <a:gd name="T15" fmla="*/ 127 h 127"/>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127"/>
                  <a:gd name="T26" fmla="*/ 69 w 69"/>
                  <a:gd name="T27" fmla="*/ 127 h 1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127">
                    <a:moveTo>
                      <a:pt x="33" y="127"/>
                    </a:moveTo>
                    <a:lnTo>
                      <a:pt x="33" y="127"/>
                    </a:lnTo>
                    <a:lnTo>
                      <a:pt x="69" y="0"/>
                    </a:lnTo>
                    <a:lnTo>
                      <a:pt x="0" y="81"/>
                    </a:lnTo>
                    <a:lnTo>
                      <a:pt x="33" y="127"/>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6" name="Freeform 129"/>
              <p:cNvSpPr>
                <a:spLocks/>
              </p:cNvSpPr>
              <p:nvPr/>
            </p:nvSpPr>
            <p:spPr bwMode="auto">
              <a:xfrm>
                <a:off x="3292" y="2436"/>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0"/>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7" name="Freeform 130"/>
              <p:cNvSpPr>
                <a:spLocks/>
              </p:cNvSpPr>
              <p:nvPr/>
            </p:nvSpPr>
            <p:spPr bwMode="auto">
              <a:xfrm>
                <a:off x="3390" y="1007"/>
                <a:ext cx="54" cy="61"/>
              </a:xfrm>
              <a:custGeom>
                <a:avLst/>
                <a:gdLst>
                  <a:gd name="T0" fmla="*/ 50 w 54"/>
                  <a:gd name="T1" fmla="*/ 53 h 61"/>
                  <a:gd name="T2" fmla="*/ 50 w 54"/>
                  <a:gd name="T3" fmla="*/ 53 h 61"/>
                  <a:gd name="T4" fmla="*/ 43 w 54"/>
                  <a:gd name="T5" fmla="*/ 61 h 61"/>
                  <a:gd name="T6" fmla="*/ 32 w 54"/>
                  <a:gd name="T7" fmla="*/ 61 h 61"/>
                  <a:gd name="T8" fmla="*/ 21 w 54"/>
                  <a:gd name="T9" fmla="*/ 53 h 61"/>
                  <a:gd name="T10" fmla="*/ 14 w 54"/>
                  <a:gd name="T11" fmla="*/ 46 h 61"/>
                  <a:gd name="T12" fmla="*/ 14 w 54"/>
                  <a:gd name="T13" fmla="*/ 46 h 61"/>
                  <a:gd name="T14" fmla="*/ 3 w 54"/>
                  <a:gd name="T15" fmla="*/ 34 h 61"/>
                  <a:gd name="T16" fmla="*/ 0 w 54"/>
                  <a:gd name="T17" fmla="*/ 23 h 61"/>
                  <a:gd name="T18" fmla="*/ 0 w 54"/>
                  <a:gd name="T19" fmla="*/ 15 h 61"/>
                  <a:gd name="T20" fmla="*/ 3 w 54"/>
                  <a:gd name="T21" fmla="*/ 7 h 61"/>
                  <a:gd name="T22" fmla="*/ 3 w 54"/>
                  <a:gd name="T23" fmla="*/ 7 h 61"/>
                  <a:gd name="T24" fmla="*/ 14 w 54"/>
                  <a:gd name="T25" fmla="*/ 0 h 61"/>
                  <a:gd name="T26" fmla="*/ 21 w 54"/>
                  <a:gd name="T27" fmla="*/ 0 h 61"/>
                  <a:gd name="T28" fmla="*/ 32 w 54"/>
                  <a:gd name="T29" fmla="*/ 7 h 61"/>
                  <a:gd name="T30" fmla="*/ 43 w 54"/>
                  <a:gd name="T31" fmla="*/ 15 h 61"/>
                  <a:gd name="T32" fmla="*/ 43 w 54"/>
                  <a:gd name="T33" fmla="*/ 15 h 61"/>
                  <a:gd name="T34" fmla="*/ 50 w 54"/>
                  <a:gd name="T35" fmla="*/ 27 h 61"/>
                  <a:gd name="T36" fmla="*/ 54 w 54"/>
                  <a:gd name="T37" fmla="*/ 38 h 61"/>
                  <a:gd name="T38" fmla="*/ 54 w 54"/>
                  <a:gd name="T39" fmla="*/ 46 h 61"/>
                  <a:gd name="T40" fmla="*/ 50 w 54"/>
                  <a:gd name="T41" fmla="*/ 53 h 61"/>
                  <a:gd name="T42" fmla="*/ 50 w 54"/>
                  <a:gd name="T43" fmla="*/ 53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
                  <a:gd name="T67" fmla="*/ 0 h 61"/>
                  <a:gd name="T68" fmla="*/ 54 w 54"/>
                  <a:gd name="T69" fmla="*/ 61 h 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 h="61">
                    <a:moveTo>
                      <a:pt x="50" y="53"/>
                    </a:moveTo>
                    <a:lnTo>
                      <a:pt x="50" y="53"/>
                    </a:lnTo>
                    <a:lnTo>
                      <a:pt x="43" y="61"/>
                    </a:lnTo>
                    <a:lnTo>
                      <a:pt x="32" y="61"/>
                    </a:lnTo>
                    <a:lnTo>
                      <a:pt x="21" y="53"/>
                    </a:lnTo>
                    <a:lnTo>
                      <a:pt x="14" y="46"/>
                    </a:lnTo>
                    <a:lnTo>
                      <a:pt x="3" y="34"/>
                    </a:lnTo>
                    <a:lnTo>
                      <a:pt x="0" y="23"/>
                    </a:lnTo>
                    <a:lnTo>
                      <a:pt x="0" y="15"/>
                    </a:lnTo>
                    <a:lnTo>
                      <a:pt x="3" y="7"/>
                    </a:lnTo>
                    <a:lnTo>
                      <a:pt x="14" y="0"/>
                    </a:lnTo>
                    <a:lnTo>
                      <a:pt x="21" y="0"/>
                    </a:lnTo>
                    <a:lnTo>
                      <a:pt x="32" y="7"/>
                    </a:lnTo>
                    <a:lnTo>
                      <a:pt x="43" y="15"/>
                    </a:lnTo>
                    <a:lnTo>
                      <a:pt x="50" y="27"/>
                    </a:lnTo>
                    <a:lnTo>
                      <a:pt x="54" y="38"/>
                    </a:lnTo>
                    <a:lnTo>
                      <a:pt x="54" y="46"/>
                    </a:lnTo>
                    <a:lnTo>
                      <a:pt x="50" y="53"/>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8" name="Freeform 131"/>
              <p:cNvSpPr>
                <a:spLocks/>
              </p:cNvSpPr>
              <p:nvPr/>
            </p:nvSpPr>
            <p:spPr bwMode="auto">
              <a:xfrm>
                <a:off x="3390" y="1018"/>
                <a:ext cx="58" cy="50"/>
              </a:xfrm>
              <a:custGeom>
                <a:avLst/>
                <a:gdLst>
                  <a:gd name="T0" fmla="*/ 54 w 58"/>
                  <a:gd name="T1" fmla="*/ 35 h 50"/>
                  <a:gd name="T2" fmla="*/ 54 w 58"/>
                  <a:gd name="T3" fmla="*/ 35 h 50"/>
                  <a:gd name="T4" fmla="*/ 43 w 58"/>
                  <a:gd name="T5" fmla="*/ 39 h 50"/>
                  <a:gd name="T6" fmla="*/ 36 w 58"/>
                  <a:gd name="T7" fmla="*/ 39 h 50"/>
                  <a:gd name="T8" fmla="*/ 25 w 58"/>
                  <a:gd name="T9" fmla="*/ 35 h 50"/>
                  <a:gd name="T10" fmla="*/ 14 w 58"/>
                  <a:gd name="T11" fmla="*/ 23 h 50"/>
                  <a:gd name="T12" fmla="*/ 14 w 58"/>
                  <a:gd name="T13" fmla="*/ 23 h 50"/>
                  <a:gd name="T14" fmla="*/ 7 w 58"/>
                  <a:gd name="T15" fmla="*/ 12 h 50"/>
                  <a:gd name="T16" fmla="*/ 0 w 58"/>
                  <a:gd name="T17" fmla="*/ 0 h 50"/>
                  <a:gd name="T18" fmla="*/ 0 w 58"/>
                  <a:gd name="T19" fmla="*/ 0 h 50"/>
                  <a:gd name="T20" fmla="*/ 0 w 58"/>
                  <a:gd name="T21" fmla="*/ 8 h 50"/>
                  <a:gd name="T22" fmla="*/ 3 w 58"/>
                  <a:gd name="T23" fmla="*/ 19 h 50"/>
                  <a:gd name="T24" fmla="*/ 7 w 58"/>
                  <a:gd name="T25" fmla="*/ 27 h 50"/>
                  <a:gd name="T26" fmla="*/ 14 w 58"/>
                  <a:gd name="T27" fmla="*/ 35 h 50"/>
                  <a:gd name="T28" fmla="*/ 14 w 58"/>
                  <a:gd name="T29" fmla="*/ 35 h 50"/>
                  <a:gd name="T30" fmla="*/ 21 w 58"/>
                  <a:gd name="T31" fmla="*/ 42 h 50"/>
                  <a:gd name="T32" fmla="*/ 32 w 58"/>
                  <a:gd name="T33" fmla="*/ 50 h 50"/>
                  <a:gd name="T34" fmla="*/ 43 w 58"/>
                  <a:gd name="T35" fmla="*/ 50 h 50"/>
                  <a:gd name="T36" fmla="*/ 50 w 58"/>
                  <a:gd name="T37" fmla="*/ 42 h 50"/>
                  <a:gd name="T38" fmla="*/ 50 w 58"/>
                  <a:gd name="T39" fmla="*/ 42 h 50"/>
                  <a:gd name="T40" fmla="*/ 54 w 58"/>
                  <a:gd name="T41" fmla="*/ 35 h 50"/>
                  <a:gd name="T42" fmla="*/ 58 w 58"/>
                  <a:gd name="T43" fmla="*/ 27 h 50"/>
                  <a:gd name="T44" fmla="*/ 58 w 58"/>
                  <a:gd name="T45" fmla="*/ 27 h 50"/>
                  <a:gd name="T46" fmla="*/ 54 w 58"/>
                  <a:gd name="T47" fmla="*/ 35 h 50"/>
                  <a:gd name="T48" fmla="*/ 54 w 58"/>
                  <a:gd name="T49" fmla="*/ 35 h 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50"/>
                  <a:gd name="T77" fmla="*/ 58 w 58"/>
                  <a:gd name="T78" fmla="*/ 50 h 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50">
                    <a:moveTo>
                      <a:pt x="54" y="35"/>
                    </a:moveTo>
                    <a:lnTo>
                      <a:pt x="54" y="35"/>
                    </a:lnTo>
                    <a:lnTo>
                      <a:pt x="43" y="39"/>
                    </a:lnTo>
                    <a:lnTo>
                      <a:pt x="36" y="39"/>
                    </a:lnTo>
                    <a:lnTo>
                      <a:pt x="25" y="35"/>
                    </a:lnTo>
                    <a:lnTo>
                      <a:pt x="14" y="23"/>
                    </a:lnTo>
                    <a:lnTo>
                      <a:pt x="7" y="12"/>
                    </a:lnTo>
                    <a:lnTo>
                      <a:pt x="0" y="0"/>
                    </a:lnTo>
                    <a:lnTo>
                      <a:pt x="0" y="8"/>
                    </a:lnTo>
                    <a:lnTo>
                      <a:pt x="3" y="19"/>
                    </a:lnTo>
                    <a:lnTo>
                      <a:pt x="7" y="27"/>
                    </a:lnTo>
                    <a:lnTo>
                      <a:pt x="14" y="35"/>
                    </a:lnTo>
                    <a:lnTo>
                      <a:pt x="21" y="42"/>
                    </a:lnTo>
                    <a:lnTo>
                      <a:pt x="32" y="50"/>
                    </a:lnTo>
                    <a:lnTo>
                      <a:pt x="43" y="50"/>
                    </a:lnTo>
                    <a:lnTo>
                      <a:pt x="50" y="42"/>
                    </a:lnTo>
                    <a:lnTo>
                      <a:pt x="54" y="35"/>
                    </a:lnTo>
                    <a:lnTo>
                      <a:pt x="58" y="27"/>
                    </a:lnTo>
                    <a:lnTo>
                      <a:pt x="54" y="35"/>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9" name="Freeform 132"/>
              <p:cNvSpPr>
                <a:spLocks/>
              </p:cNvSpPr>
              <p:nvPr/>
            </p:nvSpPr>
            <p:spPr bwMode="auto">
              <a:xfrm>
                <a:off x="3404" y="1014"/>
                <a:ext cx="25" cy="23"/>
              </a:xfrm>
              <a:custGeom>
                <a:avLst/>
                <a:gdLst>
                  <a:gd name="T0" fmla="*/ 22 w 25"/>
                  <a:gd name="T1" fmla="*/ 20 h 23"/>
                  <a:gd name="T2" fmla="*/ 22 w 25"/>
                  <a:gd name="T3" fmla="*/ 20 h 23"/>
                  <a:gd name="T4" fmla="*/ 15 w 25"/>
                  <a:gd name="T5" fmla="*/ 23 h 23"/>
                  <a:gd name="T6" fmla="*/ 7 w 25"/>
                  <a:gd name="T7" fmla="*/ 20 h 23"/>
                  <a:gd name="T8" fmla="*/ 7 w 25"/>
                  <a:gd name="T9" fmla="*/ 20 h 23"/>
                  <a:gd name="T10" fmla="*/ 0 w 25"/>
                  <a:gd name="T11" fmla="*/ 8 h 23"/>
                  <a:gd name="T12" fmla="*/ 4 w 25"/>
                  <a:gd name="T13" fmla="*/ 0 h 23"/>
                  <a:gd name="T14" fmla="*/ 4 w 25"/>
                  <a:gd name="T15" fmla="*/ 0 h 23"/>
                  <a:gd name="T16" fmla="*/ 11 w 25"/>
                  <a:gd name="T17" fmla="*/ 0 h 23"/>
                  <a:gd name="T18" fmla="*/ 18 w 25"/>
                  <a:gd name="T19" fmla="*/ 4 h 23"/>
                  <a:gd name="T20" fmla="*/ 18 w 25"/>
                  <a:gd name="T21" fmla="*/ 4 h 23"/>
                  <a:gd name="T22" fmla="*/ 25 w 25"/>
                  <a:gd name="T23" fmla="*/ 12 h 23"/>
                  <a:gd name="T24" fmla="*/ 22 w 25"/>
                  <a:gd name="T25" fmla="*/ 20 h 23"/>
                  <a:gd name="T26" fmla="*/ 22 w 25"/>
                  <a:gd name="T27" fmla="*/ 20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
                  <a:gd name="T43" fmla="*/ 0 h 23"/>
                  <a:gd name="T44" fmla="*/ 25 w 25"/>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 h="23">
                    <a:moveTo>
                      <a:pt x="22" y="20"/>
                    </a:moveTo>
                    <a:lnTo>
                      <a:pt x="22" y="20"/>
                    </a:lnTo>
                    <a:lnTo>
                      <a:pt x="15" y="23"/>
                    </a:lnTo>
                    <a:lnTo>
                      <a:pt x="7" y="20"/>
                    </a:lnTo>
                    <a:lnTo>
                      <a:pt x="0" y="8"/>
                    </a:lnTo>
                    <a:lnTo>
                      <a:pt x="4" y="0"/>
                    </a:lnTo>
                    <a:lnTo>
                      <a:pt x="11" y="0"/>
                    </a:lnTo>
                    <a:lnTo>
                      <a:pt x="18" y="4"/>
                    </a:lnTo>
                    <a:lnTo>
                      <a:pt x="25" y="12"/>
                    </a:lnTo>
                    <a:lnTo>
                      <a:pt x="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7" name="Text Box 133"/>
            <p:cNvSpPr txBox="1">
              <a:spLocks noChangeArrowheads="1"/>
            </p:cNvSpPr>
            <p:nvPr/>
          </p:nvSpPr>
          <p:spPr bwMode="auto">
            <a:xfrm>
              <a:off x="2427" y="1224"/>
              <a:ext cx="977" cy="365"/>
            </a:xfrm>
            <a:prstGeom prst="rect">
              <a:avLst/>
            </a:prstGeom>
            <a:noFill/>
            <a:ln w="9525">
              <a:noFill/>
              <a:miter lim="800000"/>
              <a:headEnd/>
              <a:tailEnd/>
            </a:ln>
            <a:effectLst>
              <a:outerShdw dist="35921" dir="2700000" algn="ctr" rotWithShape="0">
                <a:schemeClr val="bg1"/>
              </a:outerShdw>
            </a:effectLst>
          </p:spPr>
          <p:txBody>
            <a:bodyPr>
              <a:spAutoFit/>
            </a:bodyPr>
            <a:lstStyle/>
            <a:p>
              <a:pPr fontAlgn="auto">
                <a:spcBef>
                  <a:spcPts val="0"/>
                </a:spcBef>
                <a:spcAft>
                  <a:spcPts val="0"/>
                </a:spcAft>
                <a:defRPr/>
              </a:pPr>
              <a:r>
                <a:rPr lang="en-US" altLang="zh-CN" sz="3200" b="1" dirty="0">
                  <a:solidFill>
                    <a:srgbClr val="FF6309"/>
                  </a:solidFill>
                  <a:latin typeface="FrutigerNext LT Regular" pitchFamily="34" charset="0"/>
                  <a:ea typeface="+mn-ea"/>
                </a:rPr>
                <a:t>H.320</a:t>
              </a:r>
            </a:p>
          </p:txBody>
        </p:sp>
      </p:grpSp>
      <p:graphicFrame>
        <p:nvGraphicFramePr>
          <p:cNvPr id="183465" name="Group 169"/>
          <p:cNvGraphicFramePr>
            <a:graphicFrameLocks noGrp="1"/>
          </p:cNvGraphicFramePr>
          <p:nvPr>
            <p:ph idx="4294967295"/>
          </p:nvPr>
        </p:nvGraphicFramePr>
        <p:xfrm>
          <a:off x="1384300" y="4075113"/>
          <a:ext cx="7104063" cy="2230824"/>
        </p:xfrm>
        <a:graphic>
          <a:graphicData uri="http://schemas.openxmlformats.org/drawingml/2006/table">
            <a:tbl>
              <a:tblPr/>
              <a:tblGrid>
                <a:gridCol w="1585913"/>
                <a:gridCol w="1784350"/>
                <a:gridCol w="1511300"/>
                <a:gridCol w="2222500"/>
              </a:tblGrid>
              <a:tr h="496592">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Audio</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Video</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Data</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Control</a:t>
                      </a:r>
                    </a:p>
                  </a:txBody>
                  <a:tcPr marT="45642" marB="45642" horzOverflow="overflow">
                    <a:lnL>
                      <a:noFill/>
                    </a:lnL>
                    <a:lnR>
                      <a:noFill/>
                    </a:lnR>
                    <a:lnT>
                      <a:noFill/>
                    </a:lnT>
                    <a:lnB>
                      <a:noFill/>
                    </a:lnB>
                    <a:lnTlToBr>
                      <a:noFill/>
                    </a:lnTlToBr>
                    <a:lnBlToTr>
                      <a:noFill/>
                    </a:lnBlToTr>
                    <a:noFill/>
                  </a:tcPr>
                </a:tc>
              </a:tr>
              <a:tr h="1733845">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G.711</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G.722</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G.728</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H.261</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H.263</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H.264</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T.120</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H.221</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BONDing</a:t>
                      </a:r>
                    </a:p>
                  </a:txBody>
                  <a:tcPr marT="45642" marB="45642" horzOverflow="overflow">
                    <a:lnL>
                      <a:noFill/>
                    </a:lnL>
                    <a:lnR>
                      <a:noFill/>
                    </a:lnR>
                    <a:lnT>
                      <a:noFill/>
                    </a:lnT>
                    <a:lnB>
                      <a:noFill/>
                    </a:lnB>
                    <a:lnTlToBr>
                      <a:noFill/>
                    </a:lnTlToBr>
                    <a:lnBlToTr>
                      <a:noFill/>
                    </a:lnBlToTr>
                    <a:noFill/>
                  </a:tcPr>
                </a:tc>
              </a:tr>
            </a:tbl>
          </a:graphicData>
        </a:graphic>
      </p:graphicFrame>
      <p:sp>
        <p:nvSpPr>
          <p:cNvPr id="3" name="矩形 2"/>
          <p:cNvSpPr/>
          <p:nvPr/>
        </p:nvSpPr>
        <p:spPr>
          <a:xfrm>
            <a:off x="204788" y="979488"/>
            <a:ext cx="3173412" cy="461962"/>
          </a:xfrm>
          <a:prstGeom prst="rect">
            <a:avLst/>
          </a:prstGeom>
        </p:spPr>
        <p:txBody>
          <a:bodyPr wrap="none">
            <a:spAutoFit/>
          </a:bodyPr>
          <a:lstStyle/>
          <a:p>
            <a:pPr fontAlgn="auto">
              <a:spcBef>
                <a:spcPts val="0"/>
              </a:spcBef>
              <a:spcAft>
                <a:spcPts val="0"/>
              </a:spcAft>
              <a:defRPr/>
            </a:pPr>
            <a:r>
              <a:rPr lang="zh-CN" altLang="en-US" sz="2400" b="1" kern="0" dirty="0">
                <a:solidFill>
                  <a:srgbClr val="669900"/>
                </a:solidFill>
                <a:latin typeface="Arial"/>
                <a:ea typeface="宋体" charset="-122"/>
                <a:cs typeface="+mj-cs"/>
              </a:rPr>
              <a:t>视频通信标准之</a:t>
            </a:r>
            <a:r>
              <a:rPr lang="en-US" altLang="zh-CN" sz="2400" b="1" kern="0" dirty="0">
                <a:solidFill>
                  <a:srgbClr val="669900"/>
                </a:solidFill>
                <a:latin typeface="Arial"/>
                <a:ea typeface="宋体" charset="-122"/>
                <a:cs typeface="+mj-cs"/>
              </a:rPr>
              <a:t>H.320</a:t>
            </a:r>
            <a:endParaRPr lang="zh-CN" altLang="en-US" sz="2400" kern="0" dirty="0">
              <a:solidFill>
                <a:srgbClr val="669900"/>
              </a:solidFill>
              <a:latin typeface="FrutigerNext LT Regular" pitchFamily="34" charset="0"/>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83465"/>
                                        </p:tgtEl>
                                        <p:attrNameLst>
                                          <p:attrName>style.visibility</p:attrName>
                                        </p:attrNameLst>
                                      </p:cBhvr>
                                      <p:to>
                                        <p:strVal val="visible"/>
                                      </p:to>
                                    </p:set>
                                    <p:animEffect transition="in" filter="wipe(up)">
                                      <p:cBhvr>
                                        <p:cTn id="12" dur="500"/>
                                        <p:tgtEl>
                                          <p:spTgt spid="183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2790825" y="1166813"/>
            <a:ext cx="3457575" cy="3557587"/>
            <a:chOff x="1758" y="529"/>
            <a:chExt cx="2178" cy="2241"/>
          </a:xfrm>
        </p:grpSpPr>
        <p:grpSp>
          <p:nvGrpSpPr>
            <p:cNvPr id="5134" name="Group 4"/>
            <p:cNvGrpSpPr>
              <a:grpSpLocks/>
            </p:cNvGrpSpPr>
            <p:nvPr/>
          </p:nvGrpSpPr>
          <p:grpSpPr bwMode="auto">
            <a:xfrm rot="-2626315">
              <a:off x="1758" y="529"/>
              <a:ext cx="2178" cy="2241"/>
              <a:chOff x="1758" y="459"/>
              <a:chExt cx="2178" cy="2241"/>
            </a:xfrm>
          </p:grpSpPr>
          <p:sp>
            <p:nvSpPr>
              <p:cNvPr id="5136" name="AutoShape 5"/>
              <p:cNvSpPr>
                <a:spLocks noChangeAspect="1" noChangeArrowheads="1" noTextEdit="1"/>
              </p:cNvSpPr>
              <p:nvPr/>
            </p:nvSpPr>
            <p:spPr bwMode="auto">
              <a:xfrm>
                <a:off x="1758" y="459"/>
                <a:ext cx="2178" cy="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37" name="Freeform 6"/>
              <p:cNvSpPr>
                <a:spLocks noEditPoints="1"/>
              </p:cNvSpPr>
              <p:nvPr/>
            </p:nvSpPr>
            <p:spPr bwMode="auto">
              <a:xfrm>
                <a:off x="1765" y="467"/>
                <a:ext cx="2164" cy="2225"/>
              </a:xfrm>
              <a:custGeom>
                <a:avLst/>
                <a:gdLst>
                  <a:gd name="T0" fmla="*/ 1845 w 2164"/>
                  <a:gd name="T1" fmla="*/ 777 h 2225"/>
                  <a:gd name="T2" fmla="*/ 1722 w 2164"/>
                  <a:gd name="T3" fmla="*/ 624 h 2225"/>
                  <a:gd name="T4" fmla="*/ 1701 w 2164"/>
                  <a:gd name="T5" fmla="*/ 582 h 2225"/>
                  <a:gd name="T6" fmla="*/ 1911 w 2164"/>
                  <a:gd name="T7" fmla="*/ 344 h 2225"/>
                  <a:gd name="T8" fmla="*/ 1882 w 2164"/>
                  <a:gd name="T9" fmla="*/ 314 h 2225"/>
                  <a:gd name="T10" fmla="*/ 1646 w 2164"/>
                  <a:gd name="T11" fmla="*/ 521 h 2225"/>
                  <a:gd name="T12" fmla="*/ 1607 w 2164"/>
                  <a:gd name="T13" fmla="*/ 505 h 2225"/>
                  <a:gd name="T14" fmla="*/ 1455 w 2164"/>
                  <a:gd name="T15" fmla="*/ 364 h 2225"/>
                  <a:gd name="T16" fmla="*/ 1270 w 2164"/>
                  <a:gd name="T17" fmla="*/ 233 h 2225"/>
                  <a:gd name="T18" fmla="*/ 1020 w 2164"/>
                  <a:gd name="T19" fmla="*/ 111 h 2225"/>
                  <a:gd name="T20" fmla="*/ 825 w 2164"/>
                  <a:gd name="T21" fmla="*/ 53 h 2225"/>
                  <a:gd name="T22" fmla="*/ 528 w 2164"/>
                  <a:gd name="T23" fmla="*/ 11 h 2225"/>
                  <a:gd name="T24" fmla="*/ 344 w 2164"/>
                  <a:gd name="T25" fmla="*/ 0 h 2225"/>
                  <a:gd name="T26" fmla="*/ 301 w 2164"/>
                  <a:gd name="T27" fmla="*/ 15 h 2225"/>
                  <a:gd name="T28" fmla="*/ 308 w 2164"/>
                  <a:gd name="T29" fmla="*/ 46 h 2225"/>
                  <a:gd name="T30" fmla="*/ 326 w 2164"/>
                  <a:gd name="T31" fmla="*/ 76 h 2225"/>
                  <a:gd name="T32" fmla="*/ 282 w 2164"/>
                  <a:gd name="T33" fmla="*/ 149 h 2225"/>
                  <a:gd name="T34" fmla="*/ 178 w 2164"/>
                  <a:gd name="T35" fmla="*/ 233 h 2225"/>
                  <a:gd name="T36" fmla="*/ 138 w 2164"/>
                  <a:gd name="T37" fmla="*/ 272 h 2225"/>
                  <a:gd name="T38" fmla="*/ 156 w 2164"/>
                  <a:gd name="T39" fmla="*/ 291 h 2225"/>
                  <a:gd name="T40" fmla="*/ 250 w 2164"/>
                  <a:gd name="T41" fmla="*/ 333 h 2225"/>
                  <a:gd name="T42" fmla="*/ 395 w 2164"/>
                  <a:gd name="T43" fmla="*/ 498 h 2225"/>
                  <a:gd name="T44" fmla="*/ 481 w 2164"/>
                  <a:gd name="T45" fmla="*/ 666 h 2225"/>
                  <a:gd name="T46" fmla="*/ 597 w 2164"/>
                  <a:gd name="T47" fmla="*/ 1015 h 2225"/>
                  <a:gd name="T48" fmla="*/ 619 w 2164"/>
                  <a:gd name="T49" fmla="*/ 1095 h 2225"/>
                  <a:gd name="T50" fmla="*/ 774 w 2164"/>
                  <a:gd name="T51" fmla="*/ 1222 h 2225"/>
                  <a:gd name="T52" fmla="*/ 471 w 2164"/>
                  <a:gd name="T53" fmla="*/ 1697 h 2225"/>
                  <a:gd name="T54" fmla="*/ 434 w 2164"/>
                  <a:gd name="T55" fmla="*/ 1716 h 2225"/>
                  <a:gd name="T56" fmla="*/ 264 w 2164"/>
                  <a:gd name="T57" fmla="*/ 1896 h 2225"/>
                  <a:gd name="T58" fmla="*/ 181 w 2164"/>
                  <a:gd name="T59" fmla="*/ 1957 h 2225"/>
                  <a:gd name="T60" fmla="*/ 138 w 2164"/>
                  <a:gd name="T61" fmla="*/ 1953 h 2225"/>
                  <a:gd name="T62" fmla="*/ 120 w 2164"/>
                  <a:gd name="T63" fmla="*/ 1907 h 2225"/>
                  <a:gd name="T64" fmla="*/ 149 w 2164"/>
                  <a:gd name="T65" fmla="*/ 1846 h 2225"/>
                  <a:gd name="T66" fmla="*/ 149 w 2164"/>
                  <a:gd name="T67" fmla="*/ 1808 h 2225"/>
                  <a:gd name="T68" fmla="*/ 91 w 2164"/>
                  <a:gd name="T69" fmla="*/ 1773 h 2225"/>
                  <a:gd name="T70" fmla="*/ 44 w 2164"/>
                  <a:gd name="T71" fmla="*/ 1800 h 2225"/>
                  <a:gd name="T72" fmla="*/ 0 w 2164"/>
                  <a:gd name="T73" fmla="*/ 1915 h 2225"/>
                  <a:gd name="T74" fmla="*/ 44 w 2164"/>
                  <a:gd name="T75" fmla="*/ 2026 h 2225"/>
                  <a:gd name="T76" fmla="*/ 80 w 2164"/>
                  <a:gd name="T77" fmla="*/ 2057 h 2225"/>
                  <a:gd name="T78" fmla="*/ 120 w 2164"/>
                  <a:gd name="T79" fmla="*/ 2076 h 2225"/>
                  <a:gd name="T80" fmla="*/ 250 w 2164"/>
                  <a:gd name="T81" fmla="*/ 2057 h 2225"/>
                  <a:gd name="T82" fmla="*/ 355 w 2164"/>
                  <a:gd name="T83" fmla="*/ 1969 h 2225"/>
                  <a:gd name="T84" fmla="*/ 510 w 2164"/>
                  <a:gd name="T85" fmla="*/ 1796 h 2225"/>
                  <a:gd name="T86" fmla="*/ 525 w 2164"/>
                  <a:gd name="T87" fmla="*/ 1758 h 2225"/>
                  <a:gd name="T88" fmla="*/ 1020 w 2164"/>
                  <a:gd name="T89" fmla="*/ 1440 h 2225"/>
                  <a:gd name="T90" fmla="*/ 1285 w 2164"/>
                  <a:gd name="T91" fmla="*/ 1708 h 2225"/>
                  <a:gd name="T92" fmla="*/ 1505 w 2164"/>
                  <a:gd name="T93" fmla="*/ 1976 h 2225"/>
                  <a:gd name="T94" fmla="*/ 1552 w 2164"/>
                  <a:gd name="T95" fmla="*/ 1995 h 2225"/>
                  <a:gd name="T96" fmla="*/ 1704 w 2164"/>
                  <a:gd name="T97" fmla="*/ 2011 h 2225"/>
                  <a:gd name="T98" fmla="*/ 1929 w 2164"/>
                  <a:gd name="T99" fmla="*/ 2080 h 2225"/>
                  <a:gd name="T100" fmla="*/ 2070 w 2164"/>
                  <a:gd name="T101" fmla="*/ 2164 h 2225"/>
                  <a:gd name="T102" fmla="*/ 2138 w 2164"/>
                  <a:gd name="T103" fmla="*/ 2225 h 2225"/>
                  <a:gd name="T104" fmla="*/ 2164 w 2164"/>
                  <a:gd name="T105" fmla="*/ 2202 h 2225"/>
                  <a:gd name="T106" fmla="*/ 2157 w 2164"/>
                  <a:gd name="T107" fmla="*/ 2026 h 2225"/>
                  <a:gd name="T108" fmla="*/ 2106 w 2164"/>
                  <a:gd name="T109" fmla="*/ 1425 h 2225"/>
                  <a:gd name="T110" fmla="*/ 2037 w 2164"/>
                  <a:gd name="T111" fmla="*/ 1157 h 2225"/>
                  <a:gd name="T112" fmla="*/ 1918 w 2164"/>
                  <a:gd name="T113" fmla="*/ 900 h 2225"/>
                  <a:gd name="T114" fmla="*/ 141 w 2164"/>
                  <a:gd name="T115" fmla="*/ 1796 h 22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64"/>
                  <a:gd name="T175" fmla="*/ 0 h 2225"/>
                  <a:gd name="T176" fmla="*/ 2164 w 2164"/>
                  <a:gd name="T177" fmla="*/ 2225 h 222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64" h="2225">
                    <a:moveTo>
                      <a:pt x="1918" y="900"/>
                    </a:moveTo>
                    <a:lnTo>
                      <a:pt x="1918" y="900"/>
                    </a:lnTo>
                    <a:lnTo>
                      <a:pt x="1882" y="839"/>
                    </a:lnTo>
                    <a:lnTo>
                      <a:pt x="1845" y="777"/>
                    </a:lnTo>
                    <a:lnTo>
                      <a:pt x="1802" y="720"/>
                    </a:lnTo>
                    <a:lnTo>
                      <a:pt x="1759" y="666"/>
                    </a:lnTo>
                    <a:lnTo>
                      <a:pt x="1722" y="624"/>
                    </a:lnTo>
                    <a:lnTo>
                      <a:pt x="1701" y="597"/>
                    </a:lnTo>
                    <a:lnTo>
                      <a:pt x="1697" y="590"/>
                    </a:lnTo>
                    <a:lnTo>
                      <a:pt x="1701" y="582"/>
                    </a:lnTo>
                    <a:lnTo>
                      <a:pt x="1900" y="364"/>
                    </a:lnTo>
                    <a:lnTo>
                      <a:pt x="1907" y="356"/>
                    </a:lnTo>
                    <a:lnTo>
                      <a:pt x="1911" y="344"/>
                    </a:lnTo>
                    <a:lnTo>
                      <a:pt x="1907" y="333"/>
                    </a:lnTo>
                    <a:lnTo>
                      <a:pt x="1900" y="321"/>
                    </a:lnTo>
                    <a:lnTo>
                      <a:pt x="1892" y="318"/>
                    </a:lnTo>
                    <a:lnTo>
                      <a:pt x="1882" y="314"/>
                    </a:lnTo>
                    <a:lnTo>
                      <a:pt x="1871" y="314"/>
                    </a:lnTo>
                    <a:lnTo>
                      <a:pt x="1860" y="321"/>
                    </a:lnTo>
                    <a:lnTo>
                      <a:pt x="1646" y="521"/>
                    </a:lnTo>
                    <a:lnTo>
                      <a:pt x="1639" y="524"/>
                    </a:lnTo>
                    <a:lnTo>
                      <a:pt x="1628" y="521"/>
                    </a:lnTo>
                    <a:lnTo>
                      <a:pt x="1607" y="505"/>
                    </a:lnTo>
                    <a:lnTo>
                      <a:pt x="1570" y="467"/>
                    </a:lnTo>
                    <a:lnTo>
                      <a:pt x="1513" y="413"/>
                    </a:lnTo>
                    <a:lnTo>
                      <a:pt x="1455" y="364"/>
                    </a:lnTo>
                    <a:lnTo>
                      <a:pt x="1393" y="314"/>
                    </a:lnTo>
                    <a:lnTo>
                      <a:pt x="1328" y="272"/>
                    </a:lnTo>
                    <a:lnTo>
                      <a:pt x="1270" y="233"/>
                    </a:lnTo>
                    <a:lnTo>
                      <a:pt x="1212" y="199"/>
                    </a:lnTo>
                    <a:lnTo>
                      <a:pt x="1151" y="168"/>
                    </a:lnTo>
                    <a:lnTo>
                      <a:pt x="1086" y="138"/>
                    </a:lnTo>
                    <a:lnTo>
                      <a:pt x="1020" y="111"/>
                    </a:lnTo>
                    <a:lnTo>
                      <a:pt x="959" y="88"/>
                    </a:lnTo>
                    <a:lnTo>
                      <a:pt x="890" y="69"/>
                    </a:lnTo>
                    <a:lnTo>
                      <a:pt x="825" y="53"/>
                    </a:lnTo>
                    <a:lnTo>
                      <a:pt x="753" y="38"/>
                    </a:lnTo>
                    <a:lnTo>
                      <a:pt x="677" y="26"/>
                    </a:lnTo>
                    <a:lnTo>
                      <a:pt x="604" y="15"/>
                    </a:lnTo>
                    <a:lnTo>
                      <a:pt x="528" y="11"/>
                    </a:lnTo>
                    <a:lnTo>
                      <a:pt x="380" y="3"/>
                    </a:lnTo>
                    <a:lnTo>
                      <a:pt x="344" y="0"/>
                    </a:lnTo>
                    <a:lnTo>
                      <a:pt x="326" y="3"/>
                    </a:lnTo>
                    <a:lnTo>
                      <a:pt x="311" y="7"/>
                    </a:lnTo>
                    <a:lnTo>
                      <a:pt x="301" y="15"/>
                    </a:lnTo>
                    <a:lnTo>
                      <a:pt x="301" y="26"/>
                    </a:lnTo>
                    <a:lnTo>
                      <a:pt x="301" y="38"/>
                    </a:lnTo>
                    <a:lnTo>
                      <a:pt x="308" y="46"/>
                    </a:lnTo>
                    <a:lnTo>
                      <a:pt x="319" y="53"/>
                    </a:lnTo>
                    <a:lnTo>
                      <a:pt x="322" y="61"/>
                    </a:lnTo>
                    <a:lnTo>
                      <a:pt x="326" y="69"/>
                    </a:lnTo>
                    <a:lnTo>
                      <a:pt x="326" y="76"/>
                    </a:lnTo>
                    <a:lnTo>
                      <a:pt x="322" y="95"/>
                    </a:lnTo>
                    <a:lnTo>
                      <a:pt x="311" y="115"/>
                    </a:lnTo>
                    <a:lnTo>
                      <a:pt x="297" y="134"/>
                    </a:lnTo>
                    <a:lnTo>
                      <a:pt x="282" y="149"/>
                    </a:lnTo>
                    <a:lnTo>
                      <a:pt x="257" y="172"/>
                    </a:lnTo>
                    <a:lnTo>
                      <a:pt x="217" y="203"/>
                    </a:lnTo>
                    <a:lnTo>
                      <a:pt x="178" y="233"/>
                    </a:lnTo>
                    <a:lnTo>
                      <a:pt x="163" y="245"/>
                    </a:lnTo>
                    <a:lnTo>
                      <a:pt x="145" y="260"/>
                    </a:lnTo>
                    <a:lnTo>
                      <a:pt x="138" y="272"/>
                    </a:lnTo>
                    <a:lnTo>
                      <a:pt x="138" y="279"/>
                    </a:lnTo>
                    <a:lnTo>
                      <a:pt x="145" y="287"/>
                    </a:lnTo>
                    <a:lnTo>
                      <a:pt x="156" y="291"/>
                    </a:lnTo>
                    <a:lnTo>
                      <a:pt x="181" y="298"/>
                    </a:lnTo>
                    <a:lnTo>
                      <a:pt x="206" y="306"/>
                    </a:lnTo>
                    <a:lnTo>
                      <a:pt x="228" y="318"/>
                    </a:lnTo>
                    <a:lnTo>
                      <a:pt x="250" y="333"/>
                    </a:lnTo>
                    <a:lnTo>
                      <a:pt x="290" y="367"/>
                    </a:lnTo>
                    <a:lnTo>
                      <a:pt x="329" y="406"/>
                    </a:lnTo>
                    <a:lnTo>
                      <a:pt x="362" y="452"/>
                    </a:lnTo>
                    <a:lnTo>
                      <a:pt x="395" y="498"/>
                    </a:lnTo>
                    <a:lnTo>
                      <a:pt x="420" y="547"/>
                    </a:lnTo>
                    <a:lnTo>
                      <a:pt x="445" y="590"/>
                    </a:lnTo>
                    <a:lnTo>
                      <a:pt x="481" y="666"/>
                    </a:lnTo>
                    <a:lnTo>
                      <a:pt x="510" y="743"/>
                    </a:lnTo>
                    <a:lnTo>
                      <a:pt x="539" y="819"/>
                    </a:lnTo>
                    <a:lnTo>
                      <a:pt x="565" y="896"/>
                    </a:lnTo>
                    <a:lnTo>
                      <a:pt x="597" y="1015"/>
                    </a:lnTo>
                    <a:lnTo>
                      <a:pt x="608" y="1072"/>
                    </a:lnTo>
                    <a:lnTo>
                      <a:pt x="612" y="1084"/>
                    </a:lnTo>
                    <a:lnTo>
                      <a:pt x="619" y="1095"/>
                    </a:lnTo>
                    <a:lnTo>
                      <a:pt x="637" y="1114"/>
                    </a:lnTo>
                    <a:lnTo>
                      <a:pt x="680" y="1145"/>
                    </a:lnTo>
                    <a:lnTo>
                      <a:pt x="774" y="1222"/>
                    </a:lnTo>
                    <a:lnTo>
                      <a:pt x="869" y="1298"/>
                    </a:lnTo>
                    <a:lnTo>
                      <a:pt x="471" y="1697"/>
                    </a:lnTo>
                    <a:lnTo>
                      <a:pt x="463" y="1704"/>
                    </a:lnTo>
                    <a:lnTo>
                      <a:pt x="452" y="1708"/>
                    </a:lnTo>
                    <a:lnTo>
                      <a:pt x="445" y="1708"/>
                    </a:lnTo>
                    <a:lnTo>
                      <a:pt x="434" y="1716"/>
                    </a:lnTo>
                    <a:lnTo>
                      <a:pt x="337" y="1815"/>
                    </a:lnTo>
                    <a:lnTo>
                      <a:pt x="264" y="1896"/>
                    </a:lnTo>
                    <a:lnTo>
                      <a:pt x="243" y="1915"/>
                    </a:lnTo>
                    <a:lnTo>
                      <a:pt x="225" y="1934"/>
                    </a:lnTo>
                    <a:lnTo>
                      <a:pt x="203" y="1946"/>
                    </a:lnTo>
                    <a:lnTo>
                      <a:pt x="181" y="1957"/>
                    </a:lnTo>
                    <a:lnTo>
                      <a:pt x="167" y="1961"/>
                    </a:lnTo>
                    <a:lnTo>
                      <a:pt x="152" y="1957"/>
                    </a:lnTo>
                    <a:lnTo>
                      <a:pt x="138" y="1953"/>
                    </a:lnTo>
                    <a:lnTo>
                      <a:pt x="130" y="1946"/>
                    </a:lnTo>
                    <a:lnTo>
                      <a:pt x="123" y="1934"/>
                    </a:lnTo>
                    <a:lnTo>
                      <a:pt x="116" y="1919"/>
                    </a:lnTo>
                    <a:lnTo>
                      <a:pt x="120" y="1907"/>
                    </a:lnTo>
                    <a:lnTo>
                      <a:pt x="123" y="1892"/>
                    </a:lnTo>
                    <a:lnTo>
                      <a:pt x="141" y="1861"/>
                    </a:lnTo>
                    <a:lnTo>
                      <a:pt x="149" y="1846"/>
                    </a:lnTo>
                    <a:lnTo>
                      <a:pt x="152" y="1831"/>
                    </a:lnTo>
                    <a:lnTo>
                      <a:pt x="149" y="1808"/>
                    </a:lnTo>
                    <a:lnTo>
                      <a:pt x="138" y="1792"/>
                    </a:lnTo>
                    <a:lnTo>
                      <a:pt x="127" y="1781"/>
                    </a:lnTo>
                    <a:lnTo>
                      <a:pt x="109" y="1773"/>
                    </a:lnTo>
                    <a:lnTo>
                      <a:pt x="91" y="1773"/>
                    </a:lnTo>
                    <a:lnTo>
                      <a:pt x="73" y="1777"/>
                    </a:lnTo>
                    <a:lnTo>
                      <a:pt x="58" y="1785"/>
                    </a:lnTo>
                    <a:lnTo>
                      <a:pt x="44" y="1800"/>
                    </a:lnTo>
                    <a:lnTo>
                      <a:pt x="26" y="1827"/>
                    </a:lnTo>
                    <a:lnTo>
                      <a:pt x="11" y="1854"/>
                    </a:lnTo>
                    <a:lnTo>
                      <a:pt x="4" y="1884"/>
                    </a:lnTo>
                    <a:lnTo>
                      <a:pt x="0" y="1915"/>
                    </a:lnTo>
                    <a:lnTo>
                      <a:pt x="4" y="1942"/>
                    </a:lnTo>
                    <a:lnTo>
                      <a:pt x="11" y="1973"/>
                    </a:lnTo>
                    <a:lnTo>
                      <a:pt x="22" y="1999"/>
                    </a:lnTo>
                    <a:lnTo>
                      <a:pt x="44" y="2026"/>
                    </a:lnTo>
                    <a:lnTo>
                      <a:pt x="62" y="2041"/>
                    </a:lnTo>
                    <a:lnTo>
                      <a:pt x="80" y="2057"/>
                    </a:lnTo>
                    <a:lnTo>
                      <a:pt x="98" y="2068"/>
                    </a:lnTo>
                    <a:lnTo>
                      <a:pt x="120" y="2076"/>
                    </a:lnTo>
                    <a:lnTo>
                      <a:pt x="152" y="2084"/>
                    </a:lnTo>
                    <a:lnTo>
                      <a:pt x="185" y="2080"/>
                    </a:lnTo>
                    <a:lnTo>
                      <a:pt x="217" y="2072"/>
                    </a:lnTo>
                    <a:lnTo>
                      <a:pt x="250" y="2057"/>
                    </a:lnTo>
                    <a:lnTo>
                      <a:pt x="279" y="2038"/>
                    </a:lnTo>
                    <a:lnTo>
                      <a:pt x="304" y="2018"/>
                    </a:lnTo>
                    <a:lnTo>
                      <a:pt x="355" y="1969"/>
                    </a:lnTo>
                    <a:lnTo>
                      <a:pt x="449" y="1869"/>
                    </a:lnTo>
                    <a:lnTo>
                      <a:pt x="492" y="1823"/>
                    </a:lnTo>
                    <a:lnTo>
                      <a:pt x="507" y="1808"/>
                    </a:lnTo>
                    <a:lnTo>
                      <a:pt x="510" y="1796"/>
                    </a:lnTo>
                    <a:lnTo>
                      <a:pt x="518" y="1777"/>
                    </a:lnTo>
                    <a:lnTo>
                      <a:pt x="521" y="1766"/>
                    </a:lnTo>
                    <a:lnTo>
                      <a:pt x="525" y="1758"/>
                    </a:lnTo>
                    <a:lnTo>
                      <a:pt x="930" y="1356"/>
                    </a:lnTo>
                    <a:lnTo>
                      <a:pt x="1020" y="1440"/>
                    </a:lnTo>
                    <a:lnTo>
                      <a:pt x="1111" y="1528"/>
                    </a:lnTo>
                    <a:lnTo>
                      <a:pt x="1198" y="1616"/>
                    </a:lnTo>
                    <a:lnTo>
                      <a:pt x="1285" y="1708"/>
                    </a:lnTo>
                    <a:lnTo>
                      <a:pt x="1404" y="1846"/>
                    </a:lnTo>
                    <a:lnTo>
                      <a:pt x="1498" y="1961"/>
                    </a:lnTo>
                    <a:lnTo>
                      <a:pt x="1505" y="1976"/>
                    </a:lnTo>
                    <a:lnTo>
                      <a:pt x="1516" y="1988"/>
                    </a:lnTo>
                    <a:lnTo>
                      <a:pt x="1534" y="1995"/>
                    </a:lnTo>
                    <a:lnTo>
                      <a:pt x="1552" y="1995"/>
                    </a:lnTo>
                    <a:lnTo>
                      <a:pt x="1589" y="1995"/>
                    </a:lnTo>
                    <a:lnTo>
                      <a:pt x="1646" y="1999"/>
                    </a:lnTo>
                    <a:lnTo>
                      <a:pt x="1704" y="2011"/>
                    </a:lnTo>
                    <a:lnTo>
                      <a:pt x="1762" y="2022"/>
                    </a:lnTo>
                    <a:lnTo>
                      <a:pt x="1820" y="2038"/>
                    </a:lnTo>
                    <a:lnTo>
                      <a:pt x="1874" y="2057"/>
                    </a:lnTo>
                    <a:lnTo>
                      <a:pt x="1929" y="2080"/>
                    </a:lnTo>
                    <a:lnTo>
                      <a:pt x="1983" y="2107"/>
                    </a:lnTo>
                    <a:lnTo>
                      <a:pt x="2034" y="2137"/>
                    </a:lnTo>
                    <a:lnTo>
                      <a:pt x="2070" y="2164"/>
                    </a:lnTo>
                    <a:lnTo>
                      <a:pt x="2102" y="2195"/>
                    </a:lnTo>
                    <a:lnTo>
                      <a:pt x="2124" y="2214"/>
                    </a:lnTo>
                    <a:lnTo>
                      <a:pt x="2138" y="2225"/>
                    </a:lnTo>
                    <a:lnTo>
                      <a:pt x="2149" y="2225"/>
                    </a:lnTo>
                    <a:lnTo>
                      <a:pt x="2157" y="2222"/>
                    </a:lnTo>
                    <a:lnTo>
                      <a:pt x="2164" y="2214"/>
                    </a:lnTo>
                    <a:lnTo>
                      <a:pt x="2164" y="2202"/>
                    </a:lnTo>
                    <a:lnTo>
                      <a:pt x="2160" y="2118"/>
                    </a:lnTo>
                    <a:lnTo>
                      <a:pt x="2157" y="2026"/>
                    </a:lnTo>
                    <a:lnTo>
                      <a:pt x="2153" y="1865"/>
                    </a:lnTo>
                    <a:lnTo>
                      <a:pt x="2142" y="1712"/>
                    </a:lnTo>
                    <a:lnTo>
                      <a:pt x="2128" y="1566"/>
                    </a:lnTo>
                    <a:lnTo>
                      <a:pt x="2106" y="1425"/>
                    </a:lnTo>
                    <a:lnTo>
                      <a:pt x="2091" y="1356"/>
                    </a:lnTo>
                    <a:lnTo>
                      <a:pt x="2077" y="1291"/>
                    </a:lnTo>
                    <a:lnTo>
                      <a:pt x="2059" y="1222"/>
                    </a:lnTo>
                    <a:lnTo>
                      <a:pt x="2037" y="1157"/>
                    </a:lnTo>
                    <a:lnTo>
                      <a:pt x="2012" y="1091"/>
                    </a:lnTo>
                    <a:lnTo>
                      <a:pt x="1983" y="1026"/>
                    </a:lnTo>
                    <a:lnTo>
                      <a:pt x="1954" y="965"/>
                    </a:lnTo>
                    <a:lnTo>
                      <a:pt x="1918" y="900"/>
                    </a:lnTo>
                    <a:close/>
                    <a:moveTo>
                      <a:pt x="141" y="1796"/>
                    </a:moveTo>
                    <a:lnTo>
                      <a:pt x="141" y="17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38" name="Freeform 7"/>
              <p:cNvSpPr>
                <a:spLocks/>
              </p:cNvSpPr>
              <p:nvPr/>
            </p:nvSpPr>
            <p:spPr bwMode="auto">
              <a:xfrm>
                <a:off x="1765" y="467"/>
                <a:ext cx="2164" cy="2225"/>
              </a:xfrm>
              <a:custGeom>
                <a:avLst/>
                <a:gdLst>
                  <a:gd name="T0" fmla="*/ 1845 w 2164"/>
                  <a:gd name="T1" fmla="*/ 777 h 2225"/>
                  <a:gd name="T2" fmla="*/ 1722 w 2164"/>
                  <a:gd name="T3" fmla="*/ 624 h 2225"/>
                  <a:gd name="T4" fmla="*/ 1701 w 2164"/>
                  <a:gd name="T5" fmla="*/ 582 h 2225"/>
                  <a:gd name="T6" fmla="*/ 1911 w 2164"/>
                  <a:gd name="T7" fmla="*/ 344 h 2225"/>
                  <a:gd name="T8" fmla="*/ 1882 w 2164"/>
                  <a:gd name="T9" fmla="*/ 314 h 2225"/>
                  <a:gd name="T10" fmla="*/ 1646 w 2164"/>
                  <a:gd name="T11" fmla="*/ 521 h 2225"/>
                  <a:gd name="T12" fmla="*/ 1607 w 2164"/>
                  <a:gd name="T13" fmla="*/ 505 h 2225"/>
                  <a:gd name="T14" fmla="*/ 1455 w 2164"/>
                  <a:gd name="T15" fmla="*/ 364 h 2225"/>
                  <a:gd name="T16" fmla="*/ 1270 w 2164"/>
                  <a:gd name="T17" fmla="*/ 233 h 2225"/>
                  <a:gd name="T18" fmla="*/ 1020 w 2164"/>
                  <a:gd name="T19" fmla="*/ 111 h 2225"/>
                  <a:gd name="T20" fmla="*/ 825 w 2164"/>
                  <a:gd name="T21" fmla="*/ 53 h 2225"/>
                  <a:gd name="T22" fmla="*/ 528 w 2164"/>
                  <a:gd name="T23" fmla="*/ 11 h 2225"/>
                  <a:gd name="T24" fmla="*/ 344 w 2164"/>
                  <a:gd name="T25" fmla="*/ 0 h 2225"/>
                  <a:gd name="T26" fmla="*/ 301 w 2164"/>
                  <a:gd name="T27" fmla="*/ 15 h 2225"/>
                  <a:gd name="T28" fmla="*/ 308 w 2164"/>
                  <a:gd name="T29" fmla="*/ 46 h 2225"/>
                  <a:gd name="T30" fmla="*/ 326 w 2164"/>
                  <a:gd name="T31" fmla="*/ 76 h 2225"/>
                  <a:gd name="T32" fmla="*/ 282 w 2164"/>
                  <a:gd name="T33" fmla="*/ 149 h 2225"/>
                  <a:gd name="T34" fmla="*/ 178 w 2164"/>
                  <a:gd name="T35" fmla="*/ 233 h 2225"/>
                  <a:gd name="T36" fmla="*/ 138 w 2164"/>
                  <a:gd name="T37" fmla="*/ 272 h 2225"/>
                  <a:gd name="T38" fmla="*/ 156 w 2164"/>
                  <a:gd name="T39" fmla="*/ 291 h 2225"/>
                  <a:gd name="T40" fmla="*/ 250 w 2164"/>
                  <a:gd name="T41" fmla="*/ 333 h 2225"/>
                  <a:gd name="T42" fmla="*/ 395 w 2164"/>
                  <a:gd name="T43" fmla="*/ 498 h 2225"/>
                  <a:gd name="T44" fmla="*/ 481 w 2164"/>
                  <a:gd name="T45" fmla="*/ 666 h 2225"/>
                  <a:gd name="T46" fmla="*/ 597 w 2164"/>
                  <a:gd name="T47" fmla="*/ 1015 h 2225"/>
                  <a:gd name="T48" fmla="*/ 619 w 2164"/>
                  <a:gd name="T49" fmla="*/ 1095 h 2225"/>
                  <a:gd name="T50" fmla="*/ 774 w 2164"/>
                  <a:gd name="T51" fmla="*/ 1222 h 2225"/>
                  <a:gd name="T52" fmla="*/ 471 w 2164"/>
                  <a:gd name="T53" fmla="*/ 1697 h 2225"/>
                  <a:gd name="T54" fmla="*/ 434 w 2164"/>
                  <a:gd name="T55" fmla="*/ 1716 h 2225"/>
                  <a:gd name="T56" fmla="*/ 264 w 2164"/>
                  <a:gd name="T57" fmla="*/ 1896 h 2225"/>
                  <a:gd name="T58" fmla="*/ 181 w 2164"/>
                  <a:gd name="T59" fmla="*/ 1957 h 2225"/>
                  <a:gd name="T60" fmla="*/ 138 w 2164"/>
                  <a:gd name="T61" fmla="*/ 1953 h 2225"/>
                  <a:gd name="T62" fmla="*/ 120 w 2164"/>
                  <a:gd name="T63" fmla="*/ 1907 h 2225"/>
                  <a:gd name="T64" fmla="*/ 149 w 2164"/>
                  <a:gd name="T65" fmla="*/ 1846 h 2225"/>
                  <a:gd name="T66" fmla="*/ 149 w 2164"/>
                  <a:gd name="T67" fmla="*/ 1808 h 2225"/>
                  <a:gd name="T68" fmla="*/ 91 w 2164"/>
                  <a:gd name="T69" fmla="*/ 1773 h 2225"/>
                  <a:gd name="T70" fmla="*/ 44 w 2164"/>
                  <a:gd name="T71" fmla="*/ 1800 h 2225"/>
                  <a:gd name="T72" fmla="*/ 0 w 2164"/>
                  <a:gd name="T73" fmla="*/ 1915 h 2225"/>
                  <a:gd name="T74" fmla="*/ 44 w 2164"/>
                  <a:gd name="T75" fmla="*/ 2026 h 2225"/>
                  <a:gd name="T76" fmla="*/ 80 w 2164"/>
                  <a:gd name="T77" fmla="*/ 2057 h 2225"/>
                  <a:gd name="T78" fmla="*/ 120 w 2164"/>
                  <a:gd name="T79" fmla="*/ 2076 h 2225"/>
                  <a:gd name="T80" fmla="*/ 250 w 2164"/>
                  <a:gd name="T81" fmla="*/ 2057 h 2225"/>
                  <a:gd name="T82" fmla="*/ 355 w 2164"/>
                  <a:gd name="T83" fmla="*/ 1969 h 2225"/>
                  <a:gd name="T84" fmla="*/ 510 w 2164"/>
                  <a:gd name="T85" fmla="*/ 1796 h 2225"/>
                  <a:gd name="T86" fmla="*/ 525 w 2164"/>
                  <a:gd name="T87" fmla="*/ 1758 h 2225"/>
                  <a:gd name="T88" fmla="*/ 1020 w 2164"/>
                  <a:gd name="T89" fmla="*/ 1440 h 2225"/>
                  <a:gd name="T90" fmla="*/ 1285 w 2164"/>
                  <a:gd name="T91" fmla="*/ 1708 h 2225"/>
                  <a:gd name="T92" fmla="*/ 1505 w 2164"/>
                  <a:gd name="T93" fmla="*/ 1976 h 2225"/>
                  <a:gd name="T94" fmla="*/ 1552 w 2164"/>
                  <a:gd name="T95" fmla="*/ 1995 h 2225"/>
                  <a:gd name="T96" fmla="*/ 1704 w 2164"/>
                  <a:gd name="T97" fmla="*/ 2011 h 2225"/>
                  <a:gd name="T98" fmla="*/ 1929 w 2164"/>
                  <a:gd name="T99" fmla="*/ 2080 h 2225"/>
                  <a:gd name="T100" fmla="*/ 2070 w 2164"/>
                  <a:gd name="T101" fmla="*/ 2164 h 2225"/>
                  <a:gd name="T102" fmla="*/ 2138 w 2164"/>
                  <a:gd name="T103" fmla="*/ 2225 h 2225"/>
                  <a:gd name="T104" fmla="*/ 2164 w 2164"/>
                  <a:gd name="T105" fmla="*/ 2202 h 2225"/>
                  <a:gd name="T106" fmla="*/ 2157 w 2164"/>
                  <a:gd name="T107" fmla="*/ 2026 h 2225"/>
                  <a:gd name="T108" fmla="*/ 2106 w 2164"/>
                  <a:gd name="T109" fmla="*/ 1425 h 2225"/>
                  <a:gd name="T110" fmla="*/ 2037 w 2164"/>
                  <a:gd name="T111" fmla="*/ 1157 h 2225"/>
                  <a:gd name="T112" fmla="*/ 1918 w 2164"/>
                  <a:gd name="T113" fmla="*/ 900 h 22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64"/>
                  <a:gd name="T172" fmla="*/ 0 h 2225"/>
                  <a:gd name="T173" fmla="*/ 2164 w 2164"/>
                  <a:gd name="T174" fmla="*/ 2225 h 22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64" h="2225">
                    <a:moveTo>
                      <a:pt x="1918" y="900"/>
                    </a:moveTo>
                    <a:lnTo>
                      <a:pt x="1918" y="900"/>
                    </a:lnTo>
                    <a:lnTo>
                      <a:pt x="1882" y="839"/>
                    </a:lnTo>
                    <a:lnTo>
                      <a:pt x="1845" y="777"/>
                    </a:lnTo>
                    <a:lnTo>
                      <a:pt x="1802" y="720"/>
                    </a:lnTo>
                    <a:lnTo>
                      <a:pt x="1759" y="666"/>
                    </a:lnTo>
                    <a:lnTo>
                      <a:pt x="1722" y="624"/>
                    </a:lnTo>
                    <a:lnTo>
                      <a:pt x="1701" y="597"/>
                    </a:lnTo>
                    <a:lnTo>
                      <a:pt x="1697" y="590"/>
                    </a:lnTo>
                    <a:lnTo>
                      <a:pt x="1701" y="582"/>
                    </a:lnTo>
                    <a:lnTo>
                      <a:pt x="1900" y="364"/>
                    </a:lnTo>
                    <a:lnTo>
                      <a:pt x="1907" y="356"/>
                    </a:lnTo>
                    <a:lnTo>
                      <a:pt x="1911" y="344"/>
                    </a:lnTo>
                    <a:lnTo>
                      <a:pt x="1907" y="333"/>
                    </a:lnTo>
                    <a:lnTo>
                      <a:pt x="1900" y="321"/>
                    </a:lnTo>
                    <a:lnTo>
                      <a:pt x="1892" y="318"/>
                    </a:lnTo>
                    <a:lnTo>
                      <a:pt x="1882" y="314"/>
                    </a:lnTo>
                    <a:lnTo>
                      <a:pt x="1871" y="314"/>
                    </a:lnTo>
                    <a:lnTo>
                      <a:pt x="1860" y="321"/>
                    </a:lnTo>
                    <a:lnTo>
                      <a:pt x="1646" y="521"/>
                    </a:lnTo>
                    <a:lnTo>
                      <a:pt x="1639" y="524"/>
                    </a:lnTo>
                    <a:lnTo>
                      <a:pt x="1628" y="521"/>
                    </a:lnTo>
                    <a:lnTo>
                      <a:pt x="1607" y="505"/>
                    </a:lnTo>
                    <a:lnTo>
                      <a:pt x="1570" y="467"/>
                    </a:lnTo>
                    <a:lnTo>
                      <a:pt x="1513" y="413"/>
                    </a:lnTo>
                    <a:lnTo>
                      <a:pt x="1455" y="364"/>
                    </a:lnTo>
                    <a:lnTo>
                      <a:pt x="1393" y="314"/>
                    </a:lnTo>
                    <a:lnTo>
                      <a:pt x="1328" y="272"/>
                    </a:lnTo>
                    <a:lnTo>
                      <a:pt x="1270" y="233"/>
                    </a:lnTo>
                    <a:lnTo>
                      <a:pt x="1212" y="199"/>
                    </a:lnTo>
                    <a:lnTo>
                      <a:pt x="1151" y="168"/>
                    </a:lnTo>
                    <a:lnTo>
                      <a:pt x="1086" y="138"/>
                    </a:lnTo>
                    <a:lnTo>
                      <a:pt x="1020" y="111"/>
                    </a:lnTo>
                    <a:lnTo>
                      <a:pt x="959" y="88"/>
                    </a:lnTo>
                    <a:lnTo>
                      <a:pt x="890" y="69"/>
                    </a:lnTo>
                    <a:lnTo>
                      <a:pt x="825" y="53"/>
                    </a:lnTo>
                    <a:lnTo>
                      <a:pt x="753" y="38"/>
                    </a:lnTo>
                    <a:lnTo>
                      <a:pt x="677" y="26"/>
                    </a:lnTo>
                    <a:lnTo>
                      <a:pt x="604" y="15"/>
                    </a:lnTo>
                    <a:lnTo>
                      <a:pt x="528" y="11"/>
                    </a:lnTo>
                    <a:lnTo>
                      <a:pt x="380" y="3"/>
                    </a:lnTo>
                    <a:lnTo>
                      <a:pt x="344" y="0"/>
                    </a:lnTo>
                    <a:lnTo>
                      <a:pt x="326" y="3"/>
                    </a:lnTo>
                    <a:lnTo>
                      <a:pt x="311" y="7"/>
                    </a:lnTo>
                    <a:lnTo>
                      <a:pt x="301" y="15"/>
                    </a:lnTo>
                    <a:lnTo>
                      <a:pt x="301" y="26"/>
                    </a:lnTo>
                    <a:lnTo>
                      <a:pt x="301" y="38"/>
                    </a:lnTo>
                    <a:lnTo>
                      <a:pt x="308" y="46"/>
                    </a:lnTo>
                    <a:lnTo>
                      <a:pt x="319" y="53"/>
                    </a:lnTo>
                    <a:lnTo>
                      <a:pt x="322" y="61"/>
                    </a:lnTo>
                    <a:lnTo>
                      <a:pt x="326" y="69"/>
                    </a:lnTo>
                    <a:lnTo>
                      <a:pt x="326" y="76"/>
                    </a:lnTo>
                    <a:lnTo>
                      <a:pt x="322" y="95"/>
                    </a:lnTo>
                    <a:lnTo>
                      <a:pt x="311" y="115"/>
                    </a:lnTo>
                    <a:lnTo>
                      <a:pt x="297" y="134"/>
                    </a:lnTo>
                    <a:lnTo>
                      <a:pt x="282" y="149"/>
                    </a:lnTo>
                    <a:lnTo>
                      <a:pt x="257" y="172"/>
                    </a:lnTo>
                    <a:lnTo>
                      <a:pt x="217" y="203"/>
                    </a:lnTo>
                    <a:lnTo>
                      <a:pt x="178" y="233"/>
                    </a:lnTo>
                    <a:lnTo>
                      <a:pt x="163" y="245"/>
                    </a:lnTo>
                    <a:lnTo>
                      <a:pt x="145" y="260"/>
                    </a:lnTo>
                    <a:lnTo>
                      <a:pt x="138" y="272"/>
                    </a:lnTo>
                    <a:lnTo>
                      <a:pt x="138" y="279"/>
                    </a:lnTo>
                    <a:lnTo>
                      <a:pt x="145" y="287"/>
                    </a:lnTo>
                    <a:lnTo>
                      <a:pt x="156" y="291"/>
                    </a:lnTo>
                    <a:lnTo>
                      <a:pt x="181" y="298"/>
                    </a:lnTo>
                    <a:lnTo>
                      <a:pt x="206" y="306"/>
                    </a:lnTo>
                    <a:lnTo>
                      <a:pt x="228" y="318"/>
                    </a:lnTo>
                    <a:lnTo>
                      <a:pt x="250" y="333"/>
                    </a:lnTo>
                    <a:lnTo>
                      <a:pt x="290" y="367"/>
                    </a:lnTo>
                    <a:lnTo>
                      <a:pt x="329" y="406"/>
                    </a:lnTo>
                    <a:lnTo>
                      <a:pt x="362" y="452"/>
                    </a:lnTo>
                    <a:lnTo>
                      <a:pt x="395" y="498"/>
                    </a:lnTo>
                    <a:lnTo>
                      <a:pt x="420" y="547"/>
                    </a:lnTo>
                    <a:lnTo>
                      <a:pt x="445" y="590"/>
                    </a:lnTo>
                    <a:lnTo>
                      <a:pt x="481" y="666"/>
                    </a:lnTo>
                    <a:lnTo>
                      <a:pt x="510" y="743"/>
                    </a:lnTo>
                    <a:lnTo>
                      <a:pt x="539" y="819"/>
                    </a:lnTo>
                    <a:lnTo>
                      <a:pt x="565" y="896"/>
                    </a:lnTo>
                    <a:lnTo>
                      <a:pt x="597" y="1015"/>
                    </a:lnTo>
                    <a:lnTo>
                      <a:pt x="608" y="1072"/>
                    </a:lnTo>
                    <a:lnTo>
                      <a:pt x="612" y="1084"/>
                    </a:lnTo>
                    <a:lnTo>
                      <a:pt x="619" y="1095"/>
                    </a:lnTo>
                    <a:lnTo>
                      <a:pt x="637" y="1114"/>
                    </a:lnTo>
                    <a:lnTo>
                      <a:pt x="680" y="1145"/>
                    </a:lnTo>
                    <a:lnTo>
                      <a:pt x="774" y="1222"/>
                    </a:lnTo>
                    <a:lnTo>
                      <a:pt x="869" y="1298"/>
                    </a:lnTo>
                    <a:lnTo>
                      <a:pt x="471" y="1697"/>
                    </a:lnTo>
                    <a:lnTo>
                      <a:pt x="463" y="1704"/>
                    </a:lnTo>
                    <a:lnTo>
                      <a:pt x="452" y="1708"/>
                    </a:lnTo>
                    <a:lnTo>
                      <a:pt x="445" y="1708"/>
                    </a:lnTo>
                    <a:lnTo>
                      <a:pt x="434" y="1716"/>
                    </a:lnTo>
                    <a:lnTo>
                      <a:pt x="337" y="1815"/>
                    </a:lnTo>
                    <a:lnTo>
                      <a:pt x="264" y="1896"/>
                    </a:lnTo>
                    <a:lnTo>
                      <a:pt x="243" y="1915"/>
                    </a:lnTo>
                    <a:lnTo>
                      <a:pt x="225" y="1934"/>
                    </a:lnTo>
                    <a:lnTo>
                      <a:pt x="203" y="1946"/>
                    </a:lnTo>
                    <a:lnTo>
                      <a:pt x="181" y="1957"/>
                    </a:lnTo>
                    <a:lnTo>
                      <a:pt x="167" y="1961"/>
                    </a:lnTo>
                    <a:lnTo>
                      <a:pt x="152" y="1957"/>
                    </a:lnTo>
                    <a:lnTo>
                      <a:pt x="138" y="1953"/>
                    </a:lnTo>
                    <a:lnTo>
                      <a:pt x="130" y="1946"/>
                    </a:lnTo>
                    <a:lnTo>
                      <a:pt x="123" y="1934"/>
                    </a:lnTo>
                    <a:lnTo>
                      <a:pt x="116" y="1919"/>
                    </a:lnTo>
                    <a:lnTo>
                      <a:pt x="120" y="1907"/>
                    </a:lnTo>
                    <a:lnTo>
                      <a:pt x="123" y="1892"/>
                    </a:lnTo>
                    <a:lnTo>
                      <a:pt x="141" y="1861"/>
                    </a:lnTo>
                    <a:lnTo>
                      <a:pt x="149" y="1846"/>
                    </a:lnTo>
                    <a:lnTo>
                      <a:pt x="152" y="1831"/>
                    </a:lnTo>
                    <a:lnTo>
                      <a:pt x="149" y="1808"/>
                    </a:lnTo>
                    <a:lnTo>
                      <a:pt x="138" y="1792"/>
                    </a:lnTo>
                    <a:lnTo>
                      <a:pt x="127" y="1781"/>
                    </a:lnTo>
                    <a:lnTo>
                      <a:pt x="109" y="1773"/>
                    </a:lnTo>
                    <a:lnTo>
                      <a:pt x="91" y="1773"/>
                    </a:lnTo>
                    <a:lnTo>
                      <a:pt x="73" y="1777"/>
                    </a:lnTo>
                    <a:lnTo>
                      <a:pt x="58" y="1785"/>
                    </a:lnTo>
                    <a:lnTo>
                      <a:pt x="44" y="1800"/>
                    </a:lnTo>
                    <a:lnTo>
                      <a:pt x="26" y="1827"/>
                    </a:lnTo>
                    <a:lnTo>
                      <a:pt x="11" y="1854"/>
                    </a:lnTo>
                    <a:lnTo>
                      <a:pt x="4" y="1884"/>
                    </a:lnTo>
                    <a:lnTo>
                      <a:pt x="0" y="1915"/>
                    </a:lnTo>
                    <a:lnTo>
                      <a:pt x="4" y="1942"/>
                    </a:lnTo>
                    <a:lnTo>
                      <a:pt x="11" y="1973"/>
                    </a:lnTo>
                    <a:lnTo>
                      <a:pt x="22" y="1999"/>
                    </a:lnTo>
                    <a:lnTo>
                      <a:pt x="44" y="2026"/>
                    </a:lnTo>
                    <a:lnTo>
                      <a:pt x="62" y="2041"/>
                    </a:lnTo>
                    <a:lnTo>
                      <a:pt x="80" y="2057"/>
                    </a:lnTo>
                    <a:lnTo>
                      <a:pt x="98" y="2068"/>
                    </a:lnTo>
                    <a:lnTo>
                      <a:pt x="120" y="2076"/>
                    </a:lnTo>
                    <a:lnTo>
                      <a:pt x="152" y="2084"/>
                    </a:lnTo>
                    <a:lnTo>
                      <a:pt x="185" y="2080"/>
                    </a:lnTo>
                    <a:lnTo>
                      <a:pt x="217" y="2072"/>
                    </a:lnTo>
                    <a:lnTo>
                      <a:pt x="250" y="2057"/>
                    </a:lnTo>
                    <a:lnTo>
                      <a:pt x="279" y="2038"/>
                    </a:lnTo>
                    <a:lnTo>
                      <a:pt x="304" y="2018"/>
                    </a:lnTo>
                    <a:lnTo>
                      <a:pt x="355" y="1969"/>
                    </a:lnTo>
                    <a:lnTo>
                      <a:pt x="449" y="1869"/>
                    </a:lnTo>
                    <a:lnTo>
                      <a:pt x="492" y="1823"/>
                    </a:lnTo>
                    <a:lnTo>
                      <a:pt x="507" y="1808"/>
                    </a:lnTo>
                    <a:lnTo>
                      <a:pt x="510" y="1796"/>
                    </a:lnTo>
                    <a:lnTo>
                      <a:pt x="518" y="1777"/>
                    </a:lnTo>
                    <a:lnTo>
                      <a:pt x="521" y="1766"/>
                    </a:lnTo>
                    <a:lnTo>
                      <a:pt x="525" y="1758"/>
                    </a:lnTo>
                    <a:lnTo>
                      <a:pt x="930" y="1356"/>
                    </a:lnTo>
                    <a:lnTo>
                      <a:pt x="1020" y="1440"/>
                    </a:lnTo>
                    <a:lnTo>
                      <a:pt x="1111" y="1528"/>
                    </a:lnTo>
                    <a:lnTo>
                      <a:pt x="1198" y="1616"/>
                    </a:lnTo>
                    <a:lnTo>
                      <a:pt x="1285" y="1708"/>
                    </a:lnTo>
                    <a:lnTo>
                      <a:pt x="1404" y="1846"/>
                    </a:lnTo>
                    <a:lnTo>
                      <a:pt x="1498" y="1961"/>
                    </a:lnTo>
                    <a:lnTo>
                      <a:pt x="1505" y="1976"/>
                    </a:lnTo>
                    <a:lnTo>
                      <a:pt x="1516" y="1988"/>
                    </a:lnTo>
                    <a:lnTo>
                      <a:pt x="1534" y="1995"/>
                    </a:lnTo>
                    <a:lnTo>
                      <a:pt x="1552" y="1995"/>
                    </a:lnTo>
                    <a:lnTo>
                      <a:pt x="1589" y="1995"/>
                    </a:lnTo>
                    <a:lnTo>
                      <a:pt x="1646" y="1999"/>
                    </a:lnTo>
                    <a:lnTo>
                      <a:pt x="1704" y="2011"/>
                    </a:lnTo>
                    <a:lnTo>
                      <a:pt x="1762" y="2022"/>
                    </a:lnTo>
                    <a:lnTo>
                      <a:pt x="1820" y="2038"/>
                    </a:lnTo>
                    <a:lnTo>
                      <a:pt x="1874" y="2057"/>
                    </a:lnTo>
                    <a:lnTo>
                      <a:pt x="1929" y="2080"/>
                    </a:lnTo>
                    <a:lnTo>
                      <a:pt x="1983" y="2107"/>
                    </a:lnTo>
                    <a:lnTo>
                      <a:pt x="2034" y="2137"/>
                    </a:lnTo>
                    <a:lnTo>
                      <a:pt x="2070" y="2164"/>
                    </a:lnTo>
                    <a:lnTo>
                      <a:pt x="2102" y="2195"/>
                    </a:lnTo>
                    <a:lnTo>
                      <a:pt x="2124" y="2214"/>
                    </a:lnTo>
                    <a:lnTo>
                      <a:pt x="2138" y="2225"/>
                    </a:lnTo>
                    <a:lnTo>
                      <a:pt x="2149" y="2225"/>
                    </a:lnTo>
                    <a:lnTo>
                      <a:pt x="2157" y="2222"/>
                    </a:lnTo>
                    <a:lnTo>
                      <a:pt x="2164" y="2214"/>
                    </a:lnTo>
                    <a:lnTo>
                      <a:pt x="2164" y="2202"/>
                    </a:lnTo>
                    <a:lnTo>
                      <a:pt x="2160" y="2118"/>
                    </a:lnTo>
                    <a:lnTo>
                      <a:pt x="2157" y="2026"/>
                    </a:lnTo>
                    <a:lnTo>
                      <a:pt x="2153" y="1865"/>
                    </a:lnTo>
                    <a:lnTo>
                      <a:pt x="2142" y="1712"/>
                    </a:lnTo>
                    <a:lnTo>
                      <a:pt x="2128" y="1566"/>
                    </a:lnTo>
                    <a:lnTo>
                      <a:pt x="2106" y="1425"/>
                    </a:lnTo>
                    <a:lnTo>
                      <a:pt x="2091" y="1356"/>
                    </a:lnTo>
                    <a:lnTo>
                      <a:pt x="2077" y="1291"/>
                    </a:lnTo>
                    <a:lnTo>
                      <a:pt x="2059" y="1222"/>
                    </a:lnTo>
                    <a:lnTo>
                      <a:pt x="2037" y="1157"/>
                    </a:lnTo>
                    <a:lnTo>
                      <a:pt x="2012" y="1091"/>
                    </a:lnTo>
                    <a:lnTo>
                      <a:pt x="1983" y="1026"/>
                    </a:lnTo>
                    <a:lnTo>
                      <a:pt x="1954" y="965"/>
                    </a:lnTo>
                    <a:lnTo>
                      <a:pt x="1918" y="9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39" name="Freeform 8"/>
              <p:cNvSpPr>
                <a:spLocks/>
              </p:cNvSpPr>
              <p:nvPr/>
            </p:nvSpPr>
            <p:spPr bwMode="auto">
              <a:xfrm>
                <a:off x="1906" y="2263"/>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0" name="Freeform 9"/>
              <p:cNvSpPr>
                <a:spLocks/>
              </p:cNvSpPr>
              <p:nvPr/>
            </p:nvSpPr>
            <p:spPr bwMode="auto">
              <a:xfrm>
                <a:off x="1787" y="2198"/>
                <a:ext cx="474" cy="330"/>
              </a:xfrm>
              <a:custGeom>
                <a:avLst/>
                <a:gdLst>
                  <a:gd name="T0" fmla="*/ 470 w 474"/>
                  <a:gd name="T1" fmla="*/ 54 h 330"/>
                  <a:gd name="T2" fmla="*/ 474 w 474"/>
                  <a:gd name="T3" fmla="*/ 31 h 330"/>
                  <a:gd name="T4" fmla="*/ 474 w 474"/>
                  <a:gd name="T5" fmla="*/ 31 h 330"/>
                  <a:gd name="T6" fmla="*/ 474 w 474"/>
                  <a:gd name="T7" fmla="*/ 19 h 330"/>
                  <a:gd name="T8" fmla="*/ 467 w 474"/>
                  <a:gd name="T9" fmla="*/ 8 h 330"/>
                  <a:gd name="T10" fmla="*/ 459 w 474"/>
                  <a:gd name="T11" fmla="*/ 4 h 330"/>
                  <a:gd name="T12" fmla="*/ 438 w 474"/>
                  <a:gd name="T13" fmla="*/ 0 h 330"/>
                  <a:gd name="T14" fmla="*/ 412 w 474"/>
                  <a:gd name="T15" fmla="*/ 8 h 330"/>
                  <a:gd name="T16" fmla="*/ 394 w 474"/>
                  <a:gd name="T17" fmla="*/ 31 h 330"/>
                  <a:gd name="T18" fmla="*/ 329 w 474"/>
                  <a:gd name="T19" fmla="*/ 100 h 330"/>
                  <a:gd name="T20" fmla="*/ 253 w 474"/>
                  <a:gd name="T21" fmla="*/ 180 h 330"/>
                  <a:gd name="T22" fmla="*/ 213 w 474"/>
                  <a:gd name="T23" fmla="*/ 219 h 330"/>
                  <a:gd name="T24" fmla="*/ 203 w 474"/>
                  <a:gd name="T25" fmla="*/ 226 h 330"/>
                  <a:gd name="T26" fmla="*/ 184 w 474"/>
                  <a:gd name="T27" fmla="*/ 238 h 330"/>
                  <a:gd name="T28" fmla="*/ 166 w 474"/>
                  <a:gd name="T29" fmla="*/ 245 h 330"/>
                  <a:gd name="T30" fmla="*/ 127 w 474"/>
                  <a:gd name="T31" fmla="*/ 249 h 330"/>
                  <a:gd name="T32" fmla="*/ 108 w 474"/>
                  <a:gd name="T33" fmla="*/ 242 h 330"/>
                  <a:gd name="T34" fmla="*/ 87 w 474"/>
                  <a:gd name="T35" fmla="*/ 226 h 330"/>
                  <a:gd name="T36" fmla="*/ 83 w 474"/>
                  <a:gd name="T37" fmla="*/ 219 h 330"/>
                  <a:gd name="T38" fmla="*/ 72 w 474"/>
                  <a:gd name="T39" fmla="*/ 192 h 330"/>
                  <a:gd name="T40" fmla="*/ 72 w 474"/>
                  <a:gd name="T41" fmla="*/ 184 h 330"/>
                  <a:gd name="T42" fmla="*/ 72 w 474"/>
                  <a:gd name="T43" fmla="*/ 173 h 330"/>
                  <a:gd name="T44" fmla="*/ 87 w 474"/>
                  <a:gd name="T45" fmla="*/ 142 h 330"/>
                  <a:gd name="T46" fmla="*/ 87 w 474"/>
                  <a:gd name="T47" fmla="*/ 138 h 330"/>
                  <a:gd name="T48" fmla="*/ 94 w 474"/>
                  <a:gd name="T49" fmla="*/ 130 h 330"/>
                  <a:gd name="T50" fmla="*/ 98 w 474"/>
                  <a:gd name="T51" fmla="*/ 127 h 330"/>
                  <a:gd name="T52" fmla="*/ 98 w 474"/>
                  <a:gd name="T53" fmla="*/ 127 h 330"/>
                  <a:gd name="T54" fmla="*/ 98 w 474"/>
                  <a:gd name="T55" fmla="*/ 127 h 330"/>
                  <a:gd name="T56" fmla="*/ 108 w 474"/>
                  <a:gd name="T57" fmla="*/ 100 h 330"/>
                  <a:gd name="T58" fmla="*/ 98 w 474"/>
                  <a:gd name="T59" fmla="*/ 73 h 330"/>
                  <a:gd name="T60" fmla="*/ 87 w 474"/>
                  <a:gd name="T61" fmla="*/ 65 h 330"/>
                  <a:gd name="T62" fmla="*/ 58 w 474"/>
                  <a:gd name="T63" fmla="*/ 65 h 330"/>
                  <a:gd name="T64" fmla="*/ 47 w 474"/>
                  <a:gd name="T65" fmla="*/ 73 h 330"/>
                  <a:gd name="T66" fmla="*/ 33 w 474"/>
                  <a:gd name="T67" fmla="*/ 92 h 330"/>
                  <a:gd name="T68" fmla="*/ 14 w 474"/>
                  <a:gd name="T69" fmla="*/ 123 h 330"/>
                  <a:gd name="T70" fmla="*/ 11 w 474"/>
                  <a:gd name="T71" fmla="*/ 130 h 330"/>
                  <a:gd name="T72" fmla="*/ 0 w 474"/>
                  <a:gd name="T73" fmla="*/ 176 h 330"/>
                  <a:gd name="T74" fmla="*/ 0 w 474"/>
                  <a:gd name="T75" fmla="*/ 196 h 330"/>
                  <a:gd name="T76" fmla="*/ 0 w 474"/>
                  <a:gd name="T77" fmla="*/ 207 h 330"/>
                  <a:gd name="T78" fmla="*/ 11 w 474"/>
                  <a:gd name="T79" fmla="*/ 238 h 330"/>
                  <a:gd name="T80" fmla="*/ 36 w 474"/>
                  <a:gd name="T81" fmla="*/ 280 h 330"/>
                  <a:gd name="T82" fmla="*/ 51 w 474"/>
                  <a:gd name="T83" fmla="*/ 295 h 330"/>
                  <a:gd name="T84" fmla="*/ 76 w 474"/>
                  <a:gd name="T85" fmla="*/ 310 h 330"/>
                  <a:gd name="T86" fmla="*/ 101 w 474"/>
                  <a:gd name="T87" fmla="*/ 322 h 330"/>
                  <a:gd name="T88" fmla="*/ 159 w 474"/>
                  <a:gd name="T89" fmla="*/ 330 h 330"/>
                  <a:gd name="T90" fmla="*/ 177 w 474"/>
                  <a:gd name="T91" fmla="*/ 322 h 330"/>
                  <a:gd name="T92" fmla="*/ 235 w 474"/>
                  <a:gd name="T93" fmla="*/ 295 h 330"/>
                  <a:gd name="T94" fmla="*/ 239 w 474"/>
                  <a:gd name="T95" fmla="*/ 291 h 330"/>
                  <a:gd name="T96" fmla="*/ 271 w 474"/>
                  <a:gd name="T97" fmla="*/ 264 h 330"/>
                  <a:gd name="T98" fmla="*/ 307 w 474"/>
                  <a:gd name="T99" fmla="*/ 234 h 330"/>
                  <a:gd name="T100" fmla="*/ 391 w 474"/>
                  <a:gd name="T101" fmla="*/ 142 h 330"/>
                  <a:gd name="T102" fmla="*/ 416 w 474"/>
                  <a:gd name="T103" fmla="*/ 115 h 330"/>
                  <a:gd name="T104" fmla="*/ 467 w 474"/>
                  <a:gd name="T105" fmla="*/ 65 h 330"/>
                  <a:gd name="T106" fmla="*/ 467 w 474"/>
                  <a:gd name="T107" fmla="*/ 65 h 330"/>
                  <a:gd name="T108" fmla="*/ 470 w 474"/>
                  <a:gd name="T109" fmla="*/ 54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4"/>
                  <a:gd name="T166" fmla="*/ 0 h 330"/>
                  <a:gd name="T167" fmla="*/ 474 w 474"/>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4" h="330">
                    <a:moveTo>
                      <a:pt x="470" y="54"/>
                    </a:moveTo>
                    <a:lnTo>
                      <a:pt x="470" y="54"/>
                    </a:lnTo>
                    <a:lnTo>
                      <a:pt x="474" y="42"/>
                    </a:lnTo>
                    <a:lnTo>
                      <a:pt x="474" y="31"/>
                    </a:lnTo>
                    <a:lnTo>
                      <a:pt x="474" y="19"/>
                    </a:lnTo>
                    <a:lnTo>
                      <a:pt x="467" y="8"/>
                    </a:lnTo>
                    <a:lnTo>
                      <a:pt x="459" y="4"/>
                    </a:lnTo>
                    <a:lnTo>
                      <a:pt x="449" y="0"/>
                    </a:lnTo>
                    <a:lnTo>
                      <a:pt x="438" y="0"/>
                    </a:lnTo>
                    <a:lnTo>
                      <a:pt x="423" y="0"/>
                    </a:lnTo>
                    <a:lnTo>
                      <a:pt x="412" y="8"/>
                    </a:lnTo>
                    <a:lnTo>
                      <a:pt x="394" y="31"/>
                    </a:lnTo>
                    <a:lnTo>
                      <a:pt x="329" y="100"/>
                    </a:lnTo>
                    <a:lnTo>
                      <a:pt x="253" y="180"/>
                    </a:lnTo>
                    <a:lnTo>
                      <a:pt x="213" y="219"/>
                    </a:lnTo>
                    <a:lnTo>
                      <a:pt x="203" y="226"/>
                    </a:lnTo>
                    <a:lnTo>
                      <a:pt x="184" y="238"/>
                    </a:lnTo>
                    <a:lnTo>
                      <a:pt x="166" y="245"/>
                    </a:lnTo>
                    <a:lnTo>
                      <a:pt x="145" y="253"/>
                    </a:lnTo>
                    <a:lnTo>
                      <a:pt x="127" y="249"/>
                    </a:lnTo>
                    <a:lnTo>
                      <a:pt x="108" y="242"/>
                    </a:lnTo>
                    <a:lnTo>
                      <a:pt x="87" y="226"/>
                    </a:lnTo>
                    <a:lnTo>
                      <a:pt x="83" y="219"/>
                    </a:lnTo>
                    <a:lnTo>
                      <a:pt x="76" y="207"/>
                    </a:lnTo>
                    <a:lnTo>
                      <a:pt x="72" y="192"/>
                    </a:lnTo>
                    <a:lnTo>
                      <a:pt x="72" y="184"/>
                    </a:lnTo>
                    <a:lnTo>
                      <a:pt x="72" y="173"/>
                    </a:lnTo>
                    <a:lnTo>
                      <a:pt x="80" y="157"/>
                    </a:lnTo>
                    <a:lnTo>
                      <a:pt x="87" y="142"/>
                    </a:lnTo>
                    <a:lnTo>
                      <a:pt x="87" y="138"/>
                    </a:lnTo>
                    <a:lnTo>
                      <a:pt x="94" y="130"/>
                    </a:lnTo>
                    <a:lnTo>
                      <a:pt x="98" y="127"/>
                    </a:lnTo>
                    <a:lnTo>
                      <a:pt x="105" y="115"/>
                    </a:lnTo>
                    <a:lnTo>
                      <a:pt x="108" y="100"/>
                    </a:lnTo>
                    <a:lnTo>
                      <a:pt x="105" y="84"/>
                    </a:lnTo>
                    <a:lnTo>
                      <a:pt x="98" y="73"/>
                    </a:lnTo>
                    <a:lnTo>
                      <a:pt x="87" y="65"/>
                    </a:lnTo>
                    <a:lnTo>
                      <a:pt x="72" y="61"/>
                    </a:lnTo>
                    <a:lnTo>
                      <a:pt x="58" y="65"/>
                    </a:lnTo>
                    <a:lnTo>
                      <a:pt x="47" y="73"/>
                    </a:lnTo>
                    <a:lnTo>
                      <a:pt x="33" y="92"/>
                    </a:lnTo>
                    <a:lnTo>
                      <a:pt x="14" y="123"/>
                    </a:lnTo>
                    <a:lnTo>
                      <a:pt x="11" y="130"/>
                    </a:lnTo>
                    <a:lnTo>
                      <a:pt x="0" y="157"/>
                    </a:lnTo>
                    <a:lnTo>
                      <a:pt x="0" y="176"/>
                    </a:lnTo>
                    <a:lnTo>
                      <a:pt x="0" y="196"/>
                    </a:lnTo>
                    <a:lnTo>
                      <a:pt x="0" y="207"/>
                    </a:lnTo>
                    <a:lnTo>
                      <a:pt x="11" y="238"/>
                    </a:lnTo>
                    <a:lnTo>
                      <a:pt x="22" y="261"/>
                    </a:lnTo>
                    <a:lnTo>
                      <a:pt x="36" y="280"/>
                    </a:lnTo>
                    <a:lnTo>
                      <a:pt x="51" y="295"/>
                    </a:lnTo>
                    <a:lnTo>
                      <a:pt x="76" y="310"/>
                    </a:lnTo>
                    <a:lnTo>
                      <a:pt x="101" y="322"/>
                    </a:lnTo>
                    <a:lnTo>
                      <a:pt x="130" y="330"/>
                    </a:lnTo>
                    <a:lnTo>
                      <a:pt x="159" y="330"/>
                    </a:lnTo>
                    <a:lnTo>
                      <a:pt x="177" y="322"/>
                    </a:lnTo>
                    <a:lnTo>
                      <a:pt x="195" y="318"/>
                    </a:lnTo>
                    <a:lnTo>
                      <a:pt x="235" y="295"/>
                    </a:lnTo>
                    <a:lnTo>
                      <a:pt x="239" y="291"/>
                    </a:lnTo>
                    <a:lnTo>
                      <a:pt x="271" y="264"/>
                    </a:lnTo>
                    <a:lnTo>
                      <a:pt x="307" y="234"/>
                    </a:lnTo>
                    <a:lnTo>
                      <a:pt x="391" y="142"/>
                    </a:lnTo>
                    <a:lnTo>
                      <a:pt x="416" y="115"/>
                    </a:lnTo>
                    <a:lnTo>
                      <a:pt x="467" y="65"/>
                    </a:lnTo>
                    <a:lnTo>
                      <a:pt x="470" y="54"/>
                    </a:lnTo>
                    <a:close/>
                  </a:path>
                </a:pathLst>
              </a:custGeom>
              <a:solidFill>
                <a:srgbClr val="C12C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1" name="Freeform 10"/>
              <p:cNvSpPr>
                <a:spLocks/>
              </p:cNvSpPr>
              <p:nvPr/>
            </p:nvSpPr>
            <p:spPr bwMode="auto">
              <a:xfrm>
                <a:off x="2196" y="2194"/>
                <a:ext cx="65" cy="50"/>
              </a:xfrm>
              <a:custGeom>
                <a:avLst/>
                <a:gdLst>
                  <a:gd name="T0" fmla="*/ 54 w 65"/>
                  <a:gd name="T1" fmla="*/ 42 h 50"/>
                  <a:gd name="T2" fmla="*/ 54 w 65"/>
                  <a:gd name="T3" fmla="*/ 42 h 50"/>
                  <a:gd name="T4" fmla="*/ 61 w 65"/>
                  <a:gd name="T5" fmla="*/ 35 h 50"/>
                  <a:gd name="T6" fmla="*/ 65 w 65"/>
                  <a:gd name="T7" fmla="*/ 23 h 50"/>
                  <a:gd name="T8" fmla="*/ 65 w 65"/>
                  <a:gd name="T9" fmla="*/ 23 h 50"/>
                  <a:gd name="T10" fmla="*/ 58 w 65"/>
                  <a:gd name="T11" fmla="*/ 12 h 50"/>
                  <a:gd name="T12" fmla="*/ 58 w 65"/>
                  <a:gd name="T13" fmla="*/ 12 h 50"/>
                  <a:gd name="T14" fmla="*/ 43 w 65"/>
                  <a:gd name="T15" fmla="*/ 4 h 50"/>
                  <a:gd name="T16" fmla="*/ 32 w 65"/>
                  <a:gd name="T17" fmla="*/ 0 h 50"/>
                  <a:gd name="T18" fmla="*/ 18 w 65"/>
                  <a:gd name="T19" fmla="*/ 4 h 50"/>
                  <a:gd name="T20" fmla="*/ 11 w 65"/>
                  <a:gd name="T21" fmla="*/ 12 h 50"/>
                  <a:gd name="T22" fmla="*/ 11 w 65"/>
                  <a:gd name="T23" fmla="*/ 12 h 50"/>
                  <a:gd name="T24" fmla="*/ 3 w 65"/>
                  <a:gd name="T25" fmla="*/ 19 h 50"/>
                  <a:gd name="T26" fmla="*/ 0 w 65"/>
                  <a:gd name="T27" fmla="*/ 27 h 50"/>
                  <a:gd name="T28" fmla="*/ 0 w 65"/>
                  <a:gd name="T29" fmla="*/ 27 h 50"/>
                  <a:gd name="T30" fmla="*/ 7 w 65"/>
                  <a:gd name="T31" fmla="*/ 39 h 50"/>
                  <a:gd name="T32" fmla="*/ 7 w 65"/>
                  <a:gd name="T33" fmla="*/ 39 h 50"/>
                  <a:gd name="T34" fmla="*/ 21 w 65"/>
                  <a:gd name="T35" fmla="*/ 46 h 50"/>
                  <a:gd name="T36" fmla="*/ 32 w 65"/>
                  <a:gd name="T37" fmla="*/ 50 h 50"/>
                  <a:gd name="T38" fmla="*/ 43 w 65"/>
                  <a:gd name="T39" fmla="*/ 46 h 50"/>
                  <a:gd name="T40" fmla="*/ 54 w 65"/>
                  <a:gd name="T41" fmla="*/ 42 h 50"/>
                  <a:gd name="T42" fmla="*/ 54 w 65"/>
                  <a:gd name="T43" fmla="*/ 42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
                  <a:gd name="T67" fmla="*/ 0 h 50"/>
                  <a:gd name="T68" fmla="*/ 65 w 65"/>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 h="50">
                    <a:moveTo>
                      <a:pt x="54" y="42"/>
                    </a:moveTo>
                    <a:lnTo>
                      <a:pt x="54" y="42"/>
                    </a:lnTo>
                    <a:lnTo>
                      <a:pt x="61" y="35"/>
                    </a:lnTo>
                    <a:lnTo>
                      <a:pt x="65" y="23"/>
                    </a:lnTo>
                    <a:lnTo>
                      <a:pt x="58" y="12"/>
                    </a:lnTo>
                    <a:lnTo>
                      <a:pt x="43" y="4"/>
                    </a:lnTo>
                    <a:lnTo>
                      <a:pt x="32" y="0"/>
                    </a:lnTo>
                    <a:lnTo>
                      <a:pt x="18" y="4"/>
                    </a:lnTo>
                    <a:lnTo>
                      <a:pt x="11" y="12"/>
                    </a:lnTo>
                    <a:lnTo>
                      <a:pt x="3" y="19"/>
                    </a:lnTo>
                    <a:lnTo>
                      <a:pt x="0" y="27"/>
                    </a:lnTo>
                    <a:lnTo>
                      <a:pt x="7" y="39"/>
                    </a:lnTo>
                    <a:lnTo>
                      <a:pt x="21" y="46"/>
                    </a:lnTo>
                    <a:lnTo>
                      <a:pt x="32" y="50"/>
                    </a:lnTo>
                    <a:lnTo>
                      <a:pt x="43" y="46"/>
                    </a:lnTo>
                    <a:lnTo>
                      <a:pt x="54" y="42"/>
                    </a:lnTo>
                    <a:close/>
                  </a:path>
                </a:pathLst>
              </a:custGeom>
              <a:solidFill>
                <a:srgbClr val="E278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2" name="Freeform 11"/>
              <p:cNvSpPr>
                <a:spLocks/>
              </p:cNvSpPr>
              <p:nvPr/>
            </p:nvSpPr>
            <p:spPr bwMode="auto">
              <a:xfrm>
                <a:off x="1830" y="2259"/>
                <a:ext cx="123" cy="207"/>
              </a:xfrm>
              <a:custGeom>
                <a:avLst/>
                <a:gdLst>
                  <a:gd name="T0" fmla="*/ 84 w 123"/>
                  <a:gd name="T1" fmla="*/ 188 h 207"/>
                  <a:gd name="T2" fmla="*/ 44 w 123"/>
                  <a:gd name="T3" fmla="*/ 165 h 207"/>
                  <a:gd name="T4" fmla="*/ 33 w 123"/>
                  <a:gd name="T5" fmla="*/ 146 h 207"/>
                  <a:gd name="T6" fmla="*/ 29 w 123"/>
                  <a:gd name="T7" fmla="*/ 131 h 207"/>
                  <a:gd name="T8" fmla="*/ 29 w 123"/>
                  <a:gd name="T9" fmla="*/ 123 h 207"/>
                  <a:gd name="T10" fmla="*/ 29 w 123"/>
                  <a:gd name="T11" fmla="*/ 112 h 207"/>
                  <a:gd name="T12" fmla="*/ 44 w 123"/>
                  <a:gd name="T13" fmla="*/ 81 h 207"/>
                  <a:gd name="T14" fmla="*/ 44 w 123"/>
                  <a:gd name="T15" fmla="*/ 77 h 207"/>
                  <a:gd name="T16" fmla="*/ 51 w 123"/>
                  <a:gd name="T17" fmla="*/ 69 h 207"/>
                  <a:gd name="T18" fmla="*/ 55 w 123"/>
                  <a:gd name="T19" fmla="*/ 66 h 207"/>
                  <a:gd name="T20" fmla="*/ 55 w 123"/>
                  <a:gd name="T21" fmla="*/ 66 h 207"/>
                  <a:gd name="T22" fmla="*/ 55 w 123"/>
                  <a:gd name="T23" fmla="*/ 66 h 207"/>
                  <a:gd name="T24" fmla="*/ 65 w 123"/>
                  <a:gd name="T25" fmla="*/ 39 h 207"/>
                  <a:gd name="T26" fmla="*/ 55 w 123"/>
                  <a:gd name="T27" fmla="*/ 12 h 207"/>
                  <a:gd name="T28" fmla="*/ 44 w 123"/>
                  <a:gd name="T29" fmla="*/ 4 h 207"/>
                  <a:gd name="T30" fmla="*/ 15 w 123"/>
                  <a:gd name="T31" fmla="*/ 4 h 207"/>
                  <a:gd name="T32" fmla="*/ 4 w 123"/>
                  <a:gd name="T33" fmla="*/ 12 h 207"/>
                  <a:gd name="T34" fmla="*/ 0 w 123"/>
                  <a:gd name="T35" fmla="*/ 16 h 207"/>
                  <a:gd name="T36" fmla="*/ 26 w 123"/>
                  <a:gd name="T37" fmla="*/ 27 h 207"/>
                  <a:gd name="T38" fmla="*/ 33 w 123"/>
                  <a:gd name="T39" fmla="*/ 39 h 207"/>
                  <a:gd name="T40" fmla="*/ 37 w 123"/>
                  <a:gd name="T41" fmla="*/ 66 h 207"/>
                  <a:gd name="T42" fmla="*/ 29 w 123"/>
                  <a:gd name="T43" fmla="*/ 77 h 207"/>
                  <a:gd name="T44" fmla="*/ 26 w 123"/>
                  <a:gd name="T45" fmla="*/ 81 h 207"/>
                  <a:gd name="T46" fmla="*/ 26 w 123"/>
                  <a:gd name="T47" fmla="*/ 81 h 207"/>
                  <a:gd name="T48" fmla="*/ 22 w 123"/>
                  <a:gd name="T49" fmla="*/ 85 h 207"/>
                  <a:gd name="T50" fmla="*/ 15 w 123"/>
                  <a:gd name="T51" fmla="*/ 92 h 207"/>
                  <a:gd name="T52" fmla="*/ 8 w 123"/>
                  <a:gd name="T53" fmla="*/ 108 h 207"/>
                  <a:gd name="T54" fmla="*/ 0 w 123"/>
                  <a:gd name="T55" fmla="*/ 127 h 207"/>
                  <a:gd name="T56" fmla="*/ 0 w 123"/>
                  <a:gd name="T57" fmla="*/ 135 h 207"/>
                  <a:gd name="T58" fmla="*/ 0 w 123"/>
                  <a:gd name="T59" fmla="*/ 146 h 207"/>
                  <a:gd name="T60" fmla="*/ 15 w 123"/>
                  <a:gd name="T61" fmla="*/ 181 h 207"/>
                  <a:gd name="T62" fmla="*/ 37 w 123"/>
                  <a:gd name="T63" fmla="*/ 196 h 207"/>
                  <a:gd name="T64" fmla="*/ 55 w 123"/>
                  <a:gd name="T65" fmla="*/ 203 h 207"/>
                  <a:gd name="T66" fmla="*/ 94 w 123"/>
                  <a:gd name="T67" fmla="*/ 200 h 207"/>
                  <a:gd name="T68" fmla="*/ 123 w 123"/>
                  <a:gd name="T69" fmla="*/ 188 h 207"/>
                  <a:gd name="T70" fmla="*/ 102 w 123"/>
                  <a:gd name="T71" fmla="*/ 192 h 207"/>
                  <a:gd name="T72" fmla="*/ 84 w 123"/>
                  <a:gd name="T73" fmla="*/ 188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07"/>
                  <a:gd name="T113" fmla="*/ 123 w 123"/>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07">
                    <a:moveTo>
                      <a:pt x="84" y="188"/>
                    </a:moveTo>
                    <a:lnTo>
                      <a:pt x="84" y="188"/>
                    </a:lnTo>
                    <a:lnTo>
                      <a:pt x="65" y="181"/>
                    </a:lnTo>
                    <a:lnTo>
                      <a:pt x="44" y="165"/>
                    </a:lnTo>
                    <a:lnTo>
                      <a:pt x="33" y="146"/>
                    </a:lnTo>
                    <a:lnTo>
                      <a:pt x="29" y="131"/>
                    </a:lnTo>
                    <a:lnTo>
                      <a:pt x="29" y="123"/>
                    </a:lnTo>
                    <a:lnTo>
                      <a:pt x="29" y="112"/>
                    </a:lnTo>
                    <a:lnTo>
                      <a:pt x="37" y="92"/>
                    </a:lnTo>
                    <a:lnTo>
                      <a:pt x="44" y="81"/>
                    </a:lnTo>
                    <a:lnTo>
                      <a:pt x="44" y="77"/>
                    </a:lnTo>
                    <a:lnTo>
                      <a:pt x="51" y="69"/>
                    </a:lnTo>
                    <a:lnTo>
                      <a:pt x="55" y="66"/>
                    </a:lnTo>
                    <a:lnTo>
                      <a:pt x="62" y="54"/>
                    </a:lnTo>
                    <a:lnTo>
                      <a:pt x="65" y="39"/>
                    </a:lnTo>
                    <a:lnTo>
                      <a:pt x="62" y="23"/>
                    </a:lnTo>
                    <a:lnTo>
                      <a:pt x="55" y="12"/>
                    </a:lnTo>
                    <a:lnTo>
                      <a:pt x="44" y="4"/>
                    </a:lnTo>
                    <a:lnTo>
                      <a:pt x="29" y="0"/>
                    </a:lnTo>
                    <a:lnTo>
                      <a:pt x="15" y="4"/>
                    </a:lnTo>
                    <a:lnTo>
                      <a:pt x="4" y="12"/>
                    </a:lnTo>
                    <a:lnTo>
                      <a:pt x="0" y="16"/>
                    </a:lnTo>
                    <a:lnTo>
                      <a:pt x="15" y="20"/>
                    </a:lnTo>
                    <a:lnTo>
                      <a:pt x="26" y="27"/>
                    </a:lnTo>
                    <a:lnTo>
                      <a:pt x="33" y="39"/>
                    </a:lnTo>
                    <a:lnTo>
                      <a:pt x="37" y="50"/>
                    </a:lnTo>
                    <a:lnTo>
                      <a:pt x="37" y="66"/>
                    </a:lnTo>
                    <a:lnTo>
                      <a:pt x="29" y="77"/>
                    </a:lnTo>
                    <a:lnTo>
                      <a:pt x="26" y="81"/>
                    </a:lnTo>
                    <a:lnTo>
                      <a:pt x="22" y="85"/>
                    </a:lnTo>
                    <a:lnTo>
                      <a:pt x="15" y="92"/>
                    </a:lnTo>
                    <a:lnTo>
                      <a:pt x="8" y="108"/>
                    </a:lnTo>
                    <a:lnTo>
                      <a:pt x="0" y="127"/>
                    </a:lnTo>
                    <a:lnTo>
                      <a:pt x="0" y="135"/>
                    </a:lnTo>
                    <a:lnTo>
                      <a:pt x="0" y="146"/>
                    </a:lnTo>
                    <a:lnTo>
                      <a:pt x="4" y="161"/>
                    </a:lnTo>
                    <a:lnTo>
                      <a:pt x="15" y="181"/>
                    </a:lnTo>
                    <a:lnTo>
                      <a:pt x="37" y="196"/>
                    </a:lnTo>
                    <a:lnTo>
                      <a:pt x="55" y="203"/>
                    </a:lnTo>
                    <a:lnTo>
                      <a:pt x="73" y="207"/>
                    </a:lnTo>
                    <a:lnTo>
                      <a:pt x="94" y="200"/>
                    </a:lnTo>
                    <a:lnTo>
                      <a:pt x="123" y="188"/>
                    </a:lnTo>
                    <a:lnTo>
                      <a:pt x="102" y="192"/>
                    </a:lnTo>
                    <a:lnTo>
                      <a:pt x="84" y="188"/>
                    </a:lnTo>
                    <a:close/>
                  </a:path>
                </a:pathLst>
              </a:custGeom>
              <a:solidFill>
                <a:srgbClr val="E278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3" name="Freeform 12"/>
              <p:cNvSpPr>
                <a:spLocks/>
              </p:cNvSpPr>
              <p:nvPr/>
            </p:nvSpPr>
            <p:spPr bwMode="auto">
              <a:xfrm>
                <a:off x="2228" y="800"/>
                <a:ext cx="1426" cy="1433"/>
              </a:xfrm>
              <a:custGeom>
                <a:avLst/>
                <a:gdLst>
                  <a:gd name="T0" fmla="*/ 26 w 1426"/>
                  <a:gd name="T1" fmla="*/ 1429 h 1433"/>
                  <a:gd name="T2" fmla="*/ 1212 w 1426"/>
                  <a:gd name="T3" fmla="*/ 241 h 1433"/>
                  <a:gd name="T4" fmla="*/ 1422 w 1426"/>
                  <a:gd name="T5" fmla="*/ 15 h 1433"/>
                  <a:gd name="T6" fmla="*/ 1422 w 1426"/>
                  <a:gd name="T7" fmla="*/ 15 h 1433"/>
                  <a:gd name="T8" fmla="*/ 1426 w 1426"/>
                  <a:gd name="T9" fmla="*/ 8 h 1433"/>
                  <a:gd name="T10" fmla="*/ 1422 w 1426"/>
                  <a:gd name="T11" fmla="*/ 4 h 1433"/>
                  <a:gd name="T12" fmla="*/ 1422 w 1426"/>
                  <a:gd name="T13" fmla="*/ 4 h 1433"/>
                  <a:gd name="T14" fmla="*/ 1419 w 1426"/>
                  <a:gd name="T15" fmla="*/ 0 h 1433"/>
                  <a:gd name="T16" fmla="*/ 1415 w 1426"/>
                  <a:gd name="T17" fmla="*/ 4 h 1433"/>
                  <a:gd name="T18" fmla="*/ 1191 w 1426"/>
                  <a:gd name="T19" fmla="*/ 214 h 1433"/>
                  <a:gd name="T20" fmla="*/ 4 w 1426"/>
                  <a:gd name="T21" fmla="*/ 1402 h 1433"/>
                  <a:gd name="T22" fmla="*/ 4 w 1426"/>
                  <a:gd name="T23" fmla="*/ 1402 h 1433"/>
                  <a:gd name="T24" fmla="*/ 0 w 1426"/>
                  <a:gd name="T25" fmla="*/ 1410 h 1433"/>
                  <a:gd name="T26" fmla="*/ 0 w 1426"/>
                  <a:gd name="T27" fmla="*/ 1413 h 1433"/>
                  <a:gd name="T28" fmla="*/ 8 w 1426"/>
                  <a:gd name="T29" fmla="*/ 1425 h 1433"/>
                  <a:gd name="T30" fmla="*/ 8 w 1426"/>
                  <a:gd name="T31" fmla="*/ 1425 h 1433"/>
                  <a:gd name="T32" fmla="*/ 15 w 1426"/>
                  <a:gd name="T33" fmla="*/ 1433 h 1433"/>
                  <a:gd name="T34" fmla="*/ 22 w 1426"/>
                  <a:gd name="T35" fmla="*/ 1433 h 1433"/>
                  <a:gd name="T36" fmla="*/ 26 w 1426"/>
                  <a:gd name="T37" fmla="*/ 1429 h 1433"/>
                  <a:gd name="T38" fmla="*/ 26 w 1426"/>
                  <a:gd name="T39" fmla="*/ 1429 h 143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26"/>
                  <a:gd name="T61" fmla="*/ 0 h 1433"/>
                  <a:gd name="T62" fmla="*/ 1426 w 1426"/>
                  <a:gd name="T63" fmla="*/ 1433 h 143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26" h="1433">
                    <a:moveTo>
                      <a:pt x="26" y="1429"/>
                    </a:moveTo>
                    <a:lnTo>
                      <a:pt x="1212" y="241"/>
                    </a:lnTo>
                    <a:lnTo>
                      <a:pt x="1422" y="15"/>
                    </a:lnTo>
                    <a:lnTo>
                      <a:pt x="1426" y="8"/>
                    </a:lnTo>
                    <a:lnTo>
                      <a:pt x="1422" y="4"/>
                    </a:lnTo>
                    <a:lnTo>
                      <a:pt x="1419" y="0"/>
                    </a:lnTo>
                    <a:lnTo>
                      <a:pt x="1415" y="4"/>
                    </a:lnTo>
                    <a:lnTo>
                      <a:pt x="1191" y="214"/>
                    </a:lnTo>
                    <a:lnTo>
                      <a:pt x="4" y="1402"/>
                    </a:lnTo>
                    <a:lnTo>
                      <a:pt x="0" y="1410"/>
                    </a:lnTo>
                    <a:lnTo>
                      <a:pt x="0" y="1413"/>
                    </a:lnTo>
                    <a:lnTo>
                      <a:pt x="8" y="1425"/>
                    </a:lnTo>
                    <a:lnTo>
                      <a:pt x="15" y="1433"/>
                    </a:lnTo>
                    <a:lnTo>
                      <a:pt x="22" y="1433"/>
                    </a:lnTo>
                    <a:lnTo>
                      <a:pt x="26" y="14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4" name="Freeform 13"/>
              <p:cNvSpPr>
                <a:spLocks/>
              </p:cNvSpPr>
              <p:nvPr/>
            </p:nvSpPr>
            <p:spPr bwMode="auto">
              <a:xfrm>
                <a:off x="2243" y="804"/>
                <a:ext cx="1404" cy="1425"/>
              </a:xfrm>
              <a:custGeom>
                <a:avLst/>
                <a:gdLst>
                  <a:gd name="T0" fmla="*/ 1396 w 1404"/>
                  <a:gd name="T1" fmla="*/ 0 h 1425"/>
                  <a:gd name="T2" fmla="*/ 1186 w 1404"/>
                  <a:gd name="T3" fmla="*/ 226 h 1425"/>
                  <a:gd name="T4" fmla="*/ 3 w 1404"/>
                  <a:gd name="T5" fmla="*/ 1413 h 1425"/>
                  <a:gd name="T6" fmla="*/ 3 w 1404"/>
                  <a:gd name="T7" fmla="*/ 1413 h 1425"/>
                  <a:gd name="T8" fmla="*/ 0 w 1404"/>
                  <a:gd name="T9" fmla="*/ 1421 h 1425"/>
                  <a:gd name="T10" fmla="*/ 0 w 1404"/>
                  <a:gd name="T11" fmla="*/ 1425 h 1425"/>
                  <a:gd name="T12" fmla="*/ 3 w 1404"/>
                  <a:gd name="T13" fmla="*/ 1425 h 1425"/>
                  <a:gd name="T14" fmla="*/ 7 w 1404"/>
                  <a:gd name="T15" fmla="*/ 1421 h 1425"/>
                  <a:gd name="T16" fmla="*/ 1194 w 1404"/>
                  <a:gd name="T17" fmla="*/ 233 h 1425"/>
                  <a:gd name="T18" fmla="*/ 1404 w 1404"/>
                  <a:gd name="T19" fmla="*/ 7 h 1425"/>
                  <a:gd name="T20" fmla="*/ 1404 w 1404"/>
                  <a:gd name="T21" fmla="*/ 7 h 1425"/>
                  <a:gd name="T22" fmla="*/ 1404 w 1404"/>
                  <a:gd name="T23" fmla="*/ 4 h 1425"/>
                  <a:gd name="T24" fmla="*/ 1404 w 1404"/>
                  <a:gd name="T25" fmla="*/ 0 h 1425"/>
                  <a:gd name="T26" fmla="*/ 1396 w 1404"/>
                  <a:gd name="T27" fmla="*/ 0 h 1425"/>
                  <a:gd name="T28" fmla="*/ 1396 w 1404"/>
                  <a:gd name="T29" fmla="*/ 0 h 14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4"/>
                  <a:gd name="T46" fmla="*/ 0 h 1425"/>
                  <a:gd name="T47" fmla="*/ 1404 w 1404"/>
                  <a:gd name="T48" fmla="*/ 1425 h 14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4" h="1425">
                    <a:moveTo>
                      <a:pt x="1396" y="0"/>
                    </a:moveTo>
                    <a:lnTo>
                      <a:pt x="1186" y="226"/>
                    </a:lnTo>
                    <a:lnTo>
                      <a:pt x="3" y="1413"/>
                    </a:lnTo>
                    <a:lnTo>
                      <a:pt x="0" y="1421"/>
                    </a:lnTo>
                    <a:lnTo>
                      <a:pt x="0" y="1425"/>
                    </a:lnTo>
                    <a:lnTo>
                      <a:pt x="3" y="1425"/>
                    </a:lnTo>
                    <a:lnTo>
                      <a:pt x="7" y="1421"/>
                    </a:lnTo>
                    <a:lnTo>
                      <a:pt x="1194" y="233"/>
                    </a:lnTo>
                    <a:lnTo>
                      <a:pt x="1404" y="7"/>
                    </a:lnTo>
                    <a:lnTo>
                      <a:pt x="1404" y="4"/>
                    </a:lnTo>
                    <a:lnTo>
                      <a:pt x="1404" y="0"/>
                    </a:lnTo>
                    <a:lnTo>
                      <a:pt x="1396"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5" name="Freeform 14"/>
              <p:cNvSpPr>
                <a:spLocks/>
              </p:cNvSpPr>
              <p:nvPr/>
            </p:nvSpPr>
            <p:spPr bwMode="auto">
              <a:xfrm>
                <a:off x="2228" y="800"/>
                <a:ext cx="1426" cy="1429"/>
              </a:xfrm>
              <a:custGeom>
                <a:avLst/>
                <a:gdLst>
                  <a:gd name="T0" fmla="*/ 8 w 1426"/>
                  <a:gd name="T1" fmla="*/ 1410 h 1429"/>
                  <a:gd name="T2" fmla="*/ 1194 w 1426"/>
                  <a:gd name="T3" fmla="*/ 218 h 1429"/>
                  <a:gd name="T4" fmla="*/ 1419 w 1426"/>
                  <a:gd name="T5" fmla="*/ 8 h 1429"/>
                  <a:gd name="T6" fmla="*/ 1419 w 1426"/>
                  <a:gd name="T7" fmla="*/ 8 h 1429"/>
                  <a:gd name="T8" fmla="*/ 1426 w 1426"/>
                  <a:gd name="T9" fmla="*/ 8 h 1429"/>
                  <a:gd name="T10" fmla="*/ 1426 w 1426"/>
                  <a:gd name="T11" fmla="*/ 8 h 1429"/>
                  <a:gd name="T12" fmla="*/ 1422 w 1426"/>
                  <a:gd name="T13" fmla="*/ 4 h 1429"/>
                  <a:gd name="T14" fmla="*/ 1422 w 1426"/>
                  <a:gd name="T15" fmla="*/ 4 h 1429"/>
                  <a:gd name="T16" fmla="*/ 1419 w 1426"/>
                  <a:gd name="T17" fmla="*/ 0 h 1429"/>
                  <a:gd name="T18" fmla="*/ 1415 w 1426"/>
                  <a:gd name="T19" fmla="*/ 4 h 1429"/>
                  <a:gd name="T20" fmla="*/ 1191 w 1426"/>
                  <a:gd name="T21" fmla="*/ 214 h 1429"/>
                  <a:gd name="T22" fmla="*/ 4 w 1426"/>
                  <a:gd name="T23" fmla="*/ 1402 h 1429"/>
                  <a:gd name="T24" fmla="*/ 4 w 1426"/>
                  <a:gd name="T25" fmla="*/ 1402 h 1429"/>
                  <a:gd name="T26" fmla="*/ 0 w 1426"/>
                  <a:gd name="T27" fmla="*/ 1410 h 1429"/>
                  <a:gd name="T28" fmla="*/ 0 w 1426"/>
                  <a:gd name="T29" fmla="*/ 1413 h 1429"/>
                  <a:gd name="T30" fmla="*/ 8 w 1426"/>
                  <a:gd name="T31" fmla="*/ 1425 h 1429"/>
                  <a:gd name="T32" fmla="*/ 8 w 1426"/>
                  <a:gd name="T33" fmla="*/ 1425 h 1429"/>
                  <a:gd name="T34" fmla="*/ 11 w 1426"/>
                  <a:gd name="T35" fmla="*/ 1429 h 1429"/>
                  <a:gd name="T36" fmla="*/ 11 w 1426"/>
                  <a:gd name="T37" fmla="*/ 1429 h 1429"/>
                  <a:gd name="T38" fmla="*/ 4 w 1426"/>
                  <a:gd name="T39" fmla="*/ 1417 h 1429"/>
                  <a:gd name="T40" fmla="*/ 4 w 1426"/>
                  <a:gd name="T41" fmla="*/ 1413 h 1429"/>
                  <a:gd name="T42" fmla="*/ 8 w 1426"/>
                  <a:gd name="T43" fmla="*/ 1410 h 1429"/>
                  <a:gd name="T44" fmla="*/ 8 w 1426"/>
                  <a:gd name="T45" fmla="*/ 1410 h 1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26"/>
                  <a:gd name="T70" fmla="*/ 0 h 1429"/>
                  <a:gd name="T71" fmla="*/ 1426 w 1426"/>
                  <a:gd name="T72" fmla="*/ 1429 h 1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26" h="1429">
                    <a:moveTo>
                      <a:pt x="8" y="1410"/>
                    </a:moveTo>
                    <a:lnTo>
                      <a:pt x="1194" y="218"/>
                    </a:lnTo>
                    <a:lnTo>
                      <a:pt x="1419" y="8"/>
                    </a:lnTo>
                    <a:lnTo>
                      <a:pt x="1426" y="8"/>
                    </a:lnTo>
                    <a:lnTo>
                      <a:pt x="1422" y="4"/>
                    </a:lnTo>
                    <a:lnTo>
                      <a:pt x="1419" y="0"/>
                    </a:lnTo>
                    <a:lnTo>
                      <a:pt x="1415" y="4"/>
                    </a:lnTo>
                    <a:lnTo>
                      <a:pt x="1191" y="214"/>
                    </a:lnTo>
                    <a:lnTo>
                      <a:pt x="4" y="1402"/>
                    </a:lnTo>
                    <a:lnTo>
                      <a:pt x="0" y="1410"/>
                    </a:lnTo>
                    <a:lnTo>
                      <a:pt x="0" y="1413"/>
                    </a:lnTo>
                    <a:lnTo>
                      <a:pt x="8" y="1425"/>
                    </a:lnTo>
                    <a:lnTo>
                      <a:pt x="11" y="1429"/>
                    </a:lnTo>
                    <a:lnTo>
                      <a:pt x="4" y="1417"/>
                    </a:lnTo>
                    <a:lnTo>
                      <a:pt x="4" y="1413"/>
                    </a:lnTo>
                    <a:lnTo>
                      <a:pt x="8" y="141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6" name="Freeform 15"/>
              <p:cNvSpPr>
                <a:spLocks/>
              </p:cNvSpPr>
              <p:nvPr/>
            </p:nvSpPr>
            <p:spPr bwMode="auto">
              <a:xfrm>
                <a:off x="1924" y="493"/>
                <a:ext cx="1983" cy="2176"/>
              </a:xfrm>
              <a:custGeom>
                <a:avLst/>
                <a:gdLst>
                  <a:gd name="T0" fmla="*/ 1976 w 1983"/>
                  <a:gd name="T1" fmla="*/ 2000 h 2176"/>
                  <a:gd name="T2" fmla="*/ 1958 w 1983"/>
                  <a:gd name="T3" fmla="*/ 1678 h 2176"/>
                  <a:gd name="T4" fmla="*/ 1936 w 1983"/>
                  <a:gd name="T5" fmla="*/ 1483 h 2176"/>
                  <a:gd name="T6" fmla="*/ 1900 w 1983"/>
                  <a:gd name="T7" fmla="*/ 1295 h 2176"/>
                  <a:gd name="T8" fmla="*/ 1849 w 1983"/>
                  <a:gd name="T9" fmla="*/ 1123 h 2176"/>
                  <a:gd name="T10" fmla="*/ 1780 w 1983"/>
                  <a:gd name="T11" fmla="*/ 954 h 2176"/>
                  <a:gd name="T12" fmla="*/ 1683 w 1983"/>
                  <a:gd name="T13" fmla="*/ 790 h 2176"/>
                  <a:gd name="T14" fmla="*/ 1563 w 1983"/>
                  <a:gd name="T15" fmla="*/ 629 h 2176"/>
                  <a:gd name="T16" fmla="*/ 1491 w 1983"/>
                  <a:gd name="T17" fmla="*/ 548 h 2176"/>
                  <a:gd name="T18" fmla="*/ 1325 w 1983"/>
                  <a:gd name="T19" fmla="*/ 391 h 2176"/>
                  <a:gd name="T20" fmla="*/ 1158 w 1983"/>
                  <a:gd name="T21" fmla="*/ 265 h 2176"/>
                  <a:gd name="T22" fmla="*/ 995 w 1983"/>
                  <a:gd name="T23" fmla="*/ 169 h 2176"/>
                  <a:gd name="T24" fmla="*/ 833 w 1983"/>
                  <a:gd name="T25" fmla="*/ 96 h 2176"/>
                  <a:gd name="T26" fmla="*/ 666 w 1983"/>
                  <a:gd name="T27" fmla="*/ 50 h 2176"/>
                  <a:gd name="T28" fmla="*/ 500 w 1983"/>
                  <a:gd name="T29" fmla="*/ 20 h 2176"/>
                  <a:gd name="T30" fmla="*/ 333 w 1983"/>
                  <a:gd name="T31" fmla="*/ 4 h 2176"/>
                  <a:gd name="T32" fmla="*/ 160 w 1983"/>
                  <a:gd name="T33" fmla="*/ 0 h 2176"/>
                  <a:gd name="T34" fmla="*/ 167 w 1983"/>
                  <a:gd name="T35" fmla="*/ 4 h 2176"/>
                  <a:gd name="T36" fmla="*/ 185 w 1983"/>
                  <a:gd name="T37" fmla="*/ 31 h 2176"/>
                  <a:gd name="T38" fmla="*/ 185 w 1983"/>
                  <a:gd name="T39" fmla="*/ 58 h 2176"/>
                  <a:gd name="T40" fmla="*/ 174 w 1983"/>
                  <a:gd name="T41" fmla="*/ 92 h 2176"/>
                  <a:gd name="T42" fmla="*/ 145 w 1983"/>
                  <a:gd name="T43" fmla="*/ 135 h 2176"/>
                  <a:gd name="T44" fmla="*/ 87 w 1983"/>
                  <a:gd name="T45" fmla="*/ 184 h 2176"/>
                  <a:gd name="T46" fmla="*/ 0 w 1983"/>
                  <a:gd name="T47" fmla="*/ 242 h 2176"/>
                  <a:gd name="T48" fmla="*/ 29 w 1983"/>
                  <a:gd name="T49" fmla="*/ 249 h 2176"/>
                  <a:gd name="T50" fmla="*/ 80 w 1983"/>
                  <a:gd name="T51" fmla="*/ 276 h 2176"/>
                  <a:gd name="T52" fmla="*/ 131 w 1983"/>
                  <a:gd name="T53" fmla="*/ 311 h 2176"/>
                  <a:gd name="T54" fmla="*/ 199 w 1983"/>
                  <a:gd name="T55" fmla="*/ 387 h 2176"/>
                  <a:gd name="T56" fmla="*/ 283 w 1983"/>
                  <a:gd name="T57" fmla="*/ 510 h 2176"/>
                  <a:gd name="T58" fmla="*/ 348 w 1983"/>
                  <a:gd name="T59" fmla="*/ 648 h 2176"/>
                  <a:gd name="T60" fmla="*/ 402 w 1983"/>
                  <a:gd name="T61" fmla="*/ 786 h 2176"/>
                  <a:gd name="T62" fmla="*/ 464 w 1983"/>
                  <a:gd name="T63" fmla="*/ 1004 h 2176"/>
                  <a:gd name="T64" fmla="*/ 474 w 1983"/>
                  <a:gd name="T65" fmla="*/ 1054 h 2176"/>
                  <a:gd name="T66" fmla="*/ 630 w 1983"/>
                  <a:gd name="T67" fmla="*/ 1177 h 2176"/>
                  <a:gd name="T68" fmla="*/ 786 w 1983"/>
                  <a:gd name="T69" fmla="*/ 1311 h 2176"/>
                  <a:gd name="T70" fmla="*/ 1064 w 1983"/>
                  <a:gd name="T71" fmla="*/ 1586 h 2176"/>
                  <a:gd name="T72" fmla="*/ 1274 w 1983"/>
                  <a:gd name="T73" fmla="*/ 1816 h 2176"/>
                  <a:gd name="T74" fmla="*/ 1368 w 1983"/>
                  <a:gd name="T75" fmla="*/ 1943 h 2176"/>
                  <a:gd name="T76" fmla="*/ 1426 w 1983"/>
                  <a:gd name="T77" fmla="*/ 1947 h 2176"/>
                  <a:gd name="T78" fmla="*/ 1538 w 1983"/>
                  <a:gd name="T79" fmla="*/ 1958 h 2176"/>
                  <a:gd name="T80" fmla="*/ 1643 w 1983"/>
                  <a:gd name="T81" fmla="*/ 1985 h 2176"/>
                  <a:gd name="T82" fmla="*/ 1737 w 1983"/>
                  <a:gd name="T83" fmla="*/ 2015 h 2176"/>
                  <a:gd name="T84" fmla="*/ 1856 w 1983"/>
                  <a:gd name="T85" fmla="*/ 2073 h 2176"/>
                  <a:gd name="T86" fmla="*/ 1961 w 1983"/>
                  <a:gd name="T87" fmla="*/ 2146 h 2176"/>
                  <a:gd name="T88" fmla="*/ 1983 w 1983"/>
                  <a:gd name="T89" fmla="*/ 2176 h 2176"/>
                  <a:gd name="T90" fmla="*/ 1983 w 1983"/>
                  <a:gd name="T91" fmla="*/ 2130 h 2176"/>
                  <a:gd name="T92" fmla="*/ 1976 w 1983"/>
                  <a:gd name="T93" fmla="*/ 2000 h 21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83"/>
                  <a:gd name="T142" fmla="*/ 0 h 2176"/>
                  <a:gd name="T143" fmla="*/ 1983 w 1983"/>
                  <a:gd name="T144" fmla="*/ 2176 h 217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83" h="2176">
                    <a:moveTo>
                      <a:pt x="1976" y="2000"/>
                    </a:moveTo>
                    <a:lnTo>
                      <a:pt x="1976" y="2000"/>
                    </a:lnTo>
                    <a:lnTo>
                      <a:pt x="1965" y="1782"/>
                    </a:lnTo>
                    <a:lnTo>
                      <a:pt x="1958" y="1678"/>
                    </a:lnTo>
                    <a:lnTo>
                      <a:pt x="1947" y="1579"/>
                    </a:lnTo>
                    <a:lnTo>
                      <a:pt x="1936" y="1483"/>
                    </a:lnTo>
                    <a:lnTo>
                      <a:pt x="1918" y="1387"/>
                    </a:lnTo>
                    <a:lnTo>
                      <a:pt x="1900" y="1295"/>
                    </a:lnTo>
                    <a:lnTo>
                      <a:pt x="1878" y="1207"/>
                    </a:lnTo>
                    <a:lnTo>
                      <a:pt x="1849" y="1123"/>
                    </a:lnTo>
                    <a:lnTo>
                      <a:pt x="1817" y="1039"/>
                    </a:lnTo>
                    <a:lnTo>
                      <a:pt x="1780" y="954"/>
                    </a:lnTo>
                    <a:lnTo>
                      <a:pt x="1733" y="874"/>
                    </a:lnTo>
                    <a:lnTo>
                      <a:pt x="1683" y="790"/>
                    </a:lnTo>
                    <a:lnTo>
                      <a:pt x="1628" y="709"/>
                    </a:lnTo>
                    <a:lnTo>
                      <a:pt x="1563" y="629"/>
                    </a:lnTo>
                    <a:lnTo>
                      <a:pt x="1491" y="548"/>
                    </a:lnTo>
                    <a:lnTo>
                      <a:pt x="1408" y="464"/>
                    </a:lnTo>
                    <a:lnTo>
                      <a:pt x="1325" y="391"/>
                    </a:lnTo>
                    <a:lnTo>
                      <a:pt x="1241" y="322"/>
                    </a:lnTo>
                    <a:lnTo>
                      <a:pt x="1158" y="265"/>
                    </a:lnTo>
                    <a:lnTo>
                      <a:pt x="1079" y="211"/>
                    </a:lnTo>
                    <a:lnTo>
                      <a:pt x="995" y="169"/>
                    </a:lnTo>
                    <a:lnTo>
                      <a:pt x="912" y="131"/>
                    </a:lnTo>
                    <a:lnTo>
                      <a:pt x="833" y="96"/>
                    </a:lnTo>
                    <a:lnTo>
                      <a:pt x="749" y="69"/>
                    </a:lnTo>
                    <a:lnTo>
                      <a:pt x="666" y="50"/>
                    </a:lnTo>
                    <a:lnTo>
                      <a:pt x="583" y="31"/>
                    </a:lnTo>
                    <a:lnTo>
                      <a:pt x="500" y="20"/>
                    </a:lnTo>
                    <a:lnTo>
                      <a:pt x="416" y="12"/>
                    </a:lnTo>
                    <a:lnTo>
                      <a:pt x="333" y="4"/>
                    </a:lnTo>
                    <a:lnTo>
                      <a:pt x="246" y="0"/>
                    </a:lnTo>
                    <a:lnTo>
                      <a:pt x="160" y="0"/>
                    </a:lnTo>
                    <a:lnTo>
                      <a:pt x="167" y="4"/>
                    </a:lnTo>
                    <a:lnTo>
                      <a:pt x="174" y="16"/>
                    </a:lnTo>
                    <a:lnTo>
                      <a:pt x="185" y="31"/>
                    </a:lnTo>
                    <a:lnTo>
                      <a:pt x="185" y="43"/>
                    </a:lnTo>
                    <a:lnTo>
                      <a:pt x="185" y="58"/>
                    </a:lnTo>
                    <a:lnTo>
                      <a:pt x="181" y="73"/>
                    </a:lnTo>
                    <a:lnTo>
                      <a:pt x="174" y="92"/>
                    </a:lnTo>
                    <a:lnTo>
                      <a:pt x="163" y="112"/>
                    </a:lnTo>
                    <a:lnTo>
                      <a:pt x="145" y="135"/>
                    </a:lnTo>
                    <a:lnTo>
                      <a:pt x="120" y="158"/>
                    </a:lnTo>
                    <a:lnTo>
                      <a:pt x="87" y="184"/>
                    </a:lnTo>
                    <a:lnTo>
                      <a:pt x="51" y="211"/>
                    </a:lnTo>
                    <a:lnTo>
                      <a:pt x="0" y="242"/>
                    </a:lnTo>
                    <a:lnTo>
                      <a:pt x="29" y="249"/>
                    </a:lnTo>
                    <a:lnTo>
                      <a:pt x="55" y="261"/>
                    </a:lnTo>
                    <a:lnTo>
                      <a:pt x="80" y="276"/>
                    </a:lnTo>
                    <a:lnTo>
                      <a:pt x="105" y="292"/>
                    </a:lnTo>
                    <a:lnTo>
                      <a:pt x="131" y="311"/>
                    </a:lnTo>
                    <a:lnTo>
                      <a:pt x="156" y="334"/>
                    </a:lnTo>
                    <a:lnTo>
                      <a:pt x="199" y="387"/>
                    </a:lnTo>
                    <a:lnTo>
                      <a:pt x="243" y="445"/>
                    </a:lnTo>
                    <a:lnTo>
                      <a:pt x="283" y="510"/>
                    </a:lnTo>
                    <a:lnTo>
                      <a:pt x="315" y="579"/>
                    </a:lnTo>
                    <a:lnTo>
                      <a:pt x="348" y="648"/>
                    </a:lnTo>
                    <a:lnTo>
                      <a:pt x="377" y="717"/>
                    </a:lnTo>
                    <a:lnTo>
                      <a:pt x="402" y="786"/>
                    </a:lnTo>
                    <a:lnTo>
                      <a:pt x="442" y="908"/>
                    </a:lnTo>
                    <a:lnTo>
                      <a:pt x="464" y="1004"/>
                    </a:lnTo>
                    <a:lnTo>
                      <a:pt x="474" y="1054"/>
                    </a:lnTo>
                    <a:lnTo>
                      <a:pt x="554" y="1115"/>
                    </a:lnTo>
                    <a:lnTo>
                      <a:pt x="630" y="1177"/>
                    </a:lnTo>
                    <a:lnTo>
                      <a:pt x="710" y="1242"/>
                    </a:lnTo>
                    <a:lnTo>
                      <a:pt x="786" y="1311"/>
                    </a:lnTo>
                    <a:lnTo>
                      <a:pt x="934" y="1452"/>
                    </a:lnTo>
                    <a:lnTo>
                      <a:pt x="1064" y="1586"/>
                    </a:lnTo>
                    <a:lnTo>
                      <a:pt x="1180" y="1713"/>
                    </a:lnTo>
                    <a:lnTo>
                      <a:pt x="1274" y="1816"/>
                    </a:lnTo>
                    <a:lnTo>
                      <a:pt x="1335" y="1897"/>
                    </a:lnTo>
                    <a:lnTo>
                      <a:pt x="1368" y="1943"/>
                    </a:lnTo>
                    <a:lnTo>
                      <a:pt x="1426" y="1947"/>
                    </a:lnTo>
                    <a:lnTo>
                      <a:pt x="1484" y="1950"/>
                    </a:lnTo>
                    <a:lnTo>
                      <a:pt x="1538" y="1958"/>
                    </a:lnTo>
                    <a:lnTo>
                      <a:pt x="1592" y="1969"/>
                    </a:lnTo>
                    <a:lnTo>
                      <a:pt x="1643" y="1985"/>
                    </a:lnTo>
                    <a:lnTo>
                      <a:pt x="1694" y="2000"/>
                    </a:lnTo>
                    <a:lnTo>
                      <a:pt x="1737" y="2015"/>
                    </a:lnTo>
                    <a:lnTo>
                      <a:pt x="1780" y="2035"/>
                    </a:lnTo>
                    <a:lnTo>
                      <a:pt x="1856" y="2073"/>
                    </a:lnTo>
                    <a:lnTo>
                      <a:pt x="1918" y="2111"/>
                    </a:lnTo>
                    <a:lnTo>
                      <a:pt x="1961" y="2146"/>
                    </a:lnTo>
                    <a:lnTo>
                      <a:pt x="1976" y="2161"/>
                    </a:lnTo>
                    <a:lnTo>
                      <a:pt x="1983" y="2176"/>
                    </a:lnTo>
                    <a:lnTo>
                      <a:pt x="1983" y="2130"/>
                    </a:lnTo>
                    <a:lnTo>
                      <a:pt x="1976" y="2000"/>
                    </a:lnTo>
                    <a:close/>
                  </a:path>
                </a:pathLst>
              </a:custGeom>
              <a:solidFill>
                <a:srgbClr val="575A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7" name="Freeform 16"/>
              <p:cNvSpPr>
                <a:spLocks/>
              </p:cNvSpPr>
              <p:nvPr/>
            </p:nvSpPr>
            <p:spPr bwMode="auto">
              <a:xfrm>
                <a:off x="3415" y="1041"/>
                <a:ext cx="14" cy="23"/>
              </a:xfrm>
              <a:custGeom>
                <a:avLst/>
                <a:gdLst>
                  <a:gd name="T0" fmla="*/ 14 w 14"/>
                  <a:gd name="T1" fmla="*/ 19 h 23"/>
                  <a:gd name="T2" fmla="*/ 14 w 14"/>
                  <a:gd name="T3" fmla="*/ 19 h 23"/>
                  <a:gd name="T4" fmla="*/ 0 w 14"/>
                  <a:gd name="T5" fmla="*/ 0 h 23"/>
                  <a:gd name="T6" fmla="*/ 0 w 14"/>
                  <a:gd name="T7" fmla="*/ 0 h 23"/>
                  <a:gd name="T8" fmla="*/ 4 w 14"/>
                  <a:gd name="T9" fmla="*/ 23 h 23"/>
                  <a:gd name="T10" fmla="*/ 14 w 14"/>
                  <a:gd name="T11" fmla="*/ 19 h 23"/>
                  <a:gd name="T12" fmla="*/ 0 60000 65536"/>
                  <a:gd name="T13" fmla="*/ 0 60000 65536"/>
                  <a:gd name="T14" fmla="*/ 0 60000 65536"/>
                  <a:gd name="T15" fmla="*/ 0 60000 65536"/>
                  <a:gd name="T16" fmla="*/ 0 60000 65536"/>
                  <a:gd name="T17" fmla="*/ 0 60000 65536"/>
                  <a:gd name="T18" fmla="*/ 0 w 14"/>
                  <a:gd name="T19" fmla="*/ 0 h 23"/>
                  <a:gd name="T20" fmla="*/ 14 w 14"/>
                  <a:gd name="T21" fmla="*/ 23 h 23"/>
                </a:gdLst>
                <a:ahLst/>
                <a:cxnLst>
                  <a:cxn ang="T12">
                    <a:pos x="T0" y="T1"/>
                  </a:cxn>
                  <a:cxn ang="T13">
                    <a:pos x="T2" y="T3"/>
                  </a:cxn>
                  <a:cxn ang="T14">
                    <a:pos x="T4" y="T5"/>
                  </a:cxn>
                  <a:cxn ang="T15">
                    <a:pos x="T6" y="T7"/>
                  </a:cxn>
                  <a:cxn ang="T16">
                    <a:pos x="T8" y="T9"/>
                  </a:cxn>
                  <a:cxn ang="T17">
                    <a:pos x="T10" y="T11"/>
                  </a:cxn>
                </a:cxnLst>
                <a:rect l="T18" t="T19" r="T20" b="T21"/>
                <a:pathLst>
                  <a:path w="14" h="23">
                    <a:moveTo>
                      <a:pt x="14" y="19"/>
                    </a:moveTo>
                    <a:lnTo>
                      <a:pt x="14" y="19"/>
                    </a:lnTo>
                    <a:lnTo>
                      <a:pt x="0" y="0"/>
                    </a:lnTo>
                    <a:lnTo>
                      <a:pt x="4" y="23"/>
                    </a:lnTo>
                    <a:lnTo>
                      <a:pt x="14" y="19"/>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8" name="Freeform 17"/>
              <p:cNvSpPr>
                <a:spLocks/>
              </p:cNvSpPr>
              <p:nvPr/>
            </p:nvSpPr>
            <p:spPr bwMode="auto">
              <a:xfrm>
                <a:off x="3419" y="1060"/>
                <a:ext cx="61" cy="69"/>
              </a:xfrm>
              <a:custGeom>
                <a:avLst/>
                <a:gdLst>
                  <a:gd name="T0" fmla="*/ 29 w 61"/>
                  <a:gd name="T1" fmla="*/ 69 h 69"/>
                  <a:gd name="T2" fmla="*/ 61 w 61"/>
                  <a:gd name="T3" fmla="*/ 54 h 69"/>
                  <a:gd name="T4" fmla="*/ 61 w 61"/>
                  <a:gd name="T5" fmla="*/ 54 h 69"/>
                  <a:gd name="T6" fmla="*/ 10 w 61"/>
                  <a:gd name="T7" fmla="*/ 0 h 69"/>
                  <a:gd name="T8" fmla="*/ 0 w 61"/>
                  <a:gd name="T9" fmla="*/ 4 h 69"/>
                  <a:gd name="T10" fmla="*/ 0 w 61"/>
                  <a:gd name="T11" fmla="*/ 4 h 69"/>
                  <a:gd name="T12" fmla="*/ 10 w 61"/>
                  <a:gd name="T13" fmla="*/ 31 h 69"/>
                  <a:gd name="T14" fmla="*/ 29 w 61"/>
                  <a:gd name="T15" fmla="*/ 69 h 69"/>
                  <a:gd name="T16" fmla="*/ 29 w 61"/>
                  <a:gd name="T17" fmla="*/ 69 h 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69"/>
                  <a:gd name="T29" fmla="*/ 61 w 61"/>
                  <a:gd name="T30" fmla="*/ 69 h 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69">
                    <a:moveTo>
                      <a:pt x="29" y="69"/>
                    </a:moveTo>
                    <a:lnTo>
                      <a:pt x="61" y="54"/>
                    </a:lnTo>
                    <a:lnTo>
                      <a:pt x="10" y="0"/>
                    </a:lnTo>
                    <a:lnTo>
                      <a:pt x="0" y="4"/>
                    </a:lnTo>
                    <a:lnTo>
                      <a:pt x="10" y="31"/>
                    </a:lnTo>
                    <a:lnTo>
                      <a:pt x="29" y="69"/>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9" name="Freeform 18"/>
              <p:cNvSpPr>
                <a:spLocks/>
              </p:cNvSpPr>
              <p:nvPr/>
            </p:nvSpPr>
            <p:spPr bwMode="auto">
              <a:xfrm>
                <a:off x="3448" y="1114"/>
                <a:ext cx="79" cy="81"/>
              </a:xfrm>
              <a:custGeom>
                <a:avLst/>
                <a:gdLst>
                  <a:gd name="T0" fmla="*/ 32 w 79"/>
                  <a:gd name="T1" fmla="*/ 81 h 81"/>
                  <a:gd name="T2" fmla="*/ 79 w 79"/>
                  <a:gd name="T3" fmla="*/ 58 h 81"/>
                  <a:gd name="T4" fmla="*/ 79 w 79"/>
                  <a:gd name="T5" fmla="*/ 58 h 81"/>
                  <a:gd name="T6" fmla="*/ 32 w 79"/>
                  <a:gd name="T7" fmla="*/ 0 h 81"/>
                  <a:gd name="T8" fmla="*/ 0 w 79"/>
                  <a:gd name="T9" fmla="*/ 15 h 81"/>
                  <a:gd name="T10" fmla="*/ 0 w 79"/>
                  <a:gd name="T11" fmla="*/ 15 h 81"/>
                  <a:gd name="T12" fmla="*/ 32 w 79"/>
                  <a:gd name="T13" fmla="*/ 81 h 81"/>
                  <a:gd name="T14" fmla="*/ 32 w 79"/>
                  <a:gd name="T15" fmla="*/ 81 h 81"/>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81"/>
                  <a:gd name="T26" fmla="*/ 79 w 79"/>
                  <a:gd name="T27" fmla="*/ 81 h 8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81">
                    <a:moveTo>
                      <a:pt x="32" y="81"/>
                    </a:moveTo>
                    <a:lnTo>
                      <a:pt x="79" y="58"/>
                    </a:lnTo>
                    <a:lnTo>
                      <a:pt x="32" y="0"/>
                    </a:lnTo>
                    <a:lnTo>
                      <a:pt x="0" y="15"/>
                    </a:lnTo>
                    <a:lnTo>
                      <a:pt x="32" y="81"/>
                    </a:lnTo>
                    <a:close/>
                  </a:path>
                </a:pathLst>
              </a:custGeom>
              <a:solidFill>
                <a:srgbClr val="858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0" name="Freeform 19"/>
              <p:cNvSpPr>
                <a:spLocks/>
              </p:cNvSpPr>
              <p:nvPr/>
            </p:nvSpPr>
            <p:spPr bwMode="auto">
              <a:xfrm>
                <a:off x="3480" y="1172"/>
                <a:ext cx="91" cy="84"/>
              </a:xfrm>
              <a:custGeom>
                <a:avLst/>
                <a:gdLst>
                  <a:gd name="T0" fmla="*/ 36 w 91"/>
                  <a:gd name="T1" fmla="*/ 84 h 84"/>
                  <a:gd name="T2" fmla="*/ 91 w 91"/>
                  <a:gd name="T3" fmla="*/ 57 h 84"/>
                  <a:gd name="T4" fmla="*/ 91 w 91"/>
                  <a:gd name="T5" fmla="*/ 57 h 84"/>
                  <a:gd name="T6" fmla="*/ 47 w 91"/>
                  <a:gd name="T7" fmla="*/ 0 h 84"/>
                  <a:gd name="T8" fmla="*/ 0 w 91"/>
                  <a:gd name="T9" fmla="*/ 23 h 84"/>
                  <a:gd name="T10" fmla="*/ 0 w 91"/>
                  <a:gd name="T11" fmla="*/ 23 h 84"/>
                  <a:gd name="T12" fmla="*/ 36 w 91"/>
                  <a:gd name="T13" fmla="*/ 84 h 84"/>
                  <a:gd name="T14" fmla="*/ 36 w 91"/>
                  <a:gd name="T15" fmla="*/ 84 h 84"/>
                  <a:gd name="T16" fmla="*/ 0 60000 65536"/>
                  <a:gd name="T17" fmla="*/ 0 60000 65536"/>
                  <a:gd name="T18" fmla="*/ 0 60000 65536"/>
                  <a:gd name="T19" fmla="*/ 0 60000 65536"/>
                  <a:gd name="T20" fmla="*/ 0 60000 65536"/>
                  <a:gd name="T21" fmla="*/ 0 60000 65536"/>
                  <a:gd name="T22" fmla="*/ 0 60000 65536"/>
                  <a:gd name="T23" fmla="*/ 0 60000 65536"/>
                  <a:gd name="T24" fmla="*/ 0 w 91"/>
                  <a:gd name="T25" fmla="*/ 0 h 84"/>
                  <a:gd name="T26" fmla="*/ 91 w 91"/>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1" h="84">
                    <a:moveTo>
                      <a:pt x="36" y="84"/>
                    </a:moveTo>
                    <a:lnTo>
                      <a:pt x="91" y="57"/>
                    </a:lnTo>
                    <a:lnTo>
                      <a:pt x="47" y="0"/>
                    </a:lnTo>
                    <a:lnTo>
                      <a:pt x="0" y="23"/>
                    </a:lnTo>
                    <a:lnTo>
                      <a:pt x="36" y="84"/>
                    </a:lnTo>
                    <a:close/>
                  </a:path>
                </a:pathLst>
              </a:custGeom>
              <a:solidFill>
                <a:srgbClr val="7A7F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1" name="Freeform 20"/>
              <p:cNvSpPr>
                <a:spLocks/>
              </p:cNvSpPr>
              <p:nvPr/>
            </p:nvSpPr>
            <p:spPr bwMode="auto">
              <a:xfrm>
                <a:off x="3516" y="1229"/>
                <a:ext cx="94" cy="88"/>
              </a:xfrm>
              <a:custGeom>
                <a:avLst/>
                <a:gdLst>
                  <a:gd name="T0" fmla="*/ 33 w 94"/>
                  <a:gd name="T1" fmla="*/ 88 h 88"/>
                  <a:gd name="T2" fmla="*/ 94 w 94"/>
                  <a:gd name="T3" fmla="*/ 57 h 88"/>
                  <a:gd name="T4" fmla="*/ 94 w 94"/>
                  <a:gd name="T5" fmla="*/ 57 h 88"/>
                  <a:gd name="T6" fmla="*/ 55 w 94"/>
                  <a:gd name="T7" fmla="*/ 0 h 88"/>
                  <a:gd name="T8" fmla="*/ 0 w 94"/>
                  <a:gd name="T9" fmla="*/ 27 h 88"/>
                  <a:gd name="T10" fmla="*/ 0 w 94"/>
                  <a:gd name="T11" fmla="*/ 27 h 88"/>
                  <a:gd name="T12" fmla="*/ 33 w 94"/>
                  <a:gd name="T13" fmla="*/ 88 h 88"/>
                  <a:gd name="T14" fmla="*/ 33 w 94"/>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88"/>
                  <a:gd name="T26" fmla="*/ 94 w 94"/>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88">
                    <a:moveTo>
                      <a:pt x="33" y="88"/>
                    </a:moveTo>
                    <a:lnTo>
                      <a:pt x="94" y="57"/>
                    </a:lnTo>
                    <a:lnTo>
                      <a:pt x="55" y="0"/>
                    </a:lnTo>
                    <a:lnTo>
                      <a:pt x="0" y="27"/>
                    </a:lnTo>
                    <a:lnTo>
                      <a:pt x="33" y="88"/>
                    </a:lnTo>
                    <a:close/>
                  </a:path>
                </a:pathLst>
              </a:custGeom>
              <a:solidFill>
                <a:srgbClr val="7074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2" name="Freeform 21"/>
              <p:cNvSpPr>
                <a:spLocks/>
              </p:cNvSpPr>
              <p:nvPr/>
            </p:nvSpPr>
            <p:spPr bwMode="auto">
              <a:xfrm>
                <a:off x="3549" y="1286"/>
                <a:ext cx="101" cy="96"/>
              </a:xfrm>
              <a:custGeom>
                <a:avLst/>
                <a:gdLst>
                  <a:gd name="T0" fmla="*/ 36 w 101"/>
                  <a:gd name="T1" fmla="*/ 96 h 96"/>
                  <a:gd name="T2" fmla="*/ 101 w 101"/>
                  <a:gd name="T3" fmla="*/ 62 h 96"/>
                  <a:gd name="T4" fmla="*/ 101 w 101"/>
                  <a:gd name="T5" fmla="*/ 62 h 96"/>
                  <a:gd name="T6" fmla="*/ 61 w 101"/>
                  <a:gd name="T7" fmla="*/ 0 h 96"/>
                  <a:gd name="T8" fmla="*/ 0 w 101"/>
                  <a:gd name="T9" fmla="*/ 31 h 96"/>
                  <a:gd name="T10" fmla="*/ 0 w 101"/>
                  <a:gd name="T11" fmla="*/ 31 h 96"/>
                  <a:gd name="T12" fmla="*/ 36 w 101"/>
                  <a:gd name="T13" fmla="*/ 96 h 96"/>
                  <a:gd name="T14" fmla="*/ 36 w 101"/>
                  <a:gd name="T15" fmla="*/ 96 h 96"/>
                  <a:gd name="T16" fmla="*/ 0 60000 65536"/>
                  <a:gd name="T17" fmla="*/ 0 60000 65536"/>
                  <a:gd name="T18" fmla="*/ 0 60000 65536"/>
                  <a:gd name="T19" fmla="*/ 0 60000 65536"/>
                  <a:gd name="T20" fmla="*/ 0 60000 65536"/>
                  <a:gd name="T21" fmla="*/ 0 60000 65536"/>
                  <a:gd name="T22" fmla="*/ 0 60000 65536"/>
                  <a:gd name="T23" fmla="*/ 0 60000 65536"/>
                  <a:gd name="T24" fmla="*/ 0 w 101"/>
                  <a:gd name="T25" fmla="*/ 0 h 96"/>
                  <a:gd name="T26" fmla="*/ 101 w 101"/>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 h="96">
                    <a:moveTo>
                      <a:pt x="36" y="96"/>
                    </a:moveTo>
                    <a:lnTo>
                      <a:pt x="101" y="62"/>
                    </a:lnTo>
                    <a:lnTo>
                      <a:pt x="61" y="0"/>
                    </a:lnTo>
                    <a:lnTo>
                      <a:pt x="0" y="31"/>
                    </a:lnTo>
                    <a:lnTo>
                      <a:pt x="36" y="96"/>
                    </a:lnTo>
                    <a:close/>
                  </a:path>
                </a:pathLst>
              </a:custGeom>
              <a:solidFill>
                <a:srgbClr val="656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3" name="Freeform 22"/>
              <p:cNvSpPr>
                <a:spLocks/>
              </p:cNvSpPr>
              <p:nvPr/>
            </p:nvSpPr>
            <p:spPr bwMode="auto">
              <a:xfrm>
                <a:off x="3585" y="1348"/>
                <a:ext cx="98" cy="96"/>
              </a:xfrm>
              <a:custGeom>
                <a:avLst/>
                <a:gdLst>
                  <a:gd name="T0" fmla="*/ 33 w 98"/>
                  <a:gd name="T1" fmla="*/ 96 h 96"/>
                  <a:gd name="T2" fmla="*/ 98 w 98"/>
                  <a:gd name="T3" fmla="*/ 61 h 96"/>
                  <a:gd name="T4" fmla="*/ 98 w 98"/>
                  <a:gd name="T5" fmla="*/ 61 h 96"/>
                  <a:gd name="T6" fmla="*/ 65 w 98"/>
                  <a:gd name="T7" fmla="*/ 0 h 96"/>
                  <a:gd name="T8" fmla="*/ 0 w 98"/>
                  <a:gd name="T9" fmla="*/ 34 h 96"/>
                  <a:gd name="T10" fmla="*/ 0 w 98"/>
                  <a:gd name="T11" fmla="*/ 34 h 96"/>
                  <a:gd name="T12" fmla="*/ 33 w 98"/>
                  <a:gd name="T13" fmla="*/ 96 h 96"/>
                  <a:gd name="T14" fmla="*/ 33 w 98"/>
                  <a:gd name="T15" fmla="*/ 96 h 96"/>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96"/>
                  <a:gd name="T26" fmla="*/ 98 w 98"/>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96">
                    <a:moveTo>
                      <a:pt x="33" y="96"/>
                    </a:moveTo>
                    <a:lnTo>
                      <a:pt x="98" y="61"/>
                    </a:lnTo>
                    <a:lnTo>
                      <a:pt x="65" y="0"/>
                    </a:lnTo>
                    <a:lnTo>
                      <a:pt x="0" y="34"/>
                    </a:lnTo>
                    <a:lnTo>
                      <a:pt x="33" y="96"/>
                    </a:lnTo>
                    <a:close/>
                  </a:path>
                </a:pathLst>
              </a:custGeom>
              <a:solidFill>
                <a:srgbClr val="5C5F6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4" name="Freeform 23"/>
              <p:cNvSpPr>
                <a:spLocks/>
              </p:cNvSpPr>
              <p:nvPr/>
            </p:nvSpPr>
            <p:spPr bwMode="auto">
              <a:xfrm>
                <a:off x="3618" y="1409"/>
                <a:ext cx="97" cy="96"/>
              </a:xfrm>
              <a:custGeom>
                <a:avLst/>
                <a:gdLst>
                  <a:gd name="T0" fmla="*/ 36 w 97"/>
                  <a:gd name="T1" fmla="*/ 96 h 96"/>
                  <a:gd name="T2" fmla="*/ 97 w 97"/>
                  <a:gd name="T3" fmla="*/ 65 h 96"/>
                  <a:gd name="T4" fmla="*/ 97 w 97"/>
                  <a:gd name="T5" fmla="*/ 65 h 96"/>
                  <a:gd name="T6" fmla="*/ 65 w 97"/>
                  <a:gd name="T7" fmla="*/ 0 h 96"/>
                  <a:gd name="T8" fmla="*/ 0 w 97"/>
                  <a:gd name="T9" fmla="*/ 35 h 96"/>
                  <a:gd name="T10" fmla="*/ 0 w 97"/>
                  <a:gd name="T11" fmla="*/ 35 h 96"/>
                  <a:gd name="T12" fmla="*/ 36 w 97"/>
                  <a:gd name="T13" fmla="*/ 96 h 96"/>
                  <a:gd name="T14" fmla="*/ 36 w 97"/>
                  <a:gd name="T15" fmla="*/ 96 h 96"/>
                  <a:gd name="T16" fmla="*/ 0 60000 65536"/>
                  <a:gd name="T17" fmla="*/ 0 60000 65536"/>
                  <a:gd name="T18" fmla="*/ 0 60000 65536"/>
                  <a:gd name="T19" fmla="*/ 0 60000 65536"/>
                  <a:gd name="T20" fmla="*/ 0 60000 65536"/>
                  <a:gd name="T21" fmla="*/ 0 60000 65536"/>
                  <a:gd name="T22" fmla="*/ 0 60000 65536"/>
                  <a:gd name="T23" fmla="*/ 0 60000 65536"/>
                  <a:gd name="T24" fmla="*/ 0 w 97"/>
                  <a:gd name="T25" fmla="*/ 0 h 96"/>
                  <a:gd name="T26" fmla="*/ 97 w 97"/>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7" h="96">
                    <a:moveTo>
                      <a:pt x="36" y="96"/>
                    </a:moveTo>
                    <a:lnTo>
                      <a:pt x="97" y="65"/>
                    </a:lnTo>
                    <a:lnTo>
                      <a:pt x="65" y="0"/>
                    </a:lnTo>
                    <a:lnTo>
                      <a:pt x="0" y="35"/>
                    </a:lnTo>
                    <a:lnTo>
                      <a:pt x="36" y="96"/>
                    </a:lnTo>
                    <a:close/>
                  </a:path>
                </a:pathLst>
              </a:custGeom>
              <a:solidFill>
                <a:srgbClr val="5154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5" name="Freeform 24"/>
              <p:cNvSpPr>
                <a:spLocks/>
              </p:cNvSpPr>
              <p:nvPr/>
            </p:nvSpPr>
            <p:spPr bwMode="auto">
              <a:xfrm>
                <a:off x="3654" y="1474"/>
                <a:ext cx="90" cy="92"/>
              </a:xfrm>
              <a:custGeom>
                <a:avLst/>
                <a:gdLst>
                  <a:gd name="T0" fmla="*/ 32 w 90"/>
                  <a:gd name="T1" fmla="*/ 92 h 92"/>
                  <a:gd name="T2" fmla="*/ 90 w 90"/>
                  <a:gd name="T3" fmla="*/ 65 h 92"/>
                  <a:gd name="T4" fmla="*/ 90 w 90"/>
                  <a:gd name="T5" fmla="*/ 65 h 92"/>
                  <a:gd name="T6" fmla="*/ 61 w 90"/>
                  <a:gd name="T7" fmla="*/ 0 h 92"/>
                  <a:gd name="T8" fmla="*/ 0 w 90"/>
                  <a:gd name="T9" fmla="*/ 31 h 92"/>
                  <a:gd name="T10" fmla="*/ 0 w 90"/>
                  <a:gd name="T11" fmla="*/ 31 h 92"/>
                  <a:gd name="T12" fmla="*/ 32 w 90"/>
                  <a:gd name="T13" fmla="*/ 92 h 92"/>
                  <a:gd name="T14" fmla="*/ 32 w 90"/>
                  <a:gd name="T15" fmla="*/ 92 h 92"/>
                  <a:gd name="T16" fmla="*/ 0 60000 65536"/>
                  <a:gd name="T17" fmla="*/ 0 60000 65536"/>
                  <a:gd name="T18" fmla="*/ 0 60000 65536"/>
                  <a:gd name="T19" fmla="*/ 0 60000 65536"/>
                  <a:gd name="T20" fmla="*/ 0 60000 65536"/>
                  <a:gd name="T21" fmla="*/ 0 60000 65536"/>
                  <a:gd name="T22" fmla="*/ 0 60000 65536"/>
                  <a:gd name="T23" fmla="*/ 0 60000 65536"/>
                  <a:gd name="T24" fmla="*/ 0 w 90"/>
                  <a:gd name="T25" fmla="*/ 0 h 92"/>
                  <a:gd name="T26" fmla="*/ 90 w 90"/>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0" h="92">
                    <a:moveTo>
                      <a:pt x="32" y="92"/>
                    </a:moveTo>
                    <a:lnTo>
                      <a:pt x="90" y="65"/>
                    </a:lnTo>
                    <a:lnTo>
                      <a:pt x="61" y="0"/>
                    </a:lnTo>
                    <a:lnTo>
                      <a:pt x="0" y="31"/>
                    </a:lnTo>
                    <a:lnTo>
                      <a:pt x="32" y="92"/>
                    </a:lnTo>
                    <a:close/>
                  </a:path>
                </a:pathLst>
              </a:custGeom>
              <a:solidFill>
                <a:srgbClr val="4749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6" name="Freeform 25"/>
              <p:cNvSpPr>
                <a:spLocks/>
              </p:cNvSpPr>
              <p:nvPr/>
            </p:nvSpPr>
            <p:spPr bwMode="auto">
              <a:xfrm>
                <a:off x="3686" y="1539"/>
                <a:ext cx="84" cy="92"/>
              </a:xfrm>
              <a:custGeom>
                <a:avLst/>
                <a:gdLst>
                  <a:gd name="T0" fmla="*/ 15 w 84"/>
                  <a:gd name="T1" fmla="*/ 50 h 92"/>
                  <a:gd name="T2" fmla="*/ 15 w 84"/>
                  <a:gd name="T3" fmla="*/ 50 h 92"/>
                  <a:gd name="T4" fmla="*/ 37 w 84"/>
                  <a:gd name="T5" fmla="*/ 92 h 92"/>
                  <a:gd name="T6" fmla="*/ 84 w 84"/>
                  <a:gd name="T7" fmla="*/ 69 h 92"/>
                  <a:gd name="T8" fmla="*/ 84 w 84"/>
                  <a:gd name="T9" fmla="*/ 69 h 92"/>
                  <a:gd name="T10" fmla="*/ 58 w 84"/>
                  <a:gd name="T11" fmla="*/ 0 h 92"/>
                  <a:gd name="T12" fmla="*/ 0 w 84"/>
                  <a:gd name="T13" fmla="*/ 27 h 92"/>
                  <a:gd name="T14" fmla="*/ 0 w 84"/>
                  <a:gd name="T15" fmla="*/ 27 h 92"/>
                  <a:gd name="T16" fmla="*/ 15 w 84"/>
                  <a:gd name="T17" fmla="*/ 50 h 92"/>
                  <a:gd name="T18" fmla="*/ 15 w 84"/>
                  <a:gd name="T19" fmla="*/ 50 h 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92"/>
                  <a:gd name="T32" fmla="*/ 84 w 84"/>
                  <a:gd name="T33" fmla="*/ 92 h 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92">
                    <a:moveTo>
                      <a:pt x="15" y="50"/>
                    </a:moveTo>
                    <a:lnTo>
                      <a:pt x="15" y="50"/>
                    </a:lnTo>
                    <a:lnTo>
                      <a:pt x="37" y="92"/>
                    </a:lnTo>
                    <a:lnTo>
                      <a:pt x="84" y="69"/>
                    </a:lnTo>
                    <a:lnTo>
                      <a:pt x="58" y="0"/>
                    </a:lnTo>
                    <a:lnTo>
                      <a:pt x="0" y="27"/>
                    </a:lnTo>
                    <a:lnTo>
                      <a:pt x="15" y="50"/>
                    </a:lnTo>
                    <a:close/>
                  </a:path>
                </a:pathLst>
              </a:custGeom>
              <a:solidFill>
                <a:srgbClr val="3C3E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7" name="Freeform 26"/>
              <p:cNvSpPr>
                <a:spLocks/>
              </p:cNvSpPr>
              <p:nvPr/>
            </p:nvSpPr>
            <p:spPr bwMode="auto">
              <a:xfrm>
                <a:off x="3723" y="1608"/>
                <a:ext cx="68" cy="88"/>
              </a:xfrm>
              <a:custGeom>
                <a:avLst/>
                <a:gdLst>
                  <a:gd name="T0" fmla="*/ 25 w 68"/>
                  <a:gd name="T1" fmla="*/ 88 h 88"/>
                  <a:gd name="T2" fmla="*/ 68 w 68"/>
                  <a:gd name="T3" fmla="*/ 65 h 88"/>
                  <a:gd name="T4" fmla="*/ 68 w 68"/>
                  <a:gd name="T5" fmla="*/ 65 h 88"/>
                  <a:gd name="T6" fmla="*/ 47 w 68"/>
                  <a:gd name="T7" fmla="*/ 0 h 88"/>
                  <a:gd name="T8" fmla="*/ 0 w 68"/>
                  <a:gd name="T9" fmla="*/ 23 h 88"/>
                  <a:gd name="T10" fmla="*/ 0 w 68"/>
                  <a:gd name="T11" fmla="*/ 23 h 88"/>
                  <a:gd name="T12" fmla="*/ 25 w 68"/>
                  <a:gd name="T13" fmla="*/ 88 h 88"/>
                  <a:gd name="T14" fmla="*/ 25 w 68"/>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88"/>
                  <a:gd name="T26" fmla="*/ 68 w 68"/>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88">
                    <a:moveTo>
                      <a:pt x="25" y="88"/>
                    </a:moveTo>
                    <a:lnTo>
                      <a:pt x="68" y="65"/>
                    </a:lnTo>
                    <a:lnTo>
                      <a:pt x="47" y="0"/>
                    </a:lnTo>
                    <a:lnTo>
                      <a:pt x="0" y="23"/>
                    </a:lnTo>
                    <a:lnTo>
                      <a:pt x="25" y="88"/>
                    </a:lnTo>
                    <a:close/>
                  </a:path>
                </a:pathLst>
              </a:custGeom>
              <a:solidFill>
                <a:srgbClr val="3234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8" name="Freeform 27"/>
              <p:cNvSpPr>
                <a:spLocks/>
              </p:cNvSpPr>
              <p:nvPr/>
            </p:nvSpPr>
            <p:spPr bwMode="auto">
              <a:xfrm>
                <a:off x="3748" y="1673"/>
                <a:ext cx="65" cy="92"/>
              </a:xfrm>
              <a:custGeom>
                <a:avLst/>
                <a:gdLst>
                  <a:gd name="T0" fmla="*/ 25 w 65"/>
                  <a:gd name="T1" fmla="*/ 92 h 92"/>
                  <a:gd name="T2" fmla="*/ 65 w 65"/>
                  <a:gd name="T3" fmla="*/ 73 h 92"/>
                  <a:gd name="T4" fmla="*/ 65 w 65"/>
                  <a:gd name="T5" fmla="*/ 73 h 92"/>
                  <a:gd name="T6" fmla="*/ 43 w 65"/>
                  <a:gd name="T7" fmla="*/ 0 h 92"/>
                  <a:gd name="T8" fmla="*/ 0 w 65"/>
                  <a:gd name="T9" fmla="*/ 23 h 92"/>
                  <a:gd name="T10" fmla="*/ 0 w 65"/>
                  <a:gd name="T11" fmla="*/ 23 h 92"/>
                  <a:gd name="T12" fmla="*/ 25 w 65"/>
                  <a:gd name="T13" fmla="*/ 92 h 92"/>
                  <a:gd name="T14" fmla="*/ 25 w 65"/>
                  <a:gd name="T15" fmla="*/ 92 h 92"/>
                  <a:gd name="T16" fmla="*/ 0 60000 65536"/>
                  <a:gd name="T17" fmla="*/ 0 60000 65536"/>
                  <a:gd name="T18" fmla="*/ 0 60000 65536"/>
                  <a:gd name="T19" fmla="*/ 0 60000 65536"/>
                  <a:gd name="T20" fmla="*/ 0 60000 65536"/>
                  <a:gd name="T21" fmla="*/ 0 60000 65536"/>
                  <a:gd name="T22" fmla="*/ 0 60000 65536"/>
                  <a:gd name="T23" fmla="*/ 0 60000 65536"/>
                  <a:gd name="T24" fmla="*/ 0 w 65"/>
                  <a:gd name="T25" fmla="*/ 0 h 92"/>
                  <a:gd name="T26" fmla="*/ 65 w 65"/>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 h="92">
                    <a:moveTo>
                      <a:pt x="25" y="92"/>
                    </a:moveTo>
                    <a:lnTo>
                      <a:pt x="65" y="73"/>
                    </a:lnTo>
                    <a:lnTo>
                      <a:pt x="43" y="0"/>
                    </a:lnTo>
                    <a:lnTo>
                      <a:pt x="0" y="23"/>
                    </a:lnTo>
                    <a:lnTo>
                      <a:pt x="25" y="92"/>
                    </a:lnTo>
                    <a:close/>
                  </a:path>
                </a:pathLst>
              </a:custGeom>
              <a:solidFill>
                <a:srgbClr val="282A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9" name="Freeform 28"/>
              <p:cNvSpPr>
                <a:spLocks/>
              </p:cNvSpPr>
              <p:nvPr/>
            </p:nvSpPr>
            <p:spPr bwMode="auto">
              <a:xfrm>
                <a:off x="3773" y="1746"/>
                <a:ext cx="58" cy="88"/>
              </a:xfrm>
              <a:custGeom>
                <a:avLst/>
                <a:gdLst>
                  <a:gd name="T0" fmla="*/ 22 w 58"/>
                  <a:gd name="T1" fmla="*/ 88 h 88"/>
                  <a:gd name="T2" fmla="*/ 58 w 58"/>
                  <a:gd name="T3" fmla="*/ 69 h 88"/>
                  <a:gd name="T4" fmla="*/ 58 w 58"/>
                  <a:gd name="T5" fmla="*/ 69 h 88"/>
                  <a:gd name="T6" fmla="*/ 40 w 58"/>
                  <a:gd name="T7" fmla="*/ 0 h 88"/>
                  <a:gd name="T8" fmla="*/ 0 w 58"/>
                  <a:gd name="T9" fmla="*/ 19 h 88"/>
                  <a:gd name="T10" fmla="*/ 0 w 58"/>
                  <a:gd name="T11" fmla="*/ 19 h 88"/>
                  <a:gd name="T12" fmla="*/ 22 w 58"/>
                  <a:gd name="T13" fmla="*/ 88 h 88"/>
                  <a:gd name="T14" fmla="*/ 22 w 58"/>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88"/>
                  <a:gd name="T26" fmla="*/ 58 w 58"/>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88">
                    <a:moveTo>
                      <a:pt x="22" y="88"/>
                    </a:moveTo>
                    <a:lnTo>
                      <a:pt x="58" y="69"/>
                    </a:lnTo>
                    <a:lnTo>
                      <a:pt x="40" y="0"/>
                    </a:lnTo>
                    <a:lnTo>
                      <a:pt x="0" y="19"/>
                    </a:lnTo>
                    <a:lnTo>
                      <a:pt x="22" y="88"/>
                    </a:lnTo>
                    <a:close/>
                  </a:path>
                </a:pathLst>
              </a:custGeom>
              <a:solidFill>
                <a:srgbClr val="1D1E2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0" name="Freeform 29"/>
              <p:cNvSpPr>
                <a:spLocks/>
              </p:cNvSpPr>
              <p:nvPr/>
            </p:nvSpPr>
            <p:spPr bwMode="auto">
              <a:xfrm>
                <a:off x="3795" y="1815"/>
                <a:ext cx="51" cy="88"/>
              </a:xfrm>
              <a:custGeom>
                <a:avLst/>
                <a:gdLst>
                  <a:gd name="T0" fmla="*/ 22 w 51"/>
                  <a:gd name="T1" fmla="*/ 88 h 88"/>
                  <a:gd name="T2" fmla="*/ 51 w 51"/>
                  <a:gd name="T3" fmla="*/ 73 h 88"/>
                  <a:gd name="T4" fmla="*/ 51 w 51"/>
                  <a:gd name="T5" fmla="*/ 73 h 88"/>
                  <a:gd name="T6" fmla="*/ 36 w 51"/>
                  <a:gd name="T7" fmla="*/ 0 h 88"/>
                  <a:gd name="T8" fmla="*/ 0 w 51"/>
                  <a:gd name="T9" fmla="*/ 19 h 88"/>
                  <a:gd name="T10" fmla="*/ 0 w 51"/>
                  <a:gd name="T11" fmla="*/ 19 h 88"/>
                  <a:gd name="T12" fmla="*/ 22 w 51"/>
                  <a:gd name="T13" fmla="*/ 88 h 88"/>
                  <a:gd name="T14" fmla="*/ 22 w 51"/>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88"/>
                  <a:gd name="T26" fmla="*/ 51 w 51"/>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88">
                    <a:moveTo>
                      <a:pt x="22" y="88"/>
                    </a:moveTo>
                    <a:lnTo>
                      <a:pt x="51" y="73"/>
                    </a:lnTo>
                    <a:lnTo>
                      <a:pt x="36" y="0"/>
                    </a:lnTo>
                    <a:lnTo>
                      <a:pt x="0" y="19"/>
                    </a:lnTo>
                    <a:lnTo>
                      <a:pt x="22" y="88"/>
                    </a:lnTo>
                    <a:close/>
                  </a:path>
                </a:pathLst>
              </a:custGeom>
              <a:solidFill>
                <a:srgbClr val="1314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1" name="Freeform 30"/>
              <p:cNvSpPr>
                <a:spLocks/>
              </p:cNvSpPr>
              <p:nvPr/>
            </p:nvSpPr>
            <p:spPr bwMode="auto">
              <a:xfrm>
                <a:off x="3817" y="1888"/>
                <a:ext cx="39" cy="84"/>
              </a:xfrm>
              <a:custGeom>
                <a:avLst/>
                <a:gdLst>
                  <a:gd name="T0" fmla="*/ 14 w 39"/>
                  <a:gd name="T1" fmla="*/ 84 h 84"/>
                  <a:gd name="T2" fmla="*/ 39 w 39"/>
                  <a:gd name="T3" fmla="*/ 73 h 84"/>
                  <a:gd name="T4" fmla="*/ 39 w 39"/>
                  <a:gd name="T5" fmla="*/ 73 h 84"/>
                  <a:gd name="T6" fmla="*/ 29 w 39"/>
                  <a:gd name="T7" fmla="*/ 0 h 84"/>
                  <a:gd name="T8" fmla="*/ 0 w 39"/>
                  <a:gd name="T9" fmla="*/ 15 h 84"/>
                  <a:gd name="T10" fmla="*/ 0 w 39"/>
                  <a:gd name="T11" fmla="*/ 15 h 84"/>
                  <a:gd name="T12" fmla="*/ 14 w 39"/>
                  <a:gd name="T13" fmla="*/ 84 h 84"/>
                  <a:gd name="T14" fmla="*/ 14 w 39"/>
                  <a:gd name="T15" fmla="*/ 84 h 84"/>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84"/>
                  <a:gd name="T26" fmla="*/ 39 w 39"/>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84">
                    <a:moveTo>
                      <a:pt x="14" y="84"/>
                    </a:moveTo>
                    <a:lnTo>
                      <a:pt x="39" y="73"/>
                    </a:lnTo>
                    <a:lnTo>
                      <a:pt x="29" y="0"/>
                    </a:lnTo>
                    <a:lnTo>
                      <a:pt x="0" y="15"/>
                    </a:lnTo>
                    <a:lnTo>
                      <a:pt x="14" y="84"/>
                    </a:lnTo>
                    <a:close/>
                  </a:path>
                </a:pathLst>
              </a:custGeom>
              <a:solidFill>
                <a:srgbClr val="0D0E0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2" name="Freeform 31"/>
              <p:cNvSpPr>
                <a:spLocks/>
              </p:cNvSpPr>
              <p:nvPr/>
            </p:nvSpPr>
            <p:spPr bwMode="auto">
              <a:xfrm>
                <a:off x="3831" y="1961"/>
                <a:ext cx="69" cy="532"/>
              </a:xfrm>
              <a:custGeom>
                <a:avLst/>
                <a:gdLst>
                  <a:gd name="T0" fmla="*/ 69 w 69"/>
                  <a:gd name="T1" fmla="*/ 532 h 532"/>
                  <a:gd name="T2" fmla="*/ 69 w 69"/>
                  <a:gd name="T3" fmla="*/ 532 h 532"/>
                  <a:gd name="T4" fmla="*/ 69 w 69"/>
                  <a:gd name="T5" fmla="*/ 532 h 532"/>
                  <a:gd name="T6" fmla="*/ 62 w 69"/>
                  <a:gd name="T7" fmla="*/ 390 h 532"/>
                  <a:gd name="T8" fmla="*/ 54 w 69"/>
                  <a:gd name="T9" fmla="*/ 252 h 532"/>
                  <a:gd name="T10" fmla="*/ 43 w 69"/>
                  <a:gd name="T11" fmla="*/ 126 h 532"/>
                  <a:gd name="T12" fmla="*/ 25 w 69"/>
                  <a:gd name="T13" fmla="*/ 0 h 532"/>
                  <a:gd name="T14" fmla="*/ 0 w 69"/>
                  <a:gd name="T15" fmla="*/ 11 h 532"/>
                  <a:gd name="T16" fmla="*/ 0 w 69"/>
                  <a:gd name="T17" fmla="*/ 11 h 532"/>
                  <a:gd name="T18" fmla="*/ 29 w 69"/>
                  <a:gd name="T19" fmla="*/ 157 h 532"/>
                  <a:gd name="T20" fmla="*/ 47 w 69"/>
                  <a:gd name="T21" fmla="*/ 295 h 532"/>
                  <a:gd name="T22" fmla="*/ 62 w 69"/>
                  <a:gd name="T23" fmla="*/ 421 h 532"/>
                  <a:gd name="T24" fmla="*/ 69 w 69"/>
                  <a:gd name="T25" fmla="*/ 532 h 532"/>
                  <a:gd name="T26" fmla="*/ 69 w 69"/>
                  <a:gd name="T27" fmla="*/ 532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532"/>
                  <a:gd name="T44" fmla="*/ 69 w 69"/>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532">
                    <a:moveTo>
                      <a:pt x="69" y="532"/>
                    </a:moveTo>
                    <a:lnTo>
                      <a:pt x="69" y="532"/>
                    </a:lnTo>
                    <a:lnTo>
                      <a:pt x="62" y="390"/>
                    </a:lnTo>
                    <a:lnTo>
                      <a:pt x="54" y="252"/>
                    </a:lnTo>
                    <a:lnTo>
                      <a:pt x="43" y="126"/>
                    </a:lnTo>
                    <a:lnTo>
                      <a:pt x="25" y="0"/>
                    </a:lnTo>
                    <a:lnTo>
                      <a:pt x="0" y="11"/>
                    </a:lnTo>
                    <a:lnTo>
                      <a:pt x="29" y="157"/>
                    </a:lnTo>
                    <a:lnTo>
                      <a:pt x="47" y="295"/>
                    </a:lnTo>
                    <a:lnTo>
                      <a:pt x="62" y="421"/>
                    </a:lnTo>
                    <a:lnTo>
                      <a:pt x="69" y="532"/>
                    </a:lnTo>
                    <a:close/>
                  </a:path>
                </a:pathLst>
              </a:custGeom>
              <a:solidFill>
                <a:srgbClr val="0D0E0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3" name="Freeform 32"/>
              <p:cNvSpPr>
                <a:spLocks/>
              </p:cNvSpPr>
              <p:nvPr/>
            </p:nvSpPr>
            <p:spPr bwMode="auto">
              <a:xfrm>
                <a:off x="1924" y="700"/>
                <a:ext cx="55" cy="35"/>
              </a:xfrm>
              <a:custGeom>
                <a:avLst/>
                <a:gdLst>
                  <a:gd name="T0" fmla="*/ 0 w 55"/>
                  <a:gd name="T1" fmla="*/ 35 h 35"/>
                  <a:gd name="T2" fmla="*/ 0 w 55"/>
                  <a:gd name="T3" fmla="*/ 35 h 35"/>
                  <a:gd name="T4" fmla="*/ 55 w 55"/>
                  <a:gd name="T5" fmla="*/ 31 h 35"/>
                  <a:gd name="T6" fmla="*/ 55 w 55"/>
                  <a:gd name="T7" fmla="*/ 0 h 35"/>
                  <a:gd name="T8" fmla="*/ 55 w 55"/>
                  <a:gd name="T9" fmla="*/ 0 h 35"/>
                  <a:gd name="T10" fmla="*/ 0 w 55"/>
                  <a:gd name="T11" fmla="*/ 35 h 35"/>
                  <a:gd name="T12" fmla="*/ 0 w 55"/>
                  <a:gd name="T13" fmla="*/ 35 h 35"/>
                  <a:gd name="T14" fmla="*/ 0 60000 65536"/>
                  <a:gd name="T15" fmla="*/ 0 60000 65536"/>
                  <a:gd name="T16" fmla="*/ 0 60000 65536"/>
                  <a:gd name="T17" fmla="*/ 0 60000 65536"/>
                  <a:gd name="T18" fmla="*/ 0 60000 65536"/>
                  <a:gd name="T19" fmla="*/ 0 60000 65536"/>
                  <a:gd name="T20" fmla="*/ 0 60000 65536"/>
                  <a:gd name="T21" fmla="*/ 0 w 55"/>
                  <a:gd name="T22" fmla="*/ 0 h 35"/>
                  <a:gd name="T23" fmla="*/ 55 w 55"/>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 h="35">
                    <a:moveTo>
                      <a:pt x="0" y="35"/>
                    </a:moveTo>
                    <a:lnTo>
                      <a:pt x="0" y="35"/>
                    </a:lnTo>
                    <a:lnTo>
                      <a:pt x="55" y="31"/>
                    </a:lnTo>
                    <a:lnTo>
                      <a:pt x="55" y="0"/>
                    </a:lnTo>
                    <a:lnTo>
                      <a:pt x="0" y="35"/>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4" name="Freeform 33"/>
              <p:cNvSpPr>
                <a:spLocks/>
              </p:cNvSpPr>
              <p:nvPr/>
            </p:nvSpPr>
            <p:spPr bwMode="auto">
              <a:xfrm>
                <a:off x="1979" y="662"/>
                <a:ext cx="54" cy="69"/>
              </a:xfrm>
              <a:custGeom>
                <a:avLst/>
                <a:gdLst>
                  <a:gd name="T0" fmla="*/ 0 w 54"/>
                  <a:gd name="T1" fmla="*/ 38 h 69"/>
                  <a:gd name="T2" fmla="*/ 0 w 54"/>
                  <a:gd name="T3" fmla="*/ 69 h 69"/>
                  <a:gd name="T4" fmla="*/ 0 w 54"/>
                  <a:gd name="T5" fmla="*/ 69 h 69"/>
                  <a:gd name="T6" fmla="*/ 54 w 54"/>
                  <a:gd name="T7" fmla="*/ 61 h 69"/>
                  <a:gd name="T8" fmla="*/ 54 w 54"/>
                  <a:gd name="T9" fmla="*/ 0 h 69"/>
                  <a:gd name="T10" fmla="*/ 54 w 54"/>
                  <a:gd name="T11" fmla="*/ 0 h 69"/>
                  <a:gd name="T12" fmla="*/ 0 w 54"/>
                  <a:gd name="T13" fmla="*/ 38 h 69"/>
                  <a:gd name="T14" fmla="*/ 0 w 54"/>
                  <a:gd name="T15" fmla="*/ 38 h 6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69"/>
                  <a:gd name="T26" fmla="*/ 54 w 54"/>
                  <a:gd name="T27" fmla="*/ 69 h 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69">
                    <a:moveTo>
                      <a:pt x="0" y="38"/>
                    </a:moveTo>
                    <a:lnTo>
                      <a:pt x="0" y="69"/>
                    </a:lnTo>
                    <a:lnTo>
                      <a:pt x="54" y="61"/>
                    </a:lnTo>
                    <a:lnTo>
                      <a:pt x="54" y="0"/>
                    </a:lnTo>
                    <a:lnTo>
                      <a:pt x="0" y="38"/>
                    </a:lnTo>
                    <a:close/>
                  </a:path>
                </a:pathLst>
              </a:custGeom>
              <a:solidFill>
                <a:srgbClr val="8B90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5" name="Freeform 34"/>
              <p:cNvSpPr>
                <a:spLocks/>
              </p:cNvSpPr>
              <p:nvPr/>
            </p:nvSpPr>
            <p:spPr bwMode="auto">
              <a:xfrm>
                <a:off x="2033" y="605"/>
                <a:ext cx="51" cy="118"/>
              </a:xfrm>
              <a:custGeom>
                <a:avLst/>
                <a:gdLst>
                  <a:gd name="T0" fmla="*/ 0 w 51"/>
                  <a:gd name="T1" fmla="*/ 57 h 118"/>
                  <a:gd name="T2" fmla="*/ 0 w 51"/>
                  <a:gd name="T3" fmla="*/ 118 h 118"/>
                  <a:gd name="T4" fmla="*/ 0 w 51"/>
                  <a:gd name="T5" fmla="*/ 118 h 118"/>
                  <a:gd name="T6" fmla="*/ 51 w 51"/>
                  <a:gd name="T7" fmla="*/ 114 h 118"/>
                  <a:gd name="T8" fmla="*/ 51 w 51"/>
                  <a:gd name="T9" fmla="*/ 0 h 118"/>
                  <a:gd name="T10" fmla="*/ 51 w 51"/>
                  <a:gd name="T11" fmla="*/ 0 h 118"/>
                  <a:gd name="T12" fmla="*/ 29 w 51"/>
                  <a:gd name="T13" fmla="*/ 26 h 118"/>
                  <a:gd name="T14" fmla="*/ 0 w 51"/>
                  <a:gd name="T15" fmla="*/ 57 h 118"/>
                  <a:gd name="T16" fmla="*/ 0 w 51"/>
                  <a:gd name="T17" fmla="*/ 57 h 1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18"/>
                  <a:gd name="T29" fmla="*/ 51 w 51"/>
                  <a:gd name="T30" fmla="*/ 118 h 1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18">
                    <a:moveTo>
                      <a:pt x="0" y="57"/>
                    </a:moveTo>
                    <a:lnTo>
                      <a:pt x="0" y="118"/>
                    </a:lnTo>
                    <a:lnTo>
                      <a:pt x="51" y="114"/>
                    </a:lnTo>
                    <a:lnTo>
                      <a:pt x="51" y="0"/>
                    </a:lnTo>
                    <a:lnTo>
                      <a:pt x="29" y="26"/>
                    </a:lnTo>
                    <a:lnTo>
                      <a:pt x="0" y="57"/>
                    </a:lnTo>
                    <a:close/>
                  </a:path>
                </a:pathLst>
              </a:custGeom>
              <a:solidFill>
                <a:srgbClr val="878C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6" name="Freeform 35"/>
              <p:cNvSpPr>
                <a:spLocks/>
              </p:cNvSpPr>
              <p:nvPr/>
            </p:nvSpPr>
            <p:spPr bwMode="auto">
              <a:xfrm>
                <a:off x="2084" y="493"/>
                <a:ext cx="54" cy="226"/>
              </a:xfrm>
              <a:custGeom>
                <a:avLst/>
                <a:gdLst>
                  <a:gd name="T0" fmla="*/ 0 w 54"/>
                  <a:gd name="T1" fmla="*/ 112 h 226"/>
                  <a:gd name="T2" fmla="*/ 0 w 54"/>
                  <a:gd name="T3" fmla="*/ 226 h 226"/>
                  <a:gd name="T4" fmla="*/ 0 w 54"/>
                  <a:gd name="T5" fmla="*/ 226 h 226"/>
                  <a:gd name="T6" fmla="*/ 54 w 54"/>
                  <a:gd name="T7" fmla="*/ 223 h 226"/>
                  <a:gd name="T8" fmla="*/ 54 w 54"/>
                  <a:gd name="T9" fmla="*/ 0 h 226"/>
                  <a:gd name="T10" fmla="*/ 54 w 54"/>
                  <a:gd name="T11" fmla="*/ 0 h 226"/>
                  <a:gd name="T12" fmla="*/ 0 w 54"/>
                  <a:gd name="T13" fmla="*/ 0 h 226"/>
                  <a:gd name="T14" fmla="*/ 0 w 54"/>
                  <a:gd name="T15" fmla="*/ 0 h 226"/>
                  <a:gd name="T16" fmla="*/ 10 w 54"/>
                  <a:gd name="T17" fmla="*/ 8 h 226"/>
                  <a:gd name="T18" fmla="*/ 18 w 54"/>
                  <a:gd name="T19" fmla="*/ 16 h 226"/>
                  <a:gd name="T20" fmla="*/ 21 w 54"/>
                  <a:gd name="T21" fmla="*/ 27 h 226"/>
                  <a:gd name="T22" fmla="*/ 25 w 54"/>
                  <a:gd name="T23" fmla="*/ 43 h 226"/>
                  <a:gd name="T24" fmla="*/ 25 w 54"/>
                  <a:gd name="T25" fmla="*/ 62 h 226"/>
                  <a:gd name="T26" fmla="*/ 18 w 54"/>
                  <a:gd name="T27" fmla="*/ 85 h 226"/>
                  <a:gd name="T28" fmla="*/ 0 w 54"/>
                  <a:gd name="T29" fmla="*/ 112 h 226"/>
                  <a:gd name="T30" fmla="*/ 0 w 54"/>
                  <a:gd name="T31" fmla="*/ 112 h 2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226"/>
                  <a:gd name="T50" fmla="*/ 54 w 54"/>
                  <a:gd name="T51" fmla="*/ 226 h 2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226">
                    <a:moveTo>
                      <a:pt x="0" y="112"/>
                    </a:moveTo>
                    <a:lnTo>
                      <a:pt x="0" y="226"/>
                    </a:lnTo>
                    <a:lnTo>
                      <a:pt x="54" y="223"/>
                    </a:lnTo>
                    <a:lnTo>
                      <a:pt x="54" y="0"/>
                    </a:lnTo>
                    <a:lnTo>
                      <a:pt x="0" y="0"/>
                    </a:lnTo>
                    <a:lnTo>
                      <a:pt x="10" y="8"/>
                    </a:lnTo>
                    <a:lnTo>
                      <a:pt x="18" y="16"/>
                    </a:lnTo>
                    <a:lnTo>
                      <a:pt x="21" y="27"/>
                    </a:lnTo>
                    <a:lnTo>
                      <a:pt x="25" y="43"/>
                    </a:lnTo>
                    <a:lnTo>
                      <a:pt x="25" y="62"/>
                    </a:lnTo>
                    <a:lnTo>
                      <a:pt x="18" y="85"/>
                    </a:lnTo>
                    <a:lnTo>
                      <a:pt x="0" y="112"/>
                    </a:lnTo>
                    <a:close/>
                  </a:path>
                </a:pathLst>
              </a:custGeom>
              <a:solidFill>
                <a:srgbClr val="8388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7" name="Freeform 36"/>
              <p:cNvSpPr>
                <a:spLocks/>
              </p:cNvSpPr>
              <p:nvPr/>
            </p:nvSpPr>
            <p:spPr bwMode="auto">
              <a:xfrm>
                <a:off x="2138" y="493"/>
                <a:ext cx="54" cy="223"/>
              </a:xfrm>
              <a:custGeom>
                <a:avLst/>
                <a:gdLst>
                  <a:gd name="T0" fmla="*/ 54 w 54"/>
                  <a:gd name="T1" fmla="*/ 219 h 223"/>
                  <a:gd name="T2" fmla="*/ 54 w 54"/>
                  <a:gd name="T3" fmla="*/ 0 h 223"/>
                  <a:gd name="T4" fmla="*/ 54 w 54"/>
                  <a:gd name="T5" fmla="*/ 0 h 223"/>
                  <a:gd name="T6" fmla="*/ 0 w 54"/>
                  <a:gd name="T7" fmla="*/ 0 h 223"/>
                  <a:gd name="T8" fmla="*/ 0 w 54"/>
                  <a:gd name="T9" fmla="*/ 223 h 223"/>
                  <a:gd name="T10" fmla="*/ 0 w 54"/>
                  <a:gd name="T11" fmla="*/ 223 h 223"/>
                  <a:gd name="T12" fmla="*/ 54 w 54"/>
                  <a:gd name="T13" fmla="*/ 219 h 223"/>
                  <a:gd name="T14" fmla="*/ 54 w 54"/>
                  <a:gd name="T15" fmla="*/ 219 h 223"/>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23"/>
                  <a:gd name="T26" fmla="*/ 54 w 54"/>
                  <a:gd name="T27" fmla="*/ 223 h 2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23">
                    <a:moveTo>
                      <a:pt x="54" y="219"/>
                    </a:moveTo>
                    <a:lnTo>
                      <a:pt x="54" y="0"/>
                    </a:lnTo>
                    <a:lnTo>
                      <a:pt x="0" y="0"/>
                    </a:lnTo>
                    <a:lnTo>
                      <a:pt x="0" y="223"/>
                    </a:lnTo>
                    <a:lnTo>
                      <a:pt x="54" y="219"/>
                    </a:lnTo>
                    <a:close/>
                  </a:path>
                </a:pathLst>
              </a:custGeom>
              <a:solidFill>
                <a:srgbClr val="7F83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8" name="Freeform 37"/>
              <p:cNvSpPr>
                <a:spLocks/>
              </p:cNvSpPr>
              <p:nvPr/>
            </p:nvSpPr>
            <p:spPr bwMode="auto">
              <a:xfrm>
                <a:off x="2192" y="493"/>
                <a:ext cx="54" cy="219"/>
              </a:xfrm>
              <a:custGeom>
                <a:avLst/>
                <a:gdLst>
                  <a:gd name="T0" fmla="*/ 54 w 54"/>
                  <a:gd name="T1" fmla="*/ 219 h 219"/>
                  <a:gd name="T2" fmla="*/ 54 w 54"/>
                  <a:gd name="T3" fmla="*/ 4 h 219"/>
                  <a:gd name="T4" fmla="*/ 54 w 54"/>
                  <a:gd name="T5" fmla="*/ 4 h 219"/>
                  <a:gd name="T6" fmla="*/ 0 w 54"/>
                  <a:gd name="T7" fmla="*/ 0 h 219"/>
                  <a:gd name="T8" fmla="*/ 0 w 54"/>
                  <a:gd name="T9" fmla="*/ 219 h 219"/>
                  <a:gd name="T10" fmla="*/ 0 w 54"/>
                  <a:gd name="T11" fmla="*/ 219 h 219"/>
                  <a:gd name="T12" fmla="*/ 54 w 54"/>
                  <a:gd name="T13" fmla="*/ 219 h 219"/>
                  <a:gd name="T14" fmla="*/ 54 w 54"/>
                  <a:gd name="T15" fmla="*/ 219 h 21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19"/>
                  <a:gd name="T26" fmla="*/ 54 w 54"/>
                  <a:gd name="T27" fmla="*/ 219 h 2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19">
                    <a:moveTo>
                      <a:pt x="54" y="219"/>
                    </a:moveTo>
                    <a:lnTo>
                      <a:pt x="54" y="4"/>
                    </a:lnTo>
                    <a:lnTo>
                      <a:pt x="0" y="0"/>
                    </a:lnTo>
                    <a:lnTo>
                      <a:pt x="0" y="219"/>
                    </a:lnTo>
                    <a:lnTo>
                      <a:pt x="54" y="219"/>
                    </a:lnTo>
                    <a:close/>
                  </a:path>
                </a:pathLst>
              </a:custGeom>
              <a:solidFill>
                <a:srgbClr val="7B7F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9" name="Freeform 38"/>
              <p:cNvSpPr>
                <a:spLocks/>
              </p:cNvSpPr>
              <p:nvPr/>
            </p:nvSpPr>
            <p:spPr bwMode="auto">
              <a:xfrm>
                <a:off x="2246" y="497"/>
                <a:ext cx="51" cy="215"/>
              </a:xfrm>
              <a:custGeom>
                <a:avLst/>
                <a:gdLst>
                  <a:gd name="T0" fmla="*/ 51 w 51"/>
                  <a:gd name="T1" fmla="*/ 215 h 215"/>
                  <a:gd name="T2" fmla="*/ 51 w 51"/>
                  <a:gd name="T3" fmla="*/ 4 h 215"/>
                  <a:gd name="T4" fmla="*/ 51 w 51"/>
                  <a:gd name="T5" fmla="*/ 4 h 215"/>
                  <a:gd name="T6" fmla="*/ 0 w 51"/>
                  <a:gd name="T7" fmla="*/ 0 h 215"/>
                  <a:gd name="T8" fmla="*/ 0 w 51"/>
                  <a:gd name="T9" fmla="*/ 215 h 215"/>
                  <a:gd name="T10" fmla="*/ 0 w 51"/>
                  <a:gd name="T11" fmla="*/ 215 h 215"/>
                  <a:gd name="T12" fmla="*/ 51 w 51"/>
                  <a:gd name="T13" fmla="*/ 215 h 215"/>
                  <a:gd name="T14" fmla="*/ 51 w 51"/>
                  <a:gd name="T15" fmla="*/ 215 h 215"/>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215"/>
                  <a:gd name="T26" fmla="*/ 51 w 51"/>
                  <a:gd name="T27" fmla="*/ 215 h 2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215">
                    <a:moveTo>
                      <a:pt x="51" y="215"/>
                    </a:moveTo>
                    <a:lnTo>
                      <a:pt x="51" y="4"/>
                    </a:lnTo>
                    <a:lnTo>
                      <a:pt x="0" y="0"/>
                    </a:lnTo>
                    <a:lnTo>
                      <a:pt x="0" y="215"/>
                    </a:lnTo>
                    <a:lnTo>
                      <a:pt x="51" y="215"/>
                    </a:lnTo>
                    <a:close/>
                  </a:path>
                </a:pathLst>
              </a:custGeom>
              <a:solidFill>
                <a:srgbClr val="777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0" name="Freeform 39"/>
              <p:cNvSpPr>
                <a:spLocks/>
              </p:cNvSpPr>
              <p:nvPr/>
            </p:nvSpPr>
            <p:spPr bwMode="auto">
              <a:xfrm>
                <a:off x="2297" y="501"/>
                <a:ext cx="54" cy="211"/>
              </a:xfrm>
              <a:custGeom>
                <a:avLst/>
                <a:gdLst>
                  <a:gd name="T0" fmla="*/ 54 w 54"/>
                  <a:gd name="T1" fmla="*/ 211 h 211"/>
                  <a:gd name="T2" fmla="*/ 54 w 54"/>
                  <a:gd name="T3" fmla="*/ 4 h 211"/>
                  <a:gd name="T4" fmla="*/ 54 w 54"/>
                  <a:gd name="T5" fmla="*/ 4 h 211"/>
                  <a:gd name="T6" fmla="*/ 0 w 54"/>
                  <a:gd name="T7" fmla="*/ 0 h 211"/>
                  <a:gd name="T8" fmla="*/ 0 w 54"/>
                  <a:gd name="T9" fmla="*/ 211 h 211"/>
                  <a:gd name="T10" fmla="*/ 0 w 54"/>
                  <a:gd name="T11" fmla="*/ 211 h 211"/>
                  <a:gd name="T12" fmla="*/ 54 w 54"/>
                  <a:gd name="T13" fmla="*/ 211 h 211"/>
                  <a:gd name="T14" fmla="*/ 54 w 54"/>
                  <a:gd name="T15" fmla="*/ 211 h 211"/>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11"/>
                  <a:gd name="T26" fmla="*/ 54 w 54"/>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11">
                    <a:moveTo>
                      <a:pt x="54" y="211"/>
                    </a:moveTo>
                    <a:lnTo>
                      <a:pt x="54" y="4"/>
                    </a:lnTo>
                    <a:lnTo>
                      <a:pt x="0" y="0"/>
                    </a:lnTo>
                    <a:lnTo>
                      <a:pt x="0" y="211"/>
                    </a:lnTo>
                    <a:lnTo>
                      <a:pt x="54" y="211"/>
                    </a:lnTo>
                    <a:close/>
                  </a:path>
                </a:pathLst>
              </a:custGeom>
              <a:solidFill>
                <a:srgbClr val="7478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1" name="Freeform 40"/>
              <p:cNvSpPr>
                <a:spLocks/>
              </p:cNvSpPr>
              <p:nvPr/>
            </p:nvSpPr>
            <p:spPr bwMode="auto">
              <a:xfrm>
                <a:off x="2351" y="505"/>
                <a:ext cx="55" cy="207"/>
              </a:xfrm>
              <a:custGeom>
                <a:avLst/>
                <a:gdLst>
                  <a:gd name="T0" fmla="*/ 55 w 55"/>
                  <a:gd name="T1" fmla="*/ 207 h 207"/>
                  <a:gd name="T2" fmla="*/ 55 w 55"/>
                  <a:gd name="T3" fmla="*/ 4 h 207"/>
                  <a:gd name="T4" fmla="*/ 55 w 55"/>
                  <a:gd name="T5" fmla="*/ 4 h 207"/>
                  <a:gd name="T6" fmla="*/ 0 w 55"/>
                  <a:gd name="T7" fmla="*/ 0 h 207"/>
                  <a:gd name="T8" fmla="*/ 0 w 55"/>
                  <a:gd name="T9" fmla="*/ 207 h 207"/>
                  <a:gd name="T10" fmla="*/ 0 w 55"/>
                  <a:gd name="T11" fmla="*/ 207 h 207"/>
                  <a:gd name="T12" fmla="*/ 55 w 55"/>
                  <a:gd name="T13" fmla="*/ 207 h 207"/>
                  <a:gd name="T14" fmla="*/ 55 w 55"/>
                  <a:gd name="T15" fmla="*/ 207 h 207"/>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207"/>
                  <a:gd name="T26" fmla="*/ 55 w 55"/>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207">
                    <a:moveTo>
                      <a:pt x="55" y="207"/>
                    </a:moveTo>
                    <a:lnTo>
                      <a:pt x="55" y="4"/>
                    </a:lnTo>
                    <a:lnTo>
                      <a:pt x="0" y="0"/>
                    </a:lnTo>
                    <a:lnTo>
                      <a:pt x="0" y="207"/>
                    </a:lnTo>
                    <a:lnTo>
                      <a:pt x="55" y="207"/>
                    </a:lnTo>
                    <a:close/>
                  </a:path>
                </a:pathLst>
              </a:custGeom>
              <a:solidFill>
                <a:srgbClr val="7074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2" name="Freeform 41"/>
              <p:cNvSpPr>
                <a:spLocks/>
              </p:cNvSpPr>
              <p:nvPr/>
            </p:nvSpPr>
            <p:spPr bwMode="auto">
              <a:xfrm>
                <a:off x="2406" y="509"/>
                <a:ext cx="50" cy="207"/>
              </a:xfrm>
              <a:custGeom>
                <a:avLst/>
                <a:gdLst>
                  <a:gd name="T0" fmla="*/ 50 w 50"/>
                  <a:gd name="T1" fmla="*/ 207 h 207"/>
                  <a:gd name="T2" fmla="*/ 50 w 50"/>
                  <a:gd name="T3" fmla="*/ 7 h 207"/>
                  <a:gd name="T4" fmla="*/ 50 w 50"/>
                  <a:gd name="T5" fmla="*/ 7 h 207"/>
                  <a:gd name="T6" fmla="*/ 0 w 50"/>
                  <a:gd name="T7" fmla="*/ 0 h 207"/>
                  <a:gd name="T8" fmla="*/ 0 w 50"/>
                  <a:gd name="T9" fmla="*/ 203 h 207"/>
                  <a:gd name="T10" fmla="*/ 0 w 50"/>
                  <a:gd name="T11" fmla="*/ 203 h 207"/>
                  <a:gd name="T12" fmla="*/ 50 w 50"/>
                  <a:gd name="T13" fmla="*/ 207 h 207"/>
                  <a:gd name="T14" fmla="*/ 50 w 50"/>
                  <a:gd name="T15" fmla="*/ 207 h 207"/>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207"/>
                  <a:gd name="T26" fmla="*/ 50 w 50"/>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207">
                    <a:moveTo>
                      <a:pt x="50" y="207"/>
                    </a:moveTo>
                    <a:lnTo>
                      <a:pt x="50" y="7"/>
                    </a:lnTo>
                    <a:lnTo>
                      <a:pt x="0" y="0"/>
                    </a:lnTo>
                    <a:lnTo>
                      <a:pt x="0" y="203"/>
                    </a:lnTo>
                    <a:lnTo>
                      <a:pt x="50" y="207"/>
                    </a:lnTo>
                    <a:close/>
                  </a:path>
                </a:pathLst>
              </a:custGeom>
              <a:solidFill>
                <a:srgbClr val="6C70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3" name="Freeform 42"/>
              <p:cNvSpPr>
                <a:spLocks/>
              </p:cNvSpPr>
              <p:nvPr/>
            </p:nvSpPr>
            <p:spPr bwMode="auto">
              <a:xfrm>
                <a:off x="2456" y="516"/>
                <a:ext cx="55" cy="203"/>
              </a:xfrm>
              <a:custGeom>
                <a:avLst/>
                <a:gdLst>
                  <a:gd name="T0" fmla="*/ 55 w 55"/>
                  <a:gd name="T1" fmla="*/ 203 h 203"/>
                  <a:gd name="T2" fmla="*/ 55 w 55"/>
                  <a:gd name="T3" fmla="*/ 12 h 203"/>
                  <a:gd name="T4" fmla="*/ 55 w 55"/>
                  <a:gd name="T5" fmla="*/ 12 h 203"/>
                  <a:gd name="T6" fmla="*/ 0 w 55"/>
                  <a:gd name="T7" fmla="*/ 0 h 203"/>
                  <a:gd name="T8" fmla="*/ 0 w 55"/>
                  <a:gd name="T9" fmla="*/ 200 h 203"/>
                  <a:gd name="T10" fmla="*/ 0 w 55"/>
                  <a:gd name="T11" fmla="*/ 200 h 203"/>
                  <a:gd name="T12" fmla="*/ 55 w 55"/>
                  <a:gd name="T13" fmla="*/ 203 h 203"/>
                  <a:gd name="T14" fmla="*/ 55 w 55"/>
                  <a:gd name="T15" fmla="*/ 203 h 203"/>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203"/>
                  <a:gd name="T26" fmla="*/ 55 w 55"/>
                  <a:gd name="T27" fmla="*/ 203 h 2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203">
                    <a:moveTo>
                      <a:pt x="55" y="203"/>
                    </a:moveTo>
                    <a:lnTo>
                      <a:pt x="55" y="12"/>
                    </a:lnTo>
                    <a:lnTo>
                      <a:pt x="0" y="0"/>
                    </a:lnTo>
                    <a:lnTo>
                      <a:pt x="0" y="200"/>
                    </a:lnTo>
                    <a:lnTo>
                      <a:pt x="55" y="203"/>
                    </a:lnTo>
                    <a:close/>
                  </a:path>
                </a:pathLst>
              </a:custGeom>
              <a:solidFill>
                <a:srgbClr val="686B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4" name="Freeform 43"/>
              <p:cNvSpPr>
                <a:spLocks/>
              </p:cNvSpPr>
              <p:nvPr/>
            </p:nvSpPr>
            <p:spPr bwMode="auto">
              <a:xfrm>
                <a:off x="2511" y="528"/>
                <a:ext cx="54" cy="195"/>
              </a:xfrm>
              <a:custGeom>
                <a:avLst/>
                <a:gdLst>
                  <a:gd name="T0" fmla="*/ 54 w 54"/>
                  <a:gd name="T1" fmla="*/ 195 h 195"/>
                  <a:gd name="T2" fmla="*/ 54 w 54"/>
                  <a:gd name="T3" fmla="*/ 8 h 195"/>
                  <a:gd name="T4" fmla="*/ 54 w 54"/>
                  <a:gd name="T5" fmla="*/ 8 h 195"/>
                  <a:gd name="T6" fmla="*/ 0 w 54"/>
                  <a:gd name="T7" fmla="*/ 0 h 195"/>
                  <a:gd name="T8" fmla="*/ 0 w 54"/>
                  <a:gd name="T9" fmla="*/ 191 h 195"/>
                  <a:gd name="T10" fmla="*/ 0 w 54"/>
                  <a:gd name="T11" fmla="*/ 191 h 195"/>
                  <a:gd name="T12" fmla="*/ 54 w 54"/>
                  <a:gd name="T13" fmla="*/ 195 h 195"/>
                  <a:gd name="T14" fmla="*/ 54 w 54"/>
                  <a:gd name="T15" fmla="*/ 195 h 195"/>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95"/>
                  <a:gd name="T26" fmla="*/ 54 w 54"/>
                  <a:gd name="T27" fmla="*/ 195 h 1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95">
                    <a:moveTo>
                      <a:pt x="54" y="195"/>
                    </a:moveTo>
                    <a:lnTo>
                      <a:pt x="54" y="8"/>
                    </a:lnTo>
                    <a:lnTo>
                      <a:pt x="0" y="0"/>
                    </a:lnTo>
                    <a:lnTo>
                      <a:pt x="0" y="191"/>
                    </a:lnTo>
                    <a:lnTo>
                      <a:pt x="54" y="195"/>
                    </a:lnTo>
                    <a:close/>
                  </a:path>
                </a:pathLst>
              </a:custGeom>
              <a:solidFill>
                <a:srgbClr val="646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5" name="Freeform 44"/>
              <p:cNvSpPr>
                <a:spLocks/>
              </p:cNvSpPr>
              <p:nvPr/>
            </p:nvSpPr>
            <p:spPr bwMode="auto">
              <a:xfrm>
                <a:off x="2565" y="536"/>
                <a:ext cx="50" cy="195"/>
              </a:xfrm>
              <a:custGeom>
                <a:avLst/>
                <a:gdLst>
                  <a:gd name="T0" fmla="*/ 50 w 50"/>
                  <a:gd name="T1" fmla="*/ 195 h 195"/>
                  <a:gd name="T2" fmla="*/ 50 w 50"/>
                  <a:gd name="T3" fmla="*/ 11 h 195"/>
                  <a:gd name="T4" fmla="*/ 50 w 50"/>
                  <a:gd name="T5" fmla="*/ 11 h 195"/>
                  <a:gd name="T6" fmla="*/ 0 w 50"/>
                  <a:gd name="T7" fmla="*/ 0 h 195"/>
                  <a:gd name="T8" fmla="*/ 0 w 50"/>
                  <a:gd name="T9" fmla="*/ 187 h 195"/>
                  <a:gd name="T10" fmla="*/ 0 w 50"/>
                  <a:gd name="T11" fmla="*/ 187 h 195"/>
                  <a:gd name="T12" fmla="*/ 50 w 50"/>
                  <a:gd name="T13" fmla="*/ 195 h 195"/>
                  <a:gd name="T14" fmla="*/ 50 w 50"/>
                  <a:gd name="T15" fmla="*/ 195 h 195"/>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195"/>
                  <a:gd name="T26" fmla="*/ 50 w 50"/>
                  <a:gd name="T27" fmla="*/ 195 h 1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195">
                    <a:moveTo>
                      <a:pt x="50" y="195"/>
                    </a:moveTo>
                    <a:lnTo>
                      <a:pt x="50" y="11"/>
                    </a:lnTo>
                    <a:lnTo>
                      <a:pt x="0" y="0"/>
                    </a:lnTo>
                    <a:lnTo>
                      <a:pt x="0" y="187"/>
                    </a:lnTo>
                    <a:lnTo>
                      <a:pt x="50" y="195"/>
                    </a:lnTo>
                    <a:close/>
                  </a:path>
                </a:pathLst>
              </a:custGeom>
              <a:solidFill>
                <a:srgbClr val="6064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6" name="Freeform 45"/>
              <p:cNvSpPr>
                <a:spLocks/>
              </p:cNvSpPr>
              <p:nvPr/>
            </p:nvSpPr>
            <p:spPr bwMode="auto">
              <a:xfrm>
                <a:off x="2615" y="547"/>
                <a:ext cx="55" cy="192"/>
              </a:xfrm>
              <a:custGeom>
                <a:avLst/>
                <a:gdLst>
                  <a:gd name="T0" fmla="*/ 55 w 55"/>
                  <a:gd name="T1" fmla="*/ 192 h 192"/>
                  <a:gd name="T2" fmla="*/ 55 w 55"/>
                  <a:gd name="T3" fmla="*/ 15 h 192"/>
                  <a:gd name="T4" fmla="*/ 55 w 55"/>
                  <a:gd name="T5" fmla="*/ 15 h 192"/>
                  <a:gd name="T6" fmla="*/ 0 w 55"/>
                  <a:gd name="T7" fmla="*/ 0 h 192"/>
                  <a:gd name="T8" fmla="*/ 0 w 55"/>
                  <a:gd name="T9" fmla="*/ 184 h 192"/>
                  <a:gd name="T10" fmla="*/ 0 w 55"/>
                  <a:gd name="T11" fmla="*/ 184 h 192"/>
                  <a:gd name="T12" fmla="*/ 55 w 55"/>
                  <a:gd name="T13" fmla="*/ 192 h 192"/>
                  <a:gd name="T14" fmla="*/ 55 w 55"/>
                  <a:gd name="T15" fmla="*/ 192 h 192"/>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92"/>
                  <a:gd name="T26" fmla="*/ 55 w 55"/>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92">
                    <a:moveTo>
                      <a:pt x="55" y="192"/>
                    </a:moveTo>
                    <a:lnTo>
                      <a:pt x="55" y="15"/>
                    </a:lnTo>
                    <a:lnTo>
                      <a:pt x="0" y="0"/>
                    </a:lnTo>
                    <a:lnTo>
                      <a:pt x="0" y="184"/>
                    </a:lnTo>
                    <a:lnTo>
                      <a:pt x="55" y="192"/>
                    </a:lnTo>
                    <a:close/>
                  </a:path>
                </a:pathLst>
              </a:custGeom>
              <a:solidFill>
                <a:srgbClr val="5D60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7" name="Freeform 46"/>
              <p:cNvSpPr>
                <a:spLocks/>
              </p:cNvSpPr>
              <p:nvPr/>
            </p:nvSpPr>
            <p:spPr bwMode="auto">
              <a:xfrm>
                <a:off x="2670" y="562"/>
                <a:ext cx="54" cy="184"/>
              </a:xfrm>
              <a:custGeom>
                <a:avLst/>
                <a:gdLst>
                  <a:gd name="T0" fmla="*/ 54 w 54"/>
                  <a:gd name="T1" fmla="*/ 184 h 184"/>
                  <a:gd name="T2" fmla="*/ 54 w 54"/>
                  <a:gd name="T3" fmla="*/ 16 h 184"/>
                  <a:gd name="T4" fmla="*/ 54 w 54"/>
                  <a:gd name="T5" fmla="*/ 16 h 184"/>
                  <a:gd name="T6" fmla="*/ 0 w 54"/>
                  <a:gd name="T7" fmla="*/ 0 h 184"/>
                  <a:gd name="T8" fmla="*/ 0 w 54"/>
                  <a:gd name="T9" fmla="*/ 177 h 184"/>
                  <a:gd name="T10" fmla="*/ 0 w 54"/>
                  <a:gd name="T11" fmla="*/ 177 h 184"/>
                  <a:gd name="T12" fmla="*/ 54 w 54"/>
                  <a:gd name="T13" fmla="*/ 184 h 184"/>
                  <a:gd name="T14" fmla="*/ 54 w 54"/>
                  <a:gd name="T15" fmla="*/ 184 h 18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84"/>
                  <a:gd name="T26" fmla="*/ 54 w 54"/>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84">
                    <a:moveTo>
                      <a:pt x="54" y="184"/>
                    </a:moveTo>
                    <a:lnTo>
                      <a:pt x="54" y="16"/>
                    </a:lnTo>
                    <a:lnTo>
                      <a:pt x="0" y="0"/>
                    </a:lnTo>
                    <a:lnTo>
                      <a:pt x="0" y="177"/>
                    </a:lnTo>
                    <a:lnTo>
                      <a:pt x="54" y="184"/>
                    </a:lnTo>
                    <a:close/>
                  </a:path>
                </a:pathLst>
              </a:custGeom>
              <a:solidFill>
                <a:srgbClr val="595C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8" name="Freeform 47"/>
              <p:cNvSpPr>
                <a:spLocks/>
              </p:cNvSpPr>
              <p:nvPr/>
            </p:nvSpPr>
            <p:spPr bwMode="auto">
              <a:xfrm>
                <a:off x="2724" y="578"/>
                <a:ext cx="51" cy="180"/>
              </a:xfrm>
              <a:custGeom>
                <a:avLst/>
                <a:gdLst>
                  <a:gd name="T0" fmla="*/ 51 w 51"/>
                  <a:gd name="T1" fmla="*/ 180 h 180"/>
                  <a:gd name="T2" fmla="*/ 51 w 51"/>
                  <a:gd name="T3" fmla="*/ 19 h 180"/>
                  <a:gd name="T4" fmla="*/ 51 w 51"/>
                  <a:gd name="T5" fmla="*/ 19 h 180"/>
                  <a:gd name="T6" fmla="*/ 0 w 51"/>
                  <a:gd name="T7" fmla="*/ 0 h 180"/>
                  <a:gd name="T8" fmla="*/ 0 w 51"/>
                  <a:gd name="T9" fmla="*/ 168 h 180"/>
                  <a:gd name="T10" fmla="*/ 0 w 51"/>
                  <a:gd name="T11" fmla="*/ 168 h 180"/>
                  <a:gd name="T12" fmla="*/ 51 w 51"/>
                  <a:gd name="T13" fmla="*/ 180 h 180"/>
                  <a:gd name="T14" fmla="*/ 51 w 51"/>
                  <a:gd name="T15" fmla="*/ 180 h 180"/>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180"/>
                  <a:gd name="T26" fmla="*/ 51 w 51"/>
                  <a:gd name="T27" fmla="*/ 180 h 1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180">
                    <a:moveTo>
                      <a:pt x="51" y="180"/>
                    </a:moveTo>
                    <a:lnTo>
                      <a:pt x="51" y="19"/>
                    </a:lnTo>
                    <a:lnTo>
                      <a:pt x="0" y="0"/>
                    </a:lnTo>
                    <a:lnTo>
                      <a:pt x="0" y="168"/>
                    </a:lnTo>
                    <a:lnTo>
                      <a:pt x="51" y="180"/>
                    </a:lnTo>
                    <a:close/>
                  </a:path>
                </a:pathLst>
              </a:custGeom>
              <a:solidFill>
                <a:srgbClr val="5457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9" name="Freeform 48"/>
              <p:cNvSpPr>
                <a:spLocks/>
              </p:cNvSpPr>
              <p:nvPr/>
            </p:nvSpPr>
            <p:spPr bwMode="auto">
              <a:xfrm>
                <a:off x="2775" y="597"/>
                <a:ext cx="54" cy="176"/>
              </a:xfrm>
              <a:custGeom>
                <a:avLst/>
                <a:gdLst>
                  <a:gd name="T0" fmla="*/ 54 w 54"/>
                  <a:gd name="T1" fmla="*/ 176 h 176"/>
                  <a:gd name="T2" fmla="*/ 54 w 54"/>
                  <a:gd name="T3" fmla="*/ 23 h 176"/>
                  <a:gd name="T4" fmla="*/ 54 w 54"/>
                  <a:gd name="T5" fmla="*/ 23 h 176"/>
                  <a:gd name="T6" fmla="*/ 0 w 54"/>
                  <a:gd name="T7" fmla="*/ 0 h 176"/>
                  <a:gd name="T8" fmla="*/ 0 w 54"/>
                  <a:gd name="T9" fmla="*/ 161 h 176"/>
                  <a:gd name="T10" fmla="*/ 0 w 54"/>
                  <a:gd name="T11" fmla="*/ 161 h 176"/>
                  <a:gd name="T12" fmla="*/ 54 w 54"/>
                  <a:gd name="T13" fmla="*/ 176 h 176"/>
                  <a:gd name="T14" fmla="*/ 54 w 54"/>
                  <a:gd name="T15" fmla="*/ 176 h 176"/>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76"/>
                  <a:gd name="T26" fmla="*/ 54 w 54"/>
                  <a:gd name="T27" fmla="*/ 176 h 1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76">
                    <a:moveTo>
                      <a:pt x="54" y="176"/>
                    </a:moveTo>
                    <a:lnTo>
                      <a:pt x="54" y="23"/>
                    </a:lnTo>
                    <a:lnTo>
                      <a:pt x="0" y="0"/>
                    </a:lnTo>
                    <a:lnTo>
                      <a:pt x="0" y="161"/>
                    </a:lnTo>
                    <a:lnTo>
                      <a:pt x="54" y="176"/>
                    </a:lnTo>
                    <a:close/>
                  </a:path>
                </a:pathLst>
              </a:custGeom>
              <a:solidFill>
                <a:srgbClr val="5153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0" name="Freeform 49"/>
              <p:cNvSpPr>
                <a:spLocks/>
              </p:cNvSpPr>
              <p:nvPr/>
            </p:nvSpPr>
            <p:spPr bwMode="auto">
              <a:xfrm>
                <a:off x="2829" y="620"/>
                <a:ext cx="54" cy="168"/>
              </a:xfrm>
              <a:custGeom>
                <a:avLst/>
                <a:gdLst>
                  <a:gd name="T0" fmla="*/ 54 w 54"/>
                  <a:gd name="T1" fmla="*/ 168 h 168"/>
                  <a:gd name="T2" fmla="*/ 54 w 54"/>
                  <a:gd name="T3" fmla="*/ 23 h 168"/>
                  <a:gd name="T4" fmla="*/ 54 w 54"/>
                  <a:gd name="T5" fmla="*/ 23 h 168"/>
                  <a:gd name="T6" fmla="*/ 0 w 54"/>
                  <a:gd name="T7" fmla="*/ 0 h 168"/>
                  <a:gd name="T8" fmla="*/ 0 w 54"/>
                  <a:gd name="T9" fmla="*/ 153 h 168"/>
                  <a:gd name="T10" fmla="*/ 0 w 54"/>
                  <a:gd name="T11" fmla="*/ 153 h 168"/>
                  <a:gd name="T12" fmla="*/ 54 w 54"/>
                  <a:gd name="T13" fmla="*/ 168 h 168"/>
                  <a:gd name="T14" fmla="*/ 54 w 54"/>
                  <a:gd name="T15" fmla="*/ 168 h 168"/>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68"/>
                  <a:gd name="T26" fmla="*/ 54 w 54"/>
                  <a:gd name="T27" fmla="*/ 168 h 1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68">
                    <a:moveTo>
                      <a:pt x="54" y="168"/>
                    </a:moveTo>
                    <a:lnTo>
                      <a:pt x="54" y="23"/>
                    </a:lnTo>
                    <a:lnTo>
                      <a:pt x="0" y="0"/>
                    </a:lnTo>
                    <a:lnTo>
                      <a:pt x="0" y="153"/>
                    </a:lnTo>
                    <a:lnTo>
                      <a:pt x="54" y="168"/>
                    </a:lnTo>
                    <a:close/>
                  </a:path>
                </a:pathLst>
              </a:custGeom>
              <a:solidFill>
                <a:srgbClr val="4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1" name="Freeform 50"/>
              <p:cNvSpPr>
                <a:spLocks/>
              </p:cNvSpPr>
              <p:nvPr/>
            </p:nvSpPr>
            <p:spPr bwMode="auto">
              <a:xfrm>
                <a:off x="2883" y="643"/>
                <a:ext cx="54" cy="165"/>
              </a:xfrm>
              <a:custGeom>
                <a:avLst/>
                <a:gdLst>
                  <a:gd name="T0" fmla="*/ 54 w 54"/>
                  <a:gd name="T1" fmla="*/ 165 h 165"/>
                  <a:gd name="T2" fmla="*/ 54 w 54"/>
                  <a:gd name="T3" fmla="*/ 27 h 165"/>
                  <a:gd name="T4" fmla="*/ 54 w 54"/>
                  <a:gd name="T5" fmla="*/ 27 h 165"/>
                  <a:gd name="T6" fmla="*/ 0 w 54"/>
                  <a:gd name="T7" fmla="*/ 0 h 165"/>
                  <a:gd name="T8" fmla="*/ 0 w 54"/>
                  <a:gd name="T9" fmla="*/ 145 h 165"/>
                  <a:gd name="T10" fmla="*/ 0 w 54"/>
                  <a:gd name="T11" fmla="*/ 145 h 165"/>
                  <a:gd name="T12" fmla="*/ 54 w 54"/>
                  <a:gd name="T13" fmla="*/ 165 h 165"/>
                  <a:gd name="T14" fmla="*/ 54 w 54"/>
                  <a:gd name="T15" fmla="*/ 165 h 165"/>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65"/>
                  <a:gd name="T26" fmla="*/ 54 w 54"/>
                  <a:gd name="T27" fmla="*/ 165 h 1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65">
                    <a:moveTo>
                      <a:pt x="54" y="165"/>
                    </a:moveTo>
                    <a:lnTo>
                      <a:pt x="54" y="27"/>
                    </a:lnTo>
                    <a:lnTo>
                      <a:pt x="0" y="0"/>
                    </a:lnTo>
                    <a:lnTo>
                      <a:pt x="0" y="145"/>
                    </a:lnTo>
                    <a:lnTo>
                      <a:pt x="54" y="165"/>
                    </a:lnTo>
                    <a:close/>
                  </a:path>
                </a:pathLst>
              </a:custGeom>
              <a:solidFill>
                <a:srgbClr val="494C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2" name="Freeform 51"/>
              <p:cNvSpPr>
                <a:spLocks/>
              </p:cNvSpPr>
              <p:nvPr/>
            </p:nvSpPr>
            <p:spPr bwMode="auto">
              <a:xfrm>
                <a:off x="2937" y="670"/>
                <a:ext cx="51" cy="164"/>
              </a:xfrm>
              <a:custGeom>
                <a:avLst/>
                <a:gdLst>
                  <a:gd name="T0" fmla="*/ 51 w 51"/>
                  <a:gd name="T1" fmla="*/ 164 h 164"/>
                  <a:gd name="T2" fmla="*/ 51 w 51"/>
                  <a:gd name="T3" fmla="*/ 27 h 164"/>
                  <a:gd name="T4" fmla="*/ 51 w 51"/>
                  <a:gd name="T5" fmla="*/ 27 h 164"/>
                  <a:gd name="T6" fmla="*/ 0 w 51"/>
                  <a:gd name="T7" fmla="*/ 0 h 164"/>
                  <a:gd name="T8" fmla="*/ 0 w 51"/>
                  <a:gd name="T9" fmla="*/ 138 h 164"/>
                  <a:gd name="T10" fmla="*/ 0 w 51"/>
                  <a:gd name="T11" fmla="*/ 138 h 164"/>
                  <a:gd name="T12" fmla="*/ 51 w 51"/>
                  <a:gd name="T13" fmla="*/ 164 h 164"/>
                  <a:gd name="T14" fmla="*/ 51 w 51"/>
                  <a:gd name="T15" fmla="*/ 164 h 164"/>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164"/>
                  <a:gd name="T26" fmla="*/ 51 w 51"/>
                  <a:gd name="T27" fmla="*/ 164 h 1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164">
                    <a:moveTo>
                      <a:pt x="51" y="164"/>
                    </a:moveTo>
                    <a:lnTo>
                      <a:pt x="51" y="27"/>
                    </a:lnTo>
                    <a:lnTo>
                      <a:pt x="0" y="0"/>
                    </a:lnTo>
                    <a:lnTo>
                      <a:pt x="0" y="138"/>
                    </a:lnTo>
                    <a:lnTo>
                      <a:pt x="51" y="164"/>
                    </a:lnTo>
                    <a:close/>
                  </a:path>
                </a:pathLst>
              </a:custGeom>
              <a:solidFill>
                <a:srgbClr val="4548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3" name="Freeform 52"/>
              <p:cNvSpPr>
                <a:spLocks/>
              </p:cNvSpPr>
              <p:nvPr/>
            </p:nvSpPr>
            <p:spPr bwMode="auto">
              <a:xfrm>
                <a:off x="2988" y="697"/>
                <a:ext cx="54" cy="164"/>
              </a:xfrm>
              <a:custGeom>
                <a:avLst/>
                <a:gdLst>
                  <a:gd name="T0" fmla="*/ 54 w 54"/>
                  <a:gd name="T1" fmla="*/ 164 h 164"/>
                  <a:gd name="T2" fmla="*/ 54 w 54"/>
                  <a:gd name="T3" fmla="*/ 34 h 164"/>
                  <a:gd name="T4" fmla="*/ 54 w 54"/>
                  <a:gd name="T5" fmla="*/ 34 h 164"/>
                  <a:gd name="T6" fmla="*/ 0 w 54"/>
                  <a:gd name="T7" fmla="*/ 0 h 164"/>
                  <a:gd name="T8" fmla="*/ 0 w 54"/>
                  <a:gd name="T9" fmla="*/ 137 h 164"/>
                  <a:gd name="T10" fmla="*/ 0 w 54"/>
                  <a:gd name="T11" fmla="*/ 137 h 164"/>
                  <a:gd name="T12" fmla="*/ 54 w 54"/>
                  <a:gd name="T13" fmla="*/ 164 h 164"/>
                  <a:gd name="T14" fmla="*/ 54 w 54"/>
                  <a:gd name="T15" fmla="*/ 164 h 16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64"/>
                  <a:gd name="T26" fmla="*/ 54 w 54"/>
                  <a:gd name="T27" fmla="*/ 164 h 1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64">
                    <a:moveTo>
                      <a:pt x="54" y="164"/>
                    </a:moveTo>
                    <a:lnTo>
                      <a:pt x="54" y="34"/>
                    </a:lnTo>
                    <a:lnTo>
                      <a:pt x="0" y="0"/>
                    </a:lnTo>
                    <a:lnTo>
                      <a:pt x="0" y="137"/>
                    </a:lnTo>
                    <a:lnTo>
                      <a:pt x="54" y="164"/>
                    </a:lnTo>
                    <a:close/>
                  </a:path>
                </a:pathLst>
              </a:custGeom>
              <a:solidFill>
                <a:srgbClr val="4143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4" name="Freeform 53"/>
              <p:cNvSpPr>
                <a:spLocks/>
              </p:cNvSpPr>
              <p:nvPr/>
            </p:nvSpPr>
            <p:spPr bwMode="auto">
              <a:xfrm>
                <a:off x="3042" y="731"/>
                <a:ext cx="55" cy="161"/>
              </a:xfrm>
              <a:custGeom>
                <a:avLst/>
                <a:gdLst>
                  <a:gd name="T0" fmla="*/ 55 w 55"/>
                  <a:gd name="T1" fmla="*/ 161 h 161"/>
                  <a:gd name="T2" fmla="*/ 55 w 55"/>
                  <a:gd name="T3" fmla="*/ 34 h 161"/>
                  <a:gd name="T4" fmla="*/ 55 w 55"/>
                  <a:gd name="T5" fmla="*/ 34 h 161"/>
                  <a:gd name="T6" fmla="*/ 0 w 55"/>
                  <a:gd name="T7" fmla="*/ 0 h 161"/>
                  <a:gd name="T8" fmla="*/ 0 w 55"/>
                  <a:gd name="T9" fmla="*/ 130 h 161"/>
                  <a:gd name="T10" fmla="*/ 0 w 55"/>
                  <a:gd name="T11" fmla="*/ 130 h 161"/>
                  <a:gd name="T12" fmla="*/ 55 w 55"/>
                  <a:gd name="T13" fmla="*/ 161 h 161"/>
                  <a:gd name="T14" fmla="*/ 55 w 55"/>
                  <a:gd name="T15" fmla="*/ 161 h 161"/>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61"/>
                  <a:gd name="T26" fmla="*/ 55 w 55"/>
                  <a:gd name="T27" fmla="*/ 161 h 1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61">
                    <a:moveTo>
                      <a:pt x="55" y="161"/>
                    </a:moveTo>
                    <a:lnTo>
                      <a:pt x="55" y="34"/>
                    </a:lnTo>
                    <a:lnTo>
                      <a:pt x="0" y="0"/>
                    </a:lnTo>
                    <a:lnTo>
                      <a:pt x="0" y="130"/>
                    </a:lnTo>
                    <a:lnTo>
                      <a:pt x="55" y="161"/>
                    </a:lnTo>
                    <a:close/>
                  </a:path>
                </a:pathLst>
              </a:custGeom>
              <a:solidFill>
                <a:srgbClr val="3D3F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5" name="Freeform 54"/>
              <p:cNvSpPr>
                <a:spLocks/>
              </p:cNvSpPr>
              <p:nvPr/>
            </p:nvSpPr>
            <p:spPr bwMode="auto">
              <a:xfrm>
                <a:off x="3097" y="765"/>
                <a:ext cx="50" cy="158"/>
              </a:xfrm>
              <a:custGeom>
                <a:avLst/>
                <a:gdLst>
                  <a:gd name="T0" fmla="*/ 32 w 50"/>
                  <a:gd name="T1" fmla="*/ 146 h 158"/>
                  <a:gd name="T2" fmla="*/ 32 w 50"/>
                  <a:gd name="T3" fmla="*/ 146 h 158"/>
                  <a:gd name="T4" fmla="*/ 50 w 50"/>
                  <a:gd name="T5" fmla="*/ 158 h 158"/>
                  <a:gd name="T6" fmla="*/ 50 w 50"/>
                  <a:gd name="T7" fmla="*/ 39 h 158"/>
                  <a:gd name="T8" fmla="*/ 50 w 50"/>
                  <a:gd name="T9" fmla="*/ 39 h 158"/>
                  <a:gd name="T10" fmla="*/ 0 w 50"/>
                  <a:gd name="T11" fmla="*/ 0 h 158"/>
                  <a:gd name="T12" fmla="*/ 0 w 50"/>
                  <a:gd name="T13" fmla="*/ 127 h 158"/>
                  <a:gd name="T14" fmla="*/ 0 w 50"/>
                  <a:gd name="T15" fmla="*/ 127 h 158"/>
                  <a:gd name="T16" fmla="*/ 32 w 50"/>
                  <a:gd name="T17" fmla="*/ 146 h 158"/>
                  <a:gd name="T18" fmla="*/ 32 w 50"/>
                  <a:gd name="T19" fmla="*/ 146 h 1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158"/>
                  <a:gd name="T32" fmla="*/ 50 w 50"/>
                  <a:gd name="T33" fmla="*/ 158 h 1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158">
                    <a:moveTo>
                      <a:pt x="32" y="146"/>
                    </a:moveTo>
                    <a:lnTo>
                      <a:pt x="32" y="146"/>
                    </a:lnTo>
                    <a:lnTo>
                      <a:pt x="50" y="158"/>
                    </a:lnTo>
                    <a:lnTo>
                      <a:pt x="50" y="39"/>
                    </a:lnTo>
                    <a:lnTo>
                      <a:pt x="0" y="0"/>
                    </a:lnTo>
                    <a:lnTo>
                      <a:pt x="0" y="127"/>
                    </a:lnTo>
                    <a:lnTo>
                      <a:pt x="32" y="146"/>
                    </a:lnTo>
                    <a:close/>
                  </a:path>
                </a:pathLst>
              </a:custGeom>
              <a:solidFill>
                <a:srgbClr val="393C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6" name="Freeform 55"/>
              <p:cNvSpPr>
                <a:spLocks/>
              </p:cNvSpPr>
              <p:nvPr/>
            </p:nvSpPr>
            <p:spPr bwMode="auto">
              <a:xfrm>
                <a:off x="3147" y="804"/>
                <a:ext cx="55" cy="145"/>
              </a:xfrm>
              <a:custGeom>
                <a:avLst/>
                <a:gdLst>
                  <a:gd name="T0" fmla="*/ 55 w 55"/>
                  <a:gd name="T1" fmla="*/ 145 h 145"/>
                  <a:gd name="T2" fmla="*/ 55 w 55"/>
                  <a:gd name="T3" fmla="*/ 42 h 145"/>
                  <a:gd name="T4" fmla="*/ 55 w 55"/>
                  <a:gd name="T5" fmla="*/ 42 h 145"/>
                  <a:gd name="T6" fmla="*/ 0 w 55"/>
                  <a:gd name="T7" fmla="*/ 0 h 145"/>
                  <a:gd name="T8" fmla="*/ 0 w 55"/>
                  <a:gd name="T9" fmla="*/ 119 h 145"/>
                  <a:gd name="T10" fmla="*/ 0 w 55"/>
                  <a:gd name="T11" fmla="*/ 119 h 145"/>
                  <a:gd name="T12" fmla="*/ 55 w 55"/>
                  <a:gd name="T13" fmla="*/ 145 h 145"/>
                  <a:gd name="T14" fmla="*/ 55 w 55"/>
                  <a:gd name="T15" fmla="*/ 145 h 145"/>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45"/>
                  <a:gd name="T26" fmla="*/ 55 w 55"/>
                  <a:gd name="T27" fmla="*/ 145 h 1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45">
                    <a:moveTo>
                      <a:pt x="55" y="145"/>
                    </a:moveTo>
                    <a:lnTo>
                      <a:pt x="55" y="42"/>
                    </a:lnTo>
                    <a:lnTo>
                      <a:pt x="0" y="0"/>
                    </a:lnTo>
                    <a:lnTo>
                      <a:pt x="0" y="119"/>
                    </a:lnTo>
                    <a:lnTo>
                      <a:pt x="55" y="145"/>
                    </a:lnTo>
                    <a:close/>
                  </a:path>
                </a:pathLst>
              </a:custGeom>
              <a:solidFill>
                <a:srgbClr val="3637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7" name="Freeform 56"/>
              <p:cNvSpPr>
                <a:spLocks/>
              </p:cNvSpPr>
              <p:nvPr/>
            </p:nvSpPr>
            <p:spPr bwMode="auto">
              <a:xfrm>
                <a:off x="3202" y="846"/>
                <a:ext cx="54" cy="130"/>
              </a:xfrm>
              <a:custGeom>
                <a:avLst/>
                <a:gdLst>
                  <a:gd name="T0" fmla="*/ 54 w 54"/>
                  <a:gd name="T1" fmla="*/ 130 h 130"/>
                  <a:gd name="T2" fmla="*/ 54 w 54"/>
                  <a:gd name="T3" fmla="*/ 42 h 130"/>
                  <a:gd name="T4" fmla="*/ 54 w 54"/>
                  <a:gd name="T5" fmla="*/ 42 h 130"/>
                  <a:gd name="T6" fmla="*/ 0 w 54"/>
                  <a:gd name="T7" fmla="*/ 0 h 130"/>
                  <a:gd name="T8" fmla="*/ 0 w 54"/>
                  <a:gd name="T9" fmla="*/ 103 h 130"/>
                  <a:gd name="T10" fmla="*/ 0 w 54"/>
                  <a:gd name="T11" fmla="*/ 103 h 130"/>
                  <a:gd name="T12" fmla="*/ 54 w 54"/>
                  <a:gd name="T13" fmla="*/ 130 h 130"/>
                  <a:gd name="T14" fmla="*/ 54 w 54"/>
                  <a:gd name="T15" fmla="*/ 130 h 130"/>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30"/>
                  <a:gd name="T26" fmla="*/ 54 w 54"/>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30">
                    <a:moveTo>
                      <a:pt x="54" y="130"/>
                    </a:moveTo>
                    <a:lnTo>
                      <a:pt x="54" y="42"/>
                    </a:lnTo>
                    <a:lnTo>
                      <a:pt x="0" y="0"/>
                    </a:lnTo>
                    <a:lnTo>
                      <a:pt x="0" y="103"/>
                    </a:lnTo>
                    <a:lnTo>
                      <a:pt x="54" y="130"/>
                    </a:lnTo>
                    <a:close/>
                  </a:path>
                </a:pathLst>
              </a:custGeom>
              <a:solidFill>
                <a:srgbClr val="3233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8" name="Freeform 57"/>
              <p:cNvSpPr>
                <a:spLocks/>
              </p:cNvSpPr>
              <p:nvPr/>
            </p:nvSpPr>
            <p:spPr bwMode="auto">
              <a:xfrm>
                <a:off x="3256" y="888"/>
                <a:ext cx="50" cy="111"/>
              </a:xfrm>
              <a:custGeom>
                <a:avLst/>
                <a:gdLst>
                  <a:gd name="T0" fmla="*/ 50 w 50"/>
                  <a:gd name="T1" fmla="*/ 111 h 111"/>
                  <a:gd name="T2" fmla="*/ 50 w 50"/>
                  <a:gd name="T3" fmla="*/ 50 h 111"/>
                  <a:gd name="T4" fmla="*/ 50 w 50"/>
                  <a:gd name="T5" fmla="*/ 50 h 111"/>
                  <a:gd name="T6" fmla="*/ 0 w 50"/>
                  <a:gd name="T7" fmla="*/ 0 h 111"/>
                  <a:gd name="T8" fmla="*/ 0 w 50"/>
                  <a:gd name="T9" fmla="*/ 88 h 111"/>
                  <a:gd name="T10" fmla="*/ 0 w 50"/>
                  <a:gd name="T11" fmla="*/ 88 h 111"/>
                  <a:gd name="T12" fmla="*/ 50 w 50"/>
                  <a:gd name="T13" fmla="*/ 111 h 111"/>
                  <a:gd name="T14" fmla="*/ 50 w 50"/>
                  <a:gd name="T15" fmla="*/ 111 h 111"/>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111"/>
                  <a:gd name="T26" fmla="*/ 50 w 50"/>
                  <a:gd name="T27" fmla="*/ 111 h 1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111">
                    <a:moveTo>
                      <a:pt x="50" y="111"/>
                    </a:moveTo>
                    <a:lnTo>
                      <a:pt x="50" y="50"/>
                    </a:lnTo>
                    <a:lnTo>
                      <a:pt x="0" y="0"/>
                    </a:lnTo>
                    <a:lnTo>
                      <a:pt x="0" y="88"/>
                    </a:lnTo>
                    <a:lnTo>
                      <a:pt x="50" y="111"/>
                    </a:lnTo>
                    <a:close/>
                  </a:path>
                </a:pathLst>
              </a:custGeom>
              <a:solidFill>
                <a:srgbClr val="2D2F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89" name="Freeform 58"/>
              <p:cNvSpPr>
                <a:spLocks/>
              </p:cNvSpPr>
              <p:nvPr/>
            </p:nvSpPr>
            <p:spPr bwMode="auto">
              <a:xfrm>
                <a:off x="3306" y="938"/>
                <a:ext cx="55" cy="84"/>
              </a:xfrm>
              <a:custGeom>
                <a:avLst/>
                <a:gdLst>
                  <a:gd name="T0" fmla="*/ 55 w 55"/>
                  <a:gd name="T1" fmla="*/ 84 h 84"/>
                  <a:gd name="T2" fmla="*/ 55 w 55"/>
                  <a:gd name="T3" fmla="*/ 50 h 84"/>
                  <a:gd name="T4" fmla="*/ 55 w 55"/>
                  <a:gd name="T5" fmla="*/ 50 h 84"/>
                  <a:gd name="T6" fmla="*/ 0 w 55"/>
                  <a:gd name="T7" fmla="*/ 0 h 84"/>
                  <a:gd name="T8" fmla="*/ 0 w 55"/>
                  <a:gd name="T9" fmla="*/ 61 h 84"/>
                  <a:gd name="T10" fmla="*/ 0 w 55"/>
                  <a:gd name="T11" fmla="*/ 61 h 84"/>
                  <a:gd name="T12" fmla="*/ 55 w 55"/>
                  <a:gd name="T13" fmla="*/ 84 h 84"/>
                  <a:gd name="T14" fmla="*/ 55 w 55"/>
                  <a:gd name="T15" fmla="*/ 84 h 84"/>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84"/>
                  <a:gd name="T26" fmla="*/ 55 w 55"/>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84">
                    <a:moveTo>
                      <a:pt x="55" y="84"/>
                    </a:moveTo>
                    <a:lnTo>
                      <a:pt x="55" y="50"/>
                    </a:lnTo>
                    <a:lnTo>
                      <a:pt x="0" y="0"/>
                    </a:lnTo>
                    <a:lnTo>
                      <a:pt x="0" y="61"/>
                    </a:lnTo>
                    <a:lnTo>
                      <a:pt x="55" y="84"/>
                    </a:lnTo>
                    <a:close/>
                  </a:path>
                </a:pathLst>
              </a:custGeom>
              <a:solidFill>
                <a:srgbClr val="2A2B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0" name="Freeform 59"/>
              <p:cNvSpPr>
                <a:spLocks/>
              </p:cNvSpPr>
              <p:nvPr/>
            </p:nvSpPr>
            <p:spPr bwMode="auto">
              <a:xfrm>
                <a:off x="3361" y="988"/>
                <a:ext cx="54" cy="53"/>
              </a:xfrm>
              <a:custGeom>
                <a:avLst/>
                <a:gdLst>
                  <a:gd name="T0" fmla="*/ 54 w 54"/>
                  <a:gd name="T1" fmla="*/ 53 h 53"/>
                  <a:gd name="T2" fmla="*/ 54 w 54"/>
                  <a:gd name="T3" fmla="*/ 53 h 53"/>
                  <a:gd name="T4" fmla="*/ 54 w 54"/>
                  <a:gd name="T5" fmla="*/ 53 h 53"/>
                  <a:gd name="T6" fmla="*/ 0 w 54"/>
                  <a:gd name="T7" fmla="*/ 0 h 53"/>
                  <a:gd name="T8" fmla="*/ 0 w 54"/>
                  <a:gd name="T9" fmla="*/ 34 h 53"/>
                  <a:gd name="T10" fmla="*/ 0 w 54"/>
                  <a:gd name="T11" fmla="*/ 34 h 53"/>
                  <a:gd name="T12" fmla="*/ 54 w 54"/>
                  <a:gd name="T13" fmla="*/ 53 h 53"/>
                  <a:gd name="T14" fmla="*/ 54 w 54"/>
                  <a:gd name="T15" fmla="*/ 53 h 53"/>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53"/>
                  <a:gd name="T26" fmla="*/ 54 w 54"/>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53">
                    <a:moveTo>
                      <a:pt x="54" y="53"/>
                    </a:moveTo>
                    <a:lnTo>
                      <a:pt x="54" y="53"/>
                    </a:lnTo>
                    <a:lnTo>
                      <a:pt x="0" y="0"/>
                    </a:lnTo>
                    <a:lnTo>
                      <a:pt x="0" y="34"/>
                    </a:lnTo>
                    <a:lnTo>
                      <a:pt x="54" y="53"/>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1" name="Freeform 60"/>
              <p:cNvSpPr>
                <a:spLocks/>
              </p:cNvSpPr>
              <p:nvPr/>
            </p:nvSpPr>
            <p:spPr bwMode="auto">
              <a:xfrm>
                <a:off x="1924" y="735"/>
                <a:ext cx="15" cy="4"/>
              </a:xfrm>
              <a:custGeom>
                <a:avLst/>
                <a:gdLst>
                  <a:gd name="T0" fmla="*/ 0 w 15"/>
                  <a:gd name="T1" fmla="*/ 0 h 4"/>
                  <a:gd name="T2" fmla="*/ 0 w 15"/>
                  <a:gd name="T3" fmla="*/ 0 h 4"/>
                  <a:gd name="T4" fmla="*/ 8 w 15"/>
                  <a:gd name="T5" fmla="*/ 4 h 4"/>
                  <a:gd name="T6" fmla="*/ 15 w 15"/>
                  <a:gd name="T7" fmla="*/ 0 h 4"/>
                  <a:gd name="T8" fmla="*/ 15 w 15"/>
                  <a:gd name="T9" fmla="*/ 0 h 4"/>
                  <a:gd name="T10" fmla="*/ 0 w 15"/>
                  <a:gd name="T11" fmla="*/ 0 h 4"/>
                  <a:gd name="T12" fmla="*/ 0 w 15"/>
                  <a:gd name="T13" fmla="*/ 0 h 4"/>
                  <a:gd name="T14" fmla="*/ 0 60000 65536"/>
                  <a:gd name="T15" fmla="*/ 0 60000 65536"/>
                  <a:gd name="T16" fmla="*/ 0 60000 65536"/>
                  <a:gd name="T17" fmla="*/ 0 60000 65536"/>
                  <a:gd name="T18" fmla="*/ 0 60000 65536"/>
                  <a:gd name="T19" fmla="*/ 0 60000 65536"/>
                  <a:gd name="T20" fmla="*/ 0 60000 65536"/>
                  <a:gd name="T21" fmla="*/ 0 w 15"/>
                  <a:gd name="T22" fmla="*/ 0 h 4"/>
                  <a:gd name="T23" fmla="*/ 15 w 1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4">
                    <a:moveTo>
                      <a:pt x="0" y="0"/>
                    </a:moveTo>
                    <a:lnTo>
                      <a:pt x="0" y="0"/>
                    </a:lnTo>
                    <a:lnTo>
                      <a:pt x="8" y="4"/>
                    </a:lnTo>
                    <a:lnTo>
                      <a:pt x="15" y="0"/>
                    </a:lnTo>
                    <a:lnTo>
                      <a:pt x="0" y="0"/>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2" name="Freeform 61"/>
              <p:cNvSpPr>
                <a:spLocks/>
              </p:cNvSpPr>
              <p:nvPr/>
            </p:nvSpPr>
            <p:spPr bwMode="auto">
              <a:xfrm>
                <a:off x="1932" y="727"/>
                <a:ext cx="79" cy="23"/>
              </a:xfrm>
              <a:custGeom>
                <a:avLst/>
                <a:gdLst>
                  <a:gd name="T0" fmla="*/ 7 w 79"/>
                  <a:gd name="T1" fmla="*/ 8 h 23"/>
                  <a:gd name="T2" fmla="*/ 0 w 79"/>
                  <a:gd name="T3" fmla="*/ 12 h 23"/>
                  <a:gd name="T4" fmla="*/ 0 w 79"/>
                  <a:gd name="T5" fmla="*/ 12 h 23"/>
                  <a:gd name="T6" fmla="*/ 43 w 79"/>
                  <a:gd name="T7" fmla="*/ 23 h 23"/>
                  <a:gd name="T8" fmla="*/ 79 w 79"/>
                  <a:gd name="T9" fmla="*/ 0 h 23"/>
                  <a:gd name="T10" fmla="*/ 79 w 79"/>
                  <a:gd name="T11" fmla="*/ 0 h 23"/>
                  <a:gd name="T12" fmla="*/ 7 w 79"/>
                  <a:gd name="T13" fmla="*/ 8 h 23"/>
                  <a:gd name="T14" fmla="*/ 7 w 79"/>
                  <a:gd name="T15" fmla="*/ 8 h 23"/>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23"/>
                  <a:gd name="T26" fmla="*/ 79 w 79"/>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23">
                    <a:moveTo>
                      <a:pt x="7" y="8"/>
                    </a:moveTo>
                    <a:lnTo>
                      <a:pt x="0" y="12"/>
                    </a:lnTo>
                    <a:lnTo>
                      <a:pt x="43" y="23"/>
                    </a:lnTo>
                    <a:lnTo>
                      <a:pt x="79" y="0"/>
                    </a:lnTo>
                    <a:lnTo>
                      <a:pt x="7" y="8"/>
                    </a:lnTo>
                    <a:close/>
                  </a:path>
                </a:pathLst>
              </a:custGeom>
              <a:solidFill>
                <a:srgbClr val="8B90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3" name="Freeform 62"/>
              <p:cNvSpPr>
                <a:spLocks/>
              </p:cNvSpPr>
              <p:nvPr/>
            </p:nvSpPr>
            <p:spPr bwMode="auto">
              <a:xfrm>
                <a:off x="1975" y="719"/>
                <a:ext cx="109" cy="50"/>
              </a:xfrm>
              <a:custGeom>
                <a:avLst/>
                <a:gdLst>
                  <a:gd name="T0" fmla="*/ 36 w 109"/>
                  <a:gd name="T1" fmla="*/ 8 h 50"/>
                  <a:gd name="T2" fmla="*/ 0 w 109"/>
                  <a:gd name="T3" fmla="*/ 31 h 50"/>
                  <a:gd name="T4" fmla="*/ 0 w 109"/>
                  <a:gd name="T5" fmla="*/ 31 h 50"/>
                  <a:gd name="T6" fmla="*/ 33 w 109"/>
                  <a:gd name="T7" fmla="*/ 50 h 50"/>
                  <a:gd name="T8" fmla="*/ 109 w 109"/>
                  <a:gd name="T9" fmla="*/ 0 h 50"/>
                  <a:gd name="T10" fmla="*/ 109 w 109"/>
                  <a:gd name="T11" fmla="*/ 0 h 50"/>
                  <a:gd name="T12" fmla="*/ 36 w 109"/>
                  <a:gd name="T13" fmla="*/ 8 h 50"/>
                  <a:gd name="T14" fmla="*/ 36 w 109"/>
                  <a:gd name="T15" fmla="*/ 8 h 50"/>
                  <a:gd name="T16" fmla="*/ 0 60000 65536"/>
                  <a:gd name="T17" fmla="*/ 0 60000 65536"/>
                  <a:gd name="T18" fmla="*/ 0 60000 65536"/>
                  <a:gd name="T19" fmla="*/ 0 60000 65536"/>
                  <a:gd name="T20" fmla="*/ 0 60000 65536"/>
                  <a:gd name="T21" fmla="*/ 0 60000 65536"/>
                  <a:gd name="T22" fmla="*/ 0 60000 65536"/>
                  <a:gd name="T23" fmla="*/ 0 60000 65536"/>
                  <a:gd name="T24" fmla="*/ 0 w 109"/>
                  <a:gd name="T25" fmla="*/ 0 h 50"/>
                  <a:gd name="T26" fmla="*/ 109 w 109"/>
                  <a:gd name="T27" fmla="*/ 50 h 5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9" h="50">
                    <a:moveTo>
                      <a:pt x="36" y="8"/>
                    </a:moveTo>
                    <a:lnTo>
                      <a:pt x="0" y="31"/>
                    </a:lnTo>
                    <a:lnTo>
                      <a:pt x="33" y="50"/>
                    </a:lnTo>
                    <a:lnTo>
                      <a:pt x="109" y="0"/>
                    </a:lnTo>
                    <a:lnTo>
                      <a:pt x="36" y="8"/>
                    </a:lnTo>
                    <a:close/>
                  </a:path>
                </a:pathLst>
              </a:custGeom>
              <a:solidFill>
                <a:srgbClr val="878C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4" name="Freeform 63"/>
              <p:cNvSpPr>
                <a:spLocks/>
              </p:cNvSpPr>
              <p:nvPr/>
            </p:nvSpPr>
            <p:spPr bwMode="auto">
              <a:xfrm>
                <a:off x="2008" y="716"/>
                <a:ext cx="144" cy="76"/>
              </a:xfrm>
              <a:custGeom>
                <a:avLst/>
                <a:gdLst>
                  <a:gd name="T0" fmla="*/ 76 w 144"/>
                  <a:gd name="T1" fmla="*/ 3 h 76"/>
                  <a:gd name="T2" fmla="*/ 0 w 144"/>
                  <a:gd name="T3" fmla="*/ 53 h 76"/>
                  <a:gd name="T4" fmla="*/ 0 w 144"/>
                  <a:gd name="T5" fmla="*/ 53 h 76"/>
                  <a:gd name="T6" fmla="*/ 32 w 144"/>
                  <a:gd name="T7" fmla="*/ 76 h 76"/>
                  <a:gd name="T8" fmla="*/ 144 w 144"/>
                  <a:gd name="T9" fmla="*/ 0 h 76"/>
                  <a:gd name="T10" fmla="*/ 144 w 144"/>
                  <a:gd name="T11" fmla="*/ 0 h 76"/>
                  <a:gd name="T12" fmla="*/ 76 w 144"/>
                  <a:gd name="T13" fmla="*/ 3 h 76"/>
                  <a:gd name="T14" fmla="*/ 76 w 144"/>
                  <a:gd name="T15" fmla="*/ 3 h 7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76"/>
                  <a:gd name="T26" fmla="*/ 144 w 144"/>
                  <a:gd name="T27" fmla="*/ 76 h 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76">
                    <a:moveTo>
                      <a:pt x="76" y="3"/>
                    </a:moveTo>
                    <a:lnTo>
                      <a:pt x="0" y="53"/>
                    </a:lnTo>
                    <a:lnTo>
                      <a:pt x="32" y="76"/>
                    </a:lnTo>
                    <a:lnTo>
                      <a:pt x="144" y="0"/>
                    </a:lnTo>
                    <a:lnTo>
                      <a:pt x="76" y="3"/>
                    </a:lnTo>
                    <a:close/>
                  </a:path>
                </a:pathLst>
              </a:custGeom>
              <a:solidFill>
                <a:srgbClr val="8388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5" name="Freeform 64"/>
              <p:cNvSpPr>
                <a:spLocks/>
              </p:cNvSpPr>
              <p:nvPr/>
            </p:nvSpPr>
            <p:spPr bwMode="auto">
              <a:xfrm>
                <a:off x="2040" y="712"/>
                <a:ext cx="181" cy="103"/>
              </a:xfrm>
              <a:custGeom>
                <a:avLst/>
                <a:gdLst>
                  <a:gd name="T0" fmla="*/ 112 w 181"/>
                  <a:gd name="T1" fmla="*/ 4 h 103"/>
                  <a:gd name="T2" fmla="*/ 0 w 181"/>
                  <a:gd name="T3" fmla="*/ 80 h 103"/>
                  <a:gd name="T4" fmla="*/ 0 w 181"/>
                  <a:gd name="T5" fmla="*/ 80 h 103"/>
                  <a:gd name="T6" fmla="*/ 26 w 181"/>
                  <a:gd name="T7" fmla="*/ 103 h 103"/>
                  <a:gd name="T8" fmla="*/ 181 w 181"/>
                  <a:gd name="T9" fmla="*/ 0 h 103"/>
                  <a:gd name="T10" fmla="*/ 181 w 181"/>
                  <a:gd name="T11" fmla="*/ 0 h 103"/>
                  <a:gd name="T12" fmla="*/ 112 w 181"/>
                  <a:gd name="T13" fmla="*/ 4 h 103"/>
                  <a:gd name="T14" fmla="*/ 112 w 181"/>
                  <a:gd name="T15" fmla="*/ 4 h 103"/>
                  <a:gd name="T16" fmla="*/ 0 60000 65536"/>
                  <a:gd name="T17" fmla="*/ 0 60000 65536"/>
                  <a:gd name="T18" fmla="*/ 0 60000 65536"/>
                  <a:gd name="T19" fmla="*/ 0 60000 65536"/>
                  <a:gd name="T20" fmla="*/ 0 60000 65536"/>
                  <a:gd name="T21" fmla="*/ 0 60000 65536"/>
                  <a:gd name="T22" fmla="*/ 0 60000 65536"/>
                  <a:gd name="T23" fmla="*/ 0 60000 65536"/>
                  <a:gd name="T24" fmla="*/ 0 w 181"/>
                  <a:gd name="T25" fmla="*/ 0 h 103"/>
                  <a:gd name="T26" fmla="*/ 181 w 181"/>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1" h="103">
                    <a:moveTo>
                      <a:pt x="112" y="4"/>
                    </a:moveTo>
                    <a:lnTo>
                      <a:pt x="0" y="80"/>
                    </a:lnTo>
                    <a:lnTo>
                      <a:pt x="26" y="103"/>
                    </a:lnTo>
                    <a:lnTo>
                      <a:pt x="181" y="0"/>
                    </a:lnTo>
                    <a:lnTo>
                      <a:pt x="112" y="4"/>
                    </a:lnTo>
                    <a:close/>
                  </a:path>
                </a:pathLst>
              </a:custGeom>
              <a:solidFill>
                <a:srgbClr val="7F83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6" name="Freeform 65"/>
              <p:cNvSpPr>
                <a:spLocks/>
              </p:cNvSpPr>
              <p:nvPr/>
            </p:nvSpPr>
            <p:spPr bwMode="auto">
              <a:xfrm>
                <a:off x="2066" y="712"/>
                <a:ext cx="220" cy="130"/>
              </a:xfrm>
              <a:custGeom>
                <a:avLst/>
                <a:gdLst>
                  <a:gd name="T0" fmla="*/ 155 w 220"/>
                  <a:gd name="T1" fmla="*/ 0 h 130"/>
                  <a:gd name="T2" fmla="*/ 0 w 220"/>
                  <a:gd name="T3" fmla="*/ 103 h 130"/>
                  <a:gd name="T4" fmla="*/ 0 w 220"/>
                  <a:gd name="T5" fmla="*/ 103 h 130"/>
                  <a:gd name="T6" fmla="*/ 25 w 220"/>
                  <a:gd name="T7" fmla="*/ 130 h 130"/>
                  <a:gd name="T8" fmla="*/ 220 w 220"/>
                  <a:gd name="T9" fmla="*/ 0 h 130"/>
                  <a:gd name="T10" fmla="*/ 220 w 220"/>
                  <a:gd name="T11" fmla="*/ 0 h 130"/>
                  <a:gd name="T12" fmla="*/ 155 w 220"/>
                  <a:gd name="T13" fmla="*/ 0 h 130"/>
                  <a:gd name="T14" fmla="*/ 155 w 220"/>
                  <a:gd name="T15" fmla="*/ 0 h 130"/>
                  <a:gd name="T16" fmla="*/ 0 60000 65536"/>
                  <a:gd name="T17" fmla="*/ 0 60000 65536"/>
                  <a:gd name="T18" fmla="*/ 0 60000 65536"/>
                  <a:gd name="T19" fmla="*/ 0 60000 65536"/>
                  <a:gd name="T20" fmla="*/ 0 60000 65536"/>
                  <a:gd name="T21" fmla="*/ 0 60000 65536"/>
                  <a:gd name="T22" fmla="*/ 0 60000 65536"/>
                  <a:gd name="T23" fmla="*/ 0 60000 65536"/>
                  <a:gd name="T24" fmla="*/ 0 w 220"/>
                  <a:gd name="T25" fmla="*/ 0 h 130"/>
                  <a:gd name="T26" fmla="*/ 220 w 220"/>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0" h="130">
                    <a:moveTo>
                      <a:pt x="155" y="0"/>
                    </a:moveTo>
                    <a:lnTo>
                      <a:pt x="0" y="103"/>
                    </a:lnTo>
                    <a:lnTo>
                      <a:pt x="25" y="130"/>
                    </a:lnTo>
                    <a:lnTo>
                      <a:pt x="220" y="0"/>
                    </a:lnTo>
                    <a:lnTo>
                      <a:pt x="155" y="0"/>
                    </a:lnTo>
                    <a:close/>
                  </a:path>
                </a:pathLst>
              </a:custGeom>
              <a:solidFill>
                <a:srgbClr val="7B7F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7" name="Freeform 66"/>
              <p:cNvSpPr>
                <a:spLocks/>
              </p:cNvSpPr>
              <p:nvPr/>
            </p:nvSpPr>
            <p:spPr bwMode="auto">
              <a:xfrm>
                <a:off x="2091" y="712"/>
                <a:ext cx="257" cy="157"/>
              </a:xfrm>
              <a:custGeom>
                <a:avLst/>
                <a:gdLst>
                  <a:gd name="T0" fmla="*/ 195 w 257"/>
                  <a:gd name="T1" fmla="*/ 0 h 157"/>
                  <a:gd name="T2" fmla="*/ 0 w 257"/>
                  <a:gd name="T3" fmla="*/ 130 h 157"/>
                  <a:gd name="T4" fmla="*/ 0 w 257"/>
                  <a:gd name="T5" fmla="*/ 130 h 157"/>
                  <a:gd name="T6" fmla="*/ 25 w 257"/>
                  <a:gd name="T7" fmla="*/ 157 h 157"/>
                  <a:gd name="T8" fmla="*/ 257 w 257"/>
                  <a:gd name="T9" fmla="*/ 0 h 157"/>
                  <a:gd name="T10" fmla="*/ 257 w 257"/>
                  <a:gd name="T11" fmla="*/ 0 h 157"/>
                  <a:gd name="T12" fmla="*/ 195 w 257"/>
                  <a:gd name="T13" fmla="*/ 0 h 157"/>
                  <a:gd name="T14" fmla="*/ 195 w 257"/>
                  <a:gd name="T15" fmla="*/ 0 h 157"/>
                  <a:gd name="T16" fmla="*/ 0 60000 65536"/>
                  <a:gd name="T17" fmla="*/ 0 60000 65536"/>
                  <a:gd name="T18" fmla="*/ 0 60000 65536"/>
                  <a:gd name="T19" fmla="*/ 0 60000 65536"/>
                  <a:gd name="T20" fmla="*/ 0 60000 65536"/>
                  <a:gd name="T21" fmla="*/ 0 60000 65536"/>
                  <a:gd name="T22" fmla="*/ 0 60000 65536"/>
                  <a:gd name="T23" fmla="*/ 0 60000 65536"/>
                  <a:gd name="T24" fmla="*/ 0 w 257"/>
                  <a:gd name="T25" fmla="*/ 0 h 157"/>
                  <a:gd name="T26" fmla="*/ 257 w 257"/>
                  <a:gd name="T27" fmla="*/ 157 h 1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7" h="157">
                    <a:moveTo>
                      <a:pt x="195" y="0"/>
                    </a:moveTo>
                    <a:lnTo>
                      <a:pt x="0" y="130"/>
                    </a:lnTo>
                    <a:lnTo>
                      <a:pt x="25" y="157"/>
                    </a:lnTo>
                    <a:lnTo>
                      <a:pt x="257" y="0"/>
                    </a:lnTo>
                    <a:lnTo>
                      <a:pt x="195" y="0"/>
                    </a:lnTo>
                    <a:close/>
                  </a:path>
                </a:pathLst>
              </a:custGeom>
              <a:solidFill>
                <a:srgbClr val="777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8" name="Freeform 67"/>
              <p:cNvSpPr>
                <a:spLocks/>
              </p:cNvSpPr>
              <p:nvPr/>
            </p:nvSpPr>
            <p:spPr bwMode="auto">
              <a:xfrm>
                <a:off x="2116" y="712"/>
                <a:ext cx="293" cy="184"/>
              </a:xfrm>
              <a:custGeom>
                <a:avLst/>
                <a:gdLst>
                  <a:gd name="T0" fmla="*/ 232 w 293"/>
                  <a:gd name="T1" fmla="*/ 0 h 184"/>
                  <a:gd name="T2" fmla="*/ 0 w 293"/>
                  <a:gd name="T3" fmla="*/ 157 h 184"/>
                  <a:gd name="T4" fmla="*/ 0 w 293"/>
                  <a:gd name="T5" fmla="*/ 157 h 184"/>
                  <a:gd name="T6" fmla="*/ 22 w 293"/>
                  <a:gd name="T7" fmla="*/ 184 h 184"/>
                  <a:gd name="T8" fmla="*/ 293 w 293"/>
                  <a:gd name="T9" fmla="*/ 0 h 184"/>
                  <a:gd name="T10" fmla="*/ 293 w 293"/>
                  <a:gd name="T11" fmla="*/ 0 h 184"/>
                  <a:gd name="T12" fmla="*/ 232 w 293"/>
                  <a:gd name="T13" fmla="*/ 0 h 184"/>
                  <a:gd name="T14" fmla="*/ 232 w 293"/>
                  <a:gd name="T15" fmla="*/ 0 h 184"/>
                  <a:gd name="T16" fmla="*/ 0 60000 65536"/>
                  <a:gd name="T17" fmla="*/ 0 60000 65536"/>
                  <a:gd name="T18" fmla="*/ 0 60000 65536"/>
                  <a:gd name="T19" fmla="*/ 0 60000 65536"/>
                  <a:gd name="T20" fmla="*/ 0 60000 65536"/>
                  <a:gd name="T21" fmla="*/ 0 60000 65536"/>
                  <a:gd name="T22" fmla="*/ 0 60000 65536"/>
                  <a:gd name="T23" fmla="*/ 0 60000 65536"/>
                  <a:gd name="T24" fmla="*/ 0 w 293"/>
                  <a:gd name="T25" fmla="*/ 0 h 184"/>
                  <a:gd name="T26" fmla="*/ 293 w 293"/>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3" h="184">
                    <a:moveTo>
                      <a:pt x="232" y="0"/>
                    </a:moveTo>
                    <a:lnTo>
                      <a:pt x="0" y="157"/>
                    </a:lnTo>
                    <a:lnTo>
                      <a:pt x="22" y="184"/>
                    </a:lnTo>
                    <a:lnTo>
                      <a:pt x="293" y="0"/>
                    </a:lnTo>
                    <a:lnTo>
                      <a:pt x="232" y="0"/>
                    </a:lnTo>
                    <a:close/>
                  </a:path>
                </a:pathLst>
              </a:custGeom>
              <a:solidFill>
                <a:srgbClr val="7478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99" name="Freeform 68"/>
              <p:cNvSpPr>
                <a:spLocks/>
              </p:cNvSpPr>
              <p:nvPr/>
            </p:nvSpPr>
            <p:spPr bwMode="auto">
              <a:xfrm>
                <a:off x="2138" y="712"/>
                <a:ext cx="329" cy="211"/>
              </a:xfrm>
              <a:custGeom>
                <a:avLst/>
                <a:gdLst>
                  <a:gd name="T0" fmla="*/ 271 w 329"/>
                  <a:gd name="T1" fmla="*/ 0 h 211"/>
                  <a:gd name="T2" fmla="*/ 0 w 329"/>
                  <a:gd name="T3" fmla="*/ 184 h 211"/>
                  <a:gd name="T4" fmla="*/ 0 w 329"/>
                  <a:gd name="T5" fmla="*/ 184 h 211"/>
                  <a:gd name="T6" fmla="*/ 18 w 329"/>
                  <a:gd name="T7" fmla="*/ 211 h 211"/>
                  <a:gd name="T8" fmla="*/ 329 w 329"/>
                  <a:gd name="T9" fmla="*/ 4 h 211"/>
                  <a:gd name="T10" fmla="*/ 329 w 329"/>
                  <a:gd name="T11" fmla="*/ 4 h 211"/>
                  <a:gd name="T12" fmla="*/ 271 w 329"/>
                  <a:gd name="T13" fmla="*/ 0 h 211"/>
                  <a:gd name="T14" fmla="*/ 271 w 329"/>
                  <a:gd name="T15" fmla="*/ 0 h 211"/>
                  <a:gd name="T16" fmla="*/ 0 60000 65536"/>
                  <a:gd name="T17" fmla="*/ 0 60000 65536"/>
                  <a:gd name="T18" fmla="*/ 0 60000 65536"/>
                  <a:gd name="T19" fmla="*/ 0 60000 65536"/>
                  <a:gd name="T20" fmla="*/ 0 60000 65536"/>
                  <a:gd name="T21" fmla="*/ 0 60000 65536"/>
                  <a:gd name="T22" fmla="*/ 0 60000 65536"/>
                  <a:gd name="T23" fmla="*/ 0 60000 65536"/>
                  <a:gd name="T24" fmla="*/ 0 w 329"/>
                  <a:gd name="T25" fmla="*/ 0 h 211"/>
                  <a:gd name="T26" fmla="*/ 329 w 329"/>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9" h="211">
                    <a:moveTo>
                      <a:pt x="271" y="0"/>
                    </a:moveTo>
                    <a:lnTo>
                      <a:pt x="0" y="184"/>
                    </a:lnTo>
                    <a:lnTo>
                      <a:pt x="18" y="211"/>
                    </a:lnTo>
                    <a:lnTo>
                      <a:pt x="329" y="4"/>
                    </a:lnTo>
                    <a:lnTo>
                      <a:pt x="271" y="0"/>
                    </a:lnTo>
                    <a:close/>
                  </a:path>
                </a:pathLst>
              </a:custGeom>
              <a:solidFill>
                <a:srgbClr val="7074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0" name="Freeform 69"/>
              <p:cNvSpPr>
                <a:spLocks/>
              </p:cNvSpPr>
              <p:nvPr/>
            </p:nvSpPr>
            <p:spPr bwMode="auto">
              <a:xfrm>
                <a:off x="2156" y="716"/>
                <a:ext cx="369" cy="237"/>
              </a:xfrm>
              <a:custGeom>
                <a:avLst/>
                <a:gdLst>
                  <a:gd name="T0" fmla="*/ 311 w 369"/>
                  <a:gd name="T1" fmla="*/ 0 h 237"/>
                  <a:gd name="T2" fmla="*/ 0 w 369"/>
                  <a:gd name="T3" fmla="*/ 207 h 237"/>
                  <a:gd name="T4" fmla="*/ 0 w 369"/>
                  <a:gd name="T5" fmla="*/ 207 h 237"/>
                  <a:gd name="T6" fmla="*/ 22 w 369"/>
                  <a:gd name="T7" fmla="*/ 237 h 237"/>
                  <a:gd name="T8" fmla="*/ 369 w 369"/>
                  <a:gd name="T9" fmla="*/ 3 h 237"/>
                  <a:gd name="T10" fmla="*/ 369 w 369"/>
                  <a:gd name="T11" fmla="*/ 3 h 237"/>
                  <a:gd name="T12" fmla="*/ 311 w 369"/>
                  <a:gd name="T13" fmla="*/ 0 h 237"/>
                  <a:gd name="T14" fmla="*/ 311 w 369"/>
                  <a:gd name="T15" fmla="*/ 0 h 237"/>
                  <a:gd name="T16" fmla="*/ 0 60000 65536"/>
                  <a:gd name="T17" fmla="*/ 0 60000 65536"/>
                  <a:gd name="T18" fmla="*/ 0 60000 65536"/>
                  <a:gd name="T19" fmla="*/ 0 60000 65536"/>
                  <a:gd name="T20" fmla="*/ 0 60000 65536"/>
                  <a:gd name="T21" fmla="*/ 0 60000 65536"/>
                  <a:gd name="T22" fmla="*/ 0 60000 65536"/>
                  <a:gd name="T23" fmla="*/ 0 60000 65536"/>
                  <a:gd name="T24" fmla="*/ 0 w 369"/>
                  <a:gd name="T25" fmla="*/ 0 h 237"/>
                  <a:gd name="T26" fmla="*/ 369 w 369"/>
                  <a:gd name="T27" fmla="*/ 237 h 2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9" h="237">
                    <a:moveTo>
                      <a:pt x="311" y="0"/>
                    </a:moveTo>
                    <a:lnTo>
                      <a:pt x="0" y="207"/>
                    </a:lnTo>
                    <a:lnTo>
                      <a:pt x="22" y="237"/>
                    </a:lnTo>
                    <a:lnTo>
                      <a:pt x="369" y="3"/>
                    </a:lnTo>
                    <a:lnTo>
                      <a:pt x="311" y="0"/>
                    </a:lnTo>
                    <a:close/>
                  </a:path>
                </a:pathLst>
              </a:custGeom>
              <a:solidFill>
                <a:srgbClr val="6C70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1" name="Freeform 70"/>
              <p:cNvSpPr>
                <a:spLocks/>
              </p:cNvSpPr>
              <p:nvPr/>
            </p:nvSpPr>
            <p:spPr bwMode="auto">
              <a:xfrm>
                <a:off x="2178" y="719"/>
                <a:ext cx="401" cy="265"/>
              </a:xfrm>
              <a:custGeom>
                <a:avLst/>
                <a:gdLst>
                  <a:gd name="T0" fmla="*/ 347 w 401"/>
                  <a:gd name="T1" fmla="*/ 0 h 265"/>
                  <a:gd name="T2" fmla="*/ 0 w 401"/>
                  <a:gd name="T3" fmla="*/ 234 h 265"/>
                  <a:gd name="T4" fmla="*/ 0 w 401"/>
                  <a:gd name="T5" fmla="*/ 234 h 265"/>
                  <a:gd name="T6" fmla="*/ 18 w 401"/>
                  <a:gd name="T7" fmla="*/ 265 h 265"/>
                  <a:gd name="T8" fmla="*/ 401 w 401"/>
                  <a:gd name="T9" fmla="*/ 4 h 265"/>
                  <a:gd name="T10" fmla="*/ 401 w 401"/>
                  <a:gd name="T11" fmla="*/ 4 h 265"/>
                  <a:gd name="T12" fmla="*/ 347 w 401"/>
                  <a:gd name="T13" fmla="*/ 0 h 265"/>
                  <a:gd name="T14" fmla="*/ 347 w 401"/>
                  <a:gd name="T15" fmla="*/ 0 h 265"/>
                  <a:gd name="T16" fmla="*/ 0 60000 65536"/>
                  <a:gd name="T17" fmla="*/ 0 60000 65536"/>
                  <a:gd name="T18" fmla="*/ 0 60000 65536"/>
                  <a:gd name="T19" fmla="*/ 0 60000 65536"/>
                  <a:gd name="T20" fmla="*/ 0 60000 65536"/>
                  <a:gd name="T21" fmla="*/ 0 60000 65536"/>
                  <a:gd name="T22" fmla="*/ 0 60000 65536"/>
                  <a:gd name="T23" fmla="*/ 0 60000 65536"/>
                  <a:gd name="T24" fmla="*/ 0 w 401"/>
                  <a:gd name="T25" fmla="*/ 0 h 265"/>
                  <a:gd name="T26" fmla="*/ 401 w 401"/>
                  <a:gd name="T27" fmla="*/ 265 h 2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1" h="265">
                    <a:moveTo>
                      <a:pt x="347" y="0"/>
                    </a:moveTo>
                    <a:lnTo>
                      <a:pt x="0" y="234"/>
                    </a:lnTo>
                    <a:lnTo>
                      <a:pt x="18" y="265"/>
                    </a:lnTo>
                    <a:lnTo>
                      <a:pt x="401" y="4"/>
                    </a:lnTo>
                    <a:lnTo>
                      <a:pt x="347" y="0"/>
                    </a:lnTo>
                    <a:close/>
                  </a:path>
                </a:pathLst>
              </a:custGeom>
              <a:solidFill>
                <a:srgbClr val="686B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2" name="Freeform 71"/>
              <p:cNvSpPr>
                <a:spLocks/>
              </p:cNvSpPr>
              <p:nvPr/>
            </p:nvSpPr>
            <p:spPr bwMode="auto">
              <a:xfrm>
                <a:off x="2196" y="723"/>
                <a:ext cx="438" cy="291"/>
              </a:xfrm>
              <a:custGeom>
                <a:avLst/>
                <a:gdLst>
                  <a:gd name="T0" fmla="*/ 383 w 438"/>
                  <a:gd name="T1" fmla="*/ 0 h 291"/>
                  <a:gd name="T2" fmla="*/ 0 w 438"/>
                  <a:gd name="T3" fmla="*/ 261 h 291"/>
                  <a:gd name="T4" fmla="*/ 0 w 438"/>
                  <a:gd name="T5" fmla="*/ 261 h 291"/>
                  <a:gd name="T6" fmla="*/ 14 w 438"/>
                  <a:gd name="T7" fmla="*/ 291 h 291"/>
                  <a:gd name="T8" fmla="*/ 438 w 438"/>
                  <a:gd name="T9" fmla="*/ 8 h 291"/>
                  <a:gd name="T10" fmla="*/ 438 w 438"/>
                  <a:gd name="T11" fmla="*/ 8 h 291"/>
                  <a:gd name="T12" fmla="*/ 383 w 438"/>
                  <a:gd name="T13" fmla="*/ 0 h 291"/>
                  <a:gd name="T14" fmla="*/ 383 w 438"/>
                  <a:gd name="T15" fmla="*/ 0 h 291"/>
                  <a:gd name="T16" fmla="*/ 0 60000 65536"/>
                  <a:gd name="T17" fmla="*/ 0 60000 65536"/>
                  <a:gd name="T18" fmla="*/ 0 60000 65536"/>
                  <a:gd name="T19" fmla="*/ 0 60000 65536"/>
                  <a:gd name="T20" fmla="*/ 0 60000 65536"/>
                  <a:gd name="T21" fmla="*/ 0 60000 65536"/>
                  <a:gd name="T22" fmla="*/ 0 60000 65536"/>
                  <a:gd name="T23" fmla="*/ 0 60000 65536"/>
                  <a:gd name="T24" fmla="*/ 0 w 438"/>
                  <a:gd name="T25" fmla="*/ 0 h 291"/>
                  <a:gd name="T26" fmla="*/ 438 w 438"/>
                  <a:gd name="T27" fmla="*/ 291 h 2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8" h="291">
                    <a:moveTo>
                      <a:pt x="383" y="0"/>
                    </a:moveTo>
                    <a:lnTo>
                      <a:pt x="0" y="261"/>
                    </a:lnTo>
                    <a:lnTo>
                      <a:pt x="14" y="291"/>
                    </a:lnTo>
                    <a:lnTo>
                      <a:pt x="438" y="8"/>
                    </a:lnTo>
                    <a:lnTo>
                      <a:pt x="383" y="0"/>
                    </a:lnTo>
                    <a:close/>
                  </a:path>
                </a:pathLst>
              </a:custGeom>
              <a:solidFill>
                <a:srgbClr val="646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3" name="Freeform 72"/>
              <p:cNvSpPr>
                <a:spLocks/>
              </p:cNvSpPr>
              <p:nvPr/>
            </p:nvSpPr>
            <p:spPr bwMode="auto">
              <a:xfrm>
                <a:off x="2210" y="731"/>
                <a:ext cx="474" cy="314"/>
              </a:xfrm>
              <a:custGeom>
                <a:avLst/>
                <a:gdLst>
                  <a:gd name="T0" fmla="*/ 424 w 474"/>
                  <a:gd name="T1" fmla="*/ 0 h 314"/>
                  <a:gd name="T2" fmla="*/ 0 w 474"/>
                  <a:gd name="T3" fmla="*/ 283 h 314"/>
                  <a:gd name="T4" fmla="*/ 0 w 474"/>
                  <a:gd name="T5" fmla="*/ 283 h 314"/>
                  <a:gd name="T6" fmla="*/ 18 w 474"/>
                  <a:gd name="T7" fmla="*/ 314 h 314"/>
                  <a:gd name="T8" fmla="*/ 474 w 474"/>
                  <a:gd name="T9" fmla="*/ 8 h 314"/>
                  <a:gd name="T10" fmla="*/ 474 w 474"/>
                  <a:gd name="T11" fmla="*/ 8 h 314"/>
                  <a:gd name="T12" fmla="*/ 424 w 474"/>
                  <a:gd name="T13" fmla="*/ 0 h 314"/>
                  <a:gd name="T14" fmla="*/ 424 w 474"/>
                  <a:gd name="T15" fmla="*/ 0 h 314"/>
                  <a:gd name="T16" fmla="*/ 0 60000 65536"/>
                  <a:gd name="T17" fmla="*/ 0 60000 65536"/>
                  <a:gd name="T18" fmla="*/ 0 60000 65536"/>
                  <a:gd name="T19" fmla="*/ 0 60000 65536"/>
                  <a:gd name="T20" fmla="*/ 0 60000 65536"/>
                  <a:gd name="T21" fmla="*/ 0 60000 65536"/>
                  <a:gd name="T22" fmla="*/ 0 60000 65536"/>
                  <a:gd name="T23" fmla="*/ 0 60000 65536"/>
                  <a:gd name="T24" fmla="*/ 0 w 474"/>
                  <a:gd name="T25" fmla="*/ 0 h 314"/>
                  <a:gd name="T26" fmla="*/ 474 w 474"/>
                  <a:gd name="T27" fmla="*/ 314 h 3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4" h="314">
                    <a:moveTo>
                      <a:pt x="424" y="0"/>
                    </a:moveTo>
                    <a:lnTo>
                      <a:pt x="0" y="283"/>
                    </a:lnTo>
                    <a:lnTo>
                      <a:pt x="18" y="314"/>
                    </a:lnTo>
                    <a:lnTo>
                      <a:pt x="474" y="8"/>
                    </a:lnTo>
                    <a:lnTo>
                      <a:pt x="424" y="0"/>
                    </a:lnTo>
                    <a:close/>
                  </a:path>
                </a:pathLst>
              </a:custGeom>
              <a:solidFill>
                <a:srgbClr val="6064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4" name="Freeform 73"/>
              <p:cNvSpPr>
                <a:spLocks/>
              </p:cNvSpPr>
              <p:nvPr/>
            </p:nvSpPr>
            <p:spPr bwMode="auto">
              <a:xfrm>
                <a:off x="2228" y="739"/>
                <a:ext cx="503" cy="337"/>
              </a:xfrm>
              <a:custGeom>
                <a:avLst/>
                <a:gdLst>
                  <a:gd name="T0" fmla="*/ 456 w 503"/>
                  <a:gd name="T1" fmla="*/ 0 h 337"/>
                  <a:gd name="T2" fmla="*/ 0 w 503"/>
                  <a:gd name="T3" fmla="*/ 306 h 337"/>
                  <a:gd name="T4" fmla="*/ 0 w 503"/>
                  <a:gd name="T5" fmla="*/ 306 h 337"/>
                  <a:gd name="T6" fmla="*/ 15 w 503"/>
                  <a:gd name="T7" fmla="*/ 337 h 337"/>
                  <a:gd name="T8" fmla="*/ 503 w 503"/>
                  <a:gd name="T9" fmla="*/ 11 h 337"/>
                  <a:gd name="T10" fmla="*/ 503 w 503"/>
                  <a:gd name="T11" fmla="*/ 11 h 337"/>
                  <a:gd name="T12" fmla="*/ 456 w 503"/>
                  <a:gd name="T13" fmla="*/ 0 h 337"/>
                  <a:gd name="T14" fmla="*/ 456 w 503"/>
                  <a:gd name="T15" fmla="*/ 0 h 337"/>
                  <a:gd name="T16" fmla="*/ 0 60000 65536"/>
                  <a:gd name="T17" fmla="*/ 0 60000 65536"/>
                  <a:gd name="T18" fmla="*/ 0 60000 65536"/>
                  <a:gd name="T19" fmla="*/ 0 60000 65536"/>
                  <a:gd name="T20" fmla="*/ 0 60000 65536"/>
                  <a:gd name="T21" fmla="*/ 0 60000 65536"/>
                  <a:gd name="T22" fmla="*/ 0 60000 65536"/>
                  <a:gd name="T23" fmla="*/ 0 60000 65536"/>
                  <a:gd name="T24" fmla="*/ 0 w 503"/>
                  <a:gd name="T25" fmla="*/ 0 h 337"/>
                  <a:gd name="T26" fmla="*/ 503 w 503"/>
                  <a:gd name="T27" fmla="*/ 337 h 3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3" h="337">
                    <a:moveTo>
                      <a:pt x="456" y="0"/>
                    </a:moveTo>
                    <a:lnTo>
                      <a:pt x="0" y="306"/>
                    </a:lnTo>
                    <a:lnTo>
                      <a:pt x="15" y="337"/>
                    </a:lnTo>
                    <a:lnTo>
                      <a:pt x="503" y="11"/>
                    </a:lnTo>
                    <a:lnTo>
                      <a:pt x="456" y="0"/>
                    </a:lnTo>
                    <a:close/>
                  </a:path>
                </a:pathLst>
              </a:custGeom>
              <a:solidFill>
                <a:srgbClr val="5D60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5" name="Freeform 74"/>
              <p:cNvSpPr>
                <a:spLocks/>
              </p:cNvSpPr>
              <p:nvPr/>
            </p:nvSpPr>
            <p:spPr bwMode="auto">
              <a:xfrm>
                <a:off x="2243" y="750"/>
                <a:ext cx="535" cy="360"/>
              </a:xfrm>
              <a:custGeom>
                <a:avLst/>
                <a:gdLst>
                  <a:gd name="T0" fmla="*/ 488 w 535"/>
                  <a:gd name="T1" fmla="*/ 0 h 360"/>
                  <a:gd name="T2" fmla="*/ 0 w 535"/>
                  <a:gd name="T3" fmla="*/ 326 h 360"/>
                  <a:gd name="T4" fmla="*/ 0 w 535"/>
                  <a:gd name="T5" fmla="*/ 326 h 360"/>
                  <a:gd name="T6" fmla="*/ 14 w 535"/>
                  <a:gd name="T7" fmla="*/ 360 h 360"/>
                  <a:gd name="T8" fmla="*/ 535 w 535"/>
                  <a:gd name="T9" fmla="*/ 8 h 360"/>
                  <a:gd name="T10" fmla="*/ 535 w 535"/>
                  <a:gd name="T11" fmla="*/ 8 h 360"/>
                  <a:gd name="T12" fmla="*/ 488 w 535"/>
                  <a:gd name="T13" fmla="*/ 0 h 360"/>
                  <a:gd name="T14" fmla="*/ 488 w 535"/>
                  <a:gd name="T15" fmla="*/ 0 h 360"/>
                  <a:gd name="T16" fmla="*/ 0 60000 65536"/>
                  <a:gd name="T17" fmla="*/ 0 60000 65536"/>
                  <a:gd name="T18" fmla="*/ 0 60000 65536"/>
                  <a:gd name="T19" fmla="*/ 0 60000 65536"/>
                  <a:gd name="T20" fmla="*/ 0 60000 65536"/>
                  <a:gd name="T21" fmla="*/ 0 60000 65536"/>
                  <a:gd name="T22" fmla="*/ 0 60000 65536"/>
                  <a:gd name="T23" fmla="*/ 0 60000 65536"/>
                  <a:gd name="T24" fmla="*/ 0 w 535"/>
                  <a:gd name="T25" fmla="*/ 0 h 360"/>
                  <a:gd name="T26" fmla="*/ 535 w 535"/>
                  <a:gd name="T27" fmla="*/ 360 h 3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5" h="360">
                    <a:moveTo>
                      <a:pt x="488" y="0"/>
                    </a:moveTo>
                    <a:lnTo>
                      <a:pt x="0" y="326"/>
                    </a:lnTo>
                    <a:lnTo>
                      <a:pt x="14" y="360"/>
                    </a:lnTo>
                    <a:lnTo>
                      <a:pt x="535" y="8"/>
                    </a:lnTo>
                    <a:lnTo>
                      <a:pt x="488" y="0"/>
                    </a:lnTo>
                    <a:close/>
                  </a:path>
                </a:pathLst>
              </a:custGeom>
              <a:solidFill>
                <a:srgbClr val="595C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6" name="Freeform 75"/>
              <p:cNvSpPr>
                <a:spLocks/>
              </p:cNvSpPr>
              <p:nvPr/>
            </p:nvSpPr>
            <p:spPr bwMode="auto">
              <a:xfrm>
                <a:off x="2257" y="758"/>
                <a:ext cx="565" cy="383"/>
              </a:xfrm>
              <a:custGeom>
                <a:avLst/>
                <a:gdLst>
                  <a:gd name="T0" fmla="*/ 521 w 565"/>
                  <a:gd name="T1" fmla="*/ 0 h 383"/>
                  <a:gd name="T2" fmla="*/ 0 w 565"/>
                  <a:gd name="T3" fmla="*/ 352 h 383"/>
                  <a:gd name="T4" fmla="*/ 0 w 565"/>
                  <a:gd name="T5" fmla="*/ 352 h 383"/>
                  <a:gd name="T6" fmla="*/ 15 w 565"/>
                  <a:gd name="T7" fmla="*/ 383 h 383"/>
                  <a:gd name="T8" fmla="*/ 565 w 565"/>
                  <a:gd name="T9" fmla="*/ 15 h 383"/>
                  <a:gd name="T10" fmla="*/ 565 w 565"/>
                  <a:gd name="T11" fmla="*/ 15 h 383"/>
                  <a:gd name="T12" fmla="*/ 521 w 565"/>
                  <a:gd name="T13" fmla="*/ 0 h 383"/>
                  <a:gd name="T14" fmla="*/ 521 w 565"/>
                  <a:gd name="T15" fmla="*/ 0 h 383"/>
                  <a:gd name="T16" fmla="*/ 0 60000 65536"/>
                  <a:gd name="T17" fmla="*/ 0 60000 65536"/>
                  <a:gd name="T18" fmla="*/ 0 60000 65536"/>
                  <a:gd name="T19" fmla="*/ 0 60000 65536"/>
                  <a:gd name="T20" fmla="*/ 0 60000 65536"/>
                  <a:gd name="T21" fmla="*/ 0 60000 65536"/>
                  <a:gd name="T22" fmla="*/ 0 60000 65536"/>
                  <a:gd name="T23" fmla="*/ 0 60000 65536"/>
                  <a:gd name="T24" fmla="*/ 0 w 565"/>
                  <a:gd name="T25" fmla="*/ 0 h 383"/>
                  <a:gd name="T26" fmla="*/ 565 w 565"/>
                  <a:gd name="T27" fmla="*/ 383 h 3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 h="383">
                    <a:moveTo>
                      <a:pt x="521" y="0"/>
                    </a:moveTo>
                    <a:lnTo>
                      <a:pt x="0" y="352"/>
                    </a:lnTo>
                    <a:lnTo>
                      <a:pt x="15" y="383"/>
                    </a:lnTo>
                    <a:lnTo>
                      <a:pt x="565" y="15"/>
                    </a:lnTo>
                    <a:lnTo>
                      <a:pt x="521" y="0"/>
                    </a:lnTo>
                    <a:close/>
                  </a:path>
                </a:pathLst>
              </a:custGeom>
              <a:solidFill>
                <a:srgbClr val="5457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7" name="Freeform 76"/>
              <p:cNvSpPr>
                <a:spLocks/>
              </p:cNvSpPr>
              <p:nvPr/>
            </p:nvSpPr>
            <p:spPr bwMode="auto">
              <a:xfrm>
                <a:off x="2272" y="773"/>
                <a:ext cx="593" cy="402"/>
              </a:xfrm>
              <a:custGeom>
                <a:avLst/>
                <a:gdLst>
                  <a:gd name="T0" fmla="*/ 550 w 593"/>
                  <a:gd name="T1" fmla="*/ 0 h 402"/>
                  <a:gd name="T2" fmla="*/ 0 w 593"/>
                  <a:gd name="T3" fmla="*/ 368 h 402"/>
                  <a:gd name="T4" fmla="*/ 0 w 593"/>
                  <a:gd name="T5" fmla="*/ 368 h 402"/>
                  <a:gd name="T6" fmla="*/ 14 w 593"/>
                  <a:gd name="T7" fmla="*/ 402 h 402"/>
                  <a:gd name="T8" fmla="*/ 593 w 593"/>
                  <a:gd name="T9" fmla="*/ 12 h 402"/>
                  <a:gd name="T10" fmla="*/ 593 w 593"/>
                  <a:gd name="T11" fmla="*/ 12 h 402"/>
                  <a:gd name="T12" fmla="*/ 550 w 593"/>
                  <a:gd name="T13" fmla="*/ 0 h 402"/>
                  <a:gd name="T14" fmla="*/ 550 w 593"/>
                  <a:gd name="T15" fmla="*/ 0 h 402"/>
                  <a:gd name="T16" fmla="*/ 0 60000 65536"/>
                  <a:gd name="T17" fmla="*/ 0 60000 65536"/>
                  <a:gd name="T18" fmla="*/ 0 60000 65536"/>
                  <a:gd name="T19" fmla="*/ 0 60000 65536"/>
                  <a:gd name="T20" fmla="*/ 0 60000 65536"/>
                  <a:gd name="T21" fmla="*/ 0 60000 65536"/>
                  <a:gd name="T22" fmla="*/ 0 60000 65536"/>
                  <a:gd name="T23" fmla="*/ 0 60000 65536"/>
                  <a:gd name="T24" fmla="*/ 0 w 593"/>
                  <a:gd name="T25" fmla="*/ 0 h 402"/>
                  <a:gd name="T26" fmla="*/ 593 w 593"/>
                  <a:gd name="T27" fmla="*/ 402 h 4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3" h="402">
                    <a:moveTo>
                      <a:pt x="550" y="0"/>
                    </a:moveTo>
                    <a:lnTo>
                      <a:pt x="0" y="368"/>
                    </a:lnTo>
                    <a:lnTo>
                      <a:pt x="14" y="402"/>
                    </a:lnTo>
                    <a:lnTo>
                      <a:pt x="593" y="12"/>
                    </a:lnTo>
                    <a:lnTo>
                      <a:pt x="550" y="0"/>
                    </a:lnTo>
                    <a:close/>
                  </a:path>
                </a:pathLst>
              </a:custGeom>
              <a:solidFill>
                <a:srgbClr val="5153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8" name="Freeform 77"/>
              <p:cNvSpPr>
                <a:spLocks/>
              </p:cNvSpPr>
              <p:nvPr/>
            </p:nvSpPr>
            <p:spPr bwMode="auto">
              <a:xfrm>
                <a:off x="2286" y="785"/>
                <a:ext cx="623" cy="421"/>
              </a:xfrm>
              <a:custGeom>
                <a:avLst/>
                <a:gdLst>
                  <a:gd name="T0" fmla="*/ 579 w 623"/>
                  <a:gd name="T1" fmla="*/ 0 h 421"/>
                  <a:gd name="T2" fmla="*/ 0 w 623"/>
                  <a:gd name="T3" fmla="*/ 390 h 421"/>
                  <a:gd name="T4" fmla="*/ 0 w 623"/>
                  <a:gd name="T5" fmla="*/ 390 h 421"/>
                  <a:gd name="T6" fmla="*/ 15 w 623"/>
                  <a:gd name="T7" fmla="*/ 421 h 421"/>
                  <a:gd name="T8" fmla="*/ 623 w 623"/>
                  <a:gd name="T9" fmla="*/ 15 h 421"/>
                  <a:gd name="T10" fmla="*/ 623 w 623"/>
                  <a:gd name="T11" fmla="*/ 15 h 421"/>
                  <a:gd name="T12" fmla="*/ 579 w 623"/>
                  <a:gd name="T13" fmla="*/ 0 h 421"/>
                  <a:gd name="T14" fmla="*/ 579 w 623"/>
                  <a:gd name="T15" fmla="*/ 0 h 421"/>
                  <a:gd name="T16" fmla="*/ 0 60000 65536"/>
                  <a:gd name="T17" fmla="*/ 0 60000 65536"/>
                  <a:gd name="T18" fmla="*/ 0 60000 65536"/>
                  <a:gd name="T19" fmla="*/ 0 60000 65536"/>
                  <a:gd name="T20" fmla="*/ 0 60000 65536"/>
                  <a:gd name="T21" fmla="*/ 0 60000 65536"/>
                  <a:gd name="T22" fmla="*/ 0 60000 65536"/>
                  <a:gd name="T23" fmla="*/ 0 60000 65536"/>
                  <a:gd name="T24" fmla="*/ 0 w 623"/>
                  <a:gd name="T25" fmla="*/ 0 h 421"/>
                  <a:gd name="T26" fmla="*/ 623 w 623"/>
                  <a:gd name="T27" fmla="*/ 421 h 4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3" h="421">
                    <a:moveTo>
                      <a:pt x="579" y="0"/>
                    </a:moveTo>
                    <a:lnTo>
                      <a:pt x="0" y="390"/>
                    </a:lnTo>
                    <a:lnTo>
                      <a:pt x="15" y="421"/>
                    </a:lnTo>
                    <a:lnTo>
                      <a:pt x="623" y="15"/>
                    </a:lnTo>
                    <a:lnTo>
                      <a:pt x="579" y="0"/>
                    </a:lnTo>
                    <a:close/>
                  </a:path>
                </a:pathLst>
              </a:custGeom>
              <a:solidFill>
                <a:srgbClr val="4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9" name="Freeform 78"/>
              <p:cNvSpPr>
                <a:spLocks/>
              </p:cNvSpPr>
              <p:nvPr/>
            </p:nvSpPr>
            <p:spPr bwMode="auto">
              <a:xfrm>
                <a:off x="2301" y="800"/>
                <a:ext cx="647" cy="440"/>
              </a:xfrm>
              <a:custGeom>
                <a:avLst/>
                <a:gdLst>
                  <a:gd name="T0" fmla="*/ 608 w 647"/>
                  <a:gd name="T1" fmla="*/ 0 h 440"/>
                  <a:gd name="T2" fmla="*/ 0 w 647"/>
                  <a:gd name="T3" fmla="*/ 406 h 440"/>
                  <a:gd name="T4" fmla="*/ 0 w 647"/>
                  <a:gd name="T5" fmla="*/ 406 h 440"/>
                  <a:gd name="T6" fmla="*/ 11 w 647"/>
                  <a:gd name="T7" fmla="*/ 440 h 440"/>
                  <a:gd name="T8" fmla="*/ 647 w 647"/>
                  <a:gd name="T9" fmla="*/ 15 h 440"/>
                  <a:gd name="T10" fmla="*/ 647 w 647"/>
                  <a:gd name="T11" fmla="*/ 15 h 440"/>
                  <a:gd name="T12" fmla="*/ 608 w 647"/>
                  <a:gd name="T13" fmla="*/ 0 h 440"/>
                  <a:gd name="T14" fmla="*/ 608 w 647"/>
                  <a:gd name="T15" fmla="*/ 0 h 440"/>
                  <a:gd name="T16" fmla="*/ 0 60000 65536"/>
                  <a:gd name="T17" fmla="*/ 0 60000 65536"/>
                  <a:gd name="T18" fmla="*/ 0 60000 65536"/>
                  <a:gd name="T19" fmla="*/ 0 60000 65536"/>
                  <a:gd name="T20" fmla="*/ 0 60000 65536"/>
                  <a:gd name="T21" fmla="*/ 0 60000 65536"/>
                  <a:gd name="T22" fmla="*/ 0 60000 65536"/>
                  <a:gd name="T23" fmla="*/ 0 60000 65536"/>
                  <a:gd name="T24" fmla="*/ 0 w 647"/>
                  <a:gd name="T25" fmla="*/ 0 h 440"/>
                  <a:gd name="T26" fmla="*/ 647 w 647"/>
                  <a:gd name="T27" fmla="*/ 440 h 4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7" h="440">
                    <a:moveTo>
                      <a:pt x="608" y="0"/>
                    </a:moveTo>
                    <a:lnTo>
                      <a:pt x="0" y="406"/>
                    </a:lnTo>
                    <a:lnTo>
                      <a:pt x="11" y="440"/>
                    </a:lnTo>
                    <a:lnTo>
                      <a:pt x="647" y="15"/>
                    </a:lnTo>
                    <a:lnTo>
                      <a:pt x="608" y="0"/>
                    </a:lnTo>
                    <a:close/>
                  </a:path>
                </a:pathLst>
              </a:custGeom>
              <a:solidFill>
                <a:srgbClr val="494C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0" name="Freeform 79"/>
              <p:cNvSpPr>
                <a:spLocks/>
              </p:cNvSpPr>
              <p:nvPr/>
            </p:nvSpPr>
            <p:spPr bwMode="auto">
              <a:xfrm>
                <a:off x="2312" y="815"/>
                <a:ext cx="672" cy="460"/>
              </a:xfrm>
              <a:custGeom>
                <a:avLst/>
                <a:gdLst>
                  <a:gd name="T0" fmla="*/ 636 w 672"/>
                  <a:gd name="T1" fmla="*/ 0 h 460"/>
                  <a:gd name="T2" fmla="*/ 0 w 672"/>
                  <a:gd name="T3" fmla="*/ 425 h 460"/>
                  <a:gd name="T4" fmla="*/ 0 w 672"/>
                  <a:gd name="T5" fmla="*/ 425 h 460"/>
                  <a:gd name="T6" fmla="*/ 14 w 672"/>
                  <a:gd name="T7" fmla="*/ 460 h 460"/>
                  <a:gd name="T8" fmla="*/ 672 w 672"/>
                  <a:gd name="T9" fmla="*/ 16 h 460"/>
                  <a:gd name="T10" fmla="*/ 672 w 672"/>
                  <a:gd name="T11" fmla="*/ 16 h 460"/>
                  <a:gd name="T12" fmla="*/ 636 w 672"/>
                  <a:gd name="T13" fmla="*/ 0 h 460"/>
                  <a:gd name="T14" fmla="*/ 636 w 672"/>
                  <a:gd name="T15" fmla="*/ 0 h 460"/>
                  <a:gd name="T16" fmla="*/ 0 60000 65536"/>
                  <a:gd name="T17" fmla="*/ 0 60000 65536"/>
                  <a:gd name="T18" fmla="*/ 0 60000 65536"/>
                  <a:gd name="T19" fmla="*/ 0 60000 65536"/>
                  <a:gd name="T20" fmla="*/ 0 60000 65536"/>
                  <a:gd name="T21" fmla="*/ 0 60000 65536"/>
                  <a:gd name="T22" fmla="*/ 0 60000 65536"/>
                  <a:gd name="T23" fmla="*/ 0 60000 65536"/>
                  <a:gd name="T24" fmla="*/ 0 w 672"/>
                  <a:gd name="T25" fmla="*/ 0 h 460"/>
                  <a:gd name="T26" fmla="*/ 672 w 672"/>
                  <a:gd name="T27" fmla="*/ 460 h 4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2" h="460">
                    <a:moveTo>
                      <a:pt x="636" y="0"/>
                    </a:moveTo>
                    <a:lnTo>
                      <a:pt x="0" y="425"/>
                    </a:lnTo>
                    <a:lnTo>
                      <a:pt x="14" y="460"/>
                    </a:lnTo>
                    <a:lnTo>
                      <a:pt x="672" y="16"/>
                    </a:lnTo>
                    <a:lnTo>
                      <a:pt x="636" y="0"/>
                    </a:lnTo>
                    <a:close/>
                  </a:path>
                </a:pathLst>
              </a:custGeom>
              <a:solidFill>
                <a:srgbClr val="4548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1" name="Freeform 80"/>
              <p:cNvSpPr>
                <a:spLocks/>
              </p:cNvSpPr>
              <p:nvPr/>
            </p:nvSpPr>
            <p:spPr bwMode="auto">
              <a:xfrm>
                <a:off x="2326" y="831"/>
                <a:ext cx="695" cy="478"/>
              </a:xfrm>
              <a:custGeom>
                <a:avLst/>
                <a:gdLst>
                  <a:gd name="T0" fmla="*/ 658 w 695"/>
                  <a:gd name="T1" fmla="*/ 0 h 478"/>
                  <a:gd name="T2" fmla="*/ 0 w 695"/>
                  <a:gd name="T3" fmla="*/ 444 h 478"/>
                  <a:gd name="T4" fmla="*/ 0 w 695"/>
                  <a:gd name="T5" fmla="*/ 444 h 478"/>
                  <a:gd name="T6" fmla="*/ 11 w 695"/>
                  <a:gd name="T7" fmla="*/ 478 h 478"/>
                  <a:gd name="T8" fmla="*/ 695 w 695"/>
                  <a:gd name="T9" fmla="*/ 19 h 478"/>
                  <a:gd name="T10" fmla="*/ 695 w 695"/>
                  <a:gd name="T11" fmla="*/ 19 h 478"/>
                  <a:gd name="T12" fmla="*/ 658 w 695"/>
                  <a:gd name="T13" fmla="*/ 0 h 478"/>
                  <a:gd name="T14" fmla="*/ 658 w 695"/>
                  <a:gd name="T15" fmla="*/ 0 h 478"/>
                  <a:gd name="T16" fmla="*/ 0 60000 65536"/>
                  <a:gd name="T17" fmla="*/ 0 60000 65536"/>
                  <a:gd name="T18" fmla="*/ 0 60000 65536"/>
                  <a:gd name="T19" fmla="*/ 0 60000 65536"/>
                  <a:gd name="T20" fmla="*/ 0 60000 65536"/>
                  <a:gd name="T21" fmla="*/ 0 60000 65536"/>
                  <a:gd name="T22" fmla="*/ 0 60000 65536"/>
                  <a:gd name="T23" fmla="*/ 0 60000 65536"/>
                  <a:gd name="T24" fmla="*/ 0 w 695"/>
                  <a:gd name="T25" fmla="*/ 0 h 478"/>
                  <a:gd name="T26" fmla="*/ 695 w 695"/>
                  <a:gd name="T27" fmla="*/ 478 h 4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5" h="478">
                    <a:moveTo>
                      <a:pt x="658" y="0"/>
                    </a:moveTo>
                    <a:lnTo>
                      <a:pt x="0" y="444"/>
                    </a:lnTo>
                    <a:lnTo>
                      <a:pt x="11" y="478"/>
                    </a:lnTo>
                    <a:lnTo>
                      <a:pt x="695" y="19"/>
                    </a:lnTo>
                    <a:lnTo>
                      <a:pt x="658" y="0"/>
                    </a:lnTo>
                    <a:close/>
                  </a:path>
                </a:pathLst>
              </a:custGeom>
              <a:solidFill>
                <a:srgbClr val="4143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2" name="Freeform 81"/>
              <p:cNvSpPr>
                <a:spLocks/>
              </p:cNvSpPr>
              <p:nvPr/>
            </p:nvSpPr>
            <p:spPr bwMode="auto">
              <a:xfrm>
                <a:off x="2337" y="850"/>
                <a:ext cx="720" cy="494"/>
              </a:xfrm>
              <a:custGeom>
                <a:avLst/>
                <a:gdLst>
                  <a:gd name="T0" fmla="*/ 684 w 720"/>
                  <a:gd name="T1" fmla="*/ 0 h 494"/>
                  <a:gd name="T2" fmla="*/ 0 w 720"/>
                  <a:gd name="T3" fmla="*/ 459 h 494"/>
                  <a:gd name="T4" fmla="*/ 0 w 720"/>
                  <a:gd name="T5" fmla="*/ 459 h 494"/>
                  <a:gd name="T6" fmla="*/ 11 w 720"/>
                  <a:gd name="T7" fmla="*/ 494 h 494"/>
                  <a:gd name="T8" fmla="*/ 720 w 720"/>
                  <a:gd name="T9" fmla="*/ 19 h 494"/>
                  <a:gd name="T10" fmla="*/ 720 w 720"/>
                  <a:gd name="T11" fmla="*/ 19 h 494"/>
                  <a:gd name="T12" fmla="*/ 684 w 720"/>
                  <a:gd name="T13" fmla="*/ 0 h 494"/>
                  <a:gd name="T14" fmla="*/ 684 w 720"/>
                  <a:gd name="T15" fmla="*/ 0 h 494"/>
                  <a:gd name="T16" fmla="*/ 0 60000 65536"/>
                  <a:gd name="T17" fmla="*/ 0 60000 65536"/>
                  <a:gd name="T18" fmla="*/ 0 60000 65536"/>
                  <a:gd name="T19" fmla="*/ 0 60000 65536"/>
                  <a:gd name="T20" fmla="*/ 0 60000 65536"/>
                  <a:gd name="T21" fmla="*/ 0 60000 65536"/>
                  <a:gd name="T22" fmla="*/ 0 60000 65536"/>
                  <a:gd name="T23" fmla="*/ 0 60000 65536"/>
                  <a:gd name="T24" fmla="*/ 0 w 720"/>
                  <a:gd name="T25" fmla="*/ 0 h 494"/>
                  <a:gd name="T26" fmla="*/ 720 w 720"/>
                  <a:gd name="T27" fmla="*/ 494 h 4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0" h="494">
                    <a:moveTo>
                      <a:pt x="684" y="0"/>
                    </a:moveTo>
                    <a:lnTo>
                      <a:pt x="0" y="459"/>
                    </a:lnTo>
                    <a:lnTo>
                      <a:pt x="11" y="494"/>
                    </a:lnTo>
                    <a:lnTo>
                      <a:pt x="720" y="19"/>
                    </a:lnTo>
                    <a:lnTo>
                      <a:pt x="684" y="0"/>
                    </a:lnTo>
                    <a:close/>
                  </a:path>
                </a:pathLst>
              </a:custGeom>
              <a:solidFill>
                <a:srgbClr val="3D3F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3" name="Freeform 82"/>
              <p:cNvSpPr>
                <a:spLocks/>
              </p:cNvSpPr>
              <p:nvPr/>
            </p:nvSpPr>
            <p:spPr bwMode="auto">
              <a:xfrm>
                <a:off x="2348" y="869"/>
                <a:ext cx="741" cy="509"/>
              </a:xfrm>
              <a:custGeom>
                <a:avLst/>
                <a:gdLst>
                  <a:gd name="T0" fmla="*/ 709 w 741"/>
                  <a:gd name="T1" fmla="*/ 0 h 509"/>
                  <a:gd name="T2" fmla="*/ 0 w 741"/>
                  <a:gd name="T3" fmla="*/ 475 h 509"/>
                  <a:gd name="T4" fmla="*/ 0 w 741"/>
                  <a:gd name="T5" fmla="*/ 475 h 509"/>
                  <a:gd name="T6" fmla="*/ 11 w 741"/>
                  <a:gd name="T7" fmla="*/ 509 h 509"/>
                  <a:gd name="T8" fmla="*/ 741 w 741"/>
                  <a:gd name="T9" fmla="*/ 19 h 509"/>
                  <a:gd name="T10" fmla="*/ 741 w 741"/>
                  <a:gd name="T11" fmla="*/ 19 h 509"/>
                  <a:gd name="T12" fmla="*/ 709 w 741"/>
                  <a:gd name="T13" fmla="*/ 0 h 509"/>
                  <a:gd name="T14" fmla="*/ 709 w 741"/>
                  <a:gd name="T15" fmla="*/ 0 h 509"/>
                  <a:gd name="T16" fmla="*/ 0 60000 65536"/>
                  <a:gd name="T17" fmla="*/ 0 60000 65536"/>
                  <a:gd name="T18" fmla="*/ 0 60000 65536"/>
                  <a:gd name="T19" fmla="*/ 0 60000 65536"/>
                  <a:gd name="T20" fmla="*/ 0 60000 65536"/>
                  <a:gd name="T21" fmla="*/ 0 60000 65536"/>
                  <a:gd name="T22" fmla="*/ 0 60000 65536"/>
                  <a:gd name="T23" fmla="*/ 0 60000 65536"/>
                  <a:gd name="T24" fmla="*/ 0 w 741"/>
                  <a:gd name="T25" fmla="*/ 0 h 509"/>
                  <a:gd name="T26" fmla="*/ 741 w 741"/>
                  <a:gd name="T27" fmla="*/ 509 h 5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1" h="509">
                    <a:moveTo>
                      <a:pt x="709" y="0"/>
                    </a:moveTo>
                    <a:lnTo>
                      <a:pt x="0" y="475"/>
                    </a:lnTo>
                    <a:lnTo>
                      <a:pt x="11" y="509"/>
                    </a:lnTo>
                    <a:lnTo>
                      <a:pt x="741" y="19"/>
                    </a:lnTo>
                    <a:lnTo>
                      <a:pt x="709" y="0"/>
                    </a:lnTo>
                    <a:close/>
                  </a:path>
                </a:pathLst>
              </a:custGeom>
              <a:solidFill>
                <a:srgbClr val="393C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4" name="Freeform 83"/>
              <p:cNvSpPr>
                <a:spLocks/>
              </p:cNvSpPr>
              <p:nvPr/>
            </p:nvSpPr>
            <p:spPr bwMode="auto">
              <a:xfrm>
                <a:off x="2359" y="888"/>
                <a:ext cx="763" cy="525"/>
              </a:xfrm>
              <a:custGeom>
                <a:avLst/>
                <a:gdLst>
                  <a:gd name="T0" fmla="*/ 730 w 763"/>
                  <a:gd name="T1" fmla="*/ 0 h 525"/>
                  <a:gd name="T2" fmla="*/ 0 w 763"/>
                  <a:gd name="T3" fmla="*/ 490 h 525"/>
                  <a:gd name="T4" fmla="*/ 0 w 763"/>
                  <a:gd name="T5" fmla="*/ 490 h 525"/>
                  <a:gd name="T6" fmla="*/ 10 w 763"/>
                  <a:gd name="T7" fmla="*/ 525 h 525"/>
                  <a:gd name="T8" fmla="*/ 763 w 763"/>
                  <a:gd name="T9" fmla="*/ 19 h 525"/>
                  <a:gd name="T10" fmla="*/ 763 w 763"/>
                  <a:gd name="T11" fmla="*/ 19 h 525"/>
                  <a:gd name="T12" fmla="*/ 730 w 763"/>
                  <a:gd name="T13" fmla="*/ 0 h 525"/>
                  <a:gd name="T14" fmla="*/ 730 w 763"/>
                  <a:gd name="T15" fmla="*/ 0 h 525"/>
                  <a:gd name="T16" fmla="*/ 0 60000 65536"/>
                  <a:gd name="T17" fmla="*/ 0 60000 65536"/>
                  <a:gd name="T18" fmla="*/ 0 60000 65536"/>
                  <a:gd name="T19" fmla="*/ 0 60000 65536"/>
                  <a:gd name="T20" fmla="*/ 0 60000 65536"/>
                  <a:gd name="T21" fmla="*/ 0 60000 65536"/>
                  <a:gd name="T22" fmla="*/ 0 60000 65536"/>
                  <a:gd name="T23" fmla="*/ 0 60000 65536"/>
                  <a:gd name="T24" fmla="*/ 0 w 763"/>
                  <a:gd name="T25" fmla="*/ 0 h 525"/>
                  <a:gd name="T26" fmla="*/ 763 w 763"/>
                  <a:gd name="T27" fmla="*/ 525 h 5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3" h="525">
                    <a:moveTo>
                      <a:pt x="730" y="0"/>
                    </a:moveTo>
                    <a:lnTo>
                      <a:pt x="0" y="490"/>
                    </a:lnTo>
                    <a:lnTo>
                      <a:pt x="10" y="525"/>
                    </a:lnTo>
                    <a:lnTo>
                      <a:pt x="763" y="19"/>
                    </a:lnTo>
                    <a:lnTo>
                      <a:pt x="730" y="0"/>
                    </a:lnTo>
                    <a:close/>
                  </a:path>
                </a:pathLst>
              </a:custGeom>
              <a:solidFill>
                <a:srgbClr val="3637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5" name="Freeform 84"/>
              <p:cNvSpPr>
                <a:spLocks/>
              </p:cNvSpPr>
              <p:nvPr/>
            </p:nvSpPr>
            <p:spPr bwMode="auto">
              <a:xfrm>
                <a:off x="2369" y="907"/>
                <a:ext cx="786" cy="544"/>
              </a:xfrm>
              <a:custGeom>
                <a:avLst/>
                <a:gdLst>
                  <a:gd name="T0" fmla="*/ 760 w 786"/>
                  <a:gd name="T1" fmla="*/ 4 h 544"/>
                  <a:gd name="T2" fmla="*/ 760 w 786"/>
                  <a:gd name="T3" fmla="*/ 4 h 544"/>
                  <a:gd name="T4" fmla="*/ 753 w 786"/>
                  <a:gd name="T5" fmla="*/ 0 h 544"/>
                  <a:gd name="T6" fmla="*/ 0 w 786"/>
                  <a:gd name="T7" fmla="*/ 506 h 544"/>
                  <a:gd name="T8" fmla="*/ 0 w 786"/>
                  <a:gd name="T9" fmla="*/ 506 h 544"/>
                  <a:gd name="T10" fmla="*/ 8 w 786"/>
                  <a:gd name="T11" fmla="*/ 544 h 544"/>
                  <a:gd name="T12" fmla="*/ 786 w 786"/>
                  <a:gd name="T13" fmla="*/ 19 h 544"/>
                  <a:gd name="T14" fmla="*/ 786 w 786"/>
                  <a:gd name="T15" fmla="*/ 19 h 544"/>
                  <a:gd name="T16" fmla="*/ 760 w 786"/>
                  <a:gd name="T17" fmla="*/ 4 h 544"/>
                  <a:gd name="T18" fmla="*/ 760 w 786"/>
                  <a:gd name="T19" fmla="*/ 4 h 5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544"/>
                  <a:gd name="T32" fmla="*/ 786 w 786"/>
                  <a:gd name="T33" fmla="*/ 544 h 5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544">
                    <a:moveTo>
                      <a:pt x="760" y="4"/>
                    </a:moveTo>
                    <a:lnTo>
                      <a:pt x="760" y="4"/>
                    </a:lnTo>
                    <a:lnTo>
                      <a:pt x="753" y="0"/>
                    </a:lnTo>
                    <a:lnTo>
                      <a:pt x="0" y="506"/>
                    </a:lnTo>
                    <a:lnTo>
                      <a:pt x="8" y="544"/>
                    </a:lnTo>
                    <a:lnTo>
                      <a:pt x="786" y="19"/>
                    </a:lnTo>
                    <a:lnTo>
                      <a:pt x="760" y="4"/>
                    </a:lnTo>
                    <a:close/>
                  </a:path>
                </a:pathLst>
              </a:custGeom>
              <a:solidFill>
                <a:srgbClr val="3233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6" name="Freeform 85"/>
              <p:cNvSpPr>
                <a:spLocks/>
              </p:cNvSpPr>
              <p:nvPr/>
            </p:nvSpPr>
            <p:spPr bwMode="auto">
              <a:xfrm>
                <a:off x="2377" y="926"/>
                <a:ext cx="814" cy="560"/>
              </a:xfrm>
              <a:custGeom>
                <a:avLst/>
                <a:gdLst>
                  <a:gd name="T0" fmla="*/ 778 w 814"/>
                  <a:gd name="T1" fmla="*/ 0 h 560"/>
                  <a:gd name="T2" fmla="*/ 0 w 814"/>
                  <a:gd name="T3" fmla="*/ 525 h 560"/>
                  <a:gd name="T4" fmla="*/ 0 w 814"/>
                  <a:gd name="T5" fmla="*/ 525 h 560"/>
                  <a:gd name="T6" fmla="*/ 11 w 814"/>
                  <a:gd name="T7" fmla="*/ 560 h 560"/>
                  <a:gd name="T8" fmla="*/ 814 w 814"/>
                  <a:gd name="T9" fmla="*/ 20 h 560"/>
                  <a:gd name="T10" fmla="*/ 814 w 814"/>
                  <a:gd name="T11" fmla="*/ 20 h 560"/>
                  <a:gd name="T12" fmla="*/ 778 w 814"/>
                  <a:gd name="T13" fmla="*/ 0 h 560"/>
                  <a:gd name="T14" fmla="*/ 778 w 814"/>
                  <a:gd name="T15" fmla="*/ 0 h 560"/>
                  <a:gd name="T16" fmla="*/ 0 60000 65536"/>
                  <a:gd name="T17" fmla="*/ 0 60000 65536"/>
                  <a:gd name="T18" fmla="*/ 0 60000 65536"/>
                  <a:gd name="T19" fmla="*/ 0 60000 65536"/>
                  <a:gd name="T20" fmla="*/ 0 60000 65536"/>
                  <a:gd name="T21" fmla="*/ 0 60000 65536"/>
                  <a:gd name="T22" fmla="*/ 0 60000 65536"/>
                  <a:gd name="T23" fmla="*/ 0 60000 65536"/>
                  <a:gd name="T24" fmla="*/ 0 w 814"/>
                  <a:gd name="T25" fmla="*/ 0 h 560"/>
                  <a:gd name="T26" fmla="*/ 814 w 814"/>
                  <a:gd name="T27" fmla="*/ 560 h 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4" h="560">
                    <a:moveTo>
                      <a:pt x="778" y="0"/>
                    </a:moveTo>
                    <a:lnTo>
                      <a:pt x="0" y="525"/>
                    </a:lnTo>
                    <a:lnTo>
                      <a:pt x="11" y="560"/>
                    </a:lnTo>
                    <a:lnTo>
                      <a:pt x="814" y="20"/>
                    </a:lnTo>
                    <a:lnTo>
                      <a:pt x="778" y="0"/>
                    </a:lnTo>
                    <a:close/>
                  </a:path>
                </a:pathLst>
              </a:custGeom>
              <a:solidFill>
                <a:srgbClr val="2D2F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7" name="Freeform 86"/>
              <p:cNvSpPr>
                <a:spLocks/>
              </p:cNvSpPr>
              <p:nvPr/>
            </p:nvSpPr>
            <p:spPr bwMode="auto">
              <a:xfrm>
                <a:off x="2388" y="946"/>
                <a:ext cx="839" cy="578"/>
              </a:xfrm>
              <a:custGeom>
                <a:avLst/>
                <a:gdLst>
                  <a:gd name="T0" fmla="*/ 803 w 839"/>
                  <a:gd name="T1" fmla="*/ 0 h 578"/>
                  <a:gd name="T2" fmla="*/ 0 w 839"/>
                  <a:gd name="T3" fmla="*/ 540 h 578"/>
                  <a:gd name="T4" fmla="*/ 0 w 839"/>
                  <a:gd name="T5" fmla="*/ 540 h 578"/>
                  <a:gd name="T6" fmla="*/ 7 w 839"/>
                  <a:gd name="T7" fmla="*/ 578 h 578"/>
                  <a:gd name="T8" fmla="*/ 839 w 839"/>
                  <a:gd name="T9" fmla="*/ 19 h 578"/>
                  <a:gd name="T10" fmla="*/ 839 w 839"/>
                  <a:gd name="T11" fmla="*/ 19 h 578"/>
                  <a:gd name="T12" fmla="*/ 803 w 839"/>
                  <a:gd name="T13" fmla="*/ 0 h 578"/>
                  <a:gd name="T14" fmla="*/ 803 w 839"/>
                  <a:gd name="T15" fmla="*/ 0 h 578"/>
                  <a:gd name="T16" fmla="*/ 0 60000 65536"/>
                  <a:gd name="T17" fmla="*/ 0 60000 65536"/>
                  <a:gd name="T18" fmla="*/ 0 60000 65536"/>
                  <a:gd name="T19" fmla="*/ 0 60000 65536"/>
                  <a:gd name="T20" fmla="*/ 0 60000 65536"/>
                  <a:gd name="T21" fmla="*/ 0 60000 65536"/>
                  <a:gd name="T22" fmla="*/ 0 60000 65536"/>
                  <a:gd name="T23" fmla="*/ 0 60000 65536"/>
                  <a:gd name="T24" fmla="*/ 0 w 839"/>
                  <a:gd name="T25" fmla="*/ 0 h 578"/>
                  <a:gd name="T26" fmla="*/ 839 w 839"/>
                  <a:gd name="T27" fmla="*/ 578 h 5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9" h="578">
                    <a:moveTo>
                      <a:pt x="803" y="0"/>
                    </a:moveTo>
                    <a:lnTo>
                      <a:pt x="0" y="540"/>
                    </a:lnTo>
                    <a:lnTo>
                      <a:pt x="7" y="578"/>
                    </a:lnTo>
                    <a:lnTo>
                      <a:pt x="839" y="19"/>
                    </a:lnTo>
                    <a:lnTo>
                      <a:pt x="803" y="0"/>
                    </a:lnTo>
                    <a:close/>
                  </a:path>
                </a:pathLst>
              </a:custGeom>
              <a:solidFill>
                <a:srgbClr val="2A2B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8" name="Freeform 87"/>
              <p:cNvSpPr>
                <a:spLocks/>
              </p:cNvSpPr>
              <p:nvPr/>
            </p:nvSpPr>
            <p:spPr bwMode="auto">
              <a:xfrm>
                <a:off x="2395" y="965"/>
                <a:ext cx="872" cy="582"/>
              </a:xfrm>
              <a:custGeom>
                <a:avLst/>
                <a:gdLst>
                  <a:gd name="T0" fmla="*/ 832 w 872"/>
                  <a:gd name="T1" fmla="*/ 0 h 582"/>
                  <a:gd name="T2" fmla="*/ 0 w 872"/>
                  <a:gd name="T3" fmla="*/ 559 h 582"/>
                  <a:gd name="T4" fmla="*/ 0 w 872"/>
                  <a:gd name="T5" fmla="*/ 559 h 582"/>
                  <a:gd name="T6" fmla="*/ 3 w 872"/>
                  <a:gd name="T7" fmla="*/ 582 h 582"/>
                  <a:gd name="T8" fmla="*/ 3 w 872"/>
                  <a:gd name="T9" fmla="*/ 582 h 582"/>
                  <a:gd name="T10" fmla="*/ 3 w 872"/>
                  <a:gd name="T11" fmla="*/ 582 h 582"/>
                  <a:gd name="T12" fmla="*/ 58 w 872"/>
                  <a:gd name="T13" fmla="*/ 540 h 582"/>
                  <a:gd name="T14" fmla="*/ 188 w 872"/>
                  <a:gd name="T15" fmla="*/ 436 h 582"/>
                  <a:gd name="T16" fmla="*/ 271 w 872"/>
                  <a:gd name="T17" fmla="*/ 379 h 582"/>
                  <a:gd name="T18" fmla="*/ 354 w 872"/>
                  <a:gd name="T19" fmla="*/ 321 h 582"/>
                  <a:gd name="T20" fmla="*/ 438 w 872"/>
                  <a:gd name="T21" fmla="*/ 272 h 582"/>
                  <a:gd name="T22" fmla="*/ 474 w 872"/>
                  <a:gd name="T23" fmla="*/ 252 h 582"/>
                  <a:gd name="T24" fmla="*/ 510 w 872"/>
                  <a:gd name="T25" fmla="*/ 237 h 582"/>
                  <a:gd name="T26" fmla="*/ 510 w 872"/>
                  <a:gd name="T27" fmla="*/ 237 h 582"/>
                  <a:gd name="T28" fmla="*/ 575 w 872"/>
                  <a:gd name="T29" fmla="*/ 214 h 582"/>
                  <a:gd name="T30" fmla="*/ 872 w 872"/>
                  <a:gd name="T31" fmla="*/ 15 h 582"/>
                  <a:gd name="T32" fmla="*/ 872 w 872"/>
                  <a:gd name="T33" fmla="*/ 15 h 582"/>
                  <a:gd name="T34" fmla="*/ 832 w 872"/>
                  <a:gd name="T35" fmla="*/ 0 h 582"/>
                  <a:gd name="T36" fmla="*/ 832 w 872"/>
                  <a:gd name="T37" fmla="*/ 0 h 5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2"/>
                  <a:gd name="T58" fmla="*/ 0 h 582"/>
                  <a:gd name="T59" fmla="*/ 872 w 872"/>
                  <a:gd name="T60" fmla="*/ 582 h 5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2" h="582">
                    <a:moveTo>
                      <a:pt x="832" y="0"/>
                    </a:moveTo>
                    <a:lnTo>
                      <a:pt x="0" y="559"/>
                    </a:lnTo>
                    <a:lnTo>
                      <a:pt x="3" y="582"/>
                    </a:lnTo>
                    <a:lnTo>
                      <a:pt x="58" y="540"/>
                    </a:lnTo>
                    <a:lnTo>
                      <a:pt x="188" y="436"/>
                    </a:lnTo>
                    <a:lnTo>
                      <a:pt x="271" y="379"/>
                    </a:lnTo>
                    <a:lnTo>
                      <a:pt x="354" y="321"/>
                    </a:lnTo>
                    <a:lnTo>
                      <a:pt x="438" y="272"/>
                    </a:lnTo>
                    <a:lnTo>
                      <a:pt x="474" y="252"/>
                    </a:lnTo>
                    <a:lnTo>
                      <a:pt x="510" y="237"/>
                    </a:lnTo>
                    <a:lnTo>
                      <a:pt x="575" y="214"/>
                    </a:lnTo>
                    <a:lnTo>
                      <a:pt x="872" y="15"/>
                    </a:lnTo>
                    <a:lnTo>
                      <a:pt x="832" y="0"/>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9" name="Freeform 88"/>
              <p:cNvSpPr>
                <a:spLocks/>
              </p:cNvSpPr>
              <p:nvPr/>
            </p:nvSpPr>
            <p:spPr bwMode="auto">
              <a:xfrm>
                <a:off x="2970" y="980"/>
                <a:ext cx="445" cy="199"/>
              </a:xfrm>
              <a:custGeom>
                <a:avLst/>
                <a:gdLst>
                  <a:gd name="T0" fmla="*/ 0 w 445"/>
                  <a:gd name="T1" fmla="*/ 199 h 199"/>
                  <a:gd name="T2" fmla="*/ 0 w 445"/>
                  <a:gd name="T3" fmla="*/ 199 h 199"/>
                  <a:gd name="T4" fmla="*/ 58 w 445"/>
                  <a:gd name="T5" fmla="*/ 180 h 199"/>
                  <a:gd name="T6" fmla="*/ 116 w 445"/>
                  <a:gd name="T7" fmla="*/ 169 h 199"/>
                  <a:gd name="T8" fmla="*/ 232 w 445"/>
                  <a:gd name="T9" fmla="*/ 142 h 199"/>
                  <a:gd name="T10" fmla="*/ 286 w 445"/>
                  <a:gd name="T11" fmla="*/ 126 h 199"/>
                  <a:gd name="T12" fmla="*/ 340 w 445"/>
                  <a:gd name="T13" fmla="*/ 111 h 199"/>
                  <a:gd name="T14" fmla="*/ 394 w 445"/>
                  <a:gd name="T15" fmla="*/ 88 h 199"/>
                  <a:gd name="T16" fmla="*/ 445 w 445"/>
                  <a:gd name="T17" fmla="*/ 61 h 199"/>
                  <a:gd name="T18" fmla="*/ 445 w 445"/>
                  <a:gd name="T19" fmla="*/ 61 h 199"/>
                  <a:gd name="T20" fmla="*/ 398 w 445"/>
                  <a:gd name="T21" fmla="*/ 42 h 199"/>
                  <a:gd name="T22" fmla="*/ 297 w 445"/>
                  <a:gd name="T23" fmla="*/ 0 h 199"/>
                  <a:gd name="T24" fmla="*/ 0 w 445"/>
                  <a:gd name="T25" fmla="*/ 199 h 1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5"/>
                  <a:gd name="T40" fmla="*/ 0 h 199"/>
                  <a:gd name="T41" fmla="*/ 445 w 445"/>
                  <a:gd name="T42" fmla="*/ 199 h 19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5" h="199">
                    <a:moveTo>
                      <a:pt x="0" y="199"/>
                    </a:moveTo>
                    <a:lnTo>
                      <a:pt x="0" y="199"/>
                    </a:lnTo>
                    <a:lnTo>
                      <a:pt x="58" y="180"/>
                    </a:lnTo>
                    <a:lnTo>
                      <a:pt x="116" y="169"/>
                    </a:lnTo>
                    <a:lnTo>
                      <a:pt x="232" y="142"/>
                    </a:lnTo>
                    <a:lnTo>
                      <a:pt x="286" y="126"/>
                    </a:lnTo>
                    <a:lnTo>
                      <a:pt x="340" y="111"/>
                    </a:lnTo>
                    <a:lnTo>
                      <a:pt x="394" y="88"/>
                    </a:lnTo>
                    <a:lnTo>
                      <a:pt x="445" y="61"/>
                    </a:lnTo>
                    <a:lnTo>
                      <a:pt x="398" y="42"/>
                    </a:lnTo>
                    <a:lnTo>
                      <a:pt x="297" y="0"/>
                    </a:lnTo>
                    <a:lnTo>
                      <a:pt x="0" y="199"/>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0" name="Freeform 89"/>
              <p:cNvSpPr>
                <a:spLocks/>
              </p:cNvSpPr>
              <p:nvPr/>
            </p:nvSpPr>
            <p:spPr bwMode="auto">
              <a:xfrm>
                <a:off x="3292" y="2290"/>
                <a:ext cx="43" cy="150"/>
              </a:xfrm>
              <a:custGeom>
                <a:avLst/>
                <a:gdLst>
                  <a:gd name="T0" fmla="*/ 0 w 43"/>
                  <a:gd name="T1" fmla="*/ 146 h 150"/>
                  <a:gd name="T2" fmla="*/ 0 w 43"/>
                  <a:gd name="T3" fmla="*/ 146 h 150"/>
                  <a:gd name="T4" fmla="*/ 43 w 43"/>
                  <a:gd name="T5" fmla="*/ 150 h 150"/>
                  <a:gd name="T6" fmla="*/ 43 w 43"/>
                  <a:gd name="T7" fmla="*/ 0 h 150"/>
                  <a:gd name="T8" fmla="*/ 43 w 43"/>
                  <a:gd name="T9" fmla="*/ 0 h 150"/>
                  <a:gd name="T10" fmla="*/ 0 w 43"/>
                  <a:gd name="T11" fmla="*/ 146 h 150"/>
                  <a:gd name="T12" fmla="*/ 0 w 43"/>
                  <a:gd name="T13" fmla="*/ 146 h 150"/>
                  <a:gd name="T14" fmla="*/ 0 60000 65536"/>
                  <a:gd name="T15" fmla="*/ 0 60000 65536"/>
                  <a:gd name="T16" fmla="*/ 0 60000 65536"/>
                  <a:gd name="T17" fmla="*/ 0 60000 65536"/>
                  <a:gd name="T18" fmla="*/ 0 60000 65536"/>
                  <a:gd name="T19" fmla="*/ 0 60000 65536"/>
                  <a:gd name="T20" fmla="*/ 0 60000 65536"/>
                  <a:gd name="T21" fmla="*/ 0 w 43"/>
                  <a:gd name="T22" fmla="*/ 0 h 150"/>
                  <a:gd name="T23" fmla="*/ 43 w 43"/>
                  <a:gd name="T24" fmla="*/ 150 h 1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150">
                    <a:moveTo>
                      <a:pt x="0" y="146"/>
                    </a:moveTo>
                    <a:lnTo>
                      <a:pt x="0" y="146"/>
                    </a:lnTo>
                    <a:lnTo>
                      <a:pt x="43" y="150"/>
                    </a:lnTo>
                    <a:lnTo>
                      <a:pt x="43" y="0"/>
                    </a:lnTo>
                    <a:lnTo>
                      <a:pt x="0" y="146"/>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1" name="Freeform 90"/>
              <p:cNvSpPr>
                <a:spLocks/>
              </p:cNvSpPr>
              <p:nvPr/>
            </p:nvSpPr>
            <p:spPr bwMode="auto">
              <a:xfrm>
                <a:off x="3335" y="2133"/>
                <a:ext cx="40" cy="307"/>
              </a:xfrm>
              <a:custGeom>
                <a:avLst/>
                <a:gdLst>
                  <a:gd name="T0" fmla="*/ 0 w 40"/>
                  <a:gd name="T1" fmla="*/ 157 h 307"/>
                  <a:gd name="T2" fmla="*/ 0 w 40"/>
                  <a:gd name="T3" fmla="*/ 307 h 307"/>
                  <a:gd name="T4" fmla="*/ 0 w 40"/>
                  <a:gd name="T5" fmla="*/ 307 h 307"/>
                  <a:gd name="T6" fmla="*/ 40 w 40"/>
                  <a:gd name="T7" fmla="*/ 307 h 307"/>
                  <a:gd name="T8" fmla="*/ 40 w 40"/>
                  <a:gd name="T9" fmla="*/ 0 h 307"/>
                  <a:gd name="T10" fmla="*/ 40 w 40"/>
                  <a:gd name="T11" fmla="*/ 0 h 307"/>
                  <a:gd name="T12" fmla="*/ 0 w 40"/>
                  <a:gd name="T13" fmla="*/ 157 h 307"/>
                  <a:gd name="T14" fmla="*/ 0 w 40"/>
                  <a:gd name="T15" fmla="*/ 157 h 307"/>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307"/>
                  <a:gd name="T26" fmla="*/ 40 w 40"/>
                  <a:gd name="T27" fmla="*/ 307 h 3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307">
                    <a:moveTo>
                      <a:pt x="0" y="157"/>
                    </a:moveTo>
                    <a:lnTo>
                      <a:pt x="0" y="307"/>
                    </a:lnTo>
                    <a:lnTo>
                      <a:pt x="40" y="307"/>
                    </a:lnTo>
                    <a:lnTo>
                      <a:pt x="40" y="0"/>
                    </a:lnTo>
                    <a:lnTo>
                      <a:pt x="0" y="157"/>
                    </a:lnTo>
                    <a:close/>
                  </a:path>
                </a:pathLst>
              </a:custGeom>
              <a:solidFill>
                <a:srgbClr val="868B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2" name="Freeform 91"/>
              <p:cNvSpPr>
                <a:spLocks/>
              </p:cNvSpPr>
              <p:nvPr/>
            </p:nvSpPr>
            <p:spPr bwMode="auto">
              <a:xfrm>
                <a:off x="3408" y="1041"/>
                <a:ext cx="7" cy="222"/>
              </a:xfrm>
              <a:custGeom>
                <a:avLst/>
                <a:gdLst>
                  <a:gd name="T0" fmla="*/ 7 w 7"/>
                  <a:gd name="T1" fmla="*/ 0 h 222"/>
                  <a:gd name="T2" fmla="*/ 7 w 7"/>
                  <a:gd name="T3" fmla="*/ 0 h 222"/>
                  <a:gd name="T4" fmla="*/ 0 w 7"/>
                  <a:gd name="T5" fmla="*/ 58 h 222"/>
                  <a:gd name="T6" fmla="*/ 0 w 7"/>
                  <a:gd name="T7" fmla="*/ 115 h 222"/>
                  <a:gd name="T8" fmla="*/ 3 w 7"/>
                  <a:gd name="T9" fmla="*/ 169 h 222"/>
                  <a:gd name="T10" fmla="*/ 7 w 7"/>
                  <a:gd name="T11" fmla="*/ 222 h 222"/>
                  <a:gd name="T12" fmla="*/ 7 w 7"/>
                  <a:gd name="T13" fmla="*/ 12 h 222"/>
                  <a:gd name="T14" fmla="*/ 7 w 7"/>
                  <a:gd name="T15" fmla="*/ 12 h 222"/>
                  <a:gd name="T16" fmla="*/ 7 w 7"/>
                  <a:gd name="T17" fmla="*/ 0 h 222"/>
                  <a:gd name="T18" fmla="*/ 7 w 7"/>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222"/>
                  <a:gd name="T32" fmla="*/ 7 w 7"/>
                  <a:gd name="T33" fmla="*/ 222 h 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222">
                    <a:moveTo>
                      <a:pt x="7" y="0"/>
                    </a:moveTo>
                    <a:lnTo>
                      <a:pt x="7" y="0"/>
                    </a:lnTo>
                    <a:lnTo>
                      <a:pt x="0" y="58"/>
                    </a:lnTo>
                    <a:lnTo>
                      <a:pt x="0" y="115"/>
                    </a:lnTo>
                    <a:lnTo>
                      <a:pt x="3" y="169"/>
                    </a:lnTo>
                    <a:lnTo>
                      <a:pt x="7" y="222"/>
                    </a:lnTo>
                    <a:lnTo>
                      <a:pt x="7" y="12"/>
                    </a:lnTo>
                    <a:lnTo>
                      <a:pt x="7" y="0"/>
                    </a:lnTo>
                    <a:close/>
                  </a:path>
                </a:pathLst>
              </a:custGeom>
              <a:solidFill>
                <a:srgbClr val="7E83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3" name="Freeform 92"/>
              <p:cNvSpPr>
                <a:spLocks/>
              </p:cNvSpPr>
              <p:nvPr/>
            </p:nvSpPr>
            <p:spPr bwMode="auto">
              <a:xfrm>
                <a:off x="3375" y="1953"/>
                <a:ext cx="40" cy="490"/>
              </a:xfrm>
              <a:custGeom>
                <a:avLst/>
                <a:gdLst>
                  <a:gd name="T0" fmla="*/ 0 w 40"/>
                  <a:gd name="T1" fmla="*/ 180 h 490"/>
                  <a:gd name="T2" fmla="*/ 0 w 40"/>
                  <a:gd name="T3" fmla="*/ 487 h 490"/>
                  <a:gd name="T4" fmla="*/ 0 w 40"/>
                  <a:gd name="T5" fmla="*/ 487 h 490"/>
                  <a:gd name="T6" fmla="*/ 40 w 40"/>
                  <a:gd name="T7" fmla="*/ 490 h 490"/>
                  <a:gd name="T8" fmla="*/ 40 w 40"/>
                  <a:gd name="T9" fmla="*/ 0 h 490"/>
                  <a:gd name="T10" fmla="*/ 40 w 40"/>
                  <a:gd name="T11" fmla="*/ 0 h 490"/>
                  <a:gd name="T12" fmla="*/ 0 w 40"/>
                  <a:gd name="T13" fmla="*/ 180 h 490"/>
                  <a:gd name="T14" fmla="*/ 0 w 40"/>
                  <a:gd name="T15" fmla="*/ 180 h 49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90"/>
                  <a:gd name="T26" fmla="*/ 40 w 40"/>
                  <a:gd name="T27" fmla="*/ 490 h 4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90">
                    <a:moveTo>
                      <a:pt x="0" y="180"/>
                    </a:moveTo>
                    <a:lnTo>
                      <a:pt x="0" y="487"/>
                    </a:lnTo>
                    <a:lnTo>
                      <a:pt x="40" y="490"/>
                    </a:lnTo>
                    <a:lnTo>
                      <a:pt x="40" y="0"/>
                    </a:lnTo>
                    <a:lnTo>
                      <a:pt x="0" y="180"/>
                    </a:lnTo>
                    <a:close/>
                  </a:path>
                </a:pathLst>
              </a:custGeom>
              <a:solidFill>
                <a:srgbClr val="7E83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 name="Freeform 93"/>
              <p:cNvSpPr>
                <a:spLocks/>
              </p:cNvSpPr>
              <p:nvPr/>
            </p:nvSpPr>
            <p:spPr bwMode="auto">
              <a:xfrm>
                <a:off x="3415" y="1053"/>
                <a:ext cx="43" cy="502"/>
              </a:xfrm>
              <a:custGeom>
                <a:avLst/>
                <a:gdLst>
                  <a:gd name="T0" fmla="*/ 0 w 43"/>
                  <a:gd name="T1" fmla="*/ 0 h 502"/>
                  <a:gd name="T2" fmla="*/ 0 w 43"/>
                  <a:gd name="T3" fmla="*/ 210 h 502"/>
                  <a:gd name="T4" fmla="*/ 0 w 43"/>
                  <a:gd name="T5" fmla="*/ 210 h 502"/>
                  <a:gd name="T6" fmla="*/ 22 w 43"/>
                  <a:gd name="T7" fmla="*/ 348 h 502"/>
                  <a:gd name="T8" fmla="*/ 33 w 43"/>
                  <a:gd name="T9" fmla="*/ 425 h 502"/>
                  <a:gd name="T10" fmla="*/ 43 w 43"/>
                  <a:gd name="T11" fmla="*/ 502 h 502"/>
                  <a:gd name="T12" fmla="*/ 43 w 43"/>
                  <a:gd name="T13" fmla="*/ 92 h 502"/>
                  <a:gd name="T14" fmla="*/ 43 w 43"/>
                  <a:gd name="T15" fmla="*/ 92 h 502"/>
                  <a:gd name="T16" fmla="*/ 14 w 43"/>
                  <a:gd name="T17" fmla="*/ 34 h 502"/>
                  <a:gd name="T18" fmla="*/ 0 w 43"/>
                  <a:gd name="T19" fmla="*/ 0 h 502"/>
                  <a:gd name="T20" fmla="*/ 0 w 43"/>
                  <a:gd name="T21" fmla="*/ 0 h 5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3"/>
                  <a:gd name="T34" fmla="*/ 0 h 502"/>
                  <a:gd name="T35" fmla="*/ 43 w 43"/>
                  <a:gd name="T36" fmla="*/ 502 h 5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3" h="502">
                    <a:moveTo>
                      <a:pt x="0" y="0"/>
                    </a:moveTo>
                    <a:lnTo>
                      <a:pt x="0" y="210"/>
                    </a:lnTo>
                    <a:lnTo>
                      <a:pt x="22" y="348"/>
                    </a:lnTo>
                    <a:lnTo>
                      <a:pt x="33" y="425"/>
                    </a:lnTo>
                    <a:lnTo>
                      <a:pt x="43" y="502"/>
                    </a:lnTo>
                    <a:lnTo>
                      <a:pt x="43" y="92"/>
                    </a:lnTo>
                    <a:lnTo>
                      <a:pt x="14" y="34"/>
                    </a:lnTo>
                    <a:lnTo>
                      <a:pt x="0" y="0"/>
                    </a:lnTo>
                    <a:close/>
                  </a:path>
                </a:pathLst>
              </a:custGeom>
              <a:solidFill>
                <a:srgbClr val="767A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5" name="Freeform 94"/>
              <p:cNvSpPr>
                <a:spLocks/>
              </p:cNvSpPr>
              <p:nvPr/>
            </p:nvSpPr>
            <p:spPr bwMode="auto">
              <a:xfrm>
                <a:off x="3415" y="1700"/>
                <a:ext cx="43" cy="751"/>
              </a:xfrm>
              <a:custGeom>
                <a:avLst/>
                <a:gdLst>
                  <a:gd name="T0" fmla="*/ 0 w 43"/>
                  <a:gd name="T1" fmla="*/ 253 h 751"/>
                  <a:gd name="T2" fmla="*/ 0 w 43"/>
                  <a:gd name="T3" fmla="*/ 743 h 751"/>
                  <a:gd name="T4" fmla="*/ 0 w 43"/>
                  <a:gd name="T5" fmla="*/ 743 h 751"/>
                  <a:gd name="T6" fmla="*/ 43 w 43"/>
                  <a:gd name="T7" fmla="*/ 751 h 751"/>
                  <a:gd name="T8" fmla="*/ 43 w 43"/>
                  <a:gd name="T9" fmla="*/ 0 h 751"/>
                  <a:gd name="T10" fmla="*/ 43 w 43"/>
                  <a:gd name="T11" fmla="*/ 0 h 751"/>
                  <a:gd name="T12" fmla="*/ 36 w 43"/>
                  <a:gd name="T13" fmla="*/ 58 h 751"/>
                  <a:gd name="T14" fmla="*/ 25 w 43"/>
                  <a:gd name="T15" fmla="*/ 123 h 751"/>
                  <a:gd name="T16" fmla="*/ 0 w 43"/>
                  <a:gd name="T17" fmla="*/ 253 h 751"/>
                  <a:gd name="T18" fmla="*/ 0 w 43"/>
                  <a:gd name="T19" fmla="*/ 253 h 7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751"/>
                  <a:gd name="T32" fmla="*/ 43 w 43"/>
                  <a:gd name="T33" fmla="*/ 751 h 7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751">
                    <a:moveTo>
                      <a:pt x="0" y="253"/>
                    </a:moveTo>
                    <a:lnTo>
                      <a:pt x="0" y="743"/>
                    </a:lnTo>
                    <a:lnTo>
                      <a:pt x="43" y="751"/>
                    </a:lnTo>
                    <a:lnTo>
                      <a:pt x="43" y="0"/>
                    </a:lnTo>
                    <a:lnTo>
                      <a:pt x="36" y="58"/>
                    </a:lnTo>
                    <a:lnTo>
                      <a:pt x="25" y="123"/>
                    </a:lnTo>
                    <a:lnTo>
                      <a:pt x="0" y="253"/>
                    </a:lnTo>
                    <a:close/>
                  </a:path>
                </a:pathLst>
              </a:custGeom>
              <a:solidFill>
                <a:srgbClr val="767A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6" name="Freeform 95"/>
              <p:cNvSpPr>
                <a:spLocks/>
              </p:cNvSpPr>
              <p:nvPr/>
            </p:nvSpPr>
            <p:spPr bwMode="auto">
              <a:xfrm>
                <a:off x="3458" y="1145"/>
                <a:ext cx="40" cy="1314"/>
              </a:xfrm>
              <a:custGeom>
                <a:avLst/>
                <a:gdLst>
                  <a:gd name="T0" fmla="*/ 0 w 40"/>
                  <a:gd name="T1" fmla="*/ 0 h 1314"/>
                  <a:gd name="T2" fmla="*/ 0 w 40"/>
                  <a:gd name="T3" fmla="*/ 410 h 1314"/>
                  <a:gd name="T4" fmla="*/ 0 w 40"/>
                  <a:gd name="T5" fmla="*/ 410 h 1314"/>
                  <a:gd name="T6" fmla="*/ 0 w 40"/>
                  <a:gd name="T7" fmla="*/ 456 h 1314"/>
                  <a:gd name="T8" fmla="*/ 0 w 40"/>
                  <a:gd name="T9" fmla="*/ 456 h 1314"/>
                  <a:gd name="T10" fmla="*/ 0 w 40"/>
                  <a:gd name="T11" fmla="*/ 502 h 1314"/>
                  <a:gd name="T12" fmla="*/ 0 w 40"/>
                  <a:gd name="T13" fmla="*/ 555 h 1314"/>
                  <a:gd name="T14" fmla="*/ 0 w 40"/>
                  <a:gd name="T15" fmla="*/ 1306 h 1314"/>
                  <a:gd name="T16" fmla="*/ 0 w 40"/>
                  <a:gd name="T17" fmla="*/ 1306 h 1314"/>
                  <a:gd name="T18" fmla="*/ 40 w 40"/>
                  <a:gd name="T19" fmla="*/ 1314 h 1314"/>
                  <a:gd name="T20" fmla="*/ 40 w 40"/>
                  <a:gd name="T21" fmla="*/ 76 h 1314"/>
                  <a:gd name="T22" fmla="*/ 40 w 40"/>
                  <a:gd name="T23" fmla="*/ 76 h 1314"/>
                  <a:gd name="T24" fmla="*/ 0 w 40"/>
                  <a:gd name="T25" fmla="*/ 0 h 1314"/>
                  <a:gd name="T26" fmla="*/ 0 w 40"/>
                  <a:gd name="T27" fmla="*/ 0 h 13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
                  <a:gd name="T43" fmla="*/ 0 h 1314"/>
                  <a:gd name="T44" fmla="*/ 40 w 40"/>
                  <a:gd name="T45" fmla="*/ 1314 h 13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 h="1314">
                    <a:moveTo>
                      <a:pt x="0" y="0"/>
                    </a:moveTo>
                    <a:lnTo>
                      <a:pt x="0" y="410"/>
                    </a:lnTo>
                    <a:lnTo>
                      <a:pt x="0" y="456"/>
                    </a:lnTo>
                    <a:lnTo>
                      <a:pt x="0" y="502"/>
                    </a:lnTo>
                    <a:lnTo>
                      <a:pt x="0" y="555"/>
                    </a:lnTo>
                    <a:lnTo>
                      <a:pt x="0" y="1306"/>
                    </a:lnTo>
                    <a:lnTo>
                      <a:pt x="40" y="1314"/>
                    </a:lnTo>
                    <a:lnTo>
                      <a:pt x="40" y="76"/>
                    </a:lnTo>
                    <a:lnTo>
                      <a:pt x="0" y="0"/>
                    </a:lnTo>
                    <a:close/>
                  </a:path>
                </a:pathLst>
              </a:custGeom>
              <a:solidFill>
                <a:srgbClr val="6E72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7" name="Freeform 96"/>
              <p:cNvSpPr>
                <a:spLocks/>
              </p:cNvSpPr>
              <p:nvPr/>
            </p:nvSpPr>
            <p:spPr bwMode="auto">
              <a:xfrm>
                <a:off x="3498" y="1221"/>
                <a:ext cx="40" cy="1249"/>
              </a:xfrm>
              <a:custGeom>
                <a:avLst/>
                <a:gdLst>
                  <a:gd name="T0" fmla="*/ 0 w 40"/>
                  <a:gd name="T1" fmla="*/ 0 h 1249"/>
                  <a:gd name="T2" fmla="*/ 0 w 40"/>
                  <a:gd name="T3" fmla="*/ 1238 h 1249"/>
                  <a:gd name="T4" fmla="*/ 0 w 40"/>
                  <a:gd name="T5" fmla="*/ 1238 h 1249"/>
                  <a:gd name="T6" fmla="*/ 40 w 40"/>
                  <a:gd name="T7" fmla="*/ 1249 h 1249"/>
                  <a:gd name="T8" fmla="*/ 40 w 40"/>
                  <a:gd name="T9" fmla="*/ 77 h 1249"/>
                  <a:gd name="T10" fmla="*/ 40 w 40"/>
                  <a:gd name="T11" fmla="*/ 77 h 1249"/>
                  <a:gd name="T12" fmla="*/ 0 w 40"/>
                  <a:gd name="T13" fmla="*/ 0 h 1249"/>
                  <a:gd name="T14" fmla="*/ 0 w 40"/>
                  <a:gd name="T15" fmla="*/ 0 h 1249"/>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249"/>
                  <a:gd name="T26" fmla="*/ 40 w 40"/>
                  <a:gd name="T27" fmla="*/ 1249 h 12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249">
                    <a:moveTo>
                      <a:pt x="0" y="0"/>
                    </a:moveTo>
                    <a:lnTo>
                      <a:pt x="0" y="1238"/>
                    </a:lnTo>
                    <a:lnTo>
                      <a:pt x="40" y="1249"/>
                    </a:lnTo>
                    <a:lnTo>
                      <a:pt x="40" y="77"/>
                    </a:lnTo>
                    <a:lnTo>
                      <a:pt x="0" y="0"/>
                    </a:lnTo>
                    <a:close/>
                  </a:path>
                </a:pathLst>
              </a:custGeom>
              <a:solidFill>
                <a:srgbClr val="666A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8" name="Freeform 97"/>
              <p:cNvSpPr>
                <a:spLocks/>
              </p:cNvSpPr>
              <p:nvPr/>
            </p:nvSpPr>
            <p:spPr bwMode="auto">
              <a:xfrm>
                <a:off x="3538" y="1298"/>
                <a:ext cx="43" cy="1184"/>
              </a:xfrm>
              <a:custGeom>
                <a:avLst/>
                <a:gdLst>
                  <a:gd name="T0" fmla="*/ 0 w 43"/>
                  <a:gd name="T1" fmla="*/ 0 h 1184"/>
                  <a:gd name="T2" fmla="*/ 0 w 43"/>
                  <a:gd name="T3" fmla="*/ 1172 h 1184"/>
                  <a:gd name="T4" fmla="*/ 0 w 43"/>
                  <a:gd name="T5" fmla="*/ 1172 h 1184"/>
                  <a:gd name="T6" fmla="*/ 43 w 43"/>
                  <a:gd name="T7" fmla="*/ 1184 h 1184"/>
                  <a:gd name="T8" fmla="*/ 43 w 43"/>
                  <a:gd name="T9" fmla="*/ 73 h 1184"/>
                  <a:gd name="T10" fmla="*/ 43 w 43"/>
                  <a:gd name="T11" fmla="*/ 73 h 1184"/>
                  <a:gd name="T12" fmla="*/ 0 w 43"/>
                  <a:gd name="T13" fmla="*/ 0 h 1184"/>
                  <a:gd name="T14" fmla="*/ 0 w 43"/>
                  <a:gd name="T15" fmla="*/ 0 h 1184"/>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1184"/>
                  <a:gd name="T26" fmla="*/ 43 w 43"/>
                  <a:gd name="T27" fmla="*/ 1184 h 1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1184">
                    <a:moveTo>
                      <a:pt x="0" y="0"/>
                    </a:moveTo>
                    <a:lnTo>
                      <a:pt x="0" y="1172"/>
                    </a:lnTo>
                    <a:lnTo>
                      <a:pt x="43" y="1184"/>
                    </a:lnTo>
                    <a:lnTo>
                      <a:pt x="43" y="73"/>
                    </a:lnTo>
                    <a:lnTo>
                      <a:pt x="0" y="0"/>
                    </a:lnTo>
                    <a:close/>
                  </a:path>
                </a:pathLst>
              </a:custGeom>
              <a:solidFill>
                <a:srgbClr val="5E616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9" name="Freeform 98"/>
              <p:cNvSpPr>
                <a:spLocks/>
              </p:cNvSpPr>
              <p:nvPr/>
            </p:nvSpPr>
            <p:spPr bwMode="auto">
              <a:xfrm>
                <a:off x="3581" y="1371"/>
                <a:ext cx="40" cy="1122"/>
              </a:xfrm>
              <a:custGeom>
                <a:avLst/>
                <a:gdLst>
                  <a:gd name="T0" fmla="*/ 0 w 40"/>
                  <a:gd name="T1" fmla="*/ 0 h 1122"/>
                  <a:gd name="T2" fmla="*/ 0 w 40"/>
                  <a:gd name="T3" fmla="*/ 1111 h 1122"/>
                  <a:gd name="T4" fmla="*/ 0 w 40"/>
                  <a:gd name="T5" fmla="*/ 1111 h 1122"/>
                  <a:gd name="T6" fmla="*/ 40 w 40"/>
                  <a:gd name="T7" fmla="*/ 1122 h 1122"/>
                  <a:gd name="T8" fmla="*/ 40 w 40"/>
                  <a:gd name="T9" fmla="*/ 76 h 1122"/>
                  <a:gd name="T10" fmla="*/ 40 w 40"/>
                  <a:gd name="T11" fmla="*/ 76 h 1122"/>
                  <a:gd name="T12" fmla="*/ 0 w 40"/>
                  <a:gd name="T13" fmla="*/ 0 h 1122"/>
                  <a:gd name="T14" fmla="*/ 0 w 40"/>
                  <a:gd name="T15" fmla="*/ 0 h 1122"/>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122"/>
                  <a:gd name="T26" fmla="*/ 40 w 40"/>
                  <a:gd name="T27" fmla="*/ 1122 h 1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122">
                    <a:moveTo>
                      <a:pt x="0" y="0"/>
                    </a:moveTo>
                    <a:lnTo>
                      <a:pt x="0" y="1111"/>
                    </a:lnTo>
                    <a:lnTo>
                      <a:pt x="40" y="1122"/>
                    </a:lnTo>
                    <a:lnTo>
                      <a:pt x="40" y="76"/>
                    </a:lnTo>
                    <a:lnTo>
                      <a:pt x="0" y="0"/>
                    </a:lnTo>
                    <a:close/>
                  </a:path>
                </a:pathLst>
              </a:custGeom>
              <a:solidFill>
                <a:srgbClr val="5659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0" name="Freeform 99"/>
              <p:cNvSpPr>
                <a:spLocks/>
              </p:cNvSpPr>
              <p:nvPr/>
            </p:nvSpPr>
            <p:spPr bwMode="auto">
              <a:xfrm>
                <a:off x="3621" y="1447"/>
                <a:ext cx="40" cy="1061"/>
              </a:xfrm>
              <a:custGeom>
                <a:avLst/>
                <a:gdLst>
                  <a:gd name="T0" fmla="*/ 0 w 40"/>
                  <a:gd name="T1" fmla="*/ 0 h 1061"/>
                  <a:gd name="T2" fmla="*/ 0 w 40"/>
                  <a:gd name="T3" fmla="*/ 1046 h 1061"/>
                  <a:gd name="T4" fmla="*/ 0 w 40"/>
                  <a:gd name="T5" fmla="*/ 1046 h 1061"/>
                  <a:gd name="T6" fmla="*/ 40 w 40"/>
                  <a:gd name="T7" fmla="*/ 1061 h 1061"/>
                  <a:gd name="T8" fmla="*/ 40 w 40"/>
                  <a:gd name="T9" fmla="*/ 73 h 1061"/>
                  <a:gd name="T10" fmla="*/ 40 w 40"/>
                  <a:gd name="T11" fmla="*/ 73 h 1061"/>
                  <a:gd name="T12" fmla="*/ 0 w 40"/>
                  <a:gd name="T13" fmla="*/ 0 h 1061"/>
                  <a:gd name="T14" fmla="*/ 0 w 40"/>
                  <a:gd name="T15" fmla="*/ 0 h 1061"/>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061"/>
                  <a:gd name="T26" fmla="*/ 40 w 40"/>
                  <a:gd name="T27" fmla="*/ 1061 h 10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061">
                    <a:moveTo>
                      <a:pt x="0" y="0"/>
                    </a:moveTo>
                    <a:lnTo>
                      <a:pt x="0" y="1046"/>
                    </a:lnTo>
                    <a:lnTo>
                      <a:pt x="40" y="1061"/>
                    </a:lnTo>
                    <a:lnTo>
                      <a:pt x="40" y="73"/>
                    </a:lnTo>
                    <a:lnTo>
                      <a:pt x="0" y="0"/>
                    </a:lnTo>
                    <a:close/>
                  </a:path>
                </a:pathLst>
              </a:custGeom>
              <a:solidFill>
                <a:srgbClr val="4E50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1" name="Freeform 100"/>
              <p:cNvSpPr>
                <a:spLocks/>
              </p:cNvSpPr>
              <p:nvPr/>
            </p:nvSpPr>
            <p:spPr bwMode="auto">
              <a:xfrm>
                <a:off x="3661" y="1520"/>
                <a:ext cx="43" cy="1008"/>
              </a:xfrm>
              <a:custGeom>
                <a:avLst/>
                <a:gdLst>
                  <a:gd name="T0" fmla="*/ 40 w 43"/>
                  <a:gd name="T1" fmla="*/ 69 h 1008"/>
                  <a:gd name="T2" fmla="*/ 40 w 43"/>
                  <a:gd name="T3" fmla="*/ 69 h 1008"/>
                  <a:gd name="T4" fmla="*/ 0 w 43"/>
                  <a:gd name="T5" fmla="*/ 0 h 1008"/>
                  <a:gd name="T6" fmla="*/ 0 w 43"/>
                  <a:gd name="T7" fmla="*/ 988 h 1008"/>
                  <a:gd name="T8" fmla="*/ 0 w 43"/>
                  <a:gd name="T9" fmla="*/ 988 h 1008"/>
                  <a:gd name="T10" fmla="*/ 43 w 43"/>
                  <a:gd name="T11" fmla="*/ 1008 h 1008"/>
                  <a:gd name="T12" fmla="*/ 43 w 43"/>
                  <a:gd name="T13" fmla="*/ 77 h 1008"/>
                  <a:gd name="T14" fmla="*/ 43 w 43"/>
                  <a:gd name="T15" fmla="*/ 77 h 1008"/>
                  <a:gd name="T16" fmla="*/ 40 w 43"/>
                  <a:gd name="T17" fmla="*/ 69 h 1008"/>
                  <a:gd name="T18" fmla="*/ 40 w 43"/>
                  <a:gd name="T19" fmla="*/ 69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1008"/>
                  <a:gd name="T32" fmla="*/ 43 w 43"/>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1008">
                    <a:moveTo>
                      <a:pt x="40" y="69"/>
                    </a:moveTo>
                    <a:lnTo>
                      <a:pt x="40" y="69"/>
                    </a:lnTo>
                    <a:lnTo>
                      <a:pt x="0" y="0"/>
                    </a:lnTo>
                    <a:lnTo>
                      <a:pt x="0" y="988"/>
                    </a:lnTo>
                    <a:lnTo>
                      <a:pt x="43" y="1008"/>
                    </a:lnTo>
                    <a:lnTo>
                      <a:pt x="43" y="77"/>
                    </a:lnTo>
                    <a:lnTo>
                      <a:pt x="40" y="69"/>
                    </a:lnTo>
                    <a:close/>
                  </a:path>
                </a:pathLst>
              </a:custGeom>
              <a:solidFill>
                <a:srgbClr val="4548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2" name="Freeform 101"/>
              <p:cNvSpPr>
                <a:spLocks/>
              </p:cNvSpPr>
              <p:nvPr/>
            </p:nvSpPr>
            <p:spPr bwMode="auto">
              <a:xfrm>
                <a:off x="3704" y="1597"/>
                <a:ext cx="40" cy="950"/>
              </a:xfrm>
              <a:custGeom>
                <a:avLst/>
                <a:gdLst>
                  <a:gd name="T0" fmla="*/ 0 w 40"/>
                  <a:gd name="T1" fmla="*/ 0 h 950"/>
                  <a:gd name="T2" fmla="*/ 0 w 40"/>
                  <a:gd name="T3" fmla="*/ 931 h 950"/>
                  <a:gd name="T4" fmla="*/ 0 w 40"/>
                  <a:gd name="T5" fmla="*/ 931 h 950"/>
                  <a:gd name="T6" fmla="*/ 40 w 40"/>
                  <a:gd name="T7" fmla="*/ 950 h 950"/>
                  <a:gd name="T8" fmla="*/ 40 w 40"/>
                  <a:gd name="T9" fmla="*/ 88 h 950"/>
                  <a:gd name="T10" fmla="*/ 40 w 40"/>
                  <a:gd name="T11" fmla="*/ 88 h 950"/>
                  <a:gd name="T12" fmla="*/ 19 w 40"/>
                  <a:gd name="T13" fmla="*/ 42 h 950"/>
                  <a:gd name="T14" fmla="*/ 0 w 40"/>
                  <a:gd name="T15" fmla="*/ 0 h 950"/>
                  <a:gd name="T16" fmla="*/ 0 w 40"/>
                  <a:gd name="T17" fmla="*/ 0 h 9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950"/>
                  <a:gd name="T29" fmla="*/ 40 w 40"/>
                  <a:gd name="T30" fmla="*/ 950 h 9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950">
                    <a:moveTo>
                      <a:pt x="0" y="0"/>
                    </a:moveTo>
                    <a:lnTo>
                      <a:pt x="0" y="931"/>
                    </a:lnTo>
                    <a:lnTo>
                      <a:pt x="40" y="950"/>
                    </a:lnTo>
                    <a:lnTo>
                      <a:pt x="40" y="88"/>
                    </a:lnTo>
                    <a:lnTo>
                      <a:pt x="19" y="42"/>
                    </a:lnTo>
                    <a:lnTo>
                      <a:pt x="0" y="0"/>
                    </a:lnTo>
                    <a:close/>
                  </a:path>
                </a:pathLst>
              </a:custGeom>
              <a:solidFill>
                <a:srgbClr val="3D3F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3" name="Freeform 102"/>
              <p:cNvSpPr>
                <a:spLocks/>
              </p:cNvSpPr>
              <p:nvPr/>
            </p:nvSpPr>
            <p:spPr bwMode="auto">
              <a:xfrm>
                <a:off x="3744" y="1685"/>
                <a:ext cx="40" cy="885"/>
              </a:xfrm>
              <a:custGeom>
                <a:avLst/>
                <a:gdLst>
                  <a:gd name="T0" fmla="*/ 0 w 40"/>
                  <a:gd name="T1" fmla="*/ 0 h 885"/>
                  <a:gd name="T2" fmla="*/ 0 w 40"/>
                  <a:gd name="T3" fmla="*/ 862 h 885"/>
                  <a:gd name="T4" fmla="*/ 0 w 40"/>
                  <a:gd name="T5" fmla="*/ 862 h 885"/>
                  <a:gd name="T6" fmla="*/ 40 w 40"/>
                  <a:gd name="T7" fmla="*/ 885 h 885"/>
                  <a:gd name="T8" fmla="*/ 40 w 40"/>
                  <a:gd name="T9" fmla="*/ 111 h 885"/>
                  <a:gd name="T10" fmla="*/ 40 w 40"/>
                  <a:gd name="T11" fmla="*/ 111 h 885"/>
                  <a:gd name="T12" fmla="*/ 22 w 40"/>
                  <a:gd name="T13" fmla="*/ 53 h 885"/>
                  <a:gd name="T14" fmla="*/ 0 w 40"/>
                  <a:gd name="T15" fmla="*/ 0 h 885"/>
                  <a:gd name="T16" fmla="*/ 0 w 40"/>
                  <a:gd name="T17" fmla="*/ 0 h 8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885"/>
                  <a:gd name="T29" fmla="*/ 40 w 40"/>
                  <a:gd name="T30" fmla="*/ 885 h 8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885">
                    <a:moveTo>
                      <a:pt x="0" y="0"/>
                    </a:moveTo>
                    <a:lnTo>
                      <a:pt x="0" y="862"/>
                    </a:lnTo>
                    <a:lnTo>
                      <a:pt x="40" y="885"/>
                    </a:lnTo>
                    <a:lnTo>
                      <a:pt x="40" y="111"/>
                    </a:lnTo>
                    <a:lnTo>
                      <a:pt x="22" y="53"/>
                    </a:lnTo>
                    <a:lnTo>
                      <a:pt x="0" y="0"/>
                    </a:lnTo>
                    <a:close/>
                  </a:path>
                </a:pathLst>
              </a:custGeom>
              <a:solidFill>
                <a:srgbClr val="3537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4" name="Freeform 103"/>
              <p:cNvSpPr>
                <a:spLocks/>
              </p:cNvSpPr>
              <p:nvPr/>
            </p:nvSpPr>
            <p:spPr bwMode="auto">
              <a:xfrm>
                <a:off x="3784" y="1796"/>
                <a:ext cx="43" cy="797"/>
              </a:xfrm>
              <a:custGeom>
                <a:avLst/>
                <a:gdLst>
                  <a:gd name="T0" fmla="*/ 0 w 43"/>
                  <a:gd name="T1" fmla="*/ 0 h 797"/>
                  <a:gd name="T2" fmla="*/ 0 w 43"/>
                  <a:gd name="T3" fmla="*/ 774 h 797"/>
                  <a:gd name="T4" fmla="*/ 0 w 43"/>
                  <a:gd name="T5" fmla="*/ 774 h 797"/>
                  <a:gd name="T6" fmla="*/ 43 w 43"/>
                  <a:gd name="T7" fmla="*/ 797 h 797"/>
                  <a:gd name="T8" fmla="*/ 43 w 43"/>
                  <a:gd name="T9" fmla="*/ 153 h 797"/>
                  <a:gd name="T10" fmla="*/ 43 w 43"/>
                  <a:gd name="T11" fmla="*/ 153 h 797"/>
                  <a:gd name="T12" fmla="*/ 22 w 43"/>
                  <a:gd name="T13" fmla="*/ 77 h 797"/>
                  <a:gd name="T14" fmla="*/ 0 w 43"/>
                  <a:gd name="T15" fmla="*/ 0 h 797"/>
                  <a:gd name="T16" fmla="*/ 0 w 43"/>
                  <a:gd name="T17" fmla="*/ 0 h 7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797"/>
                  <a:gd name="T29" fmla="*/ 43 w 43"/>
                  <a:gd name="T30" fmla="*/ 797 h 7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797">
                    <a:moveTo>
                      <a:pt x="0" y="0"/>
                    </a:moveTo>
                    <a:lnTo>
                      <a:pt x="0" y="774"/>
                    </a:lnTo>
                    <a:lnTo>
                      <a:pt x="43" y="797"/>
                    </a:lnTo>
                    <a:lnTo>
                      <a:pt x="43" y="153"/>
                    </a:lnTo>
                    <a:lnTo>
                      <a:pt x="22" y="77"/>
                    </a:lnTo>
                    <a:lnTo>
                      <a:pt x="0" y="0"/>
                    </a:lnTo>
                    <a:close/>
                  </a:path>
                </a:pathLst>
              </a:custGeom>
              <a:solidFill>
                <a:srgbClr val="2C2E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5" name="Freeform 104"/>
              <p:cNvSpPr>
                <a:spLocks/>
              </p:cNvSpPr>
              <p:nvPr/>
            </p:nvSpPr>
            <p:spPr bwMode="auto">
              <a:xfrm>
                <a:off x="3827" y="1949"/>
                <a:ext cx="40" cy="674"/>
              </a:xfrm>
              <a:custGeom>
                <a:avLst/>
                <a:gdLst>
                  <a:gd name="T0" fmla="*/ 0 w 40"/>
                  <a:gd name="T1" fmla="*/ 0 h 674"/>
                  <a:gd name="T2" fmla="*/ 0 w 40"/>
                  <a:gd name="T3" fmla="*/ 644 h 674"/>
                  <a:gd name="T4" fmla="*/ 0 w 40"/>
                  <a:gd name="T5" fmla="*/ 644 h 674"/>
                  <a:gd name="T6" fmla="*/ 40 w 40"/>
                  <a:gd name="T7" fmla="*/ 674 h 674"/>
                  <a:gd name="T8" fmla="*/ 40 w 40"/>
                  <a:gd name="T9" fmla="*/ 219 h 674"/>
                  <a:gd name="T10" fmla="*/ 40 w 40"/>
                  <a:gd name="T11" fmla="*/ 219 h 674"/>
                  <a:gd name="T12" fmla="*/ 22 w 40"/>
                  <a:gd name="T13" fmla="*/ 107 h 674"/>
                  <a:gd name="T14" fmla="*/ 0 w 40"/>
                  <a:gd name="T15" fmla="*/ 0 h 674"/>
                  <a:gd name="T16" fmla="*/ 0 w 40"/>
                  <a:gd name="T17" fmla="*/ 0 h 6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674"/>
                  <a:gd name="T29" fmla="*/ 40 w 40"/>
                  <a:gd name="T30" fmla="*/ 674 h 6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674">
                    <a:moveTo>
                      <a:pt x="0" y="0"/>
                    </a:moveTo>
                    <a:lnTo>
                      <a:pt x="0" y="644"/>
                    </a:lnTo>
                    <a:lnTo>
                      <a:pt x="40" y="674"/>
                    </a:lnTo>
                    <a:lnTo>
                      <a:pt x="40" y="219"/>
                    </a:lnTo>
                    <a:lnTo>
                      <a:pt x="22" y="107"/>
                    </a:lnTo>
                    <a:lnTo>
                      <a:pt x="0" y="0"/>
                    </a:lnTo>
                    <a:close/>
                  </a:path>
                </a:pathLst>
              </a:custGeom>
              <a:solidFill>
                <a:srgbClr val="242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6" name="Freeform 105"/>
              <p:cNvSpPr>
                <a:spLocks/>
              </p:cNvSpPr>
              <p:nvPr/>
            </p:nvSpPr>
            <p:spPr bwMode="auto">
              <a:xfrm>
                <a:off x="3867" y="2168"/>
                <a:ext cx="40" cy="501"/>
              </a:xfrm>
              <a:custGeom>
                <a:avLst/>
                <a:gdLst>
                  <a:gd name="T0" fmla="*/ 33 w 40"/>
                  <a:gd name="T1" fmla="*/ 325 h 501"/>
                  <a:gd name="T2" fmla="*/ 33 w 40"/>
                  <a:gd name="T3" fmla="*/ 325 h 501"/>
                  <a:gd name="T4" fmla="*/ 22 w 40"/>
                  <a:gd name="T5" fmla="*/ 176 h 501"/>
                  <a:gd name="T6" fmla="*/ 11 w 40"/>
                  <a:gd name="T7" fmla="*/ 88 h 501"/>
                  <a:gd name="T8" fmla="*/ 0 w 40"/>
                  <a:gd name="T9" fmla="*/ 0 h 501"/>
                  <a:gd name="T10" fmla="*/ 0 w 40"/>
                  <a:gd name="T11" fmla="*/ 455 h 501"/>
                  <a:gd name="T12" fmla="*/ 0 w 40"/>
                  <a:gd name="T13" fmla="*/ 455 h 501"/>
                  <a:gd name="T14" fmla="*/ 26 w 40"/>
                  <a:gd name="T15" fmla="*/ 482 h 501"/>
                  <a:gd name="T16" fmla="*/ 40 w 40"/>
                  <a:gd name="T17" fmla="*/ 501 h 501"/>
                  <a:gd name="T18" fmla="*/ 40 w 40"/>
                  <a:gd name="T19" fmla="*/ 501 h 501"/>
                  <a:gd name="T20" fmla="*/ 40 w 40"/>
                  <a:gd name="T21" fmla="*/ 501 h 501"/>
                  <a:gd name="T22" fmla="*/ 33 w 40"/>
                  <a:gd name="T23" fmla="*/ 325 h 501"/>
                  <a:gd name="T24" fmla="*/ 33 w 40"/>
                  <a:gd name="T25" fmla="*/ 325 h 5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501"/>
                  <a:gd name="T41" fmla="*/ 40 w 40"/>
                  <a:gd name="T42" fmla="*/ 501 h 5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501">
                    <a:moveTo>
                      <a:pt x="33" y="325"/>
                    </a:moveTo>
                    <a:lnTo>
                      <a:pt x="33" y="325"/>
                    </a:lnTo>
                    <a:lnTo>
                      <a:pt x="22" y="176"/>
                    </a:lnTo>
                    <a:lnTo>
                      <a:pt x="11" y="88"/>
                    </a:lnTo>
                    <a:lnTo>
                      <a:pt x="0" y="0"/>
                    </a:lnTo>
                    <a:lnTo>
                      <a:pt x="0" y="455"/>
                    </a:lnTo>
                    <a:lnTo>
                      <a:pt x="26" y="482"/>
                    </a:lnTo>
                    <a:lnTo>
                      <a:pt x="40" y="501"/>
                    </a:lnTo>
                    <a:lnTo>
                      <a:pt x="33" y="325"/>
                    </a:lnTo>
                    <a:close/>
                  </a:path>
                </a:pathLst>
              </a:custGeom>
              <a:solidFill>
                <a:srgbClr val="1C1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7" name="Freeform 106"/>
              <p:cNvSpPr>
                <a:spLocks/>
              </p:cNvSpPr>
              <p:nvPr/>
            </p:nvSpPr>
            <p:spPr bwMode="auto">
              <a:xfrm>
                <a:off x="2398" y="1547"/>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
                  <a:gd name="T26" fmla="*/ 1 w 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
                    <a:moveTo>
                      <a:pt x="0" y="0"/>
                    </a:moveTo>
                    <a:lnTo>
                      <a:pt x="0" y="0"/>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8" name="Freeform 107"/>
              <p:cNvSpPr>
                <a:spLocks/>
              </p:cNvSpPr>
              <p:nvPr/>
            </p:nvSpPr>
            <p:spPr bwMode="auto">
              <a:xfrm>
                <a:off x="2398" y="1367"/>
                <a:ext cx="236" cy="214"/>
              </a:xfrm>
              <a:custGeom>
                <a:avLst/>
                <a:gdLst>
                  <a:gd name="T0" fmla="*/ 0 w 236"/>
                  <a:gd name="T1" fmla="*/ 180 h 214"/>
                  <a:gd name="T2" fmla="*/ 0 w 236"/>
                  <a:gd name="T3" fmla="*/ 180 h 214"/>
                  <a:gd name="T4" fmla="*/ 0 w 236"/>
                  <a:gd name="T5" fmla="*/ 180 h 214"/>
                  <a:gd name="T6" fmla="*/ 44 w 236"/>
                  <a:gd name="T7" fmla="*/ 214 h 214"/>
                  <a:gd name="T8" fmla="*/ 236 w 236"/>
                  <a:gd name="T9" fmla="*/ 0 h 214"/>
                  <a:gd name="T10" fmla="*/ 236 w 236"/>
                  <a:gd name="T11" fmla="*/ 0 h 214"/>
                  <a:gd name="T12" fmla="*/ 145 w 236"/>
                  <a:gd name="T13" fmla="*/ 69 h 214"/>
                  <a:gd name="T14" fmla="*/ 69 w 236"/>
                  <a:gd name="T15" fmla="*/ 126 h 214"/>
                  <a:gd name="T16" fmla="*/ 0 w 236"/>
                  <a:gd name="T17" fmla="*/ 180 h 214"/>
                  <a:gd name="T18" fmla="*/ 0 w 236"/>
                  <a:gd name="T19" fmla="*/ 180 h 2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6"/>
                  <a:gd name="T31" fmla="*/ 0 h 214"/>
                  <a:gd name="T32" fmla="*/ 236 w 236"/>
                  <a:gd name="T33" fmla="*/ 214 h 2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6" h="214">
                    <a:moveTo>
                      <a:pt x="0" y="180"/>
                    </a:moveTo>
                    <a:lnTo>
                      <a:pt x="0" y="180"/>
                    </a:lnTo>
                    <a:lnTo>
                      <a:pt x="44" y="214"/>
                    </a:lnTo>
                    <a:lnTo>
                      <a:pt x="236" y="0"/>
                    </a:lnTo>
                    <a:lnTo>
                      <a:pt x="145" y="69"/>
                    </a:lnTo>
                    <a:lnTo>
                      <a:pt x="69" y="126"/>
                    </a:lnTo>
                    <a:lnTo>
                      <a:pt x="0" y="180"/>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9" name="Freeform 108"/>
              <p:cNvSpPr>
                <a:spLocks/>
              </p:cNvSpPr>
              <p:nvPr/>
            </p:nvSpPr>
            <p:spPr bwMode="auto">
              <a:xfrm>
                <a:off x="2442" y="1248"/>
                <a:ext cx="372" cy="368"/>
              </a:xfrm>
              <a:custGeom>
                <a:avLst/>
                <a:gdLst>
                  <a:gd name="T0" fmla="*/ 192 w 372"/>
                  <a:gd name="T1" fmla="*/ 119 h 368"/>
                  <a:gd name="T2" fmla="*/ 0 w 372"/>
                  <a:gd name="T3" fmla="*/ 333 h 368"/>
                  <a:gd name="T4" fmla="*/ 0 w 372"/>
                  <a:gd name="T5" fmla="*/ 333 h 368"/>
                  <a:gd name="T6" fmla="*/ 47 w 372"/>
                  <a:gd name="T7" fmla="*/ 368 h 368"/>
                  <a:gd name="T8" fmla="*/ 372 w 372"/>
                  <a:gd name="T9" fmla="*/ 0 h 368"/>
                  <a:gd name="T10" fmla="*/ 372 w 372"/>
                  <a:gd name="T11" fmla="*/ 0 h 368"/>
                  <a:gd name="T12" fmla="*/ 282 w 372"/>
                  <a:gd name="T13" fmla="*/ 58 h 368"/>
                  <a:gd name="T14" fmla="*/ 192 w 372"/>
                  <a:gd name="T15" fmla="*/ 119 h 368"/>
                  <a:gd name="T16" fmla="*/ 192 w 372"/>
                  <a:gd name="T17" fmla="*/ 119 h 3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368"/>
                  <a:gd name="T29" fmla="*/ 372 w 372"/>
                  <a:gd name="T30" fmla="*/ 368 h 3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368">
                    <a:moveTo>
                      <a:pt x="192" y="119"/>
                    </a:moveTo>
                    <a:lnTo>
                      <a:pt x="0" y="333"/>
                    </a:lnTo>
                    <a:lnTo>
                      <a:pt x="47" y="368"/>
                    </a:lnTo>
                    <a:lnTo>
                      <a:pt x="372" y="0"/>
                    </a:lnTo>
                    <a:lnTo>
                      <a:pt x="282" y="58"/>
                    </a:lnTo>
                    <a:lnTo>
                      <a:pt x="192" y="119"/>
                    </a:lnTo>
                    <a:close/>
                  </a:path>
                </a:pathLst>
              </a:custGeom>
              <a:solidFill>
                <a:srgbClr val="8A8F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0" name="Freeform 109"/>
              <p:cNvSpPr>
                <a:spLocks/>
              </p:cNvSpPr>
              <p:nvPr/>
            </p:nvSpPr>
            <p:spPr bwMode="auto">
              <a:xfrm>
                <a:off x="2489" y="1187"/>
                <a:ext cx="456" cy="467"/>
              </a:xfrm>
              <a:custGeom>
                <a:avLst/>
                <a:gdLst>
                  <a:gd name="T0" fmla="*/ 416 w 456"/>
                  <a:gd name="T1" fmla="*/ 15 h 467"/>
                  <a:gd name="T2" fmla="*/ 416 w 456"/>
                  <a:gd name="T3" fmla="*/ 15 h 467"/>
                  <a:gd name="T4" fmla="*/ 372 w 456"/>
                  <a:gd name="T5" fmla="*/ 34 h 467"/>
                  <a:gd name="T6" fmla="*/ 325 w 456"/>
                  <a:gd name="T7" fmla="*/ 61 h 467"/>
                  <a:gd name="T8" fmla="*/ 0 w 456"/>
                  <a:gd name="T9" fmla="*/ 429 h 467"/>
                  <a:gd name="T10" fmla="*/ 0 w 456"/>
                  <a:gd name="T11" fmla="*/ 429 h 467"/>
                  <a:gd name="T12" fmla="*/ 43 w 456"/>
                  <a:gd name="T13" fmla="*/ 467 h 467"/>
                  <a:gd name="T14" fmla="*/ 456 w 456"/>
                  <a:gd name="T15" fmla="*/ 0 h 467"/>
                  <a:gd name="T16" fmla="*/ 456 w 456"/>
                  <a:gd name="T17" fmla="*/ 0 h 467"/>
                  <a:gd name="T18" fmla="*/ 416 w 456"/>
                  <a:gd name="T19" fmla="*/ 15 h 467"/>
                  <a:gd name="T20" fmla="*/ 416 w 456"/>
                  <a:gd name="T21" fmla="*/ 15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6"/>
                  <a:gd name="T34" fmla="*/ 0 h 467"/>
                  <a:gd name="T35" fmla="*/ 456 w 456"/>
                  <a:gd name="T36" fmla="*/ 467 h 4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6" h="467">
                    <a:moveTo>
                      <a:pt x="416" y="15"/>
                    </a:moveTo>
                    <a:lnTo>
                      <a:pt x="416" y="15"/>
                    </a:lnTo>
                    <a:lnTo>
                      <a:pt x="372" y="34"/>
                    </a:lnTo>
                    <a:lnTo>
                      <a:pt x="325" y="61"/>
                    </a:lnTo>
                    <a:lnTo>
                      <a:pt x="0" y="429"/>
                    </a:lnTo>
                    <a:lnTo>
                      <a:pt x="43" y="467"/>
                    </a:lnTo>
                    <a:lnTo>
                      <a:pt x="456" y="0"/>
                    </a:lnTo>
                    <a:lnTo>
                      <a:pt x="416" y="15"/>
                    </a:lnTo>
                    <a:close/>
                  </a:path>
                </a:pathLst>
              </a:custGeom>
              <a:solidFill>
                <a:srgbClr val="858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1" name="Freeform 110"/>
              <p:cNvSpPr>
                <a:spLocks/>
              </p:cNvSpPr>
              <p:nvPr/>
            </p:nvSpPr>
            <p:spPr bwMode="auto">
              <a:xfrm>
                <a:off x="2532" y="1156"/>
                <a:ext cx="518" cy="533"/>
              </a:xfrm>
              <a:custGeom>
                <a:avLst/>
                <a:gdLst>
                  <a:gd name="T0" fmla="*/ 413 w 518"/>
                  <a:gd name="T1" fmla="*/ 31 h 533"/>
                  <a:gd name="T2" fmla="*/ 0 w 518"/>
                  <a:gd name="T3" fmla="*/ 498 h 533"/>
                  <a:gd name="T4" fmla="*/ 0 w 518"/>
                  <a:gd name="T5" fmla="*/ 498 h 533"/>
                  <a:gd name="T6" fmla="*/ 47 w 518"/>
                  <a:gd name="T7" fmla="*/ 533 h 533"/>
                  <a:gd name="T8" fmla="*/ 518 w 518"/>
                  <a:gd name="T9" fmla="*/ 0 h 533"/>
                  <a:gd name="T10" fmla="*/ 518 w 518"/>
                  <a:gd name="T11" fmla="*/ 0 h 533"/>
                  <a:gd name="T12" fmla="*/ 467 w 518"/>
                  <a:gd name="T13" fmla="*/ 16 h 533"/>
                  <a:gd name="T14" fmla="*/ 413 w 518"/>
                  <a:gd name="T15" fmla="*/ 31 h 533"/>
                  <a:gd name="T16" fmla="*/ 413 w 518"/>
                  <a:gd name="T17" fmla="*/ 31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8"/>
                  <a:gd name="T28" fmla="*/ 0 h 533"/>
                  <a:gd name="T29" fmla="*/ 518 w 518"/>
                  <a:gd name="T30" fmla="*/ 533 h 5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8" h="533">
                    <a:moveTo>
                      <a:pt x="413" y="31"/>
                    </a:moveTo>
                    <a:lnTo>
                      <a:pt x="0" y="498"/>
                    </a:lnTo>
                    <a:lnTo>
                      <a:pt x="47" y="533"/>
                    </a:lnTo>
                    <a:lnTo>
                      <a:pt x="518" y="0"/>
                    </a:lnTo>
                    <a:lnTo>
                      <a:pt x="467" y="16"/>
                    </a:lnTo>
                    <a:lnTo>
                      <a:pt x="413" y="31"/>
                    </a:lnTo>
                    <a:close/>
                  </a:path>
                </a:pathLst>
              </a:custGeom>
              <a:solidFill>
                <a:srgbClr val="8084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2" name="Freeform 111"/>
              <p:cNvSpPr>
                <a:spLocks/>
              </p:cNvSpPr>
              <p:nvPr/>
            </p:nvSpPr>
            <p:spPr bwMode="auto">
              <a:xfrm>
                <a:off x="2579" y="1133"/>
                <a:ext cx="565" cy="594"/>
              </a:xfrm>
              <a:custGeom>
                <a:avLst/>
                <a:gdLst>
                  <a:gd name="T0" fmla="*/ 471 w 565"/>
                  <a:gd name="T1" fmla="*/ 23 h 594"/>
                  <a:gd name="T2" fmla="*/ 0 w 565"/>
                  <a:gd name="T3" fmla="*/ 556 h 594"/>
                  <a:gd name="T4" fmla="*/ 0 w 565"/>
                  <a:gd name="T5" fmla="*/ 556 h 594"/>
                  <a:gd name="T6" fmla="*/ 44 w 565"/>
                  <a:gd name="T7" fmla="*/ 594 h 594"/>
                  <a:gd name="T8" fmla="*/ 565 w 565"/>
                  <a:gd name="T9" fmla="*/ 0 h 594"/>
                  <a:gd name="T10" fmla="*/ 565 w 565"/>
                  <a:gd name="T11" fmla="*/ 0 h 594"/>
                  <a:gd name="T12" fmla="*/ 471 w 565"/>
                  <a:gd name="T13" fmla="*/ 23 h 594"/>
                  <a:gd name="T14" fmla="*/ 471 w 565"/>
                  <a:gd name="T15" fmla="*/ 23 h 594"/>
                  <a:gd name="T16" fmla="*/ 0 60000 65536"/>
                  <a:gd name="T17" fmla="*/ 0 60000 65536"/>
                  <a:gd name="T18" fmla="*/ 0 60000 65536"/>
                  <a:gd name="T19" fmla="*/ 0 60000 65536"/>
                  <a:gd name="T20" fmla="*/ 0 60000 65536"/>
                  <a:gd name="T21" fmla="*/ 0 60000 65536"/>
                  <a:gd name="T22" fmla="*/ 0 60000 65536"/>
                  <a:gd name="T23" fmla="*/ 0 60000 65536"/>
                  <a:gd name="T24" fmla="*/ 0 w 565"/>
                  <a:gd name="T25" fmla="*/ 0 h 594"/>
                  <a:gd name="T26" fmla="*/ 565 w 565"/>
                  <a:gd name="T27" fmla="*/ 594 h 5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 h="594">
                    <a:moveTo>
                      <a:pt x="471" y="23"/>
                    </a:moveTo>
                    <a:lnTo>
                      <a:pt x="0" y="556"/>
                    </a:lnTo>
                    <a:lnTo>
                      <a:pt x="44" y="594"/>
                    </a:lnTo>
                    <a:lnTo>
                      <a:pt x="565" y="0"/>
                    </a:lnTo>
                    <a:lnTo>
                      <a:pt x="471" y="23"/>
                    </a:lnTo>
                    <a:close/>
                  </a:path>
                </a:pathLst>
              </a:custGeom>
              <a:solidFill>
                <a:srgbClr val="7B7F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3" name="Freeform 112"/>
              <p:cNvSpPr>
                <a:spLocks/>
              </p:cNvSpPr>
              <p:nvPr/>
            </p:nvSpPr>
            <p:spPr bwMode="auto">
              <a:xfrm>
                <a:off x="2623" y="1110"/>
                <a:ext cx="618" cy="655"/>
              </a:xfrm>
              <a:custGeom>
                <a:avLst/>
                <a:gdLst>
                  <a:gd name="T0" fmla="*/ 521 w 618"/>
                  <a:gd name="T1" fmla="*/ 23 h 655"/>
                  <a:gd name="T2" fmla="*/ 0 w 618"/>
                  <a:gd name="T3" fmla="*/ 617 h 655"/>
                  <a:gd name="T4" fmla="*/ 0 w 618"/>
                  <a:gd name="T5" fmla="*/ 617 h 655"/>
                  <a:gd name="T6" fmla="*/ 43 w 618"/>
                  <a:gd name="T7" fmla="*/ 655 h 655"/>
                  <a:gd name="T8" fmla="*/ 618 w 618"/>
                  <a:gd name="T9" fmla="*/ 0 h 655"/>
                  <a:gd name="T10" fmla="*/ 618 w 618"/>
                  <a:gd name="T11" fmla="*/ 0 h 655"/>
                  <a:gd name="T12" fmla="*/ 521 w 618"/>
                  <a:gd name="T13" fmla="*/ 23 h 655"/>
                  <a:gd name="T14" fmla="*/ 521 w 618"/>
                  <a:gd name="T15" fmla="*/ 23 h 655"/>
                  <a:gd name="T16" fmla="*/ 0 60000 65536"/>
                  <a:gd name="T17" fmla="*/ 0 60000 65536"/>
                  <a:gd name="T18" fmla="*/ 0 60000 65536"/>
                  <a:gd name="T19" fmla="*/ 0 60000 65536"/>
                  <a:gd name="T20" fmla="*/ 0 60000 65536"/>
                  <a:gd name="T21" fmla="*/ 0 60000 65536"/>
                  <a:gd name="T22" fmla="*/ 0 60000 65536"/>
                  <a:gd name="T23" fmla="*/ 0 60000 65536"/>
                  <a:gd name="T24" fmla="*/ 0 w 618"/>
                  <a:gd name="T25" fmla="*/ 0 h 655"/>
                  <a:gd name="T26" fmla="*/ 618 w 618"/>
                  <a:gd name="T27" fmla="*/ 655 h 6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8" h="655">
                    <a:moveTo>
                      <a:pt x="521" y="23"/>
                    </a:moveTo>
                    <a:lnTo>
                      <a:pt x="0" y="617"/>
                    </a:lnTo>
                    <a:lnTo>
                      <a:pt x="43" y="655"/>
                    </a:lnTo>
                    <a:lnTo>
                      <a:pt x="618" y="0"/>
                    </a:lnTo>
                    <a:lnTo>
                      <a:pt x="521" y="23"/>
                    </a:lnTo>
                    <a:close/>
                  </a:path>
                </a:pathLst>
              </a:custGeom>
              <a:solidFill>
                <a:srgbClr val="767A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4" name="Freeform 113"/>
              <p:cNvSpPr>
                <a:spLocks/>
              </p:cNvSpPr>
              <p:nvPr/>
            </p:nvSpPr>
            <p:spPr bwMode="auto">
              <a:xfrm>
                <a:off x="2666" y="1076"/>
                <a:ext cx="684" cy="728"/>
              </a:xfrm>
              <a:custGeom>
                <a:avLst/>
                <a:gdLst>
                  <a:gd name="T0" fmla="*/ 575 w 684"/>
                  <a:gd name="T1" fmla="*/ 34 h 728"/>
                  <a:gd name="T2" fmla="*/ 0 w 684"/>
                  <a:gd name="T3" fmla="*/ 689 h 728"/>
                  <a:gd name="T4" fmla="*/ 0 w 684"/>
                  <a:gd name="T5" fmla="*/ 689 h 728"/>
                  <a:gd name="T6" fmla="*/ 40 w 684"/>
                  <a:gd name="T7" fmla="*/ 728 h 728"/>
                  <a:gd name="T8" fmla="*/ 684 w 684"/>
                  <a:gd name="T9" fmla="*/ 0 h 728"/>
                  <a:gd name="T10" fmla="*/ 684 w 684"/>
                  <a:gd name="T11" fmla="*/ 0 h 728"/>
                  <a:gd name="T12" fmla="*/ 633 w 684"/>
                  <a:gd name="T13" fmla="*/ 19 h 728"/>
                  <a:gd name="T14" fmla="*/ 575 w 684"/>
                  <a:gd name="T15" fmla="*/ 34 h 728"/>
                  <a:gd name="T16" fmla="*/ 575 w 684"/>
                  <a:gd name="T17" fmla="*/ 34 h 7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4"/>
                  <a:gd name="T28" fmla="*/ 0 h 728"/>
                  <a:gd name="T29" fmla="*/ 684 w 684"/>
                  <a:gd name="T30" fmla="*/ 728 h 7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4" h="728">
                    <a:moveTo>
                      <a:pt x="575" y="34"/>
                    </a:moveTo>
                    <a:lnTo>
                      <a:pt x="0" y="689"/>
                    </a:lnTo>
                    <a:lnTo>
                      <a:pt x="40" y="728"/>
                    </a:lnTo>
                    <a:lnTo>
                      <a:pt x="684" y="0"/>
                    </a:lnTo>
                    <a:lnTo>
                      <a:pt x="633" y="19"/>
                    </a:lnTo>
                    <a:lnTo>
                      <a:pt x="575" y="34"/>
                    </a:lnTo>
                    <a:close/>
                  </a:path>
                </a:pathLst>
              </a:custGeom>
              <a:solidFill>
                <a:srgbClr val="7175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5" name="Freeform 114"/>
              <p:cNvSpPr>
                <a:spLocks/>
              </p:cNvSpPr>
              <p:nvPr/>
            </p:nvSpPr>
            <p:spPr bwMode="auto">
              <a:xfrm>
                <a:off x="2706" y="1041"/>
                <a:ext cx="709" cy="801"/>
              </a:xfrm>
              <a:custGeom>
                <a:avLst/>
                <a:gdLst>
                  <a:gd name="T0" fmla="*/ 709 w 709"/>
                  <a:gd name="T1" fmla="*/ 0 h 801"/>
                  <a:gd name="T2" fmla="*/ 709 w 709"/>
                  <a:gd name="T3" fmla="*/ 0 h 801"/>
                  <a:gd name="T4" fmla="*/ 676 w 709"/>
                  <a:gd name="T5" fmla="*/ 19 h 801"/>
                  <a:gd name="T6" fmla="*/ 644 w 709"/>
                  <a:gd name="T7" fmla="*/ 35 h 801"/>
                  <a:gd name="T8" fmla="*/ 0 w 709"/>
                  <a:gd name="T9" fmla="*/ 763 h 801"/>
                  <a:gd name="T10" fmla="*/ 0 w 709"/>
                  <a:gd name="T11" fmla="*/ 763 h 801"/>
                  <a:gd name="T12" fmla="*/ 43 w 709"/>
                  <a:gd name="T13" fmla="*/ 801 h 801"/>
                  <a:gd name="T14" fmla="*/ 702 w 709"/>
                  <a:gd name="T15" fmla="*/ 54 h 801"/>
                  <a:gd name="T16" fmla="*/ 702 w 709"/>
                  <a:gd name="T17" fmla="*/ 54 h 801"/>
                  <a:gd name="T18" fmla="*/ 709 w 709"/>
                  <a:gd name="T19" fmla="*/ 0 h 801"/>
                  <a:gd name="T20" fmla="*/ 709 w 709"/>
                  <a:gd name="T21" fmla="*/ 0 h 8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09"/>
                  <a:gd name="T34" fmla="*/ 0 h 801"/>
                  <a:gd name="T35" fmla="*/ 709 w 709"/>
                  <a:gd name="T36" fmla="*/ 801 h 8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09" h="801">
                    <a:moveTo>
                      <a:pt x="709" y="0"/>
                    </a:moveTo>
                    <a:lnTo>
                      <a:pt x="709" y="0"/>
                    </a:lnTo>
                    <a:lnTo>
                      <a:pt x="676" y="19"/>
                    </a:lnTo>
                    <a:lnTo>
                      <a:pt x="644" y="35"/>
                    </a:lnTo>
                    <a:lnTo>
                      <a:pt x="0" y="763"/>
                    </a:lnTo>
                    <a:lnTo>
                      <a:pt x="43" y="801"/>
                    </a:lnTo>
                    <a:lnTo>
                      <a:pt x="702" y="54"/>
                    </a:lnTo>
                    <a:lnTo>
                      <a:pt x="709" y="0"/>
                    </a:lnTo>
                    <a:close/>
                  </a:path>
                </a:pathLst>
              </a:custGeom>
              <a:solidFill>
                <a:srgbClr val="6C70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6" name="Freeform 115"/>
              <p:cNvSpPr>
                <a:spLocks/>
              </p:cNvSpPr>
              <p:nvPr/>
            </p:nvSpPr>
            <p:spPr bwMode="auto">
              <a:xfrm>
                <a:off x="2749" y="1095"/>
                <a:ext cx="659" cy="785"/>
              </a:xfrm>
              <a:custGeom>
                <a:avLst/>
                <a:gdLst>
                  <a:gd name="T0" fmla="*/ 659 w 659"/>
                  <a:gd name="T1" fmla="*/ 0 h 785"/>
                  <a:gd name="T2" fmla="*/ 0 w 659"/>
                  <a:gd name="T3" fmla="*/ 747 h 785"/>
                  <a:gd name="T4" fmla="*/ 0 w 659"/>
                  <a:gd name="T5" fmla="*/ 747 h 785"/>
                  <a:gd name="T6" fmla="*/ 44 w 659"/>
                  <a:gd name="T7" fmla="*/ 785 h 785"/>
                  <a:gd name="T8" fmla="*/ 659 w 659"/>
                  <a:gd name="T9" fmla="*/ 88 h 785"/>
                  <a:gd name="T10" fmla="*/ 659 w 659"/>
                  <a:gd name="T11" fmla="*/ 88 h 785"/>
                  <a:gd name="T12" fmla="*/ 659 w 659"/>
                  <a:gd name="T13" fmla="*/ 42 h 785"/>
                  <a:gd name="T14" fmla="*/ 659 w 659"/>
                  <a:gd name="T15" fmla="*/ 0 h 785"/>
                  <a:gd name="T16" fmla="*/ 659 w 659"/>
                  <a:gd name="T17" fmla="*/ 0 h 7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9"/>
                  <a:gd name="T28" fmla="*/ 0 h 785"/>
                  <a:gd name="T29" fmla="*/ 659 w 659"/>
                  <a:gd name="T30" fmla="*/ 785 h 7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9" h="785">
                    <a:moveTo>
                      <a:pt x="659" y="0"/>
                    </a:moveTo>
                    <a:lnTo>
                      <a:pt x="0" y="747"/>
                    </a:lnTo>
                    <a:lnTo>
                      <a:pt x="44" y="785"/>
                    </a:lnTo>
                    <a:lnTo>
                      <a:pt x="659" y="88"/>
                    </a:lnTo>
                    <a:lnTo>
                      <a:pt x="659" y="42"/>
                    </a:lnTo>
                    <a:lnTo>
                      <a:pt x="659" y="0"/>
                    </a:lnTo>
                    <a:close/>
                  </a:path>
                </a:pathLst>
              </a:custGeom>
              <a:solidFill>
                <a:srgbClr val="676B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7" name="Freeform 116"/>
              <p:cNvSpPr>
                <a:spLocks/>
              </p:cNvSpPr>
              <p:nvPr/>
            </p:nvSpPr>
            <p:spPr bwMode="auto">
              <a:xfrm>
                <a:off x="2793" y="1183"/>
                <a:ext cx="622" cy="736"/>
              </a:xfrm>
              <a:custGeom>
                <a:avLst/>
                <a:gdLst>
                  <a:gd name="T0" fmla="*/ 615 w 622"/>
                  <a:gd name="T1" fmla="*/ 0 h 736"/>
                  <a:gd name="T2" fmla="*/ 0 w 622"/>
                  <a:gd name="T3" fmla="*/ 697 h 736"/>
                  <a:gd name="T4" fmla="*/ 0 w 622"/>
                  <a:gd name="T5" fmla="*/ 697 h 736"/>
                  <a:gd name="T6" fmla="*/ 40 w 622"/>
                  <a:gd name="T7" fmla="*/ 736 h 736"/>
                  <a:gd name="T8" fmla="*/ 622 w 622"/>
                  <a:gd name="T9" fmla="*/ 77 h 736"/>
                  <a:gd name="T10" fmla="*/ 622 w 622"/>
                  <a:gd name="T11" fmla="*/ 77 h 736"/>
                  <a:gd name="T12" fmla="*/ 615 w 622"/>
                  <a:gd name="T13" fmla="*/ 0 h 736"/>
                  <a:gd name="T14" fmla="*/ 615 w 622"/>
                  <a:gd name="T15" fmla="*/ 0 h 736"/>
                  <a:gd name="T16" fmla="*/ 0 60000 65536"/>
                  <a:gd name="T17" fmla="*/ 0 60000 65536"/>
                  <a:gd name="T18" fmla="*/ 0 60000 65536"/>
                  <a:gd name="T19" fmla="*/ 0 60000 65536"/>
                  <a:gd name="T20" fmla="*/ 0 60000 65536"/>
                  <a:gd name="T21" fmla="*/ 0 60000 65536"/>
                  <a:gd name="T22" fmla="*/ 0 60000 65536"/>
                  <a:gd name="T23" fmla="*/ 0 60000 65536"/>
                  <a:gd name="T24" fmla="*/ 0 w 622"/>
                  <a:gd name="T25" fmla="*/ 0 h 736"/>
                  <a:gd name="T26" fmla="*/ 622 w 622"/>
                  <a:gd name="T27" fmla="*/ 736 h 7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2" h="736">
                    <a:moveTo>
                      <a:pt x="615" y="0"/>
                    </a:moveTo>
                    <a:lnTo>
                      <a:pt x="0" y="697"/>
                    </a:lnTo>
                    <a:lnTo>
                      <a:pt x="40" y="736"/>
                    </a:lnTo>
                    <a:lnTo>
                      <a:pt x="622" y="77"/>
                    </a:lnTo>
                    <a:lnTo>
                      <a:pt x="615" y="0"/>
                    </a:lnTo>
                    <a:close/>
                  </a:path>
                </a:pathLst>
              </a:custGeom>
              <a:solidFill>
                <a:srgbClr val="6265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8" name="Freeform 117"/>
              <p:cNvSpPr>
                <a:spLocks/>
              </p:cNvSpPr>
              <p:nvPr/>
            </p:nvSpPr>
            <p:spPr bwMode="auto">
              <a:xfrm>
                <a:off x="2833" y="1260"/>
                <a:ext cx="593" cy="701"/>
              </a:xfrm>
              <a:custGeom>
                <a:avLst/>
                <a:gdLst>
                  <a:gd name="T0" fmla="*/ 582 w 593"/>
                  <a:gd name="T1" fmla="*/ 0 h 701"/>
                  <a:gd name="T2" fmla="*/ 0 w 593"/>
                  <a:gd name="T3" fmla="*/ 659 h 701"/>
                  <a:gd name="T4" fmla="*/ 0 w 593"/>
                  <a:gd name="T5" fmla="*/ 659 h 701"/>
                  <a:gd name="T6" fmla="*/ 39 w 593"/>
                  <a:gd name="T7" fmla="*/ 701 h 701"/>
                  <a:gd name="T8" fmla="*/ 593 w 593"/>
                  <a:gd name="T9" fmla="*/ 76 h 701"/>
                  <a:gd name="T10" fmla="*/ 593 w 593"/>
                  <a:gd name="T11" fmla="*/ 76 h 701"/>
                  <a:gd name="T12" fmla="*/ 582 w 593"/>
                  <a:gd name="T13" fmla="*/ 0 h 701"/>
                  <a:gd name="T14" fmla="*/ 582 w 593"/>
                  <a:gd name="T15" fmla="*/ 0 h 701"/>
                  <a:gd name="T16" fmla="*/ 0 60000 65536"/>
                  <a:gd name="T17" fmla="*/ 0 60000 65536"/>
                  <a:gd name="T18" fmla="*/ 0 60000 65536"/>
                  <a:gd name="T19" fmla="*/ 0 60000 65536"/>
                  <a:gd name="T20" fmla="*/ 0 60000 65536"/>
                  <a:gd name="T21" fmla="*/ 0 60000 65536"/>
                  <a:gd name="T22" fmla="*/ 0 60000 65536"/>
                  <a:gd name="T23" fmla="*/ 0 60000 65536"/>
                  <a:gd name="T24" fmla="*/ 0 w 593"/>
                  <a:gd name="T25" fmla="*/ 0 h 701"/>
                  <a:gd name="T26" fmla="*/ 593 w 593"/>
                  <a:gd name="T27" fmla="*/ 701 h 70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3" h="701">
                    <a:moveTo>
                      <a:pt x="582" y="0"/>
                    </a:moveTo>
                    <a:lnTo>
                      <a:pt x="0" y="659"/>
                    </a:lnTo>
                    <a:lnTo>
                      <a:pt x="39" y="701"/>
                    </a:lnTo>
                    <a:lnTo>
                      <a:pt x="593" y="76"/>
                    </a:lnTo>
                    <a:lnTo>
                      <a:pt x="582" y="0"/>
                    </a:lnTo>
                    <a:close/>
                  </a:path>
                </a:pathLst>
              </a:custGeom>
              <a:solidFill>
                <a:srgbClr val="5D60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9" name="Freeform 118"/>
              <p:cNvSpPr>
                <a:spLocks/>
              </p:cNvSpPr>
              <p:nvPr/>
            </p:nvSpPr>
            <p:spPr bwMode="auto">
              <a:xfrm>
                <a:off x="2872" y="1336"/>
                <a:ext cx="565" cy="663"/>
              </a:xfrm>
              <a:custGeom>
                <a:avLst/>
                <a:gdLst>
                  <a:gd name="T0" fmla="*/ 554 w 565"/>
                  <a:gd name="T1" fmla="*/ 0 h 663"/>
                  <a:gd name="T2" fmla="*/ 0 w 565"/>
                  <a:gd name="T3" fmla="*/ 625 h 663"/>
                  <a:gd name="T4" fmla="*/ 0 w 565"/>
                  <a:gd name="T5" fmla="*/ 625 h 663"/>
                  <a:gd name="T6" fmla="*/ 40 w 565"/>
                  <a:gd name="T7" fmla="*/ 663 h 663"/>
                  <a:gd name="T8" fmla="*/ 565 w 565"/>
                  <a:gd name="T9" fmla="*/ 73 h 663"/>
                  <a:gd name="T10" fmla="*/ 565 w 565"/>
                  <a:gd name="T11" fmla="*/ 73 h 663"/>
                  <a:gd name="T12" fmla="*/ 554 w 565"/>
                  <a:gd name="T13" fmla="*/ 0 h 663"/>
                  <a:gd name="T14" fmla="*/ 554 w 565"/>
                  <a:gd name="T15" fmla="*/ 0 h 663"/>
                  <a:gd name="T16" fmla="*/ 0 60000 65536"/>
                  <a:gd name="T17" fmla="*/ 0 60000 65536"/>
                  <a:gd name="T18" fmla="*/ 0 60000 65536"/>
                  <a:gd name="T19" fmla="*/ 0 60000 65536"/>
                  <a:gd name="T20" fmla="*/ 0 60000 65536"/>
                  <a:gd name="T21" fmla="*/ 0 60000 65536"/>
                  <a:gd name="T22" fmla="*/ 0 60000 65536"/>
                  <a:gd name="T23" fmla="*/ 0 60000 65536"/>
                  <a:gd name="T24" fmla="*/ 0 w 565"/>
                  <a:gd name="T25" fmla="*/ 0 h 663"/>
                  <a:gd name="T26" fmla="*/ 565 w 565"/>
                  <a:gd name="T27" fmla="*/ 663 h 6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 h="663">
                    <a:moveTo>
                      <a:pt x="554" y="0"/>
                    </a:moveTo>
                    <a:lnTo>
                      <a:pt x="0" y="625"/>
                    </a:lnTo>
                    <a:lnTo>
                      <a:pt x="40" y="663"/>
                    </a:lnTo>
                    <a:lnTo>
                      <a:pt x="565" y="73"/>
                    </a:lnTo>
                    <a:lnTo>
                      <a:pt x="554" y="0"/>
                    </a:lnTo>
                    <a:close/>
                  </a:path>
                </a:pathLst>
              </a:custGeom>
              <a:solidFill>
                <a:srgbClr val="585B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0" name="Freeform 119"/>
              <p:cNvSpPr>
                <a:spLocks/>
              </p:cNvSpPr>
              <p:nvPr/>
            </p:nvSpPr>
            <p:spPr bwMode="auto">
              <a:xfrm>
                <a:off x="2912" y="1409"/>
                <a:ext cx="536" cy="632"/>
              </a:xfrm>
              <a:custGeom>
                <a:avLst/>
                <a:gdLst>
                  <a:gd name="T0" fmla="*/ 525 w 536"/>
                  <a:gd name="T1" fmla="*/ 0 h 632"/>
                  <a:gd name="T2" fmla="*/ 0 w 536"/>
                  <a:gd name="T3" fmla="*/ 590 h 632"/>
                  <a:gd name="T4" fmla="*/ 0 w 536"/>
                  <a:gd name="T5" fmla="*/ 590 h 632"/>
                  <a:gd name="T6" fmla="*/ 44 w 536"/>
                  <a:gd name="T7" fmla="*/ 632 h 632"/>
                  <a:gd name="T8" fmla="*/ 536 w 536"/>
                  <a:gd name="T9" fmla="*/ 73 h 632"/>
                  <a:gd name="T10" fmla="*/ 536 w 536"/>
                  <a:gd name="T11" fmla="*/ 73 h 632"/>
                  <a:gd name="T12" fmla="*/ 525 w 536"/>
                  <a:gd name="T13" fmla="*/ 0 h 632"/>
                  <a:gd name="T14" fmla="*/ 525 w 536"/>
                  <a:gd name="T15" fmla="*/ 0 h 632"/>
                  <a:gd name="T16" fmla="*/ 0 60000 65536"/>
                  <a:gd name="T17" fmla="*/ 0 60000 65536"/>
                  <a:gd name="T18" fmla="*/ 0 60000 65536"/>
                  <a:gd name="T19" fmla="*/ 0 60000 65536"/>
                  <a:gd name="T20" fmla="*/ 0 60000 65536"/>
                  <a:gd name="T21" fmla="*/ 0 60000 65536"/>
                  <a:gd name="T22" fmla="*/ 0 60000 65536"/>
                  <a:gd name="T23" fmla="*/ 0 60000 65536"/>
                  <a:gd name="T24" fmla="*/ 0 w 536"/>
                  <a:gd name="T25" fmla="*/ 0 h 632"/>
                  <a:gd name="T26" fmla="*/ 536 w 536"/>
                  <a:gd name="T27" fmla="*/ 632 h 6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6" h="632">
                    <a:moveTo>
                      <a:pt x="525" y="0"/>
                    </a:moveTo>
                    <a:lnTo>
                      <a:pt x="0" y="590"/>
                    </a:lnTo>
                    <a:lnTo>
                      <a:pt x="44" y="632"/>
                    </a:lnTo>
                    <a:lnTo>
                      <a:pt x="536" y="73"/>
                    </a:lnTo>
                    <a:lnTo>
                      <a:pt x="525" y="0"/>
                    </a:lnTo>
                    <a:close/>
                  </a:path>
                </a:pathLst>
              </a:custGeom>
              <a:solidFill>
                <a:srgbClr val="535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1" name="Freeform 120"/>
              <p:cNvSpPr>
                <a:spLocks/>
              </p:cNvSpPr>
              <p:nvPr/>
            </p:nvSpPr>
            <p:spPr bwMode="auto">
              <a:xfrm>
                <a:off x="2956" y="1482"/>
                <a:ext cx="502" cy="601"/>
              </a:xfrm>
              <a:custGeom>
                <a:avLst/>
                <a:gdLst>
                  <a:gd name="T0" fmla="*/ 0 w 502"/>
                  <a:gd name="T1" fmla="*/ 559 h 601"/>
                  <a:gd name="T2" fmla="*/ 0 w 502"/>
                  <a:gd name="T3" fmla="*/ 559 h 601"/>
                  <a:gd name="T4" fmla="*/ 39 w 502"/>
                  <a:gd name="T5" fmla="*/ 601 h 601"/>
                  <a:gd name="T6" fmla="*/ 502 w 502"/>
                  <a:gd name="T7" fmla="*/ 76 h 601"/>
                  <a:gd name="T8" fmla="*/ 502 w 502"/>
                  <a:gd name="T9" fmla="*/ 76 h 601"/>
                  <a:gd name="T10" fmla="*/ 492 w 502"/>
                  <a:gd name="T11" fmla="*/ 0 h 601"/>
                  <a:gd name="T12" fmla="*/ 0 w 502"/>
                  <a:gd name="T13" fmla="*/ 559 h 601"/>
                  <a:gd name="T14" fmla="*/ 0 60000 65536"/>
                  <a:gd name="T15" fmla="*/ 0 60000 65536"/>
                  <a:gd name="T16" fmla="*/ 0 60000 65536"/>
                  <a:gd name="T17" fmla="*/ 0 60000 65536"/>
                  <a:gd name="T18" fmla="*/ 0 60000 65536"/>
                  <a:gd name="T19" fmla="*/ 0 60000 65536"/>
                  <a:gd name="T20" fmla="*/ 0 60000 65536"/>
                  <a:gd name="T21" fmla="*/ 0 w 502"/>
                  <a:gd name="T22" fmla="*/ 0 h 601"/>
                  <a:gd name="T23" fmla="*/ 502 w 502"/>
                  <a:gd name="T24" fmla="*/ 601 h 6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2" h="601">
                    <a:moveTo>
                      <a:pt x="0" y="559"/>
                    </a:moveTo>
                    <a:lnTo>
                      <a:pt x="0" y="559"/>
                    </a:lnTo>
                    <a:lnTo>
                      <a:pt x="39" y="601"/>
                    </a:lnTo>
                    <a:lnTo>
                      <a:pt x="502" y="76"/>
                    </a:lnTo>
                    <a:lnTo>
                      <a:pt x="492" y="0"/>
                    </a:lnTo>
                    <a:lnTo>
                      <a:pt x="0" y="559"/>
                    </a:lnTo>
                    <a:close/>
                  </a:path>
                </a:pathLst>
              </a:custGeom>
              <a:solidFill>
                <a:srgbClr val="4E50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2" name="Freeform 121"/>
              <p:cNvSpPr>
                <a:spLocks/>
              </p:cNvSpPr>
              <p:nvPr/>
            </p:nvSpPr>
            <p:spPr bwMode="auto">
              <a:xfrm>
                <a:off x="2995" y="1558"/>
                <a:ext cx="467" cy="567"/>
              </a:xfrm>
              <a:custGeom>
                <a:avLst/>
                <a:gdLst>
                  <a:gd name="T0" fmla="*/ 37 w 467"/>
                  <a:gd name="T1" fmla="*/ 567 h 567"/>
                  <a:gd name="T2" fmla="*/ 467 w 467"/>
                  <a:gd name="T3" fmla="*/ 85 h 567"/>
                  <a:gd name="T4" fmla="*/ 467 w 467"/>
                  <a:gd name="T5" fmla="*/ 85 h 567"/>
                  <a:gd name="T6" fmla="*/ 463 w 467"/>
                  <a:gd name="T7" fmla="*/ 43 h 567"/>
                  <a:gd name="T8" fmla="*/ 463 w 467"/>
                  <a:gd name="T9" fmla="*/ 43 h 567"/>
                  <a:gd name="T10" fmla="*/ 463 w 467"/>
                  <a:gd name="T11" fmla="*/ 0 h 567"/>
                  <a:gd name="T12" fmla="*/ 0 w 467"/>
                  <a:gd name="T13" fmla="*/ 525 h 567"/>
                  <a:gd name="T14" fmla="*/ 0 w 467"/>
                  <a:gd name="T15" fmla="*/ 525 h 567"/>
                  <a:gd name="T16" fmla="*/ 37 w 467"/>
                  <a:gd name="T17" fmla="*/ 567 h 567"/>
                  <a:gd name="T18" fmla="*/ 37 w 467"/>
                  <a:gd name="T19" fmla="*/ 567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7"/>
                  <a:gd name="T31" fmla="*/ 0 h 567"/>
                  <a:gd name="T32" fmla="*/ 467 w 467"/>
                  <a:gd name="T33" fmla="*/ 567 h 5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7" h="567">
                    <a:moveTo>
                      <a:pt x="37" y="567"/>
                    </a:moveTo>
                    <a:lnTo>
                      <a:pt x="467" y="85"/>
                    </a:lnTo>
                    <a:lnTo>
                      <a:pt x="463" y="43"/>
                    </a:lnTo>
                    <a:lnTo>
                      <a:pt x="463" y="0"/>
                    </a:lnTo>
                    <a:lnTo>
                      <a:pt x="0" y="525"/>
                    </a:lnTo>
                    <a:lnTo>
                      <a:pt x="37" y="567"/>
                    </a:lnTo>
                    <a:close/>
                  </a:path>
                </a:pathLst>
              </a:custGeom>
              <a:solidFill>
                <a:srgbClr val="494C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3" name="Freeform 122"/>
              <p:cNvSpPr>
                <a:spLocks/>
              </p:cNvSpPr>
              <p:nvPr/>
            </p:nvSpPr>
            <p:spPr bwMode="auto">
              <a:xfrm>
                <a:off x="3032" y="1643"/>
                <a:ext cx="430" cy="525"/>
              </a:xfrm>
              <a:custGeom>
                <a:avLst/>
                <a:gdLst>
                  <a:gd name="T0" fmla="*/ 39 w 430"/>
                  <a:gd name="T1" fmla="*/ 525 h 525"/>
                  <a:gd name="T2" fmla="*/ 423 w 430"/>
                  <a:gd name="T3" fmla="*/ 95 h 525"/>
                  <a:gd name="T4" fmla="*/ 423 w 430"/>
                  <a:gd name="T5" fmla="*/ 95 h 525"/>
                  <a:gd name="T6" fmla="*/ 426 w 430"/>
                  <a:gd name="T7" fmla="*/ 46 h 525"/>
                  <a:gd name="T8" fmla="*/ 430 w 430"/>
                  <a:gd name="T9" fmla="*/ 0 h 525"/>
                  <a:gd name="T10" fmla="*/ 0 w 430"/>
                  <a:gd name="T11" fmla="*/ 482 h 525"/>
                  <a:gd name="T12" fmla="*/ 0 w 430"/>
                  <a:gd name="T13" fmla="*/ 482 h 525"/>
                  <a:gd name="T14" fmla="*/ 39 w 430"/>
                  <a:gd name="T15" fmla="*/ 525 h 525"/>
                  <a:gd name="T16" fmla="*/ 39 w 430"/>
                  <a:gd name="T17" fmla="*/ 525 h 5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525"/>
                  <a:gd name="T29" fmla="*/ 430 w 430"/>
                  <a:gd name="T30" fmla="*/ 525 h 5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525">
                    <a:moveTo>
                      <a:pt x="39" y="525"/>
                    </a:moveTo>
                    <a:lnTo>
                      <a:pt x="423" y="95"/>
                    </a:lnTo>
                    <a:lnTo>
                      <a:pt x="426" y="46"/>
                    </a:lnTo>
                    <a:lnTo>
                      <a:pt x="430" y="0"/>
                    </a:lnTo>
                    <a:lnTo>
                      <a:pt x="0" y="482"/>
                    </a:lnTo>
                    <a:lnTo>
                      <a:pt x="39" y="525"/>
                    </a:lnTo>
                    <a:close/>
                  </a:path>
                </a:pathLst>
              </a:custGeom>
              <a:solidFill>
                <a:srgbClr val="4446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4" name="Freeform 123"/>
              <p:cNvSpPr>
                <a:spLocks/>
              </p:cNvSpPr>
              <p:nvPr/>
            </p:nvSpPr>
            <p:spPr bwMode="auto">
              <a:xfrm>
                <a:off x="3071" y="1738"/>
                <a:ext cx="384" cy="472"/>
              </a:xfrm>
              <a:custGeom>
                <a:avLst/>
                <a:gdLst>
                  <a:gd name="T0" fmla="*/ 40 w 384"/>
                  <a:gd name="T1" fmla="*/ 472 h 472"/>
                  <a:gd name="T2" fmla="*/ 366 w 384"/>
                  <a:gd name="T3" fmla="*/ 104 h 472"/>
                  <a:gd name="T4" fmla="*/ 366 w 384"/>
                  <a:gd name="T5" fmla="*/ 104 h 472"/>
                  <a:gd name="T6" fmla="*/ 384 w 384"/>
                  <a:gd name="T7" fmla="*/ 0 h 472"/>
                  <a:gd name="T8" fmla="*/ 0 w 384"/>
                  <a:gd name="T9" fmla="*/ 430 h 472"/>
                  <a:gd name="T10" fmla="*/ 0 w 384"/>
                  <a:gd name="T11" fmla="*/ 430 h 472"/>
                  <a:gd name="T12" fmla="*/ 40 w 384"/>
                  <a:gd name="T13" fmla="*/ 472 h 472"/>
                  <a:gd name="T14" fmla="*/ 40 w 384"/>
                  <a:gd name="T15" fmla="*/ 472 h 472"/>
                  <a:gd name="T16" fmla="*/ 0 60000 65536"/>
                  <a:gd name="T17" fmla="*/ 0 60000 65536"/>
                  <a:gd name="T18" fmla="*/ 0 60000 65536"/>
                  <a:gd name="T19" fmla="*/ 0 60000 65536"/>
                  <a:gd name="T20" fmla="*/ 0 60000 65536"/>
                  <a:gd name="T21" fmla="*/ 0 60000 65536"/>
                  <a:gd name="T22" fmla="*/ 0 60000 65536"/>
                  <a:gd name="T23" fmla="*/ 0 60000 65536"/>
                  <a:gd name="T24" fmla="*/ 0 w 384"/>
                  <a:gd name="T25" fmla="*/ 0 h 472"/>
                  <a:gd name="T26" fmla="*/ 384 w 384"/>
                  <a:gd name="T27" fmla="*/ 472 h 4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4" h="472">
                    <a:moveTo>
                      <a:pt x="40" y="472"/>
                    </a:moveTo>
                    <a:lnTo>
                      <a:pt x="366" y="104"/>
                    </a:lnTo>
                    <a:lnTo>
                      <a:pt x="384" y="0"/>
                    </a:lnTo>
                    <a:lnTo>
                      <a:pt x="0" y="430"/>
                    </a:lnTo>
                    <a:lnTo>
                      <a:pt x="40" y="472"/>
                    </a:lnTo>
                    <a:close/>
                  </a:path>
                </a:pathLst>
              </a:custGeom>
              <a:solidFill>
                <a:srgbClr val="3F41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5" name="Freeform 124"/>
              <p:cNvSpPr>
                <a:spLocks/>
              </p:cNvSpPr>
              <p:nvPr/>
            </p:nvSpPr>
            <p:spPr bwMode="auto">
              <a:xfrm>
                <a:off x="3111" y="1842"/>
                <a:ext cx="326" cy="414"/>
              </a:xfrm>
              <a:custGeom>
                <a:avLst/>
                <a:gdLst>
                  <a:gd name="T0" fmla="*/ 36 w 326"/>
                  <a:gd name="T1" fmla="*/ 414 h 414"/>
                  <a:gd name="T2" fmla="*/ 304 w 326"/>
                  <a:gd name="T3" fmla="*/ 111 h 414"/>
                  <a:gd name="T4" fmla="*/ 304 w 326"/>
                  <a:gd name="T5" fmla="*/ 111 h 414"/>
                  <a:gd name="T6" fmla="*/ 326 w 326"/>
                  <a:gd name="T7" fmla="*/ 0 h 414"/>
                  <a:gd name="T8" fmla="*/ 0 w 326"/>
                  <a:gd name="T9" fmla="*/ 368 h 414"/>
                  <a:gd name="T10" fmla="*/ 0 w 326"/>
                  <a:gd name="T11" fmla="*/ 368 h 414"/>
                  <a:gd name="T12" fmla="*/ 36 w 326"/>
                  <a:gd name="T13" fmla="*/ 414 h 414"/>
                  <a:gd name="T14" fmla="*/ 36 w 326"/>
                  <a:gd name="T15" fmla="*/ 414 h 414"/>
                  <a:gd name="T16" fmla="*/ 0 60000 65536"/>
                  <a:gd name="T17" fmla="*/ 0 60000 65536"/>
                  <a:gd name="T18" fmla="*/ 0 60000 65536"/>
                  <a:gd name="T19" fmla="*/ 0 60000 65536"/>
                  <a:gd name="T20" fmla="*/ 0 60000 65536"/>
                  <a:gd name="T21" fmla="*/ 0 60000 65536"/>
                  <a:gd name="T22" fmla="*/ 0 60000 65536"/>
                  <a:gd name="T23" fmla="*/ 0 60000 65536"/>
                  <a:gd name="T24" fmla="*/ 0 w 326"/>
                  <a:gd name="T25" fmla="*/ 0 h 414"/>
                  <a:gd name="T26" fmla="*/ 326 w 326"/>
                  <a:gd name="T27" fmla="*/ 414 h 4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6" h="414">
                    <a:moveTo>
                      <a:pt x="36" y="414"/>
                    </a:moveTo>
                    <a:lnTo>
                      <a:pt x="304" y="111"/>
                    </a:lnTo>
                    <a:lnTo>
                      <a:pt x="326" y="0"/>
                    </a:lnTo>
                    <a:lnTo>
                      <a:pt x="0" y="368"/>
                    </a:lnTo>
                    <a:lnTo>
                      <a:pt x="36" y="414"/>
                    </a:lnTo>
                    <a:close/>
                  </a:path>
                </a:pathLst>
              </a:custGeom>
              <a:solidFill>
                <a:srgbClr val="3A3C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6" name="Freeform 125"/>
              <p:cNvSpPr>
                <a:spLocks/>
              </p:cNvSpPr>
              <p:nvPr/>
            </p:nvSpPr>
            <p:spPr bwMode="auto">
              <a:xfrm>
                <a:off x="3147" y="1953"/>
                <a:ext cx="268" cy="345"/>
              </a:xfrm>
              <a:custGeom>
                <a:avLst/>
                <a:gdLst>
                  <a:gd name="T0" fmla="*/ 40 w 268"/>
                  <a:gd name="T1" fmla="*/ 345 h 345"/>
                  <a:gd name="T2" fmla="*/ 243 w 268"/>
                  <a:gd name="T3" fmla="*/ 115 h 345"/>
                  <a:gd name="T4" fmla="*/ 243 w 268"/>
                  <a:gd name="T5" fmla="*/ 115 h 345"/>
                  <a:gd name="T6" fmla="*/ 268 w 268"/>
                  <a:gd name="T7" fmla="*/ 0 h 345"/>
                  <a:gd name="T8" fmla="*/ 0 w 268"/>
                  <a:gd name="T9" fmla="*/ 303 h 345"/>
                  <a:gd name="T10" fmla="*/ 0 w 268"/>
                  <a:gd name="T11" fmla="*/ 303 h 345"/>
                  <a:gd name="T12" fmla="*/ 40 w 268"/>
                  <a:gd name="T13" fmla="*/ 345 h 345"/>
                  <a:gd name="T14" fmla="*/ 40 w 268"/>
                  <a:gd name="T15" fmla="*/ 345 h 345"/>
                  <a:gd name="T16" fmla="*/ 0 60000 65536"/>
                  <a:gd name="T17" fmla="*/ 0 60000 65536"/>
                  <a:gd name="T18" fmla="*/ 0 60000 65536"/>
                  <a:gd name="T19" fmla="*/ 0 60000 65536"/>
                  <a:gd name="T20" fmla="*/ 0 60000 65536"/>
                  <a:gd name="T21" fmla="*/ 0 60000 65536"/>
                  <a:gd name="T22" fmla="*/ 0 60000 65536"/>
                  <a:gd name="T23" fmla="*/ 0 60000 65536"/>
                  <a:gd name="T24" fmla="*/ 0 w 268"/>
                  <a:gd name="T25" fmla="*/ 0 h 345"/>
                  <a:gd name="T26" fmla="*/ 268 w 268"/>
                  <a:gd name="T27" fmla="*/ 345 h 3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8" h="345">
                    <a:moveTo>
                      <a:pt x="40" y="345"/>
                    </a:moveTo>
                    <a:lnTo>
                      <a:pt x="243" y="115"/>
                    </a:lnTo>
                    <a:lnTo>
                      <a:pt x="268" y="0"/>
                    </a:lnTo>
                    <a:lnTo>
                      <a:pt x="0" y="303"/>
                    </a:lnTo>
                    <a:lnTo>
                      <a:pt x="40" y="345"/>
                    </a:lnTo>
                    <a:close/>
                  </a:path>
                </a:pathLst>
              </a:custGeom>
              <a:solidFill>
                <a:srgbClr val="3537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7" name="Freeform 126"/>
              <p:cNvSpPr>
                <a:spLocks/>
              </p:cNvSpPr>
              <p:nvPr/>
            </p:nvSpPr>
            <p:spPr bwMode="auto">
              <a:xfrm>
                <a:off x="3187" y="2068"/>
                <a:ext cx="203" cy="276"/>
              </a:xfrm>
              <a:custGeom>
                <a:avLst/>
                <a:gdLst>
                  <a:gd name="T0" fmla="*/ 36 w 203"/>
                  <a:gd name="T1" fmla="*/ 276 h 276"/>
                  <a:gd name="T2" fmla="*/ 174 w 203"/>
                  <a:gd name="T3" fmla="*/ 119 h 276"/>
                  <a:gd name="T4" fmla="*/ 174 w 203"/>
                  <a:gd name="T5" fmla="*/ 119 h 276"/>
                  <a:gd name="T6" fmla="*/ 203 w 203"/>
                  <a:gd name="T7" fmla="*/ 0 h 276"/>
                  <a:gd name="T8" fmla="*/ 0 w 203"/>
                  <a:gd name="T9" fmla="*/ 230 h 276"/>
                  <a:gd name="T10" fmla="*/ 0 w 203"/>
                  <a:gd name="T11" fmla="*/ 230 h 276"/>
                  <a:gd name="T12" fmla="*/ 36 w 203"/>
                  <a:gd name="T13" fmla="*/ 276 h 276"/>
                  <a:gd name="T14" fmla="*/ 36 w 203"/>
                  <a:gd name="T15" fmla="*/ 276 h 276"/>
                  <a:gd name="T16" fmla="*/ 0 60000 65536"/>
                  <a:gd name="T17" fmla="*/ 0 60000 65536"/>
                  <a:gd name="T18" fmla="*/ 0 60000 65536"/>
                  <a:gd name="T19" fmla="*/ 0 60000 65536"/>
                  <a:gd name="T20" fmla="*/ 0 60000 65536"/>
                  <a:gd name="T21" fmla="*/ 0 60000 65536"/>
                  <a:gd name="T22" fmla="*/ 0 60000 65536"/>
                  <a:gd name="T23" fmla="*/ 0 60000 65536"/>
                  <a:gd name="T24" fmla="*/ 0 w 203"/>
                  <a:gd name="T25" fmla="*/ 0 h 276"/>
                  <a:gd name="T26" fmla="*/ 203 w 203"/>
                  <a:gd name="T27" fmla="*/ 276 h 2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3" h="276">
                    <a:moveTo>
                      <a:pt x="36" y="276"/>
                    </a:moveTo>
                    <a:lnTo>
                      <a:pt x="174" y="119"/>
                    </a:lnTo>
                    <a:lnTo>
                      <a:pt x="203" y="0"/>
                    </a:lnTo>
                    <a:lnTo>
                      <a:pt x="0" y="230"/>
                    </a:lnTo>
                    <a:lnTo>
                      <a:pt x="36" y="276"/>
                    </a:lnTo>
                    <a:close/>
                  </a:path>
                </a:pathLst>
              </a:custGeom>
              <a:solidFill>
                <a:srgbClr val="2F31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8" name="Freeform 127"/>
              <p:cNvSpPr>
                <a:spLocks/>
              </p:cNvSpPr>
              <p:nvPr/>
            </p:nvSpPr>
            <p:spPr bwMode="auto">
              <a:xfrm>
                <a:off x="3223" y="2187"/>
                <a:ext cx="138" cy="203"/>
              </a:xfrm>
              <a:custGeom>
                <a:avLst/>
                <a:gdLst>
                  <a:gd name="T0" fmla="*/ 36 w 138"/>
                  <a:gd name="T1" fmla="*/ 203 h 203"/>
                  <a:gd name="T2" fmla="*/ 105 w 138"/>
                  <a:gd name="T3" fmla="*/ 122 h 203"/>
                  <a:gd name="T4" fmla="*/ 105 w 138"/>
                  <a:gd name="T5" fmla="*/ 122 h 203"/>
                  <a:gd name="T6" fmla="*/ 138 w 138"/>
                  <a:gd name="T7" fmla="*/ 0 h 203"/>
                  <a:gd name="T8" fmla="*/ 0 w 138"/>
                  <a:gd name="T9" fmla="*/ 157 h 203"/>
                  <a:gd name="T10" fmla="*/ 0 w 138"/>
                  <a:gd name="T11" fmla="*/ 157 h 203"/>
                  <a:gd name="T12" fmla="*/ 36 w 138"/>
                  <a:gd name="T13" fmla="*/ 203 h 203"/>
                  <a:gd name="T14" fmla="*/ 36 w 138"/>
                  <a:gd name="T15" fmla="*/ 203 h 203"/>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203"/>
                  <a:gd name="T26" fmla="*/ 138 w 138"/>
                  <a:gd name="T27" fmla="*/ 203 h 2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203">
                    <a:moveTo>
                      <a:pt x="36" y="203"/>
                    </a:moveTo>
                    <a:lnTo>
                      <a:pt x="105" y="122"/>
                    </a:lnTo>
                    <a:lnTo>
                      <a:pt x="138" y="0"/>
                    </a:lnTo>
                    <a:lnTo>
                      <a:pt x="0" y="157"/>
                    </a:lnTo>
                    <a:lnTo>
                      <a:pt x="36" y="203"/>
                    </a:lnTo>
                    <a:close/>
                  </a:path>
                </a:pathLst>
              </a:custGeom>
              <a:solidFill>
                <a:srgbClr val="2B2D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9" name="Freeform 128"/>
              <p:cNvSpPr>
                <a:spLocks/>
              </p:cNvSpPr>
              <p:nvPr/>
            </p:nvSpPr>
            <p:spPr bwMode="auto">
              <a:xfrm>
                <a:off x="3259" y="2309"/>
                <a:ext cx="69" cy="127"/>
              </a:xfrm>
              <a:custGeom>
                <a:avLst/>
                <a:gdLst>
                  <a:gd name="T0" fmla="*/ 33 w 69"/>
                  <a:gd name="T1" fmla="*/ 127 h 127"/>
                  <a:gd name="T2" fmla="*/ 33 w 69"/>
                  <a:gd name="T3" fmla="*/ 127 h 127"/>
                  <a:gd name="T4" fmla="*/ 33 w 69"/>
                  <a:gd name="T5" fmla="*/ 127 h 127"/>
                  <a:gd name="T6" fmla="*/ 69 w 69"/>
                  <a:gd name="T7" fmla="*/ 0 h 127"/>
                  <a:gd name="T8" fmla="*/ 0 w 69"/>
                  <a:gd name="T9" fmla="*/ 81 h 127"/>
                  <a:gd name="T10" fmla="*/ 0 w 69"/>
                  <a:gd name="T11" fmla="*/ 81 h 127"/>
                  <a:gd name="T12" fmla="*/ 33 w 69"/>
                  <a:gd name="T13" fmla="*/ 127 h 127"/>
                  <a:gd name="T14" fmla="*/ 33 w 69"/>
                  <a:gd name="T15" fmla="*/ 127 h 127"/>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127"/>
                  <a:gd name="T26" fmla="*/ 69 w 69"/>
                  <a:gd name="T27" fmla="*/ 127 h 1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127">
                    <a:moveTo>
                      <a:pt x="33" y="127"/>
                    </a:moveTo>
                    <a:lnTo>
                      <a:pt x="33" y="127"/>
                    </a:lnTo>
                    <a:lnTo>
                      <a:pt x="69" y="0"/>
                    </a:lnTo>
                    <a:lnTo>
                      <a:pt x="0" y="81"/>
                    </a:lnTo>
                    <a:lnTo>
                      <a:pt x="33" y="127"/>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60" name="Freeform 129"/>
              <p:cNvSpPr>
                <a:spLocks/>
              </p:cNvSpPr>
              <p:nvPr/>
            </p:nvSpPr>
            <p:spPr bwMode="auto">
              <a:xfrm>
                <a:off x="3292" y="2436"/>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0"/>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61" name="Freeform 130"/>
              <p:cNvSpPr>
                <a:spLocks/>
              </p:cNvSpPr>
              <p:nvPr/>
            </p:nvSpPr>
            <p:spPr bwMode="auto">
              <a:xfrm>
                <a:off x="3390" y="1007"/>
                <a:ext cx="54" cy="61"/>
              </a:xfrm>
              <a:custGeom>
                <a:avLst/>
                <a:gdLst>
                  <a:gd name="T0" fmla="*/ 50 w 54"/>
                  <a:gd name="T1" fmla="*/ 53 h 61"/>
                  <a:gd name="T2" fmla="*/ 50 w 54"/>
                  <a:gd name="T3" fmla="*/ 53 h 61"/>
                  <a:gd name="T4" fmla="*/ 43 w 54"/>
                  <a:gd name="T5" fmla="*/ 61 h 61"/>
                  <a:gd name="T6" fmla="*/ 32 w 54"/>
                  <a:gd name="T7" fmla="*/ 61 h 61"/>
                  <a:gd name="T8" fmla="*/ 21 w 54"/>
                  <a:gd name="T9" fmla="*/ 53 h 61"/>
                  <a:gd name="T10" fmla="*/ 14 w 54"/>
                  <a:gd name="T11" fmla="*/ 46 h 61"/>
                  <a:gd name="T12" fmla="*/ 14 w 54"/>
                  <a:gd name="T13" fmla="*/ 46 h 61"/>
                  <a:gd name="T14" fmla="*/ 3 w 54"/>
                  <a:gd name="T15" fmla="*/ 34 h 61"/>
                  <a:gd name="T16" fmla="*/ 0 w 54"/>
                  <a:gd name="T17" fmla="*/ 23 h 61"/>
                  <a:gd name="T18" fmla="*/ 0 w 54"/>
                  <a:gd name="T19" fmla="*/ 15 h 61"/>
                  <a:gd name="T20" fmla="*/ 3 w 54"/>
                  <a:gd name="T21" fmla="*/ 7 h 61"/>
                  <a:gd name="T22" fmla="*/ 3 w 54"/>
                  <a:gd name="T23" fmla="*/ 7 h 61"/>
                  <a:gd name="T24" fmla="*/ 14 w 54"/>
                  <a:gd name="T25" fmla="*/ 0 h 61"/>
                  <a:gd name="T26" fmla="*/ 21 w 54"/>
                  <a:gd name="T27" fmla="*/ 0 h 61"/>
                  <a:gd name="T28" fmla="*/ 32 w 54"/>
                  <a:gd name="T29" fmla="*/ 7 h 61"/>
                  <a:gd name="T30" fmla="*/ 43 w 54"/>
                  <a:gd name="T31" fmla="*/ 15 h 61"/>
                  <a:gd name="T32" fmla="*/ 43 w 54"/>
                  <a:gd name="T33" fmla="*/ 15 h 61"/>
                  <a:gd name="T34" fmla="*/ 50 w 54"/>
                  <a:gd name="T35" fmla="*/ 27 h 61"/>
                  <a:gd name="T36" fmla="*/ 54 w 54"/>
                  <a:gd name="T37" fmla="*/ 38 h 61"/>
                  <a:gd name="T38" fmla="*/ 54 w 54"/>
                  <a:gd name="T39" fmla="*/ 46 h 61"/>
                  <a:gd name="T40" fmla="*/ 50 w 54"/>
                  <a:gd name="T41" fmla="*/ 53 h 61"/>
                  <a:gd name="T42" fmla="*/ 50 w 54"/>
                  <a:gd name="T43" fmla="*/ 53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
                  <a:gd name="T67" fmla="*/ 0 h 61"/>
                  <a:gd name="T68" fmla="*/ 54 w 54"/>
                  <a:gd name="T69" fmla="*/ 61 h 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 h="61">
                    <a:moveTo>
                      <a:pt x="50" y="53"/>
                    </a:moveTo>
                    <a:lnTo>
                      <a:pt x="50" y="53"/>
                    </a:lnTo>
                    <a:lnTo>
                      <a:pt x="43" y="61"/>
                    </a:lnTo>
                    <a:lnTo>
                      <a:pt x="32" y="61"/>
                    </a:lnTo>
                    <a:lnTo>
                      <a:pt x="21" y="53"/>
                    </a:lnTo>
                    <a:lnTo>
                      <a:pt x="14" y="46"/>
                    </a:lnTo>
                    <a:lnTo>
                      <a:pt x="3" y="34"/>
                    </a:lnTo>
                    <a:lnTo>
                      <a:pt x="0" y="23"/>
                    </a:lnTo>
                    <a:lnTo>
                      <a:pt x="0" y="15"/>
                    </a:lnTo>
                    <a:lnTo>
                      <a:pt x="3" y="7"/>
                    </a:lnTo>
                    <a:lnTo>
                      <a:pt x="14" y="0"/>
                    </a:lnTo>
                    <a:lnTo>
                      <a:pt x="21" y="0"/>
                    </a:lnTo>
                    <a:lnTo>
                      <a:pt x="32" y="7"/>
                    </a:lnTo>
                    <a:lnTo>
                      <a:pt x="43" y="15"/>
                    </a:lnTo>
                    <a:lnTo>
                      <a:pt x="50" y="27"/>
                    </a:lnTo>
                    <a:lnTo>
                      <a:pt x="54" y="38"/>
                    </a:lnTo>
                    <a:lnTo>
                      <a:pt x="54" y="46"/>
                    </a:lnTo>
                    <a:lnTo>
                      <a:pt x="50" y="53"/>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62" name="Freeform 131"/>
              <p:cNvSpPr>
                <a:spLocks/>
              </p:cNvSpPr>
              <p:nvPr/>
            </p:nvSpPr>
            <p:spPr bwMode="auto">
              <a:xfrm>
                <a:off x="3390" y="1018"/>
                <a:ext cx="58" cy="50"/>
              </a:xfrm>
              <a:custGeom>
                <a:avLst/>
                <a:gdLst>
                  <a:gd name="T0" fmla="*/ 54 w 58"/>
                  <a:gd name="T1" fmla="*/ 35 h 50"/>
                  <a:gd name="T2" fmla="*/ 54 w 58"/>
                  <a:gd name="T3" fmla="*/ 35 h 50"/>
                  <a:gd name="T4" fmla="*/ 43 w 58"/>
                  <a:gd name="T5" fmla="*/ 39 h 50"/>
                  <a:gd name="T6" fmla="*/ 36 w 58"/>
                  <a:gd name="T7" fmla="*/ 39 h 50"/>
                  <a:gd name="T8" fmla="*/ 25 w 58"/>
                  <a:gd name="T9" fmla="*/ 35 h 50"/>
                  <a:gd name="T10" fmla="*/ 14 w 58"/>
                  <a:gd name="T11" fmla="*/ 23 h 50"/>
                  <a:gd name="T12" fmla="*/ 14 w 58"/>
                  <a:gd name="T13" fmla="*/ 23 h 50"/>
                  <a:gd name="T14" fmla="*/ 7 w 58"/>
                  <a:gd name="T15" fmla="*/ 12 h 50"/>
                  <a:gd name="T16" fmla="*/ 0 w 58"/>
                  <a:gd name="T17" fmla="*/ 0 h 50"/>
                  <a:gd name="T18" fmla="*/ 0 w 58"/>
                  <a:gd name="T19" fmla="*/ 0 h 50"/>
                  <a:gd name="T20" fmla="*/ 0 w 58"/>
                  <a:gd name="T21" fmla="*/ 8 h 50"/>
                  <a:gd name="T22" fmla="*/ 3 w 58"/>
                  <a:gd name="T23" fmla="*/ 19 h 50"/>
                  <a:gd name="T24" fmla="*/ 7 w 58"/>
                  <a:gd name="T25" fmla="*/ 27 h 50"/>
                  <a:gd name="T26" fmla="*/ 14 w 58"/>
                  <a:gd name="T27" fmla="*/ 35 h 50"/>
                  <a:gd name="T28" fmla="*/ 14 w 58"/>
                  <a:gd name="T29" fmla="*/ 35 h 50"/>
                  <a:gd name="T30" fmla="*/ 21 w 58"/>
                  <a:gd name="T31" fmla="*/ 42 h 50"/>
                  <a:gd name="T32" fmla="*/ 32 w 58"/>
                  <a:gd name="T33" fmla="*/ 50 h 50"/>
                  <a:gd name="T34" fmla="*/ 43 w 58"/>
                  <a:gd name="T35" fmla="*/ 50 h 50"/>
                  <a:gd name="T36" fmla="*/ 50 w 58"/>
                  <a:gd name="T37" fmla="*/ 42 h 50"/>
                  <a:gd name="T38" fmla="*/ 50 w 58"/>
                  <a:gd name="T39" fmla="*/ 42 h 50"/>
                  <a:gd name="T40" fmla="*/ 54 w 58"/>
                  <a:gd name="T41" fmla="*/ 35 h 50"/>
                  <a:gd name="T42" fmla="*/ 58 w 58"/>
                  <a:gd name="T43" fmla="*/ 27 h 50"/>
                  <a:gd name="T44" fmla="*/ 58 w 58"/>
                  <a:gd name="T45" fmla="*/ 27 h 50"/>
                  <a:gd name="T46" fmla="*/ 54 w 58"/>
                  <a:gd name="T47" fmla="*/ 35 h 50"/>
                  <a:gd name="T48" fmla="*/ 54 w 58"/>
                  <a:gd name="T49" fmla="*/ 35 h 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50"/>
                  <a:gd name="T77" fmla="*/ 58 w 58"/>
                  <a:gd name="T78" fmla="*/ 50 h 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50">
                    <a:moveTo>
                      <a:pt x="54" y="35"/>
                    </a:moveTo>
                    <a:lnTo>
                      <a:pt x="54" y="35"/>
                    </a:lnTo>
                    <a:lnTo>
                      <a:pt x="43" y="39"/>
                    </a:lnTo>
                    <a:lnTo>
                      <a:pt x="36" y="39"/>
                    </a:lnTo>
                    <a:lnTo>
                      <a:pt x="25" y="35"/>
                    </a:lnTo>
                    <a:lnTo>
                      <a:pt x="14" y="23"/>
                    </a:lnTo>
                    <a:lnTo>
                      <a:pt x="7" y="12"/>
                    </a:lnTo>
                    <a:lnTo>
                      <a:pt x="0" y="0"/>
                    </a:lnTo>
                    <a:lnTo>
                      <a:pt x="0" y="8"/>
                    </a:lnTo>
                    <a:lnTo>
                      <a:pt x="3" y="19"/>
                    </a:lnTo>
                    <a:lnTo>
                      <a:pt x="7" y="27"/>
                    </a:lnTo>
                    <a:lnTo>
                      <a:pt x="14" y="35"/>
                    </a:lnTo>
                    <a:lnTo>
                      <a:pt x="21" y="42"/>
                    </a:lnTo>
                    <a:lnTo>
                      <a:pt x="32" y="50"/>
                    </a:lnTo>
                    <a:lnTo>
                      <a:pt x="43" y="50"/>
                    </a:lnTo>
                    <a:lnTo>
                      <a:pt x="50" y="42"/>
                    </a:lnTo>
                    <a:lnTo>
                      <a:pt x="54" y="35"/>
                    </a:lnTo>
                    <a:lnTo>
                      <a:pt x="58" y="27"/>
                    </a:lnTo>
                    <a:lnTo>
                      <a:pt x="54" y="35"/>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63" name="Freeform 132"/>
              <p:cNvSpPr>
                <a:spLocks/>
              </p:cNvSpPr>
              <p:nvPr/>
            </p:nvSpPr>
            <p:spPr bwMode="auto">
              <a:xfrm>
                <a:off x="3404" y="1014"/>
                <a:ext cx="25" cy="23"/>
              </a:xfrm>
              <a:custGeom>
                <a:avLst/>
                <a:gdLst>
                  <a:gd name="T0" fmla="*/ 22 w 25"/>
                  <a:gd name="T1" fmla="*/ 20 h 23"/>
                  <a:gd name="T2" fmla="*/ 22 w 25"/>
                  <a:gd name="T3" fmla="*/ 20 h 23"/>
                  <a:gd name="T4" fmla="*/ 15 w 25"/>
                  <a:gd name="T5" fmla="*/ 23 h 23"/>
                  <a:gd name="T6" fmla="*/ 7 w 25"/>
                  <a:gd name="T7" fmla="*/ 20 h 23"/>
                  <a:gd name="T8" fmla="*/ 7 w 25"/>
                  <a:gd name="T9" fmla="*/ 20 h 23"/>
                  <a:gd name="T10" fmla="*/ 0 w 25"/>
                  <a:gd name="T11" fmla="*/ 8 h 23"/>
                  <a:gd name="T12" fmla="*/ 4 w 25"/>
                  <a:gd name="T13" fmla="*/ 0 h 23"/>
                  <a:gd name="T14" fmla="*/ 4 w 25"/>
                  <a:gd name="T15" fmla="*/ 0 h 23"/>
                  <a:gd name="T16" fmla="*/ 11 w 25"/>
                  <a:gd name="T17" fmla="*/ 0 h 23"/>
                  <a:gd name="T18" fmla="*/ 18 w 25"/>
                  <a:gd name="T19" fmla="*/ 4 h 23"/>
                  <a:gd name="T20" fmla="*/ 18 w 25"/>
                  <a:gd name="T21" fmla="*/ 4 h 23"/>
                  <a:gd name="T22" fmla="*/ 25 w 25"/>
                  <a:gd name="T23" fmla="*/ 12 h 23"/>
                  <a:gd name="T24" fmla="*/ 22 w 25"/>
                  <a:gd name="T25" fmla="*/ 20 h 23"/>
                  <a:gd name="T26" fmla="*/ 22 w 25"/>
                  <a:gd name="T27" fmla="*/ 20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
                  <a:gd name="T43" fmla="*/ 0 h 23"/>
                  <a:gd name="T44" fmla="*/ 25 w 25"/>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 h="23">
                    <a:moveTo>
                      <a:pt x="22" y="20"/>
                    </a:moveTo>
                    <a:lnTo>
                      <a:pt x="22" y="20"/>
                    </a:lnTo>
                    <a:lnTo>
                      <a:pt x="15" y="23"/>
                    </a:lnTo>
                    <a:lnTo>
                      <a:pt x="7" y="20"/>
                    </a:lnTo>
                    <a:lnTo>
                      <a:pt x="0" y="8"/>
                    </a:lnTo>
                    <a:lnTo>
                      <a:pt x="4" y="0"/>
                    </a:lnTo>
                    <a:lnTo>
                      <a:pt x="11" y="0"/>
                    </a:lnTo>
                    <a:lnTo>
                      <a:pt x="18" y="4"/>
                    </a:lnTo>
                    <a:lnTo>
                      <a:pt x="25" y="12"/>
                    </a:lnTo>
                    <a:lnTo>
                      <a:pt x="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0" name="Text Box 133"/>
            <p:cNvSpPr txBox="1">
              <a:spLocks noChangeArrowheads="1"/>
            </p:cNvSpPr>
            <p:nvPr/>
          </p:nvSpPr>
          <p:spPr bwMode="auto">
            <a:xfrm>
              <a:off x="2427" y="1224"/>
              <a:ext cx="977" cy="365"/>
            </a:xfrm>
            <a:prstGeom prst="rect">
              <a:avLst/>
            </a:prstGeom>
            <a:noFill/>
            <a:ln w="9525">
              <a:noFill/>
              <a:miter lim="800000"/>
              <a:headEnd/>
              <a:tailEnd/>
            </a:ln>
            <a:effectLst>
              <a:outerShdw dist="35921" dir="2700000" algn="ctr" rotWithShape="0">
                <a:schemeClr val="bg1"/>
              </a:outerShdw>
            </a:effectLst>
          </p:spPr>
          <p:txBody>
            <a:bodyPr>
              <a:spAutoFit/>
            </a:bodyPr>
            <a:lstStyle/>
            <a:p>
              <a:pPr fontAlgn="auto">
                <a:spcBef>
                  <a:spcPts val="0"/>
                </a:spcBef>
                <a:spcAft>
                  <a:spcPts val="0"/>
                </a:spcAft>
                <a:defRPr/>
              </a:pPr>
              <a:r>
                <a:rPr lang="en-US" altLang="zh-CN" sz="3200" b="1">
                  <a:solidFill>
                    <a:srgbClr val="FF6309"/>
                  </a:solidFill>
                  <a:latin typeface="FrutigerNext LT Regular" pitchFamily="34" charset="0"/>
                  <a:ea typeface="+mn-ea"/>
                </a:rPr>
                <a:t>H.323</a:t>
              </a:r>
            </a:p>
          </p:txBody>
        </p:sp>
      </p:grpSp>
      <p:graphicFrame>
        <p:nvGraphicFramePr>
          <p:cNvPr id="184483" name="Group 163"/>
          <p:cNvGraphicFramePr>
            <a:graphicFrameLocks noGrp="1"/>
          </p:cNvGraphicFramePr>
          <p:nvPr/>
        </p:nvGraphicFramePr>
        <p:xfrm>
          <a:off x="1374775" y="3375025"/>
          <a:ext cx="6751638" cy="2949634"/>
        </p:xfrm>
        <a:graphic>
          <a:graphicData uri="http://schemas.openxmlformats.org/drawingml/2006/table">
            <a:tbl>
              <a:tblPr/>
              <a:tblGrid>
                <a:gridCol w="1506538"/>
                <a:gridCol w="1697037"/>
                <a:gridCol w="1436688"/>
                <a:gridCol w="2111375"/>
              </a:tblGrid>
              <a:tr h="596622">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Audio</a:t>
                      </a:r>
                    </a:p>
                  </a:txBody>
                  <a:tcPr marT="45698" marB="45698"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Video</a:t>
                      </a:r>
                    </a:p>
                  </a:txBody>
                  <a:tcPr marT="45698" marB="45698"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Data</a:t>
                      </a:r>
                    </a:p>
                  </a:txBody>
                  <a:tcPr marT="45698" marB="45698"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Control</a:t>
                      </a:r>
                    </a:p>
                  </a:txBody>
                  <a:tcPr marT="45698" marB="45698" horzOverflow="overflow">
                    <a:lnL>
                      <a:noFill/>
                    </a:lnL>
                    <a:lnR>
                      <a:noFill/>
                    </a:lnR>
                    <a:lnT>
                      <a:noFill/>
                    </a:lnT>
                    <a:lnB>
                      <a:noFill/>
                    </a:lnB>
                    <a:lnTlToBr>
                      <a:noFill/>
                    </a:lnTlToBr>
                    <a:lnBlToTr>
                      <a:noFill/>
                    </a:lnBlToTr>
                    <a:noFill/>
                  </a:tcPr>
                </a:tc>
              </a:tr>
              <a:tr h="2352953">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G.711</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G.722</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G.728</a:t>
                      </a:r>
                    </a:p>
                  </a:txBody>
                  <a:tcPr marT="45698" marB="45698"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H.261</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H.263</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H.264</a:t>
                      </a:r>
                    </a:p>
                  </a:txBody>
                  <a:tcPr marT="45698" marB="45698"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H.239</a:t>
                      </a:r>
                    </a:p>
                  </a:txBody>
                  <a:tcPr marT="45698" marB="45698"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H.225</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RAS</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Q.931</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H.245</a:t>
                      </a:r>
                    </a:p>
                  </a:txBody>
                  <a:tcPr marT="45698" marB="45698" horzOverflow="overflow">
                    <a:lnL>
                      <a:noFill/>
                    </a:lnL>
                    <a:lnR>
                      <a:noFill/>
                    </a:lnR>
                    <a:lnT>
                      <a:noFill/>
                    </a:lnT>
                    <a:lnB>
                      <a:noFill/>
                    </a:lnB>
                    <a:lnTlToBr>
                      <a:noFill/>
                    </a:lnTlToBr>
                    <a:lnBlToTr>
                      <a:noFill/>
                    </a:lnBlToTr>
                    <a:noFill/>
                  </a:tcPr>
                </a:tc>
              </a:tr>
            </a:tbl>
          </a:graphicData>
        </a:graphic>
      </p:graphicFrame>
      <p:sp>
        <p:nvSpPr>
          <p:cNvPr id="270" name="矩形 269"/>
          <p:cNvSpPr/>
          <p:nvPr/>
        </p:nvSpPr>
        <p:spPr>
          <a:xfrm>
            <a:off x="204788" y="979488"/>
            <a:ext cx="3173412" cy="461962"/>
          </a:xfrm>
          <a:prstGeom prst="rect">
            <a:avLst/>
          </a:prstGeom>
        </p:spPr>
        <p:txBody>
          <a:bodyPr wrap="none">
            <a:spAutoFit/>
          </a:bodyPr>
          <a:lstStyle/>
          <a:p>
            <a:pPr fontAlgn="auto">
              <a:spcBef>
                <a:spcPts val="0"/>
              </a:spcBef>
              <a:spcAft>
                <a:spcPts val="0"/>
              </a:spcAft>
              <a:defRPr/>
            </a:pPr>
            <a:r>
              <a:rPr lang="zh-CN" altLang="en-US" sz="2400" b="1" kern="0" dirty="0">
                <a:solidFill>
                  <a:srgbClr val="669900"/>
                </a:solidFill>
                <a:latin typeface="Arial"/>
                <a:ea typeface="宋体" charset="-122"/>
                <a:cs typeface="+mj-cs"/>
              </a:rPr>
              <a:t>视频通信标准之</a:t>
            </a:r>
            <a:r>
              <a:rPr lang="en-US" altLang="zh-CN" sz="2400" b="1" kern="0" dirty="0">
                <a:solidFill>
                  <a:srgbClr val="669900"/>
                </a:solidFill>
                <a:latin typeface="Arial"/>
                <a:ea typeface="宋体" charset="-122"/>
                <a:cs typeface="+mj-cs"/>
              </a:rPr>
              <a:t>H.323</a:t>
            </a:r>
            <a:endParaRPr lang="zh-CN" altLang="en-US" sz="2400" kern="0" dirty="0">
              <a:solidFill>
                <a:srgbClr val="669900"/>
              </a:solidFill>
              <a:latin typeface="FrutigerNext LT Regular" pitchFamily="34" charset="0"/>
              <a:ea typeface="+mn-ea"/>
            </a:endParaRPr>
          </a:p>
        </p:txBody>
      </p:sp>
      <p:sp>
        <p:nvSpPr>
          <p:cNvPr id="136" name="标题 1"/>
          <p:cNvSpPr txBox="1">
            <a:spLocks/>
          </p:cNvSpPr>
          <p:nvPr/>
        </p:nvSpPr>
        <p:spPr>
          <a:xfrm>
            <a:off x="2035175" y="274638"/>
            <a:ext cx="5273675" cy="704850"/>
          </a:xfrm>
          <a:prstGeom prst="rect">
            <a:avLst/>
          </a:prstGeom>
        </p:spPr>
        <p:txBody>
          <a:bodyPr lIns="0" rIns="0" bIns="0" anchor="b">
            <a:normAutofit fontScale="9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fontAlgn="auto">
              <a:spcAft>
                <a:spcPts val="0"/>
              </a:spcAft>
              <a:defRPr/>
            </a:pPr>
            <a:r>
              <a:rPr lang="zh-CN" altLang="en-US" sz="4400" dirty="0" smtClean="0">
                <a:solidFill>
                  <a:schemeClr val="tx1"/>
                </a:solidFill>
              </a:rPr>
              <a:t>视频会议基础知识介绍</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184483"/>
                                        </p:tgtEl>
                                        <p:attrNameLst>
                                          <p:attrName>style.visibility</p:attrName>
                                        </p:attrNameLst>
                                      </p:cBhvr>
                                      <p:to>
                                        <p:strVal val="visible"/>
                                      </p:to>
                                    </p:set>
                                    <p:animEffect transition="in" filter="wipe(up)">
                                      <p:cBhvr>
                                        <p:cTn id="11" dur="500"/>
                                        <p:tgtEl>
                                          <p:spTgt spid="184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22" descr="cloud1 at 50 Perc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3133725"/>
            <a:ext cx="393223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txBox="1">
            <a:spLocks noChangeArrowheads="1"/>
          </p:cNvSpPr>
          <p:nvPr/>
        </p:nvSpPr>
        <p:spPr bwMode="auto">
          <a:xfrm>
            <a:off x="292100" y="944563"/>
            <a:ext cx="5837238"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801688" eaLnBrk="0" hangingPunct="0">
              <a:defRPr>
                <a:solidFill>
                  <a:schemeClr val="tx1"/>
                </a:solidFill>
                <a:latin typeface="Arial" pitchFamily="34" charset="0"/>
                <a:ea typeface="宋体" pitchFamily="2" charset="-122"/>
              </a:defRPr>
            </a:lvl1pPr>
            <a:lvl2pPr marL="742950" indent="-285750" defTabSz="801688" eaLnBrk="0" hangingPunct="0">
              <a:defRPr>
                <a:solidFill>
                  <a:schemeClr val="tx1"/>
                </a:solidFill>
                <a:latin typeface="Arial" pitchFamily="34" charset="0"/>
                <a:ea typeface="宋体" pitchFamily="2" charset="-122"/>
              </a:defRPr>
            </a:lvl2pPr>
            <a:lvl3pPr marL="1143000" indent="-228600" defTabSz="801688" eaLnBrk="0" hangingPunct="0">
              <a:defRPr>
                <a:solidFill>
                  <a:schemeClr val="tx1"/>
                </a:solidFill>
                <a:latin typeface="Arial" pitchFamily="34" charset="0"/>
                <a:ea typeface="宋体" pitchFamily="2" charset="-122"/>
              </a:defRPr>
            </a:lvl3pPr>
            <a:lvl4pPr marL="1600200" indent="-228600" defTabSz="801688" eaLnBrk="0" hangingPunct="0">
              <a:defRPr>
                <a:solidFill>
                  <a:schemeClr val="tx1"/>
                </a:solidFill>
                <a:latin typeface="Arial" pitchFamily="34" charset="0"/>
                <a:ea typeface="宋体" pitchFamily="2" charset="-122"/>
              </a:defRPr>
            </a:lvl4pPr>
            <a:lvl5pPr marL="2057400" indent="-228600" defTabSz="801688" eaLnBrk="0" hangingPunct="0">
              <a:defRPr>
                <a:solidFill>
                  <a:schemeClr val="tx1"/>
                </a:solidFill>
                <a:latin typeface="Arial" pitchFamily="34" charset="0"/>
                <a:ea typeface="宋体" pitchFamily="2" charset="-122"/>
              </a:defRPr>
            </a:lvl5pPr>
            <a:lvl6pPr marL="2514600" indent="-228600" defTabSz="801688"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688"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688"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688"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400" b="1">
                <a:solidFill>
                  <a:srgbClr val="669900"/>
                </a:solidFill>
              </a:rPr>
              <a:t>视频通信标准之</a:t>
            </a:r>
            <a:r>
              <a:rPr lang="en-US" altLang="zh-CN" sz="2400" b="1">
                <a:solidFill>
                  <a:srgbClr val="669900"/>
                </a:solidFill>
              </a:rPr>
              <a:t>SIP</a:t>
            </a:r>
            <a:endParaRPr lang="zh-CN" altLang="en-US" sz="2400" b="1">
              <a:solidFill>
                <a:srgbClr val="669900"/>
              </a:solidFill>
            </a:endParaRPr>
          </a:p>
        </p:txBody>
      </p:sp>
      <p:sp>
        <p:nvSpPr>
          <p:cNvPr id="137" name="Rectangle 4"/>
          <p:cNvSpPr txBox="1">
            <a:spLocks noChangeArrowheads="1"/>
          </p:cNvSpPr>
          <p:nvPr/>
        </p:nvSpPr>
        <p:spPr bwMode="auto">
          <a:xfrm>
            <a:off x="211138" y="1781175"/>
            <a:ext cx="4460875" cy="3571875"/>
          </a:xfrm>
          <a:prstGeom prst="rect">
            <a:avLst/>
          </a:prstGeom>
          <a:noFill/>
          <a:ln w="9525">
            <a:noFill/>
            <a:miter lim="800000"/>
            <a:headEnd/>
            <a:tailEnd/>
          </a:ln>
          <a:effectLst/>
        </p:spPr>
        <p:txBody>
          <a:bodyPr/>
          <a:lstStyle>
            <a:lvl1pPr marL="300038" indent="-300038" algn="l" defTabSz="801688" rtl="0" fontAlgn="base">
              <a:lnSpc>
                <a:spcPct val="140000"/>
              </a:lnSpc>
              <a:spcBef>
                <a:spcPct val="0"/>
              </a:spcBef>
              <a:spcAft>
                <a:spcPct val="0"/>
              </a:spcAft>
              <a:buChar char="•"/>
              <a:defRPr sz="2000" b="1">
                <a:solidFill>
                  <a:schemeClr val="tx1"/>
                </a:solidFill>
                <a:latin typeface="+mn-lt"/>
                <a:ea typeface="+mn-ea"/>
                <a:cs typeface="+mn-cs"/>
              </a:defRPr>
            </a:lvl1pPr>
            <a:lvl2pPr marL="652463" indent="-250825" algn="l" defTabSz="801688" rtl="0" fontAlgn="base">
              <a:lnSpc>
                <a:spcPct val="140000"/>
              </a:lnSpc>
              <a:spcBef>
                <a:spcPct val="0"/>
              </a:spcBef>
              <a:spcAft>
                <a:spcPct val="0"/>
              </a:spcAft>
              <a:buSzPct val="50000"/>
              <a:buFont typeface="Wingdings" pitchFamily="2" charset="2"/>
              <a:buChar char="p"/>
              <a:defRPr sz="1600">
                <a:solidFill>
                  <a:schemeClr val="tx1"/>
                </a:solidFill>
                <a:latin typeface="+mn-lt"/>
                <a:ea typeface="+mn-ea"/>
              </a:defRPr>
            </a:lvl2pPr>
            <a:lvl3pPr marL="1003300" indent="-201613" algn="l" defTabSz="801688" rtl="0" fontAlgn="base">
              <a:lnSpc>
                <a:spcPct val="140000"/>
              </a:lnSpc>
              <a:spcBef>
                <a:spcPct val="0"/>
              </a:spcBef>
              <a:spcAft>
                <a:spcPct val="0"/>
              </a:spcAft>
              <a:buSzPct val="50000"/>
              <a:buFont typeface="Wingdings" pitchFamily="2" charset="2"/>
              <a:buChar char="n"/>
              <a:defRPr sz="1600">
                <a:solidFill>
                  <a:schemeClr val="tx1"/>
                </a:solidFill>
                <a:latin typeface="+mn-lt"/>
                <a:ea typeface="+mn-ea"/>
              </a:defRPr>
            </a:lvl3pPr>
            <a:lvl4pPr marL="1401763" indent="-200025" algn="l" defTabSz="801688" rtl="0" fontAlgn="base">
              <a:lnSpc>
                <a:spcPct val="140000"/>
              </a:lnSpc>
              <a:spcBef>
                <a:spcPct val="0"/>
              </a:spcBef>
              <a:spcAft>
                <a:spcPct val="0"/>
              </a:spcAft>
              <a:buFont typeface="Arial" charset="0"/>
              <a:buChar char="–"/>
              <a:defRPr sz="2000">
                <a:solidFill>
                  <a:schemeClr val="tx1"/>
                </a:solidFill>
                <a:latin typeface="+mn-lt"/>
                <a:ea typeface="+mn-ea"/>
              </a:defRPr>
            </a:lvl4pPr>
            <a:lvl5pPr marL="1803400" indent="-201613" algn="l" defTabSz="801688" rtl="0" fontAlgn="base">
              <a:lnSpc>
                <a:spcPct val="140000"/>
              </a:lnSpc>
              <a:spcBef>
                <a:spcPct val="0"/>
              </a:spcBef>
              <a:spcAft>
                <a:spcPct val="0"/>
              </a:spcAft>
              <a:buFont typeface="Arial" charset="0"/>
              <a:buChar char="~"/>
              <a:defRPr>
                <a:solidFill>
                  <a:schemeClr val="tx1"/>
                </a:solidFill>
                <a:latin typeface="+mn-lt"/>
                <a:ea typeface="+mn-ea"/>
              </a:defRPr>
            </a:lvl5pPr>
            <a:lvl6pPr marL="2260600" indent="-201613" algn="l" defTabSz="801688" rtl="0" fontAlgn="base">
              <a:lnSpc>
                <a:spcPct val="140000"/>
              </a:lnSpc>
              <a:spcBef>
                <a:spcPct val="0"/>
              </a:spcBef>
              <a:spcAft>
                <a:spcPct val="0"/>
              </a:spcAft>
              <a:buFont typeface="Arial" charset="0"/>
              <a:buChar char="~"/>
              <a:defRPr>
                <a:solidFill>
                  <a:schemeClr val="tx1"/>
                </a:solidFill>
                <a:latin typeface="+mn-lt"/>
                <a:ea typeface="+mn-ea"/>
              </a:defRPr>
            </a:lvl6pPr>
            <a:lvl7pPr marL="2717800" indent="-201613" algn="l" defTabSz="801688" rtl="0" fontAlgn="base">
              <a:lnSpc>
                <a:spcPct val="140000"/>
              </a:lnSpc>
              <a:spcBef>
                <a:spcPct val="0"/>
              </a:spcBef>
              <a:spcAft>
                <a:spcPct val="0"/>
              </a:spcAft>
              <a:buFont typeface="Arial" charset="0"/>
              <a:buChar char="~"/>
              <a:defRPr>
                <a:solidFill>
                  <a:schemeClr val="tx1"/>
                </a:solidFill>
                <a:latin typeface="+mn-lt"/>
                <a:ea typeface="+mn-ea"/>
              </a:defRPr>
            </a:lvl7pPr>
            <a:lvl8pPr marL="3175000" indent="-201613" algn="l" defTabSz="801688" rtl="0" fontAlgn="base">
              <a:lnSpc>
                <a:spcPct val="140000"/>
              </a:lnSpc>
              <a:spcBef>
                <a:spcPct val="0"/>
              </a:spcBef>
              <a:spcAft>
                <a:spcPct val="0"/>
              </a:spcAft>
              <a:buFont typeface="Arial" charset="0"/>
              <a:buChar char="~"/>
              <a:defRPr>
                <a:solidFill>
                  <a:schemeClr val="tx1"/>
                </a:solidFill>
                <a:latin typeface="+mn-lt"/>
                <a:ea typeface="+mn-ea"/>
              </a:defRPr>
            </a:lvl8pPr>
            <a:lvl9pPr marL="3632200" indent="-201613" algn="l" defTabSz="801688" rtl="0" fontAlgn="base">
              <a:lnSpc>
                <a:spcPct val="140000"/>
              </a:lnSpc>
              <a:spcBef>
                <a:spcPct val="0"/>
              </a:spcBef>
              <a:spcAft>
                <a:spcPct val="0"/>
              </a:spcAft>
              <a:buFont typeface="Arial" charset="0"/>
              <a:buChar char="~"/>
              <a:defRPr>
                <a:solidFill>
                  <a:schemeClr val="tx1"/>
                </a:solidFill>
                <a:latin typeface="+mn-lt"/>
                <a:ea typeface="+mn-ea"/>
              </a:defRPr>
            </a:lvl9pPr>
          </a:lstStyle>
          <a:p>
            <a:pPr marL="0" indent="0" defTabSz="254000">
              <a:buFont typeface="Wingdings" pitchFamily="2" charset="2"/>
              <a:buNone/>
              <a:defRPr/>
            </a:pPr>
            <a:r>
              <a:rPr lang="en-GB" altLang="zh-CN" dirty="0" smtClean="0"/>
              <a:t>SIP:</a:t>
            </a:r>
          </a:p>
          <a:p>
            <a:pPr marL="457200" lvl="1" indent="-228600" defTabSz="254000">
              <a:buFontTx/>
              <a:buChar char="–"/>
              <a:defRPr/>
            </a:pPr>
            <a:r>
              <a:rPr lang="zh-CN" sz="1800" dirty="0" smtClean="0">
                <a:cs typeface="Times New Roman" pitchFamily="18" charset="0"/>
              </a:rPr>
              <a:t>会话初始化协议；</a:t>
            </a:r>
          </a:p>
          <a:p>
            <a:pPr marL="457200" lvl="1" indent="-228600" defTabSz="254000">
              <a:buFontTx/>
              <a:buChar char="–"/>
              <a:defRPr/>
            </a:pPr>
            <a:r>
              <a:rPr lang="zh-CN" altLang="zh-CN" sz="1800" dirty="0" smtClean="0">
                <a:cs typeface="Times New Roman" pitchFamily="18" charset="0"/>
              </a:rPr>
              <a:t>IETF  RFC3261</a:t>
            </a:r>
            <a:r>
              <a:rPr lang="zh-CN" sz="1800" dirty="0" smtClean="0">
                <a:cs typeface="Times New Roman" pitchFamily="18" charset="0"/>
              </a:rPr>
              <a:t>；</a:t>
            </a:r>
          </a:p>
          <a:p>
            <a:pPr marL="457200" lvl="1" indent="-228600" defTabSz="254000">
              <a:buFontTx/>
              <a:buChar char="–"/>
              <a:defRPr/>
            </a:pPr>
            <a:r>
              <a:rPr lang="zh-CN" sz="1800" dirty="0" smtClean="0">
                <a:cs typeface="Times New Roman" pitchFamily="18" charset="0"/>
              </a:rPr>
              <a:t>解决</a:t>
            </a:r>
            <a:r>
              <a:rPr lang="zh-CN" altLang="zh-CN" sz="1800" dirty="0" smtClean="0">
                <a:cs typeface="Times New Roman" pitchFamily="18" charset="0"/>
              </a:rPr>
              <a:t>IP</a:t>
            </a:r>
            <a:r>
              <a:rPr lang="zh-CN" sz="1800" dirty="0" smtClean="0">
                <a:cs typeface="Times New Roman" pitchFamily="18" charset="0"/>
              </a:rPr>
              <a:t>网中的信令控制；</a:t>
            </a:r>
          </a:p>
          <a:p>
            <a:pPr marL="457200" lvl="1" indent="-228600" defTabSz="254000">
              <a:buFontTx/>
              <a:buChar char="–"/>
              <a:defRPr/>
            </a:pPr>
            <a:r>
              <a:rPr lang="zh-CN" sz="1800" dirty="0" smtClean="0">
                <a:cs typeface="Times New Roman" pitchFamily="18" charset="0"/>
              </a:rPr>
              <a:t>统一通讯的核心协议；</a:t>
            </a:r>
          </a:p>
          <a:p>
            <a:pPr marL="457200" lvl="1" indent="-228600" defTabSz="254000">
              <a:buFontTx/>
              <a:buChar char="–"/>
              <a:defRPr/>
            </a:pPr>
            <a:r>
              <a:rPr lang="zh-CN" sz="1800" dirty="0" smtClean="0">
                <a:cs typeface="Times New Roman" pitchFamily="18" charset="0"/>
              </a:rPr>
              <a:t>应用层协议</a:t>
            </a:r>
          </a:p>
          <a:p>
            <a:pPr lvl="2" indent="-228600" defTabSz="254000">
              <a:buFontTx/>
              <a:buChar char="•"/>
              <a:defRPr/>
            </a:pPr>
            <a:r>
              <a:rPr lang="zh-CN" sz="1800" dirty="0" smtClean="0">
                <a:cs typeface="Times New Roman" pitchFamily="18" charset="0"/>
              </a:rPr>
              <a:t>用户定位、用户能力、用户可用性、呼叫建立和呼叫处理等功能</a:t>
            </a:r>
          </a:p>
          <a:p>
            <a:pPr marL="457200" lvl="1" indent="-228600" defTabSz="254000">
              <a:buFontTx/>
              <a:buChar char="–"/>
              <a:defRPr/>
            </a:pPr>
            <a:endParaRPr lang="zh-CN" altLang="zh-CN" sz="1800" dirty="0" smtClean="0">
              <a:cs typeface="Times New Roman" pitchFamily="18" charset="0"/>
            </a:endParaRPr>
          </a:p>
          <a:p>
            <a:pPr marL="457200" lvl="1" indent="-228600" defTabSz="254000">
              <a:defRPr/>
            </a:pPr>
            <a:endParaRPr lang="zh-CN" altLang="zh-CN" sz="1800" dirty="0" smtClean="0">
              <a:cs typeface="Times New Roman" pitchFamily="18" charset="0"/>
            </a:endParaRPr>
          </a:p>
          <a:p>
            <a:pPr marL="228600" lvl="1" indent="0" defTabSz="254000">
              <a:buFont typeface="Wingdings" pitchFamily="2" charset="2"/>
              <a:buNone/>
              <a:defRPr/>
            </a:pPr>
            <a:endParaRPr lang="en-US" altLang="zh-CN" sz="1800" dirty="0" smtClean="0"/>
          </a:p>
        </p:txBody>
      </p:sp>
      <p:grpSp>
        <p:nvGrpSpPr>
          <p:cNvPr id="6149" name="Group 5"/>
          <p:cNvGrpSpPr>
            <a:grpSpLocks/>
          </p:cNvGrpSpPr>
          <p:nvPr/>
        </p:nvGrpSpPr>
        <p:grpSpPr bwMode="auto">
          <a:xfrm>
            <a:off x="5813425" y="1733550"/>
            <a:ext cx="1262063" cy="1216025"/>
            <a:chOff x="3521" y="1140"/>
            <a:chExt cx="795" cy="766"/>
          </a:xfrm>
        </p:grpSpPr>
        <p:sp>
          <p:nvSpPr>
            <p:cNvPr id="6480" name="Text Box 6"/>
            <p:cNvSpPr txBox="1">
              <a:spLocks noChangeArrowheads="1"/>
            </p:cNvSpPr>
            <p:nvPr/>
          </p:nvSpPr>
          <p:spPr bwMode="auto">
            <a:xfrm>
              <a:off x="3821" y="1140"/>
              <a:ext cx="30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lg"/>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latin typeface="Constantia" pitchFamily="18" charset="0"/>
                </a:rPr>
                <a:t>Fax</a:t>
              </a:r>
            </a:p>
          </p:txBody>
        </p:sp>
        <p:pic>
          <p:nvPicPr>
            <p:cNvPr id="6481" name="Picture 7" descr="j025066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1" y="1325"/>
              <a:ext cx="795"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150" name="Group 8"/>
          <p:cNvGrpSpPr>
            <a:grpSpLocks/>
          </p:cNvGrpSpPr>
          <p:nvPr/>
        </p:nvGrpSpPr>
        <p:grpSpPr bwMode="auto">
          <a:xfrm>
            <a:off x="4795838" y="2471738"/>
            <a:ext cx="776287" cy="1303337"/>
            <a:chOff x="2880" y="1660"/>
            <a:chExt cx="489" cy="821"/>
          </a:xfrm>
        </p:grpSpPr>
        <p:sp>
          <p:nvSpPr>
            <p:cNvPr id="6478" name="Text Box 9"/>
            <p:cNvSpPr txBox="1">
              <a:spLocks noChangeArrowheads="1"/>
            </p:cNvSpPr>
            <p:nvPr/>
          </p:nvSpPr>
          <p:spPr bwMode="auto">
            <a:xfrm>
              <a:off x="2948" y="1660"/>
              <a:ext cx="3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lg"/>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latin typeface="Constantia" pitchFamily="18" charset="0"/>
                </a:rPr>
                <a:t>PDA</a:t>
              </a:r>
            </a:p>
          </p:txBody>
        </p:sp>
        <p:pic>
          <p:nvPicPr>
            <p:cNvPr id="6479" name="Picture 10" descr="j0404045[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0" y="1838"/>
              <a:ext cx="489"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151" name="Group 11"/>
          <p:cNvGrpSpPr>
            <a:grpSpLocks/>
          </p:cNvGrpSpPr>
          <p:nvPr/>
        </p:nvGrpSpPr>
        <p:grpSpPr bwMode="auto">
          <a:xfrm>
            <a:off x="4398963" y="3830638"/>
            <a:ext cx="1295400" cy="1336675"/>
            <a:chOff x="2630" y="2461"/>
            <a:chExt cx="816" cy="842"/>
          </a:xfrm>
        </p:grpSpPr>
        <p:sp>
          <p:nvSpPr>
            <p:cNvPr id="6394" name="Text Box 12"/>
            <p:cNvSpPr txBox="1">
              <a:spLocks noChangeArrowheads="1"/>
            </p:cNvSpPr>
            <p:nvPr/>
          </p:nvSpPr>
          <p:spPr bwMode="auto">
            <a:xfrm>
              <a:off x="2630" y="3111"/>
              <a:ext cx="7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lg"/>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latin typeface="Constantia" pitchFamily="18" charset="0"/>
                </a:rPr>
                <a:t>Video Phone</a:t>
              </a:r>
            </a:p>
          </p:txBody>
        </p:sp>
        <p:grpSp>
          <p:nvGrpSpPr>
            <p:cNvPr id="6395" name="Group 13"/>
            <p:cNvGrpSpPr>
              <a:grpSpLocks/>
            </p:cNvGrpSpPr>
            <p:nvPr/>
          </p:nvGrpSpPr>
          <p:grpSpPr bwMode="auto">
            <a:xfrm>
              <a:off x="2880" y="2461"/>
              <a:ext cx="566" cy="696"/>
              <a:chOff x="713" y="2223"/>
              <a:chExt cx="1142" cy="1263"/>
            </a:xfrm>
          </p:grpSpPr>
          <p:sp>
            <p:nvSpPr>
              <p:cNvPr id="6396" name="Freeform 14"/>
              <p:cNvSpPr>
                <a:spLocks/>
              </p:cNvSpPr>
              <p:nvPr/>
            </p:nvSpPr>
            <p:spPr bwMode="auto">
              <a:xfrm>
                <a:off x="1330" y="2845"/>
                <a:ext cx="333" cy="489"/>
              </a:xfrm>
              <a:custGeom>
                <a:avLst/>
                <a:gdLst>
                  <a:gd name="T0" fmla="*/ 0 w 665"/>
                  <a:gd name="T1" fmla="*/ 1 h 977"/>
                  <a:gd name="T2" fmla="*/ 1 w 665"/>
                  <a:gd name="T3" fmla="*/ 1 h 977"/>
                  <a:gd name="T4" fmla="*/ 1 w 665"/>
                  <a:gd name="T5" fmla="*/ 0 h 977"/>
                  <a:gd name="T6" fmla="*/ 0 w 665"/>
                  <a:gd name="T7" fmla="*/ 1 h 977"/>
                  <a:gd name="T8" fmla="*/ 0 60000 65536"/>
                  <a:gd name="T9" fmla="*/ 0 60000 65536"/>
                  <a:gd name="T10" fmla="*/ 0 60000 65536"/>
                  <a:gd name="T11" fmla="*/ 0 60000 65536"/>
                  <a:gd name="T12" fmla="*/ 0 w 665"/>
                  <a:gd name="T13" fmla="*/ 0 h 977"/>
                  <a:gd name="T14" fmla="*/ 665 w 665"/>
                  <a:gd name="T15" fmla="*/ 977 h 977"/>
                </a:gdLst>
                <a:ahLst/>
                <a:cxnLst>
                  <a:cxn ang="T8">
                    <a:pos x="T0" y="T1"/>
                  </a:cxn>
                  <a:cxn ang="T9">
                    <a:pos x="T2" y="T3"/>
                  </a:cxn>
                  <a:cxn ang="T10">
                    <a:pos x="T4" y="T5"/>
                  </a:cxn>
                  <a:cxn ang="T11">
                    <a:pos x="T6" y="T7"/>
                  </a:cxn>
                </a:cxnLst>
                <a:rect l="T12" t="T13" r="T14" b="T15"/>
                <a:pathLst>
                  <a:path w="665" h="977">
                    <a:moveTo>
                      <a:pt x="0" y="977"/>
                    </a:moveTo>
                    <a:lnTo>
                      <a:pt x="665" y="290"/>
                    </a:lnTo>
                    <a:lnTo>
                      <a:pt x="639" y="0"/>
                    </a:lnTo>
                    <a:lnTo>
                      <a:pt x="0" y="977"/>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97" name="Freeform 15"/>
              <p:cNvSpPr>
                <a:spLocks/>
              </p:cNvSpPr>
              <p:nvPr/>
            </p:nvSpPr>
            <p:spPr bwMode="auto">
              <a:xfrm>
                <a:off x="752" y="2531"/>
                <a:ext cx="939" cy="832"/>
              </a:xfrm>
              <a:custGeom>
                <a:avLst/>
                <a:gdLst>
                  <a:gd name="T0" fmla="*/ 0 w 1879"/>
                  <a:gd name="T1" fmla="*/ 0 h 1662"/>
                  <a:gd name="T2" fmla="*/ 0 w 1879"/>
                  <a:gd name="T3" fmla="*/ 1 h 1662"/>
                  <a:gd name="T4" fmla="*/ 0 w 1879"/>
                  <a:gd name="T5" fmla="*/ 1 h 1662"/>
                  <a:gd name="T6" fmla="*/ 0 w 1879"/>
                  <a:gd name="T7" fmla="*/ 1 h 1662"/>
                  <a:gd name="T8" fmla="*/ 0 w 1879"/>
                  <a:gd name="T9" fmla="*/ 1 h 1662"/>
                  <a:gd name="T10" fmla="*/ 0 w 1879"/>
                  <a:gd name="T11" fmla="*/ 1 h 1662"/>
                  <a:gd name="T12" fmla="*/ 0 w 1879"/>
                  <a:gd name="T13" fmla="*/ 0 h 1662"/>
                  <a:gd name="T14" fmla="*/ 0 60000 65536"/>
                  <a:gd name="T15" fmla="*/ 0 60000 65536"/>
                  <a:gd name="T16" fmla="*/ 0 60000 65536"/>
                  <a:gd name="T17" fmla="*/ 0 60000 65536"/>
                  <a:gd name="T18" fmla="*/ 0 60000 65536"/>
                  <a:gd name="T19" fmla="*/ 0 60000 65536"/>
                  <a:gd name="T20" fmla="*/ 0 60000 65536"/>
                  <a:gd name="T21" fmla="*/ 0 w 1879"/>
                  <a:gd name="T22" fmla="*/ 0 h 1662"/>
                  <a:gd name="T23" fmla="*/ 1879 w 1879"/>
                  <a:gd name="T24" fmla="*/ 1662 h 16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79" h="1662">
                    <a:moveTo>
                      <a:pt x="839" y="0"/>
                    </a:moveTo>
                    <a:lnTo>
                      <a:pt x="0" y="1114"/>
                    </a:lnTo>
                    <a:lnTo>
                      <a:pt x="11" y="1272"/>
                    </a:lnTo>
                    <a:lnTo>
                      <a:pt x="1140" y="1662"/>
                    </a:lnTo>
                    <a:lnTo>
                      <a:pt x="1873" y="638"/>
                    </a:lnTo>
                    <a:lnTo>
                      <a:pt x="1879" y="115"/>
                    </a:lnTo>
                    <a:lnTo>
                      <a:pt x="839" y="0"/>
                    </a:lnTo>
                    <a:close/>
                  </a:path>
                </a:pathLst>
              </a:custGeom>
              <a:solidFill>
                <a:srgbClr val="DDDD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98" name="Freeform 16"/>
              <p:cNvSpPr>
                <a:spLocks/>
              </p:cNvSpPr>
              <p:nvPr/>
            </p:nvSpPr>
            <p:spPr bwMode="auto">
              <a:xfrm>
                <a:off x="713" y="2486"/>
                <a:ext cx="482" cy="583"/>
              </a:xfrm>
              <a:custGeom>
                <a:avLst/>
                <a:gdLst>
                  <a:gd name="T0" fmla="*/ 1 w 964"/>
                  <a:gd name="T1" fmla="*/ 0 h 1167"/>
                  <a:gd name="T2" fmla="*/ 1 w 964"/>
                  <a:gd name="T3" fmla="*/ 0 h 1167"/>
                  <a:gd name="T4" fmla="*/ 1 w 964"/>
                  <a:gd name="T5" fmla="*/ 0 h 1167"/>
                  <a:gd name="T6" fmla="*/ 1 w 964"/>
                  <a:gd name="T7" fmla="*/ 0 h 1167"/>
                  <a:gd name="T8" fmla="*/ 1 w 964"/>
                  <a:gd name="T9" fmla="*/ 0 h 1167"/>
                  <a:gd name="T10" fmla="*/ 1 w 964"/>
                  <a:gd name="T11" fmla="*/ 0 h 1167"/>
                  <a:gd name="T12" fmla="*/ 1 w 964"/>
                  <a:gd name="T13" fmla="*/ 0 h 1167"/>
                  <a:gd name="T14" fmla="*/ 1 w 964"/>
                  <a:gd name="T15" fmla="*/ 0 h 1167"/>
                  <a:gd name="T16" fmla="*/ 1 w 964"/>
                  <a:gd name="T17" fmla="*/ 0 h 1167"/>
                  <a:gd name="T18" fmla="*/ 1 w 964"/>
                  <a:gd name="T19" fmla="*/ 0 h 1167"/>
                  <a:gd name="T20" fmla="*/ 1 w 964"/>
                  <a:gd name="T21" fmla="*/ 0 h 1167"/>
                  <a:gd name="T22" fmla="*/ 1 w 964"/>
                  <a:gd name="T23" fmla="*/ 0 h 1167"/>
                  <a:gd name="T24" fmla="*/ 1 w 964"/>
                  <a:gd name="T25" fmla="*/ 0 h 1167"/>
                  <a:gd name="T26" fmla="*/ 1 w 964"/>
                  <a:gd name="T27" fmla="*/ 0 h 1167"/>
                  <a:gd name="T28" fmla="*/ 1 w 964"/>
                  <a:gd name="T29" fmla="*/ 0 h 1167"/>
                  <a:gd name="T30" fmla="*/ 1 w 964"/>
                  <a:gd name="T31" fmla="*/ 0 h 1167"/>
                  <a:gd name="T32" fmla="*/ 1 w 964"/>
                  <a:gd name="T33" fmla="*/ 0 h 1167"/>
                  <a:gd name="T34" fmla="*/ 1 w 964"/>
                  <a:gd name="T35" fmla="*/ 0 h 1167"/>
                  <a:gd name="T36" fmla="*/ 1 w 964"/>
                  <a:gd name="T37" fmla="*/ 0 h 1167"/>
                  <a:gd name="T38" fmla="*/ 1 w 964"/>
                  <a:gd name="T39" fmla="*/ 0 h 1167"/>
                  <a:gd name="T40" fmla="*/ 1 w 964"/>
                  <a:gd name="T41" fmla="*/ 0 h 1167"/>
                  <a:gd name="T42" fmla="*/ 1 w 964"/>
                  <a:gd name="T43" fmla="*/ 0 h 1167"/>
                  <a:gd name="T44" fmla="*/ 1 w 964"/>
                  <a:gd name="T45" fmla="*/ 0 h 1167"/>
                  <a:gd name="T46" fmla="*/ 1 w 964"/>
                  <a:gd name="T47" fmla="*/ 0 h 1167"/>
                  <a:gd name="T48" fmla="*/ 0 w 964"/>
                  <a:gd name="T49" fmla="*/ 0 h 1167"/>
                  <a:gd name="T50" fmla="*/ 1 w 964"/>
                  <a:gd name="T51" fmla="*/ 0 h 1167"/>
                  <a:gd name="T52" fmla="*/ 1 w 964"/>
                  <a:gd name="T53" fmla="*/ 0 h 1167"/>
                  <a:gd name="T54" fmla="*/ 1 w 964"/>
                  <a:gd name="T55" fmla="*/ 0 h 1167"/>
                  <a:gd name="T56" fmla="*/ 1 w 964"/>
                  <a:gd name="T57" fmla="*/ 0 h 1167"/>
                  <a:gd name="T58" fmla="*/ 1 w 964"/>
                  <a:gd name="T59" fmla="*/ 0 h 1167"/>
                  <a:gd name="T60" fmla="*/ 1 w 964"/>
                  <a:gd name="T61" fmla="*/ 0 h 1167"/>
                  <a:gd name="T62" fmla="*/ 1 w 964"/>
                  <a:gd name="T63" fmla="*/ 0 h 1167"/>
                  <a:gd name="T64" fmla="*/ 1 w 964"/>
                  <a:gd name="T65" fmla="*/ 0 h 1167"/>
                  <a:gd name="T66" fmla="*/ 1 w 964"/>
                  <a:gd name="T67" fmla="*/ 0 h 1167"/>
                  <a:gd name="T68" fmla="*/ 1 w 964"/>
                  <a:gd name="T69" fmla="*/ 0 h 1167"/>
                  <a:gd name="T70" fmla="*/ 1 w 964"/>
                  <a:gd name="T71" fmla="*/ 0 h 1167"/>
                  <a:gd name="T72" fmla="*/ 1 w 964"/>
                  <a:gd name="T73" fmla="*/ 0 h 1167"/>
                  <a:gd name="T74" fmla="*/ 1 w 964"/>
                  <a:gd name="T75" fmla="*/ 0 h 1167"/>
                  <a:gd name="T76" fmla="*/ 1 w 964"/>
                  <a:gd name="T77" fmla="*/ 0 h 1167"/>
                  <a:gd name="T78" fmla="*/ 1 w 964"/>
                  <a:gd name="T79" fmla="*/ 0 h 1167"/>
                  <a:gd name="T80" fmla="*/ 1 w 964"/>
                  <a:gd name="T81" fmla="*/ 0 h 1167"/>
                  <a:gd name="T82" fmla="*/ 1 w 964"/>
                  <a:gd name="T83" fmla="*/ 0 h 1167"/>
                  <a:gd name="T84" fmla="*/ 1 w 964"/>
                  <a:gd name="T85" fmla="*/ 0 h 1167"/>
                  <a:gd name="T86" fmla="*/ 1 w 964"/>
                  <a:gd name="T87" fmla="*/ 0 h 1167"/>
                  <a:gd name="T88" fmla="*/ 1 w 964"/>
                  <a:gd name="T89" fmla="*/ 0 h 1167"/>
                  <a:gd name="T90" fmla="*/ 1 w 964"/>
                  <a:gd name="T91" fmla="*/ 0 h 1167"/>
                  <a:gd name="T92" fmla="*/ 1 w 964"/>
                  <a:gd name="T93" fmla="*/ 0 h 1167"/>
                  <a:gd name="T94" fmla="*/ 1 w 964"/>
                  <a:gd name="T95" fmla="*/ 0 h 1167"/>
                  <a:gd name="T96" fmla="*/ 1 w 964"/>
                  <a:gd name="T97" fmla="*/ 0 h 1167"/>
                  <a:gd name="T98" fmla="*/ 1 w 964"/>
                  <a:gd name="T99" fmla="*/ 0 h 1167"/>
                  <a:gd name="T100" fmla="*/ 1 w 964"/>
                  <a:gd name="T101" fmla="*/ 0 h 1167"/>
                  <a:gd name="T102" fmla="*/ 1 w 964"/>
                  <a:gd name="T103" fmla="*/ 0 h 1167"/>
                  <a:gd name="T104" fmla="*/ 1 w 964"/>
                  <a:gd name="T105" fmla="*/ 0 h 1167"/>
                  <a:gd name="T106" fmla="*/ 1 w 964"/>
                  <a:gd name="T107" fmla="*/ 0 h 1167"/>
                  <a:gd name="T108" fmla="*/ 1 w 964"/>
                  <a:gd name="T109" fmla="*/ 0 h 1167"/>
                  <a:gd name="T110" fmla="*/ 1 w 964"/>
                  <a:gd name="T111" fmla="*/ 0 h 1167"/>
                  <a:gd name="T112" fmla="*/ 1 w 964"/>
                  <a:gd name="T113" fmla="*/ 0 h 1167"/>
                  <a:gd name="T114" fmla="*/ 1 w 964"/>
                  <a:gd name="T115" fmla="*/ 0 h 1167"/>
                  <a:gd name="T116" fmla="*/ 1 w 964"/>
                  <a:gd name="T117" fmla="*/ 0 h 11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64"/>
                  <a:gd name="T178" fmla="*/ 0 h 1167"/>
                  <a:gd name="T179" fmla="*/ 964 w 964"/>
                  <a:gd name="T180" fmla="*/ 1167 h 116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64" h="1167">
                    <a:moveTo>
                      <a:pt x="912" y="64"/>
                    </a:moveTo>
                    <a:lnTo>
                      <a:pt x="905" y="57"/>
                    </a:lnTo>
                    <a:lnTo>
                      <a:pt x="897" y="50"/>
                    </a:lnTo>
                    <a:lnTo>
                      <a:pt x="888" y="45"/>
                    </a:lnTo>
                    <a:lnTo>
                      <a:pt x="879" y="38"/>
                    </a:lnTo>
                    <a:lnTo>
                      <a:pt x="870" y="32"/>
                    </a:lnTo>
                    <a:lnTo>
                      <a:pt x="858" y="26"/>
                    </a:lnTo>
                    <a:lnTo>
                      <a:pt x="847" y="22"/>
                    </a:lnTo>
                    <a:lnTo>
                      <a:pt x="835" y="17"/>
                    </a:lnTo>
                    <a:lnTo>
                      <a:pt x="822" y="12"/>
                    </a:lnTo>
                    <a:lnTo>
                      <a:pt x="810" y="9"/>
                    </a:lnTo>
                    <a:lnTo>
                      <a:pt x="796" y="5"/>
                    </a:lnTo>
                    <a:lnTo>
                      <a:pt x="782" y="3"/>
                    </a:lnTo>
                    <a:lnTo>
                      <a:pt x="768" y="1"/>
                    </a:lnTo>
                    <a:lnTo>
                      <a:pt x="753" y="0"/>
                    </a:lnTo>
                    <a:lnTo>
                      <a:pt x="738" y="0"/>
                    </a:lnTo>
                    <a:lnTo>
                      <a:pt x="723" y="0"/>
                    </a:lnTo>
                    <a:lnTo>
                      <a:pt x="707" y="1"/>
                    </a:lnTo>
                    <a:lnTo>
                      <a:pt x="690" y="3"/>
                    </a:lnTo>
                    <a:lnTo>
                      <a:pt x="674" y="7"/>
                    </a:lnTo>
                    <a:lnTo>
                      <a:pt x="657" y="11"/>
                    </a:lnTo>
                    <a:lnTo>
                      <a:pt x="639" y="17"/>
                    </a:lnTo>
                    <a:lnTo>
                      <a:pt x="622" y="24"/>
                    </a:lnTo>
                    <a:lnTo>
                      <a:pt x="605" y="31"/>
                    </a:lnTo>
                    <a:lnTo>
                      <a:pt x="588" y="40"/>
                    </a:lnTo>
                    <a:lnTo>
                      <a:pt x="566" y="55"/>
                    </a:lnTo>
                    <a:lnTo>
                      <a:pt x="539" y="78"/>
                    </a:lnTo>
                    <a:lnTo>
                      <a:pt x="509" y="107"/>
                    </a:lnTo>
                    <a:lnTo>
                      <a:pt x="476" y="143"/>
                    </a:lnTo>
                    <a:lnTo>
                      <a:pt x="440" y="183"/>
                    </a:lnTo>
                    <a:lnTo>
                      <a:pt x="402" y="228"/>
                    </a:lnTo>
                    <a:lnTo>
                      <a:pt x="362" y="276"/>
                    </a:lnTo>
                    <a:lnTo>
                      <a:pt x="321" y="328"/>
                    </a:lnTo>
                    <a:lnTo>
                      <a:pt x="281" y="381"/>
                    </a:lnTo>
                    <a:lnTo>
                      <a:pt x="241" y="435"/>
                    </a:lnTo>
                    <a:lnTo>
                      <a:pt x="203" y="489"/>
                    </a:lnTo>
                    <a:lnTo>
                      <a:pt x="165" y="544"/>
                    </a:lnTo>
                    <a:lnTo>
                      <a:pt x="130" y="597"/>
                    </a:lnTo>
                    <a:lnTo>
                      <a:pt x="98" y="647"/>
                    </a:lnTo>
                    <a:lnTo>
                      <a:pt x="69" y="695"/>
                    </a:lnTo>
                    <a:lnTo>
                      <a:pt x="45" y="738"/>
                    </a:lnTo>
                    <a:lnTo>
                      <a:pt x="37" y="756"/>
                    </a:lnTo>
                    <a:lnTo>
                      <a:pt x="29" y="771"/>
                    </a:lnTo>
                    <a:lnTo>
                      <a:pt x="22" y="787"/>
                    </a:lnTo>
                    <a:lnTo>
                      <a:pt x="16" y="801"/>
                    </a:lnTo>
                    <a:lnTo>
                      <a:pt x="12" y="813"/>
                    </a:lnTo>
                    <a:lnTo>
                      <a:pt x="7" y="826"/>
                    </a:lnTo>
                    <a:lnTo>
                      <a:pt x="5" y="836"/>
                    </a:lnTo>
                    <a:lnTo>
                      <a:pt x="2" y="847"/>
                    </a:lnTo>
                    <a:lnTo>
                      <a:pt x="0" y="872"/>
                    </a:lnTo>
                    <a:lnTo>
                      <a:pt x="0" y="897"/>
                    </a:lnTo>
                    <a:lnTo>
                      <a:pt x="1" y="923"/>
                    </a:lnTo>
                    <a:lnTo>
                      <a:pt x="4" y="947"/>
                    </a:lnTo>
                    <a:lnTo>
                      <a:pt x="9" y="981"/>
                    </a:lnTo>
                    <a:lnTo>
                      <a:pt x="16" y="1014"/>
                    </a:lnTo>
                    <a:lnTo>
                      <a:pt x="25" y="1044"/>
                    </a:lnTo>
                    <a:lnTo>
                      <a:pt x="34" y="1069"/>
                    </a:lnTo>
                    <a:lnTo>
                      <a:pt x="43" y="1090"/>
                    </a:lnTo>
                    <a:lnTo>
                      <a:pt x="50" y="1106"/>
                    </a:lnTo>
                    <a:lnTo>
                      <a:pt x="54" y="1117"/>
                    </a:lnTo>
                    <a:lnTo>
                      <a:pt x="57" y="1122"/>
                    </a:lnTo>
                    <a:lnTo>
                      <a:pt x="59" y="1124"/>
                    </a:lnTo>
                    <a:lnTo>
                      <a:pt x="61" y="1125"/>
                    </a:lnTo>
                    <a:lnTo>
                      <a:pt x="65" y="1127"/>
                    </a:lnTo>
                    <a:lnTo>
                      <a:pt x="73" y="1130"/>
                    </a:lnTo>
                    <a:lnTo>
                      <a:pt x="84" y="1134"/>
                    </a:lnTo>
                    <a:lnTo>
                      <a:pt x="99" y="1138"/>
                    </a:lnTo>
                    <a:lnTo>
                      <a:pt x="116" y="1144"/>
                    </a:lnTo>
                    <a:lnTo>
                      <a:pt x="136" y="1150"/>
                    </a:lnTo>
                    <a:lnTo>
                      <a:pt x="158" y="1154"/>
                    </a:lnTo>
                    <a:lnTo>
                      <a:pt x="181" y="1159"/>
                    </a:lnTo>
                    <a:lnTo>
                      <a:pt x="206" y="1163"/>
                    </a:lnTo>
                    <a:lnTo>
                      <a:pt x="232" y="1166"/>
                    </a:lnTo>
                    <a:lnTo>
                      <a:pt x="257" y="1167"/>
                    </a:lnTo>
                    <a:lnTo>
                      <a:pt x="282" y="1167"/>
                    </a:lnTo>
                    <a:lnTo>
                      <a:pt x="306" y="1165"/>
                    </a:lnTo>
                    <a:lnTo>
                      <a:pt x="331" y="1160"/>
                    </a:lnTo>
                    <a:lnTo>
                      <a:pt x="353" y="1153"/>
                    </a:lnTo>
                    <a:lnTo>
                      <a:pt x="373" y="1143"/>
                    </a:lnTo>
                    <a:lnTo>
                      <a:pt x="426" y="1105"/>
                    </a:lnTo>
                    <a:lnTo>
                      <a:pt x="467" y="1067"/>
                    </a:lnTo>
                    <a:lnTo>
                      <a:pt x="495" y="1028"/>
                    </a:lnTo>
                    <a:lnTo>
                      <a:pt x="515" y="992"/>
                    </a:lnTo>
                    <a:lnTo>
                      <a:pt x="528" y="961"/>
                    </a:lnTo>
                    <a:lnTo>
                      <a:pt x="533" y="934"/>
                    </a:lnTo>
                    <a:lnTo>
                      <a:pt x="537" y="917"/>
                    </a:lnTo>
                    <a:lnTo>
                      <a:pt x="537" y="910"/>
                    </a:lnTo>
                    <a:lnTo>
                      <a:pt x="537" y="909"/>
                    </a:lnTo>
                    <a:lnTo>
                      <a:pt x="537" y="908"/>
                    </a:lnTo>
                    <a:lnTo>
                      <a:pt x="506" y="741"/>
                    </a:lnTo>
                    <a:lnTo>
                      <a:pt x="687" y="472"/>
                    </a:lnTo>
                    <a:lnTo>
                      <a:pt x="688" y="473"/>
                    </a:lnTo>
                    <a:lnTo>
                      <a:pt x="689" y="473"/>
                    </a:lnTo>
                    <a:lnTo>
                      <a:pt x="690" y="473"/>
                    </a:lnTo>
                    <a:lnTo>
                      <a:pt x="737" y="466"/>
                    </a:lnTo>
                    <a:lnTo>
                      <a:pt x="779" y="455"/>
                    </a:lnTo>
                    <a:lnTo>
                      <a:pt x="814" y="440"/>
                    </a:lnTo>
                    <a:lnTo>
                      <a:pt x="845" y="424"/>
                    </a:lnTo>
                    <a:lnTo>
                      <a:pt x="872" y="404"/>
                    </a:lnTo>
                    <a:lnTo>
                      <a:pt x="894" y="383"/>
                    </a:lnTo>
                    <a:lnTo>
                      <a:pt x="912" y="362"/>
                    </a:lnTo>
                    <a:lnTo>
                      <a:pt x="927" y="340"/>
                    </a:lnTo>
                    <a:lnTo>
                      <a:pt x="939" y="319"/>
                    </a:lnTo>
                    <a:lnTo>
                      <a:pt x="948" y="298"/>
                    </a:lnTo>
                    <a:lnTo>
                      <a:pt x="954" y="279"/>
                    </a:lnTo>
                    <a:lnTo>
                      <a:pt x="958" y="261"/>
                    </a:lnTo>
                    <a:lnTo>
                      <a:pt x="962" y="247"/>
                    </a:lnTo>
                    <a:lnTo>
                      <a:pt x="963" y="236"/>
                    </a:lnTo>
                    <a:lnTo>
                      <a:pt x="964" y="228"/>
                    </a:lnTo>
                    <a:lnTo>
                      <a:pt x="964" y="226"/>
                    </a:lnTo>
                    <a:lnTo>
                      <a:pt x="964" y="220"/>
                    </a:lnTo>
                    <a:lnTo>
                      <a:pt x="964" y="206"/>
                    </a:lnTo>
                    <a:lnTo>
                      <a:pt x="962" y="188"/>
                    </a:lnTo>
                    <a:lnTo>
                      <a:pt x="960" y="163"/>
                    </a:lnTo>
                    <a:lnTo>
                      <a:pt x="953" y="138"/>
                    </a:lnTo>
                    <a:lnTo>
                      <a:pt x="943" y="113"/>
                    </a:lnTo>
                    <a:lnTo>
                      <a:pt x="931" y="87"/>
                    </a:lnTo>
                    <a:lnTo>
                      <a:pt x="912"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99" name="Freeform 17"/>
              <p:cNvSpPr>
                <a:spLocks/>
              </p:cNvSpPr>
              <p:nvPr/>
            </p:nvSpPr>
            <p:spPr bwMode="auto">
              <a:xfrm>
                <a:off x="767" y="2507"/>
                <a:ext cx="467" cy="580"/>
              </a:xfrm>
              <a:custGeom>
                <a:avLst/>
                <a:gdLst>
                  <a:gd name="T0" fmla="*/ 1 w 934"/>
                  <a:gd name="T1" fmla="*/ 0 h 1161"/>
                  <a:gd name="T2" fmla="*/ 1 w 934"/>
                  <a:gd name="T3" fmla="*/ 0 h 1161"/>
                  <a:gd name="T4" fmla="*/ 1 w 934"/>
                  <a:gd name="T5" fmla="*/ 0 h 1161"/>
                  <a:gd name="T6" fmla="*/ 1 w 934"/>
                  <a:gd name="T7" fmla="*/ 0 h 1161"/>
                  <a:gd name="T8" fmla="*/ 1 w 934"/>
                  <a:gd name="T9" fmla="*/ 0 h 1161"/>
                  <a:gd name="T10" fmla="*/ 1 w 934"/>
                  <a:gd name="T11" fmla="*/ 0 h 1161"/>
                  <a:gd name="T12" fmla="*/ 1 w 934"/>
                  <a:gd name="T13" fmla="*/ 0 h 1161"/>
                  <a:gd name="T14" fmla="*/ 1 w 934"/>
                  <a:gd name="T15" fmla="*/ 0 h 1161"/>
                  <a:gd name="T16" fmla="*/ 1 w 934"/>
                  <a:gd name="T17" fmla="*/ 0 h 1161"/>
                  <a:gd name="T18" fmla="*/ 1 w 934"/>
                  <a:gd name="T19" fmla="*/ 0 h 1161"/>
                  <a:gd name="T20" fmla="*/ 1 w 934"/>
                  <a:gd name="T21" fmla="*/ 0 h 1161"/>
                  <a:gd name="T22" fmla="*/ 1 w 934"/>
                  <a:gd name="T23" fmla="*/ 0 h 1161"/>
                  <a:gd name="T24" fmla="*/ 1 w 934"/>
                  <a:gd name="T25" fmla="*/ 0 h 1161"/>
                  <a:gd name="T26" fmla="*/ 1 w 934"/>
                  <a:gd name="T27" fmla="*/ 0 h 1161"/>
                  <a:gd name="T28" fmla="*/ 1 w 934"/>
                  <a:gd name="T29" fmla="*/ 0 h 1161"/>
                  <a:gd name="T30" fmla="*/ 1 w 934"/>
                  <a:gd name="T31" fmla="*/ 0 h 1161"/>
                  <a:gd name="T32" fmla="*/ 1 w 934"/>
                  <a:gd name="T33" fmla="*/ 0 h 1161"/>
                  <a:gd name="T34" fmla="*/ 1 w 934"/>
                  <a:gd name="T35" fmla="*/ 0 h 1161"/>
                  <a:gd name="T36" fmla="*/ 1 w 934"/>
                  <a:gd name="T37" fmla="*/ 0 h 1161"/>
                  <a:gd name="T38" fmla="*/ 1 w 934"/>
                  <a:gd name="T39" fmla="*/ 0 h 1161"/>
                  <a:gd name="T40" fmla="*/ 0 w 934"/>
                  <a:gd name="T41" fmla="*/ 0 h 1161"/>
                  <a:gd name="T42" fmla="*/ 1 w 934"/>
                  <a:gd name="T43" fmla="*/ 0 h 1161"/>
                  <a:gd name="T44" fmla="*/ 1 w 934"/>
                  <a:gd name="T45" fmla="*/ 0 h 1161"/>
                  <a:gd name="T46" fmla="*/ 1 w 934"/>
                  <a:gd name="T47" fmla="*/ 0 h 1161"/>
                  <a:gd name="T48" fmla="*/ 1 w 934"/>
                  <a:gd name="T49" fmla="*/ 0 h 1161"/>
                  <a:gd name="T50" fmla="*/ 1 w 934"/>
                  <a:gd name="T51" fmla="*/ 0 h 1161"/>
                  <a:gd name="T52" fmla="*/ 1 w 934"/>
                  <a:gd name="T53" fmla="*/ 0 h 1161"/>
                  <a:gd name="T54" fmla="*/ 1 w 934"/>
                  <a:gd name="T55" fmla="*/ 0 h 1161"/>
                  <a:gd name="T56" fmla="*/ 1 w 934"/>
                  <a:gd name="T57" fmla="*/ 0 h 1161"/>
                  <a:gd name="T58" fmla="*/ 1 w 934"/>
                  <a:gd name="T59" fmla="*/ 0 h 1161"/>
                  <a:gd name="T60" fmla="*/ 1 w 934"/>
                  <a:gd name="T61" fmla="*/ 0 h 1161"/>
                  <a:gd name="T62" fmla="*/ 1 w 934"/>
                  <a:gd name="T63" fmla="*/ 0 h 1161"/>
                  <a:gd name="T64" fmla="*/ 1 w 934"/>
                  <a:gd name="T65" fmla="*/ 0 h 1161"/>
                  <a:gd name="T66" fmla="*/ 1 w 934"/>
                  <a:gd name="T67" fmla="*/ 0 h 1161"/>
                  <a:gd name="T68" fmla="*/ 1 w 934"/>
                  <a:gd name="T69" fmla="*/ 0 h 1161"/>
                  <a:gd name="T70" fmla="*/ 1 w 934"/>
                  <a:gd name="T71" fmla="*/ 0 h 1161"/>
                  <a:gd name="T72" fmla="*/ 1 w 934"/>
                  <a:gd name="T73" fmla="*/ 0 h 1161"/>
                  <a:gd name="T74" fmla="*/ 1 w 934"/>
                  <a:gd name="T75" fmla="*/ 0 h 1161"/>
                  <a:gd name="T76" fmla="*/ 1 w 934"/>
                  <a:gd name="T77" fmla="*/ 0 h 1161"/>
                  <a:gd name="T78" fmla="*/ 1 w 934"/>
                  <a:gd name="T79" fmla="*/ 0 h 1161"/>
                  <a:gd name="T80" fmla="*/ 1 w 934"/>
                  <a:gd name="T81" fmla="*/ 0 h 1161"/>
                  <a:gd name="T82" fmla="*/ 1 w 934"/>
                  <a:gd name="T83" fmla="*/ 0 h 1161"/>
                  <a:gd name="T84" fmla="*/ 1 w 934"/>
                  <a:gd name="T85" fmla="*/ 0 h 1161"/>
                  <a:gd name="T86" fmla="*/ 1 w 934"/>
                  <a:gd name="T87" fmla="*/ 0 h 1161"/>
                  <a:gd name="T88" fmla="*/ 1 w 934"/>
                  <a:gd name="T89" fmla="*/ 0 h 1161"/>
                  <a:gd name="T90" fmla="*/ 1 w 934"/>
                  <a:gd name="T91" fmla="*/ 0 h 1161"/>
                  <a:gd name="T92" fmla="*/ 1 w 934"/>
                  <a:gd name="T93" fmla="*/ 0 h 1161"/>
                  <a:gd name="T94" fmla="*/ 1 w 934"/>
                  <a:gd name="T95" fmla="*/ 0 h 1161"/>
                  <a:gd name="T96" fmla="*/ 1 w 934"/>
                  <a:gd name="T97" fmla="*/ 0 h 1161"/>
                  <a:gd name="T98" fmla="*/ 1 w 934"/>
                  <a:gd name="T99" fmla="*/ 0 h 1161"/>
                  <a:gd name="T100" fmla="*/ 1 w 934"/>
                  <a:gd name="T101" fmla="*/ 0 h 1161"/>
                  <a:gd name="T102" fmla="*/ 1 w 934"/>
                  <a:gd name="T103" fmla="*/ 0 h 1161"/>
                  <a:gd name="T104" fmla="*/ 1 w 934"/>
                  <a:gd name="T105" fmla="*/ 0 h 1161"/>
                  <a:gd name="T106" fmla="*/ 1 w 934"/>
                  <a:gd name="T107" fmla="*/ 0 h 1161"/>
                  <a:gd name="T108" fmla="*/ 1 w 934"/>
                  <a:gd name="T109" fmla="*/ 0 h 116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34"/>
                  <a:gd name="T166" fmla="*/ 0 h 1161"/>
                  <a:gd name="T167" fmla="*/ 934 w 934"/>
                  <a:gd name="T168" fmla="*/ 1161 h 116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34" h="1161">
                    <a:moveTo>
                      <a:pt x="884" y="58"/>
                    </a:moveTo>
                    <a:lnTo>
                      <a:pt x="876" y="50"/>
                    </a:lnTo>
                    <a:lnTo>
                      <a:pt x="866" y="43"/>
                    </a:lnTo>
                    <a:lnTo>
                      <a:pt x="856" y="36"/>
                    </a:lnTo>
                    <a:lnTo>
                      <a:pt x="846" y="29"/>
                    </a:lnTo>
                    <a:lnTo>
                      <a:pt x="833" y="23"/>
                    </a:lnTo>
                    <a:lnTo>
                      <a:pt x="822" y="18"/>
                    </a:lnTo>
                    <a:lnTo>
                      <a:pt x="808" y="13"/>
                    </a:lnTo>
                    <a:lnTo>
                      <a:pt x="794" y="8"/>
                    </a:lnTo>
                    <a:lnTo>
                      <a:pt x="780" y="5"/>
                    </a:lnTo>
                    <a:lnTo>
                      <a:pt x="765" y="3"/>
                    </a:lnTo>
                    <a:lnTo>
                      <a:pt x="749" y="2"/>
                    </a:lnTo>
                    <a:lnTo>
                      <a:pt x="733" y="0"/>
                    </a:lnTo>
                    <a:lnTo>
                      <a:pt x="717" y="0"/>
                    </a:lnTo>
                    <a:lnTo>
                      <a:pt x="699" y="2"/>
                    </a:lnTo>
                    <a:lnTo>
                      <a:pt x="682" y="4"/>
                    </a:lnTo>
                    <a:lnTo>
                      <a:pt x="665" y="7"/>
                    </a:lnTo>
                    <a:lnTo>
                      <a:pt x="653" y="10"/>
                    </a:lnTo>
                    <a:lnTo>
                      <a:pt x="642" y="13"/>
                    </a:lnTo>
                    <a:lnTo>
                      <a:pt x="630" y="18"/>
                    </a:lnTo>
                    <a:lnTo>
                      <a:pt x="619" y="21"/>
                    </a:lnTo>
                    <a:lnTo>
                      <a:pt x="607" y="26"/>
                    </a:lnTo>
                    <a:lnTo>
                      <a:pt x="596" y="31"/>
                    </a:lnTo>
                    <a:lnTo>
                      <a:pt x="583" y="37"/>
                    </a:lnTo>
                    <a:lnTo>
                      <a:pt x="572" y="44"/>
                    </a:lnTo>
                    <a:lnTo>
                      <a:pt x="545" y="63"/>
                    </a:lnTo>
                    <a:lnTo>
                      <a:pt x="513" y="93"/>
                    </a:lnTo>
                    <a:lnTo>
                      <a:pt x="475" y="131"/>
                    </a:lnTo>
                    <a:lnTo>
                      <a:pt x="433" y="177"/>
                    </a:lnTo>
                    <a:lnTo>
                      <a:pt x="389" y="228"/>
                    </a:lnTo>
                    <a:lnTo>
                      <a:pt x="342" y="286"/>
                    </a:lnTo>
                    <a:lnTo>
                      <a:pt x="295" y="347"/>
                    </a:lnTo>
                    <a:lnTo>
                      <a:pt x="248" y="411"/>
                    </a:lnTo>
                    <a:lnTo>
                      <a:pt x="202" y="474"/>
                    </a:lnTo>
                    <a:lnTo>
                      <a:pt x="158" y="537"/>
                    </a:lnTo>
                    <a:lnTo>
                      <a:pt x="118" y="600"/>
                    </a:lnTo>
                    <a:lnTo>
                      <a:pt x="82" y="658"/>
                    </a:lnTo>
                    <a:lnTo>
                      <a:pt x="51" y="711"/>
                    </a:lnTo>
                    <a:lnTo>
                      <a:pt x="27" y="760"/>
                    </a:lnTo>
                    <a:lnTo>
                      <a:pt x="11" y="800"/>
                    </a:lnTo>
                    <a:lnTo>
                      <a:pt x="3" y="832"/>
                    </a:lnTo>
                    <a:lnTo>
                      <a:pt x="0" y="854"/>
                    </a:lnTo>
                    <a:lnTo>
                      <a:pt x="0" y="877"/>
                    </a:lnTo>
                    <a:lnTo>
                      <a:pt x="2" y="899"/>
                    </a:lnTo>
                    <a:lnTo>
                      <a:pt x="4" y="921"/>
                    </a:lnTo>
                    <a:lnTo>
                      <a:pt x="11" y="958"/>
                    </a:lnTo>
                    <a:lnTo>
                      <a:pt x="20" y="994"/>
                    </a:lnTo>
                    <a:lnTo>
                      <a:pt x="30" y="1025"/>
                    </a:lnTo>
                    <a:lnTo>
                      <a:pt x="41" y="1052"/>
                    </a:lnTo>
                    <a:lnTo>
                      <a:pt x="51" y="1077"/>
                    </a:lnTo>
                    <a:lnTo>
                      <a:pt x="60" y="1094"/>
                    </a:lnTo>
                    <a:lnTo>
                      <a:pt x="66" y="1105"/>
                    </a:lnTo>
                    <a:lnTo>
                      <a:pt x="69" y="1111"/>
                    </a:lnTo>
                    <a:lnTo>
                      <a:pt x="29" y="1118"/>
                    </a:lnTo>
                    <a:lnTo>
                      <a:pt x="33" y="1119"/>
                    </a:lnTo>
                    <a:lnTo>
                      <a:pt x="36" y="1120"/>
                    </a:lnTo>
                    <a:lnTo>
                      <a:pt x="44" y="1124"/>
                    </a:lnTo>
                    <a:lnTo>
                      <a:pt x="55" y="1127"/>
                    </a:lnTo>
                    <a:lnTo>
                      <a:pt x="69" y="1132"/>
                    </a:lnTo>
                    <a:lnTo>
                      <a:pt x="87" y="1138"/>
                    </a:lnTo>
                    <a:lnTo>
                      <a:pt x="106" y="1143"/>
                    </a:lnTo>
                    <a:lnTo>
                      <a:pt x="128" y="1148"/>
                    </a:lnTo>
                    <a:lnTo>
                      <a:pt x="152" y="1153"/>
                    </a:lnTo>
                    <a:lnTo>
                      <a:pt x="177" y="1157"/>
                    </a:lnTo>
                    <a:lnTo>
                      <a:pt x="202" y="1160"/>
                    </a:lnTo>
                    <a:lnTo>
                      <a:pt x="227" y="1161"/>
                    </a:lnTo>
                    <a:lnTo>
                      <a:pt x="253" y="1161"/>
                    </a:lnTo>
                    <a:lnTo>
                      <a:pt x="278" y="1158"/>
                    </a:lnTo>
                    <a:lnTo>
                      <a:pt x="301" y="1154"/>
                    </a:lnTo>
                    <a:lnTo>
                      <a:pt x="324" y="1147"/>
                    </a:lnTo>
                    <a:lnTo>
                      <a:pt x="345" y="1136"/>
                    </a:lnTo>
                    <a:lnTo>
                      <a:pt x="398" y="1098"/>
                    </a:lnTo>
                    <a:lnTo>
                      <a:pt x="438" y="1060"/>
                    </a:lnTo>
                    <a:lnTo>
                      <a:pt x="467" y="1021"/>
                    </a:lnTo>
                    <a:lnTo>
                      <a:pt x="486" y="986"/>
                    </a:lnTo>
                    <a:lnTo>
                      <a:pt x="499" y="954"/>
                    </a:lnTo>
                    <a:lnTo>
                      <a:pt x="505" y="928"/>
                    </a:lnTo>
                    <a:lnTo>
                      <a:pt x="508" y="911"/>
                    </a:lnTo>
                    <a:lnTo>
                      <a:pt x="508" y="904"/>
                    </a:lnTo>
                    <a:lnTo>
                      <a:pt x="508" y="903"/>
                    </a:lnTo>
                    <a:lnTo>
                      <a:pt x="508" y="901"/>
                    </a:lnTo>
                    <a:lnTo>
                      <a:pt x="477" y="734"/>
                    </a:lnTo>
                    <a:lnTo>
                      <a:pt x="658" y="466"/>
                    </a:lnTo>
                    <a:lnTo>
                      <a:pt x="659" y="467"/>
                    </a:lnTo>
                    <a:lnTo>
                      <a:pt x="660" y="467"/>
                    </a:lnTo>
                    <a:lnTo>
                      <a:pt x="661" y="467"/>
                    </a:lnTo>
                    <a:lnTo>
                      <a:pt x="709" y="460"/>
                    </a:lnTo>
                    <a:lnTo>
                      <a:pt x="750" y="449"/>
                    </a:lnTo>
                    <a:lnTo>
                      <a:pt x="786" y="434"/>
                    </a:lnTo>
                    <a:lnTo>
                      <a:pt x="816" y="417"/>
                    </a:lnTo>
                    <a:lnTo>
                      <a:pt x="842" y="398"/>
                    </a:lnTo>
                    <a:lnTo>
                      <a:pt x="865" y="377"/>
                    </a:lnTo>
                    <a:lnTo>
                      <a:pt x="883" y="355"/>
                    </a:lnTo>
                    <a:lnTo>
                      <a:pt x="898" y="333"/>
                    </a:lnTo>
                    <a:lnTo>
                      <a:pt x="909" y="313"/>
                    </a:lnTo>
                    <a:lnTo>
                      <a:pt x="918" y="292"/>
                    </a:lnTo>
                    <a:lnTo>
                      <a:pt x="925" y="272"/>
                    </a:lnTo>
                    <a:lnTo>
                      <a:pt x="929" y="255"/>
                    </a:lnTo>
                    <a:lnTo>
                      <a:pt x="932" y="241"/>
                    </a:lnTo>
                    <a:lnTo>
                      <a:pt x="933" y="230"/>
                    </a:lnTo>
                    <a:lnTo>
                      <a:pt x="934" y="222"/>
                    </a:lnTo>
                    <a:lnTo>
                      <a:pt x="934" y="219"/>
                    </a:lnTo>
                    <a:lnTo>
                      <a:pt x="934" y="214"/>
                    </a:lnTo>
                    <a:lnTo>
                      <a:pt x="934" y="200"/>
                    </a:lnTo>
                    <a:lnTo>
                      <a:pt x="933" y="180"/>
                    </a:lnTo>
                    <a:lnTo>
                      <a:pt x="930" y="157"/>
                    </a:lnTo>
                    <a:lnTo>
                      <a:pt x="924" y="132"/>
                    </a:lnTo>
                    <a:lnTo>
                      <a:pt x="915" y="105"/>
                    </a:lnTo>
                    <a:lnTo>
                      <a:pt x="902" y="80"/>
                    </a:lnTo>
                    <a:lnTo>
                      <a:pt x="884" y="58"/>
                    </a:lnTo>
                    <a:close/>
                  </a:path>
                </a:pathLst>
              </a:custGeom>
              <a:solidFill>
                <a:srgbClr val="DDDD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0" name="Freeform 18"/>
              <p:cNvSpPr>
                <a:spLocks/>
              </p:cNvSpPr>
              <p:nvPr/>
            </p:nvSpPr>
            <p:spPr bwMode="auto">
              <a:xfrm>
                <a:off x="770" y="2522"/>
                <a:ext cx="464" cy="565"/>
              </a:xfrm>
              <a:custGeom>
                <a:avLst/>
                <a:gdLst>
                  <a:gd name="T0" fmla="*/ 1 w 928"/>
                  <a:gd name="T1" fmla="*/ 0 h 1131"/>
                  <a:gd name="T2" fmla="*/ 1 w 928"/>
                  <a:gd name="T3" fmla="*/ 0 h 1131"/>
                  <a:gd name="T4" fmla="*/ 1 w 928"/>
                  <a:gd name="T5" fmla="*/ 0 h 1131"/>
                  <a:gd name="T6" fmla="*/ 1 w 928"/>
                  <a:gd name="T7" fmla="*/ 0 h 1131"/>
                  <a:gd name="T8" fmla="*/ 1 w 928"/>
                  <a:gd name="T9" fmla="*/ 0 h 1131"/>
                  <a:gd name="T10" fmla="*/ 1 w 928"/>
                  <a:gd name="T11" fmla="*/ 0 h 1131"/>
                  <a:gd name="T12" fmla="*/ 1 w 928"/>
                  <a:gd name="T13" fmla="*/ 0 h 1131"/>
                  <a:gd name="T14" fmla="*/ 1 w 928"/>
                  <a:gd name="T15" fmla="*/ 0 h 1131"/>
                  <a:gd name="T16" fmla="*/ 1 w 928"/>
                  <a:gd name="T17" fmla="*/ 0 h 1131"/>
                  <a:gd name="T18" fmla="*/ 1 w 928"/>
                  <a:gd name="T19" fmla="*/ 0 h 1131"/>
                  <a:gd name="T20" fmla="*/ 1 w 928"/>
                  <a:gd name="T21" fmla="*/ 0 h 1131"/>
                  <a:gd name="T22" fmla="*/ 1 w 928"/>
                  <a:gd name="T23" fmla="*/ 0 h 1131"/>
                  <a:gd name="T24" fmla="*/ 1 w 928"/>
                  <a:gd name="T25" fmla="*/ 0 h 1131"/>
                  <a:gd name="T26" fmla="*/ 1 w 928"/>
                  <a:gd name="T27" fmla="*/ 0 h 1131"/>
                  <a:gd name="T28" fmla="*/ 1 w 928"/>
                  <a:gd name="T29" fmla="*/ 0 h 1131"/>
                  <a:gd name="T30" fmla="*/ 1 w 928"/>
                  <a:gd name="T31" fmla="*/ 0 h 1131"/>
                  <a:gd name="T32" fmla="*/ 1 w 928"/>
                  <a:gd name="T33" fmla="*/ 0 h 1131"/>
                  <a:gd name="T34" fmla="*/ 1 w 928"/>
                  <a:gd name="T35" fmla="*/ 0 h 1131"/>
                  <a:gd name="T36" fmla="*/ 1 w 928"/>
                  <a:gd name="T37" fmla="*/ 0 h 1131"/>
                  <a:gd name="T38" fmla="*/ 1 w 928"/>
                  <a:gd name="T39" fmla="*/ 0 h 1131"/>
                  <a:gd name="T40" fmla="*/ 1 w 928"/>
                  <a:gd name="T41" fmla="*/ 0 h 1131"/>
                  <a:gd name="T42" fmla="*/ 1 w 928"/>
                  <a:gd name="T43" fmla="*/ 0 h 1131"/>
                  <a:gd name="T44" fmla="*/ 1 w 928"/>
                  <a:gd name="T45" fmla="*/ 0 h 1131"/>
                  <a:gd name="T46" fmla="*/ 1 w 928"/>
                  <a:gd name="T47" fmla="*/ 0 h 1131"/>
                  <a:gd name="T48" fmla="*/ 1 w 928"/>
                  <a:gd name="T49" fmla="*/ 0 h 1131"/>
                  <a:gd name="T50" fmla="*/ 1 w 928"/>
                  <a:gd name="T51" fmla="*/ 0 h 1131"/>
                  <a:gd name="T52" fmla="*/ 1 w 928"/>
                  <a:gd name="T53" fmla="*/ 0 h 1131"/>
                  <a:gd name="T54" fmla="*/ 1 w 928"/>
                  <a:gd name="T55" fmla="*/ 0 h 1131"/>
                  <a:gd name="T56" fmla="*/ 1 w 928"/>
                  <a:gd name="T57" fmla="*/ 0 h 1131"/>
                  <a:gd name="T58" fmla="*/ 1 w 928"/>
                  <a:gd name="T59" fmla="*/ 0 h 1131"/>
                  <a:gd name="T60" fmla="*/ 1 w 928"/>
                  <a:gd name="T61" fmla="*/ 0 h 1131"/>
                  <a:gd name="T62" fmla="*/ 1 w 928"/>
                  <a:gd name="T63" fmla="*/ 0 h 1131"/>
                  <a:gd name="T64" fmla="*/ 1 w 928"/>
                  <a:gd name="T65" fmla="*/ 0 h 1131"/>
                  <a:gd name="T66" fmla="*/ 1 w 928"/>
                  <a:gd name="T67" fmla="*/ 0 h 1131"/>
                  <a:gd name="T68" fmla="*/ 1 w 928"/>
                  <a:gd name="T69" fmla="*/ 0 h 1131"/>
                  <a:gd name="T70" fmla="*/ 1 w 928"/>
                  <a:gd name="T71" fmla="*/ 0 h 1131"/>
                  <a:gd name="T72" fmla="*/ 1 w 928"/>
                  <a:gd name="T73" fmla="*/ 0 h 1131"/>
                  <a:gd name="T74" fmla="*/ 1 w 928"/>
                  <a:gd name="T75" fmla="*/ 0 h 1131"/>
                  <a:gd name="T76" fmla="*/ 1 w 928"/>
                  <a:gd name="T77" fmla="*/ 0 h 1131"/>
                  <a:gd name="T78" fmla="*/ 1 w 928"/>
                  <a:gd name="T79" fmla="*/ 0 h 1131"/>
                  <a:gd name="T80" fmla="*/ 1 w 928"/>
                  <a:gd name="T81" fmla="*/ 0 h 1131"/>
                  <a:gd name="T82" fmla="*/ 1 w 928"/>
                  <a:gd name="T83" fmla="*/ 0 h 1131"/>
                  <a:gd name="T84" fmla="*/ 1 w 928"/>
                  <a:gd name="T85" fmla="*/ 0 h 1131"/>
                  <a:gd name="T86" fmla="*/ 1 w 928"/>
                  <a:gd name="T87" fmla="*/ 0 h 1131"/>
                  <a:gd name="T88" fmla="*/ 1 w 928"/>
                  <a:gd name="T89" fmla="*/ 0 h 1131"/>
                  <a:gd name="T90" fmla="*/ 1 w 928"/>
                  <a:gd name="T91" fmla="*/ 0 h 1131"/>
                  <a:gd name="T92" fmla="*/ 1 w 928"/>
                  <a:gd name="T93" fmla="*/ 0 h 1131"/>
                  <a:gd name="T94" fmla="*/ 1 w 928"/>
                  <a:gd name="T95" fmla="*/ 0 h 1131"/>
                  <a:gd name="T96" fmla="*/ 1 w 928"/>
                  <a:gd name="T97" fmla="*/ 0 h 1131"/>
                  <a:gd name="T98" fmla="*/ 1 w 928"/>
                  <a:gd name="T99" fmla="*/ 0 h 1131"/>
                  <a:gd name="T100" fmla="*/ 1 w 928"/>
                  <a:gd name="T101" fmla="*/ 0 h 1131"/>
                  <a:gd name="T102" fmla="*/ 1 w 928"/>
                  <a:gd name="T103" fmla="*/ 0 h 1131"/>
                  <a:gd name="T104" fmla="*/ 1 w 928"/>
                  <a:gd name="T105" fmla="*/ 0 h 1131"/>
                  <a:gd name="T106" fmla="*/ 1 w 928"/>
                  <a:gd name="T107" fmla="*/ 0 h 1131"/>
                  <a:gd name="T108" fmla="*/ 1 w 928"/>
                  <a:gd name="T109" fmla="*/ 0 h 1131"/>
                  <a:gd name="T110" fmla="*/ 1 w 928"/>
                  <a:gd name="T111" fmla="*/ 0 h 1131"/>
                  <a:gd name="T112" fmla="*/ 1 w 928"/>
                  <a:gd name="T113" fmla="*/ 0 h 1131"/>
                  <a:gd name="T114" fmla="*/ 1 w 928"/>
                  <a:gd name="T115" fmla="*/ 0 h 1131"/>
                  <a:gd name="T116" fmla="*/ 1 w 928"/>
                  <a:gd name="T117" fmla="*/ 0 h 1131"/>
                  <a:gd name="T118" fmla="*/ 1 w 928"/>
                  <a:gd name="T119" fmla="*/ 0 h 1131"/>
                  <a:gd name="T120" fmla="*/ 1 w 928"/>
                  <a:gd name="T121" fmla="*/ 0 h 1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28"/>
                  <a:gd name="T184" fmla="*/ 0 h 1131"/>
                  <a:gd name="T185" fmla="*/ 928 w 928"/>
                  <a:gd name="T186" fmla="*/ 1131 h 1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28" h="1131">
                    <a:moveTo>
                      <a:pt x="878" y="28"/>
                    </a:moveTo>
                    <a:lnTo>
                      <a:pt x="874" y="25"/>
                    </a:lnTo>
                    <a:lnTo>
                      <a:pt x="870" y="20"/>
                    </a:lnTo>
                    <a:lnTo>
                      <a:pt x="866" y="16"/>
                    </a:lnTo>
                    <a:lnTo>
                      <a:pt x="862" y="13"/>
                    </a:lnTo>
                    <a:lnTo>
                      <a:pt x="857" y="10"/>
                    </a:lnTo>
                    <a:lnTo>
                      <a:pt x="852" y="6"/>
                    </a:lnTo>
                    <a:lnTo>
                      <a:pt x="847" y="4"/>
                    </a:lnTo>
                    <a:lnTo>
                      <a:pt x="842" y="0"/>
                    </a:lnTo>
                    <a:lnTo>
                      <a:pt x="856" y="42"/>
                    </a:lnTo>
                    <a:lnTo>
                      <a:pt x="863" y="80"/>
                    </a:lnTo>
                    <a:lnTo>
                      <a:pt x="865" y="109"/>
                    </a:lnTo>
                    <a:lnTo>
                      <a:pt x="865" y="121"/>
                    </a:lnTo>
                    <a:lnTo>
                      <a:pt x="865" y="124"/>
                    </a:lnTo>
                    <a:lnTo>
                      <a:pt x="864" y="132"/>
                    </a:lnTo>
                    <a:lnTo>
                      <a:pt x="863" y="143"/>
                    </a:lnTo>
                    <a:lnTo>
                      <a:pt x="859" y="157"/>
                    </a:lnTo>
                    <a:lnTo>
                      <a:pt x="856" y="174"/>
                    </a:lnTo>
                    <a:lnTo>
                      <a:pt x="849" y="194"/>
                    </a:lnTo>
                    <a:lnTo>
                      <a:pt x="840" y="215"/>
                    </a:lnTo>
                    <a:lnTo>
                      <a:pt x="828" y="237"/>
                    </a:lnTo>
                    <a:lnTo>
                      <a:pt x="813" y="258"/>
                    </a:lnTo>
                    <a:lnTo>
                      <a:pt x="796" y="279"/>
                    </a:lnTo>
                    <a:lnTo>
                      <a:pt x="773" y="300"/>
                    </a:lnTo>
                    <a:lnTo>
                      <a:pt x="746" y="319"/>
                    </a:lnTo>
                    <a:lnTo>
                      <a:pt x="717" y="337"/>
                    </a:lnTo>
                    <a:lnTo>
                      <a:pt x="681" y="351"/>
                    </a:lnTo>
                    <a:lnTo>
                      <a:pt x="639" y="362"/>
                    </a:lnTo>
                    <a:lnTo>
                      <a:pt x="592" y="369"/>
                    </a:lnTo>
                    <a:lnTo>
                      <a:pt x="591" y="369"/>
                    </a:lnTo>
                    <a:lnTo>
                      <a:pt x="590" y="369"/>
                    </a:lnTo>
                    <a:lnTo>
                      <a:pt x="589" y="369"/>
                    </a:lnTo>
                    <a:lnTo>
                      <a:pt x="408" y="636"/>
                    </a:lnTo>
                    <a:lnTo>
                      <a:pt x="439" y="805"/>
                    </a:lnTo>
                    <a:lnTo>
                      <a:pt x="439" y="806"/>
                    </a:lnTo>
                    <a:lnTo>
                      <a:pt x="439" y="814"/>
                    </a:lnTo>
                    <a:lnTo>
                      <a:pt x="435" y="831"/>
                    </a:lnTo>
                    <a:lnTo>
                      <a:pt x="430" y="856"/>
                    </a:lnTo>
                    <a:lnTo>
                      <a:pt x="417" y="888"/>
                    </a:lnTo>
                    <a:lnTo>
                      <a:pt x="397" y="924"/>
                    </a:lnTo>
                    <a:lnTo>
                      <a:pt x="369" y="962"/>
                    </a:lnTo>
                    <a:lnTo>
                      <a:pt x="328" y="1002"/>
                    </a:lnTo>
                    <a:lnTo>
                      <a:pt x="275" y="1040"/>
                    </a:lnTo>
                    <a:lnTo>
                      <a:pt x="260" y="1048"/>
                    </a:lnTo>
                    <a:lnTo>
                      <a:pt x="243" y="1053"/>
                    </a:lnTo>
                    <a:lnTo>
                      <a:pt x="226" y="1058"/>
                    </a:lnTo>
                    <a:lnTo>
                      <a:pt x="209" y="1062"/>
                    </a:lnTo>
                    <a:lnTo>
                      <a:pt x="190" y="1064"/>
                    </a:lnTo>
                    <a:lnTo>
                      <a:pt x="171" y="1064"/>
                    </a:lnTo>
                    <a:lnTo>
                      <a:pt x="151" y="1064"/>
                    </a:lnTo>
                    <a:lnTo>
                      <a:pt x="133" y="1063"/>
                    </a:lnTo>
                    <a:lnTo>
                      <a:pt x="113" y="1060"/>
                    </a:lnTo>
                    <a:lnTo>
                      <a:pt x="95" y="1058"/>
                    </a:lnTo>
                    <a:lnTo>
                      <a:pt x="76" y="1055"/>
                    </a:lnTo>
                    <a:lnTo>
                      <a:pt x="59" y="1051"/>
                    </a:lnTo>
                    <a:lnTo>
                      <a:pt x="43" y="1047"/>
                    </a:lnTo>
                    <a:lnTo>
                      <a:pt x="27" y="1043"/>
                    </a:lnTo>
                    <a:lnTo>
                      <a:pt x="13" y="1038"/>
                    </a:lnTo>
                    <a:lnTo>
                      <a:pt x="0" y="1035"/>
                    </a:lnTo>
                    <a:lnTo>
                      <a:pt x="8" y="1056"/>
                    </a:lnTo>
                    <a:lnTo>
                      <a:pt x="15" y="1071"/>
                    </a:lnTo>
                    <a:lnTo>
                      <a:pt x="20" y="1081"/>
                    </a:lnTo>
                    <a:lnTo>
                      <a:pt x="22" y="1086"/>
                    </a:lnTo>
                    <a:lnTo>
                      <a:pt x="23" y="1088"/>
                    </a:lnTo>
                    <a:lnTo>
                      <a:pt x="27" y="1089"/>
                    </a:lnTo>
                    <a:lnTo>
                      <a:pt x="30" y="1090"/>
                    </a:lnTo>
                    <a:lnTo>
                      <a:pt x="38" y="1094"/>
                    </a:lnTo>
                    <a:lnTo>
                      <a:pt x="49" y="1097"/>
                    </a:lnTo>
                    <a:lnTo>
                      <a:pt x="63" y="1102"/>
                    </a:lnTo>
                    <a:lnTo>
                      <a:pt x="81" y="1108"/>
                    </a:lnTo>
                    <a:lnTo>
                      <a:pt x="100" y="1113"/>
                    </a:lnTo>
                    <a:lnTo>
                      <a:pt x="122" y="1118"/>
                    </a:lnTo>
                    <a:lnTo>
                      <a:pt x="146" y="1123"/>
                    </a:lnTo>
                    <a:lnTo>
                      <a:pt x="171" y="1127"/>
                    </a:lnTo>
                    <a:lnTo>
                      <a:pt x="196" y="1130"/>
                    </a:lnTo>
                    <a:lnTo>
                      <a:pt x="221" y="1131"/>
                    </a:lnTo>
                    <a:lnTo>
                      <a:pt x="247" y="1131"/>
                    </a:lnTo>
                    <a:lnTo>
                      <a:pt x="272" y="1128"/>
                    </a:lnTo>
                    <a:lnTo>
                      <a:pt x="295" y="1124"/>
                    </a:lnTo>
                    <a:lnTo>
                      <a:pt x="318" y="1117"/>
                    </a:lnTo>
                    <a:lnTo>
                      <a:pt x="339" y="1106"/>
                    </a:lnTo>
                    <a:lnTo>
                      <a:pt x="392" y="1068"/>
                    </a:lnTo>
                    <a:lnTo>
                      <a:pt x="432" y="1030"/>
                    </a:lnTo>
                    <a:lnTo>
                      <a:pt x="461" y="991"/>
                    </a:lnTo>
                    <a:lnTo>
                      <a:pt x="480" y="956"/>
                    </a:lnTo>
                    <a:lnTo>
                      <a:pt x="493" y="924"/>
                    </a:lnTo>
                    <a:lnTo>
                      <a:pt x="499" y="898"/>
                    </a:lnTo>
                    <a:lnTo>
                      <a:pt x="502" y="881"/>
                    </a:lnTo>
                    <a:lnTo>
                      <a:pt x="502" y="874"/>
                    </a:lnTo>
                    <a:lnTo>
                      <a:pt x="502" y="873"/>
                    </a:lnTo>
                    <a:lnTo>
                      <a:pt x="502" y="871"/>
                    </a:lnTo>
                    <a:lnTo>
                      <a:pt x="471" y="704"/>
                    </a:lnTo>
                    <a:lnTo>
                      <a:pt x="652" y="436"/>
                    </a:lnTo>
                    <a:lnTo>
                      <a:pt x="653" y="437"/>
                    </a:lnTo>
                    <a:lnTo>
                      <a:pt x="654" y="437"/>
                    </a:lnTo>
                    <a:lnTo>
                      <a:pt x="655" y="437"/>
                    </a:lnTo>
                    <a:lnTo>
                      <a:pt x="703" y="430"/>
                    </a:lnTo>
                    <a:lnTo>
                      <a:pt x="744" y="419"/>
                    </a:lnTo>
                    <a:lnTo>
                      <a:pt x="780" y="404"/>
                    </a:lnTo>
                    <a:lnTo>
                      <a:pt x="810" y="387"/>
                    </a:lnTo>
                    <a:lnTo>
                      <a:pt x="836" y="368"/>
                    </a:lnTo>
                    <a:lnTo>
                      <a:pt x="859" y="347"/>
                    </a:lnTo>
                    <a:lnTo>
                      <a:pt x="877" y="325"/>
                    </a:lnTo>
                    <a:lnTo>
                      <a:pt x="892" y="303"/>
                    </a:lnTo>
                    <a:lnTo>
                      <a:pt x="903" y="283"/>
                    </a:lnTo>
                    <a:lnTo>
                      <a:pt x="912" y="262"/>
                    </a:lnTo>
                    <a:lnTo>
                      <a:pt x="919" y="242"/>
                    </a:lnTo>
                    <a:lnTo>
                      <a:pt x="923" y="225"/>
                    </a:lnTo>
                    <a:lnTo>
                      <a:pt x="926" y="211"/>
                    </a:lnTo>
                    <a:lnTo>
                      <a:pt x="927" y="200"/>
                    </a:lnTo>
                    <a:lnTo>
                      <a:pt x="928" y="192"/>
                    </a:lnTo>
                    <a:lnTo>
                      <a:pt x="928" y="189"/>
                    </a:lnTo>
                    <a:lnTo>
                      <a:pt x="928" y="184"/>
                    </a:lnTo>
                    <a:lnTo>
                      <a:pt x="928" y="170"/>
                    </a:lnTo>
                    <a:lnTo>
                      <a:pt x="927" y="150"/>
                    </a:lnTo>
                    <a:lnTo>
                      <a:pt x="924" y="127"/>
                    </a:lnTo>
                    <a:lnTo>
                      <a:pt x="918" y="102"/>
                    </a:lnTo>
                    <a:lnTo>
                      <a:pt x="909" y="75"/>
                    </a:lnTo>
                    <a:lnTo>
                      <a:pt x="896" y="50"/>
                    </a:lnTo>
                    <a:lnTo>
                      <a:pt x="878" y="28"/>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1" name="Freeform 19"/>
              <p:cNvSpPr>
                <a:spLocks/>
              </p:cNvSpPr>
              <p:nvPr/>
            </p:nvSpPr>
            <p:spPr bwMode="auto">
              <a:xfrm>
                <a:off x="752" y="3088"/>
                <a:ext cx="533" cy="219"/>
              </a:xfrm>
              <a:custGeom>
                <a:avLst/>
                <a:gdLst>
                  <a:gd name="T0" fmla="*/ 0 w 1066"/>
                  <a:gd name="T1" fmla="*/ 0 h 438"/>
                  <a:gd name="T2" fmla="*/ 1 w 1066"/>
                  <a:gd name="T3" fmla="*/ 1 h 438"/>
                  <a:gd name="T4" fmla="*/ 1 w 1066"/>
                  <a:gd name="T5" fmla="*/ 1 h 438"/>
                  <a:gd name="T6" fmla="*/ 1 w 1066"/>
                  <a:gd name="T7" fmla="*/ 1 h 438"/>
                  <a:gd name="T8" fmla="*/ 0 w 1066"/>
                  <a:gd name="T9" fmla="*/ 0 h 438"/>
                  <a:gd name="T10" fmla="*/ 0 60000 65536"/>
                  <a:gd name="T11" fmla="*/ 0 60000 65536"/>
                  <a:gd name="T12" fmla="*/ 0 60000 65536"/>
                  <a:gd name="T13" fmla="*/ 0 60000 65536"/>
                  <a:gd name="T14" fmla="*/ 0 60000 65536"/>
                  <a:gd name="T15" fmla="*/ 0 w 1066"/>
                  <a:gd name="T16" fmla="*/ 0 h 438"/>
                  <a:gd name="T17" fmla="*/ 1066 w 1066"/>
                  <a:gd name="T18" fmla="*/ 438 h 438"/>
                </a:gdLst>
                <a:ahLst/>
                <a:cxnLst>
                  <a:cxn ang="T10">
                    <a:pos x="T0" y="T1"/>
                  </a:cxn>
                  <a:cxn ang="T11">
                    <a:pos x="T2" y="T3"/>
                  </a:cxn>
                  <a:cxn ang="T12">
                    <a:pos x="T4" y="T5"/>
                  </a:cxn>
                  <a:cxn ang="T13">
                    <a:pos x="T6" y="T7"/>
                  </a:cxn>
                  <a:cxn ang="T14">
                    <a:pos x="T8" y="T9"/>
                  </a:cxn>
                </a:cxnLst>
                <a:rect l="T15" t="T16" r="T17" b="T18"/>
                <a:pathLst>
                  <a:path w="1066" h="438">
                    <a:moveTo>
                      <a:pt x="0" y="0"/>
                    </a:moveTo>
                    <a:lnTo>
                      <a:pt x="11" y="74"/>
                    </a:lnTo>
                    <a:lnTo>
                      <a:pt x="1066" y="438"/>
                    </a:lnTo>
                    <a:lnTo>
                      <a:pt x="1061" y="290"/>
                    </a:lnTo>
                    <a:lnTo>
                      <a:pt x="0" y="0"/>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2" name="Freeform 20"/>
              <p:cNvSpPr>
                <a:spLocks/>
              </p:cNvSpPr>
              <p:nvPr/>
            </p:nvSpPr>
            <p:spPr bwMode="auto">
              <a:xfrm>
                <a:off x="1184" y="2601"/>
                <a:ext cx="361" cy="210"/>
              </a:xfrm>
              <a:custGeom>
                <a:avLst/>
                <a:gdLst>
                  <a:gd name="T0" fmla="*/ 1 w 722"/>
                  <a:gd name="T1" fmla="*/ 0 h 422"/>
                  <a:gd name="T2" fmla="*/ 0 w 722"/>
                  <a:gd name="T3" fmla="*/ 0 h 422"/>
                  <a:gd name="T4" fmla="*/ 1 w 722"/>
                  <a:gd name="T5" fmla="*/ 0 h 422"/>
                  <a:gd name="T6" fmla="*/ 1 w 722"/>
                  <a:gd name="T7" fmla="*/ 0 h 422"/>
                  <a:gd name="T8" fmla="*/ 1 w 722"/>
                  <a:gd name="T9" fmla="*/ 0 h 422"/>
                  <a:gd name="T10" fmla="*/ 0 60000 65536"/>
                  <a:gd name="T11" fmla="*/ 0 60000 65536"/>
                  <a:gd name="T12" fmla="*/ 0 60000 65536"/>
                  <a:gd name="T13" fmla="*/ 0 60000 65536"/>
                  <a:gd name="T14" fmla="*/ 0 60000 65536"/>
                  <a:gd name="T15" fmla="*/ 0 w 722"/>
                  <a:gd name="T16" fmla="*/ 0 h 422"/>
                  <a:gd name="T17" fmla="*/ 722 w 722"/>
                  <a:gd name="T18" fmla="*/ 422 h 422"/>
                </a:gdLst>
                <a:ahLst/>
                <a:cxnLst>
                  <a:cxn ang="T10">
                    <a:pos x="T0" y="T1"/>
                  </a:cxn>
                  <a:cxn ang="T11">
                    <a:pos x="T2" y="T3"/>
                  </a:cxn>
                  <a:cxn ang="T12">
                    <a:pos x="T4" y="T5"/>
                  </a:cxn>
                  <a:cxn ang="T13">
                    <a:pos x="T6" y="T7"/>
                  </a:cxn>
                  <a:cxn ang="T14">
                    <a:pos x="T8" y="T9"/>
                  </a:cxn>
                </a:cxnLst>
                <a:rect l="T15" t="T16" r="T17" b="T18"/>
                <a:pathLst>
                  <a:path w="722" h="422">
                    <a:moveTo>
                      <a:pt x="204" y="0"/>
                    </a:moveTo>
                    <a:lnTo>
                      <a:pt x="0" y="328"/>
                    </a:lnTo>
                    <a:lnTo>
                      <a:pt x="515" y="422"/>
                    </a:lnTo>
                    <a:lnTo>
                      <a:pt x="722" y="75"/>
                    </a:lnTo>
                    <a:lnTo>
                      <a:pt x="20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3" name="Freeform 21"/>
              <p:cNvSpPr>
                <a:spLocks/>
              </p:cNvSpPr>
              <p:nvPr/>
            </p:nvSpPr>
            <p:spPr bwMode="auto">
              <a:xfrm>
                <a:off x="1217" y="2632"/>
                <a:ext cx="364" cy="194"/>
              </a:xfrm>
              <a:custGeom>
                <a:avLst/>
                <a:gdLst>
                  <a:gd name="T0" fmla="*/ 0 w 729"/>
                  <a:gd name="T1" fmla="*/ 0 h 389"/>
                  <a:gd name="T2" fmla="*/ 0 w 729"/>
                  <a:gd name="T3" fmla="*/ 0 h 389"/>
                  <a:gd name="T4" fmla="*/ 0 w 729"/>
                  <a:gd name="T5" fmla="*/ 0 h 389"/>
                  <a:gd name="T6" fmla="*/ 0 w 729"/>
                  <a:gd name="T7" fmla="*/ 0 h 389"/>
                  <a:gd name="T8" fmla="*/ 0 w 729"/>
                  <a:gd name="T9" fmla="*/ 0 h 389"/>
                  <a:gd name="T10" fmla="*/ 0 60000 65536"/>
                  <a:gd name="T11" fmla="*/ 0 60000 65536"/>
                  <a:gd name="T12" fmla="*/ 0 60000 65536"/>
                  <a:gd name="T13" fmla="*/ 0 60000 65536"/>
                  <a:gd name="T14" fmla="*/ 0 60000 65536"/>
                  <a:gd name="T15" fmla="*/ 0 w 729"/>
                  <a:gd name="T16" fmla="*/ 0 h 389"/>
                  <a:gd name="T17" fmla="*/ 729 w 729"/>
                  <a:gd name="T18" fmla="*/ 389 h 389"/>
                </a:gdLst>
                <a:ahLst/>
                <a:cxnLst>
                  <a:cxn ang="T10">
                    <a:pos x="T0" y="T1"/>
                  </a:cxn>
                  <a:cxn ang="T11">
                    <a:pos x="T2" y="T3"/>
                  </a:cxn>
                  <a:cxn ang="T12">
                    <a:pos x="T4" y="T5"/>
                  </a:cxn>
                  <a:cxn ang="T13">
                    <a:pos x="T6" y="T7"/>
                  </a:cxn>
                  <a:cxn ang="T14">
                    <a:pos x="T8" y="T9"/>
                  </a:cxn>
                </a:cxnLst>
                <a:rect l="T15" t="T16" r="T17" b="T18"/>
                <a:pathLst>
                  <a:path w="729" h="389">
                    <a:moveTo>
                      <a:pt x="174" y="0"/>
                    </a:moveTo>
                    <a:lnTo>
                      <a:pt x="0" y="290"/>
                    </a:lnTo>
                    <a:lnTo>
                      <a:pt x="537" y="389"/>
                    </a:lnTo>
                    <a:lnTo>
                      <a:pt x="729" y="87"/>
                    </a:lnTo>
                    <a:lnTo>
                      <a:pt x="174" y="0"/>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4" name="Freeform 22"/>
              <p:cNvSpPr>
                <a:spLocks/>
              </p:cNvSpPr>
              <p:nvPr/>
            </p:nvSpPr>
            <p:spPr bwMode="auto">
              <a:xfrm>
                <a:off x="1314" y="2682"/>
                <a:ext cx="338" cy="612"/>
              </a:xfrm>
              <a:custGeom>
                <a:avLst/>
                <a:gdLst>
                  <a:gd name="T0" fmla="*/ 1 w 674"/>
                  <a:gd name="T1" fmla="*/ 0 h 1225"/>
                  <a:gd name="T2" fmla="*/ 0 w 674"/>
                  <a:gd name="T3" fmla="*/ 0 h 1225"/>
                  <a:gd name="T4" fmla="*/ 1 w 674"/>
                  <a:gd name="T5" fmla="*/ 0 h 1225"/>
                  <a:gd name="T6" fmla="*/ 1 w 674"/>
                  <a:gd name="T7" fmla="*/ 0 h 1225"/>
                  <a:gd name="T8" fmla="*/ 1 w 674"/>
                  <a:gd name="T9" fmla="*/ 0 h 1225"/>
                  <a:gd name="T10" fmla="*/ 0 60000 65536"/>
                  <a:gd name="T11" fmla="*/ 0 60000 65536"/>
                  <a:gd name="T12" fmla="*/ 0 60000 65536"/>
                  <a:gd name="T13" fmla="*/ 0 60000 65536"/>
                  <a:gd name="T14" fmla="*/ 0 60000 65536"/>
                  <a:gd name="T15" fmla="*/ 0 w 674"/>
                  <a:gd name="T16" fmla="*/ 0 h 1225"/>
                  <a:gd name="T17" fmla="*/ 674 w 674"/>
                  <a:gd name="T18" fmla="*/ 1225 h 1225"/>
                </a:gdLst>
                <a:ahLst/>
                <a:cxnLst>
                  <a:cxn ang="T10">
                    <a:pos x="T0" y="T1"/>
                  </a:cxn>
                  <a:cxn ang="T11">
                    <a:pos x="T2" y="T3"/>
                  </a:cxn>
                  <a:cxn ang="T12">
                    <a:pos x="T4" y="T5"/>
                  </a:cxn>
                  <a:cxn ang="T13">
                    <a:pos x="T6" y="T7"/>
                  </a:cxn>
                  <a:cxn ang="T14">
                    <a:pos x="T8" y="T9"/>
                  </a:cxn>
                </a:cxnLst>
                <a:rect l="T15" t="T16" r="T17" b="T18"/>
                <a:pathLst>
                  <a:path w="674" h="1225">
                    <a:moveTo>
                      <a:pt x="674" y="0"/>
                    </a:moveTo>
                    <a:lnTo>
                      <a:pt x="0" y="1072"/>
                    </a:lnTo>
                    <a:lnTo>
                      <a:pt x="4" y="1225"/>
                    </a:lnTo>
                    <a:lnTo>
                      <a:pt x="670" y="328"/>
                    </a:lnTo>
                    <a:lnTo>
                      <a:pt x="674" y="0"/>
                    </a:lnTo>
                    <a:close/>
                  </a:path>
                </a:pathLst>
              </a:custGeom>
              <a:solidFill>
                <a:srgbClr val="BC72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5" name="Freeform 23"/>
              <p:cNvSpPr>
                <a:spLocks/>
              </p:cNvSpPr>
              <p:nvPr/>
            </p:nvSpPr>
            <p:spPr bwMode="auto">
              <a:xfrm>
                <a:off x="715" y="2559"/>
                <a:ext cx="956" cy="781"/>
              </a:xfrm>
              <a:custGeom>
                <a:avLst/>
                <a:gdLst>
                  <a:gd name="T0" fmla="*/ 1 w 1911"/>
                  <a:gd name="T1" fmla="*/ 0 h 1562"/>
                  <a:gd name="T2" fmla="*/ 1 w 1911"/>
                  <a:gd name="T3" fmla="*/ 0 h 1562"/>
                  <a:gd name="T4" fmla="*/ 1 w 1911"/>
                  <a:gd name="T5" fmla="*/ 1 h 1562"/>
                  <a:gd name="T6" fmla="*/ 1 w 1911"/>
                  <a:gd name="T7" fmla="*/ 1 h 1562"/>
                  <a:gd name="T8" fmla="*/ 1 w 1911"/>
                  <a:gd name="T9" fmla="*/ 1 h 1562"/>
                  <a:gd name="T10" fmla="*/ 1 w 1911"/>
                  <a:gd name="T11" fmla="*/ 1 h 1562"/>
                  <a:gd name="T12" fmla="*/ 1 w 1911"/>
                  <a:gd name="T13" fmla="*/ 1 h 1562"/>
                  <a:gd name="T14" fmla="*/ 1 w 1911"/>
                  <a:gd name="T15" fmla="*/ 1 h 1562"/>
                  <a:gd name="T16" fmla="*/ 1 w 1911"/>
                  <a:gd name="T17" fmla="*/ 1 h 1562"/>
                  <a:gd name="T18" fmla="*/ 1 w 1911"/>
                  <a:gd name="T19" fmla="*/ 1 h 1562"/>
                  <a:gd name="T20" fmla="*/ 1 w 1911"/>
                  <a:gd name="T21" fmla="*/ 1 h 1562"/>
                  <a:gd name="T22" fmla="*/ 1 w 1911"/>
                  <a:gd name="T23" fmla="*/ 1 h 1562"/>
                  <a:gd name="T24" fmla="*/ 1 w 1911"/>
                  <a:gd name="T25" fmla="*/ 1 h 1562"/>
                  <a:gd name="T26" fmla="*/ 1 w 1911"/>
                  <a:gd name="T27" fmla="*/ 1 h 1562"/>
                  <a:gd name="T28" fmla="*/ 1 w 1911"/>
                  <a:gd name="T29" fmla="*/ 1 h 1562"/>
                  <a:gd name="T30" fmla="*/ 1 w 1911"/>
                  <a:gd name="T31" fmla="*/ 1 h 1562"/>
                  <a:gd name="T32" fmla="*/ 1 w 1911"/>
                  <a:gd name="T33" fmla="*/ 1 h 1562"/>
                  <a:gd name="T34" fmla="*/ 1 w 1911"/>
                  <a:gd name="T35" fmla="*/ 1 h 1562"/>
                  <a:gd name="T36" fmla="*/ 1 w 1911"/>
                  <a:gd name="T37" fmla="*/ 1 h 1562"/>
                  <a:gd name="T38" fmla="*/ 1 w 1911"/>
                  <a:gd name="T39" fmla="*/ 1 h 1562"/>
                  <a:gd name="T40" fmla="*/ 1 w 1911"/>
                  <a:gd name="T41" fmla="*/ 1 h 1562"/>
                  <a:gd name="T42" fmla="*/ 1 w 1911"/>
                  <a:gd name="T43" fmla="*/ 1 h 1562"/>
                  <a:gd name="T44" fmla="*/ 1 w 1911"/>
                  <a:gd name="T45" fmla="*/ 1 h 1562"/>
                  <a:gd name="T46" fmla="*/ 1 w 1911"/>
                  <a:gd name="T47" fmla="*/ 1 h 1562"/>
                  <a:gd name="T48" fmla="*/ 0 w 1911"/>
                  <a:gd name="T49" fmla="*/ 1 h 1562"/>
                  <a:gd name="T50" fmla="*/ 1 w 1911"/>
                  <a:gd name="T51" fmla="*/ 1 h 1562"/>
                  <a:gd name="T52" fmla="*/ 1 w 1911"/>
                  <a:gd name="T53" fmla="*/ 1 h 1562"/>
                  <a:gd name="T54" fmla="*/ 1 w 1911"/>
                  <a:gd name="T55" fmla="*/ 1 h 1562"/>
                  <a:gd name="T56" fmla="*/ 1 w 1911"/>
                  <a:gd name="T57" fmla="*/ 1 h 1562"/>
                  <a:gd name="T58" fmla="*/ 1 w 1911"/>
                  <a:gd name="T59" fmla="*/ 0 h 156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11"/>
                  <a:gd name="T91" fmla="*/ 0 h 1562"/>
                  <a:gd name="T92" fmla="*/ 1911 w 1911"/>
                  <a:gd name="T93" fmla="*/ 1562 h 156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11" h="1562">
                    <a:moveTo>
                      <a:pt x="977" y="0"/>
                    </a:moveTo>
                    <a:lnTo>
                      <a:pt x="974" y="0"/>
                    </a:lnTo>
                    <a:lnTo>
                      <a:pt x="972" y="1"/>
                    </a:lnTo>
                    <a:lnTo>
                      <a:pt x="969" y="4"/>
                    </a:lnTo>
                    <a:lnTo>
                      <a:pt x="968" y="7"/>
                    </a:lnTo>
                    <a:lnTo>
                      <a:pt x="968" y="9"/>
                    </a:lnTo>
                    <a:lnTo>
                      <a:pt x="970" y="13"/>
                    </a:lnTo>
                    <a:lnTo>
                      <a:pt x="972" y="14"/>
                    </a:lnTo>
                    <a:lnTo>
                      <a:pt x="975" y="15"/>
                    </a:lnTo>
                    <a:lnTo>
                      <a:pt x="1896" y="122"/>
                    </a:lnTo>
                    <a:lnTo>
                      <a:pt x="1896" y="584"/>
                    </a:lnTo>
                    <a:lnTo>
                      <a:pt x="1186" y="1544"/>
                    </a:lnTo>
                    <a:lnTo>
                      <a:pt x="55" y="1158"/>
                    </a:lnTo>
                    <a:lnTo>
                      <a:pt x="17" y="1001"/>
                    </a:lnTo>
                    <a:lnTo>
                      <a:pt x="76" y="926"/>
                    </a:lnTo>
                    <a:lnTo>
                      <a:pt x="77" y="923"/>
                    </a:lnTo>
                    <a:lnTo>
                      <a:pt x="77" y="921"/>
                    </a:lnTo>
                    <a:lnTo>
                      <a:pt x="77" y="917"/>
                    </a:lnTo>
                    <a:lnTo>
                      <a:pt x="74" y="915"/>
                    </a:lnTo>
                    <a:lnTo>
                      <a:pt x="72" y="914"/>
                    </a:lnTo>
                    <a:lnTo>
                      <a:pt x="69" y="914"/>
                    </a:lnTo>
                    <a:lnTo>
                      <a:pt x="65" y="914"/>
                    </a:lnTo>
                    <a:lnTo>
                      <a:pt x="63" y="916"/>
                    </a:lnTo>
                    <a:lnTo>
                      <a:pt x="0" y="998"/>
                    </a:lnTo>
                    <a:lnTo>
                      <a:pt x="41" y="1171"/>
                    </a:lnTo>
                    <a:lnTo>
                      <a:pt x="1192" y="1562"/>
                    </a:lnTo>
                    <a:lnTo>
                      <a:pt x="1911" y="589"/>
                    </a:lnTo>
                    <a:lnTo>
                      <a:pt x="1911" y="108"/>
                    </a:lnTo>
                    <a:lnTo>
                      <a:pt x="9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6" name="Freeform 24"/>
              <p:cNvSpPr>
                <a:spLocks/>
              </p:cNvSpPr>
              <p:nvPr/>
            </p:nvSpPr>
            <p:spPr bwMode="auto">
              <a:xfrm>
                <a:off x="715" y="2613"/>
                <a:ext cx="956" cy="727"/>
              </a:xfrm>
              <a:custGeom>
                <a:avLst/>
                <a:gdLst>
                  <a:gd name="T0" fmla="*/ 1 w 1910"/>
                  <a:gd name="T1" fmla="*/ 1 h 1454"/>
                  <a:gd name="T2" fmla="*/ 1 w 1910"/>
                  <a:gd name="T3" fmla="*/ 0 h 1454"/>
                  <a:gd name="T4" fmla="*/ 1 w 1910"/>
                  <a:gd name="T5" fmla="*/ 0 h 1454"/>
                  <a:gd name="T6" fmla="*/ 1 w 1910"/>
                  <a:gd name="T7" fmla="*/ 1 h 1454"/>
                  <a:gd name="T8" fmla="*/ 1 w 1910"/>
                  <a:gd name="T9" fmla="*/ 1 h 1454"/>
                  <a:gd name="T10" fmla="*/ 1 w 1910"/>
                  <a:gd name="T11" fmla="*/ 1 h 1454"/>
                  <a:gd name="T12" fmla="*/ 1 w 1910"/>
                  <a:gd name="T13" fmla="*/ 1 h 1454"/>
                  <a:gd name="T14" fmla="*/ 1 w 1910"/>
                  <a:gd name="T15" fmla="*/ 1 h 1454"/>
                  <a:gd name="T16" fmla="*/ 1 w 1910"/>
                  <a:gd name="T17" fmla="*/ 1 h 1454"/>
                  <a:gd name="T18" fmla="*/ 1 w 1910"/>
                  <a:gd name="T19" fmla="*/ 1 h 1454"/>
                  <a:gd name="T20" fmla="*/ 1 w 1910"/>
                  <a:gd name="T21" fmla="*/ 1 h 1454"/>
                  <a:gd name="T22" fmla="*/ 1 w 1910"/>
                  <a:gd name="T23" fmla="*/ 1 h 1454"/>
                  <a:gd name="T24" fmla="*/ 0 w 1910"/>
                  <a:gd name="T25" fmla="*/ 1 h 1454"/>
                  <a:gd name="T26" fmla="*/ 0 w 1910"/>
                  <a:gd name="T27" fmla="*/ 1 h 1454"/>
                  <a:gd name="T28" fmla="*/ 1 w 1910"/>
                  <a:gd name="T29" fmla="*/ 1 h 1454"/>
                  <a:gd name="T30" fmla="*/ 1 w 1910"/>
                  <a:gd name="T31" fmla="*/ 1 h 1454"/>
                  <a:gd name="T32" fmla="*/ 1 w 1910"/>
                  <a:gd name="T33" fmla="*/ 1 h 1454"/>
                  <a:gd name="T34" fmla="*/ 1 w 1910"/>
                  <a:gd name="T35" fmla="*/ 1 h 1454"/>
                  <a:gd name="T36" fmla="*/ 1 w 1910"/>
                  <a:gd name="T37" fmla="*/ 1 h 1454"/>
                  <a:gd name="T38" fmla="*/ 1 w 1910"/>
                  <a:gd name="T39" fmla="*/ 1 h 1454"/>
                  <a:gd name="T40" fmla="*/ 1 w 1910"/>
                  <a:gd name="T41" fmla="*/ 1 h 1454"/>
                  <a:gd name="T42" fmla="*/ 1 w 1910"/>
                  <a:gd name="T43" fmla="*/ 1 h 1454"/>
                  <a:gd name="T44" fmla="*/ 1 w 1910"/>
                  <a:gd name="T45" fmla="*/ 1 h 1454"/>
                  <a:gd name="T46" fmla="*/ 1 w 1910"/>
                  <a:gd name="T47" fmla="*/ 1 h 1454"/>
                  <a:gd name="T48" fmla="*/ 1 w 1910"/>
                  <a:gd name="T49" fmla="*/ 1 h 1454"/>
                  <a:gd name="T50" fmla="*/ 1 w 1910"/>
                  <a:gd name="T51" fmla="*/ 1 h 1454"/>
                  <a:gd name="T52" fmla="*/ 1 w 1910"/>
                  <a:gd name="T53" fmla="*/ 1 h 1454"/>
                  <a:gd name="T54" fmla="*/ 1 w 1910"/>
                  <a:gd name="T55" fmla="*/ 1 h 1454"/>
                  <a:gd name="T56" fmla="*/ 1 w 1910"/>
                  <a:gd name="T57" fmla="*/ 1 h 1454"/>
                  <a:gd name="T58" fmla="*/ 1 w 1910"/>
                  <a:gd name="T59" fmla="*/ 1 h 1454"/>
                  <a:gd name="T60" fmla="*/ 1 w 1910"/>
                  <a:gd name="T61" fmla="*/ 1 h 1454"/>
                  <a:gd name="T62" fmla="*/ 1 w 1910"/>
                  <a:gd name="T63" fmla="*/ 1 h 1454"/>
                  <a:gd name="T64" fmla="*/ 1 w 1910"/>
                  <a:gd name="T65" fmla="*/ 1 h 14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10"/>
                  <a:gd name="T100" fmla="*/ 0 h 1454"/>
                  <a:gd name="T101" fmla="*/ 1910 w 1910"/>
                  <a:gd name="T102" fmla="*/ 1454 h 14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10" h="1454">
                    <a:moveTo>
                      <a:pt x="1907" y="1"/>
                    </a:moveTo>
                    <a:lnTo>
                      <a:pt x="1905" y="0"/>
                    </a:lnTo>
                    <a:lnTo>
                      <a:pt x="1901" y="0"/>
                    </a:lnTo>
                    <a:lnTo>
                      <a:pt x="1899" y="1"/>
                    </a:lnTo>
                    <a:lnTo>
                      <a:pt x="1897" y="4"/>
                    </a:lnTo>
                    <a:lnTo>
                      <a:pt x="1155" y="1202"/>
                    </a:lnTo>
                    <a:lnTo>
                      <a:pt x="9" y="885"/>
                    </a:lnTo>
                    <a:lnTo>
                      <a:pt x="7" y="885"/>
                    </a:lnTo>
                    <a:lnTo>
                      <a:pt x="3" y="886"/>
                    </a:lnTo>
                    <a:lnTo>
                      <a:pt x="1" y="887"/>
                    </a:lnTo>
                    <a:lnTo>
                      <a:pt x="0" y="891"/>
                    </a:lnTo>
                    <a:lnTo>
                      <a:pt x="0" y="893"/>
                    </a:lnTo>
                    <a:lnTo>
                      <a:pt x="1" y="897"/>
                    </a:lnTo>
                    <a:lnTo>
                      <a:pt x="2" y="899"/>
                    </a:lnTo>
                    <a:lnTo>
                      <a:pt x="5" y="900"/>
                    </a:lnTo>
                    <a:lnTo>
                      <a:pt x="1151" y="1218"/>
                    </a:lnTo>
                    <a:lnTo>
                      <a:pt x="1180" y="1447"/>
                    </a:lnTo>
                    <a:lnTo>
                      <a:pt x="1181" y="1451"/>
                    </a:lnTo>
                    <a:lnTo>
                      <a:pt x="1184" y="1452"/>
                    </a:lnTo>
                    <a:lnTo>
                      <a:pt x="1186" y="1454"/>
                    </a:lnTo>
                    <a:lnTo>
                      <a:pt x="1189" y="1454"/>
                    </a:lnTo>
                    <a:lnTo>
                      <a:pt x="1192" y="1453"/>
                    </a:lnTo>
                    <a:lnTo>
                      <a:pt x="1194" y="1451"/>
                    </a:lnTo>
                    <a:lnTo>
                      <a:pt x="1195" y="1449"/>
                    </a:lnTo>
                    <a:lnTo>
                      <a:pt x="1196" y="1445"/>
                    </a:lnTo>
                    <a:lnTo>
                      <a:pt x="1166" y="1214"/>
                    </a:lnTo>
                    <a:lnTo>
                      <a:pt x="1909" y="13"/>
                    </a:lnTo>
                    <a:lnTo>
                      <a:pt x="1910" y="9"/>
                    </a:lnTo>
                    <a:lnTo>
                      <a:pt x="1910" y="6"/>
                    </a:lnTo>
                    <a:lnTo>
                      <a:pt x="1909" y="4"/>
                    </a:lnTo>
                    <a:lnTo>
                      <a:pt x="1907"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7" name="Freeform 25"/>
              <p:cNvSpPr>
                <a:spLocks/>
              </p:cNvSpPr>
              <p:nvPr/>
            </p:nvSpPr>
            <p:spPr bwMode="auto">
              <a:xfrm>
                <a:off x="1308" y="2888"/>
                <a:ext cx="339" cy="446"/>
              </a:xfrm>
              <a:custGeom>
                <a:avLst/>
                <a:gdLst>
                  <a:gd name="T0" fmla="*/ 1 w 677"/>
                  <a:gd name="T1" fmla="*/ 1 h 892"/>
                  <a:gd name="T2" fmla="*/ 1 w 677"/>
                  <a:gd name="T3" fmla="*/ 1 h 892"/>
                  <a:gd name="T4" fmla="*/ 1 w 677"/>
                  <a:gd name="T5" fmla="*/ 1 h 892"/>
                  <a:gd name="T6" fmla="*/ 1 w 677"/>
                  <a:gd name="T7" fmla="*/ 1 h 892"/>
                  <a:gd name="T8" fmla="*/ 1 w 677"/>
                  <a:gd name="T9" fmla="*/ 1 h 892"/>
                  <a:gd name="T10" fmla="*/ 1 w 677"/>
                  <a:gd name="T11" fmla="*/ 0 h 892"/>
                  <a:gd name="T12" fmla="*/ 1 w 677"/>
                  <a:gd name="T13" fmla="*/ 1 h 892"/>
                  <a:gd name="T14" fmla="*/ 1 w 677"/>
                  <a:gd name="T15" fmla="*/ 1 h 892"/>
                  <a:gd name="T16" fmla="*/ 1 w 677"/>
                  <a:gd name="T17" fmla="*/ 1 h 892"/>
                  <a:gd name="T18" fmla="*/ 1 w 677"/>
                  <a:gd name="T19" fmla="*/ 1 h 892"/>
                  <a:gd name="T20" fmla="*/ 1 w 677"/>
                  <a:gd name="T21" fmla="*/ 1 h 892"/>
                  <a:gd name="T22" fmla="*/ 1 w 677"/>
                  <a:gd name="T23" fmla="*/ 1 h 892"/>
                  <a:gd name="T24" fmla="*/ 0 w 677"/>
                  <a:gd name="T25" fmla="*/ 1 h 892"/>
                  <a:gd name="T26" fmla="*/ 0 w 677"/>
                  <a:gd name="T27" fmla="*/ 1 h 892"/>
                  <a:gd name="T28" fmla="*/ 0 w 677"/>
                  <a:gd name="T29" fmla="*/ 1 h 892"/>
                  <a:gd name="T30" fmla="*/ 1 w 677"/>
                  <a:gd name="T31" fmla="*/ 1 h 892"/>
                  <a:gd name="T32" fmla="*/ 1 w 677"/>
                  <a:gd name="T33" fmla="*/ 1 h 892"/>
                  <a:gd name="T34" fmla="*/ 1 w 677"/>
                  <a:gd name="T35" fmla="*/ 1 h 892"/>
                  <a:gd name="T36" fmla="*/ 1 w 677"/>
                  <a:gd name="T37" fmla="*/ 1 h 892"/>
                  <a:gd name="T38" fmla="*/ 1 w 677"/>
                  <a:gd name="T39" fmla="*/ 1 h 892"/>
                  <a:gd name="T40" fmla="*/ 1 w 677"/>
                  <a:gd name="T41" fmla="*/ 1 h 892"/>
                  <a:gd name="T42" fmla="*/ 1 w 677"/>
                  <a:gd name="T43" fmla="*/ 1 h 8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77"/>
                  <a:gd name="T67" fmla="*/ 0 h 892"/>
                  <a:gd name="T68" fmla="*/ 677 w 677"/>
                  <a:gd name="T69" fmla="*/ 892 h 8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77" h="892">
                    <a:moveTo>
                      <a:pt x="672" y="8"/>
                    </a:moveTo>
                    <a:lnTo>
                      <a:pt x="672" y="8"/>
                    </a:lnTo>
                    <a:lnTo>
                      <a:pt x="671" y="5"/>
                    </a:lnTo>
                    <a:lnTo>
                      <a:pt x="670" y="2"/>
                    </a:lnTo>
                    <a:lnTo>
                      <a:pt x="668" y="1"/>
                    </a:lnTo>
                    <a:lnTo>
                      <a:pt x="664" y="0"/>
                    </a:lnTo>
                    <a:lnTo>
                      <a:pt x="661" y="1"/>
                    </a:lnTo>
                    <a:lnTo>
                      <a:pt x="659" y="3"/>
                    </a:lnTo>
                    <a:lnTo>
                      <a:pt x="657" y="6"/>
                    </a:lnTo>
                    <a:lnTo>
                      <a:pt x="656" y="9"/>
                    </a:lnTo>
                    <a:lnTo>
                      <a:pt x="661" y="161"/>
                    </a:lnTo>
                    <a:lnTo>
                      <a:pt x="1" y="879"/>
                    </a:lnTo>
                    <a:lnTo>
                      <a:pt x="0" y="881"/>
                    </a:lnTo>
                    <a:lnTo>
                      <a:pt x="0" y="884"/>
                    </a:lnTo>
                    <a:lnTo>
                      <a:pt x="0" y="887"/>
                    </a:lnTo>
                    <a:lnTo>
                      <a:pt x="2" y="890"/>
                    </a:lnTo>
                    <a:lnTo>
                      <a:pt x="4" y="892"/>
                    </a:lnTo>
                    <a:lnTo>
                      <a:pt x="8" y="892"/>
                    </a:lnTo>
                    <a:lnTo>
                      <a:pt x="10" y="892"/>
                    </a:lnTo>
                    <a:lnTo>
                      <a:pt x="13" y="890"/>
                    </a:lnTo>
                    <a:lnTo>
                      <a:pt x="677" y="167"/>
                    </a:lnTo>
                    <a:lnTo>
                      <a:pt x="672"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8" name="Freeform 26"/>
              <p:cNvSpPr>
                <a:spLocks/>
              </p:cNvSpPr>
              <p:nvPr/>
            </p:nvSpPr>
            <p:spPr bwMode="auto">
              <a:xfrm>
                <a:off x="1063" y="2739"/>
                <a:ext cx="91" cy="17"/>
              </a:xfrm>
              <a:custGeom>
                <a:avLst/>
                <a:gdLst>
                  <a:gd name="T0" fmla="*/ 1 w 181"/>
                  <a:gd name="T1" fmla="*/ 1 h 33"/>
                  <a:gd name="T2" fmla="*/ 1 w 181"/>
                  <a:gd name="T3" fmla="*/ 1 h 33"/>
                  <a:gd name="T4" fmla="*/ 1 w 181"/>
                  <a:gd name="T5" fmla="*/ 1 h 33"/>
                  <a:gd name="T6" fmla="*/ 1 w 181"/>
                  <a:gd name="T7" fmla="*/ 1 h 33"/>
                  <a:gd name="T8" fmla="*/ 1 w 181"/>
                  <a:gd name="T9" fmla="*/ 1 h 33"/>
                  <a:gd name="T10" fmla="*/ 1 w 181"/>
                  <a:gd name="T11" fmla="*/ 1 h 33"/>
                  <a:gd name="T12" fmla="*/ 1 w 181"/>
                  <a:gd name="T13" fmla="*/ 1 h 33"/>
                  <a:gd name="T14" fmla="*/ 1 w 181"/>
                  <a:gd name="T15" fmla="*/ 1 h 33"/>
                  <a:gd name="T16" fmla="*/ 1 w 181"/>
                  <a:gd name="T17" fmla="*/ 1 h 33"/>
                  <a:gd name="T18" fmla="*/ 1 w 181"/>
                  <a:gd name="T19" fmla="*/ 1 h 33"/>
                  <a:gd name="T20" fmla="*/ 1 w 181"/>
                  <a:gd name="T21" fmla="*/ 1 h 33"/>
                  <a:gd name="T22" fmla="*/ 1 w 181"/>
                  <a:gd name="T23" fmla="*/ 1 h 33"/>
                  <a:gd name="T24" fmla="*/ 1 w 181"/>
                  <a:gd name="T25" fmla="*/ 0 h 33"/>
                  <a:gd name="T26" fmla="*/ 1 w 181"/>
                  <a:gd name="T27" fmla="*/ 0 h 33"/>
                  <a:gd name="T28" fmla="*/ 1 w 181"/>
                  <a:gd name="T29" fmla="*/ 0 h 33"/>
                  <a:gd name="T30" fmla="*/ 1 w 181"/>
                  <a:gd name="T31" fmla="*/ 1 h 33"/>
                  <a:gd name="T32" fmla="*/ 1 w 181"/>
                  <a:gd name="T33" fmla="*/ 1 h 33"/>
                  <a:gd name="T34" fmla="*/ 0 w 181"/>
                  <a:gd name="T35" fmla="*/ 1 h 33"/>
                  <a:gd name="T36" fmla="*/ 1 w 181"/>
                  <a:gd name="T37" fmla="*/ 1 h 33"/>
                  <a:gd name="T38" fmla="*/ 1 w 181"/>
                  <a:gd name="T39" fmla="*/ 1 h 33"/>
                  <a:gd name="T40" fmla="*/ 1 w 181"/>
                  <a:gd name="T41" fmla="*/ 1 h 33"/>
                  <a:gd name="T42" fmla="*/ 1 w 181"/>
                  <a:gd name="T43" fmla="*/ 1 h 33"/>
                  <a:gd name="T44" fmla="*/ 1 w 181"/>
                  <a:gd name="T45" fmla="*/ 1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1"/>
                  <a:gd name="T70" fmla="*/ 0 h 33"/>
                  <a:gd name="T71" fmla="*/ 181 w 181"/>
                  <a:gd name="T72" fmla="*/ 33 h 3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1" h="33">
                    <a:moveTo>
                      <a:pt x="7" y="16"/>
                    </a:moveTo>
                    <a:lnTo>
                      <a:pt x="172" y="33"/>
                    </a:lnTo>
                    <a:lnTo>
                      <a:pt x="175" y="33"/>
                    </a:lnTo>
                    <a:lnTo>
                      <a:pt x="178" y="32"/>
                    </a:lnTo>
                    <a:lnTo>
                      <a:pt x="180" y="30"/>
                    </a:lnTo>
                    <a:lnTo>
                      <a:pt x="181" y="26"/>
                    </a:lnTo>
                    <a:lnTo>
                      <a:pt x="180" y="23"/>
                    </a:lnTo>
                    <a:lnTo>
                      <a:pt x="179" y="20"/>
                    </a:lnTo>
                    <a:lnTo>
                      <a:pt x="177" y="19"/>
                    </a:lnTo>
                    <a:lnTo>
                      <a:pt x="174" y="18"/>
                    </a:lnTo>
                    <a:lnTo>
                      <a:pt x="10" y="0"/>
                    </a:lnTo>
                    <a:lnTo>
                      <a:pt x="6" y="0"/>
                    </a:lnTo>
                    <a:lnTo>
                      <a:pt x="4" y="1"/>
                    </a:lnTo>
                    <a:lnTo>
                      <a:pt x="2" y="3"/>
                    </a:lnTo>
                    <a:lnTo>
                      <a:pt x="0" y="7"/>
                    </a:lnTo>
                    <a:lnTo>
                      <a:pt x="2" y="10"/>
                    </a:lnTo>
                    <a:lnTo>
                      <a:pt x="3" y="12"/>
                    </a:lnTo>
                    <a:lnTo>
                      <a:pt x="5" y="15"/>
                    </a:lnTo>
                    <a:lnTo>
                      <a:pt x="7"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09" name="Freeform 27"/>
              <p:cNvSpPr>
                <a:spLocks/>
              </p:cNvSpPr>
              <p:nvPr/>
            </p:nvSpPr>
            <p:spPr bwMode="auto">
              <a:xfrm>
                <a:off x="1045" y="2765"/>
                <a:ext cx="90" cy="18"/>
              </a:xfrm>
              <a:custGeom>
                <a:avLst/>
                <a:gdLst>
                  <a:gd name="T0" fmla="*/ 1 w 178"/>
                  <a:gd name="T1" fmla="*/ 0 h 37"/>
                  <a:gd name="T2" fmla="*/ 1 w 178"/>
                  <a:gd name="T3" fmla="*/ 0 h 37"/>
                  <a:gd name="T4" fmla="*/ 1 w 178"/>
                  <a:gd name="T5" fmla="*/ 0 h 37"/>
                  <a:gd name="T6" fmla="*/ 1 w 178"/>
                  <a:gd name="T7" fmla="*/ 0 h 37"/>
                  <a:gd name="T8" fmla="*/ 1 w 178"/>
                  <a:gd name="T9" fmla="*/ 0 h 37"/>
                  <a:gd name="T10" fmla="*/ 1 w 178"/>
                  <a:gd name="T11" fmla="*/ 0 h 37"/>
                  <a:gd name="T12" fmla="*/ 1 w 178"/>
                  <a:gd name="T13" fmla="*/ 0 h 37"/>
                  <a:gd name="T14" fmla="*/ 1 w 178"/>
                  <a:gd name="T15" fmla="*/ 0 h 37"/>
                  <a:gd name="T16" fmla="*/ 1 w 178"/>
                  <a:gd name="T17" fmla="*/ 0 h 37"/>
                  <a:gd name="T18" fmla="*/ 1 w 178"/>
                  <a:gd name="T19" fmla="*/ 0 h 37"/>
                  <a:gd name="T20" fmla="*/ 1 w 178"/>
                  <a:gd name="T21" fmla="*/ 0 h 37"/>
                  <a:gd name="T22" fmla="*/ 1 w 178"/>
                  <a:gd name="T23" fmla="*/ 0 h 37"/>
                  <a:gd name="T24" fmla="*/ 1 w 178"/>
                  <a:gd name="T25" fmla="*/ 0 h 37"/>
                  <a:gd name="T26" fmla="*/ 1 w 178"/>
                  <a:gd name="T27" fmla="*/ 0 h 37"/>
                  <a:gd name="T28" fmla="*/ 1 w 178"/>
                  <a:gd name="T29" fmla="*/ 0 h 37"/>
                  <a:gd name="T30" fmla="*/ 1 w 178"/>
                  <a:gd name="T31" fmla="*/ 0 h 37"/>
                  <a:gd name="T32" fmla="*/ 1 w 178"/>
                  <a:gd name="T33" fmla="*/ 0 h 37"/>
                  <a:gd name="T34" fmla="*/ 0 w 178"/>
                  <a:gd name="T35" fmla="*/ 0 h 37"/>
                  <a:gd name="T36" fmla="*/ 1 w 178"/>
                  <a:gd name="T37" fmla="*/ 0 h 37"/>
                  <a:gd name="T38" fmla="*/ 1 w 178"/>
                  <a:gd name="T39" fmla="*/ 0 h 37"/>
                  <a:gd name="T40" fmla="*/ 1 w 178"/>
                  <a:gd name="T41" fmla="*/ 0 h 37"/>
                  <a:gd name="T42" fmla="*/ 1 w 178"/>
                  <a:gd name="T43" fmla="*/ 0 h 37"/>
                  <a:gd name="T44" fmla="*/ 1 w 178"/>
                  <a:gd name="T45" fmla="*/ 0 h 3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8"/>
                  <a:gd name="T70" fmla="*/ 0 h 37"/>
                  <a:gd name="T71" fmla="*/ 178 w 178"/>
                  <a:gd name="T72" fmla="*/ 37 h 3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8" h="37">
                    <a:moveTo>
                      <a:pt x="7" y="17"/>
                    </a:moveTo>
                    <a:lnTo>
                      <a:pt x="169" y="37"/>
                    </a:lnTo>
                    <a:lnTo>
                      <a:pt x="172" y="37"/>
                    </a:lnTo>
                    <a:lnTo>
                      <a:pt x="176" y="36"/>
                    </a:lnTo>
                    <a:lnTo>
                      <a:pt x="177" y="34"/>
                    </a:lnTo>
                    <a:lnTo>
                      <a:pt x="178" y="30"/>
                    </a:lnTo>
                    <a:lnTo>
                      <a:pt x="178" y="28"/>
                    </a:lnTo>
                    <a:lnTo>
                      <a:pt x="177" y="25"/>
                    </a:lnTo>
                    <a:lnTo>
                      <a:pt x="175" y="23"/>
                    </a:lnTo>
                    <a:lnTo>
                      <a:pt x="171" y="22"/>
                    </a:lnTo>
                    <a:lnTo>
                      <a:pt x="9" y="0"/>
                    </a:lnTo>
                    <a:lnTo>
                      <a:pt x="5" y="0"/>
                    </a:lnTo>
                    <a:lnTo>
                      <a:pt x="3" y="2"/>
                    </a:lnTo>
                    <a:lnTo>
                      <a:pt x="1" y="4"/>
                    </a:lnTo>
                    <a:lnTo>
                      <a:pt x="0" y="7"/>
                    </a:lnTo>
                    <a:lnTo>
                      <a:pt x="1" y="11"/>
                    </a:lnTo>
                    <a:lnTo>
                      <a:pt x="2" y="13"/>
                    </a:lnTo>
                    <a:lnTo>
                      <a:pt x="4" y="15"/>
                    </a:lnTo>
                    <a:lnTo>
                      <a:pt x="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0" name="Freeform 28"/>
              <p:cNvSpPr>
                <a:spLocks/>
              </p:cNvSpPr>
              <p:nvPr/>
            </p:nvSpPr>
            <p:spPr bwMode="auto">
              <a:xfrm>
                <a:off x="1028" y="2790"/>
                <a:ext cx="88" cy="20"/>
              </a:xfrm>
              <a:custGeom>
                <a:avLst/>
                <a:gdLst>
                  <a:gd name="T0" fmla="*/ 1 w 176"/>
                  <a:gd name="T1" fmla="*/ 1 h 40"/>
                  <a:gd name="T2" fmla="*/ 1 w 176"/>
                  <a:gd name="T3" fmla="*/ 1 h 40"/>
                  <a:gd name="T4" fmla="*/ 1 w 176"/>
                  <a:gd name="T5" fmla="*/ 1 h 40"/>
                  <a:gd name="T6" fmla="*/ 1 w 176"/>
                  <a:gd name="T7" fmla="*/ 1 h 40"/>
                  <a:gd name="T8" fmla="*/ 1 w 176"/>
                  <a:gd name="T9" fmla="*/ 1 h 40"/>
                  <a:gd name="T10" fmla="*/ 1 w 176"/>
                  <a:gd name="T11" fmla="*/ 1 h 40"/>
                  <a:gd name="T12" fmla="*/ 1 w 176"/>
                  <a:gd name="T13" fmla="*/ 1 h 40"/>
                  <a:gd name="T14" fmla="*/ 1 w 176"/>
                  <a:gd name="T15" fmla="*/ 1 h 40"/>
                  <a:gd name="T16" fmla="*/ 1 w 176"/>
                  <a:gd name="T17" fmla="*/ 1 h 40"/>
                  <a:gd name="T18" fmla="*/ 1 w 176"/>
                  <a:gd name="T19" fmla="*/ 1 h 40"/>
                  <a:gd name="T20" fmla="*/ 1 w 176"/>
                  <a:gd name="T21" fmla="*/ 1 h 40"/>
                  <a:gd name="T22" fmla="*/ 1 w 176"/>
                  <a:gd name="T23" fmla="*/ 1 h 40"/>
                  <a:gd name="T24" fmla="*/ 1 w 176"/>
                  <a:gd name="T25" fmla="*/ 0 h 40"/>
                  <a:gd name="T26" fmla="*/ 1 w 176"/>
                  <a:gd name="T27" fmla="*/ 0 h 40"/>
                  <a:gd name="T28" fmla="*/ 1 w 176"/>
                  <a:gd name="T29" fmla="*/ 0 h 40"/>
                  <a:gd name="T30" fmla="*/ 1 w 176"/>
                  <a:gd name="T31" fmla="*/ 1 h 40"/>
                  <a:gd name="T32" fmla="*/ 1 w 176"/>
                  <a:gd name="T33" fmla="*/ 1 h 40"/>
                  <a:gd name="T34" fmla="*/ 0 w 176"/>
                  <a:gd name="T35" fmla="*/ 1 h 40"/>
                  <a:gd name="T36" fmla="*/ 0 w 176"/>
                  <a:gd name="T37" fmla="*/ 1 h 40"/>
                  <a:gd name="T38" fmla="*/ 1 w 176"/>
                  <a:gd name="T39" fmla="*/ 1 h 40"/>
                  <a:gd name="T40" fmla="*/ 1 w 176"/>
                  <a:gd name="T41" fmla="*/ 1 h 40"/>
                  <a:gd name="T42" fmla="*/ 1 w 176"/>
                  <a:gd name="T43" fmla="*/ 1 h 40"/>
                  <a:gd name="T44" fmla="*/ 1 w 176"/>
                  <a:gd name="T45" fmla="*/ 1 h 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6"/>
                  <a:gd name="T70" fmla="*/ 0 h 40"/>
                  <a:gd name="T71" fmla="*/ 176 w 176"/>
                  <a:gd name="T72" fmla="*/ 40 h 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6" h="40">
                    <a:moveTo>
                      <a:pt x="6" y="16"/>
                    </a:moveTo>
                    <a:lnTo>
                      <a:pt x="167" y="40"/>
                    </a:lnTo>
                    <a:lnTo>
                      <a:pt x="171" y="40"/>
                    </a:lnTo>
                    <a:lnTo>
                      <a:pt x="173" y="39"/>
                    </a:lnTo>
                    <a:lnTo>
                      <a:pt x="175" y="37"/>
                    </a:lnTo>
                    <a:lnTo>
                      <a:pt x="176" y="35"/>
                    </a:lnTo>
                    <a:lnTo>
                      <a:pt x="176" y="31"/>
                    </a:lnTo>
                    <a:lnTo>
                      <a:pt x="175" y="28"/>
                    </a:lnTo>
                    <a:lnTo>
                      <a:pt x="173" y="27"/>
                    </a:lnTo>
                    <a:lnTo>
                      <a:pt x="169" y="25"/>
                    </a:lnTo>
                    <a:lnTo>
                      <a:pt x="8" y="0"/>
                    </a:lnTo>
                    <a:lnTo>
                      <a:pt x="6" y="0"/>
                    </a:lnTo>
                    <a:lnTo>
                      <a:pt x="2" y="1"/>
                    </a:lnTo>
                    <a:lnTo>
                      <a:pt x="1" y="4"/>
                    </a:lnTo>
                    <a:lnTo>
                      <a:pt x="0" y="7"/>
                    </a:lnTo>
                    <a:lnTo>
                      <a:pt x="0" y="10"/>
                    </a:lnTo>
                    <a:lnTo>
                      <a:pt x="1" y="13"/>
                    </a:lnTo>
                    <a:lnTo>
                      <a:pt x="4" y="15"/>
                    </a:lnTo>
                    <a:lnTo>
                      <a:pt x="6"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1" name="Freeform 29"/>
              <p:cNvSpPr>
                <a:spLocks/>
              </p:cNvSpPr>
              <p:nvPr/>
            </p:nvSpPr>
            <p:spPr bwMode="auto">
              <a:xfrm>
                <a:off x="1010" y="2815"/>
                <a:ext cx="87" cy="22"/>
              </a:xfrm>
              <a:custGeom>
                <a:avLst/>
                <a:gdLst>
                  <a:gd name="T0" fmla="*/ 1 w 174"/>
                  <a:gd name="T1" fmla="*/ 1 h 44"/>
                  <a:gd name="T2" fmla="*/ 1 w 174"/>
                  <a:gd name="T3" fmla="*/ 1 h 44"/>
                  <a:gd name="T4" fmla="*/ 1 w 174"/>
                  <a:gd name="T5" fmla="*/ 1 h 44"/>
                  <a:gd name="T6" fmla="*/ 1 w 174"/>
                  <a:gd name="T7" fmla="*/ 1 h 44"/>
                  <a:gd name="T8" fmla="*/ 1 w 174"/>
                  <a:gd name="T9" fmla="*/ 1 h 44"/>
                  <a:gd name="T10" fmla="*/ 1 w 174"/>
                  <a:gd name="T11" fmla="*/ 1 h 44"/>
                  <a:gd name="T12" fmla="*/ 1 w 174"/>
                  <a:gd name="T13" fmla="*/ 1 h 44"/>
                  <a:gd name="T14" fmla="*/ 1 w 174"/>
                  <a:gd name="T15" fmla="*/ 1 h 44"/>
                  <a:gd name="T16" fmla="*/ 1 w 174"/>
                  <a:gd name="T17" fmla="*/ 1 h 44"/>
                  <a:gd name="T18" fmla="*/ 1 w 174"/>
                  <a:gd name="T19" fmla="*/ 1 h 44"/>
                  <a:gd name="T20" fmla="*/ 1 w 174"/>
                  <a:gd name="T21" fmla="*/ 1 h 44"/>
                  <a:gd name="T22" fmla="*/ 1 w 174"/>
                  <a:gd name="T23" fmla="*/ 1 h 44"/>
                  <a:gd name="T24" fmla="*/ 1 w 174"/>
                  <a:gd name="T25" fmla="*/ 0 h 44"/>
                  <a:gd name="T26" fmla="*/ 1 w 174"/>
                  <a:gd name="T27" fmla="*/ 0 h 44"/>
                  <a:gd name="T28" fmla="*/ 1 w 174"/>
                  <a:gd name="T29" fmla="*/ 0 h 44"/>
                  <a:gd name="T30" fmla="*/ 1 w 174"/>
                  <a:gd name="T31" fmla="*/ 1 h 44"/>
                  <a:gd name="T32" fmla="*/ 1 w 174"/>
                  <a:gd name="T33" fmla="*/ 1 h 44"/>
                  <a:gd name="T34" fmla="*/ 0 w 174"/>
                  <a:gd name="T35" fmla="*/ 1 h 44"/>
                  <a:gd name="T36" fmla="*/ 0 w 174"/>
                  <a:gd name="T37" fmla="*/ 1 h 44"/>
                  <a:gd name="T38" fmla="*/ 1 w 174"/>
                  <a:gd name="T39" fmla="*/ 1 h 44"/>
                  <a:gd name="T40" fmla="*/ 1 w 174"/>
                  <a:gd name="T41" fmla="*/ 1 h 44"/>
                  <a:gd name="T42" fmla="*/ 1 w 174"/>
                  <a:gd name="T43" fmla="*/ 1 h 44"/>
                  <a:gd name="T44" fmla="*/ 1 w 174"/>
                  <a:gd name="T45" fmla="*/ 1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4"/>
                  <a:gd name="T70" fmla="*/ 0 h 44"/>
                  <a:gd name="T71" fmla="*/ 174 w 17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4" h="44">
                    <a:moveTo>
                      <a:pt x="6" y="16"/>
                    </a:moveTo>
                    <a:lnTo>
                      <a:pt x="165" y="44"/>
                    </a:lnTo>
                    <a:lnTo>
                      <a:pt x="169" y="44"/>
                    </a:lnTo>
                    <a:lnTo>
                      <a:pt x="172" y="42"/>
                    </a:lnTo>
                    <a:lnTo>
                      <a:pt x="173" y="40"/>
                    </a:lnTo>
                    <a:lnTo>
                      <a:pt x="174" y="38"/>
                    </a:lnTo>
                    <a:lnTo>
                      <a:pt x="174" y="34"/>
                    </a:lnTo>
                    <a:lnTo>
                      <a:pt x="173" y="31"/>
                    </a:lnTo>
                    <a:lnTo>
                      <a:pt x="172" y="30"/>
                    </a:lnTo>
                    <a:lnTo>
                      <a:pt x="169" y="29"/>
                    </a:lnTo>
                    <a:lnTo>
                      <a:pt x="10" y="0"/>
                    </a:lnTo>
                    <a:lnTo>
                      <a:pt x="6" y="0"/>
                    </a:lnTo>
                    <a:lnTo>
                      <a:pt x="4" y="1"/>
                    </a:lnTo>
                    <a:lnTo>
                      <a:pt x="2" y="3"/>
                    </a:lnTo>
                    <a:lnTo>
                      <a:pt x="0" y="7"/>
                    </a:lnTo>
                    <a:lnTo>
                      <a:pt x="0" y="9"/>
                    </a:lnTo>
                    <a:lnTo>
                      <a:pt x="2" y="12"/>
                    </a:lnTo>
                    <a:lnTo>
                      <a:pt x="4" y="15"/>
                    </a:lnTo>
                    <a:lnTo>
                      <a:pt x="6"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2" name="Freeform 30"/>
              <p:cNvSpPr>
                <a:spLocks/>
              </p:cNvSpPr>
              <p:nvPr/>
            </p:nvSpPr>
            <p:spPr bwMode="auto">
              <a:xfrm>
                <a:off x="992" y="2841"/>
                <a:ext cx="87" cy="23"/>
              </a:xfrm>
              <a:custGeom>
                <a:avLst/>
                <a:gdLst>
                  <a:gd name="T0" fmla="*/ 1 w 172"/>
                  <a:gd name="T1" fmla="*/ 0 h 48"/>
                  <a:gd name="T2" fmla="*/ 1 w 172"/>
                  <a:gd name="T3" fmla="*/ 0 h 48"/>
                  <a:gd name="T4" fmla="*/ 1 w 172"/>
                  <a:gd name="T5" fmla="*/ 0 h 48"/>
                  <a:gd name="T6" fmla="*/ 1 w 172"/>
                  <a:gd name="T7" fmla="*/ 0 h 48"/>
                  <a:gd name="T8" fmla="*/ 1 w 172"/>
                  <a:gd name="T9" fmla="*/ 0 h 48"/>
                  <a:gd name="T10" fmla="*/ 1 w 172"/>
                  <a:gd name="T11" fmla="*/ 0 h 48"/>
                  <a:gd name="T12" fmla="*/ 1 w 172"/>
                  <a:gd name="T13" fmla="*/ 0 h 48"/>
                  <a:gd name="T14" fmla="*/ 1 w 172"/>
                  <a:gd name="T15" fmla="*/ 0 h 48"/>
                  <a:gd name="T16" fmla="*/ 1 w 172"/>
                  <a:gd name="T17" fmla="*/ 0 h 48"/>
                  <a:gd name="T18" fmla="*/ 1 w 172"/>
                  <a:gd name="T19" fmla="*/ 0 h 48"/>
                  <a:gd name="T20" fmla="*/ 1 w 172"/>
                  <a:gd name="T21" fmla="*/ 0 h 48"/>
                  <a:gd name="T22" fmla="*/ 1 w 172"/>
                  <a:gd name="T23" fmla="*/ 0 h 48"/>
                  <a:gd name="T24" fmla="*/ 1 w 172"/>
                  <a:gd name="T25" fmla="*/ 0 h 48"/>
                  <a:gd name="T26" fmla="*/ 1 w 172"/>
                  <a:gd name="T27" fmla="*/ 0 h 48"/>
                  <a:gd name="T28" fmla="*/ 1 w 172"/>
                  <a:gd name="T29" fmla="*/ 0 h 48"/>
                  <a:gd name="T30" fmla="*/ 1 w 172"/>
                  <a:gd name="T31" fmla="*/ 0 h 48"/>
                  <a:gd name="T32" fmla="*/ 1 w 172"/>
                  <a:gd name="T33" fmla="*/ 0 h 48"/>
                  <a:gd name="T34" fmla="*/ 0 w 172"/>
                  <a:gd name="T35" fmla="*/ 0 h 48"/>
                  <a:gd name="T36" fmla="*/ 0 w 172"/>
                  <a:gd name="T37" fmla="*/ 0 h 48"/>
                  <a:gd name="T38" fmla="*/ 1 w 172"/>
                  <a:gd name="T39" fmla="*/ 0 h 48"/>
                  <a:gd name="T40" fmla="*/ 1 w 172"/>
                  <a:gd name="T41" fmla="*/ 0 h 48"/>
                  <a:gd name="T42" fmla="*/ 1 w 172"/>
                  <a:gd name="T43" fmla="*/ 0 h 48"/>
                  <a:gd name="T44" fmla="*/ 1 w 172"/>
                  <a:gd name="T45" fmla="*/ 0 h 4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2"/>
                  <a:gd name="T70" fmla="*/ 0 h 48"/>
                  <a:gd name="T71" fmla="*/ 172 w 172"/>
                  <a:gd name="T72" fmla="*/ 48 h 4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2" h="48">
                    <a:moveTo>
                      <a:pt x="5" y="17"/>
                    </a:moveTo>
                    <a:lnTo>
                      <a:pt x="163" y="48"/>
                    </a:lnTo>
                    <a:lnTo>
                      <a:pt x="167" y="48"/>
                    </a:lnTo>
                    <a:lnTo>
                      <a:pt x="169" y="47"/>
                    </a:lnTo>
                    <a:lnTo>
                      <a:pt x="171" y="45"/>
                    </a:lnTo>
                    <a:lnTo>
                      <a:pt x="172" y="42"/>
                    </a:lnTo>
                    <a:lnTo>
                      <a:pt x="172" y="39"/>
                    </a:lnTo>
                    <a:lnTo>
                      <a:pt x="171" y="36"/>
                    </a:lnTo>
                    <a:lnTo>
                      <a:pt x="169" y="34"/>
                    </a:lnTo>
                    <a:lnTo>
                      <a:pt x="167" y="33"/>
                    </a:lnTo>
                    <a:lnTo>
                      <a:pt x="9" y="0"/>
                    </a:lnTo>
                    <a:lnTo>
                      <a:pt x="5" y="0"/>
                    </a:lnTo>
                    <a:lnTo>
                      <a:pt x="3" y="2"/>
                    </a:lnTo>
                    <a:lnTo>
                      <a:pt x="1" y="4"/>
                    </a:lnTo>
                    <a:lnTo>
                      <a:pt x="0" y="6"/>
                    </a:lnTo>
                    <a:lnTo>
                      <a:pt x="0" y="10"/>
                    </a:lnTo>
                    <a:lnTo>
                      <a:pt x="1" y="13"/>
                    </a:lnTo>
                    <a:lnTo>
                      <a:pt x="3" y="15"/>
                    </a:lnTo>
                    <a:lnTo>
                      <a:pt x="5"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3" name="Freeform 31"/>
              <p:cNvSpPr>
                <a:spLocks/>
              </p:cNvSpPr>
              <p:nvPr/>
            </p:nvSpPr>
            <p:spPr bwMode="auto">
              <a:xfrm>
                <a:off x="975" y="2866"/>
                <a:ext cx="85" cy="25"/>
              </a:xfrm>
              <a:custGeom>
                <a:avLst/>
                <a:gdLst>
                  <a:gd name="T0" fmla="*/ 1 w 170"/>
                  <a:gd name="T1" fmla="*/ 0 h 51"/>
                  <a:gd name="T2" fmla="*/ 1 w 170"/>
                  <a:gd name="T3" fmla="*/ 0 h 51"/>
                  <a:gd name="T4" fmla="*/ 1 w 170"/>
                  <a:gd name="T5" fmla="*/ 0 h 51"/>
                  <a:gd name="T6" fmla="*/ 1 w 170"/>
                  <a:gd name="T7" fmla="*/ 0 h 51"/>
                  <a:gd name="T8" fmla="*/ 1 w 170"/>
                  <a:gd name="T9" fmla="*/ 0 h 51"/>
                  <a:gd name="T10" fmla="*/ 1 w 170"/>
                  <a:gd name="T11" fmla="*/ 0 h 51"/>
                  <a:gd name="T12" fmla="*/ 1 w 170"/>
                  <a:gd name="T13" fmla="*/ 0 h 51"/>
                  <a:gd name="T14" fmla="*/ 1 w 170"/>
                  <a:gd name="T15" fmla="*/ 0 h 51"/>
                  <a:gd name="T16" fmla="*/ 1 w 170"/>
                  <a:gd name="T17" fmla="*/ 0 h 51"/>
                  <a:gd name="T18" fmla="*/ 1 w 170"/>
                  <a:gd name="T19" fmla="*/ 0 h 51"/>
                  <a:gd name="T20" fmla="*/ 1 w 170"/>
                  <a:gd name="T21" fmla="*/ 0 h 51"/>
                  <a:gd name="T22" fmla="*/ 1 w 170"/>
                  <a:gd name="T23" fmla="*/ 0 h 51"/>
                  <a:gd name="T24" fmla="*/ 1 w 170"/>
                  <a:gd name="T25" fmla="*/ 0 h 51"/>
                  <a:gd name="T26" fmla="*/ 1 w 170"/>
                  <a:gd name="T27" fmla="*/ 0 h 51"/>
                  <a:gd name="T28" fmla="*/ 1 w 170"/>
                  <a:gd name="T29" fmla="*/ 0 h 51"/>
                  <a:gd name="T30" fmla="*/ 1 w 170"/>
                  <a:gd name="T31" fmla="*/ 0 h 51"/>
                  <a:gd name="T32" fmla="*/ 1 w 170"/>
                  <a:gd name="T33" fmla="*/ 0 h 51"/>
                  <a:gd name="T34" fmla="*/ 0 w 170"/>
                  <a:gd name="T35" fmla="*/ 0 h 51"/>
                  <a:gd name="T36" fmla="*/ 0 w 170"/>
                  <a:gd name="T37" fmla="*/ 0 h 51"/>
                  <a:gd name="T38" fmla="*/ 1 w 170"/>
                  <a:gd name="T39" fmla="*/ 0 h 51"/>
                  <a:gd name="T40" fmla="*/ 1 w 170"/>
                  <a:gd name="T41" fmla="*/ 0 h 51"/>
                  <a:gd name="T42" fmla="*/ 1 w 170"/>
                  <a:gd name="T43" fmla="*/ 0 h 51"/>
                  <a:gd name="T44" fmla="*/ 1 w 170"/>
                  <a:gd name="T45" fmla="*/ 0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0"/>
                  <a:gd name="T70" fmla="*/ 0 h 51"/>
                  <a:gd name="T71" fmla="*/ 170 w 170"/>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0" h="51">
                    <a:moveTo>
                      <a:pt x="6" y="16"/>
                    </a:moveTo>
                    <a:lnTo>
                      <a:pt x="161" y="51"/>
                    </a:lnTo>
                    <a:lnTo>
                      <a:pt x="165" y="51"/>
                    </a:lnTo>
                    <a:lnTo>
                      <a:pt x="168" y="50"/>
                    </a:lnTo>
                    <a:lnTo>
                      <a:pt x="169" y="49"/>
                    </a:lnTo>
                    <a:lnTo>
                      <a:pt x="170" y="45"/>
                    </a:lnTo>
                    <a:lnTo>
                      <a:pt x="170" y="42"/>
                    </a:lnTo>
                    <a:lnTo>
                      <a:pt x="169" y="39"/>
                    </a:lnTo>
                    <a:lnTo>
                      <a:pt x="168" y="37"/>
                    </a:lnTo>
                    <a:lnTo>
                      <a:pt x="165" y="36"/>
                    </a:lnTo>
                    <a:lnTo>
                      <a:pt x="9" y="0"/>
                    </a:lnTo>
                    <a:lnTo>
                      <a:pt x="7" y="0"/>
                    </a:lnTo>
                    <a:lnTo>
                      <a:pt x="3" y="1"/>
                    </a:lnTo>
                    <a:lnTo>
                      <a:pt x="1" y="4"/>
                    </a:lnTo>
                    <a:lnTo>
                      <a:pt x="0" y="6"/>
                    </a:lnTo>
                    <a:lnTo>
                      <a:pt x="0" y="9"/>
                    </a:lnTo>
                    <a:lnTo>
                      <a:pt x="1" y="13"/>
                    </a:lnTo>
                    <a:lnTo>
                      <a:pt x="3" y="15"/>
                    </a:lnTo>
                    <a:lnTo>
                      <a:pt x="6"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4" name="Freeform 32"/>
              <p:cNvSpPr>
                <a:spLocks/>
              </p:cNvSpPr>
              <p:nvPr/>
            </p:nvSpPr>
            <p:spPr bwMode="auto">
              <a:xfrm>
                <a:off x="1139" y="2815"/>
                <a:ext cx="67" cy="51"/>
              </a:xfrm>
              <a:custGeom>
                <a:avLst/>
                <a:gdLst>
                  <a:gd name="T0" fmla="*/ 0 w 135"/>
                  <a:gd name="T1" fmla="*/ 1 h 100"/>
                  <a:gd name="T2" fmla="*/ 0 w 135"/>
                  <a:gd name="T3" fmla="*/ 1 h 100"/>
                  <a:gd name="T4" fmla="*/ 0 w 135"/>
                  <a:gd name="T5" fmla="*/ 1 h 100"/>
                  <a:gd name="T6" fmla="*/ 0 w 135"/>
                  <a:gd name="T7" fmla="*/ 1 h 100"/>
                  <a:gd name="T8" fmla="*/ 0 w 135"/>
                  <a:gd name="T9" fmla="*/ 1 h 100"/>
                  <a:gd name="T10" fmla="*/ 0 w 135"/>
                  <a:gd name="T11" fmla="*/ 1 h 100"/>
                  <a:gd name="T12" fmla="*/ 0 w 135"/>
                  <a:gd name="T13" fmla="*/ 1 h 100"/>
                  <a:gd name="T14" fmla="*/ 0 w 135"/>
                  <a:gd name="T15" fmla="*/ 1 h 100"/>
                  <a:gd name="T16" fmla="*/ 0 w 135"/>
                  <a:gd name="T17" fmla="*/ 1 h 100"/>
                  <a:gd name="T18" fmla="*/ 0 w 135"/>
                  <a:gd name="T19" fmla="*/ 1 h 100"/>
                  <a:gd name="T20" fmla="*/ 0 w 135"/>
                  <a:gd name="T21" fmla="*/ 1 h 100"/>
                  <a:gd name="T22" fmla="*/ 0 w 135"/>
                  <a:gd name="T23" fmla="*/ 1 h 100"/>
                  <a:gd name="T24" fmla="*/ 0 w 135"/>
                  <a:gd name="T25" fmla="*/ 1 h 100"/>
                  <a:gd name="T26" fmla="*/ 0 w 135"/>
                  <a:gd name="T27" fmla="*/ 1 h 100"/>
                  <a:gd name="T28" fmla="*/ 0 w 135"/>
                  <a:gd name="T29" fmla="*/ 1 h 100"/>
                  <a:gd name="T30" fmla="*/ 0 w 135"/>
                  <a:gd name="T31" fmla="*/ 1 h 100"/>
                  <a:gd name="T32" fmla="*/ 0 w 135"/>
                  <a:gd name="T33" fmla="*/ 0 h 100"/>
                  <a:gd name="T34" fmla="*/ 0 w 135"/>
                  <a:gd name="T35" fmla="*/ 1 h 100"/>
                  <a:gd name="T36" fmla="*/ 0 w 135"/>
                  <a:gd name="T37" fmla="*/ 1 h 100"/>
                  <a:gd name="T38" fmla="*/ 0 w 135"/>
                  <a:gd name="T39" fmla="*/ 1 h 100"/>
                  <a:gd name="T40" fmla="*/ 0 w 135"/>
                  <a:gd name="T41" fmla="*/ 1 h 100"/>
                  <a:gd name="T42" fmla="*/ 0 w 135"/>
                  <a:gd name="T43" fmla="*/ 1 h 100"/>
                  <a:gd name="T44" fmla="*/ 0 w 135"/>
                  <a:gd name="T45" fmla="*/ 1 h 100"/>
                  <a:gd name="T46" fmla="*/ 0 w 135"/>
                  <a:gd name="T47" fmla="*/ 1 h 100"/>
                  <a:gd name="T48" fmla="*/ 0 w 135"/>
                  <a:gd name="T49" fmla="*/ 1 h 100"/>
                  <a:gd name="T50" fmla="*/ 0 w 135"/>
                  <a:gd name="T51" fmla="*/ 1 h 100"/>
                  <a:gd name="T52" fmla="*/ 0 w 135"/>
                  <a:gd name="T53" fmla="*/ 1 h 100"/>
                  <a:gd name="T54" fmla="*/ 0 w 135"/>
                  <a:gd name="T55" fmla="*/ 1 h 100"/>
                  <a:gd name="T56" fmla="*/ 0 w 135"/>
                  <a:gd name="T57" fmla="*/ 1 h 100"/>
                  <a:gd name="T58" fmla="*/ 0 w 135"/>
                  <a:gd name="T59" fmla="*/ 1 h 100"/>
                  <a:gd name="T60" fmla="*/ 0 w 135"/>
                  <a:gd name="T61" fmla="*/ 1 h 100"/>
                  <a:gd name="T62" fmla="*/ 0 w 135"/>
                  <a:gd name="T63" fmla="*/ 1 h 100"/>
                  <a:gd name="T64" fmla="*/ 0 w 135"/>
                  <a:gd name="T65" fmla="*/ 1 h 1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5"/>
                  <a:gd name="T100" fmla="*/ 0 h 100"/>
                  <a:gd name="T101" fmla="*/ 135 w 135"/>
                  <a:gd name="T102" fmla="*/ 100 h 1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5" h="100">
                    <a:moveTo>
                      <a:pt x="67" y="100"/>
                    </a:moveTo>
                    <a:lnTo>
                      <a:pt x="81" y="99"/>
                    </a:lnTo>
                    <a:lnTo>
                      <a:pt x="94" y="97"/>
                    </a:lnTo>
                    <a:lnTo>
                      <a:pt x="105" y="92"/>
                    </a:lnTo>
                    <a:lnTo>
                      <a:pt x="115" y="85"/>
                    </a:lnTo>
                    <a:lnTo>
                      <a:pt x="123" y="78"/>
                    </a:lnTo>
                    <a:lnTo>
                      <a:pt x="129" y="70"/>
                    </a:lnTo>
                    <a:lnTo>
                      <a:pt x="134" y="61"/>
                    </a:lnTo>
                    <a:lnTo>
                      <a:pt x="135" y="50"/>
                    </a:lnTo>
                    <a:lnTo>
                      <a:pt x="134" y="40"/>
                    </a:lnTo>
                    <a:lnTo>
                      <a:pt x="129" y="31"/>
                    </a:lnTo>
                    <a:lnTo>
                      <a:pt x="123" y="23"/>
                    </a:lnTo>
                    <a:lnTo>
                      <a:pt x="115" y="15"/>
                    </a:lnTo>
                    <a:lnTo>
                      <a:pt x="105" y="9"/>
                    </a:lnTo>
                    <a:lnTo>
                      <a:pt x="94" y="3"/>
                    </a:lnTo>
                    <a:lnTo>
                      <a:pt x="81" y="1"/>
                    </a:lnTo>
                    <a:lnTo>
                      <a:pt x="67" y="0"/>
                    </a:lnTo>
                    <a:lnTo>
                      <a:pt x="53" y="1"/>
                    </a:lnTo>
                    <a:lnTo>
                      <a:pt x="41" y="3"/>
                    </a:lnTo>
                    <a:lnTo>
                      <a:pt x="30" y="9"/>
                    </a:lnTo>
                    <a:lnTo>
                      <a:pt x="20" y="15"/>
                    </a:lnTo>
                    <a:lnTo>
                      <a:pt x="12" y="23"/>
                    </a:lnTo>
                    <a:lnTo>
                      <a:pt x="6" y="31"/>
                    </a:lnTo>
                    <a:lnTo>
                      <a:pt x="1" y="40"/>
                    </a:lnTo>
                    <a:lnTo>
                      <a:pt x="0" y="50"/>
                    </a:lnTo>
                    <a:lnTo>
                      <a:pt x="1" y="61"/>
                    </a:lnTo>
                    <a:lnTo>
                      <a:pt x="6" y="70"/>
                    </a:lnTo>
                    <a:lnTo>
                      <a:pt x="12" y="78"/>
                    </a:lnTo>
                    <a:lnTo>
                      <a:pt x="20" y="85"/>
                    </a:lnTo>
                    <a:lnTo>
                      <a:pt x="30" y="92"/>
                    </a:lnTo>
                    <a:lnTo>
                      <a:pt x="41" y="97"/>
                    </a:lnTo>
                    <a:lnTo>
                      <a:pt x="53" y="99"/>
                    </a:lnTo>
                    <a:lnTo>
                      <a:pt x="67" y="1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5" name="Freeform 33"/>
              <p:cNvSpPr>
                <a:spLocks/>
              </p:cNvSpPr>
              <p:nvPr/>
            </p:nvSpPr>
            <p:spPr bwMode="auto">
              <a:xfrm>
                <a:off x="1166" y="2839"/>
                <a:ext cx="61" cy="45"/>
              </a:xfrm>
              <a:custGeom>
                <a:avLst/>
                <a:gdLst>
                  <a:gd name="T0" fmla="*/ 1 w 120"/>
                  <a:gd name="T1" fmla="*/ 1 h 90"/>
                  <a:gd name="T2" fmla="*/ 1 w 120"/>
                  <a:gd name="T3" fmla="*/ 1 h 90"/>
                  <a:gd name="T4" fmla="*/ 1 w 120"/>
                  <a:gd name="T5" fmla="*/ 1 h 90"/>
                  <a:gd name="T6" fmla="*/ 1 w 120"/>
                  <a:gd name="T7" fmla="*/ 1 h 90"/>
                  <a:gd name="T8" fmla="*/ 1 w 120"/>
                  <a:gd name="T9" fmla="*/ 1 h 90"/>
                  <a:gd name="T10" fmla="*/ 1 w 120"/>
                  <a:gd name="T11" fmla="*/ 1 h 90"/>
                  <a:gd name="T12" fmla="*/ 1 w 120"/>
                  <a:gd name="T13" fmla="*/ 1 h 90"/>
                  <a:gd name="T14" fmla="*/ 1 w 120"/>
                  <a:gd name="T15" fmla="*/ 1 h 90"/>
                  <a:gd name="T16" fmla="*/ 1 w 120"/>
                  <a:gd name="T17" fmla="*/ 1 h 90"/>
                  <a:gd name="T18" fmla="*/ 1 w 120"/>
                  <a:gd name="T19" fmla="*/ 1 h 90"/>
                  <a:gd name="T20" fmla="*/ 1 w 120"/>
                  <a:gd name="T21" fmla="*/ 1 h 90"/>
                  <a:gd name="T22" fmla="*/ 1 w 120"/>
                  <a:gd name="T23" fmla="*/ 1 h 90"/>
                  <a:gd name="T24" fmla="*/ 1 w 120"/>
                  <a:gd name="T25" fmla="*/ 1 h 90"/>
                  <a:gd name="T26" fmla="*/ 1 w 120"/>
                  <a:gd name="T27" fmla="*/ 1 h 90"/>
                  <a:gd name="T28" fmla="*/ 1 w 120"/>
                  <a:gd name="T29" fmla="*/ 1 h 90"/>
                  <a:gd name="T30" fmla="*/ 1 w 120"/>
                  <a:gd name="T31" fmla="*/ 1 h 90"/>
                  <a:gd name="T32" fmla="*/ 1 w 120"/>
                  <a:gd name="T33" fmla="*/ 0 h 90"/>
                  <a:gd name="T34" fmla="*/ 1 w 120"/>
                  <a:gd name="T35" fmla="*/ 1 h 90"/>
                  <a:gd name="T36" fmla="*/ 1 w 120"/>
                  <a:gd name="T37" fmla="*/ 1 h 90"/>
                  <a:gd name="T38" fmla="*/ 1 w 120"/>
                  <a:gd name="T39" fmla="*/ 1 h 90"/>
                  <a:gd name="T40" fmla="*/ 1 w 120"/>
                  <a:gd name="T41" fmla="*/ 1 h 90"/>
                  <a:gd name="T42" fmla="*/ 1 w 120"/>
                  <a:gd name="T43" fmla="*/ 1 h 90"/>
                  <a:gd name="T44" fmla="*/ 1 w 120"/>
                  <a:gd name="T45" fmla="*/ 1 h 90"/>
                  <a:gd name="T46" fmla="*/ 1 w 120"/>
                  <a:gd name="T47" fmla="*/ 1 h 90"/>
                  <a:gd name="T48" fmla="*/ 0 w 120"/>
                  <a:gd name="T49" fmla="*/ 1 h 90"/>
                  <a:gd name="T50" fmla="*/ 1 w 120"/>
                  <a:gd name="T51" fmla="*/ 1 h 90"/>
                  <a:gd name="T52" fmla="*/ 1 w 120"/>
                  <a:gd name="T53" fmla="*/ 1 h 90"/>
                  <a:gd name="T54" fmla="*/ 1 w 120"/>
                  <a:gd name="T55" fmla="*/ 1 h 90"/>
                  <a:gd name="T56" fmla="*/ 1 w 120"/>
                  <a:gd name="T57" fmla="*/ 1 h 90"/>
                  <a:gd name="T58" fmla="*/ 1 w 120"/>
                  <a:gd name="T59" fmla="*/ 1 h 90"/>
                  <a:gd name="T60" fmla="*/ 1 w 120"/>
                  <a:gd name="T61" fmla="*/ 1 h 90"/>
                  <a:gd name="T62" fmla="*/ 1 w 120"/>
                  <a:gd name="T63" fmla="*/ 1 h 90"/>
                  <a:gd name="T64" fmla="*/ 1 w 120"/>
                  <a:gd name="T65" fmla="*/ 1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0"/>
                  <a:gd name="T100" fmla="*/ 0 h 90"/>
                  <a:gd name="T101" fmla="*/ 120 w 120"/>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0" h="90">
                    <a:moveTo>
                      <a:pt x="61" y="90"/>
                    </a:moveTo>
                    <a:lnTo>
                      <a:pt x="73" y="89"/>
                    </a:lnTo>
                    <a:lnTo>
                      <a:pt x="84" y="86"/>
                    </a:lnTo>
                    <a:lnTo>
                      <a:pt x="94" y="82"/>
                    </a:lnTo>
                    <a:lnTo>
                      <a:pt x="103" y="77"/>
                    </a:lnTo>
                    <a:lnTo>
                      <a:pt x="110" y="70"/>
                    </a:lnTo>
                    <a:lnTo>
                      <a:pt x="116" y="62"/>
                    </a:lnTo>
                    <a:lnTo>
                      <a:pt x="119" y="54"/>
                    </a:lnTo>
                    <a:lnTo>
                      <a:pt x="120" y="45"/>
                    </a:lnTo>
                    <a:lnTo>
                      <a:pt x="119" y="36"/>
                    </a:lnTo>
                    <a:lnTo>
                      <a:pt x="116" y="28"/>
                    </a:lnTo>
                    <a:lnTo>
                      <a:pt x="110" y="20"/>
                    </a:lnTo>
                    <a:lnTo>
                      <a:pt x="103" y="13"/>
                    </a:lnTo>
                    <a:lnTo>
                      <a:pt x="94" y="8"/>
                    </a:lnTo>
                    <a:lnTo>
                      <a:pt x="84" y="3"/>
                    </a:lnTo>
                    <a:lnTo>
                      <a:pt x="73" y="1"/>
                    </a:lnTo>
                    <a:lnTo>
                      <a:pt x="61" y="0"/>
                    </a:lnTo>
                    <a:lnTo>
                      <a:pt x="48" y="1"/>
                    </a:lnTo>
                    <a:lnTo>
                      <a:pt x="36" y="3"/>
                    </a:lnTo>
                    <a:lnTo>
                      <a:pt x="26" y="8"/>
                    </a:lnTo>
                    <a:lnTo>
                      <a:pt x="18" y="13"/>
                    </a:lnTo>
                    <a:lnTo>
                      <a:pt x="10" y="20"/>
                    </a:lnTo>
                    <a:lnTo>
                      <a:pt x="4" y="28"/>
                    </a:lnTo>
                    <a:lnTo>
                      <a:pt x="1" y="36"/>
                    </a:lnTo>
                    <a:lnTo>
                      <a:pt x="0" y="45"/>
                    </a:lnTo>
                    <a:lnTo>
                      <a:pt x="1" y="54"/>
                    </a:lnTo>
                    <a:lnTo>
                      <a:pt x="4" y="62"/>
                    </a:lnTo>
                    <a:lnTo>
                      <a:pt x="10" y="70"/>
                    </a:lnTo>
                    <a:lnTo>
                      <a:pt x="18" y="77"/>
                    </a:lnTo>
                    <a:lnTo>
                      <a:pt x="26" y="82"/>
                    </a:lnTo>
                    <a:lnTo>
                      <a:pt x="36" y="86"/>
                    </a:lnTo>
                    <a:lnTo>
                      <a:pt x="48" y="89"/>
                    </a:lnTo>
                    <a:lnTo>
                      <a:pt x="61" y="90"/>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6" name="Freeform 34"/>
              <p:cNvSpPr>
                <a:spLocks/>
              </p:cNvSpPr>
              <p:nvPr/>
            </p:nvSpPr>
            <p:spPr bwMode="auto">
              <a:xfrm>
                <a:off x="1148" y="2825"/>
                <a:ext cx="67" cy="50"/>
              </a:xfrm>
              <a:custGeom>
                <a:avLst/>
                <a:gdLst>
                  <a:gd name="T0" fmla="*/ 1 w 134"/>
                  <a:gd name="T1" fmla="*/ 1 h 100"/>
                  <a:gd name="T2" fmla="*/ 1 w 134"/>
                  <a:gd name="T3" fmla="*/ 1 h 100"/>
                  <a:gd name="T4" fmla="*/ 1 w 134"/>
                  <a:gd name="T5" fmla="*/ 1 h 100"/>
                  <a:gd name="T6" fmla="*/ 1 w 134"/>
                  <a:gd name="T7" fmla="*/ 0 h 100"/>
                  <a:gd name="T8" fmla="*/ 1 w 134"/>
                  <a:gd name="T9" fmla="*/ 1 h 100"/>
                  <a:gd name="T10" fmla="*/ 1 w 134"/>
                  <a:gd name="T11" fmla="*/ 1 h 100"/>
                  <a:gd name="T12" fmla="*/ 1 w 134"/>
                  <a:gd name="T13" fmla="*/ 1 h 100"/>
                  <a:gd name="T14" fmla="*/ 1 w 134"/>
                  <a:gd name="T15" fmla="*/ 1 h 100"/>
                  <a:gd name="T16" fmla="*/ 1 w 134"/>
                  <a:gd name="T17" fmla="*/ 1 h 100"/>
                  <a:gd name="T18" fmla="*/ 1 w 134"/>
                  <a:gd name="T19" fmla="*/ 1 h 100"/>
                  <a:gd name="T20" fmla="*/ 1 w 134"/>
                  <a:gd name="T21" fmla="*/ 1 h 100"/>
                  <a:gd name="T22" fmla="*/ 1 w 134"/>
                  <a:gd name="T23" fmla="*/ 1 h 100"/>
                  <a:gd name="T24" fmla="*/ 1 w 134"/>
                  <a:gd name="T25" fmla="*/ 1 h 100"/>
                  <a:gd name="T26" fmla="*/ 1 w 134"/>
                  <a:gd name="T27" fmla="*/ 1 h 100"/>
                  <a:gd name="T28" fmla="*/ 1 w 134"/>
                  <a:gd name="T29" fmla="*/ 1 h 100"/>
                  <a:gd name="T30" fmla="*/ 1 w 134"/>
                  <a:gd name="T31" fmla="*/ 1 h 100"/>
                  <a:gd name="T32" fmla="*/ 1 w 134"/>
                  <a:gd name="T33" fmla="*/ 1 h 100"/>
                  <a:gd name="T34" fmla="*/ 1 w 134"/>
                  <a:gd name="T35" fmla="*/ 1 h 100"/>
                  <a:gd name="T36" fmla="*/ 1 w 134"/>
                  <a:gd name="T37" fmla="*/ 1 h 100"/>
                  <a:gd name="T38" fmla="*/ 1 w 134"/>
                  <a:gd name="T39" fmla="*/ 1 h 100"/>
                  <a:gd name="T40" fmla="*/ 1 w 134"/>
                  <a:gd name="T41" fmla="*/ 1 h 100"/>
                  <a:gd name="T42" fmla="*/ 1 w 134"/>
                  <a:gd name="T43" fmla="*/ 1 h 100"/>
                  <a:gd name="T44" fmla="*/ 1 w 134"/>
                  <a:gd name="T45" fmla="*/ 1 h 100"/>
                  <a:gd name="T46" fmla="*/ 1 w 134"/>
                  <a:gd name="T47" fmla="*/ 1 h 100"/>
                  <a:gd name="T48" fmla="*/ 1 w 134"/>
                  <a:gd name="T49" fmla="*/ 1 h 100"/>
                  <a:gd name="T50" fmla="*/ 1 w 134"/>
                  <a:gd name="T51" fmla="*/ 1 h 100"/>
                  <a:gd name="T52" fmla="*/ 1 w 134"/>
                  <a:gd name="T53" fmla="*/ 1 h 100"/>
                  <a:gd name="T54" fmla="*/ 1 w 134"/>
                  <a:gd name="T55" fmla="*/ 1 h 100"/>
                  <a:gd name="T56" fmla="*/ 1 w 134"/>
                  <a:gd name="T57" fmla="*/ 1 h 100"/>
                  <a:gd name="T58" fmla="*/ 1 w 134"/>
                  <a:gd name="T59" fmla="*/ 1 h 100"/>
                  <a:gd name="T60" fmla="*/ 1 w 134"/>
                  <a:gd name="T61" fmla="*/ 1 h 100"/>
                  <a:gd name="T62" fmla="*/ 1 w 134"/>
                  <a:gd name="T63" fmla="*/ 1 h 100"/>
                  <a:gd name="T64" fmla="*/ 1 w 134"/>
                  <a:gd name="T65" fmla="*/ 1 h 100"/>
                  <a:gd name="T66" fmla="*/ 1 w 134"/>
                  <a:gd name="T67" fmla="*/ 1 h 100"/>
                  <a:gd name="T68" fmla="*/ 1 w 134"/>
                  <a:gd name="T69" fmla="*/ 1 h 100"/>
                  <a:gd name="T70" fmla="*/ 1 w 134"/>
                  <a:gd name="T71" fmla="*/ 1 h 100"/>
                  <a:gd name="T72" fmla="*/ 1 w 134"/>
                  <a:gd name="T73" fmla="*/ 1 h 100"/>
                  <a:gd name="T74" fmla="*/ 1 w 134"/>
                  <a:gd name="T75" fmla="*/ 1 h 100"/>
                  <a:gd name="T76" fmla="*/ 1 w 134"/>
                  <a:gd name="T77" fmla="*/ 1 h 100"/>
                  <a:gd name="T78" fmla="*/ 1 w 134"/>
                  <a:gd name="T79" fmla="*/ 1 h 100"/>
                  <a:gd name="T80" fmla="*/ 1 w 134"/>
                  <a:gd name="T81" fmla="*/ 1 h 100"/>
                  <a:gd name="T82" fmla="*/ 1 w 134"/>
                  <a:gd name="T83" fmla="*/ 1 h 100"/>
                  <a:gd name="T84" fmla="*/ 1 w 134"/>
                  <a:gd name="T85" fmla="*/ 1 h 100"/>
                  <a:gd name="T86" fmla="*/ 1 w 134"/>
                  <a:gd name="T87" fmla="*/ 1 h 100"/>
                  <a:gd name="T88" fmla="*/ 1 w 134"/>
                  <a:gd name="T89" fmla="*/ 1 h 1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4"/>
                  <a:gd name="T136" fmla="*/ 0 h 100"/>
                  <a:gd name="T137" fmla="*/ 134 w 134"/>
                  <a:gd name="T138" fmla="*/ 100 h 10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4" h="100">
                    <a:moveTo>
                      <a:pt x="122" y="20"/>
                    </a:moveTo>
                    <a:lnTo>
                      <a:pt x="116" y="15"/>
                    </a:lnTo>
                    <a:lnTo>
                      <a:pt x="110" y="12"/>
                    </a:lnTo>
                    <a:lnTo>
                      <a:pt x="103" y="8"/>
                    </a:lnTo>
                    <a:lnTo>
                      <a:pt x="96" y="5"/>
                    </a:lnTo>
                    <a:lnTo>
                      <a:pt x="90" y="3"/>
                    </a:lnTo>
                    <a:lnTo>
                      <a:pt x="81" y="1"/>
                    </a:lnTo>
                    <a:lnTo>
                      <a:pt x="73" y="0"/>
                    </a:lnTo>
                    <a:lnTo>
                      <a:pt x="65" y="0"/>
                    </a:lnTo>
                    <a:lnTo>
                      <a:pt x="65" y="16"/>
                    </a:lnTo>
                    <a:lnTo>
                      <a:pt x="72" y="16"/>
                    </a:lnTo>
                    <a:lnTo>
                      <a:pt x="78" y="16"/>
                    </a:lnTo>
                    <a:lnTo>
                      <a:pt x="85" y="18"/>
                    </a:lnTo>
                    <a:lnTo>
                      <a:pt x="91" y="20"/>
                    </a:lnTo>
                    <a:lnTo>
                      <a:pt x="96" y="22"/>
                    </a:lnTo>
                    <a:lnTo>
                      <a:pt x="101" y="24"/>
                    </a:lnTo>
                    <a:lnTo>
                      <a:pt x="106" y="28"/>
                    </a:lnTo>
                    <a:lnTo>
                      <a:pt x="110" y="31"/>
                    </a:lnTo>
                    <a:lnTo>
                      <a:pt x="113" y="35"/>
                    </a:lnTo>
                    <a:lnTo>
                      <a:pt x="116" y="38"/>
                    </a:lnTo>
                    <a:lnTo>
                      <a:pt x="117" y="44"/>
                    </a:lnTo>
                    <a:lnTo>
                      <a:pt x="118" y="50"/>
                    </a:lnTo>
                    <a:lnTo>
                      <a:pt x="117" y="57"/>
                    </a:lnTo>
                    <a:lnTo>
                      <a:pt x="115" y="64"/>
                    </a:lnTo>
                    <a:lnTo>
                      <a:pt x="109" y="69"/>
                    </a:lnTo>
                    <a:lnTo>
                      <a:pt x="103" y="74"/>
                    </a:lnTo>
                    <a:lnTo>
                      <a:pt x="95" y="79"/>
                    </a:lnTo>
                    <a:lnTo>
                      <a:pt x="87" y="82"/>
                    </a:lnTo>
                    <a:lnTo>
                      <a:pt x="78" y="83"/>
                    </a:lnTo>
                    <a:lnTo>
                      <a:pt x="68" y="84"/>
                    </a:lnTo>
                    <a:lnTo>
                      <a:pt x="61" y="84"/>
                    </a:lnTo>
                    <a:lnTo>
                      <a:pt x="55" y="83"/>
                    </a:lnTo>
                    <a:lnTo>
                      <a:pt x="49" y="82"/>
                    </a:lnTo>
                    <a:lnTo>
                      <a:pt x="43" y="80"/>
                    </a:lnTo>
                    <a:lnTo>
                      <a:pt x="38" y="79"/>
                    </a:lnTo>
                    <a:lnTo>
                      <a:pt x="33" y="75"/>
                    </a:lnTo>
                    <a:lnTo>
                      <a:pt x="28" y="73"/>
                    </a:lnTo>
                    <a:lnTo>
                      <a:pt x="25" y="69"/>
                    </a:lnTo>
                    <a:lnTo>
                      <a:pt x="22" y="66"/>
                    </a:lnTo>
                    <a:lnTo>
                      <a:pt x="19" y="61"/>
                    </a:lnTo>
                    <a:lnTo>
                      <a:pt x="17" y="57"/>
                    </a:lnTo>
                    <a:lnTo>
                      <a:pt x="16" y="50"/>
                    </a:lnTo>
                    <a:lnTo>
                      <a:pt x="17" y="44"/>
                    </a:lnTo>
                    <a:lnTo>
                      <a:pt x="19" y="38"/>
                    </a:lnTo>
                    <a:lnTo>
                      <a:pt x="22" y="35"/>
                    </a:lnTo>
                    <a:lnTo>
                      <a:pt x="25" y="31"/>
                    </a:lnTo>
                    <a:lnTo>
                      <a:pt x="28" y="28"/>
                    </a:lnTo>
                    <a:lnTo>
                      <a:pt x="33" y="26"/>
                    </a:lnTo>
                    <a:lnTo>
                      <a:pt x="38" y="23"/>
                    </a:lnTo>
                    <a:lnTo>
                      <a:pt x="43" y="21"/>
                    </a:lnTo>
                    <a:lnTo>
                      <a:pt x="48" y="20"/>
                    </a:lnTo>
                    <a:lnTo>
                      <a:pt x="54" y="18"/>
                    </a:lnTo>
                    <a:lnTo>
                      <a:pt x="60" y="18"/>
                    </a:lnTo>
                    <a:lnTo>
                      <a:pt x="65" y="16"/>
                    </a:lnTo>
                    <a:lnTo>
                      <a:pt x="65" y="0"/>
                    </a:lnTo>
                    <a:lnTo>
                      <a:pt x="53" y="3"/>
                    </a:lnTo>
                    <a:lnTo>
                      <a:pt x="41" y="5"/>
                    </a:lnTo>
                    <a:lnTo>
                      <a:pt x="30" y="11"/>
                    </a:lnTo>
                    <a:lnTo>
                      <a:pt x="20" y="16"/>
                    </a:lnTo>
                    <a:lnTo>
                      <a:pt x="11" y="23"/>
                    </a:lnTo>
                    <a:lnTo>
                      <a:pt x="5" y="31"/>
                    </a:lnTo>
                    <a:lnTo>
                      <a:pt x="1" y="41"/>
                    </a:lnTo>
                    <a:lnTo>
                      <a:pt x="0" y="50"/>
                    </a:lnTo>
                    <a:lnTo>
                      <a:pt x="1" y="58"/>
                    </a:lnTo>
                    <a:lnTo>
                      <a:pt x="3" y="66"/>
                    </a:lnTo>
                    <a:lnTo>
                      <a:pt x="8" y="74"/>
                    </a:lnTo>
                    <a:lnTo>
                      <a:pt x="13" y="81"/>
                    </a:lnTo>
                    <a:lnTo>
                      <a:pt x="18" y="86"/>
                    </a:lnTo>
                    <a:lnTo>
                      <a:pt x="24" y="89"/>
                    </a:lnTo>
                    <a:lnTo>
                      <a:pt x="31" y="92"/>
                    </a:lnTo>
                    <a:lnTo>
                      <a:pt x="38" y="96"/>
                    </a:lnTo>
                    <a:lnTo>
                      <a:pt x="45" y="98"/>
                    </a:lnTo>
                    <a:lnTo>
                      <a:pt x="52" y="99"/>
                    </a:lnTo>
                    <a:lnTo>
                      <a:pt x="60" y="100"/>
                    </a:lnTo>
                    <a:lnTo>
                      <a:pt x="68" y="100"/>
                    </a:lnTo>
                    <a:lnTo>
                      <a:pt x="76" y="100"/>
                    </a:lnTo>
                    <a:lnTo>
                      <a:pt x="83" y="99"/>
                    </a:lnTo>
                    <a:lnTo>
                      <a:pt x="91" y="98"/>
                    </a:lnTo>
                    <a:lnTo>
                      <a:pt x="98" y="96"/>
                    </a:lnTo>
                    <a:lnTo>
                      <a:pt x="104" y="92"/>
                    </a:lnTo>
                    <a:lnTo>
                      <a:pt x="111" y="89"/>
                    </a:lnTo>
                    <a:lnTo>
                      <a:pt x="117" y="86"/>
                    </a:lnTo>
                    <a:lnTo>
                      <a:pt x="122" y="81"/>
                    </a:lnTo>
                    <a:lnTo>
                      <a:pt x="128" y="74"/>
                    </a:lnTo>
                    <a:lnTo>
                      <a:pt x="131" y="66"/>
                    </a:lnTo>
                    <a:lnTo>
                      <a:pt x="133" y="58"/>
                    </a:lnTo>
                    <a:lnTo>
                      <a:pt x="134" y="50"/>
                    </a:lnTo>
                    <a:lnTo>
                      <a:pt x="133" y="42"/>
                    </a:lnTo>
                    <a:lnTo>
                      <a:pt x="131" y="35"/>
                    </a:lnTo>
                    <a:lnTo>
                      <a:pt x="128" y="27"/>
                    </a:lnTo>
                    <a:lnTo>
                      <a:pt x="122"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7" name="Freeform 35"/>
              <p:cNvSpPr>
                <a:spLocks/>
              </p:cNvSpPr>
              <p:nvPr/>
            </p:nvSpPr>
            <p:spPr bwMode="auto">
              <a:xfrm>
                <a:off x="1238" y="2842"/>
                <a:ext cx="67" cy="51"/>
              </a:xfrm>
              <a:custGeom>
                <a:avLst/>
                <a:gdLst>
                  <a:gd name="T0" fmla="*/ 0 w 135"/>
                  <a:gd name="T1" fmla="*/ 1 h 101"/>
                  <a:gd name="T2" fmla="*/ 0 w 135"/>
                  <a:gd name="T3" fmla="*/ 1 h 101"/>
                  <a:gd name="T4" fmla="*/ 0 w 135"/>
                  <a:gd name="T5" fmla="*/ 1 h 101"/>
                  <a:gd name="T6" fmla="*/ 0 w 135"/>
                  <a:gd name="T7" fmla="*/ 1 h 101"/>
                  <a:gd name="T8" fmla="*/ 0 w 135"/>
                  <a:gd name="T9" fmla="*/ 1 h 101"/>
                  <a:gd name="T10" fmla="*/ 0 w 135"/>
                  <a:gd name="T11" fmla="*/ 1 h 101"/>
                  <a:gd name="T12" fmla="*/ 0 w 135"/>
                  <a:gd name="T13" fmla="*/ 1 h 101"/>
                  <a:gd name="T14" fmla="*/ 0 w 135"/>
                  <a:gd name="T15" fmla="*/ 1 h 101"/>
                  <a:gd name="T16" fmla="*/ 0 w 135"/>
                  <a:gd name="T17" fmla="*/ 1 h 101"/>
                  <a:gd name="T18" fmla="*/ 0 w 135"/>
                  <a:gd name="T19" fmla="*/ 1 h 101"/>
                  <a:gd name="T20" fmla="*/ 0 w 135"/>
                  <a:gd name="T21" fmla="*/ 1 h 101"/>
                  <a:gd name="T22" fmla="*/ 0 w 135"/>
                  <a:gd name="T23" fmla="*/ 1 h 101"/>
                  <a:gd name="T24" fmla="*/ 0 w 135"/>
                  <a:gd name="T25" fmla="*/ 1 h 101"/>
                  <a:gd name="T26" fmla="*/ 0 w 135"/>
                  <a:gd name="T27" fmla="*/ 1 h 101"/>
                  <a:gd name="T28" fmla="*/ 0 w 135"/>
                  <a:gd name="T29" fmla="*/ 1 h 101"/>
                  <a:gd name="T30" fmla="*/ 0 w 135"/>
                  <a:gd name="T31" fmla="*/ 1 h 101"/>
                  <a:gd name="T32" fmla="*/ 0 w 135"/>
                  <a:gd name="T33" fmla="*/ 0 h 101"/>
                  <a:gd name="T34" fmla="*/ 0 w 135"/>
                  <a:gd name="T35" fmla="*/ 1 h 101"/>
                  <a:gd name="T36" fmla="*/ 0 w 135"/>
                  <a:gd name="T37" fmla="*/ 1 h 101"/>
                  <a:gd name="T38" fmla="*/ 0 w 135"/>
                  <a:gd name="T39" fmla="*/ 1 h 101"/>
                  <a:gd name="T40" fmla="*/ 0 w 135"/>
                  <a:gd name="T41" fmla="*/ 1 h 101"/>
                  <a:gd name="T42" fmla="*/ 0 w 135"/>
                  <a:gd name="T43" fmla="*/ 1 h 101"/>
                  <a:gd name="T44" fmla="*/ 0 w 135"/>
                  <a:gd name="T45" fmla="*/ 1 h 101"/>
                  <a:gd name="T46" fmla="*/ 0 w 135"/>
                  <a:gd name="T47" fmla="*/ 1 h 101"/>
                  <a:gd name="T48" fmla="*/ 0 w 135"/>
                  <a:gd name="T49" fmla="*/ 1 h 101"/>
                  <a:gd name="T50" fmla="*/ 0 w 135"/>
                  <a:gd name="T51" fmla="*/ 1 h 101"/>
                  <a:gd name="T52" fmla="*/ 0 w 135"/>
                  <a:gd name="T53" fmla="*/ 1 h 101"/>
                  <a:gd name="T54" fmla="*/ 0 w 135"/>
                  <a:gd name="T55" fmla="*/ 1 h 101"/>
                  <a:gd name="T56" fmla="*/ 0 w 135"/>
                  <a:gd name="T57" fmla="*/ 1 h 101"/>
                  <a:gd name="T58" fmla="*/ 0 w 135"/>
                  <a:gd name="T59" fmla="*/ 1 h 101"/>
                  <a:gd name="T60" fmla="*/ 0 w 135"/>
                  <a:gd name="T61" fmla="*/ 1 h 101"/>
                  <a:gd name="T62" fmla="*/ 0 w 135"/>
                  <a:gd name="T63" fmla="*/ 1 h 101"/>
                  <a:gd name="T64" fmla="*/ 0 w 135"/>
                  <a:gd name="T65" fmla="*/ 1 h 10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5"/>
                  <a:gd name="T100" fmla="*/ 0 h 101"/>
                  <a:gd name="T101" fmla="*/ 135 w 135"/>
                  <a:gd name="T102" fmla="*/ 101 h 10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5" h="101">
                    <a:moveTo>
                      <a:pt x="68" y="101"/>
                    </a:moveTo>
                    <a:lnTo>
                      <a:pt x="82" y="100"/>
                    </a:lnTo>
                    <a:lnTo>
                      <a:pt x="95" y="97"/>
                    </a:lnTo>
                    <a:lnTo>
                      <a:pt x="105" y="92"/>
                    </a:lnTo>
                    <a:lnTo>
                      <a:pt x="116" y="86"/>
                    </a:lnTo>
                    <a:lnTo>
                      <a:pt x="124" y="78"/>
                    </a:lnTo>
                    <a:lnTo>
                      <a:pt x="129" y="70"/>
                    </a:lnTo>
                    <a:lnTo>
                      <a:pt x="134" y="61"/>
                    </a:lnTo>
                    <a:lnTo>
                      <a:pt x="135" y="51"/>
                    </a:lnTo>
                    <a:lnTo>
                      <a:pt x="134" y="40"/>
                    </a:lnTo>
                    <a:lnTo>
                      <a:pt x="129" y="31"/>
                    </a:lnTo>
                    <a:lnTo>
                      <a:pt x="124" y="23"/>
                    </a:lnTo>
                    <a:lnTo>
                      <a:pt x="116" y="15"/>
                    </a:lnTo>
                    <a:lnTo>
                      <a:pt x="105" y="9"/>
                    </a:lnTo>
                    <a:lnTo>
                      <a:pt x="95" y="3"/>
                    </a:lnTo>
                    <a:lnTo>
                      <a:pt x="82" y="1"/>
                    </a:lnTo>
                    <a:lnTo>
                      <a:pt x="68" y="0"/>
                    </a:lnTo>
                    <a:lnTo>
                      <a:pt x="54" y="1"/>
                    </a:lnTo>
                    <a:lnTo>
                      <a:pt x="42" y="3"/>
                    </a:lnTo>
                    <a:lnTo>
                      <a:pt x="30" y="9"/>
                    </a:lnTo>
                    <a:lnTo>
                      <a:pt x="20" y="15"/>
                    </a:lnTo>
                    <a:lnTo>
                      <a:pt x="12" y="23"/>
                    </a:lnTo>
                    <a:lnTo>
                      <a:pt x="6" y="31"/>
                    </a:lnTo>
                    <a:lnTo>
                      <a:pt x="1" y="40"/>
                    </a:lnTo>
                    <a:lnTo>
                      <a:pt x="0" y="51"/>
                    </a:lnTo>
                    <a:lnTo>
                      <a:pt x="1" y="61"/>
                    </a:lnTo>
                    <a:lnTo>
                      <a:pt x="6" y="70"/>
                    </a:lnTo>
                    <a:lnTo>
                      <a:pt x="12" y="78"/>
                    </a:lnTo>
                    <a:lnTo>
                      <a:pt x="20" y="86"/>
                    </a:lnTo>
                    <a:lnTo>
                      <a:pt x="30" y="92"/>
                    </a:lnTo>
                    <a:lnTo>
                      <a:pt x="42" y="97"/>
                    </a:lnTo>
                    <a:lnTo>
                      <a:pt x="54" y="100"/>
                    </a:lnTo>
                    <a:lnTo>
                      <a:pt x="68" y="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8" name="Freeform 36"/>
              <p:cNvSpPr>
                <a:spLocks/>
              </p:cNvSpPr>
              <p:nvPr/>
            </p:nvSpPr>
            <p:spPr bwMode="auto">
              <a:xfrm>
                <a:off x="1266" y="2866"/>
                <a:ext cx="60" cy="46"/>
              </a:xfrm>
              <a:custGeom>
                <a:avLst/>
                <a:gdLst>
                  <a:gd name="T0" fmla="*/ 0 w 121"/>
                  <a:gd name="T1" fmla="*/ 1 h 91"/>
                  <a:gd name="T2" fmla="*/ 0 w 121"/>
                  <a:gd name="T3" fmla="*/ 1 h 91"/>
                  <a:gd name="T4" fmla="*/ 0 w 121"/>
                  <a:gd name="T5" fmla="*/ 1 h 91"/>
                  <a:gd name="T6" fmla="*/ 0 w 121"/>
                  <a:gd name="T7" fmla="*/ 1 h 91"/>
                  <a:gd name="T8" fmla="*/ 0 w 121"/>
                  <a:gd name="T9" fmla="*/ 1 h 91"/>
                  <a:gd name="T10" fmla="*/ 0 w 121"/>
                  <a:gd name="T11" fmla="*/ 1 h 91"/>
                  <a:gd name="T12" fmla="*/ 0 w 121"/>
                  <a:gd name="T13" fmla="*/ 1 h 91"/>
                  <a:gd name="T14" fmla="*/ 0 w 121"/>
                  <a:gd name="T15" fmla="*/ 1 h 91"/>
                  <a:gd name="T16" fmla="*/ 0 w 121"/>
                  <a:gd name="T17" fmla="*/ 1 h 91"/>
                  <a:gd name="T18" fmla="*/ 0 w 121"/>
                  <a:gd name="T19" fmla="*/ 1 h 91"/>
                  <a:gd name="T20" fmla="*/ 0 w 121"/>
                  <a:gd name="T21" fmla="*/ 1 h 91"/>
                  <a:gd name="T22" fmla="*/ 0 w 121"/>
                  <a:gd name="T23" fmla="*/ 1 h 91"/>
                  <a:gd name="T24" fmla="*/ 0 w 121"/>
                  <a:gd name="T25" fmla="*/ 1 h 91"/>
                  <a:gd name="T26" fmla="*/ 0 w 121"/>
                  <a:gd name="T27" fmla="*/ 1 h 91"/>
                  <a:gd name="T28" fmla="*/ 0 w 121"/>
                  <a:gd name="T29" fmla="*/ 1 h 91"/>
                  <a:gd name="T30" fmla="*/ 0 w 121"/>
                  <a:gd name="T31" fmla="*/ 1 h 91"/>
                  <a:gd name="T32" fmla="*/ 0 w 121"/>
                  <a:gd name="T33" fmla="*/ 0 h 91"/>
                  <a:gd name="T34" fmla="*/ 0 w 121"/>
                  <a:gd name="T35" fmla="*/ 1 h 91"/>
                  <a:gd name="T36" fmla="*/ 0 w 121"/>
                  <a:gd name="T37" fmla="*/ 1 h 91"/>
                  <a:gd name="T38" fmla="*/ 0 w 121"/>
                  <a:gd name="T39" fmla="*/ 1 h 91"/>
                  <a:gd name="T40" fmla="*/ 0 w 121"/>
                  <a:gd name="T41" fmla="*/ 1 h 91"/>
                  <a:gd name="T42" fmla="*/ 0 w 121"/>
                  <a:gd name="T43" fmla="*/ 1 h 91"/>
                  <a:gd name="T44" fmla="*/ 0 w 121"/>
                  <a:gd name="T45" fmla="*/ 1 h 91"/>
                  <a:gd name="T46" fmla="*/ 0 w 121"/>
                  <a:gd name="T47" fmla="*/ 1 h 91"/>
                  <a:gd name="T48" fmla="*/ 0 w 121"/>
                  <a:gd name="T49" fmla="*/ 1 h 91"/>
                  <a:gd name="T50" fmla="*/ 0 w 121"/>
                  <a:gd name="T51" fmla="*/ 1 h 91"/>
                  <a:gd name="T52" fmla="*/ 0 w 121"/>
                  <a:gd name="T53" fmla="*/ 1 h 91"/>
                  <a:gd name="T54" fmla="*/ 0 w 121"/>
                  <a:gd name="T55" fmla="*/ 1 h 91"/>
                  <a:gd name="T56" fmla="*/ 0 w 121"/>
                  <a:gd name="T57" fmla="*/ 1 h 91"/>
                  <a:gd name="T58" fmla="*/ 0 w 121"/>
                  <a:gd name="T59" fmla="*/ 1 h 91"/>
                  <a:gd name="T60" fmla="*/ 0 w 121"/>
                  <a:gd name="T61" fmla="*/ 1 h 91"/>
                  <a:gd name="T62" fmla="*/ 0 w 121"/>
                  <a:gd name="T63" fmla="*/ 1 h 91"/>
                  <a:gd name="T64" fmla="*/ 0 w 121"/>
                  <a:gd name="T65" fmla="*/ 1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1"/>
                  <a:gd name="T101" fmla="*/ 121 w 12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1">
                    <a:moveTo>
                      <a:pt x="60" y="91"/>
                    </a:moveTo>
                    <a:lnTo>
                      <a:pt x="72" y="90"/>
                    </a:lnTo>
                    <a:lnTo>
                      <a:pt x="84" y="88"/>
                    </a:lnTo>
                    <a:lnTo>
                      <a:pt x="94" y="83"/>
                    </a:lnTo>
                    <a:lnTo>
                      <a:pt x="102" y="77"/>
                    </a:lnTo>
                    <a:lnTo>
                      <a:pt x="110" y="70"/>
                    </a:lnTo>
                    <a:lnTo>
                      <a:pt x="116" y="64"/>
                    </a:lnTo>
                    <a:lnTo>
                      <a:pt x="120" y="54"/>
                    </a:lnTo>
                    <a:lnTo>
                      <a:pt x="121" y="45"/>
                    </a:lnTo>
                    <a:lnTo>
                      <a:pt x="120" y="36"/>
                    </a:lnTo>
                    <a:lnTo>
                      <a:pt x="116" y="28"/>
                    </a:lnTo>
                    <a:lnTo>
                      <a:pt x="110" y="20"/>
                    </a:lnTo>
                    <a:lnTo>
                      <a:pt x="102" y="14"/>
                    </a:lnTo>
                    <a:lnTo>
                      <a:pt x="94" y="8"/>
                    </a:lnTo>
                    <a:lnTo>
                      <a:pt x="84" y="4"/>
                    </a:lnTo>
                    <a:lnTo>
                      <a:pt x="72" y="1"/>
                    </a:lnTo>
                    <a:lnTo>
                      <a:pt x="60" y="0"/>
                    </a:lnTo>
                    <a:lnTo>
                      <a:pt x="47" y="1"/>
                    </a:lnTo>
                    <a:lnTo>
                      <a:pt x="37" y="4"/>
                    </a:lnTo>
                    <a:lnTo>
                      <a:pt x="26" y="8"/>
                    </a:lnTo>
                    <a:lnTo>
                      <a:pt x="17" y="14"/>
                    </a:lnTo>
                    <a:lnTo>
                      <a:pt x="10" y="20"/>
                    </a:lnTo>
                    <a:lnTo>
                      <a:pt x="4" y="28"/>
                    </a:lnTo>
                    <a:lnTo>
                      <a:pt x="1" y="36"/>
                    </a:lnTo>
                    <a:lnTo>
                      <a:pt x="0" y="45"/>
                    </a:lnTo>
                    <a:lnTo>
                      <a:pt x="1" y="54"/>
                    </a:lnTo>
                    <a:lnTo>
                      <a:pt x="4" y="64"/>
                    </a:lnTo>
                    <a:lnTo>
                      <a:pt x="10" y="70"/>
                    </a:lnTo>
                    <a:lnTo>
                      <a:pt x="17" y="77"/>
                    </a:lnTo>
                    <a:lnTo>
                      <a:pt x="26" y="83"/>
                    </a:lnTo>
                    <a:lnTo>
                      <a:pt x="37" y="88"/>
                    </a:lnTo>
                    <a:lnTo>
                      <a:pt x="47" y="90"/>
                    </a:lnTo>
                    <a:lnTo>
                      <a:pt x="60" y="91"/>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19" name="Freeform 37"/>
              <p:cNvSpPr>
                <a:spLocks/>
              </p:cNvSpPr>
              <p:nvPr/>
            </p:nvSpPr>
            <p:spPr bwMode="auto">
              <a:xfrm>
                <a:off x="1247" y="2852"/>
                <a:ext cx="67" cy="50"/>
              </a:xfrm>
              <a:custGeom>
                <a:avLst/>
                <a:gdLst>
                  <a:gd name="T0" fmla="*/ 0 w 135"/>
                  <a:gd name="T1" fmla="*/ 0 h 102"/>
                  <a:gd name="T2" fmla="*/ 0 w 135"/>
                  <a:gd name="T3" fmla="*/ 0 h 102"/>
                  <a:gd name="T4" fmla="*/ 0 w 135"/>
                  <a:gd name="T5" fmla="*/ 0 h 102"/>
                  <a:gd name="T6" fmla="*/ 0 w 135"/>
                  <a:gd name="T7" fmla="*/ 0 h 102"/>
                  <a:gd name="T8" fmla="*/ 0 w 135"/>
                  <a:gd name="T9" fmla="*/ 0 h 102"/>
                  <a:gd name="T10" fmla="*/ 0 w 135"/>
                  <a:gd name="T11" fmla="*/ 0 h 102"/>
                  <a:gd name="T12" fmla="*/ 0 w 135"/>
                  <a:gd name="T13" fmla="*/ 0 h 102"/>
                  <a:gd name="T14" fmla="*/ 0 w 135"/>
                  <a:gd name="T15" fmla="*/ 0 h 102"/>
                  <a:gd name="T16" fmla="*/ 0 w 135"/>
                  <a:gd name="T17" fmla="*/ 0 h 102"/>
                  <a:gd name="T18" fmla="*/ 0 w 135"/>
                  <a:gd name="T19" fmla="*/ 0 h 102"/>
                  <a:gd name="T20" fmla="*/ 0 w 135"/>
                  <a:gd name="T21" fmla="*/ 0 h 102"/>
                  <a:gd name="T22" fmla="*/ 0 w 135"/>
                  <a:gd name="T23" fmla="*/ 0 h 102"/>
                  <a:gd name="T24" fmla="*/ 0 w 135"/>
                  <a:gd name="T25" fmla="*/ 0 h 102"/>
                  <a:gd name="T26" fmla="*/ 0 w 135"/>
                  <a:gd name="T27" fmla="*/ 0 h 102"/>
                  <a:gd name="T28" fmla="*/ 0 w 135"/>
                  <a:gd name="T29" fmla="*/ 0 h 102"/>
                  <a:gd name="T30" fmla="*/ 0 w 135"/>
                  <a:gd name="T31" fmla="*/ 0 h 102"/>
                  <a:gd name="T32" fmla="*/ 0 w 135"/>
                  <a:gd name="T33" fmla="*/ 0 h 102"/>
                  <a:gd name="T34" fmla="*/ 0 w 135"/>
                  <a:gd name="T35" fmla="*/ 0 h 102"/>
                  <a:gd name="T36" fmla="*/ 0 w 135"/>
                  <a:gd name="T37" fmla="*/ 0 h 102"/>
                  <a:gd name="T38" fmla="*/ 0 w 135"/>
                  <a:gd name="T39" fmla="*/ 0 h 102"/>
                  <a:gd name="T40" fmla="*/ 0 w 135"/>
                  <a:gd name="T41" fmla="*/ 0 h 102"/>
                  <a:gd name="T42" fmla="*/ 0 w 135"/>
                  <a:gd name="T43" fmla="*/ 0 h 102"/>
                  <a:gd name="T44" fmla="*/ 0 w 135"/>
                  <a:gd name="T45" fmla="*/ 0 h 102"/>
                  <a:gd name="T46" fmla="*/ 0 w 135"/>
                  <a:gd name="T47" fmla="*/ 0 h 102"/>
                  <a:gd name="T48" fmla="*/ 0 w 135"/>
                  <a:gd name="T49" fmla="*/ 0 h 102"/>
                  <a:gd name="T50" fmla="*/ 0 w 135"/>
                  <a:gd name="T51" fmla="*/ 0 h 102"/>
                  <a:gd name="T52" fmla="*/ 0 w 135"/>
                  <a:gd name="T53" fmla="*/ 0 h 102"/>
                  <a:gd name="T54" fmla="*/ 0 w 135"/>
                  <a:gd name="T55" fmla="*/ 0 h 102"/>
                  <a:gd name="T56" fmla="*/ 0 w 135"/>
                  <a:gd name="T57" fmla="*/ 0 h 102"/>
                  <a:gd name="T58" fmla="*/ 0 w 135"/>
                  <a:gd name="T59" fmla="*/ 0 h 102"/>
                  <a:gd name="T60" fmla="*/ 0 w 135"/>
                  <a:gd name="T61" fmla="*/ 0 h 102"/>
                  <a:gd name="T62" fmla="*/ 0 w 135"/>
                  <a:gd name="T63" fmla="*/ 0 h 102"/>
                  <a:gd name="T64" fmla="*/ 0 w 135"/>
                  <a:gd name="T65" fmla="*/ 0 h 102"/>
                  <a:gd name="T66" fmla="*/ 0 w 135"/>
                  <a:gd name="T67" fmla="*/ 0 h 102"/>
                  <a:gd name="T68" fmla="*/ 0 w 135"/>
                  <a:gd name="T69" fmla="*/ 0 h 102"/>
                  <a:gd name="T70" fmla="*/ 0 w 135"/>
                  <a:gd name="T71" fmla="*/ 0 h 102"/>
                  <a:gd name="T72" fmla="*/ 0 w 135"/>
                  <a:gd name="T73" fmla="*/ 0 h 102"/>
                  <a:gd name="T74" fmla="*/ 0 w 135"/>
                  <a:gd name="T75" fmla="*/ 0 h 102"/>
                  <a:gd name="T76" fmla="*/ 0 w 135"/>
                  <a:gd name="T77" fmla="*/ 0 h 102"/>
                  <a:gd name="T78" fmla="*/ 0 w 135"/>
                  <a:gd name="T79" fmla="*/ 0 h 102"/>
                  <a:gd name="T80" fmla="*/ 0 w 135"/>
                  <a:gd name="T81" fmla="*/ 0 h 102"/>
                  <a:gd name="T82" fmla="*/ 0 w 135"/>
                  <a:gd name="T83" fmla="*/ 0 h 102"/>
                  <a:gd name="T84" fmla="*/ 0 w 135"/>
                  <a:gd name="T85" fmla="*/ 0 h 102"/>
                  <a:gd name="T86" fmla="*/ 0 w 135"/>
                  <a:gd name="T87" fmla="*/ 0 h 102"/>
                  <a:gd name="T88" fmla="*/ 0 w 135"/>
                  <a:gd name="T89" fmla="*/ 0 h 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2"/>
                  <a:gd name="T137" fmla="*/ 135 w 135"/>
                  <a:gd name="T138" fmla="*/ 102 h 10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2">
                    <a:moveTo>
                      <a:pt x="122" y="21"/>
                    </a:moveTo>
                    <a:lnTo>
                      <a:pt x="116" y="17"/>
                    </a:lnTo>
                    <a:lnTo>
                      <a:pt x="110" y="12"/>
                    </a:lnTo>
                    <a:lnTo>
                      <a:pt x="103" y="8"/>
                    </a:lnTo>
                    <a:lnTo>
                      <a:pt x="97" y="5"/>
                    </a:lnTo>
                    <a:lnTo>
                      <a:pt x="90" y="4"/>
                    </a:lnTo>
                    <a:lnTo>
                      <a:pt x="82" y="2"/>
                    </a:lnTo>
                    <a:lnTo>
                      <a:pt x="73" y="0"/>
                    </a:lnTo>
                    <a:lnTo>
                      <a:pt x="65" y="0"/>
                    </a:lnTo>
                    <a:lnTo>
                      <a:pt x="65" y="17"/>
                    </a:lnTo>
                    <a:lnTo>
                      <a:pt x="72" y="17"/>
                    </a:lnTo>
                    <a:lnTo>
                      <a:pt x="78" y="18"/>
                    </a:lnTo>
                    <a:lnTo>
                      <a:pt x="85" y="19"/>
                    </a:lnTo>
                    <a:lnTo>
                      <a:pt x="91" y="20"/>
                    </a:lnTo>
                    <a:lnTo>
                      <a:pt x="97" y="22"/>
                    </a:lnTo>
                    <a:lnTo>
                      <a:pt x="101" y="26"/>
                    </a:lnTo>
                    <a:lnTo>
                      <a:pt x="106" y="28"/>
                    </a:lnTo>
                    <a:lnTo>
                      <a:pt x="110" y="32"/>
                    </a:lnTo>
                    <a:lnTo>
                      <a:pt x="113" y="35"/>
                    </a:lnTo>
                    <a:lnTo>
                      <a:pt x="116" y="40"/>
                    </a:lnTo>
                    <a:lnTo>
                      <a:pt x="117" y="45"/>
                    </a:lnTo>
                    <a:lnTo>
                      <a:pt x="118" y="51"/>
                    </a:lnTo>
                    <a:lnTo>
                      <a:pt x="117" y="58"/>
                    </a:lnTo>
                    <a:lnTo>
                      <a:pt x="115" y="64"/>
                    </a:lnTo>
                    <a:lnTo>
                      <a:pt x="109" y="71"/>
                    </a:lnTo>
                    <a:lnTo>
                      <a:pt x="103" y="75"/>
                    </a:lnTo>
                    <a:lnTo>
                      <a:pt x="95" y="80"/>
                    </a:lnTo>
                    <a:lnTo>
                      <a:pt x="87" y="83"/>
                    </a:lnTo>
                    <a:lnTo>
                      <a:pt x="78" y="85"/>
                    </a:lnTo>
                    <a:lnTo>
                      <a:pt x="68" y="86"/>
                    </a:lnTo>
                    <a:lnTo>
                      <a:pt x="61" y="86"/>
                    </a:lnTo>
                    <a:lnTo>
                      <a:pt x="55" y="85"/>
                    </a:lnTo>
                    <a:lnTo>
                      <a:pt x="49" y="83"/>
                    </a:lnTo>
                    <a:lnTo>
                      <a:pt x="44" y="81"/>
                    </a:lnTo>
                    <a:lnTo>
                      <a:pt x="38" y="79"/>
                    </a:lnTo>
                    <a:lnTo>
                      <a:pt x="33" y="76"/>
                    </a:lnTo>
                    <a:lnTo>
                      <a:pt x="29" y="73"/>
                    </a:lnTo>
                    <a:lnTo>
                      <a:pt x="25" y="70"/>
                    </a:lnTo>
                    <a:lnTo>
                      <a:pt x="22" y="66"/>
                    </a:lnTo>
                    <a:lnTo>
                      <a:pt x="19" y="61"/>
                    </a:lnTo>
                    <a:lnTo>
                      <a:pt x="17" y="57"/>
                    </a:lnTo>
                    <a:lnTo>
                      <a:pt x="16" y="51"/>
                    </a:lnTo>
                    <a:lnTo>
                      <a:pt x="17" y="45"/>
                    </a:lnTo>
                    <a:lnTo>
                      <a:pt x="19" y="40"/>
                    </a:lnTo>
                    <a:lnTo>
                      <a:pt x="22" y="35"/>
                    </a:lnTo>
                    <a:lnTo>
                      <a:pt x="25" y="32"/>
                    </a:lnTo>
                    <a:lnTo>
                      <a:pt x="29" y="28"/>
                    </a:lnTo>
                    <a:lnTo>
                      <a:pt x="33" y="26"/>
                    </a:lnTo>
                    <a:lnTo>
                      <a:pt x="38" y="23"/>
                    </a:lnTo>
                    <a:lnTo>
                      <a:pt x="44" y="21"/>
                    </a:lnTo>
                    <a:lnTo>
                      <a:pt x="48" y="20"/>
                    </a:lnTo>
                    <a:lnTo>
                      <a:pt x="54" y="18"/>
                    </a:lnTo>
                    <a:lnTo>
                      <a:pt x="60" y="18"/>
                    </a:lnTo>
                    <a:lnTo>
                      <a:pt x="65" y="17"/>
                    </a:lnTo>
                    <a:lnTo>
                      <a:pt x="65" y="0"/>
                    </a:lnTo>
                    <a:lnTo>
                      <a:pt x="53" y="3"/>
                    </a:lnTo>
                    <a:lnTo>
                      <a:pt x="41" y="6"/>
                    </a:lnTo>
                    <a:lnTo>
                      <a:pt x="30" y="11"/>
                    </a:lnTo>
                    <a:lnTo>
                      <a:pt x="21" y="17"/>
                    </a:lnTo>
                    <a:lnTo>
                      <a:pt x="11" y="25"/>
                    </a:lnTo>
                    <a:lnTo>
                      <a:pt x="6" y="33"/>
                    </a:lnTo>
                    <a:lnTo>
                      <a:pt x="1" y="42"/>
                    </a:lnTo>
                    <a:lnTo>
                      <a:pt x="0" y="51"/>
                    </a:lnTo>
                    <a:lnTo>
                      <a:pt x="1" y="59"/>
                    </a:lnTo>
                    <a:lnTo>
                      <a:pt x="3" y="67"/>
                    </a:lnTo>
                    <a:lnTo>
                      <a:pt x="8" y="74"/>
                    </a:lnTo>
                    <a:lnTo>
                      <a:pt x="14" y="81"/>
                    </a:lnTo>
                    <a:lnTo>
                      <a:pt x="18" y="86"/>
                    </a:lnTo>
                    <a:lnTo>
                      <a:pt x="24" y="89"/>
                    </a:lnTo>
                    <a:lnTo>
                      <a:pt x="31" y="94"/>
                    </a:lnTo>
                    <a:lnTo>
                      <a:pt x="38" y="96"/>
                    </a:lnTo>
                    <a:lnTo>
                      <a:pt x="45" y="98"/>
                    </a:lnTo>
                    <a:lnTo>
                      <a:pt x="52" y="101"/>
                    </a:lnTo>
                    <a:lnTo>
                      <a:pt x="60" y="102"/>
                    </a:lnTo>
                    <a:lnTo>
                      <a:pt x="68" y="102"/>
                    </a:lnTo>
                    <a:lnTo>
                      <a:pt x="76" y="102"/>
                    </a:lnTo>
                    <a:lnTo>
                      <a:pt x="84" y="101"/>
                    </a:lnTo>
                    <a:lnTo>
                      <a:pt x="91" y="98"/>
                    </a:lnTo>
                    <a:lnTo>
                      <a:pt x="99" y="96"/>
                    </a:lnTo>
                    <a:lnTo>
                      <a:pt x="105" y="94"/>
                    </a:lnTo>
                    <a:lnTo>
                      <a:pt x="111" y="89"/>
                    </a:lnTo>
                    <a:lnTo>
                      <a:pt x="117" y="86"/>
                    </a:lnTo>
                    <a:lnTo>
                      <a:pt x="122" y="81"/>
                    </a:lnTo>
                    <a:lnTo>
                      <a:pt x="128" y="74"/>
                    </a:lnTo>
                    <a:lnTo>
                      <a:pt x="131" y="67"/>
                    </a:lnTo>
                    <a:lnTo>
                      <a:pt x="133" y="59"/>
                    </a:lnTo>
                    <a:lnTo>
                      <a:pt x="135" y="51"/>
                    </a:lnTo>
                    <a:lnTo>
                      <a:pt x="133" y="43"/>
                    </a:lnTo>
                    <a:lnTo>
                      <a:pt x="131" y="35"/>
                    </a:lnTo>
                    <a:lnTo>
                      <a:pt x="128" y="28"/>
                    </a:lnTo>
                    <a:lnTo>
                      <a:pt x="122"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0" name="Freeform 38"/>
              <p:cNvSpPr>
                <a:spLocks/>
              </p:cNvSpPr>
              <p:nvPr/>
            </p:nvSpPr>
            <p:spPr bwMode="auto">
              <a:xfrm>
                <a:off x="1337" y="2869"/>
                <a:ext cx="67" cy="50"/>
              </a:xfrm>
              <a:custGeom>
                <a:avLst/>
                <a:gdLst>
                  <a:gd name="T0" fmla="*/ 0 w 135"/>
                  <a:gd name="T1" fmla="*/ 1 h 100"/>
                  <a:gd name="T2" fmla="*/ 0 w 135"/>
                  <a:gd name="T3" fmla="*/ 1 h 100"/>
                  <a:gd name="T4" fmla="*/ 0 w 135"/>
                  <a:gd name="T5" fmla="*/ 1 h 100"/>
                  <a:gd name="T6" fmla="*/ 0 w 135"/>
                  <a:gd name="T7" fmla="*/ 1 h 100"/>
                  <a:gd name="T8" fmla="*/ 0 w 135"/>
                  <a:gd name="T9" fmla="*/ 1 h 100"/>
                  <a:gd name="T10" fmla="*/ 0 w 135"/>
                  <a:gd name="T11" fmla="*/ 1 h 100"/>
                  <a:gd name="T12" fmla="*/ 0 w 135"/>
                  <a:gd name="T13" fmla="*/ 1 h 100"/>
                  <a:gd name="T14" fmla="*/ 0 w 135"/>
                  <a:gd name="T15" fmla="*/ 1 h 100"/>
                  <a:gd name="T16" fmla="*/ 0 w 135"/>
                  <a:gd name="T17" fmla="*/ 1 h 100"/>
                  <a:gd name="T18" fmla="*/ 0 w 135"/>
                  <a:gd name="T19" fmla="*/ 1 h 100"/>
                  <a:gd name="T20" fmla="*/ 0 w 135"/>
                  <a:gd name="T21" fmla="*/ 1 h 100"/>
                  <a:gd name="T22" fmla="*/ 0 w 135"/>
                  <a:gd name="T23" fmla="*/ 1 h 100"/>
                  <a:gd name="T24" fmla="*/ 0 w 135"/>
                  <a:gd name="T25" fmla="*/ 1 h 100"/>
                  <a:gd name="T26" fmla="*/ 0 w 135"/>
                  <a:gd name="T27" fmla="*/ 1 h 100"/>
                  <a:gd name="T28" fmla="*/ 0 w 135"/>
                  <a:gd name="T29" fmla="*/ 1 h 100"/>
                  <a:gd name="T30" fmla="*/ 0 w 135"/>
                  <a:gd name="T31" fmla="*/ 1 h 100"/>
                  <a:gd name="T32" fmla="*/ 0 w 135"/>
                  <a:gd name="T33" fmla="*/ 0 h 100"/>
                  <a:gd name="T34" fmla="*/ 0 w 135"/>
                  <a:gd name="T35" fmla="*/ 1 h 100"/>
                  <a:gd name="T36" fmla="*/ 0 w 135"/>
                  <a:gd name="T37" fmla="*/ 1 h 100"/>
                  <a:gd name="T38" fmla="*/ 0 w 135"/>
                  <a:gd name="T39" fmla="*/ 1 h 100"/>
                  <a:gd name="T40" fmla="*/ 0 w 135"/>
                  <a:gd name="T41" fmla="*/ 1 h 100"/>
                  <a:gd name="T42" fmla="*/ 0 w 135"/>
                  <a:gd name="T43" fmla="*/ 1 h 100"/>
                  <a:gd name="T44" fmla="*/ 0 w 135"/>
                  <a:gd name="T45" fmla="*/ 1 h 100"/>
                  <a:gd name="T46" fmla="*/ 0 w 135"/>
                  <a:gd name="T47" fmla="*/ 1 h 100"/>
                  <a:gd name="T48" fmla="*/ 0 w 135"/>
                  <a:gd name="T49" fmla="*/ 1 h 100"/>
                  <a:gd name="T50" fmla="*/ 0 w 135"/>
                  <a:gd name="T51" fmla="*/ 1 h 100"/>
                  <a:gd name="T52" fmla="*/ 0 w 135"/>
                  <a:gd name="T53" fmla="*/ 1 h 100"/>
                  <a:gd name="T54" fmla="*/ 0 w 135"/>
                  <a:gd name="T55" fmla="*/ 1 h 100"/>
                  <a:gd name="T56" fmla="*/ 0 w 135"/>
                  <a:gd name="T57" fmla="*/ 1 h 100"/>
                  <a:gd name="T58" fmla="*/ 0 w 135"/>
                  <a:gd name="T59" fmla="*/ 1 h 100"/>
                  <a:gd name="T60" fmla="*/ 0 w 135"/>
                  <a:gd name="T61" fmla="*/ 1 h 100"/>
                  <a:gd name="T62" fmla="*/ 0 w 135"/>
                  <a:gd name="T63" fmla="*/ 1 h 100"/>
                  <a:gd name="T64" fmla="*/ 0 w 135"/>
                  <a:gd name="T65" fmla="*/ 1 h 1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5"/>
                  <a:gd name="T100" fmla="*/ 0 h 100"/>
                  <a:gd name="T101" fmla="*/ 135 w 135"/>
                  <a:gd name="T102" fmla="*/ 100 h 1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5" h="100">
                    <a:moveTo>
                      <a:pt x="67" y="100"/>
                    </a:moveTo>
                    <a:lnTo>
                      <a:pt x="81" y="99"/>
                    </a:lnTo>
                    <a:lnTo>
                      <a:pt x="94" y="97"/>
                    </a:lnTo>
                    <a:lnTo>
                      <a:pt x="105" y="92"/>
                    </a:lnTo>
                    <a:lnTo>
                      <a:pt x="116" y="85"/>
                    </a:lnTo>
                    <a:lnTo>
                      <a:pt x="124" y="78"/>
                    </a:lnTo>
                    <a:lnTo>
                      <a:pt x="129" y="69"/>
                    </a:lnTo>
                    <a:lnTo>
                      <a:pt x="134" y="60"/>
                    </a:lnTo>
                    <a:lnTo>
                      <a:pt x="135" y="50"/>
                    </a:lnTo>
                    <a:lnTo>
                      <a:pt x="134" y="39"/>
                    </a:lnTo>
                    <a:lnTo>
                      <a:pt x="129" y="30"/>
                    </a:lnTo>
                    <a:lnTo>
                      <a:pt x="124" y="22"/>
                    </a:lnTo>
                    <a:lnTo>
                      <a:pt x="116" y="14"/>
                    </a:lnTo>
                    <a:lnTo>
                      <a:pt x="105" y="8"/>
                    </a:lnTo>
                    <a:lnTo>
                      <a:pt x="94" y="3"/>
                    </a:lnTo>
                    <a:lnTo>
                      <a:pt x="81" y="1"/>
                    </a:lnTo>
                    <a:lnTo>
                      <a:pt x="67" y="0"/>
                    </a:lnTo>
                    <a:lnTo>
                      <a:pt x="53" y="1"/>
                    </a:lnTo>
                    <a:lnTo>
                      <a:pt x="41" y="3"/>
                    </a:lnTo>
                    <a:lnTo>
                      <a:pt x="30" y="8"/>
                    </a:lnTo>
                    <a:lnTo>
                      <a:pt x="20" y="14"/>
                    </a:lnTo>
                    <a:lnTo>
                      <a:pt x="12" y="22"/>
                    </a:lnTo>
                    <a:lnTo>
                      <a:pt x="6" y="30"/>
                    </a:lnTo>
                    <a:lnTo>
                      <a:pt x="2" y="39"/>
                    </a:lnTo>
                    <a:lnTo>
                      <a:pt x="0" y="50"/>
                    </a:lnTo>
                    <a:lnTo>
                      <a:pt x="2" y="60"/>
                    </a:lnTo>
                    <a:lnTo>
                      <a:pt x="6" y="69"/>
                    </a:lnTo>
                    <a:lnTo>
                      <a:pt x="12" y="78"/>
                    </a:lnTo>
                    <a:lnTo>
                      <a:pt x="20" y="85"/>
                    </a:lnTo>
                    <a:lnTo>
                      <a:pt x="30" y="92"/>
                    </a:lnTo>
                    <a:lnTo>
                      <a:pt x="41" y="97"/>
                    </a:lnTo>
                    <a:lnTo>
                      <a:pt x="53" y="99"/>
                    </a:lnTo>
                    <a:lnTo>
                      <a:pt x="67" y="1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1" name="Freeform 39"/>
              <p:cNvSpPr>
                <a:spLocks/>
              </p:cNvSpPr>
              <p:nvPr/>
            </p:nvSpPr>
            <p:spPr bwMode="auto">
              <a:xfrm>
                <a:off x="1364" y="2892"/>
                <a:ext cx="61" cy="46"/>
              </a:xfrm>
              <a:custGeom>
                <a:avLst/>
                <a:gdLst>
                  <a:gd name="T0" fmla="*/ 1 w 121"/>
                  <a:gd name="T1" fmla="*/ 1 h 91"/>
                  <a:gd name="T2" fmla="*/ 1 w 121"/>
                  <a:gd name="T3" fmla="*/ 1 h 91"/>
                  <a:gd name="T4" fmla="*/ 1 w 121"/>
                  <a:gd name="T5" fmla="*/ 1 h 91"/>
                  <a:gd name="T6" fmla="*/ 1 w 121"/>
                  <a:gd name="T7" fmla="*/ 1 h 91"/>
                  <a:gd name="T8" fmla="*/ 1 w 121"/>
                  <a:gd name="T9" fmla="*/ 1 h 91"/>
                  <a:gd name="T10" fmla="*/ 1 w 121"/>
                  <a:gd name="T11" fmla="*/ 1 h 91"/>
                  <a:gd name="T12" fmla="*/ 1 w 121"/>
                  <a:gd name="T13" fmla="*/ 1 h 91"/>
                  <a:gd name="T14" fmla="*/ 1 w 121"/>
                  <a:gd name="T15" fmla="*/ 1 h 91"/>
                  <a:gd name="T16" fmla="*/ 1 w 121"/>
                  <a:gd name="T17" fmla="*/ 1 h 91"/>
                  <a:gd name="T18" fmla="*/ 1 w 121"/>
                  <a:gd name="T19" fmla="*/ 1 h 91"/>
                  <a:gd name="T20" fmla="*/ 1 w 121"/>
                  <a:gd name="T21" fmla="*/ 1 h 91"/>
                  <a:gd name="T22" fmla="*/ 1 w 121"/>
                  <a:gd name="T23" fmla="*/ 1 h 91"/>
                  <a:gd name="T24" fmla="*/ 1 w 121"/>
                  <a:gd name="T25" fmla="*/ 1 h 91"/>
                  <a:gd name="T26" fmla="*/ 1 w 121"/>
                  <a:gd name="T27" fmla="*/ 1 h 91"/>
                  <a:gd name="T28" fmla="*/ 1 w 121"/>
                  <a:gd name="T29" fmla="*/ 1 h 91"/>
                  <a:gd name="T30" fmla="*/ 1 w 121"/>
                  <a:gd name="T31" fmla="*/ 1 h 91"/>
                  <a:gd name="T32" fmla="*/ 1 w 121"/>
                  <a:gd name="T33" fmla="*/ 0 h 91"/>
                  <a:gd name="T34" fmla="*/ 1 w 121"/>
                  <a:gd name="T35" fmla="*/ 1 h 91"/>
                  <a:gd name="T36" fmla="*/ 1 w 121"/>
                  <a:gd name="T37" fmla="*/ 1 h 91"/>
                  <a:gd name="T38" fmla="*/ 1 w 121"/>
                  <a:gd name="T39" fmla="*/ 1 h 91"/>
                  <a:gd name="T40" fmla="*/ 1 w 121"/>
                  <a:gd name="T41" fmla="*/ 1 h 91"/>
                  <a:gd name="T42" fmla="*/ 1 w 121"/>
                  <a:gd name="T43" fmla="*/ 1 h 91"/>
                  <a:gd name="T44" fmla="*/ 1 w 121"/>
                  <a:gd name="T45" fmla="*/ 1 h 91"/>
                  <a:gd name="T46" fmla="*/ 1 w 121"/>
                  <a:gd name="T47" fmla="*/ 1 h 91"/>
                  <a:gd name="T48" fmla="*/ 0 w 121"/>
                  <a:gd name="T49" fmla="*/ 1 h 91"/>
                  <a:gd name="T50" fmla="*/ 1 w 121"/>
                  <a:gd name="T51" fmla="*/ 1 h 91"/>
                  <a:gd name="T52" fmla="*/ 1 w 121"/>
                  <a:gd name="T53" fmla="*/ 1 h 91"/>
                  <a:gd name="T54" fmla="*/ 1 w 121"/>
                  <a:gd name="T55" fmla="*/ 1 h 91"/>
                  <a:gd name="T56" fmla="*/ 1 w 121"/>
                  <a:gd name="T57" fmla="*/ 1 h 91"/>
                  <a:gd name="T58" fmla="*/ 1 w 121"/>
                  <a:gd name="T59" fmla="*/ 1 h 91"/>
                  <a:gd name="T60" fmla="*/ 1 w 121"/>
                  <a:gd name="T61" fmla="*/ 1 h 91"/>
                  <a:gd name="T62" fmla="*/ 1 w 121"/>
                  <a:gd name="T63" fmla="*/ 1 h 91"/>
                  <a:gd name="T64" fmla="*/ 1 w 121"/>
                  <a:gd name="T65" fmla="*/ 1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1"/>
                  <a:gd name="T101" fmla="*/ 121 w 12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1">
                    <a:moveTo>
                      <a:pt x="61" y="91"/>
                    </a:moveTo>
                    <a:lnTo>
                      <a:pt x="73" y="90"/>
                    </a:lnTo>
                    <a:lnTo>
                      <a:pt x="84" y="88"/>
                    </a:lnTo>
                    <a:lnTo>
                      <a:pt x="94" y="83"/>
                    </a:lnTo>
                    <a:lnTo>
                      <a:pt x="103" y="78"/>
                    </a:lnTo>
                    <a:lnTo>
                      <a:pt x="110" y="71"/>
                    </a:lnTo>
                    <a:lnTo>
                      <a:pt x="116" y="63"/>
                    </a:lnTo>
                    <a:lnTo>
                      <a:pt x="120" y="55"/>
                    </a:lnTo>
                    <a:lnTo>
                      <a:pt x="121" y="46"/>
                    </a:lnTo>
                    <a:lnTo>
                      <a:pt x="120" y="37"/>
                    </a:lnTo>
                    <a:lnTo>
                      <a:pt x="116" y="28"/>
                    </a:lnTo>
                    <a:lnTo>
                      <a:pt x="110" y="21"/>
                    </a:lnTo>
                    <a:lnTo>
                      <a:pt x="103" y="14"/>
                    </a:lnTo>
                    <a:lnTo>
                      <a:pt x="94" y="8"/>
                    </a:lnTo>
                    <a:lnTo>
                      <a:pt x="84" y="4"/>
                    </a:lnTo>
                    <a:lnTo>
                      <a:pt x="73" y="1"/>
                    </a:lnTo>
                    <a:lnTo>
                      <a:pt x="61" y="0"/>
                    </a:lnTo>
                    <a:lnTo>
                      <a:pt x="48" y="1"/>
                    </a:lnTo>
                    <a:lnTo>
                      <a:pt x="37" y="4"/>
                    </a:lnTo>
                    <a:lnTo>
                      <a:pt x="26" y="8"/>
                    </a:lnTo>
                    <a:lnTo>
                      <a:pt x="18" y="14"/>
                    </a:lnTo>
                    <a:lnTo>
                      <a:pt x="10" y="21"/>
                    </a:lnTo>
                    <a:lnTo>
                      <a:pt x="4" y="28"/>
                    </a:lnTo>
                    <a:lnTo>
                      <a:pt x="1" y="37"/>
                    </a:lnTo>
                    <a:lnTo>
                      <a:pt x="0" y="46"/>
                    </a:lnTo>
                    <a:lnTo>
                      <a:pt x="1" y="55"/>
                    </a:lnTo>
                    <a:lnTo>
                      <a:pt x="4" y="63"/>
                    </a:lnTo>
                    <a:lnTo>
                      <a:pt x="10" y="71"/>
                    </a:lnTo>
                    <a:lnTo>
                      <a:pt x="18" y="78"/>
                    </a:lnTo>
                    <a:lnTo>
                      <a:pt x="26" y="83"/>
                    </a:lnTo>
                    <a:lnTo>
                      <a:pt x="37" y="88"/>
                    </a:lnTo>
                    <a:lnTo>
                      <a:pt x="48" y="90"/>
                    </a:lnTo>
                    <a:lnTo>
                      <a:pt x="61" y="91"/>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2" name="Freeform 40"/>
              <p:cNvSpPr>
                <a:spLocks/>
              </p:cNvSpPr>
              <p:nvPr/>
            </p:nvSpPr>
            <p:spPr bwMode="auto">
              <a:xfrm>
                <a:off x="1346" y="2878"/>
                <a:ext cx="67" cy="50"/>
              </a:xfrm>
              <a:custGeom>
                <a:avLst/>
                <a:gdLst>
                  <a:gd name="T0" fmla="*/ 0 w 135"/>
                  <a:gd name="T1" fmla="*/ 0 h 101"/>
                  <a:gd name="T2" fmla="*/ 0 w 135"/>
                  <a:gd name="T3" fmla="*/ 0 h 101"/>
                  <a:gd name="T4" fmla="*/ 0 w 135"/>
                  <a:gd name="T5" fmla="*/ 0 h 101"/>
                  <a:gd name="T6" fmla="*/ 0 w 135"/>
                  <a:gd name="T7" fmla="*/ 0 h 101"/>
                  <a:gd name="T8" fmla="*/ 0 w 135"/>
                  <a:gd name="T9" fmla="*/ 0 h 101"/>
                  <a:gd name="T10" fmla="*/ 0 w 135"/>
                  <a:gd name="T11" fmla="*/ 0 h 101"/>
                  <a:gd name="T12" fmla="*/ 0 w 135"/>
                  <a:gd name="T13" fmla="*/ 0 h 101"/>
                  <a:gd name="T14" fmla="*/ 0 w 135"/>
                  <a:gd name="T15" fmla="*/ 0 h 101"/>
                  <a:gd name="T16" fmla="*/ 0 w 135"/>
                  <a:gd name="T17" fmla="*/ 0 h 101"/>
                  <a:gd name="T18" fmla="*/ 0 w 135"/>
                  <a:gd name="T19" fmla="*/ 0 h 101"/>
                  <a:gd name="T20" fmla="*/ 0 w 135"/>
                  <a:gd name="T21" fmla="*/ 0 h 101"/>
                  <a:gd name="T22" fmla="*/ 0 w 135"/>
                  <a:gd name="T23" fmla="*/ 0 h 101"/>
                  <a:gd name="T24" fmla="*/ 0 w 135"/>
                  <a:gd name="T25" fmla="*/ 0 h 101"/>
                  <a:gd name="T26" fmla="*/ 0 w 135"/>
                  <a:gd name="T27" fmla="*/ 0 h 101"/>
                  <a:gd name="T28" fmla="*/ 0 w 135"/>
                  <a:gd name="T29" fmla="*/ 0 h 101"/>
                  <a:gd name="T30" fmla="*/ 0 w 135"/>
                  <a:gd name="T31" fmla="*/ 0 h 101"/>
                  <a:gd name="T32" fmla="*/ 0 w 135"/>
                  <a:gd name="T33" fmla="*/ 0 h 101"/>
                  <a:gd name="T34" fmla="*/ 0 w 135"/>
                  <a:gd name="T35" fmla="*/ 0 h 101"/>
                  <a:gd name="T36" fmla="*/ 0 w 135"/>
                  <a:gd name="T37" fmla="*/ 0 h 101"/>
                  <a:gd name="T38" fmla="*/ 0 w 135"/>
                  <a:gd name="T39" fmla="*/ 0 h 101"/>
                  <a:gd name="T40" fmla="*/ 0 w 135"/>
                  <a:gd name="T41" fmla="*/ 0 h 101"/>
                  <a:gd name="T42" fmla="*/ 0 w 135"/>
                  <a:gd name="T43" fmla="*/ 0 h 101"/>
                  <a:gd name="T44" fmla="*/ 0 w 135"/>
                  <a:gd name="T45" fmla="*/ 0 h 101"/>
                  <a:gd name="T46" fmla="*/ 0 w 135"/>
                  <a:gd name="T47" fmla="*/ 0 h 101"/>
                  <a:gd name="T48" fmla="*/ 0 w 135"/>
                  <a:gd name="T49" fmla="*/ 0 h 101"/>
                  <a:gd name="T50" fmla="*/ 0 w 135"/>
                  <a:gd name="T51" fmla="*/ 0 h 101"/>
                  <a:gd name="T52" fmla="*/ 0 w 135"/>
                  <a:gd name="T53" fmla="*/ 0 h 101"/>
                  <a:gd name="T54" fmla="*/ 0 w 135"/>
                  <a:gd name="T55" fmla="*/ 0 h 101"/>
                  <a:gd name="T56" fmla="*/ 0 w 135"/>
                  <a:gd name="T57" fmla="*/ 0 h 101"/>
                  <a:gd name="T58" fmla="*/ 0 w 135"/>
                  <a:gd name="T59" fmla="*/ 0 h 101"/>
                  <a:gd name="T60" fmla="*/ 0 w 135"/>
                  <a:gd name="T61" fmla="*/ 0 h 101"/>
                  <a:gd name="T62" fmla="*/ 0 w 135"/>
                  <a:gd name="T63" fmla="*/ 0 h 101"/>
                  <a:gd name="T64" fmla="*/ 0 w 135"/>
                  <a:gd name="T65" fmla="*/ 0 h 101"/>
                  <a:gd name="T66" fmla="*/ 0 w 135"/>
                  <a:gd name="T67" fmla="*/ 0 h 101"/>
                  <a:gd name="T68" fmla="*/ 0 w 135"/>
                  <a:gd name="T69" fmla="*/ 0 h 101"/>
                  <a:gd name="T70" fmla="*/ 0 w 135"/>
                  <a:gd name="T71" fmla="*/ 0 h 101"/>
                  <a:gd name="T72" fmla="*/ 0 w 135"/>
                  <a:gd name="T73" fmla="*/ 0 h 101"/>
                  <a:gd name="T74" fmla="*/ 0 w 135"/>
                  <a:gd name="T75" fmla="*/ 0 h 101"/>
                  <a:gd name="T76" fmla="*/ 0 w 135"/>
                  <a:gd name="T77" fmla="*/ 0 h 101"/>
                  <a:gd name="T78" fmla="*/ 0 w 135"/>
                  <a:gd name="T79" fmla="*/ 0 h 101"/>
                  <a:gd name="T80" fmla="*/ 0 w 135"/>
                  <a:gd name="T81" fmla="*/ 0 h 101"/>
                  <a:gd name="T82" fmla="*/ 0 w 135"/>
                  <a:gd name="T83" fmla="*/ 0 h 101"/>
                  <a:gd name="T84" fmla="*/ 0 w 135"/>
                  <a:gd name="T85" fmla="*/ 0 h 101"/>
                  <a:gd name="T86" fmla="*/ 0 w 135"/>
                  <a:gd name="T87" fmla="*/ 0 h 101"/>
                  <a:gd name="T88" fmla="*/ 0 w 135"/>
                  <a:gd name="T89" fmla="*/ 0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1"/>
                  <a:gd name="T137" fmla="*/ 135 w 135"/>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1">
                    <a:moveTo>
                      <a:pt x="121" y="20"/>
                    </a:moveTo>
                    <a:lnTo>
                      <a:pt x="116" y="15"/>
                    </a:lnTo>
                    <a:lnTo>
                      <a:pt x="110" y="12"/>
                    </a:lnTo>
                    <a:lnTo>
                      <a:pt x="104" y="8"/>
                    </a:lnTo>
                    <a:lnTo>
                      <a:pt x="97" y="5"/>
                    </a:lnTo>
                    <a:lnTo>
                      <a:pt x="90" y="3"/>
                    </a:lnTo>
                    <a:lnTo>
                      <a:pt x="82" y="2"/>
                    </a:lnTo>
                    <a:lnTo>
                      <a:pt x="74" y="0"/>
                    </a:lnTo>
                    <a:lnTo>
                      <a:pt x="66" y="0"/>
                    </a:lnTo>
                    <a:lnTo>
                      <a:pt x="66" y="17"/>
                    </a:lnTo>
                    <a:lnTo>
                      <a:pt x="72" y="17"/>
                    </a:lnTo>
                    <a:lnTo>
                      <a:pt x="78" y="17"/>
                    </a:lnTo>
                    <a:lnTo>
                      <a:pt x="85" y="18"/>
                    </a:lnTo>
                    <a:lnTo>
                      <a:pt x="91" y="20"/>
                    </a:lnTo>
                    <a:lnTo>
                      <a:pt x="97" y="22"/>
                    </a:lnTo>
                    <a:lnTo>
                      <a:pt x="101" y="25"/>
                    </a:lnTo>
                    <a:lnTo>
                      <a:pt x="106" y="28"/>
                    </a:lnTo>
                    <a:lnTo>
                      <a:pt x="110" y="32"/>
                    </a:lnTo>
                    <a:lnTo>
                      <a:pt x="113" y="35"/>
                    </a:lnTo>
                    <a:lnTo>
                      <a:pt x="116" y="38"/>
                    </a:lnTo>
                    <a:lnTo>
                      <a:pt x="117" y="44"/>
                    </a:lnTo>
                    <a:lnTo>
                      <a:pt x="119" y="50"/>
                    </a:lnTo>
                    <a:lnTo>
                      <a:pt x="117" y="57"/>
                    </a:lnTo>
                    <a:lnTo>
                      <a:pt x="115" y="63"/>
                    </a:lnTo>
                    <a:lnTo>
                      <a:pt x="109" y="70"/>
                    </a:lnTo>
                    <a:lnTo>
                      <a:pt x="104" y="74"/>
                    </a:lnTo>
                    <a:lnTo>
                      <a:pt x="95" y="79"/>
                    </a:lnTo>
                    <a:lnTo>
                      <a:pt x="87" y="82"/>
                    </a:lnTo>
                    <a:lnTo>
                      <a:pt x="78" y="83"/>
                    </a:lnTo>
                    <a:lnTo>
                      <a:pt x="68" y="85"/>
                    </a:lnTo>
                    <a:lnTo>
                      <a:pt x="61" y="85"/>
                    </a:lnTo>
                    <a:lnTo>
                      <a:pt x="55" y="83"/>
                    </a:lnTo>
                    <a:lnTo>
                      <a:pt x="49" y="82"/>
                    </a:lnTo>
                    <a:lnTo>
                      <a:pt x="44" y="80"/>
                    </a:lnTo>
                    <a:lnTo>
                      <a:pt x="38" y="79"/>
                    </a:lnTo>
                    <a:lnTo>
                      <a:pt x="33" y="75"/>
                    </a:lnTo>
                    <a:lnTo>
                      <a:pt x="29" y="73"/>
                    </a:lnTo>
                    <a:lnTo>
                      <a:pt x="24" y="70"/>
                    </a:lnTo>
                    <a:lnTo>
                      <a:pt x="22" y="66"/>
                    </a:lnTo>
                    <a:lnTo>
                      <a:pt x="18" y="61"/>
                    </a:lnTo>
                    <a:lnTo>
                      <a:pt x="17" y="56"/>
                    </a:lnTo>
                    <a:lnTo>
                      <a:pt x="16" y="50"/>
                    </a:lnTo>
                    <a:lnTo>
                      <a:pt x="17" y="44"/>
                    </a:lnTo>
                    <a:lnTo>
                      <a:pt x="18" y="38"/>
                    </a:lnTo>
                    <a:lnTo>
                      <a:pt x="22" y="35"/>
                    </a:lnTo>
                    <a:lnTo>
                      <a:pt x="24" y="32"/>
                    </a:lnTo>
                    <a:lnTo>
                      <a:pt x="28" y="28"/>
                    </a:lnTo>
                    <a:lnTo>
                      <a:pt x="32" y="26"/>
                    </a:lnTo>
                    <a:lnTo>
                      <a:pt x="37" y="23"/>
                    </a:lnTo>
                    <a:lnTo>
                      <a:pt x="42" y="21"/>
                    </a:lnTo>
                    <a:lnTo>
                      <a:pt x="48" y="20"/>
                    </a:lnTo>
                    <a:lnTo>
                      <a:pt x="54" y="18"/>
                    </a:lnTo>
                    <a:lnTo>
                      <a:pt x="60" y="18"/>
                    </a:lnTo>
                    <a:lnTo>
                      <a:pt x="66" y="17"/>
                    </a:lnTo>
                    <a:lnTo>
                      <a:pt x="66" y="0"/>
                    </a:lnTo>
                    <a:lnTo>
                      <a:pt x="53" y="3"/>
                    </a:lnTo>
                    <a:lnTo>
                      <a:pt x="40" y="5"/>
                    </a:lnTo>
                    <a:lnTo>
                      <a:pt x="30" y="11"/>
                    </a:lnTo>
                    <a:lnTo>
                      <a:pt x="19" y="17"/>
                    </a:lnTo>
                    <a:lnTo>
                      <a:pt x="11" y="23"/>
                    </a:lnTo>
                    <a:lnTo>
                      <a:pt x="6" y="32"/>
                    </a:lnTo>
                    <a:lnTo>
                      <a:pt x="1" y="41"/>
                    </a:lnTo>
                    <a:lnTo>
                      <a:pt x="0" y="50"/>
                    </a:lnTo>
                    <a:lnTo>
                      <a:pt x="1" y="58"/>
                    </a:lnTo>
                    <a:lnTo>
                      <a:pt x="3" y="66"/>
                    </a:lnTo>
                    <a:lnTo>
                      <a:pt x="8" y="74"/>
                    </a:lnTo>
                    <a:lnTo>
                      <a:pt x="14" y="81"/>
                    </a:lnTo>
                    <a:lnTo>
                      <a:pt x="18" y="86"/>
                    </a:lnTo>
                    <a:lnTo>
                      <a:pt x="24" y="89"/>
                    </a:lnTo>
                    <a:lnTo>
                      <a:pt x="31" y="93"/>
                    </a:lnTo>
                    <a:lnTo>
                      <a:pt x="38" y="96"/>
                    </a:lnTo>
                    <a:lnTo>
                      <a:pt x="45" y="98"/>
                    </a:lnTo>
                    <a:lnTo>
                      <a:pt x="52" y="99"/>
                    </a:lnTo>
                    <a:lnTo>
                      <a:pt x="60" y="101"/>
                    </a:lnTo>
                    <a:lnTo>
                      <a:pt x="68" y="101"/>
                    </a:lnTo>
                    <a:lnTo>
                      <a:pt x="76" y="101"/>
                    </a:lnTo>
                    <a:lnTo>
                      <a:pt x="83" y="99"/>
                    </a:lnTo>
                    <a:lnTo>
                      <a:pt x="91" y="98"/>
                    </a:lnTo>
                    <a:lnTo>
                      <a:pt x="98" y="96"/>
                    </a:lnTo>
                    <a:lnTo>
                      <a:pt x="104" y="93"/>
                    </a:lnTo>
                    <a:lnTo>
                      <a:pt x="110" y="89"/>
                    </a:lnTo>
                    <a:lnTo>
                      <a:pt x="116" y="86"/>
                    </a:lnTo>
                    <a:lnTo>
                      <a:pt x="121" y="81"/>
                    </a:lnTo>
                    <a:lnTo>
                      <a:pt x="127" y="74"/>
                    </a:lnTo>
                    <a:lnTo>
                      <a:pt x="131" y="66"/>
                    </a:lnTo>
                    <a:lnTo>
                      <a:pt x="133" y="58"/>
                    </a:lnTo>
                    <a:lnTo>
                      <a:pt x="135" y="50"/>
                    </a:lnTo>
                    <a:lnTo>
                      <a:pt x="133" y="42"/>
                    </a:lnTo>
                    <a:lnTo>
                      <a:pt x="131" y="35"/>
                    </a:lnTo>
                    <a:lnTo>
                      <a:pt x="127" y="27"/>
                    </a:lnTo>
                    <a:lnTo>
                      <a:pt x="121"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3" name="Freeform 41"/>
              <p:cNvSpPr>
                <a:spLocks/>
              </p:cNvSpPr>
              <p:nvPr/>
            </p:nvSpPr>
            <p:spPr bwMode="auto">
              <a:xfrm>
                <a:off x="1094" y="2897"/>
                <a:ext cx="68" cy="50"/>
              </a:xfrm>
              <a:custGeom>
                <a:avLst/>
                <a:gdLst>
                  <a:gd name="T0" fmla="*/ 1 w 134"/>
                  <a:gd name="T1" fmla="*/ 0 h 101"/>
                  <a:gd name="T2" fmla="*/ 1 w 134"/>
                  <a:gd name="T3" fmla="*/ 0 h 101"/>
                  <a:gd name="T4" fmla="*/ 1 w 134"/>
                  <a:gd name="T5" fmla="*/ 0 h 101"/>
                  <a:gd name="T6" fmla="*/ 1 w 134"/>
                  <a:gd name="T7" fmla="*/ 0 h 101"/>
                  <a:gd name="T8" fmla="*/ 1 w 134"/>
                  <a:gd name="T9" fmla="*/ 0 h 101"/>
                  <a:gd name="T10" fmla="*/ 1 w 134"/>
                  <a:gd name="T11" fmla="*/ 0 h 101"/>
                  <a:gd name="T12" fmla="*/ 1 w 134"/>
                  <a:gd name="T13" fmla="*/ 0 h 101"/>
                  <a:gd name="T14" fmla="*/ 1 w 134"/>
                  <a:gd name="T15" fmla="*/ 0 h 101"/>
                  <a:gd name="T16" fmla="*/ 1 w 134"/>
                  <a:gd name="T17" fmla="*/ 0 h 101"/>
                  <a:gd name="T18" fmla="*/ 1 w 134"/>
                  <a:gd name="T19" fmla="*/ 0 h 101"/>
                  <a:gd name="T20" fmla="*/ 1 w 134"/>
                  <a:gd name="T21" fmla="*/ 0 h 101"/>
                  <a:gd name="T22" fmla="*/ 1 w 134"/>
                  <a:gd name="T23" fmla="*/ 0 h 101"/>
                  <a:gd name="T24" fmla="*/ 1 w 134"/>
                  <a:gd name="T25" fmla="*/ 0 h 101"/>
                  <a:gd name="T26" fmla="*/ 1 w 134"/>
                  <a:gd name="T27" fmla="*/ 0 h 101"/>
                  <a:gd name="T28" fmla="*/ 1 w 134"/>
                  <a:gd name="T29" fmla="*/ 0 h 101"/>
                  <a:gd name="T30" fmla="*/ 1 w 134"/>
                  <a:gd name="T31" fmla="*/ 0 h 101"/>
                  <a:gd name="T32" fmla="*/ 1 w 134"/>
                  <a:gd name="T33" fmla="*/ 0 h 101"/>
                  <a:gd name="T34" fmla="*/ 1 w 134"/>
                  <a:gd name="T35" fmla="*/ 0 h 101"/>
                  <a:gd name="T36" fmla="*/ 1 w 134"/>
                  <a:gd name="T37" fmla="*/ 0 h 101"/>
                  <a:gd name="T38" fmla="*/ 1 w 134"/>
                  <a:gd name="T39" fmla="*/ 0 h 101"/>
                  <a:gd name="T40" fmla="*/ 1 w 134"/>
                  <a:gd name="T41" fmla="*/ 0 h 101"/>
                  <a:gd name="T42" fmla="*/ 1 w 134"/>
                  <a:gd name="T43" fmla="*/ 0 h 101"/>
                  <a:gd name="T44" fmla="*/ 1 w 134"/>
                  <a:gd name="T45" fmla="*/ 0 h 101"/>
                  <a:gd name="T46" fmla="*/ 1 w 134"/>
                  <a:gd name="T47" fmla="*/ 0 h 101"/>
                  <a:gd name="T48" fmla="*/ 0 w 134"/>
                  <a:gd name="T49" fmla="*/ 0 h 101"/>
                  <a:gd name="T50" fmla="*/ 1 w 134"/>
                  <a:gd name="T51" fmla="*/ 0 h 101"/>
                  <a:gd name="T52" fmla="*/ 1 w 134"/>
                  <a:gd name="T53" fmla="*/ 0 h 101"/>
                  <a:gd name="T54" fmla="*/ 1 w 134"/>
                  <a:gd name="T55" fmla="*/ 0 h 101"/>
                  <a:gd name="T56" fmla="*/ 1 w 134"/>
                  <a:gd name="T57" fmla="*/ 0 h 101"/>
                  <a:gd name="T58" fmla="*/ 1 w 134"/>
                  <a:gd name="T59" fmla="*/ 0 h 101"/>
                  <a:gd name="T60" fmla="*/ 1 w 134"/>
                  <a:gd name="T61" fmla="*/ 0 h 101"/>
                  <a:gd name="T62" fmla="*/ 1 w 134"/>
                  <a:gd name="T63" fmla="*/ 0 h 101"/>
                  <a:gd name="T64" fmla="*/ 1 w 134"/>
                  <a:gd name="T65" fmla="*/ 0 h 10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4"/>
                  <a:gd name="T100" fmla="*/ 0 h 101"/>
                  <a:gd name="T101" fmla="*/ 134 w 134"/>
                  <a:gd name="T102" fmla="*/ 101 h 10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4" h="101">
                    <a:moveTo>
                      <a:pt x="68" y="101"/>
                    </a:moveTo>
                    <a:lnTo>
                      <a:pt x="81" y="99"/>
                    </a:lnTo>
                    <a:lnTo>
                      <a:pt x="94" y="97"/>
                    </a:lnTo>
                    <a:lnTo>
                      <a:pt x="104" y="92"/>
                    </a:lnTo>
                    <a:lnTo>
                      <a:pt x="115" y="86"/>
                    </a:lnTo>
                    <a:lnTo>
                      <a:pt x="123" y="79"/>
                    </a:lnTo>
                    <a:lnTo>
                      <a:pt x="129" y="69"/>
                    </a:lnTo>
                    <a:lnTo>
                      <a:pt x="133" y="60"/>
                    </a:lnTo>
                    <a:lnTo>
                      <a:pt x="134" y="50"/>
                    </a:lnTo>
                    <a:lnTo>
                      <a:pt x="133" y="39"/>
                    </a:lnTo>
                    <a:lnTo>
                      <a:pt x="129" y="30"/>
                    </a:lnTo>
                    <a:lnTo>
                      <a:pt x="123" y="22"/>
                    </a:lnTo>
                    <a:lnTo>
                      <a:pt x="115" y="14"/>
                    </a:lnTo>
                    <a:lnTo>
                      <a:pt x="104" y="8"/>
                    </a:lnTo>
                    <a:lnTo>
                      <a:pt x="94" y="4"/>
                    </a:lnTo>
                    <a:lnTo>
                      <a:pt x="81" y="1"/>
                    </a:lnTo>
                    <a:lnTo>
                      <a:pt x="68" y="0"/>
                    </a:lnTo>
                    <a:lnTo>
                      <a:pt x="54" y="1"/>
                    </a:lnTo>
                    <a:lnTo>
                      <a:pt x="41" y="4"/>
                    </a:lnTo>
                    <a:lnTo>
                      <a:pt x="30" y="8"/>
                    </a:lnTo>
                    <a:lnTo>
                      <a:pt x="19" y="14"/>
                    </a:lnTo>
                    <a:lnTo>
                      <a:pt x="11" y="22"/>
                    </a:lnTo>
                    <a:lnTo>
                      <a:pt x="5" y="30"/>
                    </a:lnTo>
                    <a:lnTo>
                      <a:pt x="1" y="39"/>
                    </a:lnTo>
                    <a:lnTo>
                      <a:pt x="0" y="50"/>
                    </a:lnTo>
                    <a:lnTo>
                      <a:pt x="1" y="60"/>
                    </a:lnTo>
                    <a:lnTo>
                      <a:pt x="5" y="69"/>
                    </a:lnTo>
                    <a:lnTo>
                      <a:pt x="11" y="79"/>
                    </a:lnTo>
                    <a:lnTo>
                      <a:pt x="19" y="86"/>
                    </a:lnTo>
                    <a:lnTo>
                      <a:pt x="30" y="92"/>
                    </a:lnTo>
                    <a:lnTo>
                      <a:pt x="41" y="97"/>
                    </a:lnTo>
                    <a:lnTo>
                      <a:pt x="54" y="99"/>
                    </a:lnTo>
                    <a:lnTo>
                      <a:pt x="68" y="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4" name="Freeform 42"/>
              <p:cNvSpPr>
                <a:spLocks/>
              </p:cNvSpPr>
              <p:nvPr/>
            </p:nvSpPr>
            <p:spPr bwMode="auto">
              <a:xfrm>
                <a:off x="1123" y="2920"/>
                <a:ext cx="60" cy="45"/>
              </a:xfrm>
              <a:custGeom>
                <a:avLst/>
                <a:gdLst>
                  <a:gd name="T0" fmla="*/ 0 w 121"/>
                  <a:gd name="T1" fmla="*/ 0 h 91"/>
                  <a:gd name="T2" fmla="*/ 0 w 121"/>
                  <a:gd name="T3" fmla="*/ 0 h 91"/>
                  <a:gd name="T4" fmla="*/ 0 w 121"/>
                  <a:gd name="T5" fmla="*/ 0 h 91"/>
                  <a:gd name="T6" fmla="*/ 0 w 121"/>
                  <a:gd name="T7" fmla="*/ 0 h 91"/>
                  <a:gd name="T8" fmla="*/ 0 w 121"/>
                  <a:gd name="T9" fmla="*/ 0 h 91"/>
                  <a:gd name="T10" fmla="*/ 0 w 121"/>
                  <a:gd name="T11" fmla="*/ 0 h 91"/>
                  <a:gd name="T12" fmla="*/ 0 w 121"/>
                  <a:gd name="T13" fmla="*/ 0 h 91"/>
                  <a:gd name="T14" fmla="*/ 0 w 121"/>
                  <a:gd name="T15" fmla="*/ 0 h 91"/>
                  <a:gd name="T16" fmla="*/ 0 w 121"/>
                  <a:gd name="T17" fmla="*/ 0 h 91"/>
                  <a:gd name="T18" fmla="*/ 0 w 121"/>
                  <a:gd name="T19" fmla="*/ 0 h 91"/>
                  <a:gd name="T20" fmla="*/ 0 w 121"/>
                  <a:gd name="T21" fmla="*/ 0 h 91"/>
                  <a:gd name="T22" fmla="*/ 0 w 121"/>
                  <a:gd name="T23" fmla="*/ 0 h 91"/>
                  <a:gd name="T24" fmla="*/ 0 w 121"/>
                  <a:gd name="T25" fmla="*/ 0 h 91"/>
                  <a:gd name="T26" fmla="*/ 0 w 121"/>
                  <a:gd name="T27" fmla="*/ 0 h 91"/>
                  <a:gd name="T28" fmla="*/ 0 w 121"/>
                  <a:gd name="T29" fmla="*/ 0 h 91"/>
                  <a:gd name="T30" fmla="*/ 0 w 121"/>
                  <a:gd name="T31" fmla="*/ 0 h 91"/>
                  <a:gd name="T32" fmla="*/ 0 w 121"/>
                  <a:gd name="T33" fmla="*/ 0 h 91"/>
                  <a:gd name="T34" fmla="*/ 0 w 121"/>
                  <a:gd name="T35" fmla="*/ 0 h 91"/>
                  <a:gd name="T36" fmla="*/ 0 w 121"/>
                  <a:gd name="T37" fmla="*/ 0 h 91"/>
                  <a:gd name="T38" fmla="*/ 0 w 121"/>
                  <a:gd name="T39" fmla="*/ 0 h 91"/>
                  <a:gd name="T40" fmla="*/ 0 w 121"/>
                  <a:gd name="T41" fmla="*/ 0 h 91"/>
                  <a:gd name="T42" fmla="*/ 0 w 121"/>
                  <a:gd name="T43" fmla="*/ 0 h 91"/>
                  <a:gd name="T44" fmla="*/ 0 w 121"/>
                  <a:gd name="T45" fmla="*/ 0 h 91"/>
                  <a:gd name="T46" fmla="*/ 0 w 121"/>
                  <a:gd name="T47" fmla="*/ 0 h 91"/>
                  <a:gd name="T48" fmla="*/ 0 w 121"/>
                  <a:gd name="T49" fmla="*/ 0 h 91"/>
                  <a:gd name="T50" fmla="*/ 0 w 121"/>
                  <a:gd name="T51" fmla="*/ 0 h 91"/>
                  <a:gd name="T52" fmla="*/ 0 w 121"/>
                  <a:gd name="T53" fmla="*/ 0 h 91"/>
                  <a:gd name="T54" fmla="*/ 0 w 121"/>
                  <a:gd name="T55" fmla="*/ 0 h 91"/>
                  <a:gd name="T56" fmla="*/ 0 w 121"/>
                  <a:gd name="T57" fmla="*/ 0 h 91"/>
                  <a:gd name="T58" fmla="*/ 0 w 121"/>
                  <a:gd name="T59" fmla="*/ 0 h 91"/>
                  <a:gd name="T60" fmla="*/ 0 w 121"/>
                  <a:gd name="T61" fmla="*/ 0 h 91"/>
                  <a:gd name="T62" fmla="*/ 0 w 121"/>
                  <a:gd name="T63" fmla="*/ 0 h 91"/>
                  <a:gd name="T64" fmla="*/ 0 w 121"/>
                  <a:gd name="T65" fmla="*/ 0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1"/>
                  <a:gd name="T101" fmla="*/ 121 w 12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1">
                    <a:moveTo>
                      <a:pt x="60" y="91"/>
                    </a:moveTo>
                    <a:lnTo>
                      <a:pt x="73" y="90"/>
                    </a:lnTo>
                    <a:lnTo>
                      <a:pt x="84" y="88"/>
                    </a:lnTo>
                    <a:lnTo>
                      <a:pt x="94" y="83"/>
                    </a:lnTo>
                    <a:lnTo>
                      <a:pt x="103" y="79"/>
                    </a:lnTo>
                    <a:lnTo>
                      <a:pt x="111" y="72"/>
                    </a:lnTo>
                    <a:lnTo>
                      <a:pt x="116" y="64"/>
                    </a:lnTo>
                    <a:lnTo>
                      <a:pt x="120" y="56"/>
                    </a:lnTo>
                    <a:lnTo>
                      <a:pt x="121" y="46"/>
                    </a:lnTo>
                    <a:lnTo>
                      <a:pt x="120" y="37"/>
                    </a:lnTo>
                    <a:lnTo>
                      <a:pt x="116" y="28"/>
                    </a:lnTo>
                    <a:lnTo>
                      <a:pt x="111" y="21"/>
                    </a:lnTo>
                    <a:lnTo>
                      <a:pt x="103" y="14"/>
                    </a:lnTo>
                    <a:lnTo>
                      <a:pt x="94" y="8"/>
                    </a:lnTo>
                    <a:lnTo>
                      <a:pt x="84" y="4"/>
                    </a:lnTo>
                    <a:lnTo>
                      <a:pt x="73" y="2"/>
                    </a:lnTo>
                    <a:lnTo>
                      <a:pt x="60" y="0"/>
                    </a:lnTo>
                    <a:lnTo>
                      <a:pt x="47" y="2"/>
                    </a:lnTo>
                    <a:lnTo>
                      <a:pt x="37" y="4"/>
                    </a:lnTo>
                    <a:lnTo>
                      <a:pt x="26" y="8"/>
                    </a:lnTo>
                    <a:lnTo>
                      <a:pt x="17" y="14"/>
                    </a:lnTo>
                    <a:lnTo>
                      <a:pt x="10" y="21"/>
                    </a:lnTo>
                    <a:lnTo>
                      <a:pt x="5" y="28"/>
                    </a:lnTo>
                    <a:lnTo>
                      <a:pt x="1" y="37"/>
                    </a:lnTo>
                    <a:lnTo>
                      <a:pt x="0" y="46"/>
                    </a:lnTo>
                    <a:lnTo>
                      <a:pt x="1" y="56"/>
                    </a:lnTo>
                    <a:lnTo>
                      <a:pt x="5" y="64"/>
                    </a:lnTo>
                    <a:lnTo>
                      <a:pt x="10" y="72"/>
                    </a:lnTo>
                    <a:lnTo>
                      <a:pt x="17" y="79"/>
                    </a:lnTo>
                    <a:lnTo>
                      <a:pt x="26" y="83"/>
                    </a:lnTo>
                    <a:lnTo>
                      <a:pt x="37" y="88"/>
                    </a:lnTo>
                    <a:lnTo>
                      <a:pt x="47" y="90"/>
                    </a:lnTo>
                    <a:lnTo>
                      <a:pt x="60" y="91"/>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5" name="Freeform 43"/>
              <p:cNvSpPr>
                <a:spLocks/>
              </p:cNvSpPr>
              <p:nvPr/>
            </p:nvSpPr>
            <p:spPr bwMode="auto">
              <a:xfrm>
                <a:off x="1103" y="2906"/>
                <a:ext cx="68" cy="50"/>
              </a:xfrm>
              <a:custGeom>
                <a:avLst/>
                <a:gdLst>
                  <a:gd name="T0" fmla="*/ 1 w 135"/>
                  <a:gd name="T1" fmla="*/ 1 h 100"/>
                  <a:gd name="T2" fmla="*/ 1 w 135"/>
                  <a:gd name="T3" fmla="*/ 1 h 100"/>
                  <a:gd name="T4" fmla="*/ 1 w 135"/>
                  <a:gd name="T5" fmla="*/ 1 h 100"/>
                  <a:gd name="T6" fmla="*/ 1 w 135"/>
                  <a:gd name="T7" fmla="*/ 0 h 100"/>
                  <a:gd name="T8" fmla="*/ 1 w 135"/>
                  <a:gd name="T9" fmla="*/ 1 h 100"/>
                  <a:gd name="T10" fmla="*/ 1 w 135"/>
                  <a:gd name="T11" fmla="*/ 1 h 100"/>
                  <a:gd name="T12" fmla="*/ 1 w 135"/>
                  <a:gd name="T13" fmla="*/ 1 h 100"/>
                  <a:gd name="T14" fmla="*/ 1 w 135"/>
                  <a:gd name="T15" fmla="*/ 1 h 100"/>
                  <a:gd name="T16" fmla="*/ 1 w 135"/>
                  <a:gd name="T17" fmla="*/ 1 h 100"/>
                  <a:gd name="T18" fmla="*/ 1 w 135"/>
                  <a:gd name="T19" fmla="*/ 1 h 100"/>
                  <a:gd name="T20" fmla="*/ 1 w 135"/>
                  <a:gd name="T21" fmla="*/ 1 h 100"/>
                  <a:gd name="T22" fmla="*/ 1 w 135"/>
                  <a:gd name="T23" fmla="*/ 1 h 100"/>
                  <a:gd name="T24" fmla="*/ 1 w 135"/>
                  <a:gd name="T25" fmla="*/ 1 h 100"/>
                  <a:gd name="T26" fmla="*/ 1 w 135"/>
                  <a:gd name="T27" fmla="*/ 1 h 100"/>
                  <a:gd name="T28" fmla="*/ 1 w 135"/>
                  <a:gd name="T29" fmla="*/ 1 h 100"/>
                  <a:gd name="T30" fmla="*/ 1 w 135"/>
                  <a:gd name="T31" fmla="*/ 1 h 100"/>
                  <a:gd name="T32" fmla="*/ 1 w 135"/>
                  <a:gd name="T33" fmla="*/ 1 h 100"/>
                  <a:gd name="T34" fmla="*/ 1 w 135"/>
                  <a:gd name="T35" fmla="*/ 1 h 100"/>
                  <a:gd name="T36" fmla="*/ 1 w 135"/>
                  <a:gd name="T37" fmla="*/ 1 h 100"/>
                  <a:gd name="T38" fmla="*/ 1 w 135"/>
                  <a:gd name="T39" fmla="*/ 1 h 100"/>
                  <a:gd name="T40" fmla="*/ 1 w 135"/>
                  <a:gd name="T41" fmla="*/ 1 h 100"/>
                  <a:gd name="T42" fmla="*/ 1 w 135"/>
                  <a:gd name="T43" fmla="*/ 1 h 100"/>
                  <a:gd name="T44" fmla="*/ 1 w 135"/>
                  <a:gd name="T45" fmla="*/ 1 h 100"/>
                  <a:gd name="T46" fmla="*/ 1 w 135"/>
                  <a:gd name="T47" fmla="*/ 1 h 100"/>
                  <a:gd name="T48" fmla="*/ 1 w 135"/>
                  <a:gd name="T49" fmla="*/ 1 h 100"/>
                  <a:gd name="T50" fmla="*/ 1 w 135"/>
                  <a:gd name="T51" fmla="*/ 1 h 100"/>
                  <a:gd name="T52" fmla="*/ 1 w 135"/>
                  <a:gd name="T53" fmla="*/ 1 h 100"/>
                  <a:gd name="T54" fmla="*/ 1 w 135"/>
                  <a:gd name="T55" fmla="*/ 1 h 100"/>
                  <a:gd name="T56" fmla="*/ 1 w 135"/>
                  <a:gd name="T57" fmla="*/ 1 h 100"/>
                  <a:gd name="T58" fmla="*/ 1 w 135"/>
                  <a:gd name="T59" fmla="*/ 1 h 100"/>
                  <a:gd name="T60" fmla="*/ 1 w 135"/>
                  <a:gd name="T61" fmla="*/ 1 h 100"/>
                  <a:gd name="T62" fmla="*/ 1 w 135"/>
                  <a:gd name="T63" fmla="*/ 1 h 100"/>
                  <a:gd name="T64" fmla="*/ 1 w 135"/>
                  <a:gd name="T65" fmla="*/ 1 h 100"/>
                  <a:gd name="T66" fmla="*/ 1 w 135"/>
                  <a:gd name="T67" fmla="*/ 1 h 100"/>
                  <a:gd name="T68" fmla="*/ 1 w 135"/>
                  <a:gd name="T69" fmla="*/ 1 h 100"/>
                  <a:gd name="T70" fmla="*/ 1 w 135"/>
                  <a:gd name="T71" fmla="*/ 1 h 100"/>
                  <a:gd name="T72" fmla="*/ 1 w 135"/>
                  <a:gd name="T73" fmla="*/ 1 h 100"/>
                  <a:gd name="T74" fmla="*/ 1 w 135"/>
                  <a:gd name="T75" fmla="*/ 1 h 100"/>
                  <a:gd name="T76" fmla="*/ 1 w 135"/>
                  <a:gd name="T77" fmla="*/ 1 h 100"/>
                  <a:gd name="T78" fmla="*/ 1 w 135"/>
                  <a:gd name="T79" fmla="*/ 1 h 100"/>
                  <a:gd name="T80" fmla="*/ 1 w 135"/>
                  <a:gd name="T81" fmla="*/ 1 h 100"/>
                  <a:gd name="T82" fmla="*/ 1 w 135"/>
                  <a:gd name="T83" fmla="*/ 1 h 100"/>
                  <a:gd name="T84" fmla="*/ 1 w 135"/>
                  <a:gd name="T85" fmla="*/ 1 h 100"/>
                  <a:gd name="T86" fmla="*/ 1 w 135"/>
                  <a:gd name="T87" fmla="*/ 1 h 100"/>
                  <a:gd name="T88" fmla="*/ 1 w 135"/>
                  <a:gd name="T89" fmla="*/ 1 h 1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0"/>
                  <a:gd name="T137" fmla="*/ 135 w 135"/>
                  <a:gd name="T138" fmla="*/ 100 h 10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0">
                    <a:moveTo>
                      <a:pt x="122" y="19"/>
                    </a:moveTo>
                    <a:lnTo>
                      <a:pt x="116" y="15"/>
                    </a:lnTo>
                    <a:lnTo>
                      <a:pt x="111" y="10"/>
                    </a:lnTo>
                    <a:lnTo>
                      <a:pt x="104" y="7"/>
                    </a:lnTo>
                    <a:lnTo>
                      <a:pt x="97" y="4"/>
                    </a:lnTo>
                    <a:lnTo>
                      <a:pt x="90" y="2"/>
                    </a:lnTo>
                    <a:lnTo>
                      <a:pt x="82" y="1"/>
                    </a:lnTo>
                    <a:lnTo>
                      <a:pt x="74" y="0"/>
                    </a:lnTo>
                    <a:lnTo>
                      <a:pt x="66" y="0"/>
                    </a:lnTo>
                    <a:lnTo>
                      <a:pt x="66" y="15"/>
                    </a:lnTo>
                    <a:lnTo>
                      <a:pt x="73" y="15"/>
                    </a:lnTo>
                    <a:lnTo>
                      <a:pt x="78" y="16"/>
                    </a:lnTo>
                    <a:lnTo>
                      <a:pt x="85" y="17"/>
                    </a:lnTo>
                    <a:lnTo>
                      <a:pt x="91" y="19"/>
                    </a:lnTo>
                    <a:lnTo>
                      <a:pt x="97" y="22"/>
                    </a:lnTo>
                    <a:lnTo>
                      <a:pt x="101" y="24"/>
                    </a:lnTo>
                    <a:lnTo>
                      <a:pt x="106" y="27"/>
                    </a:lnTo>
                    <a:lnTo>
                      <a:pt x="111" y="31"/>
                    </a:lnTo>
                    <a:lnTo>
                      <a:pt x="113" y="34"/>
                    </a:lnTo>
                    <a:lnTo>
                      <a:pt x="116" y="38"/>
                    </a:lnTo>
                    <a:lnTo>
                      <a:pt x="117" y="43"/>
                    </a:lnTo>
                    <a:lnTo>
                      <a:pt x="119" y="49"/>
                    </a:lnTo>
                    <a:lnTo>
                      <a:pt x="117" y="56"/>
                    </a:lnTo>
                    <a:lnTo>
                      <a:pt x="115" y="62"/>
                    </a:lnTo>
                    <a:lnTo>
                      <a:pt x="109" y="69"/>
                    </a:lnTo>
                    <a:lnTo>
                      <a:pt x="104" y="73"/>
                    </a:lnTo>
                    <a:lnTo>
                      <a:pt x="96" y="78"/>
                    </a:lnTo>
                    <a:lnTo>
                      <a:pt x="88" y="82"/>
                    </a:lnTo>
                    <a:lnTo>
                      <a:pt x="78" y="83"/>
                    </a:lnTo>
                    <a:lnTo>
                      <a:pt x="68" y="84"/>
                    </a:lnTo>
                    <a:lnTo>
                      <a:pt x="61" y="84"/>
                    </a:lnTo>
                    <a:lnTo>
                      <a:pt x="55" y="83"/>
                    </a:lnTo>
                    <a:lnTo>
                      <a:pt x="50" y="82"/>
                    </a:lnTo>
                    <a:lnTo>
                      <a:pt x="44" y="79"/>
                    </a:lnTo>
                    <a:lnTo>
                      <a:pt x="38" y="78"/>
                    </a:lnTo>
                    <a:lnTo>
                      <a:pt x="33" y="75"/>
                    </a:lnTo>
                    <a:lnTo>
                      <a:pt x="29" y="72"/>
                    </a:lnTo>
                    <a:lnTo>
                      <a:pt x="25" y="69"/>
                    </a:lnTo>
                    <a:lnTo>
                      <a:pt x="22" y="65"/>
                    </a:lnTo>
                    <a:lnTo>
                      <a:pt x="20" y="61"/>
                    </a:lnTo>
                    <a:lnTo>
                      <a:pt x="17" y="55"/>
                    </a:lnTo>
                    <a:lnTo>
                      <a:pt x="16" y="49"/>
                    </a:lnTo>
                    <a:lnTo>
                      <a:pt x="17" y="43"/>
                    </a:lnTo>
                    <a:lnTo>
                      <a:pt x="20" y="38"/>
                    </a:lnTo>
                    <a:lnTo>
                      <a:pt x="22" y="34"/>
                    </a:lnTo>
                    <a:lnTo>
                      <a:pt x="25" y="31"/>
                    </a:lnTo>
                    <a:lnTo>
                      <a:pt x="29" y="27"/>
                    </a:lnTo>
                    <a:lnTo>
                      <a:pt x="33" y="25"/>
                    </a:lnTo>
                    <a:lnTo>
                      <a:pt x="38" y="23"/>
                    </a:lnTo>
                    <a:lnTo>
                      <a:pt x="44" y="20"/>
                    </a:lnTo>
                    <a:lnTo>
                      <a:pt x="48" y="18"/>
                    </a:lnTo>
                    <a:lnTo>
                      <a:pt x="54" y="17"/>
                    </a:lnTo>
                    <a:lnTo>
                      <a:pt x="60" y="16"/>
                    </a:lnTo>
                    <a:lnTo>
                      <a:pt x="66" y="15"/>
                    </a:lnTo>
                    <a:lnTo>
                      <a:pt x="66" y="0"/>
                    </a:lnTo>
                    <a:lnTo>
                      <a:pt x="53" y="2"/>
                    </a:lnTo>
                    <a:lnTo>
                      <a:pt x="41" y="4"/>
                    </a:lnTo>
                    <a:lnTo>
                      <a:pt x="30" y="10"/>
                    </a:lnTo>
                    <a:lnTo>
                      <a:pt x="21" y="16"/>
                    </a:lnTo>
                    <a:lnTo>
                      <a:pt x="12" y="23"/>
                    </a:lnTo>
                    <a:lnTo>
                      <a:pt x="6" y="31"/>
                    </a:lnTo>
                    <a:lnTo>
                      <a:pt x="1" y="40"/>
                    </a:lnTo>
                    <a:lnTo>
                      <a:pt x="0" y="49"/>
                    </a:lnTo>
                    <a:lnTo>
                      <a:pt x="1" y="57"/>
                    </a:lnTo>
                    <a:lnTo>
                      <a:pt x="3" y="65"/>
                    </a:lnTo>
                    <a:lnTo>
                      <a:pt x="8" y="72"/>
                    </a:lnTo>
                    <a:lnTo>
                      <a:pt x="14" y="79"/>
                    </a:lnTo>
                    <a:lnTo>
                      <a:pt x="18" y="84"/>
                    </a:lnTo>
                    <a:lnTo>
                      <a:pt x="24" y="88"/>
                    </a:lnTo>
                    <a:lnTo>
                      <a:pt x="31" y="92"/>
                    </a:lnTo>
                    <a:lnTo>
                      <a:pt x="38" y="94"/>
                    </a:lnTo>
                    <a:lnTo>
                      <a:pt x="45" y="96"/>
                    </a:lnTo>
                    <a:lnTo>
                      <a:pt x="52" y="99"/>
                    </a:lnTo>
                    <a:lnTo>
                      <a:pt x="60" y="100"/>
                    </a:lnTo>
                    <a:lnTo>
                      <a:pt x="68" y="100"/>
                    </a:lnTo>
                    <a:lnTo>
                      <a:pt x="76" y="100"/>
                    </a:lnTo>
                    <a:lnTo>
                      <a:pt x="84" y="99"/>
                    </a:lnTo>
                    <a:lnTo>
                      <a:pt x="91" y="96"/>
                    </a:lnTo>
                    <a:lnTo>
                      <a:pt x="99" y="94"/>
                    </a:lnTo>
                    <a:lnTo>
                      <a:pt x="105" y="92"/>
                    </a:lnTo>
                    <a:lnTo>
                      <a:pt x="112" y="88"/>
                    </a:lnTo>
                    <a:lnTo>
                      <a:pt x="117" y="84"/>
                    </a:lnTo>
                    <a:lnTo>
                      <a:pt x="122" y="79"/>
                    </a:lnTo>
                    <a:lnTo>
                      <a:pt x="128" y="72"/>
                    </a:lnTo>
                    <a:lnTo>
                      <a:pt x="131" y="65"/>
                    </a:lnTo>
                    <a:lnTo>
                      <a:pt x="134" y="57"/>
                    </a:lnTo>
                    <a:lnTo>
                      <a:pt x="135" y="49"/>
                    </a:lnTo>
                    <a:lnTo>
                      <a:pt x="134" y="41"/>
                    </a:lnTo>
                    <a:lnTo>
                      <a:pt x="131" y="34"/>
                    </a:lnTo>
                    <a:lnTo>
                      <a:pt x="128" y="26"/>
                    </a:lnTo>
                    <a:lnTo>
                      <a:pt x="122"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6" name="Freeform 44"/>
              <p:cNvSpPr>
                <a:spLocks/>
              </p:cNvSpPr>
              <p:nvPr/>
            </p:nvSpPr>
            <p:spPr bwMode="auto">
              <a:xfrm>
                <a:off x="1193" y="2924"/>
                <a:ext cx="68" cy="50"/>
              </a:xfrm>
              <a:custGeom>
                <a:avLst/>
                <a:gdLst>
                  <a:gd name="T0" fmla="*/ 1 w 134"/>
                  <a:gd name="T1" fmla="*/ 0 h 102"/>
                  <a:gd name="T2" fmla="*/ 1 w 134"/>
                  <a:gd name="T3" fmla="*/ 0 h 102"/>
                  <a:gd name="T4" fmla="*/ 1 w 134"/>
                  <a:gd name="T5" fmla="*/ 0 h 102"/>
                  <a:gd name="T6" fmla="*/ 1 w 134"/>
                  <a:gd name="T7" fmla="*/ 0 h 102"/>
                  <a:gd name="T8" fmla="*/ 1 w 134"/>
                  <a:gd name="T9" fmla="*/ 0 h 102"/>
                  <a:gd name="T10" fmla="*/ 1 w 134"/>
                  <a:gd name="T11" fmla="*/ 0 h 102"/>
                  <a:gd name="T12" fmla="*/ 1 w 134"/>
                  <a:gd name="T13" fmla="*/ 0 h 102"/>
                  <a:gd name="T14" fmla="*/ 1 w 134"/>
                  <a:gd name="T15" fmla="*/ 0 h 102"/>
                  <a:gd name="T16" fmla="*/ 1 w 134"/>
                  <a:gd name="T17" fmla="*/ 0 h 102"/>
                  <a:gd name="T18" fmla="*/ 1 w 134"/>
                  <a:gd name="T19" fmla="*/ 0 h 102"/>
                  <a:gd name="T20" fmla="*/ 1 w 134"/>
                  <a:gd name="T21" fmla="*/ 0 h 102"/>
                  <a:gd name="T22" fmla="*/ 1 w 134"/>
                  <a:gd name="T23" fmla="*/ 0 h 102"/>
                  <a:gd name="T24" fmla="*/ 1 w 134"/>
                  <a:gd name="T25" fmla="*/ 0 h 102"/>
                  <a:gd name="T26" fmla="*/ 1 w 134"/>
                  <a:gd name="T27" fmla="*/ 0 h 102"/>
                  <a:gd name="T28" fmla="*/ 1 w 134"/>
                  <a:gd name="T29" fmla="*/ 0 h 102"/>
                  <a:gd name="T30" fmla="*/ 1 w 134"/>
                  <a:gd name="T31" fmla="*/ 0 h 102"/>
                  <a:gd name="T32" fmla="*/ 1 w 134"/>
                  <a:gd name="T33" fmla="*/ 0 h 102"/>
                  <a:gd name="T34" fmla="*/ 1 w 134"/>
                  <a:gd name="T35" fmla="*/ 0 h 102"/>
                  <a:gd name="T36" fmla="*/ 1 w 134"/>
                  <a:gd name="T37" fmla="*/ 0 h 102"/>
                  <a:gd name="T38" fmla="*/ 1 w 134"/>
                  <a:gd name="T39" fmla="*/ 0 h 102"/>
                  <a:gd name="T40" fmla="*/ 1 w 134"/>
                  <a:gd name="T41" fmla="*/ 0 h 102"/>
                  <a:gd name="T42" fmla="*/ 1 w 134"/>
                  <a:gd name="T43" fmla="*/ 0 h 102"/>
                  <a:gd name="T44" fmla="*/ 1 w 134"/>
                  <a:gd name="T45" fmla="*/ 0 h 102"/>
                  <a:gd name="T46" fmla="*/ 1 w 134"/>
                  <a:gd name="T47" fmla="*/ 0 h 102"/>
                  <a:gd name="T48" fmla="*/ 0 w 134"/>
                  <a:gd name="T49" fmla="*/ 0 h 102"/>
                  <a:gd name="T50" fmla="*/ 1 w 134"/>
                  <a:gd name="T51" fmla="*/ 0 h 102"/>
                  <a:gd name="T52" fmla="*/ 1 w 134"/>
                  <a:gd name="T53" fmla="*/ 0 h 102"/>
                  <a:gd name="T54" fmla="*/ 1 w 134"/>
                  <a:gd name="T55" fmla="*/ 0 h 102"/>
                  <a:gd name="T56" fmla="*/ 1 w 134"/>
                  <a:gd name="T57" fmla="*/ 0 h 102"/>
                  <a:gd name="T58" fmla="*/ 1 w 134"/>
                  <a:gd name="T59" fmla="*/ 0 h 102"/>
                  <a:gd name="T60" fmla="*/ 1 w 134"/>
                  <a:gd name="T61" fmla="*/ 0 h 102"/>
                  <a:gd name="T62" fmla="*/ 1 w 134"/>
                  <a:gd name="T63" fmla="*/ 0 h 102"/>
                  <a:gd name="T64" fmla="*/ 1 w 134"/>
                  <a:gd name="T65" fmla="*/ 0 h 1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4"/>
                  <a:gd name="T100" fmla="*/ 0 h 102"/>
                  <a:gd name="T101" fmla="*/ 134 w 134"/>
                  <a:gd name="T102" fmla="*/ 102 h 1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4" h="102">
                    <a:moveTo>
                      <a:pt x="68" y="102"/>
                    </a:moveTo>
                    <a:lnTo>
                      <a:pt x="81" y="101"/>
                    </a:lnTo>
                    <a:lnTo>
                      <a:pt x="94" y="97"/>
                    </a:lnTo>
                    <a:lnTo>
                      <a:pt x="104" y="93"/>
                    </a:lnTo>
                    <a:lnTo>
                      <a:pt x="115" y="87"/>
                    </a:lnTo>
                    <a:lnTo>
                      <a:pt x="123" y="79"/>
                    </a:lnTo>
                    <a:lnTo>
                      <a:pt x="129" y="71"/>
                    </a:lnTo>
                    <a:lnTo>
                      <a:pt x="133" y="61"/>
                    </a:lnTo>
                    <a:lnTo>
                      <a:pt x="134" y="51"/>
                    </a:lnTo>
                    <a:lnTo>
                      <a:pt x="133" y="41"/>
                    </a:lnTo>
                    <a:lnTo>
                      <a:pt x="129" y="32"/>
                    </a:lnTo>
                    <a:lnTo>
                      <a:pt x="123" y="23"/>
                    </a:lnTo>
                    <a:lnTo>
                      <a:pt x="115" y="15"/>
                    </a:lnTo>
                    <a:lnTo>
                      <a:pt x="104" y="10"/>
                    </a:lnTo>
                    <a:lnTo>
                      <a:pt x="94" y="4"/>
                    </a:lnTo>
                    <a:lnTo>
                      <a:pt x="81" y="2"/>
                    </a:lnTo>
                    <a:lnTo>
                      <a:pt x="68" y="0"/>
                    </a:lnTo>
                    <a:lnTo>
                      <a:pt x="54" y="2"/>
                    </a:lnTo>
                    <a:lnTo>
                      <a:pt x="41" y="4"/>
                    </a:lnTo>
                    <a:lnTo>
                      <a:pt x="30" y="10"/>
                    </a:lnTo>
                    <a:lnTo>
                      <a:pt x="19" y="15"/>
                    </a:lnTo>
                    <a:lnTo>
                      <a:pt x="11" y="23"/>
                    </a:lnTo>
                    <a:lnTo>
                      <a:pt x="5" y="32"/>
                    </a:lnTo>
                    <a:lnTo>
                      <a:pt x="1" y="41"/>
                    </a:lnTo>
                    <a:lnTo>
                      <a:pt x="0" y="51"/>
                    </a:lnTo>
                    <a:lnTo>
                      <a:pt x="1" y="61"/>
                    </a:lnTo>
                    <a:lnTo>
                      <a:pt x="5" y="71"/>
                    </a:lnTo>
                    <a:lnTo>
                      <a:pt x="11" y="79"/>
                    </a:lnTo>
                    <a:lnTo>
                      <a:pt x="19" y="87"/>
                    </a:lnTo>
                    <a:lnTo>
                      <a:pt x="30" y="93"/>
                    </a:lnTo>
                    <a:lnTo>
                      <a:pt x="41" y="97"/>
                    </a:lnTo>
                    <a:lnTo>
                      <a:pt x="54" y="101"/>
                    </a:lnTo>
                    <a:lnTo>
                      <a:pt x="68"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7" name="Freeform 45"/>
              <p:cNvSpPr>
                <a:spLocks/>
              </p:cNvSpPr>
              <p:nvPr/>
            </p:nvSpPr>
            <p:spPr bwMode="auto">
              <a:xfrm>
                <a:off x="1222" y="2947"/>
                <a:ext cx="60" cy="46"/>
              </a:xfrm>
              <a:custGeom>
                <a:avLst/>
                <a:gdLst>
                  <a:gd name="T0" fmla="*/ 0 w 121"/>
                  <a:gd name="T1" fmla="*/ 1 h 91"/>
                  <a:gd name="T2" fmla="*/ 0 w 121"/>
                  <a:gd name="T3" fmla="*/ 1 h 91"/>
                  <a:gd name="T4" fmla="*/ 0 w 121"/>
                  <a:gd name="T5" fmla="*/ 1 h 91"/>
                  <a:gd name="T6" fmla="*/ 0 w 121"/>
                  <a:gd name="T7" fmla="*/ 1 h 91"/>
                  <a:gd name="T8" fmla="*/ 0 w 121"/>
                  <a:gd name="T9" fmla="*/ 1 h 91"/>
                  <a:gd name="T10" fmla="*/ 0 w 121"/>
                  <a:gd name="T11" fmla="*/ 1 h 91"/>
                  <a:gd name="T12" fmla="*/ 0 w 121"/>
                  <a:gd name="T13" fmla="*/ 1 h 91"/>
                  <a:gd name="T14" fmla="*/ 0 w 121"/>
                  <a:gd name="T15" fmla="*/ 1 h 91"/>
                  <a:gd name="T16" fmla="*/ 0 w 121"/>
                  <a:gd name="T17" fmla="*/ 1 h 91"/>
                  <a:gd name="T18" fmla="*/ 0 w 121"/>
                  <a:gd name="T19" fmla="*/ 1 h 91"/>
                  <a:gd name="T20" fmla="*/ 0 w 121"/>
                  <a:gd name="T21" fmla="*/ 1 h 91"/>
                  <a:gd name="T22" fmla="*/ 0 w 121"/>
                  <a:gd name="T23" fmla="*/ 1 h 91"/>
                  <a:gd name="T24" fmla="*/ 0 w 121"/>
                  <a:gd name="T25" fmla="*/ 1 h 91"/>
                  <a:gd name="T26" fmla="*/ 0 w 121"/>
                  <a:gd name="T27" fmla="*/ 1 h 91"/>
                  <a:gd name="T28" fmla="*/ 0 w 121"/>
                  <a:gd name="T29" fmla="*/ 1 h 91"/>
                  <a:gd name="T30" fmla="*/ 0 w 121"/>
                  <a:gd name="T31" fmla="*/ 1 h 91"/>
                  <a:gd name="T32" fmla="*/ 0 w 121"/>
                  <a:gd name="T33" fmla="*/ 0 h 91"/>
                  <a:gd name="T34" fmla="*/ 0 w 121"/>
                  <a:gd name="T35" fmla="*/ 1 h 91"/>
                  <a:gd name="T36" fmla="*/ 0 w 121"/>
                  <a:gd name="T37" fmla="*/ 1 h 91"/>
                  <a:gd name="T38" fmla="*/ 0 w 121"/>
                  <a:gd name="T39" fmla="*/ 1 h 91"/>
                  <a:gd name="T40" fmla="*/ 0 w 121"/>
                  <a:gd name="T41" fmla="*/ 1 h 91"/>
                  <a:gd name="T42" fmla="*/ 0 w 121"/>
                  <a:gd name="T43" fmla="*/ 1 h 91"/>
                  <a:gd name="T44" fmla="*/ 0 w 121"/>
                  <a:gd name="T45" fmla="*/ 1 h 91"/>
                  <a:gd name="T46" fmla="*/ 0 w 121"/>
                  <a:gd name="T47" fmla="*/ 1 h 91"/>
                  <a:gd name="T48" fmla="*/ 0 w 121"/>
                  <a:gd name="T49" fmla="*/ 1 h 91"/>
                  <a:gd name="T50" fmla="*/ 0 w 121"/>
                  <a:gd name="T51" fmla="*/ 1 h 91"/>
                  <a:gd name="T52" fmla="*/ 0 w 121"/>
                  <a:gd name="T53" fmla="*/ 1 h 91"/>
                  <a:gd name="T54" fmla="*/ 0 w 121"/>
                  <a:gd name="T55" fmla="*/ 1 h 91"/>
                  <a:gd name="T56" fmla="*/ 0 w 121"/>
                  <a:gd name="T57" fmla="*/ 1 h 91"/>
                  <a:gd name="T58" fmla="*/ 0 w 121"/>
                  <a:gd name="T59" fmla="*/ 1 h 91"/>
                  <a:gd name="T60" fmla="*/ 0 w 121"/>
                  <a:gd name="T61" fmla="*/ 1 h 91"/>
                  <a:gd name="T62" fmla="*/ 0 w 121"/>
                  <a:gd name="T63" fmla="*/ 1 h 91"/>
                  <a:gd name="T64" fmla="*/ 0 w 121"/>
                  <a:gd name="T65" fmla="*/ 1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1"/>
                  <a:gd name="T101" fmla="*/ 121 w 12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1">
                    <a:moveTo>
                      <a:pt x="60" y="91"/>
                    </a:moveTo>
                    <a:lnTo>
                      <a:pt x="73" y="90"/>
                    </a:lnTo>
                    <a:lnTo>
                      <a:pt x="84" y="87"/>
                    </a:lnTo>
                    <a:lnTo>
                      <a:pt x="95" y="83"/>
                    </a:lnTo>
                    <a:lnTo>
                      <a:pt x="103" y="77"/>
                    </a:lnTo>
                    <a:lnTo>
                      <a:pt x="111" y="70"/>
                    </a:lnTo>
                    <a:lnTo>
                      <a:pt x="116" y="63"/>
                    </a:lnTo>
                    <a:lnTo>
                      <a:pt x="120" y="54"/>
                    </a:lnTo>
                    <a:lnTo>
                      <a:pt x="121" y="45"/>
                    </a:lnTo>
                    <a:lnTo>
                      <a:pt x="120" y="35"/>
                    </a:lnTo>
                    <a:lnTo>
                      <a:pt x="116" y="27"/>
                    </a:lnTo>
                    <a:lnTo>
                      <a:pt x="111" y="19"/>
                    </a:lnTo>
                    <a:lnTo>
                      <a:pt x="103" y="12"/>
                    </a:lnTo>
                    <a:lnTo>
                      <a:pt x="95" y="8"/>
                    </a:lnTo>
                    <a:lnTo>
                      <a:pt x="84" y="3"/>
                    </a:lnTo>
                    <a:lnTo>
                      <a:pt x="73" y="1"/>
                    </a:lnTo>
                    <a:lnTo>
                      <a:pt x="60" y="0"/>
                    </a:lnTo>
                    <a:lnTo>
                      <a:pt x="47" y="1"/>
                    </a:lnTo>
                    <a:lnTo>
                      <a:pt x="37" y="3"/>
                    </a:lnTo>
                    <a:lnTo>
                      <a:pt x="27" y="8"/>
                    </a:lnTo>
                    <a:lnTo>
                      <a:pt x="17" y="12"/>
                    </a:lnTo>
                    <a:lnTo>
                      <a:pt x="10" y="19"/>
                    </a:lnTo>
                    <a:lnTo>
                      <a:pt x="5" y="27"/>
                    </a:lnTo>
                    <a:lnTo>
                      <a:pt x="1" y="35"/>
                    </a:lnTo>
                    <a:lnTo>
                      <a:pt x="0" y="45"/>
                    </a:lnTo>
                    <a:lnTo>
                      <a:pt x="1" y="54"/>
                    </a:lnTo>
                    <a:lnTo>
                      <a:pt x="5" y="63"/>
                    </a:lnTo>
                    <a:lnTo>
                      <a:pt x="10" y="70"/>
                    </a:lnTo>
                    <a:lnTo>
                      <a:pt x="17" y="77"/>
                    </a:lnTo>
                    <a:lnTo>
                      <a:pt x="27" y="83"/>
                    </a:lnTo>
                    <a:lnTo>
                      <a:pt x="37" y="87"/>
                    </a:lnTo>
                    <a:lnTo>
                      <a:pt x="47" y="90"/>
                    </a:lnTo>
                    <a:lnTo>
                      <a:pt x="60" y="91"/>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8" name="Freeform 46"/>
              <p:cNvSpPr>
                <a:spLocks/>
              </p:cNvSpPr>
              <p:nvPr/>
            </p:nvSpPr>
            <p:spPr bwMode="auto">
              <a:xfrm>
                <a:off x="1203" y="2933"/>
                <a:ext cx="67" cy="50"/>
              </a:xfrm>
              <a:custGeom>
                <a:avLst/>
                <a:gdLst>
                  <a:gd name="T0" fmla="*/ 0 w 135"/>
                  <a:gd name="T1" fmla="*/ 1 h 100"/>
                  <a:gd name="T2" fmla="*/ 0 w 135"/>
                  <a:gd name="T3" fmla="*/ 1 h 100"/>
                  <a:gd name="T4" fmla="*/ 0 w 135"/>
                  <a:gd name="T5" fmla="*/ 1 h 100"/>
                  <a:gd name="T6" fmla="*/ 0 w 135"/>
                  <a:gd name="T7" fmla="*/ 0 h 100"/>
                  <a:gd name="T8" fmla="*/ 0 w 135"/>
                  <a:gd name="T9" fmla="*/ 1 h 100"/>
                  <a:gd name="T10" fmla="*/ 0 w 135"/>
                  <a:gd name="T11" fmla="*/ 1 h 100"/>
                  <a:gd name="T12" fmla="*/ 0 w 135"/>
                  <a:gd name="T13" fmla="*/ 1 h 100"/>
                  <a:gd name="T14" fmla="*/ 0 w 135"/>
                  <a:gd name="T15" fmla="*/ 1 h 100"/>
                  <a:gd name="T16" fmla="*/ 0 w 135"/>
                  <a:gd name="T17" fmla="*/ 1 h 100"/>
                  <a:gd name="T18" fmla="*/ 0 w 135"/>
                  <a:gd name="T19" fmla="*/ 1 h 100"/>
                  <a:gd name="T20" fmla="*/ 0 w 135"/>
                  <a:gd name="T21" fmla="*/ 1 h 100"/>
                  <a:gd name="T22" fmla="*/ 0 w 135"/>
                  <a:gd name="T23" fmla="*/ 1 h 100"/>
                  <a:gd name="T24" fmla="*/ 0 w 135"/>
                  <a:gd name="T25" fmla="*/ 1 h 100"/>
                  <a:gd name="T26" fmla="*/ 0 w 135"/>
                  <a:gd name="T27" fmla="*/ 1 h 100"/>
                  <a:gd name="T28" fmla="*/ 0 w 135"/>
                  <a:gd name="T29" fmla="*/ 1 h 100"/>
                  <a:gd name="T30" fmla="*/ 0 w 135"/>
                  <a:gd name="T31" fmla="*/ 1 h 100"/>
                  <a:gd name="T32" fmla="*/ 0 w 135"/>
                  <a:gd name="T33" fmla="*/ 1 h 100"/>
                  <a:gd name="T34" fmla="*/ 0 w 135"/>
                  <a:gd name="T35" fmla="*/ 1 h 100"/>
                  <a:gd name="T36" fmla="*/ 0 w 135"/>
                  <a:gd name="T37" fmla="*/ 1 h 100"/>
                  <a:gd name="T38" fmla="*/ 0 w 135"/>
                  <a:gd name="T39" fmla="*/ 1 h 100"/>
                  <a:gd name="T40" fmla="*/ 0 w 135"/>
                  <a:gd name="T41" fmla="*/ 1 h 100"/>
                  <a:gd name="T42" fmla="*/ 0 w 135"/>
                  <a:gd name="T43" fmla="*/ 1 h 100"/>
                  <a:gd name="T44" fmla="*/ 0 w 135"/>
                  <a:gd name="T45" fmla="*/ 1 h 100"/>
                  <a:gd name="T46" fmla="*/ 0 w 135"/>
                  <a:gd name="T47" fmla="*/ 1 h 100"/>
                  <a:gd name="T48" fmla="*/ 0 w 135"/>
                  <a:gd name="T49" fmla="*/ 1 h 100"/>
                  <a:gd name="T50" fmla="*/ 0 w 135"/>
                  <a:gd name="T51" fmla="*/ 1 h 100"/>
                  <a:gd name="T52" fmla="*/ 0 w 135"/>
                  <a:gd name="T53" fmla="*/ 1 h 100"/>
                  <a:gd name="T54" fmla="*/ 0 w 135"/>
                  <a:gd name="T55" fmla="*/ 1 h 100"/>
                  <a:gd name="T56" fmla="*/ 0 w 135"/>
                  <a:gd name="T57" fmla="*/ 1 h 100"/>
                  <a:gd name="T58" fmla="*/ 0 w 135"/>
                  <a:gd name="T59" fmla="*/ 1 h 100"/>
                  <a:gd name="T60" fmla="*/ 0 w 135"/>
                  <a:gd name="T61" fmla="*/ 1 h 100"/>
                  <a:gd name="T62" fmla="*/ 0 w 135"/>
                  <a:gd name="T63" fmla="*/ 1 h 100"/>
                  <a:gd name="T64" fmla="*/ 0 w 135"/>
                  <a:gd name="T65" fmla="*/ 1 h 100"/>
                  <a:gd name="T66" fmla="*/ 0 w 135"/>
                  <a:gd name="T67" fmla="*/ 1 h 100"/>
                  <a:gd name="T68" fmla="*/ 0 w 135"/>
                  <a:gd name="T69" fmla="*/ 1 h 100"/>
                  <a:gd name="T70" fmla="*/ 0 w 135"/>
                  <a:gd name="T71" fmla="*/ 1 h 100"/>
                  <a:gd name="T72" fmla="*/ 0 w 135"/>
                  <a:gd name="T73" fmla="*/ 1 h 100"/>
                  <a:gd name="T74" fmla="*/ 0 w 135"/>
                  <a:gd name="T75" fmla="*/ 1 h 100"/>
                  <a:gd name="T76" fmla="*/ 0 w 135"/>
                  <a:gd name="T77" fmla="*/ 1 h 100"/>
                  <a:gd name="T78" fmla="*/ 0 w 135"/>
                  <a:gd name="T79" fmla="*/ 1 h 100"/>
                  <a:gd name="T80" fmla="*/ 0 w 135"/>
                  <a:gd name="T81" fmla="*/ 1 h 100"/>
                  <a:gd name="T82" fmla="*/ 0 w 135"/>
                  <a:gd name="T83" fmla="*/ 1 h 100"/>
                  <a:gd name="T84" fmla="*/ 0 w 135"/>
                  <a:gd name="T85" fmla="*/ 1 h 100"/>
                  <a:gd name="T86" fmla="*/ 0 w 135"/>
                  <a:gd name="T87" fmla="*/ 1 h 100"/>
                  <a:gd name="T88" fmla="*/ 0 w 135"/>
                  <a:gd name="T89" fmla="*/ 1 h 1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0"/>
                  <a:gd name="T137" fmla="*/ 135 w 135"/>
                  <a:gd name="T138" fmla="*/ 100 h 10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0">
                    <a:moveTo>
                      <a:pt x="122" y="19"/>
                    </a:moveTo>
                    <a:lnTo>
                      <a:pt x="116" y="15"/>
                    </a:lnTo>
                    <a:lnTo>
                      <a:pt x="111" y="11"/>
                    </a:lnTo>
                    <a:lnTo>
                      <a:pt x="104" y="8"/>
                    </a:lnTo>
                    <a:lnTo>
                      <a:pt x="97" y="4"/>
                    </a:lnTo>
                    <a:lnTo>
                      <a:pt x="90" y="2"/>
                    </a:lnTo>
                    <a:lnTo>
                      <a:pt x="82" y="1"/>
                    </a:lnTo>
                    <a:lnTo>
                      <a:pt x="74" y="0"/>
                    </a:lnTo>
                    <a:lnTo>
                      <a:pt x="66" y="0"/>
                    </a:lnTo>
                    <a:lnTo>
                      <a:pt x="66" y="16"/>
                    </a:lnTo>
                    <a:lnTo>
                      <a:pt x="73" y="16"/>
                    </a:lnTo>
                    <a:lnTo>
                      <a:pt x="80" y="16"/>
                    </a:lnTo>
                    <a:lnTo>
                      <a:pt x="85" y="17"/>
                    </a:lnTo>
                    <a:lnTo>
                      <a:pt x="91" y="19"/>
                    </a:lnTo>
                    <a:lnTo>
                      <a:pt x="97" y="22"/>
                    </a:lnTo>
                    <a:lnTo>
                      <a:pt x="101" y="24"/>
                    </a:lnTo>
                    <a:lnTo>
                      <a:pt x="106" y="28"/>
                    </a:lnTo>
                    <a:lnTo>
                      <a:pt x="111" y="31"/>
                    </a:lnTo>
                    <a:lnTo>
                      <a:pt x="114" y="34"/>
                    </a:lnTo>
                    <a:lnTo>
                      <a:pt x="116" y="39"/>
                    </a:lnTo>
                    <a:lnTo>
                      <a:pt x="119" y="45"/>
                    </a:lnTo>
                    <a:lnTo>
                      <a:pt x="120" y="51"/>
                    </a:lnTo>
                    <a:lnTo>
                      <a:pt x="119" y="57"/>
                    </a:lnTo>
                    <a:lnTo>
                      <a:pt x="115" y="63"/>
                    </a:lnTo>
                    <a:lnTo>
                      <a:pt x="111" y="70"/>
                    </a:lnTo>
                    <a:lnTo>
                      <a:pt x="105" y="75"/>
                    </a:lnTo>
                    <a:lnTo>
                      <a:pt x="97" y="79"/>
                    </a:lnTo>
                    <a:lnTo>
                      <a:pt x="88" y="83"/>
                    </a:lnTo>
                    <a:lnTo>
                      <a:pt x="78" y="84"/>
                    </a:lnTo>
                    <a:lnTo>
                      <a:pt x="68" y="85"/>
                    </a:lnTo>
                    <a:lnTo>
                      <a:pt x="61" y="85"/>
                    </a:lnTo>
                    <a:lnTo>
                      <a:pt x="55" y="84"/>
                    </a:lnTo>
                    <a:lnTo>
                      <a:pt x="50" y="83"/>
                    </a:lnTo>
                    <a:lnTo>
                      <a:pt x="44" y="81"/>
                    </a:lnTo>
                    <a:lnTo>
                      <a:pt x="38" y="78"/>
                    </a:lnTo>
                    <a:lnTo>
                      <a:pt x="33" y="76"/>
                    </a:lnTo>
                    <a:lnTo>
                      <a:pt x="29" y="72"/>
                    </a:lnTo>
                    <a:lnTo>
                      <a:pt x="25" y="69"/>
                    </a:lnTo>
                    <a:lnTo>
                      <a:pt x="22" y="66"/>
                    </a:lnTo>
                    <a:lnTo>
                      <a:pt x="20" y="61"/>
                    </a:lnTo>
                    <a:lnTo>
                      <a:pt x="17" y="56"/>
                    </a:lnTo>
                    <a:lnTo>
                      <a:pt x="16" y="51"/>
                    </a:lnTo>
                    <a:lnTo>
                      <a:pt x="17" y="45"/>
                    </a:lnTo>
                    <a:lnTo>
                      <a:pt x="20" y="39"/>
                    </a:lnTo>
                    <a:lnTo>
                      <a:pt x="22" y="34"/>
                    </a:lnTo>
                    <a:lnTo>
                      <a:pt x="25" y="31"/>
                    </a:lnTo>
                    <a:lnTo>
                      <a:pt x="29" y="28"/>
                    </a:lnTo>
                    <a:lnTo>
                      <a:pt x="33" y="25"/>
                    </a:lnTo>
                    <a:lnTo>
                      <a:pt x="38" y="23"/>
                    </a:lnTo>
                    <a:lnTo>
                      <a:pt x="44" y="21"/>
                    </a:lnTo>
                    <a:lnTo>
                      <a:pt x="48" y="19"/>
                    </a:lnTo>
                    <a:lnTo>
                      <a:pt x="54" y="17"/>
                    </a:lnTo>
                    <a:lnTo>
                      <a:pt x="60" y="17"/>
                    </a:lnTo>
                    <a:lnTo>
                      <a:pt x="66" y="16"/>
                    </a:lnTo>
                    <a:lnTo>
                      <a:pt x="66" y="0"/>
                    </a:lnTo>
                    <a:lnTo>
                      <a:pt x="53" y="2"/>
                    </a:lnTo>
                    <a:lnTo>
                      <a:pt x="42" y="4"/>
                    </a:lnTo>
                    <a:lnTo>
                      <a:pt x="30" y="10"/>
                    </a:lnTo>
                    <a:lnTo>
                      <a:pt x="21" y="16"/>
                    </a:lnTo>
                    <a:lnTo>
                      <a:pt x="12" y="23"/>
                    </a:lnTo>
                    <a:lnTo>
                      <a:pt x="6" y="32"/>
                    </a:lnTo>
                    <a:lnTo>
                      <a:pt x="1" y="41"/>
                    </a:lnTo>
                    <a:lnTo>
                      <a:pt x="0" y="51"/>
                    </a:lnTo>
                    <a:lnTo>
                      <a:pt x="1" y="59"/>
                    </a:lnTo>
                    <a:lnTo>
                      <a:pt x="4" y="66"/>
                    </a:lnTo>
                    <a:lnTo>
                      <a:pt x="8" y="74"/>
                    </a:lnTo>
                    <a:lnTo>
                      <a:pt x="14" y="81"/>
                    </a:lnTo>
                    <a:lnTo>
                      <a:pt x="19" y="85"/>
                    </a:lnTo>
                    <a:lnTo>
                      <a:pt x="24" y="89"/>
                    </a:lnTo>
                    <a:lnTo>
                      <a:pt x="31" y="92"/>
                    </a:lnTo>
                    <a:lnTo>
                      <a:pt x="38" y="95"/>
                    </a:lnTo>
                    <a:lnTo>
                      <a:pt x="45" y="98"/>
                    </a:lnTo>
                    <a:lnTo>
                      <a:pt x="52" y="99"/>
                    </a:lnTo>
                    <a:lnTo>
                      <a:pt x="60" y="100"/>
                    </a:lnTo>
                    <a:lnTo>
                      <a:pt x="68" y="100"/>
                    </a:lnTo>
                    <a:lnTo>
                      <a:pt x="76" y="100"/>
                    </a:lnTo>
                    <a:lnTo>
                      <a:pt x="84" y="99"/>
                    </a:lnTo>
                    <a:lnTo>
                      <a:pt x="91" y="98"/>
                    </a:lnTo>
                    <a:lnTo>
                      <a:pt x="99" y="95"/>
                    </a:lnTo>
                    <a:lnTo>
                      <a:pt x="105" y="92"/>
                    </a:lnTo>
                    <a:lnTo>
                      <a:pt x="112" y="89"/>
                    </a:lnTo>
                    <a:lnTo>
                      <a:pt x="118" y="85"/>
                    </a:lnTo>
                    <a:lnTo>
                      <a:pt x="122" y="81"/>
                    </a:lnTo>
                    <a:lnTo>
                      <a:pt x="128" y="74"/>
                    </a:lnTo>
                    <a:lnTo>
                      <a:pt x="131" y="66"/>
                    </a:lnTo>
                    <a:lnTo>
                      <a:pt x="134" y="59"/>
                    </a:lnTo>
                    <a:lnTo>
                      <a:pt x="135" y="51"/>
                    </a:lnTo>
                    <a:lnTo>
                      <a:pt x="134" y="42"/>
                    </a:lnTo>
                    <a:lnTo>
                      <a:pt x="131" y="34"/>
                    </a:lnTo>
                    <a:lnTo>
                      <a:pt x="128" y="26"/>
                    </a:lnTo>
                    <a:lnTo>
                      <a:pt x="122"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29" name="Freeform 47"/>
              <p:cNvSpPr>
                <a:spLocks/>
              </p:cNvSpPr>
              <p:nvPr/>
            </p:nvSpPr>
            <p:spPr bwMode="auto">
              <a:xfrm>
                <a:off x="1292" y="2950"/>
                <a:ext cx="68" cy="50"/>
              </a:xfrm>
              <a:custGeom>
                <a:avLst/>
                <a:gdLst>
                  <a:gd name="T0" fmla="*/ 1 w 135"/>
                  <a:gd name="T1" fmla="*/ 0 h 102"/>
                  <a:gd name="T2" fmla="*/ 1 w 135"/>
                  <a:gd name="T3" fmla="*/ 0 h 102"/>
                  <a:gd name="T4" fmla="*/ 1 w 135"/>
                  <a:gd name="T5" fmla="*/ 0 h 102"/>
                  <a:gd name="T6" fmla="*/ 1 w 135"/>
                  <a:gd name="T7" fmla="*/ 0 h 102"/>
                  <a:gd name="T8" fmla="*/ 1 w 135"/>
                  <a:gd name="T9" fmla="*/ 0 h 102"/>
                  <a:gd name="T10" fmla="*/ 1 w 135"/>
                  <a:gd name="T11" fmla="*/ 0 h 102"/>
                  <a:gd name="T12" fmla="*/ 1 w 135"/>
                  <a:gd name="T13" fmla="*/ 0 h 102"/>
                  <a:gd name="T14" fmla="*/ 1 w 135"/>
                  <a:gd name="T15" fmla="*/ 0 h 102"/>
                  <a:gd name="T16" fmla="*/ 1 w 135"/>
                  <a:gd name="T17" fmla="*/ 0 h 102"/>
                  <a:gd name="T18" fmla="*/ 1 w 135"/>
                  <a:gd name="T19" fmla="*/ 0 h 102"/>
                  <a:gd name="T20" fmla="*/ 1 w 135"/>
                  <a:gd name="T21" fmla="*/ 0 h 102"/>
                  <a:gd name="T22" fmla="*/ 1 w 135"/>
                  <a:gd name="T23" fmla="*/ 0 h 102"/>
                  <a:gd name="T24" fmla="*/ 1 w 135"/>
                  <a:gd name="T25" fmla="*/ 0 h 102"/>
                  <a:gd name="T26" fmla="*/ 1 w 135"/>
                  <a:gd name="T27" fmla="*/ 0 h 102"/>
                  <a:gd name="T28" fmla="*/ 1 w 135"/>
                  <a:gd name="T29" fmla="*/ 0 h 102"/>
                  <a:gd name="T30" fmla="*/ 1 w 135"/>
                  <a:gd name="T31" fmla="*/ 0 h 102"/>
                  <a:gd name="T32" fmla="*/ 1 w 135"/>
                  <a:gd name="T33" fmla="*/ 0 h 102"/>
                  <a:gd name="T34" fmla="*/ 1 w 135"/>
                  <a:gd name="T35" fmla="*/ 0 h 102"/>
                  <a:gd name="T36" fmla="*/ 1 w 135"/>
                  <a:gd name="T37" fmla="*/ 0 h 102"/>
                  <a:gd name="T38" fmla="*/ 1 w 135"/>
                  <a:gd name="T39" fmla="*/ 0 h 102"/>
                  <a:gd name="T40" fmla="*/ 1 w 135"/>
                  <a:gd name="T41" fmla="*/ 0 h 102"/>
                  <a:gd name="T42" fmla="*/ 1 w 135"/>
                  <a:gd name="T43" fmla="*/ 0 h 102"/>
                  <a:gd name="T44" fmla="*/ 1 w 135"/>
                  <a:gd name="T45" fmla="*/ 0 h 102"/>
                  <a:gd name="T46" fmla="*/ 1 w 135"/>
                  <a:gd name="T47" fmla="*/ 0 h 102"/>
                  <a:gd name="T48" fmla="*/ 0 w 135"/>
                  <a:gd name="T49" fmla="*/ 0 h 102"/>
                  <a:gd name="T50" fmla="*/ 1 w 135"/>
                  <a:gd name="T51" fmla="*/ 0 h 102"/>
                  <a:gd name="T52" fmla="*/ 1 w 135"/>
                  <a:gd name="T53" fmla="*/ 0 h 102"/>
                  <a:gd name="T54" fmla="*/ 1 w 135"/>
                  <a:gd name="T55" fmla="*/ 0 h 102"/>
                  <a:gd name="T56" fmla="*/ 1 w 135"/>
                  <a:gd name="T57" fmla="*/ 0 h 102"/>
                  <a:gd name="T58" fmla="*/ 1 w 135"/>
                  <a:gd name="T59" fmla="*/ 0 h 102"/>
                  <a:gd name="T60" fmla="*/ 1 w 135"/>
                  <a:gd name="T61" fmla="*/ 0 h 102"/>
                  <a:gd name="T62" fmla="*/ 1 w 135"/>
                  <a:gd name="T63" fmla="*/ 0 h 102"/>
                  <a:gd name="T64" fmla="*/ 1 w 135"/>
                  <a:gd name="T65" fmla="*/ 0 h 1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5"/>
                  <a:gd name="T100" fmla="*/ 0 h 102"/>
                  <a:gd name="T101" fmla="*/ 135 w 135"/>
                  <a:gd name="T102" fmla="*/ 102 h 1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5" h="102">
                    <a:moveTo>
                      <a:pt x="67" y="102"/>
                    </a:moveTo>
                    <a:lnTo>
                      <a:pt x="80" y="101"/>
                    </a:lnTo>
                    <a:lnTo>
                      <a:pt x="93" y="97"/>
                    </a:lnTo>
                    <a:lnTo>
                      <a:pt x="105" y="92"/>
                    </a:lnTo>
                    <a:lnTo>
                      <a:pt x="115" y="87"/>
                    </a:lnTo>
                    <a:lnTo>
                      <a:pt x="123" y="79"/>
                    </a:lnTo>
                    <a:lnTo>
                      <a:pt x="129" y="71"/>
                    </a:lnTo>
                    <a:lnTo>
                      <a:pt x="133" y="61"/>
                    </a:lnTo>
                    <a:lnTo>
                      <a:pt x="135" y="51"/>
                    </a:lnTo>
                    <a:lnTo>
                      <a:pt x="133" y="41"/>
                    </a:lnTo>
                    <a:lnTo>
                      <a:pt x="129" y="31"/>
                    </a:lnTo>
                    <a:lnTo>
                      <a:pt x="123" y="23"/>
                    </a:lnTo>
                    <a:lnTo>
                      <a:pt x="115" y="15"/>
                    </a:lnTo>
                    <a:lnTo>
                      <a:pt x="105" y="9"/>
                    </a:lnTo>
                    <a:lnTo>
                      <a:pt x="93" y="4"/>
                    </a:lnTo>
                    <a:lnTo>
                      <a:pt x="80" y="1"/>
                    </a:lnTo>
                    <a:lnTo>
                      <a:pt x="67" y="0"/>
                    </a:lnTo>
                    <a:lnTo>
                      <a:pt x="53" y="1"/>
                    </a:lnTo>
                    <a:lnTo>
                      <a:pt x="40" y="4"/>
                    </a:lnTo>
                    <a:lnTo>
                      <a:pt x="30" y="9"/>
                    </a:lnTo>
                    <a:lnTo>
                      <a:pt x="19" y="15"/>
                    </a:lnTo>
                    <a:lnTo>
                      <a:pt x="11" y="23"/>
                    </a:lnTo>
                    <a:lnTo>
                      <a:pt x="6" y="31"/>
                    </a:lnTo>
                    <a:lnTo>
                      <a:pt x="1" y="41"/>
                    </a:lnTo>
                    <a:lnTo>
                      <a:pt x="0" y="51"/>
                    </a:lnTo>
                    <a:lnTo>
                      <a:pt x="1" y="61"/>
                    </a:lnTo>
                    <a:lnTo>
                      <a:pt x="6" y="71"/>
                    </a:lnTo>
                    <a:lnTo>
                      <a:pt x="11" y="79"/>
                    </a:lnTo>
                    <a:lnTo>
                      <a:pt x="19" y="87"/>
                    </a:lnTo>
                    <a:lnTo>
                      <a:pt x="30" y="92"/>
                    </a:lnTo>
                    <a:lnTo>
                      <a:pt x="40" y="97"/>
                    </a:lnTo>
                    <a:lnTo>
                      <a:pt x="53" y="101"/>
                    </a:lnTo>
                    <a:lnTo>
                      <a:pt x="67"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0" name="Freeform 48"/>
              <p:cNvSpPr>
                <a:spLocks/>
              </p:cNvSpPr>
              <p:nvPr/>
            </p:nvSpPr>
            <p:spPr bwMode="auto">
              <a:xfrm>
                <a:off x="1320" y="2973"/>
                <a:ext cx="60" cy="46"/>
              </a:xfrm>
              <a:custGeom>
                <a:avLst/>
                <a:gdLst>
                  <a:gd name="T0" fmla="*/ 0 w 121"/>
                  <a:gd name="T1" fmla="*/ 1 h 91"/>
                  <a:gd name="T2" fmla="*/ 0 w 121"/>
                  <a:gd name="T3" fmla="*/ 1 h 91"/>
                  <a:gd name="T4" fmla="*/ 0 w 121"/>
                  <a:gd name="T5" fmla="*/ 1 h 91"/>
                  <a:gd name="T6" fmla="*/ 0 w 121"/>
                  <a:gd name="T7" fmla="*/ 1 h 91"/>
                  <a:gd name="T8" fmla="*/ 0 w 121"/>
                  <a:gd name="T9" fmla="*/ 1 h 91"/>
                  <a:gd name="T10" fmla="*/ 0 w 121"/>
                  <a:gd name="T11" fmla="*/ 1 h 91"/>
                  <a:gd name="T12" fmla="*/ 0 w 121"/>
                  <a:gd name="T13" fmla="*/ 1 h 91"/>
                  <a:gd name="T14" fmla="*/ 0 w 121"/>
                  <a:gd name="T15" fmla="*/ 1 h 91"/>
                  <a:gd name="T16" fmla="*/ 0 w 121"/>
                  <a:gd name="T17" fmla="*/ 1 h 91"/>
                  <a:gd name="T18" fmla="*/ 0 w 121"/>
                  <a:gd name="T19" fmla="*/ 1 h 91"/>
                  <a:gd name="T20" fmla="*/ 0 w 121"/>
                  <a:gd name="T21" fmla="*/ 1 h 91"/>
                  <a:gd name="T22" fmla="*/ 0 w 121"/>
                  <a:gd name="T23" fmla="*/ 1 h 91"/>
                  <a:gd name="T24" fmla="*/ 0 w 121"/>
                  <a:gd name="T25" fmla="*/ 1 h 91"/>
                  <a:gd name="T26" fmla="*/ 0 w 121"/>
                  <a:gd name="T27" fmla="*/ 1 h 91"/>
                  <a:gd name="T28" fmla="*/ 0 w 121"/>
                  <a:gd name="T29" fmla="*/ 1 h 91"/>
                  <a:gd name="T30" fmla="*/ 0 w 121"/>
                  <a:gd name="T31" fmla="*/ 1 h 91"/>
                  <a:gd name="T32" fmla="*/ 0 w 121"/>
                  <a:gd name="T33" fmla="*/ 0 h 91"/>
                  <a:gd name="T34" fmla="*/ 0 w 121"/>
                  <a:gd name="T35" fmla="*/ 1 h 91"/>
                  <a:gd name="T36" fmla="*/ 0 w 121"/>
                  <a:gd name="T37" fmla="*/ 1 h 91"/>
                  <a:gd name="T38" fmla="*/ 0 w 121"/>
                  <a:gd name="T39" fmla="*/ 1 h 91"/>
                  <a:gd name="T40" fmla="*/ 0 w 121"/>
                  <a:gd name="T41" fmla="*/ 1 h 91"/>
                  <a:gd name="T42" fmla="*/ 0 w 121"/>
                  <a:gd name="T43" fmla="*/ 1 h 91"/>
                  <a:gd name="T44" fmla="*/ 0 w 121"/>
                  <a:gd name="T45" fmla="*/ 1 h 91"/>
                  <a:gd name="T46" fmla="*/ 0 w 121"/>
                  <a:gd name="T47" fmla="*/ 1 h 91"/>
                  <a:gd name="T48" fmla="*/ 0 w 121"/>
                  <a:gd name="T49" fmla="*/ 1 h 91"/>
                  <a:gd name="T50" fmla="*/ 0 w 121"/>
                  <a:gd name="T51" fmla="*/ 1 h 91"/>
                  <a:gd name="T52" fmla="*/ 0 w 121"/>
                  <a:gd name="T53" fmla="*/ 1 h 91"/>
                  <a:gd name="T54" fmla="*/ 0 w 121"/>
                  <a:gd name="T55" fmla="*/ 1 h 91"/>
                  <a:gd name="T56" fmla="*/ 0 w 121"/>
                  <a:gd name="T57" fmla="*/ 1 h 91"/>
                  <a:gd name="T58" fmla="*/ 0 w 121"/>
                  <a:gd name="T59" fmla="*/ 1 h 91"/>
                  <a:gd name="T60" fmla="*/ 0 w 121"/>
                  <a:gd name="T61" fmla="*/ 1 h 91"/>
                  <a:gd name="T62" fmla="*/ 0 w 121"/>
                  <a:gd name="T63" fmla="*/ 1 h 91"/>
                  <a:gd name="T64" fmla="*/ 0 w 121"/>
                  <a:gd name="T65" fmla="*/ 1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1"/>
                  <a:gd name="T101" fmla="*/ 121 w 12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1">
                    <a:moveTo>
                      <a:pt x="61" y="91"/>
                    </a:moveTo>
                    <a:lnTo>
                      <a:pt x="74" y="89"/>
                    </a:lnTo>
                    <a:lnTo>
                      <a:pt x="84" y="87"/>
                    </a:lnTo>
                    <a:lnTo>
                      <a:pt x="94" y="82"/>
                    </a:lnTo>
                    <a:lnTo>
                      <a:pt x="104" y="77"/>
                    </a:lnTo>
                    <a:lnTo>
                      <a:pt x="111" y="71"/>
                    </a:lnTo>
                    <a:lnTo>
                      <a:pt x="116" y="63"/>
                    </a:lnTo>
                    <a:lnTo>
                      <a:pt x="120" y="55"/>
                    </a:lnTo>
                    <a:lnTo>
                      <a:pt x="121" y="46"/>
                    </a:lnTo>
                    <a:lnTo>
                      <a:pt x="120" y="36"/>
                    </a:lnTo>
                    <a:lnTo>
                      <a:pt x="116" y="27"/>
                    </a:lnTo>
                    <a:lnTo>
                      <a:pt x="111" y="20"/>
                    </a:lnTo>
                    <a:lnTo>
                      <a:pt x="104" y="13"/>
                    </a:lnTo>
                    <a:lnTo>
                      <a:pt x="94" y="8"/>
                    </a:lnTo>
                    <a:lnTo>
                      <a:pt x="84" y="3"/>
                    </a:lnTo>
                    <a:lnTo>
                      <a:pt x="74" y="1"/>
                    </a:lnTo>
                    <a:lnTo>
                      <a:pt x="61" y="0"/>
                    </a:lnTo>
                    <a:lnTo>
                      <a:pt x="48" y="1"/>
                    </a:lnTo>
                    <a:lnTo>
                      <a:pt x="37" y="3"/>
                    </a:lnTo>
                    <a:lnTo>
                      <a:pt x="27" y="8"/>
                    </a:lnTo>
                    <a:lnTo>
                      <a:pt x="18" y="13"/>
                    </a:lnTo>
                    <a:lnTo>
                      <a:pt x="10" y="20"/>
                    </a:lnTo>
                    <a:lnTo>
                      <a:pt x="5" y="27"/>
                    </a:lnTo>
                    <a:lnTo>
                      <a:pt x="1" y="36"/>
                    </a:lnTo>
                    <a:lnTo>
                      <a:pt x="0" y="46"/>
                    </a:lnTo>
                    <a:lnTo>
                      <a:pt x="1" y="55"/>
                    </a:lnTo>
                    <a:lnTo>
                      <a:pt x="5" y="63"/>
                    </a:lnTo>
                    <a:lnTo>
                      <a:pt x="10" y="71"/>
                    </a:lnTo>
                    <a:lnTo>
                      <a:pt x="18" y="77"/>
                    </a:lnTo>
                    <a:lnTo>
                      <a:pt x="27" y="82"/>
                    </a:lnTo>
                    <a:lnTo>
                      <a:pt x="37" y="87"/>
                    </a:lnTo>
                    <a:lnTo>
                      <a:pt x="48" y="89"/>
                    </a:lnTo>
                    <a:lnTo>
                      <a:pt x="61" y="91"/>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1" name="Freeform 49"/>
              <p:cNvSpPr>
                <a:spLocks/>
              </p:cNvSpPr>
              <p:nvPr/>
            </p:nvSpPr>
            <p:spPr bwMode="auto">
              <a:xfrm>
                <a:off x="1302" y="2959"/>
                <a:ext cx="67" cy="51"/>
              </a:xfrm>
              <a:custGeom>
                <a:avLst/>
                <a:gdLst>
                  <a:gd name="T0" fmla="*/ 0 w 135"/>
                  <a:gd name="T1" fmla="*/ 1 h 101"/>
                  <a:gd name="T2" fmla="*/ 0 w 135"/>
                  <a:gd name="T3" fmla="*/ 1 h 101"/>
                  <a:gd name="T4" fmla="*/ 0 w 135"/>
                  <a:gd name="T5" fmla="*/ 1 h 101"/>
                  <a:gd name="T6" fmla="*/ 0 w 135"/>
                  <a:gd name="T7" fmla="*/ 0 h 101"/>
                  <a:gd name="T8" fmla="*/ 0 w 135"/>
                  <a:gd name="T9" fmla="*/ 1 h 101"/>
                  <a:gd name="T10" fmla="*/ 0 w 135"/>
                  <a:gd name="T11" fmla="*/ 1 h 101"/>
                  <a:gd name="T12" fmla="*/ 0 w 135"/>
                  <a:gd name="T13" fmla="*/ 1 h 101"/>
                  <a:gd name="T14" fmla="*/ 0 w 135"/>
                  <a:gd name="T15" fmla="*/ 1 h 101"/>
                  <a:gd name="T16" fmla="*/ 0 w 135"/>
                  <a:gd name="T17" fmla="*/ 1 h 101"/>
                  <a:gd name="T18" fmla="*/ 0 w 135"/>
                  <a:gd name="T19" fmla="*/ 1 h 101"/>
                  <a:gd name="T20" fmla="*/ 0 w 135"/>
                  <a:gd name="T21" fmla="*/ 1 h 101"/>
                  <a:gd name="T22" fmla="*/ 0 w 135"/>
                  <a:gd name="T23" fmla="*/ 1 h 101"/>
                  <a:gd name="T24" fmla="*/ 0 w 135"/>
                  <a:gd name="T25" fmla="*/ 1 h 101"/>
                  <a:gd name="T26" fmla="*/ 0 w 135"/>
                  <a:gd name="T27" fmla="*/ 1 h 101"/>
                  <a:gd name="T28" fmla="*/ 0 w 135"/>
                  <a:gd name="T29" fmla="*/ 1 h 101"/>
                  <a:gd name="T30" fmla="*/ 0 w 135"/>
                  <a:gd name="T31" fmla="*/ 1 h 101"/>
                  <a:gd name="T32" fmla="*/ 0 w 135"/>
                  <a:gd name="T33" fmla="*/ 1 h 101"/>
                  <a:gd name="T34" fmla="*/ 0 w 135"/>
                  <a:gd name="T35" fmla="*/ 1 h 101"/>
                  <a:gd name="T36" fmla="*/ 0 w 135"/>
                  <a:gd name="T37" fmla="*/ 1 h 101"/>
                  <a:gd name="T38" fmla="*/ 0 w 135"/>
                  <a:gd name="T39" fmla="*/ 1 h 101"/>
                  <a:gd name="T40" fmla="*/ 0 w 135"/>
                  <a:gd name="T41" fmla="*/ 1 h 101"/>
                  <a:gd name="T42" fmla="*/ 0 w 135"/>
                  <a:gd name="T43" fmla="*/ 1 h 101"/>
                  <a:gd name="T44" fmla="*/ 0 w 135"/>
                  <a:gd name="T45" fmla="*/ 1 h 101"/>
                  <a:gd name="T46" fmla="*/ 0 w 135"/>
                  <a:gd name="T47" fmla="*/ 1 h 101"/>
                  <a:gd name="T48" fmla="*/ 0 w 135"/>
                  <a:gd name="T49" fmla="*/ 1 h 101"/>
                  <a:gd name="T50" fmla="*/ 0 w 135"/>
                  <a:gd name="T51" fmla="*/ 1 h 101"/>
                  <a:gd name="T52" fmla="*/ 0 w 135"/>
                  <a:gd name="T53" fmla="*/ 1 h 101"/>
                  <a:gd name="T54" fmla="*/ 0 w 135"/>
                  <a:gd name="T55" fmla="*/ 1 h 101"/>
                  <a:gd name="T56" fmla="*/ 0 w 135"/>
                  <a:gd name="T57" fmla="*/ 1 h 101"/>
                  <a:gd name="T58" fmla="*/ 0 w 135"/>
                  <a:gd name="T59" fmla="*/ 1 h 101"/>
                  <a:gd name="T60" fmla="*/ 0 w 135"/>
                  <a:gd name="T61" fmla="*/ 1 h 101"/>
                  <a:gd name="T62" fmla="*/ 0 w 135"/>
                  <a:gd name="T63" fmla="*/ 1 h 101"/>
                  <a:gd name="T64" fmla="*/ 0 w 135"/>
                  <a:gd name="T65" fmla="*/ 1 h 101"/>
                  <a:gd name="T66" fmla="*/ 0 w 135"/>
                  <a:gd name="T67" fmla="*/ 1 h 101"/>
                  <a:gd name="T68" fmla="*/ 0 w 135"/>
                  <a:gd name="T69" fmla="*/ 1 h 101"/>
                  <a:gd name="T70" fmla="*/ 0 w 135"/>
                  <a:gd name="T71" fmla="*/ 1 h 101"/>
                  <a:gd name="T72" fmla="*/ 0 w 135"/>
                  <a:gd name="T73" fmla="*/ 1 h 101"/>
                  <a:gd name="T74" fmla="*/ 0 w 135"/>
                  <a:gd name="T75" fmla="*/ 1 h 101"/>
                  <a:gd name="T76" fmla="*/ 0 w 135"/>
                  <a:gd name="T77" fmla="*/ 1 h 101"/>
                  <a:gd name="T78" fmla="*/ 0 w 135"/>
                  <a:gd name="T79" fmla="*/ 1 h 101"/>
                  <a:gd name="T80" fmla="*/ 0 w 135"/>
                  <a:gd name="T81" fmla="*/ 1 h 101"/>
                  <a:gd name="T82" fmla="*/ 0 w 135"/>
                  <a:gd name="T83" fmla="*/ 1 h 101"/>
                  <a:gd name="T84" fmla="*/ 0 w 135"/>
                  <a:gd name="T85" fmla="*/ 1 h 101"/>
                  <a:gd name="T86" fmla="*/ 0 w 135"/>
                  <a:gd name="T87" fmla="*/ 1 h 101"/>
                  <a:gd name="T88" fmla="*/ 0 w 135"/>
                  <a:gd name="T89" fmla="*/ 1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1"/>
                  <a:gd name="T137" fmla="*/ 135 w 135"/>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1">
                    <a:moveTo>
                      <a:pt x="122" y="20"/>
                    </a:moveTo>
                    <a:lnTo>
                      <a:pt x="117" y="16"/>
                    </a:lnTo>
                    <a:lnTo>
                      <a:pt x="111" y="11"/>
                    </a:lnTo>
                    <a:lnTo>
                      <a:pt x="104" y="8"/>
                    </a:lnTo>
                    <a:lnTo>
                      <a:pt x="97" y="4"/>
                    </a:lnTo>
                    <a:lnTo>
                      <a:pt x="90" y="3"/>
                    </a:lnTo>
                    <a:lnTo>
                      <a:pt x="82" y="1"/>
                    </a:lnTo>
                    <a:lnTo>
                      <a:pt x="74" y="0"/>
                    </a:lnTo>
                    <a:lnTo>
                      <a:pt x="66" y="0"/>
                    </a:lnTo>
                    <a:lnTo>
                      <a:pt x="66" y="16"/>
                    </a:lnTo>
                    <a:lnTo>
                      <a:pt x="73" y="16"/>
                    </a:lnTo>
                    <a:lnTo>
                      <a:pt x="79" y="17"/>
                    </a:lnTo>
                    <a:lnTo>
                      <a:pt x="85" y="18"/>
                    </a:lnTo>
                    <a:lnTo>
                      <a:pt x="91" y="20"/>
                    </a:lnTo>
                    <a:lnTo>
                      <a:pt x="97" y="23"/>
                    </a:lnTo>
                    <a:lnTo>
                      <a:pt x="102" y="25"/>
                    </a:lnTo>
                    <a:lnTo>
                      <a:pt x="106" y="29"/>
                    </a:lnTo>
                    <a:lnTo>
                      <a:pt x="111" y="32"/>
                    </a:lnTo>
                    <a:lnTo>
                      <a:pt x="113" y="35"/>
                    </a:lnTo>
                    <a:lnTo>
                      <a:pt x="117" y="39"/>
                    </a:lnTo>
                    <a:lnTo>
                      <a:pt x="118" y="45"/>
                    </a:lnTo>
                    <a:lnTo>
                      <a:pt x="119" y="50"/>
                    </a:lnTo>
                    <a:lnTo>
                      <a:pt x="118" y="57"/>
                    </a:lnTo>
                    <a:lnTo>
                      <a:pt x="115" y="63"/>
                    </a:lnTo>
                    <a:lnTo>
                      <a:pt x="110" y="70"/>
                    </a:lnTo>
                    <a:lnTo>
                      <a:pt x="104" y="75"/>
                    </a:lnTo>
                    <a:lnTo>
                      <a:pt x="96" y="79"/>
                    </a:lnTo>
                    <a:lnTo>
                      <a:pt x="88" y="83"/>
                    </a:lnTo>
                    <a:lnTo>
                      <a:pt x="79" y="84"/>
                    </a:lnTo>
                    <a:lnTo>
                      <a:pt x="68" y="85"/>
                    </a:lnTo>
                    <a:lnTo>
                      <a:pt x="61" y="85"/>
                    </a:lnTo>
                    <a:lnTo>
                      <a:pt x="55" y="84"/>
                    </a:lnTo>
                    <a:lnTo>
                      <a:pt x="50" y="83"/>
                    </a:lnTo>
                    <a:lnTo>
                      <a:pt x="44" y="80"/>
                    </a:lnTo>
                    <a:lnTo>
                      <a:pt x="38" y="78"/>
                    </a:lnTo>
                    <a:lnTo>
                      <a:pt x="34" y="76"/>
                    </a:lnTo>
                    <a:lnTo>
                      <a:pt x="29" y="72"/>
                    </a:lnTo>
                    <a:lnTo>
                      <a:pt x="26" y="69"/>
                    </a:lnTo>
                    <a:lnTo>
                      <a:pt x="22" y="65"/>
                    </a:lnTo>
                    <a:lnTo>
                      <a:pt x="20" y="61"/>
                    </a:lnTo>
                    <a:lnTo>
                      <a:pt x="17" y="56"/>
                    </a:lnTo>
                    <a:lnTo>
                      <a:pt x="16" y="50"/>
                    </a:lnTo>
                    <a:lnTo>
                      <a:pt x="17" y="45"/>
                    </a:lnTo>
                    <a:lnTo>
                      <a:pt x="20" y="39"/>
                    </a:lnTo>
                    <a:lnTo>
                      <a:pt x="22" y="35"/>
                    </a:lnTo>
                    <a:lnTo>
                      <a:pt x="26" y="32"/>
                    </a:lnTo>
                    <a:lnTo>
                      <a:pt x="29" y="29"/>
                    </a:lnTo>
                    <a:lnTo>
                      <a:pt x="34" y="26"/>
                    </a:lnTo>
                    <a:lnTo>
                      <a:pt x="38" y="23"/>
                    </a:lnTo>
                    <a:lnTo>
                      <a:pt x="43" y="20"/>
                    </a:lnTo>
                    <a:lnTo>
                      <a:pt x="49" y="19"/>
                    </a:lnTo>
                    <a:lnTo>
                      <a:pt x="54" y="17"/>
                    </a:lnTo>
                    <a:lnTo>
                      <a:pt x="60" y="17"/>
                    </a:lnTo>
                    <a:lnTo>
                      <a:pt x="66" y="16"/>
                    </a:lnTo>
                    <a:lnTo>
                      <a:pt x="66" y="0"/>
                    </a:lnTo>
                    <a:lnTo>
                      <a:pt x="53" y="2"/>
                    </a:lnTo>
                    <a:lnTo>
                      <a:pt x="42" y="5"/>
                    </a:lnTo>
                    <a:lnTo>
                      <a:pt x="30" y="10"/>
                    </a:lnTo>
                    <a:lnTo>
                      <a:pt x="21" y="16"/>
                    </a:lnTo>
                    <a:lnTo>
                      <a:pt x="12" y="24"/>
                    </a:lnTo>
                    <a:lnTo>
                      <a:pt x="6" y="32"/>
                    </a:lnTo>
                    <a:lnTo>
                      <a:pt x="1" y="41"/>
                    </a:lnTo>
                    <a:lnTo>
                      <a:pt x="0" y="50"/>
                    </a:lnTo>
                    <a:lnTo>
                      <a:pt x="1" y="58"/>
                    </a:lnTo>
                    <a:lnTo>
                      <a:pt x="4" y="67"/>
                    </a:lnTo>
                    <a:lnTo>
                      <a:pt x="8" y="73"/>
                    </a:lnTo>
                    <a:lnTo>
                      <a:pt x="14" y="80"/>
                    </a:lnTo>
                    <a:lnTo>
                      <a:pt x="19" y="85"/>
                    </a:lnTo>
                    <a:lnTo>
                      <a:pt x="24" y="88"/>
                    </a:lnTo>
                    <a:lnTo>
                      <a:pt x="31" y="93"/>
                    </a:lnTo>
                    <a:lnTo>
                      <a:pt x="38" y="95"/>
                    </a:lnTo>
                    <a:lnTo>
                      <a:pt x="45" y="98"/>
                    </a:lnTo>
                    <a:lnTo>
                      <a:pt x="52" y="100"/>
                    </a:lnTo>
                    <a:lnTo>
                      <a:pt x="60" y="101"/>
                    </a:lnTo>
                    <a:lnTo>
                      <a:pt x="68" y="101"/>
                    </a:lnTo>
                    <a:lnTo>
                      <a:pt x="76" y="101"/>
                    </a:lnTo>
                    <a:lnTo>
                      <a:pt x="83" y="100"/>
                    </a:lnTo>
                    <a:lnTo>
                      <a:pt x="91" y="98"/>
                    </a:lnTo>
                    <a:lnTo>
                      <a:pt x="98" y="95"/>
                    </a:lnTo>
                    <a:lnTo>
                      <a:pt x="105" y="93"/>
                    </a:lnTo>
                    <a:lnTo>
                      <a:pt x="111" y="88"/>
                    </a:lnTo>
                    <a:lnTo>
                      <a:pt x="117" y="85"/>
                    </a:lnTo>
                    <a:lnTo>
                      <a:pt x="122" y="80"/>
                    </a:lnTo>
                    <a:lnTo>
                      <a:pt x="128" y="73"/>
                    </a:lnTo>
                    <a:lnTo>
                      <a:pt x="131" y="67"/>
                    </a:lnTo>
                    <a:lnTo>
                      <a:pt x="134" y="58"/>
                    </a:lnTo>
                    <a:lnTo>
                      <a:pt x="135" y="50"/>
                    </a:lnTo>
                    <a:lnTo>
                      <a:pt x="134" y="42"/>
                    </a:lnTo>
                    <a:lnTo>
                      <a:pt x="131" y="34"/>
                    </a:lnTo>
                    <a:lnTo>
                      <a:pt x="128" y="27"/>
                    </a:lnTo>
                    <a:lnTo>
                      <a:pt x="122"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2" name="Freeform 50"/>
              <p:cNvSpPr>
                <a:spLocks/>
              </p:cNvSpPr>
              <p:nvPr/>
            </p:nvSpPr>
            <p:spPr bwMode="auto">
              <a:xfrm>
                <a:off x="1049" y="2972"/>
                <a:ext cx="67" cy="50"/>
              </a:xfrm>
              <a:custGeom>
                <a:avLst/>
                <a:gdLst>
                  <a:gd name="T0" fmla="*/ 1 w 133"/>
                  <a:gd name="T1" fmla="*/ 1 h 100"/>
                  <a:gd name="T2" fmla="*/ 1 w 133"/>
                  <a:gd name="T3" fmla="*/ 1 h 100"/>
                  <a:gd name="T4" fmla="*/ 1 w 133"/>
                  <a:gd name="T5" fmla="*/ 1 h 100"/>
                  <a:gd name="T6" fmla="*/ 1 w 133"/>
                  <a:gd name="T7" fmla="*/ 1 h 100"/>
                  <a:gd name="T8" fmla="*/ 1 w 133"/>
                  <a:gd name="T9" fmla="*/ 1 h 100"/>
                  <a:gd name="T10" fmla="*/ 1 w 133"/>
                  <a:gd name="T11" fmla="*/ 1 h 100"/>
                  <a:gd name="T12" fmla="*/ 1 w 133"/>
                  <a:gd name="T13" fmla="*/ 1 h 100"/>
                  <a:gd name="T14" fmla="*/ 1 w 133"/>
                  <a:gd name="T15" fmla="*/ 1 h 100"/>
                  <a:gd name="T16" fmla="*/ 1 w 133"/>
                  <a:gd name="T17" fmla="*/ 1 h 100"/>
                  <a:gd name="T18" fmla="*/ 1 w 133"/>
                  <a:gd name="T19" fmla="*/ 1 h 100"/>
                  <a:gd name="T20" fmla="*/ 1 w 133"/>
                  <a:gd name="T21" fmla="*/ 1 h 100"/>
                  <a:gd name="T22" fmla="*/ 1 w 133"/>
                  <a:gd name="T23" fmla="*/ 1 h 100"/>
                  <a:gd name="T24" fmla="*/ 1 w 133"/>
                  <a:gd name="T25" fmla="*/ 1 h 100"/>
                  <a:gd name="T26" fmla="*/ 1 w 133"/>
                  <a:gd name="T27" fmla="*/ 1 h 100"/>
                  <a:gd name="T28" fmla="*/ 1 w 133"/>
                  <a:gd name="T29" fmla="*/ 1 h 100"/>
                  <a:gd name="T30" fmla="*/ 1 w 133"/>
                  <a:gd name="T31" fmla="*/ 1 h 100"/>
                  <a:gd name="T32" fmla="*/ 1 w 133"/>
                  <a:gd name="T33" fmla="*/ 0 h 100"/>
                  <a:gd name="T34" fmla="*/ 1 w 133"/>
                  <a:gd name="T35" fmla="*/ 1 h 100"/>
                  <a:gd name="T36" fmla="*/ 1 w 133"/>
                  <a:gd name="T37" fmla="*/ 1 h 100"/>
                  <a:gd name="T38" fmla="*/ 1 w 133"/>
                  <a:gd name="T39" fmla="*/ 1 h 100"/>
                  <a:gd name="T40" fmla="*/ 1 w 133"/>
                  <a:gd name="T41" fmla="*/ 1 h 100"/>
                  <a:gd name="T42" fmla="*/ 1 w 133"/>
                  <a:gd name="T43" fmla="*/ 1 h 100"/>
                  <a:gd name="T44" fmla="*/ 1 w 133"/>
                  <a:gd name="T45" fmla="*/ 1 h 100"/>
                  <a:gd name="T46" fmla="*/ 1 w 133"/>
                  <a:gd name="T47" fmla="*/ 1 h 100"/>
                  <a:gd name="T48" fmla="*/ 0 w 133"/>
                  <a:gd name="T49" fmla="*/ 1 h 100"/>
                  <a:gd name="T50" fmla="*/ 1 w 133"/>
                  <a:gd name="T51" fmla="*/ 1 h 100"/>
                  <a:gd name="T52" fmla="*/ 1 w 133"/>
                  <a:gd name="T53" fmla="*/ 1 h 100"/>
                  <a:gd name="T54" fmla="*/ 1 w 133"/>
                  <a:gd name="T55" fmla="*/ 1 h 100"/>
                  <a:gd name="T56" fmla="*/ 1 w 133"/>
                  <a:gd name="T57" fmla="*/ 1 h 100"/>
                  <a:gd name="T58" fmla="*/ 1 w 133"/>
                  <a:gd name="T59" fmla="*/ 1 h 100"/>
                  <a:gd name="T60" fmla="*/ 1 w 133"/>
                  <a:gd name="T61" fmla="*/ 1 h 100"/>
                  <a:gd name="T62" fmla="*/ 1 w 133"/>
                  <a:gd name="T63" fmla="*/ 1 h 100"/>
                  <a:gd name="T64" fmla="*/ 1 w 133"/>
                  <a:gd name="T65" fmla="*/ 1 h 1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3"/>
                  <a:gd name="T100" fmla="*/ 0 h 100"/>
                  <a:gd name="T101" fmla="*/ 133 w 133"/>
                  <a:gd name="T102" fmla="*/ 100 h 1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3" h="100">
                    <a:moveTo>
                      <a:pt x="66" y="100"/>
                    </a:moveTo>
                    <a:lnTo>
                      <a:pt x="80" y="99"/>
                    </a:lnTo>
                    <a:lnTo>
                      <a:pt x="93" y="97"/>
                    </a:lnTo>
                    <a:lnTo>
                      <a:pt x="103" y="92"/>
                    </a:lnTo>
                    <a:lnTo>
                      <a:pt x="114" y="85"/>
                    </a:lnTo>
                    <a:lnTo>
                      <a:pt x="122" y="78"/>
                    </a:lnTo>
                    <a:lnTo>
                      <a:pt x="127" y="70"/>
                    </a:lnTo>
                    <a:lnTo>
                      <a:pt x="132" y="61"/>
                    </a:lnTo>
                    <a:lnTo>
                      <a:pt x="133" y="51"/>
                    </a:lnTo>
                    <a:lnTo>
                      <a:pt x="132" y="40"/>
                    </a:lnTo>
                    <a:lnTo>
                      <a:pt x="127" y="31"/>
                    </a:lnTo>
                    <a:lnTo>
                      <a:pt x="122" y="22"/>
                    </a:lnTo>
                    <a:lnTo>
                      <a:pt x="114" y="15"/>
                    </a:lnTo>
                    <a:lnTo>
                      <a:pt x="103" y="8"/>
                    </a:lnTo>
                    <a:lnTo>
                      <a:pt x="93" y="4"/>
                    </a:lnTo>
                    <a:lnTo>
                      <a:pt x="80" y="1"/>
                    </a:lnTo>
                    <a:lnTo>
                      <a:pt x="66" y="0"/>
                    </a:lnTo>
                    <a:lnTo>
                      <a:pt x="53" y="1"/>
                    </a:lnTo>
                    <a:lnTo>
                      <a:pt x="40" y="4"/>
                    </a:lnTo>
                    <a:lnTo>
                      <a:pt x="30" y="8"/>
                    </a:lnTo>
                    <a:lnTo>
                      <a:pt x="19" y="15"/>
                    </a:lnTo>
                    <a:lnTo>
                      <a:pt x="11" y="22"/>
                    </a:lnTo>
                    <a:lnTo>
                      <a:pt x="5" y="31"/>
                    </a:lnTo>
                    <a:lnTo>
                      <a:pt x="1" y="40"/>
                    </a:lnTo>
                    <a:lnTo>
                      <a:pt x="0" y="51"/>
                    </a:lnTo>
                    <a:lnTo>
                      <a:pt x="1" y="61"/>
                    </a:lnTo>
                    <a:lnTo>
                      <a:pt x="5" y="70"/>
                    </a:lnTo>
                    <a:lnTo>
                      <a:pt x="11" y="78"/>
                    </a:lnTo>
                    <a:lnTo>
                      <a:pt x="19" y="85"/>
                    </a:lnTo>
                    <a:lnTo>
                      <a:pt x="30" y="92"/>
                    </a:lnTo>
                    <a:lnTo>
                      <a:pt x="40" y="97"/>
                    </a:lnTo>
                    <a:lnTo>
                      <a:pt x="53" y="99"/>
                    </a:lnTo>
                    <a:lnTo>
                      <a:pt x="66" y="1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3" name="Freeform 51"/>
              <p:cNvSpPr>
                <a:spLocks/>
              </p:cNvSpPr>
              <p:nvPr/>
            </p:nvSpPr>
            <p:spPr bwMode="auto">
              <a:xfrm>
                <a:off x="1076" y="2995"/>
                <a:ext cx="61" cy="45"/>
              </a:xfrm>
              <a:custGeom>
                <a:avLst/>
                <a:gdLst>
                  <a:gd name="T0" fmla="*/ 1 w 121"/>
                  <a:gd name="T1" fmla="*/ 1 h 90"/>
                  <a:gd name="T2" fmla="*/ 1 w 121"/>
                  <a:gd name="T3" fmla="*/ 1 h 90"/>
                  <a:gd name="T4" fmla="*/ 1 w 121"/>
                  <a:gd name="T5" fmla="*/ 1 h 90"/>
                  <a:gd name="T6" fmla="*/ 1 w 121"/>
                  <a:gd name="T7" fmla="*/ 1 h 90"/>
                  <a:gd name="T8" fmla="*/ 1 w 121"/>
                  <a:gd name="T9" fmla="*/ 1 h 90"/>
                  <a:gd name="T10" fmla="*/ 1 w 121"/>
                  <a:gd name="T11" fmla="*/ 1 h 90"/>
                  <a:gd name="T12" fmla="*/ 1 w 121"/>
                  <a:gd name="T13" fmla="*/ 1 h 90"/>
                  <a:gd name="T14" fmla="*/ 1 w 121"/>
                  <a:gd name="T15" fmla="*/ 1 h 90"/>
                  <a:gd name="T16" fmla="*/ 1 w 121"/>
                  <a:gd name="T17" fmla="*/ 1 h 90"/>
                  <a:gd name="T18" fmla="*/ 1 w 121"/>
                  <a:gd name="T19" fmla="*/ 1 h 90"/>
                  <a:gd name="T20" fmla="*/ 1 w 121"/>
                  <a:gd name="T21" fmla="*/ 1 h 90"/>
                  <a:gd name="T22" fmla="*/ 1 w 121"/>
                  <a:gd name="T23" fmla="*/ 1 h 90"/>
                  <a:gd name="T24" fmla="*/ 1 w 121"/>
                  <a:gd name="T25" fmla="*/ 1 h 90"/>
                  <a:gd name="T26" fmla="*/ 1 w 121"/>
                  <a:gd name="T27" fmla="*/ 1 h 90"/>
                  <a:gd name="T28" fmla="*/ 1 w 121"/>
                  <a:gd name="T29" fmla="*/ 1 h 90"/>
                  <a:gd name="T30" fmla="*/ 1 w 121"/>
                  <a:gd name="T31" fmla="*/ 1 h 90"/>
                  <a:gd name="T32" fmla="*/ 1 w 121"/>
                  <a:gd name="T33" fmla="*/ 0 h 90"/>
                  <a:gd name="T34" fmla="*/ 1 w 121"/>
                  <a:gd name="T35" fmla="*/ 1 h 90"/>
                  <a:gd name="T36" fmla="*/ 1 w 121"/>
                  <a:gd name="T37" fmla="*/ 1 h 90"/>
                  <a:gd name="T38" fmla="*/ 1 w 121"/>
                  <a:gd name="T39" fmla="*/ 1 h 90"/>
                  <a:gd name="T40" fmla="*/ 1 w 121"/>
                  <a:gd name="T41" fmla="*/ 1 h 90"/>
                  <a:gd name="T42" fmla="*/ 1 w 121"/>
                  <a:gd name="T43" fmla="*/ 1 h 90"/>
                  <a:gd name="T44" fmla="*/ 1 w 121"/>
                  <a:gd name="T45" fmla="*/ 1 h 90"/>
                  <a:gd name="T46" fmla="*/ 1 w 121"/>
                  <a:gd name="T47" fmla="*/ 1 h 90"/>
                  <a:gd name="T48" fmla="*/ 0 w 121"/>
                  <a:gd name="T49" fmla="*/ 1 h 90"/>
                  <a:gd name="T50" fmla="*/ 1 w 121"/>
                  <a:gd name="T51" fmla="*/ 1 h 90"/>
                  <a:gd name="T52" fmla="*/ 1 w 121"/>
                  <a:gd name="T53" fmla="*/ 1 h 90"/>
                  <a:gd name="T54" fmla="*/ 1 w 121"/>
                  <a:gd name="T55" fmla="*/ 1 h 90"/>
                  <a:gd name="T56" fmla="*/ 1 w 121"/>
                  <a:gd name="T57" fmla="*/ 1 h 90"/>
                  <a:gd name="T58" fmla="*/ 1 w 121"/>
                  <a:gd name="T59" fmla="*/ 1 h 90"/>
                  <a:gd name="T60" fmla="*/ 1 w 121"/>
                  <a:gd name="T61" fmla="*/ 1 h 90"/>
                  <a:gd name="T62" fmla="*/ 1 w 121"/>
                  <a:gd name="T63" fmla="*/ 1 h 90"/>
                  <a:gd name="T64" fmla="*/ 1 w 121"/>
                  <a:gd name="T65" fmla="*/ 1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0"/>
                  <a:gd name="T101" fmla="*/ 121 w 121"/>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0">
                    <a:moveTo>
                      <a:pt x="61" y="90"/>
                    </a:moveTo>
                    <a:lnTo>
                      <a:pt x="74" y="89"/>
                    </a:lnTo>
                    <a:lnTo>
                      <a:pt x="84" y="87"/>
                    </a:lnTo>
                    <a:lnTo>
                      <a:pt x="94" y="82"/>
                    </a:lnTo>
                    <a:lnTo>
                      <a:pt x="104" y="77"/>
                    </a:lnTo>
                    <a:lnTo>
                      <a:pt x="110" y="71"/>
                    </a:lnTo>
                    <a:lnTo>
                      <a:pt x="116" y="63"/>
                    </a:lnTo>
                    <a:lnTo>
                      <a:pt x="120" y="54"/>
                    </a:lnTo>
                    <a:lnTo>
                      <a:pt x="121" y="45"/>
                    </a:lnTo>
                    <a:lnTo>
                      <a:pt x="120" y="36"/>
                    </a:lnTo>
                    <a:lnTo>
                      <a:pt x="116" y="28"/>
                    </a:lnTo>
                    <a:lnTo>
                      <a:pt x="110" y="20"/>
                    </a:lnTo>
                    <a:lnTo>
                      <a:pt x="104" y="13"/>
                    </a:lnTo>
                    <a:lnTo>
                      <a:pt x="94" y="8"/>
                    </a:lnTo>
                    <a:lnTo>
                      <a:pt x="84" y="4"/>
                    </a:lnTo>
                    <a:lnTo>
                      <a:pt x="74" y="1"/>
                    </a:lnTo>
                    <a:lnTo>
                      <a:pt x="61" y="0"/>
                    </a:lnTo>
                    <a:lnTo>
                      <a:pt x="48" y="1"/>
                    </a:lnTo>
                    <a:lnTo>
                      <a:pt x="37" y="4"/>
                    </a:lnTo>
                    <a:lnTo>
                      <a:pt x="26" y="8"/>
                    </a:lnTo>
                    <a:lnTo>
                      <a:pt x="18" y="13"/>
                    </a:lnTo>
                    <a:lnTo>
                      <a:pt x="10" y="20"/>
                    </a:lnTo>
                    <a:lnTo>
                      <a:pt x="4" y="28"/>
                    </a:lnTo>
                    <a:lnTo>
                      <a:pt x="1" y="36"/>
                    </a:lnTo>
                    <a:lnTo>
                      <a:pt x="0" y="45"/>
                    </a:lnTo>
                    <a:lnTo>
                      <a:pt x="1" y="54"/>
                    </a:lnTo>
                    <a:lnTo>
                      <a:pt x="4" y="63"/>
                    </a:lnTo>
                    <a:lnTo>
                      <a:pt x="10" y="71"/>
                    </a:lnTo>
                    <a:lnTo>
                      <a:pt x="18" y="77"/>
                    </a:lnTo>
                    <a:lnTo>
                      <a:pt x="26" y="82"/>
                    </a:lnTo>
                    <a:lnTo>
                      <a:pt x="37" y="87"/>
                    </a:lnTo>
                    <a:lnTo>
                      <a:pt x="48" y="89"/>
                    </a:lnTo>
                    <a:lnTo>
                      <a:pt x="61" y="90"/>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4" name="Freeform 52"/>
              <p:cNvSpPr>
                <a:spLocks/>
              </p:cNvSpPr>
              <p:nvPr/>
            </p:nvSpPr>
            <p:spPr bwMode="auto">
              <a:xfrm>
                <a:off x="1058" y="2981"/>
                <a:ext cx="67" cy="50"/>
              </a:xfrm>
              <a:custGeom>
                <a:avLst/>
                <a:gdLst>
                  <a:gd name="T0" fmla="*/ 0 w 135"/>
                  <a:gd name="T1" fmla="*/ 0 h 101"/>
                  <a:gd name="T2" fmla="*/ 0 w 135"/>
                  <a:gd name="T3" fmla="*/ 0 h 101"/>
                  <a:gd name="T4" fmla="*/ 0 w 135"/>
                  <a:gd name="T5" fmla="*/ 0 h 101"/>
                  <a:gd name="T6" fmla="*/ 0 w 135"/>
                  <a:gd name="T7" fmla="*/ 0 h 101"/>
                  <a:gd name="T8" fmla="*/ 0 w 135"/>
                  <a:gd name="T9" fmla="*/ 0 h 101"/>
                  <a:gd name="T10" fmla="*/ 0 w 135"/>
                  <a:gd name="T11" fmla="*/ 0 h 101"/>
                  <a:gd name="T12" fmla="*/ 0 w 135"/>
                  <a:gd name="T13" fmla="*/ 0 h 101"/>
                  <a:gd name="T14" fmla="*/ 0 w 135"/>
                  <a:gd name="T15" fmla="*/ 0 h 101"/>
                  <a:gd name="T16" fmla="*/ 0 w 135"/>
                  <a:gd name="T17" fmla="*/ 0 h 101"/>
                  <a:gd name="T18" fmla="*/ 0 w 135"/>
                  <a:gd name="T19" fmla="*/ 0 h 101"/>
                  <a:gd name="T20" fmla="*/ 0 w 135"/>
                  <a:gd name="T21" fmla="*/ 0 h 101"/>
                  <a:gd name="T22" fmla="*/ 0 w 135"/>
                  <a:gd name="T23" fmla="*/ 0 h 101"/>
                  <a:gd name="T24" fmla="*/ 0 w 135"/>
                  <a:gd name="T25" fmla="*/ 0 h 101"/>
                  <a:gd name="T26" fmla="*/ 0 w 135"/>
                  <a:gd name="T27" fmla="*/ 0 h 101"/>
                  <a:gd name="T28" fmla="*/ 0 w 135"/>
                  <a:gd name="T29" fmla="*/ 0 h 101"/>
                  <a:gd name="T30" fmla="*/ 0 w 135"/>
                  <a:gd name="T31" fmla="*/ 0 h 101"/>
                  <a:gd name="T32" fmla="*/ 0 w 135"/>
                  <a:gd name="T33" fmla="*/ 0 h 101"/>
                  <a:gd name="T34" fmla="*/ 0 w 135"/>
                  <a:gd name="T35" fmla="*/ 0 h 101"/>
                  <a:gd name="T36" fmla="*/ 0 w 135"/>
                  <a:gd name="T37" fmla="*/ 0 h 101"/>
                  <a:gd name="T38" fmla="*/ 0 w 135"/>
                  <a:gd name="T39" fmla="*/ 0 h 101"/>
                  <a:gd name="T40" fmla="*/ 0 w 135"/>
                  <a:gd name="T41" fmla="*/ 0 h 101"/>
                  <a:gd name="T42" fmla="*/ 0 w 135"/>
                  <a:gd name="T43" fmla="*/ 0 h 101"/>
                  <a:gd name="T44" fmla="*/ 0 w 135"/>
                  <a:gd name="T45" fmla="*/ 0 h 101"/>
                  <a:gd name="T46" fmla="*/ 0 w 135"/>
                  <a:gd name="T47" fmla="*/ 0 h 101"/>
                  <a:gd name="T48" fmla="*/ 0 w 135"/>
                  <a:gd name="T49" fmla="*/ 0 h 101"/>
                  <a:gd name="T50" fmla="*/ 0 w 135"/>
                  <a:gd name="T51" fmla="*/ 0 h 101"/>
                  <a:gd name="T52" fmla="*/ 0 w 135"/>
                  <a:gd name="T53" fmla="*/ 0 h 101"/>
                  <a:gd name="T54" fmla="*/ 0 w 135"/>
                  <a:gd name="T55" fmla="*/ 0 h 101"/>
                  <a:gd name="T56" fmla="*/ 0 w 135"/>
                  <a:gd name="T57" fmla="*/ 0 h 101"/>
                  <a:gd name="T58" fmla="*/ 0 w 135"/>
                  <a:gd name="T59" fmla="*/ 0 h 101"/>
                  <a:gd name="T60" fmla="*/ 0 w 135"/>
                  <a:gd name="T61" fmla="*/ 0 h 101"/>
                  <a:gd name="T62" fmla="*/ 0 w 135"/>
                  <a:gd name="T63" fmla="*/ 0 h 101"/>
                  <a:gd name="T64" fmla="*/ 0 w 135"/>
                  <a:gd name="T65" fmla="*/ 0 h 101"/>
                  <a:gd name="T66" fmla="*/ 0 w 135"/>
                  <a:gd name="T67" fmla="*/ 0 h 101"/>
                  <a:gd name="T68" fmla="*/ 0 w 135"/>
                  <a:gd name="T69" fmla="*/ 0 h 101"/>
                  <a:gd name="T70" fmla="*/ 0 w 135"/>
                  <a:gd name="T71" fmla="*/ 0 h 101"/>
                  <a:gd name="T72" fmla="*/ 0 w 135"/>
                  <a:gd name="T73" fmla="*/ 0 h 101"/>
                  <a:gd name="T74" fmla="*/ 0 w 135"/>
                  <a:gd name="T75" fmla="*/ 0 h 101"/>
                  <a:gd name="T76" fmla="*/ 0 w 135"/>
                  <a:gd name="T77" fmla="*/ 0 h 101"/>
                  <a:gd name="T78" fmla="*/ 0 w 135"/>
                  <a:gd name="T79" fmla="*/ 0 h 101"/>
                  <a:gd name="T80" fmla="*/ 0 w 135"/>
                  <a:gd name="T81" fmla="*/ 0 h 101"/>
                  <a:gd name="T82" fmla="*/ 0 w 135"/>
                  <a:gd name="T83" fmla="*/ 0 h 101"/>
                  <a:gd name="T84" fmla="*/ 0 w 135"/>
                  <a:gd name="T85" fmla="*/ 0 h 101"/>
                  <a:gd name="T86" fmla="*/ 0 w 135"/>
                  <a:gd name="T87" fmla="*/ 0 h 101"/>
                  <a:gd name="T88" fmla="*/ 0 w 135"/>
                  <a:gd name="T89" fmla="*/ 0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1"/>
                  <a:gd name="T137" fmla="*/ 135 w 135"/>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1">
                    <a:moveTo>
                      <a:pt x="121" y="20"/>
                    </a:moveTo>
                    <a:lnTo>
                      <a:pt x="116" y="15"/>
                    </a:lnTo>
                    <a:lnTo>
                      <a:pt x="111" y="12"/>
                    </a:lnTo>
                    <a:lnTo>
                      <a:pt x="104" y="9"/>
                    </a:lnTo>
                    <a:lnTo>
                      <a:pt x="97" y="5"/>
                    </a:lnTo>
                    <a:lnTo>
                      <a:pt x="90" y="3"/>
                    </a:lnTo>
                    <a:lnTo>
                      <a:pt x="82" y="2"/>
                    </a:lnTo>
                    <a:lnTo>
                      <a:pt x="74" y="0"/>
                    </a:lnTo>
                    <a:lnTo>
                      <a:pt x="66" y="0"/>
                    </a:lnTo>
                    <a:lnTo>
                      <a:pt x="66" y="17"/>
                    </a:lnTo>
                    <a:lnTo>
                      <a:pt x="73" y="17"/>
                    </a:lnTo>
                    <a:lnTo>
                      <a:pt x="78" y="17"/>
                    </a:lnTo>
                    <a:lnTo>
                      <a:pt x="85" y="18"/>
                    </a:lnTo>
                    <a:lnTo>
                      <a:pt x="91" y="20"/>
                    </a:lnTo>
                    <a:lnTo>
                      <a:pt x="96" y="22"/>
                    </a:lnTo>
                    <a:lnTo>
                      <a:pt x="101" y="25"/>
                    </a:lnTo>
                    <a:lnTo>
                      <a:pt x="106" y="28"/>
                    </a:lnTo>
                    <a:lnTo>
                      <a:pt x="109" y="32"/>
                    </a:lnTo>
                    <a:lnTo>
                      <a:pt x="113" y="35"/>
                    </a:lnTo>
                    <a:lnTo>
                      <a:pt x="116" y="39"/>
                    </a:lnTo>
                    <a:lnTo>
                      <a:pt x="117" y="44"/>
                    </a:lnTo>
                    <a:lnTo>
                      <a:pt x="119" y="50"/>
                    </a:lnTo>
                    <a:lnTo>
                      <a:pt x="117" y="57"/>
                    </a:lnTo>
                    <a:lnTo>
                      <a:pt x="114" y="64"/>
                    </a:lnTo>
                    <a:lnTo>
                      <a:pt x="109" y="70"/>
                    </a:lnTo>
                    <a:lnTo>
                      <a:pt x="104" y="74"/>
                    </a:lnTo>
                    <a:lnTo>
                      <a:pt x="96" y="79"/>
                    </a:lnTo>
                    <a:lnTo>
                      <a:pt x="86" y="82"/>
                    </a:lnTo>
                    <a:lnTo>
                      <a:pt x="77" y="83"/>
                    </a:lnTo>
                    <a:lnTo>
                      <a:pt x="67" y="85"/>
                    </a:lnTo>
                    <a:lnTo>
                      <a:pt x="60" y="85"/>
                    </a:lnTo>
                    <a:lnTo>
                      <a:pt x="54" y="83"/>
                    </a:lnTo>
                    <a:lnTo>
                      <a:pt x="48" y="82"/>
                    </a:lnTo>
                    <a:lnTo>
                      <a:pt x="43" y="80"/>
                    </a:lnTo>
                    <a:lnTo>
                      <a:pt x="38" y="79"/>
                    </a:lnTo>
                    <a:lnTo>
                      <a:pt x="32" y="75"/>
                    </a:lnTo>
                    <a:lnTo>
                      <a:pt x="29" y="73"/>
                    </a:lnTo>
                    <a:lnTo>
                      <a:pt x="24" y="70"/>
                    </a:lnTo>
                    <a:lnTo>
                      <a:pt x="22" y="66"/>
                    </a:lnTo>
                    <a:lnTo>
                      <a:pt x="18" y="62"/>
                    </a:lnTo>
                    <a:lnTo>
                      <a:pt x="17" y="56"/>
                    </a:lnTo>
                    <a:lnTo>
                      <a:pt x="16" y="50"/>
                    </a:lnTo>
                    <a:lnTo>
                      <a:pt x="17" y="44"/>
                    </a:lnTo>
                    <a:lnTo>
                      <a:pt x="18" y="39"/>
                    </a:lnTo>
                    <a:lnTo>
                      <a:pt x="22" y="35"/>
                    </a:lnTo>
                    <a:lnTo>
                      <a:pt x="24" y="32"/>
                    </a:lnTo>
                    <a:lnTo>
                      <a:pt x="28" y="28"/>
                    </a:lnTo>
                    <a:lnTo>
                      <a:pt x="32" y="26"/>
                    </a:lnTo>
                    <a:lnTo>
                      <a:pt x="37" y="24"/>
                    </a:lnTo>
                    <a:lnTo>
                      <a:pt x="43" y="21"/>
                    </a:lnTo>
                    <a:lnTo>
                      <a:pt x="48" y="20"/>
                    </a:lnTo>
                    <a:lnTo>
                      <a:pt x="54" y="18"/>
                    </a:lnTo>
                    <a:lnTo>
                      <a:pt x="60" y="18"/>
                    </a:lnTo>
                    <a:lnTo>
                      <a:pt x="66" y="17"/>
                    </a:lnTo>
                    <a:lnTo>
                      <a:pt x="66" y="0"/>
                    </a:lnTo>
                    <a:lnTo>
                      <a:pt x="53" y="3"/>
                    </a:lnTo>
                    <a:lnTo>
                      <a:pt x="40" y="5"/>
                    </a:lnTo>
                    <a:lnTo>
                      <a:pt x="30" y="11"/>
                    </a:lnTo>
                    <a:lnTo>
                      <a:pt x="20" y="17"/>
                    </a:lnTo>
                    <a:lnTo>
                      <a:pt x="12" y="24"/>
                    </a:lnTo>
                    <a:lnTo>
                      <a:pt x="6" y="32"/>
                    </a:lnTo>
                    <a:lnTo>
                      <a:pt x="1" y="41"/>
                    </a:lnTo>
                    <a:lnTo>
                      <a:pt x="0" y="50"/>
                    </a:lnTo>
                    <a:lnTo>
                      <a:pt x="1" y="58"/>
                    </a:lnTo>
                    <a:lnTo>
                      <a:pt x="3" y="66"/>
                    </a:lnTo>
                    <a:lnTo>
                      <a:pt x="7" y="74"/>
                    </a:lnTo>
                    <a:lnTo>
                      <a:pt x="13" y="81"/>
                    </a:lnTo>
                    <a:lnTo>
                      <a:pt x="17" y="86"/>
                    </a:lnTo>
                    <a:lnTo>
                      <a:pt x="23" y="89"/>
                    </a:lnTo>
                    <a:lnTo>
                      <a:pt x="30" y="93"/>
                    </a:lnTo>
                    <a:lnTo>
                      <a:pt x="37" y="96"/>
                    </a:lnTo>
                    <a:lnTo>
                      <a:pt x="44" y="98"/>
                    </a:lnTo>
                    <a:lnTo>
                      <a:pt x="52" y="100"/>
                    </a:lnTo>
                    <a:lnTo>
                      <a:pt x="59" y="101"/>
                    </a:lnTo>
                    <a:lnTo>
                      <a:pt x="67" y="101"/>
                    </a:lnTo>
                    <a:lnTo>
                      <a:pt x="75" y="101"/>
                    </a:lnTo>
                    <a:lnTo>
                      <a:pt x="83" y="100"/>
                    </a:lnTo>
                    <a:lnTo>
                      <a:pt x="90" y="98"/>
                    </a:lnTo>
                    <a:lnTo>
                      <a:pt x="98" y="96"/>
                    </a:lnTo>
                    <a:lnTo>
                      <a:pt x="104" y="93"/>
                    </a:lnTo>
                    <a:lnTo>
                      <a:pt x="111" y="89"/>
                    </a:lnTo>
                    <a:lnTo>
                      <a:pt x="116" y="86"/>
                    </a:lnTo>
                    <a:lnTo>
                      <a:pt x="121" y="81"/>
                    </a:lnTo>
                    <a:lnTo>
                      <a:pt x="127" y="74"/>
                    </a:lnTo>
                    <a:lnTo>
                      <a:pt x="131" y="66"/>
                    </a:lnTo>
                    <a:lnTo>
                      <a:pt x="134" y="58"/>
                    </a:lnTo>
                    <a:lnTo>
                      <a:pt x="135" y="50"/>
                    </a:lnTo>
                    <a:lnTo>
                      <a:pt x="134" y="42"/>
                    </a:lnTo>
                    <a:lnTo>
                      <a:pt x="131" y="35"/>
                    </a:lnTo>
                    <a:lnTo>
                      <a:pt x="127" y="27"/>
                    </a:lnTo>
                    <a:lnTo>
                      <a:pt x="121"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5" name="Freeform 53"/>
              <p:cNvSpPr>
                <a:spLocks/>
              </p:cNvSpPr>
              <p:nvPr/>
            </p:nvSpPr>
            <p:spPr bwMode="auto">
              <a:xfrm>
                <a:off x="1148" y="2999"/>
                <a:ext cx="67" cy="50"/>
              </a:xfrm>
              <a:custGeom>
                <a:avLst/>
                <a:gdLst>
                  <a:gd name="T0" fmla="*/ 1 w 133"/>
                  <a:gd name="T1" fmla="*/ 0 h 102"/>
                  <a:gd name="T2" fmla="*/ 1 w 133"/>
                  <a:gd name="T3" fmla="*/ 0 h 102"/>
                  <a:gd name="T4" fmla="*/ 1 w 133"/>
                  <a:gd name="T5" fmla="*/ 0 h 102"/>
                  <a:gd name="T6" fmla="*/ 1 w 133"/>
                  <a:gd name="T7" fmla="*/ 0 h 102"/>
                  <a:gd name="T8" fmla="*/ 1 w 133"/>
                  <a:gd name="T9" fmla="*/ 0 h 102"/>
                  <a:gd name="T10" fmla="*/ 1 w 133"/>
                  <a:gd name="T11" fmla="*/ 0 h 102"/>
                  <a:gd name="T12" fmla="*/ 1 w 133"/>
                  <a:gd name="T13" fmla="*/ 0 h 102"/>
                  <a:gd name="T14" fmla="*/ 1 w 133"/>
                  <a:gd name="T15" fmla="*/ 0 h 102"/>
                  <a:gd name="T16" fmla="*/ 1 w 133"/>
                  <a:gd name="T17" fmla="*/ 0 h 102"/>
                  <a:gd name="T18" fmla="*/ 1 w 133"/>
                  <a:gd name="T19" fmla="*/ 0 h 102"/>
                  <a:gd name="T20" fmla="*/ 1 w 133"/>
                  <a:gd name="T21" fmla="*/ 0 h 102"/>
                  <a:gd name="T22" fmla="*/ 1 w 133"/>
                  <a:gd name="T23" fmla="*/ 0 h 102"/>
                  <a:gd name="T24" fmla="*/ 1 w 133"/>
                  <a:gd name="T25" fmla="*/ 0 h 102"/>
                  <a:gd name="T26" fmla="*/ 1 w 133"/>
                  <a:gd name="T27" fmla="*/ 0 h 102"/>
                  <a:gd name="T28" fmla="*/ 1 w 133"/>
                  <a:gd name="T29" fmla="*/ 0 h 102"/>
                  <a:gd name="T30" fmla="*/ 1 w 133"/>
                  <a:gd name="T31" fmla="*/ 0 h 102"/>
                  <a:gd name="T32" fmla="*/ 1 w 133"/>
                  <a:gd name="T33" fmla="*/ 0 h 102"/>
                  <a:gd name="T34" fmla="*/ 1 w 133"/>
                  <a:gd name="T35" fmla="*/ 0 h 102"/>
                  <a:gd name="T36" fmla="*/ 1 w 133"/>
                  <a:gd name="T37" fmla="*/ 0 h 102"/>
                  <a:gd name="T38" fmla="*/ 1 w 133"/>
                  <a:gd name="T39" fmla="*/ 0 h 102"/>
                  <a:gd name="T40" fmla="*/ 1 w 133"/>
                  <a:gd name="T41" fmla="*/ 0 h 102"/>
                  <a:gd name="T42" fmla="*/ 1 w 133"/>
                  <a:gd name="T43" fmla="*/ 0 h 102"/>
                  <a:gd name="T44" fmla="*/ 1 w 133"/>
                  <a:gd name="T45" fmla="*/ 0 h 102"/>
                  <a:gd name="T46" fmla="*/ 1 w 133"/>
                  <a:gd name="T47" fmla="*/ 0 h 102"/>
                  <a:gd name="T48" fmla="*/ 0 w 133"/>
                  <a:gd name="T49" fmla="*/ 0 h 102"/>
                  <a:gd name="T50" fmla="*/ 1 w 133"/>
                  <a:gd name="T51" fmla="*/ 0 h 102"/>
                  <a:gd name="T52" fmla="*/ 1 w 133"/>
                  <a:gd name="T53" fmla="*/ 0 h 102"/>
                  <a:gd name="T54" fmla="*/ 1 w 133"/>
                  <a:gd name="T55" fmla="*/ 0 h 102"/>
                  <a:gd name="T56" fmla="*/ 1 w 133"/>
                  <a:gd name="T57" fmla="*/ 0 h 102"/>
                  <a:gd name="T58" fmla="*/ 1 w 133"/>
                  <a:gd name="T59" fmla="*/ 0 h 102"/>
                  <a:gd name="T60" fmla="*/ 1 w 133"/>
                  <a:gd name="T61" fmla="*/ 0 h 102"/>
                  <a:gd name="T62" fmla="*/ 1 w 133"/>
                  <a:gd name="T63" fmla="*/ 0 h 102"/>
                  <a:gd name="T64" fmla="*/ 1 w 133"/>
                  <a:gd name="T65" fmla="*/ 0 h 1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3"/>
                  <a:gd name="T100" fmla="*/ 0 h 102"/>
                  <a:gd name="T101" fmla="*/ 133 w 133"/>
                  <a:gd name="T102" fmla="*/ 102 h 1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3" h="102">
                    <a:moveTo>
                      <a:pt x="66" y="102"/>
                    </a:moveTo>
                    <a:lnTo>
                      <a:pt x="80" y="100"/>
                    </a:lnTo>
                    <a:lnTo>
                      <a:pt x="93" y="97"/>
                    </a:lnTo>
                    <a:lnTo>
                      <a:pt x="103" y="92"/>
                    </a:lnTo>
                    <a:lnTo>
                      <a:pt x="114" y="87"/>
                    </a:lnTo>
                    <a:lnTo>
                      <a:pt x="122" y="79"/>
                    </a:lnTo>
                    <a:lnTo>
                      <a:pt x="128" y="70"/>
                    </a:lnTo>
                    <a:lnTo>
                      <a:pt x="132" y="61"/>
                    </a:lnTo>
                    <a:lnTo>
                      <a:pt x="133" y="51"/>
                    </a:lnTo>
                    <a:lnTo>
                      <a:pt x="132" y="41"/>
                    </a:lnTo>
                    <a:lnTo>
                      <a:pt x="128" y="31"/>
                    </a:lnTo>
                    <a:lnTo>
                      <a:pt x="122" y="23"/>
                    </a:lnTo>
                    <a:lnTo>
                      <a:pt x="114" y="15"/>
                    </a:lnTo>
                    <a:lnTo>
                      <a:pt x="103" y="9"/>
                    </a:lnTo>
                    <a:lnTo>
                      <a:pt x="93" y="4"/>
                    </a:lnTo>
                    <a:lnTo>
                      <a:pt x="80" y="1"/>
                    </a:lnTo>
                    <a:lnTo>
                      <a:pt x="66" y="0"/>
                    </a:lnTo>
                    <a:lnTo>
                      <a:pt x="53" y="1"/>
                    </a:lnTo>
                    <a:lnTo>
                      <a:pt x="40" y="4"/>
                    </a:lnTo>
                    <a:lnTo>
                      <a:pt x="30" y="9"/>
                    </a:lnTo>
                    <a:lnTo>
                      <a:pt x="19" y="15"/>
                    </a:lnTo>
                    <a:lnTo>
                      <a:pt x="11" y="23"/>
                    </a:lnTo>
                    <a:lnTo>
                      <a:pt x="5" y="31"/>
                    </a:lnTo>
                    <a:lnTo>
                      <a:pt x="1" y="41"/>
                    </a:lnTo>
                    <a:lnTo>
                      <a:pt x="0" y="51"/>
                    </a:lnTo>
                    <a:lnTo>
                      <a:pt x="1" y="61"/>
                    </a:lnTo>
                    <a:lnTo>
                      <a:pt x="5" y="70"/>
                    </a:lnTo>
                    <a:lnTo>
                      <a:pt x="11" y="79"/>
                    </a:lnTo>
                    <a:lnTo>
                      <a:pt x="19" y="87"/>
                    </a:lnTo>
                    <a:lnTo>
                      <a:pt x="30" y="92"/>
                    </a:lnTo>
                    <a:lnTo>
                      <a:pt x="40" y="97"/>
                    </a:lnTo>
                    <a:lnTo>
                      <a:pt x="53" y="100"/>
                    </a:lnTo>
                    <a:lnTo>
                      <a:pt x="66"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6" name="Freeform 54"/>
              <p:cNvSpPr>
                <a:spLocks/>
              </p:cNvSpPr>
              <p:nvPr/>
            </p:nvSpPr>
            <p:spPr bwMode="auto">
              <a:xfrm>
                <a:off x="1175" y="3022"/>
                <a:ext cx="61" cy="46"/>
              </a:xfrm>
              <a:custGeom>
                <a:avLst/>
                <a:gdLst>
                  <a:gd name="T0" fmla="*/ 1 w 121"/>
                  <a:gd name="T1" fmla="*/ 1 h 91"/>
                  <a:gd name="T2" fmla="*/ 1 w 121"/>
                  <a:gd name="T3" fmla="*/ 1 h 91"/>
                  <a:gd name="T4" fmla="*/ 1 w 121"/>
                  <a:gd name="T5" fmla="*/ 1 h 91"/>
                  <a:gd name="T6" fmla="*/ 1 w 121"/>
                  <a:gd name="T7" fmla="*/ 1 h 91"/>
                  <a:gd name="T8" fmla="*/ 1 w 121"/>
                  <a:gd name="T9" fmla="*/ 1 h 91"/>
                  <a:gd name="T10" fmla="*/ 1 w 121"/>
                  <a:gd name="T11" fmla="*/ 1 h 91"/>
                  <a:gd name="T12" fmla="*/ 1 w 121"/>
                  <a:gd name="T13" fmla="*/ 1 h 91"/>
                  <a:gd name="T14" fmla="*/ 1 w 121"/>
                  <a:gd name="T15" fmla="*/ 1 h 91"/>
                  <a:gd name="T16" fmla="*/ 1 w 121"/>
                  <a:gd name="T17" fmla="*/ 1 h 91"/>
                  <a:gd name="T18" fmla="*/ 1 w 121"/>
                  <a:gd name="T19" fmla="*/ 1 h 91"/>
                  <a:gd name="T20" fmla="*/ 1 w 121"/>
                  <a:gd name="T21" fmla="*/ 1 h 91"/>
                  <a:gd name="T22" fmla="*/ 1 w 121"/>
                  <a:gd name="T23" fmla="*/ 1 h 91"/>
                  <a:gd name="T24" fmla="*/ 1 w 121"/>
                  <a:gd name="T25" fmla="*/ 1 h 91"/>
                  <a:gd name="T26" fmla="*/ 1 w 121"/>
                  <a:gd name="T27" fmla="*/ 1 h 91"/>
                  <a:gd name="T28" fmla="*/ 1 w 121"/>
                  <a:gd name="T29" fmla="*/ 1 h 91"/>
                  <a:gd name="T30" fmla="*/ 1 w 121"/>
                  <a:gd name="T31" fmla="*/ 1 h 91"/>
                  <a:gd name="T32" fmla="*/ 1 w 121"/>
                  <a:gd name="T33" fmla="*/ 0 h 91"/>
                  <a:gd name="T34" fmla="*/ 1 w 121"/>
                  <a:gd name="T35" fmla="*/ 1 h 91"/>
                  <a:gd name="T36" fmla="*/ 1 w 121"/>
                  <a:gd name="T37" fmla="*/ 1 h 91"/>
                  <a:gd name="T38" fmla="*/ 1 w 121"/>
                  <a:gd name="T39" fmla="*/ 1 h 91"/>
                  <a:gd name="T40" fmla="*/ 1 w 121"/>
                  <a:gd name="T41" fmla="*/ 1 h 91"/>
                  <a:gd name="T42" fmla="*/ 1 w 121"/>
                  <a:gd name="T43" fmla="*/ 1 h 91"/>
                  <a:gd name="T44" fmla="*/ 1 w 121"/>
                  <a:gd name="T45" fmla="*/ 1 h 91"/>
                  <a:gd name="T46" fmla="*/ 1 w 121"/>
                  <a:gd name="T47" fmla="*/ 1 h 91"/>
                  <a:gd name="T48" fmla="*/ 0 w 121"/>
                  <a:gd name="T49" fmla="*/ 1 h 91"/>
                  <a:gd name="T50" fmla="*/ 1 w 121"/>
                  <a:gd name="T51" fmla="*/ 1 h 91"/>
                  <a:gd name="T52" fmla="*/ 1 w 121"/>
                  <a:gd name="T53" fmla="*/ 1 h 91"/>
                  <a:gd name="T54" fmla="*/ 1 w 121"/>
                  <a:gd name="T55" fmla="*/ 1 h 91"/>
                  <a:gd name="T56" fmla="*/ 1 w 121"/>
                  <a:gd name="T57" fmla="*/ 1 h 91"/>
                  <a:gd name="T58" fmla="*/ 1 w 121"/>
                  <a:gd name="T59" fmla="*/ 1 h 91"/>
                  <a:gd name="T60" fmla="*/ 1 w 121"/>
                  <a:gd name="T61" fmla="*/ 1 h 91"/>
                  <a:gd name="T62" fmla="*/ 1 w 121"/>
                  <a:gd name="T63" fmla="*/ 1 h 91"/>
                  <a:gd name="T64" fmla="*/ 1 w 121"/>
                  <a:gd name="T65" fmla="*/ 1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1"/>
                  <a:gd name="T101" fmla="*/ 121 w 12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1">
                    <a:moveTo>
                      <a:pt x="61" y="91"/>
                    </a:moveTo>
                    <a:lnTo>
                      <a:pt x="74" y="90"/>
                    </a:lnTo>
                    <a:lnTo>
                      <a:pt x="84" y="88"/>
                    </a:lnTo>
                    <a:lnTo>
                      <a:pt x="94" y="83"/>
                    </a:lnTo>
                    <a:lnTo>
                      <a:pt x="104" y="78"/>
                    </a:lnTo>
                    <a:lnTo>
                      <a:pt x="111" y="71"/>
                    </a:lnTo>
                    <a:lnTo>
                      <a:pt x="116" y="64"/>
                    </a:lnTo>
                    <a:lnTo>
                      <a:pt x="120" y="55"/>
                    </a:lnTo>
                    <a:lnTo>
                      <a:pt x="121" y="45"/>
                    </a:lnTo>
                    <a:lnTo>
                      <a:pt x="120" y="36"/>
                    </a:lnTo>
                    <a:lnTo>
                      <a:pt x="116" y="28"/>
                    </a:lnTo>
                    <a:lnTo>
                      <a:pt x="111" y="20"/>
                    </a:lnTo>
                    <a:lnTo>
                      <a:pt x="104" y="14"/>
                    </a:lnTo>
                    <a:lnTo>
                      <a:pt x="94" y="9"/>
                    </a:lnTo>
                    <a:lnTo>
                      <a:pt x="84" y="4"/>
                    </a:lnTo>
                    <a:lnTo>
                      <a:pt x="74" y="2"/>
                    </a:lnTo>
                    <a:lnTo>
                      <a:pt x="61" y="0"/>
                    </a:lnTo>
                    <a:lnTo>
                      <a:pt x="48" y="2"/>
                    </a:lnTo>
                    <a:lnTo>
                      <a:pt x="37" y="4"/>
                    </a:lnTo>
                    <a:lnTo>
                      <a:pt x="26" y="9"/>
                    </a:lnTo>
                    <a:lnTo>
                      <a:pt x="18" y="14"/>
                    </a:lnTo>
                    <a:lnTo>
                      <a:pt x="10" y="20"/>
                    </a:lnTo>
                    <a:lnTo>
                      <a:pt x="5" y="28"/>
                    </a:lnTo>
                    <a:lnTo>
                      <a:pt x="1" y="36"/>
                    </a:lnTo>
                    <a:lnTo>
                      <a:pt x="0" y="45"/>
                    </a:lnTo>
                    <a:lnTo>
                      <a:pt x="1" y="55"/>
                    </a:lnTo>
                    <a:lnTo>
                      <a:pt x="5" y="64"/>
                    </a:lnTo>
                    <a:lnTo>
                      <a:pt x="10" y="71"/>
                    </a:lnTo>
                    <a:lnTo>
                      <a:pt x="18" y="78"/>
                    </a:lnTo>
                    <a:lnTo>
                      <a:pt x="26" y="83"/>
                    </a:lnTo>
                    <a:lnTo>
                      <a:pt x="37" y="88"/>
                    </a:lnTo>
                    <a:lnTo>
                      <a:pt x="48" y="90"/>
                    </a:lnTo>
                    <a:lnTo>
                      <a:pt x="61" y="91"/>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7" name="Freeform 55"/>
              <p:cNvSpPr>
                <a:spLocks/>
              </p:cNvSpPr>
              <p:nvPr/>
            </p:nvSpPr>
            <p:spPr bwMode="auto">
              <a:xfrm>
                <a:off x="1157" y="3008"/>
                <a:ext cx="67" cy="51"/>
              </a:xfrm>
              <a:custGeom>
                <a:avLst/>
                <a:gdLst>
                  <a:gd name="T0" fmla="*/ 0 w 135"/>
                  <a:gd name="T1" fmla="*/ 1 h 101"/>
                  <a:gd name="T2" fmla="*/ 0 w 135"/>
                  <a:gd name="T3" fmla="*/ 1 h 101"/>
                  <a:gd name="T4" fmla="*/ 0 w 135"/>
                  <a:gd name="T5" fmla="*/ 1 h 101"/>
                  <a:gd name="T6" fmla="*/ 0 w 135"/>
                  <a:gd name="T7" fmla="*/ 0 h 101"/>
                  <a:gd name="T8" fmla="*/ 0 w 135"/>
                  <a:gd name="T9" fmla="*/ 1 h 101"/>
                  <a:gd name="T10" fmla="*/ 0 w 135"/>
                  <a:gd name="T11" fmla="*/ 1 h 101"/>
                  <a:gd name="T12" fmla="*/ 0 w 135"/>
                  <a:gd name="T13" fmla="*/ 1 h 101"/>
                  <a:gd name="T14" fmla="*/ 0 w 135"/>
                  <a:gd name="T15" fmla="*/ 1 h 101"/>
                  <a:gd name="T16" fmla="*/ 0 w 135"/>
                  <a:gd name="T17" fmla="*/ 1 h 101"/>
                  <a:gd name="T18" fmla="*/ 0 w 135"/>
                  <a:gd name="T19" fmla="*/ 1 h 101"/>
                  <a:gd name="T20" fmla="*/ 0 w 135"/>
                  <a:gd name="T21" fmla="*/ 1 h 101"/>
                  <a:gd name="T22" fmla="*/ 0 w 135"/>
                  <a:gd name="T23" fmla="*/ 1 h 101"/>
                  <a:gd name="T24" fmla="*/ 0 w 135"/>
                  <a:gd name="T25" fmla="*/ 1 h 101"/>
                  <a:gd name="T26" fmla="*/ 0 w 135"/>
                  <a:gd name="T27" fmla="*/ 1 h 101"/>
                  <a:gd name="T28" fmla="*/ 0 w 135"/>
                  <a:gd name="T29" fmla="*/ 1 h 101"/>
                  <a:gd name="T30" fmla="*/ 0 w 135"/>
                  <a:gd name="T31" fmla="*/ 1 h 101"/>
                  <a:gd name="T32" fmla="*/ 0 w 135"/>
                  <a:gd name="T33" fmla="*/ 1 h 101"/>
                  <a:gd name="T34" fmla="*/ 0 w 135"/>
                  <a:gd name="T35" fmla="*/ 1 h 101"/>
                  <a:gd name="T36" fmla="*/ 0 w 135"/>
                  <a:gd name="T37" fmla="*/ 1 h 101"/>
                  <a:gd name="T38" fmla="*/ 0 w 135"/>
                  <a:gd name="T39" fmla="*/ 1 h 101"/>
                  <a:gd name="T40" fmla="*/ 0 w 135"/>
                  <a:gd name="T41" fmla="*/ 1 h 101"/>
                  <a:gd name="T42" fmla="*/ 0 w 135"/>
                  <a:gd name="T43" fmla="*/ 1 h 101"/>
                  <a:gd name="T44" fmla="*/ 0 w 135"/>
                  <a:gd name="T45" fmla="*/ 1 h 101"/>
                  <a:gd name="T46" fmla="*/ 0 w 135"/>
                  <a:gd name="T47" fmla="*/ 1 h 101"/>
                  <a:gd name="T48" fmla="*/ 0 w 135"/>
                  <a:gd name="T49" fmla="*/ 1 h 101"/>
                  <a:gd name="T50" fmla="*/ 0 w 135"/>
                  <a:gd name="T51" fmla="*/ 1 h 101"/>
                  <a:gd name="T52" fmla="*/ 0 w 135"/>
                  <a:gd name="T53" fmla="*/ 1 h 101"/>
                  <a:gd name="T54" fmla="*/ 0 w 135"/>
                  <a:gd name="T55" fmla="*/ 1 h 101"/>
                  <a:gd name="T56" fmla="*/ 0 w 135"/>
                  <a:gd name="T57" fmla="*/ 1 h 101"/>
                  <a:gd name="T58" fmla="*/ 0 w 135"/>
                  <a:gd name="T59" fmla="*/ 1 h 101"/>
                  <a:gd name="T60" fmla="*/ 0 w 135"/>
                  <a:gd name="T61" fmla="*/ 1 h 101"/>
                  <a:gd name="T62" fmla="*/ 0 w 135"/>
                  <a:gd name="T63" fmla="*/ 1 h 101"/>
                  <a:gd name="T64" fmla="*/ 0 w 135"/>
                  <a:gd name="T65" fmla="*/ 1 h 101"/>
                  <a:gd name="T66" fmla="*/ 0 w 135"/>
                  <a:gd name="T67" fmla="*/ 1 h 101"/>
                  <a:gd name="T68" fmla="*/ 0 w 135"/>
                  <a:gd name="T69" fmla="*/ 1 h 101"/>
                  <a:gd name="T70" fmla="*/ 0 w 135"/>
                  <a:gd name="T71" fmla="*/ 1 h 101"/>
                  <a:gd name="T72" fmla="*/ 0 w 135"/>
                  <a:gd name="T73" fmla="*/ 1 h 101"/>
                  <a:gd name="T74" fmla="*/ 0 w 135"/>
                  <a:gd name="T75" fmla="*/ 1 h 101"/>
                  <a:gd name="T76" fmla="*/ 0 w 135"/>
                  <a:gd name="T77" fmla="*/ 1 h 101"/>
                  <a:gd name="T78" fmla="*/ 0 w 135"/>
                  <a:gd name="T79" fmla="*/ 1 h 101"/>
                  <a:gd name="T80" fmla="*/ 0 w 135"/>
                  <a:gd name="T81" fmla="*/ 1 h 101"/>
                  <a:gd name="T82" fmla="*/ 0 w 135"/>
                  <a:gd name="T83" fmla="*/ 1 h 101"/>
                  <a:gd name="T84" fmla="*/ 0 w 135"/>
                  <a:gd name="T85" fmla="*/ 1 h 101"/>
                  <a:gd name="T86" fmla="*/ 0 w 135"/>
                  <a:gd name="T87" fmla="*/ 1 h 101"/>
                  <a:gd name="T88" fmla="*/ 0 w 135"/>
                  <a:gd name="T89" fmla="*/ 1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1"/>
                  <a:gd name="T137" fmla="*/ 135 w 135"/>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1">
                    <a:moveTo>
                      <a:pt x="121" y="20"/>
                    </a:moveTo>
                    <a:lnTo>
                      <a:pt x="116" y="16"/>
                    </a:lnTo>
                    <a:lnTo>
                      <a:pt x="111" y="11"/>
                    </a:lnTo>
                    <a:lnTo>
                      <a:pt x="104" y="8"/>
                    </a:lnTo>
                    <a:lnTo>
                      <a:pt x="97" y="4"/>
                    </a:lnTo>
                    <a:lnTo>
                      <a:pt x="90" y="3"/>
                    </a:lnTo>
                    <a:lnTo>
                      <a:pt x="82" y="1"/>
                    </a:lnTo>
                    <a:lnTo>
                      <a:pt x="74" y="0"/>
                    </a:lnTo>
                    <a:lnTo>
                      <a:pt x="66" y="0"/>
                    </a:lnTo>
                    <a:lnTo>
                      <a:pt x="66" y="16"/>
                    </a:lnTo>
                    <a:lnTo>
                      <a:pt x="73" y="16"/>
                    </a:lnTo>
                    <a:lnTo>
                      <a:pt x="78" y="17"/>
                    </a:lnTo>
                    <a:lnTo>
                      <a:pt x="85" y="18"/>
                    </a:lnTo>
                    <a:lnTo>
                      <a:pt x="91" y="19"/>
                    </a:lnTo>
                    <a:lnTo>
                      <a:pt x="96" y="22"/>
                    </a:lnTo>
                    <a:lnTo>
                      <a:pt x="101" y="25"/>
                    </a:lnTo>
                    <a:lnTo>
                      <a:pt x="106" y="27"/>
                    </a:lnTo>
                    <a:lnTo>
                      <a:pt x="110" y="31"/>
                    </a:lnTo>
                    <a:lnTo>
                      <a:pt x="113" y="34"/>
                    </a:lnTo>
                    <a:lnTo>
                      <a:pt x="116" y="39"/>
                    </a:lnTo>
                    <a:lnTo>
                      <a:pt x="118" y="45"/>
                    </a:lnTo>
                    <a:lnTo>
                      <a:pt x="119" y="50"/>
                    </a:lnTo>
                    <a:lnTo>
                      <a:pt x="118" y="57"/>
                    </a:lnTo>
                    <a:lnTo>
                      <a:pt x="114" y="63"/>
                    </a:lnTo>
                    <a:lnTo>
                      <a:pt x="110" y="70"/>
                    </a:lnTo>
                    <a:lnTo>
                      <a:pt x="104" y="75"/>
                    </a:lnTo>
                    <a:lnTo>
                      <a:pt x="96" y="79"/>
                    </a:lnTo>
                    <a:lnTo>
                      <a:pt x="88" y="83"/>
                    </a:lnTo>
                    <a:lnTo>
                      <a:pt x="77" y="84"/>
                    </a:lnTo>
                    <a:lnTo>
                      <a:pt x="67" y="85"/>
                    </a:lnTo>
                    <a:lnTo>
                      <a:pt x="61" y="85"/>
                    </a:lnTo>
                    <a:lnTo>
                      <a:pt x="55" y="84"/>
                    </a:lnTo>
                    <a:lnTo>
                      <a:pt x="50" y="83"/>
                    </a:lnTo>
                    <a:lnTo>
                      <a:pt x="44" y="80"/>
                    </a:lnTo>
                    <a:lnTo>
                      <a:pt x="38" y="78"/>
                    </a:lnTo>
                    <a:lnTo>
                      <a:pt x="34" y="76"/>
                    </a:lnTo>
                    <a:lnTo>
                      <a:pt x="29" y="72"/>
                    </a:lnTo>
                    <a:lnTo>
                      <a:pt x="24" y="69"/>
                    </a:lnTo>
                    <a:lnTo>
                      <a:pt x="22" y="65"/>
                    </a:lnTo>
                    <a:lnTo>
                      <a:pt x="19" y="61"/>
                    </a:lnTo>
                    <a:lnTo>
                      <a:pt x="17" y="56"/>
                    </a:lnTo>
                    <a:lnTo>
                      <a:pt x="16" y="50"/>
                    </a:lnTo>
                    <a:lnTo>
                      <a:pt x="17" y="45"/>
                    </a:lnTo>
                    <a:lnTo>
                      <a:pt x="19" y="39"/>
                    </a:lnTo>
                    <a:lnTo>
                      <a:pt x="22" y="34"/>
                    </a:lnTo>
                    <a:lnTo>
                      <a:pt x="24" y="31"/>
                    </a:lnTo>
                    <a:lnTo>
                      <a:pt x="28" y="27"/>
                    </a:lnTo>
                    <a:lnTo>
                      <a:pt x="32" y="25"/>
                    </a:lnTo>
                    <a:lnTo>
                      <a:pt x="37" y="23"/>
                    </a:lnTo>
                    <a:lnTo>
                      <a:pt x="43" y="20"/>
                    </a:lnTo>
                    <a:lnTo>
                      <a:pt x="48" y="19"/>
                    </a:lnTo>
                    <a:lnTo>
                      <a:pt x="54" y="17"/>
                    </a:lnTo>
                    <a:lnTo>
                      <a:pt x="60" y="17"/>
                    </a:lnTo>
                    <a:lnTo>
                      <a:pt x="66" y="16"/>
                    </a:lnTo>
                    <a:lnTo>
                      <a:pt x="66" y="0"/>
                    </a:lnTo>
                    <a:lnTo>
                      <a:pt x="53" y="2"/>
                    </a:lnTo>
                    <a:lnTo>
                      <a:pt x="40" y="5"/>
                    </a:lnTo>
                    <a:lnTo>
                      <a:pt x="30" y="10"/>
                    </a:lnTo>
                    <a:lnTo>
                      <a:pt x="20" y="16"/>
                    </a:lnTo>
                    <a:lnTo>
                      <a:pt x="12" y="24"/>
                    </a:lnTo>
                    <a:lnTo>
                      <a:pt x="6" y="32"/>
                    </a:lnTo>
                    <a:lnTo>
                      <a:pt x="1" y="41"/>
                    </a:lnTo>
                    <a:lnTo>
                      <a:pt x="0" y="50"/>
                    </a:lnTo>
                    <a:lnTo>
                      <a:pt x="1" y="58"/>
                    </a:lnTo>
                    <a:lnTo>
                      <a:pt x="4" y="66"/>
                    </a:lnTo>
                    <a:lnTo>
                      <a:pt x="8" y="73"/>
                    </a:lnTo>
                    <a:lnTo>
                      <a:pt x="14" y="80"/>
                    </a:lnTo>
                    <a:lnTo>
                      <a:pt x="19" y="85"/>
                    </a:lnTo>
                    <a:lnTo>
                      <a:pt x="24" y="88"/>
                    </a:lnTo>
                    <a:lnTo>
                      <a:pt x="31" y="93"/>
                    </a:lnTo>
                    <a:lnTo>
                      <a:pt x="37" y="95"/>
                    </a:lnTo>
                    <a:lnTo>
                      <a:pt x="44" y="98"/>
                    </a:lnTo>
                    <a:lnTo>
                      <a:pt x="52" y="100"/>
                    </a:lnTo>
                    <a:lnTo>
                      <a:pt x="59" y="101"/>
                    </a:lnTo>
                    <a:lnTo>
                      <a:pt x="67" y="101"/>
                    </a:lnTo>
                    <a:lnTo>
                      <a:pt x="75" y="101"/>
                    </a:lnTo>
                    <a:lnTo>
                      <a:pt x="83" y="100"/>
                    </a:lnTo>
                    <a:lnTo>
                      <a:pt x="90" y="98"/>
                    </a:lnTo>
                    <a:lnTo>
                      <a:pt x="98" y="95"/>
                    </a:lnTo>
                    <a:lnTo>
                      <a:pt x="104" y="93"/>
                    </a:lnTo>
                    <a:lnTo>
                      <a:pt x="111" y="88"/>
                    </a:lnTo>
                    <a:lnTo>
                      <a:pt x="116" y="85"/>
                    </a:lnTo>
                    <a:lnTo>
                      <a:pt x="121" y="80"/>
                    </a:lnTo>
                    <a:lnTo>
                      <a:pt x="127" y="73"/>
                    </a:lnTo>
                    <a:lnTo>
                      <a:pt x="131" y="66"/>
                    </a:lnTo>
                    <a:lnTo>
                      <a:pt x="134" y="58"/>
                    </a:lnTo>
                    <a:lnTo>
                      <a:pt x="135" y="50"/>
                    </a:lnTo>
                    <a:lnTo>
                      <a:pt x="134" y="42"/>
                    </a:lnTo>
                    <a:lnTo>
                      <a:pt x="131" y="34"/>
                    </a:lnTo>
                    <a:lnTo>
                      <a:pt x="127" y="27"/>
                    </a:lnTo>
                    <a:lnTo>
                      <a:pt x="121"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8" name="Freeform 56"/>
              <p:cNvSpPr>
                <a:spLocks/>
              </p:cNvSpPr>
              <p:nvPr/>
            </p:nvSpPr>
            <p:spPr bwMode="auto">
              <a:xfrm>
                <a:off x="1246" y="3025"/>
                <a:ext cx="68" cy="50"/>
              </a:xfrm>
              <a:custGeom>
                <a:avLst/>
                <a:gdLst>
                  <a:gd name="T0" fmla="*/ 1 w 134"/>
                  <a:gd name="T1" fmla="*/ 1 h 100"/>
                  <a:gd name="T2" fmla="*/ 1 w 134"/>
                  <a:gd name="T3" fmla="*/ 1 h 100"/>
                  <a:gd name="T4" fmla="*/ 1 w 134"/>
                  <a:gd name="T5" fmla="*/ 1 h 100"/>
                  <a:gd name="T6" fmla="*/ 1 w 134"/>
                  <a:gd name="T7" fmla="*/ 1 h 100"/>
                  <a:gd name="T8" fmla="*/ 1 w 134"/>
                  <a:gd name="T9" fmla="*/ 1 h 100"/>
                  <a:gd name="T10" fmla="*/ 1 w 134"/>
                  <a:gd name="T11" fmla="*/ 1 h 100"/>
                  <a:gd name="T12" fmla="*/ 1 w 134"/>
                  <a:gd name="T13" fmla="*/ 1 h 100"/>
                  <a:gd name="T14" fmla="*/ 1 w 134"/>
                  <a:gd name="T15" fmla="*/ 1 h 100"/>
                  <a:gd name="T16" fmla="*/ 1 w 134"/>
                  <a:gd name="T17" fmla="*/ 1 h 100"/>
                  <a:gd name="T18" fmla="*/ 1 w 134"/>
                  <a:gd name="T19" fmla="*/ 1 h 100"/>
                  <a:gd name="T20" fmla="*/ 1 w 134"/>
                  <a:gd name="T21" fmla="*/ 1 h 100"/>
                  <a:gd name="T22" fmla="*/ 1 w 134"/>
                  <a:gd name="T23" fmla="*/ 1 h 100"/>
                  <a:gd name="T24" fmla="*/ 1 w 134"/>
                  <a:gd name="T25" fmla="*/ 1 h 100"/>
                  <a:gd name="T26" fmla="*/ 1 w 134"/>
                  <a:gd name="T27" fmla="*/ 1 h 100"/>
                  <a:gd name="T28" fmla="*/ 1 w 134"/>
                  <a:gd name="T29" fmla="*/ 1 h 100"/>
                  <a:gd name="T30" fmla="*/ 1 w 134"/>
                  <a:gd name="T31" fmla="*/ 1 h 100"/>
                  <a:gd name="T32" fmla="*/ 1 w 134"/>
                  <a:gd name="T33" fmla="*/ 0 h 100"/>
                  <a:gd name="T34" fmla="*/ 1 w 134"/>
                  <a:gd name="T35" fmla="*/ 1 h 100"/>
                  <a:gd name="T36" fmla="*/ 1 w 134"/>
                  <a:gd name="T37" fmla="*/ 1 h 100"/>
                  <a:gd name="T38" fmla="*/ 1 w 134"/>
                  <a:gd name="T39" fmla="*/ 1 h 100"/>
                  <a:gd name="T40" fmla="*/ 1 w 134"/>
                  <a:gd name="T41" fmla="*/ 1 h 100"/>
                  <a:gd name="T42" fmla="*/ 1 w 134"/>
                  <a:gd name="T43" fmla="*/ 1 h 100"/>
                  <a:gd name="T44" fmla="*/ 1 w 134"/>
                  <a:gd name="T45" fmla="*/ 1 h 100"/>
                  <a:gd name="T46" fmla="*/ 1 w 134"/>
                  <a:gd name="T47" fmla="*/ 1 h 100"/>
                  <a:gd name="T48" fmla="*/ 0 w 134"/>
                  <a:gd name="T49" fmla="*/ 1 h 100"/>
                  <a:gd name="T50" fmla="*/ 1 w 134"/>
                  <a:gd name="T51" fmla="*/ 1 h 100"/>
                  <a:gd name="T52" fmla="*/ 1 w 134"/>
                  <a:gd name="T53" fmla="*/ 1 h 100"/>
                  <a:gd name="T54" fmla="*/ 1 w 134"/>
                  <a:gd name="T55" fmla="*/ 1 h 100"/>
                  <a:gd name="T56" fmla="*/ 1 w 134"/>
                  <a:gd name="T57" fmla="*/ 1 h 100"/>
                  <a:gd name="T58" fmla="*/ 1 w 134"/>
                  <a:gd name="T59" fmla="*/ 1 h 100"/>
                  <a:gd name="T60" fmla="*/ 1 w 134"/>
                  <a:gd name="T61" fmla="*/ 1 h 100"/>
                  <a:gd name="T62" fmla="*/ 1 w 134"/>
                  <a:gd name="T63" fmla="*/ 1 h 100"/>
                  <a:gd name="T64" fmla="*/ 1 w 134"/>
                  <a:gd name="T65" fmla="*/ 1 h 1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4"/>
                  <a:gd name="T100" fmla="*/ 0 h 100"/>
                  <a:gd name="T101" fmla="*/ 134 w 134"/>
                  <a:gd name="T102" fmla="*/ 100 h 1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4" h="100">
                    <a:moveTo>
                      <a:pt x="68" y="100"/>
                    </a:moveTo>
                    <a:lnTo>
                      <a:pt x="81" y="99"/>
                    </a:lnTo>
                    <a:lnTo>
                      <a:pt x="94" y="97"/>
                    </a:lnTo>
                    <a:lnTo>
                      <a:pt x="104" y="92"/>
                    </a:lnTo>
                    <a:lnTo>
                      <a:pt x="115" y="85"/>
                    </a:lnTo>
                    <a:lnTo>
                      <a:pt x="123" y="79"/>
                    </a:lnTo>
                    <a:lnTo>
                      <a:pt x="129" y="69"/>
                    </a:lnTo>
                    <a:lnTo>
                      <a:pt x="133" y="60"/>
                    </a:lnTo>
                    <a:lnTo>
                      <a:pt x="134" y="50"/>
                    </a:lnTo>
                    <a:lnTo>
                      <a:pt x="133" y="39"/>
                    </a:lnTo>
                    <a:lnTo>
                      <a:pt x="129" y="30"/>
                    </a:lnTo>
                    <a:lnTo>
                      <a:pt x="123" y="22"/>
                    </a:lnTo>
                    <a:lnTo>
                      <a:pt x="115" y="14"/>
                    </a:lnTo>
                    <a:lnTo>
                      <a:pt x="104" y="8"/>
                    </a:lnTo>
                    <a:lnTo>
                      <a:pt x="94" y="4"/>
                    </a:lnTo>
                    <a:lnTo>
                      <a:pt x="81" y="1"/>
                    </a:lnTo>
                    <a:lnTo>
                      <a:pt x="68" y="0"/>
                    </a:lnTo>
                    <a:lnTo>
                      <a:pt x="54" y="1"/>
                    </a:lnTo>
                    <a:lnTo>
                      <a:pt x="41" y="4"/>
                    </a:lnTo>
                    <a:lnTo>
                      <a:pt x="30" y="8"/>
                    </a:lnTo>
                    <a:lnTo>
                      <a:pt x="20" y="14"/>
                    </a:lnTo>
                    <a:lnTo>
                      <a:pt x="11" y="22"/>
                    </a:lnTo>
                    <a:lnTo>
                      <a:pt x="5" y="30"/>
                    </a:lnTo>
                    <a:lnTo>
                      <a:pt x="1" y="39"/>
                    </a:lnTo>
                    <a:lnTo>
                      <a:pt x="0" y="50"/>
                    </a:lnTo>
                    <a:lnTo>
                      <a:pt x="1" y="60"/>
                    </a:lnTo>
                    <a:lnTo>
                      <a:pt x="5" y="69"/>
                    </a:lnTo>
                    <a:lnTo>
                      <a:pt x="11" y="79"/>
                    </a:lnTo>
                    <a:lnTo>
                      <a:pt x="20" y="85"/>
                    </a:lnTo>
                    <a:lnTo>
                      <a:pt x="30" y="92"/>
                    </a:lnTo>
                    <a:lnTo>
                      <a:pt x="41" y="97"/>
                    </a:lnTo>
                    <a:lnTo>
                      <a:pt x="54" y="99"/>
                    </a:lnTo>
                    <a:lnTo>
                      <a:pt x="68" y="1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39" name="Freeform 57"/>
              <p:cNvSpPr>
                <a:spLocks/>
              </p:cNvSpPr>
              <p:nvPr/>
            </p:nvSpPr>
            <p:spPr bwMode="auto">
              <a:xfrm>
                <a:off x="1275" y="3048"/>
                <a:ext cx="60" cy="46"/>
              </a:xfrm>
              <a:custGeom>
                <a:avLst/>
                <a:gdLst>
                  <a:gd name="T0" fmla="*/ 0 w 121"/>
                  <a:gd name="T1" fmla="*/ 1 h 91"/>
                  <a:gd name="T2" fmla="*/ 0 w 121"/>
                  <a:gd name="T3" fmla="*/ 1 h 91"/>
                  <a:gd name="T4" fmla="*/ 0 w 121"/>
                  <a:gd name="T5" fmla="*/ 1 h 91"/>
                  <a:gd name="T6" fmla="*/ 0 w 121"/>
                  <a:gd name="T7" fmla="*/ 1 h 91"/>
                  <a:gd name="T8" fmla="*/ 0 w 121"/>
                  <a:gd name="T9" fmla="*/ 1 h 91"/>
                  <a:gd name="T10" fmla="*/ 0 w 121"/>
                  <a:gd name="T11" fmla="*/ 1 h 91"/>
                  <a:gd name="T12" fmla="*/ 0 w 121"/>
                  <a:gd name="T13" fmla="*/ 1 h 91"/>
                  <a:gd name="T14" fmla="*/ 0 w 121"/>
                  <a:gd name="T15" fmla="*/ 1 h 91"/>
                  <a:gd name="T16" fmla="*/ 0 w 121"/>
                  <a:gd name="T17" fmla="*/ 1 h 91"/>
                  <a:gd name="T18" fmla="*/ 0 w 121"/>
                  <a:gd name="T19" fmla="*/ 1 h 91"/>
                  <a:gd name="T20" fmla="*/ 0 w 121"/>
                  <a:gd name="T21" fmla="*/ 1 h 91"/>
                  <a:gd name="T22" fmla="*/ 0 w 121"/>
                  <a:gd name="T23" fmla="*/ 1 h 91"/>
                  <a:gd name="T24" fmla="*/ 0 w 121"/>
                  <a:gd name="T25" fmla="*/ 1 h 91"/>
                  <a:gd name="T26" fmla="*/ 0 w 121"/>
                  <a:gd name="T27" fmla="*/ 1 h 91"/>
                  <a:gd name="T28" fmla="*/ 0 w 121"/>
                  <a:gd name="T29" fmla="*/ 1 h 91"/>
                  <a:gd name="T30" fmla="*/ 0 w 121"/>
                  <a:gd name="T31" fmla="*/ 1 h 91"/>
                  <a:gd name="T32" fmla="*/ 0 w 121"/>
                  <a:gd name="T33" fmla="*/ 0 h 91"/>
                  <a:gd name="T34" fmla="*/ 0 w 121"/>
                  <a:gd name="T35" fmla="*/ 1 h 91"/>
                  <a:gd name="T36" fmla="*/ 0 w 121"/>
                  <a:gd name="T37" fmla="*/ 1 h 91"/>
                  <a:gd name="T38" fmla="*/ 0 w 121"/>
                  <a:gd name="T39" fmla="*/ 1 h 91"/>
                  <a:gd name="T40" fmla="*/ 0 w 121"/>
                  <a:gd name="T41" fmla="*/ 1 h 91"/>
                  <a:gd name="T42" fmla="*/ 0 w 121"/>
                  <a:gd name="T43" fmla="*/ 1 h 91"/>
                  <a:gd name="T44" fmla="*/ 0 w 121"/>
                  <a:gd name="T45" fmla="*/ 1 h 91"/>
                  <a:gd name="T46" fmla="*/ 0 w 121"/>
                  <a:gd name="T47" fmla="*/ 1 h 91"/>
                  <a:gd name="T48" fmla="*/ 0 w 121"/>
                  <a:gd name="T49" fmla="*/ 1 h 91"/>
                  <a:gd name="T50" fmla="*/ 0 w 121"/>
                  <a:gd name="T51" fmla="*/ 1 h 91"/>
                  <a:gd name="T52" fmla="*/ 0 w 121"/>
                  <a:gd name="T53" fmla="*/ 1 h 91"/>
                  <a:gd name="T54" fmla="*/ 0 w 121"/>
                  <a:gd name="T55" fmla="*/ 1 h 91"/>
                  <a:gd name="T56" fmla="*/ 0 w 121"/>
                  <a:gd name="T57" fmla="*/ 1 h 91"/>
                  <a:gd name="T58" fmla="*/ 0 w 121"/>
                  <a:gd name="T59" fmla="*/ 1 h 91"/>
                  <a:gd name="T60" fmla="*/ 0 w 121"/>
                  <a:gd name="T61" fmla="*/ 1 h 91"/>
                  <a:gd name="T62" fmla="*/ 0 w 121"/>
                  <a:gd name="T63" fmla="*/ 1 h 91"/>
                  <a:gd name="T64" fmla="*/ 0 w 121"/>
                  <a:gd name="T65" fmla="*/ 1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1"/>
                  <a:gd name="T101" fmla="*/ 121 w 12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1">
                    <a:moveTo>
                      <a:pt x="60" y="91"/>
                    </a:moveTo>
                    <a:lnTo>
                      <a:pt x="73" y="90"/>
                    </a:lnTo>
                    <a:lnTo>
                      <a:pt x="84" y="88"/>
                    </a:lnTo>
                    <a:lnTo>
                      <a:pt x="95" y="83"/>
                    </a:lnTo>
                    <a:lnTo>
                      <a:pt x="103" y="78"/>
                    </a:lnTo>
                    <a:lnTo>
                      <a:pt x="111" y="72"/>
                    </a:lnTo>
                    <a:lnTo>
                      <a:pt x="116" y="64"/>
                    </a:lnTo>
                    <a:lnTo>
                      <a:pt x="120" y="56"/>
                    </a:lnTo>
                    <a:lnTo>
                      <a:pt x="121" y="46"/>
                    </a:lnTo>
                    <a:lnTo>
                      <a:pt x="120" y="37"/>
                    </a:lnTo>
                    <a:lnTo>
                      <a:pt x="116" y="28"/>
                    </a:lnTo>
                    <a:lnTo>
                      <a:pt x="111" y="21"/>
                    </a:lnTo>
                    <a:lnTo>
                      <a:pt x="103" y="14"/>
                    </a:lnTo>
                    <a:lnTo>
                      <a:pt x="95" y="8"/>
                    </a:lnTo>
                    <a:lnTo>
                      <a:pt x="84" y="4"/>
                    </a:lnTo>
                    <a:lnTo>
                      <a:pt x="73" y="1"/>
                    </a:lnTo>
                    <a:lnTo>
                      <a:pt x="60" y="0"/>
                    </a:lnTo>
                    <a:lnTo>
                      <a:pt x="47" y="1"/>
                    </a:lnTo>
                    <a:lnTo>
                      <a:pt x="37" y="4"/>
                    </a:lnTo>
                    <a:lnTo>
                      <a:pt x="27" y="8"/>
                    </a:lnTo>
                    <a:lnTo>
                      <a:pt x="17" y="14"/>
                    </a:lnTo>
                    <a:lnTo>
                      <a:pt x="10" y="21"/>
                    </a:lnTo>
                    <a:lnTo>
                      <a:pt x="5" y="28"/>
                    </a:lnTo>
                    <a:lnTo>
                      <a:pt x="1" y="37"/>
                    </a:lnTo>
                    <a:lnTo>
                      <a:pt x="0" y="46"/>
                    </a:lnTo>
                    <a:lnTo>
                      <a:pt x="1" y="56"/>
                    </a:lnTo>
                    <a:lnTo>
                      <a:pt x="5" y="64"/>
                    </a:lnTo>
                    <a:lnTo>
                      <a:pt x="10" y="72"/>
                    </a:lnTo>
                    <a:lnTo>
                      <a:pt x="17" y="78"/>
                    </a:lnTo>
                    <a:lnTo>
                      <a:pt x="27" y="83"/>
                    </a:lnTo>
                    <a:lnTo>
                      <a:pt x="37" y="88"/>
                    </a:lnTo>
                    <a:lnTo>
                      <a:pt x="47" y="90"/>
                    </a:lnTo>
                    <a:lnTo>
                      <a:pt x="60" y="91"/>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0" name="Freeform 58"/>
              <p:cNvSpPr>
                <a:spLocks/>
              </p:cNvSpPr>
              <p:nvPr/>
            </p:nvSpPr>
            <p:spPr bwMode="auto">
              <a:xfrm>
                <a:off x="1256" y="3034"/>
                <a:ext cx="67" cy="50"/>
              </a:xfrm>
              <a:custGeom>
                <a:avLst/>
                <a:gdLst>
                  <a:gd name="T0" fmla="*/ 0 w 135"/>
                  <a:gd name="T1" fmla="*/ 1 h 100"/>
                  <a:gd name="T2" fmla="*/ 0 w 135"/>
                  <a:gd name="T3" fmla="*/ 1 h 100"/>
                  <a:gd name="T4" fmla="*/ 0 w 135"/>
                  <a:gd name="T5" fmla="*/ 1 h 100"/>
                  <a:gd name="T6" fmla="*/ 0 w 135"/>
                  <a:gd name="T7" fmla="*/ 0 h 100"/>
                  <a:gd name="T8" fmla="*/ 0 w 135"/>
                  <a:gd name="T9" fmla="*/ 1 h 100"/>
                  <a:gd name="T10" fmla="*/ 0 w 135"/>
                  <a:gd name="T11" fmla="*/ 1 h 100"/>
                  <a:gd name="T12" fmla="*/ 0 w 135"/>
                  <a:gd name="T13" fmla="*/ 1 h 100"/>
                  <a:gd name="T14" fmla="*/ 0 w 135"/>
                  <a:gd name="T15" fmla="*/ 1 h 100"/>
                  <a:gd name="T16" fmla="*/ 0 w 135"/>
                  <a:gd name="T17" fmla="*/ 1 h 100"/>
                  <a:gd name="T18" fmla="*/ 0 w 135"/>
                  <a:gd name="T19" fmla="*/ 1 h 100"/>
                  <a:gd name="T20" fmla="*/ 0 w 135"/>
                  <a:gd name="T21" fmla="*/ 1 h 100"/>
                  <a:gd name="T22" fmla="*/ 0 w 135"/>
                  <a:gd name="T23" fmla="*/ 1 h 100"/>
                  <a:gd name="T24" fmla="*/ 0 w 135"/>
                  <a:gd name="T25" fmla="*/ 1 h 100"/>
                  <a:gd name="T26" fmla="*/ 0 w 135"/>
                  <a:gd name="T27" fmla="*/ 1 h 100"/>
                  <a:gd name="T28" fmla="*/ 0 w 135"/>
                  <a:gd name="T29" fmla="*/ 1 h 100"/>
                  <a:gd name="T30" fmla="*/ 0 w 135"/>
                  <a:gd name="T31" fmla="*/ 1 h 100"/>
                  <a:gd name="T32" fmla="*/ 0 w 135"/>
                  <a:gd name="T33" fmla="*/ 1 h 100"/>
                  <a:gd name="T34" fmla="*/ 0 w 135"/>
                  <a:gd name="T35" fmla="*/ 1 h 100"/>
                  <a:gd name="T36" fmla="*/ 0 w 135"/>
                  <a:gd name="T37" fmla="*/ 1 h 100"/>
                  <a:gd name="T38" fmla="*/ 0 w 135"/>
                  <a:gd name="T39" fmla="*/ 1 h 100"/>
                  <a:gd name="T40" fmla="*/ 0 w 135"/>
                  <a:gd name="T41" fmla="*/ 1 h 100"/>
                  <a:gd name="T42" fmla="*/ 0 w 135"/>
                  <a:gd name="T43" fmla="*/ 1 h 100"/>
                  <a:gd name="T44" fmla="*/ 0 w 135"/>
                  <a:gd name="T45" fmla="*/ 1 h 100"/>
                  <a:gd name="T46" fmla="*/ 0 w 135"/>
                  <a:gd name="T47" fmla="*/ 1 h 100"/>
                  <a:gd name="T48" fmla="*/ 0 w 135"/>
                  <a:gd name="T49" fmla="*/ 1 h 100"/>
                  <a:gd name="T50" fmla="*/ 0 w 135"/>
                  <a:gd name="T51" fmla="*/ 1 h 100"/>
                  <a:gd name="T52" fmla="*/ 0 w 135"/>
                  <a:gd name="T53" fmla="*/ 1 h 100"/>
                  <a:gd name="T54" fmla="*/ 0 w 135"/>
                  <a:gd name="T55" fmla="*/ 1 h 100"/>
                  <a:gd name="T56" fmla="*/ 0 w 135"/>
                  <a:gd name="T57" fmla="*/ 1 h 100"/>
                  <a:gd name="T58" fmla="*/ 0 w 135"/>
                  <a:gd name="T59" fmla="*/ 1 h 100"/>
                  <a:gd name="T60" fmla="*/ 0 w 135"/>
                  <a:gd name="T61" fmla="*/ 1 h 100"/>
                  <a:gd name="T62" fmla="*/ 0 w 135"/>
                  <a:gd name="T63" fmla="*/ 1 h 100"/>
                  <a:gd name="T64" fmla="*/ 0 w 135"/>
                  <a:gd name="T65" fmla="*/ 1 h 100"/>
                  <a:gd name="T66" fmla="*/ 0 w 135"/>
                  <a:gd name="T67" fmla="*/ 1 h 100"/>
                  <a:gd name="T68" fmla="*/ 0 w 135"/>
                  <a:gd name="T69" fmla="*/ 1 h 100"/>
                  <a:gd name="T70" fmla="*/ 0 w 135"/>
                  <a:gd name="T71" fmla="*/ 1 h 100"/>
                  <a:gd name="T72" fmla="*/ 0 w 135"/>
                  <a:gd name="T73" fmla="*/ 1 h 100"/>
                  <a:gd name="T74" fmla="*/ 0 w 135"/>
                  <a:gd name="T75" fmla="*/ 1 h 100"/>
                  <a:gd name="T76" fmla="*/ 0 w 135"/>
                  <a:gd name="T77" fmla="*/ 1 h 100"/>
                  <a:gd name="T78" fmla="*/ 0 w 135"/>
                  <a:gd name="T79" fmla="*/ 1 h 100"/>
                  <a:gd name="T80" fmla="*/ 0 w 135"/>
                  <a:gd name="T81" fmla="*/ 1 h 100"/>
                  <a:gd name="T82" fmla="*/ 0 w 135"/>
                  <a:gd name="T83" fmla="*/ 1 h 100"/>
                  <a:gd name="T84" fmla="*/ 0 w 135"/>
                  <a:gd name="T85" fmla="*/ 1 h 100"/>
                  <a:gd name="T86" fmla="*/ 0 w 135"/>
                  <a:gd name="T87" fmla="*/ 1 h 100"/>
                  <a:gd name="T88" fmla="*/ 0 w 135"/>
                  <a:gd name="T89" fmla="*/ 1 h 1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0"/>
                  <a:gd name="T137" fmla="*/ 135 w 135"/>
                  <a:gd name="T138" fmla="*/ 100 h 10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0">
                    <a:moveTo>
                      <a:pt x="121" y="19"/>
                    </a:moveTo>
                    <a:lnTo>
                      <a:pt x="117" y="15"/>
                    </a:lnTo>
                    <a:lnTo>
                      <a:pt x="110" y="10"/>
                    </a:lnTo>
                    <a:lnTo>
                      <a:pt x="104" y="7"/>
                    </a:lnTo>
                    <a:lnTo>
                      <a:pt x="97" y="4"/>
                    </a:lnTo>
                    <a:lnTo>
                      <a:pt x="89" y="2"/>
                    </a:lnTo>
                    <a:lnTo>
                      <a:pt x="81" y="1"/>
                    </a:lnTo>
                    <a:lnTo>
                      <a:pt x="73" y="0"/>
                    </a:lnTo>
                    <a:lnTo>
                      <a:pt x="65" y="0"/>
                    </a:lnTo>
                    <a:lnTo>
                      <a:pt x="65" y="15"/>
                    </a:lnTo>
                    <a:lnTo>
                      <a:pt x="72" y="15"/>
                    </a:lnTo>
                    <a:lnTo>
                      <a:pt x="79" y="16"/>
                    </a:lnTo>
                    <a:lnTo>
                      <a:pt x="84" y="17"/>
                    </a:lnTo>
                    <a:lnTo>
                      <a:pt x="90" y="19"/>
                    </a:lnTo>
                    <a:lnTo>
                      <a:pt x="96" y="22"/>
                    </a:lnTo>
                    <a:lnTo>
                      <a:pt x="100" y="24"/>
                    </a:lnTo>
                    <a:lnTo>
                      <a:pt x="105" y="27"/>
                    </a:lnTo>
                    <a:lnTo>
                      <a:pt x="110" y="31"/>
                    </a:lnTo>
                    <a:lnTo>
                      <a:pt x="113" y="34"/>
                    </a:lnTo>
                    <a:lnTo>
                      <a:pt x="117" y="38"/>
                    </a:lnTo>
                    <a:lnTo>
                      <a:pt x="118" y="43"/>
                    </a:lnTo>
                    <a:lnTo>
                      <a:pt x="119" y="49"/>
                    </a:lnTo>
                    <a:lnTo>
                      <a:pt x="118" y="56"/>
                    </a:lnTo>
                    <a:lnTo>
                      <a:pt x="114" y="62"/>
                    </a:lnTo>
                    <a:lnTo>
                      <a:pt x="110" y="69"/>
                    </a:lnTo>
                    <a:lnTo>
                      <a:pt x="104" y="73"/>
                    </a:lnTo>
                    <a:lnTo>
                      <a:pt x="96" y="78"/>
                    </a:lnTo>
                    <a:lnTo>
                      <a:pt x="87" y="81"/>
                    </a:lnTo>
                    <a:lnTo>
                      <a:pt x="77" y="83"/>
                    </a:lnTo>
                    <a:lnTo>
                      <a:pt x="67" y="84"/>
                    </a:lnTo>
                    <a:lnTo>
                      <a:pt x="60" y="84"/>
                    </a:lnTo>
                    <a:lnTo>
                      <a:pt x="54" y="83"/>
                    </a:lnTo>
                    <a:lnTo>
                      <a:pt x="49" y="81"/>
                    </a:lnTo>
                    <a:lnTo>
                      <a:pt x="43" y="79"/>
                    </a:lnTo>
                    <a:lnTo>
                      <a:pt x="37" y="78"/>
                    </a:lnTo>
                    <a:lnTo>
                      <a:pt x="32" y="75"/>
                    </a:lnTo>
                    <a:lnTo>
                      <a:pt x="28" y="72"/>
                    </a:lnTo>
                    <a:lnTo>
                      <a:pt x="24" y="69"/>
                    </a:lnTo>
                    <a:lnTo>
                      <a:pt x="21" y="65"/>
                    </a:lnTo>
                    <a:lnTo>
                      <a:pt x="19" y="61"/>
                    </a:lnTo>
                    <a:lnTo>
                      <a:pt x="16" y="55"/>
                    </a:lnTo>
                    <a:lnTo>
                      <a:pt x="15" y="49"/>
                    </a:lnTo>
                    <a:lnTo>
                      <a:pt x="16" y="43"/>
                    </a:lnTo>
                    <a:lnTo>
                      <a:pt x="19" y="38"/>
                    </a:lnTo>
                    <a:lnTo>
                      <a:pt x="21" y="34"/>
                    </a:lnTo>
                    <a:lnTo>
                      <a:pt x="24" y="31"/>
                    </a:lnTo>
                    <a:lnTo>
                      <a:pt x="28" y="27"/>
                    </a:lnTo>
                    <a:lnTo>
                      <a:pt x="32" y="25"/>
                    </a:lnTo>
                    <a:lnTo>
                      <a:pt x="37" y="23"/>
                    </a:lnTo>
                    <a:lnTo>
                      <a:pt x="43" y="20"/>
                    </a:lnTo>
                    <a:lnTo>
                      <a:pt x="47" y="18"/>
                    </a:lnTo>
                    <a:lnTo>
                      <a:pt x="53" y="17"/>
                    </a:lnTo>
                    <a:lnTo>
                      <a:pt x="59" y="16"/>
                    </a:lnTo>
                    <a:lnTo>
                      <a:pt x="65" y="15"/>
                    </a:lnTo>
                    <a:lnTo>
                      <a:pt x="65" y="0"/>
                    </a:lnTo>
                    <a:lnTo>
                      <a:pt x="52" y="2"/>
                    </a:lnTo>
                    <a:lnTo>
                      <a:pt x="41" y="4"/>
                    </a:lnTo>
                    <a:lnTo>
                      <a:pt x="30" y="10"/>
                    </a:lnTo>
                    <a:lnTo>
                      <a:pt x="20" y="16"/>
                    </a:lnTo>
                    <a:lnTo>
                      <a:pt x="12" y="23"/>
                    </a:lnTo>
                    <a:lnTo>
                      <a:pt x="6" y="31"/>
                    </a:lnTo>
                    <a:lnTo>
                      <a:pt x="1" y="40"/>
                    </a:lnTo>
                    <a:lnTo>
                      <a:pt x="0" y="49"/>
                    </a:lnTo>
                    <a:lnTo>
                      <a:pt x="1" y="57"/>
                    </a:lnTo>
                    <a:lnTo>
                      <a:pt x="4" y="65"/>
                    </a:lnTo>
                    <a:lnTo>
                      <a:pt x="7" y="72"/>
                    </a:lnTo>
                    <a:lnTo>
                      <a:pt x="13" y="79"/>
                    </a:lnTo>
                    <a:lnTo>
                      <a:pt x="17" y="84"/>
                    </a:lnTo>
                    <a:lnTo>
                      <a:pt x="23" y="88"/>
                    </a:lnTo>
                    <a:lnTo>
                      <a:pt x="30" y="92"/>
                    </a:lnTo>
                    <a:lnTo>
                      <a:pt x="37" y="94"/>
                    </a:lnTo>
                    <a:lnTo>
                      <a:pt x="44" y="96"/>
                    </a:lnTo>
                    <a:lnTo>
                      <a:pt x="51" y="99"/>
                    </a:lnTo>
                    <a:lnTo>
                      <a:pt x="59" y="100"/>
                    </a:lnTo>
                    <a:lnTo>
                      <a:pt x="67" y="100"/>
                    </a:lnTo>
                    <a:lnTo>
                      <a:pt x="75" y="100"/>
                    </a:lnTo>
                    <a:lnTo>
                      <a:pt x="83" y="99"/>
                    </a:lnTo>
                    <a:lnTo>
                      <a:pt x="90" y="96"/>
                    </a:lnTo>
                    <a:lnTo>
                      <a:pt x="98" y="94"/>
                    </a:lnTo>
                    <a:lnTo>
                      <a:pt x="104" y="92"/>
                    </a:lnTo>
                    <a:lnTo>
                      <a:pt x="111" y="88"/>
                    </a:lnTo>
                    <a:lnTo>
                      <a:pt x="117" y="84"/>
                    </a:lnTo>
                    <a:lnTo>
                      <a:pt x="121" y="79"/>
                    </a:lnTo>
                    <a:lnTo>
                      <a:pt x="127" y="72"/>
                    </a:lnTo>
                    <a:lnTo>
                      <a:pt x="132" y="65"/>
                    </a:lnTo>
                    <a:lnTo>
                      <a:pt x="134" y="57"/>
                    </a:lnTo>
                    <a:lnTo>
                      <a:pt x="135" y="49"/>
                    </a:lnTo>
                    <a:lnTo>
                      <a:pt x="134" y="41"/>
                    </a:lnTo>
                    <a:lnTo>
                      <a:pt x="132" y="33"/>
                    </a:lnTo>
                    <a:lnTo>
                      <a:pt x="127" y="26"/>
                    </a:lnTo>
                    <a:lnTo>
                      <a:pt x="121"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1" name="Freeform 59"/>
              <p:cNvSpPr>
                <a:spLocks/>
              </p:cNvSpPr>
              <p:nvPr/>
            </p:nvSpPr>
            <p:spPr bwMode="auto">
              <a:xfrm>
                <a:off x="1007" y="3046"/>
                <a:ext cx="68" cy="51"/>
              </a:xfrm>
              <a:custGeom>
                <a:avLst/>
                <a:gdLst>
                  <a:gd name="T0" fmla="*/ 1 w 134"/>
                  <a:gd name="T1" fmla="*/ 1 h 101"/>
                  <a:gd name="T2" fmla="*/ 1 w 134"/>
                  <a:gd name="T3" fmla="*/ 1 h 101"/>
                  <a:gd name="T4" fmla="*/ 1 w 134"/>
                  <a:gd name="T5" fmla="*/ 1 h 101"/>
                  <a:gd name="T6" fmla="*/ 1 w 134"/>
                  <a:gd name="T7" fmla="*/ 1 h 101"/>
                  <a:gd name="T8" fmla="*/ 1 w 134"/>
                  <a:gd name="T9" fmla="*/ 1 h 101"/>
                  <a:gd name="T10" fmla="*/ 1 w 134"/>
                  <a:gd name="T11" fmla="*/ 1 h 101"/>
                  <a:gd name="T12" fmla="*/ 1 w 134"/>
                  <a:gd name="T13" fmla="*/ 1 h 101"/>
                  <a:gd name="T14" fmla="*/ 1 w 134"/>
                  <a:gd name="T15" fmla="*/ 1 h 101"/>
                  <a:gd name="T16" fmla="*/ 1 w 134"/>
                  <a:gd name="T17" fmla="*/ 1 h 101"/>
                  <a:gd name="T18" fmla="*/ 1 w 134"/>
                  <a:gd name="T19" fmla="*/ 1 h 101"/>
                  <a:gd name="T20" fmla="*/ 1 w 134"/>
                  <a:gd name="T21" fmla="*/ 1 h 101"/>
                  <a:gd name="T22" fmla="*/ 1 w 134"/>
                  <a:gd name="T23" fmla="*/ 1 h 101"/>
                  <a:gd name="T24" fmla="*/ 1 w 134"/>
                  <a:gd name="T25" fmla="*/ 1 h 101"/>
                  <a:gd name="T26" fmla="*/ 1 w 134"/>
                  <a:gd name="T27" fmla="*/ 1 h 101"/>
                  <a:gd name="T28" fmla="*/ 1 w 134"/>
                  <a:gd name="T29" fmla="*/ 1 h 101"/>
                  <a:gd name="T30" fmla="*/ 1 w 134"/>
                  <a:gd name="T31" fmla="*/ 1 h 101"/>
                  <a:gd name="T32" fmla="*/ 1 w 134"/>
                  <a:gd name="T33" fmla="*/ 0 h 101"/>
                  <a:gd name="T34" fmla="*/ 1 w 134"/>
                  <a:gd name="T35" fmla="*/ 1 h 101"/>
                  <a:gd name="T36" fmla="*/ 1 w 134"/>
                  <a:gd name="T37" fmla="*/ 1 h 101"/>
                  <a:gd name="T38" fmla="*/ 1 w 134"/>
                  <a:gd name="T39" fmla="*/ 1 h 101"/>
                  <a:gd name="T40" fmla="*/ 1 w 134"/>
                  <a:gd name="T41" fmla="*/ 1 h 101"/>
                  <a:gd name="T42" fmla="*/ 1 w 134"/>
                  <a:gd name="T43" fmla="*/ 1 h 101"/>
                  <a:gd name="T44" fmla="*/ 1 w 134"/>
                  <a:gd name="T45" fmla="*/ 1 h 101"/>
                  <a:gd name="T46" fmla="*/ 1 w 134"/>
                  <a:gd name="T47" fmla="*/ 1 h 101"/>
                  <a:gd name="T48" fmla="*/ 0 w 134"/>
                  <a:gd name="T49" fmla="*/ 1 h 101"/>
                  <a:gd name="T50" fmla="*/ 1 w 134"/>
                  <a:gd name="T51" fmla="*/ 1 h 101"/>
                  <a:gd name="T52" fmla="*/ 1 w 134"/>
                  <a:gd name="T53" fmla="*/ 1 h 101"/>
                  <a:gd name="T54" fmla="*/ 1 w 134"/>
                  <a:gd name="T55" fmla="*/ 1 h 101"/>
                  <a:gd name="T56" fmla="*/ 1 w 134"/>
                  <a:gd name="T57" fmla="*/ 1 h 101"/>
                  <a:gd name="T58" fmla="*/ 1 w 134"/>
                  <a:gd name="T59" fmla="*/ 1 h 101"/>
                  <a:gd name="T60" fmla="*/ 1 w 134"/>
                  <a:gd name="T61" fmla="*/ 1 h 101"/>
                  <a:gd name="T62" fmla="*/ 1 w 134"/>
                  <a:gd name="T63" fmla="*/ 1 h 101"/>
                  <a:gd name="T64" fmla="*/ 1 w 134"/>
                  <a:gd name="T65" fmla="*/ 1 h 10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4"/>
                  <a:gd name="T100" fmla="*/ 0 h 101"/>
                  <a:gd name="T101" fmla="*/ 134 w 134"/>
                  <a:gd name="T102" fmla="*/ 101 h 10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4" h="101">
                    <a:moveTo>
                      <a:pt x="66" y="101"/>
                    </a:moveTo>
                    <a:lnTo>
                      <a:pt x="80" y="100"/>
                    </a:lnTo>
                    <a:lnTo>
                      <a:pt x="93" y="97"/>
                    </a:lnTo>
                    <a:lnTo>
                      <a:pt x="104" y="92"/>
                    </a:lnTo>
                    <a:lnTo>
                      <a:pt x="115" y="86"/>
                    </a:lnTo>
                    <a:lnTo>
                      <a:pt x="123" y="78"/>
                    </a:lnTo>
                    <a:lnTo>
                      <a:pt x="129" y="70"/>
                    </a:lnTo>
                    <a:lnTo>
                      <a:pt x="133" y="61"/>
                    </a:lnTo>
                    <a:lnTo>
                      <a:pt x="134" y="51"/>
                    </a:lnTo>
                    <a:lnTo>
                      <a:pt x="133" y="40"/>
                    </a:lnTo>
                    <a:lnTo>
                      <a:pt x="129" y="31"/>
                    </a:lnTo>
                    <a:lnTo>
                      <a:pt x="123" y="23"/>
                    </a:lnTo>
                    <a:lnTo>
                      <a:pt x="115" y="15"/>
                    </a:lnTo>
                    <a:lnTo>
                      <a:pt x="104" y="9"/>
                    </a:lnTo>
                    <a:lnTo>
                      <a:pt x="93" y="3"/>
                    </a:lnTo>
                    <a:lnTo>
                      <a:pt x="80" y="1"/>
                    </a:lnTo>
                    <a:lnTo>
                      <a:pt x="66" y="0"/>
                    </a:lnTo>
                    <a:lnTo>
                      <a:pt x="53" y="1"/>
                    </a:lnTo>
                    <a:lnTo>
                      <a:pt x="40" y="3"/>
                    </a:lnTo>
                    <a:lnTo>
                      <a:pt x="30" y="9"/>
                    </a:lnTo>
                    <a:lnTo>
                      <a:pt x="19" y="15"/>
                    </a:lnTo>
                    <a:lnTo>
                      <a:pt x="11" y="23"/>
                    </a:lnTo>
                    <a:lnTo>
                      <a:pt x="5" y="31"/>
                    </a:lnTo>
                    <a:lnTo>
                      <a:pt x="1" y="40"/>
                    </a:lnTo>
                    <a:lnTo>
                      <a:pt x="0" y="51"/>
                    </a:lnTo>
                    <a:lnTo>
                      <a:pt x="1" y="61"/>
                    </a:lnTo>
                    <a:lnTo>
                      <a:pt x="5" y="70"/>
                    </a:lnTo>
                    <a:lnTo>
                      <a:pt x="11" y="78"/>
                    </a:lnTo>
                    <a:lnTo>
                      <a:pt x="19" y="86"/>
                    </a:lnTo>
                    <a:lnTo>
                      <a:pt x="30" y="92"/>
                    </a:lnTo>
                    <a:lnTo>
                      <a:pt x="40" y="97"/>
                    </a:lnTo>
                    <a:lnTo>
                      <a:pt x="53" y="100"/>
                    </a:lnTo>
                    <a:lnTo>
                      <a:pt x="66" y="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2" name="Freeform 60"/>
              <p:cNvSpPr>
                <a:spLocks/>
              </p:cNvSpPr>
              <p:nvPr/>
            </p:nvSpPr>
            <p:spPr bwMode="auto">
              <a:xfrm>
                <a:off x="1035" y="3070"/>
                <a:ext cx="60" cy="46"/>
              </a:xfrm>
              <a:custGeom>
                <a:avLst/>
                <a:gdLst>
                  <a:gd name="T0" fmla="*/ 0 w 121"/>
                  <a:gd name="T1" fmla="*/ 1 h 91"/>
                  <a:gd name="T2" fmla="*/ 0 w 121"/>
                  <a:gd name="T3" fmla="*/ 1 h 91"/>
                  <a:gd name="T4" fmla="*/ 0 w 121"/>
                  <a:gd name="T5" fmla="*/ 1 h 91"/>
                  <a:gd name="T6" fmla="*/ 0 w 121"/>
                  <a:gd name="T7" fmla="*/ 1 h 91"/>
                  <a:gd name="T8" fmla="*/ 0 w 121"/>
                  <a:gd name="T9" fmla="*/ 1 h 91"/>
                  <a:gd name="T10" fmla="*/ 0 w 121"/>
                  <a:gd name="T11" fmla="*/ 1 h 91"/>
                  <a:gd name="T12" fmla="*/ 0 w 121"/>
                  <a:gd name="T13" fmla="*/ 1 h 91"/>
                  <a:gd name="T14" fmla="*/ 0 w 121"/>
                  <a:gd name="T15" fmla="*/ 1 h 91"/>
                  <a:gd name="T16" fmla="*/ 0 w 121"/>
                  <a:gd name="T17" fmla="*/ 1 h 91"/>
                  <a:gd name="T18" fmla="*/ 0 w 121"/>
                  <a:gd name="T19" fmla="*/ 1 h 91"/>
                  <a:gd name="T20" fmla="*/ 0 w 121"/>
                  <a:gd name="T21" fmla="*/ 1 h 91"/>
                  <a:gd name="T22" fmla="*/ 0 w 121"/>
                  <a:gd name="T23" fmla="*/ 1 h 91"/>
                  <a:gd name="T24" fmla="*/ 0 w 121"/>
                  <a:gd name="T25" fmla="*/ 1 h 91"/>
                  <a:gd name="T26" fmla="*/ 0 w 121"/>
                  <a:gd name="T27" fmla="*/ 1 h 91"/>
                  <a:gd name="T28" fmla="*/ 0 w 121"/>
                  <a:gd name="T29" fmla="*/ 1 h 91"/>
                  <a:gd name="T30" fmla="*/ 0 w 121"/>
                  <a:gd name="T31" fmla="*/ 1 h 91"/>
                  <a:gd name="T32" fmla="*/ 0 w 121"/>
                  <a:gd name="T33" fmla="*/ 0 h 91"/>
                  <a:gd name="T34" fmla="*/ 0 w 121"/>
                  <a:gd name="T35" fmla="*/ 1 h 91"/>
                  <a:gd name="T36" fmla="*/ 0 w 121"/>
                  <a:gd name="T37" fmla="*/ 1 h 91"/>
                  <a:gd name="T38" fmla="*/ 0 w 121"/>
                  <a:gd name="T39" fmla="*/ 1 h 91"/>
                  <a:gd name="T40" fmla="*/ 0 w 121"/>
                  <a:gd name="T41" fmla="*/ 1 h 91"/>
                  <a:gd name="T42" fmla="*/ 0 w 121"/>
                  <a:gd name="T43" fmla="*/ 1 h 91"/>
                  <a:gd name="T44" fmla="*/ 0 w 121"/>
                  <a:gd name="T45" fmla="*/ 1 h 91"/>
                  <a:gd name="T46" fmla="*/ 0 w 121"/>
                  <a:gd name="T47" fmla="*/ 1 h 91"/>
                  <a:gd name="T48" fmla="*/ 0 w 121"/>
                  <a:gd name="T49" fmla="*/ 1 h 91"/>
                  <a:gd name="T50" fmla="*/ 0 w 121"/>
                  <a:gd name="T51" fmla="*/ 1 h 91"/>
                  <a:gd name="T52" fmla="*/ 0 w 121"/>
                  <a:gd name="T53" fmla="*/ 1 h 91"/>
                  <a:gd name="T54" fmla="*/ 0 w 121"/>
                  <a:gd name="T55" fmla="*/ 1 h 91"/>
                  <a:gd name="T56" fmla="*/ 0 w 121"/>
                  <a:gd name="T57" fmla="*/ 1 h 91"/>
                  <a:gd name="T58" fmla="*/ 0 w 121"/>
                  <a:gd name="T59" fmla="*/ 1 h 91"/>
                  <a:gd name="T60" fmla="*/ 0 w 121"/>
                  <a:gd name="T61" fmla="*/ 1 h 91"/>
                  <a:gd name="T62" fmla="*/ 0 w 121"/>
                  <a:gd name="T63" fmla="*/ 1 h 91"/>
                  <a:gd name="T64" fmla="*/ 0 w 121"/>
                  <a:gd name="T65" fmla="*/ 1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1"/>
                  <a:gd name="T101" fmla="*/ 121 w 12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1">
                    <a:moveTo>
                      <a:pt x="61" y="91"/>
                    </a:moveTo>
                    <a:lnTo>
                      <a:pt x="74" y="90"/>
                    </a:lnTo>
                    <a:lnTo>
                      <a:pt x="84" y="88"/>
                    </a:lnTo>
                    <a:lnTo>
                      <a:pt x="94" y="83"/>
                    </a:lnTo>
                    <a:lnTo>
                      <a:pt x="104" y="77"/>
                    </a:lnTo>
                    <a:lnTo>
                      <a:pt x="111" y="70"/>
                    </a:lnTo>
                    <a:lnTo>
                      <a:pt x="116" y="63"/>
                    </a:lnTo>
                    <a:lnTo>
                      <a:pt x="120" y="54"/>
                    </a:lnTo>
                    <a:lnTo>
                      <a:pt x="121" y="45"/>
                    </a:lnTo>
                    <a:lnTo>
                      <a:pt x="120" y="36"/>
                    </a:lnTo>
                    <a:lnTo>
                      <a:pt x="116" y="28"/>
                    </a:lnTo>
                    <a:lnTo>
                      <a:pt x="111" y="20"/>
                    </a:lnTo>
                    <a:lnTo>
                      <a:pt x="104" y="13"/>
                    </a:lnTo>
                    <a:lnTo>
                      <a:pt x="94" y="8"/>
                    </a:lnTo>
                    <a:lnTo>
                      <a:pt x="84" y="4"/>
                    </a:lnTo>
                    <a:lnTo>
                      <a:pt x="74" y="1"/>
                    </a:lnTo>
                    <a:lnTo>
                      <a:pt x="61" y="0"/>
                    </a:lnTo>
                    <a:lnTo>
                      <a:pt x="48" y="1"/>
                    </a:lnTo>
                    <a:lnTo>
                      <a:pt x="37" y="4"/>
                    </a:lnTo>
                    <a:lnTo>
                      <a:pt x="26" y="8"/>
                    </a:lnTo>
                    <a:lnTo>
                      <a:pt x="18" y="13"/>
                    </a:lnTo>
                    <a:lnTo>
                      <a:pt x="10" y="20"/>
                    </a:lnTo>
                    <a:lnTo>
                      <a:pt x="5" y="28"/>
                    </a:lnTo>
                    <a:lnTo>
                      <a:pt x="1" y="36"/>
                    </a:lnTo>
                    <a:lnTo>
                      <a:pt x="0" y="45"/>
                    </a:lnTo>
                    <a:lnTo>
                      <a:pt x="1" y="54"/>
                    </a:lnTo>
                    <a:lnTo>
                      <a:pt x="5" y="63"/>
                    </a:lnTo>
                    <a:lnTo>
                      <a:pt x="10" y="70"/>
                    </a:lnTo>
                    <a:lnTo>
                      <a:pt x="18" y="77"/>
                    </a:lnTo>
                    <a:lnTo>
                      <a:pt x="26" y="83"/>
                    </a:lnTo>
                    <a:lnTo>
                      <a:pt x="37" y="88"/>
                    </a:lnTo>
                    <a:lnTo>
                      <a:pt x="48" y="90"/>
                    </a:lnTo>
                    <a:lnTo>
                      <a:pt x="61" y="91"/>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3" name="Freeform 61"/>
              <p:cNvSpPr>
                <a:spLocks/>
              </p:cNvSpPr>
              <p:nvPr/>
            </p:nvSpPr>
            <p:spPr bwMode="auto">
              <a:xfrm>
                <a:off x="1017" y="3056"/>
                <a:ext cx="67" cy="50"/>
              </a:xfrm>
              <a:custGeom>
                <a:avLst/>
                <a:gdLst>
                  <a:gd name="T0" fmla="*/ 0 w 135"/>
                  <a:gd name="T1" fmla="*/ 0 h 101"/>
                  <a:gd name="T2" fmla="*/ 0 w 135"/>
                  <a:gd name="T3" fmla="*/ 0 h 101"/>
                  <a:gd name="T4" fmla="*/ 0 w 135"/>
                  <a:gd name="T5" fmla="*/ 0 h 101"/>
                  <a:gd name="T6" fmla="*/ 0 w 135"/>
                  <a:gd name="T7" fmla="*/ 0 h 101"/>
                  <a:gd name="T8" fmla="*/ 0 w 135"/>
                  <a:gd name="T9" fmla="*/ 0 h 101"/>
                  <a:gd name="T10" fmla="*/ 0 w 135"/>
                  <a:gd name="T11" fmla="*/ 0 h 101"/>
                  <a:gd name="T12" fmla="*/ 0 w 135"/>
                  <a:gd name="T13" fmla="*/ 0 h 101"/>
                  <a:gd name="T14" fmla="*/ 0 w 135"/>
                  <a:gd name="T15" fmla="*/ 0 h 101"/>
                  <a:gd name="T16" fmla="*/ 0 w 135"/>
                  <a:gd name="T17" fmla="*/ 0 h 101"/>
                  <a:gd name="T18" fmla="*/ 0 w 135"/>
                  <a:gd name="T19" fmla="*/ 0 h 101"/>
                  <a:gd name="T20" fmla="*/ 0 w 135"/>
                  <a:gd name="T21" fmla="*/ 0 h 101"/>
                  <a:gd name="T22" fmla="*/ 0 w 135"/>
                  <a:gd name="T23" fmla="*/ 0 h 101"/>
                  <a:gd name="T24" fmla="*/ 0 w 135"/>
                  <a:gd name="T25" fmla="*/ 0 h 101"/>
                  <a:gd name="T26" fmla="*/ 0 w 135"/>
                  <a:gd name="T27" fmla="*/ 0 h 101"/>
                  <a:gd name="T28" fmla="*/ 0 w 135"/>
                  <a:gd name="T29" fmla="*/ 0 h 101"/>
                  <a:gd name="T30" fmla="*/ 0 w 135"/>
                  <a:gd name="T31" fmla="*/ 0 h 101"/>
                  <a:gd name="T32" fmla="*/ 0 w 135"/>
                  <a:gd name="T33" fmla="*/ 0 h 101"/>
                  <a:gd name="T34" fmla="*/ 0 w 135"/>
                  <a:gd name="T35" fmla="*/ 0 h 101"/>
                  <a:gd name="T36" fmla="*/ 0 w 135"/>
                  <a:gd name="T37" fmla="*/ 0 h 101"/>
                  <a:gd name="T38" fmla="*/ 0 w 135"/>
                  <a:gd name="T39" fmla="*/ 0 h 101"/>
                  <a:gd name="T40" fmla="*/ 0 w 135"/>
                  <a:gd name="T41" fmla="*/ 0 h 101"/>
                  <a:gd name="T42" fmla="*/ 0 w 135"/>
                  <a:gd name="T43" fmla="*/ 0 h 101"/>
                  <a:gd name="T44" fmla="*/ 0 w 135"/>
                  <a:gd name="T45" fmla="*/ 0 h 101"/>
                  <a:gd name="T46" fmla="*/ 0 w 135"/>
                  <a:gd name="T47" fmla="*/ 0 h 101"/>
                  <a:gd name="T48" fmla="*/ 0 w 135"/>
                  <a:gd name="T49" fmla="*/ 0 h 101"/>
                  <a:gd name="T50" fmla="*/ 0 w 135"/>
                  <a:gd name="T51" fmla="*/ 0 h 101"/>
                  <a:gd name="T52" fmla="*/ 0 w 135"/>
                  <a:gd name="T53" fmla="*/ 0 h 101"/>
                  <a:gd name="T54" fmla="*/ 0 w 135"/>
                  <a:gd name="T55" fmla="*/ 0 h 101"/>
                  <a:gd name="T56" fmla="*/ 0 w 135"/>
                  <a:gd name="T57" fmla="*/ 0 h 101"/>
                  <a:gd name="T58" fmla="*/ 0 w 135"/>
                  <a:gd name="T59" fmla="*/ 0 h 101"/>
                  <a:gd name="T60" fmla="*/ 0 w 135"/>
                  <a:gd name="T61" fmla="*/ 0 h 101"/>
                  <a:gd name="T62" fmla="*/ 0 w 135"/>
                  <a:gd name="T63" fmla="*/ 0 h 101"/>
                  <a:gd name="T64" fmla="*/ 0 w 135"/>
                  <a:gd name="T65" fmla="*/ 0 h 101"/>
                  <a:gd name="T66" fmla="*/ 0 w 135"/>
                  <a:gd name="T67" fmla="*/ 0 h 101"/>
                  <a:gd name="T68" fmla="*/ 0 w 135"/>
                  <a:gd name="T69" fmla="*/ 0 h 101"/>
                  <a:gd name="T70" fmla="*/ 0 w 135"/>
                  <a:gd name="T71" fmla="*/ 0 h 101"/>
                  <a:gd name="T72" fmla="*/ 0 w 135"/>
                  <a:gd name="T73" fmla="*/ 0 h 101"/>
                  <a:gd name="T74" fmla="*/ 0 w 135"/>
                  <a:gd name="T75" fmla="*/ 0 h 101"/>
                  <a:gd name="T76" fmla="*/ 0 w 135"/>
                  <a:gd name="T77" fmla="*/ 0 h 101"/>
                  <a:gd name="T78" fmla="*/ 0 w 135"/>
                  <a:gd name="T79" fmla="*/ 0 h 101"/>
                  <a:gd name="T80" fmla="*/ 0 w 135"/>
                  <a:gd name="T81" fmla="*/ 0 h 101"/>
                  <a:gd name="T82" fmla="*/ 0 w 135"/>
                  <a:gd name="T83" fmla="*/ 0 h 101"/>
                  <a:gd name="T84" fmla="*/ 0 w 135"/>
                  <a:gd name="T85" fmla="*/ 0 h 101"/>
                  <a:gd name="T86" fmla="*/ 0 w 135"/>
                  <a:gd name="T87" fmla="*/ 0 h 101"/>
                  <a:gd name="T88" fmla="*/ 0 w 135"/>
                  <a:gd name="T89" fmla="*/ 0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1"/>
                  <a:gd name="T137" fmla="*/ 135 w 135"/>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1">
                    <a:moveTo>
                      <a:pt x="121" y="20"/>
                    </a:moveTo>
                    <a:lnTo>
                      <a:pt x="116" y="15"/>
                    </a:lnTo>
                    <a:lnTo>
                      <a:pt x="111" y="12"/>
                    </a:lnTo>
                    <a:lnTo>
                      <a:pt x="104" y="8"/>
                    </a:lnTo>
                    <a:lnTo>
                      <a:pt x="97" y="5"/>
                    </a:lnTo>
                    <a:lnTo>
                      <a:pt x="90" y="3"/>
                    </a:lnTo>
                    <a:lnTo>
                      <a:pt x="82" y="1"/>
                    </a:lnTo>
                    <a:lnTo>
                      <a:pt x="74" y="0"/>
                    </a:lnTo>
                    <a:lnTo>
                      <a:pt x="66" y="0"/>
                    </a:lnTo>
                    <a:lnTo>
                      <a:pt x="66" y="16"/>
                    </a:lnTo>
                    <a:lnTo>
                      <a:pt x="73" y="16"/>
                    </a:lnTo>
                    <a:lnTo>
                      <a:pt x="78" y="16"/>
                    </a:lnTo>
                    <a:lnTo>
                      <a:pt x="85" y="18"/>
                    </a:lnTo>
                    <a:lnTo>
                      <a:pt x="91" y="20"/>
                    </a:lnTo>
                    <a:lnTo>
                      <a:pt x="97" y="22"/>
                    </a:lnTo>
                    <a:lnTo>
                      <a:pt x="101" y="24"/>
                    </a:lnTo>
                    <a:lnTo>
                      <a:pt x="106" y="28"/>
                    </a:lnTo>
                    <a:lnTo>
                      <a:pt x="111" y="31"/>
                    </a:lnTo>
                    <a:lnTo>
                      <a:pt x="113" y="35"/>
                    </a:lnTo>
                    <a:lnTo>
                      <a:pt x="116" y="39"/>
                    </a:lnTo>
                    <a:lnTo>
                      <a:pt x="118" y="45"/>
                    </a:lnTo>
                    <a:lnTo>
                      <a:pt x="119" y="51"/>
                    </a:lnTo>
                    <a:lnTo>
                      <a:pt x="118" y="58"/>
                    </a:lnTo>
                    <a:lnTo>
                      <a:pt x="115" y="64"/>
                    </a:lnTo>
                    <a:lnTo>
                      <a:pt x="109" y="69"/>
                    </a:lnTo>
                    <a:lnTo>
                      <a:pt x="104" y="74"/>
                    </a:lnTo>
                    <a:lnTo>
                      <a:pt x="96" y="79"/>
                    </a:lnTo>
                    <a:lnTo>
                      <a:pt x="88" y="82"/>
                    </a:lnTo>
                    <a:lnTo>
                      <a:pt x="78" y="83"/>
                    </a:lnTo>
                    <a:lnTo>
                      <a:pt x="68" y="84"/>
                    </a:lnTo>
                    <a:lnTo>
                      <a:pt x="61" y="84"/>
                    </a:lnTo>
                    <a:lnTo>
                      <a:pt x="55" y="83"/>
                    </a:lnTo>
                    <a:lnTo>
                      <a:pt x="50" y="82"/>
                    </a:lnTo>
                    <a:lnTo>
                      <a:pt x="44" y="80"/>
                    </a:lnTo>
                    <a:lnTo>
                      <a:pt x="38" y="79"/>
                    </a:lnTo>
                    <a:lnTo>
                      <a:pt x="33" y="75"/>
                    </a:lnTo>
                    <a:lnTo>
                      <a:pt x="29" y="73"/>
                    </a:lnTo>
                    <a:lnTo>
                      <a:pt x="25" y="69"/>
                    </a:lnTo>
                    <a:lnTo>
                      <a:pt x="22" y="66"/>
                    </a:lnTo>
                    <a:lnTo>
                      <a:pt x="20" y="61"/>
                    </a:lnTo>
                    <a:lnTo>
                      <a:pt x="17" y="57"/>
                    </a:lnTo>
                    <a:lnTo>
                      <a:pt x="16" y="51"/>
                    </a:lnTo>
                    <a:lnTo>
                      <a:pt x="17" y="45"/>
                    </a:lnTo>
                    <a:lnTo>
                      <a:pt x="20" y="39"/>
                    </a:lnTo>
                    <a:lnTo>
                      <a:pt x="22" y="35"/>
                    </a:lnTo>
                    <a:lnTo>
                      <a:pt x="25" y="31"/>
                    </a:lnTo>
                    <a:lnTo>
                      <a:pt x="29" y="28"/>
                    </a:lnTo>
                    <a:lnTo>
                      <a:pt x="33" y="26"/>
                    </a:lnTo>
                    <a:lnTo>
                      <a:pt x="38" y="23"/>
                    </a:lnTo>
                    <a:lnTo>
                      <a:pt x="43" y="21"/>
                    </a:lnTo>
                    <a:lnTo>
                      <a:pt x="48" y="20"/>
                    </a:lnTo>
                    <a:lnTo>
                      <a:pt x="54" y="18"/>
                    </a:lnTo>
                    <a:lnTo>
                      <a:pt x="60" y="18"/>
                    </a:lnTo>
                    <a:lnTo>
                      <a:pt x="66" y="16"/>
                    </a:lnTo>
                    <a:lnTo>
                      <a:pt x="66" y="0"/>
                    </a:lnTo>
                    <a:lnTo>
                      <a:pt x="53" y="3"/>
                    </a:lnTo>
                    <a:lnTo>
                      <a:pt x="40" y="5"/>
                    </a:lnTo>
                    <a:lnTo>
                      <a:pt x="30" y="11"/>
                    </a:lnTo>
                    <a:lnTo>
                      <a:pt x="20" y="16"/>
                    </a:lnTo>
                    <a:lnTo>
                      <a:pt x="12" y="23"/>
                    </a:lnTo>
                    <a:lnTo>
                      <a:pt x="6" y="33"/>
                    </a:lnTo>
                    <a:lnTo>
                      <a:pt x="1" y="42"/>
                    </a:lnTo>
                    <a:lnTo>
                      <a:pt x="0" y="51"/>
                    </a:lnTo>
                    <a:lnTo>
                      <a:pt x="1" y="59"/>
                    </a:lnTo>
                    <a:lnTo>
                      <a:pt x="4" y="66"/>
                    </a:lnTo>
                    <a:lnTo>
                      <a:pt x="8" y="74"/>
                    </a:lnTo>
                    <a:lnTo>
                      <a:pt x="14" y="81"/>
                    </a:lnTo>
                    <a:lnTo>
                      <a:pt x="19" y="86"/>
                    </a:lnTo>
                    <a:lnTo>
                      <a:pt x="24" y="89"/>
                    </a:lnTo>
                    <a:lnTo>
                      <a:pt x="31" y="92"/>
                    </a:lnTo>
                    <a:lnTo>
                      <a:pt x="38" y="96"/>
                    </a:lnTo>
                    <a:lnTo>
                      <a:pt x="45" y="98"/>
                    </a:lnTo>
                    <a:lnTo>
                      <a:pt x="52" y="99"/>
                    </a:lnTo>
                    <a:lnTo>
                      <a:pt x="60" y="101"/>
                    </a:lnTo>
                    <a:lnTo>
                      <a:pt x="68" y="101"/>
                    </a:lnTo>
                    <a:lnTo>
                      <a:pt x="76" y="101"/>
                    </a:lnTo>
                    <a:lnTo>
                      <a:pt x="83" y="99"/>
                    </a:lnTo>
                    <a:lnTo>
                      <a:pt x="91" y="98"/>
                    </a:lnTo>
                    <a:lnTo>
                      <a:pt x="98" y="96"/>
                    </a:lnTo>
                    <a:lnTo>
                      <a:pt x="104" y="92"/>
                    </a:lnTo>
                    <a:lnTo>
                      <a:pt x="111" y="89"/>
                    </a:lnTo>
                    <a:lnTo>
                      <a:pt x="116" y="86"/>
                    </a:lnTo>
                    <a:lnTo>
                      <a:pt x="121" y="81"/>
                    </a:lnTo>
                    <a:lnTo>
                      <a:pt x="127" y="74"/>
                    </a:lnTo>
                    <a:lnTo>
                      <a:pt x="131" y="66"/>
                    </a:lnTo>
                    <a:lnTo>
                      <a:pt x="134" y="59"/>
                    </a:lnTo>
                    <a:lnTo>
                      <a:pt x="135" y="51"/>
                    </a:lnTo>
                    <a:lnTo>
                      <a:pt x="134" y="43"/>
                    </a:lnTo>
                    <a:lnTo>
                      <a:pt x="131" y="35"/>
                    </a:lnTo>
                    <a:lnTo>
                      <a:pt x="127" y="27"/>
                    </a:lnTo>
                    <a:lnTo>
                      <a:pt x="121"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4" name="Freeform 62"/>
              <p:cNvSpPr>
                <a:spLocks/>
              </p:cNvSpPr>
              <p:nvPr/>
            </p:nvSpPr>
            <p:spPr bwMode="auto">
              <a:xfrm>
                <a:off x="1106" y="3074"/>
                <a:ext cx="68" cy="50"/>
              </a:xfrm>
              <a:custGeom>
                <a:avLst/>
                <a:gdLst>
                  <a:gd name="T0" fmla="*/ 1 w 135"/>
                  <a:gd name="T1" fmla="*/ 0 h 101"/>
                  <a:gd name="T2" fmla="*/ 1 w 135"/>
                  <a:gd name="T3" fmla="*/ 0 h 101"/>
                  <a:gd name="T4" fmla="*/ 1 w 135"/>
                  <a:gd name="T5" fmla="*/ 0 h 101"/>
                  <a:gd name="T6" fmla="*/ 1 w 135"/>
                  <a:gd name="T7" fmla="*/ 0 h 101"/>
                  <a:gd name="T8" fmla="*/ 1 w 135"/>
                  <a:gd name="T9" fmla="*/ 0 h 101"/>
                  <a:gd name="T10" fmla="*/ 1 w 135"/>
                  <a:gd name="T11" fmla="*/ 0 h 101"/>
                  <a:gd name="T12" fmla="*/ 1 w 135"/>
                  <a:gd name="T13" fmla="*/ 0 h 101"/>
                  <a:gd name="T14" fmla="*/ 1 w 135"/>
                  <a:gd name="T15" fmla="*/ 0 h 101"/>
                  <a:gd name="T16" fmla="*/ 1 w 135"/>
                  <a:gd name="T17" fmla="*/ 0 h 101"/>
                  <a:gd name="T18" fmla="*/ 1 w 135"/>
                  <a:gd name="T19" fmla="*/ 0 h 101"/>
                  <a:gd name="T20" fmla="*/ 1 w 135"/>
                  <a:gd name="T21" fmla="*/ 0 h 101"/>
                  <a:gd name="T22" fmla="*/ 1 w 135"/>
                  <a:gd name="T23" fmla="*/ 0 h 101"/>
                  <a:gd name="T24" fmla="*/ 1 w 135"/>
                  <a:gd name="T25" fmla="*/ 0 h 101"/>
                  <a:gd name="T26" fmla="*/ 1 w 135"/>
                  <a:gd name="T27" fmla="*/ 0 h 101"/>
                  <a:gd name="T28" fmla="*/ 1 w 135"/>
                  <a:gd name="T29" fmla="*/ 0 h 101"/>
                  <a:gd name="T30" fmla="*/ 1 w 135"/>
                  <a:gd name="T31" fmla="*/ 0 h 101"/>
                  <a:gd name="T32" fmla="*/ 1 w 135"/>
                  <a:gd name="T33" fmla="*/ 0 h 101"/>
                  <a:gd name="T34" fmla="*/ 1 w 135"/>
                  <a:gd name="T35" fmla="*/ 0 h 101"/>
                  <a:gd name="T36" fmla="*/ 1 w 135"/>
                  <a:gd name="T37" fmla="*/ 0 h 101"/>
                  <a:gd name="T38" fmla="*/ 1 w 135"/>
                  <a:gd name="T39" fmla="*/ 0 h 101"/>
                  <a:gd name="T40" fmla="*/ 1 w 135"/>
                  <a:gd name="T41" fmla="*/ 0 h 101"/>
                  <a:gd name="T42" fmla="*/ 1 w 135"/>
                  <a:gd name="T43" fmla="*/ 0 h 101"/>
                  <a:gd name="T44" fmla="*/ 1 w 135"/>
                  <a:gd name="T45" fmla="*/ 0 h 101"/>
                  <a:gd name="T46" fmla="*/ 1 w 135"/>
                  <a:gd name="T47" fmla="*/ 0 h 101"/>
                  <a:gd name="T48" fmla="*/ 0 w 135"/>
                  <a:gd name="T49" fmla="*/ 0 h 101"/>
                  <a:gd name="T50" fmla="*/ 1 w 135"/>
                  <a:gd name="T51" fmla="*/ 0 h 101"/>
                  <a:gd name="T52" fmla="*/ 1 w 135"/>
                  <a:gd name="T53" fmla="*/ 0 h 101"/>
                  <a:gd name="T54" fmla="*/ 1 w 135"/>
                  <a:gd name="T55" fmla="*/ 0 h 101"/>
                  <a:gd name="T56" fmla="*/ 1 w 135"/>
                  <a:gd name="T57" fmla="*/ 0 h 101"/>
                  <a:gd name="T58" fmla="*/ 1 w 135"/>
                  <a:gd name="T59" fmla="*/ 0 h 101"/>
                  <a:gd name="T60" fmla="*/ 1 w 135"/>
                  <a:gd name="T61" fmla="*/ 0 h 101"/>
                  <a:gd name="T62" fmla="*/ 1 w 135"/>
                  <a:gd name="T63" fmla="*/ 0 h 101"/>
                  <a:gd name="T64" fmla="*/ 1 w 135"/>
                  <a:gd name="T65" fmla="*/ 0 h 10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5"/>
                  <a:gd name="T100" fmla="*/ 0 h 101"/>
                  <a:gd name="T101" fmla="*/ 135 w 135"/>
                  <a:gd name="T102" fmla="*/ 101 h 10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5" h="101">
                    <a:moveTo>
                      <a:pt x="67" y="101"/>
                    </a:moveTo>
                    <a:lnTo>
                      <a:pt x="80" y="100"/>
                    </a:lnTo>
                    <a:lnTo>
                      <a:pt x="93" y="97"/>
                    </a:lnTo>
                    <a:lnTo>
                      <a:pt x="105" y="92"/>
                    </a:lnTo>
                    <a:lnTo>
                      <a:pt x="115" y="86"/>
                    </a:lnTo>
                    <a:lnTo>
                      <a:pt x="123" y="78"/>
                    </a:lnTo>
                    <a:lnTo>
                      <a:pt x="129" y="70"/>
                    </a:lnTo>
                    <a:lnTo>
                      <a:pt x="133" y="61"/>
                    </a:lnTo>
                    <a:lnTo>
                      <a:pt x="135" y="51"/>
                    </a:lnTo>
                    <a:lnTo>
                      <a:pt x="133" y="40"/>
                    </a:lnTo>
                    <a:lnTo>
                      <a:pt x="129" y="31"/>
                    </a:lnTo>
                    <a:lnTo>
                      <a:pt x="123" y="23"/>
                    </a:lnTo>
                    <a:lnTo>
                      <a:pt x="115" y="15"/>
                    </a:lnTo>
                    <a:lnTo>
                      <a:pt x="105" y="9"/>
                    </a:lnTo>
                    <a:lnTo>
                      <a:pt x="93" y="3"/>
                    </a:lnTo>
                    <a:lnTo>
                      <a:pt x="80" y="1"/>
                    </a:lnTo>
                    <a:lnTo>
                      <a:pt x="67" y="0"/>
                    </a:lnTo>
                    <a:lnTo>
                      <a:pt x="53" y="1"/>
                    </a:lnTo>
                    <a:lnTo>
                      <a:pt x="40" y="3"/>
                    </a:lnTo>
                    <a:lnTo>
                      <a:pt x="30" y="9"/>
                    </a:lnTo>
                    <a:lnTo>
                      <a:pt x="19" y="15"/>
                    </a:lnTo>
                    <a:lnTo>
                      <a:pt x="11" y="23"/>
                    </a:lnTo>
                    <a:lnTo>
                      <a:pt x="6" y="31"/>
                    </a:lnTo>
                    <a:lnTo>
                      <a:pt x="1" y="40"/>
                    </a:lnTo>
                    <a:lnTo>
                      <a:pt x="0" y="51"/>
                    </a:lnTo>
                    <a:lnTo>
                      <a:pt x="1" y="61"/>
                    </a:lnTo>
                    <a:lnTo>
                      <a:pt x="6" y="70"/>
                    </a:lnTo>
                    <a:lnTo>
                      <a:pt x="11" y="78"/>
                    </a:lnTo>
                    <a:lnTo>
                      <a:pt x="19" y="86"/>
                    </a:lnTo>
                    <a:lnTo>
                      <a:pt x="30" y="92"/>
                    </a:lnTo>
                    <a:lnTo>
                      <a:pt x="40" y="97"/>
                    </a:lnTo>
                    <a:lnTo>
                      <a:pt x="53" y="100"/>
                    </a:lnTo>
                    <a:lnTo>
                      <a:pt x="67" y="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5" name="Freeform 63"/>
              <p:cNvSpPr>
                <a:spLocks/>
              </p:cNvSpPr>
              <p:nvPr/>
            </p:nvSpPr>
            <p:spPr bwMode="auto">
              <a:xfrm>
                <a:off x="1134" y="3097"/>
                <a:ext cx="60" cy="46"/>
              </a:xfrm>
              <a:custGeom>
                <a:avLst/>
                <a:gdLst>
                  <a:gd name="T0" fmla="*/ 0 w 121"/>
                  <a:gd name="T1" fmla="*/ 1 h 91"/>
                  <a:gd name="T2" fmla="*/ 0 w 121"/>
                  <a:gd name="T3" fmla="*/ 1 h 91"/>
                  <a:gd name="T4" fmla="*/ 0 w 121"/>
                  <a:gd name="T5" fmla="*/ 1 h 91"/>
                  <a:gd name="T6" fmla="*/ 0 w 121"/>
                  <a:gd name="T7" fmla="*/ 1 h 91"/>
                  <a:gd name="T8" fmla="*/ 0 w 121"/>
                  <a:gd name="T9" fmla="*/ 1 h 91"/>
                  <a:gd name="T10" fmla="*/ 0 w 121"/>
                  <a:gd name="T11" fmla="*/ 1 h 91"/>
                  <a:gd name="T12" fmla="*/ 0 w 121"/>
                  <a:gd name="T13" fmla="*/ 1 h 91"/>
                  <a:gd name="T14" fmla="*/ 0 w 121"/>
                  <a:gd name="T15" fmla="*/ 1 h 91"/>
                  <a:gd name="T16" fmla="*/ 0 w 121"/>
                  <a:gd name="T17" fmla="*/ 1 h 91"/>
                  <a:gd name="T18" fmla="*/ 0 w 121"/>
                  <a:gd name="T19" fmla="*/ 1 h 91"/>
                  <a:gd name="T20" fmla="*/ 0 w 121"/>
                  <a:gd name="T21" fmla="*/ 1 h 91"/>
                  <a:gd name="T22" fmla="*/ 0 w 121"/>
                  <a:gd name="T23" fmla="*/ 1 h 91"/>
                  <a:gd name="T24" fmla="*/ 0 w 121"/>
                  <a:gd name="T25" fmla="*/ 1 h 91"/>
                  <a:gd name="T26" fmla="*/ 0 w 121"/>
                  <a:gd name="T27" fmla="*/ 1 h 91"/>
                  <a:gd name="T28" fmla="*/ 0 w 121"/>
                  <a:gd name="T29" fmla="*/ 1 h 91"/>
                  <a:gd name="T30" fmla="*/ 0 w 121"/>
                  <a:gd name="T31" fmla="*/ 1 h 91"/>
                  <a:gd name="T32" fmla="*/ 0 w 121"/>
                  <a:gd name="T33" fmla="*/ 0 h 91"/>
                  <a:gd name="T34" fmla="*/ 0 w 121"/>
                  <a:gd name="T35" fmla="*/ 1 h 91"/>
                  <a:gd name="T36" fmla="*/ 0 w 121"/>
                  <a:gd name="T37" fmla="*/ 1 h 91"/>
                  <a:gd name="T38" fmla="*/ 0 w 121"/>
                  <a:gd name="T39" fmla="*/ 1 h 91"/>
                  <a:gd name="T40" fmla="*/ 0 w 121"/>
                  <a:gd name="T41" fmla="*/ 1 h 91"/>
                  <a:gd name="T42" fmla="*/ 0 w 121"/>
                  <a:gd name="T43" fmla="*/ 1 h 91"/>
                  <a:gd name="T44" fmla="*/ 0 w 121"/>
                  <a:gd name="T45" fmla="*/ 1 h 91"/>
                  <a:gd name="T46" fmla="*/ 0 w 121"/>
                  <a:gd name="T47" fmla="*/ 1 h 91"/>
                  <a:gd name="T48" fmla="*/ 0 w 121"/>
                  <a:gd name="T49" fmla="*/ 1 h 91"/>
                  <a:gd name="T50" fmla="*/ 0 w 121"/>
                  <a:gd name="T51" fmla="*/ 1 h 91"/>
                  <a:gd name="T52" fmla="*/ 0 w 121"/>
                  <a:gd name="T53" fmla="*/ 1 h 91"/>
                  <a:gd name="T54" fmla="*/ 0 w 121"/>
                  <a:gd name="T55" fmla="*/ 1 h 91"/>
                  <a:gd name="T56" fmla="*/ 0 w 121"/>
                  <a:gd name="T57" fmla="*/ 1 h 91"/>
                  <a:gd name="T58" fmla="*/ 0 w 121"/>
                  <a:gd name="T59" fmla="*/ 1 h 91"/>
                  <a:gd name="T60" fmla="*/ 0 w 121"/>
                  <a:gd name="T61" fmla="*/ 1 h 91"/>
                  <a:gd name="T62" fmla="*/ 0 w 121"/>
                  <a:gd name="T63" fmla="*/ 1 h 91"/>
                  <a:gd name="T64" fmla="*/ 0 w 121"/>
                  <a:gd name="T65" fmla="*/ 1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1"/>
                  <a:gd name="T101" fmla="*/ 121 w 12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1">
                    <a:moveTo>
                      <a:pt x="61" y="91"/>
                    </a:moveTo>
                    <a:lnTo>
                      <a:pt x="74" y="90"/>
                    </a:lnTo>
                    <a:lnTo>
                      <a:pt x="84" y="88"/>
                    </a:lnTo>
                    <a:lnTo>
                      <a:pt x="94" y="83"/>
                    </a:lnTo>
                    <a:lnTo>
                      <a:pt x="104" y="77"/>
                    </a:lnTo>
                    <a:lnTo>
                      <a:pt x="111" y="72"/>
                    </a:lnTo>
                    <a:lnTo>
                      <a:pt x="116" y="64"/>
                    </a:lnTo>
                    <a:lnTo>
                      <a:pt x="120" y="56"/>
                    </a:lnTo>
                    <a:lnTo>
                      <a:pt x="121" y="46"/>
                    </a:lnTo>
                    <a:lnTo>
                      <a:pt x="120" y="37"/>
                    </a:lnTo>
                    <a:lnTo>
                      <a:pt x="116" y="28"/>
                    </a:lnTo>
                    <a:lnTo>
                      <a:pt x="111" y="21"/>
                    </a:lnTo>
                    <a:lnTo>
                      <a:pt x="104" y="14"/>
                    </a:lnTo>
                    <a:lnTo>
                      <a:pt x="94" y="8"/>
                    </a:lnTo>
                    <a:lnTo>
                      <a:pt x="84" y="4"/>
                    </a:lnTo>
                    <a:lnTo>
                      <a:pt x="74" y="1"/>
                    </a:lnTo>
                    <a:lnTo>
                      <a:pt x="61" y="0"/>
                    </a:lnTo>
                    <a:lnTo>
                      <a:pt x="48" y="1"/>
                    </a:lnTo>
                    <a:lnTo>
                      <a:pt x="37" y="4"/>
                    </a:lnTo>
                    <a:lnTo>
                      <a:pt x="27" y="8"/>
                    </a:lnTo>
                    <a:lnTo>
                      <a:pt x="18" y="14"/>
                    </a:lnTo>
                    <a:lnTo>
                      <a:pt x="10" y="21"/>
                    </a:lnTo>
                    <a:lnTo>
                      <a:pt x="5" y="28"/>
                    </a:lnTo>
                    <a:lnTo>
                      <a:pt x="1" y="37"/>
                    </a:lnTo>
                    <a:lnTo>
                      <a:pt x="0" y="46"/>
                    </a:lnTo>
                    <a:lnTo>
                      <a:pt x="1" y="56"/>
                    </a:lnTo>
                    <a:lnTo>
                      <a:pt x="5" y="64"/>
                    </a:lnTo>
                    <a:lnTo>
                      <a:pt x="10" y="72"/>
                    </a:lnTo>
                    <a:lnTo>
                      <a:pt x="18" y="77"/>
                    </a:lnTo>
                    <a:lnTo>
                      <a:pt x="27" y="83"/>
                    </a:lnTo>
                    <a:lnTo>
                      <a:pt x="37" y="88"/>
                    </a:lnTo>
                    <a:lnTo>
                      <a:pt x="48" y="90"/>
                    </a:lnTo>
                    <a:lnTo>
                      <a:pt x="61" y="91"/>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6" name="Freeform 64"/>
              <p:cNvSpPr>
                <a:spLocks/>
              </p:cNvSpPr>
              <p:nvPr/>
            </p:nvSpPr>
            <p:spPr bwMode="auto">
              <a:xfrm>
                <a:off x="1116" y="3083"/>
                <a:ext cx="67" cy="50"/>
              </a:xfrm>
              <a:custGeom>
                <a:avLst/>
                <a:gdLst>
                  <a:gd name="T0" fmla="*/ 0 w 135"/>
                  <a:gd name="T1" fmla="*/ 0 h 102"/>
                  <a:gd name="T2" fmla="*/ 0 w 135"/>
                  <a:gd name="T3" fmla="*/ 0 h 102"/>
                  <a:gd name="T4" fmla="*/ 0 w 135"/>
                  <a:gd name="T5" fmla="*/ 0 h 102"/>
                  <a:gd name="T6" fmla="*/ 0 w 135"/>
                  <a:gd name="T7" fmla="*/ 0 h 102"/>
                  <a:gd name="T8" fmla="*/ 0 w 135"/>
                  <a:gd name="T9" fmla="*/ 0 h 102"/>
                  <a:gd name="T10" fmla="*/ 0 w 135"/>
                  <a:gd name="T11" fmla="*/ 0 h 102"/>
                  <a:gd name="T12" fmla="*/ 0 w 135"/>
                  <a:gd name="T13" fmla="*/ 0 h 102"/>
                  <a:gd name="T14" fmla="*/ 0 w 135"/>
                  <a:gd name="T15" fmla="*/ 0 h 102"/>
                  <a:gd name="T16" fmla="*/ 0 w 135"/>
                  <a:gd name="T17" fmla="*/ 0 h 102"/>
                  <a:gd name="T18" fmla="*/ 0 w 135"/>
                  <a:gd name="T19" fmla="*/ 0 h 102"/>
                  <a:gd name="T20" fmla="*/ 0 w 135"/>
                  <a:gd name="T21" fmla="*/ 0 h 102"/>
                  <a:gd name="T22" fmla="*/ 0 w 135"/>
                  <a:gd name="T23" fmla="*/ 0 h 102"/>
                  <a:gd name="T24" fmla="*/ 0 w 135"/>
                  <a:gd name="T25" fmla="*/ 0 h 102"/>
                  <a:gd name="T26" fmla="*/ 0 w 135"/>
                  <a:gd name="T27" fmla="*/ 0 h 102"/>
                  <a:gd name="T28" fmla="*/ 0 w 135"/>
                  <a:gd name="T29" fmla="*/ 0 h 102"/>
                  <a:gd name="T30" fmla="*/ 0 w 135"/>
                  <a:gd name="T31" fmla="*/ 0 h 102"/>
                  <a:gd name="T32" fmla="*/ 0 w 135"/>
                  <a:gd name="T33" fmla="*/ 0 h 102"/>
                  <a:gd name="T34" fmla="*/ 0 w 135"/>
                  <a:gd name="T35" fmla="*/ 0 h 102"/>
                  <a:gd name="T36" fmla="*/ 0 w 135"/>
                  <a:gd name="T37" fmla="*/ 0 h 102"/>
                  <a:gd name="T38" fmla="*/ 0 w 135"/>
                  <a:gd name="T39" fmla="*/ 0 h 102"/>
                  <a:gd name="T40" fmla="*/ 0 w 135"/>
                  <a:gd name="T41" fmla="*/ 0 h 102"/>
                  <a:gd name="T42" fmla="*/ 0 w 135"/>
                  <a:gd name="T43" fmla="*/ 0 h 102"/>
                  <a:gd name="T44" fmla="*/ 0 w 135"/>
                  <a:gd name="T45" fmla="*/ 0 h 102"/>
                  <a:gd name="T46" fmla="*/ 0 w 135"/>
                  <a:gd name="T47" fmla="*/ 0 h 102"/>
                  <a:gd name="T48" fmla="*/ 0 w 135"/>
                  <a:gd name="T49" fmla="*/ 0 h 102"/>
                  <a:gd name="T50" fmla="*/ 0 w 135"/>
                  <a:gd name="T51" fmla="*/ 0 h 102"/>
                  <a:gd name="T52" fmla="*/ 0 w 135"/>
                  <a:gd name="T53" fmla="*/ 0 h 102"/>
                  <a:gd name="T54" fmla="*/ 0 w 135"/>
                  <a:gd name="T55" fmla="*/ 0 h 102"/>
                  <a:gd name="T56" fmla="*/ 0 w 135"/>
                  <a:gd name="T57" fmla="*/ 0 h 102"/>
                  <a:gd name="T58" fmla="*/ 0 w 135"/>
                  <a:gd name="T59" fmla="*/ 0 h 102"/>
                  <a:gd name="T60" fmla="*/ 0 w 135"/>
                  <a:gd name="T61" fmla="*/ 0 h 102"/>
                  <a:gd name="T62" fmla="*/ 0 w 135"/>
                  <a:gd name="T63" fmla="*/ 0 h 102"/>
                  <a:gd name="T64" fmla="*/ 0 w 135"/>
                  <a:gd name="T65" fmla="*/ 0 h 102"/>
                  <a:gd name="T66" fmla="*/ 0 w 135"/>
                  <a:gd name="T67" fmla="*/ 0 h 102"/>
                  <a:gd name="T68" fmla="*/ 0 w 135"/>
                  <a:gd name="T69" fmla="*/ 0 h 102"/>
                  <a:gd name="T70" fmla="*/ 0 w 135"/>
                  <a:gd name="T71" fmla="*/ 0 h 102"/>
                  <a:gd name="T72" fmla="*/ 0 w 135"/>
                  <a:gd name="T73" fmla="*/ 0 h 102"/>
                  <a:gd name="T74" fmla="*/ 0 w 135"/>
                  <a:gd name="T75" fmla="*/ 0 h 102"/>
                  <a:gd name="T76" fmla="*/ 0 w 135"/>
                  <a:gd name="T77" fmla="*/ 0 h 102"/>
                  <a:gd name="T78" fmla="*/ 0 w 135"/>
                  <a:gd name="T79" fmla="*/ 0 h 102"/>
                  <a:gd name="T80" fmla="*/ 0 w 135"/>
                  <a:gd name="T81" fmla="*/ 0 h 102"/>
                  <a:gd name="T82" fmla="*/ 0 w 135"/>
                  <a:gd name="T83" fmla="*/ 0 h 102"/>
                  <a:gd name="T84" fmla="*/ 0 w 135"/>
                  <a:gd name="T85" fmla="*/ 0 h 102"/>
                  <a:gd name="T86" fmla="*/ 0 w 135"/>
                  <a:gd name="T87" fmla="*/ 0 h 102"/>
                  <a:gd name="T88" fmla="*/ 0 w 135"/>
                  <a:gd name="T89" fmla="*/ 0 h 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2"/>
                  <a:gd name="T137" fmla="*/ 135 w 135"/>
                  <a:gd name="T138" fmla="*/ 102 h 10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2">
                    <a:moveTo>
                      <a:pt x="122" y="21"/>
                    </a:moveTo>
                    <a:lnTo>
                      <a:pt x="117" y="17"/>
                    </a:lnTo>
                    <a:lnTo>
                      <a:pt x="111" y="12"/>
                    </a:lnTo>
                    <a:lnTo>
                      <a:pt x="104" y="9"/>
                    </a:lnTo>
                    <a:lnTo>
                      <a:pt x="97" y="5"/>
                    </a:lnTo>
                    <a:lnTo>
                      <a:pt x="90" y="4"/>
                    </a:lnTo>
                    <a:lnTo>
                      <a:pt x="82" y="2"/>
                    </a:lnTo>
                    <a:lnTo>
                      <a:pt x="74" y="0"/>
                    </a:lnTo>
                    <a:lnTo>
                      <a:pt x="66" y="0"/>
                    </a:lnTo>
                    <a:lnTo>
                      <a:pt x="66" y="17"/>
                    </a:lnTo>
                    <a:lnTo>
                      <a:pt x="73" y="17"/>
                    </a:lnTo>
                    <a:lnTo>
                      <a:pt x="78" y="18"/>
                    </a:lnTo>
                    <a:lnTo>
                      <a:pt x="85" y="19"/>
                    </a:lnTo>
                    <a:lnTo>
                      <a:pt x="91" y="21"/>
                    </a:lnTo>
                    <a:lnTo>
                      <a:pt x="97" y="23"/>
                    </a:lnTo>
                    <a:lnTo>
                      <a:pt x="102" y="26"/>
                    </a:lnTo>
                    <a:lnTo>
                      <a:pt x="106" y="29"/>
                    </a:lnTo>
                    <a:lnTo>
                      <a:pt x="111" y="33"/>
                    </a:lnTo>
                    <a:lnTo>
                      <a:pt x="113" y="36"/>
                    </a:lnTo>
                    <a:lnTo>
                      <a:pt x="117" y="40"/>
                    </a:lnTo>
                    <a:lnTo>
                      <a:pt x="118" y="45"/>
                    </a:lnTo>
                    <a:lnTo>
                      <a:pt x="119" y="51"/>
                    </a:lnTo>
                    <a:lnTo>
                      <a:pt x="118" y="58"/>
                    </a:lnTo>
                    <a:lnTo>
                      <a:pt x="115" y="64"/>
                    </a:lnTo>
                    <a:lnTo>
                      <a:pt x="110" y="71"/>
                    </a:lnTo>
                    <a:lnTo>
                      <a:pt x="104" y="75"/>
                    </a:lnTo>
                    <a:lnTo>
                      <a:pt x="96" y="80"/>
                    </a:lnTo>
                    <a:lnTo>
                      <a:pt x="88" y="83"/>
                    </a:lnTo>
                    <a:lnTo>
                      <a:pt x="78" y="85"/>
                    </a:lnTo>
                    <a:lnTo>
                      <a:pt x="68" y="86"/>
                    </a:lnTo>
                    <a:lnTo>
                      <a:pt x="61" y="86"/>
                    </a:lnTo>
                    <a:lnTo>
                      <a:pt x="55" y="85"/>
                    </a:lnTo>
                    <a:lnTo>
                      <a:pt x="50" y="83"/>
                    </a:lnTo>
                    <a:lnTo>
                      <a:pt x="44" y="81"/>
                    </a:lnTo>
                    <a:lnTo>
                      <a:pt x="38" y="80"/>
                    </a:lnTo>
                    <a:lnTo>
                      <a:pt x="34" y="76"/>
                    </a:lnTo>
                    <a:lnTo>
                      <a:pt x="29" y="74"/>
                    </a:lnTo>
                    <a:lnTo>
                      <a:pt x="26" y="71"/>
                    </a:lnTo>
                    <a:lnTo>
                      <a:pt x="22" y="67"/>
                    </a:lnTo>
                    <a:lnTo>
                      <a:pt x="20" y="63"/>
                    </a:lnTo>
                    <a:lnTo>
                      <a:pt x="17" y="57"/>
                    </a:lnTo>
                    <a:lnTo>
                      <a:pt x="16" y="51"/>
                    </a:lnTo>
                    <a:lnTo>
                      <a:pt x="17" y="45"/>
                    </a:lnTo>
                    <a:lnTo>
                      <a:pt x="20" y="40"/>
                    </a:lnTo>
                    <a:lnTo>
                      <a:pt x="22" y="36"/>
                    </a:lnTo>
                    <a:lnTo>
                      <a:pt x="26" y="33"/>
                    </a:lnTo>
                    <a:lnTo>
                      <a:pt x="29" y="29"/>
                    </a:lnTo>
                    <a:lnTo>
                      <a:pt x="34" y="27"/>
                    </a:lnTo>
                    <a:lnTo>
                      <a:pt x="38" y="23"/>
                    </a:lnTo>
                    <a:lnTo>
                      <a:pt x="44" y="21"/>
                    </a:lnTo>
                    <a:lnTo>
                      <a:pt x="49" y="20"/>
                    </a:lnTo>
                    <a:lnTo>
                      <a:pt x="54" y="18"/>
                    </a:lnTo>
                    <a:lnTo>
                      <a:pt x="60" y="18"/>
                    </a:lnTo>
                    <a:lnTo>
                      <a:pt x="66" y="17"/>
                    </a:lnTo>
                    <a:lnTo>
                      <a:pt x="66" y="0"/>
                    </a:lnTo>
                    <a:lnTo>
                      <a:pt x="53" y="3"/>
                    </a:lnTo>
                    <a:lnTo>
                      <a:pt x="42" y="6"/>
                    </a:lnTo>
                    <a:lnTo>
                      <a:pt x="30" y="11"/>
                    </a:lnTo>
                    <a:lnTo>
                      <a:pt x="21" y="17"/>
                    </a:lnTo>
                    <a:lnTo>
                      <a:pt x="12" y="25"/>
                    </a:lnTo>
                    <a:lnTo>
                      <a:pt x="6" y="33"/>
                    </a:lnTo>
                    <a:lnTo>
                      <a:pt x="1" y="42"/>
                    </a:lnTo>
                    <a:lnTo>
                      <a:pt x="0" y="51"/>
                    </a:lnTo>
                    <a:lnTo>
                      <a:pt x="1" y="59"/>
                    </a:lnTo>
                    <a:lnTo>
                      <a:pt x="4" y="67"/>
                    </a:lnTo>
                    <a:lnTo>
                      <a:pt x="8" y="74"/>
                    </a:lnTo>
                    <a:lnTo>
                      <a:pt x="14" y="81"/>
                    </a:lnTo>
                    <a:lnTo>
                      <a:pt x="19" y="86"/>
                    </a:lnTo>
                    <a:lnTo>
                      <a:pt x="24" y="89"/>
                    </a:lnTo>
                    <a:lnTo>
                      <a:pt x="31" y="94"/>
                    </a:lnTo>
                    <a:lnTo>
                      <a:pt x="38" y="96"/>
                    </a:lnTo>
                    <a:lnTo>
                      <a:pt x="45" y="98"/>
                    </a:lnTo>
                    <a:lnTo>
                      <a:pt x="52" y="101"/>
                    </a:lnTo>
                    <a:lnTo>
                      <a:pt x="60" y="102"/>
                    </a:lnTo>
                    <a:lnTo>
                      <a:pt x="68" y="102"/>
                    </a:lnTo>
                    <a:lnTo>
                      <a:pt x="76" y="102"/>
                    </a:lnTo>
                    <a:lnTo>
                      <a:pt x="83" y="101"/>
                    </a:lnTo>
                    <a:lnTo>
                      <a:pt x="91" y="98"/>
                    </a:lnTo>
                    <a:lnTo>
                      <a:pt x="98" y="96"/>
                    </a:lnTo>
                    <a:lnTo>
                      <a:pt x="105" y="94"/>
                    </a:lnTo>
                    <a:lnTo>
                      <a:pt x="111" y="89"/>
                    </a:lnTo>
                    <a:lnTo>
                      <a:pt x="117" y="86"/>
                    </a:lnTo>
                    <a:lnTo>
                      <a:pt x="122" y="81"/>
                    </a:lnTo>
                    <a:lnTo>
                      <a:pt x="128" y="74"/>
                    </a:lnTo>
                    <a:lnTo>
                      <a:pt x="131" y="67"/>
                    </a:lnTo>
                    <a:lnTo>
                      <a:pt x="134" y="59"/>
                    </a:lnTo>
                    <a:lnTo>
                      <a:pt x="135" y="51"/>
                    </a:lnTo>
                    <a:lnTo>
                      <a:pt x="134" y="43"/>
                    </a:lnTo>
                    <a:lnTo>
                      <a:pt x="131" y="35"/>
                    </a:lnTo>
                    <a:lnTo>
                      <a:pt x="128" y="28"/>
                    </a:lnTo>
                    <a:lnTo>
                      <a:pt x="122"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7" name="Freeform 65"/>
              <p:cNvSpPr>
                <a:spLocks/>
              </p:cNvSpPr>
              <p:nvPr/>
            </p:nvSpPr>
            <p:spPr bwMode="auto">
              <a:xfrm>
                <a:off x="1205" y="3100"/>
                <a:ext cx="67" cy="50"/>
              </a:xfrm>
              <a:custGeom>
                <a:avLst/>
                <a:gdLst>
                  <a:gd name="T0" fmla="*/ 1 w 133"/>
                  <a:gd name="T1" fmla="*/ 1 h 100"/>
                  <a:gd name="T2" fmla="*/ 1 w 133"/>
                  <a:gd name="T3" fmla="*/ 1 h 100"/>
                  <a:gd name="T4" fmla="*/ 1 w 133"/>
                  <a:gd name="T5" fmla="*/ 1 h 100"/>
                  <a:gd name="T6" fmla="*/ 1 w 133"/>
                  <a:gd name="T7" fmla="*/ 1 h 100"/>
                  <a:gd name="T8" fmla="*/ 1 w 133"/>
                  <a:gd name="T9" fmla="*/ 1 h 100"/>
                  <a:gd name="T10" fmla="*/ 1 w 133"/>
                  <a:gd name="T11" fmla="*/ 1 h 100"/>
                  <a:gd name="T12" fmla="*/ 1 w 133"/>
                  <a:gd name="T13" fmla="*/ 1 h 100"/>
                  <a:gd name="T14" fmla="*/ 1 w 133"/>
                  <a:gd name="T15" fmla="*/ 1 h 100"/>
                  <a:gd name="T16" fmla="*/ 1 w 133"/>
                  <a:gd name="T17" fmla="*/ 1 h 100"/>
                  <a:gd name="T18" fmla="*/ 1 w 133"/>
                  <a:gd name="T19" fmla="*/ 1 h 100"/>
                  <a:gd name="T20" fmla="*/ 1 w 133"/>
                  <a:gd name="T21" fmla="*/ 1 h 100"/>
                  <a:gd name="T22" fmla="*/ 1 w 133"/>
                  <a:gd name="T23" fmla="*/ 1 h 100"/>
                  <a:gd name="T24" fmla="*/ 1 w 133"/>
                  <a:gd name="T25" fmla="*/ 1 h 100"/>
                  <a:gd name="T26" fmla="*/ 1 w 133"/>
                  <a:gd name="T27" fmla="*/ 1 h 100"/>
                  <a:gd name="T28" fmla="*/ 1 w 133"/>
                  <a:gd name="T29" fmla="*/ 1 h 100"/>
                  <a:gd name="T30" fmla="*/ 1 w 133"/>
                  <a:gd name="T31" fmla="*/ 1 h 100"/>
                  <a:gd name="T32" fmla="*/ 1 w 133"/>
                  <a:gd name="T33" fmla="*/ 0 h 100"/>
                  <a:gd name="T34" fmla="*/ 1 w 133"/>
                  <a:gd name="T35" fmla="*/ 1 h 100"/>
                  <a:gd name="T36" fmla="*/ 1 w 133"/>
                  <a:gd name="T37" fmla="*/ 1 h 100"/>
                  <a:gd name="T38" fmla="*/ 1 w 133"/>
                  <a:gd name="T39" fmla="*/ 1 h 100"/>
                  <a:gd name="T40" fmla="*/ 1 w 133"/>
                  <a:gd name="T41" fmla="*/ 1 h 100"/>
                  <a:gd name="T42" fmla="*/ 1 w 133"/>
                  <a:gd name="T43" fmla="*/ 1 h 100"/>
                  <a:gd name="T44" fmla="*/ 1 w 133"/>
                  <a:gd name="T45" fmla="*/ 1 h 100"/>
                  <a:gd name="T46" fmla="*/ 1 w 133"/>
                  <a:gd name="T47" fmla="*/ 1 h 100"/>
                  <a:gd name="T48" fmla="*/ 0 w 133"/>
                  <a:gd name="T49" fmla="*/ 1 h 100"/>
                  <a:gd name="T50" fmla="*/ 1 w 133"/>
                  <a:gd name="T51" fmla="*/ 1 h 100"/>
                  <a:gd name="T52" fmla="*/ 1 w 133"/>
                  <a:gd name="T53" fmla="*/ 1 h 100"/>
                  <a:gd name="T54" fmla="*/ 1 w 133"/>
                  <a:gd name="T55" fmla="*/ 1 h 100"/>
                  <a:gd name="T56" fmla="*/ 1 w 133"/>
                  <a:gd name="T57" fmla="*/ 1 h 100"/>
                  <a:gd name="T58" fmla="*/ 1 w 133"/>
                  <a:gd name="T59" fmla="*/ 1 h 100"/>
                  <a:gd name="T60" fmla="*/ 1 w 133"/>
                  <a:gd name="T61" fmla="*/ 1 h 100"/>
                  <a:gd name="T62" fmla="*/ 1 w 133"/>
                  <a:gd name="T63" fmla="*/ 1 h 100"/>
                  <a:gd name="T64" fmla="*/ 1 w 133"/>
                  <a:gd name="T65" fmla="*/ 1 h 1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3"/>
                  <a:gd name="T100" fmla="*/ 0 h 100"/>
                  <a:gd name="T101" fmla="*/ 133 w 133"/>
                  <a:gd name="T102" fmla="*/ 100 h 1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3" h="100">
                    <a:moveTo>
                      <a:pt x="67" y="100"/>
                    </a:moveTo>
                    <a:lnTo>
                      <a:pt x="80" y="99"/>
                    </a:lnTo>
                    <a:lnTo>
                      <a:pt x="93" y="97"/>
                    </a:lnTo>
                    <a:lnTo>
                      <a:pt x="104" y="92"/>
                    </a:lnTo>
                    <a:lnTo>
                      <a:pt x="114" y="85"/>
                    </a:lnTo>
                    <a:lnTo>
                      <a:pt x="122" y="78"/>
                    </a:lnTo>
                    <a:lnTo>
                      <a:pt x="128" y="70"/>
                    </a:lnTo>
                    <a:lnTo>
                      <a:pt x="132" y="61"/>
                    </a:lnTo>
                    <a:lnTo>
                      <a:pt x="133" y="51"/>
                    </a:lnTo>
                    <a:lnTo>
                      <a:pt x="132" y="40"/>
                    </a:lnTo>
                    <a:lnTo>
                      <a:pt x="128" y="31"/>
                    </a:lnTo>
                    <a:lnTo>
                      <a:pt x="122" y="22"/>
                    </a:lnTo>
                    <a:lnTo>
                      <a:pt x="114" y="15"/>
                    </a:lnTo>
                    <a:lnTo>
                      <a:pt x="104" y="8"/>
                    </a:lnTo>
                    <a:lnTo>
                      <a:pt x="93" y="3"/>
                    </a:lnTo>
                    <a:lnTo>
                      <a:pt x="80" y="1"/>
                    </a:lnTo>
                    <a:lnTo>
                      <a:pt x="67" y="0"/>
                    </a:lnTo>
                    <a:lnTo>
                      <a:pt x="53" y="1"/>
                    </a:lnTo>
                    <a:lnTo>
                      <a:pt x="40" y="3"/>
                    </a:lnTo>
                    <a:lnTo>
                      <a:pt x="30" y="8"/>
                    </a:lnTo>
                    <a:lnTo>
                      <a:pt x="19" y="15"/>
                    </a:lnTo>
                    <a:lnTo>
                      <a:pt x="11" y="22"/>
                    </a:lnTo>
                    <a:lnTo>
                      <a:pt x="6" y="31"/>
                    </a:lnTo>
                    <a:lnTo>
                      <a:pt x="1" y="40"/>
                    </a:lnTo>
                    <a:lnTo>
                      <a:pt x="0" y="51"/>
                    </a:lnTo>
                    <a:lnTo>
                      <a:pt x="1" y="61"/>
                    </a:lnTo>
                    <a:lnTo>
                      <a:pt x="6" y="70"/>
                    </a:lnTo>
                    <a:lnTo>
                      <a:pt x="11" y="78"/>
                    </a:lnTo>
                    <a:lnTo>
                      <a:pt x="19" y="85"/>
                    </a:lnTo>
                    <a:lnTo>
                      <a:pt x="30" y="92"/>
                    </a:lnTo>
                    <a:lnTo>
                      <a:pt x="40" y="97"/>
                    </a:lnTo>
                    <a:lnTo>
                      <a:pt x="53" y="99"/>
                    </a:lnTo>
                    <a:lnTo>
                      <a:pt x="67" y="1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8" name="Freeform 66"/>
              <p:cNvSpPr>
                <a:spLocks/>
              </p:cNvSpPr>
              <p:nvPr/>
            </p:nvSpPr>
            <p:spPr bwMode="auto">
              <a:xfrm>
                <a:off x="1233" y="3124"/>
                <a:ext cx="61" cy="45"/>
              </a:xfrm>
              <a:custGeom>
                <a:avLst/>
                <a:gdLst>
                  <a:gd name="T0" fmla="*/ 1 w 121"/>
                  <a:gd name="T1" fmla="*/ 1 h 90"/>
                  <a:gd name="T2" fmla="*/ 1 w 121"/>
                  <a:gd name="T3" fmla="*/ 1 h 90"/>
                  <a:gd name="T4" fmla="*/ 1 w 121"/>
                  <a:gd name="T5" fmla="*/ 1 h 90"/>
                  <a:gd name="T6" fmla="*/ 1 w 121"/>
                  <a:gd name="T7" fmla="*/ 1 h 90"/>
                  <a:gd name="T8" fmla="*/ 1 w 121"/>
                  <a:gd name="T9" fmla="*/ 1 h 90"/>
                  <a:gd name="T10" fmla="*/ 1 w 121"/>
                  <a:gd name="T11" fmla="*/ 1 h 90"/>
                  <a:gd name="T12" fmla="*/ 1 w 121"/>
                  <a:gd name="T13" fmla="*/ 1 h 90"/>
                  <a:gd name="T14" fmla="*/ 1 w 121"/>
                  <a:gd name="T15" fmla="*/ 1 h 90"/>
                  <a:gd name="T16" fmla="*/ 1 w 121"/>
                  <a:gd name="T17" fmla="*/ 1 h 90"/>
                  <a:gd name="T18" fmla="*/ 1 w 121"/>
                  <a:gd name="T19" fmla="*/ 1 h 90"/>
                  <a:gd name="T20" fmla="*/ 1 w 121"/>
                  <a:gd name="T21" fmla="*/ 1 h 90"/>
                  <a:gd name="T22" fmla="*/ 1 w 121"/>
                  <a:gd name="T23" fmla="*/ 1 h 90"/>
                  <a:gd name="T24" fmla="*/ 1 w 121"/>
                  <a:gd name="T25" fmla="*/ 1 h 90"/>
                  <a:gd name="T26" fmla="*/ 1 w 121"/>
                  <a:gd name="T27" fmla="*/ 1 h 90"/>
                  <a:gd name="T28" fmla="*/ 1 w 121"/>
                  <a:gd name="T29" fmla="*/ 1 h 90"/>
                  <a:gd name="T30" fmla="*/ 1 w 121"/>
                  <a:gd name="T31" fmla="*/ 1 h 90"/>
                  <a:gd name="T32" fmla="*/ 1 w 121"/>
                  <a:gd name="T33" fmla="*/ 0 h 90"/>
                  <a:gd name="T34" fmla="*/ 1 w 121"/>
                  <a:gd name="T35" fmla="*/ 1 h 90"/>
                  <a:gd name="T36" fmla="*/ 1 w 121"/>
                  <a:gd name="T37" fmla="*/ 1 h 90"/>
                  <a:gd name="T38" fmla="*/ 1 w 121"/>
                  <a:gd name="T39" fmla="*/ 1 h 90"/>
                  <a:gd name="T40" fmla="*/ 1 w 121"/>
                  <a:gd name="T41" fmla="*/ 1 h 90"/>
                  <a:gd name="T42" fmla="*/ 1 w 121"/>
                  <a:gd name="T43" fmla="*/ 1 h 90"/>
                  <a:gd name="T44" fmla="*/ 1 w 121"/>
                  <a:gd name="T45" fmla="*/ 1 h 90"/>
                  <a:gd name="T46" fmla="*/ 1 w 121"/>
                  <a:gd name="T47" fmla="*/ 1 h 90"/>
                  <a:gd name="T48" fmla="*/ 0 w 121"/>
                  <a:gd name="T49" fmla="*/ 1 h 90"/>
                  <a:gd name="T50" fmla="*/ 1 w 121"/>
                  <a:gd name="T51" fmla="*/ 1 h 90"/>
                  <a:gd name="T52" fmla="*/ 1 w 121"/>
                  <a:gd name="T53" fmla="*/ 1 h 90"/>
                  <a:gd name="T54" fmla="*/ 1 w 121"/>
                  <a:gd name="T55" fmla="*/ 1 h 90"/>
                  <a:gd name="T56" fmla="*/ 1 w 121"/>
                  <a:gd name="T57" fmla="*/ 1 h 90"/>
                  <a:gd name="T58" fmla="*/ 1 w 121"/>
                  <a:gd name="T59" fmla="*/ 1 h 90"/>
                  <a:gd name="T60" fmla="*/ 1 w 121"/>
                  <a:gd name="T61" fmla="*/ 1 h 90"/>
                  <a:gd name="T62" fmla="*/ 1 w 121"/>
                  <a:gd name="T63" fmla="*/ 1 h 90"/>
                  <a:gd name="T64" fmla="*/ 1 w 121"/>
                  <a:gd name="T65" fmla="*/ 1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90"/>
                  <a:gd name="T101" fmla="*/ 121 w 121"/>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90">
                    <a:moveTo>
                      <a:pt x="61" y="90"/>
                    </a:moveTo>
                    <a:lnTo>
                      <a:pt x="74" y="89"/>
                    </a:lnTo>
                    <a:lnTo>
                      <a:pt x="84" y="87"/>
                    </a:lnTo>
                    <a:lnTo>
                      <a:pt x="95" y="82"/>
                    </a:lnTo>
                    <a:lnTo>
                      <a:pt x="104" y="77"/>
                    </a:lnTo>
                    <a:lnTo>
                      <a:pt x="111" y="71"/>
                    </a:lnTo>
                    <a:lnTo>
                      <a:pt x="116" y="62"/>
                    </a:lnTo>
                    <a:lnTo>
                      <a:pt x="120" y="54"/>
                    </a:lnTo>
                    <a:lnTo>
                      <a:pt x="121" y="45"/>
                    </a:lnTo>
                    <a:lnTo>
                      <a:pt x="120" y="36"/>
                    </a:lnTo>
                    <a:lnTo>
                      <a:pt x="116" y="28"/>
                    </a:lnTo>
                    <a:lnTo>
                      <a:pt x="111" y="20"/>
                    </a:lnTo>
                    <a:lnTo>
                      <a:pt x="104" y="13"/>
                    </a:lnTo>
                    <a:lnTo>
                      <a:pt x="95" y="8"/>
                    </a:lnTo>
                    <a:lnTo>
                      <a:pt x="84" y="4"/>
                    </a:lnTo>
                    <a:lnTo>
                      <a:pt x="74" y="1"/>
                    </a:lnTo>
                    <a:lnTo>
                      <a:pt x="61" y="0"/>
                    </a:lnTo>
                    <a:lnTo>
                      <a:pt x="49" y="1"/>
                    </a:lnTo>
                    <a:lnTo>
                      <a:pt x="37" y="4"/>
                    </a:lnTo>
                    <a:lnTo>
                      <a:pt x="27" y="8"/>
                    </a:lnTo>
                    <a:lnTo>
                      <a:pt x="19" y="13"/>
                    </a:lnTo>
                    <a:lnTo>
                      <a:pt x="10" y="20"/>
                    </a:lnTo>
                    <a:lnTo>
                      <a:pt x="5" y="28"/>
                    </a:lnTo>
                    <a:lnTo>
                      <a:pt x="1" y="36"/>
                    </a:lnTo>
                    <a:lnTo>
                      <a:pt x="0" y="45"/>
                    </a:lnTo>
                    <a:lnTo>
                      <a:pt x="1" y="54"/>
                    </a:lnTo>
                    <a:lnTo>
                      <a:pt x="5" y="62"/>
                    </a:lnTo>
                    <a:lnTo>
                      <a:pt x="10" y="71"/>
                    </a:lnTo>
                    <a:lnTo>
                      <a:pt x="19" y="77"/>
                    </a:lnTo>
                    <a:lnTo>
                      <a:pt x="27" y="82"/>
                    </a:lnTo>
                    <a:lnTo>
                      <a:pt x="37" y="87"/>
                    </a:lnTo>
                    <a:lnTo>
                      <a:pt x="49" y="89"/>
                    </a:lnTo>
                    <a:lnTo>
                      <a:pt x="61" y="90"/>
                    </a:lnTo>
                    <a:close/>
                  </a:path>
                </a:pathLst>
              </a:custGeom>
              <a:solidFill>
                <a:srgbClr val="7FB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49" name="Freeform 67"/>
              <p:cNvSpPr>
                <a:spLocks/>
              </p:cNvSpPr>
              <p:nvPr/>
            </p:nvSpPr>
            <p:spPr bwMode="auto">
              <a:xfrm>
                <a:off x="1215" y="3109"/>
                <a:ext cx="67" cy="50"/>
              </a:xfrm>
              <a:custGeom>
                <a:avLst/>
                <a:gdLst>
                  <a:gd name="T0" fmla="*/ 0 w 135"/>
                  <a:gd name="T1" fmla="*/ 0 h 101"/>
                  <a:gd name="T2" fmla="*/ 0 w 135"/>
                  <a:gd name="T3" fmla="*/ 0 h 101"/>
                  <a:gd name="T4" fmla="*/ 0 w 135"/>
                  <a:gd name="T5" fmla="*/ 0 h 101"/>
                  <a:gd name="T6" fmla="*/ 0 w 135"/>
                  <a:gd name="T7" fmla="*/ 0 h 101"/>
                  <a:gd name="T8" fmla="*/ 0 w 135"/>
                  <a:gd name="T9" fmla="*/ 0 h 101"/>
                  <a:gd name="T10" fmla="*/ 0 w 135"/>
                  <a:gd name="T11" fmla="*/ 0 h 101"/>
                  <a:gd name="T12" fmla="*/ 0 w 135"/>
                  <a:gd name="T13" fmla="*/ 0 h 101"/>
                  <a:gd name="T14" fmla="*/ 0 w 135"/>
                  <a:gd name="T15" fmla="*/ 0 h 101"/>
                  <a:gd name="T16" fmla="*/ 0 w 135"/>
                  <a:gd name="T17" fmla="*/ 0 h 101"/>
                  <a:gd name="T18" fmla="*/ 0 w 135"/>
                  <a:gd name="T19" fmla="*/ 0 h 101"/>
                  <a:gd name="T20" fmla="*/ 0 w 135"/>
                  <a:gd name="T21" fmla="*/ 0 h 101"/>
                  <a:gd name="T22" fmla="*/ 0 w 135"/>
                  <a:gd name="T23" fmla="*/ 0 h 101"/>
                  <a:gd name="T24" fmla="*/ 0 w 135"/>
                  <a:gd name="T25" fmla="*/ 0 h 101"/>
                  <a:gd name="T26" fmla="*/ 0 w 135"/>
                  <a:gd name="T27" fmla="*/ 0 h 101"/>
                  <a:gd name="T28" fmla="*/ 0 w 135"/>
                  <a:gd name="T29" fmla="*/ 0 h 101"/>
                  <a:gd name="T30" fmla="*/ 0 w 135"/>
                  <a:gd name="T31" fmla="*/ 0 h 101"/>
                  <a:gd name="T32" fmla="*/ 0 w 135"/>
                  <a:gd name="T33" fmla="*/ 0 h 101"/>
                  <a:gd name="T34" fmla="*/ 0 w 135"/>
                  <a:gd name="T35" fmla="*/ 0 h 101"/>
                  <a:gd name="T36" fmla="*/ 0 w 135"/>
                  <a:gd name="T37" fmla="*/ 0 h 101"/>
                  <a:gd name="T38" fmla="*/ 0 w 135"/>
                  <a:gd name="T39" fmla="*/ 0 h 101"/>
                  <a:gd name="T40" fmla="*/ 0 w 135"/>
                  <a:gd name="T41" fmla="*/ 0 h 101"/>
                  <a:gd name="T42" fmla="*/ 0 w 135"/>
                  <a:gd name="T43" fmla="*/ 0 h 101"/>
                  <a:gd name="T44" fmla="*/ 0 w 135"/>
                  <a:gd name="T45" fmla="*/ 0 h 101"/>
                  <a:gd name="T46" fmla="*/ 0 w 135"/>
                  <a:gd name="T47" fmla="*/ 0 h 101"/>
                  <a:gd name="T48" fmla="*/ 0 w 135"/>
                  <a:gd name="T49" fmla="*/ 0 h 101"/>
                  <a:gd name="T50" fmla="*/ 0 w 135"/>
                  <a:gd name="T51" fmla="*/ 0 h 101"/>
                  <a:gd name="T52" fmla="*/ 0 w 135"/>
                  <a:gd name="T53" fmla="*/ 0 h 101"/>
                  <a:gd name="T54" fmla="*/ 0 w 135"/>
                  <a:gd name="T55" fmla="*/ 0 h 101"/>
                  <a:gd name="T56" fmla="*/ 0 w 135"/>
                  <a:gd name="T57" fmla="*/ 0 h 101"/>
                  <a:gd name="T58" fmla="*/ 0 w 135"/>
                  <a:gd name="T59" fmla="*/ 0 h 101"/>
                  <a:gd name="T60" fmla="*/ 0 w 135"/>
                  <a:gd name="T61" fmla="*/ 0 h 101"/>
                  <a:gd name="T62" fmla="*/ 0 w 135"/>
                  <a:gd name="T63" fmla="*/ 0 h 101"/>
                  <a:gd name="T64" fmla="*/ 0 w 135"/>
                  <a:gd name="T65" fmla="*/ 0 h 101"/>
                  <a:gd name="T66" fmla="*/ 0 w 135"/>
                  <a:gd name="T67" fmla="*/ 0 h 101"/>
                  <a:gd name="T68" fmla="*/ 0 w 135"/>
                  <a:gd name="T69" fmla="*/ 0 h 101"/>
                  <a:gd name="T70" fmla="*/ 0 w 135"/>
                  <a:gd name="T71" fmla="*/ 0 h 101"/>
                  <a:gd name="T72" fmla="*/ 0 w 135"/>
                  <a:gd name="T73" fmla="*/ 0 h 101"/>
                  <a:gd name="T74" fmla="*/ 0 w 135"/>
                  <a:gd name="T75" fmla="*/ 0 h 101"/>
                  <a:gd name="T76" fmla="*/ 0 w 135"/>
                  <a:gd name="T77" fmla="*/ 0 h 101"/>
                  <a:gd name="T78" fmla="*/ 0 w 135"/>
                  <a:gd name="T79" fmla="*/ 0 h 101"/>
                  <a:gd name="T80" fmla="*/ 0 w 135"/>
                  <a:gd name="T81" fmla="*/ 0 h 101"/>
                  <a:gd name="T82" fmla="*/ 0 w 135"/>
                  <a:gd name="T83" fmla="*/ 0 h 101"/>
                  <a:gd name="T84" fmla="*/ 0 w 135"/>
                  <a:gd name="T85" fmla="*/ 0 h 101"/>
                  <a:gd name="T86" fmla="*/ 0 w 135"/>
                  <a:gd name="T87" fmla="*/ 0 h 101"/>
                  <a:gd name="T88" fmla="*/ 0 w 135"/>
                  <a:gd name="T89" fmla="*/ 0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5"/>
                  <a:gd name="T136" fmla="*/ 0 h 101"/>
                  <a:gd name="T137" fmla="*/ 135 w 135"/>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5" h="101">
                    <a:moveTo>
                      <a:pt x="121" y="20"/>
                    </a:moveTo>
                    <a:lnTo>
                      <a:pt x="117" y="15"/>
                    </a:lnTo>
                    <a:lnTo>
                      <a:pt x="111" y="12"/>
                    </a:lnTo>
                    <a:lnTo>
                      <a:pt x="104" y="9"/>
                    </a:lnTo>
                    <a:lnTo>
                      <a:pt x="97" y="5"/>
                    </a:lnTo>
                    <a:lnTo>
                      <a:pt x="90" y="3"/>
                    </a:lnTo>
                    <a:lnTo>
                      <a:pt x="82" y="2"/>
                    </a:lnTo>
                    <a:lnTo>
                      <a:pt x="74" y="0"/>
                    </a:lnTo>
                    <a:lnTo>
                      <a:pt x="66" y="0"/>
                    </a:lnTo>
                    <a:lnTo>
                      <a:pt x="66" y="17"/>
                    </a:lnTo>
                    <a:lnTo>
                      <a:pt x="73" y="17"/>
                    </a:lnTo>
                    <a:lnTo>
                      <a:pt x="79" y="17"/>
                    </a:lnTo>
                    <a:lnTo>
                      <a:pt x="86" y="18"/>
                    </a:lnTo>
                    <a:lnTo>
                      <a:pt x="91" y="20"/>
                    </a:lnTo>
                    <a:lnTo>
                      <a:pt x="96" y="22"/>
                    </a:lnTo>
                    <a:lnTo>
                      <a:pt x="102" y="25"/>
                    </a:lnTo>
                    <a:lnTo>
                      <a:pt x="106" y="28"/>
                    </a:lnTo>
                    <a:lnTo>
                      <a:pt x="110" y="32"/>
                    </a:lnTo>
                    <a:lnTo>
                      <a:pt x="113" y="35"/>
                    </a:lnTo>
                    <a:lnTo>
                      <a:pt x="117" y="38"/>
                    </a:lnTo>
                    <a:lnTo>
                      <a:pt x="118" y="44"/>
                    </a:lnTo>
                    <a:lnTo>
                      <a:pt x="119" y="50"/>
                    </a:lnTo>
                    <a:lnTo>
                      <a:pt x="118" y="57"/>
                    </a:lnTo>
                    <a:lnTo>
                      <a:pt x="114" y="64"/>
                    </a:lnTo>
                    <a:lnTo>
                      <a:pt x="110" y="70"/>
                    </a:lnTo>
                    <a:lnTo>
                      <a:pt x="104" y="74"/>
                    </a:lnTo>
                    <a:lnTo>
                      <a:pt x="96" y="79"/>
                    </a:lnTo>
                    <a:lnTo>
                      <a:pt x="88" y="82"/>
                    </a:lnTo>
                    <a:lnTo>
                      <a:pt x="77" y="83"/>
                    </a:lnTo>
                    <a:lnTo>
                      <a:pt x="67" y="85"/>
                    </a:lnTo>
                    <a:lnTo>
                      <a:pt x="61" y="85"/>
                    </a:lnTo>
                    <a:lnTo>
                      <a:pt x="56" y="83"/>
                    </a:lnTo>
                    <a:lnTo>
                      <a:pt x="50" y="82"/>
                    </a:lnTo>
                    <a:lnTo>
                      <a:pt x="44" y="80"/>
                    </a:lnTo>
                    <a:lnTo>
                      <a:pt x="38" y="79"/>
                    </a:lnTo>
                    <a:lnTo>
                      <a:pt x="34" y="75"/>
                    </a:lnTo>
                    <a:lnTo>
                      <a:pt x="29" y="73"/>
                    </a:lnTo>
                    <a:lnTo>
                      <a:pt x="24" y="70"/>
                    </a:lnTo>
                    <a:lnTo>
                      <a:pt x="22" y="66"/>
                    </a:lnTo>
                    <a:lnTo>
                      <a:pt x="19" y="62"/>
                    </a:lnTo>
                    <a:lnTo>
                      <a:pt x="18" y="56"/>
                    </a:lnTo>
                    <a:lnTo>
                      <a:pt x="16" y="50"/>
                    </a:lnTo>
                    <a:lnTo>
                      <a:pt x="18" y="44"/>
                    </a:lnTo>
                    <a:lnTo>
                      <a:pt x="19" y="38"/>
                    </a:lnTo>
                    <a:lnTo>
                      <a:pt x="22" y="35"/>
                    </a:lnTo>
                    <a:lnTo>
                      <a:pt x="24" y="32"/>
                    </a:lnTo>
                    <a:lnTo>
                      <a:pt x="28" y="28"/>
                    </a:lnTo>
                    <a:lnTo>
                      <a:pt x="33" y="26"/>
                    </a:lnTo>
                    <a:lnTo>
                      <a:pt x="37" y="23"/>
                    </a:lnTo>
                    <a:lnTo>
                      <a:pt x="43" y="21"/>
                    </a:lnTo>
                    <a:lnTo>
                      <a:pt x="49" y="20"/>
                    </a:lnTo>
                    <a:lnTo>
                      <a:pt x="54" y="18"/>
                    </a:lnTo>
                    <a:lnTo>
                      <a:pt x="60" y="18"/>
                    </a:lnTo>
                    <a:lnTo>
                      <a:pt x="66" y="17"/>
                    </a:lnTo>
                    <a:lnTo>
                      <a:pt x="66" y="0"/>
                    </a:lnTo>
                    <a:lnTo>
                      <a:pt x="53" y="3"/>
                    </a:lnTo>
                    <a:lnTo>
                      <a:pt x="41" y="5"/>
                    </a:lnTo>
                    <a:lnTo>
                      <a:pt x="30" y="11"/>
                    </a:lnTo>
                    <a:lnTo>
                      <a:pt x="20" y="17"/>
                    </a:lnTo>
                    <a:lnTo>
                      <a:pt x="12" y="23"/>
                    </a:lnTo>
                    <a:lnTo>
                      <a:pt x="6" y="32"/>
                    </a:lnTo>
                    <a:lnTo>
                      <a:pt x="1" y="41"/>
                    </a:lnTo>
                    <a:lnTo>
                      <a:pt x="0" y="50"/>
                    </a:lnTo>
                    <a:lnTo>
                      <a:pt x="1" y="58"/>
                    </a:lnTo>
                    <a:lnTo>
                      <a:pt x="4" y="66"/>
                    </a:lnTo>
                    <a:lnTo>
                      <a:pt x="7" y="74"/>
                    </a:lnTo>
                    <a:lnTo>
                      <a:pt x="13" y="81"/>
                    </a:lnTo>
                    <a:lnTo>
                      <a:pt x="19" y="86"/>
                    </a:lnTo>
                    <a:lnTo>
                      <a:pt x="24" y="89"/>
                    </a:lnTo>
                    <a:lnTo>
                      <a:pt x="30" y="93"/>
                    </a:lnTo>
                    <a:lnTo>
                      <a:pt x="37" y="96"/>
                    </a:lnTo>
                    <a:lnTo>
                      <a:pt x="44" y="98"/>
                    </a:lnTo>
                    <a:lnTo>
                      <a:pt x="52" y="100"/>
                    </a:lnTo>
                    <a:lnTo>
                      <a:pt x="59" y="101"/>
                    </a:lnTo>
                    <a:lnTo>
                      <a:pt x="67" y="101"/>
                    </a:lnTo>
                    <a:lnTo>
                      <a:pt x="75" y="101"/>
                    </a:lnTo>
                    <a:lnTo>
                      <a:pt x="83" y="100"/>
                    </a:lnTo>
                    <a:lnTo>
                      <a:pt x="90" y="98"/>
                    </a:lnTo>
                    <a:lnTo>
                      <a:pt x="98" y="96"/>
                    </a:lnTo>
                    <a:lnTo>
                      <a:pt x="104" y="93"/>
                    </a:lnTo>
                    <a:lnTo>
                      <a:pt x="111" y="89"/>
                    </a:lnTo>
                    <a:lnTo>
                      <a:pt x="117" y="86"/>
                    </a:lnTo>
                    <a:lnTo>
                      <a:pt x="121" y="81"/>
                    </a:lnTo>
                    <a:lnTo>
                      <a:pt x="127" y="74"/>
                    </a:lnTo>
                    <a:lnTo>
                      <a:pt x="132" y="66"/>
                    </a:lnTo>
                    <a:lnTo>
                      <a:pt x="134" y="58"/>
                    </a:lnTo>
                    <a:lnTo>
                      <a:pt x="135" y="50"/>
                    </a:lnTo>
                    <a:lnTo>
                      <a:pt x="134" y="42"/>
                    </a:lnTo>
                    <a:lnTo>
                      <a:pt x="132" y="35"/>
                    </a:lnTo>
                    <a:lnTo>
                      <a:pt x="127" y="27"/>
                    </a:lnTo>
                    <a:lnTo>
                      <a:pt x="121"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0" name="Freeform 68"/>
              <p:cNvSpPr>
                <a:spLocks/>
              </p:cNvSpPr>
              <p:nvPr/>
            </p:nvSpPr>
            <p:spPr bwMode="auto">
              <a:xfrm>
                <a:off x="1199" y="2610"/>
                <a:ext cx="384" cy="202"/>
              </a:xfrm>
              <a:custGeom>
                <a:avLst/>
                <a:gdLst>
                  <a:gd name="T0" fmla="*/ 1 w 768"/>
                  <a:gd name="T1" fmla="*/ 1 h 403"/>
                  <a:gd name="T2" fmla="*/ 1 w 768"/>
                  <a:gd name="T3" fmla="*/ 1 h 403"/>
                  <a:gd name="T4" fmla="*/ 1 w 768"/>
                  <a:gd name="T5" fmla="*/ 1 h 403"/>
                  <a:gd name="T6" fmla="*/ 1 w 768"/>
                  <a:gd name="T7" fmla="*/ 1 h 403"/>
                  <a:gd name="T8" fmla="*/ 1 w 768"/>
                  <a:gd name="T9" fmla="*/ 1 h 403"/>
                  <a:gd name="T10" fmla="*/ 1 w 768"/>
                  <a:gd name="T11" fmla="*/ 1 h 403"/>
                  <a:gd name="T12" fmla="*/ 1 w 768"/>
                  <a:gd name="T13" fmla="*/ 1 h 403"/>
                  <a:gd name="T14" fmla="*/ 1 w 768"/>
                  <a:gd name="T15" fmla="*/ 1 h 403"/>
                  <a:gd name="T16" fmla="*/ 1 w 768"/>
                  <a:gd name="T17" fmla="*/ 0 h 403"/>
                  <a:gd name="T18" fmla="*/ 0 w 768"/>
                  <a:gd name="T19" fmla="*/ 1 h 403"/>
                  <a:gd name="T20" fmla="*/ 1 w 768"/>
                  <a:gd name="T21" fmla="*/ 1 h 403"/>
                  <a:gd name="T22" fmla="*/ 1 w 768"/>
                  <a:gd name="T23" fmla="*/ 1 h 403"/>
                  <a:gd name="T24" fmla="*/ 1 w 768"/>
                  <a:gd name="T25" fmla="*/ 1 h 4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8"/>
                  <a:gd name="T40" fmla="*/ 0 h 403"/>
                  <a:gd name="T41" fmla="*/ 768 w 768"/>
                  <a:gd name="T42" fmla="*/ 403 h 4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8" h="403">
                    <a:moveTo>
                      <a:pt x="433" y="36"/>
                    </a:moveTo>
                    <a:lnTo>
                      <a:pt x="433" y="53"/>
                    </a:lnTo>
                    <a:lnTo>
                      <a:pt x="742" y="99"/>
                    </a:lnTo>
                    <a:lnTo>
                      <a:pt x="555" y="386"/>
                    </a:lnTo>
                    <a:lnTo>
                      <a:pt x="25" y="291"/>
                    </a:lnTo>
                    <a:lnTo>
                      <a:pt x="195" y="17"/>
                    </a:lnTo>
                    <a:lnTo>
                      <a:pt x="433" y="53"/>
                    </a:lnTo>
                    <a:lnTo>
                      <a:pt x="433" y="36"/>
                    </a:lnTo>
                    <a:lnTo>
                      <a:pt x="187" y="0"/>
                    </a:lnTo>
                    <a:lnTo>
                      <a:pt x="0" y="303"/>
                    </a:lnTo>
                    <a:lnTo>
                      <a:pt x="563" y="403"/>
                    </a:lnTo>
                    <a:lnTo>
                      <a:pt x="768" y="86"/>
                    </a:lnTo>
                    <a:lnTo>
                      <a:pt x="433"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1" name="Freeform 69"/>
              <p:cNvSpPr>
                <a:spLocks/>
              </p:cNvSpPr>
              <p:nvPr/>
            </p:nvSpPr>
            <p:spPr bwMode="auto">
              <a:xfrm>
                <a:off x="753" y="2451"/>
                <a:ext cx="1102" cy="1035"/>
              </a:xfrm>
              <a:custGeom>
                <a:avLst/>
                <a:gdLst>
                  <a:gd name="T0" fmla="*/ 0 w 2204"/>
                  <a:gd name="T1" fmla="*/ 0 h 2071"/>
                  <a:gd name="T2" fmla="*/ 1 w 2204"/>
                  <a:gd name="T3" fmla="*/ 0 h 2071"/>
                  <a:gd name="T4" fmla="*/ 1 w 2204"/>
                  <a:gd name="T5" fmla="*/ 0 h 2071"/>
                  <a:gd name="T6" fmla="*/ 1 w 2204"/>
                  <a:gd name="T7" fmla="*/ 0 h 2071"/>
                  <a:gd name="T8" fmla="*/ 1 w 2204"/>
                  <a:gd name="T9" fmla="*/ 0 h 2071"/>
                  <a:gd name="T10" fmla="*/ 1 w 2204"/>
                  <a:gd name="T11" fmla="*/ 0 h 2071"/>
                  <a:gd name="T12" fmla="*/ 1 w 2204"/>
                  <a:gd name="T13" fmla="*/ 0 h 2071"/>
                  <a:gd name="T14" fmla="*/ 1 w 2204"/>
                  <a:gd name="T15" fmla="*/ 0 h 2071"/>
                  <a:gd name="T16" fmla="*/ 1 w 2204"/>
                  <a:gd name="T17" fmla="*/ 0 h 2071"/>
                  <a:gd name="T18" fmla="*/ 1 w 2204"/>
                  <a:gd name="T19" fmla="*/ 0 h 2071"/>
                  <a:gd name="T20" fmla="*/ 1 w 2204"/>
                  <a:gd name="T21" fmla="*/ 0 h 2071"/>
                  <a:gd name="T22" fmla="*/ 1 w 2204"/>
                  <a:gd name="T23" fmla="*/ 0 h 2071"/>
                  <a:gd name="T24" fmla="*/ 1 w 2204"/>
                  <a:gd name="T25" fmla="*/ 0 h 2071"/>
                  <a:gd name="T26" fmla="*/ 1 w 2204"/>
                  <a:gd name="T27" fmla="*/ 0 h 2071"/>
                  <a:gd name="T28" fmla="*/ 1 w 2204"/>
                  <a:gd name="T29" fmla="*/ 0 h 2071"/>
                  <a:gd name="T30" fmla="*/ 1 w 2204"/>
                  <a:gd name="T31" fmla="*/ 0 h 2071"/>
                  <a:gd name="T32" fmla="*/ 1 w 2204"/>
                  <a:gd name="T33" fmla="*/ 0 h 2071"/>
                  <a:gd name="T34" fmla="*/ 1 w 2204"/>
                  <a:gd name="T35" fmla="*/ 0 h 2071"/>
                  <a:gd name="T36" fmla="*/ 1 w 2204"/>
                  <a:gd name="T37" fmla="*/ 0 h 2071"/>
                  <a:gd name="T38" fmla="*/ 1 w 2204"/>
                  <a:gd name="T39" fmla="*/ 0 h 2071"/>
                  <a:gd name="T40" fmla="*/ 1 w 2204"/>
                  <a:gd name="T41" fmla="*/ 0 h 2071"/>
                  <a:gd name="T42" fmla="*/ 1 w 2204"/>
                  <a:gd name="T43" fmla="*/ 0 h 2071"/>
                  <a:gd name="T44" fmla="*/ 1 w 2204"/>
                  <a:gd name="T45" fmla="*/ 0 h 2071"/>
                  <a:gd name="T46" fmla="*/ 1 w 2204"/>
                  <a:gd name="T47" fmla="*/ 0 h 2071"/>
                  <a:gd name="T48" fmla="*/ 1 w 2204"/>
                  <a:gd name="T49" fmla="*/ 0 h 2071"/>
                  <a:gd name="T50" fmla="*/ 1 w 2204"/>
                  <a:gd name="T51" fmla="*/ 0 h 2071"/>
                  <a:gd name="T52" fmla="*/ 0 w 2204"/>
                  <a:gd name="T53" fmla="*/ 0 h 20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04"/>
                  <a:gd name="T82" fmla="*/ 0 h 2071"/>
                  <a:gd name="T83" fmla="*/ 2204 w 2204"/>
                  <a:gd name="T84" fmla="*/ 2071 h 20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04" h="2071">
                    <a:moveTo>
                      <a:pt x="0" y="32"/>
                    </a:moveTo>
                    <a:lnTo>
                      <a:pt x="85" y="574"/>
                    </a:lnTo>
                    <a:lnTo>
                      <a:pt x="86" y="578"/>
                    </a:lnTo>
                    <a:lnTo>
                      <a:pt x="88" y="579"/>
                    </a:lnTo>
                    <a:lnTo>
                      <a:pt x="91" y="581"/>
                    </a:lnTo>
                    <a:lnTo>
                      <a:pt x="94" y="581"/>
                    </a:lnTo>
                    <a:lnTo>
                      <a:pt x="97" y="580"/>
                    </a:lnTo>
                    <a:lnTo>
                      <a:pt x="100" y="578"/>
                    </a:lnTo>
                    <a:lnTo>
                      <a:pt x="101" y="575"/>
                    </a:lnTo>
                    <a:lnTo>
                      <a:pt x="101" y="572"/>
                    </a:lnTo>
                    <a:lnTo>
                      <a:pt x="19" y="48"/>
                    </a:lnTo>
                    <a:lnTo>
                      <a:pt x="2183" y="17"/>
                    </a:lnTo>
                    <a:lnTo>
                      <a:pt x="1759" y="2002"/>
                    </a:lnTo>
                    <a:lnTo>
                      <a:pt x="311" y="2054"/>
                    </a:lnTo>
                    <a:lnTo>
                      <a:pt x="275" y="1819"/>
                    </a:lnTo>
                    <a:lnTo>
                      <a:pt x="274" y="1815"/>
                    </a:lnTo>
                    <a:lnTo>
                      <a:pt x="271" y="1813"/>
                    </a:lnTo>
                    <a:lnTo>
                      <a:pt x="269" y="1812"/>
                    </a:lnTo>
                    <a:lnTo>
                      <a:pt x="266" y="1812"/>
                    </a:lnTo>
                    <a:lnTo>
                      <a:pt x="262" y="1813"/>
                    </a:lnTo>
                    <a:lnTo>
                      <a:pt x="261" y="1814"/>
                    </a:lnTo>
                    <a:lnTo>
                      <a:pt x="259" y="1818"/>
                    </a:lnTo>
                    <a:lnTo>
                      <a:pt x="259" y="1821"/>
                    </a:lnTo>
                    <a:lnTo>
                      <a:pt x="297" y="2071"/>
                    </a:lnTo>
                    <a:lnTo>
                      <a:pt x="1772" y="2017"/>
                    </a:lnTo>
                    <a:lnTo>
                      <a:pt x="2204" y="0"/>
                    </a:ln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 name="Freeform 70"/>
              <p:cNvSpPr>
                <a:spLocks/>
              </p:cNvSpPr>
              <p:nvPr/>
            </p:nvSpPr>
            <p:spPr bwMode="auto">
              <a:xfrm>
                <a:off x="1309" y="2652"/>
                <a:ext cx="202" cy="42"/>
              </a:xfrm>
              <a:custGeom>
                <a:avLst/>
                <a:gdLst>
                  <a:gd name="T0" fmla="*/ 1 w 404"/>
                  <a:gd name="T1" fmla="*/ 1 h 84"/>
                  <a:gd name="T2" fmla="*/ 1 w 404"/>
                  <a:gd name="T3" fmla="*/ 1 h 84"/>
                  <a:gd name="T4" fmla="*/ 1 w 404"/>
                  <a:gd name="T5" fmla="*/ 1 h 84"/>
                  <a:gd name="T6" fmla="*/ 1 w 404"/>
                  <a:gd name="T7" fmla="*/ 1 h 84"/>
                  <a:gd name="T8" fmla="*/ 1 w 404"/>
                  <a:gd name="T9" fmla="*/ 1 h 84"/>
                  <a:gd name="T10" fmla="*/ 1 w 404"/>
                  <a:gd name="T11" fmla="*/ 1 h 84"/>
                  <a:gd name="T12" fmla="*/ 1 w 404"/>
                  <a:gd name="T13" fmla="*/ 1 h 84"/>
                  <a:gd name="T14" fmla="*/ 1 w 404"/>
                  <a:gd name="T15" fmla="*/ 1 h 84"/>
                  <a:gd name="T16" fmla="*/ 1 w 404"/>
                  <a:gd name="T17" fmla="*/ 1 h 84"/>
                  <a:gd name="T18" fmla="*/ 1 w 404"/>
                  <a:gd name="T19" fmla="*/ 1 h 84"/>
                  <a:gd name="T20" fmla="*/ 1 w 404"/>
                  <a:gd name="T21" fmla="*/ 1 h 84"/>
                  <a:gd name="T22" fmla="*/ 1 w 404"/>
                  <a:gd name="T23" fmla="*/ 1 h 84"/>
                  <a:gd name="T24" fmla="*/ 1 w 404"/>
                  <a:gd name="T25" fmla="*/ 1 h 84"/>
                  <a:gd name="T26" fmla="*/ 1 w 404"/>
                  <a:gd name="T27" fmla="*/ 1 h 84"/>
                  <a:gd name="T28" fmla="*/ 1 w 404"/>
                  <a:gd name="T29" fmla="*/ 1 h 84"/>
                  <a:gd name="T30" fmla="*/ 1 w 404"/>
                  <a:gd name="T31" fmla="*/ 1 h 84"/>
                  <a:gd name="T32" fmla="*/ 1 w 404"/>
                  <a:gd name="T33" fmla="*/ 1 h 84"/>
                  <a:gd name="T34" fmla="*/ 1 w 404"/>
                  <a:gd name="T35" fmla="*/ 1 h 84"/>
                  <a:gd name="T36" fmla="*/ 1 w 404"/>
                  <a:gd name="T37" fmla="*/ 1 h 84"/>
                  <a:gd name="T38" fmla="*/ 1 w 404"/>
                  <a:gd name="T39" fmla="*/ 1 h 84"/>
                  <a:gd name="T40" fmla="*/ 1 w 404"/>
                  <a:gd name="T41" fmla="*/ 1 h 84"/>
                  <a:gd name="T42" fmla="*/ 1 w 404"/>
                  <a:gd name="T43" fmla="*/ 1 h 84"/>
                  <a:gd name="T44" fmla="*/ 1 w 404"/>
                  <a:gd name="T45" fmla="*/ 0 h 84"/>
                  <a:gd name="T46" fmla="*/ 1 w 404"/>
                  <a:gd name="T47" fmla="*/ 1 h 84"/>
                  <a:gd name="T48" fmla="*/ 1 w 404"/>
                  <a:gd name="T49" fmla="*/ 1 h 84"/>
                  <a:gd name="T50" fmla="*/ 1 w 404"/>
                  <a:gd name="T51" fmla="*/ 1 h 84"/>
                  <a:gd name="T52" fmla="*/ 1 w 404"/>
                  <a:gd name="T53" fmla="*/ 1 h 84"/>
                  <a:gd name="T54" fmla="*/ 0 w 404"/>
                  <a:gd name="T55" fmla="*/ 1 h 84"/>
                  <a:gd name="T56" fmla="*/ 1 w 404"/>
                  <a:gd name="T57" fmla="*/ 1 h 84"/>
                  <a:gd name="T58" fmla="*/ 1 w 404"/>
                  <a:gd name="T59" fmla="*/ 1 h 84"/>
                  <a:gd name="T60" fmla="*/ 1 w 404"/>
                  <a:gd name="T61" fmla="*/ 1 h 84"/>
                  <a:gd name="T62" fmla="*/ 1 w 404"/>
                  <a:gd name="T63" fmla="*/ 1 h 84"/>
                  <a:gd name="T64" fmla="*/ 1 w 404"/>
                  <a:gd name="T65" fmla="*/ 1 h 84"/>
                  <a:gd name="T66" fmla="*/ 1 w 404"/>
                  <a:gd name="T67" fmla="*/ 1 h 84"/>
                  <a:gd name="T68" fmla="*/ 1 w 404"/>
                  <a:gd name="T69" fmla="*/ 1 h 84"/>
                  <a:gd name="T70" fmla="*/ 1 w 404"/>
                  <a:gd name="T71" fmla="*/ 1 h 84"/>
                  <a:gd name="T72" fmla="*/ 1 w 404"/>
                  <a:gd name="T73" fmla="*/ 1 h 84"/>
                  <a:gd name="T74" fmla="*/ 1 w 404"/>
                  <a:gd name="T75" fmla="*/ 1 h 84"/>
                  <a:gd name="T76" fmla="*/ 1 w 404"/>
                  <a:gd name="T77" fmla="*/ 1 h 84"/>
                  <a:gd name="T78" fmla="*/ 1 w 404"/>
                  <a:gd name="T79" fmla="*/ 1 h 84"/>
                  <a:gd name="T80" fmla="*/ 1 w 404"/>
                  <a:gd name="T81" fmla="*/ 1 h 84"/>
                  <a:gd name="T82" fmla="*/ 1 w 404"/>
                  <a:gd name="T83" fmla="*/ 1 h 84"/>
                  <a:gd name="T84" fmla="*/ 1 w 404"/>
                  <a:gd name="T85" fmla="*/ 1 h 84"/>
                  <a:gd name="T86" fmla="*/ 1 w 404"/>
                  <a:gd name="T87" fmla="*/ 1 h 84"/>
                  <a:gd name="T88" fmla="*/ 1 w 404"/>
                  <a:gd name="T89" fmla="*/ 1 h 84"/>
                  <a:gd name="T90" fmla="*/ 1 w 404"/>
                  <a:gd name="T91" fmla="*/ 1 h 84"/>
                  <a:gd name="T92" fmla="*/ 1 w 404"/>
                  <a:gd name="T93" fmla="*/ 1 h 84"/>
                  <a:gd name="T94" fmla="*/ 1 w 404"/>
                  <a:gd name="T95" fmla="*/ 1 h 84"/>
                  <a:gd name="T96" fmla="*/ 1 w 404"/>
                  <a:gd name="T97" fmla="*/ 1 h 84"/>
                  <a:gd name="T98" fmla="*/ 1 w 404"/>
                  <a:gd name="T99" fmla="*/ 1 h 84"/>
                  <a:gd name="T100" fmla="*/ 1 w 404"/>
                  <a:gd name="T101" fmla="*/ 1 h 84"/>
                  <a:gd name="T102" fmla="*/ 1 w 404"/>
                  <a:gd name="T103" fmla="*/ 1 h 84"/>
                  <a:gd name="T104" fmla="*/ 1 w 404"/>
                  <a:gd name="T105" fmla="*/ 1 h 84"/>
                  <a:gd name="T106" fmla="*/ 1 w 404"/>
                  <a:gd name="T107" fmla="*/ 1 h 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04"/>
                  <a:gd name="T163" fmla="*/ 0 h 84"/>
                  <a:gd name="T164" fmla="*/ 404 w 404"/>
                  <a:gd name="T165" fmla="*/ 84 h 8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04" h="84">
                    <a:moveTo>
                      <a:pt x="404" y="58"/>
                    </a:moveTo>
                    <a:lnTo>
                      <a:pt x="403" y="57"/>
                    </a:lnTo>
                    <a:lnTo>
                      <a:pt x="401" y="56"/>
                    </a:lnTo>
                    <a:lnTo>
                      <a:pt x="400" y="56"/>
                    </a:lnTo>
                    <a:lnTo>
                      <a:pt x="397" y="56"/>
                    </a:lnTo>
                    <a:lnTo>
                      <a:pt x="396" y="57"/>
                    </a:lnTo>
                    <a:lnTo>
                      <a:pt x="394" y="57"/>
                    </a:lnTo>
                    <a:lnTo>
                      <a:pt x="393" y="58"/>
                    </a:lnTo>
                    <a:lnTo>
                      <a:pt x="390" y="60"/>
                    </a:lnTo>
                    <a:lnTo>
                      <a:pt x="387" y="62"/>
                    </a:lnTo>
                    <a:lnTo>
                      <a:pt x="382" y="64"/>
                    </a:lnTo>
                    <a:lnTo>
                      <a:pt x="377" y="68"/>
                    </a:lnTo>
                    <a:lnTo>
                      <a:pt x="372" y="70"/>
                    </a:lnTo>
                    <a:lnTo>
                      <a:pt x="365" y="72"/>
                    </a:lnTo>
                    <a:lnTo>
                      <a:pt x="359" y="73"/>
                    </a:lnTo>
                    <a:lnTo>
                      <a:pt x="352" y="73"/>
                    </a:lnTo>
                    <a:lnTo>
                      <a:pt x="346" y="72"/>
                    </a:lnTo>
                    <a:lnTo>
                      <a:pt x="341" y="71"/>
                    </a:lnTo>
                    <a:lnTo>
                      <a:pt x="336" y="68"/>
                    </a:lnTo>
                    <a:lnTo>
                      <a:pt x="332" y="65"/>
                    </a:lnTo>
                    <a:lnTo>
                      <a:pt x="327" y="61"/>
                    </a:lnTo>
                    <a:lnTo>
                      <a:pt x="324" y="57"/>
                    </a:lnTo>
                    <a:lnTo>
                      <a:pt x="319" y="52"/>
                    </a:lnTo>
                    <a:lnTo>
                      <a:pt x="314" y="46"/>
                    </a:lnTo>
                    <a:lnTo>
                      <a:pt x="311" y="40"/>
                    </a:lnTo>
                    <a:lnTo>
                      <a:pt x="310" y="39"/>
                    </a:lnTo>
                    <a:lnTo>
                      <a:pt x="309" y="38"/>
                    </a:lnTo>
                    <a:lnTo>
                      <a:pt x="303" y="35"/>
                    </a:lnTo>
                    <a:lnTo>
                      <a:pt x="296" y="34"/>
                    </a:lnTo>
                    <a:lnTo>
                      <a:pt x="290" y="34"/>
                    </a:lnTo>
                    <a:lnTo>
                      <a:pt x="284" y="34"/>
                    </a:lnTo>
                    <a:lnTo>
                      <a:pt x="280" y="37"/>
                    </a:lnTo>
                    <a:lnTo>
                      <a:pt x="274" y="38"/>
                    </a:lnTo>
                    <a:lnTo>
                      <a:pt x="270" y="40"/>
                    </a:lnTo>
                    <a:lnTo>
                      <a:pt x="264" y="42"/>
                    </a:lnTo>
                    <a:lnTo>
                      <a:pt x="258" y="45"/>
                    </a:lnTo>
                    <a:lnTo>
                      <a:pt x="253" y="47"/>
                    </a:lnTo>
                    <a:lnTo>
                      <a:pt x="249" y="49"/>
                    </a:lnTo>
                    <a:lnTo>
                      <a:pt x="244" y="50"/>
                    </a:lnTo>
                    <a:lnTo>
                      <a:pt x="240" y="50"/>
                    </a:lnTo>
                    <a:lnTo>
                      <a:pt x="235" y="49"/>
                    </a:lnTo>
                    <a:lnTo>
                      <a:pt x="232" y="47"/>
                    </a:lnTo>
                    <a:lnTo>
                      <a:pt x="227" y="45"/>
                    </a:lnTo>
                    <a:lnTo>
                      <a:pt x="194" y="16"/>
                    </a:lnTo>
                    <a:lnTo>
                      <a:pt x="192" y="16"/>
                    </a:lnTo>
                    <a:lnTo>
                      <a:pt x="185" y="14"/>
                    </a:lnTo>
                    <a:lnTo>
                      <a:pt x="180" y="12"/>
                    </a:lnTo>
                    <a:lnTo>
                      <a:pt x="173" y="12"/>
                    </a:lnTo>
                    <a:lnTo>
                      <a:pt x="167" y="14"/>
                    </a:lnTo>
                    <a:lnTo>
                      <a:pt x="160" y="15"/>
                    </a:lnTo>
                    <a:lnTo>
                      <a:pt x="154" y="16"/>
                    </a:lnTo>
                    <a:lnTo>
                      <a:pt x="149" y="18"/>
                    </a:lnTo>
                    <a:lnTo>
                      <a:pt x="143" y="20"/>
                    </a:lnTo>
                    <a:lnTo>
                      <a:pt x="135" y="23"/>
                    </a:lnTo>
                    <a:lnTo>
                      <a:pt x="127" y="25"/>
                    </a:lnTo>
                    <a:lnTo>
                      <a:pt x="120" y="26"/>
                    </a:lnTo>
                    <a:lnTo>
                      <a:pt x="113" y="26"/>
                    </a:lnTo>
                    <a:lnTo>
                      <a:pt x="106" y="24"/>
                    </a:lnTo>
                    <a:lnTo>
                      <a:pt x="100" y="20"/>
                    </a:lnTo>
                    <a:lnTo>
                      <a:pt x="93" y="15"/>
                    </a:lnTo>
                    <a:lnTo>
                      <a:pt x="88" y="5"/>
                    </a:lnTo>
                    <a:lnTo>
                      <a:pt x="86" y="3"/>
                    </a:lnTo>
                    <a:lnTo>
                      <a:pt x="85" y="3"/>
                    </a:lnTo>
                    <a:lnTo>
                      <a:pt x="79" y="1"/>
                    </a:lnTo>
                    <a:lnTo>
                      <a:pt x="74" y="0"/>
                    </a:lnTo>
                    <a:lnTo>
                      <a:pt x="68" y="0"/>
                    </a:lnTo>
                    <a:lnTo>
                      <a:pt x="62" y="0"/>
                    </a:lnTo>
                    <a:lnTo>
                      <a:pt x="56" y="1"/>
                    </a:lnTo>
                    <a:lnTo>
                      <a:pt x="50" y="2"/>
                    </a:lnTo>
                    <a:lnTo>
                      <a:pt x="44" y="3"/>
                    </a:lnTo>
                    <a:lnTo>
                      <a:pt x="38" y="5"/>
                    </a:lnTo>
                    <a:lnTo>
                      <a:pt x="30" y="9"/>
                    </a:lnTo>
                    <a:lnTo>
                      <a:pt x="22" y="11"/>
                    </a:lnTo>
                    <a:lnTo>
                      <a:pt x="14" y="12"/>
                    </a:lnTo>
                    <a:lnTo>
                      <a:pt x="6" y="14"/>
                    </a:lnTo>
                    <a:lnTo>
                      <a:pt x="3" y="14"/>
                    </a:lnTo>
                    <a:lnTo>
                      <a:pt x="1" y="15"/>
                    </a:lnTo>
                    <a:lnTo>
                      <a:pt x="0" y="17"/>
                    </a:lnTo>
                    <a:lnTo>
                      <a:pt x="0" y="19"/>
                    </a:lnTo>
                    <a:lnTo>
                      <a:pt x="0" y="20"/>
                    </a:lnTo>
                    <a:lnTo>
                      <a:pt x="1" y="23"/>
                    </a:lnTo>
                    <a:lnTo>
                      <a:pt x="3" y="24"/>
                    </a:lnTo>
                    <a:lnTo>
                      <a:pt x="6" y="25"/>
                    </a:lnTo>
                    <a:lnTo>
                      <a:pt x="10" y="25"/>
                    </a:lnTo>
                    <a:lnTo>
                      <a:pt x="15" y="24"/>
                    </a:lnTo>
                    <a:lnTo>
                      <a:pt x="20" y="24"/>
                    </a:lnTo>
                    <a:lnTo>
                      <a:pt x="24" y="23"/>
                    </a:lnTo>
                    <a:lnTo>
                      <a:pt x="29" y="22"/>
                    </a:lnTo>
                    <a:lnTo>
                      <a:pt x="33" y="19"/>
                    </a:lnTo>
                    <a:lnTo>
                      <a:pt x="38" y="18"/>
                    </a:lnTo>
                    <a:lnTo>
                      <a:pt x="43" y="17"/>
                    </a:lnTo>
                    <a:lnTo>
                      <a:pt x="47" y="15"/>
                    </a:lnTo>
                    <a:lnTo>
                      <a:pt x="53" y="14"/>
                    </a:lnTo>
                    <a:lnTo>
                      <a:pt x="58" y="11"/>
                    </a:lnTo>
                    <a:lnTo>
                      <a:pt x="62" y="10"/>
                    </a:lnTo>
                    <a:lnTo>
                      <a:pt x="67" y="10"/>
                    </a:lnTo>
                    <a:lnTo>
                      <a:pt x="71" y="10"/>
                    </a:lnTo>
                    <a:lnTo>
                      <a:pt x="76" y="11"/>
                    </a:lnTo>
                    <a:lnTo>
                      <a:pt x="79" y="12"/>
                    </a:lnTo>
                    <a:lnTo>
                      <a:pt x="88" y="24"/>
                    </a:lnTo>
                    <a:lnTo>
                      <a:pt x="96" y="31"/>
                    </a:lnTo>
                    <a:lnTo>
                      <a:pt x="104" y="35"/>
                    </a:lnTo>
                    <a:lnTo>
                      <a:pt x="112" y="37"/>
                    </a:lnTo>
                    <a:lnTo>
                      <a:pt x="121" y="37"/>
                    </a:lnTo>
                    <a:lnTo>
                      <a:pt x="129" y="35"/>
                    </a:lnTo>
                    <a:lnTo>
                      <a:pt x="138" y="33"/>
                    </a:lnTo>
                    <a:lnTo>
                      <a:pt x="146" y="31"/>
                    </a:lnTo>
                    <a:lnTo>
                      <a:pt x="152" y="30"/>
                    </a:lnTo>
                    <a:lnTo>
                      <a:pt x="157" y="27"/>
                    </a:lnTo>
                    <a:lnTo>
                      <a:pt x="162" y="26"/>
                    </a:lnTo>
                    <a:lnTo>
                      <a:pt x="167" y="25"/>
                    </a:lnTo>
                    <a:lnTo>
                      <a:pt x="173" y="24"/>
                    </a:lnTo>
                    <a:lnTo>
                      <a:pt x="177" y="24"/>
                    </a:lnTo>
                    <a:lnTo>
                      <a:pt x="183" y="25"/>
                    </a:lnTo>
                    <a:lnTo>
                      <a:pt x="188" y="26"/>
                    </a:lnTo>
                    <a:lnTo>
                      <a:pt x="190" y="29"/>
                    </a:lnTo>
                    <a:lnTo>
                      <a:pt x="197" y="33"/>
                    </a:lnTo>
                    <a:lnTo>
                      <a:pt x="206" y="42"/>
                    </a:lnTo>
                    <a:lnTo>
                      <a:pt x="220" y="54"/>
                    </a:lnTo>
                    <a:lnTo>
                      <a:pt x="227" y="58"/>
                    </a:lnTo>
                    <a:lnTo>
                      <a:pt x="234" y="61"/>
                    </a:lnTo>
                    <a:lnTo>
                      <a:pt x="240" y="62"/>
                    </a:lnTo>
                    <a:lnTo>
                      <a:pt x="246" y="61"/>
                    </a:lnTo>
                    <a:lnTo>
                      <a:pt x="252" y="60"/>
                    </a:lnTo>
                    <a:lnTo>
                      <a:pt x="258" y="57"/>
                    </a:lnTo>
                    <a:lnTo>
                      <a:pt x="263" y="55"/>
                    </a:lnTo>
                    <a:lnTo>
                      <a:pt x="268" y="53"/>
                    </a:lnTo>
                    <a:lnTo>
                      <a:pt x="273" y="50"/>
                    </a:lnTo>
                    <a:lnTo>
                      <a:pt x="278" y="49"/>
                    </a:lnTo>
                    <a:lnTo>
                      <a:pt x="282" y="47"/>
                    </a:lnTo>
                    <a:lnTo>
                      <a:pt x="286" y="46"/>
                    </a:lnTo>
                    <a:lnTo>
                      <a:pt x="290" y="46"/>
                    </a:lnTo>
                    <a:lnTo>
                      <a:pt x="295" y="45"/>
                    </a:lnTo>
                    <a:lnTo>
                      <a:pt x="298" y="46"/>
                    </a:lnTo>
                    <a:lnTo>
                      <a:pt x="303" y="47"/>
                    </a:lnTo>
                    <a:lnTo>
                      <a:pt x="308" y="54"/>
                    </a:lnTo>
                    <a:lnTo>
                      <a:pt x="312" y="61"/>
                    </a:lnTo>
                    <a:lnTo>
                      <a:pt x="317" y="65"/>
                    </a:lnTo>
                    <a:lnTo>
                      <a:pt x="321" y="71"/>
                    </a:lnTo>
                    <a:lnTo>
                      <a:pt x="326" y="75"/>
                    </a:lnTo>
                    <a:lnTo>
                      <a:pt x="332" y="78"/>
                    </a:lnTo>
                    <a:lnTo>
                      <a:pt x="337" y="82"/>
                    </a:lnTo>
                    <a:lnTo>
                      <a:pt x="343" y="83"/>
                    </a:lnTo>
                    <a:lnTo>
                      <a:pt x="351" y="84"/>
                    </a:lnTo>
                    <a:lnTo>
                      <a:pt x="359" y="84"/>
                    </a:lnTo>
                    <a:lnTo>
                      <a:pt x="367" y="83"/>
                    </a:lnTo>
                    <a:lnTo>
                      <a:pt x="374" y="80"/>
                    </a:lnTo>
                    <a:lnTo>
                      <a:pt x="381" y="78"/>
                    </a:lnTo>
                    <a:lnTo>
                      <a:pt x="387" y="75"/>
                    </a:lnTo>
                    <a:lnTo>
                      <a:pt x="392" y="71"/>
                    </a:lnTo>
                    <a:lnTo>
                      <a:pt x="396" y="69"/>
                    </a:lnTo>
                    <a:lnTo>
                      <a:pt x="397" y="68"/>
                    </a:lnTo>
                    <a:lnTo>
                      <a:pt x="400" y="68"/>
                    </a:lnTo>
                    <a:lnTo>
                      <a:pt x="401" y="67"/>
                    </a:lnTo>
                    <a:lnTo>
                      <a:pt x="402" y="67"/>
                    </a:lnTo>
                    <a:lnTo>
                      <a:pt x="403" y="64"/>
                    </a:lnTo>
                    <a:lnTo>
                      <a:pt x="404" y="63"/>
                    </a:lnTo>
                    <a:lnTo>
                      <a:pt x="404" y="61"/>
                    </a:lnTo>
                    <a:lnTo>
                      <a:pt x="404" y="58"/>
                    </a:lnTo>
                    <a:close/>
                  </a:path>
                </a:pathLst>
              </a:custGeom>
              <a:solidFill>
                <a:srgbClr val="DDDD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 name="Freeform 71"/>
              <p:cNvSpPr>
                <a:spLocks/>
              </p:cNvSpPr>
              <p:nvPr/>
            </p:nvSpPr>
            <p:spPr bwMode="auto">
              <a:xfrm>
                <a:off x="1289" y="2687"/>
                <a:ext cx="202" cy="42"/>
              </a:xfrm>
              <a:custGeom>
                <a:avLst/>
                <a:gdLst>
                  <a:gd name="T0" fmla="*/ 1 w 404"/>
                  <a:gd name="T1" fmla="*/ 1 h 84"/>
                  <a:gd name="T2" fmla="*/ 1 w 404"/>
                  <a:gd name="T3" fmla="*/ 1 h 84"/>
                  <a:gd name="T4" fmla="*/ 1 w 404"/>
                  <a:gd name="T5" fmla="*/ 1 h 84"/>
                  <a:gd name="T6" fmla="*/ 1 w 404"/>
                  <a:gd name="T7" fmla="*/ 1 h 84"/>
                  <a:gd name="T8" fmla="*/ 1 w 404"/>
                  <a:gd name="T9" fmla="*/ 1 h 84"/>
                  <a:gd name="T10" fmla="*/ 1 w 404"/>
                  <a:gd name="T11" fmla="*/ 1 h 84"/>
                  <a:gd name="T12" fmla="*/ 1 w 404"/>
                  <a:gd name="T13" fmla="*/ 1 h 84"/>
                  <a:gd name="T14" fmla="*/ 1 w 404"/>
                  <a:gd name="T15" fmla="*/ 1 h 84"/>
                  <a:gd name="T16" fmla="*/ 1 w 404"/>
                  <a:gd name="T17" fmla="*/ 1 h 84"/>
                  <a:gd name="T18" fmla="*/ 1 w 404"/>
                  <a:gd name="T19" fmla="*/ 1 h 84"/>
                  <a:gd name="T20" fmla="*/ 1 w 404"/>
                  <a:gd name="T21" fmla="*/ 1 h 84"/>
                  <a:gd name="T22" fmla="*/ 1 w 404"/>
                  <a:gd name="T23" fmla="*/ 1 h 84"/>
                  <a:gd name="T24" fmla="*/ 1 w 404"/>
                  <a:gd name="T25" fmla="*/ 1 h 84"/>
                  <a:gd name="T26" fmla="*/ 1 w 404"/>
                  <a:gd name="T27" fmla="*/ 1 h 84"/>
                  <a:gd name="T28" fmla="*/ 1 w 404"/>
                  <a:gd name="T29" fmla="*/ 1 h 84"/>
                  <a:gd name="T30" fmla="*/ 1 w 404"/>
                  <a:gd name="T31" fmla="*/ 1 h 84"/>
                  <a:gd name="T32" fmla="*/ 1 w 404"/>
                  <a:gd name="T33" fmla="*/ 1 h 84"/>
                  <a:gd name="T34" fmla="*/ 1 w 404"/>
                  <a:gd name="T35" fmla="*/ 1 h 84"/>
                  <a:gd name="T36" fmla="*/ 1 w 404"/>
                  <a:gd name="T37" fmla="*/ 1 h 84"/>
                  <a:gd name="T38" fmla="*/ 1 w 404"/>
                  <a:gd name="T39" fmla="*/ 1 h 84"/>
                  <a:gd name="T40" fmla="*/ 1 w 404"/>
                  <a:gd name="T41" fmla="*/ 1 h 84"/>
                  <a:gd name="T42" fmla="*/ 1 w 404"/>
                  <a:gd name="T43" fmla="*/ 1 h 84"/>
                  <a:gd name="T44" fmla="*/ 1 w 404"/>
                  <a:gd name="T45" fmla="*/ 0 h 84"/>
                  <a:gd name="T46" fmla="*/ 1 w 404"/>
                  <a:gd name="T47" fmla="*/ 1 h 84"/>
                  <a:gd name="T48" fmla="*/ 1 w 404"/>
                  <a:gd name="T49" fmla="*/ 1 h 84"/>
                  <a:gd name="T50" fmla="*/ 1 w 404"/>
                  <a:gd name="T51" fmla="*/ 1 h 84"/>
                  <a:gd name="T52" fmla="*/ 1 w 404"/>
                  <a:gd name="T53" fmla="*/ 1 h 84"/>
                  <a:gd name="T54" fmla="*/ 0 w 404"/>
                  <a:gd name="T55" fmla="*/ 1 h 84"/>
                  <a:gd name="T56" fmla="*/ 1 w 404"/>
                  <a:gd name="T57" fmla="*/ 1 h 84"/>
                  <a:gd name="T58" fmla="*/ 1 w 404"/>
                  <a:gd name="T59" fmla="*/ 1 h 84"/>
                  <a:gd name="T60" fmla="*/ 1 w 404"/>
                  <a:gd name="T61" fmla="*/ 1 h 84"/>
                  <a:gd name="T62" fmla="*/ 1 w 404"/>
                  <a:gd name="T63" fmla="*/ 1 h 84"/>
                  <a:gd name="T64" fmla="*/ 1 w 404"/>
                  <a:gd name="T65" fmla="*/ 1 h 84"/>
                  <a:gd name="T66" fmla="*/ 1 w 404"/>
                  <a:gd name="T67" fmla="*/ 1 h 84"/>
                  <a:gd name="T68" fmla="*/ 1 w 404"/>
                  <a:gd name="T69" fmla="*/ 1 h 84"/>
                  <a:gd name="T70" fmla="*/ 1 w 404"/>
                  <a:gd name="T71" fmla="*/ 1 h 84"/>
                  <a:gd name="T72" fmla="*/ 1 w 404"/>
                  <a:gd name="T73" fmla="*/ 1 h 84"/>
                  <a:gd name="T74" fmla="*/ 1 w 404"/>
                  <a:gd name="T75" fmla="*/ 1 h 84"/>
                  <a:gd name="T76" fmla="*/ 1 w 404"/>
                  <a:gd name="T77" fmla="*/ 1 h 84"/>
                  <a:gd name="T78" fmla="*/ 1 w 404"/>
                  <a:gd name="T79" fmla="*/ 1 h 84"/>
                  <a:gd name="T80" fmla="*/ 1 w 404"/>
                  <a:gd name="T81" fmla="*/ 1 h 84"/>
                  <a:gd name="T82" fmla="*/ 1 w 404"/>
                  <a:gd name="T83" fmla="*/ 1 h 84"/>
                  <a:gd name="T84" fmla="*/ 1 w 404"/>
                  <a:gd name="T85" fmla="*/ 1 h 84"/>
                  <a:gd name="T86" fmla="*/ 1 w 404"/>
                  <a:gd name="T87" fmla="*/ 1 h 84"/>
                  <a:gd name="T88" fmla="*/ 1 w 404"/>
                  <a:gd name="T89" fmla="*/ 1 h 84"/>
                  <a:gd name="T90" fmla="*/ 1 w 404"/>
                  <a:gd name="T91" fmla="*/ 1 h 84"/>
                  <a:gd name="T92" fmla="*/ 1 w 404"/>
                  <a:gd name="T93" fmla="*/ 1 h 84"/>
                  <a:gd name="T94" fmla="*/ 1 w 404"/>
                  <a:gd name="T95" fmla="*/ 1 h 84"/>
                  <a:gd name="T96" fmla="*/ 1 w 404"/>
                  <a:gd name="T97" fmla="*/ 1 h 84"/>
                  <a:gd name="T98" fmla="*/ 1 w 404"/>
                  <a:gd name="T99" fmla="*/ 1 h 84"/>
                  <a:gd name="T100" fmla="*/ 1 w 404"/>
                  <a:gd name="T101" fmla="*/ 1 h 84"/>
                  <a:gd name="T102" fmla="*/ 1 w 404"/>
                  <a:gd name="T103" fmla="*/ 1 h 84"/>
                  <a:gd name="T104" fmla="*/ 1 w 404"/>
                  <a:gd name="T105" fmla="*/ 1 h 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4"/>
                  <a:gd name="T160" fmla="*/ 0 h 84"/>
                  <a:gd name="T161" fmla="*/ 404 w 404"/>
                  <a:gd name="T162" fmla="*/ 84 h 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4" h="84">
                    <a:moveTo>
                      <a:pt x="404" y="59"/>
                    </a:moveTo>
                    <a:lnTo>
                      <a:pt x="403" y="57"/>
                    </a:lnTo>
                    <a:lnTo>
                      <a:pt x="401" y="56"/>
                    </a:lnTo>
                    <a:lnTo>
                      <a:pt x="398" y="56"/>
                    </a:lnTo>
                    <a:lnTo>
                      <a:pt x="396" y="56"/>
                    </a:lnTo>
                    <a:lnTo>
                      <a:pt x="395" y="57"/>
                    </a:lnTo>
                    <a:lnTo>
                      <a:pt x="394" y="57"/>
                    </a:lnTo>
                    <a:lnTo>
                      <a:pt x="391" y="59"/>
                    </a:lnTo>
                    <a:lnTo>
                      <a:pt x="390" y="60"/>
                    </a:lnTo>
                    <a:lnTo>
                      <a:pt x="387" y="62"/>
                    </a:lnTo>
                    <a:lnTo>
                      <a:pt x="382" y="64"/>
                    </a:lnTo>
                    <a:lnTo>
                      <a:pt x="376" y="68"/>
                    </a:lnTo>
                    <a:lnTo>
                      <a:pt x="372" y="70"/>
                    </a:lnTo>
                    <a:lnTo>
                      <a:pt x="365" y="72"/>
                    </a:lnTo>
                    <a:lnTo>
                      <a:pt x="359" y="74"/>
                    </a:lnTo>
                    <a:lnTo>
                      <a:pt x="352" y="74"/>
                    </a:lnTo>
                    <a:lnTo>
                      <a:pt x="345" y="72"/>
                    </a:lnTo>
                    <a:lnTo>
                      <a:pt x="341" y="71"/>
                    </a:lnTo>
                    <a:lnTo>
                      <a:pt x="336" y="69"/>
                    </a:lnTo>
                    <a:lnTo>
                      <a:pt x="332" y="66"/>
                    </a:lnTo>
                    <a:lnTo>
                      <a:pt x="327" y="62"/>
                    </a:lnTo>
                    <a:lnTo>
                      <a:pt x="323" y="57"/>
                    </a:lnTo>
                    <a:lnTo>
                      <a:pt x="319" y="53"/>
                    </a:lnTo>
                    <a:lnTo>
                      <a:pt x="314" y="47"/>
                    </a:lnTo>
                    <a:lnTo>
                      <a:pt x="311" y="40"/>
                    </a:lnTo>
                    <a:lnTo>
                      <a:pt x="310" y="39"/>
                    </a:lnTo>
                    <a:lnTo>
                      <a:pt x="309" y="38"/>
                    </a:lnTo>
                    <a:lnTo>
                      <a:pt x="302" y="36"/>
                    </a:lnTo>
                    <a:lnTo>
                      <a:pt x="296" y="34"/>
                    </a:lnTo>
                    <a:lnTo>
                      <a:pt x="290" y="34"/>
                    </a:lnTo>
                    <a:lnTo>
                      <a:pt x="284" y="34"/>
                    </a:lnTo>
                    <a:lnTo>
                      <a:pt x="279" y="37"/>
                    </a:lnTo>
                    <a:lnTo>
                      <a:pt x="274" y="38"/>
                    </a:lnTo>
                    <a:lnTo>
                      <a:pt x="268" y="40"/>
                    </a:lnTo>
                    <a:lnTo>
                      <a:pt x="264" y="42"/>
                    </a:lnTo>
                    <a:lnTo>
                      <a:pt x="258" y="45"/>
                    </a:lnTo>
                    <a:lnTo>
                      <a:pt x="253" y="47"/>
                    </a:lnTo>
                    <a:lnTo>
                      <a:pt x="249" y="49"/>
                    </a:lnTo>
                    <a:lnTo>
                      <a:pt x="244" y="51"/>
                    </a:lnTo>
                    <a:lnTo>
                      <a:pt x="239" y="51"/>
                    </a:lnTo>
                    <a:lnTo>
                      <a:pt x="235" y="49"/>
                    </a:lnTo>
                    <a:lnTo>
                      <a:pt x="230" y="47"/>
                    </a:lnTo>
                    <a:lnTo>
                      <a:pt x="226" y="45"/>
                    </a:lnTo>
                    <a:lnTo>
                      <a:pt x="193" y="16"/>
                    </a:lnTo>
                    <a:lnTo>
                      <a:pt x="192" y="16"/>
                    </a:lnTo>
                    <a:lnTo>
                      <a:pt x="185" y="15"/>
                    </a:lnTo>
                    <a:lnTo>
                      <a:pt x="180" y="14"/>
                    </a:lnTo>
                    <a:lnTo>
                      <a:pt x="173" y="14"/>
                    </a:lnTo>
                    <a:lnTo>
                      <a:pt x="167" y="15"/>
                    </a:lnTo>
                    <a:lnTo>
                      <a:pt x="160" y="16"/>
                    </a:lnTo>
                    <a:lnTo>
                      <a:pt x="154" y="17"/>
                    </a:lnTo>
                    <a:lnTo>
                      <a:pt x="148" y="18"/>
                    </a:lnTo>
                    <a:lnTo>
                      <a:pt x="143" y="21"/>
                    </a:lnTo>
                    <a:lnTo>
                      <a:pt x="135" y="23"/>
                    </a:lnTo>
                    <a:lnTo>
                      <a:pt x="127" y="25"/>
                    </a:lnTo>
                    <a:lnTo>
                      <a:pt x="120" y="26"/>
                    </a:lnTo>
                    <a:lnTo>
                      <a:pt x="113" y="26"/>
                    </a:lnTo>
                    <a:lnTo>
                      <a:pt x="106" y="25"/>
                    </a:lnTo>
                    <a:lnTo>
                      <a:pt x="100" y="21"/>
                    </a:lnTo>
                    <a:lnTo>
                      <a:pt x="93" y="15"/>
                    </a:lnTo>
                    <a:lnTo>
                      <a:pt x="87" y="6"/>
                    </a:lnTo>
                    <a:lnTo>
                      <a:pt x="86" y="4"/>
                    </a:lnTo>
                    <a:lnTo>
                      <a:pt x="85" y="3"/>
                    </a:lnTo>
                    <a:lnTo>
                      <a:pt x="79" y="1"/>
                    </a:lnTo>
                    <a:lnTo>
                      <a:pt x="74" y="0"/>
                    </a:lnTo>
                    <a:lnTo>
                      <a:pt x="68" y="0"/>
                    </a:lnTo>
                    <a:lnTo>
                      <a:pt x="62" y="0"/>
                    </a:lnTo>
                    <a:lnTo>
                      <a:pt x="56" y="1"/>
                    </a:lnTo>
                    <a:lnTo>
                      <a:pt x="49" y="2"/>
                    </a:lnTo>
                    <a:lnTo>
                      <a:pt x="44" y="4"/>
                    </a:lnTo>
                    <a:lnTo>
                      <a:pt x="38" y="7"/>
                    </a:lnTo>
                    <a:lnTo>
                      <a:pt x="30" y="9"/>
                    </a:lnTo>
                    <a:lnTo>
                      <a:pt x="22" y="11"/>
                    </a:lnTo>
                    <a:lnTo>
                      <a:pt x="14" y="13"/>
                    </a:lnTo>
                    <a:lnTo>
                      <a:pt x="6" y="14"/>
                    </a:lnTo>
                    <a:lnTo>
                      <a:pt x="3" y="14"/>
                    </a:lnTo>
                    <a:lnTo>
                      <a:pt x="1" y="15"/>
                    </a:lnTo>
                    <a:lnTo>
                      <a:pt x="0" y="17"/>
                    </a:lnTo>
                    <a:lnTo>
                      <a:pt x="0" y="19"/>
                    </a:lnTo>
                    <a:lnTo>
                      <a:pt x="0" y="22"/>
                    </a:lnTo>
                    <a:lnTo>
                      <a:pt x="1" y="23"/>
                    </a:lnTo>
                    <a:lnTo>
                      <a:pt x="3" y="24"/>
                    </a:lnTo>
                    <a:lnTo>
                      <a:pt x="4" y="25"/>
                    </a:lnTo>
                    <a:lnTo>
                      <a:pt x="9" y="25"/>
                    </a:lnTo>
                    <a:lnTo>
                      <a:pt x="15" y="24"/>
                    </a:lnTo>
                    <a:lnTo>
                      <a:pt x="19" y="24"/>
                    </a:lnTo>
                    <a:lnTo>
                      <a:pt x="24" y="23"/>
                    </a:lnTo>
                    <a:lnTo>
                      <a:pt x="29" y="22"/>
                    </a:lnTo>
                    <a:lnTo>
                      <a:pt x="32" y="19"/>
                    </a:lnTo>
                    <a:lnTo>
                      <a:pt x="37" y="18"/>
                    </a:lnTo>
                    <a:lnTo>
                      <a:pt x="41" y="17"/>
                    </a:lnTo>
                    <a:lnTo>
                      <a:pt x="47" y="15"/>
                    </a:lnTo>
                    <a:lnTo>
                      <a:pt x="52" y="14"/>
                    </a:lnTo>
                    <a:lnTo>
                      <a:pt x="56" y="11"/>
                    </a:lnTo>
                    <a:lnTo>
                      <a:pt x="62" y="11"/>
                    </a:lnTo>
                    <a:lnTo>
                      <a:pt x="66" y="10"/>
                    </a:lnTo>
                    <a:lnTo>
                      <a:pt x="70" y="10"/>
                    </a:lnTo>
                    <a:lnTo>
                      <a:pt x="75" y="11"/>
                    </a:lnTo>
                    <a:lnTo>
                      <a:pt x="78" y="13"/>
                    </a:lnTo>
                    <a:lnTo>
                      <a:pt x="86" y="24"/>
                    </a:lnTo>
                    <a:lnTo>
                      <a:pt x="94" y="31"/>
                    </a:lnTo>
                    <a:lnTo>
                      <a:pt x="104" y="36"/>
                    </a:lnTo>
                    <a:lnTo>
                      <a:pt x="112" y="37"/>
                    </a:lnTo>
                    <a:lnTo>
                      <a:pt x="121" y="37"/>
                    </a:lnTo>
                    <a:lnTo>
                      <a:pt x="129" y="36"/>
                    </a:lnTo>
                    <a:lnTo>
                      <a:pt x="138" y="33"/>
                    </a:lnTo>
                    <a:lnTo>
                      <a:pt x="146" y="31"/>
                    </a:lnTo>
                    <a:lnTo>
                      <a:pt x="152" y="30"/>
                    </a:lnTo>
                    <a:lnTo>
                      <a:pt x="156" y="28"/>
                    </a:lnTo>
                    <a:lnTo>
                      <a:pt x="162" y="26"/>
                    </a:lnTo>
                    <a:lnTo>
                      <a:pt x="167" y="25"/>
                    </a:lnTo>
                    <a:lnTo>
                      <a:pt x="173" y="24"/>
                    </a:lnTo>
                    <a:lnTo>
                      <a:pt x="177" y="24"/>
                    </a:lnTo>
                    <a:lnTo>
                      <a:pt x="183" y="25"/>
                    </a:lnTo>
                    <a:lnTo>
                      <a:pt x="188" y="26"/>
                    </a:lnTo>
                    <a:lnTo>
                      <a:pt x="190" y="29"/>
                    </a:lnTo>
                    <a:lnTo>
                      <a:pt x="196" y="33"/>
                    </a:lnTo>
                    <a:lnTo>
                      <a:pt x="206" y="42"/>
                    </a:lnTo>
                    <a:lnTo>
                      <a:pt x="220" y="54"/>
                    </a:lnTo>
                    <a:lnTo>
                      <a:pt x="227" y="59"/>
                    </a:lnTo>
                    <a:lnTo>
                      <a:pt x="233" y="61"/>
                    </a:lnTo>
                    <a:lnTo>
                      <a:pt x="239" y="62"/>
                    </a:lnTo>
                    <a:lnTo>
                      <a:pt x="245" y="61"/>
                    </a:lnTo>
                    <a:lnTo>
                      <a:pt x="251" y="60"/>
                    </a:lnTo>
                    <a:lnTo>
                      <a:pt x="257" y="57"/>
                    </a:lnTo>
                    <a:lnTo>
                      <a:pt x="262" y="55"/>
                    </a:lnTo>
                    <a:lnTo>
                      <a:pt x="268" y="53"/>
                    </a:lnTo>
                    <a:lnTo>
                      <a:pt x="276" y="49"/>
                    </a:lnTo>
                    <a:lnTo>
                      <a:pt x="285" y="46"/>
                    </a:lnTo>
                    <a:lnTo>
                      <a:pt x="294" y="45"/>
                    </a:lnTo>
                    <a:lnTo>
                      <a:pt x="302" y="47"/>
                    </a:lnTo>
                    <a:lnTo>
                      <a:pt x="306" y="54"/>
                    </a:lnTo>
                    <a:lnTo>
                      <a:pt x="311" y="61"/>
                    </a:lnTo>
                    <a:lnTo>
                      <a:pt x="315" y="66"/>
                    </a:lnTo>
                    <a:lnTo>
                      <a:pt x="321" y="71"/>
                    </a:lnTo>
                    <a:lnTo>
                      <a:pt x="326" y="75"/>
                    </a:lnTo>
                    <a:lnTo>
                      <a:pt x="332" y="78"/>
                    </a:lnTo>
                    <a:lnTo>
                      <a:pt x="337" y="82"/>
                    </a:lnTo>
                    <a:lnTo>
                      <a:pt x="343" y="83"/>
                    </a:lnTo>
                    <a:lnTo>
                      <a:pt x="351" y="84"/>
                    </a:lnTo>
                    <a:lnTo>
                      <a:pt x="359" y="84"/>
                    </a:lnTo>
                    <a:lnTo>
                      <a:pt x="367" y="83"/>
                    </a:lnTo>
                    <a:lnTo>
                      <a:pt x="374" y="81"/>
                    </a:lnTo>
                    <a:lnTo>
                      <a:pt x="381" y="78"/>
                    </a:lnTo>
                    <a:lnTo>
                      <a:pt x="387" y="75"/>
                    </a:lnTo>
                    <a:lnTo>
                      <a:pt x="391" y="71"/>
                    </a:lnTo>
                    <a:lnTo>
                      <a:pt x="396" y="69"/>
                    </a:lnTo>
                    <a:lnTo>
                      <a:pt x="397" y="68"/>
                    </a:lnTo>
                    <a:lnTo>
                      <a:pt x="398" y="68"/>
                    </a:lnTo>
                    <a:lnTo>
                      <a:pt x="400" y="67"/>
                    </a:lnTo>
                    <a:lnTo>
                      <a:pt x="401" y="67"/>
                    </a:lnTo>
                    <a:lnTo>
                      <a:pt x="403" y="66"/>
                    </a:lnTo>
                    <a:lnTo>
                      <a:pt x="404" y="63"/>
                    </a:lnTo>
                    <a:lnTo>
                      <a:pt x="404" y="61"/>
                    </a:lnTo>
                    <a:lnTo>
                      <a:pt x="404" y="59"/>
                    </a:lnTo>
                    <a:close/>
                  </a:path>
                </a:pathLst>
              </a:custGeom>
              <a:solidFill>
                <a:srgbClr val="DDDD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4" name="Freeform 72"/>
              <p:cNvSpPr>
                <a:spLocks/>
              </p:cNvSpPr>
              <p:nvPr/>
            </p:nvSpPr>
            <p:spPr bwMode="auto">
              <a:xfrm>
                <a:off x="1263" y="2726"/>
                <a:ext cx="202" cy="43"/>
              </a:xfrm>
              <a:custGeom>
                <a:avLst/>
                <a:gdLst>
                  <a:gd name="T0" fmla="*/ 1 w 404"/>
                  <a:gd name="T1" fmla="*/ 1 h 85"/>
                  <a:gd name="T2" fmla="*/ 1 w 404"/>
                  <a:gd name="T3" fmla="*/ 1 h 85"/>
                  <a:gd name="T4" fmla="*/ 1 w 404"/>
                  <a:gd name="T5" fmla="*/ 1 h 85"/>
                  <a:gd name="T6" fmla="*/ 1 w 404"/>
                  <a:gd name="T7" fmla="*/ 1 h 85"/>
                  <a:gd name="T8" fmla="*/ 1 w 404"/>
                  <a:gd name="T9" fmla="*/ 1 h 85"/>
                  <a:gd name="T10" fmla="*/ 1 w 404"/>
                  <a:gd name="T11" fmla="*/ 1 h 85"/>
                  <a:gd name="T12" fmla="*/ 1 w 404"/>
                  <a:gd name="T13" fmla="*/ 1 h 85"/>
                  <a:gd name="T14" fmla="*/ 1 w 404"/>
                  <a:gd name="T15" fmla="*/ 1 h 85"/>
                  <a:gd name="T16" fmla="*/ 1 w 404"/>
                  <a:gd name="T17" fmla="*/ 1 h 85"/>
                  <a:gd name="T18" fmla="*/ 1 w 404"/>
                  <a:gd name="T19" fmla="*/ 1 h 85"/>
                  <a:gd name="T20" fmla="*/ 1 w 404"/>
                  <a:gd name="T21" fmla="*/ 1 h 85"/>
                  <a:gd name="T22" fmla="*/ 1 w 404"/>
                  <a:gd name="T23" fmla="*/ 1 h 85"/>
                  <a:gd name="T24" fmla="*/ 1 w 404"/>
                  <a:gd name="T25" fmla="*/ 1 h 85"/>
                  <a:gd name="T26" fmla="*/ 1 w 404"/>
                  <a:gd name="T27" fmla="*/ 1 h 85"/>
                  <a:gd name="T28" fmla="*/ 1 w 404"/>
                  <a:gd name="T29" fmla="*/ 1 h 85"/>
                  <a:gd name="T30" fmla="*/ 1 w 404"/>
                  <a:gd name="T31" fmla="*/ 1 h 85"/>
                  <a:gd name="T32" fmla="*/ 1 w 404"/>
                  <a:gd name="T33" fmla="*/ 1 h 85"/>
                  <a:gd name="T34" fmla="*/ 1 w 404"/>
                  <a:gd name="T35" fmla="*/ 1 h 85"/>
                  <a:gd name="T36" fmla="*/ 1 w 404"/>
                  <a:gd name="T37" fmla="*/ 1 h 85"/>
                  <a:gd name="T38" fmla="*/ 1 w 404"/>
                  <a:gd name="T39" fmla="*/ 1 h 85"/>
                  <a:gd name="T40" fmla="*/ 1 w 404"/>
                  <a:gd name="T41" fmla="*/ 1 h 85"/>
                  <a:gd name="T42" fmla="*/ 1 w 404"/>
                  <a:gd name="T43" fmla="*/ 1 h 85"/>
                  <a:gd name="T44" fmla="*/ 1 w 404"/>
                  <a:gd name="T45" fmla="*/ 0 h 85"/>
                  <a:gd name="T46" fmla="*/ 1 w 404"/>
                  <a:gd name="T47" fmla="*/ 1 h 85"/>
                  <a:gd name="T48" fmla="*/ 1 w 404"/>
                  <a:gd name="T49" fmla="*/ 1 h 85"/>
                  <a:gd name="T50" fmla="*/ 1 w 404"/>
                  <a:gd name="T51" fmla="*/ 1 h 85"/>
                  <a:gd name="T52" fmla="*/ 1 w 404"/>
                  <a:gd name="T53" fmla="*/ 1 h 85"/>
                  <a:gd name="T54" fmla="*/ 0 w 404"/>
                  <a:gd name="T55" fmla="*/ 1 h 85"/>
                  <a:gd name="T56" fmla="*/ 1 w 404"/>
                  <a:gd name="T57" fmla="*/ 1 h 85"/>
                  <a:gd name="T58" fmla="*/ 1 w 404"/>
                  <a:gd name="T59" fmla="*/ 1 h 85"/>
                  <a:gd name="T60" fmla="*/ 1 w 404"/>
                  <a:gd name="T61" fmla="*/ 1 h 85"/>
                  <a:gd name="T62" fmla="*/ 1 w 404"/>
                  <a:gd name="T63" fmla="*/ 1 h 85"/>
                  <a:gd name="T64" fmla="*/ 1 w 404"/>
                  <a:gd name="T65" fmla="*/ 1 h 85"/>
                  <a:gd name="T66" fmla="*/ 1 w 404"/>
                  <a:gd name="T67" fmla="*/ 1 h 85"/>
                  <a:gd name="T68" fmla="*/ 1 w 404"/>
                  <a:gd name="T69" fmla="*/ 1 h 85"/>
                  <a:gd name="T70" fmla="*/ 1 w 404"/>
                  <a:gd name="T71" fmla="*/ 1 h 85"/>
                  <a:gd name="T72" fmla="*/ 1 w 404"/>
                  <a:gd name="T73" fmla="*/ 1 h 85"/>
                  <a:gd name="T74" fmla="*/ 1 w 404"/>
                  <a:gd name="T75" fmla="*/ 1 h 85"/>
                  <a:gd name="T76" fmla="*/ 1 w 404"/>
                  <a:gd name="T77" fmla="*/ 1 h 85"/>
                  <a:gd name="T78" fmla="*/ 1 w 404"/>
                  <a:gd name="T79" fmla="*/ 1 h 85"/>
                  <a:gd name="T80" fmla="*/ 1 w 404"/>
                  <a:gd name="T81" fmla="*/ 1 h 85"/>
                  <a:gd name="T82" fmla="*/ 1 w 404"/>
                  <a:gd name="T83" fmla="*/ 1 h 85"/>
                  <a:gd name="T84" fmla="*/ 1 w 404"/>
                  <a:gd name="T85" fmla="*/ 1 h 85"/>
                  <a:gd name="T86" fmla="*/ 1 w 404"/>
                  <a:gd name="T87" fmla="*/ 1 h 85"/>
                  <a:gd name="T88" fmla="*/ 1 w 404"/>
                  <a:gd name="T89" fmla="*/ 1 h 85"/>
                  <a:gd name="T90" fmla="*/ 1 w 404"/>
                  <a:gd name="T91" fmla="*/ 1 h 85"/>
                  <a:gd name="T92" fmla="*/ 1 w 404"/>
                  <a:gd name="T93" fmla="*/ 1 h 85"/>
                  <a:gd name="T94" fmla="*/ 1 w 404"/>
                  <a:gd name="T95" fmla="*/ 1 h 85"/>
                  <a:gd name="T96" fmla="*/ 1 w 404"/>
                  <a:gd name="T97" fmla="*/ 1 h 85"/>
                  <a:gd name="T98" fmla="*/ 1 w 404"/>
                  <a:gd name="T99" fmla="*/ 1 h 85"/>
                  <a:gd name="T100" fmla="*/ 1 w 404"/>
                  <a:gd name="T101" fmla="*/ 1 h 85"/>
                  <a:gd name="T102" fmla="*/ 1 w 404"/>
                  <a:gd name="T103" fmla="*/ 1 h 85"/>
                  <a:gd name="T104" fmla="*/ 1 w 404"/>
                  <a:gd name="T105" fmla="*/ 1 h 85"/>
                  <a:gd name="T106" fmla="*/ 1 w 404"/>
                  <a:gd name="T107" fmla="*/ 1 h 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04"/>
                  <a:gd name="T163" fmla="*/ 0 h 85"/>
                  <a:gd name="T164" fmla="*/ 404 w 404"/>
                  <a:gd name="T165" fmla="*/ 85 h 8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04" h="85">
                    <a:moveTo>
                      <a:pt x="404" y="60"/>
                    </a:moveTo>
                    <a:lnTo>
                      <a:pt x="403" y="59"/>
                    </a:lnTo>
                    <a:lnTo>
                      <a:pt x="401" y="58"/>
                    </a:lnTo>
                    <a:lnTo>
                      <a:pt x="400" y="58"/>
                    </a:lnTo>
                    <a:lnTo>
                      <a:pt x="397" y="58"/>
                    </a:lnTo>
                    <a:lnTo>
                      <a:pt x="396" y="58"/>
                    </a:lnTo>
                    <a:lnTo>
                      <a:pt x="394" y="59"/>
                    </a:lnTo>
                    <a:lnTo>
                      <a:pt x="393" y="60"/>
                    </a:lnTo>
                    <a:lnTo>
                      <a:pt x="390" y="61"/>
                    </a:lnTo>
                    <a:lnTo>
                      <a:pt x="387" y="64"/>
                    </a:lnTo>
                    <a:lnTo>
                      <a:pt x="382" y="66"/>
                    </a:lnTo>
                    <a:lnTo>
                      <a:pt x="377" y="68"/>
                    </a:lnTo>
                    <a:lnTo>
                      <a:pt x="372" y="70"/>
                    </a:lnTo>
                    <a:lnTo>
                      <a:pt x="365" y="73"/>
                    </a:lnTo>
                    <a:lnTo>
                      <a:pt x="359" y="74"/>
                    </a:lnTo>
                    <a:lnTo>
                      <a:pt x="352" y="74"/>
                    </a:lnTo>
                    <a:lnTo>
                      <a:pt x="346" y="73"/>
                    </a:lnTo>
                    <a:lnTo>
                      <a:pt x="341" y="72"/>
                    </a:lnTo>
                    <a:lnTo>
                      <a:pt x="336" y="69"/>
                    </a:lnTo>
                    <a:lnTo>
                      <a:pt x="332" y="67"/>
                    </a:lnTo>
                    <a:lnTo>
                      <a:pt x="327" y="62"/>
                    </a:lnTo>
                    <a:lnTo>
                      <a:pt x="324" y="59"/>
                    </a:lnTo>
                    <a:lnTo>
                      <a:pt x="319" y="53"/>
                    </a:lnTo>
                    <a:lnTo>
                      <a:pt x="314" y="47"/>
                    </a:lnTo>
                    <a:lnTo>
                      <a:pt x="311" y="42"/>
                    </a:lnTo>
                    <a:lnTo>
                      <a:pt x="310" y="41"/>
                    </a:lnTo>
                    <a:lnTo>
                      <a:pt x="309" y="39"/>
                    </a:lnTo>
                    <a:lnTo>
                      <a:pt x="302" y="37"/>
                    </a:lnTo>
                    <a:lnTo>
                      <a:pt x="296" y="36"/>
                    </a:lnTo>
                    <a:lnTo>
                      <a:pt x="290" y="35"/>
                    </a:lnTo>
                    <a:lnTo>
                      <a:pt x="285" y="36"/>
                    </a:lnTo>
                    <a:lnTo>
                      <a:pt x="279" y="37"/>
                    </a:lnTo>
                    <a:lnTo>
                      <a:pt x="274" y="39"/>
                    </a:lnTo>
                    <a:lnTo>
                      <a:pt x="268" y="42"/>
                    </a:lnTo>
                    <a:lnTo>
                      <a:pt x="264" y="44"/>
                    </a:lnTo>
                    <a:lnTo>
                      <a:pt x="258" y="46"/>
                    </a:lnTo>
                    <a:lnTo>
                      <a:pt x="253" y="49"/>
                    </a:lnTo>
                    <a:lnTo>
                      <a:pt x="249" y="50"/>
                    </a:lnTo>
                    <a:lnTo>
                      <a:pt x="244" y="51"/>
                    </a:lnTo>
                    <a:lnTo>
                      <a:pt x="240" y="51"/>
                    </a:lnTo>
                    <a:lnTo>
                      <a:pt x="235" y="51"/>
                    </a:lnTo>
                    <a:lnTo>
                      <a:pt x="232" y="49"/>
                    </a:lnTo>
                    <a:lnTo>
                      <a:pt x="227" y="46"/>
                    </a:lnTo>
                    <a:lnTo>
                      <a:pt x="194" y="17"/>
                    </a:lnTo>
                    <a:lnTo>
                      <a:pt x="192" y="17"/>
                    </a:lnTo>
                    <a:lnTo>
                      <a:pt x="185" y="15"/>
                    </a:lnTo>
                    <a:lnTo>
                      <a:pt x="180" y="14"/>
                    </a:lnTo>
                    <a:lnTo>
                      <a:pt x="173" y="14"/>
                    </a:lnTo>
                    <a:lnTo>
                      <a:pt x="167" y="15"/>
                    </a:lnTo>
                    <a:lnTo>
                      <a:pt x="160" y="16"/>
                    </a:lnTo>
                    <a:lnTo>
                      <a:pt x="154" y="17"/>
                    </a:lnTo>
                    <a:lnTo>
                      <a:pt x="149" y="20"/>
                    </a:lnTo>
                    <a:lnTo>
                      <a:pt x="143" y="22"/>
                    </a:lnTo>
                    <a:lnTo>
                      <a:pt x="135" y="24"/>
                    </a:lnTo>
                    <a:lnTo>
                      <a:pt x="127" y="27"/>
                    </a:lnTo>
                    <a:lnTo>
                      <a:pt x="120" y="28"/>
                    </a:lnTo>
                    <a:lnTo>
                      <a:pt x="113" y="28"/>
                    </a:lnTo>
                    <a:lnTo>
                      <a:pt x="106" y="26"/>
                    </a:lnTo>
                    <a:lnTo>
                      <a:pt x="100" y="22"/>
                    </a:lnTo>
                    <a:lnTo>
                      <a:pt x="93" y="16"/>
                    </a:lnTo>
                    <a:lnTo>
                      <a:pt x="88" y="7"/>
                    </a:lnTo>
                    <a:lnTo>
                      <a:pt x="86" y="5"/>
                    </a:lnTo>
                    <a:lnTo>
                      <a:pt x="85" y="5"/>
                    </a:lnTo>
                    <a:lnTo>
                      <a:pt x="79" y="3"/>
                    </a:lnTo>
                    <a:lnTo>
                      <a:pt x="74" y="0"/>
                    </a:lnTo>
                    <a:lnTo>
                      <a:pt x="68" y="0"/>
                    </a:lnTo>
                    <a:lnTo>
                      <a:pt x="62" y="0"/>
                    </a:lnTo>
                    <a:lnTo>
                      <a:pt x="56" y="1"/>
                    </a:lnTo>
                    <a:lnTo>
                      <a:pt x="50" y="3"/>
                    </a:lnTo>
                    <a:lnTo>
                      <a:pt x="44" y="5"/>
                    </a:lnTo>
                    <a:lnTo>
                      <a:pt x="38" y="7"/>
                    </a:lnTo>
                    <a:lnTo>
                      <a:pt x="30" y="11"/>
                    </a:lnTo>
                    <a:lnTo>
                      <a:pt x="22" y="13"/>
                    </a:lnTo>
                    <a:lnTo>
                      <a:pt x="14" y="14"/>
                    </a:lnTo>
                    <a:lnTo>
                      <a:pt x="6" y="15"/>
                    </a:lnTo>
                    <a:lnTo>
                      <a:pt x="3" y="15"/>
                    </a:lnTo>
                    <a:lnTo>
                      <a:pt x="1" y="16"/>
                    </a:lnTo>
                    <a:lnTo>
                      <a:pt x="0" y="19"/>
                    </a:lnTo>
                    <a:lnTo>
                      <a:pt x="0" y="21"/>
                    </a:lnTo>
                    <a:lnTo>
                      <a:pt x="0" y="22"/>
                    </a:lnTo>
                    <a:lnTo>
                      <a:pt x="1" y="24"/>
                    </a:lnTo>
                    <a:lnTo>
                      <a:pt x="3" y="26"/>
                    </a:lnTo>
                    <a:lnTo>
                      <a:pt x="6" y="26"/>
                    </a:lnTo>
                    <a:lnTo>
                      <a:pt x="10" y="26"/>
                    </a:lnTo>
                    <a:lnTo>
                      <a:pt x="15" y="26"/>
                    </a:lnTo>
                    <a:lnTo>
                      <a:pt x="20" y="24"/>
                    </a:lnTo>
                    <a:lnTo>
                      <a:pt x="24" y="23"/>
                    </a:lnTo>
                    <a:lnTo>
                      <a:pt x="29" y="22"/>
                    </a:lnTo>
                    <a:lnTo>
                      <a:pt x="33" y="21"/>
                    </a:lnTo>
                    <a:lnTo>
                      <a:pt x="38" y="19"/>
                    </a:lnTo>
                    <a:lnTo>
                      <a:pt x="43" y="17"/>
                    </a:lnTo>
                    <a:lnTo>
                      <a:pt x="47" y="16"/>
                    </a:lnTo>
                    <a:lnTo>
                      <a:pt x="53" y="14"/>
                    </a:lnTo>
                    <a:lnTo>
                      <a:pt x="58" y="13"/>
                    </a:lnTo>
                    <a:lnTo>
                      <a:pt x="62" y="12"/>
                    </a:lnTo>
                    <a:lnTo>
                      <a:pt x="67" y="12"/>
                    </a:lnTo>
                    <a:lnTo>
                      <a:pt x="70" y="12"/>
                    </a:lnTo>
                    <a:lnTo>
                      <a:pt x="75" y="13"/>
                    </a:lnTo>
                    <a:lnTo>
                      <a:pt x="78" y="14"/>
                    </a:lnTo>
                    <a:lnTo>
                      <a:pt x="86" y="24"/>
                    </a:lnTo>
                    <a:lnTo>
                      <a:pt x="94" y="32"/>
                    </a:lnTo>
                    <a:lnTo>
                      <a:pt x="104" y="36"/>
                    </a:lnTo>
                    <a:lnTo>
                      <a:pt x="112" y="38"/>
                    </a:lnTo>
                    <a:lnTo>
                      <a:pt x="121" y="38"/>
                    </a:lnTo>
                    <a:lnTo>
                      <a:pt x="129" y="37"/>
                    </a:lnTo>
                    <a:lnTo>
                      <a:pt x="138" y="35"/>
                    </a:lnTo>
                    <a:lnTo>
                      <a:pt x="146" y="32"/>
                    </a:lnTo>
                    <a:lnTo>
                      <a:pt x="152" y="31"/>
                    </a:lnTo>
                    <a:lnTo>
                      <a:pt x="157" y="29"/>
                    </a:lnTo>
                    <a:lnTo>
                      <a:pt x="162" y="28"/>
                    </a:lnTo>
                    <a:lnTo>
                      <a:pt x="167" y="27"/>
                    </a:lnTo>
                    <a:lnTo>
                      <a:pt x="173" y="26"/>
                    </a:lnTo>
                    <a:lnTo>
                      <a:pt x="177" y="26"/>
                    </a:lnTo>
                    <a:lnTo>
                      <a:pt x="183" y="26"/>
                    </a:lnTo>
                    <a:lnTo>
                      <a:pt x="188" y="27"/>
                    </a:lnTo>
                    <a:lnTo>
                      <a:pt x="190" y="29"/>
                    </a:lnTo>
                    <a:lnTo>
                      <a:pt x="197" y="35"/>
                    </a:lnTo>
                    <a:lnTo>
                      <a:pt x="206" y="43"/>
                    </a:lnTo>
                    <a:lnTo>
                      <a:pt x="220" y="54"/>
                    </a:lnTo>
                    <a:lnTo>
                      <a:pt x="227" y="59"/>
                    </a:lnTo>
                    <a:lnTo>
                      <a:pt x="234" y="61"/>
                    </a:lnTo>
                    <a:lnTo>
                      <a:pt x="240" y="62"/>
                    </a:lnTo>
                    <a:lnTo>
                      <a:pt x="246" y="62"/>
                    </a:lnTo>
                    <a:lnTo>
                      <a:pt x="252" y="61"/>
                    </a:lnTo>
                    <a:lnTo>
                      <a:pt x="258" y="59"/>
                    </a:lnTo>
                    <a:lnTo>
                      <a:pt x="263" y="57"/>
                    </a:lnTo>
                    <a:lnTo>
                      <a:pt x="268" y="54"/>
                    </a:lnTo>
                    <a:lnTo>
                      <a:pt x="273" y="52"/>
                    </a:lnTo>
                    <a:lnTo>
                      <a:pt x="278" y="51"/>
                    </a:lnTo>
                    <a:lnTo>
                      <a:pt x="282" y="49"/>
                    </a:lnTo>
                    <a:lnTo>
                      <a:pt x="286" y="47"/>
                    </a:lnTo>
                    <a:lnTo>
                      <a:pt x="290" y="47"/>
                    </a:lnTo>
                    <a:lnTo>
                      <a:pt x="295" y="46"/>
                    </a:lnTo>
                    <a:lnTo>
                      <a:pt x="298" y="47"/>
                    </a:lnTo>
                    <a:lnTo>
                      <a:pt x="303" y="49"/>
                    </a:lnTo>
                    <a:lnTo>
                      <a:pt x="308" y="56"/>
                    </a:lnTo>
                    <a:lnTo>
                      <a:pt x="312" y="61"/>
                    </a:lnTo>
                    <a:lnTo>
                      <a:pt x="317" y="67"/>
                    </a:lnTo>
                    <a:lnTo>
                      <a:pt x="321" y="72"/>
                    </a:lnTo>
                    <a:lnTo>
                      <a:pt x="326" y="76"/>
                    </a:lnTo>
                    <a:lnTo>
                      <a:pt x="332" y="80"/>
                    </a:lnTo>
                    <a:lnTo>
                      <a:pt x="337" y="82"/>
                    </a:lnTo>
                    <a:lnTo>
                      <a:pt x="343" y="84"/>
                    </a:lnTo>
                    <a:lnTo>
                      <a:pt x="351" y="85"/>
                    </a:lnTo>
                    <a:lnTo>
                      <a:pt x="359" y="85"/>
                    </a:lnTo>
                    <a:lnTo>
                      <a:pt x="367" y="84"/>
                    </a:lnTo>
                    <a:lnTo>
                      <a:pt x="374" y="82"/>
                    </a:lnTo>
                    <a:lnTo>
                      <a:pt x="381" y="80"/>
                    </a:lnTo>
                    <a:lnTo>
                      <a:pt x="387" y="76"/>
                    </a:lnTo>
                    <a:lnTo>
                      <a:pt x="392" y="73"/>
                    </a:lnTo>
                    <a:lnTo>
                      <a:pt x="396" y="70"/>
                    </a:lnTo>
                    <a:lnTo>
                      <a:pt x="397" y="69"/>
                    </a:lnTo>
                    <a:lnTo>
                      <a:pt x="400" y="69"/>
                    </a:lnTo>
                    <a:lnTo>
                      <a:pt x="401" y="68"/>
                    </a:lnTo>
                    <a:lnTo>
                      <a:pt x="402" y="68"/>
                    </a:lnTo>
                    <a:lnTo>
                      <a:pt x="403" y="66"/>
                    </a:lnTo>
                    <a:lnTo>
                      <a:pt x="404" y="65"/>
                    </a:lnTo>
                    <a:lnTo>
                      <a:pt x="404" y="62"/>
                    </a:lnTo>
                    <a:lnTo>
                      <a:pt x="404" y="60"/>
                    </a:lnTo>
                    <a:close/>
                  </a:path>
                </a:pathLst>
              </a:custGeom>
              <a:solidFill>
                <a:srgbClr val="DDDD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 name="Freeform 73"/>
              <p:cNvSpPr>
                <a:spLocks/>
              </p:cNvSpPr>
              <p:nvPr/>
            </p:nvSpPr>
            <p:spPr bwMode="auto">
              <a:xfrm>
                <a:off x="1307" y="2658"/>
                <a:ext cx="202" cy="42"/>
              </a:xfrm>
              <a:custGeom>
                <a:avLst/>
                <a:gdLst>
                  <a:gd name="T0" fmla="*/ 1 w 404"/>
                  <a:gd name="T1" fmla="*/ 1 h 84"/>
                  <a:gd name="T2" fmla="*/ 1 w 404"/>
                  <a:gd name="T3" fmla="*/ 1 h 84"/>
                  <a:gd name="T4" fmla="*/ 1 w 404"/>
                  <a:gd name="T5" fmla="*/ 1 h 84"/>
                  <a:gd name="T6" fmla="*/ 1 w 404"/>
                  <a:gd name="T7" fmla="*/ 1 h 84"/>
                  <a:gd name="T8" fmla="*/ 1 w 404"/>
                  <a:gd name="T9" fmla="*/ 1 h 84"/>
                  <a:gd name="T10" fmla="*/ 1 w 404"/>
                  <a:gd name="T11" fmla="*/ 1 h 84"/>
                  <a:gd name="T12" fmla="*/ 1 w 404"/>
                  <a:gd name="T13" fmla="*/ 1 h 84"/>
                  <a:gd name="T14" fmla="*/ 1 w 404"/>
                  <a:gd name="T15" fmla="*/ 1 h 84"/>
                  <a:gd name="T16" fmla="*/ 1 w 404"/>
                  <a:gd name="T17" fmla="*/ 1 h 84"/>
                  <a:gd name="T18" fmla="*/ 1 w 404"/>
                  <a:gd name="T19" fmla="*/ 1 h 84"/>
                  <a:gd name="T20" fmla="*/ 1 w 404"/>
                  <a:gd name="T21" fmla="*/ 1 h 84"/>
                  <a:gd name="T22" fmla="*/ 1 w 404"/>
                  <a:gd name="T23" fmla="*/ 1 h 84"/>
                  <a:gd name="T24" fmla="*/ 1 w 404"/>
                  <a:gd name="T25" fmla="*/ 1 h 84"/>
                  <a:gd name="T26" fmla="*/ 1 w 404"/>
                  <a:gd name="T27" fmla="*/ 1 h 84"/>
                  <a:gd name="T28" fmla="*/ 1 w 404"/>
                  <a:gd name="T29" fmla="*/ 1 h 84"/>
                  <a:gd name="T30" fmla="*/ 1 w 404"/>
                  <a:gd name="T31" fmla="*/ 1 h 84"/>
                  <a:gd name="T32" fmla="*/ 1 w 404"/>
                  <a:gd name="T33" fmla="*/ 1 h 84"/>
                  <a:gd name="T34" fmla="*/ 1 w 404"/>
                  <a:gd name="T35" fmla="*/ 1 h 84"/>
                  <a:gd name="T36" fmla="*/ 1 w 404"/>
                  <a:gd name="T37" fmla="*/ 1 h 84"/>
                  <a:gd name="T38" fmla="*/ 1 w 404"/>
                  <a:gd name="T39" fmla="*/ 1 h 84"/>
                  <a:gd name="T40" fmla="*/ 1 w 404"/>
                  <a:gd name="T41" fmla="*/ 1 h 84"/>
                  <a:gd name="T42" fmla="*/ 1 w 404"/>
                  <a:gd name="T43" fmla="*/ 1 h 84"/>
                  <a:gd name="T44" fmla="*/ 1 w 404"/>
                  <a:gd name="T45" fmla="*/ 0 h 84"/>
                  <a:gd name="T46" fmla="*/ 1 w 404"/>
                  <a:gd name="T47" fmla="*/ 1 h 84"/>
                  <a:gd name="T48" fmla="*/ 1 w 404"/>
                  <a:gd name="T49" fmla="*/ 1 h 84"/>
                  <a:gd name="T50" fmla="*/ 1 w 404"/>
                  <a:gd name="T51" fmla="*/ 1 h 84"/>
                  <a:gd name="T52" fmla="*/ 1 w 404"/>
                  <a:gd name="T53" fmla="*/ 1 h 84"/>
                  <a:gd name="T54" fmla="*/ 0 w 404"/>
                  <a:gd name="T55" fmla="*/ 1 h 84"/>
                  <a:gd name="T56" fmla="*/ 1 w 404"/>
                  <a:gd name="T57" fmla="*/ 1 h 84"/>
                  <a:gd name="T58" fmla="*/ 1 w 404"/>
                  <a:gd name="T59" fmla="*/ 1 h 84"/>
                  <a:gd name="T60" fmla="*/ 1 w 404"/>
                  <a:gd name="T61" fmla="*/ 1 h 84"/>
                  <a:gd name="T62" fmla="*/ 1 w 404"/>
                  <a:gd name="T63" fmla="*/ 1 h 84"/>
                  <a:gd name="T64" fmla="*/ 1 w 404"/>
                  <a:gd name="T65" fmla="*/ 1 h 84"/>
                  <a:gd name="T66" fmla="*/ 1 w 404"/>
                  <a:gd name="T67" fmla="*/ 1 h 84"/>
                  <a:gd name="T68" fmla="*/ 1 w 404"/>
                  <a:gd name="T69" fmla="*/ 1 h 84"/>
                  <a:gd name="T70" fmla="*/ 1 w 404"/>
                  <a:gd name="T71" fmla="*/ 1 h 84"/>
                  <a:gd name="T72" fmla="*/ 1 w 404"/>
                  <a:gd name="T73" fmla="*/ 1 h 84"/>
                  <a:gd name="T74" fmla="*/ 1 w 404"/>
                  <a:gd name="T75" fmla="*/ 1 h 84"/>
                  <a:gd name="T76" fmla="*/ 1 w 404"/>
                  <a:gd name="T77" fmla="*/ 1 h 84"/>
                  <a:gd name="T78" fmla="*/ 1 w 404"/>
                  <a:gd name="T79" fmla="*/ 1 h 84"/>
                  <a:gd name="T80" fmla="*/ 1 w 404"/>
                  <a:gd name="T81" fmla="*/ 1 h 84"/>
                  <a:gd name="T82" fmla="*/ 1 w 404"/>
                  <a:gd name="T83" fmla="*/ 1 h 84"/>
                  <a:gd name="T84" fmla="*/ 1 w 404"/>
                  <a:gd name="T85" fmla="*/ 1 h 84"/>
                  <a:gd name="T86" fmla="*/ 1 w 404"/>
                  <a:gd name="T87" fmla="*/ 1 h 84"/>
                  <a:gd name="T88" fmla="*/ 1 w 404"/>
                  <a:gd name="T89" fmla="*/ 1 h 84"/>
                  <a:gd name="T90" fmla="*/ 1 w 404"/>
                  <a:gd name="T91" fmla="*/ 1 h 84"/>
                  <a:gd name="T92" fmla="*/ 1 w 404"/>
                  <a:gd name="T93" fmla="*/ 1 h 84"/>
                  <a:gd name="T94" fmla="*/ 1 w 404"/>
                  <a:gd name="T95" fmla="*/ 1 h 84"/>
                  <a:gd name="T96" fmla="*/ 1 w 404"/>
                  <a:gd name="T97" fmla="*/ 1 h 84"/>
                  <a:gd name="T98" fmla="*/ 1 w 404"/>
                  <a:gd name="T99" fmla="*/ 1 h 84"/>
                  <a:gd name="T100" fmla="*/ 1 w 404"/>
                  <a:gd name="T101" fmla="*/ 1 h 84"/>
                  <a:gd name="T102" fmla="*/ 1 w 404"/>
                  <a:gd name="T103" fmla="*/ 1 h 84"/>
                  <a:gd name="T104" fmla="*/ 1 w 404"/>
                  <a:gd name="T105" fmla="*/ 1 h 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4"/>
                  <a:gd name="T160" fmla="*/ 0 h 84"/>
                  <a:gd name="T161" fmla="*/ 404 w 404"/>
                  <a:gd name="T162" fmla="*/ 84 h 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4" h="84">
                    <a:moveTo>
                      <a:pt x="404" y="60"/>
                    </a:moveTo>
                    <a:lnTo>
                      <a:pt x="402" y="58"/>
                    </a:lnTo>
                    <a:lnTo>
                      <a:pt x="400" y="57"/>
                    </a:lnTo>
                    <a:lnTo>
                      <a:pt x="398" y="57"/>
                    </a:lnTo>
                    <a:lnTo>
                      <a:pt x="396" y="57"/>
                    </a:lnTo>
                    <a:lnTo>
                      <a:pt x="395" y="58"/>
                    </a:lnTo>
                    <a:lnTo>
                      <a:pt x="393" y="58"/>
                    </a:lnTo>
                    <a:lnTo>
                      <a:pt x="391" y="59"/>
                    </a:lnTo>
                    <a:lnTo>
                      <a:pt x="390" y="60"/>
                    </a:lnTo>
                    <a:lnTo>
                      <a:pt x="387" y="62"/>
                    </a:lnTo>
                    <a:lnTo>
                      <a:pt x="382" y="66"/>
                    </a:lnTo>
                    <a:lnTo>
                      <a:pt x="376" y="68"/>
                    </a:lnTo>
                    <a:lnTo>
                      <a:pt x="372" y="70"/>
                    </a:lnTo>
                    <a:lnTo>
                      <a:pt x="365" y="73"/>
                    </a:lnTo>
                    <a:lnTo>
                      <a:pt x="359" y="74"/>
                    </a:lnTo>
                    <a:lnTo>
                      <a:pt x="352" y="74"/>
                    </a:lnTo>
                    <a:lnTo>
                      <a:pt x="345" y="73"/>
                    </a:lnTo>
                    <a:lnTo>
                      <a:pt x="340" y="72"/>
                    </a:lnTo>
                    <a:lnTo>
                      <a:pt x="336" y="69"/>
                    </a:lnTo>
                    <a:lnTo>
                      <a:pt x="331" y="66"/>
                    </a:lnTo>
                    <a:lnTo>
                      <a:pt x="327" y="62"/>
                    </a:lnTo>
                    <a:lnTo>
                      <a:pt x="322" y="58"/>
                    </a:lnTo>
                    <a:lnTo>
                      <a:pt x="319" y="53"/>
                    </a:lnTo>
                    <a:lnTo>
                      <a:pt x="314" y="47"/>
                    </a:lnTo>
                    <a:lnTo>
                      <a:pt x="311" y="42"/>
                    </a:lnTo>
                    <a:lnTo>
                      <a:pt x="309" y="39"/>
                    </a:lnTo>
                    <a:lnTo>
                      <a:pt x="308" y="39"/>
                    </a:lnTo>
                    <a:lnTo>
                      <a:pt x="301" y="37"/>
                    </a:lnTo>
                    <a:lnTo>
                      <a:pt x="296" y="35"/>
                    </a:lnTo>
                    <a:lnTo>
                      <a:pt x="290" y="35"/>
                    </a:lnTo>
                    <a:lnTo>
                      <a:pt x="284" y="36"/>
                    </a:lnTo>
                    <a:lnTo>
                      <a:pt x="278" y="37"/>
                    </a:lnTo>
                    <a:lnTo>
                      <a:pt x="274" y="39"/>
                    </a:lnTo>
                    <a:lnTo>
                      <a:pt x="268" y="42"/>
                    </a:lnTo>
                    <a:lnTo>
                      <a:pt x="263" y="44"/>
                    </a:lnTo>
                    <a:lnTo>
                      <a:pt x="258" y="46"/>
                    </a:lnTo>
                    <a:lnTo>
                      <a:pt x="253" y="48"/>
                    </a:lnTo>
                    <a:lnTo>
                      <a:pt x="248" y="50"/>
                    </a:lnTo>
                    <a:lnTo>
                      <a:pt x="244" y="51"/>
                    </a:lnTo>
                    <a:lnTo>
                      <a:pt x="239" y="51"/>
                    </a:lnTo>
                    <a:lnTo>
                      <a:pt x="235" y="50"/>
                    </a:lnTo>
                    <a:lnTo>
                      <a:pt x="230" y="48"/>
                    </a:lnTo>
                    <a:lnTo>
                      <a:pt x="225" y="45"/>
                    </a:lnTo>
                    <a:lnTo>
                      <a:pt x="193" y="16"/>
                    </a:lnTo>
                    <a:lnTo>
                      <a:pt x="192" y="16"/>
                    </a:lnTo>
                    <a:lnTo>
                      <a:pt x="185" y="15"/>
                    </a:lnTo>
                    <a:lnTo>
                      <a:pt x="178" y="14"/>
                    </a:lnTo>
                    <a:lnTo>
                      <a:pt x="172" y="14"/>
                    </a:lnTo>
                    <a:lnTo>
                      <a:pt x="165" y="15"/>
                    </a:lnTo>
                    <a:lnTo>
                      <a:pt x="160" y="16"/>
                    </a:lnTo>
                    <a:lnTo>
                      <a:pt x="154" y="17"/>
                    </a:lnTo>
                    <a:lnTo>
                      <a:pt x="148" y="19"/>
                    </a:lnTo>
                    <a:lnTo>
                      <a:pt x="142" y="21"/>
                    </a:lnTo>
                    <a:lnTo>
                      <a:pt x="134" y="23"/>
                    </a:lnTo>
                    <a:lnTo>
                      <a:pt x="126" y="25"/>
                    </a:lnTo>
                    <a:lnTo>
                      <a:pt x="119" y="28"/>
                    </a:lnTo>
                    <a:lnTo>
                      <a:pt x="112" y="27"/>
                    </a:lnTo>
                    <a:lnTo>
                      <a:pt x="106" y="25"/>
                    </a:lnTo>
                    <a:lnTo>
                      <a:pt x="100" y="22"/>
                    </a:lnTo>
                    <a:lnTo>
                      <a:pt x="93" y="15"/>
                    </a:lnTo>
                    <a:lnTo>
                      <a:pt x="87" y="6"/>
                    </a:lnTo>
                    <a:lnTo>
                      <a:pt x="86" y="5"/>
                    </a:lnTo>
                    <a:lnTo>
                      <a:pt x="85" y="4"/>
                    </a:lnTo>
                    <a:lnTo>
                      <a:pt x="79" y="1"/>
                    </a:lnTo>
                    <a:lnTo>
                      <a:pt x="73" y="0"/>
                    </a:lnTo>
                    <a:lnTo>
                      <a:pt x="68" y="0"/>
                    </a:lnTo>
                    <a:lnTo>
                      <a:pt x="62" y="0"/>
                    </a:lnTo>
                    <a:lnTo>
                      <a:pt x="56" y="1"/>
                    </a:lnTo>
                    <a:lnTo>
                      <a:pt x="49" y="2"/>
                    </a:lnTo>
                    <a:lnTo>
                      <a:pt x="43" y="5"/>
                    </a:lnTo>
                    <a:lnTo>
                      <a:pt x="38" y="7"/>
                    </a:lnTo>
                    <a:lnTo>
                      <a:pt x="30" y="9"/>
                    </a:lnTo>
                    <a:lnTo>
                      <a:pt x="21" y="12"/>
                    </a:lnTo>
                    <a:lnTo>
                      <a:pt x="13" y="14"/>
                    </a:lnTo>
                    <a:lnTo>
                      <a:pt x="5" y="14"/>
                    </a:lnTo>
                    <a:lnTo>
                      <a:pt x="3" y="14"/>
                    </a:lnTo>
                    <a:lnTo>
                      <a:pt x="1" y="15"/>
                    </a:lnTo>
                    <a:lnTo>
                      <a:pt x="0" y="17"/>
                    </a:lnTo>
                    <a:lnTo>
                      <a:pt x="0" y="20"/>
                    </a:lnTo>
                    <a:lnTo>
                      <a:pt x="0" y="22"/>
                    </a:lnTo>
                    <a:lnTo>
                      <a:pt x="1" y="24"/>
                    </a:lnTo>
                    <a:lnTo>
                      <a:pt x="3" y="25"/>
                    </a:lnTo>
                    <a:lnTo>
                      <a:pt x="4" y="25"/>
                    </a:lnTo>
                    <a:lnTo>
                      <a:pt x="9" y="25"/>
                    </a:lnTo>
                    <a:lnTo>
                      <a:pt x="15" y="24"/>
                    </a:lnTo>
                    <a:lnTo>
                      <a:pt x="19" y="24"/>
                    </a:lnTo>
                    <a:lnTo>
                      <a:pt x="24" y="23"/>
                    </a:lnTo>
                    <a:lnTo>
                      <a:pt x="28" y="22"/>
                    </a:lnTo>
                    <a:lnTo>
                      <a:pt x="32" y="21"/>
                    </a:lnTo>
                    <a:lnTo>
                      <a:pt x="36" y="19"/>
                    </a:lnTo>
                    <a:lnTo>
                      <a:pt x="41" y="17"/>
                    </a:lnTo>
                    <a:lnTo>
                      <a:pt x="47" y="16"/>
                    </a:lnTo>
                    <a:lnTo>
                      <a:pt x="51" y="14"/>
                    </a:lnTo>
                    <a:lnTo>
                      <a:pt x="56" y="13"/>
                    </a:lnTo>
                    <a:lnTo>
                      <a:pt x="62" y="12"/>
                    </a:lnTo>
                    <a:lnTo>
                      <a:pt x="65" y="10"/>
                    </a:lnTo>
                    <a:lnTo>
                      <a:pt x="70" y="10"/>
                    </a:lnTo>
                    <a:lnTo>
                      <a:pt x="74" y="12"/>
                    </a:lnTo>
                    <a:lnTo>
                      <a:pt x="78" y="13"/>
                    </a:lnTo>
                    <a:lnTo>
                      <a:pt x="86" y="24"/>
                    </a:lnTo>
                    <a:lnTo>
                      <a:pt x="94" y="31"/>
                    </a:lnTo>
                    <a:lnTo>
                      <a:pt x="103" y="36"/>
                    </a:lnTo>
                    <a:lnTo>
                      <a:pt x="111" y="38"/>
                    </a:lnTo>
                    <a:lnTo>
                      <a:pt x="120" y="38"/>
                    </a:lnTo>
                    <a:lnTo>
                      <a:pt x="129" y="37"/>
                    </a:lnTo>
                    <a:lnTo>
                      <a:pt x="138" y="35"/>
                    </a:lnTo>
                    <a:lnTo>
                      <a:pt x="146" y="31"/>
                    </a:lnTo>
                    <a:lnTo>
                      <a:pt x="152" y="30"/>
                    </a:lnTo>
                    <a:lnTo>
                      <a:pt x="156" y="28"/>
                    </a:lnTo>
                    <a:lnTo>
                      <a:pt x="162" y="27"/>
                    </a:lnTo>
                    <a:lnTo>
                      <a:pt x="167" y="25"/>
                    </a:lnTo>
                    <a:lnTo>
                      <a:pt x="172" y="24"/>
                    </a:lnTo>
                    <a:lnTo>
                      <a:pt x="177" y="24"/>
                    </a:lnTo>
                    <a:lnTo>
                      <a:pt x="183" y="25"/>
                    </a:lnTo>
                    <a:lnTo>
                      <a:pt x="187" y="27"/>
                    </a:lnTo>
                    <a:lnTo>
                      <a:pt x="190" y="29"/>
                    </a:lnTo>
                    <a:lnTo>
                      <a:pt x="195" y="34"/>
                    </a:lnTo>
                    <a:lnTo>
                      <a:pt x="206" y="43"/>
                    </a:lnTo>
                    <a:lnTo>
                      <a:pt x="218" y="54"/>
                    </a:lnTo>
                    <a:lnTo>
                      <a:pt x="225" y="59"/>
                    </a:lnTo>
                    <a:lnTo>
                      <a:pt x="232" y="61"/>
                    </a:lnTo>
                    <a:lnTo>
                      <a:pt x="238" y="62"/>
                    </a:lnTo>
                    <a:lnTo>
                      <a:pt x="245" y="61"/>
                    </a:lnTo>
                    <a:lnTo>
                      <a:pt x="251" y="60"/>
                    </a:lnTo>
                    <a:lnTo>
                      <a:pt x="256" y="58"/>
                    </a:lnTo>
                    <a:lnTo>
                      <a:pt x="262" y="55"/>
                    </a:lnTo>
                    <a:lnTo>
                      <a:pt x="268" y="53"/>
                    </a:lnTo>
                    <a:lnTo>
                      <a:pt x="276" y="50"/>
                    </a:lnTo>
                    <a:lnTo>
                      <a:pt x="285" y="46"/>
                    </a:lnTo>
                    <a:lnTo>
                      <a:pt x="293" y="46"/>
                    </a:lnTo>
                    <a:lnTo>
                      <a:pt x="301" y="48"/>
                    </a:lnTo>
                    <a:lnTo>
                      <a:pt x="306" y="55"/>
                    </a:lnTo>
                    <a:lnTo>
                      <a:pt x="311" y="61"/>
                    </a:lnTo>
                    <a:lnTo>
                      <a:pt x="315" y="67"/>
                    </a:lnTo>
                    <a:lnTo>
                      <a:pt x="320" y="72"/>
                    </a:lnTo>
                    <a:lnTo>
                      <a:pt x="325" y="76"/>
                    </a:lnTo>
                    <a:lnTo>
                      <a:pt x="330" y="78"/>
                    </a:lnTo>
                    <a:lnTo>
                      <a:pt x="336" y="82"/>
                    </a:lnTo>
                    <a:lnTo>
                      <a:pt x="342" y="83"/>
                    </a:lnTo>
                    <a:lnTo>
                      <a:pt x="350" y="84"/>
                    </a:lnTo>
                    <a:lnTo>
                      <a:pt x="359" y="84"/>
                    </a:lnTo>
                    <a:lnTo>
                      <a:pt x="366" y="83"/>
                    </a:lnTo>
                    <a:lnTo>
                      <a:pt x="374" y="81"/>
                    </a:lnTo>
                    <a:lnTo>
                      <a:pt x="380" y="78"/>
                    </a:lnTo>
                    <a:lnTo>
                      <a:pt x="387" y="76"/>
                    </a:lnTo>
                    <a:lnTo>
                      <a:pt x="391" y="73"/>
                    </a:lnTo>
                    <a:lnTo>
                      <a:pt x="396" y="70"/>
                    </a:lnTo>
                    <a:lnTo>
                      <a:pt x="397" y="69"/>
                    </a:lnTo>
                    <a:lnTo>
                      <a:pt x="398" y="68"/>
                    </a:lnTo>
                    <a:lnTo>
                      <a:pt x="399" y="67"/>
                    </a:lnTo>
                    <a:lnTo>
                      <a:pt x="400" y="67"/>
                    </a:lnTo>
                    <a:lnTo>
                      <a:pt x="403" y="66"/>
                    </a:lnTo>
                    <a:lnTo>
                      <a:pt x="404" y="63"/>
                    </a:lnTo>
                    <a:lnTo>
                      <a:pt x="404" y="62"/>
                    </a:lnTo>
                    <a:lnTo>
                      <a:pt x="404"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 name="Freeform 74"/>
              <p:cNvSpPr>
                <a:spLocks/>
              </p:cNvSpPr>
              <p:nvPr/>
            </p:nvSpPr>
            <p:spPr bwMode="auto">
              <a:xfrm>
                <a:off x="1287" y="2692"/>
                <a:ext cx="202" cy="43"/>
              </a:xfrm>
              <a:custGeom>
                <a:avLst/>
                <a:gdLst>
                  <a:gd name="T0" fmla="*/ 0 w 405"/>
                  <a:gd name="T1" fmla="*/ 1 h 85"/>
                  <a:gd name="T2" fmla="*/ 0 w 405"/>
                  <a:gd name="T3" fmla="*/ 1 h 85"/>
                  <a:gd name="T4" fmla="*/ 0 w 405"/>
                  <a:gd name="T5" fmla="*/ 1 h 85"/>
                  <a:gd name="T6" fmla="*/ 0 w 405"/>
                  <a:gd name="T7" fmla="*/ 1 h 85"/>
                  <a:gd name="T8" fmla="*/ 0 w 405"/>
                  <a:gd name="T9" fmla="*/ 1 h 85"/>
                  <a:gd name="T10" fmla="*/ 0 w 405"/>
                  <a:gd name="T11" fmla="*/ 1 h 85"/>
                  <a:gd name="T12" fmla="*/ 0 w 405"/>
                  <a:gd name="T13" fmla="*/ 1 h 85"/>
                  <a:gd name="T14" fmla="*/ 0 w 405"/>
                  <a:gd name="T15" fmla="*/ 1 h 85"/>
                  <a:gd name="T16" fmla="*/ 0 w 405"/>
                  <a:gd name="T17" fmla="*/ 1 h 85"/>
                  <a:gd name="T18" fmla="*/ 0 w 405"/>
                  <a:gd name="T19" fmla="*/ 1 h 85"/>
                  <a:gd name="T20" fmla="*/ 0 w 405"/>
                  <a:gd name="T21" fmla="*/ 1 h 85"/>
                  <a:gd name="T22" fmla="*/ 0 w 405"/>
                  <a:gd name="T23" fmla="*/ 1 h 85"/>
                  <a:gd name="T24" fmla="*/ 0 w 405"/>
                  <a:gd name="T25" fmla="*/ 1 h 85"/>
                  <a:gd name="T26" fmla="*/ 0 w 405"/>
                  <a:gd name="T27" fmla="*/ 1 h 85"/>
                  <a:gd name="T28" fmla="*/ 0 w 405"/>
                  <a:gd name="T29" fmla="*/ 1 h 85"/>
                  <a:gd name="T30" fmla="*/ 0 w 405"/>
                  <a:gd name="T31" fmla="*/ 1 h 85"/>
                  <a:gd name="T32" fmla="*/ 0 w 405"/>
                  <a:gd name="T33" fmla="*/ 1 h 85"/>
                  <a:gd name="T34" fmla="*/ 0 w 405"/>
                  <a:gd name="T35" fmla="*/ 1 h 85"/>
                  <a:gd name="T36" fmla="*/ 0 w 405"/>
                  <a:gd name="T37" fmla="*/ 1 h 85"/>
                  <a:gd name="T38" fmla="*/ 0 w 405"/>
                  <a:gd name="T39" fmla="*/ 1 h 85"/>
                  <a:gd name="T40" fmla="*/ 0 w 405"/>
                  <a:gd name="T41" fmla="*/ 1 h 85"/>
                  <a:gd name="T42" fmla="*/ 0 w 405"/>
                  <a:gd name="T43" fmla="*/ 1 h 85"/>
                  <a:gd name="T44" fmla="*/ 0 w 405"/>
                  <a:gd name="T45" fmla="*/ 0 h 85"/>
                  <a:gd name="T46" fmla="*/ 0 w 405"/>
                  <a:gd name="T47" fmla="*/ 1 h 85"/>
                  <a:gd name="T48" fmla="*/ 0 w 405"/>
                  <a:gd name="T49" fmla="*/ 1 h 85"/>
                  <a:gd name="T50" fmla="*/ 0 w 405"/>
                  <a:gd name="T51" fmla="*/ 1 h 85"/>
                  <a:gd name="T52" fmla="*/ 0 w 405"/>
                  <a:gd name="T53" fmla="*/ 1 h 85"/>
                  <a:gd name="T54" fmla="*/ 0 w 405"/>
                  <a:gd name="T55" fmla="*/ 1 h 85"/>
                  <a:gd name="T56" fmla="*/ 0 w 405"/>
                  <a:gd name="T57" fmla="*/ 1 h 85"/>
                  <a:gd name="T58" fmla="*/ 0 w 405"/>
                  <a:gd name="T59" fmla="*/ 1 h 85"/>
                  <a:gd name="T60" fmla="*/ 0 w 405"/>
                  <a:gd name="T61" fmla="*/ 1 h 85"/>
                  <a:gd name="T62" fmla="*/ 0 w 405"/>
                  <a:gd name="T63" fmla="*/ 1 h 85"/>
                  <a:gd name="T64" fmla="*/ 0 w 405"/>
                  <a:gd name="T65" fmla="*/ 1 h 85"/>
                  <a:gd name="T66" fmla="*/ 0 w 405"/>
                  <a:gd name="T67" fmla="*/ 1 h 85"/>
                  <a:gd name="T68" fmla="*/ 0 w 405"/>
                  <a:gd name="T69" fmla="*/ 1 h 85"/>
                  <a:gd name="T70" fmla="*/ 0 w 405"/>
                  <a:gd name="T71" fmla="*/ 1 h 85"/>
                  <a:gd name="T72" fmla="*/ 0 w 405"/>
                  <a:gd name="T73" fmla="*/ 1 h 85"/>
                  <a:gd name="T74" fmla="*/ 0 w 405"/>
                  <a:gd name="T75" fmla="*/ 1 h 85"/>
                  <a:gd name="T76" fmla="*/ 0 w 405"/>
                  <a:gd name="T77" fmla="*/ 1 h 85"/>
                  <a:gd name="T78" fmla="*/ 0 w 405"/>
                  <a:gd name="T79" fmla="*/ 1 h 85"/>
                  <a:gd name="T80" fmla="*/ 0 w 405"/>
                  <a:gd name="T81" fmla="*/ 1 h 85"/>
                  <a:gd name="T82" fmla="*/ 0 w 405"/>
                  <a:gd name="T83" fmla="*/ 1 h 85"/>
                  <a:gd name="T84" fmla="*/ 0 w 405"/>
                  <a:gd name="T85" fmla="*/ 1 h 85"/>
                  <a:gd name="T86" fmla="*/ 0 w 405"/>
                  <a:gd name="T87" fmla="*/ 1 h 85"/>
                  <a:gd name="T88" fmla="*/ 0 w 405"/>
                  <a:gd name="T89" fmla="*/ 1 h 85"/>
                  <a:gd name="T90" fmla="*/ 0 w 405"/>
                  <a:gd name="T91" fmla="*/ 1 h 85"/>
                  <a:gd name="T92" fmla="*/ 0 w 405"/>
                  <a:gd name="T93" fmla="*/ 1 h 85"/>
                  <a:gd name="T94" fmla="*/ 0 w 405"/>
                  <a:gd name="T95" fmla="*/ 1 h 85"/>
                  <a:gd name="T96" fmla="*/ 0 w 405"/>
                  <a:gd name="T97" fmla="*/ 1 h 85"/>
                  <a:gd name="T98" fmla="*/ 0 w 405"/>
                  <a:gd name="T99" fmla="*/ 1 h 85"/>
                  <a:gd name="T100" fmla="*/ 0 w 405"/>
                  <a:gd name="T101" fmla="*/ 1 h 85"/>
                  <a:gd name="T102" fmla="*/ 0 w 405"/>
                  <a:gd name="T103" fmla="*/ 1 h 85"/>
                  <a:gd name="T104" fmla="*/ 0 w 405"/>
                  <a:gd name="T105" fmla="*/ 1 h 8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5"/>
                  <a:gd name="T160" fmla="*/ 0 h 85"/>
                  <a:gd name="T161" fmla="*/ 405 w 405"/>
                  <a:gd name="T162" fmla="*/ 85 h 8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5" h="85">
                    <a:moveTo>
                      <a:pt x="405" y="60"/>
                    </a:moveTo>
                    <a:lnTo>
                      <a:pt x="403" y="58"/>
                    </a:lnTo>
                    <a:lnTo>
                      <a:pt x="401" y="57"/>
                    </a:lnTo>
                    <a:lnTo>
                      <a:pt x="400" y="57"/>
                    </a:lnTo>
                    <a:lnTo>
                      <a:pt x="398" y="57"/>
                    </a:lnTo>
                    <a:lnTo>
                      <a:pt x="396" y="58"/>
                    </a:lnTo>
                    <a:lnTo>
                      <a:pt x="394" y="59"/>
                    </a:lnTo>
                    <a:lnTo>
                      <a:pt x="393" y="60"/>
                    </a:lnTo>
                    <a:lnTo>
                      <a:pt x="391" y="61"/>
                    </a:lnTo>
                    <a:lnTo>
                      <a:pt x="387" y="64"/>
                    </a:lnTo>
                    <a:lnTo>
                      <a:pt x="383" y="66"/>
                    </a:lnTo>
                    <a:lnTo>
                      <a:pt x="377" y="68"/>
                    </a:lnTo>
                    <a:lnTo>
                      <a:pt x="372" y="71"/>
                    </a:lnTo>
                    <a:lnTo>
                      <a:pt x="365" y="73"/>
                    </a:lnTo>
                    <a:lnTo>
                      <a:pt x="360" y="74"/>
                    </a:lnTo>
                    <a:lnTo>
                      <a:pt x="353" y="74"/>
                    </a:lnTo>
                    <a:lnTo>
                      <a:pt x="346" y="73"/>
                    </a:lnTo>
                    <a:lnTo>
                      <a:pt x="341" y="72"/>
                    </a:lnTo>
                    <a:lnTo>
                      <a:pt x="337" y="69"/>
                    </a:lnTo>
                    <a:lnTo>
                      <a:pt x="332" y="66"/>
                    </a:lnTo>
                    <a:lnTo>
                      <a:pt x="327" y="62"/>
                    </a:lnTo>
                    <a:lnTo>
                      <a:pt x="324" y="58"/>
                    </a:lnTo>
                    <a:lnTo>
                      <a:pt x="319" y="53"/>
                    </a:lnTo>
                    <a:lnTo>
                      <a:pt x="315" y="47"/>
                    </a:lnTo>
                    <a:lnTo>
                      <a:pt x="311" y="42"/>
                    </a:lnTo>
                    <a:lnTo>
                      <a:pt x="311" y="39"/>
                    </a:lnTo>
                    <a:lnTo>
                      <a:pt x="309" y="39"/>
                    </a:lnTo>
                    <a:lnTo>
                      <a:pt x="303" y="37"/>
                    </a:lnTo>
                    <a:lnTo>
                      <a:pt x="297" y="35"/>
                    </a:lnTo>
                    <a:lnTo>
                      <a:pt x="292" y="35"/>
                    </a:lnTo>
                    <a:lnTo>
                      <a:pt x="286" y="36"/>
                    </a:lnTo>
                    <a:lnTo>
                      <a:pt x="280" y="37"/>
                    </a:lnTo>
                    <a:lnTo>
                      <a:pt x="274" y="39"/>
                    </a:lnTo>
                    <a:lnTo>
                      <a:pt x="270" y="42"/>
                    </a:lnTo>
                    <a:lnTo>
                      <a:pt x="264" y="44"/>
                    </a:lnTo>
                    <a:lnTo>
                      <a:pt x="258" y="46"/>
                    </a:lnTo>
                    <a:lnTo>
                      <a:pt x="254" y="49"/>
                    </a:lnTo>
                    <a:lnTo>
                      <a:pt x="249" y="50"/>
                    </a:lnTo>
                    <a:lnTo>
                      <a:pt x="244" y="51"/>
                    </a:lnTo>
                    <a:lnTo>
                      <a:pt x="241" y="51"/>
                    </a:lnTo>
                    <a:lnTo>
                      <a:pt x="236" y="51"/>
                    </a:lnTo>
                    <a:lnTo>
                      <a:pt x="232" y="49"/>
                    </a:lnTo>
                    <a:lnTo>
                      <a:pt x="227" y="46"/>
                    </a:lnTo>
                    <a:lnTo>
                      <a:pt x="194" y="18"/>
                    </a:lnTo>
                    <a:lnTo>
                      <a:pt x="194" y="16"/>
                    </a:lnTo>
                    <a:lnTo>
                      <a:pt x="193" y="16"/>
                    </a:lnTo>
                    <a:lnTo>
                      <a:pt x="186" y="15"/>
                    </a:lnTo>
                    <a:lnTo>
                      <a:pt x="180" y="14"/>
                    </a:lnTo>
                    <a:lnTo>
                      <a:pt x="173" y="14"/>
                    </a:lnTo>
                    <a:lnTo>
                      <a:pt x="167" y="15"/>
                    </a:lnTo>
                    <a:lnTo>
                      <a:pt x="160" y="16"/>
                    </a:lnTo>
                    <a:lnTo>
                      <a:pt x="155" y="18"/>
                    </a:lnTo>
                    <a:lnTo>
                      <a:pt x="149" y="19"/>
                    </a:lnTo>
                    <a:lnTo>
                      <a:pt x="143" y="21"/>
                    </a:lnTo>
                    <a:lnTo>
                      <a:pt x="135" y="23"/>
                    </a:lnTo>
                    <a:lnTo>
                      <a:pt x="127" y="26"/>
                    </a:lnTo>
                    <a:lnTo>
                      <a:pt x="120" y="28"/>
                    </a:lnTo>
                    <a:lnTo>
                      <a:pt x="113" y="27"/>
                    </a:lnTo>
                    <a:lnTo>
                      <a:pt x="106" y="26"/>
                    </a:lnTo>
                    <a:lnTo>
                      <a:pt x="100" y="22"/>
                    </a:lnTo>
                    <a:lnTo>
                      <a:pt x="94" y="15"/>
                    </a:lnTo>
                    <a:lnTo>
                      <a:pt x="88" y="6"/>
                    </a:lnTo>
                    <a:lnTo>
                      <a:pt x="88" y="5"/>
                    </a:lnTo>
                    <a:lnTo>
                      <a:pt x="85" y="4"/>
                    </a:lnTo>
                    <a:lnTo>
                      <a:pt x="80" y="1"/>
                    </a:lnTo>
                    <a:lnTo>
                      <a:pt x="75" y="0"/>
                    </a:lnTo>
                    <a:lnTo>
                      <a:pt x="68" y="0"/>
                    </a:lnTo>
                    <a:lnTo>
                      <a:pt x="62" y="0"/>
                    </a:lnTo>
                    <a:lnTo>
                      <a:pt x="57" y="1"/>
                    </a:lnTo>
                    <a:lnTo>
                      <a:pt x="51" y="3"/>
                    </a:lnTo>
                    <a:lnTo>
                      <a:pt x="45" y="5"/>
                    </a:lnTo>
                    <a:lnTo>
                      <a:pt x="39" y="7"/>
                    </a:lnTo>
                    <a:lnTo>
                      <a:pt x="31" y="9"/>
                    </a:lnTo>
                    <a:lnTo>
                      <a:pt x="23" y="13"/>
                    </a:lnTo>
                    <a:lnTo>
                      <a:pt x="14" y="14"/>
                    </a:lnTo>
                    <a:lnTo>
                      <a:pt x="6" y="15"/>
                    </a:lnTo>
                    <a:lnTo>
                      <a:pt x="4" y="15"/>
                    </a:lnTo>
                    <a:lnTo>
                      <a:pt x="3" y="16"/>
                    </a:lnTo>
                    <a:lnTo>
                      <a:pt x="1" y="18"/>
                    </a:lnTo>
                    <a:lnTo>
                      <a:pt x="0" y="20"/>
                    </a:lnTo>
                    <a:lnTo>
                      <a:pt x="0" y="22"/>
                    </a:lnTo>
                    <a:lnTo>
                      <a:pt x="1" y="24"/>
                    </a:lnTo>
                    <a:lnTo>
                      <a:pt x="4" y="26"/>
                    </a:lnTo>
                    <a:lnTo>
                      <a:pt x="6" y="26"/>
                    </a:lnTo>
                    <a:lnTo>
                      <a:pt x="11" y="26"/>
                    </a:lnTo>
                    <a:lnTo>
                      <a:pt x="15" y="24"/>
                    </a:lnTo>
                    <a:lnTo>
                      <a:pt x="20" y="24"/>
                    </a:lnTo>
                    <a:lnTo>
                      <a:pt x="24" y="23"/>
                    </a:lnTo>
                    <a:lnTo>
                      <a:pt x="29" y="22"/>
                    </a:lnTo>
                    <a:lnTo>
                      <a:pt x="34" y="21"/>
                    </a:lnTo>
                    <a:lnTo>
                      <a:pt x="38" y="19"/>
                    </a:lnTo>
                    <a:lnTo>
                      <a:pt x="43" y="18"/>
                    </a:lnTo>
                    <a:lnTo>
                      <a:pt x="47" y="16"/>
                    </a:lnTo>
                    <a:lnTo>
                      <a:pt x="53" y="14"/>
                    </a:lnTo>
                    <a:lnTo>
                      <a:pt x="58" y="13"/>
                    </a:lnTo>
                    <a:lnTo>
                      <a:pt x="62" y="12"/>
                    </a:lnTo>
                    <a:lnTo>
                      <a:pt x="67" y="11"/>
                    </a:lnTo>
                    <a:lnTo>
                      <a:pt x="72" y="11"/>
                    </a:lnTo>
                    <a:lnTo>
                      <a:pt x="76" y="12"/>
                    </a:lnTo>
                    <a:lnTo>
                      <a:pt x="80" y="13"/>
                    </a:lnTo>
                    <a:lnTo>
                      <a:pt x="88" y="24"/>
                    </a:lnTo>
                    <a:lnTo>
                      <a:pt x="96" y="31"/>
                    </a:lnTo>
                    <a:lnTo>
                      <a:pt x="104" y="36"/>
                    </a:lnTo>
                    <a:lnTo>
                      <a:pt x="112" y="38"/>
                    </a:lnTo>
                    <a:lnTo>
                      <a:pt x="121" y="38"/>
                    </a:lnTo>
                    <a:lnTo>
                      <a:pt x="129" y="37"/>
                    </a:lnTo>
                    <a:lnTo>
                      <a:pt x="138" y="35"/>
                    </a:lnTo>
                    <a:lnTo>
                      <a:pt x="147" y="31"/>
                    </a:lnTo>
                    <a:lnTo>
                      <a:pt x="152" y="30"/>
                    </a:lnTo>
                    <a:lnTo>
                      <a:pt x="157" y="29"/>
                    </a:lnTo>
                    <a:lnTo>
                      <a:pt x="163" y="27"/>
                    </a:lnTo>
                    <a:lnTo>
                      <a:pt x="167" y="26"/>
                    </a:lnTo>
                    <a:lnTo>
                      <a:pt x="173" y="26"/>
                    </a:lnTo>
                    <a:lnTo>
                      <a:pt x="178" y="26"/>
                    </a:lnTo>
                    <a:lnTo>
                      <a:pt x="183" y="26"/>
                    </a:lnTo>
                    <a:lnTo>
                      <a:pt x="188" y="27"/>
                    </a:lnTo>
                    <a:lnTo>
                      <a:pt x="190" y="29"/>
                    </a:lnTo>
                    <a:lnTo>
                      <a:pt x="197" y="34"/>
                    </a:lnTo>
                    <a:lnTo>
                      <a:pt x="206" y="43"/>
                    </a:lnTo>
                    <a:lnTo>
                      <a:pt x="220" y="54"/>
                    </a:lnTo>
                    <a:lnTo>
                      <a:pt x="227" y="59"/>
                    </a:lnTo>
                    <a:lnTo>
                      <a:pt x="234" y="61"/>
                    </a:lnTo>
                    <a:lnTo>
                      <a:pt x="240" y="62"/>
                    </a:lnTo>
                    <a:lnTo>
                      <a:pt x="247" y="62"/>
                    </a:lnTo>
                    <a:lnTo>
                      <a:pt x="252" y="61"/>
                    </a:lnTo>
                    <a:lnTo>
                      <a:pt x="258" y="59"/>
                    </a:lnTo>
                    <a:lnTo>
                      <a:pt x="264" y="57"/>
                    </a:lnTo>
                    <a:lnTo>
                      <a:pt x="270" y="53"/>
                    </a:lnTo>
                    <a:lnTo>
                      <a:pt x="278" y="50"/>
                    </a:lnTo>
                    <a:lnTo>
                      <a:pt x="287" y="47"/>
                    </a:lnTo>
                    <a:lnTo>
                      <a:pt x="295" y="46"/>
                    </a:lnTo>
                    <a:lnTo>
                      <a:pt x="303" y="49"/>
                    </a:lnTo>
                    <a:lnTo>
                      <a:pt x="308" y="56"/>
                    </a:lnTo>
                    <a:lnTo>
                      <a:pt x="312" y="61"/>
                    </a:lnTo>
                    <a:lnTo>
                      <a:pt x="317" y="67"/>
                    </a:lnTo>
                    <a:lnTo>
                      <a:pt x="322" y="72"/>
                    </a:lnTo>
                    <a:lnTo>
                      <a:pt x="327" y="76"/>
                    </a:lnTo>
                    <a:lnTo>
                      <a:pt x="332" y="80"/>
                    </a:lnTo>
                    <a:lnTo>
                      <a:pt x="338" y="82"/>
                    </a:lnTo>
                    <a:lnTo>
                      <a:pt x="343" y="84"/>
                    </a:lnTo>
                    <a:lnTo>
                      <a:pt x="352" y="85"/>
                    </a:lnTo>
                    <a:lnTo>
                      <a:pt x="360" y="85"/>
                    </a:lnTo>
                    <a:lnTo>
                      <a:pt x="368" y="84"/>
                    </a:lnTo>
                    <a:lnTo>
                      <a:pt x="375" y="82"/>
                    </a:lnTo>
                    <a:lnTo>
                      <a:pt x="381" y="79"/>
                    </a:lnTo>
                    <a:lnTo>
                      <a:pt x="387" y="76"/>
                    </a:lnTo>
                    <a:lnTo>
                      <a:pt x="393" y="73"/>
                    </a:lnTo>
                    <a:lnTo>
                      <a:pt x="398" y="71"/>
                    </a:lnTo>
                    <a:lnTo>
                      <a:pt x="399" y="69"/>
                    </a:lnTo>
                    <a:lnTo>
                      <a:pt x="400" y="68"/>
                    </a:lnTo>
                    <a:lnTo>
                      <a:pt x="401" y="68"/>
                    </a:lnTo>
                    <a:lnTo>
                      <a:pt x="402" y="67"/>
                    </a:lnTo>
                    <a:lnTo>
                      <a:pt x="403" y="66"/>
                    </a:lnTo>
                    <a:lnTo>
                      <a:pt x="405" y="64"/>
                    </a:lnTo>
                    <a:lnTo>
                      <a:pt x="405" y="62"/>
                    </a:lnTo>
                    <a:lnTo>
                      <a:pt x="405"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 name="Freeform 75"/>
              <p:cNvSpPr>
                <a:spLocks/>
              </p:cNvSpPr>
              <p:nvPr/>
            </p:nvSpPr>
            <p:spPr bwMode="auto">
              <a:xfrm>
                <a:off x="1261" y="2732"/>
                <a:ext cx="202" cy="42"/>
              </a:xfrm>
              <a:custGeom>
                <a:avLst/>
                <a:gdLst>
                  <a:gd name="T0" fmla="*/ 1 w 404"/>
                  <a:gd name="T1" fmla="*/ 1 h 84"/>
                  <a:gd name="T2" fmla="*/ 1 w 404"/>
                  <a:gd name="T3" fmla="*/ 1 h 84"/>
                  <a:gd name="T4" fmla="*/ 1 w 404"/>
                  <a:gd name="T5" fmla="*/ 1 h 84"/>
                  <a:gd name="T6" fmla="*/ 1 w 404"/>
                  <a:gd name="T7" fmla="*/ 1 h 84"/>
                  <a:gd name="T8" fmla="*/ 1 w 404"/>
                  <a:gd name="T9" fmla="*/ 1 h 84"/>
                  <a:gd name="T10" fmla="*/ 1 w 404"/>
                  <a:gd name="T11" fmla="*/ 1 h 84"/>
                  <a:gd name="T12" fmla="*/ 1 w 404"/>
                  <a:gd name="T13" fmla="*/ 1 h 84"/>
                  <a:gd name="T14" fmla="*/ 1 w 404"/>
                  <a:gd name="T15" fmla="*/ 1 h 84"/>
                  <a:gd name="T16" fmla="*/ 1 w 404"/>
                  <a:gd name="T17" fmla="*/ 1 h 84"/>
                  <a:gd name="T18" fmla="*/ 1 w 404"/>
                  <a:gd name="T19" fmla="*/ 1 h 84"/>
                  <a:gd name="T20" fmla="*/ 1 w 404"/>
                  <a:gd name="T21" fmla="*/ 1 h 84"/>
                  <a:gd name="T22" fmla="*/ 1 w 404"/>
                  <a:gd name="T23" fmla="*/ 1 h 84"/>
                  <a:gd name="T24" fmla="*/ 1 w 404"/>
                  <a:gd name="T25" fmla="*/ 1 h 84"/>
                  <a:gd name="T26" fmla="*/ 1 w 404"/>
                  <a:gd name="T27" fmla="*/ 1 h 84"/>
                  <a:gd name="T28" fmla="*/ 1 w 404"/>
                  <a:gd name="T29" fmla="*/ 1 h 84"/>
                  <a:gd name="T30" fmla="*/ 1 w 404"/>
                  <a:gd name="T31" fmla="*/ 1 h 84"/>
                  <a:gd name="T32" fmla="*/ 1 w 404"/>
                  <a:gd name="T33" fmla="*/ 1 h 84"/>
                  <a:gd name="T34" fmla="*/ 1 w 404"/>
                  <a:gd name="T35" fmla="*/ 1 h 84"/>
                  <a:gd name="T36" fmla="*/ 1 w 404"/>
                  <a:gd name="T37" fmla="*/ 1 h 84"/>
                  <a:gd name="T38" fmla="*/ 1 w 404"/>
                  <a:gd name="T39" fmla="*/ 1 h 84"/>
                  <a:gd name="T40" fmla="*/ 1 w 404"/>
                  <a:gd name="T41" fmla="*/ 1 h 84"/>
                  <a:gd name="T42" fmla="*/ 1 w 404"/>
                  <a:gd name="T43" fmla="*/ 1 h 84"/>
                  <a:gd name="T44" fmla="*/ 1 w 404"/>
                  <a:gd name="T45" fmla="*/ 0 h 84"/>
                  <a:gd name="T46" fmla="*/ 1 w 404"/>
                  <a:gd name="T47" fmla="*/ 1 h 84"/>
                  <a:gd name="T48" fmla="*/ 1 w 404"/>
                  <a:gd name="T49" fmla="*/ 1 h 84"/>
                  <a:gd name="T50" fmla="*/ 1 w 404"/>
                  <a:gd name="T51" fmla="*/ 1 h 84"/>
                  <a:gd name="T52" fmla="*/ 1 w 404"/>
                  <a:gd name="T53" fmla="*/ 1 h 84"/>
                  <a:gd name="T54" fmla="*/ 0 w 404"/>
                  <a:gd name="T55" fmla="*/ 1 h 84"/>
                  <a:gd name="T56" fmla="*/ 1 w 404"/>
                  <a:gd name="T57" fmla="*/ 1 h 84"/>
                  <a:gd name="T58" fmla="*/ 1 w 404"/>
                  <a:gd name="T59" fmla="*/ 1 h 84"/>
                  <a:gd name="T60" fmla="*/ 1 w 404"/>
                  <a:gd name="T61" fmla="*/ 1 h 84"/>
                  <a:gd name="T62" fmla="*/ 1 w 404"/>
                  <a:gd name="T63" fmla="*/ 1 h 84"/>
                  <a:gd name="T64" fmla="*/ 1 w 404"/>
                  <a:gd name="T65" fmla="*/ 1 h 84"/>
                  <a:gd name="T66" fmla="*/ 1 w 404"/>
                  <a:gd name="T67" fmla="*/ 1 h 84"/>
                  <a:gd name="T68" fmla="*/ 1 w 404"/>
                  <a:gd name="T69" fmla="*/ 1 h 84"/>
                  <a:gd name="T70" fmla="*/ 1 w 404"/>
                  <a:gd name="T71" fmla="*/ 1 h 84"/>
                  <a:gd name="T72" fmla="*/ 1 w 404"/>
                  <a:gd name="T73" fmla="*/ 1 h 84"/>
                  <a:gd name="T74" fmla="*/ 1 w 404"/>
                  <a:gd name="T75" fmla="*/ 1 h 84"/>
                  <a:gd name="T76" fmla="*/ 1 w 404"/>
                  <a:gd name="T77" fmla="*/ 1 h 84"/>
                  <a:gd name="T78" fmla="*/ 1 w 404"/>
                  <a:gd name="T79" fmla="*/ 1 h 84"/>
                  <a:gd name="T80" fmla="*/ 1 w 404"/>
                  <a:gd name="T81" fmla="*/ 1 h 84"/>
                  <a:gd name="T82" fmla="*/ 1 w 404"/>
                  <a:gd name="T83" fmla="*/ 1 h 84"/>
                  <a:gd name="T84" fmla="*/ 1 w 404"/>
                  <a:gd name="T85" fmla="*/ 1 h 84"/>
                  <a:gd name="T86" fmla="*/ 1 w 404"/>
                  <a:gd name="T87" fmla="*/ 1 h 84"/>
                  <a:gd name="T88" fmla="*/ 1 w 404"/>
                  <a:gd name="T89" fmla="*/ 1 h 84"/>
                  <a:gd name="T90" fmla="*/ 1 w 404"/>
                  <a:gd name="T91" fmla="*/ 1 h 84"/>
                  <a:gd name="T92" fmla="*/ 1 w 404"/>
                  <a:gd name="T93" fmla="*/ 1 h 84"/>
                  <a:gd name="T94" fmla="*/ 1 w 404"/>
                  <a:gd name="T95" fmla="*/ 1 h 84"/>
                  <a:gd name="T96" fmla="*/ 1 w 404"/>
                  <a:gd name="T97" fmla="*/ 1 h 84"/>
                  <a:gd name="T98" fmla="*/ 1 w 404"/>
                  <a:gd name="T99" fmla="*/ 1 h 84"/>
                  <a:gd name="T100" fmla="*/ 1 w 404"/>
                  <a:gd name="T101" fmla="*/ 1 h 84"/>
                  <a:gd name="T102" fmla="*/ 1 w 404"/>
                  <a:gd name="T103" fmla="*/ 1 h 84"/>
                  <a:gd name="T104" fmla="*/ 1 w 404"/>
                  <a:gd name="T105" fmla="*/ 1 h 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4"/>
                  <a:gd name="T160" fmla="*/ 0 h 84"/>
                  <a:gd name="T161" fmla="*/ 404 w 404"/>
                  <a:gd name="T162" fmla="*/ 84 h 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4" h="84">
                    <a:moveTo>
                      <a:pt x="404" y="60"/>
                    </a:moveTo>
                    <a:lnTo>
                      <a:pt x="402" y="57"/>
                    </a:lnTo>
                    <a:lnTo>
                      <a:pt x="400" y="56"/>
                    </a:lnTo>
                    <a:lnTo>
                      <a:pt x="398" y="56"/>
                    </a:lnTo>
                    <a:lnTo>
                      <a:pt x="396" y="56"/>
                    </a:lnTo>
                    <a:lnTo>
                      <a:pt x="395" y="57"/>
                    </a:lnTo>
                    <a:lnTo>
                      <a:pt x="393" y="57"/>
                    </a:lnTo>
                    <a:lnTo>
                      <a:pt x="391" y="58"/>
                    </a:lnTo>
                    <a:lnTo>
                      <a:pt x="390" y="60"/>
                    </a:lnTo>
                    <a:lnTo>
                      <a:pt x="387" y="62"/>
                    </a:lnTo>
                    <a:lnTo>
                      <a:pt x="382" y="64"/>
                    </a:lnTo>
                    <a:lnTo>
                      <a:pt x="376" y="68"/>
                    </a:lnTo>
                    <a:lnTo>
                      <a:pt x="370" y="70"/>
                    </a:lnTo>
                    <a:lnTo>
                      <a:pt x="365" y="72"/>
                    </a:lnTo>
                    <a:lnTo>
                      <a:pt x="358" y="73"/>
                    </a:lnTo>
                    <a:lnTo>
                      <a:pt x="352" y="73"/>
                    </a:lnTo>
                    <a:lnTo>
                      <a:pt x="345" y="72"/>
                    </a:lnTo>
                    <a:lnTo>
                      <a:pt x="340" y="71"/>
                    </a:lnTo>
                    <a:lnTo>
                      <a:pt x="336" y="69"/>
                    </a:lnTo>
                    <a:lnTo>
                      <a:pt x="331" y="65"/>
                    </a:lnTo>
                    <a:lnTo>
                      <a:pt x="327" y="62"/>
                    </a:lnTo>
                    <a:lnTo>
                      <a:pt x="322" y="57"/>
                    </a:lnTo>
                    <a:lnTo>
                      <a:pt x="319" y="53"/>
                    </a:lnTo>
                    <a:lnTo>
                      <a:pt x="314" y="47"/>
                    </a:lnTo>
                    <a:lnTo>
                      <a:pt x="311" y="40"/>
                    </a:lnTo>
                    <a:lnTo>
                      <a:pt x="309" y="39"/>
                    </a:lnTo>
                    <a:lnTo>
                      <a:pt x="308" y="39"/>
                    </a:lnTo>
                    <a:lnTo>
                      <a:pt x="301" y="37"/>
                    </a:lnTo>
                    <a:lnTo>
                      <a:pt x="296" y="34"/>
                    </a:lnTo>
                    <a:lnTo>
                      <a:pt x="290" y="34"/>
                    </a:lnTo>
                    <a:lnTo>
                      <a:pt x="284" y="35"/>
                    </a:lnTo>
                    <a:lnTo>
                      <a:pt x="278" y="37"/>
                    </a:lnTo>
                    <a:lnTo>
                      <a:pt x="274" y="39"/>
                    </a:lnTo>
                    <a:lnTo>
                      <a:pt x="268" y="41"/>
                    </a:lnTo>
                    <a:lnTo>
                      <a:pt x="263" y="44"/>
                    </a:lnTo>
                    <a:lnTo>
                      <a:pt x="258" y="46"/>
                    </a:lnTo>
                    <a:lnTo>
                      <a:pt x="252" y="48"/>
                    </a:lnTo>
                    <a:lnTo>
                      <a:pt x="247" y="49"/>
                    </a:lnTo>
                    <a:lnTo>
                      <a:pt x="243" y="50"/>
                    </a:lnTo>
                    <a:lnTo>
                      <a:pt x="239" y="50"/>
                    </a:lnTo>
                    <a:lnTo>
                      <a:pt x="235" y="49"/>
                    </a:lnTo>
                    <a:lnTo>
                      <a:pt x="230" y="47"/>
                    </a:lnTo>
                    <a:lnTo>
                      <a:pt x="225" y="45"/>
                    </a:lnTo>
                    <a:lnTo>
                      <a:pt x="192" y="16"/>
                    </a:lnTo>
                    <a:lnTo>
                      <a:pt x="185" y="15"/>
                    </a:lnTo>
                    <a:lnTo>
                      <a:pt x="178" y="14"/>
                    </a:lnTo>
                    <a:lnTo>
                      <a:pt x="172" y="14"/>
                    </a:lnTo>
                    <a:lnTo>
                      <a:pt x="165" y="15"/>
                    </a:lnTo>
                    <a:lnTo>
                      <a:pt x="160" y="16"/>
                    </a:lnTo>
                    <a:lnTo>
                      <a:pt x="154" y="17"/>
                    </a:lnTo>
                    <a:lnTo>
                      <a:pt x="148" y="18"/>
                    </a:lnTo>
                    <a:lnTo>
                      <a:pt x="142" y="20"/>
                    </a:lnTo>
                    <a:lnTo>
                      <a:pt x="134" y="23"/>
                    </a:lnTo>
                    <a:lnTo>
                      <a:pt x="126" y="25"/>
                    </a:lnTo>
                    <a:lnTo>
                      <a:pt x="118" y="27"/>
                    </a:lnTo>
                    <a:lnTo>
                      <a:pt x="111" y="26"/>
                    </a:lnTo>
                    <a:lnTo>
                      <a:pt x="106" y="25"/>
                    </a:lnTo>
                    <a:lnTo>
                      <a:pt x="99" y="22"/>
                    </a:lnTo>
                    <a:lnTo>
                      <a:pt x="93" y="15"/>
                    </a:lnTo>
                    <a:lnTo>
                      <a:pt x="87" y="5"/>
                    </a:lnTo>
                    <a:lnTo>
                      <a:pt x="86" y="4"/>
                    </a:lnTo>
                    <a:lnTo>
                      <a:pt x="85" y="3"/>
                    </a:lnTo>
                    <a:lnTo>
                      <a:pt x="79" y="1"/>
                    </a:lnTo>
                    <a:lnTo>
                      <a:pt x="73" y="0"/>
                    </a:lnTo>
                    <a:lnTo>
                      <a:pt x="68" y="0"/>
                    </a:lnTo>
                    <a:lnTo>
                      <a:pt x="62" y="0"/>
                    </a:lnTo>
                    <a:lnTo>
                      <a:pt x="56" y="1"/>
                    </a:lnTo>
                    <a:lnTo>
                      <a:pt x="49" y="2"/>
                    </a:lnTo>
                    <a:lnTo>
                      <a:pt x="43" y="4"/>
                    </a:lnTo>
                    <a:lnTo>
                      <a:pt x="38" y="7"/>
                    </a:lnTo>
                    <a:lnTo>
                      <a:pt x="30" y="9"/>
                    </a:lnTo>
                    <a:lnTo>
                      <a:pt x="21" y="11"/>
                    </a:lnTo>
                    <a:lnTo>
                      <a:pt x="13" y="14"/>
                    </a:lnTo>
                    <a:lnTo>
                      <a:pt x="5" y="14"/>
                    </a:lnTo>
                    <a:lnTo>
                      <a:pt x="3" y="14"/>
                    </a:lnTo>
                    <a:lnTo>
                      <a:pt x="1" y="15"/>
                    </a:lnTo>
                    <a:lnTo>
                      <a:pt x="0" y="17"/>
                    </a:lnTo>
                    <a:lnTo>
                      <a:pt x="0" y="19"/>
                    </a:lnTo>
                    <a:lnTo>
                      <a:pt x="0" y="22"/>
                    </a:lnTo>
                    <a:lnTo>
                      <a:pt x="1" y="24"/>
                    </a:lnTo>
                    <a:lnTo>
                      <a:pt x="3" y="25"/>
                    </a:lnTo>
                    <a:lnTo>
                      <a:pt x="4" y="25"/>
                    </a:lnTo>
                    <a:lnTo>
                      <a:pt x="9" y="25"/>
                    </a:lnTo>
                    <a:lnTo>
                      <a:pt x="13" y="24"/>
                    </a:lnTo>
                    <a:lnTo>
                      <a:pt x="18" y="24"/>
                    </a:lnTo>
                    <a:lnTo>
                      <a:pt x="23" y="23"/>
                    </a:lnTo>
                    <a:lnTo>
                      <a:pt x="27" y="22"/>
                    </a:lnTo>
                    <a:lnTo>
                      <a:pt x="32" y="19"/>
                    </a:lnTo>
                    <a:lnTo>
                      <a:pt x="36" y="18"/>
                    </a:lnTo>
                    <a:lnTo>
                      <a:pt x="41" y="17"/>
                    </a:lnTo>
                    <a:lnTo>
                      <a:pt x="46" y="16"/>
                    </a:lnTo>
                    <a:lnTo>
                      <a:pt x="51" y="14"/>
                    </a:lnTo>
                    <a:lnTo>
                      <a:pt x="56" y="12"/>
                    </a:lnTo>
                    <a:lnTo>
                      <a:pt x="61" y="11"/>
                    </a:lnTo>
                    <a:lnTo>
                      <a:pt x="65" y="10"/>
                    </a:lnTo>
                    <a:lnTo>
                      <a:pt x="70" y="10"/>
                    </a:lnTo>
                    <a:lnTo>
                      <a:pt x="74" y="11"/>
                    </a:lnTo>
                    <a:lnTo>
                      <a:pt x="78" y="12"/>
                    </a:lnTo>
                    <a:lnTo>
                      <a:pt x="86" y="24"/>
                    </a:lnTo>
                    <a:lnTo>
                      <a:pt x="94" y="31"/>
                    </a:lnTo>
                    <a:lnTo>
                      <a:pt x="102" y="35"/>
                    </a:lnTo>
                    <a:lnTo>
                      <a:pt x="111" y="38"/>
                    </a:lnTo>
                    <a:lnTo>
                      <a:pt x="119" y="38"/>
                    </a:lnTo>
                    <a:lnTo>
                      <a:pt x="129" y="37"/>
                    </a:lnTo>
                    <a:lnTo>
                      <a:pt x="137" y="34"/>
                    </a:lnTo>
                    <a:lnTo>
                      <a:pt x="146" y="31"/>
                    </a:lnTo>
                    <a:lnTo>
                      <a:pt x="152" y="30"/>
                    </a:lnTo>
                    <a:lnTo>
                      <a:pt x="156" y="27"/>
                    </a:lnTo>
                    <a:lnTo>
                      <a:pt x="162" y="26"/>
                    </a:lnTo>
                    <a:lnTo>
                      <a:pt x="167" y="25"/>
                    </a:lnTo>
                    <a:lnTo>
                      <a:pt x="172" y="24"/>
                    </a:lnTo>
                    <a:lnTo>
                      <a:pt x="177" y="24"/>
                    </a:lnTo>
                    <a:lnTo>
                      <a:pt x="183" y="25"/>
                    </a:lnTo>
                    <a:lnTo>
                      <a:pt x="187" y="26"/>
                    </a:lnTo>
                    <a:lnTo>
                      <a:pt x="190" y="29"/>
                    </a:lnTo>
                    <a:lnTo>
                      <a:pt x="195" y="33"/>
                    </a:lnTo>
                    <a:lnTo>
                      <a:pt x="206" y="42"/>
                    </a:lnTo>
                    <a:lnTo>
                      <a:pt x="218" y="54"/>
                    </a:lnTo>
                    <a:lnTo>
                      <a:pt x="225" y="58"/>
                    </a:lnTo>
                    <a:lnTo>
                      <a:pt x="232" y="61"/>
                    </a:lnTo>
                    <a:lnTo>
                      <a:pt x="238" y="62"/>
                    </a:lnTo>
                    <a:lnTo>
                      <a:pt x="245" y="61"/>
                    </a:lnTo>
                    <a:lnTo>
                      <a:pt x="251" y="60"/>
                    </a:lnTo>
                    <a:lnTo>
                      <a:pt x="256" y="57"/>
                    </a:lnTo>
                    <a:lnTo>
                      <a:pt x="262" y="55"/>
                    </a:lnTo>
                    <a:lnTo>
                      <a:pt x="268" y="53"/>
                    </a:lnTo>
                    <a:lnTo>
                      <a:pt x="276" y="49"/>
                    </a:lnTo>
                    <a:lnTo>
                      <a:pt x="285" y="46"/>
                    </a:lnTo>
                    <a:lnTo>
                      <a:pt x="293" y="46"/>
                    </a:lnTo>
                    <a:lnTo>
                      <a:pt x="301" y="48"/>
                    </a:lnTo>
                    <a:lnTo>
                      <a:pt x="306" y="55"/>
                    </a:lnTo>
                    <a:lnTo>
                      <a:pt x="311" y="61"/>
                    </a:lnTo>
                    <a:lnTo>
                      <a:pt x="315" y="67"/>
                    </a:lnTo>
                    <a:lnTo>
                      <a:pt x="320" y="71"/>
                    </a:lnTo>
                    <a:lnTo>
                      <a:pt x="326" y="76"/>
                    </a:lnTo>
                    <a:lnTo>
                      <a:pt x="330" y="78"/>
                    </a:lnTo>
                    <a:lnTo>
                      <a:pt x="336" y="82"/>
                    </a:lnTo>
                    <a:lnTo>
                      <a:pt x="342" y="83"/>
                    </a:lnTo>
                    <a:lnTo>
                      <a:pt x="350" y="84"/>
                    </a:lnTo>
                    <a:lnTo>
                      <a:pt x="359" y="84"/>
                    </a:lnTo>
                    <a:lnTo>
                      <a:pt x="366" y="83"/>
                    </a:lnTo>
                    <a:lnTo>
                      <a:pt x="374" y="80"/>
                    </a:lnTo>
                    <a:lnTo>
                      <a:pt x="380" y="78"/>
                    </a:lnTo>
                    <a:lnTo>
                      <a:pt x="387" y="76"/>
                    </a:lnTo>
                    <a:lnTo>
                      <a:pt x="391" y="72"/>
                    </a:lnTo>
                    <a:lnTo>
                      <a:pt x="396" y="70"/>
                    </a:lnTo>
                    <a:lnTo>
                      <a:pt x="397" y="69"/>
                    </a:lnTo>
                    <a:lnTo>
                      <a:pt x="398" y="68"/>
                    </a:lnTo>
                    <a:lnTo>
                      <a:pt x="399" y="67"/>
                    </a:lnTo>
                    <a:lnTo>
                      <a:pt x="400" y="67"/>
                    </a:lnTo>
                    <a:lnTo>
                      <a:pt x="403" y="65"/>
                    </a:lnTo>
                    <a:lnTo>
                      <a:pt x="404" y="63"/>
                    </a:lnTo>
                    <a:lnTo>
                      <a:pt x="404" y="62"/>
                    </a:lnTo>
                    <a:lnTo>
                      <a:pt x="404"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 name="Freeform 76"/>
              <p:cNvSpPr>
                <a:spLocks/>
              </p:cNvSpPr>
              <p:nvPr/>
            </p:nvSpPr>
            <p:spPr bwMode="auto">
              <a:xfrm>
                <a:off x="736" y="3063"/>
                <a:ext cx="284" cy="278"/>
              </a:xfrm>
              <a:custGeom>
                <a:avLst/>
                <a:gdLst>
                  <a:gd name="T0" fmla="*/ 1 w 568"/>
                  <a:gd name="T1" fmla="*/ 0 h 557"/>
                  <a:gd name="T2" fmla="*/ 1 w 568"/>
                  <a:gd name="T3" fmla="*/ 0 h 557"/>
                  <a:gd name="T4" fmla="*/ 1 w 568"/>
                  <a:gd name="T5" fmla="*/ 0 h 557"/>
                  <a:gd name="T6" fmla="*/ 1 w 568"/>
                  <a:gd name="T7" fmla="*/ 0 h 557"/>
                  <a:gd name="T8" fmla="*/ 1 w 568"/>
                  <a:gd name="T9" fmla="*/ 0 h 557"/>
                  <a:gd name="T10" fmla="*/ 1 w 568"/>
                  <a:gd name="T11" fmla="*/ 0 h 557"/>
                  <a:gd name="T12" fmla="*/ 1 w 568"/>
                  <a:gd name="T13" fmla="*/ 0 h 557"/>
                  <a:gd name="T14" fmla="*/ 1 w 568"/>
                  <a:gd name="T15" fmla="*/ 0 h 557"/>
                  <a:gd name="T16" fmla="*/ 1 w 568"/>
                  <a:gd name="T17" fmla="*/ 0 h 557"/>
                  <a:gd name="T18" fmla="*/ 1 w 568"/>
                  <a:gd name="T19" fmla="*/ 0 h 557"/>
                  <a:gd name="T20" fmla="*/ 1 w 568"/>
                  <a:gd name="T21" fmla="*/ 0 h 557"/>
                  <a:gd name="T22" fmla="*/ 1 w 568"/>
                  <a:gd name="T23" fmla="*/ 0 h 557"/>
                  <a:gd name="T24" fmla="*/ 1 w 568"/>
                  <a:gd name="T25" fmla="*/ 0 h 557"/>
                  <a:gd name="T26" fmla="*/ 1 w 568"/>
                  <a:gd name="T27" fmla="*/ 0 h 557"/>
                  <a:gd name="T28" fmla="*/ 1 w 568"/>
                  <a:gd name="T29" fmla="*/ 0 h 557"/>
                  <a:gd name="T30" fmla="*/ 1 w 568"/>
                  <a:gd name="T31" fmla="*/ 0 h 557"/>
                  <a:gd name="T32" fmla="*/ 1 w 568"/>
                  <a:gd name="T33" fmla="*/ 0 h 557"/>
                  <a:gd name="T34" fmla="*/ 1 w 568"/>
                  <a:gd name="T35" fmla="*/ 0 h 557"/>
                  <a:gd name="T36" fmla="*/ 1 w 568"/>
                  <a:gd name="T37" fmla="*/ 0 h 557"/>
                  <a:gd name="T38" fmla="*/ 1 w 568"/>
                  <a:gd name="T39" fmla="*/ 0 h 557"/>
                  <a:gd name="T40" fmla="*/ 1 w 568"/>
                  <a:gd name="T41" fmla="*/ 0 h 557"/>
                  <a:gd name="T42" fmla="*/ 1 w 568"/>
                  <a:gd name="T43" fmla="*/ 0 h 557"/>
                  <a:gd name="T44" fmla="*/ 1 w 568"/>
                  <a:gd name="T45" fmla="*/ 0 h 557"/>
                  <a:gd name="T46" fmla="*/ 1 w 568"/>
                  <a:gd name="T47" fmla="*/ 0 h 557"/>
                  <a:gd name="T48" fmla="*/ 1 w 568"/>
                  <a:gd name="T49" fmla="*/ 0 h 557"/>
                  <a:gd name="T50" fmla="*/ 1 w 568"/>
                  <a:gd name="T51" fmla="*/ 0 h 557"/>
                  <a:gd name="T52" fmla="*/ 1 w 568"/>
                  <a:gd name="T53" fmla="*/ 0 h 557"/>
                  <a:gd name="T54" fmla="*/ 1 w 568"/>
                  <a:gd name="T55" fmla="*/ 0 h 557"/>
                  <a:gd name="T56" fmla="*/ 1 w 568"/>
                  <a:gd name="T57" fmla="*/ 0 h 557"/>
                  <a:gd name="T58" fmla="*/ 1 w 568"/>
                  <a:gd name="T59" fmla="*/ 0 h 557"/>
                  <a:gd name="T60" fmla="*/ 1 w 568"/>
                  <a:gd name="T61" fmla="*/ 0 h 557"/>
                  <a:gd name="T62" fmla="*/ 1 w 568"/>
                  <a:gd name="T63" fmla="*/ 0 h 557"/>
                  <a:gd name="T64" fmla="*/ 1 w 568"/>
                  <a:gd name="T65" fmla="*/ 0 h 557"/>
                  <a:gd name="T66" fmla="*/ 1 w 568"/>
                  <a:gd name="T67" fmla="*/ 0 h 557"/>
                  <a:gd name="T68" fmla="*/ 0 w 568"/>
                  <a:gd name="T69" fmla="*/ 0 h 557"/>
                  <a:gd name="T70" fmla="*/ 1 w 568"/>
                  <a:gd name="T71" fmla="*/ 0 h 557"/>
                  <a:gd name="T72" fmla="*/ 1 w 568"/>
                  <a:gd name="T73" fmla="*/ 0 h 557"/>
                  <a:gd name="T74" fmla="*/ 1 w 568"/>
                  <a:gd name="T75" fmla="*/ 0 h 557"/>
                  <a:gd name="T76" fmla="*/ 1 w 568"/>
                  <a:gd name="T77" fmla="*/ 0 h 557"/>
                  <a:gd name="T78" fmla="*/ 1 w 568"/>
                  <a:gd name="T79" fmla="*/ 0 h 557"/>
                  <a:gd name="T80" fmla="*/ 1 w 568"/>
                  <a:gd name="T81" fmla="*/ 0 h 557"/>
                  <a:gd name="T82" fmla="*/ 1 w 568"/>
                  <a:gd name="T83" fmla="*/ 0 h 557"/>
                  <a:gd name="T84" fmla="*/ 1 w 568"/>
                  <a:gd name="T85" fmla="*/ 0 h 557"/>
                  <a:gd name="T86" fmla="*/ 1 w 568"/>
                  <a:gd name="T87" fmla="*/ 0 h 557"/>
                  <a:gd name="T88" fmla="*/ 1 w 568"/>
                  <a:gd name="T89" fmla="*/ 0 h 557"/>
                  <a:gd name="T90" fmla="*/ 1 w 568"/>
                  <a:gd name="T91" fmla="*/ 0 h 557"/>
                  <a:gd name="T92" fmla="*/ 1 w 568"/>
                  <a:gd name="T93" fmla="*/ 0 h 557"/>
                  <a:gd name="T94" fmla="*/ 1 w 568"/>
                  <a:gd name="T95" fmla="*/ 0 h 557"/>
                  <a:gd name="T96" fmla="*/ 1 w 568"/>
                  <a:gd name="T97" fmla="*/ 0 h 557"/>
                  <a:gd name="T98" fmla="*/ 1 w 568"/>
                  <a:gd name="T99" fmla="*/ 0 h 557"/>
                  <a:gd name="T100" fmla="*/ 1 w 568"/>
                  <a:gd name="T101" fmla="*/ 0 h 557"/>
                  <a:gd name="T102" fmla="*/ 1 w 568"/>
                  <a:gd name="T103" fmla="*/ 0 h 557"/>
                  <a:gd name="T104" fmla="*/ 1 w 568"/>
                  <a:gd name="T105" fmla="*/ 0 h 557"/>
                  <a:gd name="T106" fmla="*/ 1 w 568"/>
                  <a:gd name="T107" fmla="*/ 0 h 557"/>
                  <a:gd name="T108" fmla="*/ 1 w 568"/>
                  <a:gd name="T109" fmla="*/ 0 h 557"/>
                  <a:gd name="T110" fmla="*/ 1 w 568"/>
                  <a:gd name="T111" fmla="*/ 0 h 557"/>
                  <a:gd name="T112" fmla="*/ 1 w 568"/>
                  <a:gd name="T113" fmla="*/ 0 h 557"/>
                  <a:gd name="T114" fmla="*/ 1 w 568"/>
                  <a:gd name="T115" fmla="*/ 0 h 557"/>
                  <a:gd name="T116" fmla="*/ 1 w 568"/>
                  <a:gd name="T117" fmla="*/ 0 h 557"/>
                  <a:gd name="T118" fmla="*/ 1 w 568"/>
                  <a:gd name="T119" fmla="*/ 0 h 5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68"/>
                  <a:gd name="T181" fmla="*/ 0 h 557"/>
                  <a:gd name="T182" fmla="*/ 568 w 568"/>
                  <a:gd name="T183" fmla="*/ 557 h 5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68" h="557">
                    <a:moveTo>
                      <a:pt x="521" y="333"/>
                    </a:moveTo>
                    <a:lnTo>
                      <a:pt x="516" y="337"/>
                    </a:lnTo>
                    <a:lnTo>
                      <a:pt x="512" y="340"/>
                    </a:lnTo>
                    <a:lnTo>
                      <a:pt x="506" y="343"/>
                    </a:lnTo>
                    <a:lnTo>
                      <a:pt x="501" y="348"/>
                    </a:lnTo>
                    <a:lnTo>
                      <a:pt x="495" y="352"/>
                    </a:lnTo>
                    <a:lnTo>
                      <a:pt x="491" y="356"/>
                    </a:lnTo>
                    <a:lnTo>
                      <a:pt x="485" y="360"/>
                    </a:lnTo>
                    <a:lnTo>
                      <a:pt x="479" y="364"/>
                    </a:lnTo>
                    <a:lnTo>
                      <a:pt x="449" y="386"/>
                    </a:lnTo>
                    <a:lnTo>
                      <a:pt x="421" y="407"/>
                    </a:lnTo>
                    <a:lnTo>
                      <a:pt x="392" y="426"/>
                    </a:lnTo>
                    <a:lnTo>
                      <a:pt x="363" y="445"/>
                    </a:lnTo>
                    <a:lnTo>
                      <a:pt x="335" y="461"/>
                    </a:lnTo>
                    <a:lnTo>
                      <a:pt x="308" y="476"/>
                    </a:lnTo>
                    <a:lnTo>
                      <a:pt x="281" y="488"/>
                    </a:lnTo>
                    <a:lnTo>
                      <a:pt x="255" y="497"/>
                    </a:lnTo>
                    <a:lnTo>
                      <a:pt x="228" y="504"/>
                    </a:lnTo>
                    <a:lnTo>
                      <a:pt x="204" y="508"/>
                    </a:lnTo>
                    <a:lnTo>
                      <a:pt x="179" y="508"/>
                    </a:lnTo>
                    <a:lnTo>
                      <a:pt x="155" y="505"/>
                    </a:lnTo>
                    <a:lnTo>
                      <a:pt x="131" y="498"/>
                    </a:lnTo>
                    <a:lnTo>
                      <a:pt x="110" y="486"/>
                    </a:lnTo>
                    <a:lnTo>
                      <a:pt x="87" y="471"/>
                    </a:lnTo>
                    <a:lnTo>
                      <a:pt x="66" y="451"/>
                    </a:lnTo>
                    <a:lnTo>
                      <a:pt x="60" y="437"/>
                    </a:lnTo>
                    <a:lnTo>
                      <a:pt x="55" y="424"/>
                    </a:lnTo>
                    <a:lnTo>
                      <a:pt x="51" y="410"/>
                    </a:lnTo>
                    <a:lnTo>
                      <a:pt x="49" y="398"/>
                    </a:lnTo>
                    <a:lnTo>
                      <a:pt x="47" y="372"/>
                    </a:lnTo>
                    <a:lnTo>
                      <a:pt x="50" y="348"/>
                    </a:lnTo>
                    <a:lnTo>
                      <a:pt x="55" y="324"/>
                    </a:lnTo>
                    <a:lnTo>
                      <a:pt x="64" y="300"/>
                    </a:lnTo>
                    <a:lnTo>
                      <a:pt x="74" y="275"/>
                    </a:lnTo>
                    <a:lnTo>
                      <a:pt x="85" y="251"/>
                    </a:lnTo>
                    <a:lnTo>
                      <a:pt x="99" y="227"/>
                    </a:lnTo>
                    <a:lnTo>
                      <a:pt x="113" y="202"/>
                    </a:lnTo>
                    <a:lnTo>
                      <a:pt x="120" y="190"/>
                    </a:lnTo>
                    <a:lnTo>
                      <a:pt x="127" y="179"/>
                    </a:lnTo>
                    <a:lnTo>
                      <a:pt x="134" y="166"/>
                    </a:lnTo>
                    <a:lnTo>
                      <a:pt x="141" y="155"/>
                    </a:lnTo>
                    <a:lnTo>
                      <a:pt x="146" y="142"/>
                    </a:lnTo>
                    <a:lnTo>
                      <a:pt x="153" y="129"/>
                    </a:lnTo>
                    <a:lnTo>
                      <a:pt x="159" y="116"/>
                    </a:lnTo>
                    <a:lnTo>
                      <a:pt x="165" y="104"/>
                    </a:lnTo>
                    <a:lnTo>
                      <a:pt x="173" y="82"/>
                    </a:lnTo>
                    <a:lnTo>
                      <a:pt x="178" y="59"/>
                    </a:lnTo>
                    <a:lnTo>
                      <a:pt x="180" y="36"/>
                    </a:lnTo>
                    <a:lnTo>
                      <a:pt x="180" y="10"/>
                    </a:lnTo>
                    <a:lnTo>
                      <a:pt x="131" y="0"/>
                    </a:lnTo>
                    <a:lnTo>
                      <a:pt x="133" y="23"/>
                    </a:lnTo>
                    <a:lnTo>
                      <a:pt x="131" y="45"/>
                    </a:lnTo>
                    <a:lnTo>
                      <a:pt x="128" y="66"/>
                    </a:lnTo>
                    <a:lnTo>
                      <a:pt x="121" y="85"/>
                    </a:lnTo>
                    <a:lnTo>
                      <a:pt x="115" y="97"/>
                    </a:lnTo>
                    <a:lnTo>
                      <a:pt x="111" y="108"/>
                    </a:lnTo>
                    <a:lnTo>
                      <a:pt x="105" y="120"/>
                    </a:lnTo>
                    <a:lnTo>
                      <a:pt x="99" y="131"/>
                    </a:lnTo>
                    <a:lnTo>
                      <a:pt x="92" y="143"/>
                    </a:lnTo>
                    <a:lnTo>
                      <a:pt x="87" y="155"/>
                    </a:lnTo>
                    <a:lnTo>
                      <a:pt x="80" y="166"/>
                    </a:lnTo>
                    <a:lnTo>
                      <a:pt x="73" y="178"/>
                    </a:lnTo>
                    <a:lnTo>
                      <a:pt x="58" y="203"/>
                    </a:lnTo>
                    <a:lnTo>
                      <a:pt x="44" y="229"/>
                    </a:lnTo>
                    <a:lnTo>
                      <a:pt x="31" y="255"/>
                    </a:lnTo>
                    <a:lnTo>
                      <a:pt x="20" y="281"/>
                    </a:lnTo>
                    <a:lnTo>
                      <a:pt x="9" y="309"/>
                    </a:lnTo>
                    <a:lnTo>
                      <a:pt x="4" y="335"/>
                    </a:lnTo>
                    <a:lnTo>
                      <a:pt x="0" y="364"/>
                    </a:lnTo>
                    <a:lnTo>
                      <a:pt x="0" y="393"/>
                    </a:lnTo>
                    <a:lnTo>
                      <a:pt x="2" y="413"/>
                    </a:lnTo>
                    <a:lnTo>
                      <a:pt x="8" y="433"/>
                    </a:lnTo>
                    <a:lnTo>
                      <a:pt x="15" y="454"/>
                    </a:lnTo>
                    <a:lnTo>
                      <a:pt x="26" y="475"/>
                    </a:lnTo>
                    <a:lnTo>
                      <a:pt x="27" y="477"/>
                    </a:lnTo>
                    <a:lnTo>
                      <a:pt x="29" y="479"/>
                    </a:lnTo>
                    <a:lnTo>
                      <a:pt x="38" y="489"/>
                    </a:lnTo>
                    <a:lnTo>
                      <a:pt x="46" y="498"/>
                    </a:lnTo>
                    <a:lnTo>
                      <a:pt x="55" y="506"/>
                    </a:lnTo>
                    <a:lnTo>
                      <a:pt x="65" y="513"/>
                    </a:lnTo>
                    <a:lnTo>
                      <a:pt x="73" y="520"/>
                    </a:lnTo>
                    <a:lnTo>
                      <a:pt x="82" y="526"/>
                    </a:lnTo>
                    <a:lnTo>
                      <a:pt x="91" y="531"/>
                    </a:lnTo>
                    <a:lnTo>
                      <a:pt x="100" y="536"/>
                    </a:lnTo>
                    <a:lnTo>
                      <a:pt x="108" y="541"/>
                    </a:lnTo>
                    <a:lnTo>
                      <a:pt x="117" y="544"/>
                    </a:lnTo>
                    <a:lnTo>
                      <a:pt x="126" y="546"/>
                    </a:lnTo>
                    <a:lnTo>
                      <a:pt x="134" y="549"/>
                    </a:lnTo>
                    <a:lnTo>
                      <a:pt x="143" y="551"/>
                    </a:lnTo>
                    <a:lnTo>
                      <a:pt x="151" y="553"/>
                    </a:lnTo>
                    <a:lnTo>
                      <a:pt x="160" y="554"/>
                    </a:lnTo>
                    <a:lnTo>
                      <a:pt x="168" y="555"/>
                    </a:lnTo>
                    <a:lnTo>
                      <a:pt x="191" y="557"/>
                    </a:lnTo>
                    <a:lnTo>
                      <a:pt x="213" y="554"/>
                    </a:lnTo>
                    <a:lnTo>
                      <a:pt x="236" y="551"/>
                    </a:lnTo>
                    <a:lnTo>
                      <a:pt x="259" y="545"/>
                    </a:lnTo>
                    <a:lnTo>
                      <a:pt x="281" y="538"/>
                    </a:lnTo>
                    <a:lnTo>
                      <a:pt x="304" y="530"/>
                    </a:lnTo>
                    <a:lnTo>
                      <a:pt x="326" y="520"/>
                    </a:lnTo>
                    <a:lnTo>
                      <a:pt x="348" y="508"/>
                    </a:lnTo>
                    <a:lnTo>
                      <a:pt x="370" y="497"/>
                    </a:lnTo>
                    <a:lnTo>
                      <a:pt x="391" y="484"/>
                    </a:lnTo>
                    <a:lnTo>
                      <a:pt x="413" y="470"/>
                    </a:lnTo>
                    <a:lnTo>
                      <a:pt x="432" y="456"/>
                    </a:lnTo>
                    <a:lnTo>
                      <a:pt x="453" y="443"/>
                    </a:lnTo>
                    <a:lnTo>
                      <a:pt x="471" y="429"/>
                    </a:lnTo>
                    <a:lnTo>
                      <a:pt x="490" y="415"/>
                    </a:lnTo>
                    <a:lnTo>
                      <a:pt x="508" y="402"/>
                    </a:lnTo>
                    <a:lnTo>
                      <a:pt x="515" y="398"/>
                    </a:lnTo>
                    <a:lnTo>
                      <a:pt x="522" y="392"/>
                    </a:lnTo>
                    <a:lnTo>
                      <a:pt x="529" y="387"/>
                    </a:lnTo>
                    <a:lnTo>
                      <a:pt x="535" y="381"/>
                    </a:lnTo>
                    <a:lnTo>
                      <a:pt x="542" y="377"/>
                    </a:lnTo>
                    <a:lnTo>
                      <a:pt x="548" y="372"/>
                    </a:lnTo>
                    <a:lnTo>
                      <a:pt x="554" y="368"/>
                    </a:lnTo>
                    <a:lnTo>
                      <a:pt x="561" y="363"/>
                    </a:lnTo>
                    <a:lnTo>
                      <a:pt x="563" y="361"/>
                    </a:lnTo>
                    <a:lnTo>
                      <a:pt x="566" y="358"/>
                    </a:lnTo>
                    <a:lnTo>
                      <a:pt x="567" y="356"/>
                    </a:lnTo>
                    <a:lnTo>
                      <a:pt x="568" y="354"/>
                    </a:lnTo>
                    <a:lnTo>
                      <a:pt x="521" y="3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 name="Freeform 77"/>
              <p:cNvSpPr>
                <a:spLocks/>
              </p:cNvSpPr>
              <p:nvPr/>
            </p:nvSpPr>
            <p:spPr bwMode="auto">
              <a:xfrm>
                <a:off x="890" y="2565"/>
                <a:ext cx="240" cy="439"/>
              </a:xfrm>
              <a:custGeom>
                <a:avLst/>
                <a:gdLst>
                  <a:gd name="T0" fmla="*/ 1 w 479"/>
                  <a:gd name="T1" fmla="*/ 0 h 879"/>
                  <a:gd name="T2" fmla="*/ 1 w 479"/>
                  <a:gd name="T3" fmla="*/ 0 h 879"/>
                  <a:gd name="T4" fmla="*/ 1 w 479"/>
                  <a:gd name="T5" fmla="*/ 0 h 879"/>
                  <a:gd name="T6" fmla="*/ 1 w 479"/>
                  <a:gd name="T7" fmla="*/ 0 h 879"/>
                  <a:gd name="T8" fmla="*/ 1 w 479"/>
                  <a:gd name="T9" fmla="*/ 0 h 879"/>
                  <a:gd name="T10" fmla="*/ 1 w 479"/>
                  <a:gd name="T11" fmla="*/ 0 h 879"/>
                  <a:gd name="T12" fmla="*/ 1 w 479"/>
                  <a:gd name="T13" fmla="*/ 0 h 879"/>
                  <a:gd name="T14" fmla="*/ 1 w 479"/>
                  <a:gd name="T15" fmla="*/ 0 h 879"/>
                  <a:gd name="T16" fmla="*/ 0 w 479"/>
                  <a:gd name="T17" fmla="*/ 0 h 879"/>
                  <a:gd name="T18" fmla="*/ 1 w 479"/>
                  <a:gd name="T19" fmla="*/ 0 h 879"/>
                  <a:gd name="T20" fmla="*/ 1 w 479"/>
                  <a:gd name="T21" fmla="*/ 0 h 879"/>
                  <a:gd name="T22" fmla="*/ 1 w 479"/>
                  <a:gd name="T23" fmla="*/ 0 h 879"/>
                  <a:gd name="T24" fmla="*/ 1 w 479"/>
                  <a:gd name="T25" fmla="*/ 0 h 879"/>
                  <a:gd name="T26" fmla="*/ 1 w 479"/>
                  <a:gd name="T27" fmla="*/ 0 h 879"/>
                  <a:gd name="T28" fmla="*/ 1 w 479"/>
                  <a:gd name="T29" fmla="*/ 0 h 879"/>
                  <a:gd name="T30" fmla="*/ 1 w 479"/>
                  <a:gd name="T31" fmla="*/ 0 h 879"/>
                  <a:gd name="T32" fmla="*/ 1 w 479"/>
                  <a:gd name="T33" fmla="*/ 0 h 879"/>
                  <a:gd name="T34" fmla="*/ 1 w 479"/>
                  <a:gd name="T35" fmla="*/ 0 h 879"/>
                  <a:gd name="T36" fmla="*/ 1 w 479"/>
                  <a:gd name="T37" fmla="*/ 0 h 879"/>
                  <a:gd name="T38" fmla="*/ 1 w 479"/>
                  <a:gd name="T39" fmla="*/ 0 h 879"/>
                  <a:gd name="T40" fmla="*/ 1 w 479"/>
                  <a:gd name="T41" fmla="*/ 0 h 879"/>
                  <a:gd name="T42" fmla="*/ 1 w 479"/>
                  <a:gd name="T43" fmla="*/ 0 h 879"/>
                  <a:gd name="T44" fmla="*/ 1 w 479"/>
                  <a:gd name="T45" fmla="*/ 0 h 879"/>
                  <a:gd name="T46" fmla="*/ 1 w 479"/>
                  <a:gd name="T47" fmla="*/ 0 h 879"/>
                  <a:gd name="T48" fmla="*/ 1 w 479"/>
                  <a:gd name="T49" fmla="*/ 0 h 879"/>
                  <a:gd name="T50" fmla="*/ 1 w 479"/>
                  <a:gd name="T51" fmla="*/ 0 h 879"/>
                  <a:gd name="T52" fmla="*/ 1 w 479"/>
                  <a:gd name="T53" fmla="*/ 0 h 879"/>
                  <a:gd name="T54" fmla="*/ 1 w 479"/>
                  <a:gd name="T55" fmla="*/ 0 h 879"/>
                  <a:gd name="T56" fmla="*/ 1 w 479"/>
                  <a:gd name="T57" fmla="*/ 0 h 879"/>
                  <a:gd name="T58" fmla="*/ 1 w 479"/>
                  <a:gd name="T59" fmla="*/ 0 h 879"/>
                  <a:gd name="T60" fmla="*/ 1 w 479"/>
                  <a:gd name="T61" fmla="*/ 0 h 879"/>
                  <a:gd name="T62" fmla="*/ 1 w 479"/>
                  <a:gd name="T63" fmla="*/ 0 h 879"/>
                  <a:gd name="T64" fmla="*/ 1 w 479"/>
                  <a:gd name="T65" fmla="*/ 0 h 879"/>
                  <a:gd name="T66" fmla="*/ 1 w 479"/>
                  <a:gd name="T67" fmla="*/ 0 h 879"/>
                  <a:gd name="T68" fmla="*/ 1 w 479"/>
                  <a:gd name="T69" fmla="*/ 0 h 87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79"/>
                  <a:gd name="T106" fmla="*/ 0 h 879"/>
                  <a:gd name="T107" fmla="*/ 479 w 479"/>
                  <a:gd name="T108" fmla="*/ 879 h 87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79" h="879">
                    <a:moveTo>
                      <a:pt x="465" y="3"/>
                    </a:moveTo>
                    <a:lnTo>
                      <a:pt x="457" y="13"/>
                    </a:lnTo>
                    <a:lnTo>
                      <a:pt x="441" y="34"/>
                    </a:lnTo>
                    <a:lnTo>
                      <a:pt x="417" y="64"/>
                    </a:lnTo>
                    <a:lnTo>
                      <a:pt x="388" y="102"/>
                    </a:lnTo>
                    <a:lnTo>
                      <a:pt x="353" y="146"/>
                    </a:lnTo>
                    <a:lnTo>
                      <a:pt x="315" y="197"/>
                    </a:lnTo>
                    <a:lnTo>
                      <a:pt x="275" y="250"/>
                    </a:lnTo>
                    <a:lnTo>
                      <a:pt x="234" y="306"/>
                    </a:lnTo>
                    <a:lnTo>
                      <a:pt x="192" y="363"/>
                    </a:lnTo>
                    <a:lnTo>
                      <a:pt x="152" y="420"/>
                    </a:lnTo>
                    <a:lnTo>
                      <a:pt x="114" y="474"/>
                    </a:lnTo>
                    <a:lnTo>
                      <a:pt x="79" y="526"/>
                    </a:lnTo>
                    <a:lnTo>
                      <a:pt x="51" y="575"/>
                    </a:lnTo>
                    <a:lnTo>
                      <a:pt x="27" y="616"/>
                    </a:lnTo>
                    <a:lnTo>
                      <a:pt x="11" y="651"/>
                    </a:lnTo>
                    <a:lnTo>
                      <a:pt x="3" y="676"/>
                    </a:lnTo>
                    <a:lnTo>
                      <a:pt x="0" y="713"/>
                    </a:lnTo>
                    <a:lnTo>
                      <a:pt x="1" y="749"/>
                    </a:lnTo>
                    <a:lnTo>
                      <a:pt x="4" y="782"/>
                    </a:lnTo>
                    <a:lnTo>
                      <a:pt x="10" y="811"/>
                    </a:lnTo>
                    <a:lnTo>
                      <a:pt x="16" y="836"/>
                    </a:lnTo>
                    <a:lnTo>
                      <a:pt x="22" y="856"/>
                    </a:lnTo>
                    <a:lnTo>
                      <a:pt x="25" y="868"/>
                    </a:lnTo>
                    <a:lnTo>
                      <a:pt x="27" y="874"/>
                    </a:lnTo>
                    <a:lnTo>
                      <a:pt x="30" y="876"/>
                    </a:lnTo>
                    <a:lnTo>
                      <a:pt x="32" y="878"/>
                    </a:lnTo>
                    <a:lnTo>
                      <a:pt x="36" y="879"/>
                    </a:lnTo>
                    <a:lnTo>
                      <a:pt x="38" y="879"/>
                    </a:lnTo>
                    <a:lnTo>
                      <a:pt x="41" y="876"/>
                    </a:lnTo>
                    <a:lnTo>
                      <a:pt x="42" y="874"/>
                    </a:lnTo>
                    <a:lnTo>
                      <a:pt x="44" y="871"/>
                    </a:lnTo>
                    <a:lnTo>
                      <a:pt x="42" y="868"/>
                    </a:lnTo>
                    <a:lnTo>
                      <a:pt x="41" y="864"/>
                    </a:lnTo>
                    <a:lnTo>
                      <a:pt x="37" y="851"/>
                    </a:lnTo>
                    <a:lnTo>
                      <a:pt x="32" y="833"/>
                    </a:lnTo>
                    <a:lnTo>
                      <a:pt x="26" y="808"/>
                    </a:lnTo>
                    <a:lnTo>
                      <a:pt x="21" y="780"/>
                    </a:lnTo>
                    <a:lnTo>
                      <a:pt x="17" y="749"/>
                    </a:lnTo>
                    <a:lnTo>
                      <a:pt x="16" y="714"/>
                    </a:lnTo>
                    <a:lnTo>
                      <a:pt x="19" y="678"/>
                    </a:lnTo>
                    <a:lnTo>
                      <a:pt x="27" y="653"/>
                    </a:lnTo>
                    <a:lnTo>
                      <a:pt x="44" y="618"/>
                    </a:lnTo>
                    <a:lnTo>
                      <a:pt x="67" y="577"/>
                    </a:lnTo>
                    <a:lnTo>
                      <a:pt x="97" y="530"/>
                    </a:lnTo>
                    <a:lnTo>
                      <a:pt x="131" y="477"/>
                    </a:lnTo>
                    <a:lnTo>
                      <a:pt x="170" y="421"/>
                    </a:lnTo>
                    <a:lnTo>
                      <a:pt x="211" y="364"/>
                    </a:lnTo>
                    <a:lnTo>
                      <a:pt x="252" y="307"/>
                    </a:lnTo>
                    <a:lnTo>
                      <a:pt x="294" y="251"/>
                    </a:lnTo>
                    <a:lnTo>
                      <a:pt x="334" y="197"/>
                    </a:lnTo>
                    <a:lnTo>
                      <a:pt x="372" y="147"/>
                    </a:lnTo>
                    <a:lnTo>
                      <a:pt x="406" y="103"/>
                    </a:lnTo>
                    <a:lnTo>
                      <a:pt x="434" y="66"/>
                    </a:lnTo>
                    <a:lnTo>
                      <a:pt x="457" y="38"/>
                    </a:lnTo>
                    <a:lnTo>
                      <a:pt x="471" y="19"/>
                    </a:lnTo>
                    <a:lnTo>
                      <a:pt x="477" y="12"/>
                    </a:lnTo>
                    <a:lnTo>
                      <a:pt x="479" y="10"/>
                    </a:lnTo>
                    <a:lnTo>
                      <a:pt x="479" y="6"/>
                    </a:lnTo>
                    <a:lnTo>
                      <a:pt x="478" y="3"/>
                    </a:lnTo>
                    <a:lnTo>
                      <a:pt x="476" y="1"/>
                    </a:lnTo>
                    <a:lnTo>
                      <a:pt x="473" y="0"/>
                    </a:lnTo>
                    <a:lnTo>
                      <a:pt x="470" y="0"/>
                    </a:lnTo>
                    <a:lnTo>
                      <a:pt x="467" y="1"/>
                    </a:lnTo>
                    <a:lnTo>
                      <a:pt x="465"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 name="Freeform 78"/>
              <p:cNvSpPr>
                <a:spLocks/>
              </p:cNvSpPr>
              <p:nvPr/>
            </p:nvSpPr>
            <p:spPr bwMode="auto">
              <a:xfrm>
                <a:off x="759" y="2921"/>
                <a:ext cx="218" cy="108"/>
              </a:xfrm>
              <a:custGeom>
                <a:avLst/>
                <a:gdLst>
                  <a:gd name="T0" fmla="*/ 0 w 437"/>
                  <a:gd name="T1" fmla="*/ 1 h 215"/>
                  <a:gd name="T2" fmla="*/ 0 w 437"/>
                  <a:gd name="T3" fmla="*/ 1 h 215"/>
                  <a:gd name="T4" fmla="*/ 0 w 437"/>
                  <a:gd name="T5" fmla="*/ 1 h 215"/>
                  <a:gd name="T6" fmla="*/ 0 w 437"/>
                  <a:gd name="T7" fmla="*/ 1 h 215"/>
                  <a:gd name="T8" fmla="*/ 0 w 437"/>
                  <a:gd name="T9" fmla="*/ 1 h 215"/>
                  <a:gd name="T10" fmla="*/ 0 w 437"/>
                  <a:gd name="T11" fmla="*/ 1 h 215"/>
                  <a:gd name="T12" fmla="*/ 0 w 437"/>
                  <a:gd name="T13" fmla="*/ 1 h 215"/>
                  <a:gd name="T14" fmla="*/ 0 w 437"/>
                  <a:gd name="T15" fmla="*/ 1 h 215"/>
                  <a:gd name="T16" fmla="*/ 0 w 437"/>
                  <a:gd name="T17" fmla="*/ 1 h 215"/>
                  <a:gd name="T18" fmla="*/ 0 w 437"/>
                  <a:gd name="T19" fmla="*/ 1 h 215"/>
                  <a:gd name="T20" fmla="*/ 0 w 437"/>
                  <a:gd name="T21" fmla="*/ 1 h 215"/>
                  <a:gd name="T22" fmla="*/ 0 w 437"/>
                  <a:gd name="T23" fmla="*/ 1 h 215"/>
                  <a:gd name="T24" fmla="*/ 0 w 437"/>
                  <a:gd name="T25" fmla="*/ 1 h 215"/>
                  <a:gd name="T26" fmla="*/ 0 w 437"/>
                  <a:gd name="T27" fmla="*/ 1 h 215"/>
                  <a:gd name="T28" fmla="*/ 0 w 437"/>
                  <a:gd name="T29" fmla="*/ 1 h 215"/>
                  <a:gd name="T30" fmla="*/ 0 w 437"/>
                  <a:gd name="T31" fmla="*/ 1 h 215"/>
                  <a:gd name="T32" fmla="*/ 0 w 437"/>
                  <a:gd name="T33" fmla="*/ 1 h 215"/>
                  <a:gd name="T34" fmla="*/ 0 w 437"/>
                  <a:gd name="T35" fmla="*/ 1 h 215"/>
                  <a:gd name="T36" fmla="*/ 0 w 437"/>
                  <a:gd name="T37" fmla="*/ 1 h 215"/>
                  <a:gd name="T38" fmla="*/ 0 w 437"/>
                  <a:gd name="T39" fmla="*/ 1 h 215"/>
                  <a:gd name="T40" fmla="*/ 0 w 437"/>
                  <a:gd name="T41" fmla="*/ 1 h 215"/>
                  <a:gd name="T42" fmla="*/ 0 w 437"/>
                  <a:gd name="T43" fmla="*/ 0 h 215"/>
                  <a:gd name="T44" fmla="*/ 0 w 437"/>
                  <a:gd name="T45" fmla="*/ 0 h 215"/>
                  <a:gd name="T46" fmla="*/ 0 w 437"/>
                  <a:gd name="T47" fmla="*/ 0 h 215"/>
                  <a:gd name="T48" fmla="*/ 0 w 437"/>
                  <a:gd name="T49" fmla="*/ 1 h 215"/>
                  <a:gd name="T50" fmla="*/ 0 w 437"/>
                  <a:gd name="T51" fmla="*/ 1 h 215"/>
                  <a:gd name="T52" fmla="*/ 0 w 437"/>
                  <a:gd name="T53" fmla="*/ 1 h 215"/>
                  <a:gd name="T54" fmla="*/ 0 w 437"/>
                  <a:gd name="T55" fmla="*/ 1 h 215"/>
                  <a:gd name="T56" fmla="*/ 0 w 437"/>
                  <a:gd name="T57" fmla="*/ 1 h 215"/>
                  <a:gd name="T58" fmla="*/ 0 w 437"/>
                  <a:gd name="T59" fmla="*/ 1 h 215"/>
                  <a:gd name="T60" fmla="*/ 0 w 437"/>
                  <a:gd name="T61" fmla="*/ 1 h 215"/>
                  <a:gd name="T62" fmla="*/ 0 w 437"/>
                  <a:gd name="T63" fmla="*/ 1 h 215"/>
                  <a:gd name="T64" fmla="*/ 0 w 437"/>
                  <a:gd name="T65" fmla="*/ 1 h 215"/>
                  <a:gd name="T66" fmla="*/ 0 w 437"/>
                  <a:gd name="T67" fmla="*/ 1 h 215"/>
                  <a:gd name="T68" fmla="*/ 0 w 437"/>
                  <a:gd name="T69" fmla="*/ 1 h 215"/>
                  <a:gd name="T70" fmla="*/ 0 w 437"/>
                  <a:gd name="T71" fmla="*/ 1 h 215"/>
                  <a:gd name="T72" fmla="*/ 0 w 437"/>
                  <a:gd name="T73" fmla="*/ 1 h 215"/>
                  <a:gd name="T74" fmla="*/ 0 w 437"/>
                  <a:gd name="T75" fmla="*/ 1 h 215"/>
                  <a:gd name="T76" fmla="*/ 0 w 437"/>
                  <a:gd name="T77" fmla="*/ 1 h 215"/>
                  <a:gd name="T78" fmla="*/ 0 w 437"/>
                  <a:gd name="T79" fmla="*/ 1 h 215"/>
                  <a:gd name="T80" fmla="*/ 0 w 437"/>
                  <a:gd name="T81" fmla="*/ 1 h 215"/>
                  <a:gd name="T82" fmla="*/ 0 w 437"/>
                  <a:gd name="T83" fmla="*/ 1 h 215"/>
                  <a:gd name="T84" fmla="*/ 0 w 437"/>
                  <a:gd name="T85" fmla="*/ 1 h 215"/>
                  <a:gd name="T86" fmla="*/ 0 w 437"/>
                  <a:gd name="T87" fmla="*/ 1 h 215"/>
                  <a:gd name="T88" fmla="*/ 0 w 437"/>
                  <a:gd name="T89" fmla="*/ 1 h 215"/>
                  <a:gd name="T90" fmla="*/ 0 w 437"/>
                  <a:gd name="T91" fmla="*/ 1 h 215"/>
                  <a:gd name="T92" fmla="*/ 0 w 437"/>
                  <a:gd name="T93" fmla="*/ 1 h 215"/>
                  <a:gd name="T94" fmla="*/ 0 w 437"/>
                  <a:gd name="T95" fmla="*/ 1 h 215"/>
                  <a:gd name="T96" fmla="*/ 0 w 437"/>
                  <a:gd name="T97" fmla="*/ 1 h 215"/>
                  <a:gd name="T98" fmla="*/ 0 w 437"/>
                  <a:gd name="T99" fmla="*/ 1 h 215"/>
                  <a:gd name="T100" fmla="*/ 0 w 437"/>
                  <a:gd name="T101" fmla="*/ 1 h 215"/>
                  <a:gd name="T102" fmla="*/ 0 w 437"/>
                  <a:gd name="T103" fmla="*/ 1 h 215"/>
                  <a:gd name="T104" fmla="*/ 0 w 437"/>
                  <a:gd name="T105" fmla="*/ 1 h 2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37"/>
                  <a:gd name="T160" fmla="*/ 0 h 215"/>
                  <a:gd name="T161" fmla="*/ 437 w 437"/>
                  <a:gd name="T162" fmla="*/ 215 h 21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37" h="215">
                    <a:moveTo>
                      <a:pt x="5" y="189"/>
                    </a:moveTo>
                    <a:lnTo>
                      <a:pt x="8" y="190"/>
                    </a:lnTo>
                    <a:lnTo>
                      <a:pt x="19" y="193"/>
                    </a:lnTo>
                    <a:lnTo>
                      <a:pt x="34" y="199"/>
                    </a:lnTo>
                    <a:lnTo>
                      <a:pt x="54" y="204"/>
                    </a:lnTo>
                    <a:lnTo>
                      <a:pt x="79" y="209"/>
                    </a:lnTo>
                    <a:lnTo>
                      <a:pt x="107" y="213"/>
                    </a:lnTo>
                    <a:lnTo>
                      <a:pt x="138" y="215"/>
                    </a:lnTo>
                    <a:lnTo>
                      <a:pt x="172" y="214"/>
                    </a:lnTo>
                    <a:lnTo>
                      <a:pt x="206" y="209"/>
                    </a:lnTo>
                    <a:lnTo>
                      <a:pt x="242" y="201"/>
                    </a:lnTo>
                    <a:lnTo>
                      <a:pt x="278" y="187"/>
                    </a:lnTo>
                    <a:lnTo>
                      <a:pt x="314" y="167"/>
                    </a:lnTo>
                    <a:lnTo>
                      <a:pt x="347" y="140"/>
                    </a:lnTo>
                    <a:lnTo>
                      <a:pt x="380" y="106"/>
                    </a:lnTo>
                    <a:lnTo>
                      <a:pt x="410" y="62"/>
                    </a:lnTo>
                    <a:lnTo>
                      <a:pt x="437" y="10"/>
                    </a:lnTo>
                    <a:lnTo>
                      <a:pt x="437" y="8"/>
                    </a:lnTo>
                    <a:lnTo>
                      <a:pt x="437" y="4"/>
                    </a:lnTo>
                    <a:lnTo>
                      <a:pt x="434" y="2"/>
                    </a:lnTo>
                    <a:lnTo>
                      <a:pt x="432" y="0"/>
                    </a:lnTo>
                    <a:lnTo>
                      <a:pt x="430" y="0"/>
                    </a:lnTo>
                    <a:lnTo>
                      <a:pt x="426" y="0"/>
                    </a:lnTo>
                    <a:lnTo>
                      <a:pt x="424" y="2"/>
                    </a:lnTo>
                    <a:lnTo>
                      <a:pt x="422" y="4"/>
                    </a:lnTo>
                    <a:lnTo>
                      <a:pt x="396" y="54"/>
                    </a:lnTo>
                    <a:lnTo>
                      <a:pt x="368" y="95"/>
                    </a:lnTo>
                    <a:lnTo>
                      <a:pt x="338" y="128"/>
                    </a:lnTo>
                    <a:lnTo>
                      <a:pt x="305" y="154"/>
                    </a:lnTo>
                    <a:lnTo>
                      <a:pt x="272" y="172"/>
                    </a:lnTo>
                    <a:lnTo>
                      <a:pt x="239" y="186"/>
                    </a:lnTo>
                    <a:lnTo>
                      <a:pt x="205" y="196"/>
                    </a:lnTo>
                    <a:lnTo>
                      <a:pt x="173" y="199"/>
                    </a:lnTo>
                    <a:lnTo>
                      <a:pt x="142" y="200"/>
                    </a:lnTo>
                    <a:lnTo>
                      <a:pt x="112" y="199"/>
                    </a:lnTo>
                    <a:lnTo>
                      <a:pt x="85" y="196"/>
                    </a:lnTo>
                    <a:lnTo>
                      <a:pt x="62" y="190"/>
                    </a:lnTo>
                    <a:lnTo>
                      <a:pt x="42" y="185"/>
                    </a:lnTo>
                    <a:lnTo>
                      <a:pt x="27" y="179"/>
                    </a:lnTo>
                    <a:lnTo>
                      <a:pt x="15" y="176"/>
                    </a:lnTo>
                    <a:lnTo>
                      <a:pt x="11" y="174"/>
                    </a:lnTo>
                    <a:lnTo>
                      <a:pt x="8" y="174"/>
                    </a:lnTo>
                    <a:lnTo>
                      <a:pt x="5" y="174"/>
                    </a:lnTo>
                    <a:lnTo>
                      <a:pt x="3" y="176"/>
                    </a:lnTo>
                    <a:lnTo>
                      <a:pt x="0" y="178"/>
                    </a:lnTo>
                    <a:lnTo>
                      <a:pt x="0" y="181"/>
                    </a:lnTo>
                    <a:lnTo>
                      <a:pt x="0" y="184"/>
                    </a:lnTo>
                    <a:lnTo>
                      <a:pt x="3" y="186"/>
                    </a:lnTo>
                    <a:lnTo>
                      <a:pt x="5" y="1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 name="Freeform 79"/>
              <p:cNvSpPr>
                <a:spLocks/>
              </p:cNvSpPr>
              <p:nvPr/>
            </p:nvSpPr>
            <p:spPr bwMode="auto">
              <a:xfrm>
                <a:off x="731" y="2491"/>
                <a:ext cx="482" cy="584"/>
              </a:xfrm>
              <a:custGeom>
                <a:avLst/>
                <a:gdLst>
                  <a:gd name="T0" fmla="*/ 1 w 964"/>
                  <a:gd name="T1" fmla="*/ 1 h 1167"/>
                  <a:gd name="T2" fmla="*/ 1 w 964"/>
                  <a:gd name="T3" fmla="*/ 1 h 1167"/>
                  <a:gd name="T4" fmla="*/ 1 w 964"/>
                  <a:gd name="T5" fmla="*/ 1 h 1167"/>
                  <a:gd name="T6" fmla="*/ 1 w 964"/>
                  <a:gd name="T7" fmla="*/ 1 h 1167"/>
                  <a:gd name="T8" fmla="*/ 1 w 964"/>
                  <a:gd name="T9" fmla="*/ 1 h 1167"/>
                  <a:gd name="T10" fmla="*/ 1 w 964"/>
                  <a:gd name="T11" fmla="*/ 1 h 1167"/>
                  <a:gd name="T12" fmla="*/ 1 w 964"/>
                  <a:gd name="T13" fmla="*/ 1 h 1167"/>
                  <a:gd name="T14" fmla="*/ 1 w 964"/>
                  <a:gd name="T15" fmla="*/ 1 h 1167"/>
                  <a:gd name="T16" fmla="*/ 1 w 964"/>
                  <a:gd name="T17" fmla="*/ 1 h 1167"/>
                  <a:gd name="T18" fmla="*/ 1 w 964"/>
                  <a:gd name="T19" fmla="*/ 1 h 1167"/>
                  <a:gd name="T20" fmla="*/ 1 w 964"/>
                  <a:gd name="T21" fmla="*/ 1 h 1167"/>
                  <a:gd name="T22" fmla="*/ 1 w 964"/>
                  <a:gd name="T23" fmla="*/ 1 h 1167"/>
                  <a:gd name="T24" fmla="*/ 1 w 964"/>
                  <a:gd name="T25" fmla="*/ 1 h 1167"/>
                  <a:gd name="T26" fmla="*/ 1 w 964"/>
                  <a:gd name="T27" fmla="*/ 1 h 1167"/>
                  <a:gd name="T28" fmla="*/ 1 w 964"/>
                  <a:gd name="T29" fmla="*/ 1 h 1167"/>
                  <a:gd name="T30" fmla="*/ 1 w 964"/>
                  <a:gd name="T31" fmla="*/ 1 h 1167"/>
                  <a:gd name="T32" fmla="*/ 1 w 964"/>
                  <a:gd name="T33" fmla="*/ 1 h 1167"/>
                  <a:gd name="T34" fmla="*/ 1 w 964"/>
                  <a:gd name="T35" fmla="*/ 1 h 1167"/>
                  <a:gd name="T36" fmla="*/ 1 w 964"/>
                  <a:gd name="T37" fmla="*/ 1 h 1167"/>
                  <a:gd name="T38" fmla="*/ 1 w 964"/>
                  <a:gd name="T39" fmla="*/ 1 h 1167"/>
                  <a:gd name="T40" fmla="*/ 1 w 964"/>
                  <a:gd name="T41" fmla="*/ 1 h 1167"/>
                  <a:gd name="T42" fmla="*/ 1 w 964"/>
                  <a:gd name="T43" fmla="*/ 1 h 1167"/>
                  <a:gd name="T44" fmla="*/ 1 w 964"/>
                  <a:gd name="T45" fmla="*/ 1 h 1167"/>
                  <a:gd name="T46" fmla="*/ 1 w 964"/>
                  <a:gd name="T47" fmla="*/ 1 h 1167"/>
                  <a:gd name="T48" fmla="*/ 1 w 964"/>
                  <a:gd name="T49" fmla="*/ 1 h 1167"/>
                  <a:gd name="T50" fmla="*/ 1 w 964"/>
                  <a:gd name="T51" fmla="*/ 1 h 1167"/>
                  <a:gd name="T52" fmla="*/ 1 w 964"/>
                  <a:gd name="T53" fmla="*/ 1 h 1167"/>
                  <a:gd name="T54" fmla="*/ 1 w 964"/>
                  <a:gd name="T55" fmla="*/ 1 h 1167"/>
                  <a:gd name="T56" fmla="*/ 1 w 964"/>
                  <a:gd name="T57" fmla="*/ 1 h 1167"/>
                  <a:gd name="T58" fmla="*/ 1 w 964"/>
                  <a:gd name="T59" fmla="*/ 1 h 1167"/>
                  <a:gd name="T60" fmla="*/ 1 w 964"/>
                  <a:gd name="T61" fmla="*/ 1 h 1167"/>
                  <a:gd name="T62" fmla="*/ 1 w 964"/>
                  <a:gd name="T63" fmla="*/ 1 h 1167"/>
                  <a:gd name="T64" fmla="*/ 1 w 964"/>
                  <a:gd name="T65" fmla="*/ 1 h 1167"/>
                  <a:gd name="T66" fmla="*/ 1 w 964"/>
                  <a:gd name="T67" fmla="*/ 1 h 1167"/>
                  <a:gd name="T68" fmla="*/ 1 w 964"/>
                  <a:gd name="T69" fmla="*/ 1 h 1167"/>
                  <a:gd name="T70" fmla="*/ 1 w 964"/>
                  <a:gd name="T71" fmla="*/ 1 h 1167"/>
                  <a:gd name="T72" fmla="*/ 1 w 964"/>
                  <a:gd name="T73" fmla="*/ 1 h 1167"/>
                  <a:gd name="T74" fmla="*/ 0 w 964"/>
                  <a:gd name="T75" fmla="*/ 1 h 1167"/>
                  <a:gd name="T76" fmla="*/ 1 w 964"/>
                  <a:gd name="T77" fmla="*/ 1 h 1167"/>
                  <a:gd name="T78" fmla="*/ 1 w 964"/>
                  <a:gd name="T79" fmla="*/ 1 h 1167"/>
                  <a:gd name="T80" fmla="*/ 1 w 964"/>
                  <a:gd name="T81" fmla="*/ 1 h 1167"/>
                  <a:gd name="T82" fmla="*/ 1 w 964"/>
                  <a:gd name="T83" fmla="*/ 1 h 1167"/>
                  <a:gd name="T84" fmla="*/ 1 w 964"/>
                  <a:gd name="T85" fmla="*/ 1 h 1167"/>
                  <a:gd name="T86" fmla="*/ 1 w 964"/>
                  <a:gd name="T87" fmla="*/ 1 h 1167"/>
                  <a:gd name="T88" fmla="*/ 1 w 964"/>
                  <a:gd name="T89" fmla="*/ 1 h 1167"/>
                  <a:gd name="T90" fmla="*/ 1 w 964"/>
                  <a:gd name="T91" fmla="*/ 1 h 1167"/>
                  <a:gd name="T92" fmla="*/ 1 w 964"/>
                  <a:gd name="T93" fmla="*/ 1 h 1167"/>
                  <a:gd name="T94" fmla="*/ 1 w 964"/>
                  <a:gd name="T95" fmla="*/ 1 h 1167"/>
                  <a:gd name="T96" fmla="*/ 1 w 964"/>
                  <a:gd name="T97" fmla="*/ 1 h 1167"/>
                  <a:gd name="T98" fmla="*/ 1 w 964"/>
                  <a:gd name="T99" fmla="*/ 1 h 1167"/>
                  <a:gd name="T100" fmla="*/ 1 w 964"/>
                  <a:gd name="T101" fmla="*/ 1 h 1167"/>
                  <a:gd name="T102" fmla="*/ 1 w 964"/>
                  <a:gd name="T103" fmla="*/ 1 h 1167"/>
                  <a:gd name="T104" fmla="*/ 1 w 964"/>
                  <a:gd name="T105" fmla="*/ 1 h 1167"/>
                  <a:gd name="T106" fmla="*/ 1 w 964"/>
                  <a:gd name="T107" fmla="*/ 1 h 11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4"/>
                  <a:gd name="T163" fmla="*/ 0 h 1167"/>
                  <a:gd name="T164" fmla="*/ 964 w 964"/>
                  <a:gd name="T165" fmla="*/ 1167 h 116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4" h="1167">
                    <a:moveTo>
                      <a:pt x="912" y="63"/>
                    </a:moveTo>
                    <a:lnTo>
                      <a:pt x="901" y="53"/>
                    </a:lnTo>
                    <a:lnTo>
                      <a:pt x="888" y="44"/>
                    </a:lnTo>
                    <a:lnTo>
                      <a:pt x="873" y="35"/>
                    </a:lnTo>
                    <a:lnTo>
                      <a:pt x="857" y="25"/>
                    </a:lnTo>
                    <a:lnTo>
                      <a:pt x="838" y="19"/>
                    </a:lnTo>
                    <a:lnTo>
                      <a:pt x="820" y="12"/>
                    </a:lnTo>
                    <a:lnTo>
                      <a:pt x="800" y="7"/>
                    </a:lnTo>
                    <a:lnTo>
                      <a:pt x="779" y="2"/>
                    </a:lnTo>
                    <a:lnTo>
                      <a:pt x="757" y="0"/>
                    </a:lnTo>
                    <a:lnTo>
                      <a:pt x="734" y="0"/>
                    </a:lnTo>
                    <a:lnTo>
                      <a:pt x="711" y="1"/>
                    </a:lnTo>
                    <a:lnTo>
                      <a:pt x="686" y="5"/>
                    </a:lnTo>
                    <a:lnTo>
                      <a:pt x="662" y="9"/>
                    </a:lnTo>
                    <a:lnTo>
                      <a:pt x="637" y="17"/>
                    </a:lnTo>
                    <a:lnTo>
                      <a:pt x="613" y="28"/>
                    </a:lnTo>
                    <a:lnTo>
                      <a:pt x="587" y="40"/>
                    </a:lnTo>
                    <a:lnTo>
                      <a:pt x="569" y="53"/>
                    </a:lnTo>
                    <a:lnTo>
                      <a:pt x="547" y="70"/>
                    </a:lnTo>
                    <a:lnTo>
                      <a:pt x="523" y="93"/>
                    </a:lnTo>
                    <a:lnTo>
                      <a:pt x="495" y="121"/>
                    </a:lnTo>
                    <a:lnTo>
                      <a:pt x="466" y="153"/>
                    </a:lnTo>
                    <a:lnTo>
                      <a:pt x="435" y="189"/>
                    </a:lnTo>
                    <a:lnTo>
                      <a:pt x="402" y="227"/>
                    </a:lnTo>
                    <a:lnTo>
                      <a:pt x="369" y="269"/>
                    </a:lnTo>
                    <a:lnTo>
                      <a:pt x="334" y="311"/>
                    </a:lnTo>
                    <a:lnTo>
                      <a:pt x="299" y="356"/>
                    </a:lnTo>
                    <a:lnTo>
                      <a:pt x="265" y="402"/>
                    </a:lnTo>
                    <a:lnTo>
                      <a:pt x="231" y="449"/>
                    </a:lnTo>
                    <a:lnTo>
                      <a:pt x="198" y="496"/>
                    </a:lnTo>
                    <a:lnTo>
                      <a:pt x="166" y="542"/>
                    </a:lnTo>
                    <a:lnTo>
                      <a:pt x="136" y="587"/>
                    </a:lnTo>
                    <a:lnTo>
                      <a:pt x="108" y="630"/>
                    </a:lnTo>
                    <a:lnTo>
                      <a:pt x="127" y="630"/>
                    </a:lnTo>
                    <a:lnTo>
                      <a:pt x="154" y="588"/>
                    </a:lnTo>
                    <a:lnTo>
                      <a:pt x="185" y="543"/>
                    </a:lnTo>
                    <a:lnTo>
                      <a:pt x="217" y="498"/>
                    </a:lnTo>
                    <a:lnTo>
                      <a:pt x="249" y="452"/>
                    </a:lnTo>
                    <a:lnTo>
                      <a:pt x="283" y="407"/>
                    </a:lnTo>
                    <a:lnTo>
                      <a:pt x="317" y="362"/>
                    </a:lnTo>
                    <a:lnTo>
                      <a:pt x="351" y="318"/>
                    </a:lnTo>
                    <a:lnTo>
                      <a:pt x="385" y="275"/>
                    </a:lnTo>
                    <a:lnTo>
                      <a:pt x="418" y="235"/>
                    </a:lnTo>
                    <a:lnTo>
                      <a:pt x="449" y="197"/>
                    </a:lnTo>
                    <a:lnTo>
                      <a:pt x="480" y="163"/>
                    </a:lnTo>
                    <a:lnTo>
                      <a:pt x="508" y="133"/>
                    </a:lnTo>
                    <a:lnTo>
                      <a:pt x="534" y="105"/>
                    </a:lnTo>
                    <a:lnTo>
                      <a:pt x="559" y="83"/>
                    </a:lnTo>
                    <a:lnTo>
                      <a:pt x="578" y="66"/>
                    </a:lnTo>
                    <a:lnTo>
                      <a:pt x="595" y="54"/>
                    </a:lnTo>
                    <a:lnTo>
                      <a:pt x="618" y="42"/>
                    </a:lnTo>
                    <a:lnTo>
                      <a:pt x="643" y="32"/>
                    </a:lnTo>
                    <a:lnTo>
                      <a:pt x="666" y="25"/>
                    </a:lnTo>
                    <a:lnTo>
                      <a:pt x="689" y="20"/>
                    </a:lnTo>
                    <a:lnTo>
                      <a:pt x="712" y="17"/>
                    </a:lnTo>
                    <a:lnTo>
                      <a:pt x="734" y="16"/>
                    </a:lnTo>
                    <a:lnTo>
                      <a:pt x="756" y="16"/>
                    </a:lnTo>
                    <a:lnTo>
                      <a:pt x="776" y="19"/>
                    </a:lnTo>
                    <a:lnTo>
                      <a:pt x="796" y="22"/>
                    </a:lnTo>
                    <a:lnTo>
                      <a:pt x="815" y="27"/>
                    </a:lnTo>
                    <a:lnTo>
                      <a:pt x="833" y="32"/>
                    </a:lnTo>
                    <a:lnTo>
                      <a:pt x="850" y="39"/>
                    </a:lnTo>
                    <a:lnTo>
                      <a:pt x="865" y="47"/>
                    </a:lnTo>
                    <a:lnTo>
                      <a:pt x="879" y="57"/>
                    </a:lnTo>
                    <a:lnTo>
                      <a:pt x="891" y="66"/>
                    </a:lnTo>
                    <a:lnTo>
                      <a:pt x="902" y="75"/>
                    </a:lnTo>
                    <a:lnTo>
                      <a:pt x="918" y="96"/>
                    </a:lnTo>
                    <a:lnTo>
                      <a:pt x="929" y="119"/>
                    </a:lnTo>
                    <a:lnTo>
                      <a:pt x="939" y="144"/>
                    </a:lnTo>
                    <a:lnTo>
                      <a:pt x="943" y="168"/>
                    </a:lnTo>
                    <a:lnTo>
                      <a:pt x="947" y="190"/>
                    </a:lnTo>
                    <a:lnTo>
                      <a:pt x="948" y="207"/>
                    </a:lnTo>
                    <a:lnTo>
                      <a:pt x="948" y="220"/>
                    </a:lnTo>
                    <a:lnTo>
                      <a:pt x="948" y="225"/>
                    </a:lnTo>
                    <a:lnTo>
                      <a:pt x="948" y="228"/>
                    </a:lnTo>
                    <a:lnTo>
                      <a:pt x="947" y="236"/>
                    </a:lnTo>
                    <a:lnTo>
                      <a:pt x="946" y="247"/>
                    </a:lnTo>
                    <a:lnTo>
                      <a:pt x="943" y="260"/>
                    </a:lnTo>
                    <a:lnTo>
                      <a:pt x="939" y="275"/>
                    </a:lnTo>
                    <a:lnTo>
                      <a:pt x="933" y="294"/>
                    </a:lnTo>
                    <a:lnTo>
                      <a:pt x="925" y="312"/>
                    </a:lnTo>
                    <a:lnTo>
                      <a:pt x="913" y="332"/>
                    </a:lnTo>
                    <a:lnTo>
                      <a:pt x="899" y="353"/>
                    </a:lnTo>
                    <a:lnTo>
                      <a:pt x="883" y="372"/>
                    </a:lnTo>
                    <a:lnTo>
                      <a:pt x="863" y="391"/>
                    </a:lnTo>
                    <a:lnTo>
                      <a:pt x="840" y="408"/>
                    </a:lnTo>
                    <a:lnTo>
                      <a:pt x="811" y="424"/>
                    </a:lnTo>
                    <a:lnTo>
                      <a:pt x="779" y="438"/>
                    </a:lnTo>
                    <a:lnTo>
                      <a:pt x="741" y="448"/>
                    </a:lnTo>
                    <a:lnTo>
                      <a:pt x="698" y="455"/>
                    </a:lnTo>
                    <a:lnTo>
                      <a:pt x="781" y="333"/>
                    </a:lnTo>
                    <a:lnTo>
                      <a:pt x="782" y="330"/>
                    </a:lnTo>
                    <a:lnTo>
                      <a:pt x="782" y="327"/>
                    </a:lnTo>
                    <a:lnTo>
                      <a:pt x="781" y="324"/>
                    </a:lnTo>
                    <a:lnTo>
                      <a:pt x="779" y="322"/>
                    </a:lnTo>
                    <a:lnTo>
                      <a:pt x="776" y="320"/>
                    </a:lnTo>
                    <a:lnTo>
                      <a:pt x="773" y="320"/>
                    </a:lnTo>
                    <a:lnTo>
                      <a:pt x="770" y="322"/>
                    </a:lnTo>
                    <a:lnTo>
                      <a:pt x="768" y="324"/>
                    </a:lnTo>
                    <a:lnTo>
                      <a:pt x="489" y="736"/>
                    </a:lnTo>
                    <a:lnTo>
                      <a:pt x="522" y="909"/>
                    </a:lnTo>
                    <a:lnTo>
                      <a:pt x="521" y="917"/>
                    </a:lnTo>
                    <a:lnTo>
                      <a:pt x="517" y="935"/>
                    </a:lnTo>
                    <a:lnTo>
                      <a:pt x="511" y="959"/>
                    </a:lnTo>
                    <a:lnTo>
                      <a:pt x="499" y="988"/>
                    </a:lnTo>
                    <a:lnTo>
                      <a:pt x="479" y="1022"/>
                    </a:lnTo>
                    <a:lnTo>
                      <a:pt x="453" y="1058"/>
                    </a:lnTo>
                    <a:lnTo>
                      <a:pt x="415" y="1094"/>
                    </a:lnTo>
                    <a:lnTo>
                      <a:pt x="365" y="1129"/>
                    </a:lnTo>
                    <a:lnTo>
                      <a:pt x="347" y="1139"/>
                    </a:lnTo>
                    <a:lnTo>
                      <a:pt x="327" y="1144"/>
                    </a:lnTo>
                    <a:lnTo>
                      <a:pt x="306" y="1149"/>
                    </a:lnTo>
                    <a:lnTo>
                      <a:pt x="284" y="1151"/>
                    </a:lnTo>
                    <a:lnTo>
                      <a:pt x="261" y="1151"/>
                    </a:lnTo>
                    <a:lnTo>
                      <a:pt x="238" y="1150"/>
                    </a:lnTo>
                    <a:lnTo>
                      <a:pt x="215" y="1148"/>
                    </a:lnTo>
                    <a:lnTo>
                      <a:pt x="192" y="1144"/>
                    </a:lnTo>
                    <a:lnTo>
                      <a:pt x="170" y="1141"/>
                    </a:lnTo>
                    <a:lnTo>
                      <a:pt x="150" y="1136"/>
                    </a:lnTo>
                    <a:lnTo>
                      <a:pt x="131" y="1132"/>
                    </a:lnTo>
                    <a:lnTo>
                      <a:pt x="114" y="1126"/>
                    </a:lnTo>
                    <a:lnTo>
                      <a:pt x="99" y="1121"/>
                    </a:lnTo>
                    <a:lnTo>
                      <a:pt x="86" y="1118"/>
                    </a:lnTo>
                    <a:lnTo>
                      <a:pt x="76" y="1114"/>
                    </a:lnTo>
                    <a:lnTo>
                      <a:pt x="70" y="1112"/>
                    </a:lnTo>
                    <a:lnTo>
                      <a:pt x="64" y="1100"/>
                    </a:lnTo>
                    <a:lnTo>
                      <a:pt x="56" y="1081"/>
                    </a:lnTo>
                    <a:lnTo>
                      <a:pt x="46" y="1053"/>
                    </a:lnTo>
                    <a:lnTo>
                      <a:pt x="35" y="1020"/>
                    </a:lnTo>
                    <a:lnTo>
                      <a:pt x="25" y="981"/>
                    </a:lnTo>
                    <a:lnTo>
                      <a:pt x="18" y="939"/>
                    </a:lnTo>
                    <a:lnTo>
                      <a:pt x="16" y="894"/>
                    </a:lnTo>
                    <a:lnTo>
                      <a:pt x="18" y="848"/>
                    </a:lnTo>
                    <a:lnTo>
                      <a:pt x="22" y="831"/>
                    </a:lnTo>
                    <a:lnTo>
                      <a:pt x="30" y="810"/>
                    </a:lnTo>
                    <a:lnTo>
                      <a:pt x="40" y="786"/>
                    </a:lnTo>
                    <a:lnTo>
                      <a:pt x="54" y="758"/>
                    </a:lnTo>
                    <a:lnTo>
                      <a:pt x="69" y="728"/>
                    </a:lnTo>
                    <a:lnTo>
                      <a:pt x="86" y="697"/>
                    </a:lnTo>
                    <a:lnTo>
                      <a:pt x="106" y="664"/>
                    </a:lnTo>
                    <a:lnTo>
                      <a:pt x="127" y="630"/>
                    </a:lnTo>
                    <a:lnTo>
                      <a:pt x="108" y="630"/>
                    </a:lnTo>
                    <a:lnTo>
                      <a:pt x="88" y="664"/>
                    </a:lnTo>
                    <a:lnTo>
                      <a:pt x="69" y="696"/>
                    </a:lnTo>
                    <a:lnTo>
                      <a:pt x="52" y="727"/>
                    </a:lnTo>
                    <a:lnTo>
                      <a:pt x="37" y="757"/>
                    </a:lnTo>
                    <a:lnTo>
                      <a:pt x="24" y="784"/>
                    </a:lnTo>
                    <a:lnTo>
                      <a:pt x="14" y="808"/>
                    </a:lnTo>
                    <a:lnTo>
                      <a:pt x="7" y="829"/>
                    </a:lnTo>
                    <a:lnTo>
                      <a:pt x="3" y="846"/>
                    </a:lnTo>
                    <a:lnTo>
                      <a:pt x="0" y="898"/>
                    </a:lnTo>
                    <a:lnTo>
                      <a:pt x="3" y="946"/>
                    </a:lnTo>
                    <a:lnTo>
                      <a:pt x="11" y="992"/>
                    </a:lnTo>
                    <a:lnTo>
                      <a:pt x="22" y="1034"/>
                    </a:lnTo>
                    <a:lnTo>
                      <a:pt x="35" y="1068"/>
                    </a:lnTo>
                    <a:lnTo>
                      <a:pt x="45" y="1096"/>
                    </a:lnTo>
                    <a:lnTo>
                      <a:pt x="53" y="1114"/>
                    </a:lnTo>
                    <a:lnTo>
                      <a:pt x="58" y="1121"/>
                    </a:lnTo>
                    <a:lnTo>
                      <a:pt x="59" y="1125"/>
                    </a:lnTo>
                    <a:lnTo>
                      <a:pt x="61" y="1126"/>
                    </a:lnTo>
                    <a:lnTo>
                      <a:pt x="64" y="1127"/>
                    </a:lnTo>
                    <a:lnTo>
                      <a:pt x="73" y="1129"/>
                    </a:lnTo>
                    <a:lnTo>
                      <a:pt x="84" y="1134"/>
                    </a:lnTo>
                    <a:lnTo>
                      <a:pt x="99" y="1139"/>
                    </a:lnTo>
                    <a:lnTo>
                      <a:pt x="116" y="1143"/>
                    </a:lnTo>
                    <a:lnTo>
                      <a:pt x="137" y="1149"/>
                    </a:lnTo>
                    <a:lnTo>
                      <a:pt x="158" y="1155"/>
                    </a:lnTo>
                    <a:lnTo>
                      <a:pt x="182" y="1159"/>
                    </a:lnTo>
                    <a:lnTo>
                      <a:pt x="206" y="1163"/>
                    </a:lnTo>
                    <a:lnTo>
                      <a:pt x="231" y="1166"/>
                    </a:lnTo>
                    <a:lnTo>
                      <a:pt x="257" y="1167"/>
                    </a:lnTo>
                    <a:lnTo>
                      <a:pt x="282" y="1167"/>
                    </a:lnTo>
                    <a:lnTo>
                      <a:pt x="306" y="1165"/>
                    </a:lnTo>
                    <a:lnTo>
                      <a:pt x="331" y="1160"/>
                    </a:lnTo>
                    <a:lnTo>
                      <a:pt x="352" y="1153"/>
                    </a:lnTo>
                    <a:lnTo>
                      <a:pt x="373" y="1143"/>
                    </a:lnTo>
                    <a:lnTo>
                      <a:pt x="426" y="1105"/>
                    </a:lnTo>
                    <a:lnTo>
                      <a:pt x="466" y="1066"/>
                    </a:lnTo>
                    <a:lnTo>
                      <a:pt x="495" y="1028"/>
                    </a:lnTo>
                    <a:lnTo>
                      <a:pt x="515" y="991"/>
                    </a:lnTo>
                    <a:lnTo>
                      <a:pt x="527" y="960"/>
                    </a:lnTo>
                    <a:lnTo>
                      <a:pt x="534" y="935"/>
                    </a:lnTo>
                    <a:lnTo>
                      <a:pt x="537" y="917"/>
                    </a:lnTo>
                    <a:lnTo>
                      <a:pt x="538" y="909"/>
                    </a:lnTo>
                    <a:lnTo>
                      <a:pt x="538" y="908"/>
                    </a:lnTo>
                    <a:lnTo>
                      <a:pt x="537" y="908"/>
                    </a:lnTo>
                    <a:lnTo>
                      <a:pt x="506" y="740"/>
                    </a:lnTo>
                    <a:lnTo>
                      <a:pt x="686" y="473"/>
                    </a:lnTo>
                    <a:lnTo>
                      <a:pt x="688" y="473"/>
                    </a:lnTo>
                    <a:lnTo>
                      <a:pt x="689" y="473"/>
                    </a:lnTo>
                    <a:lnTo>
                      <a:pt x="690" y="473"/>
                    </a:lnTo>
                    <a:lnTo>
                      <a:pt x="737" y="466"/>
                    </a:lnTo>
                    <a:lnTo>
                      <a:pt x="779" y="454"/>
                    </a:lnTo>
                    <a:lnTo>
                      <a:pt x="814" y="440"/>
                    </a:lnTo>
                    <a:lnTo>
                      <a:pt x="845" y="423"/>
                    </a:lnTo>
                    <a:lnTo>
                      <a:pt x="872" y="403"/>
                    </a:lnTo>
                    <a:lnTo>
                      <a:pt x="894" y="383"/>
                    </a:lnTo>
                    <a:lnTo>
                      <a:pt x="912" y="362"/>
                    </a:lnTo>
                    <a:lnTo>
                      <a:pt x="927" y="340"/>
                    </a:lnTo>
                    <a:lnTo>
                      <a:pt x="939" y="318"/>
                    </a:lnTo>
                    <a:lnTo>
                      <a:pt x="948" y="297"/>
                    </a:lnTo>
                    <a:lnTo>
                      <a:pt x="954" y="278"/>
                    </a:lnTo>
                    <a:lnTo>
                      <a:pt x="958" y="260"/>
                    </a:lnTo>
                    <a:lnTo>
                      <a:pt x="962" y="247"/>
                    </a:lnTo>
                    <a:lnTo>
                      <a:pt x="963" y="235"/>
                    </a:lnTo>
                    <a:lnTo>
                      <a:pt x="964" y="227"/>
                    </a:lnTo>
                    <a:lnTo>
                      <a:pt x="964" y="225"/>
                    </a:lnTo>
                    <a:lnTo>
                      <a:pt x="964" y="219"/>
                    </a:lnTo>
                    <a:lnTo>
                      <a:pt x="964" y="206"/>
                    </a:lnTo>
                    <a:lnTo>
                      <a:pt x="962" y="187"/>
                    </a:lnTo>
                    <a:lnTo>
                      <a:pt x="959" y="164"/>
                    </a:lnTo>
                    <a:lnTo>
                      <a:pt x="952" y="138"/>
                    </a:lnTo>
                    <a:lnTo>
                      <a:pt x="943" y="112"/>
                    </a:lnTo>
                    <a:lnTo>
                      <a:pt x="931" y="87"/>
                    </a:lnTo>
                    <a:lnTo>
                      <a:pt x="912"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462" name="Group 80"/>
              <p:cNvGrpSpPr>
                <a:grpSpLocks/>
              </p:cNvGrpSpPr>
              <p:nvPr/>
            </p:nvGrpSpPr>
            <p:grpSpPr bwMode="auto">
              <a:xfrm>
                <a:off x="991" y="2223"/>
                <a:ext cx="657" cy="601"/>
                <a:chOff x="1558" y="1842"/>
                <a:chExt cx="657" cy="601"/>
              </a:xfrm>
            </p:grpSpPr>
            <p:sp>
              <p:nvSpPr>
                <p:cNvPr id="6463" name="Freeform 81"/>
                <p:cNvSpPr>
                  <a:spLocks/>
                </p:cNvSpPr>
                <p:nvPr/>
              </p:nvSpPr>
              <p:spPr bwMode="auto">
                <a:xfrm>
                  <a:off x="1805" y="1844"/>
                  <a:ext cx="358" cy="570"/>
                </a:xfrm>
                <a:custGeom>
                  <a:avLst/>
                  <a:gdLst>
                    <a:gd name="T0" fmla="*/ 0 w 765"/>
                    <a:gd name="T1" fmla="*/ 142 h 630"/>
                    <a:gd name="T2" fmla="*/ 0 w 765"/>
                    <a:gd name="T3" fmla="*/ 146 h 630"/>
                    <a:gd name="T4" fmla="*/ 0 w 765"/>
                    <a:gd name="T5" fmla="*/ 154 h 630"/>
                    <a:gd name="T6" fmla="*/ 0 w 765"/>
                    <a:gd name="T7" fmla="*/ 163 h 630"/>
                    <a:gd name="T8" fmla="*/ 0 w 765"/>
                    <a:gd name="T9" fmla="*/ 168 h 630"/>
                    <a:gd name="T10" fmla="*/ 0 w 765"/>
                    <a:gd name="T11" fmla="*/ 169 h 630"/>
                    <a:gd name="T12" fmla="*/ 0 w 765"/>
                    <a:gd name="T13" fmla="*/ 173 h 630"/>
                    <a:gd name="T14" fmla="*/ 0 w 765"/>
                    <a:gd name="T15" fmla="*/ 176 h 630"/>
                    <a:gd name="T16" fmla="*/ 0 w 765"/>
                    <a:gd name="T17" fmla="*/ 180 h 630"/>
                    <a:gd name="T18" fmla="*/ 0 w 765"/>
                    <a:gd name="T19" fmla="*/ 183 h 630"/>
                    <a:gd name="T20" fmla="*/ 0 w 765"/>
                    <a:gd name="T21" fmla="*/ 186 h 630"/>
                    <a:gd name="T22" fmla="*/ 0 w 765"/>
                    <a:gd name="T23" fmla="*/ 187 h 630"/>
                    <a:gd name="T24" fmla="*/ 0 w 765"/>
                    <a:gd name="T25" fmla="*/ 191 h 630"/>
                    <a:gd name="T26" fmla="*/ 0 w 765"/>
                    <a:gd name="T27" fmla="*/ 187 h 630"/>
                    <a:gd name="T28" fmla="*/ 0 w 765"/>
                    <a:gd name="T29" fmla="*/ 182 h 630"/>
                    <a:gd name="T30" fmla="*/ 0 w 765"/>
                    <a:gd name="T31" fmla="*/ 173 h 630"/>
                    <a:gd name="T32" fmla="*/ 0 w 765"/>
                    <a:gd name="T33" fmla="*/ 163 h 630"/>
                    <a:gd name="T34" fmla="*/ 0 w 765"/>
                    <a:gd name="T35" fmla="*/ 138 h 630"/>
                    <a:gd name="T36" fmla="*/ 0 w 765"/>
                    <a:gd name="T37" fmla="*/ 100 h 630"/>
                    <a:gd name="T38" fmla="*/ 0 w 765"/>
                    <a:gd name="T39" fmla="*/ 64 h 630"/>
                    <a:gd name="T40" fmla="*/ 0 w 765"/>
                    <a:gd name="T41" fmla="*/ 47 h 630"/>
                    <a:gd name="T42" fmla="*/ 0 w 765"/>
                    <a:gd name="T43" fmla="*/ 44 h 630"/>
                    <a:gd name="T44" fmla="*/ 0 w 765"/>
                    <a:gd name="T45" fmla="*/ 36 h 630"/>
                    <a:gd name="T46" fmla="*/ 0 w 765"/>
                    <a:gd name="T47" fmla="*/ 27 h 630"/>
                    <a:gd name="T48" fmla="*/ 0 w 765"/>
                    <a:gd name="T49" fmla="*/ 20 h 630"/>
                    <a:gd name="T50" fmla="*/ 0 w 765"/>
                    <a:gd name="T51" fmla="*/ 18 h 630"/>
                    <a:gd name="T52" fmla="*/ 0 w 765"/>
                    <a:gd name="T53" fmla="*/ 14 h 630"/>
                    <a:gd name="T54" fmla="*/ 0 w 765"/>
                    <a:gd name="T55" fmla="*/ 12 h 630"/>
                    <a:gd name="T56" fmla="*/ 0 w 765"/>
                    <a:gd name="T57" fmla="*/ 9 h 630"/>
                    <a:gd name="T58" fmla="*/ 0 w 765"/>
                    <a:gd name="T59" fmla="*/ 5 h 630"/>
                    <a:gd name="T60" fmla="*/ 0 w 765"/>
                    <a:gd name="T61" fmla="*/ 5 h 630"/>
                    <a:gd name="T62" fmla="*/ 0 w 765"/>
                    <a:gd name="T63" fmla="*/ 4 h 630"/>
                    <a:gd name="T64" fmla="*/ 0 w 765"/>
                    <a:gd name="T65" fmla="*/ 1 h 630"/>
                    <a:gd name="T66" fmla="*/ 0 w 765"/>
                    <a:gd name="T67" fmla="*/ 0 h 630"/>
                    <a:gd name="T68" fmla="*/ 0 w 765"/>
                    <a:gd name="T69" fmla="*/ 5 h 630"/>
                    <a:gd name="T70" fmla="*/ 0 w 765"/>
                    <a:gd name="T71" fmla="*/ 8 h 630"/>
                    <a:gd name="T72" fmla="*/ 0 w 765"/>
                    <a:gd name="T73" fmla="*/ 15 h 6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65"/>
                    <a:gd name="T112" fmla="*/ 0 h 630"/>
                    <a:gd name="T113" fmla="*/ 765 w 765"/>
                    <a:gd name="T114" fmla="*/ 630 h 6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65" h="630">
                      <a:moveTo>
                        <a:pt x="104" y="51"/>
                      </a:moveTo>
                      <a:lnTo>
                        <a:pt x="0" y="472"/>
                      </a:lnTo>
                      <a:lnTo>
                        <a:pt x="0" y="476"/>
                      </a:lnTo>
                      <a:lnTo>
                        <a:pt x="0" y="485"/>
                      </a:lnTo>
                      <a:lnTo>
                        <a:pt x="2" y="498"/>
                      </a:lnTo>
                      <a:lnTo>
                        <a:pt x="6" y="513"/>
                      </a:lnTo>
                      <a:lnTo>
                        <a:pt x="14" y="527"/>
                      </a:lnTo>
                      <a:lnTo>
                        <a:pt x="26" y="541"/>
                      </a:lnTo>
                      <a:lnTo>
                        <a:pt x="43" y="553"/>
                      </a:lnTo>
                      <a:lnTo>
                        <a:pt x="67" y="560"/>
                      </a:lnTo>
                      <a:lnTo>
                        <a:pt x="84" y="562"/>
                      </a:lnTo>
                      <a:lnTo>
                        <a:pt x="109" y="565"/>
                      </a:lnTo>
                      <a:lnTo>
                        <a:pt x="140" y="570"/>
                      </a:lnTo>
                      <a:lnTo>
                        <a:pt x="176" y="575"/>
                      </a:lnTo>
                      <a:lnTo>
                        <a:pt x="216" y="579"/>
                      </a:lnTo>
                      <a:lnTo>
                        <a:pt x="259" y="585"/>
                      </a:lnTo>
                      <a:lnTo>
                        <a:pt x="303" y="591"/>
                      </a:lnTo>
                      <a:lnTo>
                        <a:pt x="349" y="596"/>
                      </a:lnTo>
                      <a:lnTo>
                        <a:pt x="394" y="602"/>
                      </a:lnTo>
                      <a:lnTo>
                        <a:pt x="438" y="608"/>
                      </a:lnTo>
                      <a:lnTo>
                        <a:pt x="480" y="612"/>
                      </a:lnTo>
                      <a:lnTo>
                        <a:pt x="518" y="618"/>
                      </a:lnTo>
                      <a:lnTo>
                        <a:pt x="553" y="622"/>
                      </a:lnTo>
                      <a:lnTo>
                        <a:pt x="581" y="625"/>
                      </a:lnTo>
                      <a:lnTo>
                        <a:pt x="603" y="628"/>
                      </a:lnTo>
                      <a:lnTo>
                        <a:pt x="618" y="630"/>
                      </a:lnTo>
                      <a:lnTo>
                        <a:pt x="637" y="630"/>
                      </a:lnTo>
                      <a:lnTo>
                        <a:pt x="652" y="625"/>
                      </a:lnTo>
                      <a:lnTo>
                        <a:pt x="664" y="617"/>
                      </a:lnTo>
                      <a:lnTo>
                        <a:pt x="673" y="604"/>
                      </a:lnTo>
                      <a:lnTo>
                        <a:pt x="680" y="591"/>
                      </a:lnTo>
                      <a:lnTo>
                        <a:pt x="686" y="575"/>
                      </a:lnTo>
                      <a:lnTo>
                        <a:pt x="690" y="557"/>
                      </a:lnTo>
                      <a:lnTo>
                        <a:pt x="695" y="540"/>
                      </a:lnTo>
                      <a:lnTo>
                        <a:pt x="702" y="510"/>
                      </a:lnTo>
                      <a:lnTo>
                        <a:pt x="711" y="461"/>
                      </a:lnTo>
                      <a:lnTo>
                        <a:pt x="722" y="399"/>
                      </a:lnTo>
                      <a:lnTo>
                        <a:pt x="734" y="331"/>
                      </a:lnTo>
                      <a:lnTo>
                        <a:pt x="744" y="267"/>
                      </a:lnTo>
                      <a:lnTo>
                        <a:pt x="753" y="211"/>
                      </a:lnTo>
                      <a:lnTo>
                        <a:pt x="760" y="173"/>
                      </a:lnTo>
                      <a:lnTo>
                        <a:pt x="763" y="158"/>
                      </a:lnTo>
                      <a:lnTo>
                        <a:pt x="764" y="155"/>
                      </a:lnTo>
                      <a:lnTo>
                        <a:pt x="765" y="148"/>
                      </a:lnTo>
                      <a:lnTo>
                        <a:pt x="765" y="136"/>
                      </a:lnTo>
                      <a:lnTo>
                        <a:pt x="760" y="121"/>
                      </a:lnTo>
                      <a:lnTo>
                        <a:pt x="750" y="106"/>
                      </a:lnTo>
                      <a:lnTo>
                        <a:pt x="733" y="91"/>
                      </a:lnTo>
                      <a:lnTo>
                        <a:pt x="705" y="78"/>
                      </a:lnTo>
                      <a:lnTo>
                        <a:pt x="665" y="67"/>
                      </a:lnTo>
                      <a:lnTo>
                        <a:pt x="640" y="63"/>
                      </a:lnTo>
                      <a:lnTo>
                        <a:pt x="612" y="58"/>
                      </a:lnTo>
                      <a:lnTo>
                        <a:pt x="581" y="54"/>
                      </a:lnTo>
                      <a:lnTo>
                        <a:pt x="548" y="48"/>
                      </a:lnTo>
                      <a:lnTo>
                        <a:pt x="513" y="43"/>
                      </a:lnTo>
                      <a:lnTo>
                        <a:pt x="478" y="38"/>
                      </a:lnTo>
                      <a:lnTo>
                        <a:pt x="441" y="33"/>
                      </a:lnTo>
                      <a:lnTo>
                        <a:pt x="406" y="28"/>
                      </a:lnTo>
                      <a:lnTo>
                        <a:pt x="371" y="24"/>
                      </a:lnTo>
                      <a:lnTo>
                        <a:pt x="338" y="19"/>
                      </a:lnTo>
                      <a:lnTo>
                        <a:pt x="306" y="15"/>
                      </a:lnTo>
                      <a:lnTo>
                        <a:pt x="277" y="11"/>
                      </a:lnTo>
                      <a:lnTo>
                        <a:pt x="252" y="8"/>
                      </a:lnTo>
                      <a:lnTo>
                        <a:pt x="229" y="4"/>
                      </a:lnTo>
                      <a:lnTo>
                        <a:pt x="210" y="2"/>
                      </a:lnTo>
                      <a:lnTo>
                        <a:pt x="198" y="1"/>
                      </a:lnTo>
                      <a:lnTo>
                        <a:pt x="178" y="0"/>
                      </a:lnTo>
                      <a:lnTo>
                        <a:pt x="161" y="0"/>
                      </a:lnTo>
                      <a:lnTo>
                        <a:pt x="146" y="3"/>
                      </a:lnTo>
                      <a:lnTo>
                        <a:pt x="135" y="9"/>
                      </a:lnTo>
                      <a:lnTo>
                        <a:pt x="124" y="16"/>
                      </a:lnTo>
                      <a:lnTo>
                        <a:pt x="116" y="26"/>
                      </a:lnTo>
                      <a:lnTo>
                        <a:pt x="109" y="38"/>
                      </a:lnTo>
                      <a:lnTo>
                        <a:pt x="104" y="51"/>
                      </a:lnTo>
                      <a:close/>
                    </a:path>
                  </a:pathLst>
                </a:custGeom>
                <a:solidFill>
                  <a:srgbClr val="ADE8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4" name="Freeform 82"/>
                <p:cNvSpPr>
                  <a:spLocks/>
                </p:cNvSpPr>
                <p:nvPr/>
              </p:nvSpPr>
              <p:spPr bwMode="auto">
                <a:xfrm>
                  <a:off x="2152" y="1923"/>
                  <a:ext cx="63" cy="520"/>
                </a:xfrm>
                <a:custGeom>
                  <a:avLst/>
                  <a:gdLst>
                    <a:gd name="T0" fmla="*/ 0 w 134"/>
                    <a:gd name="T1" fmla="*/ 5 h 576"/>
                    <a:gd name="T2" fmla="*/ 0 w 134"/>
                    <a:gd name="T3" fmla="*/ 159 h 576"/>
                    <a:gd name="T4" fmla="*/ 0 w 134"/>
                    <a:gd name="T5" fmla="*/ 161 h 576"/>
                    <a:gd name="T6" fmla="*/ 0 w 134"/>
                    <a:gd name="T7" fmla="*/ 163 h 576"/>
                    <a:gd name="T8" fmla="*/ 0 w 134"/>
                    <a:gd name="T9" fmla="*/ 168 h 576"/>
                    <a:gd name="T10" fmla="*/ 0 w 134"/>
                    <a:gd name="T11" fmla="*/ 169 h 576"/>
                    <a:gd name="T12" fmla="*/ 0 w 134"/>
                    <a:gd name="T13" fmla="*/ 168 h 576"/>
                    <a:gd name="T14" fmla="*/ 0 w 134"/>
                    <a:gd name="T15" fmla="*/ 163 h 576"/>
                    <a:gd name="T16" fmla="*/ 0 w 134"/>
                    <a:gd name="T17" fmla="*/ 162 h 576"/>
                    <a:gd name="T18" fmla="*/ 0 w 134"/>
                    <a:gd name="T19" fmla="*/ 160 h 576"/>
                    <a:gd name="T20" fmla="*/ 0 w 134"/>
                    <a:gd name="T21" fmla="*/ 153 h 576"/>
                    <a:gd name="T22" fmla="*/ 0 w 134"/>
                    <a:gd name="T23" fmla="*/ 136 h 576"/>
                    <a:gd name="T24" fmla="*/ 0 w 134"/>
                    <a:gd name="T25" fmla="*/ 113 h 576"/>
                    <a:gd name="T26" fmla="*/ 0 w 134"/>
                    <a:gd name="T27" fmla="*/ 84 h 576"/>
                    <a:gd name="T28" fmla="*/ 0 w 134"/>
                    <a:gd name="T29" fmla="*/ 56 h 576"/>
                    <a:gd name="T30" fmla="*/ 0 w 134"/>
                    <a:gd name="T31" fmla="*/ 31 h 576"/>
                    <a:gd name="T32" fmla="*/ 0 w 134"/>
                    <a:gd name="T33" fmla="*/ 13 h 576"/>
                    <a:gd name="T34" fmla="*/ 0 w 134"/>
                    <a:gd name="T35" fmla="*/ 5 h 576"/>
                    <a:gd name="T36" fmla="*/ 0 w 134"/>
                    <a:gd name="T37" fmla="*/ 1 h 576"/>
                    <a:gd name="T38" fmla="*/ 0 w 134"/>
                    <a:gd name="T39" fmla="*/ 0 h 576"/>
                    <a:gd name="T40" fmla="*/ 0 w 134"/>
                    <a:gd name="T41" fmla="*/ 4 h 576"/>
                    <a:gd name="T42" fmla="*/ 0 w 134"/>
                    <a:gd name="T43" fmla="*/ 5 h 5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576"/>
                    <a:gd name="T68" fmla="*/ 134 w 134"/>
                    <a:gd name="T69" fmla="*/ 576 h 5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576">
                      <a:moveTo>
                        <a:pt x="110" y="13"/>
                      </a:moveTo>
                      <a:lnTo>
                        <a:pt x="0" y="541"/>
                      </a:lnTo>
                      <a:lnTo>
                        <a:pt x="0" y="547"/>
                      </a:lnTo>
                      <a:lnTo>
                        <a:pt x="0" y="558"/>
                      </a:lnTo>
                      <a:lnTo>
                        <a:pt x="1" y="570"/>
                      </a:lnTo>
                      <a:lnTo>
                        <a:pt x="7" y="576"/>
                      </a:lnTo>
                      <a:lnTo>
                        <a:pt x="14" y="571"/>
                      </a:lnTo>
                      <a:lnTo>
                        <a:pt x="19" y="560"/>
                      </a:lnTo>
                      <a:lnTo>
                        <a:pt x="23" y="549"/>
                      </a:lnTo>
                      <a:lnTo>
                        <a:pt x="24" y="545"/>
                      </a:lnTo>
                      <a:lnTo>
                        <a:pt x="29" y="523"/>
                      </a:lnTo>
                      <a:lnTo>
                        <a:pt x="41" y="464"/>
                      </a:lnTo>
                      <a:lnTo>
                        <a:pt x="58" y="383"/>
                      </a:lnTo>
                      <a:lnTo>
                        <a:pt x="78" y="288"/>
                      </a:lnTo>
                      <a:lnTo>
                        <a:pt x="97" y="191"/>
                      </a:lnTo>
                      <a:lnTo>
                        <a:pt x="116" y="106"/>
                      </a:lnTo>
                      <a:lnTo>
                        <a:pt x="128" y="43"/>
                      </a:lnTo>
                      <a:lnTo>
                        <a:pt x="134" y="13"/>
                      </a:lnTo>
                      <a:lnTo>
                        <a:pt x="133" y="1"/>
                      </a:lnTo>
                      <a:lnTo>
                        <a:pt x="126" y="0"/>
                      </a:lnTo>
                      <a:lnTo>
                        <a:pt x="117" y="4"/>
                      </a:lnTo>
                      <a:lnTo>
                        <a:pt x="110" y="13"/>
                      </a:lnTo>
                      <a:close/>
                    </a:path>
                  </a:pathLst>
                </a:custGeom>
                <a:solidFill>
                  <a:srgbClr val="D6DB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5" name="Freeform 83"/>
                <p:cNvSpPr>
                  <a:spLocks/>
                </p:cNvSpPr>
                <p:nvPr/>
              </p:nvSpPr>
              <p:spPr bwMode="auto">
                <a:xfrm>
                  <a:off x="1882" y="1912"/>
                  <a:ext cx="173" cy="464"/>
                </a:xfrm>
                <a:custGeom>
                  <a:avLst/>
                  <a:gdLst>
                    <a:gd name="T0" fmla="*/ 0 w 369"/>
                    <a:gd name="T1" fmla="*/ 14 h 513"/>
                    <a:gd name="T2" fmla="*/ 0 w 369"/>
                    <a:gd name="T3" fmla="*/ 31 h 513"/>
                    <a:gd name="T4" fmla="*/ 0 w 369"/>
                    <a:gd name="T5" fmla="*/ 51 h 513"/>
                    <a:gd name="T6" fmla="*/ 0 w 369"/>
                    <a:gd name="T7" fmla="*/ 49 h 513"/>
                    <a:gd name="T8" fmla="*/ 0 w 369"/>
                    <a:gd name="T9" fmla="*/ 55 h 513"/>
                    <a:gd name="T10" fmla="*/ 0 w 369"/>
                    <a:gd name="T11" fmla="*/ 66 h 513"/>
                    <a:gd name="T12" fmla="*/ 0 w 369"/>
                    <a:gd name="T13" fmla="*/ 73 h 513"/>
                    <a:gd name="T14" fmla="*/ 0 w 369"/>
                    <a:gd name="T15" fmla="*/ 82 h 513"/>
                    <a:gd name="T16" fmla="*/ 0 w 369"/>
                    <a:gd name="T17" fmla="*/ 91 h 513"/>
                    <a:gd name="T18" fmla="*/ 0 w 369"/>
                    <a:gd name="T19" fmla="*/ 98 h 513"/>
                    <a:gd name="T20" fmla="*/ 0 w 369"/>
                    <a:gd name="T21" fmla="*/ 99 h 513"/>
                    <a:gd name="T22" fmla="*/ 0 w 369"/>
                    <a:gd name="T23" fmla="*/ 106 h 513"/>
                    <a:gd name="T24" fmla="*/ 0 w 369"/>
                    <a:gd name="T25" fmla="*/ 117 h 513"/>
                    <a:gd name="T26" fmla="*/ 0 w 369"/>
                    <a:gd name="T27" fmla="*/ 124 h 513"/>
                    <a:gd name="T28" fmla="*/ 0 w 369"/>
                    <a:gd name="T29" fmla="*/ 127 h 513"/>
                    <a:gd name="T30" fmla="*/ 0 w 369"/>
                    <a:gd name="T31" fmla="*/ 137 h 513"/>
                    <a:gd name="T32" fmla="*/ 0 w 369"/>
                    <a:gd name="T33" fmla="*/ 142 h 513"/>
                    <a:gd name="T34" fmla="*/ 0 w 369"/>
                    <a:gd name="T35" fmla="*/ 148 h 513"/>
                    <a:gd name="T36" fmla="*/ 0 w 369"/>
                    <a:gd name="T37" fmla="*/ 151 h 513"/>
                    <a:gd name="T38" fmla="*/ 0 w 369"/>
                    <a:gd name="T39" fmla="*/ 143 h 513"/>
                    <a:gd name="T40" fmla="*/ 0 w 369"/>
                    <a:gd name="T41" fmla="*/ 141 h 513"/>
                    <a:gd name="T42" fmla="*/ 0 w 369"/>
                    <a:gd name="T43" fmla="*/ 137 h 513"/>
                    <a:gd name="T44" fmla="*/ 0 w 369"/>
                    <a:gd name="T45" fmla="*/ 134 h 513"/>
                    <a:gd name="T46" fmla="*/ 0 w 369"/>
                    <a:gd name="T47" fmla="*/ 129 h 513"/>
                    <a:gd name="T48" fmla="*/ 0 w 369"/>
                    <a:gd name="T49" fmla="*/ 126 h 513"/>
                    <a:gd name="T50" fmla="*/ 0 w 369"/>
                    <a:gd name="T51" fmla="*/ 124 h 513"/>
                    <a:gd name="T52" fmla="*/ 0 w 369"/>
                    <a:gd name="T53" fmla="*/ 124 h 513"/>
                    <a:gd name="T54" fmla="*/ 0 w 369"/>
                    <a:gd name="T55" fmla="*/ 124 h 513"/>
                    <a:gd name="T56" fmla="*/ 0 w 369"/>
                    <a:gd name="T57" fmla="*/ 117 h 513"/>
                    <a:gd name="T58" fmla="*/ 0 w 369"/>
                    <a:gd name="T59" fmla="*/ 112 h 513"/>
                    <a:gd name="T60" fmla="*/ 0 w 369"/>
                    <a:gd name="T61" fmla="*/ 109 h 513"/>
                    <a:gd name="T62" fmla="*/ 0 w 369"/>
                    <a:gd name="T63" fmla="*/ 101 h 513"/>
                    <a:gd name="T64" fmla="*/ 0 w 369"/>
                    <a:gd name="T65" fmla="*/ 93 h 513"/>
                    <a:gd name="T66" fmla="*/ 0 w 369"/>
                    <a:gd name="T67" fmla="*/ 90 h 513"/>
                    <a:gd name="T68" fmla="*/ 0 w 369"/>
                    <a:gd name="T69" fmla="*/ 89 h 513"/>
                    <a:gd name="T70" fmla="*/ 0 w 369"/>
                    <a:gd name="T71" fmla="*/ 81 h 513"/>
                    <a:gd name="T72" fmla="*/ 0 w 369"/>
                    <a:gd name="T73" fmla="*/ 70 h 513"/>
                    <a:gd name="T74" fmla="*/ 0 w 369"/>
                    <a:gd name="T75" fmla="*/ 60 h 513"/>
                    <a:gd name="T76" fmla="*/ 0 w 369"/>
                    <a:gd name="T77" fmla="*/ 52 h 513"/>
                    <a:gd name="T78" fmla="*/ 0 w 369"/>
                    <a:gd name="T79" fmla="*/ 44 h 513"/>
                    <a:gd name="T80" fmla="*/ 0 w 369"/>
                    <a:gd name="T81" fmla="*/ 43 h 513"/>
                    <a:gd name="T82" fmla="*/ 0 w 369"/>
                    <a:gd name="T83" fmla="*/ 43 h 513"/>
                    <a:gd name="T84" fmla="*/ 0 w 369"/>
                    <a:gd name="T85" fmla="*/ 29 h 513"/>
                    <a:gd name="T86" fmla="*/ 0 w 369"/>
                    <a:gd name="T87" fmla="*/ 18 h 513"/>
                    <a:gd name="T88" fmla="*/ 0 w 369"/>
                    <a:gd name="T89" fmla="*/ 9 h 513"/>
                    <a:gd name="T90" fmla="*/ 0 w 369"/>
                    <a:gd name="T91" fmla="*/ 5 h 513"/>
                    <a:gd name="T92" fmla="*/ 0 w 369"/>
                    <a:gd name="T93" fmla="*/ 4 h 513"/>
                    <a:gd name="T94" fmla="*/ 0 w 369"/>
                    <a:gd name="T95" fmla="*/ 0 h 513"/>
                    <a:gd name="T96" fmla="*/ 0 w 369"/>
                    <a:gd name="T97" fmla="*/ 5 h 513"/>
                    <a:gd name="T98" fmla="*/ 0 w 369"/>
                    <a:gd name="T99" fmla="*/ 5 h 513"/>
                    <a:gd name="T100" fmla="*/ 0 w 369"/>
                    <a:gd name="T101" fmla="*/ 11 h 513"/>
                    <a:gd name="T102" fmla="*/ 0 w 369"/>
                    <a:gd name="T103" fmla="*/ 14 h 513"/>
                    <a:gd name="T104" fmla="*/ 0 w 369"/>
                    <a:gd name="T105" fmla="*/ 14 h 513"/>
                    <a:gd name="T106" fmla="*/ 0 w 369"/>
                    <a:gd name="T107" fmla="*/ 14 h 513"/>
                    <a:gd name="T108" fmla="*/ 0 w 369"/>
                    <a:gd name="T109" fmla="*/ 14 h 513"/>
                    <a:gd name="T110" fmla="*/ 0 w 369"/>
                    <a:gd name="T111" fmla="*/ 12 h 51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9"/>
                    <a:gd name="T169" fmla="*/ 0 h 513"/>
                    <a:gd name="T170" fmla="*/ 369 w 369"/>
                    <a:gd name="T171" fmla="*/ 513 h 51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9" h="513">
                      <a:moveTo>
                        <a:pt x="369" y="38"/>
                      </a:moveTo>
                      <a:lnTo>
                        <a:pt x="369" y="48"/>
                      </a:lnTo>
                      <a:lnTo>
                        <a:pt x="368" y="72"/>
                      </a:lnTo>
                      <a:lnTo>
                        <a:pt x="361" y="102"/>
                      </a:lnTo>
                      <a:lnTo>
                        <a:pt x="346" y="125"/>
                      </a:lnTo>
                      <a:lnTo>
                        <a:pt x="343" y="169"/>
                      </a:lnTo>
                      <a:lnTo>
                        <a:pt x="346" y="168"/>
                      </a:lnTo>
                      <a:lnTo>
                        <a:pt x="354" y="166"/>
                      </a:lnTo>
                      <a:lnTo>
                        <a:pt x="363" y="172"/>
                      </a:lnTo>
                      <a:lnTo>
                        <a:pt x="369" y="186"/>
                      </a:lnTo>
                      <a:lnTo>
                        <a:pt x="368" y="204"/>
                      </a:lnTo>
                      <a:lnTo>
                        <a:pt x="363" y="222"/>
                      </a:lnTo>
                      <a:lnTo>
                        <a:pt x="357" y="236"/>
                      </a:lnTo>
                      <a:lnTo>
                        <a:pt x="351" y="248"/>
                      </a:lnTo>
                      <a:lnTo>
                        <a:pt x="350" y="261"/>
                      </a:lnTo>
                      <a:lnTo>
                        <a:pt x="350" y="275"/>
                      </a:lnTo>
                      <a:lnTo>
                        <a:pt x="347" y="293"/>
                      </a:lnTo>
                      <a:lnTo>
                        <a:pt x="338" y="308"/>
                      </a:lnTo>
                      <a:lnTo>
                        <a:pt x="326" y="318"/>
                      </a:lnTo>
                      <a:lnTo>
                        <a:pt x="316" y="325"/>
                      </a:lnTo>
                      <a:lnTo>
                        <a:pt x="311" y="327"/>
                      </a:lnTo>
                      <a:lnTo>
                        <a:pt x="309" y="328"/>
                      </a:lnTo>
                      <a:lnTo>
                        <a:pt x="308" y="335"/>
                      </a:lnTo>
                      <a:lnTo>
                        <a:pt x="306" y="352"/>
                      </a:lnTo>
                      <a:lnTo>
                        <a:pt x="300" y="373"/>
                      </a:lnTo>
                      <a:lnTo>
                        <a:pt x="291" y="390"/>
                      </a:lnTo>
                      <a:lnTo>
                        <a:pt x="282" y="402"/>
                      </a:lnTo>
                      <a:lnTo>
                        <a:pt x="275" y="412"/>
                      </a:lnTo>
                      <a:lnTo>
                        <a:pt x="270" y="419"/>
                      </a:lnTo>
                      <a:lnTo>
                        <a:pt x="269" y="421"/>
                      </a:lnTo>
                      <a:lnTo>
                        <a:pt x="270" y="457"/>
                      </a:lnTo>
                      <a:lnTo>
                        <a:pt x="273" y="459"/>
                      </a:lnTo>
                      <a:lnTo>
                        <a:pt x="281" y="465"/>
                      </a:lnTo>
                      <a:lnTo>
                        <a:pt x="291" y="472"/>
                      </a:lnTo>
                      <a:lnTo>
                        <a:pt x="303" y="481"/>
                      </a:lnTo>
                      <a:lnTo>
                        <a:pt x="314" y="491"/>
                      </a:lnTo>
                      <a:lnTo>
                        <a:pt x="323" y="500"/>
                      </a:lnTo>
                      <a:lnTo>
                        <a:pt x="330" y="508"/>
                      </a:lnTo>
                      <a:lnTo>
                        <a:pt x="332" y="513"/>
                      </a:lnTo>
                      <a:lnTo>
                        <a:pt x="0" y="473"/>
                      </a:lnTo>
                      <a:lnTo>
                        <a:pt x="1" y="472"/>
                      </a:lnTo>
                      <a:lnTo>
                        <a:pt x="3" y="468"/>
                      </a:lnTo>
                      <a:lnTo>
                        <a:pt x="6" y="464"/>
                      </a:lnTo>
                      <a:lnTo>
                        <a:pt x="11" y="458"/>
                      </a:lnTo>
                      <a:lnTo>
                        <a:pt x="17" y="451"/>
                      </a:lnTo>
                      <a:lnTo>
                        <a:pt x="23" y="444"/>
                      </a:lnTo>
                      <a:lnTo>
                        <a:pt x="29" y="437"/>
                      </a:lnTo>
                      <a:lnTo>
                        <a:pt x="36" y="430"/>
                      </a:lnTo>
                      <a:lnTo>
                        <a:pt x="43" y="425"/>
                      </a:lnTo>
                      <a:lnTo>
                        <a:pt x="49" y="420"/>
                      </a:lnTo>
                      <a:lnTo>
                        <a:pt x="56" y="417"/>
                      </a:lnTo>
                      <a:lnTo>
                        <a:pt x="62" y="414"/>
                      </a:lnTo>
                      <a:lnTo>
                        <a:pt x="67" y="412"/>
                      </a:lnTo>
                      <a:lnTo>
                        <a:pt x="73" y="411"/>
                      </a:lnTo>
                      <a:lnTo>
                        <a:pt x="79" y="410"/>
                      </a:lnTo>
                      <a:lnTo>
                        <a:pt x="85" y="410"/>
                      </a:lnTo>
                      <a:lnTo>
                        <a:pt x="95" y="404"/>
                      </a:lnTo>
                      <a:lnTo>
                        <a:pt x="103" y="393"/>
                      </a:lnTo>
                      <a:lnTo>
                        <a:pt x="109" y="381"/>
                      </a:lnTo>
                      <a:lnTo>
                        <a:pt x="111" y="376"/>
                      </a:lnTo>
                      <a:lnTo>
                        <a:pt x="110" y="373"/>
                      </a:lnTo>
                      <a:lnTo>
                        <a:pt x="107" y="365"/>
                      </a:lnTo>
                      <a:lnTo>
                        <a:pt x="103" y="354"/>
                      </a:lnTo>
                      <a:lnTo>
                        <a:pt x="99" y="340"/>
                      </a:lnTo>
                      <a:lnTo>
                        <a:pt x="96" y="325"/>
                      </a:lnTo>
                      <a:lnTo>
                        <a:pt x="94" y="311"/>
                      </a:lnTo>
                      <a:lnTo>
                        <a:pt x="93" y="302"/>
                      </a:lnTo>
                      <a:lnTo>
                        <a:pt x="91" y="297"/>
                      </a:lnTo>
                      <a:lnTo>
                        <a:pt x="89" y="297"/>
                      </a:lnTo>
                      <a:lnTo>
                        <a:pt x="83" y="295"/>
                      </a:lnTo>
                      <a:lnTo>
                        <a:pt x="76" y="287"/>
                      </a:lnTo>
                      <a:lnTo>
                        <a:pt x="70" y="270"/>
                      </a:lnTo>
                      <a:lnTo>
                        <a:pt x="68" y="248"/>
                      </a:lnTo>
                      <a:lnTo>
                        <a:pt x="73" y="231"/>
                      </a:lnTo>
                      <a:lnTo>
                        <a:pt x="80" y="216"/>
                      </a:lnTo>
                      <a:lnTo>
                        <a:pt x="85" y="202"/>
                      </a:lnTo>
                      <a:lnTo>
                        <a:pt x="83" y="187"/>
                      </a:lnTo>
                      <a:lnTo>
                        <a:pt x="82" y="173"/>
                      </a:lnTo>
                      <a:lnTo>
                        <a:pt x="83" y="160"/>
                      </a:lnTo>
                      <a:lnTo>
                        <a:pt x="91" y="149"/>
                      </a:lnTo>
                      <a:lnTo>
                        <a:pt x="102" y="144"/>
                      </a:lnTo>
                      <a:lnTo>
                        <a:pt x="109" y="142"/>
                      </a:lnTo>
                      <a:lnTo>
                        <a:pt x="112" y="145"/>
                      </a:lnTo>
                      <a:lnTo>
                        <a:pt x="113" y="146"/>
                      </a:lnTo>
                      <a:lnTo>
                        <a:pt x="122" y="100"/>
                      </a:lnTo>
                      <a:lnTo>
                        <a:pt x="120" y="94"/>
                      </a:lnTo>
                      <a:lnTo>
                        <a:pt x="117" y="79"/>
                      </a:lnTo>
                      <a:lnTo>
                        <a:pt x="119" y="60"/>
                      </a:lnTo>
                      <a:lnTo>
                        <a:pt x="133" y="38"/>
                      </a:lnTo>
                      <a:lnTo>
                        <a:pt x="143" y="28"/>
                      </a:lnTo>
                      <a:lnTo>
                        <a:pt x="155" y="20"/>
                      </a:lnTo>
                      <a:lnTo>
                        <a:pt x="165" y="13"/>
                      </a:lnTo>
                      <a:lnTo>
                        <a:pt x="176" y="7"/>
                      </a:lnTo>
                      <a:lnTo>
                        <a:pt x="187" y="4"/>
                      </a:lnTo>
                      <a:lnTo>
                        <a:pt x="197" y="1"/>
                      </a:lnTo>
                      <a:lnTo>
                        <a:pt x="208" y="0"/>
                      </a:lnTo>
                      <a:lnTo>
                        <a:pt x="219" y="1"/>
                      </a:lnTo>
                      <a:lnTo>
                        <a:pt x="229" y="5"/>
                      </a:lnTo>
                      <a:lnTo>
                        <a:pt x="241" y="10"/>
                      </a:lnTo>
                      <a:lnTo>
                        <a:pt x="251" y="17"/>
                      </a:lnTo>
                      <a:lnTo>
                        <a:pt x="261" y="26"/>
                      </a:lnTo>
                      <a:lnTo>
                        <a:pt x="272" y="35"/>
                      </a:lnTo>
                      <a:lnTo>
                        <a:pt x="281" y="41"/>
                      </a:lnTo>
                      <a:lnTo>
                        <a:pt x="290" y="46"/>
                      </a:lnTo>
                      <a:lnTo>
                        <a:pt x="299" y="48"/>
                      </a:lnTo>
                      <a:lnTo>
                        <a:pt x="308" y="48"/>
                      </a:lnTo>
                      <a:lnTo>
                        <a:pt x="319" y="48"/>
                      </a:lnTo>
                      <a:lnTo>
                        <a:pt x="328" y="48"/>
                      </a:lnTo>
                      <a:lnTo>
                        <a:pt x="338" y="47"/>
                      </a:lnTo>
                      <a:lnTo>
                        <a:pt x="348" y="46"/>
                      </a:lnTo>
                      <a:lnTo>
                        <a:pt x="357" y="44"/>
                      </a:lnTo>
                      <a:lnTo>
                        <a:pt x="363" y="41"/>
                      </a:lnTo>
                      <a:lnTo>
                        <a:pt x="369"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6" name="Freeform 84"/>
                <p:cNvSpPr>
                  <a:spLocks/>
                </p:cNvSpPr>
                <p:nvPr/>
              </p:nvSpPr>
              <p:spPr bwMode="auto">
                <a:xfrm>
                  <a:off x="1926" y="1996"/>
                  <a:ext cx="114" cy="309"/>
                </a:xfrm>
                <a:custGeom>
                  <a:avLst/>
                  <a:gdLst>
                    <a:gd name="T0" fmla="*/ 0 w 241"/>
                    <a:gd name="T1" fmla="*/ 7 h 341"/>
                    <a:gd name="T2" fmla="*/ 0 w 241"/>
                    <a:gd name="T3" fmla="*/ 5 h 341"/>
                    <a:gd name="T4" fmla="*/ 0 w 241"/>
                    <a:gd name="T5" fmla="*/ 5 h 341"/>
                    <a:gd name="T6" fmla="*/ 0 w 241"/>
                    <a:gd name="T7" fmla="*/ 1 h 341"/>
                    <a:gd name="T8" fmla="*/ 0 w 241"/>
                    <a:gd name="T9" fmla="*/ 1 h 341"/>
                    <a:gd name="T10" fmla="*/ 0 w 241"/>
                    <a:gd name="T11" fmla="*/ 5 h 341"/>
                    <a:gd name="T12" fmla="*/ 0 w 241"/>
                    <a:gd name="T13" fmla="*/ 9 h 341"/>
                    <a:gd name="T14" fmla="*/ 0 w 241"/>
                    <a:gd name="T15" fmla="*/ 9 h 341"/>
                    <a:gd name="T16" fmla="*/ 0 w 241"/>
                    <a:gd name="T17" fmla="*/ 9 h 341"/>
                    <a:gd name="T18" fmla="*/ 0 w 241"/>
                    <a:gd name="T19" fmla="*/ 8 h 341"/>
                    <a:gd name="T20" fmla="*/ 0 w 241"/>
                    <a:gd name="T21" fmla="*/ 9 h 341"/>
                    <a:gd name="T22" fmla="*/ 0 w 241"/>
                    <a:gd name="T23" fmla="*/ 9 h 341"/>
                    <a:gd name="T24" fmla="*/ 0 w 241"/>
                    <a:gd name="T25" fmla="*/ 10 h 341"/>
                    <a:gd name="T26" fmla="*/ 0 w 241"/>
                    <a:gd name="T27" fmla="*/ 10 h 341"/>
                    <a:gd name="T28" fmla="*/ 0 w 241"/>
                    <a:gd name="T29" fmla="*/ 10 h 341"/>
                    <a:gd name="T30" fmla="*/ 0 w 241"/>
                    <a:gd name="T31" fmla="*/ 29 h 341"/>
                    <a:gd name="T32" fmla="*/ 0 w 241"/>
                    <a:gd name="T33" fmla="*/ 34 h 341"/>
                    <a:gd name="T34" fmla="*/ 0 w 241"/>
                    <a:gd name="T35" fmla="*/ 40 h 341"/>
                    <a:gd name="T36" fmla="*/ 0 w 241"/>
                    <a:gd name="T37" fmla="*/ 48 h 341"/>
                    <a:gd name="T38" fmla="*/ 0 w 241"/>
                    <a:gd name="T39" fmla="*/ 55 h 341"/>
                    <a:gd name="T40" fmla="*/ 0 w 241"/>
                    <a:gd name="T41" fmla="*/ 57 h 341"/>
                    <a:gd name="T42" fmla="*/ 0 w 241"/>
                    <a:gd name="T43" fmla="*/ 61 h 341"/>
                    <a:gd name="T44" fmla="*/ 0 w 241"/>
                    <a:gd name="T45" fmla="*/ 64 h 341"/>
                    <a:gd name="T46" fmla="*/ 0 w 241"/>
                    <a:gd name="T47" fmla="*/ 74 h 341"/>
                    <a:gd name="T48" fmla="*/ 0 w 241"/>
                    <a:gd name="T49" fmla="*/ 83 h 341"/>
                    <a:gd name="T50" fmla="*/ 0 w 241"/>
                    <a:gd name="T51" fmla="*/ 91 h 341"/>
                    <a:gd name="T52" fmla="*/ 0 w 241"/>
                    <a:gd name="T53" fmla="*/ 95 h 341"/>
                    <a:gd name="T54" fmla="*/ 0 w 241"/>
                    <a:gd name="T55" fmla="*/ 101 h 341"/>
                    <a:gd name="T56" fmla="*/ 0 w 241"/>
                    <a:gd name="T57" fmla="*/ 104 h 341"/>
                    <a:gd name="T58" fmla="*/ 0 w 241"/>
                    <a:gd name="T59" fmla="*/ 104 h 341"/>
                    <a:gd name="T60" fmla="*/ 0 w 241"/>
                    <a:gd name="T61" fmla="*/ 104 h 341"/>
                    <a:gd name="T62" fmla="*/ 0 w 241"/>
                    <a:gd name="T63" fmla="*/ 103 h 341"/>
                    <a:gd name="T64" fmla="*/ 0 w 241"/>
                    <a:gd name="T65" fmla="*/ 100 h 341"/>
                    <a:gd name="T66" fmla="*/ 0 w 241"/>
                    <a:gd name="T67" fmla="*/ 97 h 341"/>
                    <a:gd name="T68" fmla="*/ 0 w 241"/>
                    <a:gd name="T69" fmla="*/ 93 h 341"/>
                    <a:gd name="T70" fmla="*/ 0 w 241"/>
                    <a:gd name="T71" fmla="*/ 91 h 341"/>
                    <a:gd name="T72" fmla="*/ 0 w 241"/>
                    <a:gd name="T73" fmla="*/ 85 h 341"/>
                    <a:gd name="T74" fmla="*/ 0 w 241"/>
                    <a:gd name="T75" fmla="*/ 81 h 341"/>
                    <a:gd name="T76" fmla="*/ 0 w 241"/>
                    <a:gd name="T77" fmla="*/ 76 h 341"/>
                    <a:gd name="T78" fmla="*/ 0 w 241"/>
                    <a:gd name="T79" fmla="*/ 68 h 341"/>
                    <a:gd name="T80" fmla="*/ 0 w 241"/>
                    <a:gd name="T81" fmla="*/ 59 h 341"/>
                    <a:gd name="T82" fmla="*/ 0 w 241"/>
                    <a:gd name="T83" fmla="*/ 53 h 341"/>
                    <a:gd name="T84" fmla="*/ 0 w 241"/>
                    <a:gd name="T85" fmla="*/ 48 h 341"/>
                    <a:gd name="T86" fmla="*/ 0 w 241"/>
                    <a:gd name="T87" fmla="*/ 39 h 341"/>
                    <a:gd name="T88" fmla="*/ 0 w 241"/>
                    <a:gd name="T89" fmla="*/ 28 h 341"/>
                    <a:gd name="T90" fmla="*/ 0 w 241"/>
                    <a:gd name="T91" fmla="*/ 26 h 341"/>
                    <a:gd name="T92" fmla="*/ 0 w 241"/>
                    <a:gd name="T93" fmla="*/ 32 h 341"/>
                    <a:gd name="T94" fmla="*/ 0 w 241"/>
                    <a:gd name="T95" fmla="*/ 35 h 341"/>
                    <a:gd name="T96" fmla="*/ 0 w 241"/>
                    <a:gd name="T97" fmla="*/ 35 h 341"/>
                    <a:gd name="T98" fmla="*/ 0 w 241"/>
                    <a:gd name="T99" fmla="*/ 25 h 34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41"/>
                    <a:gd name="T151" fmla="*/ 0 h 341"/>
                    <a:gd name="T152" fmla="*/ 241 w 241"/>
                    <a:gd name="T153" fmla="*/ 341 h 34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41" h="341">
                      <a:moveTo>
                        <a:pt x="43" y="82"/>
                      </a:moveTo>
                      <a:lnTo>
                        <a:pt x="65" y="23"/>
                      </a:lnTo>
                      <a:lnTo>
                        <a:pt x="66" y="22"/>
                      </a:lnTo>
                      <a:lnTo>
                        <a:pt x="69" y="19"/>
                      </a:lnTo>
                      <a:lnTo>
                        <a:pt x="73" y="14"/>
                      </a:lnTo>
                      <a:lnTo>
                        <a:pt x="79" y="9"/>
                      </a:lnTo>
                      <a:lnTo>
                        <a:pt x="85" y="5"/>
                      </a:lnTo>
                      <a:lnTo>
                        <a:pt x="92" y="1"/>
                      </a:lnTo>
                      <a:lnTo>
                        <a:pt x="99" y="0"/>
                      </a:lnTo>
                      <a:lnTo>
                        <a:pt x="104" y="1"/>
                      </a:lnTo>
                      <a:lnTo>
                        <a:pt x="115" y="9"/>
                      </a:lnTo>
                      <a:lnTo>
                        <a:pt x="123" y="17"/>
                      </a:lnTo>
                      <a:lnTo>
                        <a:pt x="130" y="25"/>
                      </a:lnTo>
                      <a:lnTo>
                        <a:pt x="135" y="30"/>
                      </a:lnTo>
                      <a:lnTo>
                        <a:pt x="139" y="30"/>
                      </a:lnTo>
                      <a:lnTo>
                        <a:pt x="144" y="30"/>
                      </a:lnTo>
                      <a:lnTo>
                        <a:pt x="150" y="29"/>
                      </a:lnTo>
                      <a:lnTo>
                        <a:pt x="156" y="28"/>
                      </a:lnTo>
                      <a:lnTo>
                        <a:pt x="162" y="28"/>
                      </a:lnTo>
                      <a:lnTo>
                        <a:pt x="169" y="27"/>
                      </a:lnTo>
                      <a:lnTo>
                        <a:pt x="174" y="27"/>
                      </a:lnTo>
                      <a:lnTo>
                        <a:pt x="179" y="28"/>
                      </a:lnTo>
                      <a:lnTo>
                        <a:pt x="185" y="29"/>
                      </a:lnTo>
                      <a:lnTo>
                        <a:pt x="193" y="30"/>
                      </a:lnTo>
                      <a:lnTo>
                        <a:pt x="201" y="30"/>
                      </a:lnTo>
                      <a:lnTo>
                        <a:pt x="209" y="31"/>
                      </a:lnTo>
                      <a:lnTo>
                        <a:pt x="216" y="31"/>
                      </a:lnTo>
                      <a:lnTo>
                        <a:pt x="221" y="31"/>
                      </a:lnTo>
                      <a:lnTo>
                        <a:pt x="226" y="31"/>
                      </a:lnTo>
                      <a:lnTo>
                        <a:pt x="227" y="31"/>
                      </a:lnTo>
                      <a:lnTo>
                        <a:pt x="226" y="93"/>
                      </a:lnTo>
                      <a:lnTo>
                        <a:pt x="227" y="95"/>
                      </a:lnTo>
                      <a:lnTo>
                        <a:pt x="229" y="101"/>
                      </a:lnTo>
                      <a:lnTo>
                        <a:pt x="233" y="110"/>
                      </a:lnTo>
                      <a:lnTo>
                        <a:pt x="236" y="120"/>
                      </a:lnTo>
                      <a:lnTo>
                        <a:pt x="240" y="131"/>
                      </a:lnTo>
                      <a:lnTo>
                        <a:pt x="241" y="145"/>
                      </a:lnTo>
                      <a:lnTo>
                        <a:pt x="237" y="159"/>
                      </a:lnTo>
                      <a:lnTo>
                        <a:pt x="227" y="172"/>
                      </a:lnTo>
                      <a:lnTo>
                        <a:pt x="220" y="178"/>
                      </a:lnTo>
                      <a:lnTo>
                        <a:pt x="214" y="183"/>
                      </a:lnTo>
                      <a:lnTo>
                        <a:pt x="209" y="187"/>
                      </a:lnTo>
                      <a:lnTo>
                        <a:pt x="204" y="192"/>
                      </a:lnTo>
                      <a:lnTo>
                        <a:pt x="201" y="198"/>
                      </a:lnTo>
                      <a:lnTo>
                        <a:pt x="197" y="203"/>
                      </a:lnTo>
                      <a:lnTo>
                        <a:pt x="195" y="210"/>
                      </a:lnTo>
                      <a:lnTo>
                        <a:pt x="193" y="218"/>
                      </a:lnTo>
                      <a:lnTo>
                        <a:pt x="188" y="238"/>
                      </a:lnTo>
                      <a:lnTo>
                        <a:pt x="182" y="257"/>
                      </a:lnTo>
                      <a:lnTo>
                        <a:pt x="175" y="274"/>
                      </a:lnTo>
                      <a:lnTo>
                        <a:pt x="166" y="289"/>
                      </a:lnTo>
                      <a:lnTo>
                        <a:pt x="162" y="296"/>
                      </a:lnTo>
                      <a:lnTo>
                        <a:pt x="157" y="304"/>
                      </a:lnTo>
                      <a:lnTo>
                        <a:pt x="154" y="312"/>
                      </a:lnTo>
                      <a:lnTo>
                        <a:pt x="149" y="321"/>
                      </a:lnTo>
                      <a:lnTo>
                        <a:pt x="146" y="328"/>
                      </a:lnTo>
                      <a:lnTo>
                        <a:pt x="141" y="335"/>
                      </a:lnTo>
                      <a:lnTo>
                        <a:pt x="136" y="340"/>
                      </a:lnTo>
                      <a:lnTo>
                        <a:pt x="131" y="341"/>
                      </a:lnTo>
                      <a:lnTo>
                        <a:pt x="124" y="341"/>
                      </a:lnTo>
                      <a:lnTo>
                        <a:pt x="115" y="340"/>
                      </a:lnTo>
                      <a:lnTo>
                        <a:pt x="105" y="339"/>
                      </a:lnTo>
                      <a:lnTo>
                        <a:pt x="95" y="338"/>
                      </a:lnTo>
                      <a:lnTo>
                        <a:pt x="86" y="335"/>
                      </a:lnTo>
                      <a:lnTo>
                        <a:pt x="77" y="332"/>
                      </a:lnTo>
                      <a:lnTo>
                        <a:pt x="69" y="327"/>
                      </a:lnTo>
                      <a:lnTo>
                        <a:pt x="63" y="323"/>
                      </a:lnTo>
                      <a:lnTo>
                        <a:pt x="57" y="317"/>
                      </a:lnTo>
                      <a:lnTo>
                        <a:pt x="51" y="311"/>
                      </a:lnTo>
                      <a:lnTo>
                        <a:pt x="46" y="305"/>
                      </a:lnTo>
                      <a:lnTo>
                        <a:pt x="41" y="299"/>
                      </a:lnTo>
                      <a:lnTo>
                        <a:pt x="37" y="293"/>
                      </a:lnTo>
                      <a:lnTo>
                        <a:pt x="34" y="286"/>
                      </a:lnTo>
                      <a:lnTo>
                        <a:pt x="33" y="279"/>
                      </a:lnTo>
                      <a:lnTo>
                        <a:pt x="34" y="272"/>
                      </a:lnTo>
                      <a:lnTo>
                        <a:pt x="39" y="262"/>
                      </a:lnTo>
                      <a:lnTo>
                        <a:pt x="41" y="257"/>
                      </a:lnTo>
                      <a:lnTo>
                        <a:pt x="40" y="250"/>
                      </a:lnTo>
                      <a:lnTo>
                        <a:pt x="33" y="239"/>
                      </a:lnTo>
                      <a:lnTo>
                        <a:pt x="24" y="223"/>
                      </a:lnTo>
                      <a:lnTo>
                        <a:pt x="17" y="207"/>
                      </a:lnTo>
                      <a:lnTo>
                        <a:pt x="15" y="192"/>
                      </a:lnTo>
                      <a:lnTo>
                        <a:pt x="15" y="180"/>
                      </a:lnTo>
                      <a:lnTo>
                        <a:pt x="12" y="172"/>
                      </a:lnTo>
                      <a:lnTo>
                        <a:pt x="6" y="165"/>
                      </a:lnTo>
                      <a:lnTo>
                        <a:pt x="0" y="159"/>
                      </a:lnTo>
                      <a:lnTo>
                        <a:pt x="0" y="147"/>
                      </a:lnTo>
                      <a:lnTo>
                        <a:pt x="3" y="129"/>
                      </a:lnTo>
                      <a:lnTo>
                        <a:pt x="4" y="107"/>
                      </a:lnTo>
                      <a:lnTo>
                        <a:pt x="6" y="90"/>
                      </a:lnTo>
                      <a:lnTo>
                        <a:pt x="11" y="83"/>
                      </a:lnTo>
                      <a:lnTo>
                        <a:pt x="18" y="87"/>
                      </a:lnTo>
                      <a:lnTo>
                        <a:pt x="24" y="94"/>
                      </a:lnTo>
                      <a:lnTo>
                        <a:pt x="26" y="103"/>
                      </a:lnTo>
                      <a:lnTo>
                        <a:pt x="27" y="110"/>
                      </a:lnTo>
                      <a:lnTo>
                        <a:pt x="29" y="114"/>
                      </a:lnTo>
                      <a:lnTo>
                        <a:pt x="33" y="114"/>
                      </a:lnTo>
                      <a:lnTo>
                        <a:pt x="37" y="114"/>
                      </a:lnTo>
                      <a:lnTo>
                        <a:pt x="38" y="114"/>
                      </a:lnTo>
                      <a:lnTo>
                        <a:pt x="43" y="82"/>
                      </a:lnTo>
                      <a:close/>
                    </a:path>
                  </a:pathLst>
                </a:custGeom>
                <a:solidFill>
                  <a:srgbClr val="FFCC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 name="Freeform 85"/>
                <p:cNvSpPr>
                  <a:spLocks/>
                </p:cNvSpPr>
                <p:nvPr/>
              </p:nvSpPr>
              <p:spPr bwMode="auto">
                <a:xfrm>
                  <a:off x="1955" y="2053"/>
                  <a:ext cx="35" cy="154"/>
                </a:xfrm>
                <a:custGeom>
                  <a:avLst/>
                  <a:gdLst>
                    <a:gd name="T0" fmla="*/ 0 w 73"/>
                    <a:gd name="T1" fmla="*/ 5 h 170"/>
                    <a:gd name="T2" fmla="*/ 0 w 73"/>
                    <a:gd name="T3" fmla="*/ 5 h 170"/>
                    <a:gd name="T4" fmla="*/ 0 w 73"/>
                    <a:gd name="T5" fmla="*/ 5 h 170"/>
                    <a:gd name="T6" fmla="*/ 0 w 73"/>
                    <a:gd name="T7" fmla="*/ 2 h 170"/>
                    <a:gd name="T8" fmla="*/ 0 w 73"/>
                    <a:gd name="T9" fmla="*/ 0 h 170"/>
                    <a:gd name="T10" fmla="*/ 0 w 73"/>
                    <a:gd name="T11" fmla="*/ 4 h 170"/>
                    <a:gd name="T12" fmla="*/ 0 w 73"/>
                    <a:gd name="T13" fmla="*/ 5 h 170"/>
                    <a:gd name="T14" fmla="*/ 0 w 73"/>
                    <a:gd name="T15" fmla="*/ 5 h 170"/>
                    <a:gd name="T16" fmla="*/ 0 w 73"/>
                    <a:gd name="T17" fmla="*/ 6 h 170"/>
                    <a:gd name="T18" fmla="*/ 0 w 73"/>
                    <a:gd name="T19" fmla="*/ 9 h 170"/>
                    <a:gd name="T20" fmla="*/ 0 w 73"/>
                    <a:gd name="T21" fmla="*/ 13 h 170"/>
                    <a:gd name="T22" fmla="*/ 0 w 73"/>
                    <a:gd name="T23" fmla="*/ 16 h 170"/>
                    <a:gd name="T24" fmla="*/ 0 w 73"/>
                    <a:gd name="T25" fmla="*/ 18 h 170"/>
                    <a:gd name="T26" fmla="*/ 0 w 73"/>
                    <a:gd name="T27" fmla="*/ 19 h 170"/>
                    <a:gd name="T28" fmla="*/ 0 w 73"/>
                    <a:gd name="T29" fmla="*/ 22 h 170"/>
                    <a:gd name="T30" fmla="*/ 0 w 73"/>
                    <a:gd name="T31" fmla="*/ 26 h 170"/>
                    <a:gd name="T32" fmla="*/ 0 w 73"/>
                    <a:gd name="T33" fmla="*/ 29 h 170"/>
                    <a:gd name="T34" fmla="*/ 0 w 73"/>
                    <a:gd name="T35" fmla="*/ 32 h 170"/>
                    <a:gd name="T36" fmla="*/ 0 w 73"/>
                    <a:gd name="T37" fmla="*/ 34 h 170"/>
                    <a:gd name="T38" fmla="*/ 0 w 73"/>
                    <a:gd name="T39" fmla="*/ 37 h 170"/>
                    <a:gd name="T40" fmla="*/ 0 w 73"/>
                    <a:gd name="T41" fmla="*/ 39 h 170"/>
                    <a:gd name="T42" fmla="*/ 0 w 73"/>
                    <a:gd name="T43" fmla="*/ 41 h 170"/>
                    <a:gd name="T44" fmla="*/ 0 w 73"/>
                    <a:gd name="T45" fmla="*/ 43 h 170"/>
                    <a:gd name="T46" fmla="*/ 0 w 73"/>
                    <a:gd name="T47" fmla="*/ 45 h 170"/>
                    <a:gd name="T48" fmla="*/ 0 w 73"/>
                    <a:gd name="T49" fmla="*/ 47 h 170"/>
                    <a:gd name="T50" fmla="*/ 0 w 73"/>
                    <a:gd name="T51" fmla="*/ 48 h 170"/>
                    <a:gd name="T52" fmla="*/ 0 w 73"/>
                    <a:gd name="T53" fmla="*/ 50 h 170"/>
                    <a:gd name="T54" fmla="*/ 0 w 73"/>
                    <a:gd name="T55" fmla="*/ 50 h 170"/>
                    <a:gd name="T56" fmla="*/ 0 w 73"/>
                    <a:gd name="T57" fmla="*/ 52 h 170"/>
                    <a:gd name="T58" fmla="*/ 0 w 73"/>
                    <a:gd name="T59" fmla="*/ 52 h 170"/>
                    <a:gd name="T60" fmla="*/ 0 w 73"/>
                    <a:gd name="T61" fmla="*/ 50 h 170"/>
                    <a:gd name="T62" fmla="*/ 0 w 73"/>
                    <a:gd name="T63" fmla="*/ 48 h 170"/>
                    <a:gd name="T64" fmla="*/ 0 w 73"/>
                    <a:gd name="T65" fmla="*/ 45 h 170"/>
                    <a:gd name="T66" fmla="*/ 0 w 73"/>
                    <a:gd name="T67" fmla="*/ 43 h 170"/>
                    <a:gd name="T68" fmla="*/ 0 w 73"/>
                    <a:gd name="T69" fmla="*/ 39 h 170"/>
                    <a:gd name="T70" fmla="*/ 0 w 73"/>
                    <a:gd name="T71" fmla="*/ 37 h 170"/>
                    <a:gd name="T72" fmla="*/ 0 w 73"/>
                    <a:gd name="T73" fmla="*/ 34 h 170"/>
                    <a:gd name="T74" fmla="*/ 0 w 73"/>
                    <a:gd name="T75" fmla="*/ 32 h 170"/>
                    <a:gd name="T76" fmla="*/ 0 w 73"/>
                    <a:gd name="T77" fmla="*/ 28 h 170"/>
                    <a:gd name="T78" fmla="*/ 0 w 73"/>
                    <a:gd name="T79" fmla="*/ 25 h 170"/>
                    <a:gd name="T80" fmla="*/ 0 w 73"/>
                    <a:gd name="T81" fmla="*/ 22 h 170"/>
                    <a:gd name="T82" fmla="*/ 0 w 73"/>
                    <a:gd name="T83" fmla="*/ 18 h 170"/>
                    <a:gd name="T84" fmla="*/ 0 w 73"/>
                    <a:gd name="T85" fmla="*/ 14 h 170"/>
                    <a:gd name="T86" fmla="*/ 0 w 73"/>
                    <a:gd name="T87" fmla="*/ 12 h 170"/>
                    <a:gd name="T88" fmla="*/ 0 w 73"/>
                    <a:gd name="T89" fmla="*/ 10 h 170"/>
                    <a:gd name="T90" fmla="*/ 0 w 73"/>
                    <a:gd name="T91" fmla="*/ 8 h 170"/>
                    <a:gd name="T92" fmla="*/ 0 w 73"/>
                    <a:gd name="T93" fmla="*/ 8 h 170"/>
                    <a:gd name="T94" fmla="*/ 0 w 73"/>
                    <a:gd name="T95" fmla="*/ 8 h 170"/>
                    <a:gd name="T96" fmla="*/ 0 w 73"/>
                    <a:gd name="T97" fmla="*/ 9 h 170"/>
                    <a:gd name="T98" fmla="*/ 0 w 73"/>
                    <a:gd name="T99" fmla="*/ 9 h 170"/>
                    <a:gd name="T100" fmla="*/ 0 w 73"/>
                    <a:gd name="T101" fmla="*/ 7 h 170"/>
                    <a:gd name="T102" fmla="*/ 0 w 73"/>
                    <a:gd name="T103" fmla="*/ 5 h 170"/>
                    <a:gd name="T104" fmla="*/ 0 w 73"/>
                    <a:gd name="T105" fmla="*/ 5 h 17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3"/>
                    <a:gd name="T160" fmla="*/ 0 h 170"/>
                    <a:gd name="T161" fmla="*/ 73 w 73"/>
                    <a:gd name="T162" fmla="*/ 170 h 17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3" h="170">
                      <a:moveTo>
                        <a:pt x="7" y="10"/>
                      </a:moveTo>
                      <a:lnTo>
                        <a:pt x="9" y="8"/>
                      </a:lnTo>
                      <a:lnTo>
                        <a:pt x="15" y="5"/>
                      </a:lnTo>
                      <a:lnTo>
                        <a:pt x="23" y="2"/>
                      </a:lnTo>
                      <a:lnTo>
                        <a:pt x="29" y="0"/>
                      </a:lnTo>
                      <a:lnTo>
                        <a:pt x="37" y="4"/>
                      </a:lnTo>
                      <a:lnTo>
                        <a:pt x="45" y="10"/>
                      </a:lnTo>
                      <a:lnTo>
                        <a:pt x="53" y="16"/>
                      </a:lnTo>
                      <a:lnTo>
                        <a:pt x="57" y="22"/>
                      </a:lnTo>
                      <a:lnTo>
                        <a:pt x="61" y="30"/>
                      </a:lnTo>
                      <a:lnTo>
                        <a:pt x="64" y="43"/>
                      </a:lnTo>
                      <a:lnTo>
                        <a:pt x="67" y="53"/>
                      </a:lnTo>
                      <a:lnTo>
                        <a:pt x="68" y="58"/>
                      </a:lnTo>
                      <a:lnTo>
                        <a:pt x="69" y="62"/>
                      </a:lnTo>
                      <a:lnTo>
                        <a:pt x="72" y="73"/>
                      </a:lnTo>
                      <a:lnTo>
                        <a:pt x="73" y="85"/>
                      </a:lnTo>
                      <a:lnTo>
                        <a:pt x="71" y="95"/>
                      </a:lnTo>
                      <a:lnTo>
                        <a:pt x="65" y="103"/>
                      </a:lnTo>
                      <a:lnTo>
                        <a:pt x="60" y="113"/>
                      </a:lnTo>
                      <a:lnTo>
                        <a:pt x="54" y="123"/>
                      </a:lnTo>
                      <a:lnTo>
                        <a:pt x="50" y="130"/>
                      </a:lnTo>
                      <a:lnTo>
                        <a:pt x="46" y="136"/>
                      </a:lnTo>
                      <a:lnTo>
                        <a:pt x="42" y="144"/>
                      </a:lnTo>
                      <a:lnTo>
                        <a:pt x="41" y="151"/>
                      </a:lnTo>
                      <a:lnTo>
                        <a:pt x="49" y="154"/>
                      </a:lnTo>
                      <a:lnTo>
                        <a:pt x="59" y="156"/>
                      </a:lnTo>
                      <a:lnTo>
                        <a:pt x="60" y="161"/>
                      </a:lnTo>
                      <a:lnTo>
                        <a:pt x="56" y="166"/>
                      </a:lnTo>
                      <a:lnTo>
                        <a:pt x="46" y="170"/>
                      </a:lnTo>
                      <a:lnTo>
                        <a:pt x="36" y="170"/>
                      </a:lnTo>
                      <a:lnTo>
                        <a:pt x="29" y="166"/>
                      </a:lnTo>
                      <a:lnTo>
                        <a:pt x="24" y="159"/>
                      </a:lnTo>
                      <a:lnTo>
                        <a:pt x="22" y="150"/>
                      </a:lnTo>
                      <a:lnTo>
                        <a:pt x="22" y="140"/>
                      </a:lnTo>
                      <a:lnTo>
                        <a:pt x="25" y="130"/>
                      </a:lnTo>
                      <a:lnTo>
                        <a:pt x="30" y="121"/>
                      </a:lnTo>
                      <a:lnTo>
                        <a:pt x="38" y="112"/>
                      </a:lnTo>
                      <a:lnTo>
                        <a:pt x="45" y="103"/>
                      </a:lnTo>
                      <a:lnTo>
                        <a:pt x="49" y="92"/>
                      </a:lnTo>
                      <a:lnTo>
                        <a:pt x="52" y="82"/>
                      </a:lnTo>
                      <a:lnTo>
                        <a:pt x="50" y="69"/>
                      </a:lnTo>
                      <a:lnTo>
                        <a:pt x="48" y="57"/>
                      </a:lnTo>
                      <a:lnTo>
                        <a:pt x="46" y="46"/>
                      </a:lnTo>
                      <a:lnTo>
                        <a:pt x="42" y="38"/>
                      </a:lnTo>
                      <a:lnTo>
                        <a:pt x="36" y="31"/>
                      </a:lnTo>
                      <a:lnTo>
                        <a:pt x="29" y="26"/>
                      </a:lnTo>
                      <a:lnTo>
                        <a:pt x="23" y="25"/>
                      </a:lnTo>
                      <a:lnTo>
                        <a:pt x="17" y="26"/>
                      </a:lnTo>
                      <a:lnTo>
                        <a:pt x="10" y="29"/>
                      </a:lnTo>
                      <a:lnTo>
                        <a:pt x="3" y="29"/>
                      </a:lnTo>
                      <a:lnTo>
                        <a:pt x="0" y="23"/>
                      </a:lnTo>
                      <a:lnTo>
                        <a:pt x="1" y="15"/>
                      </a:lnTo>
                      <a:lnTo>
                        <a:pt x="7"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 name="Freeform 86"/>
                <p:cNvSpPr>
                  <a:spLocks/>
                </p:cNvSpPr>
                <p:nvPr/>
              </p:nvSpPr>
              <p:spPr bwMode="auto">
                <a:xfrm>
                  <a:off x="2000" y="2066"/>
                  <a:ext cx="27" cy="22"/>
                </a:xfrm>
                <a:custGeom>
                  <a:avLst/>
                  <a:gdLst>
                    <a:gd name="T0" fmla="*/ 0 w 57"/>
                    <a:gd name="T1" fmla="*/ 4 h 25"/>
                    <a:gd name="T2" fmla="*/ 0 w 57"/>
                    <a:gd name="T3" fmla="*/ 4 h 25"/>
                    <a:gd name="T4" fmla="*/ 0 w 57"/>
                    <a:gd name="T5" fmla="*/ 4 h 25"/>
                    <a:gd name="T6" fmla="*/ 0 w 57"/>
                    <a:gd name="T7" fmla="*/ 4 h 25"/>
                    <a:gd name="T8" fmla="*/ 0 w 57"/>
                    <a:gd name="T9" fmla="*/ 4 h 25"/>
                    <a:gd name="T10" fmla="*/ 0 w 57"/>
                    <a:gd name="T11" fmla="*/ 4 h 25"/>
                    <a:gd name="T12" fmla="*/ 0 w 57"/>
                    <a:gd name="T13" fmla="*/ 2 h 25"/>
                    <a:gd name="T14" fmla="*/ 0 w 57"/>
                    <a:gd name="T15" fmla="*/ 1 h 25"/>
                    <a:gd name="T16" fmla="*/ 0 w 57"/>
                    <a:gd name="T17" fmla="*/ 0 h 25"/>
                    <a:gd name="T18" fmla="*/ 0 w 57"/>
                    <a:gd name="T19" fmla="*/ 2 h 25"/>
                    <a:gd name="T20" fmla="*/ 0 w 57"/>
                    <a:gd name="T21" fmla="*/ 4 h 25"/>
                    <a:gd name="T22" fmla="*/ 0 w 57"/>
                    <a:gd name="T23" fmla="*/ 4 h 25"/>
                    <a:gd name="T24" fmla="*/ 0 w 57"/>
                    <a:gd name="T25" fmla="*/ 4 h 25"/>
                    <a:gd name="T26" fmla="*/ 0 w 57"/>
                    <a:gd name="T27" fmla="*/ 5 h 25"/>
                    <a:gd name="T28" fmla="*/ 0 w 57"/>
                    <a:gd name="T29" fmla="*/ 5 h 25"/>
                    <a:gd name="T30" fmla="*/ 0 w 57"/>
                    <a:gd name="T31" fmla="*/ 4 h 25"/>
                    <a:gd name="T32" fmla="*/ 0 w 57"/>
                    <a:gd name="T33" fmla="*/ 4 h 25"/>
                    <a:gd name="T34" fmla="*/ 0 w 57"/>
                    <a:gd name="T35" fmla="*/ 4 h 25"/>
                    <a:gd name="T36" fmla="*/ 0 w 57"/>
                    <a:gd name="T37" fmla="*/ 5 h 25"/>
                    <a:gd name="T38" fmla="*/ 0 w 57"/>
                    <a:gd name="T39" fmla="*/ 5 h 25"/>
                    <a:gd name="T40" fmla="*/ 0 w 57"/>
                    <a:gd name="T41" fmla="*/ 4 h 25"/>
                    <a:gd name="T42" fmla="*/ 0 w 57"/>
                    <a:gd name="T43" fmla="*/ 4 h 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7"/>
                    <a:gd name="T67" fmla="*/ 0 h 25"/>
                    <a:gd name="T68" fmla="*/ 57 w 57"/>
                    <a:gd name="T69" fmla="*/ 25 h 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7" h="25">
                      <a:moveTo>
                        <a:pt x="2" y="15"/>
                      </a:moveTo>
                      <a:lnTo>
                        <a:pt x="4" y="14"/>
                      </a:lnTo>
                      <a:lnTo>
                        <a:pt x="7" y="13"/>
                      </a:lnTo>
                      <a:lnTo>
                        <a:pt x="10" y="11"/>
                      </a:lnTo>
                      <a:lnTo>
                        <a:pt x="16" y="7"/>
                      </a:lnTo>
                      <a:lnTo>
                        <a:pt x="22" y="5"/>
                      </a:lnTo>
                      <a:lnTo>
                        <a:pt x="29" y="2"/>
                      </a:lnTo>
                      <a:lnTo>
                        <a:pt x="35" y="1"/>
                      </a:lnTo>
                      <a:lnTo>
                        <a:pt x="39" y="0"/>
                      </a:lnTo>
                      <a:lnTo>
                        <a:pt x="47" y="2"/>
                      </a:lnTo>
                      <a:lnTo>
                        <a:pt x="53" y="8"/>
                      </a:lnTo>
                      <a:lnTo>
                        <a:pt x="56" y="15"/>
                      </a:lnTo>
                      <a:lnTo>
                        <a:pt x="57" y="17"/>
                      </a:lnTo>
                      <a:lnTo>
                        <a:pt x="46" y="25"/>
                      </a:lnTo>
                      <a:lnTo>
                        <a:pt x="44" y="24"/>
                      </a:lnTo>
                      <a:lnTo>
                        <a:pt x="39" y="22"/>
                      </a:lnTo>
                      <a:lnTo>
                        <a:pt x="31" y="21"/>
                      </a:lnTo>
                      <a:lnTo>
                        <a:pt x="24" y="22"/>
                      </a:lnTo>
                      <a:lnTo>
                        <a:pt x="15" y="24"/>
                      </a:lnTo>
                      <a:lnTo>
                        <a:pt x="6" y="23"/>
                      </a:lnTo>
                      <a:lnTo>
                        <a:pt x="0" y="20"/>
                      </a:lnTo>
                      <a:lnTo>
                        <a:pt x="2"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 name="Freeform 87"/>
                <p:cNvSpPr>
                  <a:spLocks/>
                </p:cNvSpPr>
                <p:nvPr/>
              </p:nvSpPr>
              <p:spPr bwMode="auto">
                <a:xfrm>
                  <a:off x="1948" y="2113"/>
                  <a:ext cx="23" cy="24"/>
                </a:xfrm>
                <a:custGeom>
                  <a:avLst/>
                  <a:gdLst>
                    <a:gd name="T0" fmla="*/ 0 w 48"/>
                    <a:gd name="T1" fmla="*/ 3 h 28"/>
                    <a:gd name="T2" fmla="*/ 0 w 48"/>
                    <a:gd name="T3" fmla="*/ 3 h 28"/>
                    <a:gd name="T4" fmla="*/ 0 w 48"/>
                    <a:gd name="T5" fmla="*/ 3 h 28"/>
                    <a:gd name="T6" fmla="*/ 0 w 48"/>
                    <a:gd name="T7" fmla="*/ 3 h 28"/>
                    <a:gd name="T8" fmla="*/ 0 w 48"/>
                    <a:gd name="T9" fmla="*/ 3 h 28"/>
                    <a:gd name="T10" fmla="*/ 0 w 48"/>
                    <a:gd name="T11" fmla="*/ 2 h 28"/>
                    <a:gd name="T12" fmla="*/ 0 w 48"/>
                    <a:gd name="T13" fmla="*/ 1 h 28"/>
                    <a:gd name="T14" fmla="*/ 0 w 48"/>
                    <a:gd name="T15" fmla="*/ 0 h 28"/>
                    <a:gd name="T16" fmla="*/ 0 w 48"/>
                    <a:gd name="T17" fmla="*/ 1 h 28"/>
                    <a:gd name="T18" fmla="*/ 0 w 48"/>
                    <a:gd name="T19" fmla="*/ 3 h 28"/>
                    <a:gd name="T20" fmla="*/ 0 w 48"/>
                    <a:gd name="T21" fmla="*/ 3 h 28"/>
                    <a:gd name="T22" fmla="*/ 0 w 48"/>
                    <a:gd name="T23" fmla="*/ 3 h 28"/>
                    <a:gd name="T24" fmla="*/ 0 w 48"/>
                    <a:gd name="T25" fmla="*/ 4 h 28"/>
                    <a:gd name="T26" fmla="*/ 0 w 48"/>
                    <a:gd name="T27" fmla="*/ 4 h 28"/>
                    <a:gd name="T28" fmla="*/ 0 w 48"/>
                    <a:gd name="T29" fmla="*/ 4 h 28"/>
                    <a:gd name="T30" fmla="*/ 0 w 48"/>
                    <a:gd name="T31" fmla="*/ 3 h 28"/>
                    <a:gd name="T32" fmla="*/ 0 w 48"/>
                    <a:gd name="T33" fmla="*/ 3 h 28"/>
                    <a:gd name="T34" fmla="*/ 0 w 48"/>
                    <a:gd name="T35" fmla="*/ 3 h 28"/>
                    <a:gd name="T36" fmla="*/ 0 w 48"/>
                    <a:gd name="T37" fmla="*/ 3 h 28"/>
                    <a:gd name="T38" fmla="*/ 0 w 48"/>
                    <a:gd name="T39" fmla="*/ 3 h 28"/>
                    <a:gd name="T40" fmla="*/ 0 w 48"/>
                    <a:gd name="T41" fmla="*/ 3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28"/>
                    <a:gd name="T65" fmla="*/ 48 w 48"/>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28">
                      <a:moveTo>
                        <a:pt x="0" y="10"/>
                      </a:moveTo>
                      <a:lnTo>
                        <a:pt x="1" y="10"/>
                      </a:lnTo>
                      <a:lnTo>
                        <a:pt x="3" y="8"/>
                      </a:lnTo>
                      <a:lnTo>
                        <a:pt x="7" y="6"/>
                      </a:lnTo>
                      <a:lnTo>
                        <a:pt x="11" y="4"/>
                      </a:lnTo>
                      <a:lnTo>
                        <a:pt x="17" y="2"/>
                      </a:lnTo>
                      <a:lnTo>
                        <a:pt x="23" y="1"/>
                      </a:lnTo>
                      <a:lnTo>
                        <a:pt x="29" y="0"/>
                      </a:lnTo>
                      <a:lnTo>
                        <a:pt x="34" y="1"/>
                      </a:lnTo>
                      <a:lnTo>
                        <a:pt x="44" y="5"/>
                      </a:lnTo>
                      <a:lnTo>
                        <a:pt x="48" y="12"/>
                      </a:lnTo>
                      <a:lnTo>
                        <a:pt x="48" y="20"/>
                      </a:lnTo>
                      <a:lnTo>
                        <a:pt x="44" y="26"/>
                      </a:lnTo>
                      <a:lnTo>
                        <a:pt x="37" y="28"/>
                      </a:lnTo>
                      <a:lnTo>
                        <a:pt x="30" y="26"/>
                      </a:lnTo>
                      <a:lnTo>
                        <a:pt x="25" y="22"/>
                      </a:lnTo>
                      <a:lnTo>
                        <a:pt x="23" y="17"/>
                      </a:lnTo>
                      <a:lnTo>
                        <a:pt x="21" y="14"/>
                      </a:lnTo>
                      <a:lnTo>
                        <a:pt x="15" y="11"/>
                      </a:lnTo>
                      <a:lnTo>
                        <a:pt x="8" y="9"/>
                      </a:ln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 name="Freeform 88"/>
                <p:cNvSpPr>
                  <a:spLocks/>
                </p:cNvSpPr>
                <p:nvPr/>
              </p:nvSpPr>
              <p:spPr bwMode="auto">
                <a:xfrm>
                  <a:off x="2004" y="2121"/>
                  <a:ext cx="23" cy="30"/>
                </a:xfrm>
                <a:custGeom>
                  <a:avLst/>
                  <a:gdLst>
                    <a:gd name="T0" fmla="*/ 0 w 49"/>
                    <a:gd name="T1" fmla="*/ 3 h 35"/>
                    <a:gd name="T2" fmla="*/ 0 w 49"/>
                    <a:gd name="T3" fmla="*/ 3 h 35"/>
                    <a:gd name="T4" fmla="*/ 0 w 49"/>
                    <a:gd name="T5" fmla="*/ 1 h 35"/>
                    <a:gd name="T6" fmla="*/ 0 w 49"/>
                    <a:gd name="T7" fmla="*/ 0 h 35"/>
                    <a:gd name="T8" fmla="*/ 0 w 49"/>
                    <a:gd name="T9" fmla="*/ 0 h 35"/>
                    <a:gd name="T10" fmla="*/ 0 w 49"/>
                    <a:gd name="T11" fmla="*/ 1 h 35"/>
                    <a:gd name="T12" fmla="*/ 0 w 49"/>
                    <a:gd name="T13" fmla="*/ 2 h 35"/>
                    <a:gd name="T14" fmla="*/ 0 w 49"/>
                    <a:gd name="T15" fmla="*/ 3 h 35"/>
                    <a:gd name="T16" fmla="*/ 0 w 49"/>
                    <a:gd name="T17" fmla="*/ 3 h 35"/>
                    <a:gd name="T18" fmla="*/ 0 w 49"/>
                    <a:gd name="T19" fmla="*/ 3 h 35"/>
                    <a:gd name="T20" fmla="*/ 0 w 49"/>
                    <a:gd name="T21" fmla="*/ 3 h 35"/>
                    <a:gd name="T22" fmla="*/ 0 w 49"/>
                    <a:gd name="T23" fmla="*/ 3 h 35"/>
                    <a:gd name="T24" fmla="*/ 0 w 49"/>
                    <a:gd name="T25" fmla="*/ 3 h 35"/>
                    <a:gd name="T26" fmla="*/ 0 w 49"/>
                    <a:gd name="T27" fmla="*/ 3 h 35"/>
                    <a:gd name="T28" fmla="*/ 0 w 49"/>
                    <a:gd name="T29" fmla="*/ 3 h 35"/>
                    <a:gd name="T30" fmla="*/ 0 w 49"/>
                    <a:gd name="T31" fmla="*/ 4 h 35"/>
                    <a:gd name="T32" fmla="*/ 0 w 49"/>
                    <a:gd name="T33" fmla="*/ 5 h 35"/>
                    <a:gd name="T34" fmla="*/ 0 w 49"/>
                    <a:gd name="T35" fmla="*/ 6 h 35"/>
                    <a:gd name="T36" fmla="*/ 0 w 49"/>
                    <a:gd name="T37" fmla="*/ 5 h 35"/>
                    <a:gd name="T38" fmla="*/ 0 w 49"/>
                    <a:gd name="T39" fmla="*/ 4 h 35"/>
                    <a:gd name="T40" fmla="*/ 0 w 49"/>
                    <a:gd name="T41" fmla="*/ 3 h 35"/>
                    <a:gd name="T42" fmla="*/ 0 w 49"/>
                    <a:gd name="T43" fmla="*/ 3 h 3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9"/>
                    <a:gd name="T67" fmla="*/ 0 h 35"/>
                    <a:gd name="T68" fmla="*/ 49 w 49"/>
                    <a:gd name="T69" fmla="*/ 35 h 3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9" h="35">
                      <a:moveTo>
                        <a:pt x="5" y="7"/>
                      </a:moveTo>
                      <a:lnTo>
                        <a:pt x="10" y="3"/>
                      </a:lnTo>
                      <a:lnTo>
                        <a:pt x="13" y="1"/>
                      </a:lnTo>
                      <a:lnTo>
                        <a:pt x="18" y="0"/>
                      </a:lnTo>
                      <a:lnTo>
                        <a:pt x="22" y="0"/>
                      </a:lnTo>
                      <a:lnTo>
                        <a:pt x="27" y="1"/>
                      </a:lnTo>
                      <a:lnTo>
                        <a:pt x="31" y="2"/>
                      </a:lnTo>
                      <a:lnTo>
                        <a:pt x="35" y="4"/>
                      </a:lnTo>
                      <a:lnTo>
                        <a:pt x="39" y="7"/>
                      </a:lnTo>
                      <a:lnTo>
                        <a:pt x="45" y="11"/>
                      </a:lnTo>
                      <a:lnTo>
                        <a:pt x="47" y="17"/>
                      </a:lnTo>
                      <a:lnTo>
                        <a:pt x="49" y="23"/>
                      </a:lnTo>
                      <a:lnTo>
                        <a:pt x="49" y="25"/>
                      </a:lnTo>
                      <a:lnTo>
                        <a:pt x="30" y="19"/>
                      </a:lnTo>
                      <a:lnTo>
                        <a:pt x="31" y="22"/>
                      </a:lnTo>
                      <a:lnTo>
                        <a:pt x="31" y="27"/>
                      </a:lnTo>
                      <a:lnTo>
                        <a:pt x="29" y="33"/>
                      </a:lnTo>
                      <a:lnTo>
                        <a:pt x="22" y="35"/>
                      </a:lnTo>
                      <a:lnTo>
                        <a:pt x="12" y="33"/>
                      </a:lnTo>
                      <a:lnTo>
                        <a:pt x="4" y="26"/>
                      </a:lnTo>
                      <a:lnTo>
                        <a:pt x="0" y="17"/>
                      </a:lnTo>
                      <a:lnTo>
                        <a:pt x="5"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1" name="Freeform 89"/>
                <p:cNvSpPr>
                  <a:spLocks/>
                </p:cNvSpPr>
                <p:nvPr/>
              </p:nvSpPr>
              <p:spPr bwMode="auto">
                <a:xfrm>
                  <a:off x="1955" y="2232"/>
                  <a:ext cx="34" cy="22"/>
                </a:xfrm>
                <a:custGeom>
                  <a:avLst/>
                  <a:gdLst>
                    <a:gd name="T0" fmla="*/ 0 w 71"/>
                    <a:gd name="T1" fmla="*/ 6 h 24"/>
                    <a:gd name="T2" fmla="*/ 0 w 71"/>
                    <a:gd name="T3" fmla="*/ 6 h 24"/>
                    <a:gd name="T4" fmla="*/ 0 w 71"/>
                    <a:gd name="T5" fmla="*/ 3 h 24"/>
                    <a:gd name="T6" fmla="*/ 0 w 71"/>
                    <a:gd name="T7" fmla="*/ 0 h 24"/>
                    <a:gd name="T8" fmla="*/ 0 w 71"/>
                    <a:gd name="T9" fmla="*/ 1 h 24"/>
                    <a:gd name="T10" fmla="*/ 0 w 71"/>
                    <a:gd name="T11" fmla="*/ 4 h 24"/>
                    <a:gd name="T12" fmla="*/ 0 w 71"/>
                    <a:gd name="T13" fmla="*/ 6 h 24"/>
                    <a:gd name="T14" fmla="*/ 0 w 71"/>
                    <a:gd name="T15" fmla="*/ 6 h 24"/>
                    <a:gd name="T16" fmla="*/ 0 w 71"/>
                    <a:gd name="T17" fmla="*/ 6 h 24"/>
                    <a:gd name="T18" fmla="*/ 0 w 71"/>
                    <a:gd name="T19" fmla="*/ 6 h 24"/>
                    <a:gd name="T20" fmla="*/ 0 w 71"/>
                    <a:gd name="T21" fmla="*/ 6 h 24"/>
                    <a:gd name="T22" fmla="*/ 0 w 71"/>
                    <a:gd name="T23" fmla="*/ 4 h 24"/>
                    <a:gd name="T24" fmla="*/ 0 w 71"/>
                    <a:gd name="T25" fmla="*/ 5 h 24"/>
                    <a:gd name="T26" fmla="*/ 0 w 71"/>
                    <a:gd name="T27" fmla="*/ 6 h 24"/>
                    <a:gd name="T28" fmla="*/ 0 w 71"/>
                    <a:gd name="T29" fmla="*/ 6 h 24"/>
                    <a:gd name="T30" fmla="*/ 0 w 71"/>
                    <a:gd name="T31" fmla="*/ 6 h 24"/>
                    <a:gd name="T32" fmla="*/ 0 w 71"/>
                    <a:gd name="T33" fmla="*/ 7 h 24"/>
                    <a:gd name="T34" fmla="*/ 0 w 71"/>
                    <a:gd name="T35" fmla="*/ 9 h 24"/>
                    <a:gd name="T36" fmla="*/ 0 w 71"/>
                    <a:gd name="T37" fmla="*/ 9 h 24"/>
                    <a:gd name="T38" fmla="*/ 0 w 71"/>
                    <a:gd name="T39" fmla="*/ 9 h 24"/>
                    <a:gd name="T40" fmla="*/ 0 w 71"/>
                    <a:gd name="T41" fmla="*/ 8 h 24"/>
                    <a:gd name="T42" fmla="*/ 0 w 71"/>
                    <a:gd name="T43" fmla="*/ 7 h 24"/>
                    <a:gd name="T44" fmla="*/ 0 w 71"/>
                    <a:gd name="T45" fmla="*/ 6 h 24"/>
                    <a:gd name="T46" fmla="*/ 0 w 71"/>
                    <a:gd name="T47" fmla="*/ 6 h 24"/>
                    <a:gd name="T48" fmla="*/ 0 w 71"/>
                    <a:gd name="T49" fmla="*/ 6 h 24"/>
                    <a:gd name="T50" fmla="*/ 0 w 71"/>
                    <a:gd name="T51" fmla="*/ 6 h 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24"/>
                    <a:gd name="T80" fmla="*/ 71 w 71"/>
                    <a:gd name="T81" fmla="*/ 24 h 2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24">
                      <a:moveTo>
                        <a:pt x="0" y="9"/>
                      </a:moveTo>
                      <a:lnTo>
                        <a:pt x="2" y="6"/>
                      </a:lnTo>
                      <a:lnTo>
                        <a:pt x="9" y="3"/>
                      </a:lnTo>
                      <a:lnTo>
                        <a:pt x="17" y="0"/>
                      </a:lnTo>
                      <a:lnTo>
                        <a:pt x="26" y="1"/>
                      </a:lnTo>
                      <a:lnTo>
                        <a:pt x="32" y="4"/>
                      </a:lnTo>
                      <a:lnTo>
                        <a:pt x="34" y="6"/>
                      </a:lnTo>
                      <a:lnTo>
                        <a:pt x="36" y="8"/>
                      </a:lnTo>
                      <a:lnTo>
                        <a:pt x="38" y="9"/>
                      </a:lnTo>
                      <a:lnTo>
                        <a:pt x="42" y="9"/>
                      </a:lnTo>
                      <a:lnTo>
                        <a:pt x="47" y="6"/>
                      </a:lnTo>
                      <a:lnTo>
                        <a:pt x="53" y="4"/>
                      </a:lnTo>
                      <a:lnTo>
                        <a:pt x="60" y="5"/>
                      </a:lnTo>
                      <a:lnTo>
                        <a:pt x="65" y="9"/>
                      </a:lnTo>
                      <a:lnTo>
                        <a:pt x="69" y="14"/>
                      </a:lnTo>
                      <a:lnTo>
                        <a:pt x="70" y="18"/>
                      </a:lnTo>
                      <a:lnTo>
                        <a:pt x="71" y="20"/>
                      </a:lnTo>
                      <a:lnTo>
                        <a:pt x="54" y="24"/>
                      </a:lnTo>
                      <a:lnTo>
                        <a:pt x="50" y="24"/>
                      </a:lnTo>
                      <a:lnTo>
                        <a:pt x="44" y="24"/>
                      </a:lnTo>
                      <a:lnTo>
                        <a:pt x="36" y="22"/>
                      </a:lnTo>
                      <a:lnTo>
                        <a:pt x="29" y="20"/>
                      </a:lnTo>
                      <a:lnTo>
                        <a:pt x="22" y="17"/>
                      </a:lnTo>
                      <a:lnTo>
                        <a:pt x="13" y="13"/>
                      </a:lnTo>
                      <a:lnTo>
                        <a:pt x="3" y="10"/>
                      </a:ln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2" name="Freeform 90"/>
                <p:cNvSpPr>
                  <a:spLocks/>
                </p:cNvSpPr>
                <p:nvPr/>
              </p:nvSpPr>
              <p:spPr bwMode="auto">
                <a:xfrm>
                  <a:off x="1962" y="2262"/>
                  <a:ext cx="19" cy="13"/>
                </a:xfrm>
                <a:custGeom>
                  <a:avLst/>
                  <a:gdLst>
                    <a:gd name="T0" fmla="*/ 1 w 38"/>
                    <a:gd name="T1" fmla="*/ 0 h 17"/>
                    <a:gd name="T2" fmla="*/ 1 w 38"/>
                    <a:gd name="T3" fmla="*/ 1 h 17"/>
                    <a:gd name="T4" fmla="*/ 1 w 38"/>
                    <a:gd name="T5" fmla="*/ 1 h 17"/>
                    <a:gd name="T6" fmla="*/ 1 w 38"/>
                    <a:gd name="T7" fmla="*/ 2 h 17"/>
                    <a:gd name="T8" fmla="*/ 1 w 38"/>
                    <a:gd name="T9" fmla="*/ 2 h 17"/>
                    <a:gd name="T10" fmla="*/ 1 w 38"/>
                    <a:gd name="T11" fmla="*/ 2 h 17"/>
                    <a:gd name="T12" fmla="*/ 1 w 38"/>
                    <a:gd name="T13" fmla="*/ 2 h 17"/>
                    <a:gd name="T14" fmla="*/ 1 w 38"/>
                    <a:gd name="T15" fmla="*/ 2 h 17"/>
                    <a:gd name="T16" fmla="*/ 1 w 38"/>
                    <a:gd name="T17" fmla="*/ 2 h 17"/>
                    <a:gd name="T18" fmla="*/ 1 w 38"/>
                    <a:gd name="T19" fmla="*/ 2 h 17"/>
                    <a:gd name="T20" fmla="*/ 1 w 38"/>
                    <a:gd name="T21" fmla="*/ 2 h 17"/>
                    <a:gd name="T22" fmla="*/ 1 w 38"/>
                    <a:gd name="T23" fmla="*/ 2 h 17"/>
                    <a:gd name="T24" fmla="*/ 1 w 38"/>
                    <a:gd name="T25" fmla="*/ 2 h 17"/>
                    <a:gd name="T26" fmla="*/ 1 w 38"/>
                    <a:gd name="T27" fmla="*/ 2 h 17"/>
                    <a:gd name="T28" fmla="*/ 1 w 38"/>
                    <a:gd name="T29" fmla="*/ 2 h 17"/>
                    <a:gd name="T30" fmla="*/ 0 w 38"/>
                    <a:gd name="T31" fmla="*/ 1 h 17"/>
                    <a:gd name="T32" fmla="*/ 1 w 38"/>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17"/>
                    <a:gd name="T53" fmla="*/ 38 w 38"/>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17">
                      <a:moveTo>
                        <a:pt x="7" y="0"/>
                      </a:moveTo>
                      <a:lnTo>
                        <a:pt x="13" y="1"/>
                      </a:lnTo>
                      <a:lnTo>
                        <a:pt x="19" y="1"/>
                      </a:lnTo>
                      <a:lnTo>
                        <a:pt x="25" y="2"/>
                      </a:lnTo>
                      <a:lnTo>
                        <a:pt x="30" y="3"/>
                      </a:lnTo>
                      <a:lnTo>
                        <a:pt x="34" y="4"/>
                      </a:lnTo>
                      <a:lnTo>
                        <a:pt x="37" y="6"/>
                      </a:lnTo>
                      <a:lnTo>
                        <a:pt x="38" y="7"/>
                      </a:lnTo>
                      <a:lnTo>
                        <a:pt x="35" y="9"/>
                      </a:lnTo>
                      <a:lnTo>
                        <a:pt x="29" y="14"/>
                      </a:lnTo>
                      <a:lnTo>
                        <a:pt x="23" y="16"/>
                      </a:lnTo>
                      <a:lnTo>
                        <a:pt x="17" y="17"/>
                      </a:lnTo>
                      <a:lnTo>
                        <a:pt x="13" y="16"/>
                      </a:lnTo>
                      <a:lnTo>
                        <a:pt x="8" y="12"/>
                      </a:lnTo>
                      <a:lnTo>
                        <a:pt x="2" y="6"/>
                      </a:lnTo>
                      <a:lnTo>
                        <a:pt x="0" y="1"/>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 name="Freeform 91"/>
                <p:cNvSpPr>
                  <a:spLocks/>
                </p:cNvSpPr>
                <p:nvPr/>
              </p:nvSpPr>
              <p:spPr bwMode="auto">
                <a:xfrm>
                  <a:off x="1924" y="2283"/>
                  <a:ext cx="47" cy="57"/>
                </a:xfrm>
                <a:custGeom>
                  <a:avLst/>
                  <a:gdLst>
                    <a:gd name="T0" fmla="*/ 0 w 98"/>
                    <a:gd name="T1" fmla="*/ 0 h 65"/>
                    <a:gd name="T2" fmla="*/ 0 w 98"/>
                    <a:gd name="T3" fmla="*/ 5 h 65"/>
                    <a:gd name="T4" fmla="*/ 0 w 98"/>
                    <a:gd name="T5" fmla="*/ 6 h 65"/>
                    <a:gd name="T6" fmla="*/ 0 w 98"/>
                    <a:gd name="T7" fmla="*/ 7 h 65"/>
                    <a:gd name="T8" fmla="*/ 0 w 98"/>
                    <a:gd name="T9" fmla="*/ 8 h 65"/>
                    <a:gd name="T10" fmla="*/ 0 w 98"/>
                    <a:gd name="T11" fmla="*/ 10 h 65"/>
                    <a:gd name="T12" fmla="*/ 0 w 98"/>
                    <a:gd name="T13" fmla="*/ 11 h 65"/>
                    <a:gd name="T14" fmla="*/ 0 w 98"/>
                    <a:gd name="T15" fmla="*/ 12 h 65"/>
                    <a:gd name="T16" fmla="*/ 0 w 98"/>
                    <a:gd name="T17" fmla="*/ 13 h 65"/>
                    <a:gd name="T18" fmla="*/ 0 w 98"/>
                    <a:gd name="T19" fmla="*/ 14 h 65"/>
                    <a:gd name="T20" fmla="*/ 0 w 98"/>
                    <a:gd name="T21" fmla="*/ 13 h 65"/>
                    <a:gd name="T22" fmla="*/ 0 w 98"/>
                    <a:gd name="T23" fmla="*/ 12 h 65"/>
                    <a:gd name="T24" fmla="*/ 0 w 98"/>
                    <a:gd name="T25" fmla="*/ 11 h 65"/>
                    <a:gd name="T26" fmla="*/ 0 w 98"/>
                    <a:gd name="T27" fmla="*/ 9 h 65"/>
                    <a:gd name="T28" fmla="*/ 0 w 98"/>
                    <a:gd name="T29" fmla="*/ 6 h 65"/>
                    <a:gd name="T30" fmla="*/ 0 w 98"/>
                    <a:gd name="T31" fmla="*/ 4 h 65"/>
                    <a:gd name="T32" fmla="*/ 0 w 98"/>
                    <a:gd name="T33" fmla="*/ 4 h 65"/>
                    <a:gd name="T34" fmla="*/ 0 w 98"/>
                    <a:gd name="T35" fmla="*/ 0 h 6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8"/>
                    <a:gd name="T55" fmla="*/ 0 h 65"/>
                    <a:gd name="T56" fmla="*/ 98 w 98"/>
                    <a:gd name="T57" fmla="*/ 65 h 6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8" h="65">
                      <a:moveTo>
                        <a:pt x="31" y="0"/>
                      </a:moveTo>
                      <a:lnTo>
                        <a:pt x="0" y="25"/>
                      </a:lnTo>
                      <a:lnTo>
                        <a:pt x="4" y="26"/>
                      </a:lnTo>
                      <a:lnTo>
                        <a:pt x="13" y="31"/>
                      </a:lnTo>
                      <a:lnTo>
                        <a:pt x="26" y="38"/>
                      </a:lnTo>
                      <a:lnTo>
                        <a:pt x="42" y="45"/>
                      </a:lnTo>
                      <a:lnTo>
                        <a:pt x="58" y="52"/>
                      </a:lnTo>
                      <a:lnTo>
                        <a:pt x="74" y="58"/>
                      </a:lnTo>
                      <a:lnTo>
                        <a:pt x="86" y="63"/>
                      </a:lnTo>
                      <a:lnTo>
                        <a:pt x="96" y="65"/>
                      </a:lnTo>
                      <a:lnTo>
                        <a:pt x="98" y="64"/>
                      </a:lnTo>
                      <a:lnTo>
                        <a:pt x="93" y="58"/>
                      </a:lnTo>
                      <a:lnTo>
                        <a:pt x="84" y="50"/>
                      </a:lnTo>
                      <a:lnTo>
                        <a:pt x="72" y="40"/>
                      </a:lnTo>
                      <a:lnTo>
                        <a:pt x="58" y="29"/>
                      </a:lnTo>
                      <a:lnTo>
                        <a:pt x="45" y="18"/>
                      </a:lnTo>
                      <a:lnTo>
                        <a:pt x="36" y="8"/>
                      </a:lnTo>
                      <a:lnTo>
                        <a:pt x="31" y="0"/>
                      </a:lnTo>
                      <a:close/>
                    </a:path>
                  </a:pathLst>
                </a:custGeom>
                <a:solidFill>
                  <a:srgbClr val="66A5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 name="Freeform 92"/>
                <p:cNvSpPr>
                  <a:spLocks/>
                </p:cNvSpPr>
                <p:nvPr/>
              </p:nvSpPr>
              <p:spPr bwMode="auto">
                <a:xfrm>
                  <a:off x="1600" y="1915"/>
                  <a:ext cx="112" cy="154"/>
                </a:xfrm>
                <a:custGeom>
                  <a:avLst/>
                  <a:gdLst>
                    <a:gd name="T0" fmla="*/ 0 w 240"/>
                    <a:gd name="T1" fmla="*/ 46 h 169"/>
                    <a:gd name="T2" fmla="*/ 0 w 240"/>
                    <a:gd name="T3" fmla="*/ 3 h 169"/>
                    <a:gd name="T4" fmla="*/ 0 w 240"/>
                    <a:gd name="T5" fmla="*/ 3 h 169"/>
                    <a:gd name="T6" fmla="*/ 0 w 240"/>
                    <a:gd name="T7" fmla="*/ 1 h 169"/>
                    <a:gd name="T8" fmla="*/ 0 w 240"/>
                    <a:gd name="T9" fmla="*/ 0 h 169"/>
                    <a:gd name="T10" fmla="*/ 0 w 240"/>
                    <a:gd name="T11" fmla="*/ 2 h 169"/>
                    <a:gd name="T12" fmla="*/ 0 w 240"/>
                    <a:gd name="T13" fmla="*/ 5 h 169"/>
                    <a:gd name="T14" fmla="*/ 0 w 240"/>
                    <a:gd name="T15" fmla="*/ 5 h 169"/>
                    <a:gd name="T16" fmla="*/ 0 w 240"/>
                    <a:gd name="T17" fmla="*/ 5 h 169"/>
                    <a:gd name="T18" fmla="*/ 0 w 240"/>
                    <a:gd name="T19" fmla="*/ 8 h 169"/>
                    <a:gd name="T20" fmla="*/ 0 w 240"/>
                    <a:gd name="T21" fmla="*/ 10 h 169"/>
                    <a:gd name="T22" fmla="*/ 0 w 240"/>
                    <a:gd name="T23" fmla="*/ 10 h 169"/>
                    <a:gd name="T24" fmla="*/ 0 w 240"/>
                    <a:gd name="T25" fmla="*/ 56 h 169"/>
                    <a:gd name="T26" fmla="*/ 0 w 240"/>
                    <a:gd name="T27" fmla="*/ 56 h 169"/>
                    <a:gd name="T28" fmla="*/ 0 w 240"/>
                    <a:gd name="T29" fmla="*/ 56 h 169"/>
                    <a:gd name="T30" fmla="*/ 0 w 240"/>
                    <a:gd name="T31" fmla="*/ 56 h 169"/>
                    <a:gd name="T32" fmla="*/ 0 w 240"/>
                    <a:gd name="T33" fmla="*/ 56 h 169"/>
                    <a:gd name="T34" fmla="*/ 0 w 240"/>
                    <a:gd name="T35" fmla="*/ 54 h 169"/>
                    <a:gd name="T36" fmla="*/ 0 w 240"/>
                    <a:gd name="T37" fmla="*/ 51 h 169"/>
                    <a:gd name="T38" fmla="*/ 0 w 240"/>
                    <a:gd name="T39" fmla="*/ 50 h 169"/>
                    <a:gd name="T40" fmla="*/ 0 w 240"/>
                    <a:gd name="T41" fmla="*/ 46 h 169"/>
                    <a:gd name="T42" fmla="*/ 0 w 240"/>
                    <a:gd name="T43" fmla="*/ 46 h 169"/>
                    <a:gd name="T44" fmla="*/ 0 w 240"/>
                    <a:gd name="T45" fmla="*/ 46 h 1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0"/>
                    <a:gd name="T70" fmla="*/ 0 h 169"/>
                    <a:gd name="T71" fmla="*/ 240 w 240"/>
                    <a:gd name="T72" fmla="*/ 169 h 1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0" h="169">
                      <a:moveTo>
                        <a:pt x="232" y="141"/>
                      </a:moveTo>
                      <a:lnTo>
                        <a:pt x="25" y="3"/>
                      </a:lnTo>
                      <a:lnTo>
                        <a:pt x="20" y="1"/>
                      </a:lnTo>
                      <a:lnTo>
                        <a:pt x="14" y="0"/>
                      </a:lnTo>
                      <a:lnTo>
                        <a:pt x="8" y="2"/>
                      </a:lnTo>
                      <a:lnTo>
                        <a:pt x="4" y="7"/>
                      </a:lnTo>
                      <a:lnTo>
                        <a:pt x="1" y="13"/>
                      </a:lnTo>
                      <a:lnTo>
                        <a:pt x="0" y="19"/>
                      </a:lnTo>
                      <a:lnTo>
                        <a:pt x="2" y="25"/>
                      </a:lnTo>
                      <a:lnTo>
                        <a:pt x="7" y="30"/>
                      </a:lnTo>
                      <a:lnTo>
                        <a:pt x="215" y="167"/>
                      </a:lnTo>
                      <a:lnTo>
                        <a:pt x="221" y="169"/>
                      </a:lnTo>
                      <a:lnTo>
                        <a:pt x="226" y="169"/>
                      </a:lnTo>
                      <a:lnTo>
                        <a:pt x="232" y="167"/>
                      </a:lnTo>
                      <a:lnTo>
                        <a:pt x="237" y="163"/>
                      </a:lnTo>
                      <a:lnTo>
                        <a:pt x="239" y="157"/>
                      </a:lnTo>
                      <a:lnTo>
                        <a:pt x="240" y="151"/>
                      </a:lnTo>
                      <a:lnTo>
                        <a:pt x="237" y="145"/>
                      </a:lnTo>
                      <a:lnTo>
                        <a:pt x="232" y="1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 name="Freeform 93"/>
                <p:cNvSpPr>
                  <a:spLocks/>
                </p:cNvSpPr>
                <p:nvPr/>
              </p:nvSpPr>
              <p:spPr bwMode="auto">
                <a:xfrm>
                  <a:off x="1558" y="2207"/>
                  <a:ext cx="112" cy="60"/>
                </a:xfrm>
                <a:custGeom>
                  <a:avLst/>
                  <a:gdLst>
                    <a:gd name="T0" fmla="*/ 0 w 238"/>
                    <a:gd name="T1" fmla="*/ 0 h 64"/>
                    <a:gd name="T2" fmla="*/ 0 w 238"/>
                    <a:gd name="T3" fmla="*/ 16 h 64"/>
                    <a:gd name="T4" fmla="*/ 0 w 238"/>
                    <a:gd name="T5" fmla="*/ 16 h 64"/>
                    <a:gd name="T6" fmla="*/ 0 w 238"/>
                    <a:gd name="T7" fmla="*/ 17 h 64"/>
                    <a:gd name="T8" fmla="*/ 0 w 238"/>
                    <a:gd name="T9" fmla="*/ 19 h 64"/>
                    <a:gd name="T10" fmla="*/ 0 w 238"/>
                    <a:gd name="T11" fmla="*/ 21 h 64"/>
                    <a:gd name="T12" fmla="*/ 0 w 238"/>
                    <a:gd name="T13" fmla="*/ 23 h 64"/>
                    <a:gd name="T14" fmla="*/ 0 w 238"/>
                    <a:gd name="T15" fmla="*/ 26 h 64"/>
                    <a:gd name="T16" fmla="*/ 0 w 238"/>
                    <a:gd name="T17" fmla="*/ 28 h 64"/>
                    <a:gd name="T18" fmla="*/ 0 w 238"/>
                    <a:gd name="T19" fmla="*/ 30 h 64"/>
                    <a:gd name="T20" fmla="*/ 0 w 238"/>
                    <a:gd name="T21" fmla="*/ 30 h 64"/>
                    <a:gd name="T22" fmla="*/ 0 w 238"/>
                    <a:gd name="T23" fmla="*/ 30 h 64"/>
                    <a:gd name="T24" fmla="*/ 0 w 238"/>
                    <a:gd name="T25" fmla="*/ 15 h 64"/>
                    <a:gd name="T26" fmla="*/ 0 w 238"/>
                    <a:gd name="T27" fmla="*/ 15 h 64"/>
                    <a:gd name="T28" fmla="*/ 0 w 238"/>
                    <a:gd name="T29" fmla="*/ 14 h 64"/>
                    <a:gd name="T30" fmla="*/ 0 w 238"/>
                    <a:gd name="T31" fmla="*/ 12 h 64"/>
                    <a:gd name="T32" fmla="*/ 0 w 238"/>
                    <a:gd name="T33" fmla="*/ 8 h 64"/>
                    <a:gd name="T34" fmla="*/ 0 w 238"/>
                    <a:gd name="T35" fmla="*/ 8 h 64"/>
                    <a:gd name="T36" fmla="*/ 0 w 238"/>
                    <a:gd name="T37" fmla="*/ 7 h 64"/>
                    <a:gd name="T38" fmla="*/ 0 w 238"/>
                    <a:gd name="T39" fmla="*/ 3 h 64"/>
                    <a:gd name="T40" fmla="*/ 0 w 238"/>
                    <a:gd name="T41" fmla="*/ 0 h 64"/>
                    <a:gd name="T42" fmla="*/ 0 w 238"/>
                    <a:gd name="T43" fmla="*/ 0 h 64"/>
                    <a:gd name="T44" fmla="*/ 0 w 238"/>
                    <a:gd name="T45" fmla="*/ 0 h 6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8"/>
                    <a:gd name="T70" fmla="*/ 0 h 64"/>
                    <a:gd name="T71" fmla="*/ 238 w 238"/>
                    <a:gd name="T72" fmla="*/ 64 h 6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8" h="64">
                      <a:moveTo>
                        <a:pt x="220" y="0"/>
                      </a:moveTo>
                      <a:lnTo>
                        <a:pt x="12" y="33"/>
                      </a:lnTo>
                      <a:lnTo>
                        <a:pt x="7" y="35"/>
                      </a:lnTo>
                      <a:lnTo>
                        <a:pt x="3" y="38"/>
                      </a:lnTo>
                      <a:lnTo>
                        <a:pt x="0" y="44"/>
                      </a:lnTo>
                      <a:lnTo>
                        <a:pt x="0" y="51"/>
                      </a:lnTo>
                      <a:lnTo>
                        <a:pt x="2" y="57"/>
                      </a:lnTo>
                      <a:lnTo>
                        <a:pt x="5" y="60"/>
                      </a:lnTo>
                      <a:lnTo>
                        <a:pt x="11" y="64"/>
                      </a:lnTo>
                      <a:lnTo>
                        <a:pt x="18" y="64"/>
                      </a:lnTo>
                      <a:lnTo>
                        <a:pt x="225" y="31"/>
                      </a:lnTo>
                      <a:lnTo>
                        <a:pt x="230" y="29"/>
                      </a:lnTo>
                      <a:lnTo>
                        <a:pt x="235" y="26"/>
                      </a:lnTo>
                      <a:lnTo>
                        <a:pt x="238" y="20"/>
                      </a:lnTo>
                      <a:lnTo>
                        <a:pt x="238" y="13"/>
                      </a:lnTo>
                      <a:lnTo>
                        <a:pt x="236" y="7"/>
                      </a:lnTo>
                      <a:lnTo>
                        <a:pt x="233" y="3"/>
                      </a:lnTo>
                      <a:lnTo>
                        <a:pt x="227" y="0"/>
                      </a:lnTo>
                      <a:lnTo>
                        <a:pt x="22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6" name="AutoShape 94"/>
                <p:cNvSpPr>
                  <a:spLocks noChangeArrowheads="1"/>
                </p:cNvSpPr>
                <p:nvPr/>
              </p:nvSpPr>
              <p:spPr bwMode="auto">
                <a:xfrm rot="480456">
                  <a:off x="1806" y="1844"/>
                  <a:ext cx="353" cy="559"/>
                </a:xfrm>
                <a:prstGeom prst="parallelogram">
                  <a:avLst>
                    <a:gd name="adj" fmla="val 0"/>
                  </a:avLst>
                </a:prstGeom>
                <a:noFill/>
                <a:ln w="28575"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lnSpc>
                      <a:spcPct val="90000"/>
                    </a:lnSpc>
                  </a:pPr>
                  <a:endParaRPr lang="zh-CN" altLang="en-US">
                    <a:latin typeface="Constantia" pitchFamily="18" charset="0"/>
                  </a:endParaRPr>
                </a:p>
              </p:txBody>
            </p:sp>
            <p:sp>
              <p:nvSpPr>
                <p:cNvPr id="6477" name="Freeform 95"/>
                <p:cNvSpPr>
                  <a:spLocks/>
                </p:cNvSpPr>
                <p:nvPr/>
              </p:nvSpPr>
              <p:spPr bwMode="auto">
                <a:xfrm rot="-5054290">
                  <a:off x="1884" y="2099"/>
                  <a:ext cx="567" cy="54"/>
                </a:xfrm>
                <a:custGeom>
                  <a:avLst/>
                  <a:gdLst>
                    <a:gd name="T0" fmla="*/ 159628 w 275"/>
                    <a:gd name="T1" fmla="*/ 0 h 105"/>
                    <a:gd name="T2" fmla="*/ 0 w 275"/>
                    <a:gd name="T3" fmla="*/ 1 h 105"/>
                    <a:gd name="T4" fmla="*/ 1445240 w 275"/>
                    <a:gd name="T5" fmla="*/ 1 h 105"/>
                    <a:gd name="T6" fmla="*/ 1622774 w 275"/>
                    <a:gd name="T7" fmla="*/ 1 h 105"/>
                    <a:gd name="T8" fmla="*/ 159628 w 275"/>
                    <a:gd name="T9" fmla="*/ 0 h 105"/>
                    <a:gd name="T10" fmla="*/ 0 60000 65536"/>
                    <a:gd name="T11" fmla="*/ 0 60000 65536"/>
                    <a:gd name="T12" fmla="*/ 0 60000 65536"/>
                    <a:gd name="T13" fmla="*/ 0 60000 65536"/>
                    <a:gd name="T14" fmla="*/ 0 60000 65536"/>
                    <a:gd name="T15" fmla="*/ 0 w 275"/>
                    <a:gd name="T16" fmla="*/ 0 h 105"/>
                    <a:gd name="T17" fmla="*/ 275 w 275"/>
                    <a:gd name="T18" fmla="*/ 105 h 105"/>
                  </a:gdLst>
                  <a:ahLst/>
                  <a:cxnLst>
                    <a:cxn ang="T10">
                      <a:pos x="T0" y="T1"/>
                    </a:cxn>
                    <a:cxn ang="T11">
                      <a:pos x="T2" y="T3"/>
                    </a:cxn>
                    <a:cxn ang="T12">
                      <a:pos x="T4" y="T5"/>
                    </a:cxn>
                    <a:cxn ang="T13">
                      <a:pos x="T6" y="T7"/>
                    </a:cxn>
                    <a:cxn ang="T14">
                      <a:pos x="T8" y="T9"/>
                    </a:cxn>
                  </a:cxnLst>
                  <a:rect l="T15" t="T16" r="T17" b="T18"/>
                  <a:pathLst>
                    <a:path w="275" h="105">
                      <a:moveTo>
                        <a:pt x="27" y="0"/>
                      </a:moveTo>
                      <a:lnTo>
                        <a:pt x="0" y="37"/>
                      </a:lnTo>
                      <a:lnTo>
                        <a:pt x="245" y="105"/>
                      </a:lnTo>
                      <a:lnTo>
                        <a:pt x="275" y="64"/>
                      </a:lnTo>
                      <a:lnTo>
                        <a:pt x="27"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grpSp>
        <p:nvGrpSpPr>
          <p:cNvPr id="6152" name="Group 96"/>
          <p:cNvGrpSpPr>
            <a:grpSpLocks/>
          </p:cNvGrpSpPr>
          <p:nvPr/>
        </p:nvGrpSpPr>
        <p:grpSpPr bwMode="auto">
          <a:xfrm>
            <a:off x="5784850" y="5078413"/>
            <a:ext cx="1160463" cy="758825"/>
            <a:chOff x="3457" y="2608"/>
            <a:chExt cx="731" cy="478"/>
          </a:xfrm>
        </p:grpSpPr>
        <p:sp>
          <p:nvSpPr>
            <p:cNvPr id="6317" name="Text Box 97"/>
            <p:cNvSpPr txBox="1">
              <a:spLocks noChangeArrowheads="1"/>
            </p:cNvSpPr>
            <p:nvPr/>
          </p:nvSpPr>
          <p:spPr bwMode="auto">
            <a:xfrm>
              <a:off x="3457" y="2894"/>
              <a:ext cx="73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lg"/>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latin typeface="Constantia" pitchFamily="18" charset="0"/>
                </a:rPr>
                <a:t>SIP Phones</a:t>
              </a:r>
            </a:p>
          </p:txBody>
        </p:sp>
        <p:grpSp>
          <p:nvGrpSpPr>
            <p:cNvPr id="6318" name="Group 98"/>
            <p:cNvGrpSpPr>
              <a:grpSpLocks/>
            </p:cNvGrpSpPr>
            <p:nvPr/>
          </p:nvGrpSpPr>
          <p:grpSpPr bwMode="auto">
            <a:xfrm>
              <a:off x="3625" y="2608"/>
              <a:ext cx="504" cy="395"/>
              <a:chOff x="2299" y="2964"/>
              <a:chExt cx="1162" cy="834"/>
            </a:xfrm>
          </p:grpSpPr>
          <p:sp>
            <p:nvSpPr>
              <p:cNvPr id="6319" name="AutoShape 99"/>
              <p:cNvSpPr>
                <a:spLocks noChangeAspect="1" noChangeArrowheads="1" noTextEdit="1"/>
              </p:cNvSpPr>
              <p:nvPr/>
            </p:nvSpPr>
            <p:spPr bwMode="auto">
              <a:xfrm>
                <a:off x="2299" y="2964"/>
                <a:ext cx="1162"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320" name="Freeform 100"/>
              <p:cNvSpPr>
                <a:spLocks/>
              </p:cNvSpPr>
              <p:nvPr/>
            </p:nvSpPr>
            <p:spPr bwMode="auto">
              <a:xfrm>
                <a:off x="2420" y="3059"/>
                <a:ext cx="913" cy="620"/>
              </a:xfrm>
              <a:custGeom>
                <a:avLst/>
                <a:gdLst>
                  <a:gd name="T0" fmla="*/ 1 w 1825"/>
                  <a:gd name="T1" fmla="*/ 0 h 1241"/>
                  <a:gd name="T2" fmla="*/ 1 w 1825"/>
                  <a:gd name="T3" fmla="*/ 0 h 1241"/>
                  <a:gd name="T4" fmla="*/ 1 w 1825"/>
                  <a:gd name="T5" fmla="*/ 0 h 1241"/>
                  <a:gd name="T6" fmla="*/ 1 w 1825"/>
                  <a:gd name="T7" fmla="*/ 0 h 1241"/>
                  <a:gd name="T8" fmla="*/ 1 w 1825"/>
                  <a:gd name="T9" fmla="*/ 0 h 1241"/>
                  <a:gd name="T10" fmla="*/ 1 w 1825"/>
                  <a:gd name="T11" fmla="*/ 0 h 1241"/>
                  <a:gd name="T12" fmla="*/ 0 w 1825"/>
                  <a:gd name="T13" fmla="*/ 0 h 1241"/>
                  <a:gd name="T14" fmla="*/ 1 w 1825"/>
                  <a:gd name="T15" fmla="*/ 0 h 1241"/>
                  <a:gd name="T16" fmla="*/ 1 w 1825"/>
                  <a:gd name="T17" fmla="*/ 0 h 1241"/>
                  <a:gd name="T18" fmla="*/ 1 w 1825"/>
                  <a:gd name="T19" fmla="*/ 0 h 1241"/>
                  <a:gd name="T20" fmla="*/ 1 w 1825"/>
                  <a:gd name="T21" fmla="*/ 0 h 1241"/>
                  <a:gd name="T22" fmla="*/ 1 w 1825"/>
                  <a:gd name="T23" fmla="*/ 0 h 1241"/>
                  <a:gd name="T24" fmla="*/ 1 w 1825"/>
                  <a:gd name="T25" fmla="*/ 0 h 1241"/>
                  <a:gd name="T26" fmla="*/ 1 w 1825"/>
                  <a:gd name="T27" fmla="*/ 0 h 1241"/>
                  <a:gd name="T28" fmla="*/ 1 w 1825"/>
                  <a:gd name="T29" fmla="*/ 0 h 1241"/>
                  <a:gd name="T30" fmla="*/ 1 w 1825"/>
                  <a:gd name="T31" fmla="*/ 0 h 1241"/>
                  <a:gd name="T32" fmla="*/ 1 w 1825"/>
                  <a:gd name="T33" fmla="*/ 0 h 1241"/>
                  <a:gd name="T34" fmla="*/ 1 w 1825"/>
                  <a:gd name="T35" fmla="*/ 0 h 1241"/>
                  <a:gd name="T36" fmla="*/ 1 w 1825"/>
                  <a:gd name="T37" fmla="*/ 0 h 1241"/>
                  <a:gd name="T38" fmla="*/ 1 w 1825"/>
                  <a:gd name="T39" fmla="*/ 0 h 1241"/>
                  <a:gd name="T40" fmla="*/ 1 w 1825"/>
                  <a:gd name="T41" fmla="*/ 0 h 1241"/>
                  <a:gd name="T42" fmla="*/ 1 w 1825"/>
                  <a:gd name="T43" fmla="*/ 0 h 1241"/>
                  <a:gd name="T44" fmla="*/ 1 w 1825"/>
                  <a:gd name="T45" fmla="*/ 0 h 1241"/>
                  <a:gd name="T46" fmla="*/ 1 w 1825"/>
                  <a:gd name="T47" fmla="*/ 0 h 1241"/>
                  <a:gd name="T48" fmla="*/ 1 w 1825"/>
                  <a:gd name="T49" fmla="*/ 0 h 1241"/>
                  <a:gd name="T50" fmla="*/ 1 w 1825"/>
                  <a:gd name="T51" fmla="*/ 0 h 1241"/>
                  <a:gd name="T52" fmla="*/ 1 w 1825"/>
                  <a:gd name="T53" fmla="*/ 0 h 1241"/>
                  <a:gd name="T54" fmla="*/ 1 w 1825"/>
                  <a:gd name="T55" fmla="*/ 0 h 1241"/>
                  <a:gd name="T56" fmla="*/ 1 w 1825"/>
                  <a:gd name="T57" fmla="*/ 0 h 1241"/>
                  <a:gd name="T58" fmla="*/ 1 w 1825"/>
                  <a:gd name="T59" fmla="*/ 0 h 1241"/>
                  <a:gd name="T60" fmla="*/ 1 w 1825"/>
                  <a:gd name="T61" fmla="*/ 0 h 1241"/>
                  <a:gd name="T62" fmla="*/ 1 w 1825"/>
                  <a:gd name="T63" fmla="*/ 0 h 1241"/>
                  <a:gd name="T64" fmla="*/ 1 w 1825"/>
                  <a:gd name="T65" fmla="*/ 0 h 1241"/>
                  <a:gd name="T66" fmla="*/ 1 w 1825"/>
                  <a:gd name="T67" fmla="*/ 0 h 1241"/>
                  <a:gd name="T68" fmla="*/ 1 w 1825"/>
                  <a:gd name="T69" fmla="*/ 0 h 1241"/>
                  <a:gd name="T70" fmla="*/ 1 w 1825"/>
                  <a:gd name="T71" fmla="*/ 0 h 1241"/>
                  <a:gd name="T72" fmla="*/ 1 w 1825"/>
                  <a:gd name="T73" fmla="*/ 0 h 1241"/>
                  <a:gd name="T74" fmla="*/ 1 w 1825"/>
                  <a:gd name="T75" fmla="*/ 0 h 1241"/>
                  <a:gd name="T76" fmla="*/ 1 w 1825"/>
                  <a:gd name="T77" fmla="*/ 0 h 1241"/>
                  <a:gd name="T78" fmla="*/ 1 w 1825"/>
                  <a:gd name="T79" fmla="*/ 0 h 1241"/>
                  <a:gd name="T80" fmla="*/ 1 w 1825"/>
                  <a:gd name="T81" fmla="*/ 0 h 1241"/>
                  <a:gd name="T82" fmla="*/ 1 w 1825"/>
                  <a:gd name="T83" fmla="*/ 0 h 1241"/>
                  <a:gd name="T84" fmla="*/ 1 w 1825"/>
                  <a:gd name="T85" fmla="*/ 0 h 1241"/>
                  <a:gd name="T86" fmla="*/ 1 w 1825"/>
                  <a:gd name="T87" fmla="*/ 0 h 1241"/>
                  <a:gd name="T88" fmla="*/ 1 w 1825"/>
                  <a:gd name="T89" fmla="*/ 0 h 1241"/>
                  <a:gd name="T90" fmla="*/ 1 w 1825"/>
                  <a:gd name="T91" fmla="*/ 0 h 1241"/>
                  <a:gd name="T92" fmla="*/ 1 w 1825"/>
                  <a:gd name="T93" fmla="*/ 0 h 1241"/>
                  <a:gd name="T94" fmla="*/ 1 w 1825"/>
                  <a:gd name="T95" fmla="*/ 0 h 124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25"/>
                  <a:gd name="T145" fmla="*/ 0 h 1241"/>
                  <a:gd name="T146" fmla="*/ 1825 w 1825"/>
                  <a:gd name="T147" fmla="*/ 1241 h 124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25" h="1241">
                    <a:moveTo>
                      <a:pt x="506" y="10"/>
                    </a:moveTo>
                    <a:lnTo>
                      <a:pt x="492" y="24"/>
                    </a:lnTo>
                    <a:lnTo>
                      <a:pt x="473" y="43"/>
                    </a:lnTo>
                    <a:lnTo>
                      <a:pt x="450" y="66"/>
                    </a:lnTo>
                    <a:lnTo>
                      <a:pt x="423" y="92"/>
                    </a:lnTo>
                    <a:lnTo>
                      <a:pt x="393" y="122"/>
                    </a:lnTo>
                    <a:lnTo>
                      <a:pt x="360" y="154"/>
                    </a:lnTo>
                    <a:lnTo>
                      <a:pt x="327" y="187"/>
                    </a:lnTo>
                    <a:lnTo>
                      <a:pt x="294" y="221"/>
                    </a:lnTo>
                    <a:lnTo>
                      <a:pt x="259" y="255"/>
                    </a:lnTo>
                    <a:lnTo>
                      <a:pt x="227" y="288"/>
                    </a:lnTo>
                    <a:lnTo>
                      <a:pt x="196" y="319"/>
                    </a:lnTo>
                    <a:lnTo>
                      <a:pt x="168" y="348"/>
                    </a:lnTo>
                    <a:lnTo>
                      <a:pt x="143" y="374"/>
                    </a:lnTo>
                    <a:lnTo>
                      <a:pt x="123" y="397"/>
                    </a:lnTo>
                    <a:lnTo>
                      <a:pt x="107" y="415"/>
                    </a:lnTo>
                    <a:lnTo>
                      <a:pt x="98" y="427"/>
                    </a:lnTo>
                    <a:lnTo>
                      <a:pt x="85" y="448"/>
                    </a:lnTo>
                    <a:lnTo>
                      <a:pt x="74" y="472"/>
                    </a:lnTo>
                    <a:lnTo>
                      <a:pt x="61" y="501"/>
                    </a:lnTo>
                    <a:lnTo>
                      <a:pt x="50" y="532"/>
                    </a:lnTo>
                    <a:lnTo>
                      <a:pt x="38" y="566"/>
                    </a:lnTo>
                    <a:lnTo>
                      <a:pt x="29" y="600"/>
                    </a:lnTo>
                    <a:lnTo>
                      <a:pt x="20" y="636"/>
                    </a:lnTo>
                    <a:lnTo>
                      <a:pt x="12" y="672"/>
                    </a:lnTo>
                    <a:lnTo>
                      <a:pt x="6" y="707"/>
                    </a:lnTo>
                    <a:lnTo>
                      <a:pt x="1" y="744"/>
                    </a:lnTo>
                    <a:lnTo>
                      <a:pt x="0" y="780"/>
                    </a:lnTo>
                    <a:lnTo>
                      <a:pt x="1" y="813"/>
                    </a:lnTo>
                    <a:lnTo>
                      <a:pt x="5" y="846"/>
                    </a:lnTo>
                    <a:lnTo>
                      <a:pt x="10" y="874"/>
                    </a:lnTo>
                    <a:lnTo>
                      <a:pt x="21" y="900"/>
                    </a:lnTo>
                    <a:lnTo>
                      <a:pt x="35" y="922"/>
                    </a:lnTo>
                    <a:lnTo>
                      <a:pt x="44" y="931"/>
                    </a:lnTo>
                    <a:lnTo>
                      <a:pt x="58" y="940"/>
                    </a:lnTo>
                    <a:lnTo>
                      <a:pt x="74" y="949"/>
                    </a:lnTo>
                    <a:lnTo>
                      <a:pt x="92" y="958"/>
                    </a:lnTo>
                    <a:lnTo>
                      <a:pt x="113" y="967"/>
                    </a:lnTo>
                    <a:lnTo>
                      <a:pt x="135" y="975"/>
                    </a:lnTo>
                    <a:lnTo>
                      <a:pt x="158" y="983"/>
                    </a:lnTo>
                    <a:lnTo>
                      <a:pt x="182" y="990"/>
                    </a:lnTo>
                    <a:lnTo>
                      <a:pt x="205" y="995"/>
                    </a:lnTo>
                    <a:lnTo>
                      <a:pt x="228" y="1000"/>
                    </a:lnTo>
                    <a:lnTo>
                      <a:pt x="251" y="1005"/>
                    </a:lnTo>
                    <a:lnTo>
                      <a:pt x="272" y="1007"/>
                    </a:lnTo>
                    <a:lnTo>
                      <a:pt x="290" y="1008"/>
                    </a:lnTo>
                    <a:lnTo>
                      <a:pt x="306" y="1008"/>
                    </a:lnTo>
                    <a:lnTo>
                      <a:pt x="320" y="1007"/>
                    </a:lnTo>
                    <a:lnTo>
                      <a:pt x="329" y="1003"/>
                    </a:lnTo>
                    <a:lnTo>
                      <a:pt x="343" y="996"/>
                    </a:lnTo>
                    <a:lnTo>
                      <a:pt x="356" y="991"/>
                    </a:lnTo>
                    <a:lnTo>
                      <a:pt x="367" y="987"/>
                    </a:lnTo>
                    <a:lnTo>
                      <a:pt x="377" y="985"/>
                    </a:lnTo>
                    <a:lnTo>
                      <a:pt x="383" y="985"/>
                    </a:lnTo>
                    <a:lnTo>
                      <a:pt x="388" y="985"/>
                    </a:lnTo>
                    <a:lnTo>
                      <a:pt x="392" y="985"/>
                    </a:lnTo>
                    <a:lnTo>
                      <a:pt x="393" y="985"/>
                    </a:lnTo>
                    <a:lnTo>
                      <a:pt x="395" y="985"/>
                    </a:lnTo>
                    <a:lnTo>
                      <a:pt x="402" y="987"/>
                    </a:lnTo>
                    <a:lnTo>
                      <a:pt x="412" y="990"/>
                    </a:lnTo>
                    <a:lnTo>
                      <a:pt x="427" y="992"/>
                    </a:lnTo>
                    <a:lnTo>
                      <a:pt x="445" y="995"/>
                    </a:lnTo>
                    <a:lnTo>
                      <a:pt x="466" y="1000"/>
                    </a:lnTo>
                    <a:lnTo>
                      <a:pt x="489" y="1006"/>
                    </a:lnTo>
                    <a:lnTo>
                      <a:pt x="517" y="1011"/>
                    </a:lnTo>
                    <a:lnTo>
                      <a:pt x="546" y="1017"/>
                    </a:lnTo>
                    <a:lnTo>
                      <a:pt x="577" y="1024"/>
                    </a:lnTo>
                    <a:lnTo>
                      <a:pt x="609" y="1031"/>
                    </a:lnTo>
                    <a:lnTo>
                      <a:pt x="644" y="1038"/>
                    </a:lnTo>
                    <a:lnTo>
                      <a:pt x="679" y="1046"/>
                    </a:lnTo>
                    <a:lnTo>
                      <a:pt x="716" y="1054"/>
                    </a:lnTo>
                    <a:lnTo>
                      <a:pt x="753" y="1062"/>
                    </a:lnTo>
                    <a:lnTo>
                      <a:pt x="791" y="1070"/>
                    </a:lnTo>
                    <a:lnTo>
                      <a:pt x="828" y="1078"/>
                    </a:lnTo>
                    <a:lnTo>
                      <a:pt x="865" y="1086"/>
                    </a:lnTo>
                    <a:lnTo>
                      <a:pt x="902" y="1096"/>
                    </a:lnTo>
                    <a:lnTo>
                      <a:pt x="937" y="1104"/>
                    </a:lnTo>
                    <a:lnTo>
                      <a:pt x="972" y="1112"/>
                    </a:lnTo>
                    <a:lnTo>
                      <a:pt x="1005" y="1120"/>
                    </a:lnTo>
                    <a:lnTo>
                      <a:pt x="1038" y="1127"/>
                    </a:lnTo>
                    <a:lnTo>
                      <a:pt x="1068" y="1135"/>
                    </a:lnTo>
                    <a:lnTo>
                      <a:pt x="1094" y="1142"/>
                    </a:lnTo>
                    <a:lnTo>
                      <a:pt x="1119" y="1147"/>
                    </a:lnTo>
                    <a:lnTo>
                      <a:pt x="1141" y="1153"/>
                    </a:lnTo>
                    <a:lnTo>
                      <a:pt x="1160" y="1159"/>
                    </a:lnTo>
                    <a:lnTo>
                      <a:pt x="1176" y="1165"/>
                    </a:lnTo>
                    <a:lnTo>
                      <a:pt x="1187" y="1168"/>
                    </a:lnTo>
                    <a:lnTo>
                      <a:pt x="1195" y="1173"/>
                    </a:lnTo>
                    <a:lnTo>
                      <a:pt x="1199" y="1175"/>
                    </a:lnTo>
                    <a:lnTo>
                      <a:pt x="1205" y="1185"/>
                    </a:lnTo>
                    <a:lnTo>
                      <a:pt x="1210" y="1193"/>
                    </a:lnTo>
                    <a:lnTo>
                      <a:pt x="1217" y="1203"/>
                    </a:lnTo>
                    <a:lnTo>
                      <a:pt x="1226" y="1210"/>
                    </a:lnTo>
                    <a:lnTo>
                      <a:pt x="1237" y="1217"/>
                    </a:lnTo>
                    <a:lnTo>
                      <a:pt x="1248" y="1221"/>
                    </a:lnTo>
                    <a:lnTo>
                      <a:pt x="1263" y="1227"/>
                    </a:lnTo>
                    <a:lnTo>
                      <a:pt x="1281" y="1230"/>
                    </a:lnTo>
                    <a:lnTo>
                      <a:pt x="1300" y="1234"/>
                    </a:lnTo>
                    <a:lnTo>
                      <a:pt x="1320" y="1237"/>
                    </a:lnTo>
                    <a:lnTo>
                      <a:pt x="1342" y="1240"/>
                    </a:lnTo>
                    <a:lnTo>
                      <a:pt x="1364" y="1241"/>
                    </a:lnTo>
                    <a:lnTo>
                      <a:pt x="1385" y="1240"/>
                    </a:lnTo>
                    <a:lnTo>
                      <a:pt x="1410" y="1235"/>
                    </a:lnTo>
                    <a:lnTo>
                      <a:pt x="1434" y="1226"/>
                    </a:lnTo>
                    <a:lnTo>
                      <a:pt x="1458" y="1212"/>
                    </a:lnTo>
                    <a:lnTo>
                      <a:pt x="1476" y="1196"/>
                    </a:lnTo>
                    <a:lnTo>
                      <a:pt x="1498" y="1172"/>
                    </a:lnTo>
                    <a:lnTo>
                      <a:pt x="1522" y="1139"/>
                    </a:lnTo>
                    <a:lnTo>
                      <a:pt x="1549" y="1101"/>
                    </a:lnTo>
                    <a:lnTo>
                      <a:pt x="1577" y="1059"/>
                    </a:lnTo>
                    <a:lnTo>
                      <a:pt x="1604" y="1013"/>
                    </a:lnTo>
                    <a:lnTo>
                      <a:pt x="1633" y="964"/>
                    </a:lnTo>
                    <a:lnTo>
                      <a:pt x="1661" y="915"/>
                    </a:lnTo>
                    <a:lnTo>
                      <a:pt x="1687" y="867"/>
                    </a:lnTo>
                    <a:lnTo>
                      <a:pt x="1711" y="820"/>
                    </a:lnTo>
                    <a:lnTo>
                      <a:pt x="1734" y="778"/>
                    </a:lnTo>
                    <a:lnTo>
                      <a:pt x="1754" y="740"/>
                    </a:lnTo>
                    <a:lnTo>
                      <a:pt x="1771" y="709"/>
                    </a:lnTo>
                    <a:lnTo>
                      <a:pt x="1784" y="683"/>
                    </a:lnTo>
                    <a:lnTo>
                      <a:pt x="1792" y="668"/>
                    </a:lnTo>
                    <a:lnTo>
                      <a:pt x="1794" y="662"/>
                    </a:lnTo>
                    <a:lnTo>
                      <a:pt x="1795" y="653"/>
                    </a:lnTo>
                    <a:lnTo>
                      <a:pt x="1800" y="627"/>
                    </a:lnTo>
                    <a:lnTo>
                      <a:pt x="1806" y="589"/>
                    </a:lnTo>
                    <a:lnTo>
                      <a:pt x="1812" y="545"/>
                    </a:lnTo>
                    <a:lnTo>
                      <a:pt x="1817" y="499"/>
                    </a:lnTo>
                    <a:lnTo>
                      <a:pt x="1822" y="457"/>
                    </a:lnTo>
                    <a:lnTo>
                      <a:pt x="1825" y="423"/>
                    </a:lnTo>
                    <a:lnTo>
                      <a:pt x="1825" y="401"/>
                    </a:lnTo>
                    <a:lnTo>
                      <a:pt x="1823" y="387"/>
                    </a:lnTo>
                    <a:lnTo>
                      <a:pt x="1818" y="374"/>
                    </a:lnTo>
                    <a:lnTo>
                      <a:pt x="1810" y="361"/>
                    </a:lnTo>
                    <a:lnTo>
                      <a:pt x="1798" y="347"/>
                    </a:lnTo>
                    <a:lnTo>
                      <a:pt x="1780" y="331"/>
                    </a:lnTo>
                    <a:lnTo>
                      <a:pt x="1757" y="312"/>
                    </a:lnTo>
                    <a:lnTo>
                      <a:pt x="1727" y="293"/>
                    </a:lnTo>
                    <a:lnTo>
                      <a:pt x="1689" y="268"/>
                    </a:lnTo>
                    <a:lnTo>
                      <a:pt x="1668" y="256"/>
                    </a:lnTo>
                    <a:lnTo>
                      <a:pt x="1645" y="243"/>
                    </a:lnTo>
                    <a:lnTo>
                      <a:pt x="1619" y="232"/>
                    </a:lnTo>
                    <a:lnTo>
                      <a:pt x="1594" y="220"/>
                    </a:lnTo>
                    <a:lnTo>
                      <a:pt x="1567" y="209"/>
                    </a:lnTo>
                    <a:lnTo>
                      <a:pt x="1540" y="197"/>
                    </a:lnTo>
                    <a:lnTo>
                      <a:pt x="1511" y="187"/>
                    </a:lnTo>
                    <a:lnTo>
                      <a:pt x="1481" y="176"/>
                    </a:lnTo>
                    <a:lnTo>
                      <a:pt x="1451" y="167"/>
                    </a:lnTo>
                    <a:lnTo>
                      <a:pt x="1420" y="158"/>
                    </a:lnTo>
                    <a:lnTo>
                      <a:pt x="1389" y="149"/>
                    </a:lnTo>
                    <a:lnTo>
                      <a:pt x="1357" y="141"/>
                    </a:lnTo>
                    <a:lnTo>
                      <a:pt x="1324" y="134"/>
                    </a:lnTo>
                    <a:lnTo>
                      <a:pt x="1291" y="127"/>
                    </a:lnTo>
                    <a:lnTo>
                      <a:pt x="1258" y="120"/>
                    </a:lnTo>
                    <a:lnTo>
                      <a:pt x="1224" y="114"/>
                    </a:lnTo>
                    <a:lnTo>
                      <a:pt x="1191" y="110"/>
                    </a:lnTo>
                    <a:lnTo>
                      <a:pt x="1156" y="107"/>
                    </a:lnTo>
                    <a:lnTo>
                      <a:pt x="1121" y="105"/>
                    </a:lnTo>
                    <a:lnTo>
                      <a:pt x="1085" y="105"/>
                    </a:lnTo>
                    <a:lnTo>
                      <a:pt x="1048" y="105"/>
                    </a:lnTo>
                    <a:lnTo>
                      <a:pt x="1012" y="106"/>
                    </a:lnTo>
                    <a:lnTo>
                      <a:pt x="978" y="108"/>
                    </a:lnTo>
                    <a:lnTo>
                      <a:pt x="944" y="111"/>
                    </a:lnTo>
                    <a:lnTo>
                      <a:pt x="913" y="113"/>
                    </a:lnTo>
                    <a:lnTo>
                      <a:pt x="884" y="115"/>
                    </a:lnTo>
                    <a:lnTo>
                      <a:pt x="858" y="119"/>
                    </a:lnTo>
                    <a:lnTo>
                      <a:pt x="836" y="121"/>
                    </a:lnTo>
                    <a:lnTo>
                      <a:pt x="818" y="123"/>
                    </a:lnTo>
                    <a:lnTo>
                      <a:pt x="804" y="126"/>
                    </a:lnTo>
                    <a:lnTo>
                      <a:pt x="796" y="127"/>
                    </a:lnTo>
                    <a:lnTo>
                      <a:pt x="792" y="127"/>
                    </a:lnTo>
                    <a:lnTo>
                      <a:pt x="792" y="123"/>
                    </a:lnTo>
                    <a:lnTo>
                      <a:pt x="790" y="113"/>
                    </a:lnTo>
                    <a:lnTo>
                      <a:pt x="787" y="99"/>
                    </a:lnTo>
                    <a:lnTo>
                      <a:pt x="781" y="83"/>
                    </a:lnTo>
                    <a:lnTo>
                      <a:pt x="770" y="66"/>
                    </a:lnTo>
                    <a:lnTo>
                      <a:pt x="758" y="48"/>
                    </a:lnTo>
                    <a:lnTo>
                      <a:pt x="739" y="35"/>
                    </a:lnTo>
                    <a:lnTo>
                      <a:pt x="715" y="24"/>
                    </a:lnTo>
                    <a:lnTo>
                      <a:pt x="686" y="16"/>
                    </a:lnTo>
                    <a:lnTo>
                      <a:pt x="659" y="10"/>
                    </a:lnTo>
                    <a:lnTo>
                      <a:pt x="635" y="6"/>
                    </a:lnTo>
                    <a:lnTo>
                      <a:pt x="614" y="2"/>
                    </a:lnTo>
                    <a:lnTo>
                      <a:pt x="594" y="0"/>
                    </a:lnTo>
                    <a:lnTo>
                      <a:pt x="577" y="0"/>
                    </a:lnTo>
                    <a:lnTo>
                      <a:pt x="562" y="0"/>
                    </a:lnTo>
                    <a:lnTo>
                      <a:pt x="549" y="0"/>
                    </a:lnTo>
                    <a:lnTo>
                      <a:pt x="538" y="1"/>
                    </a:lnTo>
                    <a:lnTo>
                      <a:pt x="529" y="2"/>
                    </a:lnTo>
                    <a:lnTo>
                      <a:pt x="522" y="5"/>
                    </a:lnTo>
                    <a:lnTo>
                      <a:pt x="515" y="6"/>
                    </a:lnTo>
                    <a:lnTo>
                      <a:pt x="511" y="8"/>
                    </a:lnTo>
                    <a:lnTo>
                      <a:pt x="508" y="9"/>
                    </a:lnTo>
                    <a:lnTo>
                      <a:pt x="506"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21" name="Freeform 101"/>
              <p:cNvSpPr>
                <a:spLocks/>
              </p:cNvSpPr>
              <p:nvPr/>
            </p:nvSpPr>
            <p:spPr bwMode="auto">
              <a:xfrm>
                <a:off x="2628" y="3504"/>
                <a:ext cx="471" cy="145"/>
              </a:xfrm>
              <a:custGeom>
                <a:avLst/>
                <a:gdLst>
                  <a:gd name="T0" fmla="*/ 1 w 942"/>
                  <a:gd name="T1" fmla="*/ 0 h 291"/>
                  <a:gd name="T2" fmla="*/ 1 w 942"/>
                  <a:gd name="T3" fmla="*/ 0 h 291"/>
                  <a:gd name="T4" fmla="*/ 1 w 942"/>
                  <a:gd name="T5" fmla="*/ 0 h 291"/>
                  <a:gd name="T6" fmla="*/ 1 w 942"/>
                  <a:gd name="T7" fmla="*/ 0 h 291"/>
                  <a:gd name="T8" fmla="*/ 0 w 942"/>
                  <a:gd name="T9" fmla="*/ 0 h 291"/>
                  <a:gd name="T10" fmla="*/ 0 w 942"/>
                  <a:gd name="T11" fmla="*/ 0 h 291"/>
                  <a:gd name="T12" fmla="*/ 1 w 942"/>
                  <a:gd name="T13" fmla="*/ 0 h 291"/>
                  <a:gd name="T14" fmla="*/ 1 w 942"/>
                  <a:gd name="T15" fmla="*/ 0 h 291"/>
                  <a:gd name="T16" fmla="*/ 1 w 942"/>
                  <a:gd name="T17" fmla="*/ 0 h 291"/>
                  <a:gd name="T18" fmla="*/ 1 w 942"/>
                  <a:gd name="T19" fmla="*/ 0 h 291"/>
                  <a:gd name="T20" fmla="*/ 1 w 942"/>
                  <a:gd name="T21" fmla="*/ 0 h 291"/>
                  <a:gd name="T22" fmla="*/ 1 w 942"/>
                  <a:gd name="T23" fmla="*/ 0 h 291"/>
                  <a:gd name="T24" fmla="*/ 1 w 942"/>
                  <a:gd name="T25" fmla="*/ 0 h 291"/>
                  <a:gd name="T26" fmla="*/ 1 w 942"/>
                  <a:gd name="T27" fmla="*/ 0 h 291"/>
                  <a:gd name="T28" fmla="*/ 1 w 942"/>
                  <a:gd name="T29" fmla="*/ 0 h 291"/>
                  <a:gd name="T30" fmla="*/ 1 w 942"/>
                  <a:gd name="T31" fmla="*/ 0 h 291"/>
                  <a:gd name="T32" fmla="*/ 1 w 942"/>
                  <a:gd name="T33" fmla="*/ 0 h 291"/>
                  <a:gd name="T34" fmla="*/ 1 w 942"/>
                  <a:gd name="T35" fmla="*/ 0 h 291"/>
                  <a:gd name="T36" fmla="*/ 1 w 942"/>
                  <a:gd name="T37" fmla="*/ 0 h 291"/>
                  <a:gd name="T38" fmla="*/ 1 w 942"/>
                  <a:gd name="T39" fmla="*/ 0 h 291"/>
                  <a:gd name="T40" fmla="*/ 1 w 942"/>
                  <a:gd name="T41" fmla="*/ 0 h 291"/>
                  <a:gd name="T42" fmla="*/ 1 w 942"/>
                  <a:gd name="T43" fmla="*/ 0 h 291"/>
                  <a:gd name="T44" fmla="*/ 1 w 942"/>
                  <a:gd name="T45" fmla="*/ 0 h 291"/>
                  <a:gd name="T46" fmla="*/ 1 w 942"/>
                  <a:gd name="T47" fmla="*/ 0 h 291"/>
                  <a:gd name="T48" fmla="*/ 1 w 942"/>
                  <a:gd name="T49" fmla="*/ 0 h 291"/>
                  <a:gd name="T50" fmla="*/ 1 w 942"/>
                  <a:gd name="T51" fmla="*/ 0 h 291"/>
                  <a:gd name="T52" fmla="*/ 1 w 942"/>
                  <a:gd name="T53" fmla="*/ 0 h 291"/>
                  <a:gd name="T54" fmla="*/ 1 w 942"/>
                  <a:gd name="T55" fmla="*/ 0 h 291"/>
                  <a:gd name="T56" fmla="*/ 1 w 942"/>
                  <a:gd name="T57" fmla="*/ 0 h 291"/>
                  <a:gd name="T58" fmla="*/ 1 w 942"/>
                  <a:gd name="T59" fmla="*/ 0 h 291"/>
                  <a:gd name="T60" fmla="*/ 1 w 942"/>
                  <a:gd name="T61" fmla="*/ 0 h 291"/>
                  <a:gd name="T62" fmla="*/ 1 w 942"/>
                  <a:gd name="T63" fmla="*/ 0 h 291"/>
                  <a:gd name="T64" fmla="*/ 1 w 942"/>
                  <a:gd name="T65" fmla="*/ 0 h 291"/>
                  <a:gd name="T66" fmla="*/ 1 w 942"/>
                  <a:gd name="T67" fmla="*/ 0 h 291"/>
                  <a:gd name="T68" fmla="*/ 1 w 942"/>
                  <a:gd name="T69" fmla="*/ 0 h 291"/>
                  <a:gd name="T70" fmla="*/ 1 w 942"/>
                  <a:gd name="T71" fmla="*/ 0 h 291"/>
                  <a:gd name="T72" fmla="*/ 1 w 942"/>
                  <a:gd name="T73" fmla="*/ 0 h 291"/>
                  <a:gd name="T74" fmla="*/ 1 w 942"/>
                  <a:gd name="T75" fmla="*/ 0 h 291"/>
                  <a:gd name="T76" fmla="*/ 1 w 942"/>
                  <a:gd name="T77" fmla="*/ 0 h 291"/>
                  <a:gd name="T78" fmla="*/ 1 w 942"/>
                  <a:gd name="T79" fmla="*/ 0 h 291"/>
                  <a:gd name="T80" fmla="*/ 1 w 942"/>
                  <a:gd name="T81" fmla="*/ 0 h 291"/>
                  <a:gd name="T82" fmla="*/ 1 w 942"/>
                  <a:gd name="T83" fmla="*/ 0 h 291"/>
                  <a:gd name="T84" fmla="*/ 1 w 942"/>
                  <a:gd name="T85" fmla="*/ 0 h 291"/>
                  <a:gd name="T86" fmla="*/ 1 w 942"/>
                  <a:gd name="T87" fmla="*/ 0 h 291"/>
                  <a:gd name="T88" fmla="*/ 1 w 942"/>
                  <a:gd name="T89" fmla="*/ 0 h 291"/>
                  <a:gd name="T90" fmla="*/ 1 w 942"/>
                  <a:gd name="T91" fmla="*/ 0 h 291"/>
                  <a:gd name="T92" fmla="*/ 1 w 942"/>
                  <a:gd name="T93" fmla="*/ 0 h 291"/>
                  <a:gd name="T94" fmla="*/ 1 w 942"/>
                  <a:gd name="T95" fmla="*/ 0 h 291"/>
                  <a:gd name="T96" fmla="*/ 1 w 942"/>
                  <a:gd name="T97" fmla="*/ 0 h 291"/>
                  <a:gd name="T98" fmla="*/ 1 w 942"/>
                  <a:gd name="T99" fmla="*/ 0 h 291"/>
                  <a:gd name="T100" fmla="*/ 1 w 942"/>
                  <a:gd name="T101" fmla="*/ 0 h 291"/>
                  <a:gd name="T102" fmla="*/ 1 w 942"/>
                  <a:gd name="T103" fmla="*/ 0 h 291"/>
                  <a:gd name="T104" fmla="*/ 1 w 942"/>
                  <a:gd name="T105" fmla="*/ 0 h 291"/>
                  <a:gd name="T106" fmla="*/ 1 w 942"/>
                  <a:gd name="T107" fmla="*/ 0 h 291"/>
                  <a:gd name="T108" fmla="*/ 1 w 942"/>
                  <a:gd name="T109" fmla="*/ 0 h 291"/>
                  <a:gd name="T110" fmla="*/ 1 w 942"/>
                  <a:gd name="T111" fmla="*/ 0 h 291"/>
                  <a:gd name="T112" fmla="*/ 1 w 942"/>
                  <a:gd name="T113" fmla="*/ 0 h 291"/>
                  <a:gd name="T114" fmla="*/ 1 w 942"/>
                  <a:gd name="T115" fmla="*/ 0 h 291"/>
                  <a:gd name="T116" fmla="*/ 1 w 942"/>
                  <a:gd name="T117" fmla="*/ 0 h 2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42"/>
                  <a:gd name="T178" fmla="*/ 0 h 291"/>
                  <a:gd name="T179" fmla="*/ 942 w 942"/>
                  <a:gd name="T180" fmla="*/ 291 h 2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42" h="291">
                    <a:moveTo>
                      <a:pt x="8" y="0"/>
                    </a:moveTo>
                    <a:lnTo>
                      <a:pt x="7" y="3"/>
                    </a:lnTo>
                    <a:lnTo>
                      <a:pt x="4" y="7"/>
                    </a:lnTo>
                    <a:lnTo>
                      <a:pt x="2" y="14"/>
                    </a:lnTo>
                    <a:lnTo>
                      <a:pt x="0" y="21"/>
                    </a:lnTo>
                    <a:lnTo>
                      <a:pt x="0" y="30"/>
                    </a:lnTo>
                    <a:lnTo>
                      <a:pt x="2" y="37"/>
                    </a:lnTo>
                    <a:lnTo>
                      <a:pt x="9" y="43"/>
                    </a:lnTo>
                    <a:lnTo>
                      <a:pt x="22" y="46"/>
                    </a:lnTo>
                    <a:lnTo>
                      <a:pt x="27" y="48"/>
                    </a:lnTo>
                    <a:lnTo>
                      <a:pt x="38" y="49"/>
                    </a:lnTo>
                    <a:lnTo>
                      <a:pt x="52" y="52"/>
                    </a:lnTo>
                    <a:lnTo>
                      <a:pt x="69" y="56"/>
                    </a:lnTo>
                    <a:lnTo>
                      <a:pt x="90" y="60"/>
                    </a:lnTo>
                    <a:lnTo>
                      <a:pt x="113" y="65"/>
                    </a:lnTo>
                    <a:lnTo>
                      <a:pt x="138" y="71"/>
                    </a:lnTo>
                    <a:lnTo>
                      <a:pt x="167" y="78"/>
                    </a:lnTo>
                    <a:lnTo>
                      <a:pt x="197" y="84"/>
                    </a:lnTo>
                    <a:lnTo>
                      <a:pt x="229" y="91"/>
                    </a:lnTo>
                    <a:lnTo>
                      <a:pt x="263" y="99"/>
                    </a:lnTo>
                    <a:lnTo>
                      <a:pt x="298" y="107"/>
                    </a:lnTo>
                    <a:lnTo>
                      <a:pt x="334" y="116"/>
                    </a:lnTo>
                    <a:lnTo>
                      <a:pt x="371" y="124"/>
                    </a:lnTo>
                    <a:lnTo>
                      <a:pt x="409" y="133"/>
                    </a:lnTo>
                    <a:lnTo>
                      <a:pt x="445" y="141"/>
                    </a:lnTo>
                    <a:lnTo>
                      <a:pt x="482" y="149"/>
                    </a:lnTo>
                    <a:lnTo>
                      <a:pt x="519" y="158"/>
                    </a:lnTo>
                    <a:lnTo>
                      <a:pt x="556" y="166"/>
                    </a:lnTo>
                    <a:lnTo>
                      <a:pt x="591" y="174"/>
                    </a:lnTo>
                    <a:lnTo>
                      <a:pt x="625" y="182"/>
                    </a:lnTo>
                    <a:lnTo>
                      <a:pt x="657" y="189"/>
                    </a:lnTo>
                    <a:lnTo>
                      <a:pt x="687" y="197"/>
                    </a:lnTo>
                    <a:lnTo>
                      <a:pt x="716" y="203"/>
                    </a:lnTo>
                    <a:lnTo>
                      <a:pt x="743" y="210"/>
                    </a:lnTo>
                    <a:lnTo>
                      <a:pt x="767" y="215"/>
                    </a:lnTo>
                    <a:lnTo>
                      <a:pt x="787" y="220"/>
                    </a:lnTo>
                    <a:lnTo>
                      <a:pt x="805" y="224"/>
                    </a:lnTo>
                    <a:lnTo>
                      <a:pt x="819" y="227"/>
                    </a:lnTo>
                    <a:lnTo>
                      <a:pt x="829" y="230"/>
                    </a:lnTo>
                    <a:lnTo>
                      <a:pt x="836" y="232"/>
                    </a:lnTo>
                    <a:lnTo>
                      <a:pt x="838" y="232"/>
                    </a:lnTo>
                    <a:lnTo>
                      <a:pt x="837" y="233"/>
                    </a:lnTo>
                    <a:lnTo>
                      <a:pt x="834" y="237"/>
                    </a:lnTo>
                    <a:lnTo>
                      <a:pt x="830" y="242"/>
                    </a:lnTo>
                    <a:lnTo>
                      <a:pt x="828" y="249"/>
                    </a:lnTo>
                    <a:lnTo>
                      <a:pt x="828" y="256"/>
                    </a:lnTo>
                    <a:lnTo>
                      <a:pt x="832" y="263"/>
                    </a:lnTo>
                    <a:lnTo>
                      <a:pt x="840" y="269"/>
                    </a:lnTo>
                    <a:lnTo>
                      <a:pt x="855" y="273"/>
                    </a:lnTo>
                    <a:lnTo>
                      <a:pt x="873" y="277"/>
                    </a:lnTo>
                    <a:lnTo>
                      <a:pt x="886" y="280"/>
                    </a:lnTo>
                    <a:lnTo>
                      <a:pt x="898" y="283"/>
                    </a:lnTo>
                    <a:lnTo>
                      <a:pt x="907" y="285"/>
                    </a:lnTo>
                    <a:lnTo>
                      <a:pt x="913" y="287"/>
                    </a:lnTo>
                    <a:lnTo>
                      <a:pt x="916" y="289"/>
                    </a:lnTo>
                    <a:lnTo>
                      <a:pt x="919" y="291"/>
                    </a:lnTo>
                    <a:lnTo>
                      <a:pt x="920" y="291"/>
                    </a:lnTo>
                    <a:lnTo>
                      <a:pt x="942" y="209"/>
                    </a:lnTo>
                    <a:lnTo>
                      <a:pt x="8" y="0"/>
                    </a:lnTo>
                    <a:close/>
                  </a:path>
                </a:pathLst>
              </a:custGeom>
              <a:solidFill>
                <a:srgbClr val="BFCC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22" name="Freeform 102"/>
              <p:cNvSpPr>
                <a:spLocks/>
              </p:cNvSpPr>
              <p:nvPr/>
            </p:nvSpPr>
            <p:spPr bwMode="auto">
              <a:xfrm>
                <a:off x="3149" y="3341"/>
                <a:ext cx="134" cy="292"/>
              </a:xfrm>
              <a:custGeom>
                <a:avLst/>
                <a:gdLst>
                  <a:gd name="T0" fmla="*/ 1 w 267"/>
                  <a:gd name="T1" fmla="*/ 0 h 586"/>
                  <a:gd name="T2" fmla="*/ 1 w 267"/>
                  <a:gd name="T3" fmla="*/ 0 h 586"/>
                  <a:gd name="T4" fmla="*/ 1 w 267"/>
                  <a:gd name="T5" fmla="*/ 0 h 586"/>
                  <a:gd name="T6" fmla="*/ 1 w 267"/>
                  <a:gd name="T7" fmla="*/ 0 h 586"/>
                  <a:gd name="T8" fmla="*/ 1 w 267"/>
                  <a:gd name="T9" fmla="*/ 0 h 586"/>
                  <a:gd name="T10" fmla="*/ 1 w 267"/>
                  <a:gd name="T11" fmla="*/ 0 h 586"/>
                  <a:gd name="T12" fmla="*/ 1 w 267"/>
                  <a:gd name="T13" fmla="*/ 0 h 586"/>
                  <a:gd name="T14" fmla="*/ 1 w 267"/>
                  <a:gd name="T15" fmla="*/ 0 h 586"/>
                  <a:gd name="T16" fmla="*/ 1 w 267"/>
                  <a:gd name="T17" fmla="*/ 0 h 586"/>
                  <a:gd name="T18" fmla="*/ 1 w 267"/>
                  <a:gd name="T19" fmla="*/ 0 h 586"/>
                  <a:gd name="T20" fmla="*/ 1 w 267"/>
                  <a:gd name="T21" fmla="*/ 0 h 586"/>
                  <a:gd name="T22" fmla="*/ 1 w 267"/>
                  <a:gd name="T23" fmla="*/ 0 h 586"/>
                  <a:gd name="T24" fmla="*/ 1 w 267"/>
                  <a:gd name="T25" fmla="*/ 0 h 586"/>
                  <a:gd name="T26" fmla="*/ 1 w 267"/>
                  <a:gd name="T27" fmla="*/ 0 h 586"/>
                  <a:gd name="T28" fmla="*/ 1 w 267"/>
                  <a:gd name="T29" fmla="*/ 0 h 586"/>
                  <a:gd name="T30" fmla="*/ 1 w 267"/>
                  <a:gd name="T31" fmla="*/ 0 h 586"/>
                  <a:gd name="T32" fmla="*/ 1 w 267"/>
                  <a:gd name="T33" fmla="*/ 0 h 586"/>
                  <a:gd name="T34" fmla="*/ 1 w 267"/>
                  <a:gd name="T35" fmla="*/ 0 h 586"/>
                  <a:gd name="T36" fmla="*/ 1 w 267"/>
                  <a:gd name="T37" fmla="*/ 0 h 586"/>
                  <a:gd name="T38" fmla="*/ 1 w 267"/>
                  <a:gd name="T39" fmla="*/ 0 h 586"/>
                  <a:gd name="T40" fmla="*/ 0 w 267"/>
                  <a:gd name="T41" fmla="*/ 0 h 586"/>
                  <a:gd name="T42" fmla="*/ 1 w 267"/>
                  <a:gd name="T43" fmla="*/ 0 h 586"/>
                  <a:gd name="T44" fmla="*/ 1 w 267"/>
                  <a:gd name="T45" fmla="*/ 0 h 58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67"/>
                  <a:gd name="T70" fmla="*/ 0 h 586"/>
                  <a:gd name="T71" fmla="*/ 267 w 267"/>
                  <a:gd name="T72" fmla="*/ 586 h 58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67" h="586">
                    <a:moveTo>
                      <a:pt x="267" y="0"/>
                    </a:moveTo>
                    <a:lnTo>
                      <a:pt x="265" y="5"/>
                    </a:lnTo>
                    <a:lnTo>
                      <a:pt x="257" y="18"/>
                    </a:lnTo>
                    <a:lnTo>
                      <a:pt x="245" y="37"/>
                    </a:lnTo>
                    <a:lnTo>
                      <a:pt x="230" y="63"/>
                    </a:lnTo>
                    <a:lnTo>
                      <a:pt x="213" y="93"/>
                    </a:lnTo>
                    <a:lnTo>
                      <a:pt x="193" y="126"/>
                    </a:lnTo>
                    <a:lnTo>
                      <a:pt x="172" y="163"/>
                    </a:lnTo>
                    <a:lnTo>
                      <a:pt x="150" y="200"/>
                    </a:lnTo>
                    <a:lnTo>
                      <a:pt x="128" y="238"/>
                    </a:lnTo>
                    <a:lnTo>
                      <a:pt x="106" y="276"/>
                    </a:lnTo>
                    <a:lnTo>
                      <a:pt x="85" y="310"/>
                    </a:lnTo>
                    <a:lnTo>
                      <a:pt x="67" y="342"/>
                    </a:lnTo>
                    <a:lnTo>
                      <a:pt x="51" y="370"/>
                    </a:lnTo>
                    <a:lnTo>
                      <a:pt x="37" y="393"/>
                    </a:lnTo>
                    <a:lnTo>
                      <a:pt x="28" y="409"/>
                    </a:lnTo>
                    <a:lnTo>
                      <a:pt x="23" y="417"/>
                    </a:lnTo>
                    <a:lnTo>
                      <a:pt x="14" y="453"/>
                    </a:lnTo>
                    <a:lnTo>
                      <a:pt x="7" y="510"/>
                    </a:lnTo>
                    <a:lnTo>
                      <a:pt x="1" y="563"/>
                    </a:lnTo>
                    <a:lnTo>
                      <a:pt x="0" y="586"/>
                    </a:lnTo>
                    <a:lnTo>
                      <a:pt x="259" y="136"/>
                    </a:lnTo>
                    <a:lnTo>
                      <a:pt x="267" y="0"/>
                    </a:lnTo>
                    <a:close/>
                  </a:path>
                </a:pathLst>
              </a:custGeom>
              <a:solidFill>
                <a:srgbClr val="BFCC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23" name="Freeform 103"/>
              <p:cNvSpPr>
                <a:spLocks/>
              </p:cNvSpPr>
              <p:nvPr/>
            </p:nvSpPr>
            <p:spPr bwMode="auto">
              <a:xfrm>
                <a:off x="2490" y="3091"/>
                <a:ext cx="272" cy="280"/>
              </a:xfrm>
              <a:custGeom>
                <a:avLst/>
                <a:gdLst>
                  <a:gd name="T0" fmla="*/ 0 w 545"/>
                  <a:gd name="T1" fmla="*/ 1 h 558"/>
                  <a:gd name="T2" fmla="*/ 0 w 545"/>
                  <a:gd name="T3" fmla="*/ 1 h 558"/>
                  <a:gd name="T4" fmla="*/ 0 w 545"/>
                  <a:gd name="T5" fmla="*/ 1 h 558"/>
                  <a:gd name="T6" fmla="*/ 0 w 545"/>
                  <a:gd name="T7" fmla="*/ 1 h 558"/>
                  <a:gd name="T8" fmla="*/ 0 w 545"/>
                  <a:gd name="T9" fmla="*/ 1 h 558"/>
                  <a:gd name="T10" fmla="*/ 0 w 545"/>
                  <a:gd name="T11" fmla="*/ 1 h 558"/>
                  <a:gd name="T12" fmla="*/ 0 w 545"/>
                  <a:gd name="T13" fmla="*/ 1 h 558"/>
                  <a:gd name="T14" fmla="*/ 0 w 545"/>
                  <a:gd name="T15" fmla="*/ 1 h 558"/>
                  <a:gd name="T16" fmla="*/ 0 w 545"/>
                  <a:gd name="T17" fmla="*/ 1 h 558"/>
                  <a:gd name="T18" fmla="*/ 0 w 545"/>
                  <a:gd name="T19" fmla="*/ 1 h 558"/>
                  <a:gd name="T20" fmla="*/ 0 w 545"/>
                  <a:gd name="T21" fmla="*/ 1 h 558"/>
                  <a:gd name="T22" fmla="*/ 0 w 545"/>
                  <a:gd name="T23" fmla="*/ 1 h 558"/>
                  <a:gd name="T24" fmla="*/ 0 w 545"/>
                  <a:gd name="T25" fmla="*/ 1 h 558"/>
                  <a:gd name="T26" fmla="*/ 0 w 545"/>
                  <a:gd name="T27" fmla="*/ 1 h 558"/>
                  <a:gd name="T28" fmla="*/ 0 w 545"/>
                  <a:gd name="T29" fmla="*/ 1 h 558"/>
                  <a:gd name="T30" fmla="*/ 0 w 545"/>
                  <a:gd name="T31" fmla="*/ 1 h 558"/>
                  <a:gd name="T32" fmla="*/ 0 w 545"/>
                  <a:gd name="T33" fmla="*/ 1 h 558"/>
                  <a:gd name="T34" fmla="*/ 0 w 545"/>
                  <a:gd name="T35" fmla="*/ 1 h 558"/>
                  <a:gd name="T36" fmla="*/ 0 w 545"/>
                  <a:gd name="T37" fmla="*/ 1 h 558"/>
                  <a:gd name="T38" fmla="*/ 0 w 545"/>
                  <a:gd name="T39" fmla="*/ 1 h 558"/>
                  <a:gd name="T40" fmla="*/ 0 w 545"/>
                  <a:gd name="T41" fmla="*/ 1 h 558"/>
                  <a:gd name="T42" fmla="*/ 0 w 545"/>
                  <a:gd name="T43" fmla="*/ 1 h 558"/>
                  <a:gd name="T44" fmla="*/ 0 w 545"/>
                  <a:gd name="T45" fmla="*/ 1 h 558"/>
                  <a:gd name="T46" fmla="*/ 0 w 545"/>
                  <a:gd name="T47" fmla="*/ 1 h 558"/>
                  <a:gd name="T48" fmla="*/ 0 w 545"/>
                  <a:gd name="T49" fmla="*/ 1 h 558"/>
                  <a:gd name="T50" fmla="*/ 0 w 545"/>
                  <a:gd name="T51" fmla="*/ 1 h 558"/>
                  <a:gd name="T52" fmla="*/ 0 w 545"/>
                  <a:gd name="T53" fmla="*/ 1 h 558"/>
                  <a:gd name="T54" fmla="*/ 0 w 545"/>
                  <a:gd name="T55" fmla="*/ 1 h 558"/>
                  <a:gd name="T56" fmla="*/ 0 w 545"/>
                  <a:gd name="T57" fmla="*/ 1 h 558"/>
                  <a:gd name="T58" fmla="*/ 0 w 545"/>
                  <a:gd name="T59" fmla="*/ 1 h 558"/>
                  <a:gd name="T60" fmla="*/ 0 w 545"/>
                  <a:gd name="T61" fmla="*/ 1 h 558"/>
                  <a:gd name="T62" fmla="*/ 0 w 545"/>
                  <a:gd name="T63" fmla="*/ 1 h 558"/>
                  <a:gd name="T64" fmla="*/ 0 w 545"/>
                  <a:gd name="T65" fmla="*/ 1 h 558"/>
                  <a:gd name="T66" fmla="*/ 0 w 545"/>
                  <a:gd name="T67" fmla="*/ 1 h 558"/>
                  <a:gd name="T68" fmla="*/ 0 w 545"/>
                  <a:gd name="T69" fmla="*/ 1 h 558"/>
                  <a:gd name="T70" fmla="*/ 0 w 545"/>
                  <a:gd name="T71" fmla="*/ 1 h 558"/>
                  <a:gd name="T72" fmla="*/ 0 w 545"/>
                  <a:gd name="T73" fmla="*/ 1 h 558"/>
                  <a:gd name="T74" fmla="*/ 0 w 545"/>
                  <a:gd name="T75" fmla="*/ 1 h 558"/>
                  <a:gd name="T76" fmla="*/ 0 w 545"/>
                  <a:gd name="T77" fmla="*/ 0 h 5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45"/>
                  <a:gd name="T118" fmla="*/ 0 h 558"/>
                  <a:gd name="T119" fmla="*/ 545 w 545"/>
                  <a:gd name="T120" fmla="*/ 558 h 5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45" h="558">
                    <a:moveTo>
                      <a:pt x="409" y="0"/>
                    </a:moveTo>
                    <a:lnTo>
                      <a:pt x="406" y="4"/>
                    </a:lnTo>
                    <a:lnTo>
                      <a:pt x="395" y="16"/>
                    </a:lnTo>
                    <a:lnTo>
                      <a:pt x="379" y="34"/>
                    </a:lnTo>
                    <a:lnTo>
                      <a:pt x="358" y="57"/>
                    </a:lnTo>
                    <a:lnTo>
                      <a:pt x="333" y="86"/>
                    </a:lnTo>
                    <a:lnTo>
                      <a:pt x="305" y="117"/>
                    </a:lnTo>
                    <a:lnTo>
                      <a:pt x="275" y="152"/>
                    </a:lnTo>
                    <a:lnTo>
                      <a:pt x="244" y="186"/>
                    </a:lnTo>
                    <a:lnTo>
                      <a:pt x="213" y="222"/>
                    </a:lnTo>
                    <a:lnTo>
                      <a:pt x="183" y="255"/>
                    </a:lnTo>
                    <a:lnTo>
                      <a:pt x="155" y="288"/>
                    </a:lnTo>
                    <a:lnTo>
                      <a:pt x="129" y="316"/>
                    </a:lnTo>
                    <a:lnTo>
                      <a:pt x="107" y="342"/>
                    </a:lnTo>
                    <a:lnTo>
                      <a:pt x="90" y="361"/>
                    </a:lnTo>
                    <a:lnTo>
                      <a:pt x="79" y="375"/>
                    </a:lnTo>
                    <a:lnTo>
                      <a:pt x="73" y="381"/>
                    </a:lnTo>
                    <a:lnTo>
                      <a:pt x="65" y="392"/>
                    </a:lnTo>
                    <a:lnTo>
                      <a:pt x="54" y="409"/>
                    </a:lnTo>
                    <a:lnTo>
                      <a:pt x="42" y="428"/>
                    </a:lnTo>
                    <a:lnTo>
                      <a:pt x="30" y="450"/>
                    </a:lnTo>
                    <a:lnTo>
                      <a:pt x="19" y="470"/>
                    </a:lnTo>
                    <a:lnTo>
                      <a:pt x="9" y="487"/>
                    </a:lnTo>
                    <a:lnTo>
                      <a:pt x="2" y="498"/>
                    </a:lnTo>
                    <a:lnTo>
                      <a:pt x="0" y="503"/>
                    </a:lnTo>
                    <a:lnTo>
                      <a:pt x="0" y="504"/>
                    </a:lnTo>
                    <a:lnTo>
                      <a:pt x="0" y="506"/>
                    </a:lnTo>
                    <a:lnTo>
                      <a:pt x="2" y="511"/>
                    </a:lnTo>
                    <a:lnTo>
                      <a:pt x="6" y="514"/>
                    </a:lnTo>
                    <a:lnTo>
                      <a:pt x="12" y="520"/>
                    </a:lnTo>
                    <a:lnTo>
                      <a:pt x="22" y="525"/>
                    </a:lnTo>
                    <a:lnTo>
                      <a:pt x="36" y="528"/>
                    </a:lnTo>
                    <a:lnTo>
                      <a:pt x="55" y="531"/>
                    </a:lnTo>
                    <a:lnTo>
                      <a:pt x="79" y="535"/>
                    </a:lnTo>
                    <a:lnTo>
                      <a:pt x="100" y="543"/>
                    </a:lnTo>
                    <a:lnTo>
                      <a:pt x="123" y="553"/>
                    </a:lnTo>
                    <a:lnTo>
                      <a:pt x="145" y="558"/>
                    </a:lnTo>
                    <a:lnTo>
                      <a:pt x="166" y="558"/>
                    </a:lnTo>
                    <a:lnTo>
                      <a:pt x="184" y="549"/>
                    </a:lnTo>
                    <a:lnTo>
                      <a:pt x="201" y="527"/>
                    </a:lnTo>
                    <a:lnTo>
                      <a:pt x="213" y="490"/>
                    </a:lnTo>
                    <a:lnTo>
                      <a:pt x="224" y="445"/>
                    </a:lnTo>
                    <a:lnTo>
                      <a:pt x="232" y="412"/>
                    </a:lnTo>
                    <a:lnTo>
                      <a:pt x="237" y="388"/>
                    </a:lnTo>
                    <a:lnTo>
                      <a:pt x="243" y="371"/>
                    </a:lnTo>
                    <a:lnTo>
                      <a:pt x="250" y="359"/>
                    </a:lnTo>
                    <a:lnTo>
                      <a:pt x="258" y="350"/>
                    </a:lnTo>
                    <a:lnTo>
                      <a:pt x="270" y="342"/>
                    </a:lnTo>
                    <a:lnTo>
                      <a:pt x="286" y="331"/>
                    </a:lnTo>
                    <a:lnTo>
                      <a:pt x="304" y="319"/>
                    </a:lnTo>
                    <a:lnTo>
                      <a:pt x="321" y="306"/>
                    </a:lnTo>
                    <a:lnTo>
                      <a:pt x="339" y="293"/>
                    </a:lnTo>
                    <a:lnTo>
                      <a:pt x="354" y="278"/>
                    </a:lnTo>
                    <a:lnTo>
                      <a:pt x="368" y="265"/>
                    </a:lnTo>
                    <a:lnTo>
                      <a:pt x="381" y="248"/>
                    </a:lnTo>
                    <a:lnTo>
                      <a:pt x="393" y="231"/>
                    </a:lnTo>
                    <a:lnTo>
                      <a:pt x="404" y="213"/>
                    </a:lnTo>
                    <a:lnTo>
                      <a:pt x="417" y="180"/>
                    </a:lnTo>
                    <a:lnTo>
                      <a:pt x="421" y="159"/>
                    </a:lnTo>
                    <a:lnTo>
                      <a:pt x="418" y="142"/>
                    </a:lnTo>
                    <a:lnTo>
                      <a:pt x="418" y="131"/>
                    </a:lnTo>
                    <a:lnTo>
                      <a:pt x="422" y="124"/>
                    </a:lnTo>
                    <a:lnTo>
                      <a:pt x="427" y="116"/>
                    </a:lnTo>
                    <a:lnTo>
                      <a:pt x="434" y="106"/>
                    </a:lnTo>
                    <a:lnTo>
                      <a:pt x="444" y="95"/>
                    </a:lnTo>
                    <a:lnTo>
                      <a:pt x="454" y="85"/>
                    </a:lnTo>
                    <a:lnTo>
                      <a:pt x="464" y="76"/>
                    </a:lnTo>
                    <a:lnTo>
                      <a:pt x="476" y="68"/>
                    </a:lnTo>
                    <a:lnTo>
                      <a:pt x="486" y="63"/>
                    </a:lnTo>
                    <a:lnTo>
                      <a:pt x="497" y="59"/>
                    </a:lnTo>
                    <a:lnTo>
                      <a:pt x="507" y="54"/>
                    </a:lnTo>
                    <a:lnTo>
                      <a:pt x="517" y="49"/>
                    </a:lnTo>
                    <a:lnTo>
                      <a:pt x="526" y="43"/>
                    </a:lnTo>
                    <a:lnTo>
                      <a:pt x="533" y="39"/>
                    </a:lnTo>
                    <a:lnTo>
                      <a:pt x="539" y="35"/>
                    </a:lnTo>
                    <a:lnTo>
                      <a:pt x="544" y="33"/>
                    </a:lnTo>
                    <a:lnTo>
                      <a:pt x="545" y="32"/>
                    </a:lnTo>
                    <a:lnTo>
                      <a:pt x="409" y="0"/>
                    </a:lnTo>
                    <a:close/>
                  </a:path>
                </a:pathLst>
              </a:custGeom>
              <a:solidFill>
                <a:srgbClr val="E5EA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24" name="Freeform 104"/>
              <p:cNvSpPr>
                <a:spLocks/>
              </p:cNvSpPr>
              <p:nvPr/>
            </p:nvSpPr>
            <p:spPr bwMode="auto">
              <a:xfrm>
                <a:off x="2451" y="3442"/>
                <a:ext cx="120" cy="85"/>
              </a:xfrm>
              <a:custGeom>
                <a:avLst/>
                <a:gdLst>
                  <a:gd name="T0" fmla="*/ 0 w 241"/>
                  <a:gd name="T1" fmla="*/ 0 h 169"/>
                  <a:gd name="T2" fmla="*/ 0 w 241"/>
                  <a:gd name="T3" fmla="*/ 1 h 169"/>
                  <a:gd name="T4" fmla="*/ 0 w 241"/>
                  <a:gd name="T5" fmla="*/ 1 h 169"/>
                  <a:gd name="T6" fmla="*/ 0 w 241"/>
                  <a:gd name="T7" fmla="*/ 1 h 169"/>
                  <a:gd name="T8" fmla="*/ 0 w 241"/>
                  <a:gd name="T9" fmla="*/ 0 h 169"/>
                  <a:gd name="T10" fmla="*/ 0 60000 65536"/>
                  <a:gd name="T11" fmla="*/ 0 60000 65536"/>
                  <a:gd name="T12" fmla="*/ 0 60000 65536"/>
                  <a:gd name="T13" fmla="*/ 0 60000 65536"/>
                  <a:gd name="T14" fmla="*/ 0 60000 65536"/>
                  <a:gd name="T15" fmla="*/ 0 w 241"/>
                  <a:gd name="T16" fmla="*/ 0 h 169"/>
                  <a:gd name="T17" fmla="*/ 241 w 241"/>
                  <a:gd name="T18" fmla="*/ 169 h 169"/>
                </a:gdLst>
                <a:ahLst/>
                <a:cxnLst>
                  <a:cxn ang="T10">
                    <a:pos x="T0" y="T1"/>
                  </a:cxn>
                  <a:cxn ang="T11">
                    <a:pos x="T2" y="T3"/>
                  </a:cxn>
                  <a:cxn ang="T12">
                    <a:pos x="T4" y="T5"/>
                  </a:cxn>
                  <a:cxn ang="T13">
                    <a:pos x="T6" y="T7"/>
                  </a:cxn>
                  <a:cxn ang="T14">
                    <a:pos x="T8" y="T9"/>
                  </a:cxn>
                </a:cxnLst>
                <a:rect l="T15" t="T16" r="T17" b="T18"/>
                <a:pathLst>
                  <a:path w="241" h="169">
                    <a:moveTo>
                      <a:pt x="24" y="0"/>
                    </a:moveTo>
                    <a:lnTo>
                      <a:pt x="0" y="83"/>
                    </a:lnTo>
                    <a:lnTo>
                      <a:pt x="222" y="169"/>
                    </a:lnTo>
                    <a:lnTo>
                      <a:pt x="241" y="55"/>
                    </a:lnTo>
                    <a:lnTo>
                      <a:pt x="24" y="0"/>
                    </a:lnTo>
                    <a:close/>
                  </a:path>
                </a:pathLst>
              </a:custGeom>
              <a:solidFill>
                <a:srgbClr val="BFCC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25" name="Freeform 105"/>
              <p:cNvSpPr>
                <a:spLocks/>
              </p:cNvSpPr>
              <p:nvPr/>
            </p:nvSpPr>
            <p:spPr bwMode="auto">
              <a:xfrm>
                <a:off x="2644" y="3159"/>
                <a:ext cx="628" cy="399"/>
              </a:xfrm>
              <a:custGeom>
                <a:avLst/>
                <a:gdLst>
                  <a:gd name="T0" fmla="*/ 1 w 1256"/>
                  <a:gd name="T1" fmla="*/ 1 h 798"/>
                  <a:gd name="T2" fmla="*/ 0 w 1256"/>
                  <a:gd name="T3" fmla="*/ 1 h 798"/>
                  <a:gd name="T4" fmla="*/ 1 w 1256"/>
                  <a:gd name="T5" fmla="*/ 1 h 798"/>
                  <a:gd name="T6" fmla="*/ 1 w 1256"/>
                  <a:gd name="T7" fmla="*/ 1 h 798"/>
                  <a:gd name="T8" fmla="*/ 1 w 1256"/>
                  <a:gd name="T9" fmla="*/ 1 h 798"/>
                  <a:gd name="T10" fmla="*/ 1 w 1256"/>
                  <a:gd name="T11" fmla="*/ 1 h 798"/>
                  <a:gd name="T12" fmla="*/ 1 w 1256"/>
                  <a:gd name="T13" fmla="*/ 1 h 798"/>
                  <a:gd name="T14" fmla="*/ 1 w 1256"/>
                  <a:gd name="T15" fmla="*/ 1 h 798"/>
                  <a:gd name="T16" fmla="*/ 1 w 1256"/>
                  <a:gd name="T17" fmla="*/ 1 h 798"/>
                  <a:gd name="T18" fmla="*/ 1 w 1256"/>
                  <a:gd name="T19" fmla="*/ 1 h 798"/>
                  <a:gd name="T20" fmla="*/ 1 w 1256"/>
                  <a:gd name="T21" fmla="*/ 1 h 798"/>
                  <a:gd name="T22" fmla="*/ 1 w 1256"/>
                  <a:gd name="T23" fmla="*/ 1 h 798"/>
                  <a:gd name="T24" fmla="*/ 1 w 1256"/>
                  <a:gd name="T25" fmla="*/ 1 h 798"/>
                  <a:gd name="T26" fmla="*/ 1 w 1256"/>
                  <a:gd name="T27" fmla="*/ 1 h 798"/>
                  <a:gd name="T28" fmla="*/ 1 w 1256"/>
                  <a:gd name="T29" fmla="*/ 1 h 798"/>
                  <a:gd name="T30" fmla="*/ 1 w 1256"/>
                  <a:gd name="T31" fmla="*/ 1 h 798"/>
                  <a:gd name="T32" fmla="*/ 1 w 1256"/>
                  <a:gd name="T33" fmla="*/ 1 h 798"/>
                  <a:gd name="T34" fmla="*/ 1 w 1256"/>
                  <a:gd name="T35" fmla="*/ 1 h 798"/>
                  <a:gd name="T36" fmla="*/ 1 w 1256"/>
                  <a:gd name="T37" fmla="*/ 1 h 798"/>
                  <a:gd name="T38" fmla="*/ 1 w 1256"/>
                  <a:gd name="T39" fmla="*/ 1 h 798"/>
                  <a:gd name="T40" fmla="*/ 1 w 1256"/>
                  <a:gd name="T41" fmla="*/ 1 h 798"/>
                  <a:gd name="T42" fmla="*/ 1 w 1256"/>
                  <a:gd name="T43" fmla="*/ 1 h 798"/>
                  <a:gd name="T44" fmla="*/ 1 w 1256"/>
                  <a:gd name="T45" fmla="*/ 1 h 798"/>
                  <a:gd name="T46" fmla="*/ 1 w 1256"/>
                  <a:gd name="T47" fmla="*/ 1 h 798"/>
                  <a:gd name="T48" fmla="*/ 1 w 1256"/>
                  <a:gd name="T49" fmla="*/ 1 h 798"/>
                  <a:gd name="T50" fmla="*/ 1 w 1256"/>
                  <a:gd name="T51" fmla="*/ 1 h 798"/>
                  <a:gd name="T52" fmla="*/ 1 w 1256"/>
                  <a:gd name="T53" fmla="*/ 1 h 798"/>
                  <a:gd name="T54" fmla="*/ 1 w 1256"/>
                  <a:gd name="T55" fmla="*/ 1 h 798"/>
                  <a:gd name="T56" fmla="*/ 1 w 1256"/>
                  <a:gd name="T57" fmla="*/ 1 h 798"/>
                  <a:gd name="T58" fmla="*/ 1 w 1256"/>
                  <a:gd name="T59" fmla="*/ 1 h 798"/>
                  <a:gd name="T60" fmla="*/ 1 w 1256"/>
                  <a:gd name="T61" fmla="*/ 1 h 798"/>
                  <a:gd name="T62" fmla="*/ 1 w 1256"/>
                  <a:gd name="T63" fmla="*/ 1 h 798"/>
                  <a:gd name="T64" fmla="*/ 1 w 1256"/>
                  <a:gd name="T65" fmla="*/ 1 h 798"/>
                  <a:gd name="T66" fmla="*/ 1 w 1256"/>
                  <a:gd name="T67" fmla="*/ 1 h 798"/>
                  <a:gd name="T68" fmla="*/ 1 w 1256"/>
                  <a:gd name="T69" fmla="*/ 1 h 798"/>
                  <a:gd name="T70" fmla="*/ 1 w 1256"/>
                  <a:gd name="T71" fmla="*/ 0 h 798"/>
                  <a:gd name="T72" fmla="*/ 1 w 1256"/>
                  <a:gd name="T73" fmla="*/ 0 h 798"/>
                  <a:gd name="T74" fmla="*/ 1 w 1256"/>
                  <a:gd name="T75" fmla="*/ 0 h 798"/>
                  <a:gd name="T76" fmla="*/ 1 w 1256"/>
                  <a:gd name="T77" fmla="*/ 0 h 798"/>
                  <a:gd name="T78" fmla="*/ 1 w 1256"/>
                  <a:gd name="T79" fmla="*/ 1 h 798"/>
                  <a:gd name="T80" fmla="*/ 1 w 1256"/>
                  <a:gd name="T81" fmla="*/ 1 h 798"/>
                  <a:gd name="T82" fmla="*/ 1 w 1256"/>
                  <a:gd name="T83" fmla="*/ 1 h 798"/>
                  <a:gd name="T84" fmla="*/ 1 w 1256"/>
                  <a:gd name="T85" fmla="*/ 1 h 798"/>
                  <a:gd name="T86" fmla="*/ 1 w 1256"/>
                  <a:gd name="T87" fmla="*/ 1 h 798"/>
                  <a:gd name="T88" fmla="*/ 1 w 1256"/>
                  <a:gd name="T89" fmla="*/ 1 h 798"/>
                  <a:gd name="T90" fmla="*/ 1 w 1256"/>
                  <a:gd name="T91" fmla="*/ 1 h 798"/>
                  <a:gd name="T92" fmla="*/ 1 w 1256"/>
                  <a:gd name="T93" fmla="*/ 1 h 798"/>
                  <a:gd name="T94" fmla="*/ 1 w 1256"/>
                  <a:gd name="T95" fmla="*/ 1 h 798"/>
                  <a:gd name="T96" fmla="*/ 1 w 1256"/>
                  <a:gd name="T97" fmla="*/ 1 h 798"/>
                  <a:gd name="T98" fmla="*/ 1 w 1256"/>
                  <a:gd name="T99" fmla="*/ 1 h 798"/>
                  <a:gd name="T100" fmla="*/ 1 w 1256"/>
                  <a:gd name="T101" fmla="*/ 1 h 798"/>
                  <a:gd name="T102" fmla="*/ 1 w 1256"/>
                  <a:gd name="T103" fmla="*/ 1 h 7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56"/>
                  <a:gd name="T157" fmla="*/ 0 h 798"/>
                  <a:gd name="T158" fmla="*/ 1256 w 1256"/>
                  <a:gd name="T159" fmla="*/ 798 h 7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56" h="798">
                    <a:moveTo>
                      <a:pt x="322" y="13"/>
                    </a:moveTo>
                    <a:lnTo>
                      <a:pt x="0" y="602"/>
                    </a:lnTo>
                    <a:lnTo>
                      <a:pt x="934" y="798"/>
                    </a:lnTo>
                    <a:lnTo>
                      <a:pt x="1256" y="191"/>
                    </a:lnTo>
                    <a:lnTo>
                      <a:pt x="1254" y="190"/>
                    </a:lnTo>
                    <a:lnTo>
                      <a:pt x="1246" y="186"/>
                    </a:lnTo>
                    <a:lnTo>
                      <a:pt x="1233" y="180"/>
                    </a:lnTo>
                    <a:lnTo>
                      <a:pt x="1218" y="173"/>
                    </a:lnTo>
                    <a:lnTo>
                      <a:pt x="1199" y="164"/>
                    </a:lnTo>
                    <a:lnTo>
                      <a:pt x="1177" y="155"/>
                    </a:lnTo>
                    <a:lnTo>
                      <a:pt x="1154" y="145"/>
                    </a:lnTo>
                    <a:lnTo>
                      <a:pt x="1128" y="133"/>
                    </a:lnTo>
                    <a:lnTo>
                      <a:pt x="1103" y="122"/>
                    </a:lnTo>
                    <a:lnTo>
                      <a:pt x="1078" y="110"/>
                    </a:lnTo>
                    <a:lnTo>
                      <a:pt x="1052" y="100"/>
                    </a:lnTo>
                    <a:lnTo>
                      <a:pt x="1028" y="88"/>
                    </a:lnTo>
                    <a:lnTo>
                      <a:pt x="1006" y="79"/>
                    </a:lnTo>
                    <a:lnTo>
                      <a:pt x="987" y="71"/>
                    </a:lnTo>
                    <a:lnTo>
                      <a:pt x="970" y="64"/>
                    </a:lnTo>
                    <a:lnTo>
                      <a:pt x="957" y="58"/>
                    </a:lnTo>
                    <a:lnTo>
                      <a:pt x="944" y="54"/>
                    </a:lnTo>
                    <a:lnTo>
                      <a:pt x="930" y="50"/>
                    </a:lnTo>
                    <a:lnTo>
                      <a:pt x="914" y="46"/>
                    </a:lnTo>
                    <a:lnTo>
                      <a:pt x="896" y="41"/>
                    </a:lnTo>
                    <a:lnTo>
                      <a:pt x="876" y="36"/>
                    </a:lnTo>
                    <a:lnTo>
                      <a:pt x="855" y="32"/>
                    </a:lnTo>
                    <a:lnTo>
                      <a:pt x="835" y="27"/>
                    </a:lnTo>
                    <a:lnTo>
                      <a:pt x="813" y="23"/>
                    </a:lnTo>
                    <a:lnTo>
                      <a:pt x="790" y="18"/>
                    </a:lnTo>
                    <a:lnTo>
                      <a:pt x="767" y="14"/>
                    </a:lnTo>
                    <a:lnTo>
                      <a:pt x="745" y="11"/>
                    </a:lnTo>
                    <a:lnTo>
                      <a:pt x="722" y="8"/>
                    </a:lnTo>
                    <a:lnTo>
                      <a:pt x="700" y="5"/>
                    </a:lnTo>
                    <a:lnTo>
                      <a:pt x="678" y="3"/>
                    </a:lnTo>
                    <a:lnTo>
                      <a:pt x="659" y="1"/>
                    </a:lnTo>
                    <a:lnTo>
                      <a:pt x="639" y="0"/>
                    </a:lnTo>
                    <a:lnTo>
                      <a:pt x="627" y="0"/>
                    </a:lnTo>
                    <a:lnTo>
                      <a:pt x="611" y="0"/>
                    </a:lnTo>
                    <a:lnTo>
                      <a:pt x="591" y="0"/>
                    </a:lnTo>
                    <a:lnTo>
                      <a:pt x="568" y="1"/>
                    </a:lnTo>
                    <a:lnTo>
                      <a:pt x="543" y="2"/>
                    </a:lnTo>
                    <a:lnTo>
                      <a:pt x="517" y="3"/>
                    </a:lnTo>
                    <a:lnTo>
                      <a:pt x="489" y="4"/>
                    </a:lnTo>
                    <a:lnTo>
                      <a:pt x="462" y="5"/>
                    </a:lnTo>
                    <a:lnTo>
                      <a:pt x="435" y="6"/>
                    </a:lnTo>
                    <a:lnTo>
                      <a:pt x="409" y="9"/>
                    </a:lnTo>
                    <a:lnTo>
                      <a:pt x="386" y="10"/>
                    </a:lnTo>
                    <a:lnTo>
                      <a:pt x="365" y="11"/>
                    </a:lnTo>
                    <a:lnTo>
                      <a:pt x="348" y="12"/>
                    </a:lnTo>
                    <a:lnTo>
                      <a:pt x="334" y="12"/>
                    </a:lnTo>
                    <a:lnTo>
                      <a:pt x="326" y="13"/>
                    </a:lnTo>
                    <a:lnTo>
                      <a:pt x="322" y="13"/>
                    </a:lnTo>
                    <a:close/>
                  </a:path>
                </a:pathLst>
              </a:custGeom>
              <a:solidFill>
                <a:srgbClr val="E5EA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26" name="Freeform 106"/>
              <p:cNvSpPr>
                <a:spLocks/>
              </p:cNvSpPr>
              <p:nvPr/>
            </p:nvSpPr>
            <p:spPr bwMode="auto">
              <a:xfrm>
                <a:off x="2812" y="3198"/>
                <a:ext cx="408" cy="125"/>
              </a:xfrm>
              <a:custGeom>
                <a:avLst/>
                <a:gdLst>
                  <a:gd name="T0" fmla="*/ 1 w 815"/>
                  <a:gd name="T1" fmla="*/ 0 h 250"/>
                  <a:gd name="T2" fmla="*/ 0 w 815"/>
                  <a:gd name="T3" fmla="*/ 1 h 250"/>
                  <a:gd name="T4" fmla="*/ 1 w 815"/>
                  <a:gd name="T5" fmla="*/ 1 h 250"/>
                  <a:gd name="T6" fmla="*/ 1 w 815"/>
                  <a:gd name="T7" fmla="*/ 1 h 250"/>
                  <a:gd name="T8" fmla="*/ 1 w 815"/>
                  <a:gd name="T9" fmla="*/ 0 h 250"/>
                  <a:gd name="T10" fmla="*/ 0 60000 65536"/>
                  <a:gd name="T11" fmla="*/ 0 60000 65536"/>
                  <a:gd name="T12" fmla="*/ 0 60000 65536"/>
                  <a:gd name="T13" fmla="*/ 0 60000 65536"/>
                  <a:gd name="T14" fmla="*/ 0 60000 65536"/>
                  <a:gd name="T15" fmla="*/ 0 w 815"/>
                  <a:gd name="T16" fmla="*/ 0 h 250"/>
                  <a:gd name="T17" fmla="*/ 815 w 815"/>
                  <a:gd name="T18" fmla="*/ 250 h 250"/>
                </a:gdLst>
                <a:ahLst/>
                <a:cxnLst>
                  <a:cxn ang="T10">
                    <a:pos x="T0" y="T1"/>
                  </a:cxn>
                  <a:cxn ang="T11">
                    <a:pos x="T2" y="T3"/>
                  </a:cxn>
                  <a:cxn ang="T12">
                    <a:pos x="T4" y="T5"/>
                  </a:cxn>
                  <a:cxn ang="T13">
                    <a:pos x="T6" y="T7"/>
                  </a:cxn>
                  <a:cxn ang="T14">
                    <a:pos x="T8" y="T9"/>
                  </a:cxn>
                </a:cxnLst>
                <a:rect l="T15" t="T16" r="T17" b="T18"/>
                <a:pathLst>
                  <a:path w="815" h="250">
                    <a:moveTo>
                      <a:pt x="59" y="0"/>
                    </a:moveTo>
                    <a:lnTo>
                      <a:pt x="0" y="100"/>
                    </a:lnTo>
                    <a:lnTo>
                      <a:pt x="757" y="250"/>
                    </a:lnTo>
                    <a:lnTo>
                      <a:pt x="815" y="145"/>
                    </a:lnTo>
                    <a:lnTo>
                      <a:pt x="59" y="0"/>
                    </a:lnTo>
                    <a:close/>
                  </a:path>
                </a:pathLst>
              </a:custGeom>
              <a:solidFill>
                <a:srgbClr val="D6F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27" name="Freeform 107"/>
              <p:cNvSpPr>
                <a:spLocks/>
              </p:cNvSpPr>
              <p:nvPr/>
            </p:nvSpPr>
            <p:spPr bwMode="auto">
              <a:xfrm>
                <a:off x="2948" y="3464"/>
                <a:ext cx="42" cy="39"/>
              </a:xfrm>
              <a:custGeom>
                <a:avLst/>
                <a:gdLst>
                  <a:gd name="T0" fmla="*/ 1 w 84"/>
                  <a:gd name="T1" fmla="*/ 1 h 77"/>
                  <a:gd name="T2" fmla="*/ 1 w 84"/>
                  <a:gd name="T3" fmla="*/ 1 h 77"/>
                  <a:gd name="T4" fmla="*/ 1 w 84"/>
                  <a:gd name="T5" fmla="*/ 1 h 77"/>
                  <a:gd name="T6" fmla="*/ 1 w 84"/>
                  <a:gd name="T7" fmla="*/ 1 h 77"/>
                  <a:gd name="T8" fmla="*/ 1 w 84"/>
                  <a:gd name="T9" fmla="*/ 1 h 77"/>
                  <a:gd name="T10" fmla="*/ 1 w 84"/>
                  <a:gd name="T11" fmla="*/ 1 h 77"/>
                  <a:gd name="T12" fmla="*/ 1 w 84"/>
                  <a:gd name="T13" fmla="*/ 1 h 77"/>
                  <a:gd name="T14" fmla="*/ 1 w 84"/>
                  <a:gd name="T15" fmla="*/ 1 h 77"/>
                  <a:gd name="T16" fmla="*/ 1 w 84"/>
                  <a:gd name="T17" fmla="*/ 1 h 77"/>
                  <a:gd name="T18" fmla="*/ 1 w 84"/>
                  <a:gd name="T19" fmla="*/ 1 h 77"/>
                  <a:gd name="T20" fmla="*/ 1 w 84"/>
                  <a:gd name="T21" fmla="*/ 1 h 77"/>
                  <a:gd name="T22" fmla="*/ 1 w 84"/>
                  <a:gd name="T23" fmla="*/ 1 h 77"/>
                  <a:gd name="T24" fmla="*/ 1 w 84"/>
                  <a:gd name="T25" fmla="*/ 1 h 77"/>
                  <a:gd name="T26" fmla="*/ 1 w 84"/>
                  <a:gd name="T27" fmla="*/ 1 h 77"/>
                  <a:gd name="T28" fmla="*/ 1 w 84"/>
                  <a:gd name="T29" fmla="*/ 1 h 77"/>
                  <a:gd name="T30" fmla="*/ 1 w 84"/>
                  <a:gd name="T31" fmla="*/ 1 h 77"/>
                  <a:gd name="T32" fmla="*/ 1 w 84"/>
                  <a:gd name="T33" fmla="*/ 0 h 77"/>
                  <a:gd name="T34" fmla="*/ 1 w 84"/>
                  <a:gd name="T35" fmla="*/ 1 h 77"/>
                  <a:gd name="T36" fmla="*/ 1 w 84"/>
                  <a:gd name="T37" fmla="*/ 1 h 77"/>
                  <a:gd name="T38" fmla="*/ 1 w 84"/>
                  <a:gd name="T39" fmla="*/ 1 h 77"/>
                  <a:gd name="T40" fmla="*/ 1 w 84"/>
                  <a:gd name="T41" fmla="*/ 1 h 77"/>
                  <a:gd name="T42" fmla="*/ 1 w 84"/>
                  <a:gd name="T43" fmla="*/ 1 h 77"/>
                  <a:gd name="T44" fmla="*/ 1 w 84"/>
                  <a:gd name="T45" fmla="*/ 1 h 77"/>
                  <a:gd name="T46" fmla="*/ 1 w 84"/>
                  <a:gd name="T47" fmla="*/ 1 h 77"/>
                  <a:gd name="T48" fmla="*/ 0 w 84"/>
                  <a:gd name="T49" fmla="*/ 1 h 77"/>
                  <a:gd name="T50" fmla="*/ 1 w 84"/>
                  <a:gd name="T51" fmla="*/ 1 h 77"/>
                  <a:gd name="T52" fmla="*/ 1 w 84"/>
                  <a:gd name="T53" fmla="*/ 1 h 77"/>
                  <a:gd name="T54" fmla="*/ 1 w 84"/>
                  <a:gd name="T55" fmla="*/ 1 h 77"/>
                  <a:gd name="T56" fmla="*/ 1 w 84"/>
                  <a:gd name="T57" fmla="*/ 1 h 77"/>
                  <a:gd name="T58" fmla="*/ 1 w 84"/>
                  <a:gd name="T59" fmla="*/ 1 h 77"/>
                  <a:gd name="T60" fmla="*/ 1 w 84"/>
                  <a:gd name="T61" fmla="*/ 1 h 77"/>
                  <a:gd name="T62" fmla="*/ 1 w 84"/>
                  <a:gd name="T63" fmla="*/ 1 h 77"/>
                  <a:gd name="T64" fmla="*/ 1 w 84"/>
                  <a:gd name="T65" fmla="*/ 1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77"/>
                  <a:gd name="T101" fmla="*/ 84 w 84"/>
                  <a:gd name="T102" fmla="*/ 77 h 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77">
                    <a:moveTo>
                      <a:pt x="43" y="77"/>
                    </a:moveTo>
                    <a:lnTo>
                      <a:pt x="51" y="76"/>
                    </a:lnTo>
                    <a:lnTo>
                      <a:pt x="59" y="74"/>
                    </a:lnTo>
                    <a:lnTo>
                      <a:pt x="66" y="70"/>
                    </a:lnTo>
                    <a:lnTo>
                      <a:pt x="72" y="66"/>
                    </a:lnTo>
                    <a:lnTo>
                      <a:pt x="77" y="60"/>
                    </a:lnTo>
                    <a:lnTo>
                      <a:pt x="81" y="54"/>
                    </a:lnTo>
                    <a:lnTo>
                      <a:pt x="83" y="47"/>
                    </a:lnTo>
                    <a:lnTo>
                      <a:pt x="84" y="39"/>
                    </a:lnTo>
                    <a:lnTo>
                      <a:pt x="83" y="31"/>
                    </a:lnTo>
                    <a:lnTo>
                      <a:pt x="81" y="24"/>
                    </a:lnTo>
                    <a:lnTo>
                      <a:pt x="77" y="17"/>
                    </a:lnTo>
                    <a:lnTo>
                      <a:pt x="72" y="11"/>
                    </a:lnTo>
                    <a:lnTo>
                      <a:pt x="66" y="7"/>
                    </a:lnTo>
                    <a:lnTo>
                      <a:pt x="59" y="3"/>
                    </a:lnTo>
                    <a:lnTo>
                      <a:pt x="51" y="1"/>
                    </a:lnTo>
                    <a:lnTo>
                      <a:pt x="43" y="0"/>
                    </a:lnTo>
                    <a:lnTo>
                      <a:pt x="34" y="1"/>
                    </a:lnTo>
                    <a:lnTo>
                      <a:pt x="26" y="3"/>
                    </a:lnTo>
                    <a:lnTo>
                      <a:pt x="19" y="7"/>
                    </a:lnTo>
                    <a:lnTo>
                      <a:pt x="13" y="11"/>
                    </a:lnTo>
                    <a:lnTo>
                      <a:pt x="7" y="17"/>
                    </a:lnTo>
                    <a:lnTo>
                      <a:pt x="3" y="24"/>
                    </a:lnTo>
                    <a:lnTo>
                      <a:pt x="1" y="31"/>
                    </a:lnTo>
                    <a:lnTo>
                      <a:pt x="0" y="39"/>
                    </a:lnTo>
                    <a:lnTo>
                      <a:pt x="1" y="47"/>
                    </a:lnTo>
                    <a:lnTo>
                      <a:pt x="3" y="54"/>
                    </a:lnTo>
                    <a:lnTo>
                      <a:pt x="7" y="60"/>
                    </a:lnTo>
                    <a:lnTo>
                      <a:pt x="13" y="66"/>
                    </a:lnTo>
                    <a:lnTo>
                      <a:pt x="19" y="70"/>
                    </a:lnTo>
                    <a:lnTo>
                      <a:pt x="26" y="74"/>
                    </a:lnTo>
                    <a:lnTo>
                      <a:pt x="34" y="76"/>
                    </a:lnTo>
                    <a:lnTo>
                      <a:pt x="43" y="77"/>
                    </a:lnTo>
                    <a:close/>
                  </a:path>
                </a:pathLst>
              </a:custGeom>
              <a:solidFill>
                <a:srgbClr val="FFBF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28" name="Freeform 108"/>
              <p:cNvSpPr>
                <a:spLocks/>
              </p:cNvSpPr>
              <p:nvPr/>
            </p:nvSpPr>
            <p:spPr bwMode="auto">
              <a:xfrm>
                <a:off x="2787" y="3125"/>
                <a:ext cx="532" cy="125"/>
              </a:xfrm>
              <a:custGeom>
                <a:avLst/>
                <a:gdLst>
                  <a:gd name="T0" fmla="*/ 1 w 1064"/>
                  <a:gd name="T1" fmla="*/ 1 h 250"/>
                  <a:gd name="T2" fmla="*/ 1 w 1064"/>
                  <a:gd name="T3" fmla="*/ 1 h 250"/>
                  <a:gd name="T4" fmla="*/ 1 w 1064"/>
                  <a:gd name="T5" fmla="*/ 1 h 250"/>
                  <a:gd name="T6" fmla="*/ 1 w 1064"/>
                  <a:gd name="T7" fmla="*/ 1 h 250"/>
                  <a:gd name="T8" fmla="*/ 1 w 1064"/>
                  <a:gd name="T9" fmla="*/ 1 h 250"/>
                  <a:gd name="T10" fmla="*/ 1 w 1064"/>
                  <a:gd name="T11" fmla="*/ 1 h 250"/>
                  <a:gd name="T12" fmla="*/ 1 w 1064"/>
                  <a:gd name="T13" fmla="*/ 1 h 250"/>
                  <a:gd name="T14" fmla="*/ 1 w 1064"/>
                  <a:gd name="T15" fmla="*/ 1 h 250"/>
                  <a:gd name="T16" fmla="*/ 1 w 1064"/>
                  <a:gd name="T17" fmla="*/ 1 h 250"/>
                  <a:gd name="T18" fmla="*/ 1 w 1064"/>
                  <a:gd name="T19" fmla="*/ 1 h 250"/>
                  <a:gd name="T20" fmla="*/ 1 w 1064"/>
                  <a:gd name="T21" fmla="*/ 1 h 250"/>
                  <a:gd name="T22" fmla="*/ 1 w 1064"/>
                  <a:gd name="T23" fmla="*/ 1 h 250"/>
                  <a:gd name="T24" fmla="*/ 1 w 1064"/>
                  <a:gd name="T25" fmla="*/ 1 h 250"/>
                  <a:gd name="T26" fmla="*/ 1 w 1064"/>
                  <a:gd name="T27" fmla="*/ 1 h 250"/>
                  <a:gd name="T28" fmla="*/ 1 w 1064"/>
                  <a:gd name="T29" fmla="*/ 1 h 250"/>
                  <a:gd name="T30" fmla="*/ 1 w 1064"/>
                  <a:gd name="T31" fmla="*/ 1 h 250"/>
                  <a:gd name="T32" fmla="*/ 1 w 1064"/>
                  <a:gd name="T33" fmla="*/ 1 h 250"/>
                  <a:gd name="T34" fmla="*/ 1 w 1064"/>
                  <a:gd name="T35" fmla="*/ 1 h 250"/>
                  <a:gd name="T36" fmla="*/ 1 w 1064"/>
                  <a:gd name="T37" fmla="*/ 1 h 250"/>
                  <a:gd name="T38" fmla="*/ 1 w 1064"/>
                  <a:gd name="T39" fmla="*/ 1 h 250"/>
                  <a:gd name="T40" fmla="*/ 1 w 1064"/>
                  <a:gd name="T41" fmla="*/ 1 h 250"/>
                  <a:gd name="T42" fmla="*/ 1 w 1064"/>
                  <a:gd name="T43" fmla="*/ 1 h 250"/>
                  <a:gd name="T44" fmla="*/ 1 w 1064"/>
                  <a:gd name="T45" fmla="*/ 1 h 250"/>
                  <a:gd name="T46" fmla="*/ 1 w 1064"/>
                  <a:gd name="T47" fmla="*/ 1 h 250"/>
                  <a:gd name="T48" fmla="*/ 1 w 1064"/>
                  <a:gd name="T49" fmla="*/ 1 h 250"/>
                  <a:gd name="T50" fmla="*/ 1 w 1064"/>
                  <a:gd name="T51" fmla="*/ 1 h 250"/>
                  <a:gd name="T52" fmla="*/ 1 w 1064"/>
                  <a:gd name="T53" fmla="*/ 1 h 250"/>
                  <a:gd name="T54" fmla="*/ 1 w 1064"/>
                  <a:gd name="T55" fmla="*/ 1 h 250"/>
                  <a:gd name="T56" fmla="*/ 1 w 1064"/>
                  <a:gd name="T57" fmla="*/ 1 h 250"/>
                  <a:gd name="T58" fmla="*/ 1 w 1064"/>
                  <a:gd name="T59" fmla="*/ 1 h 250"/>
                  <a:gd name="T60" fmla="*/ 1 w 1064"/>
                  <a:gd name="T61" fmla="*/ 1 h 250"/>
                  <a:gd name="T62" fmla="*/ 1 w 1064"/>
                  <a:gd name="T63" fmla="*/ 1 h 250"/>
                  <a:gd name="T64" fmla="*/ 1 w 1064"/>
                  <a:gd name="T65" fmla="*/ 1 h 250"/>
                  <a:gd name="T66" fmla="*/ 1 w 1064"/>
                  <a:gd name="T67" fmla="*/ 1 h 250"/>
                  <a:gd name="T68" fmla="*/ 1 w 1064"/>
                  <a:gd name="T69" fmla="*/ 1 h 250"/>
                  <a:gd name="T70" fmla="*/ 1 w 1064"/>
                  <a:gd name="T71" fmla="*/ 1 h 250"/>
                  <a:gd name="T72" fmla="*/ 1 w 1064"/>
                  <a:gd name="T73" fmla="*/ 0 h 250"/>
                  <a:gd name="T74" fmla="*/ 1 w 1064"/>
                  <a:gd name="T75" fmla="*/ 0 h 250"/>
                  <a:gd name="T76" fmla="*/ 1 w 1064"/>
                  <a:gd name="T77" fmla="*/ 1 h 250"/>
                  <a:gd name="T78" fmla="*/ 1 w 1064"/>
                  <a:gd name="T79" fmla="*/ 1 h 250"/>
                  <a:gd name="T80" fmla="*/ 1 w 1064"/>
                  <a:gd name="T81" fmla="*/ 1 h 250"/>
                  <a:gd name="T82" fmla="*/ 1 w 1064"/>
                  <a:gd name="T83" fmla="*/ 1 h 250"/>
                  <a:gd name="T84" fmla="*/ 1 w 1064"/>
                  <a:gd name="T85" fmla="*/ 1 h 250"/>
                  <a:gd name="T86" fmla="*/ 1 w 1064"/>
                  <a:gd name="T87" fmla="*/ 1 h 250"/>
                  <a:gd name="T88" fmla="*/ 1 w 1064"/>
                  <a:gd name="T89" fmla="*/ 1 h 250"/>
                  <a:gd name="T90" fmla="*/ 1 w 1064"/>
                  <a:gd name="T91" fmla="*/ 1 h 250"/>
                  <a:gd name="T92" fmla="*/ 1 w 1064"/>
                  <a:gd name="T93" fmla="*/ 1 h 250"/>
                  <a:gd name="T94" fmla="*/ 1 w 1064"/>
                  <a:gd name="T95" fmla="*/ 1 h 2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64"/>
                  <a:gd name="T145" fmla="*/ 0 h 250"/>
                  <a:gd name="T146" fmla="*/ 1064 w 1064"/>
                  <a:gd name="T147" fmla="*/ 250 h 2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64" h="250">
                    <a:moveTo>
                      <a:pt x="1014" y="210"/>
                    </a:moveTo>
                    <a:lnTo>
                      <a:pt x="1021" y="214"/>
                    </a:lnTo>
                    <a:lnTo>
                      <a:pt x="1028" y="218"/>
                    </a:lnTo>
                    <a:lnTo>
                      <a:pt x="1034" y="224"/>
                    </a:lnTo>
                    <a:lnTo>
                      <a:pt x="1040" y="230"/>
                    </a:lnTo>
                    <a:lnTo>
                      <a:pt x="1045" y="235"/>
                    </a:lnTo>
                    <a:lnTo>
                      <a:pt x="1051" y="240"/>
                    </a:lnTo>
                    <a:lnTo>
                      <a:pt x="1057" y="245"/>
                    </a:lnTo>
                    <a:lnTo>
                      <a:pt x="1064" y="250"/>
                    </a:lnTo>
                    <a:lnTo>
                      <a:pt x="1061" y="250"/>
                    </a:lnTo>
                    <a:lnTo>
                      <a:pt x="1053" y="246"/>
                    </a:lnTo>
                    <a:lnTo>
                      <a:pt x="1041" y="240"/>
                    </a:lnTo>
                    <a:lnTo>
                      <a:pt x="1025" y="233"/>
                    </a:lnTo>
                    <a:lnTo>
                      <a:pt x="1005" y="224"/>
                    </a:lnTo>
                    <a:lnTo>
                      <a:pt x="983" y="214"/>
                    </a:lnTo>
                    <a:lnTo>
                      <a:pt x="958" y="202"/>
                    </a:lnTo>
                    <a:lnTo>
                      <a:pt x="931" y="191"/>
                    </a:lnTo>
                    <a:lnTo>
                      <a:pt x="904" y="178"/>
                    </a:lnTo>
                    <a:lnTo>
                      <a:pt x="875" y="165"/>
                    </a:lnTo>
                    <a:lnTo>
                      <a:pt x="846" y="154"/>
                    </a:lnTo>
                    <a:lnTo>
                      <a:pt x="817" y="141"/>
                    </a:lnTo>
                    <a:lnTo>
                      <a:pt x="788" y="131"/>
                    </a:lnTo>
                    <a:lnTo>
                      <a:pt x="762" y="122"/>
                    </a:lnTo>
                    <a:lnTo>
                      <a:pt x="738" y="114"/>
                    </a:lnTo>
                    <a:lnTo>
                      <a:pt x="715" y="108"/>
                    </a:lnTo>
                    <a:lnTo>
                      <a:pt x="694" y="101"/>
                    </a:lnTo>
                    <a:lnTo>
                      <a:pt x="672" y="94"/>
                    </a:lnTo>
                    <a:lnTo>
                      <a:pt x="649" y="87"/>
                    </a:lnTo>
                    <a:lnTo>
                      <a:pt x="626" y="80"/>
                    </a:lnTo>
                    <a:lnTo>
                      <a:pt x="602" y="74"/>
                    </a:lnTo>
                    <a:lnTo>
                      <a:pt x="578" y="69"/>
                    </a:lnTo>
                    <a:lnTo>
                      <a:pt x="552" y="63"/>
                    </a:lnTo>
                    <a:lnTo>
                      <a:pt x="527" y="57"/>
                    </a:lnTo>
                    <a:lnTo>
                      <a:pt x="502" y="53"/>
                    </a:lnTo>
                    <a:lnTo>
                      <a:pt x="476" y="48"/>
                    </a:lnTo>
                    <a:lnTo>
                      <a:pt x="451" y="44"/>
                    </a:lnTo>
                    <a:lnTo>
                      <a:pt x="425" y="40"/>
                    </a:lnTo>
                    <a:lnTo>
                      <a:pt x="399" y="38"/>
                    </a:lnTo>
                    <a:lnTo>
                      <a:pt x="373" y="34"/>
                    </a:lnTo>
                    <a:lnTo>
                      <a:pt x="347" y="32"/>
                    </a:lnTo>
                    <a:lnTo>
                      <a:pt x="322" y="31"/>
                    </a:lnTo>
                    <a:lnTo>
                      <a:pt x="300" y="31"/>
                    </a:lnTo>
                    <a:lnTo>
                      <a:pt x="277" y="31"/>
                    </a:lnTo>
                    <a:lnTo>
                      <a:pt x="252" y="31"/>
                    </a:lnTo>
                    <a:lnTo>
                      <a:pt x="225" y="32"/>
                    </a:lnTo>
                    <a:lnTo>
                      <a:pt x="199" y="33"/>
                    </a:lnTo>
                    <a:lnTo>
                      <a:pt x="172" y="35"/>
                    </a:lnTo>
                    <a:lnTo>
                      <a:pt x="146" y="36"/>
                    </a:lnTo>
                    <a:lnTo>
                      <a:pt x="119" y="39"/>
                    </a:lnTo>
                    <a:lnTo>
                      <a:pt x="95" y="41"/>
                    </a:lnTo>
                    <a:lnTo>
                      <a:pt x="73" y="43"/>
                    </a:lnTo>
                    <a:lnTo>
                      <a:pt x="53" y="44"/>
                    </a:lnTo>
                    <a:lnTo>
                      <a:pt x="34" y="47"/>
                    </a:lnTo>
                    <a:lnTo>
                      <a:pt x="20" y="48"/>
                    </a:lnTo>
                    <a:lnTo>
                      <a:pt x="9" y="49"/>
                    </a:lnTo>
                    <a:lnTo>
                      <a:pt x="2" y="50"/>
                    </a:lnTo>
                    <a:lnTo>
                      <a:pt x="0" y="50"/>
                    </a:lnTo>
                    <a:lnTo>
                      <a:pt x="8" y="44"/>
                    </a:lnTo>
                    <a:lnTo>
                      <a:pt x="20" y="39"/>
                    </a:lnTo>
                    <a:lnTo>
                      <a:pt x="34" y="34"/>
                    </a:lnTo>
                    <a:lnTo>
                      <a:pt x="51" y="31"/>
                    </a:lnTo>
                    <a:lnTo>
                      <a:pt x="70" y="26"/>
                    </a:lnTo>
                    <a:lnTo>
                      <a:pt x="91" y="23"/>
                    </a:lnTo>
                    <a:lnTo>
                      <a:pt x="112" y="19"/>
                    </a:lnTo>
                    <a:lnTo>
                      <a:pt x="134" y="17"/>
                    </a:lnTo>
                    <a:lnTo>
                      <a:pt x="157" y="15"/>
                    </a:lnTo>
                    <a:lnTo>
                      <a:pt x="179" y="11"/>
                    </a:lnTo>
                    <a:lnTo>
                      <a:pt x="201" y="10"/>
                    </a:lnTo>
                    <a:lnTo>
                      <a:pt x="223" y="8"/>
                    </a:lnTo>
                    <a:lnTo>
                      <a:pt x="243" y="5"/>
                    </a:lnTo>
                    <a:lnTo>
                      <a:pt x="261" y="3"/>
                    </a:lnTo>
                    <a:lnTo>
                      <a:pt x="278" y="2"/>
                    </a:lnTo>
                    <a:lnTo>
                      <a:pt x="292" y="0"/>
                    </a:lnTo>
                    <a:lnTo>
                      <a:pt x="315" y="0"/>
                    </a:lnTo>
                    <a:lnTo>
                      <a:pt x="337" y="0"/>
                    </a:lnTo>
                    <a:lnTo>
                      <a:pt x="357" y="0"/>
                    </a:lnTo>
                    <a:lnTo>
                      <a:pt x="374" y="0"/>
                    </a:lnTo>
                    <a:lnTo>
                      <a:pt x="391" y="1"/>
                    </a:lnTo>
                    <a:lnTo>
                      <a:pt x="407" y="2"/>
                    </a:lnTo>
                    <a:lnTo>
                      <a:pt x="422" y="3"/>
                    </a:lnTo>
                    <a:lnTo>
                      <a:pt x="437" y="5"/>
                    </a:lnTo>
                    <a:lnTo>
                      <a:pt x="480" y="12"/>
                    </a:lnTo>
                    <a:lnTo>
                      <a:pt x="521" y="19"/>
                    </a:lnTo>
                    <a:lnTo>
                      <a:pt x="562" y="27"/>
                    </a:lnTo>
                    <a:lnTo>
                      <a:pt x="601" y="36"/>
                    </a:lnTo>
                    <a:lnTo>
                      <a:pt x="639" y="47"/>
                    </a:lnTo>
                    <a:lnTo>
                      <a:pt x="676" y="58"/>
                    </a:lnTo>
                    <a:lnTo>
                      <a:pt x="712" y="70"/>
                    </a:lnTo>
                    <a:lnTo>
                      <a:pt x="748" y="84"/>
                    </a:lnTo>
                    <a:lnTo>
                      <a:pt x="783" y="96"/>
                    </a:lnTo>
                    <a:lnTo>
                      <a:pt x="817" y="111"/>
                    </a:lnTo>
                    <a:lnTo>
                      <a:pt x="851" y="126"/>
                    </a:lnTo>
                    <a:lnTo>
                      <a:pt x="884" y="142"/>
                    </a:lnTo>
                    <a:lnTo>
                      <a:pt x="916" y="159"/>
                    </a:lnTo>
                    <a:lnTo>
                      <a:pt x="950" y="175"/>
                    </a:lnTo>
                    <a:lnTo>
                      <a:pt x="982" y="192"/>
                    </a:lnTo>
                    <a:lnTo>
                      <a:pt x="1014" y="210"/>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29" name="Freeform 109"/>
              <p:cNvSpPr>
                <a:spLocks/>
              </p:cNvSpPr>
              <p:nvPr/>
            </p:nvSpPr>
            <p:spPr bwMode="auto">
              <a:xfrm>
                <a:off x="2700" y="3075"/>
                <a:ext cx="95" cy="60"/>
              </a:xfrm>
              <a:custGeom>
                <a:avLst/>
                <a:gdLst>
                  <a:gd name="T0" fmla="*/ 0 w 191"/>
                  <a:gd name="T1" fmla="*/ 0 h 121"/>
                  <a:gd name="T2" fmla="*/ 0 w 191"/>
                  <a:gd name="T3" fmla="*/ 0 h 121"/>
                  <a:gd name="T4" fmla="*/ 0 w 191"/>
                  <a:gd name="T5" fmla="*/ 0 h 121"/>
                  <a:gd name="T6" fmla="*/ 0 w 191"/>
                  <a:gd name="T7" fmla="*/ 0 h 121"/>
                  <a:gd name="T8" fmla="*/ 0 w 191"/>
                  <a:gd name="T9" fmla="*/ 0 h 121"/>
                  <a:gd name="T10" fmla="*/ 0 w 191"/>
                  <a:gd name="T11" fmla="*/ 0 h 121"/>
                  <a:gd name="T12" fmla="*/ 0 w 191"/>
                  <a:gd name="T13" fmla="*/ 0 h 121"/>
                  <a:gd name="T14" fmla="*/ 0 w 191"/>
                  <a:gd name="T15" fmla="*/ 0 h 121"/>
                  <a:gd name="T16" fmla="*/ 0 w 191"/>
                  <a:gd name="T17" fmla="*/ 0 h 121"/>
                  <a:gd name="T18" fmla="*/ 0 w 191"/>
                  <a:gd name="T19" fmla="*/ 0 h 121"/>
                  <a:gd name="T20" fmla="*/ 0 w 191"/>
                  <a:gd name="T21" fmla="*/ 0 h 121"/>
                  <a:gd name="T22" fmla="*/ 0 w 191"/>
                  <a:gd name="T23" fmla="*/ 0 h 121"/>
                  <a:gd name="T24" fmla="*/ 0 w 191"/>
                  <a:gd name="T25" fmla="*/ 0 h 121"/>
                  <a:gd name="T26" fmla="*/ 0 w 191"/>
                  <a:gd name="T27" fmla="*/ 0 h 121"/>
                  <a:gd name="T28" fmla="*/ 0 w 191"/>
                  <a:gd name="T29" fmla="*/ 0 h 121"/>
                  <a:gd name="T30" fmla="*/ 0 w 191"/>
                  <a:gd name="T31" fmla="*/ 0 h 121"/>
                  <a:gd name="T32" fmla="*/ 0 w 191"/>
                  <a:gd name="T33" fmla="*/ 0 h 121"/>
                  <a:gd name="T34" fmla="*/ 0 w 191"/>
                  <a:gd name="T35" fmla="*/ 0 h 121"/>
                  <a:gd name="T36" fmla="*/ 0 w 191"/>
                  <a:gd name="T37" fmla="*/ 0 h 121"/>
                  <a:gd name="T38" fmla="*/ 0 w 191"/>
                  <a:gd name="T39" fmla="*/ 0 h 121"/>
                  <a:gd name="T40" fmla="*/ 0 w 191"/>
                  <a:gd name="T41" fmla="*/ 0 h 121"/>
                  <a:gd name="T42" fmla="*/ 0 w 191"/>
                  <a:gd name="T43" fmla="*/ 0 h 121"/>
                  <a:gd name="T44" fmla="*/ 0 w 191"/>
                  <a:gd name="T45" fmla="*/ 0 h 121"/>
                  <a:gd name="T46" fmla="*/ 0 w 191"/>
                  <a:gd name="T47" fmla="*/ 0 h 121"/>
                  <a:gd name="T48" fmla="*/ 0 w 191"/>
                  <a:gd name="T49" fmla="*/ 0 h 121"/>
                  <a:gd name="T50" fmla="*/ 0 w 191"/>
                  <a:gd name="T51" fmla="*/ 0 h 121"/>
                  <a:gd name="T52" fmla="*/ 0 w 191"/>
                  <a:gd name="T53" fmla="*/ 0 h 121"/>
                  <a:gd name="T54" fmla="*/ 0 w 191"/>
                  <a:gd name="T55" fmla="*/ 0 h 121"/>
                  <a:gd name="T56" fmla="*/ 0 w 191"/>
                  <a:gd name="T57" fmla="*/ 0 h 121"/>
                  <a:gd name="T58" fmla="*/ 0 w 191"/>
                  <a:gd name="T59" fmla="*/ 0 h 121"/>
                  <a:gd name="T60" fmla="*/ 0 w 191"/>
                  <a:gd name="T61" fmla="*/ 0 h 121"/>
                  <a:gd name="T62" fmla="*/ 0 w 191"/>
                  <a:gd name="T63" fmla="*/ 0 h 121"/>
                  <a:gd name="T64" fmla="*/ 0 w 191"/>
                  <a:gd name="T65" fmla="*/ 0 h 121"/>
                  <a:gd name="T66" fmla="*/ 0 w 191"/>
                  <a:gd name="T67" fmla="*/ 0 h 121"/>
                  <a:gd name="T68" fmla="*/ 0 w 191"/>
                  <a:gd name="T69" fmla="*/ 0 h 121"/>
                  <a:gd name="T70" fmla="*/ 0 w 191"/>
                  <a:gd name="T71" fmla="*/ 0 h 121"/>
                  <a:gd name="T72" fmla="*/ 0 w 191"/>
                  <a:gd name="T73" fmla="*/ 0 h 1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1"/>
                  <a:gd name="T112" fmla="*/ 0 h 121"/>
                  <a:gd name="T113" fmla="*/ 191 w 191"/>
                  <a:gd name="T114" fmla="*/ 121 h 1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1" h="121">
                    <a:moveTo>
                      <a:pt x="191" y="60"/>
                    </a:moveTo>
                    <a:lnTo>
                      <a:pt x="190" y="75"/>
                    </a:lnTo>
                    <a:lnTo>
                      <a:pt x="188" y="90"/>
                    </a:lnTo>
                    <a:lnTo>
                      <a:pt x="185" y="106"/>
                    </a:lnTo>
                    <a:lnTo>
                      <a:pt x="179" y="121"/>
                    </a:lnTo>
                    <a:lnTo>
                      <a:pt x="175" y="114"/>
                    </a:lnTo>
                    <a:lnTo>
                      <a:pt x="172" y="93"/>
                    </a:lnTo>
                    <a:lnTo>
                      <a:pt x="168" y="70"/>
                    </a:lnTo>
                    <a:lnTo>
                      <a:pt x="158" y="53"/>
                    </a:lnTo>
                    <a:lnTo>
                      <a:pt x="141" y="46"/>
                    </a:lnTo>
                    <a:lnTo>
                      <a:pt x="122" y="40"/>
                    </a:lnTo>
                    <a:lnTo>
                      <a:pt x="100" y="35"/>
                    </a:lnTo>
                    <a:lnTo>
                      <a:pt x="78" y="29"/>
                    </a:lnTo>
                    <a:lnTo>
                      <a:pt x="56" y="24"/>
                    </a:lnTo>
                    <a:lnTo>
                      <a:pt x="35" y="20"/>
                    </a:lnTo>
                    <a:lnTo>
                      <a:pt x="18" y="17"/>
                    </a:lnTo>
                    <a:lnTo>
                      <a:pt x="4" y="16"/>
                    </a:lnTo>
                    <a:lnTo>
                      <a:pt x="1" y="14"/>
                    </a:lnTo>
                    <a:lnTo>
                      <a:pt x="0" y="11"/>
                    </a:lnTo>
                    <a:lnTo>
                      <a:pt x="1" y="5"/>
                    </a:lnTo>
                    <a:lnTo>
                      <a:pt x="4" y="1"/>
                    </a:lnTo>
                    <a:lnTo>
                      <a:pt x="16" y="0"/>
                    </a:lnTo>
                    <a:lnTo>
                      <a:pt x="28" y="0"/>
                    </a:lnTo>
                    <a:lnTo>
                      <a:pt x="41" y="0"/>
                    </a:lnTo>
                    <a:lnTo>
                      <a:pt x="54" y="1"/>
                    </a:lnTo>
                    <a:lnTo>
                      <a:pt x="67" y="2"/>
                    </a:lnTo>
                    <a:lnTo>
                      <a:pt x="80" y="4"/>
                    </a:lnTo>
                    <a:lnTo>
                      <a:pt x="93" y="6"/>
                    </a:lnTo>
                    <a:lnTo>
                      <a:pt x="107" y="9"/>
                    </a:lnTo>
                    <a:lnTo>
                      <a:pt x="118" y="13"/>
                    </a:lnTo>
                    <a:lnTo>
                      <a:pt x="131" y="17"/>
                    </a:lnTo>
                    <a:lnTo>
                      <a:pt x="142" y="22"/>
                    </a:lnTo>
                    <a:lnTo>
                      <a:pt x="154" y="28"/>
                    </a:lnTo>
                    <a:lnTo>
                      <a:pt x="164" y="35"/>
                    </a:lnTo>
                    <a:lnTo>
                      <a:pt x="173" y="42"/>
                    </a:lnTo>
                    <a:lnTo>
                      <a:pt x="183" y="51"/>
                    </a:lnTo>
                    <a:lnTo>
                      <a:pt x="191" y="60"/>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0" name="Freeform 110"/>
              <p:cNvSpPr>
                <a:spLocks/>
              </p:cNvSpPr>
              <p:nvPr/>
            </p:nvSpPr>
            <p:spPr bwMode="auto">
              <a:xfrm>
                <a:off x="2460" y="3075"/>
                <a:ext cx="227" cy="290"/>
              </a:xfrm>
              <a:custGeom>
                <a:avLst/>
                <a:gdLst>
                  <a:gd name="T0" fmla="*/ 1 w 454"/>
                  <a:gd name="T1" fmla="*/ 0 h 581"/>
                  <a:gd name="T2" fmla="*/ 1 w 454"/>
                  <a:gd name="T3" fmla="*/ 0 h 581"/>
                  <a:gd name="T4" fmla="*/ 1 w 454"/>
                  <a:gd name="T5" fmla="*/ 0 h 581"/>
                  <a:gd name="T6" fmla="*/ 1 w 454"/>
                  <a:gd name="T7" fmla="*/ 0 h 581"/>
                  <a:gd name="T8" fmla="*/ 1 w 454"/>
                  <a:gd name="T9" fmla="*/ 0 h 581"/>
                  <a:gd name="T10" fmla="*/ 1 w 454"/>
                  <a:gd name="T11" fmla="*/ 0 h 581"/>
                  <a:gd name="T12" fmla="*/ 1 w 454"/>
                  <a:gd name="T13" fmla="*/ 0 h 581"/>
                  <a:gd name="T14" fmla="*/ 1 w 454"/>
                  <a:gd name="T15" fmla="*/ 0 h 581"/>
                  <a:gd name="T16" fmla="*/ 1 w 454"/>
                  <a:gd name="T17" fmla="*/ 0 h 581"/>
                  <a:gd name="T18" fmla="*/ 1 w 454"/>
                  <a:gd name="T19" fmla="*/ 0 h 581"/>
                  <a:gd name="T20" fmla="*/ 1 w 454"/>
                  <a:gd name="T21" fmla="*/ 0 h 581"/>
                  <a:gd name="T22" fmla="*/ 1 w 454"/>
                  <a:gd name="T23" fmla="*/ 0 h 581"/>
                  <a:gd name="T24" fmla="*/ 1 w 454"/>
                  <a:gd name="T25" fmla="*/ 0 h 581"/>
                  <a:gd name="T26" fmla="*/ 1 w 454"/>
                  <a:gd name="T27" fmla="*/ 0 h 581"/>
                  <a:gd name="T28" fmla="*/ 1 w 454"/>
                  <a:gd name="T29" fmla="*/ 0 h 581"/>
                  <a:gd name="T30" fmla="*/ 1 w 454"/>
                  <a:gd name="T31" fmla="*/ 0 h 581"/>
                  <a:gd name="T32" fmla="*/ 1 w 454"/>
                  <a:gd name="T33" fmla="*/ 0 h 581"/>
                  <a:gd name="T34" fmla="*/ 1 w 454"/>
                  <a:gd name="T35" fmla="*/ 0 h 581"/>
                  <a:gd name="T36" fmla="*/ 1 w 454"/>
                  <a:gd name="T37" fmla="*/ 0 h 581"/>
                  <a:gd name="T38" fmla="*/ 1 w 454"/>
                  <a:gd name="T39" fmla="*/ 0 h 581"/>
                  <a:gd name="T40" fmla="*/ 1 w 454"/>
                  <a:gd name="T41" fmla="*/ 0 h 581"/>
                  <a:gd name="T42" fmla="*/ 1 w 454"/>
                  <a:gd name="T43" fmla="*/ 0 h 581"/>
                  <a:gd name="T44" fmla="*/ 1 w 454"/>
                  <a:gd name="T45" fmla="*/ 0 h 581"/>
                  <a:gd name="T46" fmla="*/ 1 w 454"/>
                  <a:gd name="T47" fmla="*/ 0 h 581"/>
                  <a:gd name="T48" fmla="*/ 1 w 454"/>
                  <a:gd name="T49" fmla="*/ 0 h 581"/>
                  <a:gd name="T50" fmla="*/ 1 w 454"/>
                  <a:gd name="T51" fmla="*/ 0 h 581"/>
                  <a:gd name="T52" fmla="*/ 1 w 454"/>
                  <a:gd name="T53" fmla="*/ 0 h 581"/>
                  <a:gd name="T54" fmla="*/ 1 w 454"/>
                  <a:gd name="T55" fmla="*/ 0 h 581"/>
                  <a:gd name="T56" fmla="*/ 1 w 454"/>
                  <a:gd name="T57" fmla="*/ 0 h 581"/>
                  <a:gd name="T58" fmla="*/ 1 w 454"/>
                  <a:gd name="T59" fmla="*/ 0 h 581"/>
                  <a:gd name="T60" fmla="*/ 1 w 454"/>
                  <a:gd name="T61" fmla="*/ 0 h 581"/>
                  <a:gd name="T62" fmla="*/ 1 w 454"/>
                  <a:gd name="T63" fmla="*/ 0 h 581"/>
                  <a:gd name="T64" fmla="*/ 0 w 454"/>
                  <a:gd name="T65" fmla="*/ 0 h 581"/>
                  <a:gd name="T66" fmla="*/ 1 w 454"/>
                  <a:gd name="T67" fmla="*/ 0 h 581"/>
                  <a:gd name="T68" fmla="*/ 1 w 454"/>
                  <a:gd name="T69" fmla="*/ 0 h 581"/>
                  <a:gd name="T70" fmla="*/ 1 w 454"/>
                  <a:gd name="T71" fmla="*/ 0 h 581"/>
                  <a:gd name="T72" fmla="*/ 1 w 454"/>
                  <a:gd name="T73" fmla="*/ 0 h 581"/>
                  <a:gd name="T74" fmla="*/ 1 w 454"/>
                  <a:gd name="T75" fmla="*/ 0 h 581"/>
                  <a:gd name="T76" fmla="*/ 1 w 454"/>
                  <a:gd name="T77" fmla="*/ 0 h 581"/>
                  <a:gd name="T78" fmla="*/ 1 w 454"/>
                  <a:gd name="T79" fmla="*/ 0 h 581"/>
                  <a:gd name="T80" fmla="*/ 1 w 454"/>
                  <a:gd name="T81" fmla="*/ 0 h 581"/>
                  <a:gd name="T82" fmla="*/ 1 w 454"/>
                  <a:gd name="T83" fmla="*/ 0 h 581"/>
                  <a:gd name="T84" fmla="*/ 1 w 454"/>
                  <a:gd name="T85" fmla="*/ 0 h 581"/>
                  <a:gd name="T86" fmla="*/ 1 w 454"/>
                  <a:gd name="T87" fmla="*/ 0 h 581"/>
                  <a:gd name="T88" fmla="*/ 1 w 454"/>
                  <a:gd name="T89" fmla="*/ 0 h 581"/>
                  <a:gd name="T90" fmla="*/ 1 w 454"/>
                  <a:gd name="T91" fmla="*/ 0 h 581"/>
                  <a:gd name="T92" fmla="*/ 1 w 454"/>
                  <a:gd name="T93" fmla="*/ 0 h 581"/>
                  <a:gd name="T94" fmla="*/ 1 w 454"/>
                  <a:gd name="T95" fmla="*/ 0 h 581"/>
                  <a:gd name="T96" fmla="*/ 1 w 454"/>
                  <a:gd name="T97" fmla="*/ 0 h 581"/>
                  <a:gd name="T98" fmla="*/ 1 w 454"/>
                  <a:gd name="T99" fmla="*/ 0 h 581"/>
                  <a:gd name="T100" fmla="*/ 1 w 454"/>
                  <a:gd name="T101" fmla="*/ 0 h 581"/>
                  <a:gd name="T102" fmla="*/ 1 w 454"/>
                  <a:gd name="T103" fmla="*/ 0 h 581"/>
                  <a:gd name="T104" fmla="*/ 1 w 454"/>
                  <a:gd name="T105" fmla="*/ 0 h 581"/>
                  <a:gd name="T106" fmla="*/ 1 w 454"/>
                  <a:gd name="T107" fmla="*/ 0 h 581"/>
                  <a:gd name="T108" fmla="*/ 1 w 454"/>
                  <a:gd name="T109" fmla="*/ 0 h 581"/>
                  <a:gd name="T110" fmla="*/ 1 w 454"/>
                  <a:gd name="T111" fmla="*/ 0 h 581"/>
                  <a:gd name="T112" fmla="*/ 1 w 454"/>
                  <a:gd name="T113" fmla="*/ 0 h 581"/>
                  <a:gd name="T114" fmla="*/ 1 w 454"/>
                  <a:gd name="T115" fmla="*/ 0 h 5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54"/>
                  <a:gd name="T175" fmla="*/ 0 h 581"/>
                  <a:gd name="T176" fmla="*/ 454 w 454"/>
                  <a:gd name="T177" fmla="*/ 581 h 5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54" h="581">
                    <a:moveTo>
                      <a:pt x="454" y="5"/>
                    </a:moveTo>
                    <a:lnTo>
                      <a:pt x="446" y="18"/>
                    </a:lnTo>
                    <a:lnTo>
                      <a:pt x="432" y="35"/>
                    </a:lnTo>
                    <a:lnTo>
                      <a:pt x="414" y="57"/>
                    </a:lnTo>
                    <a:lnTo>
                      <a:pt x="392" y="81"/>
                    </a:lnTo>
                    <a:lnTo>
                      <a:pt x="367" y="110"/>
                    </a:lnTo>
                    <a:lnTo>
                      <a:pt x="339" y="140"/>
                    </a:lnTo>
                    <a:lnTo>
                      <a:pt x="309" y="172"/>
                    </a:lnTo>
                    <a:lnTo>
                      <a:pt x="278" y="205"/>
                    </a:lnTo>
                    <a:lnTo>
                      <a:pt x="247" y="240"/>
                    </a:lnTo>
                    <a:lnTo>
                      <a:pt x="216" y="274"/>
                    </a:lnTo>
                    <a:lnTo>
                      <a:pt x="185" y="308"/>
                    </a:lnTo>
                    <a:lnTo>
                      <a:pt x="156" y="341"/>
                    </a:lnTo>
                    <a:lnTo>
                      <a:pt x="129" y="374"/>
                    </a:lnTo>
                    <a:lnTo>
                      <a:pt x="105" y="402"/>
                    </a:lnTo>
                    <a:lnTo>
                      <a:pt x="86" y="430"/>
                    </a:lnTo>
                    <a:lnTo>
                      <a:pt x="69" y="453"/>
                    </a:lnTo>
                    <a:lnTo>
                      <a:pt x="61" y="467"/>
                    </a:lnTo>
                    <a:lnTo>
                      <a:pt x="54" y="483"/>
                    </a:lnTo>
                    <a:lnTo>
                      <a:pt x="48" y="499"/>
                    </a:lnTo>
                    <a:lnTo>
                      <a:pt x="41" y="515"/>
                    </a:lnTo>
                    <a:lnTo>
                      <a:pt x="36" y="531"/>
                    </a:lnTo>
                    <a:lnTo>
                      <a:pt x="34" y="549"/>
                    </a:lnTo>
                    <a:lnTo>
                      <a:pt x="34" y="565"/>
                    </a:lnTo>
                    <a:lnTo>
                      <a:pt x="36" y="581"/>
                    </a:lnTo>
                    <a:lnTo>
                      <a:pt x="34" y="581"/>
                    </a:lnTo>
                    <a:lnTo>
                      <a:pt x="29" y="580"/>
                    </a:lnTo>
                    <a:lnTo>
                      <a:pt x="24" y="576"/>
                    </a:lnTo>
                    <a:lnTo>
                      <a:pt x="19" y="572"/>
                    </a:lnTo>
                    <a:lnTo>
                      <a:pt x="12" y="567"/>
                    </a:lnTo>
                    <a:lnTo>
                      <a:pt x="7" y="561"/>
                    </a:lnTo>
                    <a:lnTo>
                      <a:pt x="3" y="556"/>
                    </a:lnTo>
                    <a:lnTo>
                      <a:pt x="0" y="549"/>
                    </a:lnTo>
                    <a:lnTo>
                      <a:pt x="3" y="524"/>
                    </a:lnTo>
                    <a:lnTo>
                      <a:pt x="7" y="501"/>
                    </a:lnTo>
                    <a:lnTo>
                      <a:pt x="14" y="480"/>
                    </a:lnTo>
                    <a:lnTo>
                      <a:pt x="22" y="458"/>
                    </a:lnTo>
                    <a:lnTo>
                      <a:pt x="33" y="437"/>
                    </a:lnTo>
                    <a:lnTo>
                      <a:pt x="45" y="417"/>
                    </a:lnTo>
                    <a:lnTo>
                      <a:pt x="58" y="399"/>
                    </a:lnTo>
                    <a:lnTo>
                      <a:pt x="72" y="382"/>
                    </a:lnTo>
                    <a:lnTo>
                      <a:pt x="90" y="359"/>
                    </a:lnTo>
                    <a:lnTo>
                      <a:pt x="112" y="333"/>
                    </a:lnTo>
                    <a:lnTo>
                      <a:pt x="136" y="304"/>
                    </a:lnTo>
                    <a:lnTo>
                      <a:pt x="163" y="274"/>
                    </a:lnTo>
                    <a:lnTo>
                      <a:pt x="191" y="245"/>
                    </a:lnTo>
                    <a:lnTo>
                      <a:pt x="220" y="213"/>
                    </a:lnTo>
                    <a:lnTo>
                      <a:pt x="250" y="182"/>
                    </a:lnTo>
                    <a:lnTo>
                      <a:pt x="280" y="151"/>
                    </a:lnTo>
                    <a:lnTo>
                      <a:pt x="310" y="122"/>
                    </a:lnTo>
                    <a:lnTo>
                      <a:pt x="338" y="95"/>
                    </a:lnTo>
                    <a:lnTo>
                      <a:pt x="364" y="69"/>
                    </a:lnTo>
                    <a:lnTo>
                      <a:pt x="388" y="48"/>
                    </a:lnTo>
                    <a:lnTo>
                      <a:pt x="410" y="29"/>
                    </a:lnTo>
                    <a:lnTo>
                      <a:pt x="428" y="14"/>
                    </a:lnTo>
                    <a:lnTo>
                      <a:pt x="443" y="5"/>
                    </a:lnTo>
                    <a:lnTo>
                      <a:pt x="452" y="0"/>
                    </a:lnTo>
                    <a:lnTo>
                      <a:pt x="454" y="5"/>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1" name="Freeform 111"/>
              <p:cNvSpPr>
                <a:spLocks/>
              </p:cNvSpPr>
              <p:nvPr/>
            </p:nvSpPr>
            <p:spPr bwMode="auto">
              <a:xfrm>
                <a:off x="3129" y="3268"/>
                <a:ext cx="181" cy="319"/>
              </a:xfrm>
              <a:custGeom>
                <a:avLst/>
                <a:gdLst>
                  <a:gd name="T0" fmla="*/ 1 w 361"/>
                  <a:gd name="T1" fmla="*/ 0 h 639"/>
                  <a:gd name="T2" fmla="*/ 1 w 361"/>
                  <a:gd name="T3" fmla="*/ 0 h 639"/>
                  <a:gd name="T4" fmla="*/ 1 w 361"/>
                  <a:gd name="T5" fmla="*/ 0 h 639"/>
                  <a:gd name="T6" fmla="*/ 1 w 361"/>
                  <a:gd name="T7" fmla="*/ 0 h 639"/>
                  <a:gd name="T8" fmla="*/ 1 w 361"/>
                  <a:gd name="T9" fmla="*/ 0 h 639"/>
                  <a:gd name="T10" fmla="*/ 1 w 361"/>
                  <a:gd name="T11" fmla="*/ 0 h 639"/>
                  <a:gd name="T12" fmla="*/ 1 w 361"/>
                  <a:gd name="T13" fmla="*/ 0 h 639"/>
                  <a:gd name="T14" fmla="*/ 1 w 361"/>
                  <a:gd name="T15" fmla="*/ 0 h 639"/>
                  <a:gd name="T16" fmla="*/ 1 w 361"/>
                  <a:gd name="T17" fmla="*/ 0 h 639"/>
                  <a:gd name="T18" fmla="*/ 1 w 361"/>
                  <a:gd name="T19" fmla="*/ 0 h 639"/>
                  <a:gd name="T20" fmla="*/ 1 w 361"/>
                  <a:gd name="T21" fmla="*/ 0 h 639"/>
                  <a:gd name="T22" fmla="*/ 1 w 361"/>
                  <a:gd name="T23" fmla="*/ 0 h 639"/>
                  <a:gd name="T24" fmla="*/ 1 w 361"/>
                  <a:gd name="T25" fmla="*/ 0 h 639"/>
                  <a:gd name="T26" fmla="*/ 1 w 361"/>
                  <a:gd name="T27" fmla="*/ 0 h 639"/>
                  <a:gd name="T28" fmla="*/ 1 w 361"/>
                  <a:gd name="T29" fmla="*/ 0 h 639"/>
                  <a:gd name="T30" fmla="*/ 1 w 361"/>
                  <a:gd name="T31" fmla="*/ 0 h 639"/>
                  <a:gd name="T32" fmla="*/ 1 w 361"/>
                  <a:gd name="T33" fmla="*/ 0 h 639"/>
                  <a:gd name="T34" fmla="*/ 1 w 361"/>
                  <a:gd name="T35" fmla="*/ 0 h 639"/>
                  <a:gd name="T36" fmla="*/ 1 w 361"/>
                  <a:gd name="T37" fmla="*/ 0 h 639"/>
                  <a:gd name="T38" fmla="*/ 1 w 361"/>
                  <a:gd name="T39" fmla="*/ 0 h 639"/>
                  <a:gd name="T40" fmla="*/ 1 w 361"/>
                  <a:gd name="T41" fmla="*/ 0 h 639"/>
                  <a:gd name="T42" fmla="*/ 1 w 361"/>
                  <a:gd name="T43" fmla="*/ 0 h 639"/>
                  <a:gd name="T44" fmla="*/ 1 w 361"/>
                  <a:gd name="T45" fmla="*/ 0 h 639"/>
                  <a:gd name="T46" fmla="*/ 1 w 361"/>
                  <a:gd name="T47" fmla="*/ 0 h 639"/>
                  <a:gd name="T48" fmla="*/ 1 w 361"/>
                  <a:gd name="T49" fmla="*/ 0 h 639"/>
                  <a:gd name="T50" fmla="*/ 1 w 361"/>
                  <a:gd name="T51" fmla="*/ 0 h 639"/>
                  <a:gd name="T52" fmla="*/ 1 w 361"/>
                  <a:gd name="T53" fmla="*/ 0 h 639"/>
                  <a:gd name="T54" fmla="*/ 1 w 361"/>
                  <a:gd name="T55" fmla="*/ 0 h 639"/>
                  <a:gd name="T56" fmla="*/ 1 w 361"/>
                  <a:gd name="T57" fmla="*/ 0 h 639"/>
                  <a:gd name="T58" fmla="*/ 0 w 361"/>
                  <a:gd name="T59" fmla="*/ 0 h 639"/>
                  <a:gd name="T60" fmla="*/ 1 w 361"/>
                  <a:gd name="T61" fmla="*/ 0 h 639"/>
                  <a:gd name="T62" fmla="*/ 1 w 361"/>
                  <a:gd name="T63" fmla="*/ 0 h 639"/>
                  <a:gd name="T64" fmla="*/ 1 w 361"/>
                  <a:gd name="T65" fmla="*/ 0 h 639"/>
                  <a:gd name="T66" fmla="*/ 1 w 361"/>
                  <a:gd name="T67" fmla="*/ 0 h 639"/>
                  <a:gd name="T68" fmla="*/ 1 w 361"/>
                  <a:gd name="T69" fmla="*/ 0 h 639"/>
                  <a:gd name="T70" fmla="*/ 1 w 361"/>
                  <a:gd name="T71" fmla="*/ 0 h 639"/>
                  <a:gd name="T72" fmla="*/ 1 w 361"/>
                  <a:gd name="T73" fmla="*/ 0 h 639"/>
                  <a:gd name="T74" fmla="*/ 1 w 361"/>
                  <a:gd name="T75" fmla="*/ 0 h 639"/>
                  <a:gd name="T76" fmla="*/ 1 w 361"/>
                  <a:gd name="T77" fmla="*/ 0 h 639"/>
                  <a:gd name="T78" fmla="*/ 1 w 361"/>
                  <a:gd name="T79" fmla="*/ 0 h 639"/>
                  <a:gd name="T80" fmla="*/ 1 w 361"/>
                  <a:gd name="T81" fmla="*/ 0 h 639"/>
                  <a:gd name="T82" fmla="*/ 1 w 361"/>
                  <a:gd name="T83" fmla="*/ 0 h 639"/>
                  <a:gd name="T84" fmla="*/ 1 w 361"/>
                  <a:gd name="T85" fmla="*/ 0 h 639"/>
                  <a:gd name="T86" fmla="*/ 1 w 361"/>
                  <a:gd name="T87" fmla="*/ 0 h 639"/>
                  <a:gd name="T88" fmla="*/ 1 w 361"/>
                  <a:gd name="T89" fmla="*/ 0 h 639"/>
                  <a:gd name="T90" fmla="*/ 1 w 361"/>
                  <a:gd name="T91" fmla="*/ 0 h 639"/>
                  <a:gd name="T92" fmla="*/ 1 w 361"/>
                  <a:gd name="T93" fmla="*/ 0 h 639"/>
                  <a:gd name="T94" fmla="*/ 1 w 361"/>
                  <a:gd name="T95" fmla="*/ 0 h 639"/>
                  <a:gd name="T96" fmla="*/ 1 w 361"/>
                  <a:gd name="T97" fmla="*/ 0 h 639"/>
                  <a:gd name="T98" fmla="*/ 1 w 361"/>
                  <a:gd name="T99" fmla="*/ 0 h 639"/>
                  <a:gd name="T100" fmla="*/ 1 w 361"/>
                  <a:gd name="T101" fmla="*/ 0 h 639"/>
                  <a:gd name="T102" fmla="*/ 1 w 361"/>
                  <a:gd name="T103" fmla="*/ 0 h 639"/>
                  <a:gd name="T104" fmla="*/ 1 w 361"/>
                  <a:gd name="T105" fmla="*/ 0 h 63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61"/>
                  <a:gd name="T160" fmla="*/ 0 h 639"/>
                  <a:gd name="T161" fmla="*/ 361 w 361"/>
                  <a:gd name="T162" fmla="*/ 639 h 63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61" h="639">
                    <a:moveTo>
                      <a:pt x="361" y="43"/>
                    </a:moveTo>
                    <a:lnTo>
                      <a:pt x="350" y="97"/>
                    </a:lnTo>
                    <a:lnTo>
                      <a:pt x="344" y="162"/>
                    </a:lnTo>
                    <a:lnTo>
                      <a:pt x="338" y="217"/>
                    </a:lnTo>
                    <a:lnTo>
                      <a:pt x="330" y="237"/>
                    </a:lnTo>
                    <a:lnTo>
                      <a:pt x="323" y="224"/>
                    </a:lnTo>
                    <a:lnTo>
                      <a:pt x="320" y="202"/>
                    </a:lnTo>
                    <a:lnTo>
                      <a:pt x="320" y="174"/>
                    </a:lnTo>
                    <a:lnTo>
                      <a:pt x="322" y="144"/>
                    </a:lnTo>
                    <a:lnTo>
                      <a:pt x="327" y="114"/>
                    </a:lnTo>
                    <a:lnTo>
                      <a:pt x="331" y="86"/>
                    </a:lnTo>
                    <a:lnTo>
                      <a:pt x="337" y="62"/>
                    </a:lnTo>
                    <a:lnTo>
                      <a:pt x="342" y="45"/>
                    </a:lnTo>
                    <a:lnTo>
                      <a:pt x="322" y="71"/>
                    </a:lnTo>
                    <a:lnTo>
                      <a:pt x="301" y="104"/>
                    </a:lnTo>
                    <a:lnTo>
                      <a:pt x="277" y="141"/>
                    </a:lnTo>
                    <a:lnTo>
                      <a:pt x="252" y="181"/>
                    </a:lnTo>
                    <a:lnTo>
                      <a:pt x="226" y="225"/>
                    </a:lnTo>
                    <a:lnTo>
                      <a:pt x="199" y="271"/>
                    </a:lnTo>
                    <a:lnTo>
                      <a:pt x="172" y="317"/>
                    </a:lnTo>
                    <a:lnTo>
                      <a:pt x="146" y="364"/>
                    </a:lnTo>
                    <a:lnTo>
                      <a:pt x="119" y="410"/>
                    </a:lnTo>
                    <a:lnTo>
                      <a:pt x="95" y="455"/>
                    </a:lnTo>
                    <a:lnTo>
                      <a:pt x="72" y="497"/>
                    </a:lnTo>
                    <a:lnTo>
                      <a:pt x="51" y="536"/>
                    </a:lnTo>
                    <a:lnTo>
                      <a:pt x="34" y="570"/>
                    </a:lnTo>
                    <a:lnTo>
                      <a:pt x="19" y="599"/>
                    </a:lnTo>
                    <a:lnTo>
                      <a:pt x="8" y="623"/>
                    </a:lnTo>
                    <a:lnTo>
                      <a:pt x="1" y="639"/>
                    </a:lnTo>
                    <a:lnTo>
                      <a:pt x="0" y="622"/>
                    </a:lnTo>
                    <a:lnTo>
                      <a:pt x="5" y="586"/>
                    </a:lnTo>
                    <a:lnTo>
                      <a:pt x="16" y="548"/>
                    </a:lnTo>
                    <a:lnTo>
                      <a:pt x="26" y="517"/>
                    </a:lnTo>
                    <a:lnTo>
                      <a:pt x="28" y="513"/>
                    </a:lnTo>
                    <a:lnTo>
                      <a:pt x="36" y="500"/>
                    </a:lnTo>
                    <a:lnTo>
                      <a:pt x="47" y="480"/>
                    </a:lnTo>
                    <a:lnTo>
                      <a:pt x="63" y="454"/>
                    </a:lnTo>
                    <a:lnTo>
                      <a:pt x="80" y="423"/>
                    </a:lnTo>
                    <a:lnTo>
                      <a:pt x="102" y="387"/>
                    </a:lnTo>
                    <a:lnTo>
                      <a:pt x="124" y="348"/>
                    </a:lnTo>
                    <a:lnTo>
                      <a:pt x="149" y="305"/>
                    </a:lnTo>
                    <a:lnTo>
                      <a:pt x="175" y="263"/>
                    </a:lnTo>
                    <a:lnTo>
                      <a:pt x="200" y="219"/>
                    </a:lnTo>
                    <a:lnTo>
                      <a:pt x="225" y="175"/>
                    </a:lnTo>
                    <a:lnTo>
                      <a:pt x="251" y="134"/>
                    </a:lnTo>
                    <a:lnTo>
                      <a:pt x="275" y="95"/>
                    </a:lnTo>
                    <a:lnTo>
                      <a:pt x="298" y="59"/>
                    </a:lnTo>
                    <a:lnTo>
                      <a:pt x="317" y="27"/>
                    </a:lnTo>
                    <a:lnTo>
                      <a:pt x="335" y="0"/>
                    </a:lnTo>
                    <a:lnTo>
                      <a:pt x="350" y="4"/>
                    </a:lnTo>
                    <a:lnTo>
                      <a:pt x="359" y="13"/>
                    </a:lnTo>
                    <a:lnTo>
                      <a:pt x="361" y="27"/>
                    </a:lnTo>
                    <a:lnTo>
                      <a:pt x="361" y="43"/>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2" name="Freeform 112"/>
              <p:cNvSpPr>
                <a:spLocks/>
              </p:cNvSpPr>
              <p:nvPr/>
            </p:nvSpPr>
            <p:spPr bwMode="auto">
              <a:xfrm>
                <a:off x="2830" y="3174"/>
                <a:ext cx="413" cy="92"/>
              </a:xfrm>
              <a:custGeom>
                <a:avLst/>
                <a:gdLst>
                  <a:gd name="T0" fmla="*/ 1 w 825"/>
                  <a:gd name="T1" fmla="*/ 0 h 185"/>
                  <a:gd name="T2" fmla="*/ 1 w 825"/>
                  <a:gd name="T3" fmla="*/ 0 h 185"/>
                  <a:gd name="T4" fmla="*/ 1 w 825"/>
                  <a:gd name="T5" fmla="*/ 0 h 185"/>
                  <a:gd name="T6" fmla="*/ 1 w 825"/>
                  <a:gd name="T7" fmla="*/ 0 h 185"/>
                  <a:gd name="T8" fmla="*/ 1 w 825"/>
                  <a:gd name="T9" fmla="*/ 0 h 185"/>
                  <a:gd name="T10" fmla="*/ 1 w 825"/>
                  <a:gd name="T11" fmla="*/ 0 h 185"/>
                  <a:gd name="T12" fmla="*/ 1 w 825"/>
                  <a:gd name="T13" fmla="*/ 0 h 185"/>
                  <a:gd name="T14" fmla="*/ 1 w 825"/>
                  <a:gd name="T15" fmla="*/ 0 h 185"/>
                  <a:gd name="T16" fmla="*/ 1 w 825"/>
                  <a:gd name="T17" fmla="*/ 0 h 185"/>
                  <a:gd name="T18" fmla="*/ 1 w 825"/>
                  <a:gd name="T19" fmla="*/ 0 h 185"/>
                  <a:gd name="T20" fmla="*/ 1 w 825"/>
                  <a:gd name="T21" fmla="*/ 0 h 185"/>
                  <a:gd name="T22" fmla="*/ 1 w 825"/>
                  <a:gd name="T23" fmla="*/ 0 h 185"/>
                  <a:gd name="T24" fmla="*/ 1 w 825"/>
                  <a:gd name="T25" fmla="*/ 0 h 185"/>
                  <a:gd name="T26" fmla="*/ 1 w 825"/>
                  <a:gd name="T27" fmla="*/ 0 h 185"/>
                  <a:gd name="T28" fmla="*/ 1 w 825"/>
                  <a:gd name="T29" fmla="*/ 0 h 185"/>
                  <a:gd name="T30" fmla="*/ 1 w 825"/>
                  <a:gd name="T31" fmla="*/ 0 h 185"/>
                  <a:gd name="T32" fmla="*/ 0 w 825"/>
                  <a:gd name="T33" fmla="*/ 0 h 185"/>
                  <a:gd name="T34" fmla="*/ 1 w 825"/>
                  <a:gd name="T35" fmla="*/ 0 h 185"/>
                  <a:gd name="T36" fmla="*/ 1 w 825"/>
                  <a:gd name="T37" fmla="*/ 0 h 185"/>
                  <a:gd name="T38" fmla="*/ 1 w 825"/>
                  <a:gd name="T39" fmla="*/ 0 h 185"/>
                  <a:gd name="T40" fmla="*/ 1 w 825"/>
                  <a:gd name="T41" fmla="*/ 0 h 185"/>
                  <a:gd name="T42" fmla="*/ 1 w 825"/>
                  <a:gd name="T43" fmla="*/ 0 h 185"/>
                  <a:gd name="T44" fmla="*/ 1 w 825"/>
                  <a:gd name="T45" fmla="*/ 0 h 185"/>
                  <a:gd name="T46" fmla="*/ 1 w 825"/>
                  <a:gd name="T47" fmla="*/ 0 h 185"/>
                  <a:gd name="T48" fmla="*/ 1 w 825"/>
                  <a:gd name="T49" fmla="*/ 0 h 185"/>
                  <a:gd name="T50" fmla="*/ 1 w 825"/>
                  <a:gd name="T51" fmla="*/ 0 h 185"/>
                  <a:gd name="T52" fmla="*/ 1 w 825"/>
                  <a:gd name="T53" fmla="*/ 0 h 185"/>
                  <a:gd name="T54" fmla="*/ 1 w 825"/>
                  <a:gd name="T55" fmla="*/ 0 h 185"/>
                  <a:gd name="T56" fmla="*/ 1 w 825"/>
                  <a:gd name="T57" fmla="*/ 0 h 185"/>
                  <a:gd name="T58" fmla="*/ 1 w 825"/>
                  <a:gd name="T59" fmla="*/ 0 h 185"/>
                  <a:gd name="T60" fmla="*/ 1 w 825"/>
                  <a:gd name="T61" fmla="*/ 0 h 185"/>
                  <a:gd name="T62" fmla="*/ 1 w 825"/>
                  <a:gd name="T63" fmla="*/ 0 h 185"/>
                  <a:gd name="T64" fmla="*/ 1 w 825"/>
                  <a:gd name="T65" fmla="*/ 0 h 185"/>
                  <a:gd name="T66" fmla="*/ 1 w 825"/>
                  <a:gd name="T67" fmla="*/ 0 h 185"/>
                  <a:gd name="T68" fmla="*/ 1 w 825"/>
                  <a:gd name="T69" fmla="*/ 0 h 185"/>
                  <a:gd name="T70" fmla="*/ 1 w 825"/>
                  <a:gd name="T71" fmla="*/ 0 h 185"/>
                  <a:gd name="T72" fmla="*/ 1 w 825"/>
                  <a:gd name="T73" fmla="*/ 0 h 185"/>
                  <a:gd name="T74" fmla="*/ 1 w 825"/>
                  <a:gd name="T75" fmla="*/ 0 h 18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25"/>
                  <a:gd name="T115" fmla="*/ 0 h 185"/>
                  <a:gd name="T116" fmla="*/ 825 w 825"/>
                  <a:gd name="T117" fmla="*/ 185 h 18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25" h="185">
                    <a:moveTo>
                      <a:pt x="823" y="185"/>
                    </a:moveTo>
                    <a:lnTo>
                      <a:pt x="821" y="185"/>
                    </a:lnTo>
                    <a:lnTo>
                      <a:pt x="815" y="184"/>
                    </a:lnTo>
                    <a:lnTo>
                      <a:pt x="805" y="181"/>
                    </a:lnTo>
                    <a:lnTo>
                      <a:pt x="792" y="179"/>
                    </a:lnTo>
                    <a:lnTo>
                      <a:pt x="775" y="176"/>
                    </a:lnTo>
                    <a:lnTo>
                      <a:pt x="755" y="171"/>
                    </a:lnTo>
                    <a:lnTo>
                      <a:pt x="734" y="166"/>
                    </a:lnTo>
                    <a:lnTo>
                      <a:pt x="708" y="162"/>
                    </a:lnTo>
                    <a:lnTo>
                      <a:pt x="682" y="156"/>
                    </a:lnTo>
                    <a:lnTo>
                      <a:pt x="653" y="150"/>
                    </a:lnTo>
                    <a:lnTo>
                      <a:pt x="622" y="144"/>
                    </a:lnTo>
                    <a:lnTo>
                      <a:pt x="590" y="138"/>
                    </a:lnTo>
                    <a:lnTo>
                      <a:pt x="555" y="131"/>
                    </a:lnTo>
                    <a:lnTo>
                      <a:pt x="520" y="124"/>
                    </a:lnTo>
                    <a:lnTo>
                      <a:pt x="485" y="117"/>
                    </a:lnTo>
                    <a:lnTo>
                      <a:pt x="449" y="110"/>
                    </a:lnTo>
                    <a:lnTo>
                      <a:pt x="412" y="103"/>
                    </a:lnTo>
                    <a:lnTo>
                      <a:pt x="377" y="96"/>
                    </a:lnTo>
                    <a:lnTo>
                      <a:pt x="341" y="89"/>
                    </a:lnTo>
                    <a:lnTo>
                      <a:pt x="305" y="81"/>
                    </a:lnTo>
                    <a:lnTo>
                      <a:pt x="269" y="75"/>
                    </a:lnTo>
                    <a:lnTo>
                      <a:pt x="236" y="68"/>
                    </a:lnTo>
                    <a:lnTo>
                      <a:pt x="203" y="62"/>
                    </a:lnTo>
                    <a:lnTo>
                      <a:pt x="172" y="56"/>
                    </a:lnTo>
                    <a:lnTo>
                      <a:pt x="142" y="50"/>
                    </a:lnTo>
                    <a:lnTo>
                      <a:pt x="114" y="45"/>
                    </a:lnTo>
                    <a:lnTo>
                      <a:pt x="89" y="41"/>
                    </a:lnTo>
                    <a:lnTo>
                      <a:pt x="66" y="36"/>
                    </a:lnTo>
                    <a:lnTo>
                      <a:pt x="45" y="33"/>
                    </a:lnTo>
                    <a:lnTo>
                      <a:pt x="28" y="29"/>
                    </a:lnTo>
                    <a:lnTo>
                      <a:pt x="13" y="27"/>
                    </a:lnTo>
                    <a:lnTo>
                      <a:pt x="2" y="26"/>
                    </a:lnTo>
                    <a:lnTo>
                      <a:pt x="0" y="19"/>
                    </a:lnTo>
                    <a:lnTo>
                      <a:pt x="6" y="12"/>
                    </a:lnTo>
                    <a:lnTo>
                      <a:pt x="13" y="6"/>
                    </a:lnTo>
                    <a:lnTo>
                      <a:pt x="18" y="0"/>
                    </a:lnTo>
                    <a:lnTo>
                      <a:pt x="22" y="0"/>
                    </a:lnTo>
                    <a:lnTo>
                      <a:pt x="30" y="2"/>
                    </a:lnTo>
                    <a:lnTo>
                      <a:pt x="41" y="3"/>
                    </a:lnTo>
                    <a:lnTo>
                      <a:pt x="56" y="5"/>
                    </a:lnTo>
                    <a:lnTo>
                      <a:pt x="74" y="9"/>
                    </a:lnTo>
                    <a:lnTo>
                      <a:pt x="96" y="12"/>
                    </a:lnTo>
                    <a:lnTo>
                      <a:pt x="119" y="17"/>
                    </a:lnTo>
                    <a:lnTo>
                      <a:pt x="145" y="22"/>
                    </a:lnTo>
                    <a:lnTo>
                      <a:pt x="174" y="27"/>
                    </a:lnTo>
                    <a:lnTo>
                      <a:pt x="204" y="34"/>
                    </a:lnTo>
                    <a:lnTo>
                      <a:pt x="236" y="40"/>
                    </a:lnTo>
                    <a:lnTo>
                      <a:pt x="269" y="47"/>
                    </a:lnTo>
                    <a:lnTo>
                      <a:pt x="303" y="53"/>
                    </a:lnTo>
                    <a:lnTo>
                      <a:pt x="339" y="60"/>
                    </a:lnTo>
                    <a:lnTo>
                      <a:pt x="374" y="67"/>
                    </a:lnTo>
                    <a:lnTo>
                      <a:pt x="410" y="75"/>
                    </a:lnTo>
                    <a:lnTo>
                      <a:pt x="446" y="82"/>
                    </a:lnTo>
                    <a:lnTo>
                      <a:pt x="481" y="89"/>
                    </a:lnTo>
                    <a:lnTo>
                      <a:pt x="516" y="97"/>
                    </a:lnTo>
                    <a:lnTo>
                      <a:pt x="549" y="104"/>
                    </a:lnTo>
                    <a:lnTo>
                      <a:pt x="583" y="110"/>
                    </a:lnTo>
                    <a:lnTo>
                      <a:pt x="614" y="117"/>
                    </a:lnTo>
                    <a:lnTo>
                      <a:pt x="644" y="124"/>
                    </a:lnTo>
                    <a:lnTo>
                      <a:pt x="671" y="129"/>
                    </a:lnTo>
                    <a:lnTo>
                      <a:pt x="697" y="134"/>
                    </a:lnTo>
                    <a:lnTo>
                      <a:pt x="720" y="139"/>
                    </a:lnTo>
                    <a:lnTo>
                      <a:pt x="740" y="143"/>
                    </a:lnTo>
                    <a:lnTo>
                      <a:pt x="758" y="147"/>
                    </a:lnTo>
                    <a:lnTo>
                      <a:pt x="772" y="150"/>
                    </a:lnTo>
                    <a:lnTo>
                      <a:pt x="782" y="151"/>
                    </a:lnTo>
                    <a:lnTo>
                      <a:pt x="788" y="154"/>
                    </a:lnTo>
                    <a:lnTo>
                      <a:pt x="790" y="154"/>
                    </a:lnTo>
                    <a:lnTo>
                      <a:pt x="798" y="158"/>
                    </a:lnTo>
                    <a:lnTo>
                      <a:pt x="806" y="164"/>
                    </a:lnTo>
                    <a:lnTo>
                      <a:pt x="813" y="169"/>
                    </a:lnTo>
                    <a:lnTo>
                      <a:pt x="818" y="174"/>
                    </a:lnTo>
                    <a:lnTo>
                      <a:pt x="822" y="178"/>
                    </a:lnTo>
                    <a:lnTo>
                      <a:pt x="825" y="181"/>
                    </a:lnTo>
                    <a:lnTo>
                      <a:pt x="825" y="184"/>
                    </a:lnTo>
                    <a:lnTo>
                      <a:pt x="823" y="185"/>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3" name="Freeform 113"/>
              <p:cNvSpPr>
                <a:spLocks/>
              </p:cNvSpPr>
              <p:nvPr/>
            </p:nvSpPr>
            <p:spPr bwMode="auto">
              <a:xfrm>
                <a:off x="2581" y="3116"/>
                <a:ext cx="195" cy="282"/>
              </a:xfrm>
              <a:custGeom>
                <a:avLst/>
                <a:gdLst>
                  <a:gd name="T0" fmla="*/ 0 w 391"/>
                  <a:gd name="T1" fmla="*/ 0 h 565"/>
                  <a:gd name="T2" fmla="*/ 0 w 391"/>
                  <a:gd name="T3" fmla="*/ 0 h 565"/>
                  <a:gd name="T4" fmla="*/ 0 w 391"/>
                  <a:gd name="T5" fmla="*/ 0 h 565"/>
                  <a:gd name="T6" fmla="*/ 0 w 391"/>
                  <a:gd name="T7" fmla="*/ 0 h 565"/>
                  <a:gd name="T8" fmla="*/ 0 w 391"/>
                  <a:gd name="T9" fmla="*/ 0 h 565"/>
                  <a:gd name="T10" fmla="*/ 0 w 391"/>
                  <a:gd name="T11" fmla="*/ 0 h 565"/>
                  <a:gd name="T12" fmla="*/ 0 w 391"/>
                  <a:gd name="T13" fmla="*/ 0 h 565"/>
                  <a:gd name="T14" fmla="*/ 0 w 391"/>
                  <a:gd name="T15" fmla="*/ 0 h 565"/>
                  <a:gd name="T16" fmla="*/ 0 w 391"/>
                  <a:gd name="T17" fmla="*/ 0 h 565"/>
                  <a:gd name="T18" fmla="*/ 0 w 391"/>
                  <a:gd name="T19" fmla="*/ 0 h 565"/>
                  <a:gd name="T20" fmla="*/ 0 w 391"/>
                  <a:gd name="T21" fmla="*/ 0 h 565"/>
                  <a:gd name="T22" fmla="*/ 0 w 391"/>
                  <a:gd name="T23" fmla="*/ 0 h 565"/>
                  <a:gd name="T24" fmla="*/ 0 w 391"/>
                  <a:gd name="T25" fmla="*/ 0 h 565"/>
                  <a:gd name="T26" fmla="*/ 0 w 391"/>
                  <a:gd name="T27" fmla="*/ 0 h 565"/>
                  <a:gd name="T28" fmla="*/ 0 w 391"/>
                  <a:gd name="T29" fmla="*/ 0 h 565"/>
                  <a:gd name="T30" fmla="*/ 0 w 391"/>
                  <a:gd name="T31" fmla="*/ 0 h 565"/>
                  <a:gd name="T32" fmla="*/ 0 w 391"/>
                  <a:gd name="T33" fmla="*/ 0 h 565"/>
                  <a:gd name="T34" fmla="*/ 0 w 391"/>
                  <a:gd name="T35" fmla="*/ 0 h 565"/>
                  <a:gd name="T36" fmla="*/ 0 w 391"/>
                  <a:gd name="T37" fmla="*/ 0 h 565"/>
                  <a:gd name="T38" fmla="*/ 0 w 391"/>
                  <a:gd name="T39" fmla="*/ 0 h 565"/>
                  <a:gd name="T40" fmla="*/ 0 w 391"/>
                  <a:gd name="T41" fmla="*/ 0 h 565"/>
                  <a:gd name="T42" fmla="*/ 0 w 391"/>
                  <a:gd name="T43" fmla="*/ 0 h 565"/>
                  <a:gd name="T44" fmla="*/ 0 w 391"/>
                  <a:gd name="T45" fmla="*/ 0 h 565"/>
                  <a:gd name="T46" fmla="*/ 0 w 391"/>
                  <a:gd name="T47" fmla="*/ 0 h 565"/>
                  <a:gd name="T48" fmla="*/ 0 w 391"/>
                  <a:gd name="T49" fmla="*/ 0 h 565"/>
                  <a:gd name="T50" fmla="*/ 0 w 391"/>
                  <a:gd name="T51" fmla="*/ 0 h 565"/>
                  <a:gd name="T52" fmla="*/ 0 w 391"/>
                  <a:gd name="T53" fmla="*/ 0 h 565"/>
                  <a:gd name="T54" fmla="*/ 0 w 391"/>
                  <a:gd name="T55" fmla="*/ 0 h 565"/>
                  <a:gd name="T56" fmla="*/ 0 w 391"/>
                  <a:gd name="T57" fmla="*/ 0 h 565"/>
                  <a:gd name="T58" fmla="*/ 0 w 391"/>
                  <a:gd name="T59" fmla="*/ 0 h 565"/>
                  <a:gd name="T60" fmla="*/ 0 w 391"/>
                  <a:gd name="T61" fmla="*/ 0 h 565"/>
                  <a:gd name="T62" fmla="*/ 0 w 391"/>
                  <a:gd name="T63" fmla="*/ 0 h 565"/>
                  <a:gd name="T64" fmla="*/ 0 w 391"/>
                  <a:gd name="T65" fmla="*/ 0 h 565"/>
                  <a:gd name="T66" fmla="*/ 0 w 391"/>
                  <a:gd name="T67" fmla="*/ 0 h 565"/>
                  <a:gd name="T68" fmla="*/ 0 w 391"/>
                  <a:gd name="T69" fmla="*/ 0 h 565"/>
                  <a:gd name="T70" fmla="*/ 0 w 391"/>
                  <a:gd name="T71" fmla="*/ 0 h 565"/>
                  <a:gd name="T72" fmla="*/ 0 w 391"/>
                  <a:gd name="T73" fmla="*/ 0 h 565"/>
                  <a:gd name="T74" fmla="*/ 0 w 391"/>
                  <a:gd name="T75" fmla="*/ 0 h 565"/>
                  <a:gd name="T76" fmla="*/ 0 w 391"/>
                  <a:gd name="T77" fmla="*/ 0 h 565"/>
                  <a:gd name="T78" fmla="*/ 0 w 391"/>
                  <a:gd name="T79" fmla="*/ 0 h 565"/>
                  <a:gd name="T80" fmla="*/ 0 w 391"/>
                  <a:gd name="T81" fmla="*/ 0 h 565"/>
                  <a:gd name="T82" fmla="*/ 0 w 391"/>
                  <a:gd name="T83" fmla="*/ 0 h 565"/>
                  <a:gd name="T84" fmla="*/ 0 w 391"/>
                  <a:gd name="T85" fmla="*/ 0 h 565"/>
                  <a:gd name="T86" fmla="*/ 0 w 391"/>
                  <a:gd name="T87" fmla="*/ 0 h 565"/>
                  <a:gd name="T88" fmla="*/ 0 w 391"/>
                  <a:gd name="T89" fmla="*/ 0 h 565"/>
                  <a:gd name="T90" fmla="*/ 0 w 391"/>
                  <a:gd name="T91" fmla="*/ 0 h 565"/>
                  <a:gd name="T92" fmla="*/ 0 w 391"/>
                  <a:gd name="T93" fmla="*/ 0 h 565"/>
                  <a:gd name="T94" fmla="*/ 0 w 391"/>
                  <a:gd name="T95" fmla="*/ 0 h 565"/>
                  <a:gd name="T96" fmla="*/ 0 w 391"/>
                  <a:gd name="T97" fmla="*/ 0 h 565"/>
                  <a:gd name="T98" fmla="*/ 0 w 391"/>
                  <a:gd name="T99" fmla="*/ 0 h 565"/>
                  <a:gd name="T100" fmla="*/ 0 w 391"/>
                  <a:gd name="T101" fmla="*/ 0 h 565"/>
                  <a:gd name="T102" fmla="*/ 0 w 391"/>
                  <a:gd name="T103" fmla="*/ 0 h 565"/>
                  <a:gd name="T104" fmla="*/ 0 w 391"/>
                  <a:gd name="T105" fmla="*/ 0 h 56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1"/>
                  <a:gd name="T160" fmla="*/ 0 h 565"/>
                  <a:gd name="T161" fmla="*/ 391 w 391"/>
                  <a:gd name="T162" fmla="*/ 565 h 56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1" h="565">
                    <a:moveTo>
                      <a:pt x="388" y="31"/>
                    </a:moveTo>
                    <a:lnTo>
                      <a:pt x="381" y="43"/>
                    </a:lnTo>
                    <a:lnTo>
                      <a:pt x="370" y="60"/>
                    </a:lnTo>
                    <a:lnTo>
                      <a:pt x="355" y="83"/>
                    </a:lnTo>
                    <a:lnTo>
                      <a:pt x="337" y="111"/>
                    </a:lnTo>
                    <a:lnTo>
                      <a:pt x="317" y="143"/>
                    </a:lnTo>
                    <a:lnTo>
                      <a:pt x="294" y="178"/>
                    </a:lnTo>
                    <a:lnTo>
                      <a:pt x="269" y="214"/>
                    </a:lnTo>
                    <a:lnTo>
                      <a:pt x="243" y="254"/>
                    </a:lnTo>
                    <a:lnTo>
                      <a:pt x="217" y="294"/>
                    </a:lnTo>
                    <a:lnTo>
                      <a:pt x="190" y="334"/>
                    </a:lnTo>
                    <a:lnTo>
                      <a:pt x="164" y="373"/>
                    </a:lnTo>
                    <a:lnTo>
                      <a:pt x="137" y="413"/>
                    </a:lnTo>
                    <a:lnTo>
                      <a:pt x="112" y="449"/>
                    </a:lnTo>
                    <a:lnTo>
                      <a:pt x="89" y="483"/>
                    </a:lnTo>
                    <a:lnTo>
                      <a:pt x="68" y="513"/>
                    </a:lnTo>
                    <a:lnTo>
                      <a:pt x="50" y="539"/>
                    </a:lnTo>
                    <a:lnTo>
                      <a:pt x="43" y="545"/>
                    </a:lnTo>
                    <a:lnTo>
                      <a:pt x="37" y="551"/>
                    </a:lnTo>
                    <a:lnTo>
                      <a:pt x="30" y="556"/>
                    </a:lnTo>
                    <a:lnTo>
                      <a:pt x="24" y="560"/>
                    </a:lnTo>
                    <a:lnTo>
                      <a:pt x="18" y="563"/>
                    </a:lnTo>
                    <a:lnTo>
                      <a:pt x="12" y="565"/>
                    </a:lnTo>
                    <a:lnTo>
                      <a:pt x="6" y="565"/>
                    </a:lnTo>
                    <a:lnTo>
                      <a:pt x="0" y="563"/>
                    </a:lnTo>
                    <a:lnTo>
                      <a:pt x="5" y="556"/>
                    </a:lnTo>
                    <a:lnTo>
                      <a:pt x="11" y="551"/>
                    </a:lnTo>
                    <a:lnTo>
                      <a:pt x="15" y="545"/>
                    </a:lnTo>
                    <a:lnTo>
                      <a:pt x="21" y="539"/>
                    </a:lnTo>
                    <a:lnTo>
                      <a:pt x="26" y="535"/>
                    </a:lnTo>
                    <a:lnTo>
                      <a:pt x="30" y="529"/>
                    </a:lnTo>
                    <a:lnTo>
                      <a:pt x="34" y="525"/>
                    </a:lnTo>
                    <a:lnTo>
                      <a:pt x="37" y="521"/>
                    </a:lnTo>
                    <a:lnTo>
                      <a:pt x="52" y="499"/>
                    </a:lnTo>
                    <a:lnTo>
                      <a:pt x="72" y="470"/>
                    </a:lnTo>
                    <a:lnTo>
                      <a:pt x="94" y="437"/>
                    </a:lnTo>
                    <a:lnTo>
                      <a:pt x="118" y="399"/>
                    </a:lnTo>
                    <a:lnTo>
                      <a:pt x="145" y="358"/>
                    </a:lnTo>
                    <a:lnTo>
                      <a:pt x="173" y="316"/>
                    </a:lnTo>
                    <a:lnTo>
                      <a:pt x="202" y="272"/>
                    </a:lnTo>
                    <a:lnTo>
                      <a:pt x="231" y="228"/>
                    </a:lnTo>
                    <a:lnTo>
                      <a:pt x="258" y="186"/>
                    </a:lnTo>
                    <a:lnTo>
                      <a:pt x="286" y="145"/>
                    </a:lnTo>
                    <a:lnTo>
                      <a:pt x="310" y="107"/>
                    </a:lnTo>
                    <a:lnTo>
                      <a:pt x="333" y="74"/>
                    </a:lnTo>
                    <a:lnTo>
                      <a:pt x="353" y="45"/>
                    </a:lnTo>
                    <a:lnTo>
                      <a:pt x="368" y="23"/>
                    </a:lnTo>
                    <a:lnTo>
                      <a:pt x="379" y="7"/>
                    </a:lnTo>
                    <a:lnTo>
                      <a:pt x="385" y="0"/>
                    </a:lnTo>
                    <a:lnTo>
                      <a:pt x="388" y="6"/>
                    </a:lnTo>
                    <a:lnTo>
                      <a:pt x="391" y="10"/>
                    </a:lnTo>
                    <a:lnTo>
                      <a:pt x="391" y="19"/>
                    </a:lnTo>
                    <a:lnTo>
                      <a:pt x="388" y="31"/>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4" name="Freeform 114"/>
              <p:cNvSpPr>
                <a:spLocks/>
              </p:cNvSpPr>
              <p:nvPr/>
            </p:nvSpPr>
            <p:spPr bwMode="auto">
              <a:xfrm>
                <a:off x="3204" y="3273"/>
                <a:ext cx="38" cy="64"/>
              </a:xfrm>
              <a:custGeom>
                <a:avLst/>
                <a:gdLst>
                  <a:gd name="T0" fmla="*/ 1 w 75"/>
                  <a:gd name="T1" fmla="*/ 1 h 126"/>
                  <a:gd name="T2" fmla="*/ 1 w 75"/>
                  <a:gd name="T3" fmla="*/ 1 h 126"/>
                  <a:gd name="T4" fmla="*/ 1 w 75"/>
                  <a:gd name="T5" fmla="*/ 1 h 126"/>
                  <a:gd name="T6" fmla="*/ 1 w 75"/>
                  <a:gd name="T7" fmla="*/ 1 h 126"/>
                  <a:gd name="T8" fmla="*/ 1 w 75"/>
                  <a:gd name="T9" fmla="*/ 1 h 126"/>
                  <a:gd name="T10" fmla="*/ 1 w 75"/>
                  <a:gd name="T11" fmla="*/ 1 h 126"/>
                  <a:gd name="T12" fmla="*/ 1 w 75"/>
                  <a:gd name="T13" fmla="*/ 1 h 126"/>
                  <a:gd name="T14" fmla="*/ 1 w 75"/>
                  <a:gd name="T15" fmla="*/ 1 h 126"/>
                  <a:gd name="T16" fmla="*/ 1 w 75"/>
                  <a:gd name="T17" fmla="*/ 1 h 126"/>
                  <a:gd name="T18" fmla="*/ 1 w 75"/>
                  <a:gd name="T19" fmla="*/ 1 h 126"/>
                  <a:gd name="T20" fmla="*/ 1 w 75"/>
                  <a:gd name="T21" fmla="*/ 1 h 126"/>
                  <a:gd name="T22" fmla="*/ 1 w 75"/>
                  <a:gd name="T23" fmla="*/ 1 h 126"/>
                  <a:gd name="T24" fmla="*/ 1 w 75"/>
                  <a:gd name="T25" fmla="*/ 1 h 126"/>
                  <a:gd name="T26" fmla="*/ 1 w 75"/>
                  <a:gd name="T27" fmla="*/ 1 h 126"/>
                  <a:gd name="T28" fmla="*/ 0 w 75"/>
                  <a:gd name="T29" fmla="*/ 1 h 126"/>
                  <a:gd name="T30" fmla="*/ 1 w 75"/>
                  <a:gd name="T31" fmla="*/ 1 h 126"/>
                  <a:gd name="T32" fmla="*/ 1 w 75"/>
                  <a:gd name="T33" fmla="*/ 1 h 126"/>
                  <a:gd name="T34" fmla="*/ 1 w 75"/>
                  <a:gd name="T35" fmla="*/ 1 h 126"/>
                  <a:gd name="T36" fmla="*/ 1 w 75"/>
                  <a:gd name="T37" fmla="*/ 1 h 126"/>
                  <a:gd name="T38" fmla="*/ 1 w 75"/>
                  <a:gd name="T39" fmla="*/ 1 h 126"/>
                  <a:gd name="T40" fmla="*/ 1 w 75"/>
                  <a:gd name="T41" fmla="*/ 1 h 126"/>
                  <a:gd name="T42" fmla="*/ 1 w 75"/>
                  <a:gd name="T43" fmla="*/ 1 h 126"/>
                  <a:gd name="T44" fmla="*/ 1 w 75"/>
                  <a:gd name="T45" fmla="*/ 1 h 126"/>
                  <a:gd name="T46" fmla="*/ 1 w 75"/>
                  <a:gd name="T47" fmla="*/ 1 h 126"/>
                  <a:gd name="T48" fmla="*/ 1 w 75"/>
                  <a:gd name="T49" fmla="*/ 0 h 126"/>
                  <a:gd name="T50" fmla="*/ 1 w 75"/>
                  <a:gd name="T51" fmla="*/ 1 h 126"/>
                  <a:gd name="T52" fmla="*/ 1 w 75"/>
                  <a:gd name="T53" fmla="*/ 1 h 126"/>
                  <a:gd name="T54" fmla="*/ 1 w 75"/>
                  <a:gd name="T55" fmla="*/ 1 h 126"/>
                  <a:gd name="T56" fmla="*/ 1 w 75"/>
                  <a:gd name="T57" fmla="*/ 1 h 1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126"/>
                  <a:gd name="T89" fmla="*/ 75 w 75"/>
                  <a:gd name="T90" fmla="*/ 126 h 12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126">
                    <a:moveTo>
                      <a:pt x="65" y="41"/>
                    </a:moveTo>
                    <a:lnTo>
                      <a:pt x="60" y="53"/>
                    </a:lnTo>
                    <a:lnTo>
                      <a:pt x="56" y="64"/>
                    </a:lnTo>
                    <a:lnTo>
                      <a:pt x="50" y="74"/>
                    </a:lnTo>
                    <a:lnTo>
                      <a:pt x="43" y="84"/>
                    </a:lnTo>
                    <a:lnTo>
                      <a:pt x="37" y="94"/>
                    </a:lnTo>
                    <a:lnTo>
                      <a:pt x="31" y="104"/>
                    </a:lnTo>
                    <a:lnTo>
                      <a:pt x="26" y="115"/>
                    </a:lnTo>
                    <a:lnTo>
                      <a:pt x="21" y="126"/>
                    </a:lnTo>
                    <a:lnTo>
                      <a:pt x="19" y="126"/>
                    </a:lnTo>
                    <a:lnTo>
                      <a:pt x="15" y="125"/>
                    </a:lnTo>
                    <a:lnTo>
                      <a:pt x="11" y="121"/>
                    </a:lnTo>
                    <a:lnTo>
                      <a:pt x="6" y="116"/>
                    </a:lnTo>
                    <a:lnTo>
                      <a:pt x="2" y="109"/>
                    </a:lnTo>
                    <a:lnTo>
                      <a:pt x="0" y="101"/>
                    </a:lnTo>
                    <a:lnTo>
                      <a:pt x="2" y="93"/>
                    </a:lnTo>
                    <a:lnTo>
                      <a:pt x="7" y="84"/>
                    </a:lnTo>
                    <a:lnTo>
                      <a:pt x="14" y="72"/>
                    </a:lnTo>
                    <a:lnTo>
                      <a:pt x="21" y="62"/>
                    </a:lnTo>
                    <a:lnTo>
                      <a:pt x="27" y="50"/>
                    </a:lnTo>
                    <a:lnTo>
                      <a:pt x="33" y="39"/>
                    </a:lnTo>
                    <a:lnTo>
                      <a:pt x="40" y="28"/>
                    </a:lnTo>
                    <a:lnTo>
                      <a:pt x="46" y="18"/>
                    </a:lnTo>
                    <a:lnTo>
                      <a:pt x="56" y="9"/>
                    </a:lnTo>
                    <a:lnTo>
                      <a:pt x="65" y="0"/>
                    </a:lnTo>
                    <a:lnTo>
                      <a:pt x="75" y="8"/>
                    </a:lnTo>
                    <a:lnTo>
                      <a:pt x="75" y="18"/>
                    </a:lnTo>
                    <a:lnTo>
                      <a:pt x="69" y="31"/>
                    </a:lnTo>
                    <a:lnTo>
                      <a:pt x="65" y="41"/>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5" name="Freeform 115"/>
              <p:cNvSpPr>
                <a:spLocks/>
              </p:cNvSpPr>
              <p:nvPr/>
            </p:nvSpPr>
            <p:spPr bwMode="auto">
              <a:xfrm>
                <a:off x="3076" y="3262"/>
                <a:ext cx="118" cy="38"/>
              </a:xfrm>
              <a:custGeom>
                <a:avLst/>
                <a:gdLst>
                  <a:gd name="T0" fmla="*/ 1 w 235"/>
                  <a:gd name="T1" fmla="*/ 1 h 75"/>
                  <a:gd name="T2" fmla="*/ 1 w 235"/>
                  <a:gd name="T3" fmla="*/ 1 h 75"/>
                  <a:gd name="T4" fmla="*/ 1 w 235"/>
                  <a:gd name="T5" fmla="*/ 1 h 75"/>
                  <a:gd name="T6" fmla="*/ 1 w 235"/>
                  <a:gd name="T7" fmla="*/ 1 h 75"/>
                  <a:gd name="T8" fmla="*/ 1 w 235"/>
                  <a:gd name="T9" fmla="*/ 1 h 75"/>
                  <a:gd name="T10" fmla="*/ 1 w 235"/>
                  <a:gd name="T11" fmla="*/ 1 h 75"/>
                  <a:gd name="T12" fmla="*/ 1 w 235"/>
                  <a:gd name="T13" fmla="*/ 1 h 75"/>
                  <a:gd name="T14" fmla="*/ 1 w 235"/>
                  <a:gd name="T15" fmla="*/ 1 h 75"/>
                  <a:gd name="T16" fmla="*/ 1 w 235"/>
                  <a:gd name="T17" fmla="*/ 1 h 75"/>
                  <a:gd name="T18" fmla="*/ 1 w 235"/>
                  <a:gd name="T19" fmla="*/ 1 h 75"/>
                  <a:gd name="T20" fmla="*/ 1 w 235"/>
                  <a:gd name="T21" fmla="*/ 1 h 75"/>
                  <a:gd name="T22" fmla="*/ 1 w 235"/>
                  <a:gd name="T23" fmla="*/ 1 h 75"/>
                  <a:gd name="T24" fmla="*/ 1 w 235"/>
                  <a:gd name="T25" fmla="*/ 1 h 75"/>
                  <a:gd name="T26" fmla="*/ 1 w 235"/>
                  <a:gd name="T27" fmla="*/ 1 h 75"/>
                  <a:gd name="T28" fmla="*/ 1 w 235"/>
                  <a:gd name="T29" fmla="*/ 1 h 75"/>
                  <a:gd name="T30" fmla="*/ 1 w 235"/>
                  <a:gd name="T31" fmla="*/ 1 h 75"/>
                  <a:gd name="T32" fmla="*/ 1 w 235"/>
                  <a:gd name="T33" fmla="*/ 1 h 75"/>
                  <a:gd name="T34" fmla="*/ 1 w 235"/>
                  <a:gd name="T35" fmla="*/ 1 h 75"/>
                  <a:gd name="T36" fmla="*/ 1 w 235"/>
                  <a:gd name="T37" fmla="*/ 1 h 75"/>
                  <a:gd name="T38" fmla="*/ 1 w 235"/>
                  <a:gd name="T39" fmla="*/ 1 h 75"/>
                  <a:gd name="T40" fmla="*/ 1 w 235"/>
                  <a:gd name="T41" fmla="*/ 1 h 75"/>
                  <a:gd name="T42" fmla="*/ 1 w 235"/>
                  <a:gd name="T43" fmla="*/ 1 h 75"/>
                  <a:gd name="T44" fmla="*/ 1 w 235"/>
                  <a:gd name="T45" fmla="*/ 1 h 75"/>
                  <a:gd name="T46" fmla="*/ 1 w 235"/>
                  <a:gd name="T47" fmla="*/ 1 h 75"/>
                  <a:gd name="T48" fmla="*/ 1 w 235"/>
                  <a:gd name="T49" fmla="*/ 1 h 75"/>
                  <a:gd name="T50" fmla="*/ 1 w 235"/>
                  <a:gd name="T51" fmla="*/ 1 h 75"/>
                  <a:gd name="T52" fmla="*/ 1 w 235"/>
                  <a:gd name="T53" fmla="*/ 1 h 75"/>
                  <a:gd name="T54" fmla="*/ 1 w 235"/>
                  <a:gd name="T55" fmla="*/ 1 h 75"/>
                  <a:gd name="T56" fmla="*/ 0 w 235"/>
                  <a:gd name="T57" fmla="*/ 1 h 75"/>
                  <a:gd name="T58" fmla="*/ 1 w 235"/>
                  <a:gd name="T59" fmla="*/ 1 h 75"/>
                  <a:gd name="T60" fmla="*/ 1 w 235"/>
                  <a:gd name="T61" fmla="*/ 1 h 75"/>
                  <a:gd name="T62" fmla="*/ 1 w 235"/>
                  <a:gd name="T63" fmla="*/ 1 h 75"/>
                  <a:gd name="T64" fmla="*/ 1 w 235"/>
                  <a:gd name="T65" fmla="*/ 0 h 75"/>
                  <a:gd name="T66" fmla="*/ 1 w 235"/>
                  <a:gd name="T67" fmla="*/ 1 h 75"/>
                  <a:gd name="T68" fmla="*/ 1 w 235"/>
                  <a:gd name="T69" fmla="*/ 1 h 75"/>
                  <a:gd name="T70" fmla="*/ 1 w 235"/>
                  <a:gd name="T71" fmla="*/ 1 h 75"/>
                  <a:gd name="T72" fmla="*/ 1 w 235"/>
                  <a:gd name="T73" fmla="*/ 1 h 75"/>
                  <a:gd name="T74" fmla="*/ 1 w 235"/>
                  <a:gd name="T75" fmla="*/ 1 h 75"/>
                  <a:gd name="T76" fmla="*/ 1 w 235"/>
                  <a:gd name="T77" fmla="*/ 1 h 75"/>
                  <a:gd name="T78" fmla="*/ 1 w 235"/>
                  <a:gd name="T79" fmla="*/ 1 h 75"/>
                  <a:gd name="T80" fmla="*/ 1 w 235"/>
                  <a:gd name="T81" fmla="*/ 1 h 75"/>
                  <a:gd name="T82" fmla="*/ 1 w 235"/>
                  <a:gd name="T83" fmla="*/ 1 h 75"/>
                  <a:gd name="T84" fmla="*/ 1 w 235"/>
                  <a:gd name="T85" fmla="*/ 1 h 75"/>
                  <a:gd name="T86" fmla="*/ 1 w 235"/>
                  <a:gd name="T87" fmla="*/ 1 h 75"/>
                  <a:gd name="T88" fmla="*/ 1 w 235"/>
                  <a:gd name="T89" fmla="*/ 1 h 75"/>
                  <a:gd name="T90" fmla="*/ 1 w 235"/>
                  <a:gd name="T91" fmla="*/ 1 h 75"/>
                  <a:gd name="T92" fmla="*/ 1 w 235"/>
                  <a:gd name="T93" fmla="*/ 1 h 75"/>
                  <a:gd name="T94" fmla="*/ 1 w 235"/>
                  <a:gd name="T95" fmla="*/ 1 h 75"/>
                  <a:gd name="T96" fmla="*/ 1 w 235"/>
                  <a:gd name="T97" fmla="*/ 1 h 7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5"/>
                  <a:gd name="T148" fmla="*/ 0 h 75"/>
                  <a:gd name="T149" fmla="*/ 235 w 235"/>
                  <a:gd name="T150" fmla="*/ 75 h 7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5" h="75">
                    <a:moveTo>
                      <a:pt x="235" y="53"/>
                    </a:moveTo>
                    <a:lnTo>
                      <a:pt x="228" y="58"/>
                    </a:lnTo>
                    <a:lnTo>
                      <a:pt x="225" y="68"/>
                    </a:lnTo>
                    <a:lnTo>
                      <a:pt x="222" y="75"/>
                    </a:lnTo>
                    <a:lnTo>
                      <a:pt x="213" y="73"/>
                    </a:lnTo>
                    <a:lnTo>
                      <a:pt x="215" y="65"/>
                    </a:lnTo>
                    <a:lnTo>
                      <a:pt x="216" y="57"/>
                    </a:lnTo>
                    <a:lnTo>
                      <a:pt x="213" y="52"/>
                    </a:lnTo>
                    <a:lnTo>
                      <a:pt x="206" y="48"/>
                    </a:lnTo>
                    <a:lnTo>
                      <a:pt x="194" y="45"/>
                    </a:lnTo>
                    <a:lnTo>
                      <a:pt x="183" y="41"/>
                    </a:lnTo>
                    <a:lnTo>
                      <a:pt x="171" y="39"/>
                    </a:lnTo>
                    <a:lnTo>
                      <a:pt x="160" y="35"/>
                    </a:lnTo>
                    <a:lnTo>
                      <a:pt x="147" y="33"/>
                    </a:lnTo>
                    <a:lnTo>
                      <a:pt x="136" y="30"/>
                    </a:lnTo>
                    <a:lnTo>
                      <a:pt x="124" y="27"/>
                    </a:lnTo>
                    <a:lnTo>
                      <a:pt x="111" y="25"/>
                    </a:lnTo>
                    <a:lnTo>
                      <a:pt x="100" y="24"/>
                    </a:lnTo>
                    <a:lnTo>
                      <a:pt x="88" y="22"/>
                    </a:lnTo>
                    <a:lnTo>
                      <a:pt x="76" y="19"/>
                    </a:lnTo>
                    <a:lnTo>
                      <a:pt x="64" y="18"/>
                    </a:lnTo>
                    <a:lnTo>
                      <a:pt x="53" y="16"/>
                    </a:lnTo>
                    <a:lnTo>
                      <a:pt x="40" y="15"/>
                    </a:lnTo>
                    <a:lnTo>
                      <a:pt x="28" y="14"/>
                    </a:lnTo>
                    <a:lnTo>
                      <a:pt x="17" y="12"/>
                    </a:lnTo>
                    <a:lnTo>
                      <a:pt x="12" y="17"/>
                    </a:lnTo>
                    <a:lnTo>
                      <a:pt x="10" y="23"/>
                    </a:lnTo>
                    <a:lnTo>
                      <a:pt x="7" y="27"/>
                    </a:lnTo>
                    <a:lnTo>
                      <a:pt x="0" y="25"/>
                    </a:lnTo>
                    <a:lnTo>
                      <a:pt x="1" y="14"/>
                    </a:lnTo>
                    <a:lnTo>
                      <a:pt x="8" y="5"/>
                    </a:lnTo>
                    <a:lnTo>
                      <a:pt x="17" y="2"/>
                    </a:lnTo>
                    <a:lnTo>
                      <a:pt x="27" y="0"/>
                    </a:lnTo>
                    <a:lnTo>
                      <a:pt x="40" y="2"/>
                    </a:lnTo>
                    <a:lnTo>
                      <a:pt x="53" y="4"/>
                    </a:lnTo>
                    <a:lnTo>
                      <a:pt x="67" y="7"/>
                    </a:lnTo>
                    <a:lnTo>
                      <a:pt x="79" y="9"/>
                    </a:lnTo>
                    <a:lnTo>
                      <a:pt x="93" y="11"/>
                    </a:lnTo>
                    <a:lnTo>
                      <a:pt x="107" y="14"/>
                    </a:lnTo>
                    <a:lnTo>
                      <a:pt x="119" y="16"/>
                    </a:lnTo>
                    <a:lnTo>
                      <a:pt x="133" y="18"/>
                    </a:lnTo>
                    <a:lnTo>
                      <a:pt x="146" y="22"/>
                    </a:lnTo>
                    <a:lnTo>
                      <a:pt x="160" y="24"/>
                    </a:lnTo>
                    <a:lnTo>
                      <a:pt x="172" y="27"/>
                    </a:lnTo>
                    <a:lnTo>
                      <a:pt x="185" y="32"/>
                    </a:lnTo>
                    <a:lnTo>
                      <a:pt x="198" y="35"/>
                    </a:lnTo>
                    <a:lnTo>
                      <a:pt x="210" y="41"/>
                    </a:lnTo>
                    <a:lnTo>
                      <a:pt x="223" y="47"/>
                    </a:lnTo>
                    <a:lnTo>
                      <a:pt x="235" y="53"/>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6" name="Freeform 116"/>
              <p:cNvSpPr>
                <a:spLocks/>
              </p:cNvSpPr>
              <p:nvPr/>
            </p:nvSpPr>
            <p:spPr bwMode="auto">
              <a:xfrm>
                <a:off x="2624" y="3169"/>
                <a:ext cx="158" cy="230"/>
              </a:xfrm>
              <a:custGeom>
                <a:avLst/>
                <a:gdLst>
                  <a:gd name="T0" fmla="*/ 1 w 316"/>
                  <a:gd name="T1" fmla="*/ 1 h 460"/>
                  <a:gd name="T2" fmla="*/ 1 w 316"/>
                  <a:gd name="T3" fmla="*/ 1 h 460"/>
                  <a:gd name="T4" fmla="*/ 1 w 316"/>
                  <a:gd name="T5" fmla="*/ 1 h 460"/>
                  <a:gd name="T6" fmla="*/ 1 w 316"/>
                  <a:gd name="T7" fmla="*/ 1 h 460"/>
                  <a:gd name="T8" fmla="*/ 1 w 316"/>
                  <a:gd name="T9" fmla="*/ 1 h 460"/>
                  <a:gd name="T10" fmla="*/ 1 w 316"/>
                  <a:gd name="T11" fmla="*/ 1 h 460"/>
                  <a:gd name="T12" fmla="*/ 1 w 316"/>
                  <a:gd name="T13" fmla="*/ 1 h 460"/>
                  <a:gd name="T14" fmla="*/ 1 w 316"/>
                  <a:gd name="T15" fmla="*/ 1 h 460"/>
                  <a:gd name="T16" fmla="*/ 1 w 316"/>
                  <a:gd name="T17" fmla="*/ 1 h 460"/>
                  <a:gd name="T18" fmla="*/ 1 w 316"/>
                  <a:gd name="T19" fmla="*/ 1 h 460"/>
                  <a:gd name="T20" fmla="*/ 1 w 316"/>
                  <a:gd name="T21" fmla="*/ 1 h 460"/>
                  <a:gd name="T22" fmla="*/ 1 w 316"/>
                  <a:gd name="T23" fmla="*/ 1 h 460"/>
                  <a:gd name="T24" fmla="*/ 1 w 316"/>
                  <a:gd name="T25" fmla="*/ 1 h 460"/>
                  <a:gd name="T26" fmla="*/ 1 w 316"/>
                  <a:gd name="T27" fmla="*/ 1 h 460"/>
                  <a:gd name="T28" fmla="*/ 1 w 316"/>
                  <a:gd name="T29" fmla="*/ 1 h 460"/>
                  <a:gd name="T30" fmla="*/ 1 w 316"/>
                  <a:gd name="T31" fmla="*/ 1 h 460"/>
                  <a:gd name="T32" fmla="*/ 1 w 316"/>
                  <a:gd name="T33" fmla="*/ 1 h 460"/>
                  <a:gd name="T34" fmla="*/ 1 w 316"/>
                  <a:gd name="T35" fmla="*/ 1 h 460"/>
                  <a:gd name="T36" fmla="*/ 1 w 316"/>
                  <a:gd name="T37" fmla="*/ 1 h 460"/>
                  <a:gd name="T38" fmla="*/ 1 w 316"/>
                  <a:gd name="T39" fmla="*/ 1 h 460"/>
                  <a:gd name="T40" fmla="*/ 0 w 316"/>
                  <a:gd name="T41" fmla="*/ 1 h 460"/>
                  <a:gd name="T42" fmla="*/ 1 w 316"/>
                  <a:gd name="T43" fmla="*/ 1 h 460"/>
                  <a:gd name="T44" fmla="*/ 1 w 316"/>
                  <a:gd name="T45" fmla="*/ 1 h 460"/>
                  <a:gd name="T46" fmla="*/ 1 w 316"/>
                  <a:gd name="T47" fmla="*/ 1 h 460"/>
                  <a:gd name="T48" fmla="*/ 1 w 316"/>
                  <a:gd name="T49" fmla="*/ 1 h 460"/>
                  <a:gd name="T50" fmla="*/ 1 w 316"/>
                  <a:gd name="T51" fmla="*/ 1 h 460"/>
                  <a:gd name="T52" fmla="*/ 1 w 316"/>
                  <a:gd name="T53" fmla="*/ 1 h 460"/>
                  <a:gd name="T54" fmla="*/ 1 w 316"/>
                  <a:gd name="T55" fmla="*/ 1 h 460"/>
                  <a:gd name="T56" fmla="*/ 1 w 316"/>
                  <a:gd name="T57" fmla="*/ 1 h 460"/>
                  <a:gd name="T58" fmla="*/ 1 w 316"/>
                  <a:gd name="T59" fmla="*/ 1 h 460"/>
                  <a:gd name="T60" fmla="*/ 1 w 316"/>
                  <a:gd name="T61" fmla="*/ 1 h 460"/>
                  <a:gd name="T62" fmla="*/ 1 w 316"/>
                  <a:gd name="T63" fmla="*/ 1 h 460"/>
                  <a:gd name="T64" fmla="*/ 1 w 316"/>
                  <a:gd name="T65" fmla="*/ 1 h 460"/>
                  <a:gd name="T66" fmla="*/ 1 w 316"/>
                  <a:gd name="T67" fmla="*/ 1 h 460"/>
                  <a:gd name="T68" fmla="*/ 1 w 316"/>
                  <a:gd name="T69" fmla="*/ 1 h 460"/>
                  <a:gd name="T70" fmla="*/ 1 w 316"/>
                  <a:gd name="T71" fmla="*/ 1 h 460"/>
                  <a:gd name="T72" fmla="*/ 1 w 316"/>
                  <a:gd name="T73" fmla="*/ 1 h 460"/>
                  <a:gd name="T74" fmla="*/ 1 w 316"/>
                  <a:gd name="T75" fmla="*/ 0 h 460"/>
                  <a:gd name="T76" fmla="*/ 1 w 316"/>
                  <a:gd name="T77" fmla="*/ 1 h 460"/>
                  <a:gd name="T78" fmla="*/ 1 w 316"/>
                  <a:gd name="T79" fmla="*/ 1 h 460"/>
                  <a:gd name="T80" fmla="*/ 1 w 316"/>
                  <a:gd name="T81" fmla="*/ 1 h 4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16"/>
                  <a:gd name="T124" fmla="*/ 0 h 460"/>
                  <a:gd name="T125" fmla="*/ 316 w 316"/>
                  <a:gd name="T126" fmla="*/ 460 h 4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16" h="460">
                    <a:moveTo>
                      <a:pt x="316" y="16"/>
                    </a:moveTo>
                    <a:lnTo>
                      <a:pt x="299" y="40"/>
                    </a:lnTo>
                    <a:lnTo>
                      <a:pt x="281" y="67"/>
                    </a:lnTo>
                    <a:lnTo>
                      <a:pt x="260" y="98"/>
                    </a:lnTo>
                    <a:lnTo>
                      <a:pt x="237" y="130"/>
                    </a:lnTo>
                    <a:lnTo>
                      <a:pt x="214" y="164"/>
                    </a:lnTo>
                    <a:lnTo>
                      <a:pt x="190" y="199"/>
                    </a:lnTo>
                    <a:lnTo>
                      <a:pt x="167" y="234"/>
                    </a:lnTo>
                    <a:lnTo>
                      <a:pt x="142" y="268"/>
                    </a:lnTo>
                    <a:lnTo>
                      <a:pt x="119" y="303"/>
                    </a:lnTo>
                    <a:lnTo>
                      <a:pt x="99" y="335"/>
                    </a:lnTo>
                    <a:lnTo>
                      <a:pt x="78" y="365"/>
                    </a:lnTo>
                    <a:lnTo>
                      <a:pt x="61" y="392"/>
                    </a:lnTo>
                    <a:lnTo>
                      <a:pt x="44" y="416"/>
                    </a:lnTo>
                    <a:lnTo>
                      <a:pt x="32" y="436"/>
                    </a:lnTo>
                    <a:lnTo>
                      <a:pt x="24" y="449"/>
                    </a:lnTo>
                    <a:lnTo>
                      <a:pt x="18" y="459"/>
                    </a:lnTo>
                    <a:lnTo>
                      <a:pt x="14" y="460"/>
                    </a:lnTo>
                    <a:lnTo>
                      <a:pt x="10" y="459"/>
                    </a:lnTo>
                    <a:lnTo>
                      <a:pt x="4" y="457"/>
                    </a:lnTo>
                    <a:lnTo>
                      <a:pt x="0" y="456"/>
                    </a:lnTo>
                    <a:lnTo>
                      <a:pt x="2" y="449"/>
                    </a:lnTo>
                    <a:lnTo>
                      <a:pt x="9" y="436"/>
                    </a:lnTo>
                    <a:lnTo>
                      <a:pt x="20" y="416"/>
                    </a:lnTo>
                    <a:lnTo>
                      <a:pt x="35" y="391"/>
                    </a:lnTo>
                    <a:lnTo>
                      <a:pt x="54" y="362"/>
                    </a:lnTo>
                    <a:lnTo>
                      <a:pt x="76" y="328"/>
                    </a:lnTo>
                    <a:lnTo>
                      <a:pt x="99" y="294"/>
                    </a:lnTo>
                    <a:lnTo>
                      <a:pt x="124" y="256"/>
                    </a:lnTo>
                    <a:lnTo>
                      <a:pt x="149" y="219"/>
                    </a:lnTo>
                    <a:lnTo>
                      <a:pt x="176" y="181"/>
                    </a:lnTo>
                    <a:lnTo>
                      <a:pt x="201" y="144"/>
                    </a:lnTo>
                    <a:lnTo>
                      <a:pt x="225" y="108"/>
                    </a:lnTo>
                    <a:lnTo>
                      <a:pt x="248" y="76"/>
                    </a:lnTo>
                    <a:lnTo>
                      <a:pt x="269" y="46"/>
                    </a:lnTo>
                    <a:lnTo>
                      <a:pt x="286" y="21"/>
                    </a:lnTo>
                    <a:lnTo>
                      <a:pt x="300" y="1"/>
                    </a:lnTo>
                    <a:lnTo>
                      <a:pt x="307" y="0"/>
                    </a:lnTo>
                    <a:lnTo>
                      <a:pt x="312" y="4"/>
                    </a:lnTo>
                    <a:lnTo>
                      <a:pt x="314" y="9"/>
                    </a:lnTo>
                    <a:lnTo>
                      <a:pt x="316" y="16"/>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7" name="Freeform 117"/>
              <p:cNvSpPr>
                <a:spLocks/>
              </p:cNvSpPr>
              <p:nvPr/>
            </p:nvSpPr>
            <p:spPr bwMode="auto">
              <a:xfrm>
                <a:off x="2783" y="3190"/>
                <a:ext cx="47" cy="69"/>
              </a:xfrm>
              <a:custGeom>
                <a:avLst/>
                <a:gdLst>
                  <a:gd name="T0" fmla="*/ 0 w 95"/>
                  <a:gd name="T1" fmla="*/ 1 h 138"/>
                  <a:gd name="T2" fmla="*/ 0 w 95"/>
                  <a:gd name="T3" fmla="*/ 1 h 138"/>
                  <a:gd name="T4" fmla="*/ 0 w 95"/>
                  <a:gd name="T5" fmla="*/ 1 h 138"/>
                  <a:gd name="T6" fmla="*/ 0 w 95"/>
                  <a:gd name="T7" fmla="*/ 1 h 138"/>
                  <a:gd name="T8" fmla="*/ 0 w 95"/>
                  <a:gd name="T9" fmla="*/ 1 h 138"/>
                  <a:gd name="T10" fmla="*/ 0 w 95"/>
                  <a:gd name="T11" fmla="*/ 1 h 138"/>
                  <a:gd name="T12" fmla="*/ 0 w 95"/>
                  <a:gd name="T13" fmla="*/ 1 h 138"/>
                  <a:gd name="T14" fmla="*/ 0 w 95"/>
                  <a:gd name="T15" fmla="*/ 1 h 138"/>
                  <a:gd name="T16" fmla="*/ 0 w 95"/>
                  <a:gd name="T17" fmla="*/ 1 h 138"/>
                  <a:gd name="T18" fmla="*/ 0 w 95"/>
                  <a:gd name="T19" fmla="*/ 1 h 138"/>
                  <a:gd name="T20" fmla="*/ 0 w 95"/>
                  <a:gd name="T21" fmla="*/ 1 h 138"/>
                  <a:gd name="T22" fmla="*/ 0 w 95"/>
                  <a:gd name="T23" fmla="*/ 1 h 138"/>
                  <a:gd name="T24" fmla="*/ 0 w 95"/>
                  <a:gd name="T25" fmla="*/ 1 h 138"/>
                  <a:gd name="T26" fmla="*/ 0 w 95"/>
                  <a:gd name="T27" fmla="*/ 1 h 138"/>
                  <a:gd name="T28" fmla="*/ 0 w 95"/>
                  <a:gd name="T29" fmla="*/ 1 h 138"/>
                  <a:gd name="T30" fmla="*/ 0 w 95"/>
                  <a:gd name="T31" fmla="*/ 1 h 138"/>
                  <a:gd name="T32" fmla="*/ 0 w 95"/>
                  <a:gd name="T33" fmla="*/ 1 h 138"/>
                  <a:gd name="T34" fmla="*/ 0 w 95"/>
                  <a:gd name="T35" fmla="*/ 1 h 138"/>
                  <a:gd name="T36" fmla="*/ 0 w 95"/>
                  <a:gd name="T37" fmla="*/ 1 h 138"/>
                  <a:gd name="T38" fmla="*/ 0 w 95"/>
                  <a:gd name="T39" fmla="*/ 1 h 138"/>
                  <a:gd name="T40" fmla="*/ 0 w 95"/>
                  <a:gd name="T41" fmla="*/ 0 h 138"/>
                  <a:gd name="T42" fmla="*/ 0 w 95"/>
                  <a:gd name="T43" fmla="*/ 1 h 138"/>
                  <a:gd name="T44" fmla="*/ 0 w 95"/>
                  <a:gd name="T45" fmla="*/ 1 h 138"/>
                  <a:gd name="T46" fmla="*/ 0 w 95"/>
                  <a:gd name="T47" fmla="*/ 1 h 138"/>
                  <a:gd name="T48" fmla="*/ 0 w 95"/>
                  <a:gd name="T49" fmla="*/ 1 h 1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
                  <a:gd name="T76" fmla="*/ 0 h 138"/>
                  <a:gd name="T77" fmla="*/ 95 w 95"/>
                  <a:gd name="T78" fmla="*/ 138 h 1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 h="138">
                    <a:moveTo>
                      <a:pt x="84" y="38"/>
                    </a:moveTo>
                    <a:lnTo>
                      <a:pt x="76" y="47"/>
                    </a:lnTo>
                    <a:lnTo>
                      <a:pt x="69" y="56"/>
                    </a:lnTo>
                    <a:lnTo>
                      <a:pt x="63" y="67"/>
                    </a:lnTo>
                    <a:lnTo>
                      <a:pt x="57" y="77"/>
                    </a:lnTo>
                    <a:lnTo>
                      <a:pt x="50" y="87"/>
                    </a:lnTo>
                    <a:lnTo>
                      <a:pt x="44" y="100"/>
                    </a:lnTo>
                    <a:lnTo>
                      <a:pt x="37" y="113"/>
                    </a:lnTo>
                    <a:lnTo>
                      <a:pt x="31" y="128"/>
                    </a:lnTo>
                    <a:lnTo>
                      <a:pt x="23" y="130"/>
                    </a:lnTo>
                    <a:lnTo>
                      <a:pt x="13" y="134"/>
                    </a:lnTo>
                    <a:lnTo>
                      <a:pt x="4" y="138"/>
                    </a:lnTo>
                    <a:lnTo>
                      <a:pt x="0" y="134"/>
                    </a:lnTo>
                    <a:lnTo>
                      <a:pt x="7" y="117"/>
                    </a:lnTo>
                    <a:lnTo>
                      <a:pt x="16" y="99"/>
                    </a:lnTo>
                    <a:lnTo>
                      <a:pt x="27" y="80"/>
                    </a:lnTo>
                    <a:lnTo>
                      <a:pt x="38" y="63"/>
                    </a:lnTo>
                    <a:lnTo>
                      <a:pt x="51" y="46"/>
                    </a:lnTo>
                    <a:lnTo>
                      <a:pt x="63" y="29"/>
                    </a:lnTo>
                    <a:lnTo>
                      <a:pt x="75" y="14"/>
                    </a:lnTo>
                    <a:lnTo>
                      <a:pt x="87" y="0"/>
                    </a:lnTo>
                    <a:lnTo>
                      <a:pt x="95" y="9"/>
                    </a:lnTo>
                    <a:lnTo>
                      <a:pt x="94" y="18"/>
                    </a:lnTo>
                    <a:lnTo>
                      <a:pt x="89" y="27"/>
                    </a:lnTo>
                    <a:lnTo>
                      <a:pt x="84" y="3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8" name="Freeform 118"/>
              <p:cNvSpPr>
                <a:spLocks/>
              </p:cNvSpPr>
              <p:nvPr/>
            </p:nvSpPr>
            <p:spPr bwMode="auto">
              <a:xfrm>
                <a:off x="2835" y="3213"/>
                <a:ext cx="114" cy="41"/>
              </a:xfrm>
              <a:custGeom>
                <a:avLst/>
                <a:gdLst>
                  <a:gd name="T0" fmla="*/ 1 w 228"/>
                  <a:gd name="T1" fmla="*/ 1 h 82"/>
                  <a:gd name="T2" fmla="*/ 1 w 228"/>
                  <a:gd name="T3" fmla="*/ 1 h 82"/>
                  <a:gd name="T4" fmla="*/ 1 w 228"/>
                  <a:gd name="T5" fmla="*/ 1 h 82"/>
                  <a:gd name="T6" fmla="*/ 1 w 228"/>
                  <a:gd name="T7" fmla="*/ 1 h 82"/>
                  <a:gd name="T8" fmla="*/ 1 w 228"/>
                  <a:gd name="T9" fmla="*/ 1 h 82"/>
                  <a:gd name="T10" fmla="*/ 1 w 228"/>
                  <a:gd name="T11" fmla="*/ 1 h 82"/>
                  <a:gd name="T12" fmla="*/ 1 w 228"/>
                  <a:gd name="T13" fmla="*/ 1 h 82"/>
                  <a:gd name="T14" fmla="*/ 1 w 228"/>
                  <a:gd name="T15" fmla="*/ 1 h 82"/>
                  <a:gd name="T16" fmla="*/ 1 w 228"/>
                  <a:gd name="T17" fmla="*/ 1 h 82"/>
                  <a:gd name="T18" fmla="*/ 1 w 228"/>
                  <a:gd name="T19" fmla="*/ 1 h 82"/>
                  <a:gd name="T20" fmla="*/ 1 w 228"/>
                  <a:gd name="T21" fmla="*/ 1 h 82"/>
                  <a:gd name="T22" fmla="*/ 1 w 228"/>
                  <a:gd name="T23" fmla="*/ 1 h 82"/>
                  <a:gd name="T24" fmla="*/ 1 w 228"/>
                  <a:gd name="T25" fmla="*/ 1 h 82"/>
                  <a:gd name="T26" fmla="*/ 1 w 228"/>
                  <a:gd name="T27" fmla="*/ 1 h 82"/>
                  <a:gd name="T28" fmla="*/ 1 w 228"/>
                  <a:gd name="T29" fmla="*/ 1 h 82"/>
                  <a:gd name="T30" fmla="*/ 1 w 228"/>
                  <a:gd name="T31" fmla="*/ 1 h 82"/>
                  <a:gd name="T32" fmla="*/ 1 w 228"/>
                  <a:gd name="T33" fmla="*/ 1 h 82"/>
                  <a:gd name="T34" fmla="*/ 1 w 228"/>
                  <a:gd name="T35" fmla="*/ 1 h 82"/>
                  <a:gd name="T36" fmla="*/ 1 w 228"/>
                  <a:gd name="T37" fmla="*/ 1 h 82"/>
                  <a:gd name="T38" fmla="*/ 1 w 228"/>
                  <a:gd name="T39" fmla="*/ 1 h 82"/>
                  <a:gd name="T40" fmla="*/ 1 w 228"/>
                  <a:gd name="T41" fmla="*/ 1 h 82"/>
                  <a:gd name="T42" fmla="*/ 1 w 228"/>
                  <a:gd name="T43" fmla="*/ 1 h 82"/>
                  <a:gd name="T44" fmla="*/ 1 w 228"/>
                  <a:gd name="T45" fmla="*/ 1 h 82"/>
                  <a:gd name="T46" fmla="*/ 1 w 228"/>
                  <a:gd name="T47" fmla="*/ 1 h 82"/>
                  <a:gd name="T48" fmla="*/ 1 w 228"/>
                  <a:gd name="T49" fmla="*/ 1 h 82"/>
                  <a:gd name="T50" fmla="*/ 1 w 228"/>
                  <a:gd name="T51" fmla="*/ 1 h 82"/>
                  <a:gd name="T52" fmla="*/ 1 w 228"/>
                  <a:gd name="T53" fmla="*/ 1 h 82"/>
                  <a:gd name="T54" fmla="*/ 1 w 228"/>
                  <a:gd name="T55" fmla="*/ 1 h 82"/>
                  <a:gd name="T56" fmla="*/ 1 w 228"/>
                  <a:gd name="T57" fmla="*/ 1 h 82"/>
                  <a:gd name="T58" fmla="*/ 1 w 228"/>
                  <a:gd name="T59" fmla="*/ 1 h 82"/>
                  <a:gd name="T60" fmla="*/ 1 w 228"/>
                  <a:gd name="T61" fmla="*/ 1 h 82"/>
                  <a:gd name="T62" fmla="*/ 0 w 228"/>
                  <a:gd name="T63" fmla="*/ 1 h 82"/>
                  <a:gd name="T64" fmla="*/ 1 w 228"/>
                  <a:gd name="T65" fmla="*/ 1 h 82"/>
                  <a:gd name="T66" fmla="*/ 1 w 228"/>
                  <a:gd name="T67" fmla="*/ 1 h 82"/>
                  <a:gd name="T68" fmla="*/ 1 w 228"/>
                  <a:gd name="T69" fmla="*/ 1 h 82"/>
                  <a:gd name="T70" fmla="*/ 1 w 228"/>
                  <a:gd name="T71" fmla="*/ 0 h 82"/>
                  <a:gd name="T72" fmla="*/ 1 w 228"/>
                  <a:gd name="T73" fmla="*/ 1 h 82"/>
                  <a:gd name="T74" fmla="*/ 1 w 228"/>
                  <a:gd name="T75" fmla="*/ 1 h 8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82"/>
                  <a:gd name="T116" fmla="*/ 228 w 228"/>
                  <a:gd name="T117" fmla="*/ 82 h 8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82">
                    <a:moveTo>
                      <a:pt x="80" y="38"/>
                    </a:moveTo>
                    <a:lnTo>
                      <a:pt x="76" y="42"/>
                    </a:lnTo>
                    <a:lnTo>
                      <a:pt x="72" y="47"/>
                    </a:lnTo>
                    <a:lnTo>
                      <a:pt x="68" y="53"/>
                    </a:lnTo>
                    <a:lnTo>
                      <a:pt x="69" y="60"/>
                    </a:lnTo>
                    <a:lnTo>
                      <a:pt x="78" y="55"/>
                    </a:lnTo>
                    <a:lnTo>
                      <a:pt x="87" y="50"/>
                    </a:lnTo>
                    <a:lnTo>
                      <a:pt x="96" y="45"/>
                    </a:lnTo>
                    <a:lnTo>
                      <a:pt x="105" y="40"/>
                    </a:lnTo>
                    <a:lnTo>
                      <a:pt x="113" y="35"/>
                    </a:lnTo>
                    <a:lnTo>
                      <a:pt x="122" y="32"/>
                    </a:lnTo>
                    <a:lnTo>
                      <a:pt x="130" y="31"/>
                    </a:lnTo>
                    <a:lnTo>
                      <a:pt x="140" y="31"/>
                    </a:lnTo>
                    <a:lnTo>
                      <a:pt x="142" y="40"/>
                    </a:lnTo>
                    <a:lnTo>
                      <a:pt x="138" y="48"/>
                    </a:lnTo>
                    <a:lnTo>
                      <a:pt x="134" y="57"/>
                    </a:lnTo>
                    <a:lnTo>
                      <a:pt x="129" y="67"/>
                    </a:lnTo>
                    <a:lnTo>
                      <a:pt x="140" y="69"/>
                    </a:lnTo>
                    <a:lnTo>
                      <a:pt x="150" y="65"/>
                    </a:lnTo>
                    <a:lnTo>
                      <a:pt x="160" y="62"/>
                    </a:lnTo>
                    <a:lnTo>
                      <a:pt x="171" y="59"/>
                    </a:lnTo>
                    <a:lnTo>
                      <a:pt x="181" y="54"/>
                    </a:lnTo>
                    <a:lnTo>
                      <a:pt x="191" y="50"/>
                    </a:lnTo>
                    <a:lnTo>
                      <a:pt x="202" y="48"/>
                    </a:lnTo>
                    <a:lnTo>
                      <a:pt x="213" y="46"/>
                    </a:lnTo>
                    <a:lnTo>
                      <a:pt x="224" y="45"/>
                    </a:lnTo>
                    <a:lnTo>
                      <a:pt x="228" y="53"/>
                    </a:lnTo>
                    <a:lnTo>
                      <a:pt x="214" y="57"/>
                    </a:lnTo>
                    <a:lnTo>
                      <a:pt x="201" y="63"/>
                    </a:lnTo>
                    <a:lnTo>
                      <a:pt x="187" y="69"/>
                    </a:lnTo>
                    <a:lnTo>
                      <a:pt x="173" y="74"/>
                    </a:lnTo>
                    <a:lnTo>
                      <a:pt x="158" y="78"/>
                    </a:lnTo>
                    <a:lnTo>
                      <a:pt x="144" y="80"/>
                    </a:lnTo>
                    <a:lnTo>
                      <a:pt x="129" y="82"/>
                    </a:lnTo>
                    <a:lnTo>
                      <a:pt x="115" y="80"/>
                    </a:lnTo>
                    <a:lnTo>
                      <a:pt x="116" y="72"/>
                    </a:lnTo>
                    <a:lnTo>
                      <a:pt x="120" y="63"/>
                    </a:lnTo>
                    <a:lnTo>
                      <a:pt x="121" y="56"/>
                    </a:lnTo>
                    <a:lnTo>
                      <a:pt x="116" y="49"/>
                    </a:lnTo>
                    <a:lnTo>
                      <a:pt x="107" y="55"/>
                    </a:lnTo>
                    <a:lnTo>
                      <a:pt x="99" y="61"/>
                    </a:lnTo>
                    <a:lnTo>
                      <a:pt x="90" y="67"/>
                    </a:lnTo>
                    <a:lnTo>
                      <a:pt x="81" y="72"/>
                    </a:lnTo>
                    <a:lnTo>
                      <a:pt x="72" y="77"/>
                    </a:lnTo>
                    <a:lnTo>
                      <a:pt x="62" y="79"/>
                    </a:lnTo>
                    <a:lnTo>
                      <a:pt x="52" y="80"/>
                    </a:lnTo>
                    <a:lnTo>
                      <a:pt x="40" y="78"/>
                    </a:lnTo>
                    <a:lnTo>
                      <a:pt x="43" y="69"/>
                    </a:lnTo>
                    <a:lnTo>
                      <a:pt x="46" y="61"/>
                    </a:lnTo>
                    <a:lnTo>
                      <a:pt x="51" y="54"/>
                    </a:lnTo>
                    <a:lnTo>
                      <a:pt x="57" y="46"/>
                    </a:lnTo>
                    <a:lnTo>
                      <a:pt x="62" y="39"/>
                    </a:lnTo>
                    <a:lnTo>
                      <a:pt x="68" y="31"/>
                    </a:lnTo>
                    <a:lnTo>
                      <a:pt x="72" y="24"/>
                    </a:lnTo>
                    <a:lnTo>
                      <a:pt x="75" y="16"/>
                    </a:lnTo>
                    <a:lnTo>
                      <a:pt x="66" y="17"/>
                    </a:lnTo>
                    <a:lnTo>
                      <a:pt x="55" y="19"/>
                    </a:lnTo>
                    <a:lnTo>
                      <a:pt x="46" y="24"/>
                    </a:lnTo>
                    <a:lnTo>
                      <a:pt x="38" y="29"/>
                    </a:lnTo>
                    <a:lnTo>
                      <a:pt x="30" y="34"/>
                    </a:lnTo>
                    <a:lnTo>
                      <a:pt x="22" y="40"/>
                    </a:lnTo>
                    <a:lnTo>
                      <a:pt x="14" y="47"/>
                    </a:lnTo>
                    <a:lnTo>
                      <a:pt x="7" y="53"/>
                    </a:lnTo>
                    <a:lnTo>
                      <a:pt x="0" y="50"/>
                    </a:lnTo>
                    <a:lnTo>
                      <a:pt x="6" y="39"/>
                    </a:lnTo>
                    <a:lnTo>
                      <a:pt x="14" y="30"/>
                    </a:lnTo>
                    <a:lnTo>
                      <a:pt x="23" y="23"/>
                    </a:lnTo>
                    <a:lnTo>
                      <a:pt x="34" y="16"/>
                    </a:lnTo>
                    <a:lnTo>
                      <a:pt x="45" y="11"/>
                    </a:lnTo>
                    <a:lnTo>
                      <a:pt x="57" y="8"/>
                    </a:lnTo>
                    <a:lnTo>
                      <a:pt x="69" y="4"/>
                    </a:lnTo>
                    <a:lnTo>
                      <a:pt x="82" y="0"/>
                    </a:lnTo>
                    <a:lnTo>
                      <a:pt x="90" y="7"/>
                    </a:lnTo>
                    <a:lnTo>
                      <a:pt x="89" y="17"/>
                    </a:lnTo>
                    <a:lnTo>
                      <a:pt x="83" y="29"/>
                    </a:lnTo>
                    <a:lnTo>
                      <a:pt x="80" y="3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39" name="Freeform 119"/>
              <p:cNvSpPr>
                <a:spLocks/>
              </p:cNvSpPr>
              <p:nvPr/>
            </p:nvSpPr>
            <p:spPr bwMode="auto">
              <a:xfrm>
                <a:off x="2941" y="3245"/>
                <a:ext cx="78" cy="24"/>
              </a:xfrm>
              <a:custGeom>
                <a:avLst/>
                <a:gdLst>
                  <a:gd name="T0" fmla="*/ 0 w 157"/>
                  <a:gd name="T1" fmla="*/ 1 h 47"/>
                  <a:gd name="T2" fmla="*/ 0 w 157"/>
                  <a:gd name="T3" fmla="*/ 1 h 47"/>
                  <a:gd name="T4" fmla="*/ 0 w 157"/>
                  <a:gd name="T5" fmla="*/ 1 h 47"/>
                  <a:gd name="T6" fmla="*/ 0 w 157"/>
                  <a:gd name="T7" fmla="*/ 1 h 47"/>
                  <a:gd name="T8" fmla="*/ 0 w 157"/>
                  <a:gd name="T9" fmla="*/ 1 h 47"/>
                  <a:gd name="T10" fmla="*/ 0 w 157"/>
                  <a:gd name="T11" fmla="*/ 1 h 47"/>
                  <a:gd name="T12" fmla="*/ 0 w 157"/>
                  <a:gd name="T13" fmla="*/ 1 h 47"/>
                  <a:gd name="T14" fmla="*/ 0 w 157"/>
                  <a:gd name="T15" fmla="*/ 1 h 47"/>
                  <a:gd name="T16" fmla="*/ 0 w 157"/>
                  <a:gd name="T17" fmla="*/ 1 h 47"/>
                  <a:gd name="T18" fmla="*/ 0 w 157"/>
                  <a:gd name="T19" fmla="*/ 1 h 47"/>
                  <a:gd name="T20" fmla="*/ 0 w 157"/>
                  <a:gd name="T21" fmla="*/ 1 h 47"/>
                  <a:gd name="T22" fmla="*/ 0 w 157"/>
                  <a:gd name="T23" fmla="*/ 1 h 47"/>
                  <a:gd name="T24" fmla="*/ 0 w 157"/>
                  <a:gd name="T25" fmla="*/ 1 h 47"/>
                  <a:gd name="T26" fmla="*/ 0 w 157"/>
                  <a:gd name="T27" fmla="*/ 1 h 47"/>
                  <a:gd name="T28" fmla="*/ 0 w 157"/>
                  <a:gd name="T29" fmla="*/ 1 h 47"/>
                  <a:gd name="T30" fmla="*/ 0 w 157"/>
                  <a:gd name="T31" fmla="*/ 1 h 47"/>
                  <a:gd name="T32" fmla="*/ 0 w 157"/>
                  <a:gd name="T33" fmla="*/ 1 h 47"/>
                  <a:gd name="T34" fmla="*/ 0 w 157"/>
                  <a:gd name="T35" fmla="*/ 1 h 47"/>
                  <a:gd name="T36" fmla="*/ 0 w 157"/>
                  <a:gd name="T37" fmla="*/ 1 h 47"/>
                  <a:gd name="T38" fmla="*/ 0 w 157"/>
                  <a:gd name="T39" fmla="*/ 1 h 47"/>
                  <a:gd name="T40" fmla="*/ 0 w 157"/>
                  <a:gd name="T41" fmla="*/ 1 h 47"/>
                  <a:gd name="T42" fmla="*/ 0 w 157"/>
                  <a:gd name="T43" fmla="*/ 1 h 47"/>
                  <a:gd name="T44" fmla="*/ 0 w 157"/>
                  <a:gd name="T45" fmla="*/ 1 h 47"/>
                  <a:gd name="T46" fmla="*/ 0 w 157"/>
                  <a:gd name="T47" fmla="*/ 1 h 47"/>
                  <a:gd name="T48" fmla="*/ 0 w 157"/>
                  <a:gd name="T49" fmla="*/ 1 h 47"/>
                  <a:gd name="T50" fmla="*/ 0 w 157"/>
                  <a:gd name="T51" fmla="*/ 1 h 47"/>
                  <a:gd name="T52" fmla="*/ 0 w 157"/>
                  <a:gd name="T53" fmla="*/ 1 h 47"/>
                  <a:gd name="T54" fmla="*/ 0 w 157"/>
                  <a:gd name="T55" fmla="*/ 1 h 47"/>
                  <a:gd name="T56" fmla="*/ 0 w 157"/>
                  <a:gd name="T57" fmla="*/ 1 h 47"/>
                  <a:gd name="T58" fmla="*/ 0 w 157"/>
                  <a:gd name="T59" fmla="*/ 1 h 47"/>
                  <a:gd name="T60" fmla="*/ 0 w 157"/>
                  <a:gd name="T61" fmla="*/ 1 h 47"/>
                  <a:gd name="T62" fmla="*/ 0 w 157"/>
                  <a:gd name="T63" fmla="*/ 1 h 47"/>
                  <a:gd name="T64" fmla="*/ 0 w 157"/>
                  <a:gd name="T65" fmla="*/ 1 h 47"/>
                  <a:gd name="T66" fmla="*/ 0 w 157"/>
                  <a:gd name="T67" fmla="*/ 1 h 47"/>
                  <a:gd name="T68" fmla="*/ 0 w 157"/>
                  <a:gd name="T69" fmla="*/ 1 h 47"/>
                  <a:gd name="T70" fmla="*/ 0 w 157"/>
                  <a:gd name="T71" fmla="*/ 1 h 47"/>
                  <a:gd name="T72" fmla="*/ 0 w 157"/>
                  <a:gd name="T73" fmla="*/ 1 h 47"/>
                  <a:gd name="T74" fmla="*/ 0 w 157"/>
                  <a:gd name="T75" fmla="*/ 1 h 47"/>
                  <a:gd name="T76" fmla="*/ 0 w 157"/>
                  <a:gd name="T77" fmla="*/ 1 h 47"/>
                  <a:gd name="T78" fmla="*/ 0 w 157"/>
                  <a:gd name="T79" fmla="*/ 1 h 47"/>
                  <a:gd name="T80" fmla="*/ 0 w 157"/>
                  <a:gd name="T81" fmla="*/ 1 h 47"/>
                  <a:gd name="T82" fmla="*/ 0 w 157"/>
                  <a:gd name="T83" fmla="*/ 1 h 47"/>
                  <a:gd name="T84" fmla="*/ 0 w 157"/>
                  <a:gd name="T85" fmla="*/ 1 h 47"/>
                  <a:gd name="T86" fmla="*/ 0 w 157"/>
                  <a:gd name="T87" fmla="*/ 1 h 47"/>
                  <a:gd name="T88" fmla="*/ 0 w 157"/>
                  <a:gd name="T89" fmla="*/ 1 h 47"/>
                  <a:gd name="T90" fmla="*/ 0 w 157"/>
                  <a:gd name="T91" fmla="*/ 1 h 47"/>
                  <a:gd name="T92" fmla="*/ 0 w 157"/>
                  <a:gd name="T93" fmla="*/ 0 h 47"/>
                  <a:gd name="T94" fmla="*/ 0 w 157"/>
                  <a:gd name="T95" fmla="*/ 1 h 47"/>
                  <a:gd name="T96" fmla="*/ 0 w 157"/>
                  <a:gd name="T97" fmla="*/ 1 h 47"/>
                  <a:gd name="T98" fmla="*/ 0 w 157"/>
                  <a:gd name="T99" fmla="*/ 1 h 47"/>
                  <a:gd name="T100" fmla="*/ 0 w 157"/>
                  <a:gd name="T101" fmla="*/ 1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7"/>
                  <a:gd name="T154" fmla="*/ 0 h 47"/>
                  <a:gd name="T155" fmla="*/ 157 w 157"/>
                  <a:gd name="T156" fmla="*/ 47 h 4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7" h="47">
                    <a:moveTo>
                      <a:pt x="70" y="28"/>
                    </a:moveTo>
                    <a:lnTo>
                      <a:pt x="77" y="25"/>
                    </a:lnTo>
                    <a:lnTo>
                      <a:pt x="84" y="23"/>
                    </a:lnTo>
                    <a:lnTo>
                      <a:pt x="91" y="21"/>
                    </a:lnTo>
                    <a:lnTo>
                      <a:pt x="98" y="19"/>
                    </a:lnTo>
                    <a:lnTo>
                      <a:pt x="105" y="19"/>
                    </a:lnTo>
                    <a:lnTo>
                      <a:pt x="111" y="20"/>
                    </a:lnTo>
                    <a:lnTo>
                      <a:pt x="118" y="22"/>
                    </a:lnTo>
                    <a:lnTo>
                      <a:pt x="123" y="28"/>
                    </a:lnTo>
                    <a:lnTo>
                      <a:pt x="131" y="27"/>
                    </a:lnTo>
                    <a:lnTo>
                      <a:pt x="139" y="25"/>
                    </a:lnTo>
                    <a:lnTo>
                      <a:pt x="149" y="28"/>
                    </a:lnTo>
                    <a:lnTo>
                      <a:pt x="156" y="31"/>
                    </a:lnTo>
                    <a:lnTo>
                      <a:pt x="157" y="39"/>
                    </a:lnTo>
                    <a:lnTo>
                      <a:pt x="150" y="38"/>
                    </a:lnTo>
                    <a:lnTo>
                      <a:pt x="143" y="39"/>
                    </a:lnTo>
                    <a:lnTo>
                      <a:pt x="136" y="42"/>
                    </a:lnTo>
                    <a:lnTo>
                      <a:pt x="129" y="43"/>
                    </a:lnTo>
                    <a:lnTo>
                      <a:pt x="122" y="44"/>
                    </a:lnTo>
                    <a:lnTo>
                      <a:pt x="116" y="44"/>
                    </a:lnTo>
                    <a:lnTo>
                      <a:pt x="111" y="40"/>
                    </a:lnTo>
                    <a:lnTo>
                      <a:pt x="106" y="34"/>
                    </a:lnTo>
                    <a:lnTo>
                      <a:pt x="98" y="35"/>
                    </a:lnTo>
                    <a:lnTo>
                      <a:pt x="90" y="37"/>
                    </a:lnTo>
                    <a:lnTo>
                      <a:pt x="82" y="39"/>
                    </a:lnTo>
                    <a:lnTo>
                      <a:pt x="74" y="43"/>
                    </a:lnTo>
                    <a:lnTo>
                      <a:pt x="66" y="45"/>
                    </a:lnTo>
                    <a:lnTo>
                      <a:pt x="59" y="47"/>
                    </a:lnTo>
                    <a:lnTo>
                      <a:pt x="51" y="46"/>
                    </a:lnTo>
                    <a:lnTo>
                      <a:pt x="44" y="43"/>
                    </a:lnTo>
                    <a:lnTo>
                      <a:pt x="57" y="20"/>
                    </a:lnTo>
                    <a:lnTo>
                      <a:pt x="48" y="17"/>
                    </a:lnTo>
                    <a:lnTo>
                      <a:pt x="42" y="17"/>
                    </a:lnTo>
                    <a:lnTo>
                      <a:pt x="35" y="20"/>
                    </a:lnTo>
                    <a:lnTo>
                      <a:pt x="28" y="23"/>
                    </a:lnTo>
                    <a:lnTo>
                      <a:pt x="21" y="27"/>
                    </a:lnTo>
                    <a:lnTo>
                      <a:pt x="15" y="29"/>
                    </a:lnTo>
                    <a:lnTo>
                      <a:pt x="7" y="31"/>
                    </a:lnTo>
                    <a:lnTo>
                      <a:pt x="0" y="31"/>
                    </a:lnTo>
                    <a:lnTo>
                      <a:pt x="1" y="25"/>
                    </a:lnTo>
                    <a:lnTo>
                      <a:pt x="5" y="20"/>
                    </a:lnTo>
                    <a:lnTo>
                      <a:pt x="10" y="15"/>
                    </a:lnTo>
                    <a:lnTo>
                      <a:pt x="17" y="11"/>
                    </a:lnTo>
                    <a:lnTo>
                      <a:pt x="25" y="7"/>
                    </a:lnTo>
                    <a:lnTo>
                      <a:pt x="33" y="4"/>
                    </a:lnTo>
                    <a:lnTo>
                      <a:pt x="40" y="1"/>
                    </a:lnTo>
                    <a:lnTo>
                      <a:pt x="47" y="0"/>
                    </a:lnTo>
                    <a:lnTo>
                      <a:pt x="59" y="1"/>
                    </a:lnTo>
                    <a:lnTo>
                      <a:pt x="68" y="7"/>
                    </a:lnTo>
                    <a:lnTo>
                      <a:pt x="71" y="16"/>
                    </a:lnTo>
                    <a:lnTo>
                      <a:pt x="70" y="2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0" name="Freeform 120"/>
              <p:cNvSpPr>
                <a:spLocks/>
              </p:cNvSpPr>
              <p:nvPr/>
            </p:nvSpPr>
            <p:spPr bwMode="auto">
              <a:xfrm>
                <a:off x="3072" y="3284"/>
                <a:ext cx="108" cy="26"/>
              </a:xfrm>
              <a:custGeom>
                <a:avLst/>
                <a:gdLst>
                  <a:gd name="T0" fmla="*/ 1 w 215"/>
                  <a:gd name="T1" fmla="*/ 1 h 52"/>
                  <a:gd name="T2" fmla="*/ 1 w 215"/>
                  <a:gd name="T3" fmla="*/ 1 h 52"/>
                  <a:gd name="T4" fmla="*/ 1 w 215"/>
                  <a:gd name="T5" fmla="*/ 1 h 52"/>
                  <a:gd name="T6" fmla="*/ 1 w 215"/>
                  <a:gd name="T7" fmla="*/ 1 h 52"/>
                  <a:gd name="T8" fmla="*/ 1 w 215"/>
                  <a:gd name="T9" fmla="*/ 1 h 52"/>
                  <a:gd name="T10" fmla="*/ 1 w 215"/>
                  <a:gd name="T11" fmla="*/ 1 h 52"/>
                  <a:gd name="T12" fmla="*/ 1 w 215"/>
                  <a:gd name="T13" fmla="*/ 1 h 52"/>
                  <a:gd name="T14" fmla="*/ 1 w 215"/>
                  <a:gd name="T15" fmla="*/ 1 h 52"/>
                  <a:gd name="T16" fmla="*/ 1 w 215"/>
                  <a:gd name="T17" fmla="*/ 1 h 52"/>
                  <a:gd name="T18" fmla="*/ 1 w 215"/>
                  <a:gd name="T19" fmla="*/ 1 h 52"/>
                  <a:gd name="T20" fmla="*/ 1 w 215"/>
                  <a:gd name="T21" fmla="*/ 1 h 52"/>
                  <a:gd name="T22" fmla="*/ 1 w 215"/>
                  <a:gd name="T23" fmla="*/ 1 h 52"/>
                  <a:gd name="T24" fmla="*/ 0 w 215"/>
                  <a:gd name="T25" fmla="*/ 1 h 52"/>
                  <a:gd name="T26" fmla="*/ 1 w 215"/>
                  <a:gd name="T27" fmla="*/ 0 h 52"/>
                  <a:gd name="T28" fmla="*/ 1 w 215"/>
                  <a:gd name="T29" fmla="*/ 0 h 52"/>
                  <a:gd name="T30" fmla="*/ 1 w 215"/>
                  <a:gd name="T31" fmla="*/ 1 h 52"/>
                  <a:gd name="T32" fmla="*/ 1 w 215"/>
                  <a:gd name="T33" fmla="*/ 1 h 52"/>
                  <a:gd name="T34" fmla="*/ 1 w 215"/>
                  <a:gd name="T35" fmla="*/ 1 h 52"/>
                  <a:gd name="T36" fmla="*/ 1 w 215"/>
                  <a:gd name="T37" fmla="*/ 1 h 52"/>
                  <a:gd name="T38" fmla="*/ 1 w 215"/>
                  <a:gd name="T39" fmla="*/ 1 h 52"/>
                  <a:gd name="T40" fmla="*/ 1 w 215"/>
                  <a:gd name="T41" fmla="*/ 1 h 52"/>
                  <a:gd name="T42" fmla="*/ 1 w 215"/>
                  <a:gd name="T43" fmla="*/ 1 h 52"/>
                  <a:gd name="T44" fmla="*/ 1 w 215"/>
                  <a:gd name="T45" fmla="*/ 1 h 52"/>
                  <a:gd name="T46" fmla="*/ 1 w 215"/>
                  <a:gd name="T47" fmla="*/ 1 h 52"/>
                  <a:gd name="T48" fmla="*/ 1 w 215"/>
                  <a:gd name="T49" fmla="*/ 1 h 52"/>
                  <a:gd name="T50" fmla="*/ 1 w 215"/>
                  <a:gd name="T51" fmla="*/ 1 h 52"/>
                  <a:gd name="T52" fmla="*/ 1 w 215"/>
                  <a:gd name="T53" fmla="*/ 1 h 52"/>
                  <a:gd name="T54" fmla="*/ 1 w 215"/>
                  <a:gd name="T55" fmla="*/ 1 h 52"/>
                  <a:gd name="T56" fmla="*/ 1 w 215"/>
                  <a:gd name="T57" fmla="*/ 1 h 52"/>
                  <a:gd name="T58" fmla="*/ 1 w 215"/>
                  <a:gd name="T59" fmla="*/ 1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5"/>
                  <a:gd name="T91" fmla="*/ 0 h 52"/>
                  <a:gd name="T92" fmla="*/ 215 w 215"/>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5" h="52">
                    <a:moveTo>
                      <a:pt x="215" y="50"/>
                    </a:moveTo>
                    <a:lnTo>
                      <a:pt x="207" y="52"/>
                    </a:lnTo>
                    <a:lnTo>
                      <a:pt x="198" y="51"/>
                    </a:lnTo>
                    <a:lnTo>
                      <a:pt x="190" y="48"/>
                    </a:lnTo>
                    <a:lnTo>
                      <a:pt x="183" y="44"/>
                    </a:lnTo>
                    <a:lnTo>
                      <a:pt x="160" y="40"/>
                    </a:lnTo>
                    <a:lnTo>
                      <a:pt x="137" y="36"/>
                    </a:lnTo>
                    <a:lnTo>
                      <a:pt x="114" y="33"/>
                    </a:lnTo>
                    <a:lnTo>
                      <a:pt x="91" y="29"/>
                    </a:lnTo>
                    <a:lnTo>
                      <a:pt x="69" y="26"/>
                    </a:lnTo>
                    <a:lnTo>
                      <a:pt x="46" y="22"/>
                    </a:lnTo>
                    <a:lnTo>
                      <a:pt x="23" y="18"/>
                    </a:lnTo>
                    <a:lnTo>
                      <a:pt x="0" y="13"/>
                    </a:lnTo>
                    <a:lnTo>
                      <a:pt x="3" y="0"/>
                    </a:lnTo>
                    <a:lnTo>
                      <a:pt x="5" y="0"/>
                    </a:lnTo>
                    <a:lnTo>
                      <a:pt x="12" y="2"/>
                    </a:lnTo>
                    <a:lnTo>
                      <a:pt x="23" y="3"/>
                    </a:lnTo>
                    <a:lnTo>
                      <a:pt x="35" y="5"/>
                    </a:lnTo>
                    <a:lnTo>
                      <a:pt x="51" y="7"/>
                    </a:lnTo>
                    <a:lnTo>
                      <a:pt x="70" y="11"/>
                    </a:lnTo>
                    <a:lnTo>
                      <a:pt x="88" y="13"/>
                    </a:lnTo>
                    <a:lnTo>
                      <a:pt x="108" y="17"/>
                    </a:lnTo>
                    <a:lnTo>
                      <a:pt x="127" y="21"/>
                    </a:lnTo>
                    <a:lnTo>
                      <a:pt x="147" y="25"/>
                    </a:lnTo>
                    <a:lnTo>
                      <a:pt x="164" y="29"/>
                    </a:lnTo>
                    <a:lnTo>
                      <a:pt x="180" y="33"/>
                    </a:lnTo>
                    <a:lnTo>
                      <a:pt x="194" y="37"/>
                    </a:lnTo>
                    <a:lnTo>
                      <a:pt x="206" y="42"/>
                    </a:lnTo>
                    <a:lnTo>
                      <a:pt x="213" y="45"/>
                    </a:lnTo>
                    <a:lnTo>
                      <a:pt x="215" y="50"/>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1" name="Freeform 121"/>
              <p:cNvSpPr>
                <a:spLocks/>
              </p:cNvSpPr>
              <p:nvPr/>
            </p:nvSpPr>
            <p:spPr bwMode="auto">
              <a:xfrm>
                <a:off x="2786" y="3258"/>
                <a:ext cx="401" cy="90"/>
              </a:xfrm>
              <a:custGeom>
                <a:avLst/>
                <a:gdLst>
                  <a:gd name="T0" fmla="*/ 0 w 803"/>
                  <a:gd name="T1" fmla="*/ 1 h 178"/>
                  <a:gd name="T2" fmla="*/ 0 w 803"/>
                  <a:gd name="T3" fmla="*/ 1 h 178"/>
                  <a:gd name="T4" fmla="*/ 0 w 803"/>
                  <a:gd name="T5" fmla="*/ 1 h 178"/>
                  <a:gd name="T6" fmla="*/ 0 w 803"/>
                  <a:gd name="T7" fmla="*/ 1 h 178"/>
                  <a:gd name="T8" fmla="*/ 0 w 803"/>
                  <a:gd name="T9" fmla="*/ 1 h 178"/>
                  <a:gd name="T10" fmla="*/ 0 w 803"/>
                  <a:gd name="T11" fmla="*/ 1 h 178"/>
                  <a:gd name="T12" fmla="*/ 0 w 803"/>
                  <a:gd name="T13" fmla="*/ 1 h 178"/>
                  <a:gd name="T14" fmla="*/ 0 w 803"/>
                  <a:gd name="T15" fmla="*/ 1 h 178"/>
                  <a:gd name="T16" fmla="*/ 0 w 803"/>
                  <a:gd name="T17" fmla="*/ 1 h 178"/>
                  <a:gd name="T18" fmla="*/ 0 w 803"/>
                  <a:gd name="T19" fmla="*/ 1 h 178"/>
                  <a:gd name="T20" fmla="*/ 0 w 803"/>
                  <a:gd name="T21" fmla="*/ 1 h 178"/>
                  <a:gd name="T22" fmla="*/ 0 w 803"/>
                  <a:gd name="T23" fmla="*/ 1 h 178"/>
                  <a:gd name="T24" fmla="*/ 0 w 803"/>
                  <a:gd name="T25" fmla="*/ 1 h 178"/>
                  <a:gd name="T26" fmla="*/ 0 w 803"/>
                  <a:gd name="T27" fmla="*/ 1 h 178"/>
                  <a:gd name="T28" fmla="*/ 0 w 803"/>
                  <a:gd name="T29" fmla="*/ 1 h 178"/>
                  <a:gd name="T30" fmla="*/ 0 w 803"/>
                  <a:gd name="T31" fmla="*/ 1 h 178"/>
                  <a:gd name="T32" fmla="*/ 0 w 803"/>
                  <a:gd name="T33" fmla="*/ 1 h 178"/>
                  <a:gd name="T34" fmla="*/ 0 w 803"/>
                  <a:gd name="T35" fmla="*/ 1 h 178"/>
                  <a:gd name="T36" fmla="*/ 0 w 803"/>
                  <a:gd name="T37" fmla="*/ 1 h 178"/>
                  <a:gd name="T38" fmla="*/ 0 w 803"/>
                  <a:gd name="T39" fmla="*/ 1 h 178"/>
                  <a:gd name="T40" fmla="*/ 0 w 803"/>
                  <a:gd name="T41" fmla="*/ 1 h 178"/>
                  <a:gd name="T42" fmla="*/ 0 w 803"/>
                  <a:gd name="T43" fmla="*/ 1 h 178"/>
                  <a:gd name="T44" fmla="*/ 0 w 803"/>
                  <a:gd name="T45" fmla="*/ 1 h 178"/>
                  <a:gd name="T46" fmla="*/ 0 w 803"/>
                  <a:gd name="T47" fmla="*/ 1 h 178"/>
                  <a:gd name="T48" fmla="*/ 0 w 803"/>
                  <a:gd name="T49" fmla="*/ 1 h 178"/>
                  <a:gd name="T50" fmla="*/ 0 w 803"/>
                  <a:gd name="T51" fmla="*/ 1 h 178"/>
                  <a:gd name="T52" fmla="*/ 0 w 803"/>
                  <a:gd name="T53" fmla="*/ 1 h 178"/>
                  <a:gd name="T54" fmla="*/ 0 w 803"/>
                  <a:gd name="T55" fmla="*/ 1 h 178"/>
                  <a:gd name="T56" fmla="*/ 0 w 803"/>
                  <a:gd name="T57" fmla="*/ 1 h 178"/>
                  <a:gd name="T58" fmla="*/ 0 w 803"/>
                  <a:gd name="T59" fmla="*/ 1 h 178"/>
                  <a:gd name="T60" fmla="*/ 0 w 803"/>
                  <a:gd name="T61" fmla="*/ 1 h 178"/>
                  <a:gd name="T62" fmla="*/ 0 w 803"/>
                  <a:gd name="T63" fmla="*/ 1 h 1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03"/>
                  <a:gd name="T97" fmla="*/ 0 h 178"/>
                  <a:gd name="T98" fmla="*/ 803 w 803"/>
                  <a:gd name="T99" fmla="*/ 178 h 17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03" h="178">
                    <a:moveTo>
                      <a:pt x="801" y="178"/>
                    </a:moveTo>
                    <a:lnTo>
                      <a:pt x="798" y="178"/>
                    </a:lnTo>
                    <a:lnTo>
                      <a:pt x="791" y="176"/>
                    </a:lnTo>
                    <a:lnTo>
                      <a:pt x="781" y="175"/>
                    </a:lnTo>
                    <a:lnTo>
                      <a:pt x="767" y="171"/>
                    </a:lnTo>
                    <a:lnTo>
                      <a:pt x="750" y="168"/>
                    </a:lnTo>
                    <a:lnTo>
                      <a:pt x="729" y="164"/>
                    </a:lnTo>
                    <a:lnTo>
                      <a:pt x="705" y="159"/>
                    </a:lnTo>
                    <a:lnTo>
                      <a:pt x="680" y="154"/>
                    </a:lnTo>
                    <a:lnTo>
                      <a:pt x="651" y="148"/>
                    </a:lnTo>
                    <a:lnTo>
                      <a:pt x="620" y="142"/>
                    </a:lnTo>
                    <a:lnTo>
                      <a:pt x="587" y="136"/>
                    </a:lnTo>
                    <a:lnTo>
                      <a:pt x="554" y="129"/>
                    </a:lnTo>
                    <a:lnTo>
                      <a:pt x="520" y="122"/>
                    </a:lnTo>
                    <a:lnTo>
                      <a:pt x="483" y="115"/>
                    </a:lnTo>
                    <a:lnTo>
                      <a:pt x="447" y="107"/>
                    </a:lnTo>
                    <a:lnTo>
                      <a:pt x="410" y="100"/>
                    </a:lnTo>
                    <a:lnTo>
                      <a:pt x="373" y="92"/>
                    </a:lnTo>
                    <a:lnTo>
                      <a:pt x="336" y="85"/>
                    </a:lnTo>
                    <a:lnTo>
                      <a:pt x="300" y="77"/>
                    </a:lnTo>
                    <a:lnTo>
                      <a:pt x="265" y="70"/>
                    </a:lnTo>
                    <a:lnTo>
                      <a:pt x="230" y="63"/>
                    </a:lnTo>
                    <a:lnTo>
                      <a:pt x="197" y="56"/>
                    </a:lnTo>
                    <a:lnTo>
                      <a:pt x="166" y="50"/>
                    </a:lnTo>
                    <a:lnTo>
                      <a:pt x="136" y="45"/>
                    </a:lnTo>
                    <a:lnTo>
                      <a:pt x="108" y="39"/>
                    </a:lnTo>
                    <a:lnTo>
                      <a:pt x="83" y="33"/>
                    </a:lnTo>
                    <a:lnTo>
                      <a:pt x="61" y="28"/>
                    </a:lnTo>
                    <a:lnTo>
                      <a:pt x="42" y="25"/>
                    </a:lnTo>
                    <a:lnTo>
                      <a:pt x="25" y="22"/>
                    </a:lnTo>
                    <a:lnTo>
                      <a:pt x="13" y="19"/>
                    </a:lnTo>
                    <a:lnTo>
                      <a:pt x="5" y="17"/>
                    </a:lnTo>
                    <a:lnTo>
                      <a:pt x="0" y="16"/>
                    </a:lnTo>
                    <a:lnTo>
                      <a:pt x="1" y="16"/>
                    </a:lnTo>
                    <a:lnTo>
                      <a:pt x="6" y="13"/>
                    </a:lnTo>
                    <a:lnTo>
                      <a:pt x="12" y="11"/>
                    </a:lnTo>
                    <a:lnTo>
                      <a:pt x="20" y="9"/>
                    </a:lnTo>
                    <a:lnTo>
                      <a:pt x="28" y="7"/>
                    </a:lnTo>
                    <a:lnTo>
                      <a:pt x="37" y="3"/>
                    </a:lnTo>
                    <a:lnTo>
                      <a:pt x="45" y="1"/>
                    </a:lnTo>
                    <a:lnTo>
                      <a:pt x="53" y="0"/>
                    </a:lnTo>
                    <a:lnTo>
                      <a:pt x="66" y="2"/>
                    </a:lnTo>
                    <a:lnTo>
                      <a:pt x="90" y="7"/>
                    </a:lnTo>
                    <a:lnTo>
                      <a:pt x="125" y="13"/>
                    </a:lnTo>
                    <a:lnTo>
                      <a:pt x="168" y="22"/>
                    </a:lnTo>
                    <a:lnTo>
                      <a:pt x="220" y="31"/>
                    </a:lnTo>
                    <a:lnTo>
                      <a:pt x="277" y="42"/>
                    </a:lnTo>
                    <a:lnTo>
                      <a:pt x="338" y="54"/>
                    </a:lnTo>
                    <a:lnTo>
                      <a:pt x="400" y="65"/>
                    </a:lnTo>
                    <a:lnTo>
                      <a:pt x="463" y="77"/>
                    </a:lnTo>
                    <a:lnTo>
                      <a:pt x="525" y="89"/>
                    </a:lnTo>
                    <a:lnTo>
                      <a:pt x="584" y="100"/>
                    </a:lnTo>
                    <a:lnTo>
                      <a:pt x="638" y="110"/>
                    </a:lnTo>
                    <a:lnTo>
                      <a:pt x="685" y="121"/>
                    </a:lnTo>
                    <a:lnTo>
                      <a:pt x="725" y="128"/>
                    </a:lnTo>
                    <a:lnTo>
                      <a:pt x="754" y="134"/>
                    </a:lnTo>
                    <a:lnTo>
                      <a:pt x="773" y="138"/>
                    </a:lnTo>
                    <a:lnTo>
                      <a:pt x="780" y="142"/>
                    </a:lnTo>
                    <a:lnTo>
                      <a:pt x="786" y="148"/>
                    </a:lnTo>
                    <a:lnTo>
                      <a:pt x="791" y="155"/>
                    </a:lnTo>
                    <a:lnTo>
                      <a:pt x="797" y="162"/>
                    </a:lnTo>
                    <a:lnTo>
                      <a:pt x="801" y="169"/>
                    </a:lnTo>
                    <a:lnTo>
                      <a:pt x="803" y="174"/>
                    </a:lnTo>
                    <a:lnTo>
                      <a:pt x="803" y="177"/>
                    </a:lnTo>
                    <a:lnTo>
                      <a:pt x="801" y="17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2" name="Freeform 122"/>
              <p:cNvSpPr>
                <a:spLocks/>
              </p:cNvSpPr>
              <p:nvPr/>
            </p:nvSpPr>
            <p:spPr bwMode="auto">
              <a:xfrm>
                <a:off x="3141" y="3360"/>
                <a:ext cx="34" cy="27"/>
              </a:xfrm>
              <a:custGeom>
                <a:avLst/>
                <a:gdLst>
                  <a:gd name="T0" fmla="*/ 0 w 69"/>
                  <a:gd name="T1" fmla="*/ 0 h 56"/>
                  <a:gd name="T2" fmla="*/ 0 w 69"/>
                  <a:gd name="T3" fmla="*/ 0 h 56"/>
                  <a:gd name="T4" fmla="*/ 0 w 69"/>
                  <a:gd name="T5" fmla="*/ 0 h 56"/>
                  <a:gd name="T6" fmla="*/ 0 w 69"/>
                  <a:gd name="T7" fmla="*/ 0 h 56"/>
                  <a:gd name="T8" fmla="*/ 0 w 69"/>
                  <a:gd name="T9" fmla="*/ 0 h 56"/>
                  <a:gd name="T10" fmla="*/ 0 w 69"/>
                  <a:gd name="T11" fmla="*/ 0 h 56"/>
                  <a:gd name="T12" fmla="*/ 0 w 69"/>
                  <a:gd name="T13" fmla="*/ 0 h 56"/>
                  <a:gd name="T14" fmla="*/ 0 w 69"/>
                  <a:gd name="T15" fmla="*/ 0 h 56"/>
                  <a:gd name="T16" fmla="*/ 0 w 69"/>
                  <a:gd name="T17" fmla="*/ 0 h 56"/>
                  <a:gd name="T18" fmla="*/ 0 w 69"/>
                  <a:gd name="T19" fmla="*/ 0 h 56"/>
                  <a:gd name="T20" fmla="*/ 0 w 69"/>
                  <a:gd name="T21" fmla="*/ 0 h 56"/>
                  <a:gd name="T22" fmla="*/ 0 w 69"/>
                  <a:gd name="T23" fmla="*/ 0 h 56"/>
                  <a:gd name="T24" fmla="*/ 0 w 69"/>
                  <a:gd name="T25" fmla="*/ 0 h 56"/>
                  <a:gd name="T26" fmla="*/ 0 w 69"/>
                  <a:gd name="T27" fmla="*/ 0 h 56"/>
                  <a:gd name="T28" fmla="*/ 0 w 69"/>
                  <a:gd name="T29" fmla="*/ 0 h 56"/>
                  <a:gd name="T30" fmla="*/ 0 w 69"/>
                  <a:gd name="T31" fmla="*/ 0 h 56"/>
                  <a:gd name="T32" fmla="*/ 0 w 69"/>
                  <a:gd name="T33" fmla="*/ 0 h 56"/>
                  <a:gd name="T34" fmla="*/ 0 w 69"/>
                  <a:gd name="T35" fmla="*/ 0 h 56"/>
                  <a:gd name="T36" fmla="*/ 0 w 69"/>
                  <a:gd name="T37" fmla="*/ 0 h 56"/>
                  <a:gd name="T38" fmla="*/ 0 w 69"/>
                  <a:gd name="T39" fmla="*/ 0 h 56"/>
                  <a:gd name="T40" fmla="*/ 0 w 69"/>
                  <a:gd name="T41" fmla="*/ 0 h 56"/>
                  <a:gd name="T42" fmla="*/ 0 w 69"/>
                  <a:gd name="T43" fmla="*/ 0 h 56"/>
                  <a:gd name="T44" fmla="*/ 0 w 69"/>
                  <a:gd name="T45" fmla="*/ 0 h 56"/>
                  <a:gd name="T46" fmla="*/ 0 w 69"/>
                  <a:gd name="T47" fmla="*/ 0 h 56"/>
                  <a:gd name="T48" fmla="*/ 0 w 69"/>
                  <a:gd name="T49" fmla="*/ 0 h 56"/>
                  <a:gd name="T50" fmla="*/ 0 w 69"/>
                  <a:gd name="T51" fmla="*/ 0 h 56"/>
                  <a:gd name="T52" fmla="*/ 0 w 69"/>
                  <a:gd name="T53" fmla="*/ 0 h 56"/>
                  <a:gd name="T54" fmla="*/ 0 w 69"/>
                  <a:gd name="T55" fmla="*/ 0 h 56"/>
                  <a:gd name="T56" fmla="*/ 0 w 69"/>
                  <a:gd name="T57" fmla="*/ 0 h 56"/>
                  <a:gd name="T58" fmla="*/ 0 w 69"/>
                  <a:gd name="T59" fmla="*/ 0 h 56"/>
                  <a:gd name="T60" fmla="*/ 0 w 69"/>
                  <a:gd name="T61" fmla="*/ 0 h 56"/>
                  <a:gd name="T62" fmla="*/ 0 w 69"/>
                  <a:gd name="T63" fmla="*/ 0 h 56"/>
                  <a:gd name="T64" fmla="*/ 0 w 69"/>
                  <a:gd name="T65" fmla="*/ 0 h 56"/>
                  <a:gd name="T66" fmla="*/ 0 w 69"/>
                  <a:gd name="T67" fmla="*/ 0 h 56"/>
                  <a:gd name="T68" fmla="*/ 0 w 69"/>
                  <a:gd name="T69" fmla="*/ 0 h 56"/>
                  <a:gd name="T70" fmla="*/ 0 w 69"/>
                  <a:gd name="T71" fmla="*/ 0 h 56"/>
                  <a:gd name="T72" fmla="*/ 0 w 69"/>
                  <a:gd name="T73" fmla="*/ 0 h 56"/>
                  <a:gd name="T74" fmla="*/ 0 w 69"/>
                  <a:gd name="T75" fmla="*/ 0 h 56"/>
                  <a:gd name="T76" fmla="*/ 0 w 69"/>
                  <a:gd name="T77" fmla="*/ 0 h 56"/>
                  <a:gd name="T78" fmla="*/ 0 w 69"/>
                  <a:gd name="T79" fmla="*/ 0 h 56"/>
                  <a:gd name="T80" fmla="*/ 0 w 69"/>
                  <a:gd name="T81" fmla="*/ 0 h 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9"/>
                  <a:gd name="T124" fmla="*/ 0 h 56"/>
                  <a:gd name="T125" fmla="*/ 69 w 69"/>
                  <a:gd name="T126" fmla="*/ 56 h 5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9" h="56">
                    <a:moveTo>
                      <a:pt x="61" y="15"/>
                    </a:moveTo>
                    <a:lnTo>
                      <a:pt x="58" y="20"/>
                    </a:lnTo>
                    <a:lnTo>
                      <a:pt x="55" y="21"/>
                    </a:lnTo>
                    <a:lnTo>
                      <a:pt x="49" y="21"/>
                    </a:lnTo>
                    <a:lnTo>
                      <a:pt x="43" y="20"/>
                    </a:lnTo>
                    <a:lnTo>
                      <a:pt x="38" y="19"/>
                    </a:lnTo>
                    <a:lnTo>
                      <a:pt x="32" y="19"/>
                    </a:lnTo>
                    <a:lnTo>
                      <a:pt x="27" y="19"/>
                    </a:lnTo>
                    <a:lnTo>
                      <a:pt x="23" y="21"/>
                    </a:lnTo>
                    <a:lnTo>
                      <a:pt x="23" y="27"/>
                    </a:lnTo>
                    <a:lnTo>
                      <a:pt x="26" y="31"/>
                    </a:lnTo>
                    <a:lnTo>
                      <a:pt x="33" y="35"/>
                    </a:lnTo>
                    <a:lnTo>
                      <a:pt x="41" y="37"/>
                    </a:lnTo>
                    <a:lnTo>
                      <a:pt x="49" y="40"/>
                    </a:lnTo>
                    <a:lnTo>
                      <a:pt x="57" y="41"/>
                    </a:lnTo>
                    <a:lnTo>
                      <a:pt x="64" y="43"/>
                    </a:lnTo>
                    <a:lnTo>
                      <a:pt x="69" y="45"/>
                    </a:lnTo>
                    <a:lnTo>
                      <a:pt x="68" y="49"/>
                    </a:lnTo>
                    <a:lnTo>
                      <a:pt x="64" y="51"/>
                    </a:lnTo>
                    <a:lnTo>
                      <a:pt x="60" y="53"/>
                    </a:lnTo>
                    <a:lnTo>
                      <a:pt x="54" y="55"/>
                    </a:lnTo>
                    <a:lnTo>
                      <a:pt x="48" y="56"/>
                    </a:lnTo>
                    <a:lnTo>
                      <a:pt x="42" y="56"/>
                    </a:lnTo>
                    <a:lnTo>
                      <a:pt x="37" y="56"/>
                    </a:lnTo>
                    <a:lnTo>
                      <a:pt x="33" y="56"/>
                    </a:lnTo>
                    <a:lnTo>
                      <a:pt x="22" y="53"/>
                    </a:lnTo>
                    <a:lnTo>
                      <a:pt x="11" y="46"/>
                    </a:lnTo>
                    <a:lnTo>
                      <a:pt x="4" y="38"/>
                    </a:lnTo>
                    <a:lnTo>
                      <a:pt x="0" y="27"/>
                    </a:lnTo>
                    <a:lnTo>
                      <a:pt x="1" y="18"/>
                    </a:lnTo>
                    <a:lnTo>
                      <a:pt x="7" y="8"/>
                    </a:lnTo>
                    <a:lnTo>
                      <a:pt x="14" y="3"/>
                    </a:lnTo>
                    <a:lnTo>
                      <a:pt x="23" y="2"/>
                    </a:lnTo>
                    <a:lnTo>
                      <a:pt x="28" y="0"/>
                    </a:lnTo>
                    <a:lnTo>
                      <a:pt x="34" y="0"/>
                    </a:lnTo>
                    <a:lnTo>
                      <a:pt x="41" y="0"/>
                    </a:lnTo>
                    <a:lnTo>
                      <a:pt x="47" y="2"/>
                    </a:lnTo>
                    <a:lnTo>
                      <a:pt x="53" y="4"/>
                    </a:lnTo>
                    <a:lnTo>
                      <a:pt x="57" y="6"/>
                    </a:lnTo>
                    <a:lnTo>
                      <a:pt x="60" y="11"/>
                    </a:lnTo>
                    <a:lnTo>
                      <a:pt x="61" y="15"/>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3" name="Freeform 123"/>
              <p:cNvSpPr>
                <a:spLocks/>
              </p:cNvSpPr>
              <p:nvPr/>
            </p:nvSpPr>
            <p:spPr bwMode="auto">
              <a:xfrm>
                <a:off x="3124" y="3397"/>
                <a:ext cx="165" cy="266"/>
              </a:xfrm>
              <a:custGeom>
                <a:avLst/>
                <a:gdLst>
                  <a:gd name="T0" fmla="*/ 1 w 330"/>
                  <a:gd name="T1" fmla="*/ 1 h 531"/>
                  <a:gd name="T2" fmla="*/ 1 w 330"/>
                  <a:gd name="T3" fmla="*/ 1 h 531"/>
                  <a:gd name="T4" fmla="*/ 1 w 330"/>
                  <a:gd name="T5" fmla="*/ 1 h 531"/>
                  <a:gd name="T6" fmla="*/ 1 w 330"/>
                  <a:gd name="T7" fmla="*/ 1 h 531"/>
                  <a:gd name="T8" fmla="*/ 1 w 330"/>
                  <a:gd name="T9" fmla="*/ 1 h 531"/>
                  <a:gd name="T10" fmla="*/ 1 w 330"/>
                  <a:gd name="T11" fmla="*/ 1 h 531"/>
                  <a:gd name="T12" fmla="*/ 1 w 330"/>
                  <a:gd name="T13" fmla="*/ 1 h 531"/>
                  <a:gd name="T14" fmla="*/ 1 w 330"/>
                  <a:gd name="T15" fmla="*/ 1 h 531"/>
                  <a:gd name="T16" fmla="*/ 1 w 330"/>
                  <a:gd name="T17" fmla="*/ 1 h 531"/>
                  <a:gd name="T18" fmla="*/ 1 w 330"/>
                  <a:gd name="T19" fmla="*/ 1 h 531"/>
                  <a:gd name="T20" fmla="*/ 1 w 330"/>
                  <a:gd name="T21" fmla="*/ 1 h 531"/>
                  <a:gd name="T22" fmla="*/ 1 w 330"/>
                  <a:gd name="T23" fmla="*/ 1 h 531"/>
                  <a:gd name="T24" fmla="*/ 1 w 330"/>
                  <a:gd name="T25" fmla="*/ 1 h 531"/>
                  <a:gd name="T26" fmla="*/ 1 w 330"/>
                  <a:gd name="T27" fmla="*/ 1 h 531"/>
                  <a:gd name="T28" fmla="*/ 1 w 330"/>
                  <a:gd name="T29" fmla="*/ 1 h 531"/>
                  <a:gd name="T30" fmla="*/ 1 w 330"/>
                  <a:gd name="T31" fmla="*/ 1 h 531"/>
                  <a:gd name="T32" fmla="*/ 1 w 330"/>
                  <a:gd name="T33" fmla="*/ 1 h 531"/>
                  <a:gd name="T34" fmla="*/ 0 w 330"/>
                  <a:gd name="T35" fmla="*/ 1 h 531"/>
                  <a:gd name="T36" fmla="*/ 0 w 330"/>
                  <a:gd name="T37" fmla="*/ 1 h 531"/>
                  <a:gd name="T38" fmla="*/ 1 w 330"/>
                  <a:gd name="T39" fmla="*/ 1 h 531"/>
                  <a:gd name="T40" fmla="*/ 1 w 330"/>
                  <a:gd name="T41" fmla="*/ 1 h 531"/>
                  <a:gd name="T42" fmla="*/ 1 w 330"/>
                  <a:gd name="T43" fmla="*/ 1 h 531"/>
                  <a:gd name="T44" fmla="*/ 1 w 330"/>
                  <a:gd name="T45" fmla="*/ 1 h 531"/>
                  <a:gd name="T46" fmla="*/ 1 w 330"/>
                  <a:gd name="T47" fmla="*/ 1 h 531"/>
                  <a:gd name="T48" fmla="*/ 1 w 330"/>
                  <a:gd name="T49" fmla="*/ 1 h 531"/>
                  <a:gd name="T50" fmla="*/ 1 w 330"/>
                  <a:gd name="T51" fmla="*/ 1 h 531"/>
                  <a:gd name="T52" fmla="*/ 1 w 330"/>
                  <a:gd name="T53" fmla="*/ 1 h 531"/>
                  <a:gd name="T54" fmla="*/ 1 w 330"/>
                  <a:gd name="T55" fmla="*/ 1 h 531"/>
                  <a:gd name="T56" fmla="*/ 1 w 330"/>
                  <a:gd name="T57" fmla="*/ 1 h 531"/>
                  <a:gd name="T58" fmla="*/ 1 w 330"/>
                  <a:gd name="T59" fmla="*/ 1 h 531"/>
                  <a:gd name="T60" fmla="*/ 1 w 330"/>
                  <a:gd name="T61" fmla="*/ 1 h 531"/>
                  <a:gd name="T62" fmla="*/ 1 w 330"/>
                  <a:gd name="T63" fmla="*/ 1 h 531"/>
                  <a:gd name="T64" fmla="*/ 1 w 330"/>
                  <a:gd name="T65" fmla="*/ 1 h 531"/>
                  <a:gd name="T66" fmla="*/ 1 w 330"/>
                  <a:gd name="T67" fmla="*/ 1 h 531"/>
                  <a:gd name="T68" fmla="*/ 1 w 330"/>
                  <a:gd name="T69" fmla="*/ 1 h 531"/>
                  <a:gd name="T70" fmla="*/ 1 w 330"/>
                  <a:gd name="T71" fmla="*/ 1 h 531"/>
                  <a:gd name="T72" fmla="*/ 1 w 330"/>
                  <a:gd name="T73" fmla="*/ 0 h 531"/>
                  <a:gd name="T74" fmla="*/ 1 w 330"/>
                  <a:gd name="T75" fmla="*/ 1 h 531"/>
                  <a:gd name="T76" fmla="*/ 1 w 330"/>
                  <a:gd name="T77" fmla="*/ 1 h 531"/>
                  <a:gd name="T78" fmla="*/ 1 w 330"/>
                  <a:gd name="T79" fmla="*/ 1 h 531"/>
                  <a:gd name="T80" fmla="*/ 1 w 330"/>
                  <a:gd name="T81" fmla="*/ 1 h 5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30"/>
                  <a:gd name="T124" fmla="*/ 0 h 531"/>
                  <a:gd name="T125" fmla="*/ 330 w 330"/>
                  <a:gd name="T126" fmla="*/ 531 h 5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30" h="531">
                    <a:moveTo>
                      <a:pt x="330" y="16"/>
                    </a:moveTo>
                    <a:lnTo>
                      <a:pt x="327" y="21"/>
                    </a:lnTo>
                    <a:lnTo>
                      <a:pt x="320" y="36"/>
                    </a:lnTo>
                    <a:lnTo>
                      <a:pt x="310" y="58"/>
                    </a:lnTo>
                    <a:lnTo>
                      <a:pt x="296" y="87"/>
                    </a:lnTo>
                    <a:lnTo>
                      <a:pt x="279" y="121"/>
                    </a:lnTo>
                    <a:lnTo>
                      <a:pt x="259" y="160"/>
                    </a:lnTo>
                    <a:lnTo>
                      <a:pt x="238" y="203"/>
                    </a:lnTo>
                    <a:lnTo>
                      <a:pt x="213" y="247"/>
                    </a:lnTo>
                    <a:lnTo>
                      <a:pt x="188" y="292"/>
                    </a:lnTo>
                    <a:lnTo>
                      <a:pt x="162" y="337"/>
                    </a:lnTo>
                    <a:lnTo>
                      <a:pt x="135" y="380"/>
                    </a:lnTo>
                    <a:lnTo>
                      <a:pt x="107" y="421"/>
                    </a:lnTo>
                    <a:lnTo>
                      <a:pt x="81" y="458"/>
                    </a:lnTo>
                    <a:lnTo>
                      <a:pt x="54" y="489"/>
                    </a:lnTo>
                    <a:lnTo>
                      <a:pt x="29" y="514"/>
                    </a:lnTo>
                    <a:lnTo>
                      <a:pt x="5" y="531"/>
                    </a:lnTo>
                    <a:lnTo>
                      <a:pt x="0" y="529"/>
                    </a:lnTo>
                    <a:lnTo>
                      <a:pt x="0" y="523"/>
                    </a:lnTo>
                    <a:lnTo>
                      <a:pt x="3" y="516"/>
                    </a:lnTo>
                    <a:lnTo>
                      <a:pt x="4" y="508"/>
                    </a:lnTo>
                    <a:lnTo>
                      <a:pt x="19" y="491"/>
                    </a:lnTo>
                    <a:lnTo>
                      <a:pt x="36" y="468"/>
                    </a:lnTo>
                    <a:lnTo>
                      <a:pt x="56" y="440"/>
                    </a:lnTo>
                    <a:lnTo>
                      <a:pt x="76" y="409"/>
                    </a:lnTo>
                    <a:lnTo>
                      <a:pt x="99" y="373"/>
                    </a:lnTo>
                    <a:lnTo>
                      <a:pt x="122" y="337"/>
                    </a:lnTo>
                    <a:lnTo>
                      <a:pt x="147" y="297"/>
                    </a:lnTo>
                    <a:lnTo>
                      <a:pt x="171" y="257"/>
                    </a:lnTo>
                    <a:lnTo>
                      <a:pt x="194" y="217"/>
                    </a:lnTo>
                    <a:lnTo>
                      <a:pt x="217" y="178"/>
                    </a:lnTo>
                    <a:lnTo>
                      <a:pt x="240" y="140"/>
                    </a:lnTo>
                    <a:lnTo>
                      <a:pt x="259" y="104"/>
                    </a:lnTo>
                    <a:lnTo>
                      <a:pt x="279" y="72"/>
                    </a:lnTo>
                    <a:lnTo>
                      <a:pt x="295" y="43"/>
                    </a:lnTo>
                    <a:lnTo>
                      <a:pt x="309" y="19"/>
                    </a:lnTo>
                    <a:lnTo>
                      <a:pt x="319" y="0"/>
                    </a:lnTo>
                    <a:lnTo>
                      <a:pt x="325" y="3"/>
                    </a:lnTo>
                    <a:lnTo>
                      <a:pt x="326" y="7"/>
                    </a:lnTo>
                    <a:lnTo>
                      <a:pt x="327" y="12"/>
                    </a:lnTo>
                    <a:lnTo>
                      <a:pt x="330" y="16"/>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4" name="Freeform 124"/>
              <p:cNvSpPr>
                <a:spLocks/>
              </p:cNvSpPr>
              <p:nvPr/>
            </p:nvSpPr>
            <p:spPr bwMode="auto">
              <a:xfrm>
                <a:off x="3094" y="3350"/>
                <a:ext cx="35" cy="27"/>
              </a:xfrm>
              <a:custGeom>
                <a:avLst/>
                <a:gdLst>
                  <a:gd name="T0" fmla="*/ 1 w 70"/>
                  <a:gd name="T1" fmla="*/ 1 h 54"/>
                  <a:gd name="T2" fmla="*/ 1 w 70"/>
                  <a:gd name="T3" fmla="*/ 1 h 54"/>
                  <a:gd name="T4" fmla="*/ 1 w 70"/>
                  <a:gd name="T5" fmla="*/ 1 h 54"/>
                  <a:gd name="T6" fmla="*/ 1 w 70"/>
                  <a:gd name="T7" fmla="*/ 1 h 54"/>
                  <a:gd name="T8" fmla="*/ 1 w 70"/>
                  <a:gd name="T9" fmla="*/ 1 h 54"/>
                  <a:gd name="T10" fmla="*/ 1 w 70"/>
                  <a:gd name="T11" fmla="*/ 1 h 54"/>
                  <a:gd name="T12" fmla="*/ 1 w 70"/>
                  <a:gd name="T13" fmla="*/ 1 h 54"/>
                  <a:gd name="T14" fmla="*/ 1 w 70"/>
                  <a:gd name="T15" fmla="*/ 1 h 54"/>
                  <a:gd name="T16" fmla="*/ 1 w 70"/>
                  <a:gd name="T17" fmla="*/ 1 h 54"/>
                  <a:gd name="T18" fmla="*/ 1 w 70"/>
                  <a:gd name="T19" fmla="*/ 1 h 54"/>
                  <a:gd name="T20" fmla="*/ 1 w 70"/>
                  <a:gd name="T21" fmla="*/ 1 h 54"/>
                  <a:gd name="T22" fmla="*/ 1 w 70"/>
                  <a:gd name="T23" fmla="*/ 1 h 54"/>
                  <a:gd name="T24" fmla="*/ 1 w 70"/>
                  <a:gd name="T25" fmla="*/ 1 h 54"/>
                  <a:gd name="T26" fmla="*/ 1 w 70"/>
                  <a:gd name="T27" fmla="*/ 1 h 54"/>
                  <a:gd name="T28" fmla="*/ 1 w 70"/>
                  <a:gd name="T29" fmla="*/ 1 h 54"/>
                  <a:gd name="T30" fmla="*/ 1 w 70"/>
                  <a:gd name="T31" fmla="*/ 1 h 54"/>
                  <a:gd name="T32" fmla="*/ 1 w 70"/>
                  <a:gd name="T33" fmla="*/ 1 h 54"/>
                  <a:gd name="T34" fmla="*/ 1 w 70"/>
                  <a:gd name="T35" fmla="*/ 1 h 54"/>
                  <a:gd name="T36" fmla="*/ 0 w 70"/>
                  <a:gd name="T37" fmla="*/ 1 h 54"/>
                  <a:gd name="T38" fmla="*/ 1 w 70"/>
                  <a:gd name="T39" fmla="*/ 1 h 54"/>
                  <a:gd name="T40" fmla="*/ 1 w 70"/>
                  <a:gd name="T41" fmla="*/ 1 h 54"/>
                  <a:gd name="T42" fmla="*/ 1 w 70"/>
                  <a:gd name="T43" fmla="*/ 1 h 54"/>
                  <a:gd name="T44" fmla="*/ 1 w 70"/>
                  <a:gd name="T45" fmla="*/ 1 h 54"/>
                  <a:gd name="T46" fmla="*/ 1 w 70"/>
                  <a:gd name="T47" fmla="*/ 1 h 54"/>
                  <a:gd name="T48" fmla="*/ 1 w 70"/>
                  <a:gd name="T49" fmla="*/ 0 h 54"/>
                  <a:gd name="T50" fmla="*/ 1 w 70"/>
                  <a:gd name="T51" fmla="*/ 0 h 54"/>
                  <a:gd name="T52" fmla="*/ 1 w 70"/>
                  <a:gd name="T53" fmla="*/ 1 h 54"/>
                  <a:gd name="T54" fmla="*/ 1 w 70"/>
                  <a:gd name="T55" fmla="*/ 1 h 54"/>
                  <a:gd name="T56" fmla="*/ 1 w 70"/>
                  <a:gd name="T57" fmla="*/ 1 h 54"/>
                  <a:gd name="T58" fmla="*/ 1 w 70"/>
                  <a:gd name="T59" fmla="*/ 1 h 54"/>
                  <a:gd name="T60" fmla="*/ 1 w 70"/>
                  <a:gd name="T61" fmla="*/ 1 h 54"/>
                  <a:gd name="T62" fmla="*/ 1 w 70"/>
                  <a:gd name="T63" fmla="*/ 1 h 54"/>
                  <a:gd name="T64" fmla="*/ 1 w 70"/>
                  <a:gd name="T65" fmla="*/ 1 h 54"/>
                  <a:gd name="T66" fmla="*/ 1 w 70"/>
                  <a:gd name="T67" fmla="*/ 1 h 54"/>
                  <a:gd name="T68" fmla="*/ 1 w 70"/>
                  <a:gd name="T69" fmla="*/ 1 h 54"/>
                  <a:gd name="T70" fmla="*/ 1 w 70"/>
                  <a:gd name="T71" fmla="*/ 1 h 54"/>
                  <a:gd name="T72" fmla="*/ 1 w 70"/>
                  <a:gd name="T73" fmla="*/ 1 h 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
                  <a:gd name="T112" fmla="*/ 0 h 54"/>
                  <a:gd name="T113" fmla="*/ 70 w 70"/>
                  <a:gd name="T114" fmla="*/ 54 h 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 h="54">
                    <a:moveTo>
                      <a:pt x="18" y="24"/>
                    </a:moveTo>
                    <a:lnTo>
                      <a:pt x="21" y="29"/>
                    </a:lnTo>
                    <a:lnTo>
                      <a:pt x="27" y="33"/>
                    </a:lnTo>
                    <a:lnTo>
                      <a:pt x="34" y="36"/>
                    </a:lnTo>
                    <a:lnTo>
                      <a:pt x="42" y="38"/>
                    </a:lnTo>
                    <a:lnTo>
                      <a:pt x="50" y="39"/>
                    </a:lnTo>
                    <a:lnTo>
                      <a:pt x="57" y="41"/>
                    </a:lnTo>
                    <a:lnTo>
                      <a:pt x="64" y="45"/>
                    </a:lnTo>
                    <a:lnTo>
                      <a:pt x="70" y="48"/>
                    </a:lnTo>
                    <a:lnTo>
                      <a:pt x="63" y="53"/>
                    </a:lnTo>
                    <a:lnTo>
                      <a:pt x="55" y="54"/>
                    </a:lnTo>
                    <a:lnTo>
                      <a:pt x="46" y="54"/>
                    </a:lnTo>
                    <a:lnTo>
                      <a:pt x="37" y="53"/>
                    </a:lnTo>
                    <a:lnTo>
                      <a:pt x="28" y="49"/>
                    </a:lnTo>
                    <a:lnTo>
                      <a:pt x="19" y="46"/>
                    </a:lnTo>
                    <a:lnTo>
                      <a:pt x="12" y="44"/>
                    </a:lnTo>
                    <a:lnTo>
                      <a:pt x="5" y="40"/>
                    </a:lnTo>
                    <a:lnTo>
                      <a:pt x="2" y="32"/>
                    </a:lnTo>
                    <a:lnTo>
                      <a:pt x="0" y="24"/>
                    </a:lnTo>
                    <a:lnTo>
                      <a:pt x="2" y="16"/>
                    </a:lnTo>
                    <a:lnTo>
                      <a:pt x="4" y="9"/>
                    </a:lnTo>
                    <a:lnTo>
                      <a:pt x="10" y="6"/>
                    </a:lnTo>
                    <a:lnTo>
                      <a:pt x="17" y="2"/>
                    </a:lnTo>
                    <a:lnTo>
                      <a:pt x="22" y="1"/>
                    </a:lnTo>
                    <a:lnTo>
                      <a:pt x="29" y="0"/>
                    </a:lnTo>
                    <a:lnTo>
                      <a:pt x="36" y="0"/>
                    </a:lnTo>
                    <a:lnTo>
                      <a:pt x="43" y="1"/>
                    </a:lnTo>
                    <a:lnTo>
                      <a:pt x="50" y="2"/>
                    </a:lnTo>
                    <a:lnTo>
                      <a:pt x="57" y="6"/>
                    </a:lnTo>
                    <a:lnTo>
                      <a:pt x="56" y="6"/>
                    </a:lnTo>
                    <a:lnTo>
                      <a:pt x="52" y="7"/>
                    </a:lnTo>
                    <a:lnTo>
                      <a:pt x="48" y="8"/>
                    </a:lnTo>
                    <a:lnTo>
                      <a:pt x="41" y="10"/>
                    </a:lnTo>
                    <a:lnTo>
                      <a:pt x="35" y="14"/>
                    </a:lnTo>
                    <a:lnTo>
                      <a:pt x="28" y="16"/>
                    </a:lnTo>
                    <a:lnTo>
                      <a:pt x="22" y="19"/>
                    </a:lnTo>
                    <a:lnTo>
                      <a:pt x="18" y="24"/>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5" name="Freeform 125"/>
              <p:cNvSpPr>
                <a:spLocks/>
              </p:cNvSpPr>
              <p:nvPr/>
            </p:nvSpPr>
            <p:spPr bwMode="auto">
              <a:xfrm>
                <a:off x="3006" y="3332"/>
                <a:ext cx="67" cy="32"/>
              </a:xfrm>
              <a:custGeom>
                <a:avLst/>
                <a:gdLst>
                  <a:gd name="T0" fmla="*/ 0 w 135"/>
                  <a:gd name="T1" fmla="*/ 1 h 63"/>
                  <a:gd name="T2" fmla="*/ 0 w 135"/>
                  <a:gd name="T3" fmla="*/ 1 h 63"/>
                  <a:gd name="T4" fmla="*/ 0 w 135"/>
                  <a:gd name="T5" fmla="*/ 1 h 63"/>
                  <a:gd name="T6" fmla="*/ 0 w 135"/>
                  <a:gd name="T7" fmla="*/ 1 h 63"/>
                  <a:gd name="T8" fmla="*/ 0 w 135"/>
                  <a:gd name="T9" fmla="*/ 1 h 63"/>
                  <a:gd name="T10" fmla="*/ 0 w 135"/>
                  <a:gd name="T11" fmla="*/ 1 h 63"/>
                  <a:gd name="T12" fmla="*/ 0 w 135"/>
                  <a:gd name="T13" fmla="*/ 1 h 63"/>
                  <a:gd name="T14" fmla="*/ 0 w 135"/>
                  <a:gd name="T15" fmla="*/ 1 h 63"/>
                  <a:gd name="T16" fmla="*/ 0 w 135"/>
                  <a:gd name="T17" fmla="*/ 1 h 63"/>
                  <a:gd name="T18" fmla="*/ 0 w 135"/>
                  <a:gd name="T19" fmla="*/ 1 h 63"/>
                  <a:gd name="T20" fmla="*/ 0 w 135"/>
                  <a:gd name="T21" fmla="*/ 1 h 63"/>
                  <a:gd name="T22" fmla="*/ 0 w 135"/>
                  <a:gd name="T23" fmla="*/ 1 h 63"/>
                  <a:gd name="T24" fmla="*/ 0 w 135"/>
                  <a:gd name="T25" fmla="*/ 1 h 63"/>
                  <a:gd name="T26" fmla="*/ 0 w 135"/>
                  <a:gd name="T27" fmla="*/ 1 h 63"/>
                  <a:gd name="T28" fmla="*/ 0 w 135"/>
                  <a:gd name="T29" fmla="*/ 1 h 63"/>
                  <a:gd name="T30" fmla="*/ 0 w 135"/>
                  <a:gd name="T31" fmla="*/ 1 h 63"/>
                  <a:gd name="T32" fmla="*/ 0 w 135"/>
                  <a:gd name="T33" fmla="*/ 1 h 63"/>
                  <a:gd name="T34" fmla="*/ 0 w 135"/>
                  <a:gd name="T35" fmla="*/ 1 h 63"/>
                  <a:gd name="T36" fmla="*/ 0 w 135"/>
                  <a:gd name="T37" fmla="*/ 1 h 63"/>
                  <a:gd name="T38" fmla="*/ 0 w 135"/>
                  <a:gd name="T39" fmla="*/ 1 h 63"/>
                  <a:gd name="T40" fmla="*/ 0 w 135"/>
                  <a:gd name="T41" fmla="*/ 1 h 63"/>
                  <a:gd name="T42" fmla="*/ 0 w 135"/>
                  <a:gd name="T43" fmla="*/ 1 h 63"/>
                  <a:gd name="T44" fmla="*/ 0 w 135"/>
                  <a:gd name="T45" fmla="*/ 1 h 63"/>
                  <a:gd name="T46" fmla="*/ 0 w 135"/>
                  <a:gd name="T47" fmla="*/ 1 h 63"/>
                  <a:gd name="T48" fmla="*/ 0 w 135"/>
                  <a:gd name="T49" fmla="*/ 1 h 63"/>
                  <a:gd name="T50" fmla="*/ 0 w 135"/>
                  <a:gd name="T51" fmla="*/ 1 h 63"/>
                  <a:gd name="T52" fmla="*/ 0 w 135"/>
                  <a:gd name="T53" fmla="*/ 1 h 63"/>
                  <a:gd name="T54" fmla="*/ 0 w 135"/>
                  <a:gd name="T55" fmla="*/ 1 h 63"/>
                  <a:gd name="T56" fmla="*/ 0 w 135"/>
                  <a:gd name="T57" fmla="*/ 1 h 63"/>
                  <a:gd name="T58" fmla="*/ 0 w 135"/>
                  <a:gd name="T59" fmla="*/ 1 h 63"/>
                  <a:gd name="T60" fmla="*/ 0 w 135"/>
                  <a:gd name="T61" fmla="*/ 1 h 63"/>
                  <a:gd name="T62" fmla="*/ 0 w 135"/>
                  <a:gd name="T63" fmla="*/ 1 h 63"/>
                  <a:gd name="T64" fmla="*/ 0 w 135"/>
                  <a:gd name="T65" fmla="*/ 0 h 63"/>
                  <a:gd name="T66" fmla="*/ 0 w 135"/>
                  <a:gd name="T67" fmla="*/ 1 h 63"/>
                  <a:gd name="T68" fmla="*/ 0 w 135"/>
                  <a:gd name="T69" fmla="*/ 1 h 63"/>
                  <a:gd name="T70" fmla="*/ 0 w 135"/>
                  <a:gd name="T71" fmla="*/ 1 h 63"/>
                  <a:gd name="T72" fmla="*/ 0 w 135"/>
                  <a:gd name="T73" fmla="*/ 1 h 63"/>
                  <a:gd name="T74" fmla="*/ 0 w 135"/>
                  <a:gd name="T75" fmla="*/ 1 h 63"/>
                  <a:gd name="T76" fmla="*/ 0 w 135"/>
                  <a:gd name="T77" fmla="*/ 1 h 63"/>
                  <a:gd name="T78" fmla="*/ 0 w 135"/>
                  <a:gd name="T79" fmla="*/ 1 h 63"/>
                  <a:gd name="T80" fmla="*/ 0 w 135"/>
                  <a:gd name="T81" fmla="*/ 1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5"/>
                  <a:gd name="T124" fmla="*/ 0 h 63"/>
                  <a:gd name="T125" fmla="*/ 135 w 135"/>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5" h="63">
                    <a:moveTo>
                      <a:pt x="109" y="19"/>
                    </a:moveTo>
                    <a:lnTo>
                      <a:pt x="106" y="19"/>
                    </a:lnTo>
                    <a:lnTo>
                      <a:pt x="99" y="17"/>
                    </a:lnTo>
                    <a:lnTo>
                      <a:pt x="88" y="17"/>
                    </a:lnTo>
                    <a:lnTo>
                      <a:pt x="75" y="16"/>
                    </a:lnTo>
                    <a:lnTo>
                      <a:pt x="61" y="17"/>
                    </a:lnTo>
                    <a:lnTo>
                      <a:pt x="48" y="19"/>
                    </a:lnTo>
                    <a:lnTo>
                      <a:pt x="39" y="21"/>
                    </a:lnTo>
                    <a:lnTo>
                      <a:pt x="33" y="25"/>
                    </a:lnTo>
                    <a:lnTo>
                      <a:pt x="36" y="30"/>
                    </a:lnTo>
                    <a:lnTo>
                      <a:pt x="46" y="36"/>
                    </a:lnTo>
                    <a:lnTo>
                      <a:pt x="62" y="39"/>
                    </a:lnTo>
                    <a:lnTo>
                      <a:pt x="81" y="44"/>
                    </a:lnTo>
                    <a:lnTo>
                      <a:pt x="100" y="47"/>
                    </a:lnTo>
                    <a:lnTo>
                      <a:pt x="118" y="51"/>
                    </a:lnTo>
                    <a:lnTo>
                      <a:pt x="130" y="53"/>
                    </a:lnTo>
                    <a:lnTo>
                      <a:pt x="135" y="55"/>
                    </a:lnTo>
                    <a:lnTo>
                      <a:pt x="128" y="61"/>
                    </a:lnTo>
                    <a:lnTo>
                      <a:pt x="114" y="63"/>
                    </a:lnTo>
                    <a:lnTo>
                      <a:pt x="94" y="63"/>
                    </a:lnTo>
                    <a:lnTo>
                      <a:pt x="71" y="61"/>
                    </a:lnTo>
                    <a:lnTo>
                      <a:pt x="48" y="57"/>
                    </a:lnTo>
                    <a:lnTo>
                      <a:pt x="28" y="48"/>
                    </a:lnTo>
                    <a:lnTo>
                      <a:pt x="10" y="38"/>
                    </a:lnTo>
                    <a:lnTo>
                      <a:pt x="0" y="25"/>
                    </a:lnTo>
                    <a:lnTo>
                      <a:pt x="4" y="17"/>
                    </a:lnTo>
                    <a:lnTo>
                      <a:pt x="9" y="12"/>
                    </a:lnTo>
                    <a:lnTo>
                      <a:pt x="15" y="8"/>
                    </a:lnTo>
                    <a:lnTo>
                      <a:pt x="22" y="6"/>
                    </a:lnTo>
                    <a:lnTo>
                      <a:pt x="30" y="4"/>
                    </a:lnTo>
                    <a:lnTo>
                      <a:pt x="38" y="2"/>
                    </a:lnTo>
                    <a:lnTo>
                      <a:pt x="45" y="1"/>
                    </a:lnTo>
                    <a:lnTo>
                      <a:pt x="53" y="0"/>
                    </a:lnTo>
                    <a:lnTo>
                      <a:pt x="63" y="1"/>
                    </a:lnTo>
                    <a:lnTo>
                      <a:pt x="74" y="2"/>
                    </a:lnTo>
                    <a:lnTo>
                      <a:pt x="82" y="4"/>
                    </a:lnTo>
                    <a:lnTo>
                      <a:pt x="89" y="4"/>
                    </a:lnTo>
                    <a:lnTo>
                      <a:pt x="94" y="6"/>
                    </a:lnTo>
                    <a:lnTo>
                      <a:pt x="100" y="8"/>
                    </a:lnTo>
                    <a:lnTo>
                      <a:pt x="105" y="13"/>
                    </a:lnTo>
                    <a:lnTo>
                      <a:pt x="109" y="19"/>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6" name="Freeform 126"/>
              <p:cNvSpPr>
                <a:spLocks/>
              </p:cNvSpPr>
              <p:nvPr/>
            </p:nvSpPr>
            <p:spPr bwMode="auto">
              <a:xfrm>
                <a:off x="2760" y="3283"/>
                <a:ext cx="51" cy="39"/>
              </a:xfrm>
              <a:custGeom>
                <a:avLst/>
                <a:gdLst>
                  <a:gd name="T0" fmla="*/ 0 w 103"/>
                  <a:gd name="T1" fmla="*/ 0 h 80"/>
                  <a:gd name="T2" fmla="*/ 0 w 103"/>
                  <a:gd name="T3" fmla="*/ 0 h 80"/>
                  <a:gd name="T4" fmla="*/ 0 w 103"/>
                  <a:gd name="T5" fmla="*/ 0 h 80"/>
                  <a:gd name="T6" fmla="*/ 0 w 103"/>
                  <a:gd name="T7" fmla="*/ 0 h 80"/>
                  <a:gd name="T8" fmla="*/ 0 w 103"/>
                  <a:gd name="T9" fmla="*/ 0 h 80"/>
                  <a:gd name="T10" fmla="*/ 0 w 103"/>
                  <a:gd name="T11" fmla="*/ 0 h 80"/>
                  <a:gd name="T12" fmla="*/ 0 w 103"/>
                  <a:gd name="T13" fmla="*/ 0 h 80"/>
                  <a:gd name="T14" fmla="*/ 0 w 103"/>
                  <a:gd name="T15" fmla="*/ 0 h 80"/>
                  <a:gd name="T16" fmla="*/ 0 w 103"/>
                  <a:gd name="T17" fmla="*/ 0 h 80"/>
                  <a:gd name="T18" fmla="*/ 0 w 103"/>
                  <a:gd name="T19" fmla="*/ 0 h 80"/>
                  <a:gd name="T20" fmla="*/ 0 w 103"/>
                  <a:gd name="T21" fmla="*/ 0 h 80"/>
                  <a:gd name="T22" fmla="*/ 0 w 103"/>
                  <a:gd name="T23" fmla="*/ 0 h 80"/>
                  <a:gd name="T24" fmla="*/ 0 w 103"/>
                  <a:gd name="T25" fmla="*/ 0 h 80"/>
                  <a:gd name="T26" fmla="*/ 0 w 103"/>
                  <a:gd name="T27" fmla="*/ 0 h 80"/>
                  <a:gd name="T28" fmla="*/ 0 w 103"/>
                  <a:gd name="T29" fmla="*/ 0 h 80"/>
                  <a:gd name="T30" fmla="*/ 0 w 103"/>
                  <a:gd name="T31" fmla="*/ 0 h 80"/>
                  <a:gd name="T32" fmla="*/ 0 w 103"/>
                  <a:gd name="T33" fmla="*/ 0 h 80"/>
                  <a:gd name="T34" fmla="*/ 0 w 103"/>
                  <a:gd name="T35" fmla="*/ 0 h 80"/>
                  <a:gd name="T36" fmla="*/ 0 w 103"/>
                  <a:gd name="T37" fmla="*/ 0 h 80"/>
                  <a:gd name="T38" fmla="*/ 0 w 103"/>
                  <a:gd name="T39" fmla="*/ 0 h 80"/>
                  <a:gd name="T40" fmla="*/ 0 w 103"/>
                  <a:gd name="T41" fmla="*/ 0 h 80"/>
                  <a:gd name="T42" fmla="*/ 0 w 103"/>
                  <a:gd name="T43" fmla="*/ 0 h 80"/>
                  <a:gd name="T44" fmla="*/ 0 w 103"/>
                  <a:gd name="T45" fmla="*/ 0 h 80"/>
                  <a:gd name="T46" fmla="*/ 0 w 103"/>
                  <a:gd name="T47" fmla="*/ 0 h 80"/>
                  <a:gd name="T48" fmla="*/ 0 w 103"/>
                  <a:gd name="T49" fmla="*/ 0 h 80"/>
                  <a:gd name="T50" fmla="*/ 0 w 103"/>
                  <a:gd name="T51" fmla="*/ 0 h 80"/>
                  <a:gd name="T52" fmla="*/ 0 w 103"/>
                  <a:gd name="T53" fmla="*/ 0 h 80"/>
                  <a:gd name="T54" fmla="*/ 0 w 103"/>
                  <a:gd name="T55" fmla="*/ 0 h 80"/>
                  <a:gd name="T56" fmla="*/ 0 w 103"/>
                  <a:gd name="T57" fmla="*/ 0 h 80"/>
                  <a:gd name="T58" fmla="*/ 0 w 103"/>
                  <a:gd name="T59" fmla="*/ 0 h 80"/>
                  <a:gd name="T60" fmla="*/ 0 w 103"/>
                  <a:gd name="T61" fmla="*/ 0 h 80"/>
                  <a:gd name="T62" fmla="*/ 0 w 103"/>
                  <a:gd name="T63" fmla="*/ 0 h 80"/>
                  <a:gd name="T64" fmla="*/ 0 w 103"/>
                  <a:gd name="T65" fmla="*/ 0 h 80"/>
                  <a:gd name="T66" fmla="*/ 0 w 103"/>
                  <a:gd name="T67" fmla="*/ 0 h 80"/>
                  <a:gd name="T68" fmla="*/ 0 w 103"/>
                  <a:gd name="T69" fmla="*/ 0 h 80"/>
                  <a:gd name="T70" fmla="*/ 0 w 103"/>
                  <a:gd name="T71" fmla="*/ 0 h 80"/>
                  <a:gd name="T72" fmla="*/ 0 w 103"/>
                  <a:gd name="T73" fmla="*/ 0 h 80"/>
                  <a:gd name="T74" fmla="*/ 0 w 103"/>
                  <a:gd name="T75" fmla="*/ 0 h 80"/>
                  <a:gd name="T76" fmla="*/ 0 w 103"/>
                  <a:gd name="T77" fmla="*/ 0 h 80"/>
                  <a:gd name="T78" fmla="*/ 0 w 103"/>
                  <a:gd name="T79" fmla="*/ 0 h 80"/>
                  <a:gd name="T80" fmla="*/ 0 w 103"/>
                  <a:gd name="T81" fmla="*/ 0 h 80"/>
                  <a:gd name="T82" fmla="*/ 0 w 103"/>
                  <a:gd name="T83" fmla="*/ 0 h 80"/>
                  <a:gd name="T84" fmla="*/ 0 w 103"/>
                  <a:gd name="T85" fmla="*/ 0 h 80"/>
                  <a:gd name="T86" fmla="*/ 0 w 103"/>
                  <a:gd name="T87" fmla="*/ 0 h 80"/>
                  <a:gd name="T88" fmla="*/ 0 w 103"/>
                  <a:gd name="T89" fmla="*/ 0 h 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3"/>
                  <a:gd name="T136" fmla="*/ 0 h 80"/>
                  <a:gd name="T137" fmla="*/ 103 w 103"/>
                  <a:gd name="T138" fmla="*/ 80 h 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3" h="80">
                    <a:moveTo>
                      <a:pt x="103" y="22"/>
                    </a:moveTo>
                    <a:lnTo>
                      <a:pt x="100" y="24"/>
                    </a:lnTo>
                    <a:lnTo>
                      <a:pt x="95" y="25"/>
                    </a:lnTo>
                    <a:lnTo>
                      <a:pt x="90" y="25"/>
                    </a:lnTo>
                    <a:lnTo>
                      <a:pt x="85" y="24"/>
                    </a:lnTo>
                    <a:lnTo>
                      <a:pt x="76" y="23"/>
                    </a:lnTo>
                    <a:lnTo>
                      <a:pt x="68" y="23"/>
                    </a:lnTo>
                    <a:lnTo>
                      <a:pt x="59" y="22"/>
                    </a:lnTo>
                    <a:lnTo>
                      <a:pt x="49" y="22"/>
                    </a:lnTo>
                    <a:lnTo>
                      <a:pt x="35" y="27"/>
                    </a:lnTo>
                    <a:lnTo>
                      <a:pt x="28" y="32"/>
                    </a:lnTo>
                    <a:lnTo>
                      <a:pt x="26" y="41"/>
                    </a:lnTo>
                    <a:lnTo>
                      <a:pt x="27" y="51"/>
                    </a:lnTo>
                    <a:lnTo>
                      <a:pt x="34" y="55"/>
                    </a:lnTo>
                    <a:lnTo>
                      <a:pt x="43" y="59"/>
                    </a:lnTo>
                    <a:lnTo>
                      <a:pt x="53" y="62"/>
                    </a:lnTo>
                    <a:lnTo>
                      <a:pt x="64" y="66"/>
                    </a:lnTo>
                    <a:lnTo>
                      <a:pt x="74" y="68"/>
                    </a:lnTo>
                    <a:lnTo>
                      <a:pt x="81" y="70"/>
                    </a:lnTo>
                    <a:lnTo>
                      <a:pt x="87" y="73"/>
                    </a:lnTo>
                    <a:lnTo>
                      <a:pt x="88" y="75"/>
                    </a:lnTo>
                    <a:lnTo>
                      <a:pt x="73" y="78"/>
                    </a:lnTo>
                    <a:lnTo>
                      <a:pt x="58" y="80"/>
                    </a:lnTo>
                    <a:lnTo>
                      <a:pt x="43" y="77"/>
                    </a:lnTo>
                    <a:lnTo>
                      <a:pt x="30" y="73"/>
                    </a:lnTo>
                    <a:lnTo>
                      <a:pt x="18" y="66"/>
                    </a:lnTo>
                    <a:lnTo>
                      <a:pt x="9" y="56"/>
                    </a:lnTo>
                    <a:lnTo>
                      <a:pt x="3" y="45"/>
                    </a:lnTo>
                    <a:lnTo>
                      <a:pt x="0" y="32"/>
                    </a:lnTo>
                    <a:lnTo>
                      <a:pt x="4" y="22"/>
                    </a:lnTo>
                    <a:lnTo>
                      <a:pt x="11" y="14"/>
                    </a:lnTo>
                    <a:lnTo>
                      <a:pt x="18" y="8"/>
                    </a:lnTo>
                    <a:lnTo>
                      <a:pt x="27" y="3"/>
                    </a:lnTo>
                    <a:lnTo>
                      <a:pt x="36" y="1"/>
                    </a:lnTo>
                    <a:lnTo>
                      <a:pt x="47" y="0"/>
                    </a:lnTo>
                    <a:lnTo>
                      <a:pt x="56" y="0"/>
                    </a:lnTo>
                    <a:lnTo>
                      <a:pt x="64" y="0"/>
                    </a:lnTo>
                    <a:lnTo>
                      <a:pt x="70" y="1"/>
                    </a:lnTo>
                    <a:lnTo>
                      <a:pt x="75" y="2"/>
                    </a:lnTo>
                    <a:lnTo>
                      <a:pt x="81" y="3"/>
                    </a:lnTo>
                    <a:lnTo>
                      <a:pt x="87" y="6"/>
                    </a:lnTo>
                    <a:lnTo>
                      <a:pt x="91" y="9"/>
                    </a:lnTo>
                    <a:lnTo>
                      <a:pt x="96" y="13"/>
                    </a:lnTo>
                    <a:lnTo>
                      <a:pt x="100" y="17"/>
                    </a:lnTo>
                    <a:lnTo>
                      <a:pt x="103" y="2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7" name="Freeform 127"/>
              <p:cNvSpPr>
                <a:spLocks/>
              </p:cNvSpPr>
              <p:nvPr/>
            </p:nvSpPr>
            <p:spPr bwMode="auto">
              <a:xfrm>
                <a:off x="2724" y="3325"/>
                <a:ext cx="51" cy="39"/>
              </a:xfrm>
              <a:custGeom>
                <a:avLst/>
                <a:gdLst>
                  <a:gd name="T0" fmla="*/ 1 w 102"/>
                  <a:gd name="T1" fmla="*/ 0 h 80"/>
                  <a:gd name="T2" fmla="*/ 1 w 102"/>
                  <a:gd name="T3" fmla="*/ 0 h 80"/>
                  <a:gd name="T4" fmla="*/ 1 w 102"/>
                  <a:gd name="T5" fmla="*/ 0 h 80"/>
                  <a:gd name="T6" fmla="*/ 1 w 102"/>
                  <a:gd name="T7" fmla="*/ 0 h 80"/>
                  <a:gd name="T8" fmla="*/ 1 w 102"/>
                  <a:gd name="T9" fmla="*/ 0 h 80"/>
                  <a:gd name="T10" fmla="*/ 1 w 102"/>
                  <a:gd name="T11" fmla="*/ 0 h 80"/>
                  <a:gd name="T12" fmla="*/ 1 w 102"/>
                  <a:gd name="T13" fmla="*/ 0 h 80"/>
                  <a:gd name="T14" fmla="*/ 1 w 102"/>
                  <a:gd name="T15" fmla="*/ 0 h 80"/>
                  <a:gd name="T16" fmla="*/ 1 w 102"/>
                  <a:gd name="T17" fmla="*/ 0 h 80"/>
                  <a:gd name="T18" fmla="*/ 1 w 102"/>
                  <a:gd name="T19" fmla="*/ 0 h 80"/>
                  <a:gd name="T20" fmla="*/ 1 w 102"/>
                  <a:gd name="T21" fmla="*/ 0 h 80"/>
                  <a:gd name="T22" fmla="*/ 1 w 102"/>
                  <a:gd name="T23" fmla="*/ 0 h 80"/>
                  <a:gd name="T24" fmla="*/ 1 w 102"/>
                  <a:gd name="T25" fmla="*/ 0 h 80"/>
                  <a:gd name="T26" fmla="*/ 1 w 102"/>
                  <a:gd name="T27" fmla="*/ 0 h 80"/>
                  <a:gd name="T28" fmla="*/ 1 w 102"/>
                  <a:gd name="T29" fmla="*/ 0 h 80"/>
                  <a:gd name="T30" fmla="*/ 1 w 102"/>
                  <a:gd name="T31" fmla="*/ 0 h 80"/>
                  <a:gd name="T32" fmla="*/ 1 w 102"/>
                  <a:gd name="T33" fmla="*/ 0 h 80"/>
                  <a:gd name="T34" fmla="*/ 1 w 102"/>
                  <a:gd name="T35" fmla="*/ 0 h 80"/>
                  <a:gd name="T36" fmla="*/ 1 w 102"/>
                  <a:gd name="T37" fmla="*/ 0 h 80"/>
                  <a:gd name="T38" fmla="*/ 1 w 102"/>
                  <a:gd name="T39" fmla="*/ 0 h 80"/>
                  <a:gd name="T40" fmla="*/ 1 w 102"/>
                  <a:gd name="T41" fmla="*/ 0 h 80"/>
                  <a:gd name="T42" fmla="*/ 1 w 102"/>
                  <a:gd name="T43" fmla="*/ 0 h 80"/>
                  <a:gd name="T44" fmla="*/ 1 w 102"/>
                  <a:gd name="T45" fmla="*/ 0 h 80"/>
                  <a:gd name="T46" fmla="*/ 1 w 102"/>
                  <a:gd name="T47" fmla="*/ 0 h 80"/>
                  <a:gd name="T48" fmla="*/ 1 w 102"/>
                  <a:gd name="T49" fmla="*/ 0 h 80"/>
                  <a:gd name="T50" fmla="*/ 1 w 102"/>
                  <a:gd name="T51" fmla="*/ 0 h 80"/>
                  <a:gd name="T52" fmla="*/ 1 w 102"/>
                  <a:gd name="T53" fmla="*/ 0 h 80"/>
                  <a:gd name="T54" fmla="*/ 1 w 102"/>
                  <a:gd name="T55" fmla="*/ 0 h 80"/>
                  <a:gd name="T56" fmla="*/ 0 w 102"/>
                  <a:gd name="T57" fmla="*/ 0 h 80"/>
                  <a:gd name="T58" fmla="*/ 1 w 102"/>
                  <a:gd name="T59" fmla="*/ 0 h 80"/>
                  <a:gd name="T60" fmla="*/ 1 w 102"/>
                  <a:gd name="T61" fmla="*/ 0 h 80"/>
                  <a:gd name="T62" fmla="*/ 1 w 102"/>
                  <a:gd name="T63" fmla="*/ 0 h 80"/>
                  <a:gd name="T64" fmla="*/ 1 w 102"/>
                  <a:gd name="T65" fmla="*/ 0 h 80"/>
                  <a:gd name="T66" fmla="*/ 1 w 102"/>
                  <a:gd name="T67" fmla="*/ 0 h 80"/>
                  <a:gd name="T68" fmla="*/ 1 w 102"/>
                  <a:gd name="T69" fmla="*/ 0 h 80"/>
                  <a:gd name="T70" fmla="*/ 1 w 102"/>
                  <a:gd name="T71" fmla="*/ 0 h 80"/>
                  <a:gd name="T72" fmla="*/ 1 w 102"/>
                  <a:gd name="T73" fmla="*/ 0 h 80"/>
                  <a:gd name="T74" fmla="*/ 1 w 102"/>
                  <a:gd name="T75" fmla="*/ 0 h 80"/>
                  <a:gd name="T76" fmla="*/ 1 w 102"/>
                  <a:gd name="T77" fmla="*/ 0 h 80"/>
                  <a:gd name="T78" fmla="*/ 1 w 102"/>
                  <a:gd name="T79" fmla="*/ 0 h 80"/>
                  <a:gd name="T80" fmla="*/ 1 w 102"/>
                  <a:gd name="T81" fmla="*/ 0 h 80"/>
                  <a:gd name="T82" fmla="*/ 1 w 102"/>
                  <a:gd name="T83" fmla="*/ 0 h 80"/>
                  <a:gd name="T84" fmla="*/ 1 w 102"/>
                  <a:gd name="T85" fmla="*/ 0 h 80"/>
                  <a:gd name="T86" fmla="*/ 1 w 102"/>
                  <a:gd name="T87" fmla="*/ 0 h 80"/>
                  <a:gd name="T88" fmla="*/ 1 w 102"/>
                  <a:gd name="T89" fmla="*/ 0 h 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80"/>
                  <a:gd name="T137" fmla="*/ 102 w 102"/>
                  <a:gd name="T138" fmla="*/ 80 h 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80">
                    <a:moveTo>
                      <a:pt x="102" y="22"/>
                    </a:moveTo>
                    <a:lnTo>
                      <a:pt x="99" y="24"/>
                    </a:lnTo>
                    <a:lnTo>
                      <a:pt x="94" y="25"/>
                    </a:lnTo>
                    <a:lnTo>
                      <a:pt x="90" y="25"/>
                    </a:lnTo>
                    <a:lnTo>
                      <a:pt x="84" y="24"/>
                    </a:lnTo>
                    <a:lnTo>
                      <a:pt x="76" y="23"/>
                    </a:lnTo>
                    <a:lnTo>
                      <a:pt x="68" y="23"/>
                    </a:lnTo>
                    <a:lnTo>
                      <a:pt x="59" y="22"/>
                    </a:lnTo>
                    <a:lnTo>
                      <a:pt x="48" y="22"/>
                    </a:lnTo>
                    <a:lnTo>
                      <a:pt x="34" y="25"/>
                    </a:lnTo>
                    <a:lnTo>
                      <a:pt x="28" y="32"/>
                    </a:lnTo>
                    <a:lnTo>
                      <a:pt x="25" y="40"/>
                    </a:lnTo>
                    <a:lnTo>
                      <a:pt x="26" y="50"/>
                    </a:lnTo>
                    <a:lnTo>
                      <a:pt x="33" y="54"/>
                    </a:lnTo>
                    <a:lnTo>
                      <a:pt x="43" y="59"/>
                    </a:lnTo>
                    <a:lnTo>
                      <a:pt x="53" y="62"/>
                    </a:lnTo>
                    <a:lnTo>
                      <a:pt x="63" y="65"/>
                    </a:lnTo>
                    <a:lnTo>
                      <a:pt x="72" y="68"/>
                    </a:lnTo>
                    <a:lnTo>
                      <a:pt x="81" y="70"/>
                    </a:lnTo>
                    <a:lnTo>
                      <a:pt x="85" y="73"/>
                    </a:lnTo>
                    <a:lnTo>
                      <a:pt x="86" y="75"/>
                    </a:lnTo>
                    <a:lnTo>
                      <a:pt x="72" y="78"/>
                    </a:lnTo>
                    <a:lnTo>
                      <a:pt x="57" y="80"/>
                    </a:lnTo>
                    <a:lnTo>
                      <a:pt x="43" y="77"/>
                    </a:lnTo>
                    <a:lnTo>
                      <a:pt x="30" y="73"/>
                    </a:lnTo>
                    <a:lnTo>
                      <a:pt x="17" y="66"/>
                    </a:lnTo>
                    <a:lnTo>
                      <a:pt x="8" y="57"/>
                    </a:lnTo>
                    <a:lnTo>
                      <a:pt x="2" y="45"/>
                    </a:lnTo>
                    <a:lnTo>
                      <a:pt x="0" y="32"/>
                    </a:lnTo>
                    <a:lnTo>
                      <a:pt x="3" y="22"/>
                    </a:lnTo>
                    <a:lnTo>
                      <a:pt x="10" y="14"/>
                    </a:lnTo>
                    <a:lnTo>
                      <a:pt x="17" y="8"/>
                    </a:lnTo>
                    <a:lnTo>
                      <a:pt x="26" y="4"/>
                    </a:lnTo>
                    <a:lnTo>
                      <a:pt x="36" y="1"/>
                    </a:lnTo>
                    <a:lnTo>
                      <a:pt x="46" y="0"/>
                    </a:lnTo>
                    <a:lnTo>
                      <a:pt x="55" y="0"/>
                    </a:lnTo>
                    <a:lnTo>
                      <a:pt x="63" y="0"/>
                    </a:lnTo>
                    <a:lnTo>
                      <a:pt x="69" y="1"/>
                    </a:lnTo>
                    <a:lnTo>
                      <a:pt x="75" y="2"/>
                    </a:lnTo>
                    <a:lnTo>
                      <a:pt x="81" y="4"/>
                    </a:lnTo>
                    <a:lnTo>
                      <a:pt x="86" y="6"/>
                    </a:lnTo>
                    <a:lnTo>
                      <a:pt x="91" y="9"/>
                    </a:lnTo>
                    <a:lnTo>
                      <a:pt x="95" y="13"/>
                    </a:lnTo>
                    <a:lnTo>
                      <a:pt x="99" y="17"/>
                    </a:lnTo>
                    <a:lnTo>
                      <a:pt x="102" y="2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8" name="Freeform 128"/>
              <p:cNvSpPr>
                <a:spLocks/>
              </p:cNvSpPr>
              <p:nvPr/>
            </p:nvSpPr>
            <p:spPr bwMode="auto">
              <a:xfrm>
                <a:off x="2700" y="3367"/>
                <a:ext cx="52" cy="40"/>
              </a:xfrm>
              <a:custGeom>
                <a:avLst/>
                <a:gdLst>
                  <a:gd name="T0" fmla="*/ 1 w 102"/>
                  <a:gd name="T1" fmla="*/ 1 h 80"/>
                  <a:gd name="T2" fmla="*/ 1 w 102"/>
                  <a:gd name="T3" fmla="*/ 1 h 80"/>
                  <a:gd name="T4" fmla="*/ 1 w 102"/>
                  <a:gd name="T5" fmla="*/ 1 h 80"/>
                  <a:gd name="T6" fmla="*/ 1 w 102"/>
                  <a:gd name="T7" fmla="*/ 1 h 80"/>
                  <a:gd name="T8" fmla="*/ 1 w 102"/>
                  <a:gd name="T9" fmla="*/ 1 h 80"/>
                  <a:gd name="T10" fmla="*/ 1 w 102"/>
                  <a:gd name="T11" fmla="*/ 1 h 80"/>
                  <a:gd name="T12" fmla="*/ 1 w 102"/>
                  <a:gd name="T13" fmla="*/ 1 h 80"/>
                  <a:gd name="T14" fmla="*/ 1 w 102"/>
                  <a:gd name="T15" fmla="*/ 1 h 80"/>
                  <a:gd name="T16" fmla="*/ 1 w 102"/>
                  <a:gd name="T17" fmla="*/ 1 h 80"/>
                  <a:gd name="T18" fmla="*/ 1 w 102"/>
                  <a:gd name="T19" fmla="*/ 1 h 80"/>
                  <a:gd name="T20" fmla="*/ 1 w 102"/>
                  <a:gd name="T21" fmla="*/ 1 h 80"/>
                  <a:gd name="T22" fmla="*/ 1 w 102"/>
                  <a:gd name="T23" fmla="*/ 1 h 80"/>
                  <a:gd name="T24" fmla="*/ 1 w 102"/>
                  <a:gd name="T25" fmla="*/ 1 h 80"/>
                  <a:gd name="T26" fmla="*/ 1 w 102"/>
                  <a:gd name="T27" fmla="*/ 1 h 80"/>
                  <a:gd name="T28" fmla="*/ 1 w 102"/>
                  <a:gd name="T29" fmla="*/ 1 h 80"/>
                  <a:gd name="T30" fmla="*/ 1 w 102"/>
                  <a:gd name="T31" fmla="*/ 1 h 80"/>
                  <a:gd name="T32" fmla="*/ 1 w 102"/>
                  <a:gd name="T33" fmla="*/ 1 h 80"/>
                  <a:gd name="T34" fmla="*/ 1 w 102"/>
                  <a:gd name="T35" fmla="*/ 1 h 80"/>
                  <a:gd name="T36" fmla="*/ 1 w 102"/>
                  <a:gd name="T37" fmla="*/ 1 h 80"/>
                  <a:gd name="T38" fmla="*/ 1 w 102"/>
                  <a:gd name="T39" fmla="*/ 1 h 80"/>
                  <a:gd name="T40" fmla="*/ 1 w 102"/>
                  <a:gd name="T41" fmla="*/ 1 h 80"/>
                  <a:gd name="T42" fmla="*/ 1 w 102"/>
                  <a:gd name="T43" fmla="*/ 1 h 80"/>
                  <a:gd name="T44" fmla="*/ 1 w 102"/>
                  <a:gd name="T45" fmla="*/ 1 h 80"/>
                  <a:gd name="T46" fmla="*/ 1 w 102"/>
                  <a:gd name="T47" fmla="*/ 1 h 80"/>
                  <a:gd name="T48" fmla="*/ 1 w 102"/>
                  <a:gd name="T49" fmla="*/ 1 h 80"/>
                  <a:gd name="T50" fmla="*/ 1 w 102"/>
                  <a:gd name="T51" fmla="*/ 1 h 80"/>
                  <a:gd name="T52" fmla="*/ 1 w 102"/>
                  <a:gd name="T53" fmla="*/ 1 h 80"/>
                  <a:gd name="T54" fmla="*/ 1 w 102"/>
                  <a:gd name="T55" fmla="*/ 1 h 80"/>
                  <a:gd name="T56" fmla="*/ 0 w 102"/>
                  <a:gd name="T57" fmla="*/ 1 h 80"/>
                  <a:gd name="T58" fmla="*/ 1 w 102"/>
                  <a:gd name="T59" fmla="*/ 1 h 80"/>
                  <a:gd name="T60" fmla="*/ 1 w 102"/>
                  <a:gd name="T61" fmla="*/ 1 h 80"/>
                  <a:gd name="T62" fmla="*/ 1 w 102"/>
                  <a:gd name="T63" fmla="*/ 1 h 80"/>
                  <a:gd name="T64" fmla="*/ 1 w 102"/>
                  <a:gd name="T65" fmla="*/ 1 h 80"/>
                  <a:gd name="T66" fmla="*/ 1 w 102"/>
                  <a:gd name="T67" fmla="*/ 1 h 80"/>
                  <a:gd name="T68" fmla="*/ 1 w 102"/>
                  <a:gd name="T69" fmla="*/ 1 h 80"/>
                  <a:gd name="T70" fmla="*/ 1 w 102"/>
                  <a:gd name="T71" fmla="*/ 0 h 80"/>
                  <a:gd name="T72" fmla="*/ 1 w 102"/>
                  <a:gd name="T73" fmla="*/ 0 h 80"/>
                  <a:gd name="T74" fmla="*/ 1 w 102"/>
                  <a:gd name="T75" fmla="*/ 1 h 80"/>
                  <a:gd name="T76" fmla="*/ 1 w 102"/>
                  <a:gd name="T77" fmla="*/ 1 h 80"/>
                  <a:gd name="T78" fmla="*/ 1 w 102"/>
                  <a:gd name="T79" fmla="*/ 1 h 80"/>
                  <a:gd name="T80" fmla="*/ 1 w 102"/>
                  <a:gd name="T81" fmla="*/ 1 h 80"/>
                  <a:gd name="T82" fmla="*/ 1 w 102"/>
                  <a:gd name="T83" fmla="*/ 1 h 80"/>
                  <a:gd name="T84" fmla="*/ 1 w 102"/>
                  <a:gd name="T85" fmla="*/ 1 h 80"/>
                  <a:gd name="T86" fmla="*/ 1 w 102"/>
                  <a:gd name="T87" fmla="*/ 1 h 80"/>
                  <a:gd name="T88" fmla="*/ 1 w 102"/>
                  <a:gd name="T89" fmla="*/ 1 h 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80"/>
                  <a:gd name="T137" fmla="*/ 102 w 102"/>
                  <a:gd name="T138" fmla="*/ 80 h 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80">
                    <a:moveTo>
                      <a:pt x="102" y="22"/>
                    </a:moveTo>
                    <a:lnTo>
                      <a:pt x="99" y="25"/>
                    </a:lnTo>
                    <a:lnTo>
                      <a:pt x="94" y="26"/>
                    </a:lnTo>
                    <a:lnTo>
                      <a:pt x="90" y="26"/>
                    </a:lnTo>
                    <a:lnTo>
                      <a:pt x="83" y="25"/>
                    </a:lnTo>
                    <a:lnTo>
                      <a:pt x="76" y="23"/>
                    </a:lnTo>
                    <a:lnTo>
                      <a:pt x="68" y="22"/>
                    </a:lnTo>
                    <a:lnTo>
                      <a:pt x="58" y="21"/>
                    </a:lnTo>
                    <a:lnTo>
                      <a:pt x="48" y="21"/>
                    </a:lnTo>
                    <a:lnTo>
                      <a:pt x="34" y="26"/>
                    </a:lnTo>
                    <a:lnTo>
                      <a:pt x="27" y="31"/>
                    </a:lnTo>
                    <a:lnTo>
                      <a:pt x="25" y="41"/>
                    </a:lnTo>
                    <a:lnTo>
                      <a:pt x="26" y="50"/>
                    </a:lnTo>
                    <a:lnTo>
                      <a:pt x="33" y="54"/>
                    </a:lnTo>
                    <a:lnTo>
                      <a:pt x="42" y="58"/>
                    </a:lnTo>
                    <a:lnTo>
                      <a:pt x="53" y="61"/>
                    </a:lnTo>
                    <a:lnTo>
                      <a:pt x="63" y="65"/>
                    </a:lnTo>
                    <a:lnTo>
                      <a:pt x="72" y="67"/>
                    </a:lnTo>
                    <a:lnTo>
                      <a:pt x="80" y="71"/>
                    </a:lnTo>
                    <a:lnTo>
                      <a:pt x="85" y="73"/>
                    </a:lnTo>
                    <a:lnTo>
                      <a:pt x="86" y="75"/>
                    </a:lnTo>
                    <a:lnTo>
                      <a:pt x="72" y="79"/>
                    </a:lnTo>
                    <a:lnTo>
                      <a:pt x="57" y="80"/>
                    </a:lnTo>
                    <a:lnTo>
                      <a:pt x="42" y="78"/>
                    </a:lnTo>
                    <a:lnTo>
                      <a:pt x="30" y="73"/>
                    </a:lnTo>
                    <a:lnTo>
                      <a:pt x="17" y="66"/>
                    </a:lnTo>
                    <a:lnTo>
                      <a:pt x="8" y="57"/>
                    </a:lnTo>
                    <a:lnTo>
                      <a:pt x="2" y="45"/>
                    </a:lnTo>
                    <a:lnTo>
                      <a:pt x="0" y="33"/>
                    </a:lnTo>
                    <a:lnTo>
                      <a:pt x="3" y="22"/>
                    </a:lnTo>
                    <a:lnTo>
                      <a:pt x="9" y="15"/>
                    </a:lnTo>
                    <a:lnTo>
                      <a:pt x="17" y="10"/>
                    </a:lnTo>
                    <a:lnTo>
                      <a:pt x="25" y="5"/>
                    </a:lnTo>
                    <a:lnTo>
                      <a:pt x="35" y="3"/>
                    </a:lnTo>
                    <a:lnTo>
                      <a:pt x="45" y="2"/>
                    </a:lnTo>
                    <a:lnTo>
                      <a:pt x="54" y="0"/>
                    </a:lnTo>
                    <a:lnTo>
                      <a:pt x="63" y="0"/>
                    </a:lnTo>
                    <a:lnTo>
                      <a:pt x="69" y="2"/>
                    </a:lnTo>
                    <a:lnTo>
                      <a:pt x="75" y="4"/>
                    </a:lnTo>
                    <a:lnTo>
                      <a:pt x="80" y="5"/>
                    </a:lnTo>
                    <a:lnTo>
                      <a:pt x="86" y="7"/>
                    </a:lnTo>
                    <a:lnTo>
                      <a:pt x="91" y="11"/>
                    </a:lnTo>
                    <a:lnTo>
                      <a:pt x="95" y="13"/>
                    </a:lnTo>
                    <a:lnTo>
                      <a:pt x="99" y="18"/>
                    </a:lnTo>
                    <a:lnTo>
                      <a:pt x="102" y="2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9" name="Freeform 129"/>
              <p:cNvSpPr>
                <a:spLocks/>
              </p:cNvSpPr>
              <p:nvPr/>
            </p:nvSpPr>
            <p:spPr bwMode="auto">
              <a:xfrm>
                <a:off x="2670" y="3414"/>
                <a:ext cx="50" cy="41"/>
              </a:xfrm>
              <a:custGeom>
                <a:avLst/>
                <a:gdLst>
                  <a:gd name="T0" fmla="*/ 0 w 101"/>
                  <a:gd name="T1" fmla="*/ 1 h 80"/>
                  <a:gd name="T2" fmla="*/ 0 w 101"/>
                  <a:gd name="T3" fmla="*/ 1 h 80"/>
                  <a:gd name="T4" fmla="*/ 0 w 101"/>
                  <a:gd name="T5" fmla="*/ 1 h 80"/>
                  <a:gd name="T6" fmla="*/ 0 w 101"/>
                  <a:gd name="T7" fmla="*/ 1 h 80"/>
                  <a:gd name="T8" fmla="*/ 0 w 101"/>
                  <a:gd name="T9" fmla="*/ 1 h 80"/>
                  <a:gd name="T10" fmla="*/ 0 w 101"/>
                  <a:gd name="T11" fmla="*/ 1 h 80"/>
                  <a:gd name="T12" fmla="*/ 0 w 101"/>
                  <a:gd name="T13" fmla="*/ 1 h 80"/>
                  <a:gd name="T14" fmla="*/ 0 w 101"/>
                  <a:gd name="T15" fmla="*/ 1 h 80"/>
                  <a:gd name="T16" fmla="*/ 0 w 101"/>
                  <a:gd name="T17" fmla="*/ 1 h 80"/>
                  <a:gd name="T18" fmla="*/ 0 w 101"/>
                  <a:gd name="T19" fmla="*/ 1 h 80"/>
                  <a:gd name="T20" fmla="*/ 0 w 101"/>
                  <a:gd name="T21" fmla="*/ 1 h 80"/>
                  <a:gd name="T22" fmla="*/ 0 w 101"/>
                  <a:gd name="T23" fmla="*/ 1 h 80"/>
                  <a:gd name="T24" fmla="*/ 0 w 101"/>
                  <a:gd name="T25" fmla="*/ 1 h 80"/>
                  <a:gd name="T26" fmla="*/ 0 w 101"/>
                  <a:gd name="T27" fmla="*/ 1 h 80"/>
                  <a:gd name="T28" fmla="*/ 0 w 101"/>
                  <a:gd name="T29" fmla="*/ 1 h 80"/>
                  <a:gd name="T30" fmla="*/ 0 w 101"/>
                  <a:gd name="T31" fmla="*/ 1 h 80"/>
                  <a:gd name="T32" fmla="*/ 0 w 101"/>
                  <a:gd name="T33" fmla="*/ 1 h 80"/>
                  <a:gd name="T34" fmla="*/ 0 w 101"/>
                  <a:gd name="T35" fmla="*/ 1 h 80"/>
                  <a:gd name="T36" fmla="*/ 0 w 101"/>
                  <a:gd name="T37" fmla="*/ 1 h 80"/>
                  <a:gd name="T38" fmla="*/ 0 w 101"/>
                  <a:gd name="T39" fmla="*/ 1 h 80"/>
                  <a:gd name="T40" fmla="*/ 0 w 101"/>
                  <a:gd name="T41" fmla="*/ 1 h 80"/>
                  <a:gd name="T42" fmla="*/ 0 w 101"/>
                  <a:gd name="T43" fmla="*/ 1 h 80"/>
                  <a:gd name="T44" fmla="*/ 0 w 101"/>
                  <a:gd name="T45" fmla="*/ 1 h 80"/>
                  <a:gd name="T46" fmla="*/ 0 w 101"/>
                  <a:gd name="T47" fmla="*/ 1 h 80"/>
                  <a:gd name="T48" fmla="*/ 0 w 101"/>
                  <a:gd name="T49" fmla="*/ 1 h 80"/>
                  <a:gd name="T50" fmla="*/ 0 w 101"/>
                  <a:gd name="T51" fmla="*/ 1 h 80"/>
                  <a:gd name="T52" fmla="*/ 0 w 101"/>
                  <a:gd name="T53" fmla="*/ 1 h 80"/>
                  <a:gd name="T54" fmla="*/ 0 w 101"/>
                  <a:gd name="T55" fmla="*/ 1 h 80"/>
                  <a:gd name="T56" fmla="*/ 0 w 101"/>
                  <a:gd name="T57" fmla="*/ 1 h 80"/>
                  <a:gd name="T58" fmla="*/ 0 w 101"/>
                  <a:gd name="T59" fmla="*/ 1 h 80"/>
                  <a:gd name="T60" fmla="*/ 0 w 101"/>
                  <a:gd name="T61" fmla="*/ 1 h 80"/>
                  <a:gd name="T62" fmla="*/ 0 w 101"/>
                  <a:gd name="T63" fmla="*/ 1 h 80"/>
                  <a:gd name="T64" fmla="*/ 0 w 101"/>
                  <a:gd name="T65" fmla="*/ 1 h 80"/>
                  <a:gd name="T66" fmla="*/ 0 w 101"/>
                  <a:gd name="T67" fmla="*/ 1 h 80"/>
                  <a:gd name="T68" fmla="*/ 0 w 101"/>
                  <a:gd name="T69" fmla="*/ 1 h 80"/>
                  <a:gd name="T70" fmla="*/ 0 w 101"/>
                  <a:gd name="T71" fmla="*/ 0 h 80"/>
                  <a:gd name="T72" fmla="*/ 0 w 101"/>
                  <a:gd name="T73" fmla="*/ 0 h 80"/>
                  <a:gd name="T74" fmla="*/ 0 w 101"/>
                  <a:gd name="T75" fmla="*/ 1 h 80"/>
                  <a:gd name="T76" fmla="*/ 0 w 101"/>
                  <a:gd name="T77" fmla="*/ 1 h 80"/>
                  <a:gd name="T78" fmla="*/ 0 w 101"/>
                  <a:gd name="T79" fmla="*/ 1 h 80"/>
                  <a:gd name="T80" fmla="*/ 0 w 101"/>
                  <a:gd name="T81" fmla="*/ 1 h 80"/>
                  <a:gd name="T82" fmla="*/ 0 w 101"/>
                  <a:gd name="T83" fmla="*/ 1 h 80"/>
                  <a:gd name="T84" fmla="*/ 0 w 101"/>
                  <a:gd name="T85" fmla="*/ 1 h 80"/>
                  <a:gd name="T86" fmla="*/ 0 w 101"/>
                  <a:gd name="T87" fmla="*/ 1 h 80"/>
                  <a:gd name="T88" fmla="*/ 0 w 101"/>
                  <a:gd name="T89" fmla="*/ 1 h 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1"/>
                  <a:gd name="T136" fmla="*/ 0 h 80"/>
                  <a:gd name="T137" fmla="*/ 101 w 101"/>
                  <a:gd name="T138" fmla="*/ 80 h 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1" h="80">
                    <a:moveTo>
                      <a:pt x="101" y="23"/>
                    </a:moveTo>
                    <a:lnTo>
                      <a:pt x="98" y="25"/>
                    </a:lnTo>
                    <a:lnTo>
                      <a:pt x="93" y="26"/>
                    </a:lnTo>
                    <a:lnTo>
                      <a:pt x="88" y="26"/>
                    </a:lnTo>
                    <a:lnTo>
                      <a:pt x="83" y="25"/>
                    </a:lnTo>
                    <a:lnTo>
                      <a:pt x="75" y="24"/>
                    </a:lnTo>
                    <a:lnTo>
                      <a:pt x="66" y="23"/>
                    </a:lnTo>
                    <a:lnTo>
                      <a:pt x="57" y="22"/>
                    </a:lnTo>
                    <a:lnTo>
                      <a:pt x="47" y="22"/>
                    </a:lnTo>
                    <a:lnTo>
                      <a:pt x="33" y="26"/>
                    </a:lnTo>
                    <a:lnTo>
                      <a:pt x="26" y="32"/>
                    </a:lnTo>
                    <a:lnTo>
                      <a:pt x="25" y="41"/>
                    </a:lnTo>
                    <a:lnTo>
                      <a:pt x="26" y="50"/>
                    </a:lnTo>
                    <a:lnTo>
                      <a:pt x="33" y="55"/>
                    </a:lnTo>
                    <a:lnTo>
                      <a:pt x="42" y="59"/>
                    </a:lnTo>
                    <a:lnTo>
                      <a:pt x="53" y="62"/>
                    </a:lnTo>
                    <a:lnTo>
                      <a:pt x="63" y="65"/>
                    </a:lnTo>
                    <a:lnTo>
                      <a:pt x="72" y="68"/>
                    </a:lnTo>
                    <a:lnTo>
                      <a:pt x="80" y="70"/>
                    </a:lnTo>
                    <a:lnTo>
                      <a:pt x="85" y="72"/>
                    </a:lnTo>
                    <a:lnTo>
                      <a:pt x="86" y="75"/>
                    </a:lnTo>
                    <a:lnTo>
                      <a:pt x="72" y="79"/>
                    </a:lnTo>
                    <a:lnTo>
                      <a:pt x="57" y="80"/>
                    </a:lnTo>
                    <a:lnTo>
                      <a:pt x="42" y="78"/>
                    </a:lnTo>
                    <a:lnTo>
                      <a:pt x="30" y="74"/>
                    </a:lnTo>
                    <a:lnTo>
                      <a:pt x="17" y="65"/>
                    </a:lnTo>
                    <a:lnTo>
                      <a:pt x="8" y="56"/>
                    </a:lnTo>
                    <a:lnTo>
                      <a:pt x="2" y="45"/>
                    </a:lnTo>
                    <a:lnTo>
                      <a:pt x="0" y="32"/>
                    </a:lnTo>
                    <a:lnTo>
                      <a:pt x="3" y="22"/>
                    </a:lnTo>
                    <a:lnTo>
                      <a:pt x="9" y="15"/>
                    </a:lnTo>
                    <a:lnTo>
                      <a:pt x="17" y="9"/>
                    </a:lnTo>
                    <a:lnTo>
                      <a:pt x="25" y="4"/>
                    </a:lnTo>
                    <a:lnTo>
                      <a:pt x="35" y="2"/>
                    </a:lnTo>
                    <a:lnTo>
                      <a:pt x="45" y="1"/>
                    </a:lnTo>
                    <a:lnTo>
                      <a:pt x="54" y="0"/>
                    </a:lnTo>
                    <a:lnTo>
                      <a:pt x="63" y="0"/>
                    </a:lnTo>
                    <a:lnTo>
                      <a:pt x="69" y="1"/>
                    </a:lnTo>
                    <a:lnTo>
                      <a:pt x="75" y="3"/>
                    </a:lnTo>
                    <a:lnTo>
                      <a:pt x="80" y="4"/>
                    </a:lnTo>
                    <a:lnTo>
                      <a:pt x="86" y="7"/>
                    </a:lnTo>
                    <a:lnTo>
                      <a:pt x="91" y="10"/>
                    </a:lnTo>
                    <a:lnTo>
                      <a:pt x="94" y="14"/>
                    </a:lnTo>
                    <a:lnTo>
                      <a:pt x="98" y="18"/>
                    </a:lnTo>
                    <a:lnTo>
                      <a:pt x="101" y="23"/>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0" name="Freeform 130"/>
              <p:cNvSpPr>
                <a:spLocks/>
              </p:cNvSpPr>
              <p:nvPr/>
            </p:nvSpPr>
            <p:spPr bwMode="auto">
              <a:xfrm>
                <a:off x="2843" y="3304"/>
                <a:ext cx="35" cy="31"/>
              </a:xfrm>
              <a:custGeom>
                <a:avLst/>
                <a:gdLst>
                  <a:gd name="T0" fmla="*/ 0 w 72"/>
                  <a:gd name="T1" fmla="*/ 0 h 63"/>
                  <a:gd name="T2" fmla="*/ 0 w 72"/>
                  <a:gd name="T3" fmla="*/ 0 h 63"/>
                  <a:gd name="T4" fmla="*/ 0 w 72"/>
                  <a:gd name="T5" fmla="*/ 0 h 63"/>
                  <a:gd name="T6" fmla="*/ 0 w 72"/>
                  <a:gd name="T7" fmla="*/ 0 h 63"/>
                  <a:gd name="T8" fmla="*/ 0 w 72"/>
                  <a:gd name="T9" fmla="*/ 0 h 63"/>
                  <a:gd name="T10" fmla="*/ 0 w 72"/>
                  <a:gd name="T11" fmla="*/ 0 h 63"/>
                  <a:gd name="T12" fmla="*/ 0 w 72"/>
                  <a:gd name="T13" fmla="*/ 0 h 63"/>
                  <a:gd name="T14" fmla="*/ 0 w 72"/>
                  <a:gd name="T15" fmla="*/ 0 h 63"/>
                  <a:gd name="T16" fmla="*/ 0 w 72"/>
                  <a:gd name="T17" fmla="*/ 0 h 63"/>
                  <a:gd name="T18" fmla="*/ 0 w 72"/>
                  <a:gd name="T19" fmla="*/ 0 h 63"/>
                  <a:gd name="T20" fmla="*/ 0 w 72"/>
                  <a:gd name="T21" fmla="*/ 0 h 63"/>
                  <a:gd name="T22" fmla="*/ 0 w 72"/>
                  <a:gd name="T23" fmla="*/ 0 h 63"/>
                  <a:gd name="T24" fmla="*/ 0 w 72"/>
                  <a:gd name="T25" fmla="*/ 0 h 63"/>
                  <a:gd name="T26" fmla="*/ 0 w 72"/>
                  <a:gd name="T27" fmla="*/ 0 h 63"/>
                  <a:gd name="T28" fmla="*/ 0 w 72"/>
                  <a:gd name="T29" fmla="*/ 0 h 63"/>
                  <a:gd name="T30" fmla="*/ 0 w 72"/>
                  <a:gd name="T31" fmla="*/ 0 h 63"/>
                  <a:gd name="T32" fmla="*/ 0 w 72"/>
                  <a:gd name="T33" fmla="*/ 0 h 63"/>
                  <a:gd name="T34" fmla="*/ 0 w 72"/>
                  <a:gd name="T35" fmla="*/ 0 h 63"/>
                  <a:gd name="T36" fmla="*/ 0 w 72"/>
                  <a:gd name="T37" fmla="*/ 0 h 63"/>
                  <a:gd name="T38" fmla="*/ 0 w 72"/>
                  <a:gd name="T39" fmla="*/ 0 h 63"/>
                  <a:gd name="T40" fmla="*/ 0 w 72"/>
                  <a:gd name="T41" fmla="*/ 0 h 63"/>
                  <a:gd name="T42" fmla="*/ 0 w 72"/>
                  <a:gd name="T43" fmla="*/ 0 h 63"/>
                  <a:gd name="T44" fmla="*/ 0 w 72"/>
                  <a:gd name="T45" fmla="*/ 0 h 63"/>
                  <a:gd name="T46" fmla="*/ 0 w 72"/>
                  <a:gd name="T47" fmla="*/ 0 h 63"/>
                  <a:gd name="T48" fmla="*/ 0 w 72"/>
                  <a:gd name="T49" fmla="*/ 0 h 63"/>
                  <a:gd name="T50" fmla="*/ 0 w 72"/>
                  <a:gd name="T51" fmla="*/ 0 h 63"/>
                  <a:gd name="T52" fmla="*/ 0 w 72"/>
                  <a:gd name="T53" fmla="*/ 0 h 63"/>
                  <a:gd name="T54" fmla="*/ 0 w 72"/>
                  <a:gd name="T55" fmla="*/ 0 h 63"/>
                  <a:gd name="T56" fmla="*/ 0 w 72"/>
                  <a:gd name="T57" fmla="*/ 0 h 63"/>
                  <a:gd name="T58" fmla="*/ 0 w 72"/>
                  <a:gd name="T59" fmla="*/ 0 h 63"/>
                  <a:gd name="T60" fmla="*/ 0 w 72"/>
                  <a:gd name="T61" fmla="*/ 0 h 63"/>
                  <a:gd name="T62" fmla="*/ 0 w 72"/>
                  <a:gd name="T63" fmla="*/ 0 h 63"/>
                  <a:gd name="T64" fmla="*/ 0 w 72"/>
                  <a:gd name="T65" fmla="*/ 0 h 63"/>
                  <a:gd name="T66" fmla="*/ 0 w 72"/>
                  <a:gd name="T67" fmla="*/ 0 h 63"/>
                  <a:gd name="T68" fmla="*/ 0 w 72"/>
                  <a:gd name="T69" fmla="*/ 0 h 63"/>
                  <a:gd name="T70" fmla="*/ 0 w 72"/>
                  <a:gd name="T71" fmla="*/ 0 h 63"/>
                  <a:gd name="T72" fmla="*/ 0 w 72"/>
                  <a:gd name="T73" fmla="*/ 0 h 63"/>
                  <a:gd name="T74" fmla="*/ 0 w 72"/>
                  <a:gd name="T75" fmla="*/ 0 h 63"/>
                  <a:gd name="T76" fmla="*/ 0 w 72"/>
                  <a:gd name="T77" fmla="*/ 0 h 63"/>
                  <a:gd name="T78" fmla="*/ 0 w 72"/>
                  <a:gd name="T79" fmla="*/ 0 h 63"/>
                  <a:gd name="T80" fmla="*/ 0 w 72"/>
                  <a:gd name="T81" fmla="*/ 0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2"/>
                  <a:gd name="T124" fmla="*/ 0 h 63"/>
                  <a:gd name="T125" fmla="*/ 72 w 72"/>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2" h="63">
                    <a:moveTo>
                      <a:pt x="66" y="17"/>
                    </a:moveTo>
                    <a:lnTo>
                      <a:pt x="63" y="17"/>
                    </a:lnTo>
                    <a:lnTo>
                      <a:pt x="58" y="17"/>
                    </a:lnTo>
                    <a:lnTo>
                      <a:pt x="51" y="17"/>
                    </a:lnTo>
                    <a:lnTo>
                      <a:pt x="43" y="18"/>
                    </a:lnTo>
                    <a:lnTo>
                      <a:pt x="35" y="20"/>
                    </a:lnTo>
                    <a:lnTo>
                      <a:pt x="29" y="23"/>
                    </a:lnTo>
                    <a:lnTo>
                      <a:pt x="25" y="28"/>
                    </a:lnTo>
                    <a:lnTo>
                      <a:pt x="27" y="35"/>
                    </a:lnTo>
                    <a:lnTo>
                      <a:pt x="32" y="40"/>
                    </a:lnTo>
                    <a:lnTo>
                      <a:pt x="37" y="43"/>
                    </a:lnTo>
                    <a:lnTo>
                      <a:pt x="43" y="46"/>
                    </a:lnTo>
                    <a:lnTo>
                      <a:pt x="49" y="47"/>
                    </a:lnTo>
                    <a:lnTo>
                      <a:pt x="54" y="48"/>
                    </a:lnTo>
                    <a:lnTo>
                      <a:pt x="60" y="49"/>
                    </a:lnTo>
                    <a:lnTo>
                      <a:pt x="66" y="49"/>
                    </a:lnTo>
                    <a:lnTo>
                      <a:pt x="72" y="49"/>
                    </a:lnTo>
                    <a:lnTo>
                      <a:pt x="69" y="55"/>
                    </a:lnTo>
                    <a:lnTo>
                      <a:pt x="66" y="58"/>
                    </a:lnTo>
                    <a:lnTo>
                      <a:pt x="60" y="61"/>
                    </a:lnTo>
                    <a:lnTo>
                      <a:pt x="54" y="63"/>
                    </a:lnTo>
                    <a:lnTo>
                      <a:pt x="45" y="63"/>
                    </a:lnTo>
                    <a:lnTo>
                      <a:pt x="37" y="62"/>
                    </a:lnTo>
                    <a:lnTo>
                      <a:pt x="29" y="60"/>
                    </a:lnTo>
                    <a:lnTo>
                      <a:pt x="21" y="57"/>
                    </a:lnTo>
                    <a:lnTo>
                      <a:pt x="15" y="54"/>
                    </a:lnTo>
                    <a:lnTo>
                      <a:pt x="9" y="48"/>
                    </a:lnTo>
                    <a:lnTo>
                      <a:pt x="5" y="43"/>
                    </a:lnTo>
                    <a:lnTo>
                      <a:pt x="1" y="37"/>
                    </a:lnTo>
                    <a:lnTo>
                      <a:pt x="0" y="30"/>
                    </a:lnTo>
                    <a:lnTo>
                      <a:pt x="1" y="23"/>
                    </a:lnTo>
                    <a:lnTo>
                      <a:pt x="4" y="16"/>
                    </a:lnTo>
                    <a:lnTo>
                      <a:pt x="7" y="11"/>
                    </a:lnTo>
                    <a:lnTo>
                      <a:pt x="13" y="7"/>
                    </a:lnTo>
                    <a:lnTo>
                      <a:pt x="20" y="3"/>
                    </a:lnTo>
                    <a:lnTo>
                      <a:pt x="29" y="1"/>
                    </a:lnTo>
                    <a:lnTo>
                      <a:pt x="37" y="0"/>
                    </a:lnTo>
                    <a:lnTo>
                      <a:pt x="46" y="0"/>
                    </a:lnTo>
                    <a:lnTo>
                      <a:pt x="54" y="3"/>
                    </a:lnTo>
                    <a:lnTo>
                      <a:pt x="61" y="9"/>
                    </a:lnTo>
                    <a:lnTo>
                      <a:pt x="66"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1" name="Freeform 131"/>
              <p:cNvSpPr>
                <a:spLocks/>
              </p:cNvSpPr>
              <p:nvPr/>
            </p:nvSpPr>
            <p:spPr bwMode="auto">
              <a:xfrm>
                <a:off x="2890" y="3314"/>
                <a:ext cx="35" cy="32"/>
              </a:xfrm>
              <a:custGeom>
                <a:avLst/>
                <a:gdLst>
                  <a:gd name="T0" fmla="*/ 0 w 71"/>
                  <a:gd name="T1" fmla="*/ 1 h 64"/>
                  <a:gd name="T2" fmla="*/ 0 w 71"/>
                  <a:gd name="T3" fmla="*/ 1 h 64"/>
                  <a:gd name="T4" fmla="*/ 0 w 71"/>
                  <a:gd name="T5" fmla="*/ 1 h 64"/>
                  <a:gd name="T6" fmla="*/ 0 w 71"/>
                  <a:gd name="T7" fmla="*/ 1 h 64"/>
                  <a:gd name="T8" fmla="*/ 0 w 71"/>
                  <a:gd name="T9" fmla="*/ 1 h 64"/>
                  <a:gd name="T10" fmla="*/ 0 w 71"/>
                  <a:gd name="T11" fmla="*/ 1 h 64"/>
                  <a:gd name="T12" fmla="*/ 0 w 71"/>
                  <a:gd name="T13" fmla="*/ 1 h 64"/>
                  <a:gd name="T14" fmla="*/ 0 w 71"/>
                  <a:gd name="T15" fmla="*/ 1 h 64"/>
                  <a:gd name="T16" fmla="*/ 0 w 71"/>
                  <a:gd name="T17" fmla="*/ 1 h 64"/>
                  <a:gd name="T18" fmla="*/ 0 w 71"/>
                  <a:gd name="T19" fmla="*/ 1 h 64"/>
                  <a:gd name="T20" fmla="*/ 0 w 71"/>
                  <a:gd name="T21" fmla="*/ 1 h 64"/>
                  <a:gd name="T22" fmla="*/ 0 w 71"/>
                  <a:gd name="T23" fmla="*/ 1 h 64"/>
                  <a:gd name="T24" fmla="*/ 0 w 71"/>
                  <a:gd name="T25" fmla="*/ 1 h 64"/>
                  <a:gd name="T26" fmla="*/ 0 w 71"/>
                  <a:gd name="T27" fmla="*/ 1 h 64"/>
                  <a:gd name="T28" fmla="*/ 0 w 71"/>
                  <a:gd name="T29" fmla="*/ 1 h 64"/>
                  <a:gd name="T30" fmla="*/ 0 w 71"/>
                  <a:gd name="T31" fmla="*/ 1 h 64"/>
                  <a:gd name="T32" fmla="*/ 0 w 71"/>
                  <a:gd name="T33" fmla="*/ 1 h 64"/>
                  <a:gd name="T34" fmla="*/ 0 w 71"/>
                  <a:gd name="T35" fmla="*/ 1 h 64"/>
                  <a:gd name="T36" fmla="*/ 0 w 71"/>
                  <a:gd name="T37" fmla="*/ 1 h 64"/>
                  <a:gd name="T38" fmla="*/ 0 w 71"/>
                  <a:gd name="T39" fmla="*/ 1 h 64"/>
                  <a:gd name="T40" fmla="*/ 0 w 71"/>
                  <a:gd name="T41" fmla="*/ 1 h 64"/>
                  <a:gd name="T42" fmla="*/ 0 w 71"/>
                  <a:gd name="T43" fmla="*/ 1 h 64"/>
                  <a:gd name="T44" fmla="*/ 0 w 71"/>
                  <a:gd name="T45" fmla="*/ 1 h 64"/>
                  <a:gd name="T46" fmla="*/ 0 w 71"/>
                  <a:gd name="T47" fmla="*/ 1 h 64"/>
                  <a:gd name="T48" fmla="*/ 0 w 71"/>
                  <a:gd name="T49" fmla="*/ 1 h 64"/>
                  <a:gd name="T50" fmla="*/ 0 w 71"/>
                  <a:gd name="T51" fmla="*/ 1 h 64"/>
                  <a:gd name="T52" fmla="*/ 0 w 71"/>
                  <a:gd name="T53" fmla="*/ 1 h 64"/>
                  <a:gd name="T54" fmla="*/ 0 w 71"/>
                  <a:gd name="T55" fmla="*/ 1 h 64"/>
                  <a:gd name="T56" fmla="*/ 0 w 71"/>
                  <a:gd name="T57" fmla="*/ 1 h 64"/>
                  <a:gd name="T58" fmla="*/ 0 w 71"/>
                  <a:gd name="T59" fmla="*/ 1 h 64"/>
                  <a:gd name="T60" fmla="*/ 0 w 71"/>
                  <a:gd name="T61" fmla="*/ 1 h 64"/>
                  <a:gd name="T62" fmla="*/ 0 w 71"/>
                  <a:gd name="T63" fmla="*/ 1 h 64"/>
                  <a:gd name="T64" fmla="*/ 0 w 71"/>
                  <a:gd name="T65" fmla="*/ 1 h 64"/>
                  <a:gd name="T66" fmla="*/ 0 w 71"/>
                  <a:gd name="T67" fmla="*/ 1 h 64"/>
                  <a:gd name="T68" fmla="*/ 0 w 71"/>
                  <a:gd name="T69" fmla="*/ 1 h 64"/>
                  <a:gd name="T70" fmla="*/ 0 w 71"/>
                  <a:gd name="T71" fmla="*/ 0 h 64"/>
                  <a:gd name="T72" fmla="*/ 0 w 71"/>
                  <a:gd name="T73" fmla="*/ 0 h 64"/>
                  <a:gd name="T74" fmla="*/ 0 w 71"/>
                  <a:gd name="T75" fmla="*/ 0 h 64"/>
                  <a:gd name="T76" fmla="*/ 0 w 71"/>
                  <a:gd name="T77" fmla="*/ 1 h 64"/>
                  <a:gd name="T78" fmla="*/ 0 w 71"/>
                  <a:gd name="T79" fmla="*/ 1 h 64"/>
                  <a:gd name="T80" fmla="*/ 0 w 71"/>
                  <a:gd name="T81" fmla="*/ 1 h 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
                  <a:gd name="T124" fmla="*/ 0 h 64"/>
                  <a:gd name="T125" fmla="*/ 71 w 71"/>
                  <a:gd name="T126" fmla="*/ 64 h 6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 h="64">
                    <a:moveTo>
                      <a:pt x="65" y="18"/>
                    </a:moveTo>
                    <a:lnTo>
                      <a:pt x="63" y="18"/>
                    </a:lnTo>
                    <a:lnTo>
                      <a:pt x="57" y="18"/>
                    </a:lnTo>
                    <a:lnTo>
                      <a:pt x="50" y="18"/>
                    </a:lnTo>
                    <a:lnTo>
                      <a:pt x="42" y="19"/>
                    </a:lnTo>
                    <a:lnTo>
                      <a:pt x="34" y="21"/>
                    </a:lnTo>
                    <a:lnTo>
                      <a:pt x="28" y="23"/>
                    </a:lnTo>
                    <a:lnTo>
                      <a:pt x="25" y="29"/>
                    </a:lnTo>
                    <a:lnTo>
                      <a:pt x="26" y="36"/>
                    </a:lnTo>
                    <a:lnTo>
                      <a:pt x="31" y="41"/>
                    </a:lnTo>
                    <a:lnTo>
                      <a:pt x="36" y="44"/>
                    </a:lnTo>
                    <a:lnTo>
                      <a:pt x="41" y="46"/>
                    </a:lnTo>
                    <a:lnTo>
                      <a:pt x="47" y="48"/>
                    </a:lnTo>
                    <a:lnTo>
                      <a:pt x="53" y="49"/>
                    </a:lnTo>
                    <a:lnTo>
                      <a:pt x="59" y="50"/>
                    </a:lnTo>
                    <a:lnTo>
                      <a:pt x="65" y="50"/>
                    </a:lnTo>
                    <a:lnTo>
                      <a:pt x="71" y="50"/>
                    </a:lnTo>
                    <a:lnTo>
                      <a:pt x="69" y="56"/>
                    </a:lnTo>
                    <a:lnTo>
                      <a:pt x="64" y="59"/>
                    </a:lnTo>
                    <a:lnTo>
                      <a:pt x="58" y="61"/>
                    </a:lnTo>
                    <a:lnTo>
                      <a:pt x="53" y="64"/>
                    </a:lnTo>
                    <a:lnTo>
                      <a:pt x="44" y="64"/>
                    </a:lnTo>
                    <a:lnTo>
                      <a:pt x="35" y="63"/>
                    </a:lnTo>
                    <a:lnTo>
                      <a:pt x="28" y="60"/>
                    </a:lnTo>
                    <a:lnTo>
                      <a:pt x="20" y="58"/>
                    </a:lnTo>
                    <a:lnTo>
                      <a:pt x="15" y="53"/>
                    </a:lnTo>
                    <a:lnTo>
                      <a:pt x="9" y="49"/>
                    </a:lnTo>
                    <a:lnTo>
                      <a:pt x="4" y="43"/>
                    </a:lnTo>
                    <a:lnTo>
                      <a:pt x="1" y="36"/>
                    </a:lnTo>
                    <a:lnTo>
                      <a:pt x="0" y="29"/>
                    </a:lnTo>
                    <a:lnTo>
                      <a:pt x="0" y="22"/>
                    </a:lnTo>
                    <a:lnTo>
                      <a:pt x="2" y="17"/>
                    </a:lnTo>
                    <a:lnTo>
                      <a:pt x="5" y="11"/>
                    </a:lnTo>
                    <a:lnTo>
                      <a:pt x="11" y="6"/>
                    </a:lnTo>
                    <a:lnTo>
                      <a:pt x="18" y="3"/>
                    </a:lnTo>
                    <a:lnTo>
                      <a:pt x="27" y="0"/>
                    </a:lnTo>
                    <a:lnTo>
                      <a:pt x="35" y="0"/>
                    </a:lnTo>
                    <a:lnTo>
                      <a:pt x="44" y="0"/>
                    </a:lnTo>
                    <a:lnTo>
                      <a:pt x="53" y="4"/>
                    </a:lnTo>
                    <a:lnTo>
                      <a:pt x="59" y="10"/>
                    </a:lnTo>
                    <a:lnTo>
                      <a:pt x="65" y="1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2" name="Freeform 132"/>
              <p:cNvSpPr>
                <a:spLocks/>
              </p:cNvSpPr>
              <p:nvPr/>
            </p:nvSpPr>
            <p:spPr bwMode="auto">
              <a:xfrm>
                <a:off x="2938" y="3324"/>
                <a:ext cx="36" cy="32"/>
              </a:xfrm>
              <a:custGeom>
                <a:avLst/>
                <a:gdLst>
                  <a:gd name="T0" fmla="*/ 0 w 73"/>
                  <a:gd name="T1" fmla="*/ 1 h 63"/>
                  <a:gd name="T2" fmla="*/ 0 w 73"/>
                  <a:gd name="T3" fmla="*/ 1 h 63"/>
                  <a:gd name="T4" fmla="*/ 0 w 73"/>
                  <a:gd name="T5" fmla="*/ 1 h 63"/>
                  <a:gd name="T6" fmla="*/ 0 w 73"/>
                  <a:gd name="T7" fmla="*/ 1 h 63"/>
                  <a:gd name="T8" fmla="*/ 0 w 73"/>
                  <a:gd name="T9" fmla="*/ 1 h 63"/>
                  <a:gd name="T10" fmla="*/ 0 w 73"/>
                  <a:gd name="T11" fmla="*/ 1 h 63"/>
                  <a:gd name="T12" fmla="*/ 0 w 73"/>
                  <a:gd name="T13" fmla="*/ 1 h 63"/>
                  <a:gd name="T14" fmla="*/ 0 w 73"/>
                  <a:gd name="T15" fmla="*/ 1 h 63"/>
                  <a:gd name="T16" fmla="*/ 0 w 73"/>
                  <a:gd name="T17" fmla="*/ 1 h 63"/>
                  <a:gd name="T18" fmla="*/ 0 w 73"/>
                  <a:gd name="T19" fmla="*/ 1 h 63"/>
                  <a:gd name="T20" fmla="*/ 0 w 73"/>
                  <a:gd name="T21" fmla="*/ 1 h 63"/>
                  <a:gd name="T22" fmla="*/ 0 w 73"/>
                  <a:gd name="T23" fmla="*/ 1 h 63"/>
                  <a:gd name="T24" fmla="*/ 0 w 73"/>
                  <a:gd name="T25" fmla="*/ 1 h 63"/>
                  <a:gd name="T26" fmla="*/ 0 w 73"/>
                  <a:gd name="T27" fmla="*/ 1 h 63"/>
                  <a:gd name="T28" fmla="*/ 0 w 73"/>
                  <a:gd name="T29" fmla="*/ 1 h 63"/>
                  <a:gd name="T30" fmla="*/ 0 w 73"/>
                  <a:gd name="T31" fmla="*/ 1 h 63"/>
                  <a:gd name="T32" fmla="*/ 0 w 73"/>
                  <a:gd name="T33" fmla="*/ 1 h 63"/>
                  <a:gd name="T34" fmla="*/ 0 w 73"/>
                  <a:gd name="T35" fmla="*/ 1 h 63"/>
                  <a:gd name="T36" fmla="*/ 0 w 73"/>
                  <a:gd name="T37" fmla="*/ 1 h 63"/>
                  <a:gd name="T38" fmla="*/ 0 w 73"/>
                  <a:gd name="T39" fmla="*/ 1 h 63"/>
                  <a:gd name="T40" fmla="*/ 0 w 73"/>
                  <a:gd name="T41" fmla="*/ 1 h 63"/>
                  <a:gd name="T42" fmla="*/ 0 w 73"/>
                  <a:gd name="T43" fmla="*/ 1 h 63"/>
                  <a:gd name="T44" fmla="*/ 0 w 73"/>
                  <a:gd name="T45" fmla="*/ 1 h 63"/>
                  <a:gd name="T46" fmla="*/ 0 w 73"/>
                  <a:gd name="T47" fmla="*/ 1 h 63"/>
                  <a:gd name="T48" fmla="*/ 0 w 73"/>
                  <a:gd name="T49" fmla="*/ 1 h 63"/>
                  <a:gd name="T50" fmla="*/ 0 w 73"/>
                  <a:gd name="T51" fmla="*/ 1 h 63"/>
                  <a:gd name="T52" fmla="*/ 0 w 73"/>
                  <a:gd name="T53" fmla="*/ 1 h 63"/>
                  <a:gd name="T54" fmla="*/ 0 w 73"/>
                  <a:gd name="T55" fmla="*/ 1 h 63"/>
                  <a:gd name="T56" fmla="*/ 0 w 73"/>
                  <a:gd name="T57" fmla="*/ 1 h 63"/>
                  <a:gd name="T58" fmla="*/ 0 w 73"/>
                  <a:gd name="T59" fmla="*/ 1 h 63"/>
                  <a:gd name="T60" fmla="*/ 0 w 73"/>
                  <a:gd name="T61" fmla="*/ 1 h 63"/>
                  <a:gd name="T62" fmla="*/ 0 w 73"/>
                  <a:gd name="T63" fmla="*/ 1 h 63"/>
                  <a:gd name="T64" fmla="*/ 0 w 73"/>
                  <a:gd name="T65" fmla="*/ 1 h 63"/>
                  <a:gd name="T66" fmla="*/ 0 w 73"/>
                  <a:gd name="T67" fmla="*/ 1 h 63"/>
                  <a:gd name="T68" fmla="*/ 0 w 73"/>
                  <a:gd name="T69" fmla="*/ 1 h 63"/>
                  <a:gd name="T70" fmla="*/ 0 w 73"/>
                  <a:gd name="T71" fmla="*/ 1 h 63"/>
                  <a:gd name="T72" fmla="*/ 0 w 73"/>
                  <a:gd name="T73" fmla="*/ 0 h 63"/>
                  <a:gd name="T74" fmla="*/ 0 w 73"/>
                  <a:gd name="T75" fmla="*/ 1 h 63"/>
                  <a:gd name="T76" fmla="*/ 0 w 73"/>
                  <a:gd name="T77" fmla="*/ 1 h 63"/>
                  <a:gd name="T78" fmla="*/ 0 w 73"/>
                  <a:gd name="T79" fmla="*/ 1 h 63"/>
                  <a:gd name="T80" fmla="*/ 0 w 73"/>
                  <a:gd name="T81" fmla="*/ 1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63"/>
                  <a:gd name="T125" fmla="*/ 73 w 73"/>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63">
                    <a:moveTo>
                      <a:pt x="67" y="17"/>
                    </a:moveTo>
                    <a:lnTo>
                      <a:pt x="65" y="17"/>
                    </a:lnTo>
                    <a:lnTo>
                      <a:pt x="59" y="17"/>
                    </a:lnTo>
                    <a:lnTo>
                      <a:pt x="52" y="17"/>
                    </a:lnTo>
                    <a:lnTo>
                      <a:pt x="44" y="18"/>
                    </a:lnTo>
                    <a:lnTo>
                      <a:pt x="36" y="21"/>
                    </a:lnTo>
                    <a:lnTo>
                      <a:pt x="29" y="24"/>
                    </a:lnTo>
                    <a:lnTo>
                      <a:pt x="26" y="30"/>
                    </a:lnTo>
                    <a:lnTo>
                      <a:pt x="27" y="37"/>
                    </a:lnTo>
                    <a:lnTo>
                      <a:pt x="33" y="40"/>
                    </a:lnTo>
                    <a:lnTo>
                      <a:pt x="37" y="44"/>
                    </a:lnTo>
                    <a:lnTo>
                      <a:pt x="43" y="46"/>
                    </a:lnTo>
                    <a:lnTo>
                      <a:pt x="49" y="48"/>
                    </a:lnTo>
                    <a:lnTo>
                      <a:pt x="54" y="49"/>
                    </a:lnTo>
                    <a:lnTo>
                      <a:pt x="61" y="51"/>
                    </a:lnTo>
                    <a:lnTo>
                      <a:pt x="67" y="51"/>
                    </a:lnTo>
                    <a:lnTo>
                      <a:pt x="73" y="51"/>
                    </a:lnTo>
                    <a:lnTo>
                      <a:pt x="71" y="56"/>
                    </a:lnTo>
                    <a:lnTo>
                      <a:pt x="66" y="59"/>
                    </a:lnTo>
                    <a:lnTo>
                      <a:pt x="60" y="61"/>
                    </a:lnTo>
                    <a:lnTo>
                      <a:pt x="54" y="63"/>
                    </a:lnTo>
                    <a:lnTo>
                      <a:pt x="46" y="63"/>
                    </a:lnTo>
                    <a:lnTo>
                      <a:pt x="37" y="63"/>
                    </a:lnTo>
                    <a:lnTo>
                      <a:pt x="29" y="61"/>
                    </a:lnTo>
                    <a:lnTo>
                      <a:pt x="22" y="59"/>
                    </a:lnTo>
                    <a:lnTo>
                      <a:pt x="15" y="54"/>
                    </a:lnTo>
                    <a:lnTo>
                      <a:pt x="10" y="49"/>
                    </a:lnTo>
                    <a:lnTo>
                      <a:pt x="5" y="44"/>
                    </a:lnTo>
                    <a:lnTo>
                      <a:pt x="1" y="37"/>
                    </a:lnTo>
                    <a:lnTo>
                      <a:pt x="0" y="30"/>
                    </a:lnTo>
                    <a:lnTo>
                      <a:pt x="1" y="23"/>
                    </a:lnTo>
                    <a:lnTo>
                      <a:pt x="4" y="17"/>
                    </a:lnTo>
                    <a:lnTo>
                      <a:pt x="7" y="11"/>
                    </a:lnTo>
                    <a:lnTo>
                      <a:pt x="13" y="7"/>
                    </a:lnTo>
                    <a:lnTo>
                      <a:pt x="20" y="3"/>
                    </a:lnTo>
                    <a:lnTo>
                      <a:pt x="29" y="1"/>
                    </a:lnTo>
                    <a:lnTo>
                      <a:pt x="37" y="0"/>
                    </a:lnTo>
                    <a:lnTo>
                      <a:pt x="46" y="1"/>
                    </a:lnTo>
                    <a:lnTo>
                      <a:pt x="54" y="5"/>
                    </a:lnTo>
                    <a:lnTo>
                      <a:pt x="61" y="9"/>
                    </a:lnTo>
                    <a:lnTo>
                      <a:pt x="67"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3" name="Freeform 133"/>
              <p:cNvSpPr>
                <a:spLocks/>
              </p:cNvSpPr>
              <p:nvPr/>
            </p:nvSpPr>
            <p:spPr bwMode="auto">
              <a:xfrm>
                <a:off x="2820" y="3340"/>
                <a:ext cx="36" cy="32"/>
              </a:xfrm>
              <a:custGeom>
                <a:avLst/>
                <a:gdLst>
                  <a:gd name="T0" fmla="*/ 0 w 73"/>
                  <a:gd name="T1" fmla="*/ 1 h 64"/>
                  <a:gd name="T2" fmla="*/ 0 w 73"/>
                  <a:gd name="T3" fmla="*/ 1 h 64"/>
                  <a:gd name="T4" fmla="*/ 0 w 73"/>
                  <a:gd name="T5" fmla="*/ 1 h 64"/>
                  <a:gd name="T6" fmla="*/ 0 w 73"/>
                  <a:gd name="T7" fmla="*/ 1 h 64"/>
                  <a:gd name="T8" fmla="*/ 0 w 73"/>
                  <a:gd name="T9" fmla="*/ 1 h 64"/>
                  <a:gd name="T10" fmla="*/ 0 w 73"/>
                  <a:gd name="T11" fmla="*/ 1 h 64"/>
                  <a:gd name="T12" fmla="*/ 0 w 73"/>
                  <a:gd name="T13" fmla="*/ 1 h 64"/>
                  <a:gd name="T14" fmla="*/ 0 w 73"/>
                  <a:gd name="T15" fmla="*/ 1 h 64"/>
                  <a:gd name="T16" fmla="*/ 0 w 73"/>
                  <a:gd name="T17" fmla="*/ 1 h 64"/>
                  <a:gd name="T18" fmla="*/ 0 w 73"/>
                  <a:gd name="T19" fmla="*/ 1 h 64"/>
                  <a:gd name="T20" fmla="*/ 0 w 73"/>
                  <a:gd name="T21" fmla="*/ 1 h 64"/>
                  <a:gd name="T22" fmla="*/ 0 w 73"/>
                  <a:gd name="T23" fmla="*/ 1 h 64"/>
                  <a:gd name="T24" fmla="*/ 0 w 73"/>
                  <a:gd name="T25" fmla="*/ 1 h 64"/>
                  <a:gd name="T26" fmla="*/ 0 w 73"/>
                  <a:gd name="T27" fmla="*/ 1 h 64"/>
                  <a:gd name="T28" fmla="*/ 0 w 73"/>
                  <a:gd name="T29" fmla="*/ 1 h 64"/>
                  <a:gd name="T30" fmla="*/ 0 w 73"/>
                  <a:gd name="T31" fmla="*/ 1 h 64"/>
                  <a:gd name="T32" fmla="*/ 0 w 73"/>
                  <a:gd name="T33" fmla="*/ 1 h 64"/>
                  <a:gd name="T34" fmla="*/ 0 w 73"/>
                  <a:gd name="T35" fmla="*/ 1 h 64"/>
                  <a:gd name="T36" fmla="*/ 0 w 73"/>
                  <a:gd name="T37" fmla="*/ 1 h 64"/>
                  <a:gd name="T38" fmla="*/ 0 w 73"/>
                  <a:gd name="T39" fmla="*/ 1 h 64"/>
                  <a:gd name="T40" fmla="*/ 0 w 73"/>
                  <a:gd name="T41" fmla="*/ 1 h 64"/>
                  <a:gd name="T42" fmla="*/ 0 w 73"/>
                  <a:gd name="T43" fmla="*/ 1 h 64"/>
                  <a:gd name="T44" fmla="*/ 0 w 73"/>
                  <a:gd name="T45" fmla="*/ 1 h 64"/>
                  <a:gd name="T46" fmla="*/ 0 w 73"/>
                  <a:gd name="T47" fmla="*/ 1 h 64"/>
                  <a:gd name="T48" fmla="*/ 0 w 73"/>
                  <a:gd name="T49" fmla="*/ 1 h 64"/>
                  <a:gd name="T50" fmla="*/ 0 w 73"/>
                  <a:gd name="T51" fmla="*/ 1 h 64"/>
                  <a:gd name="T52" fmla="*/ 0 w 73"/>
                  <a:gd name="T53" fmla="*/ 1 h 64"/>
                  <a:gd name="T54" fmla="*/ 0 w 73"/>
                  <a:gd name="T55" fmla="*/ 1 h 64"/>
                  <a:gd name="T56" fmla="*/ 0 w 73"/>
                  <a:gd name="T57" fmla="*/ 1 h 64"/>
                  <a:gd name="T58" fmla="*/ 0 w 73"/>
                  <a:gd name="T59" fmla="*/ 1 h 64"/>
                  <a:gd name="T60" fmla="*/ 0 w 73"/>
                  <a:gd name="T61" fmla="*/ 1 h 64"/>
                  <a:gd name="T62" fmla="*/ 0 w 73"/>
                  <a:gd name="T63" fmla="*/ 1 h 64"/>
                  <a:gd name="T64" fmla="*/ 0 w 73"/>
                  <a:gd name="T65" fmla="*/ 1 h 64"/>
                  <a:gd name="T66" fmla="*/ 0 w 73"/>
                  <a:gd name="T67" fmla="*/ 1 h 64"/>
                  <a:gd name="T68" fmla="*/ 0 w 73"/>
                  <a:gd name="T69" fmla="*/ 1 h 64"/>
                  <a:gd name="T70" fmla="*/ 0 w 73"/>
                  <a:gd name="T71" fmla="*/ 1 h 64"/>
                  <a:gd name="T72" fmla="*/ 0 w 73"/>
                  <a:gd name="T73" fmla="*/ 0 h 64"/>
                  <a:gd name="T74" fmla="*/ 0 w 73"/>
                  <a:gd name="T75" fmla="*/ 0 h 64"/>
                  <a:gd name="T76" fmla="*/ 0 w 73"/>
                  <a:gd name="T77" fmla="*/ 1 h 64"/>
                  <a:gd name="T78" fmla="*/ 0 w 73"/>
                  <a:gd name="T79" fmla="*/ 1 h 64"/>
                  <a:gd name="T80" fmla="*/ 0 w 73"/>
                  <a:gd name="T81" fmla="*/ 1 h 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64"/>
                  <a:gd name="T125" fmla="*/ 73 w 73"/>
                  <a:gd name="T126" fmla="*/ 64 h 6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64">
                    <a:moveTo>
                      <a:pt x="67" y="17"/>
                    </a:moveTo>
                    <a:lnTo>
                      <a:pt x="65" y="17"/>
                    </a:lnTo>
                    <a:lnTo>
                      <a:pt x="59" y="17"/>
                    </a:lnTo>
                    <a:lnTo>
                      <a:pt x="52" y="17"/>
                    </a:lnTo>
                    <a:lnTo>
                      <a:pt x="44" y="19"/>
                    </a:lnTo>
                    <a:lnTo>
                      <a:pt x="36" y="21"/>
                    </a:lnTo>
                    <a:lnTo>
                      <a:pt x="30" y="23"/>
                    </a:lnTo>
                    <a:lnTo>
                      <a:pt x="27" y="29"/>
                    </a:lnTo>
                    <a:lnTo>
                      <a:pt x="28" y="36"/>
                    </a:lnTo>
                    <a:lnTo>
                      <a:pt x="32" y="41"/>
                    </a:lnTo>
                    <a:lnTo>
                      <a:pt x="38" y="44"/>
                    </a:lnTo>
                    <a:lnTo>
                      <a:pt x="43" y="46"/>
                    </a:lnTo>
                    <a:lnTo>
                      <a:pt x="48" y="49"/>
                    </a:lnTo>
                    <a:lnTo>
                      <a:pt x="54" y="50"/>
                    </a:lnTo>
                    <a:lnTo>
                      <a:pt x="61" y="51"/>
                    </a:lnTo>
                    <a:lnTo>
                      <a:pt x="67" y="51"/>
                    </a:lnTo>
                    <a:lnTo>
                      <a:pt x="73" y="51"/>
                    </a:lnTo>
                    <a:lnTo>
                      <a:pt x="70" y="57"/>
                    </a:lnTo>
                    <a:lnTo>
                      <a:pt x="66" y="59"/>
                    </a:lnTo>
                    <a:lnTo>
                      <a:pt x="60" y="61"/>
                    </a:lnTo>
                    <a:lnTo>
                      <a:pt x="54" y="64"/>
                    </a:lnTo>
                    <a:lnTo>
                      <a:pt x="46" y="64"/>
                    </a:lnTo>
                    <a:lnTo>
                      <a:pt x="37" y="62"/>
                    </a:lnTo>
                    <a:lnTo>
                      <a:pt x="29" y="60"/>
                    </a:lnTo>
                    <a:lnTo>
                      <a:pt x="22" y="58"/>
                    </a:lnTo>
                    <a:lnTo>
                      <a:pt x="15" y="54"/>
                    </a:lnTo>
                    <a:lnTo>
                      <a:pt x="9" y="49"/>
                    </a:lnTo>
                    <a:lnTo>
                      <a:pt x="5" y="44"/>
                    </a:lnTo>
                    <a:lnTo>
                      <a:pt x="1" y="37"/>
                    </a:lnTo>
                    <a:lnTo>
                      <a:pt x="0" y="30"/>
                    </a:lnTo>
                    <a:lnTo>
                      <a:pt x="1" y="23"/>
                    </a:lnTo>
                    <a:lnTo>
                      <a:pt x="4" y="16"/>
                    </a:lnTo>
                    <a:lnTo>
                      <a:pt x="7" y="12"/>
                    </a:lnTo>
                    <a:lnTo>
                      <a:pt x="13" y="7"/>
                    </a:lnTo>
                    <a:lnTo>
                      <a:pt x="20" y="4"/>
                    </a:lnTo>
                    <a:lnTo>
                      <a:pt x="29" y="1"/>
                    </a:lnTo>
                    <a:lnTo>
                      <a:pt x="37" y="0"/>
                    </a:lnTo>
                    <a:lnTo>
                      <a:pt x="46" y="0"/>
                    </a:lnTo>
                    <a:lnTo>
                      <a:pt x="54" y="4"/>
                    </a:lnTo>
                    <a:lnTo>
                      <a:pt x="61" y="9"/>
                    </a:lnTo>
                    <a:lnTo>
                      <a:pt x="67"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4" name="Freeform 134"/>
              <p:cNvSpPr>
                <a:spLocks/>
              </p:cNvSpPr>
              <p:nvPr/>
            </p:nvSpPr>
            <p:spPr bwMode="auto">
              <a:xfrm>
                <a:off x="2867" y="3350"/>
                <a:ext cx="36" cy="32"/>
              </a:xfrm>
              <a:custGeom>
                <a:avLst/>
                <a:gdLst>
                  <a:gd name="T0" fmla="*/ 1 w 71"/>
                  <a:gd name="T1" fmla="*/ 1 h 62"/>
                  <a:gd name="T2" fmla="*/ 1 w 71"/>
                  <a:gd name="T3" fmla="*/ 1 h 62"/>
                  <a:gd name="T4" fmla="*/ 1 w 71"/>
                  <a:gd name="T5" fmla="*/ 1 h 62"/>
                  <a:gd name="T6" fmla="*/ 1 w 71"/>
                  <a:gd name="T7" fmla="*/ 1 h 62"/>
                  <a:gd name="T8" fmla="*/ 1 w 71"/>
                  <a:gd name="T9" fmla="*/ 1 h 62"/>
                  <a:gd name="T10" fmla="*/ 1 w 71"/>
                  <a:gd name="T11" fmla="*/ 1 h 62"/>
                  <a:gd name="T12" fmla="*/ 1 w 71"/>
                  <a:gd name="T13" fmla="*/ 1 h 62"/>
                  <a:gd name="T14" fmla="*/ 1 w 71"/>
                  <a:gd name="T15" fmla="*/ 1 h 62"/>
                  <a:gd name="T16" fmla="*/ 1 w 71"/>
                  <a:gd name="T17" fmla="*/ 1 h 62"/>
                  <a:gd name="T18" fmla="*/ 1 w 71"/>
                  <a:gd name="T19" fmla="*/ 1 h 62"/>
                  <a:gd name="T20" fmla="*/ 1 w 71"/>
                  <a:gd name="T21" fmla="*/ 1 h 62"/>
                  <a:gd name="T22" fmla="*/ 1 w 71"/>
                  <a:gd name="T23" fmla="*/ 1 h 62"/>
                  <a:gd name="T24" fmla="*/ 1 w 71"/>
                  <a:gd name="T25" fmla="*/ 1 h 62"/>
                  <a:gd name="T26" fmla="*/ 1 w 71"/>
                  <a:gd name="T27" fmla="*/ 1 h 62"/>
                  <a:gd name="T28" fmla="*/ 1 w 71"/>
                  <a:gd name="T29" fmla="*/ 1 h 62"/>
                  <a:gd name="T30" fmla="*/ 1 w 71"/>
                  <a:gd name="T31" fmla="*/ 1 h 62"/>
                  <a:gd name="T32" fmla="*/ 1 w 71"/>
                  <a:gd name="T33" fmla="*/ 1 h 62"/>
                  <a:gd name="T34" fmla="*/ 1 w 71"/>
                  <a:gd name="T35" fmla="*/ 1 h 62"/>
                  <a:gd name="T36" fmla="*/ 1 w 71"/>
                  <a:gd name="T37" fmla="*/ 1 h 62"/>
                  <a:gd name="T38" fmla="*/ 1 w 71"/>
                  <a:gd name="T39" fmla="*/ 1 h 62"/>
                  <a:gd name="T40" fmla="*/ 1 w 71"/>
                  <a:gd name="T41" fmla="*/ 1 h 62"/>
                  <a:gd name="T42" fmla="*/ 1 w 71"/>
                  <a:gd name="T43" fmla="*/ 1 h 62"/>
                  <a:gd name="T44" fmla="*/ 1 w 71"/>
                  <a:gd name="T45" fmla="*/ 1 h 62"/>
                  <a:gd name="T46" fmla="*/ 1 w 71"/>
                  <a:gd name="T47" fmla="*/ 1 h 62"/>
                  <a:gd name="T48" fmla="*/ 1 w 71"/>
                  <a:gd name="T49" fmla="*/ 1 h 62"/>
                  <a:gd name="T50" fmla="*/ 1 w 71"/>
                  <a:gd name="T51" fmla="*/ 1 h 62"/>
                  <a:gd name="T52" fmla="*/ 1 w 71"/>
                  <a:gd name="T53" fmla="*/ 1 h 62"/>
                  <a:gd name="T54" fmla="*/ 1 w 71"/>
                  <a:gd name="T55" fmla="*/ 1 h 62"/>
                  <a:gd name="T56" fmla="*/ 1 w 71"/>
                  <a:gd name="T57" fmla="*/ 1 h 62"/>
                  <a:gd name="T58" fmla="*/ 0 w 71"/>
                  <a:gd name="T59" fmla="*/ 1 h 62"/>
                  <a:gd name="T60" fmla="*/ 1 w 71"/>
                  <a:gd name="T61" fmla="*/ 1 h 62"/>
                  <a:gd name="T62" fmla="*/ 1 w 71"/>
                  <a:gd name="T63" fmla="*/ 1 h 62"/>
                  <a:gd name="T64" fmla="*/ 1 w 71"/>
                  <a:gd name="T65" fmla="*/ 1 h 62"/>
                  <a:gd name="T66" fmla="*/ 1 w 71"/>
                  <a:gd name="T67" fmla="*/ 1 h 62"/>
                  <a:gd name="T68" fmla="*/ 1 w 71"/>
                  <a:gd name="T69" fmla="*/ 1 h 62"/>
                  <a:gd name="T70" fmla="*/ 1 w 71"/>
                  <a:gd name="T71" fmla="*/ 0 h 62"/>
                  <a:gd name="T72" fmla="*/ 1 w 71"/>
                  <a:gd name="T73" fmla="*/ 0 h 62"/>
                  <a:gd name="T74" fmla="*/ 1 w 71"/>
                  <a:gd name="T75" fmla="*/ 0 h 62"/>
                  <a:gd name="T76" fmla="*/ 1 w 71"/>
                  <a:gd name="T77" fmla="*/ 1 h 62"/>
                  <a:gd name="T78" fmla="*/ 1 w 71"/>
                  <a:gd name="T79" fmla="*/ 1 h 62"/>
                  <a:gd name="T80" fmla="*/ 1 w 71"/>
                  <a:gd name="T81" fmla="*/ 1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
                  <a:gd name="T124" fmla="*/ 0 h 62"/>
                  <a:gd name="T125" fmla="*/ 71 w 71"/>
                  <a:gd name="T126" fmla="*/ 62 h 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 h="62">
                    <a:moveTo>
                      <a:pt x="64" y="17"/>
                    </a:moveTo>
                    <a:lnTo>
                      <a:pt x="62" y="17"/>
                    </a:lnTo>
                    <a:lnTo>
                      <a:pt x="57" y="17"/>
                    </a:lnTo>
                    <a:lnTo>
                      <a:pt x="49" y="17"/>
                    </a:lnTo>
                    <a:lnTo>
                      <a:pt x="42" y="18"/>
                    </a:lnTo>
                    <a:lnTo>
                      <a:pt x="34" y="21"/>
                    </a:lnTo>
                    <a:lnTo>
                      <a:pt x="28" y="23"/>
                    </a:lnTo>
                    <a:lnTo>
                      <a:pt x="25" y="29"/>
                    </a:lnTo>
                    <a:lnTo>
                      <a:pt x="26" y="36"/>
                    </a:lnTo>
                    <a:lnTo>
                      <a:pt x="32" y="40"/>
                    </a:lnTo>
                    <a:lnTo>
                      <a:pt x="37" y="44"/>
                    </a:lnTo>
                    <a:lnTo>
                      <a:pt x="42" y="46"/>
                    </a:lnTo>
                    <a:lnTo>
                      <a:pt x="48" y="47"/>
                    </a:lnTo>
                    <a:lnTo>
                      <a:pt x="54" y="48"/>
                    </a:lnTo>
                    <a:lnTo>
                      <a:pt x="60" y="49"/>
                    </a:lnTo>
                    <a:lnTo>
                      <a:pt x="65" y="49"/>
                    </a:lnTo>
                    <a:lnTo>
                      <a:pt x="71" y="49"/>
                    </a:lnTo>
                    <a:lnTo>
                      <a:pt x="69" y="55"/>
                    </a:lnTo>
                    <a:lnTo>
                      <a:pt x="64" y="58"/>
                    </a:lnTo>
                    <a:lnTo>
                      <a:pt x="58" y="60"/>
                    </a:lnTo>
                    <a:lnTo>
                      <a:pt x="53" y="62"/>
                    </a:lnTo>
                    <a:lnTo>
                      <a:pt x="45" y="62"/>
                    </a:lnTo>
                    <a:lnTo>
                      <a:pt x="37" y="61"/>
                    </a:lnTo>
                    <a:lnTo>
                      <a:pt x="28" y="59"/>
                    </a:lnTo>
                    <a:lnTo>
                      <a:pt x="22" y="56"/>
                    </a:lnTo>
                    <a:lnTo>
                      <a:pt x="15" y="53"/>
                    </a:lnTo>
                    <a:lnTo>
                      <a:pt x="9" y="47"/>
                    </a:lnTo>
                    <a:lnTo>
                      <a:pt x="4" y="43"/>
                    </a:lnTo>
                    <a:lnTo>
                      <a:pt x="1" y="36"/>
                    </a:lnTo>
                    <a:lnTo>
                      <a:pt x="0" y="29"/>
                    </a:lnTo>
                    <a:lnTo>
                      <a:pt x="1" y="22"/>
                    </a:lnTo>
                    <a:lnTo>
                      <a:pt x="3" y="16"/>
                    </a:lnTo>
                    <a:lnTo>
                      <a:pt x="7" y="10"/>
                    </a:lnTo>
                    <a:lnTo>
                      <a:pt x="12" y="6"/>
                    </a:lnTo>
                    <a:lnTo>
                      <a:pt x="19" y="2"/>
                    </a:lnTo>
                    <a:lnTo>
                      <a:pt x="27" y="0"/>
                    </a:lnTo>
                    <a:lnTo>
                      <a:pt x="37" y="0"/>
                    </a:lnTo>
                    <a:lnTo>
                      <a:pt x="45" y="0"/>
                    </a:lnTo>
                    <a:lnTo>
                      <a:pt x="53" y="3"/>
                    </a:lnTo>
                    <a:lnTo>
                      <a:pt x="60" y="9"/>
                    </a:lnTo>
                    <a:lnTo>
                      <a:pt x="64"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5" name="Freeform 135"/>
              <p:cNvSpPr>
                <a:spLocks/>
              </p:cNvSpPr>
              <p:nvPr/>
            </p:nvSpPr>
            <p:spPr bwMode="auto">
              <a:xfrm>
                <a:off x="2916" y="3360"/>
                <a:ext cx="35" cy="31"/>
              </a:xfrm>
              <a:custGeom>
                <a:avLst/>
                <a:gdLst>
                  <a:gd name="T0" fmla="*/ 0 w 72"/>
                  <a:gd name="T1" fmla="*/ 1 h 62"/>
                  <a:gd name="T2" fmla="*/ 0 w 72"/>
                  <a:gd name="T3" fmla="*/ 1 h 62"/>
                  <a:gd name="T4" fmla="*/ 0 w 72"/>
                  <a:gd name="T5" fmla="*/ 1 h 62"/>
                  <a:gd name="T6" fmla="*/ 0 w 72"/>
                  <a:gd name="T7" fmla="*/ 1 h 62"/>
                  <a:gd name="T8" fmla="*/ 0 w 72"/>
                  <a:gd name="T9" fmla="*/ 1 h 62"/>
                  <a:gd name="T10" fmla="*/ 0 w 72"/>
                  <a:gd name="T11" fmla="*/ 1 h 62"/>
                  <a:gd name="T12" fmla="*/ 0 w 72"/>
                  <a:gd name="T13" fmla="*/ 1 h 62"/>
                  <a:gd name="T14" fmla="*/ 0 w 72"/>
                  <a:gd name="T15" fmla="*/ 1 h 62"/>
                  <a:gd name="T16" fmla="*/ 0 w 72"/>
                  <a:gd name="T17" fmla="*/ 1 h 62"/>
                  <a:gd name="T18" fmla="*/ 0 w 72"/>
                  <a:gd name="T19" fmla="*/ 1 h 62"/>
                  <a:gd name="T20" fmla="*/ 0 w 72"/>
                  <a:gd name="T21" fmla="*/ 1 h 62"/>
                  <a:gd name="T22" fmla="*/ 0 w 72"/>
                  <a:gd name="T23" fmla="*/ 1 h 62"/>
                  <a:gd name="T24" fmla="*/ 0 w 72"/>
                  <a:gd name="T25" fmla="*/ 1 h 62"/>
                  <a:gd name="T26" fmla="*/ 0 w 72"/>
                  <a:gd name="T27" fmla="*/ 1 h 62"/>
                  <a:gd name="T28" fmla="*/ 0 w 72"/>
                  <a:gd name="T29" fmla="*/ 1 h 62"/>
                  <a:gd name="T30" fmla="*/ 0 w 72"/>
                  <a:gd name="T31" fmla="*/ 1 h 62"/>
                  <a:gd name="T32" fmla="*/ 0 w 72"/>
                  <a:gd name="T33" fmla="*/ 1 h 62"/>
                  <a:gd name="T34" fmla="*/ 0 w 72"/>
                  <a:gd name="T35" fmla="*/ 1 h 62"/>
                  <a:gd name="T36" fmla="*/ 0 w 72"/>
                  <a:gd name="T37" fmla="*/ 1 h 62"/>
                  <a:gd name="T38" fmla="*/ 0 w 72"/>
                  <a:gd name="T39" fmla="*/ 1 h 62"/>
                  <a:gd name="T40" fmla="*/ 0 w 72"/>
                  <a:gd name="T41" fmla="*/ 1 h 62"/>
                  <a:gd name="T42" fmla="*/ 0 w 72"/>
                  <a:gd name="T43" fmla="*/ 1 h 62"/>
                  <a:gd name="T44" fmla="*/ 0 w 72"/>
                  <a:gd name="T45" fmla="*/ 1 h 62"/>
                  <a:gd name="T46" fmla="*/ 0 w 72"/>
                  <a:gd name="T47" fmla="*/ 1 h 62"/>
                  <a:gd name="T48" fmla="*/ 0 w 72"/>
                  <a:gd name="T49" fmla="*/ 1 h 62"/>
                  <a:gd name="T50" fmla="*/ 0 w 72"/>
                  <a:gd name="T51" fmla="*/ 1 h 62"/>
                  <a:gd name="T52" fmla="*/ 0 w 72"/>
                  <a:gd name="T53" fmla="*/ 1 h 62"/>
                  <a:gd name="T54" fmla="*/ 0 w 72"/>
                  <a:gd name="T55" fmla="*/ 1 h 62"/>
                  <a:gd name="T56" fmla="*/ 0 w 72"/>
                  <a:gd name="T57" fmla="*/ 1 h 62"/>
                  <a:gd name="T58" fmla="*/ 0 w 72"/>
                  <a:gd name="T59" fmla="*/ 1 h 62"/>
                  <a:gd name="T60" fmla="*/ 0 w 72"/>
                  <a:gd name="T61" fmla="*/ 1 h 62"/>
                  <a:gd name="T62" fmla="*/ 0 w 72"/>
                  <a:gd name="T63" fmla="*/ 1 h 62"/>
                  <a:gd name="T64" fmla="*/ 0 w 72"/>
                  <a:gd name="T65" fmla="*/ 1 h 62"/>
                  <a:gd name="T66" fmla="*/ 0 w 72"/>
                  <a:gd name="T67" fmla="*/ 1 h 62"/>
                  <a:gd name="T68" fmla="*/ 0 w 72"/>
                  <a:gd name="T69" fmla="*/ 1 h 62"/>
                  <a:gd name="T70" fmla="*/ 0 w 72"/>
                  <a:gd name="T71" fmla="*/ 1 h 62"/>
                  <a:gd name="T72" fmla="*/ 0 w 72"/>
                  <a:gd name="T73" fmla="*/ 0 h 62"/>
                  <a:gd name="T74" fmla="*/ 0 w 72"/>
                  <a:gd name="T75" fmla="*/ 1 h 62"/>
                  <a:gd name="T76" fmla="*/ 0 w 72"/>
                  <a:gd name="T77" fmla="*/ 1 h 62"/>
                  <a:gd name="T78" fmla="*/ 0 w 72"/>
                  <a:gd name="T79" fmla="*/ 1 h 62"/>
                  <a:gd name="T80" fmla="*/ 0 w 72"/>
                  <a:gd name="T81" fmla="*/ 1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2"/>
                  <a:gd name="T124" fmla="*/ 0 h 62"/>
                  <a:gd name="T125" fmla="*/ 72 w 72"/>
                  <a:gd name="T126" fmla="*/ 62 h 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2" h="62">
                    <a:moveTo>
                      <a:pt x="66" y="17"/>
                    </a:moveTo>
                    <a:lnTo>
                      <a:pt x="64" y="17"/>
                    </a:lnTo>
                    <a:lnTo>
                      <a:pt x="58" y="17"/>
                    </a:lnTo>
                    <a:lnTo>
                      <a:pt x="51" y="17"/>
                    </a:lnTo>
                    <a:lnTo>
                      <a:pt x="43" y="18"/>
                    </a:lnTo>
                    <a:lnTo>
                      <a:pt x="35" y="20"/>
                    </a:lnTo>
                    <a:lnTo>
                      <a:pt x="29" y="24"/>
                    </a:lnTo>
                    <a:lnTo>
                      <a:pt x="26" y="28"/>
                    </a:lnTo>
                    <a:lnTo>
                      <a:pt x="27" y="35"/>
                    </a:lnTo>
                    <a:lnTo>
                      <a:pt x="33" y="40"/>
                    </a:lnTo>
                    <a:lnTo>
                      <a:pt x="37" y="43"/>
                    </a:lnTo>
                    <a:lnTo>
                      <a:pt x="43" y="46"/>
                    </a:lnTo>
                    <a:lnTo>
                      <a:pt x="49" y="47"/>
                    </a:lnTo>
                    <a:lnTo>
                      <a:pt x="55" y="48"/>
                    </a:lnTo>
                    <a:lnTo>
                      <a:pt x="60" y="49"/>
                    </a:lnTo>
                    <a:lnTo>
                      <a:pt x="66" y="49"/>
                    </a:lnTo>
                    <a:lnTo>
                      <a:pt x="72" y="49"/>
                    </a:lnTo>
                    <a:lnTo>
                      <a:pt x="69" y="55"/>
                    </a:lnTo>
                    <a:lnTo>
                      <a:pt x="66" y="58"/>
                    </a:lnTo>
                    <a:lnTo>
                      <a:pt x="60" y="61"/>
                    </a:lnTo>
                    <a:lnTo>
                      <a:pt x="55" y="62"/>
                    </a:lnTo>
                    <a:lnTo>
                      <a:pt x="45" y="62"/>
                    </a:lnTo>
                    <a:lnTo>
                      <a:pt x="37" y="62"/>
                    </a:lnTo>
                    <a:lnTo>
                      <a:pt x="29" y="59"/>
                    </a:lnTo>
                    <a:lnTo>
                      <a:pt x="21" y="57"/>
                    </a:lnTo>
                    <a:lnTo>
                      <a:pt x="15" y="53"/>
                    </a:lnTo>
                    <a:lnTo>
                      <a:pt x="10" y="48"/>
                    </a:lnTo>
                    <a:lnTo>
                      <a:pt x="5" y="42"/>
                    </a:lnTo>
                    <a:lnTo>
                      <a:pt x="2" y="35"/>
                    </a:lnTo>
                    <a:lnTo>
                      <a:pt x="0" y="29"/>
                    </a:lnTo>
                    <a:lnTo>
                      <a:pt x="2" y="23"/>
                    </a:lnTo>
                    <a:lnTo>
                      <a:pt x="4" y="17"/>
                    </a:lnTo>
                    <a:lnTo>
                      <a:pt x="7" y="11"/>
                    </a:lnTo>
                    <a:lnTo>
                      <a:pt x="13" y="6"/>
                    </a:lnTo>
                    <a:lnTo>
                      <a:pt x="20" y="3"/>
                    </a:lnTo>
                    <a:lnTo>
                      <a:pt x="29" y="1"/>
                    </a:lnTo>
                    <a:lnTo>
                      <a:pt x="37" y="0"/>
                    </a:lnTo>
                    <a:lnTo>
                      <a:pt x="46" y="1"/>
                    </a:lnTo>
                    <a:lnTo>
                      <a:pt x="55" y="4"/>
                    </a:lnTo>
                    <a:lnTo>
                      <a:pt x="61" y="9"/>
                    </a:lnTo>
                    <a:lnTo>
                      <a:pt x="66"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6" name="Freeform 136"/>
              <p:cNvSpPr>
                <a:spLocks/>
              </p:cNvSpPr>
              <p:nvPr/>
            </p:nvSpPr>
            <p:spPr bwMode="auto">
              <a:xfrm>
                <a:off x="2799" y="3376"/>
                <a:ext cx="36" cy="31"/>
              </a:xfrm>
              <a:custGeom>
                <a:avLst/>
                <a:gdLst>
                  <a:gd name="T0" fmla="*/ 1 w 71"/>
                  <a:gd name="T1" fmla="*/ 1 h 62"/>
                  <a:gd name="T2" fmla="*/ 1 w 71"/>
                  <a:gd name="T3" fmla="*/ 1 h 62"/>
                  <a:gd name="T4" fmla="*/ 1 w 71"/>
                  <a:gd name="T5" fmla="*/ 1 h 62"/>
                  <a:gd name="T6" fmla="*/ 1 w 71"/>
                  <a:gd name="T7" fmla="*/ 1 h 62"/>
                  <a:gd name="T8" fmla="*/ 1 w 71"/>
                  <a:gd name="T9" fmla="*/ 1 h 62"/>
                  <a:gd name="T10" fmla="*/ 1 w 71"/>
                  <a:gd name="T11" fmla="*/ 1 h 62"/>
                  <a:gd name="T12" fmla="*/ 1 w 71"/>
                  <a:gd name="T13" fmla="*/ 1 h 62"/>
                  <a:gd name="T14" fmla="*/ 1 w 71"/>
                  <a:gd name="T15" fmla="*/ 1 h 62"/>
                  <a:gd name="T16" fmla="*/ 1 w 71"/>
                  <a:gd name="T17" fmla="*/ 1 h 62"/>
                  <a:gd name="T18" fmla="*/ 1 w 71"/>
                  <a:gd name="T19" fmla="*/ 1 h 62"/>
                  <a:gd name="T20" fmla="*/ 1 w 71"/>
                  <a:gd name="T21" fmla="*/ 1 h 62"/>
                  <a:gd name="T22" fmla="*/ 1 w 71"/>
                  <a:gd name="T23" fmla="*/ 1 h 62"/>
                  <a:gd name="T24" fmla="*/ 1 w 71"/>
                  <a:gd name="T25" fmla="*/ 1 h 62"/>
                  <a:gd name="T26" fmla="*/ 1 w 71"/>
                  <a:gd name="T27" fmla="*/ 1 h 62"/>
                  <a:gd name="T28" fmla="*/ 1 w 71"/>
                  <a:gd name="T29" fmla="*/ 1 h 62"/>
                  <a:gd name="T30" fmla="*/ 1 w 71"/>
                  <a:gd name="T31" fmla="*/ 1 h 62"/>
                  <a:gd name="T32" fmla="*/ 1 w 71"/>
                  <a:gd name="T33" fmla="*/ 1 h 62"/>
                  <a:gd name="T34" fmla="*/ 1 w 71"/>
                  <a:gd name="T35" fmla="*/ 1 h 62"/>
                  <a:gd name="T36" fmla="*/ 1 w 71"/>
                  <a:gd name="T37" fmla="*/ 1 h 62"/>
                  <a:gd name="T38" fmla="*/ 1 w 71"/>
                  <a:gd name="T39" fmla="*/ 1 h 62"/>
                  <a:gd name="T40" fmla="*/ 1 w 71"/>
                  <a:gd name="T41" fmla="*/ 1 h 62"/>
                  <a:gd name="T42" fmla="*/ 1 w 71"/>
                  <a:gd name="T43" fmla="*/ 1 h 62"/>
                  <a:gd name="T44" fmla="*/ 1 w 71"/>
                  <a:gd name="T45" fmla="*/ 1 h 62"/>
                  <a:gd name="T46" fmla="*/ 1 w 71"/>
                  <a:gd name="T47" fmla="*/ 1 h 62"/>
                  <a:gd name="T48" fmla="*/ 1 w 71"/>
                  <a:gd name="T49" fmla="*/ 1 h 62"/>
                  <a:gd name="T50" fmla="*/ 1 w 71"/>
                  <a:gd name="T51" fmla="*/ 1 h 62"/>
                  <a:gd name="T52" fmla="*/ 1 w 71"/>
                  <a:gd name="T53" fmla="*/ 1 h 62"/>
                  <a:gd name="T54" fmla="*/ 1 w 71"/>
                  <a:gd name="T55" fmla="*/ 1 h 62"/>
                  <a:gd name="T56" fmla="*/ 1 w 71"/>
                  <a:gd name="T57" fmla="*/ 1 h 62"/>
                  <a:gd name="T58" fmla="*/ 0 w 71"/>
                  <a:gd name="T59" fmla="*/ 1 h 62"/>
                  <a:gd name="T60" fmla="*/ 1 w 71"/>
                  <a:gd name="T61" fmla="*/ 1 h 62"/>
                  <a:gd name="T62" fmla="*/ 1 w 71"/>
                  <a:gd name="T63" fmla="*/ 1 h 62"/>
                  <a:gd name="T64" fmla="*/ 1 w 71"/>
                  <a:gd name="T65" fmla="*/ 1 h 62"/>
                  <a:gd name="T66" fmla="*/ 1 w 71"/>
                  <a:gd name="T67" fmla="*/ 1 h 62"/>
                  <a:gd name="T68" fmla="*/ 1 w 71"/>
                  <a:gd name="T69" fmla="*/ 1 h 62"/>
                  <a:gd name="T70" fmla="*/ 1 w 71"/>
                  <a:gd name="T71" fmla="*/ 1 h 62"/>
                  <a:gd name="T72" fmla="*/ 1 w 71"/>
                  <a:gd name="T73" fmla="*/ 0 h 62"/>
                  <a:gd name="T74" fmla="*/ 1 w 71"/>
                  <a:gd name="T75" fmla="*/ 0 h 62"/>
                  <a:gd name="T76" fmla="*/ 1 w 71"/>
                  <a:gd name="T77" fmla="*/ 1 h 62"/>
                  <a:gd name="T78" fmla="*/ 1 w 71"/>
                  <a:gd name="T79" fmla="*/ 1 h 62"/>
                  <a:gd name="T80" fmla="*/ 1 w 71"/>
                  <a:gd name="T81" fmla="*/ 1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
                  <a:gd name="T124" fmla="*/ 0 h 62"/>
                  <a:gd name="T125" fmla="*/ 71 w 71"/>
                  <a:gd name="T126" fmla="*/ 62 h 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 h="62">
                    <a:moveTo>
                      <a:pt x="65" y="16"/>
                    </a:moveTo>
                    <a:lnTo>
                      <a:pt x="63" y="16"/>
                    </a:lnTo>
                    <a:lnTo>
                      <a:pt x="59" y="16"/>
                    </a:lnTo>
                    <a:lnTo>
                      <a:pt x="50" y="16"/>
                    </a:lnTo>
                    <a:lnTo>
                      <a:pt x="42" y="17"/>
                    </a:lnTo>
                    <a:lnTo>
                      <a:pt x="34" y="19"/>
                    </a:lnTo>
                    <a:lnTo>
                      <a:pt x="29" y="22"/>
                    </a:lnTo>
                    <a:lnTo>
                      <a:pt x="25" y="27"/>
                    </a:lnTo>
                    <a:lnTo>
                      <a:pt x="26" y="34"/>
                    </a:lnTo>
                    <a:lnTo>
                      <a:pt x="32" y="39"/>
                    </a:lnTo>
                    <a:lnTo>
                      <a:pt x="37" y="42"/>
                    </a:lnTo>
                    <a:lnTo>
                      <a:pt x="42" y="45"/>
                    </a:lnTo>
                    <a:lnTo>
                      <a:pt x="48" y="47"/>
                    </a:lnTo>
                    <a:lnTo>
                      <a:pt x="54" y="48"/>
                    </a:lnTo>
                    <a:lnTo>
                      <a:pt x="60" y="49"/>
                    </a:lnTo>
                    <a:lnTo>
                      <a:pt x="65" y="49"/>
                    </a:lnTo>
                    <a:lnTo>
                      <a:pt x="71" y="49"/>
                    </a:lnTo>
                    <a:lnTo>
                      <a:pt x="69" y="55"/>
                    </a:lnTo>
                    <a:lnTo>
                      <a:pt x="65" y="57"/>
                    </a:lnTo>
                    <a:lnTo>
                      <a:pt x="60" y="60"/>
                    </a:lnTo>
                    <a:lnTo>
                      <a:pt x="54" y="62"/>
                    </a:lnTo>
                    <a:lnTo>
                      <a:pt x="45" y="62"/>
                    </a:lnTo>
                    <a:lnTo>
                      <a:pt x="37" y="61"/>
                    </a:lnTo>
                    <a:lnTo>
                      <a:pt x="29" y="60"/>
                    </a:lnTo>
                    <a:lnTo>
                      <a:pt x="21" y="56"/>
                    </a:lnTo>
                    <a:lnTo>
                      <a:pt x="15" y="53"/>
                    </a:lnTo>
                    <a:lnTo>
                      <a:pt x="9" y="48"/>
                    </a:lnTo>
                    <a:lnTo>
                      <a:pt x="4" y="42"/>
                    </a:lnTo>
                    <a:lnTo>
                      <a:pt x="1" y="35"/>
                    </a:lnTo>
                    <a:lnTo>
                      <a:pt x="0" y="29"/>
                    </a:lnTo>
                    <a:lnTo>
                      <a:pt x="1" y="22"/>
                    </a:lnTo>
                    <a:lnTo>
                      <a:pt x="3" y="15"/>
                    </a:lnTo>
                    <a:lnTo>
                      <a:pt x="7" y="10"/>
                    </a:lnTo>
                    <a:lnTo>
                      <a:pt x="12" y="7"/>
                    </a:lnTo>
                    <a:lnTo>
                      <a:pt x="19" y="3"/>
                    </a:lnTo>
                    <a:lnTo>
                      <a:pt x="29" y="1"/>
                    </a:lnTo>
                    <a:lnTo>
                      <a:pt x="37" y="0"/>
                    </a:lnTo>
                    <a:lnTo>
                      <a:pt x="46" y="0"/>
                    </a:lnTo>
                    <a:lnTo>
                      <a:pt x="54" y="3"/>
                    </a:lnTo>
                    <a:lnTo>
                      <a:pt x="61" y="8"/>
                    </a:lnTo>
                    <a:lnTo>
                      <a:pt x="65" y="16"/>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7" name="Freeform 137"/>
              <p:cNvSpPr>
                <a:spLocks/>
              </p:cNvSpPr>
              <p:nvPr/>
            </p:nvSpPr>
            <p:spPr bwMode="auto">
              <a:xfrm>
                <a:off x="2847" y="3386"/>
                <a:ext cx="36" cy="32"/>
              </a:xfrm>
              <a:custGeom>
                <a:avLst/>
                <a:gdLst>
                  <a:gd name="T0" fmla="*/ 0 w 73"/>
                  <a:gd name="T1" fmla="*/ 1 h 64"/>
                  <a:gd name="T2" fmla="*/ 0 w 73"/>
                  <a:gd name="T3" fmla="*/ 1 h 64"/>
                  <a:gd name="T4" fmla="*/ 0 w 73"/>
                  <a:gd name="T5" fmla="*/ 1 h 64"/>
                  <a:gd name="T6" fmla="*/ 0 w 73"/>
                  <a:gd name="T7" fmla="*/ 1 h 64"/>
                  <a:gd name="T8" fmla="*/ 0 w 73"/>
                  <a:gd name="T9" fmla="*/ 1 h 64"/>
                  <a:gd name="T10" fmla="*/ 0 w 73"/>
                  <a:gd name="T11" fmla="*/ 1 h 64"/>
                  <a:gd name="T12" fmla="*/ 0 w 73"/>
                  <a:gd name="T13" fmla="*/ 1 h 64"/>
                  <a:gd name="T14" fmla="*/ 0 w 73"/>
                  <a:gd name="T15" fmla="*/ 1 h 64"/>
                  <a:gd name="T16" fmla="*/ 0 w 73"/>
                  <a:gd name="T17" fmla="*/ 1 h 64"/>
                  <a:gd name="T18" fmla="*/ 0 w 73"/>
                  <a:gd name="T19" fmla="*/ 1 h 64"/>
                  <a:gd name="T20" fmla="*/ 0 w 73"/>
                  <a:gd name="T21" fmla="*/ 1 h 64"/>
                  <a:gd name="T22" fmla="*/ 0 w 73"/>
                  <a:gd name="T23" fmla="*/ 1 h 64"/>
                  <a:gd name="T24" fmla="*/ 0 w 73"/>
                  <a:gd name="T25" fmla="*/ 1 h 64"/>
                  <a:gd name="T26" fmla="*/ 0 w 73"/>
                  <a:gd name="T27" fmla="*/ 1 h 64"/>
                  <a:gd name="T28" fmla="*/ 0 w 73"/>
                  <a:gd name="T29" fmla="*/ 1 h 64"/>
                  <a:gd name="T30" fmla="*/ 0 w 73"/>
                  <a:gd name="T31" fmla="*/ 1 h 64"/>
                  <a:gd name="T32" fmla="*/ 0 w 73"/>
                  <a:gd name="T33" fmla="*/ 1 h 64"/>
                  <a:gd name="T34" fmla="*/ 0 w 73"/>
                  <a:gd name="T35" fmla="*/ 1 h 64"/>
                  <a:gd name="T36" fmla="*/ 0 w 73"/>
                  <a:gd name="T37" fmla="*/ 1 h 64"/>
                  <a:gd name="T38" fmla="*/ 0 w 73"/>
                  <a:gd name="T39" fmla="*/ 1 h 64"/>
                  <a:gd name="T40" fmla="*/ 0 w 73"/>
                  <a:gd name="T41" fmla="*/ 1 h 64"/>
                  <a:gd name="T42" fmla="*/ 0 w 73"/>
                  <a:gd name="T43" fmla="*/ 1 h 64"/>
                  <a:gd name="T44" fmla="*/ 0 w 73"/>
                  <a:gd name="T45" fmla="*/ 1 h 64"/>
                  <a:gd name="T46" fmla="*/ 0 w 73"/>
                  <a:gd name="T47" fmla="*/ 1 h 64"/>
                  <a:gd name="T48" fmla="*/ 0 w 73"/>
                  <a:gd name="T49" fmla="*/ 1 h 64"/>
                  <a:gd name="T50" fmla="*/ 0 w 73"/>
                  <a:gd name="T51" fmla="*/ 1 h 64"/>
                  <a:gd name="T52" fmla="*/ 0 w 73"/>
                  <a:gd name="T53" fmla="*/ 1 h 64"/>
                  <a:gd name="T54" fmla="*/ 0 w 73"/>
                  <a:gd name="T55" fmla="*/ 1 h 64"/>
                  <a:gd name="T56" fmla="*/ 0 w 73"/>
                  <a:gd name="T57" fmla="*/ 1 h 64"/>
                  <a:gd name="T58" fmla="*/ 0 w 73"/>
                  <a:gd name="T59" fmla="*/ 1 h 64"/>
                  <a:gd name="T60" fmla="*/ 0 w 73"/>
                  <a:gd name="T61" fmla="*/ 1 h 64"/>
                  <a:gd name="T62" fmla="*/ 0 w 73"/>
                  <a:gd name="T63" fmla="*/ 1 h 64"/>
                  <a:gd name="T64" fmla="*/ 0 w 73"/>
                  <a:gd name="T65" fmla="*/ 1 h 64"/>
                  <a:gd name="T66" fmla="*/ 0 w 73"/>
                  <a:gd name="T67" fmla="*/ 1 h 64"/>
                  <a:gd name="T68" fmla="*/ 0 w 73"/>
                  <a:gd name="T69" fmla="*/ 1 h 64"/>
                  <a:gd name="T70" fmla="*/ 0 w 73"/>
                  <a:gd name="T71" fmla="*/ 0 h 64"/>
                  <a:gd name="T72" fmla="*/ 0 w 73"/>
                  <a:gd name="T73" fmla="*/ 0 h 64"/>
                  <a:gd name="T74" fmla="*/ 0 w 73"/>
                  <a:gd name="T75" fmla="*/ 0 h 64"/>
                  <a:gd name="T76" fmla="*/ 0 w 73"/>
                  <a:gd name="T77" fmla="*/ 1 h 64"/>
                  <a:gd name="T78" fmla="*/ 0 w 73"/>
                  <a:gd name="T79" fmla="*/ 1 h 64"/>
                  <a:gd name="T80" fmla="*/ 0 w 73"/>
                  <a:gd name="T81" fmla="*/ 1 h 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64"/>
                  <a:gd name="T125" fmla="*/ 73 w 73"/>
                  <a:gd name="T126" fmla="*/ 64 h 6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64">
                    <a:moveTo>
                      <a:pt x="67" y="18"/>
                    </a:moveTo>
                    <a:lnTo>
                      <a:pt x="65" y="18"/>
                    </a:lnTo>
                    <a:lnTo>
                      <a:pt x="59" y="18"/>
                    </a:lnTo>
                    <a:lnTo>
                      <a:pt x="52" y="18"/>
                    </a:lnTo>
                    <a:lnTo>
                      <a:pt x="44" y="19"/>
                    </a:lnTo>
                    <a:lnTo>
                      <a:pt x="36" y="21"/>
                    </a:lnTo>
                    <a:lnTo>
                      <a:pt x="30" y="23"/>
                    </a:lnTo>
                    <a:lnTo>
                      <a:pt x="27" y="29"/>
                    </a:lnTo>
                    <a:lnTo>
                      <a:pt x="28" y="36"/>
                    </a:lnTo>
                    <a:lnTo>
                      <a:pt x="34" y="41"/>
                    </a:lnTo>
                    <a:lnTo>
                      <a:pt x="38" y="44"/>
                    </a:lnTo>
                    <a:lnTo>
                      <a:pt x="44" y="46"/>
                    </a:lnTo>
                    <a:lnTo>
                      <a:pt x="50" y="48"/>
                    </a:lnTo>
                    <a:lnTo>
                      <a:pt x="55" y="49"/>
                    </a:lnTo>
                    <a:lnTo>
                      <a:pt x="61" y="50"/>
                    </a:lnTo>
                    <a:lnTo>
                      <a:pt x="67" y="50"/>
                    </a:lnTo>
                    <a:lnTo>
                      <a:pt x="73" y="50"/>
                    </a:lnTo>
                    <a:lnTo>
                      <a:pt x="70" y="56"/>
                    </a:lnTo>
                    <a:lnTo>
                      <a:pt x="67" y="59"/>
                    </a:lnTo>
                    <a:lnTo>
                      <a:pt x="61" y="61"/>
                    </a:lnTo>
                    <a:lnTo>
                      <a:pt x="55" y="64"/>
                    </a:lnTo>
                    <a:lnTo>
                      <a:pt x="46" y="64"/>
                    </a:lnTo>
                    <a:lnTo>
                      <a:pt x="38" y="63"/>
                    </a:lnTo>
                    <a:lnTo>
                      <a:pt x="30" y="60"/>
                    </a:lnTo>
                    <a:lnTo>
                      <a:pt x="22" y="58"/>
                    </a:lnTo>
                    <a:lnTo>
                      <a:pt x="15" y="53"/>
                    </a:lnTo>
                    <a:lnTo>
                      <a:pt x="9" y="49"/>
                    </a:lnTo>
                    <a:lnTo>
                      <a:pt x="5" y="43"/>
                    </a:lnTo>
                    <a:lnTo>
                      <a:pt x="1" y="36"/>
                    </a:lnTo>
                    <a:lnTo>
                      <a:pt x="0" y="29"/>
                    </a:lnTo>
                    <a:lnTo>
                      <a:pt x="1" y="22"/>
                    </a:lnTo>
                    <a:lnTo>
                      <a:pt x="5" y="16"/>
                    </a:lnTo>
                    <a:lnTo>
                      <a:pt x="8" y="11"/>
                    </a:lnTo>
                    <a:lnTo>
                      <a:pt x="14" y="6"/>
                    </a:lnTo>
                    <a:lnTo>
                      <a:pt x="21" y="3"/>
                    </a:lnTo>
                    <a:lnTo>
                      <a:pt x="29" y="0"/>
                    </a:lnTo>
                    <a:lnTo>
                      <a:pt x="38" y="0"/>
                    </a:lnTo>
                    <a:lnTo>
                      <a:pt x="47" y="0"/>
                    </a:lnTo>
                    <a:lnTo>
                      <a:pt x="55" y="4"/>
                    </a:lnTo>
                    <a:lnTo>
                      <a:pt x="62" y="10"/>
                    </a:lnTo>
                    <a:lnTo>
                      <a:pt x="67" y="1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8" name="Freeform 138"/>
              <p:cNvSpPr>
                <a:spLocks/>
              </p:cNvSpPr>
              <p:nvPr/>
            </p:nvSpPr>
            <p:spPr bwMode="auto">
              <a:xfrm>
                <a:off x="2895" y="3396"/>
                <a:ext cx="36" cy="32"/>
              </a:xfrm>
              <a:custGeom>
                <a:avLst/>
                <a:gdLst>
                  <a:gd name="T0" fmla="*/ 1 w 72"/>
                  <a:gd name="T1" fmla="*/ 1 h 63"/>
                  <a:gd name="T2" fmla="*/ 1 w 72"/>
                  <a:gd name="T3" fmla="*/ 1 h 63"/>
                  <a:gd name="T4" fmla="*/ 1 w 72"/>
                  <a:gd name="T5" fmla="*/ 1 h 63"/>
                  <a:gd name="T6" fmla="*/ 1 w 72"/>
                  <a:gd name="T7" fmla="*/ 1 h 63"/>
                  <a:gd name="T8" fmla="*/ 1 w 72"/>
                  <a:gd name="T9" fmla="*/ 1 h 63"/>
                  <a:gd name="T10" fmla="*/ 1 w 72"/>
                  <a:gd name="T11" fmla="*/ 1 h 63"/>
                  <a:gd name="T12" fmla="*/ 1 w 72"/>
                  <a:gd name="T13" fmla="*/ 1 h 63"/>
                  <a:gd name="T14" fmla="*/ 1 w 72"/>
                  <a:gd name="T15" fmla="*/ 1 h 63"/>
                  <a:gd name="T16" fmla="*/ 1 w 72"/>
                  <a:gd name="T17" fmla="*/ 1 h 63"/>
                  <a:gd name="T18" fmla="*/ 1 w 72"/>
                  <a:gd name="T19" fmla="*/ 1 h 63"/>
                  <a:gd name="T20" fmla="*/ 1 w 72"/>
                  <a:gd name="T21" fmla="*/ 1 h 63"/>
                  <a:gd name="T22" fmla="*/ 1 w 72"/>
                  <a:gd name="T23" fmla="*/ 1 h 63"/>
                  <a:gd name="T24" fmla="*/ 1 w 72"/>
                  <a:gd name="T25" fmla="*/ 1 h 63"/>
                  <a:gd name="T26" fmla="*/ 1 w 72"/>
                  <a:gd name="T27" fmla="*/ 1 h 63"/>
                  <a:gd name="T28" fmla="*/ 1 w 72"/>
                  <a:gd name="T29" fmla="*/ 1 h 63"/>
                  <a:gd name="T30" fmla="*/ 1 w 72"/>
                  <a:gd name="T31" fmla="*/ 1 h 63"/>
                  <a:gd name="T32" fmla="*/ 1 w 72"/>
                  <a:gd name="T33" fmla="*/ 1 h 63"/>
                  <a:gd name="T34" fmla="*/ 1 w 72"/>
                  <a:gd name="T35" fmla="*/ 1 h 63"/>
                  <a:gd name="T36" fmla="*/ 1 w 72"/>
                  <a:gd name="T37" fmla="*/ 1 h 63"/>
                  <a:gd name="T38" fmla="*/ 1 w 72"/>
                  <a:gd name="T39" fmla="*/ 1 h 63"/>
                  <a:gd name="T40" fmla="*/ 1 w 72"/>
                  <a:gd name="T41" fmla="*/ 1 h 63"/>
                  <a:gd name="T42" fmla="*/ 1 w 72"/>
                  <a:gd name="T43" fmla="*/ 1 h 63"/>
                  <a:gd name="T44" fmla="*/ 1 w 72"/>
                  <a:gd name="T45" fmla="*/ 1 h 63"/>
                  <a:gd name="T46" fmla="*/ 1 w 72"/>
                  <a:gd name="T47" fmla="*/ 1 h 63"/>
                  <a:gd name="T48" fmla="*/ 1 w 72"/>
                  <a:gd name="T49" fmla="*/ 1 h 63"/>
                  <a:gd name="T50" fmla="*/ 1 w 72"/>
                  <a:gd name="T51" fmla="*/ 1 h 63"/>
                  <a:gd name="T52" fmla="*/ 1 w 72"/>
                  <a:gd name="T53" fmla="*/ 1 h 63"/>
                  <a:gd name="T54" fmla="*/ 1 w 72"/>
                  <a:gd name="T55" fmla="*/ 1 h 63"/>
                  <a:gd name="T56" fmla="*/ 1 w 72"/>
                  <a:gd name="T57" fmla="*/ 1 h 63"/>
                  <a:gd name="T58" fmla="*/ 0 w 72"/>
                  <a:gd name="T59" fmla="*/ 1 h 63"/>
                  <a:gd name="T60" fmla="*/ 1 w 72"/>
                  <a:gd name="T61" fmla="*/ 1 h 63"/>
                  <a:gd name="T62" fmla="*/ 1 w 72"/>
                  <a:gd name="T63" fmla="*/ 1 h 63"/>
                  <a:gd name="T64" fmla="*/ 1 w 72"/>
                  <a:gd name="T65" fmla="*/ 1 h 63"/>
                  <a:gd name="T66" fmla="*/ 1 w 72"/>
                  <a:gd name="T67" fmla="*/ 1 h 63"/>
                  <a:gd name="T68" fmla="*/ 1 w 72"/>
                  <a:gd name="T69" fmla="*/ 1 h 63"/>
                  <a:gd name="T70" fmla="*/ 1 w 72"/>
                  <a:gd name="T71" fmla="*/ 1 h 63"/>
                  <a:gd name="T72" fmla="*/ 1 w 72"/>
                  <a:gd name="T73" fmla="*/ 0 h 63"/>
                  <a:gd name="T74" fmla="*/ 1 w 72"/>
                  <a:gd name="T75" fmla="*/ 1 h 63"/>
                  <a:gd name="T76" fmla="*/ 1 w 72"/>
                  <a:gd name="T77" fmla="*/ 1 h 63"/>
                  <a:gd name="T78" fmla="*/ 1 w 72"/>
                  <a:gd name="T79" fmla="*/ 1 h 63"/>
                  <a:gd name="T80" fmla="*/ 1 w 72"/>
                  <a:gd name="T81" fmla="*/ 1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2"/>
                  <a:gd name="T124" fmla="*/ 0 h 63"/>
                  <a:gd name="T125" fmla="*/ 72 w 72"/>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2" h="63">
                    <a:moveTo>
                      <a:pt x="67" y="17"/>
                    </a:moveTo>
                    <a:lnTo>
                      <a:pt x="64" y="17"/>
                    </a:lnTo>
                    <a:lnTo>
                      <a:pt x="59" y="17"/>
                    </a:lnTo>
                    <a:lnTo>
                      <a:pt x="52" y="17"/>
                    </a:lnTo>
                    <a:lnTo>
                      <a:pt x="44" y="18"/>
                    </a:lnTo>
                    <a:lnTo>
                      <a:pt x="36" y="21"/>
                    </a:lnTo>
                    <a:lnTo>
                      <a:pt x="30" y="24"/>
                    </a:lnTo>
                    <a:lnTo>
                      <a:pt x="26" y="30"/>
                    </a:lnTo>
                    <a:lnTo>
                      <a:pt x="28" y="37"/>
                    </a:lnTo>
                    <a:lnTo>
                      <a:pt x="32" y="41"/>
                    </a:lnTo>
                    <a:lnTo>
                      <a:pt x="38" y="45"/>
                    </a:lnTo>
                    <a:lnTo>
                      <a:pt x="43" y="47"/>
                    </a:lnTo>
                    <a:lnTo>
                      <a:pt x="48" y="48"/>
                    </a:lnTo>
                    <a:lnTo>
                      <a:pt x="54" y="49"/>
                    </a:lnTo>
                    <a:lnTo>
                      <a:pt x="61" y="51"/>
                    </a:lnTo>
                    <a:lnTo>
                      <a:pt x="67" y="51"/>
                    </a:lnTo>
                    <a:lnTo>
                      <a:pt x="72" y="51"/>
                    </a:lnTo>
                    <a:lnTo>
                      <a:pt x="70" y="56"/>
                    </a:lnTo>
                    <a:lnTo>
                      <a:pt x="66" y="60"/>
                    </a:lnTo>
                    <a:lnTo>
                      <a:pt x="60" y="62"/>
                    </a:lnTo>
                    <a:lnTo>
                      <a:pt x="54" y="63"/>
                    </a:lnTo>
                    <a:lnTo>
                      <a:pt x="46" y="63"/>
                    </a:lnTo>
                    <a:lnTo>
                      <a:pt x="37" y="63"/>
                    </a:lnTo>
                    <a:lnTo>
                      <a:pt x="29" y="61"/>
                    </a:lnTo>
                    <a:lnTo>
                      <a:pt x="22" y="59"/>
                    </a:lnTo>
                    <a:lnTo>
                      <a:pt x="15" y="54"/>
                    </a:lnTo>
                    <a:lnTo>
                      <a:pt x="9" y="49"/>
                    </a:lnTo>
                    <a:lnTo>
                      <a:pt x="5" y="44"/>
                    </a:lnTo>
                    <a:lnTo>
                      <a:pt x="1" y="37"/>
                    </a:lnTo>
                    <a:lnTo>
                      <a:pt x="0" y="30"/>
                    </a:lnTo>
                    <a:lnTo>
                      <a:pt x="1" y="23"/>
                    </a:lnTo>
                    <a:lnTo>
                      <a:pt x="3" y="17"/>
                    </a:lnTo>
                    <a:lnTo>
                      <a:pt x="7" y="11"/>
                    </a:lnTo>
                    <a:lnTo>
                      <a:pt x="13" y="7"/>
                    </a:lnTo>
                    <a:lnTo>
                      <a:pt x="20" y="3"/>
                    </a:lnTo>
                    <a:lnTo>
                      <a:pt x="29" y="1"/>
                    </a:lnTo>
                    <a:lnTo>
                      <a:pt x="37" y="0"/>
                    </a:lnTo>
                    <a:lnTo>
                      <a:pt x="46" y="1"/>
                    </a:lnTo>
                    <a:lnTo>
                      <a:pt x="54" y="5"/>
                    </a:lnTo>
                    <a:lnTo>
                      <a:pt x="61" y="9"/>
                    </a:lnTo>
                    <a:lnTo>
                      <a:pt x="67"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59" name="Freeform 139"/>
              <p:cNvSpPr>
                <a:spLocks/>
              </p:cNvSpPr>
              <p:nvPr/>
            </p:nvSpPr>
            <p:spPr bwMode="auto">
              <a:xfrm>
                <a:off x="2781" y="3411"/>
                <a:ext cx="36" cy="32"/>
              </a:xfrm>
              <a:custGeom>
                <a:avLst/>
                <a:gdLst>
                  <a:gd name="T0" fmla="*/ 1 w 72"/>
                  <a:gd name="T1" fmla="*/ 1 h 63"/>
                  <a:gd name="T2" fmla="*/ 1 w 72"/>
                  <a:gd name="T3" fmla="*/ 1 h 63"/>
                  <a:gd name="T4" fmla="*/ 1 w 72"/>
                  <a:gd name="T5" fmla="*/ 1 h 63"/>
                  <a:gd name="T6" fmla="*/ 1 w 72"/>
                  <a:gd name="T7" fmla="*/ 1 h 63"/>
                  <a:gd name="T8" fmla="*/ 1 w 72"/>
                  <a:gd name="T9" fmla="*/ 1 h 63"/>
                  <a:gd name="T10" fmla="*/ 1 w 72"/>
                  <a:gd name="T11" fmla="*/ 1 h 63"/>
                  <a:gd name="T12" fmla="*/ 1 w 72"/>
                  <a:gd name="T13" fmla="*/ 1 h 63"/>
                  <a:gd name="T14" fmla="*/ 1 w 72"/>
                  <a:gd name="T15" fmla="*/ 1 h 63"/>
                  <a:gd name="T16" fmla="*/ 1 w 72"/>
                  <a:gd name="T17" fmla="*/ 1 h 63"/>
                  <a:gd name="T18" fmla="*/ 1 w 72"/>
                  <a:gd name="T19" fmla="*/ 1 h 63"/>
                  <a:gd name="T20" fmla="*/ 1 w 72"/>
                  <a:gd name="T21" fmla="*/ 1 h 63"/>
                  <a:gd name="T22" fmla="*/ 1 w 72"/>
                  <a:gd name="T23" fmla="*/ 1 h 63"/>
                  <a:gd name="T24" fmla="*/ 1 w 72"/>
                  <a:gd name="T25" fmla="*/ 1 h 63"/>
                  <a:gd name="T26" fmla="*/ 1 w 72"/>
                  <a:gd name="T27" fmla="*/ 1 h 63"/>
                  <a:gd name="T28" fmla="*/ 1 w 72"/>
                  <a:gd name="T29" fmla="*/ 1 h 63"/>
                  <a:gd name="T30" fmla="*/ 1 w 72"/>
                  <a:gd name="T31" fmla="*/ 1 h 63"/>
                  <a:gd name="T32" fmla="*/ 1 w 72"/>
                  <a:gd name="T33" fmla="*/ 1 h 63"/>
                  <a:gd name="T34" fmla="*/ 1 w 72"/>
                  <a:gd name="T35" fmla="*/ 1 h 63"/>
                  <a:gd name="T36" fmla="*/ 1 w 72"/>
                  <a:gd name="T37" fmla="*/ 1 h 63"/>
                  <a:gd name="T38" fmla="*/ 1 w 72"/>
                  <a:gd name="T39" fmla="*/ 1 h 63"/>
                  <a:gd name="T40" fmla="*/ 1 w 72"/>
                  <a:gd name="T41" fmla="*/ 1 h 63"/>
                  <a:gd name="T42" fmla="*/ 1 w 72"/>
                  <a:gd name="T43" fmla="*/ 1 h 63"/>
                  <a:gd name="T44" fmla="*/ 1 w 72"/>
                  <a:gd name="T45" fmla="*/ 1 h 63"/>
                  <a:gd name="T46" fmla="*/ 1 w 72"/>
                  <a:gd name="T47" fmla="*/ 1 h 63"/>
                  <a:gd name="T48" fmla="*/ 1 w 72"/>
                  <a:gd name="T49" fmla="*/ 1 h 63"/>
                  <a:gd name="T50" fmla="*/ 1 w 72"/>
                  <a:gd name="T51" fmla="*/ 1 h 63"/>
                  <a:gd name="T52" fmla="*/ 1 w 72"/>
                  <a:gd name="T53" fmla="*/ 1 h 63"/>
                  <a:gd name="T54" fmla="*/ 1 w 72"/>
                  <a:gd name="T55" fmla="*/ 1 h 63"/>
                  <a:gd name="T56" fmla="*/ 1 w 72"/>
                  <a:gd name="T57" fmla="*/ 1 h 63"/>
                  <a:gd name="T58" fmla="*/ 0 w 72"/>
                  <a:gd name="T59" fmla="*/ 1 h 63"/>
                  <a:gd name="T60" fmla="*/ 1 w 72"/>
                  <a:gd name="T61" fmla="*/ 1 h 63"/>
                  <a:gd name="T62" fmla="*/ 1 w 72"/>
                  <a:gd name="T63" fmla="*/ 1 h 63"/>
                  <a:gd name="T64" fmla="*/ 1 w 72"/>
                  <a:gd name="T65" fmla="*/ 1 h 63"/>
                  <a:gd name="T66" fmla="*/ 1 w 72"/>
                  <a:gd name="T67" fmla="*/ 1 h 63"/>
                  <a:gd name="T68" fmla="*/ 1 w 72"/>
                  <a:gd name="T69" fmla="*/ 1 h 63"/>
                  <a:gd name="T70" fmla="*/ 1 w 72"/>
                  <a:gd name="T71" fmla="*/ 1 h 63"/>
                  <a:gd name="T72" fmla="*/ 1 w 72"/>
                  <a:gd name="T73" fmla="*/ 0 h 63"/>
                  <a:gd name="T74" fmla="*/ 1 w 72"/>
                  <a:gd name="T75" fmla="*/ 1 h 63"/>
                  <a:gd name="T76" fmla="*/ 1 w 72"/>
                  <a:gd name="T77" fmla="*/ 1 h 63"/>
                  <a:gd name="T78" fmla="*/ 1 w 72"/>
                  <a:gd name="T79" fmla="*/ 1 h 63"/>
                  <a:gd name="T80" fmla="*/ 1 w 72"/>
                  <a:gd name="T81" fmla="*/ 1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2"/>
                  <a:gd name="T124" fmla="*/ 0 h 63"/>
                  <a:gd name="T125" fmla="*/ 72 w 72"/>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2" h="63">
                    <a:moveTo>
                      <a:pt x="67" y="17"/>
                    </a:moveTo>
                    <a:lnTo>
                      <a:pt x="64" y="17"/>
                    </a:lnTo>
                    <a:lnTo>
                      <a:pt x="59" y="17"/>
                    </a:lnTo>
                    <a:lnTo>
                      <a:pt x="52" y="17"/>
                    </a:lnTo>
                    <a:lnTo>
                      <a:pt x="44" y="18"/>
                    </a:lnTo>
                    <a:lnTo>
                      <a:pt x="36" y="21"/>
                    </a:lnTo>
                    <a:lnTo>
                      <a:pt x="30" y="23"/>
                    </a:lnTo>
                    <a:lnTo>
                      <a:pt x="26" y="29"/>
                    </a:lnTo>
                    <a:lnTo>
                      <a:pt x="28" y="36"/>
                    </a:lnTo>
                    <a:lnTo>
                      <a:pt x="32" y="40"/>
                    </a:lnTo>
                    <a:lnTo>
                      <a:pt x="38" y="44"/>
                    </a:lnTo>
                    <a:lnTo>
                      <a:pt x="43" y="46"/>
                    </a:lnTo>
                    <a:lnTo>
                      <a:pt x="48" y="48"/>
                    </a:lnTo>
                    <a:lnTo>
                      <a:pt x="54" y="49"/>
                    </a:lnTo>
                    <a:lnTo>
                      <a:pt x="61" y="51"/>
                    </a:lnTo>
                    <a:lnTo>
                      <a:pt x="67" y="51"/>
                    </a:lnTo>
                    <a:lnTo>
                      <a:pt x="72" y="51"/>
                    </a:lnTo>
                    <a:lnTo>
                      <a:pt x="70" y="56"/>
                    </a:lnTo>
                    <a:lnTo>
                      <a:pt x="66" y="59"/>
                    </a:lnTo>
                    <a:lnTo>
                      <a:pt x="60" y="61"/>
                    </a:lnTo>
                    <a:lnTo>
                      <a:pt x="54" y="63"/>
                    </a:lnTo>
                    <a:lnTo>
                      <a:pt x="46" y="63"/>
                    </a:lnTo>
                    <a:lnTo>
                      <a:pt x="37" y="62"/>
                    </a:lnTo>
                    <a:lnTo>
                      <a:pt x="29" y="61"/>
                    </a:lnTo>
                    <a:lnTo>
                      <a:pt x="22" y="57"/>
                    </a:lnTo>
                    <a:lnTo>
                      <a:pt x="15" y="54"/>
                    </a:lnTo>
                    <a:lnTo>
                      <a:pt x="9" y="49"/>
                    </a:lnTo>
                    <a:lnTo>
                      <a:pt x="5" y="44"/>
                    </a:lnTo>
                    <a:lnTo>
                      <a:pt x="1" y="37"/>
                    </a:lnTo>
                    <a:lnTo>
                      <a:pt x="0" y="30"/>
                    </a:lnTo>
                    <a:lnTo>
                      <a:pt x="1" y="23"/>
                    </a:lnTo>
                    <a:lnTo>
                      <a:pt x="3" y="17"/>
                    </a:lnTo>
                    <a:lnTo>
                      <a:pt x="7" y="11"/>
                    </a:lnTo>
                    <a:lnTo>
                      <a:pt x="13" y="7"/>
                    </a:lnTo>
                    <a:lnTo>
                      <a:pt x="19" y="3"/>
                    </a:lnTo>
                    <a:lnTo>
                      <a:pt x="29" y="1"/>
                    </a:lnTo>
                    <a:lnTo>
                      <a:pt x="37" y="0"/>
                    </a:lnTo>
                    <a:lnTo>
                      <a:pt x="46" y="1"/>
                    </a:lnTo>
                    <a:lnTo>
                      <a:pt x="54" y="5"/>
                    </a:lnTo>
                    <a:lnTo>
                      <a:pt x="61" y="9"/>
                    </a:lnTo>
                    <a:lnTo>
                      <a:pt x="67"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0" name="Freeform 140"/>
              <p:cNvSpPr>
                <a:spLocks/>
              </p:cNvSpPr>
              <p:nvPr/>
            </p:nvSpPr>
            <p:spPr bwMode="auto">
              <a:xfrm>
                <a:off x="2829" y="3421"/>
                <a:ext cx="36" cy="32"/>
              </a:xfrm>
              <a:custGeom>
                <a:avLst/>
                <a:gdLst>
                  <a:gd name="T0" fmla="*/ 1 w 72"/>
                  <a:gd name="T1" fmla="*/ 1 h 63"/>
                  <a:gd name="T2" fmla="*/ 1 w 72"/>
                  <a:gd name="T3" fmla="*/ 1 h 63"/>
                  <a:gd name="T4" fmla="*/ 1 w 72"/>
                  <a:gd name="T5" fmla="*/ 1 h 63"/>
                  <a:gd name="T6" fmla="*/ 1 w 72"/>
                  <a:gd name="T7" fmla="*/ 1 h 63"/>
                  <a:gd name="T8" fmla="*/ 1 w 72"/>
                  <a:gd name="T9" fmla="*/ 1 h 63"/>
                  <a:gd name="T10" fmla="*/ 1 w 72"/>
                  <a:gd name="T11" fmla="*/ 1 h 63"/>
                  <a:gd name="T12" fmla="*/ 1 w 72"/>
                  <a:gd name="T13" fmla="*/ 1 h 63"/>
                  <a:gd name="T14" fmla="*/ 1 w 72"/>
                  <a:gd name="T15" fmla="*/ 1 h 63"/>
                  <a:gd name="T16" fmla="*/ 1 w 72"/>
                  <a:gd name="T17" fmla="*/ 1 h 63"/>
                  <a:gd name="T18" fmla="*/ 1 w 72"/>
                  <a:gd name="T19" fmla="*/ 1 h 63"/>
                  <a:gd name="T20" fmla="*/ 1 w 72"/>
                  <a:gd name="T21" fmla="*/ 1 h 63"/>
                  <a:gd name="T22" fmla="*/ 1 w 72"/>
                  <a:gd name="T23" fmla="*/ 1 h 63"/>
                  <a:gd name="T24" fmla="*/ 1 w 72"/>
                  <a:gd name="T25" fmla="*/ 1 h 63"/>
                  <a:gd name="T26" fmla="*/ 1 w 72"/>
                  <a:gd name="T27" fmla="*/ 1 h 63"/>
                  <a:gd name="T28" fmla="*/ 1 w 72"/>
                  <a:gd name="T29" fmla="*/ 1 h 63"/>
                  <a:gd name="T30" fmla="*/ 1 w 72"/>
                  <a:gd name="T31" fmla="*/ 1 h 63"/>
                  <a:gd name="T32" fmla="*/ 1 w 72"/>
                  <a:gd name="T33" fmla="*/ 1 h 63"/>
                  <a:gd name="T34" fmla="*/ 1 w 72"/>
                  <a:gd name="T35" fmla="*/ 1 h 63"/>
                  <a:gd name="T36" fmla="*/ 1 w 72"/>
                  <a:gd name="T37" fmla="*/ 1 h 63"/>
                  <a:gd name="T38" fmla="*/ 1 w 72"/>
                  <a:gd name="T39" fmla="*/ 1 h 63"/>
                  <a:gd name="T40" fmla="*/ 1 w 72"/>
                  <a:gd name="T41" fmla="*/ 1 h 63"/>
                  <a:gd name="T42" fmla="*/ 1 w 72"/>
                  <a:gd name="T43" fmla="*/ 1 h 63"/>
                  <a:gd name="T44" fmla="*/ 1 w 72"/>
                  <a:gd name="T45" fmla="*/ 1 h 63"/>
                  <a:gd name="T46" fmla="*/ 1 w 72"/>
                  <a:gd name="T47" fmla="*/ 1 h 63"/>
                  <a:gd name="T48" fmla="*/ 1 w 72"/>
                  <a:gd name="T49" fmla="*/ 1 h 63"/>
                  <a:gd name="T50" fmla="*/ 1 w 72"/>
                  <a:gd name="T51" fmla="*/ 1 h 63"/>
                  <a:gd name="T52" fmla="*/ 1 w 72"/>
                  <a:gd name="T53" fmla="*/ 1 h 63"/>
                  <a:gd name="T54" fmla="*/ 1 w 72"/>
                  <a:gd name="T55" fmla="*/ 1 h 63"/>
                  <a:gd name="T56" fmla="*/ 1 w 72"/>
                  <a:gd name="T57" fmla="*/ 1 h 63"/>
                  <a:gd name="T58" fmla="*/ 0 w 72"/>
                  <a:gd name="T59" fmla="*/ 1 h 63"/>
                  <a:gd name="T60" fmla="*/ 1 w 72"/>
                  <a:gd name="T61" fmla="*/ 1 h 63"/>
                  <a:gd name="T62" fmla="*/ 1 w 72"/>
                  <a:gd name="T63" fmla="*/ 1 h 63"/>
                  <a:gd name="T64" fmla="*/ 1 w 72"/>
                  <a:gd name="T65" fmla="*/ 1 h 63"/>
                  <a:gd name="T66" fmla="*/ 1 w 72"/>
                  <a:gd name="T67" fmla="*/ 1 h 63"/>
                  <a:gd name="T68" fmla="*/ 1 w 72"/>
                  <a:gd name="T69" fmla="*/ 1 h 63"/>
                  <a:gd name="T70" fmla="*/ 1 w 72"/>
                  <a:gd name="T71" fmla="*/ 1 h 63"/>
                  <a:gd name="T72" fmla="*/ 1 w 72"/>
                  <a:gd name="T73" fmla="*/ 0 h 63"/>
                  <a:gd name="T74" fmla="*/ 1 w 72"/>
                  <a:gd name="T75" fmla="*/ 0 h 63"/>
                  <a:gd name="T76" fmla="*/ 1 w 72"/>
                  <a:gd name="T77" fmla="*/ 1 h 63"/>
                  <a:gd name="T78" fmla="*/ 1 w 72"/>
                  <a:gd name="T79" fmla="*/ 1 h 63"/>
                  <a:gd name="T80" fmla="*/ 1 w 72"/>
                  <a:gd name="T81" fmla="*/ 1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2"/>
                  <a:gd name="T124" fmla="*/ 0 h 63"/>
                  <a:gd name="T125" fmla="*/ 72 w 72"/>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2" h="63">
                    <a:moveTo>
                      <a:pt x="66" y="17"/>
                    </a:moveTo>
                    <a:lnTo>
                      <a:pt x="64" y="17"/>
                    </a:lnTo>
                    <a:lnTo>
                      <a:pt x="58" y="17"/>
                    </a:lnTo>
                    <a:lnTo>
                      <a:pt x="51" y="17"/>
                    </a:lnTo>
                    <a:lnTo>
                      <a:pt x="43" y="18"/>
                    </a:lnTo>
                    <a:lnTo>
                      <a:pt x="35" y="20"/>
                    </a:lnTo>
                    <a:lnTo>
                      <a:pt x="28" y="23"/>
                    </a:lnTo>
                    <a:lnTo>
                      <a:pt x="25" y="28"/>
                    </a:lnTo>
                    <a:lnTo>
                      <a:pt x="26" y="35"/>
                    </a:lnTo>
                    <a:lnTo>
                      <a:pt x="32" y="40"/>
                    </a:lnTo>
                    <a:lnTo>
                      <a:pt x="36" y="43"/>
                    </a:lnTo>
                    <a:lnTo>
                      <a:pt x="42" y="46"/>
                    </a:lnTo>
                    <a:lnTo>
                      <a:pt x="48" y="47"/>
                    </a:lnTo>
                    <a:lnTo>
                      <a:pt x="54" y="48"/>
                    </a:lnTo>
                    <a:lnTo>
                      <a:pt x="61" y="49"/>
                    </a:lnTo>
                    <a:lnTo>
                      <a:pt x="66" y="49"/>
                    </a:lnTo>
                    <a:lnTo>
                      <a:pt x="72" y="49"/>
                    </a:lnTo>
                    <a:lnTo>
                      <a:pt x="70" y="55"/>
                    </a:lnTo>
                    <a:lnTo>
                      <a:pt x="65" y="58"/>
                    </a:lnTo>
                    <a:lnTo>
                      <a:pt x="59" y="61"/>
                    </a:lnTo>
                    <a:lnTo>
                      <a:pt x="54" y="63"/>
                    </a:lnTo>
                    <a:lnTo>
                      <a:pt x="46" y="63"/>
                    </a:lnTo>
                    <a:lnTo>
                      <a:pt x="36" y="62"/>
                    </a:lnTo>
                    <a:lnTo>
                      <a:pt x="28" y="60"/>
                    </a:lnTo>
                    <a:lnTo>
                      <a:pt x="21" y="57"/>
                    </a:lnTo>
                    <a:lnTo>
                      <a:pt x="14" y="53"/>
                    </a:lnTo>
                    <a:lnTo>
                      <a:pt x="9" y="48"/>
                    </a:lnTo>
                    <a:lnTo>
                      <a:pt x="4" y="42"/>
                    </a:lnTo>
                    <a:lnTo>
                      <a:pt x="1" y="35"/>
                    </a:lnTo>
                    <a:lnTo>
                      <a:pt x="0" y="28"/>
                    </a:lnTo>
                    <a:lnTo>
                      <a:pt x="1" y="22"/>
                    </a:lnTo>
                    <a:lnTo>
                      <a:pt x="3" y="16"/>
                    </a:lnTo>
                    <a:lnTo>
                      <a:pt x="6" y="11"/>
                    </a:lnTo>
                    <a:lnTo>
                      <a:pt x="12" y="7"/>
                    </a:lnTo>
                    <a:lnTo>
                      <a:pt x="19" y="3"/>
                    </a:lnTo>
                    <a:lnTo>
                      <a:pt x="28" y="1"/>
                    </a:lnTo>
                    <a:lnTo>
                      <a:pt x="36" y="0"/>
                    </a:lnTo>
                    <a:lnTo>
                      <a:pt x="46" y="0"/>
                    </a:lnTo>
                    <a:lnTo>
                      <a:pt x="54" y="3"/>
                    </a:lnTo>
                    <a:lnTo>
                      <a:pt x="61" y="9"/>
                    </a:lnTo>
                    <a:lnTo>
                      <a:pt x="66"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1" name="Freeform 141"/>
              <p:cNvSpPr>
                <a:spLocks/>
              </p:cNvSpPr>
              <p:nvPr/>
            </p:nvSpPr>
            <p:spPr bwMode="auto">
              <a:xfrm>
                <a:off x="2878" y="3431"/>
                <a:ext cx="35" cy="32"/>
              </a:xfrm>
              <a:custGeom>
                <a:avLst/>
                <a:gdLst>
                  <a:gd name="T0" fmla="*/ 0 w 71"/>
                  <a:gd name="T1" fmla="*/ 0 h 65"/>
                  <a:gd name="T2" fmla="*/ 0 w 71"/>
                  <a:gd name="T3" fmla="*/ 0 h 65"/>
                  <a:gd name="T4" fmla="*/ 0 w 71"/>
                  <a:gd name="T5" fmla="*/ 0 h 65"/>
                  <a:gd name="T6" fmla="*/ 0 w 71"/>
                  <a:gd name="T7" fmla="*/ 0 h 65"/>
                  <a:gd name="T8" fmla="*/ 0 w 71"/>
                  <a:gd name="T9" fmla="*/ 0 h 65"/>
                  <a:gd name="T10" fmla="*/ 0 w 71"/>
                  <a:gd name="T11" fmla="*/ 0 h 65"/>
                  <a:gd name="T12" fmla="*/ 0 w 71"/>
                  <a:gd name="T13" fmla="*/ 0 h 65"/>
                  <a:gd name="T14" fmla="*/ 0 w 71"/>
                  <a:gd name="T15" fmla="*/ 0 h 65"/>
                  <a:gd name="T16" fmla="*/ 0 w 71"/>
                  <a:gd name="T17" fmla="*/ 0 h 65"/>
                  <a:gd name="T18" fmla="*/ 0 w 71"/>
                  <a:gd name="T19" fmla="*/ 0 h 65"/>
                  <a:gd name="T20" fmla="*/ 0 w 71"/>
                  <a:gd name="T21" fmla="*/ 0 h 65"/>
                  <a:gd name="T22" fmla="*/ 0 w 71"/>
                  <a:gd name="T23" fmla="*/ 0 h 65"/>
                  <a:gd name="T24" fmla="*/ 0 w 71"/>
                  <a:gd name="T25" fmla="*/ 0 h 65"/>
                  <a:gd name="T26" fmla="*/ 0 w 71"/>
                  <a:gd name="T27" fmla="*/ 0 h 65"/>
                  <a:gd name="T28" fmla="*/ 0 w 71"/>
                  <a:gd name="T29" fmla="*/ 0 h 65"/>
                  <a:gd name="T30" fmla="*/ 0 w 71"/>
                  <a:gd name="T31" fmla="*/ 0 h 65"/>
                  <a:gd name="T32" fmla="*/ 0 w 71"/>
                  <a:gd name="T33" fmla="*/ 0 h 65"/>
                  <a:gd name="T34" fmla="*/ 0 w 71"/>
                  <a:gd name="T35" fmla="*/ 0 h 65"/>
                  <a:gd name="T36" fmla="*/ 0 w 71"/>
                  <a:gd name="T37" fmla="*/ 0 h 65"/>
                  <a:gd name="T38" fmla="*/ 0 w 71"/>
                  <a:gd name="T39" fmla="*/ 0 h 65"/>
                  <a:gd name="T40" fmla="*/ 0 w 71"/>
                  <a:gd name="T41" fmla="*/ 0 h 65"/>
                  <a:gd name="T42" fmla="*/ 0 w 71"/>
                  <a:gd name="T43" fmla="*/ 0 h 65"/>
                  <a:gd name="T44" fmla="*/ 0 w 71"/>
                  <a:gd name="T45" fmla="*/ 0 h 65"/>
                  <a:gd name="T46" fmla="*/ 0 w 71"/>
                  <a:gd name="T47" fmla="*/ 0 h 65"/>
                  <a:gd name="T48" fmla="*/ 0 w 71"/>
                  <a:gd name="T49" fmla="*/ 0 h 65"/>
                  <a:gd name="T50" fmla="*/ 0 w 71"/>
                  <a:gd name="T51" fmla="*/ 0 h 65"/>
                  <a:gd name="T52" fmla="*/ 0 w 71"/>
                  <a:gd name="T53" fmla="*/ 0 h 65"/>
                  <a:gd name="T54" fmla="*/ 0 w 71"/>
                  <a:gd name="T55" fmla="*/ 0 h 65"/>
                  <a:gd name="T56" fmla="*/ 0 w 71"/>
                  <a:gd name="T57" fmla="*/ 0 h 65"/>
                  <a:gd name="T58" fmla="*/ 0 w 71"/>
                  <a:gd name="T59" fmla="*/ 0 h 65"/>
                  <a:gd name="T60" fmla="*/ 0 w 71"/>
                  <a:gd name="T61" fmla="*/ 0 h 65"/>
                  <a:gd name="T62" fmla="*/ 0 w 71"/>
                  <a:gd name="T63" fmla="*/ 0 h 65"/>
                  <a:gd name="T64" fmla="*/ 0 w 71"/>
                  <a:gd name="T65" fmla="*/ 0 h 65"/>
                  <a:gd name="T66" fmla="*/ 0 w 71"/>
                  <a:gd name="T67" fmla="*/ 0 h 65"/>
                  <a:gd name="T68" fmla="*/ 0 w 71"/>
                  <a:gd name="T69" fmla="*/ 0 h 65"/>
                  <a:gd name="T70" fmla="*/ 0 w 71"/>
                  <a:gd name="T71" fmla="*/ 0 h 65"/>
                  <a:gd name="T72" fmla="*/ 0 w 71"/>
                  <a:gd name="T73" fmla="*/ 0 h 65"/>
                  <a:gd name="T74" fmla="*/ 0 w 71"/>
                  <a:gd name="T75" fmla="*/ 0 h 65"/>
                  <a:gd name="T76" fmla="*/ 0 w 71"/>
                  <a:gd name="T77" fmla="*/ 0 h 65"/>
                  <a:gd name="T78" fmla="*/ 0 w 71"/>
                  <a:gd name="T79" fmla="*/ 0 h 65"/>
                  <a:gd name="T80" fmla="*/ 0 w 71"/>
                  <a:gd name="T81" fmla="*/ 0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
                  <a:gd name="T124" fmla="*/ 0 h 65"/>
                  <a:gd name="T125" fmla="*/ 71 w 71"/>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 h="65">
                    <a:moveTo>
                      <a:pt x="65" y="17"/>
                    </a:moveTo>
                    <a:lnTo>
                      <a:pt x="63" y="17"/>
                    </a:lnTo>
                    <a:lnTo>
                      <a:pt x="58" y="17"/>
                    </a:lnTo>
                    <a:lnTo>
                      <a:pt x="50" y="17"/>
                    </a:lnTo>
                    <a:lnTo>
                      <a:pt x="42" y="19"/>
                    </a:lnTo>
                    <a:lnTo>
                      <a:pt x="34" y="21"/>
                    </a:lnTo>
                    <a:lnTo>
                      <a:pt x="28" y="24"/>
                    </a:lnTo>
                    <a:lnTo>
                      <a:pt x="26" y="30"/>
                    </a:lnTo>
                    <a:lnTo>
                      <a:pt x="27" y="37"/>
                    </a:lnTo>
                    <a:lnTo>
                      <a:pt x="31" y="42"/>
                    </a:lnTo>
                    <a:lnTo>
                      <a:pt x="37" y="45"/>
                    </a:lnTo>
                    <a:lnTo>
                      <a:pt x="42" y="47"/>
                    </a:lnTo>
                    <a:lnTo>
                      <a:pt x="48" y="49"/>
                    </a:lnTo>
                    <a:lnTo>
                      <a:pt x="53" y="50"/>
                    </a:lnTo>
                    <a:lnTo>
                      <a:pt x="59" y="51"/>
                    </a:lnTo>
                    <a:lnTo>
                      <a:pt x="65" y="51"/>
                    </a:lnTo>
                    <a:lnTo>
                      <a:pt x="71" y="51"/>
                    </a:lnTo>
                    <a:lnTo>
                      <a:pt x="68" y="57"/>
                    </a:lnTo>
                    <a:lnTo>
                      <a:pt x="65" y="60"/>
                    </a:lnTo>
                    <a:lnTo>
                      <a:pt x="59" y="62"/>
                    </a:lnTo>
                    <a:lnTo>
                      <a:pt x="53" y="65"/>
                    </a:lnTo>
                    <a:lnTo>
                      <a:pt x="44" y="65"/>
                    </a:lnTo>
                    <a:lnTo>
                      <a:pt x="36" y="64"/>
                    </a:lnTo>
                    <a:lnTo>
                      <a:pt x="28" y="61"/>
                    </a:lnTo>
                    <a:lnTo>
                      <a:pt x="21" y="59"/>
                    </a:lnTo>
                    <a:lnTo>
                      <a:pt x="14" y="54"/>
                    </a:lnTo>
                    <a:lnTo>
                      <a:pt x="10" y="50"/>
                    </a:lnTo>
                    <a:lnTo>
                      <a:pt x="5" y="44"/>
                    </a:lnTo>
                    <a:lnTo>
                      <a:pt x="2" y="37"/>
                    </a:lnTo>
                    <a:lnTo>
                      <a:pt x="0" y="30"/>
                    </a:lnTo>
                    <a:lnTo>
                      <a:pt x="2" y="23"/>
                    </a:lnTo>
                    <a:lnTo>
                      <a:pt x="4" y="17"/>
                    </a:lnTo>
                    <a:lnTo>
                      <a:pt x="7" y="12"/>
                    </a:lnTo>
                    <a:lnTo>
                      <a:pt x="13" y="7"/>
                    </a:lnTo>
                    <a:lnTo>
                      <a:pt x="20" y="4"/>
                    </a:lnTo>
                    <a:lnTo>
                      <a:pt x="28" y="1"/>
                    </a:lnTo>
                    <a:lnTo>
                      <a:pt x="37" y="0"/>
                    </a:lnTo>
                    <a:lnTo>
                      <a:pt x="45" y="1"/>
                    </a:lnTo>
                    <a:lnTo>
                      <a:pt x="53" y="5"/>
                    </a:lnTo>
                    <a:lnTo>
                      <a:pt x="60" y="9"/>
                    </a:lnTo>
                    <a:lnTo>
                      <a:pt x="65"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2" name="Freeform 142"/>
              <p:cNvSpPr>
                <a:spLocks/>
              </p:cNvSpPr>
              <p:nvPr/>
            </p:nvSpPr>
            <p:spPr bwMode="auto">
              <a:xfrm>
                <a:off x="2762" y="3446"/>
                <a:ext cx="36" cy="32"/>
              </a:xfrm>
              <a:custGeom>
                <a:avLst/>
                <a:gdLst>
                  <a:gd name="T0" fmla="*/ 1 w 71"/>
                  <a:gd name="T1" fmla="*/ 1 h 64"/>
                  <a:gd name="T2" fmla="*/ 1 w 71"/>
                  <a:gd name="T3" fmla="*/ 1 h 64"/>
                  <a:gd name="T4" fmla="*/ 1 w 71"/>
                  <a:gd name="T5" fmla="*/ 1 h 64"/>
                  <a:gd name="T6" fmla="*/ 1 w 71"/>
                  <a:gd name="T7" fmla="*/ 1 h 64"/>
                  <a:gd name="T8" fmla="*/ 1 w 71"/>
                  <a:gd name="T9" fmla="*/ 1 h 64"/>
                  <a:gd name="T10" fmla="*/ 1 w 71"/>
                  <a:gd name="T11" fmla="*/ 1 h 64"/>
                  <a:gd name="T12" fmla="*/ 1 w 71"/>
                  <a:gd name="T13" fmla="*/ 1 h 64"/>
                  <a:gd name="T14" fmla="*/ 1 w 71"/>
                  <a:gd name="T15" fmla="*/ 1 h 64"/>
                  <a:gd name="T16" fmla="*/ 1 w 71"/>
                  <a:gd name="T17" fmla="*/ 1 h 64"/>
                  <a:gd name="T18" fmla="*/ 1 w 71"/>
                  <a:gd name="T19" fmla="*/ 1 h 64"/>
                  <a:gd name="T20" fmla="*/ 1 w 71"/>
                  <a:gd name="T21" fmla="*/ 1 h 64"/>
                  <a:gd name="T22" fmla="*/ 1 w 71"/>
                  <a:gd name="T23" fmla="*/ 1 h 64"/>
                  <a:gd name="T24" fmla="*/ 1 w 71"/>
                  <a:gd name="T25" fmla="*/ 1 h 64"/>
                  <a:gd name="T26" fmla="*/ 1 w 71"/>
                  <a:gd name="T27" fmla="*/ 1 h 64"/>
                  <a:gd name="T28" fmla="*/ 1 w 71"/>
                  <a:gd name="T29" fmla="*/ 1 h 64"/>
                  <a:gd name="T30" fmla="*/ 1 w 71"/>
                  <a:gd name="T31" fmla="*/ 1 h 64"/>
                  <a:gd name="T32" fmla="*/ 1 w 71"/>
                  <a:gd name="T33" fmla="*/ 1 h 64"/>
                  <a:gd name="T34" fmla="*/ 1 w 71"/>
                  <a:gd name="T35" fmla="*/ 1 h 64"/>
                  <a:gd name="T36" fmla="*/ 1 w 71"/>
                  <a:gd name="T37" fmla="*/ 1 h 64"/>
                  <a:gd name="T38" fmla="*/ 1 w 71"/>
                  <a:gd name="T39" fmla="*/ 1 h 64"/>
                  <a:gd name="T40" fmla="*/ 1 w 71"/>
                  <a:gd name="T41" fmla="*/ 1 h 64"/>
                  <a:gd name="T42" fmla="*/ 1 w 71"/>
                  <a:gd name="T43" fmla="*/ 1 h 64"/>
                  <a:gd name="T44" fmla="*/ 1 w 71"/>
                  <a:gd name="T45" fmla="*/ 1 h 64"/>
                  <a:gd name="T46" fmla="*/ 1 w 71"/>
                  <a:gd name="T47" fmla="*/ 1 h 64"/>
                  <a:gd name="T48" fmla="*/ 1 w 71"/>
                  <a:gd name="T49" fmla="*/ 1 h 64"/>
                  <a:gd name="T50" fmla="*/ 1 w 71"/>
                  <a:gd name="T51" fmla="*/ 1 h 64"/>
                  <a:gd name="T52" fmla="*/ 1 w 71"/>
                  <a:gd name="T53" fmla="*/ 1 h 64"/>
                  <a:gd name="T54" fmla="*/ 1 w 71"/>
                  <a:gd name="T55" fmla="*/ 1 h 64"/>
                  <a:gd name="T56" fmla="*/ 1 w 71"/>
                  <a:gd name="T57" fmla="*/ 1 h 64"/>
                  <a:gd name="T58" fmla="*/ 0 w 71"/>
                  <a:gd name="T59" fmla="*/ 1 h 64"/>
                  <a:gd name="T60" fmla="*/ 1 w 71"/>
                  <a:gd name="T61" fmla="*/ 1 h 64"/>
                  <a:gd name="T62" fmla="*/ 1 w 71"/>
                  <a:gd name="T63" fmla="*/ 1 h 64"/>
                  <a:gd name="T64" fmla="*/ 1 w 71"/>
                  <a:gd name="T65" fmla="*/ 1 h 64"/>
                  <a:gd name="T66" fmla="*/ 1 w 71"/>
                  <a:gd name="T67" fmla="*/ 1 h 64"/>
                  <a:gd name="T68" fmla="*/ 1 w 71"/>
                  <a:gd name="T69" fmla="*/ 1 h 64"/>
                  <a:gd name="T70" fmla="*/ 1 w 71"/>
                  <a:gd name="T71" fmla="*/ 1 h 64"/>
                  <a:gd name="T72" fmla="*/ 1 w 71"/>
                  <a:gd name="T73" fmla="*/ 0 h 64"/>
                  <a:gd name="T74" fmla="*/ 1 w 71"/>
                  <a:gd name="T75" fmla="*/ 1 h 64"/>
                  <a:gd name="T76" fmla="*/ 1 w 71"/>
                  <a:gd name="T77" fmla="*/ 1 h 64"/>
                  <a:gd name="T78" fmla="*/ 1 w 71"/>
                  <a:gd name="T79" fmla="*/ 1 h 64"/>
                  <a:gd name="T80" fmla="*/ 1 w 71"/>
                  <a:gd name="T81" fmla="*/ 1 h 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
                  <a:gd name="T124" fmla="*/ 0 h 64"/>
                  <a:gd name="T125" fmla="*/ 71 w 71"/>
                  <a:gd name="T126" fmla="*/ 64 h 6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 h="64">
                    <a:moveTo>
                      <a:pt x="66" y="17"/>
                    </a:moveTo>
                    <a:lnTo>
                      <a:pt x="63" y="17"/>
                    </a:lnTo>
                    <a:lnTo>
                      <a:pt x="57" y="17"/>
                    </a:lnTo>
                    <a:lnTo>
                      <a:pt x="51" y="17"/>
                    </a:lnTo>
                    <a:lnTo>
                      <a:pt x="43" y="19"/>
                    </a:lnTo>
                    <a:lnTo>
                      <a:pt x="34" y="21"/>
                    </a:lnTo>
                    <a:lnTo>
                      <a:pt x="29" y="23"/>
                    </a:lnTo>
                    <a:lnTo>
                      <a:pt x="25" y="29"/>
                    </a:lnTo>
                    <a:lnTo>
                      <a:pt x="26" y="36"/>
                    </a:lnTo>
                    <a:lnTo>
                      <a:pt x="32" y="40"/>
                    </a:lnTo>
                    <a:lnTo>
                      <a:pt x="37" y="44"/>
                    </a:lnTo>
                    <a:lnTo>
                      <a:pt x="43" y="46"/>
                    </a:lnTo>
                    <a:lnTo>
                      <a:pt x="48" y="49"/>
                    </a:lnTo>
                    <a:lnTo>
                      <a:pt x="54" y="50"/>
                    </a:lnTo>
                    <a:lnTo>
                      <a:pt x="60" y="51"/>
                    </a:lnTo>
                    <a:lnTo>
                      <a:pt x="66" y="51"/>
                    </a:lnTo>
                    <a:lnTo>
                      <a:pt x="71" y="51"/>
                    </a:lnTo>
                    <a:lnTo>
                      <a:pt x="69" y="57"/>
                    </a:lnTo>
                    <a:lnTo>
                      <a:pt x="66" y="59"/>
                    </a:lnTo>
                    <a:lnTo>
                      <a:pt x="60" y="61"/>
                    </a:lnTo>
                    <a:lnTo>
                      <a:pt x="54" y="64"/>
                    </a:lnTo>
                    <a:lnTo>
                      <a:pt x="45" y="64"/>
                    </a:lnTo>
                    <a:lnTo>
                      <a:pt x="37" y="62"/>
                    </a:lnTo>
                    <a:lnTo>
                      <a:pt x="29" y="61"/>
                    </a:lnTo>
                    <a:lnTo>
                      <a:pt x="21" y="58"/>
                    </a:lnTo>
                    <a:lnTo>
                      <a:pt x="15" y="54"/>
                    </a:lnTo>
                    <a:lnTo>
                      <a:pt x="9" y="50"/>
                    </a:lnTo>
                    <a:lnTo>
                      <a:pt x="5" y="44"/>
                    </a:lnTo>
                    <a:lnTo>
                      <a:pt x="1" y="37"/>
                    </a:lnTo>
                    <a:lnTo>
                      <a:pt x="0" y="30"/>
                    </a:lnTo>
                    <a:lnTo>
                      <a:pt x="1" y="23"/>
                    </a:lnTo>
                    <a:lnTo>
                      <a:pt x="3" y="17"/>
                    </a:lnTo>
                    <a:lnTo>
                      <a:pt x="7" y="12"/>
                    </a:lnTo>
                    <a:lnTo>
                      <a:pt x="13" y="7"/>
                    </a:lnTo>
                    <a:lnTo>
                      <a:pt x="19" y="4"/>
                    </a:lnTo>
                    <a:lnTo>
                      <a:pt x="29" y="1"/>
                    </a:lnTo>
                    <a:lnTo>
                      <a:pt x="37" y="0"/>
                    </a:lnTo>
                    <a:lnTo>
                      <a:pt x="46" y="1"/>
                    </a:lnTo>
                    <a:lnTo>
                      <a:pt x="54" y="5"/>
                    </a:lnTo>
                    <a:lnTo>
                      <a:pt x="61" y="9"/>
                    </a:lnTo>
                    <a:lnTo>
                      <a:pt x="66"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3" name="Freeform 143"/>
              <p:cNvSpPr>
                <a:spLocks/>
              </p:cNvSpPr>
              <p:nvPr/>
            </p:nvSpPr>
            <p:spPr bwMode="auto">
              <a:xfrm>
                <a:off x="2809" y="3456"/>
                <a:ext cx="36" cy="32"/>
              </a:xfrm>
              <a:custGeom>
                <a:avLst/>
                <a:gdLst>
                  <a:gd name="T0" fmla="*/ 0 w 73"/>
                  <a:gd name="T1" fmla="*/ 1 h 63"/>
                  <a:gd name="T2" fmla="*/ 0 w 73"/>
                  <a:gd name="T3" fmla="*/ 1 h 63"/>
                  <a:gd name="T4" fmla="*/ 0 w 73"/>
                  <a:gd name="T5" fmla="*/ 1 h 63"/>
                  <a:gd name="T6" fmla="*/ 0 w 73"/>
                  <a:gd name="T7" fmla="*/ 1 h 63"/>
                  <a:gd name="T8" fmla="*/ 0 w 73"/>
                  <a:gd name="T9" fmla="*/ 1 h 63"/>
                  <a:gd name="T10" fmla="*/ 0 w 73"/>
                  <a:gd name="T11" fmla="*/ 1 h 63"/>
                  <a:gd name="T12" fmla="*/ 0 w 73"/>
                  <a:gd name="T13" fmla="*/ 1 h 63"/>
                  <a:gd name="T14" fmla="*/ 0 w 73"/>
                  <a:gd name="T15" fmla="*/ 1 h 63"/>
                  <a:gd name="T16" fmla="*/ 0 w 73"/>
                  <a:gd name="T17" fmla="*/ 1 h 63"/>
                  <a:gd name="T18" fmla="*/ 0 w 73"/>
                  <a:gd name="T19" fmla="*/ 1 h 63"/>
                  <a:gd name="T20" fmla="*/ 0 w 73"/>
                  <a:gd name="T21" fmla="*/ 1 h 63"/>
                  <a:gd name="T22" fmla="*/ 0 w 73"/>
                  <a:gd name="T23" fmla="*/ 1 h 63"/>
                  <a:gd name="T24" fmla="*/ 0 w 73"/>
                  <a:gd name="T25" fmla="*/ 1 h 63"/>
                  <a:gd name="T26" fmla="*/ 0 w 73"/>
                  <a:gd name="T27" fmla="*/ 1 h 63"/>
                  <a:gd name="T28" fmla="*/ 0 w 73"/>
                  <a:gd name="T29" fmla="*/ 1 h 63"/>
                  <a:gd name="T30" fmla="*/ 0 w 73"/>
                  <a:gd name="T31" fmla="*/ 1 h 63"/>
                  <a:gd name="T32" fmla="*/ 0 w 73"/>
                  <a:gd name="T33" fmla="*/ 1 h 63"/>
                  <a:gd name="T34" fmla="*/ 0 w 73"/>
                  <a:gd name="T35" fmla="*/ 1 h 63"/>
                  <a:gd name="T36" fmla="*/ 0 w 73"/>
                  <a:gd name="T37" fmla="*/ 1 h 63"/>
                  <a:gd name="T38" fmla="*/ 0 w 73"/>
                  <a:gd name="T39" fmla="*/ 1 h 63"/>
                  <a:gd name="T40" fmla="*/ 0 w 73"/>
                  <a:gd name="T41" fmla="*/ 1 h 63"/>
                  <a:gd name="T42" fmla="*/ 0 w 73"/>
                  <a:gd name="T43" fmla="*/ 1 h 63"/>
                  <a:gd name="T44" fmla="*/ 0 w 73"/>
                  <a:gd name="T45" fmla="*/ 1 h 63"/>
                  <a:gd name="T46" fmla="*/ 0 w 73"/>
                  <a:gd name="T47" fmla="*/ 1 h 63"/>
                  <a:gd name="T48" fmla="*/ 0 w 73"/>
                  <a:gd name="T49" fmla="*/ 1 h 63"/>
                  <a:gd name="T50" fmla="*/ 0 w 73"/>
                  <a:gd name="T51" fmla="*/ 1 h 63"/>
                  <a:gd name="T52" fmla="*/ 0 w 73"/>
                  <a:gd name="T53" fmla="*/ 1 h 63"/>
                  <a:gd name="T54" fmla="*/ 0 w 73"/>
                  <a:gd name="T55" fmla="*/ 1 h 63"/>
                  <a:gd name="T56" fmla="*/ 0 w 73"/>
                  <a:gd name="T57" fmla="*/ 1 h 63"/>
                  <a:gd name="T58" fmla="*/ 0 w 73"/>
                  <a:gd name="T59" fmla="*/ 1 h 63"/>
                  <a:gd name="T60" fmla="*/ 0 w 73"/>
                  <a:gd name="T61" fmla="*/ 1 h 63"/>
                  <a:gd name="T62" fmla="*/ 0 w 73"/>
                  <a:gd name="T63" fmla="*/ 1 h 63"/>
                  <a:gd name="T64" fmla="*/ 0 w 73"/>
                  <a:gd name="T65" fmla="*/ 1 h 63"/>
                  <a:gd name="T66" fmla="*/ 0 w 73"/>
                  <a:gd name="T67" fmla="*/ 1 h 63"/>
                  <a:gd name="T68" fmla="*/ 0 w 73"/>
                  <a:gd name="T69" fmla="*/ 1 h 63"/>
                  <a:gd name="T70" fmla="*/ 0 w 73"/>
                  <a:gd name="T71" fmla="*/ 1 h 63"/>
                  <a:gd name="T72" fmla="*/ 0 w 73"/>
                  <a:gd name="T73" fmla="*/ 0 h 63"/>
                  <a:gd name="T74" fmla="*/ 0 w 73"/>
                  <a:gd name="T75" fmla="*/ 0 h 63"/>
                  <a:gd name="T76" fmla="*/ 0 w 73"/>
                  <a:gd name="T77" fmla="*/ 1 h 63"/>
                  <a:gd name="T78" fmla="*/ 0 w 73"/>
                  <a:gd name="T79" fmla="*/ 1 h 63"/>
                  <a:gd name="T80" fmla="*/ 0 w 73"/>
                  <a:gd name="T81" fmla="*/ 1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63"/>
                  <a:gd name="T125" fmla="*/ 73 w 73"/>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63">
                    <a:moveTo>
                      <a:pt x="67" y="17"/>
                    </a:moveTo>
                    <a:lnTo>
                      <a:pt x="65" y="17"/>
                    </a:lnTo>
                    <a:lnTo>
                      <a:pt x="59" y="17"/>
                    </a:lnTo>
                    <a:lnTo>
                      <a:pt x="52" y="17"/>
                    </a:lnTo>
                    <a:lnTo>
                      <a:pt x="44" y="18"/>
                    </a:lnTo>
                    <a:lnTo>
                      <a:pt x="36" y="21"/>
                    </a:lnTo>
                    <a:lnTo>
                      <a:pt x="30" y="23"/>
                    </a:lnTo>
                    <a:lnTo>
                      <a:pt x="27" y="29"/>
                    </a:lnTo>
                    <a:lnTo>
                      <a:pt x="28" y="36"/>
                    </a:lnTo>
                    <a:lnTo>
                      <a:pt x="34" y="40"/>
                    </a:lnTo>
                    <a:lnTo>
                      <a:pt x="38" y="44"/>
                    </a:lnTo>
                    <a:lnTo>
                      <a:pt x="44" y="46"/>
                    </a:lnTo>
                    <a:lnTo>
                      <a:pt x="50" y="47"/>
                    </a:lnTo>
                    <a:lnTo>
                      <a:pt x="56" y="48"/>
                    </a:lnTo>
                    <a:lnTo>
                      <a:pt x="61" y="49"/>
                    </a:lnTo>
                    <a:lnTo>
                      <a:pt x="67" y="49"/>
                    </a:lnTo>
                    <a:lnTo>
                      <a:pt x="73" y="49"/>
                    </a:lnTo>
                    <a:lnTo>
                      <a:pt x="71" y="55"/>
                    </a:lnTo>
                    <a:lnTo>
                      <a:pt x="67" y="59"/>
                    </a:lnTo>
                    <a:lnTo>
                      <a:pt x="61" y="61"/>
                    </a:lnTo>
                    <a:lnTo>
                      <a:pt x="56" y="63"/>
                    </a:lnTo>
                    <a:lnTo>
                      <a:pt x="46" y="63"/>
                    </a:lnTo>
                    <a:lnTo>
                      <a:pt x="38" y="62"/>
                    </a:lnTo>
                    <a:lnTo>
                      <a:pt x="30" y="60"/>
                    </a:lnTo>
                    <a:lnTo>
                      <a:pt x="22" y="58"/>
                    </a:lnTo>
                    <a:lnTo>
                      <a:pt x="15" y="54"/>
                    </a:lnTo>
                    <a:lnTo>
                      <a:pt x="10" y="48"/>
                    </a:lnTo>
                    <a:lnTo>
                      <a:pt x="5" y="44"/>
                    </a:lnTo>
                    <a:lnTo>
                      <a:pt x="2" y="37"/>
                    </a:lnTo>
                    <a:lnTo>
                      <a:pt x="0" y="30"/>
                    </a:lnTo>
                    <a:lnTo>
                      <a:pt x="2" y="23"/>
                    </a:lnTo>
                    <a:lnTo>
                      <a:pt x="4" y="16"/>
                    </a:lnTo>
                    <a:lnTo>
                      <a:pt x="8" y="11"/>
                    </a:lnTo>
                    <a:lnTo>
                      <a:pt x="14" y="7"/>
                    </a:lnTo>
                    <a:lnTo>
                      <a:pt x="21" y="3"/>
                    </a:lnTo>
                    <a:lnTo>
                      <a:pt x="29" y="1"/>
                    </a:lnTo>
                    <a:lnTo>
                      <a:pt x="38" y="0"/>
                    </a:lnTo>
                    <a:lnTo>
                      <a:pt x="48" y="0"/>
                    </a:lnTo>
                    <a:lnTo>
                      <a:pt x="56" y="3"/>
                    </a:lnTo>
                    <a:lnTo>
                      <a:pt x="63" y="9"/>
                    </a:lnTo>
                    <a:lnTo>
                      <a:pt x="67"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4" name="Freeform 144"/>
              <p:cNvSpPr>
                <a:spLocks/>
              </p:cNvSpPr>
              <p:nvPr/>
            </p:nvSpPr>
            <p:spPr bwMode="auto">
              <a:xfrm>
                <a:off x="2858" y="3467"/>
                <a:ext cx="36" cy="31"/>
              </a:xfrm>
              <a:custGeom>
                <a:avLst/>
                <a:gdLst>
                  <a:gd name="T0" fmla="*/ 1 w 72"/>
                  <a:gd name="T1" fmla="*/ 0 h 63"/>
                  <a:gd name="T2" fmla="*/ 1 w 72"/>
                  <a:gd name="T3" fmla="*/ 0 h 63"/>
                  <a:gd name="T4" fmla="*/ 1 w 72"/>
                  <a:gd name="T5" fmla="*/ 0 h 63"/>
                  <a:gd name="T6" fmla="*/ 1 w 72"/>
                  <a:gd name="T7" fmla="*/ 0 h 63"/>
                  <a:gd name="T8" fmla="*/ 1 w 72"/>
                  <a:gd name="T9" fmla="*/ 0 h 63"/>
                  <a:gd name="T10" fmla="*/ 1 w 72"/>
                  <a:gd name="T11" fmla="*/ 0 h 63"/>
                  <a:gd name="T12" fmla="*/ 1 w 72"/>
                  <a:gd name="T13" fmla="*/ 0 h 63"/>
                  <a:gd name="T14" fmla="*/ 1 w 72"/>
                  <a:gd name="T15" fmla="*/ 0 h 63"/>
                  <a:gd name="T16" fmla="*/ 1 w 72"/>
                  <a:gd name="T17" fmla="*/ 0 h 63"/>
                  <a:gd name="T18" fmla="*/ 1 w 72"/>
                  <a:gd name="T19" fmla="*/ 0 h 63"/>
                  <a:gd name="T20" fmla="*/ 1 w 72"/>
                  <a:gd name="T21" fmla="*/ 0 h 63"/>
                  <a:gd name="T22" fmla="*/ 1 w 72"/>
                  <a:gd name="T23" fmla="*/ 0 h 63"/>
                  <a:gd name="T24" fmla="*/ 1 w 72"/>
                  <a:gd name="T25" fmla="*/ 0 h 63"/>
                  <a:gd name="T26" fmla="*/ 1 w 72"/>
                  <a:gd name="T27" fmla="*/ 0 h 63"/>
                  <a:gd name="T28" fmla="*/ 1 w 72"/>
                  <a:gd name="T29" fmla="*/ 0 h 63"/>
                  <a:gd name="T30" fmla="*/ 1 w 72"/>
                  <a:gd name="T31" fmla="*/ 0 h 63"/>
                  <a:gd name="T32" fmla="*/ 1 w 72"/>
                  <a:gd name="T33" fmla="*/ 0 h 63"/>
                  <a:gd name="T34" fmla="*/ 1 w 72"/>
                  <a:gd name="T35" fmla="*/ 0 h 63"/>
                  <a:gd name="T36" fmla="*/ 1 w 72"/>
                  <a:gd name="T37" fmla="*/ 0 h 63"/>
                  <a:gd name="T38" fmla="*/ 1 w 72"/>
                  <a:gd name="T39" fmla="*/ 0 h 63"/>
                  <a:gd name="T40" fmla="*/ 1 w 72"/>
                  <a:gd name="T41" fmla="*/ 0 h 63"/>
                  <a:gd name="T42" fmla="*/ 1 w 72"/>
                  <a:gd name="T43" fmla="*/ 0 h 63"/>
                  <a:gd name="T44" fmla="*/ 1 w 72"/>
                  <a:gd name="T45" fmla="*/ 0 h 63"/>
                  <a:gd name="T46" fmla="*/ 1 w 72"/>
                  <a:gd name="T47" fmla="*/ 0 h 63"/>
                  <a:gd name="T48" fmla="*/ 1 w 72"/>
                  <a:gd name="T49" fmla="*/ 0 h 63"/>
                  <a:gd name="T50" fmla="*/ 1 w 72"/>
                  <a:gd name="T51" fmla="*/ 0 h 63"/>
                  <a:gd name="T52" fmla="*/ 1 w 72"/>
                  <a:gd name="T53" fmla="*/ 0 h 63"/>
                  <a:gd name="T54" fmla="*/ 1 w 72"/>
                  <a:gd name="T55" fmla="*/ 0 h 63"/>
                  <a:gd name="T56" fmla="*/ 1 w 72"/>
                  <a:gd name="T57" fmla="*/ 0 h 63"/>
                  <a:gd name="T58" fmla="*/ 0 w 72"/>
                  <a:gd name="T59" fmla="*/ 0 h 63"/>
                  <a:gd name="T60" fmla="*/ 1 w 72"/>
                  <a:gd name="T61" fmla="*/ 0 h 63"/>
                  <a:gd name="T62" fmla="*/ 1 w 72"/>
                  <a:gd name="T63" fmla="*/ 0 h 63"/>
                  <a:gd name="T64" fmla="*/ 1 w 72"/>
                  <a:gd name="T65" fmla="*/ 0 h 63"/>
                  <a:gd name="T66" fmla="*/ 1 w 72"/>
                  <a:gd name="T67" fmla="*/ 0 h 63"/>
                  <a:gd name="T68" fmla="*/ 1 w 72"/>
                  <a:gd name="T69" fmla="*/ 0 h 63"/>
                  <a:gd name="T70" fmla="*/ 1 w 72"/>
                  <a:gd name="T71" fmla="*/ 0 h 63"/>
                  <a:gd name="T72" fmla="*/ 1 w 72"/>
                  <a:gd name="T73" fmla="*/ 0 h 63"/>
                  <a:gd name="T74" fmla="*/ 1 w 72"/>
                  <a:gd name="T75" fmla="*/ 0 h 63"/>
                  <a:gd name="T76" fmla="*/ 1 w 72"/>
                  <a:gd name="T77" fmla="*/ 0 h 63"/>
                  <a:gd name="T78" fmla="*/ 1 w 72"/>
                  <a:gd name="T79" fmla="*/ 0 h 63"/>
                  <a:gd name="T80" fmla="*/ 1 w 72"/>
                  <a:gd name="T81" fmla="*/ 0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2"/>
                  <a:gd name="T124" fmla="*/ 0 h 63"/>
                  <a:gd name="T125" fmla="*/ 72 w 72"/>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2" h="63">
                    <a:moveTo>
                      <a:pt x="67" y="17"/>
                    </a:moveTo>
                    <a:lnTo>
                      <a:pt x="65" y="17"/>
                    </a:lnTo>
                    <a:lnTo>
                      <a:pt x="59" y="17"/>
                    </a:lnTo>
                    <a:lnTo>
                      <a:pt x="52" y="17"/>
                    </a:lnTo>
                    <a:lnTo>
                      <a:pt x="44" y="18"/>
                    </a:lnTo>
                    <a:lnTo>
                      <a:pt x="36" y="20"/>
                    </a:lnTo>
                    <a:lnTo>
                      <a:pt x="30" y="23"/>
                    </a:lnTo>
                    <a:lnTo>
                      <a:pt x="27" y="28"/>
                    </a:lnTo>
                    <a:lnTo>
                      <a:pt x="28" y="35"/>
                    </a:lnTo>
                    <a:lnTo>
                      <a:pt x="32" y="40"/>
                    </a:lnTo>
                    <a:lnTo>
                      <a:pt x="38" y="43"/>
                    </a:lnTo>
                    <a:lnTo>
                      <a:pt x="43" y="46"/>
                    </a:lnTo>
                    <a:lnTo>
                      <a:pt x="49" y="47"/>
                    </a:lnTo>
                    <a:lnTo>
                      <a:pt x="54" y="48"/>
                    </a:lnTo>
                    <a:lnTo>
                      <a:pt x="60" y="49"/>
                    </a:lnTo>
                    <a:lnTo>
                      <a:pt x="66" y="49"/>
                    </a:lnTo>
                    <a:lnTo>
                      <a:pt x="72" y="49"/>
                    </a:lnTo>
                    <a:lnTo>
                      <a:pt x="69" y="55"/>
                    </a:lnTo>
                    <a:lnTo>
                      <a:pt x="66" y="58"/>
                    </a:lnTo>
                    <a:lnTo>
                      <a:pt x="60" y="61"/>
                    </a:lnTo>
                    <a:lnTo>
                      <a:pt x="54" y="63"/>
                    </a:lnTo>
                    <a:lnTo>
                      <a:pt x="46" y="63"/>
                    </a:lnTo>
                    <a:lnTo>
                      <a:pt x="37" y="62"/>
                    </a:lnTo>
                    <a:lnTo>
                      <a:pt x="29" y="60"/>
                    </a:lnTo>
                    <a:lnTo>
                      <a:pt x="22" y="57"/>
                    </a:lnTo>
                    <a:lnTo>
                      <a:pt x="15" y="53"/>
                    </a:lnTo>
                    <a:lnTo>
                      <a:pt x="9" y="48"/>
                    </a:lnTo>
                    <a:lnTo>
                      <a:pt x="5" y="42"/>
                    </a:lnTo>
                    <a:lnTo>
                      <a:pt x="1" y="35"/>
                    </a:lnTo>
                    <a:lnTo>
                      <a:pt x="0" y="28"/>
                    </a:lnTo>
                    <a:lnTo>
                      <a:pt x="1" y="22"/>
                    </a:lnTo>
                    <a:lnTo>
                      <a:pt x="4" y="16"/>
                    </a:lnTo>
                    <a:lnTo>
                      <a:pt x="7" y="10"/>
                    </a:lnTo>
                    <a:lnTo>
                      <a:pt x="13" y="5"/>
                    </a:lnTo>
                    <a:lnTo>
                      <a:pt x="20" y="2"/>
                    </a:lnTo>
                    <a:lnTo>
                      <a:pt x="29" y="0"/>
                    </a:lnTo>
                    <a:lnTo>
                      <a:pt x="37" y="0"/>
                    </a:lnTo>
                    <a:lnTo>
                      <a:pt x="46" y="0"/>
                    </a:lnTo>
                    <a:lnTo>
                      <a:pt x="54" y="3"/>
                    </a:lnTo>
                    <a:lnTo>
                      <a:pt x="61" y="9"/>
                    </a:lnTo>
                    <a:lnTo>
                      <a:pt x="67" y="1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5" name="Freeform 145"/>
              <p:cNvSpPr>
                <a:spLocks/>
              </p:cNvSpPr>
              <p:nvPr/>
            </p:nvSpPr>
            <p:spPr bwMode="auto">
              <a:xfrm>
                <a:off x="3018" y="3368"/>
                <a:ext cx="145" cy="36"/>
              </a:xfrm>
              <a:custGeom>
                <a:avLst/>
                <a:gdLst>
                  <a:gd name="T0" fmla="*/ 0 w 292"/>
                  <a:gd name="T1" fmla="*/ 1 h 72"/>
                  <a:gd name="T2" fmla="*/ 0 w 292"/>
                  <a:gd name="T3" fmla="*/ 1 h 72"/>
                  <a:gd name="T4" fmla="*/ 0 w 292"/>
                  <a:gd name="T5" fmla="*/ 1 h 72"/>
                  <a:gd name="T6" fmla="*/ 0 w 292"/>
                  <a:gd name="T7" fmla="*/ 1 h 72"/>
                  <a:gd name="T8" fmla="*/ 0 w 292"/>
                  <a:gd name="T9" fmla="*/ 1 h 72"/>
                  <a:gd name="T10" fmla="*/ 0 w 292"/>
                  <a:gd name="T11" fmla="*/ 1 h 72"/>
                  <a:gd name="T12" fmla="*/ 0 w 292"/>
                  <a:gd name="T13" fmla="*/ 1 h 72"/>
                  <a:gd name="T14" fmla="*/ 0 w 292"/>
                  <a:gd name="T15" fmla="*/ 1 h 72"/>
                  <a:gd name="T16" fmla="*/ 0 w 292"/>
                  <a:gd name="T17" fmla="*/ 1 h 72"/>
                  <a:gd name="T18" fmla="*/ 0 w 292"/>
                  <a:gd name="T19" fmla="*/ 1 h 72"/>
                  <a:gd name="T20" fmla="*/ 0 w 292"/>
                  <a:gd name="T21" fmla="*/ 1 h 72"/>
                  <a:gd name="T22" fmla="*/ 0 w 292"/>
                  <a:gd name="T23" fmla="*/ 1 h 72"/>
                  <a:gd name="T24" fmla="*/ 0 w 292"/>
                  <a:gd name="T25" fmla="*/ 1 h 72"/>
                  <a:gd name="T26" fmla="*/ 0 w 292"/>
                  <a:gd name="T27" fmla="*/ 0 h 72"/>
                  <a:gd name="T28" fmla="*/ 0 w 292"/>
                  <a:gd name="T29" fmla="*/ 1 h 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2"/>
                  <a:gd name="T46" fmla="*/ 0 h 72"/>
                  <a:gd name="T47" fmla="*/ 292 w 292"/>
                  <a:gd name="T48" fmla="*/ 72 h 7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2" h="72">
                    <a:moveTo>
                      <a:pt x="292" y="65"/>
                    </a:moveTo>
                    <a:lnTo>
                      <a:pt x="289" y="69"/>
                    </a:lnTo>
                    <a:lnTo>
                      <a:pt x="285" y="71"/>
                    </a:lnTo>
                    <a:lnTo>
                      <a:pt x="281" y="72"/>
                    </a:lnTo>
                    <a:lnTo>
                      <a:pt x="275" y="72"/>
                    </a:lnTo>
                    <a:lnTo>
                      <a:pt x="271" y="72"/>
                    </a:lnTo>
                    <a:lnTo>
                      <a:pt x="265" y="72"/>
                    </a:lnTo>
                    <a:lnTo>
                      <a:pt x="259" y="72"/>
                    </a:lnTo>
                    <a:lnTo>
                      <a:pt x="255" y="72"/>
                    </a:lnTo>
                    <a:lnTo>
                      <a:pt x="1" y="11"/>
                    </a:lnTo>
                    <a:lnTo>
                      <a:pt x="0" y="9"/>
                    </a:lnTo>
                    <a:lnTo>
                      <a:pt x="0" y="5"/>
                    </a:lnTo>
                    <a:lnTo>
                      <a:pt x="1" y="2"/>
                    </a:lnTo>
                    <a:lnTo>
                      <a:pt x="1" y="0"/>
                    </a:lnTo>
                    <a:lnTo>
                      <a:pt x="292" y="65"/>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6" name="Freeform 146"/>
              <p:cNvSpPr>
                <a:spLocks/>
              </p:cNvSpPr>
              <p:nvPr/>
            </p:nvSpPr>
            <p:spPr bwMode="auto">
              <a:xfrm>
                <a:off x="3140" y="3412"/>
                <a:ext cx="26" cy="43"/>
              </a:xfrm>
              <a:custGeom>
                <a:avLst/>
                <a:gdLst>
                  <a:gd name="T0" fmla="*/ 1 w 51"/>
                  <a:gd name="T1" fmla="*/ 0 h 88"/>
                  <a:gd name="T2" fmla="*/ 1 w 51"/>
                  <a:gd name="T3" fmla="*/ 0 h 88"/>
                  <a:gd name="T4" fmla="*/ 1 w 51"/>
                  <a:gd name="T5" fmla="*/ 0 h 88"/>
                  <a:gd name="T6" fmla="*/ 1 w 51"/>
                  <a:gd name="T7" fmla="*/ 0 h 88"/>
                  <a:gd name="T8" fmla="*/ 0 w 51"/>
                  <a:gd name="T9" fmla="*/ 0 h 88"/>
                  <a:gd name="T10" fmla="*/ 1 w 51"/>
                  <a:gd name="T11" fmla="*/ 0 h 88"/>
                  <a:gd name="T12" fmla="*/ 1 w 51"/>
                  <a:gd name="T13" fmla="*/ 0 h 88"/>
                  <a:gd name="T14" fmla="*/ 1 w 51"/>
                  <a:gd name="T15" fmla="*/ 0 h 88"/>
                  <a:gd name="T16" fmla="*/ 1 w 51"/>
                  <a:gd name="T17" fmla="*/ 0 h 88"/>
                  <a:gd name="T18" fmla="*/ 1 w 51"/>
                  <a:gd name="T19" fmla="*/ 0 h 88"/>
                  <a:gd name="T20" fmla="*/ 1 w 51"/>
                  <a:gd name="T21" fmla="*/ 0 h 88"/>
                  <a:gd name="T22" fmla="*/ 1 w 51"/>
                  <a:gd name="T23" fmla="*/ 0 h 88"/>
                  <a:gd name="T24" fmla="*/ 1 w 51"/>
                  <a:gd name="T25" fmla="*/ 0 h 88"/>
                  <a:gd name="T26" fmla="*/ 1 w 51"/>
                  <a:gd name="T27" fmla="*/ 0 h 88"/>
                  <a:gd name="T28" fmla="*/ 1 w 51"/>
                  <a:gd name="T29" fmla="*/ 0 h 88"/>
                  <a:gd name="T30" fmla="*/ 1 w 51"/>
                  <a:gd name="T31" fmla="*/ 0 h 88"/>
                  <a:gd name="T32" fmla="*/ 1 w 51"/>
                  <a:gd name="T33" fmla="*/ 0 h 88"/>
                  <a:gd name="T34" fmla="*/ 1 w 51"/>
                  <a:gd name="T35" fmla="*/ 0 h 88"/>
                  <a:gd name="T36" fmla="*/ 1 w 51"/>
                  <a:gd name="T37" fmla="*/ 0 h 88"/>
                  <a:gd name="T38" fmla="*/ 1 w 51"/>
                  <a:gd name="T39" fmla="*/ 0 h 88"/>
                  <a:gd name="T40" fmla="*/ 1 w 51"/>
                  <a:gd name="T41" fmla="*/ 0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
                  <a:gd name="T64" fmla="*/ 0 h 88"/>
                  <a:gd name="T65" fmla="*/ 51 w 51"/>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 h="88">
                    <a:moveTo>
                      <a:pt x="24" y="66"/>
                    </a:moveTo>
                    <a:lnTo>
                      <a:pt x="18" y="71"/>
                    </a:lnTo>
                    <a:lnTo>
                      <a:pt x="13" y="81"/>
                    </a:lnTo>
                    <a:lnTo>
                      <a:pt x="9" y="88"/>
                    </a:lnTo>
                    <a:lnTo>
                      <a:pt x="0" y="86"/>
                    </a:lnTo>
                    <a:lnTo>
                      <a:pt x="3" y="76"/>
                    </a:lnTo>
                    <a:lnTo>
                      <a:pt x="9" y="66"/>
                    </a:lnTo>
                    <a:lnTo>
                      <a:pt x="13" y="55"/>
                    </a:lnTo>
                    <a:lnTo>
                      <a:pt x="19" y="45"/>
                    </a:lnTo>
                    <a:lnTo>
                      <a:pt x="25" y="35"/>
                    </a:lnTo>
                    <a:lnTo>
                      <a:pt x="31" y="24"/>
                    </a:lnTo>
                    <a:lnTo>
                      <a:pt x="36" y="14"/>
                    </a:lnTo>
                    <a:lnTo>
                      <a:pt x="41" y="2"/>
                    </a:lnTo>
                    <a:lnTo>
                      <a:pt x="44" y="1"/>
                    </a:lnTo>
                    <a:lnTo>
                      <a:pt x="48" y="0"/>
                    </a:lnTo>
                    <a:lnTo>
                      <a:pt x="50" y="1"/>
                    </a:lnTo>
                    <a:lnTo>
                      <a:pt x="51" y="5"/>
                    </a:lnTo>
                    <a:lnTo>
                      <a:pt x="47" y="21"/>
                    </a:lnTo>
                    <a:lnTo>
                      <a:pt x="40" y="36"/>
                    </a:lnTo>
                    <a:lnTo>
                      <a:pt x="32" y="51"/>
                    </a:lnTo>
                    <a:lnTo>
                      <a:pt x="24" y="66"/>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7" name="Freeform 147"/>
              <p:cNvSpPr>
                <a:spLocks/>
              </p:cNvSpPr>
              <p:nvPr/>
            </p:nvSpPr>
            <p:spPr bwMode="auto">
              <a:xfrm>
                <a:off x="2953" y="3365"/>
                <a:ext cx="55" cy="82"/>
              </a:xfrm>
              <a:custGeom>
                <a:avLst/>
                <a:gdLst>
                  <a:gd name="T0" fmla="*/ 0 w 111"/>
                  <a:gd name="T1" fmla="*/ 1 h 164"/>
                  <a:gd name="T2" fmla="*/ 0 w 111"/>
                  <a:gd name="T3" fmla="*/ 1 h 164"/>
                  <a:gd name="T4" fmla="*/ 0 w 111"/>
                  <a:gd name="T5" fmla="*/ 1 h 164"/>
                  <a:gd name="T6" fmla="*/ 0 w 111"/>
                  <a:gd name="T7" fmla="*/ 1 h 164"/>
                  <a:gd name="T8" fmla="*/ 0 w 111"/>
                  <a:gd name="T9" fmla="*/ 1 h 164"/>
                  <a:gd name="T10" fmla="*/ 0 w 111"/>
                  <a:gd name="T11" fmla="*/ 1 h 164"/>
                  <a:gd name="T12" fmla="*/ 0 w 111"/>
                  <a:gd name="T13" fmla="*/ 1 h 164"/>
                  <a:gd name="T14" fmla="*/ 0 w 111"/>
                  <a:gd name="T15" fmla="*/ 1 h 164"/>
                  <a:gd name="T16" fmla="*/ 0 w 111"/>
                  <a:gd name="T17" fmla="*/ 1 h 164"/>
                  <a:gd name="T18" fmla="*/ 0 w 111"/>
                  <a:gd name="T19" fmla="*/ 1 h 164"/>
                  <a:gd name="T20" fmla="*/ 0 w 111"/>
                  <a:gd name="T21" fmla="*/ 1 h 164"/>
                  <a:gd name="T22" fmla="*/ 0 w 111"/>
                  <a:gd name="T23" fmla="*/ 1 h 164"/>
                  <a:gd name="T24" fmla="*/ 0 w 111"/>
                  <a:gd name="T25" fmla="*/ 1 h 164"/>
                  <a:gd name="T26" fmla="*/ 0 w 111"/>
                  <a:gd name="T27" fmla="*/ 1 h 164"/>
                  <a:gd name="T28" fmla="*/ 0 w 111"/>
                  <a:gd name="T29" fmla="*/ 1 h 164"/>
                  <a:gd name="T30" fmla="*/ 0 w 111"/>
                  <a:gd name="T31" fmla="*/ 1 h 164"/>
                  <a:gd name="T32" fmla="*/ 0 w 111"/>
                  <a:gd name="T33" fmla="*/ 1 h 164"/>
                  <a:gd name="T34" fmla="*/ 0 w 111"/>
                  <a:gd name="T35" fmla="*/ 0 h 164"/>
                  <a:gd name="T36" fmla="*/ 0 w 111"/>
                  <a:gd name="T37" fmla="*/ 1 h 164"/>
                  <a:gd name="T38" fmla="*/ 0 w 111"/>
                  <a:gd name="T39" fmla="*/ 1 h 164"/>
                  <a:gd name="T40" fmla="*/ 0 w 111"/>
                  <a:gd name="T41" fmla="*/ 1 h 164"/>
                  <a:gd name="T42" fmla="*/ 0 w 111"/>
                  <a:gd name="T43" fmla="*/ 1 h 1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1"/>
                  <a:gd name="T67" fmla="*/ 0 h 164"/>
                  <a:gd name="T68" fmla="*/ 111 w 111"/>
                  <a:gd name="T69" fmla="*/ 164 h 1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1" h="164">
                    <a:moveTo>
                      <a:pt x="111" y="10"/>
                    </a:moveTo>
                    <a:lnTo>
                      <a:pt x="100" y="27"/>
                    </a:lnTo>
                    <a:lnTo>
                      <a:pt x="91" y="45"/>
                    </a:lnTo>
                    <a:lnTo>
                      <a:pt x="81" y="62"/>
                    </a:lnTo>
                    <a:lnTo>
                      <a:pt x="72" y="78"/>
                    </a:lnTo>
                    <a:lnTo>
                      <a:pt x="61" y="95"/>
                    </a:lnTo>
                    <a:lnTo>
                      <a:pt x="51" y="114"/>
                    </a:lnTo>
                    <a:lnTo>
                      <a:pt x="40" y="133"/>
                    </a:lnTo>
                    <a:lnTo>
                      <a:pt x="30" y="153"/>
                    </a:lnTo>
                    <a:lnTo>
                      <a:pt x="0" y="164"/>
                    </a:lnTo>
                    <a:lnTo>
                      <a:pt x="13" y="143"/>
                    </a:lnTo>
                    <a:lnTo>
                      <a:pt x="27" y="120"/>
                    </a:lnTo>
                    <a:lnTo>
                      <a:pt x="40" y="98"/>
                    </a:lnTo>
                    <a:lnTo>
                      <a:pt x="54" y="77"/>
                    </a:lnTo>
                    <a:lnTo>
                      <a:pt x="67" y="55"/>
                    </a:lnTo>
                    <a:lnTo>
                      <a:pt x="78" y="35"/>
                    </a:lnTo>
                    <a:lnTo>
                      <a:pt x="89" y="17"/>
                    </a:lnTo>
                    <a:lnTo>
                      <a:pt x="98" y="0"/>
                    </a:lnTo>
                    <a:lnTo>
                      <a:pt x="103" y="1"/>
                    </a:lnTo>
                    <a:lnTo>
                      <a:pt x="107" y="3"/>
                    </a:lnTo>
                    <a:lnTo>
                      <a:pt x="111" y="6"/>
                    </a:lnTo>
                    <a:lnTo>
                      <a:pt x="111" y="10"/>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8" name="Freeform 148"/>
              <p:cNvSpPr>
                <a:spLocks/>
              </p:cNvSpPr>
              <p:nvPr/>
            </p:nvSpPr>
            <p:spPr bwMode="auto">
              <a:xfrm>
                <a:off x="2978" y="3387"/>
                <a:ext cx="161" cy="95"/>
              </a:xfrm>
              <a:custGeom>
                <a:avLst/>
                <a:gdLst>
                  <a:gd name="T0" fmla="*/ 1 w 321"/>
                  <a:gd name="T1" fmla="*/ 0 h 191"/>
                  <a:gd name="T2" fmla="*/ 1 w 321"/>
                  <a:gd name="T3" fmla="*/ 0 h 191"/>
                  <a:gd name="T4" fmla="*/ 1 w 321"/>
                  <a:gd name="T5" fmla="*/ 0 h 191"/>
                  <a:gd name="T6" fmla="*/ 1 w 321"/>
                  <a:gd name="T7" fmla="*/ 0 h 191"/>
                  <a:gd name="T8" fmla="*/ 1 w 321"/>
                  <a:gd name="T9" fmla="*/ 0 h 191"/>
                  <a:gd name="T10" fmla="*/ 1 w 321"/>
                  <a:gd name="T11" fmla="*/ 0 h 191"/>
                  <a:gd name="T12" fmla="*/ 1 w 321"/>
                  <a:gd name="T13" fmla="*/ 0 h 191"/>
                  <a:gd name="T14" fmla="*/ 1 w 321"/>
                  <a:gd name="T15" fmla="*/ 0 h 191"/>
                  <a:gd name="T16" fmla="*/ 1 w 321"/>
                  <a:gd name="T17" fmla="*/ 0 h 191"/>
                  <a:gd name="T18" fmla="*/ 1 w 321"/>
                  <a:gd name="T19" fmla="*/ 0 h 191"/>
                  <a:gd name="T20" fmla="*/ 1 w 321"/>
                  <a:gd name="T21" fmla="*/ 0 h 191"/>
                  <a:gd name="T22" fmla="*/ 1 w 321"/>
                  <a:gd name="T23" fmla="*/ 0 h 191"/>
                  <a:gd name="T24" fmla="*/ 1 w 321"/>
                  <a:gd name="T25" fmla="*/ 0 h 191"/>
                  <a:gd name="T26" fmla="*/ 1 w 321"/>
                  <a:gd name="T27" fmla="*/ 0 h 191"/>
                  <a:gd name="T28" fmla="*/ 1 w 321"/>
                  <a:gd name="T29" fmla="*/ 0 h 191"/>
                  <a:gd name="T30" fmla="*/ 1 w 321"/>
                  <a:gd name="T31" fmla="*/ 0 h 191"/>
                  <a:gd name="T32" fmla="*/ 1 w 321"/>
                  <a:gd name="T33" fmla="*/ 0 h 191"/>
                  <a:gd name="T34" fmla="*/ 1 w 321"/>
                  <a:gd name="T35" fmla="*/ 0 h 191"/>
                  <a:gd name="T36" fmla="*/ 1 w 321"/>
                  <a:gd name="T37" fmla="*/ 0 h 191"/>
                  <a:gd name="T38" fmla="*/ 1 w 321"/>
                  <a:gd name="T39" fmla="*/ 0 h 191"/>
                  <a:gd name="T40" fmla="*/ 1 w 321"/>
                  <a:gd name="T41" fmla="*/ 0 h 191"/>
                  <a:gd name="T42" fmla="*/ 1 w 321"/>
                  <a:gd name="T43" fmla="*/ 0 h 191"/>
                  <a:gd name="T44" fmla="*/ 1 w 321"/>
                  <a:gd name="T45" fmla="*/ 0 h 191"/>
                  <a:gd name="T46" fmla="*/ 1 w 321"/>
                  <a:gd name="T47" fmla="*/ 0 h 191"/>
                  <a:gd name="T48" fmla="*/ 1 w 321"/>
                  <a:gd name="T49" fmla="*/ 0 h 191"/>
                  <a:gd name="T50" fmla="*/ 1 w 321"/>
                  <a:gd name="T51" fmla="*/ 0 h 191"/>
                  <a:gd name="T52" fmla="*/ 1 w 321"/>
                  <a:gd name="T53" fmla="*/ 0 h 191"/>
                  <a:gd name="T54" fmla="*/ 1 w 321"/>
                  <a:gd name="T55" fmla="*/ 0 h 191"/>
                  <a:gd name="T56" fmla="*/ 1 w 321"/>
                  <a:gd name="T57" fmla="*/ 0 h 191"/>
                  <a:gd name="T58" fmla="*/ 1 w 321"/>
                  <a:gd name="T59" fmla="*/ 0 h 191"/>
                  <a:gd name="T60" fmla="*/ 0 w 321"/>
                  <a:gd name="T61" fmla="*/ 0 h 191"/>
                  <a:gd name="T62" fmla="*/ 1 w 321"/>
                  <a:gd name="T63" fmla="*/ 0 h 191"/>
                  <a:gd name="T64" fmla="*/ 1 w 321"/>
                  <a:gd name="T65" fmla="*/ 0 h 191"/>
                  <a:gd name="T66" fmla="*/ 1 w 321"/>
                  <a:gd name="T67" fmla="*/ 0 h 191"/>
                  <a:gd name="T68" fmla="*/ 1 w 321"/>
                  <a:gd name="T69" fmla="*/ 0 h 191"/>
                  <a:gd name="T70" fmla="*/ 1 w 321"/>
                  <a:gd name="T71" fmla="*/ 0 h 191"/>
                  <a:gd name="T72" fmla="*/ 1 w 321"/>
                  <a:gd name="T73" fmla="*/ 0 h 191"/>
                  <a:gd name="T74" fmla="*/ 1 w 321"/>
                  <a:gd name="T75" fmla="*/ 0 h 191"/>
                  <a:gd name="T76" fmla="*/ 1 w 321"/>
                  <a:gd name="T77" fmla="*/ 0 h 191"/>
                  <a:gd name="T78" fmla="*/ 1 w 321"/>
                  <a:gd name="T79" fmla="*/ 0 h 191"/>
                  <a:gd name="T80" fmla="*/ 1 w 321"/>
                  <a:gd name="T81" fmla="*/ 0 h 191"/>
                  <a:gd name="T82" fmla="*/ 1 w 321"/>
                  <a:gd name="T83" fmla="*/ 0 h 191"/>
                  <a:gd name="T84" fmla="*/ 1 w 321"/>
                  <a:gd name="T85" fmla="*/ 0 h 191"/>
                  <a:gd name="T86" fmla="*/ 1 w 321"/>
                  <a:gd name="T87" fmla="*/ 0 h 191"/>
                  <a:gd name="T88" fmla="*/ 1 w 321"/>
                  <a:gd name="T89" fmla="*/ 0 h 191"/>
                  <a:gd name="T90" fmla="*/ 1 w 321"/>
                  <a:gd name="T91" fmla="*/ 0 h 191"/>
                  <a:gd name="T92" fmla="*/ 1 w 321"/>
                  <a:gd name="T93" fmla="*/ 0 h 191"/>
                  <a:gd name="T94" fmla="*/ 1 w 321"/>
                  <a:gd name="T95" fmla="*/ 0 h 191"/>
                  <a:gd name="T96" fmla="*/ 1 w 321"/>
                  <a:gd name="T97" fmla="*/ 0 h 19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1"/>
                  <a:gd name="T148" fmla="*/ 0 h 191"/>
                  <a:gd name="T149" fmla="*/ 321 w 321"/>
                  <a:gd name="T150" fmla="*/ 191 h 19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1" h="191">
                    <a:moveTo>
                      <a:pt x="188" y="56"/>
                    </a:moveTo>
                    <a:lnTo>
                      <a:pt x="196" y="57"/>
                    </a:lnTo>
                    <a:lnTo>
                      <a:pt x="204" y="58"/>
                    </a:lnTo>
                    <a:lnTo>
                      <a:pt x="213" y="61"/>
                    </a:lnTo>
                    <a:lnTo>
                      <a:pt x="221" y="62"/>
                    </a:lnTo>
                    <a:lnTo>
                      <a:pt x="230" y="64"/>
                    </a:lnTo>
                    <a:lnTo>
                      <a:pt x="239" y="65"/>
                    </a:lnTo>
                    <a:lnTo>
                      <a:pt x="249" y="67"/>
                    </a:lnTo>
                    <a:lnTo>
                      <a:pt x="258" y="70"/>
                    </a:lnTo>
                    <a:lnTo>
                      <a:pt x="266" y="62"/>
                    </a:lnTo>
                    <a:lnTo>
                      <a:pt x="271" y="49"/>
                    </a:lnTo>
                    <a:lnTo>
                      <a:pt x="277" y="41"/>
                    </a:lnTo>
                    <a:lnTo>
                      <a:pt x="289" y="46"/>
                    </a:lnTo>
                    <a:lnTo>
                      <a:pt x="284" y="51"/>
                    </a:lnTo>
                    <a:lnTo>
                      <a:pt x="281" y="58"/>
                    </a:lnTo>
                    <a:lnTo>
                      <a:pt x="277" y="65"/>
                    </a:lnTo>
                    <a:lnTo>
                      <a:pt x="273" y="71"/>
                    </a:lnTo>
                    <a:lnTo>
                      <a:pt x="313" y="87"/>
                    </a:lnTo>
                    <a:lnTo>
                      <a:pt x="314" y="89"/>
                    </a:lnTo>
                    <a:lnTo>
                      <a:pt x="314" y="93"/>
                    </a:lnTo>
                    <a:lnTo>
                      <a:pt x="313" y="95"/>
                    </a:lnTo>
                    <a:lnTo>
                      <a:pt x="312" y="97"/>
                    </a:lnTo>
                    <a:lnTo>
                      <a:pt x="304" y="97"/>
                    </a:lnTo>
                    <a:lnTo>
                      <a:pt x="295" y="96"/>
                    </a:lnTo>
                    <a:lnTo>
                      <a:pt x="287" y="93"/>
                    </a:lnTo>
                    <a:lnTo>
                      <a:pt x="277" y="91"/>
                    </a:lnTo>
                    <a:lnTo>
                      <a:pt x="269" y="88"/>
                    </a:lnTo>
                    <a:lnTo>
                      <a:pt x="263" y="89"/>
                    </a:lnTo>
                    <a:lnTo>
                      <a:pt x="257" y="93"/>
                    </a:lnTo>
                    <a:lnTo>
                      <a:pt x="252" y="102"/>
                    </a:lnTo>
                    <a:lnTo>
                      <a:pt x="249" y="114"/>
                    </a:lnTo>
                    <a:lnTo>
                      <a:pt x="249" y="82"/>
                    </a:lnTo>
                    <a:lnTo>
                      <a:pt x="239" y="79"/>
                    </a:lnTo>
                    <a:lnTo>
                      <a:pt x="230" y="77"/>
                    </a:lnTo>
                    <a:lnTo>
                      <a:pt x="222" y="76"/>
                    </a:lnTo>
                    <a:lnTo>
                      <a:pt x="213" y="74"/>
                    </a:lnTo>
                    <a:lnTo>
                      <a:pt x="205" y="73"/>
                    </a:lnTo>
                    <a:lnTo>
                      <a:pt x="196" y="73"/>
                    </a:lnTo>
                    <a:lnTo>
                      <a:pt x="188" y="73"/>
                    </a:lnTo>
                    <a:lnTo>
                      <a:pt x="178" y="73"/>
                    </a:lnTo>
                    <a:lnTo>
                      <a:pt x="176" y="82"/>
                    </a:lnTo>
                    <a:lnTo>
                      <a:pt x="174" y="91"/>
                    </a:lnTo>
                    <a:lnTo>
                      <a:pt x="170" y="99"/>
                    </a:lnTo>
                    <a:lnTo>
                      <a:pt x="165" y="105"/>
                    </a:lnTo>
                    <a:lnTo>
                      <a:pt x="165" y="102"/>
                    </a:lnTo>
                    <a:lnTo>
                      <a:pt x="166" y="93"/>
                    </a:lnTo>
                    <a:lnTo>
                      <a:pt x="166" y="82"/>
                    </a:lnTo>
                    <a:lnTo>
                      <a:pt x="167" y="72"/>
                    </a:lnTo>
                    <a:lnTo>
                      <a:pt x="160" y="71"/>
                    </a:lnTo>
                    <a:lnTo>
                      <a:pt x="152" y="67"/>
                    </a:lnTo>
                    <a:lnTo>
                      <a:pt x="143" y="64"/>
                    </a:lnTo>
                    <a:lnTo>
                      <a:pt x="135" y="61"/>
                    </a:lnTo>
                    <a:lnTo>
                      <a:pt x="125" y="56"/>
                    </a:lnTo>
                    <a:lnTo>
                      <a:pt x="116" y="53"/>
                    </a:lnTo>
                    <a:lnTo>
                      <a:pt x="108" y="50"/>
                    </a:lnTo>
                    <a:lnTo>
                      <a:pt x="101" y="49"/>
                    </a:lnTo>
                    <a:lnTo>
                      <a:pt x="92" y="58"/>
                    </a:lnTo>
                    <a:lnTo>
                      <a:pt x="82" y="77"/>
                    </a:lnTo>
                    <a:lnTo>
                      <a:pt x="74" y="96"/>
                    </a:lnTo>
                    <a:lnTo>
                      <a:pt x="70" y="105"/>
                    </a:lnTo>
                    <a:lnTo>
                      <a:pt x="82" y="108"/>
                    </a:lnTo>
                    <a:lnTo>
                      <a:pt x="97" y="111"/>
                    </a:lnTo>
                    <a:lnTo>
                      <a:pt x="113" y="115"/>
                    </a:lnTo>
                    <a:lnTo>
                      <a:pt x="130" y="118"/>
                    </a:lnTo>
                    <a:lnTo>
                      <a:pt x="150" y="123"/>
                    </a:lnTo>
                    <a:lnTo>
                      <a:pt x="168" y="126"/>
                    </a:lnTo>
                    <a:lnTo>
                      <a:pt x="189" y="131"/>
                    </a:lnTo>
                    <a:lnTo>
                      <a:pt x="208" y="135"/>
                    </a:lnTo>
                    <a:lnTo>
                      <a:pt x="227" y="140"/>
                    </a:lnTo>
                    <a:lnTo>
                      <a:pt x="245" y="145"/>
                    </a:lnTo>
                    <a:lnTo>
                      <a:pt x="263" y="150"/>
                    </a:lnTo>
                    <a:lnTo>
                      <a:pt x="277" y="155"/>
                    </a:lnTo>
                    <a:lnTo>
                      <a:pt x="291" y="160"/>
                    </a:lnTo>
                    <a:lnTo>
                      <a:pt x="303" y="164"/>
                    </a:lnTo>
                    <a:lnTo>
                      <a:pt x="311" y="169"/>
                    </a:lnTo>
                    <a:lnTo>
                      <a:pt x="315" y="173"/>
                    </a:lnTo>
                    <a:lnTo>
                      <a:pt x="321" y="191"/>
                    </a:lnTo>
                    <a:lnTo>
                      <a:pt x="304" y="184"/>
                    </a:lnTo>
                    <a:lnTo>
                      <a:pt x="287" y="178"/>
                    </a:lnTo>
                    <a:lnTo>
                      <a:pt x="267" y="171"/>
                    </a:lnTo>
                    <a:lnTo>
                      <a:pt x="248" y="165"/>
                    </a:lnTo>
                    <a:lnTo>
                      <a:pt x="227" y="160"/>
                    </a:lnTo>
                    <a:lnTo>
                      <a:pt x="206" y="154"/>
                    </a:lnTo>
                    <a:lnTo>
                      <a:pt x="184" y="148"/>
                    </a:lnTo>
                    <a:lnTo>
                      <a:pt x="162" y="144"/>
                    </a:lnTo>
                    <a:lnTo>
                      <a:pt x="142" y="138"/>
                    </a:lnTo>
                    <a:lnTo>
                      <a:pt x="120" y="133"/>
                    </a:lnTo>
                    <a:lnTo>
                      <a:pt x="98" y="130"/>
                    </a:lnTo>
                    <a:lnTo>
                      <a:pt x="77" y="125"/>
                    </a:lnTo>
                    <a:lnTo>
                      <a:pt x="56" y="122"/>
                    </a:lnTo>
                    <a:lnTo>
                      <a:pt x="37" y="118"/>
                    </a:lnTo>
                    <a:lnTo>
                      <a:pt x="18" y="116"/>
                    </a:lnTo>
                    <a:lnTo>
                      <a:pt x="0" y="114"/>
                    </a:lnTo>
                    <a:lnTo>
                      <a:pt x="0" y="110"/>
                    </a:lnTo>
                    <a:lnTo>
                      <a:pt x="8" y="108"/>
                    </a:lnTo>
                    <a:lnTo>
                      <a:pt x="18" y="105"/>
                    </a:lnTo>
                    <a:lnTo>
                      <a:pt x="23" y="101"/>
                    </a:lnTo>
                    <a:lnTo>
                      <a:pt x="29" y="101"/>
                    </a:lnTo>
                    <a:lnTo>
                      <a:pt x="33" y="102"/>
                    </a:lnTo>
                    <a:lnTo>
                      <a:pt x="38" y="102"/>
                    </a:lnTo>
                    <a:lnTo>
                      <a:pt x="43" y="103"/>
                    </a:lnTo>
                    <a:lnTo>
                      <a:pt x="46" y="103"/>
                    </a:lnTo>
                    <a:lnTo>
                      <a:pt x="51" y="103"/>
                    </a:lnTo>
                    <a:lnTo>
                      <a:pt x="54" y="102"/>
                    </a:lnTo>
                    <a:lnTo>
                      <a:pt x="59" y="101"/>
                    </a:lnTo>
                    <a:lnTo>
                      <a:pt x="63" y="87"/>
                    </a:lnTo>
                    <a:lnTo>
                      <a:pt x="69" y="74"/>
                    </a:lnTo>
                    <a:lnTo>
                      <a:pt x="76" y="62"/>
                    </a:lnTo>
                    <a:lnTo>
                      <a:pt x="82" y="51"/>
                    </a:lnTo>
                    <a:lnTo>
                      <a:pt x="77" y="47"/>
                    </a:lnTo>
                    <a:lnTo>
                      <a:pt x="70" y="43"/>
                    </a:lnTo>
                    <a:lnTo>
                      <a:pt x="62" y="42"/>
                    </a:lnTo>
                    <a:lnTo>
                      <a:pt x="54" y="41"/>
                    </a:lnTo>
                    <a:lnTo>
                      <a:pt x="48" y="40"/>
                    </a:lnTo>
                    <a:lnTo>
                      <a:pt x="45" y="38"/>
                    </a:lnTo>
                    <a:lnTo>
                      <a:pt x="45" y="33"/>
                    </a:lnTo>
                    <a:lnTo>
                      <a:pt x="52" y="27"/>
                    </a:lnTo>
                    <a:lnTo>
                      <a:pt x="59" y="28"/>
                    </a:lnTo>
                    <a:lnTo>
                      <a:pt x="66" y="29"/>
                    </a:lnTo>
                    <a:lnTo>
                      <a:pt x="74" y="32"/>
                    </a:lnTo>
                    <a:lnTo>
                      <a:pt x="81" y="33"/>
                    </a:lnTo>
                    <a:lnTo>
                      <a:pt x="86" y="33"/>
                    </a:lnTo>
                    <a:lnTo>
                      <a:pt x="92" y="32"/>
                    </a:lnTo>
                    <a:lnTo>
                      <a:pt x="97" y="27"/>
                    </a:lnTo>
                    <a:lnTo>
                      <a:pt x="99" y="19"/>
                    </a:lnTo>
                    <a:lnTo>
                      <a:pt x="102" y="12"/>
                    </a:lnTo>
                    <a:lnTo>
                      <a:pt x="106" y="4"/>
                    </a:lnTo>
                    <a:lnTo>
                      <a:pt x="110" y="0"/>
                    </a:lnTo>
                    <a:lnTo>
                      <a:pt x="119" y="3"/>
                    </a:lnTo>
                    <a:lnTo>
                      <a:pt x="115" y="12"/>
                    </a:lnTo>
                    <a:lnTo>
                      <a:pt x="112" y="21"/>
                    </a:lnTo>
                    <a:lnTo>
                      <a:pt x="109" y="32"/>
                    </a:lnTo>
                    <a:lnTo>
                      <a:pt x="108" y="41"/>
                    </a:lnTo>
                    <a:lnTo>
                      <a:pt x="117" y="43"/>
                    </a:lnTo>
                    <a:lnTo>
                      <a:pt x="125" y="46"/>
                    </a:lnTo>
                    <a:lnTo>
                      <a:pt x="135" y="48"/>
                    </a:lnTo>
                    <a:lnTo>
                      <a:pt x="143" y="50"/>
                    </a:lnTo>
                    <a:lnTo>
                      <a:pt x="152" y="51"/>
                    </a:lnTo>
                    <a:lnTo>
                      <a:pt x="160" y="53"/>
                    </a:lnTo>
                    <a:lnTo>
                      <a:pt x="168" y="53"/>
                    </a:lnTo>
                    <a:lnTo>
                      <a:pt x="176" y="53"/>
                    </a:lnTo>
                    <a:lnTo>
                      <a:pt x="180" y="42"/>
                    </a:lnTo>
                    <a:lnTo>
                      <a:pt x="184" y="33"/>
                    </a:lnTo>
                    <a:lnTo>
                      <a:pt x="190" y="24"/>
                    </a:lnTo>
                    <a:lnTo>
                      <a:pt x="198" y="18"/>
                    </a:lnTo>
                    <a:lnTo>
                      <a:pt x="201" y="25"/>
                    </a:lnTo>
                    <a:lnTo>
                      <a:pt x="198" y="35"/>
                    </a:lnTo>
                    <a:lnTo>
                      <a:pt x="192" y="46"/>
                    </a:lnTo>
                    <a:lnTo>
                      <a:pt x="188" y="56"/>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69" name="Freeform 149"/>
              <p:cNvSpPr>
                <a:spLocks/>
              </p:cNvSpPr>
              <p:nvPr/>
            </p:nvSpPr>
            <p:spPr bwMode="auto">
              <a:xfrm>
                <a:off x="3046" y="3475"/>
                <a:ext cx="68" cy="21"/>
              </a:xfrm>
              <a:custGeom>
                <a:avLst/>
                <a:gdLst>
                  <a:gd name="T0" fmla="*/ 0 w 137"/>
                  <a:gd name="T1" fmla="*/ 1 h 40"/>
                  <a:gd name="T2" fmla="*/ 0 w 137"/>
                  <a:gd name="T3" fmla="*/ 1 h 40"/>
                  <a:gd name="T4" fmla="*/ 0 w 137"/>
                  <a:gd name="T5" fmla="*/ 1 h 40"/>
                  <a:gd name="T6" fmla="*/ 0 w 137"/>
                  <a:gd name="T7" fmla="*/ 1 h 40"/>
                  <a:gd name="T8" fmla="*/ 0 w 137"/>
                  <a:gd name="T9" fmla="*/ 1 h 40"/>
                  <a:gd name="T10" fmla="*/ 0 w 137"/>
                  <a:gd name="T11" fmla="*/ 1 h 40"/>
                  <a:gd name="T12" fmla="*/ 0 w 137"/>
                  <a:gd name="T13" fmla="*/ 1 h 40"/>
                  <a:gd name="T14" fmla="*/ 0 w 137"/>
                  <a:gd name="T15" fmla="*/ 1 h 40"/>
                  <a:gd name="T16" fmla="*/ 0 w 137"/>
                  <a:gd name="T17" fmla="*/ 1 h 40"/>
                  <a:gd name="T18" fmla="*/ 0 w 137"/>
                  <a:gd name="T19" fmla="*/ 0 h 40"/>
                  <a:gd name="T20" fmla="*/ 0 w 137"/>
                  <a:gd name="T21" fmla="*/ 1 h 40"/>
                  <a:gd name="T22" fmla="*/ 0 w 137"/>
                  <a:gd name="T23" fmla="*/ 1 h 40"/>
                  <a:gd name="T24" fmla="*/ 0 w 137"/>
                  <a:gd name="T25" fmla="*/ 1 h 40"/>
                  <a:gd name="T26" fmla="*/ 0 w 137"/>
                  <a:gd name="T27" fmla="*/ 1 h 40"/>
                  <a:gd name="T28" fmla="*/ 0 w 137"/>
                  <a:gd name="T29" fmla="*/ 1 h 40"/>
                  <a:gd name="T30" fmla="*/ 0 w 137"/>
                  <a:gd name="T31" fmla="*/ 1 h 40"/>
                  <a:gd name="T32" fmla="*/ 0 w 137"/>
                  <a:gd name="T33" fmla="*/ 1 h 40"/>
                  <a:gd name="T34" fmla="*/ 0 w 137"/>
                  <a:gd name="T35" fmla="*/ 1 h 40"/>
                  <a:gd name="T36" fmla="*/ 0 w 137"/>
                  <a:gd name="T37" fmla="*/ 1 h 40"/>
                  <a:gd name="T38" fmla="*/ 0 w 137"/>
                  <a:gd name="T39" fmla="*/ 1 h 40"/>
                  <a:gd name="T40" fmla="*/ 0 w 137"/>
                  <a:gd name="T41" fmla="*/ 1 h 40"/>
                  <a:gd name="T42" fmla="*/ 0 w 137"/>
                  <a:gd name="T43" fmla="*/ 1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7"/>
                  <a:gd name="T67" fmla="*/ 0 h 40"/>
                  <a:gd name="T68" fmla="*/ 137 w 137"/>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7" h="40">
                    <a:moveTo>
                      <a:pt x="128" y="40"/>
                    </a:moveTo>
                    <a:lnTo>
                      <a:pt x="110" y="38"/>
                    </a:lnTo>
                    <a:lnTo>
                      <a:pt x="93" y="36"/>
                    </a:lnTo>
                    <a:lnTo>
                      <a:pt x="76" y="32"/>
                    </a:lnTo>
                    <a:lnTo>
                      <a:pt x="58" y="28"/>
                    </a:lnTo>
                    <a:lnTo>
                      <a:pt x="41" y="23"/>
                    </a:lnTo>
                    <a:lnTo>
                      <a:pt x="26" y="18"/>
                    </a:lnTo>
                    <a:lnTo>
                      <a:pt x="11" y="14"/>
                    </a:lnTo>
                    <a:lnTo>
                      <a:pt x="0" y="8"/>
                    </a:lnTo>
                    <a:lnTo>
                      <a:pt x="2" y="0"/>
                    </a:lnTo>
                    <a:lnTo>
                      <a:pt x="17" y="3"/>
                    </a:lnTo>
                    <a:lnTo>
                      <a:pt x="34" y="7"/>
                    </a:lnTo>
                    <a:lnTo>
                      <a:pt x="53" y="10"/>
                    </a:lnTo>
                    <a:lnTo>
                      <a:pt x="71" y="14"/>
                    </a:lnTo>
                    <a:lnTo>
                      <a:pt x="89" y="17"/>
                    </a:lnTo>
                    <a:lnTo>
                      <a:pt x="107" y="21"/>
                    </a:lnTo>
                    <a:lnTo>
                      <a:pt x="123" y="25"/>
                    </a:lnTo>
                    <a:lnTo>
                      <a:pt x="137" y="29"/>
                    </a:lnTo>
                    <a:lnTo>
                      <a:pt x="136" y="31"/>
                    </a:lnTo>
                    <a:lnTo>
                      <a:pt x="132" y="34"/>
                    </a:lnTo>
                    <a:lnTo>
                      <a:pt x="129" y="37"/>
                    </a:lnTo>
                    <a:lnTo>
                      <a:pt x="128" y="40"/>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0" name="Freeform 150"/>
              <p:cNvSpPr>
                <a:spLocks/>
              </p:cNvSpPr>
              <p:nvPr/>
            </p:nvSpPr>
            <p:spPr bwMode="auto">
              <a:xfrm>
                <a:off x="2940" y="3454"/>
                <a:ext cx="63" cy="61"/>
              </a:xfrm>
              <a:custGeom>
                <a:avLst/>
                <a:gdLst>
                  <a:gd name="T0" fmla="*/ 1 w 124"/>
                  <a:gd name="T1" fmla="*/ 1 h 122"/>
                  <a:gd name="T2" fmla="*/ 1 w 124"/>
                  <a:gd name="T3" fmla="*/ 1 h 122"/>
                  <a:gd name="T4" fmla="*/ 1 w 124"/>
                  <a:gd name="T5" fmla="*/ 1 h 122"/>
                  <a:gd name="T6" fmla="*/ 1 w 124"/>
                  <a:gd name="T7" fmla="*/ 1 h 122"/>
                  <a:gd name="T8" fmla="*/ 1 w 124"/>
                  <a:gd name="T9" fmla="*/ 1 h 122"/>
                  <a:gd name="T10" fmla="*/ 1 w 124"/>
                  <a:gd name="T11" fmla="*/ 1 h 122"/>
                  <a:gd name="T12" fmla="*/ 1 w 124"/>
                  <a:gd name="T13" fmla="*/ 1 h 122"/>
                  <a:gd name="T14" fmla="*/ 1 w 124"/>
                  <a:gd name="T15" fmla="*/ 1 h 122"/>
                  <a:gd name="T16" fmla="*/ 1 w 124"/>
                  <a:gd name="T17" fmla="*/ 1 h 122"/>
                  <a:gd name="T18" fmla="*/ 1 w 124"/>
                  <a:gd name="T19" fmla="*/ 1 h 122"/>
                  <a:gd name="T20" fmla="*/ 1 w 124"/>
                  <a:gd name="T21" fmla="*/ 1 h 122"/>
                  <a:gd name="T22" fmla="*/ 1 w 124"/>
                  <a:gd name="T23" fmla="*/ 1 h 122"/>
                  <a:gd name="T24" fmla="*/ 1 w 124"/>
                  <a:gd name="T25" fmla="*/ 1 h 122"/>
                  <a:gd name="T26" fmla="*/ 1 w 124"/>
                  <a:gd name="T27" fmla="*/ 1 h 122"/>
                  <a:gd name="T28" fmla="*/ 1 w 124"/>
                  <a:gd name="T29" fmla="*/ 1 h 122"/>
                  <a:gd name="T30" fmla="*/ 1 w 124"/>
                  <a:gd name="T31" fmla="*/ 1 h 122"/>
                  <a:gd name="T32" fmla="*/ 1 w 124"/>
                  <a:gd name="T33" fmla="*/ 1 h 122"/>
                  <a:gd name="T34" fmla="*/ 1 w 124"/>
                  <a:gd name="T35" fmla="*/ 1 h 122"/>
                  <a:gd name="T36" fmla="*/ 1 w 124"/>
                  <a:gd name="T37" fmla="*/ 1 h 122"/>
                  <a:gd name="T38" fmla="*/ 1 w 124"/>
                  <a:gd name="T39" fmla="*/ 1 h 122"/>
                  <a:gd name="T40" fmla="*/ 1 w 124"/>
                  <a:gd name="T41" fmla="*/ 1 h 122"/>
                  <a:gd name="T42" fmla="*/ 1 w 124"/>
                  <a:gd name="T43" fmla="*/ 1 h 122"/>
                  <a:gd name="T44" fmla="*/ 1 w 124"/>
                  <a:gd name="T45" fmla="*/ 1 h 122"/>
                  <a:gd name="T46" fmla="*/ 1 w 124"/>
                  <a:gd name="T47" fmla="*/ 1 h 122"/>
                  <a:gd name="T48" fmla="*/ 1 w 124"/>
                  <a:gd name="T49" fmla="*/ 1 h 122"/>
                  <a:gd name="T50" fmla="*/ 1 w 124"/>
                  <a:gd name="T51" fmla="*/ 1 h 122"/>
                  <a:gd name="T52" fmla="*/ 1 w 124"/>
                  <a:gd name="T53" fmla="*/ 1 h 122"/>
                  <a:gd name="T54" fmla="*/ 1 w 124"/>
                  <a:gd name="T55" fmla="*/ 1 h 122"/>
                  <a:gd name="T56" fmla="*/ 1 w 124"/>
                  <a:gd name="T57" fmla="*/ 1 h 122"/>
                  <a:gd name="T58" fmla="*/ 1 w 124"/>
                  <a:gd name="T59" fmla="*/ 1 h 122"/>
                  <a:gd name="T60" fmla="*/ 1 w 124"/>
                  <a:gd name="T61" fmla="*/ 1 h 122"/>
                  <a:gd name="T62" fmla="*/ 1 w 124"/>
                  <a:gd name="T63" fmla="*/ 1 h 122"/>
                  <a:gd name="T64" fmla="*/ 1 w 124"/>
                  <a:gd name="T65" fmla="*/ 1 h 122"/>
                  <a:gd name="T66" fmla="*/ 1 w 124"/>
                  <a:gd name="T67" fmla="*/ 1 h 122"/>
                  <a:gd name="T68" fmla="*/ 1 w 124"/>
                  <a:gd name="T69" fmla="*/ 1 h 122"/>
                  <a:gd name="T70" fmla="*/ 1 w 124"/>
                  <a:gd name="T71" fmla="*/ 1 h 122"/>
                  <a:gd name="T72" fmla="*/ 1 w 124"/>
                  <a:gd name="T73" fmla="*/ 1 h 122"/>
                  <a:gd name="T74" fmla="*/ 1 w 124"/>
                  <a:gd name="T75" fmla="*/ 1 h 122"/>
                  <a:gd name="T76" fmla="*/ 1 w 124"/>
                  <a:gd name="T77" fmla="*/ 1 h 122"/>
                  <a:gd name="T78" fmla="*/ 1 w 124"/>
                  <a:gd name="T79" fmla="*/ 1 h 122"/>
                  <a:gd name="T80" fmla="*/ 1 w 124"/>
                  <a:gd name="T81" fmla="*/ 1 h 122"/>
                  <a:gd name="T82" fmla="*/ 0 w 124"/>
                  <a:gd name="T83" fmla="*/ 1 h 122"/>
                  <a:gd name="T84" fmla="*/ 0 w 124"/>
                  <a:gd name="T85" fmla="*/ 1 h 122"/>
                  <a:gd name="T86" fmla="*/ 1 w 124"/>
                  <a:gd name="T87" fmla="*/ 1 h 122"/>
                  <a:gd name="T88" fmla="*/ 1 w 124"/>
                  <a:gd name="T89" fmla="*/ 1 h 122"/>
                  <a:gd name="T90" fmla="*/ 1 w 124"/>
                  <a:gd name="T91" fmla="*/ 1 h 122"/>
                  <a:gd name="T92" fmla="*/ 1 w 124"/>
                  <a:gd name="T93" fmla="*/ 1 h 122"/>
                  <a:gd name="T94" fmla="*/ 1 w 124"/>
                  <a:gd name="T95" fmla="*/ 1 h 122"/>
                  <a:gd name="T96" fmla="*/ 1 w 124"/>
                  <a:gd name="T97" fmla="*/ 1 h 122"/>
                  <a:gd name="T98" fmla="*/ 1 w 124"/>
                  <a:gd name="T99" fmla="*/ 1 h 122"/>
                  <a:gd name="T100" fmla="*/ 1 w 124"/>
                  <a:gd name="T101" fmla="*/ 1 h 122"/>
                  <a:gd name="T102" fmla="*/ 1 w 124"/>
                  <a:gd name="T103" fmla="*/ 0 h 122"/>
                  <a:gd name="T104" fmla="*/ 1 w 124"/>
                  <a:gd name="T105" fmla="*/ 0 h 122"/>
                  <a:gd name="T106" fmla="*/ 1 w 124"/>
                  <a:gd name="T107" fmla="*/ 1 h 122"/>
                  <a:gd name="T108" fmla="*/ 1 w 124"/>
                  <a:gd name="T109" fmla="*/ 1 h 122"/>
                  <a:gd name="T110" fmla="*/ 1 w 124"/>
                  <a:gd name="T111" fmla="*/ 1 h 122"/>
                  <a:gd name="T112" fmla="*/ 1 w 124"/>
                  <a:gd name="T113" fmla="*/ 1 h 1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4"/>
                  <a:gd name="T172" fmla="*/ 0 h 122"/>
                  <a:gd name="T173" fmla="*/ 124 w 124"/>
                  <a:gd name="T174" fmla="*/ 122 h 1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4" h="122">
                    <a:moveTo>
                      <a:pt x="107" y="18"/>
                    </a:moveTo>
                    <a:lnTo>
                      <a:pt x="105" y="20"/>
                    </a:lnTo>
                    <a:lnTo>
                      <a:pt x="99" y="21"/>
                    </a:lnTo>
                    <a:lnTo>
                      <a:pt x="91" y="21"/>
                    </a:lnTo>
                    <a:lnTo>
                      <a:pt x="82" y="22"/>
                    </a:lnTo>
                    <a:lnTo>
                      <a:pt x="71" y="23"/>
                    </a:lnTo>
                    <a:lnTo>
                      <a:pt x="60" y="26"/>
                    </a:lnTo>
                    <a:lnTo>
                      <a:pt x="51" y="28"/>
                    </a:lnTo>
                    <a:lnTo>
                      <a:pt x="41" y="31"/>
                    </a:lnTo>
                    <a:lnTo>
                      <a:pt x="30" y="48"/>
                    </a:lnTo>
                    <a:lnTo>
                      <a:pt x="26" y="63"/>
                    </a:lnTo>
                    <a:lnTo>
                      <a:pt x="29" y="76"/>
                    </a:lnTo>
                    <a:lnTo>
                      <a:pt x="39" y="89"/>
                    </a:lnTo>
                    <a:lnTo>
                      <a:pt x="45" y="94"/>
                    </a:lnTo>
                    <a:lnTo>
                      <a:pt x="49" y="96"/>
                    </a:lnTo>
                    <a:lnTo>
                      <a:pt x="55" y="98"/>
                    </a:lnTo>
                    <a:lnTo>
                      <a:pt x="61" y="99"/>
                    </a:lnTo>
                    <a:lnTo>
                      <a:pt x="68" y="99"/>
                    </a:lnTo>
                    <a:lnTo>
                      <a:pt x="74" y="98"/>
                    </a:lnTo>
                    <a:lnTo>
                      <a:pt x="81" y="96"/>
                    </a:lnTo>
                    <a:lnTo>
                      <a:pt x="89" y="92"/>
                    </a:lnTo>
                    <a:lnTo>
                      <a:pt x="101" y="79"/>
                    </a:lnTo>
                    <a:lnTo>
                      <a:pt x="104" y="65"/>
                    </a:lnTo>
                    <a:lnTo>
                      <a:pt x="107" y="56"/>
                    </a:lnTo>
                    <a:lnTo>
                      <a:pt x="121" y="56"/>
                    </a:lnTo>
                    <a:lnTo>
                      <a:pt x="124" y="67"/>
                    </a:lnTo>
                    <a:lnTo>
                      <a:pt x="123" y="79"/>
                    </a:lnTo>
                    <a:lnTo>
                      <a:pt x="119" y="91"/>
                    </a:lnTo>
                    <a:lnTo>
                      <a:pt x="112" y="103"/>
                    </a:lnTo>
                    <a:lnTo>
                      <a:pt x="104" y="111"/>
                    </a:lnTo>
                    <a:lnTo>
                      <a:pt x="94" y="117"/>
                    </a:lnTo>
                    <a:lnTo>
                      <a:pt x="85" y="120"/>
                    </a:lnTo>
                    <a:lnTo>
                      <a:pt x="75" y="121"/>
                    </a:lnTo>
                    <a:lnTo>
                      <a:pt x="64" y="122"/>
                    </a:lnTo>
                    <a:lnTo>
                      <a:pt x="53" y="120"/>
                    </a:lnTo>
                    <a:lnTo>
                      <a:pt x="41" y="118"/>
                    </a:lnTo>
                    <a:lnTo>
                      <a:pt x="29" y="113"/>
                    </a:lnTo>
                    <a:lnTo>
                      <a:pt x="18" y="106"/>
                    </a:lnTo>
                    <a:lnTo>
                      <a:pt x="10" y="95"/>
                    </a:lnTo>
                    <a:lnTo>
                      <a:pt x="5" y="82"/>
                    </a:lnTo>
                    <a:lnTo>
                      <a:pt x="1" y="69"/>
                    </a:lnTo>
                    <a:lnTo>
                      <a:pt x="0" y="61"/>
                    </a:lnTo>
                    <a:lnTo>
                      <a:pt x="0" y="52"/>
                    </a:lnTo>
                    <a:lnTo>
                      <a:pt x="2" y="44"/>
                    </a:lnTo>
                    <a:lnTo>
                      <a:pt x="7" y="35"/>
                    </a:lnTo>
                    <a:lnTo>
                      <a:pt x="11" y="28"/>
                    </a:lnTo>
                    <a:lnTo>
                      <a:pt x="17" y="21"/>
                    </a:lnTo>
                    <a:lnTo>
                      <a:pt x="24" y="15"/>
                    </a:lnTo>
                    <a:lnTo>
                      <a:pt x="32" y="11"/>
                    </a:lnTo>
                    <a:lnTo>
                      <a:pt x="41" y="6"/>
                    </a:lnTo>
                    <a:lnTo>
                      <a:pt x="51" y="3"/>
                    </a:lnTo>
                    <a:lnTo>
                      <a:pt x="61" y="0"/>
                    </a:lnTo>
                    <a:lnTo>
                      <a:pt x="71" y="0"/>
                    </a:lnTo>
                    <a:lnTo>
                      <a:pt x="82" y="1"/>
                    </a:lnTo>
                    <a:lnTo>
                      <a:pt x="91" y="5"/>
                    </a:lnTo>
                    <a:lnTo>
                      <a:pt x="100" y="11"/>
                    </a:lnTo>
                    <a:lnTo>
                      <a:pt x="107" y="1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1" name="Freeform 151"/>
              <p:cNvSpPr>
                <a:spLocks/>
              </p:cNvSpPr>
              <p:nvPr/>
            </p:nvSpPr>
            <p:spPr bwMode="auto">
              <a:xfrm>
                <a:off x="3108" y="3496"/>
                <a:ext cx="18" cy="27"/>
              </a:xfrm>
              <a:custGeom>
                <a:avLst/>
                <a:gdLst>
                  <a:gd name="T0" fmla="*/ 0 w 37"/>
                  <a:gd name="T1" fmla="*/ 1 h 53"/>
                  <a:gd name="T2" fmla="*/ 0 w 37"/>
                  <a:gd name="T3" fmla="*/ 1 h 53"/>
                  <a:gd name="T4" fmla="*/ 0 w 37"/>
                  <a:gd name="T5" fmla="*/ 1 h 53"/>
                  <a:gd name="T6" fmla="*/ 0 w 37"/>
                  <a:gd name="T7" fmla="*/ 1 h 53"/>
                  <a:gd name="T8" fmla="*/ 0 w 37"/>
                  <a:gd name="T9" fmla="*/ 1 h 53"/>
                  <a:gd name="T10" fmla="*/ 0 w 37"/>
                  <a:gd name="T11" fmla="*/ 1 h 53"/>
                  <a:gd name="T12" fmla="*/ 0 w 37"/>
                  <a:gd name="T13" fmla="*/ 1 h 53"/>
                  <a:gd name="T14" fmla="*/ 0 w 37"/>
                  <a:gd name="T15" fmla="*/ 1 h 53"/>
                  <a:gd name="T16" fmla="*/ 0 w 37"/>
                  <a:gd name="T17" fmla="*/ 1 h 53"/>
                  <a:gd name="T18" fmla="*/ 0 w 37"/>
                  <a:gd name="T19" fmla="*/ 1 h 53"/>
                  <a:gd name="T20" fmla="*/ 0 w 37"/>
                  <a:gd name="T21" fmla="*/ 1 h 53"/>
                  <a:gd name="T22" fmla="*/ 0 w 37"/>
                  <a:gd name="T23" fmla="*/ 1 h 53"/>
                  <a:gd name="T24" fmla="*/ 0 w 37"/>
                  <a:gd name="T25" fmla="*/ 0 h 53"/>
                  <a:gd name="T26" fmla="*/ 0 w 37"/>
                  <a:gd name="T27" fmla="*/ 1 h 53"/>
                  <a:gd name="T28" fmla="*/ 0 w 37"/>
                  <a:gd name="T29" fmla="*/ 1 h 53"/>
                  <a:gd name="T30" fmla="*/ 0 w 37"/>
                  <a:gd name="T31" fmla="*/ 1 h 53"/>
                  <a:gd name="T32" fmla="*/ 0 w 37"/>
                  <a:gd name="T33" fmla="*/ 1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
                  <a:gd name="T52" fmla="*/ 0 h 53"/>
                  <a:gd name="T53" fmla="*/ 37 w 37"/>
                  <a:gd name="T54" fmla="*/ 53 h 5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 h="53">
                    <a:moveTo>
                      <a:pt x="37" y="7"/>
                    </a:moveTo>
                    <a:lnTo>
                      <a:pt x="32" y="13"/>
                    </a:lnTo>
                    <a:lnTo>
                      <a:pt x="29" y="20"/>
                    </a:lnTo>
                    <a:lnTo>
                      <a:pt x="25" y="29"/>
                    </a:lnTo>
                    <a:lnTo>
                      <a:pt x="23" y="37"/>
                    </a:lnTo>
                    <a:lnTo>
                      <a:pt x="20" y="44"/>
                    </a:lnTo>
                    <a:lnTo>
                      <a:pt x="15" y="50"/>
                    </a:lnTo>
                    <a:lnTo>
                      <a:pt x="8" y="53"/>
                    </a:lnTo>
                    <a:lnTo>
                      <a:pt x="0" y="53"/>
                    </a:lnTo>
                    <a:lnTo>
                      <a:pt x="4" y="38"/>
                    </a:lnTo>
                    <a:lnTo>
                      <a:pt x="12" y="26"/>
                    </a:lnTo>
                    <a:lnTo>
                      <a:pt x="21" y="13"/>
                    </a:lnTo>
                    <a:lnTo>
                      <a:pt x="29" y="0"/>
                    </a:lnTo>
                    <a:lnTo>
                      <a:pt x="32" y="2"/>
                    </a:lnTo>
                    <a:lnTo>
                      <a:pt x="33" y="3"/>
                    </a:lnTo>
                    <a:lnTo>
                      <a:pt x="36" y="5"/>
                    </a:lnTo>
                    <a:lnTo>
                      <a:pt x="37" y="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2" name="Freeform 152"/>
              <p:cNvSpPr>
                <a:spLocks/>
              </p:cNvSpPr>
              <p:nvPr/>
            </p:nvSpPr>
            <p:spPr bwMode="auto">
              <a:xfrm>
                <a:off x="3016" y="3472"/>
                <a:ext cx="19" cy="33"/>
              </a:xfrm>
              <a:custGeom>
                <a:avLst/>
                <a:gdLst>
                  <a:gd name="T0" fmla="*/ 1 w 38"/>
                  <a:gd name="T1" fmla="*/ 1 h 66"/>
                  <a:gd name="T2" fmla="*/ 1 w 38"/>
                  <a:gd name="T3" fmla="*/ 1 h 66"/>
                  <a:gd name="T4" fmla="*/ 1 w 38"/>
                  <a:gd name="T5" fmla="*/ 1 h 66"/>
                  <a:gd name="T6" fmla="*/ 1 w 38"/>
                  <a:gd name="T7" fmla="*/ 1 h 66"/>
                  <a:gd name="T8" fmla="*/ 1 w 38"/>
                  <a:gd name="T9" fmla="*/ 1 h 66"/>
                  <a:gd name="T10" fmla="*/ 1 w 38"/>
                  <a:gd name="T11" fmla="*/ 1 h 66"/>
                  <a:gd name="T12" fmla="*/ 1 w 38"/>
                  <a:gd name="T13" fmla="*/ 1 h 66"/>
                  <a:gd name="T14" fmla="*/ 1 w 38"/>
                  <a:gd name="T15" fmla="*/ 1 h 66"/>
                  <a:gd name="T16" fmla="*/ 0 w 38"/>
                  <a:gd name="T17" fmla="*/ 1 h 66"/>
                  <a:gd name="T18" fmla="*/ 1 w 38"/>
                  <a:gd name="T19" fmla="*/ 1 h 66"/>
                  <a:gd name="T20" fmla="*/ 1 w 38"/>
                  <a:gd name="T21" fmla="*/ 1 h 66"/>
                  <a:gd name="T22" fmla="*/ 1 w 38"/>
                  <a:gd name="T23" fmla="*/ 1 h 66"/>
                  <a:gd name="T24" fmla="*/ 1 w 38"/>
                  <a:gd name="T25" fmla="*/ 1 h 66"/>
                  <a:gd name="T26" fmla="*/ 1 w 38"/>
                  <a:gd name="T27" fmla="*/ 1 h 66"/>
                  <a:gd name="T28" fmla="*/ 1 w 38"/>
                  <a:gd name="T29" fmla="*/ 1 h 66"/>
                  <a:gd name="T30" fmla="*/ 1 w 38"/>
                  <a:gd name="T31" fmla="*/ 1 h 66"/>
                  <a:gd name="T32" fmla="*/ 1 w 38"/>
                  <a:gd name="T33" fmla="*/ 0 h 66"/>
                  <a:gd name="T34" fmla="*/ 1 w 38"/>
                  <a:gd name="T35" fmla="*/ 1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66"/>
                  <a:gd name="T56" fmla="*/ 38 w 38"/>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66">
                    <a:moveTo>
                      <a:pt x="38" y="6"/>
                    </a:moveTo>
                    <a:lnTo>
                      <a:pt x="33" y="14"/>
                    </a:lnTo>
                    <a:lnTo>
                      <a:pt x="30" y="22"/>
                    </a:lnTo>
                    <a:lnTo>
                      <a:pt x="25" y="31"/>
                    </a:lnTo>
                    <a:lnTo>
                      <a:pt x="22" y="39"/>
                    </a:lnTo>
                    <a:lnTo>
                      <a:pt x="17" y="47"/>
                    </a:lnTo>
                    <a:lnTo>
                      <a:pt x="12" y="55"/>
                    </a:lnTo>
                    <a:lnTo>
                      <a:pt x="7" y="61"/>
                    </a:lnTo>
                    <a:lnTo>
                      <a:pt x="0" y="66"/>
                    </a:lnTo>
                    <a:lnTo>
                      <a:pt x="1" y="56"/>
                    </a:lnTo>
                    <a:lnTo>
                      <a:pt x="3" y="47"/>
                    </a:lnTo>
                    <a:lnTo>
                      <a:pt x="6" y="38"/>
                    </a:lnTo>
                    <a:lnTo>
                      <a:pt x="10" y="28"/>
                    </a:lnTo>
                    <a:lnTo>
                      <a:pt x="15" y="20"/>
                    </a:lnTo>
                    <a:lnTo>
                      <a:pt x="21" y="12"/>
                    </a:lnTo>
                    <a:lnTo>
                      <a:pt x="26" y="5"/>
                    </a:lnTo>
                    <a:lnTo>
                      <a:pt x="34" y="0"/>
                    </a:lnTo>
                    <a:lnTo>
                      <a:pt x="38" y="6"/>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3" name="Freeform 153"/>
              <p:cNvSpPr>
                <a:spLocks/>
              </p:cNvSpPr>
              <p:nvPr/>
            </p:nvSpPr>
            <p:spPr bwMode="auto">
              <a:xfrm>
                <a:off x="3059" y="3493"/>
                <a:ext cx="9" cy="16"/>
              </a:xfrm>
              <a:custGeom>
                <a:avLst/>
                <a:gdLst>
                  <a:gd name="T0" fmla="*/ 1 w 17"/>
                  <a:gd name="T1" fmla="*/ 0 h 34"/>
                  <a:gd name="T2" fmla="*/ 1 w 17"/>
                  <a:gd name="T3" fmla="*/ 0 h 34"/>
                  <a:gd name="T4" fmla="*/ 1 w 17"/>
                  <a:gd name="T5" fmla="*/ 0 h 34"/>
                  <a:gd name="T6" fmla="*/ 0 w 17"/>
                  <a:gd name="T7" fmla="*/ 0 h 34"/>
                  <a:gd name="T8" fmla="*/ 0 w 17"/>
                  <a:gd name="T9" fmla="*/ 0 h 34"/>
                  <a:gd name="T10" fmla="*/ 1 w 17"/>
                  <a:gd name="T11" fmla="*/ 0 h 34"/>
                  <a:gd name="T12" fmla="*/ 1 w 17"/>
                  <a:gd name="T13" fmla="*/ 0 h 34"/>
                  <a:gd name="T14" fmla="*/ 1 w 17"/>
                  <a:gd name="T15" fmla="*/ 0 h 34"/>
                  <a:gd name="T16" fmla="*/ 1 w 17"/>
                  <a:gd name="T17" fmla="*/ 0 h 34"/>
                  <a:gd name="T18" fmla="*/ 1 w 17"/>
                  <a:gd name="T19" fmla="*/ 0 h 34"/>
                  <a:gd name="T20" fmla="*/ 1 w 17"/>
                  <a:gd name="T21" fmla="*/ 0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34"/>
                  <a:gd name="T35" fmla="*/ 17 w 17"/>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34">
                    <a:moveTo>
                      <a:pt x="8" y="34"/>
                    </a:moveTo>
                    <a:lnTo>
                      <a:pt x="5" y="33"/>
                    </a:lnTo>
                    <a:lnTo>
                      <a:pt x="2" y="32"/>
                    </a:lnTo>
                    <a:lnTo>
                      <a:pt x="0" y="28"/>
                    </a:lnTo>
                    <a:lnTo>
                      <a:pt x="0" y="25"/>
                    </a:lnTo>
                    <a:lnTo>
                      <a:pt x="1" y="17"/>
                    </a:lnTo>
                    <a:lnTo>
                      <a:pt x="5" y="11"/>
                    </a:lnTo>
                    <a:lnTo>
                      <a:pt x="9" y="5"/>
                    </a:lnTo>
                    <a:lnTo>
                      <a:pt x="14" y="0"/>
                    </a:lnTo>
                    <a:lnTo>
                      <a:pt x="17" y="2"/>
                    </a:lnTo>
                    <a:lnTo>
                      <a:pt x="8" y="34"/>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4" name="Freeform 154"/>
              <p:cNvSpPr>
                <a:spLocks/>
              </p:cNvSpPr>
              <p:nvPr/>
            </p:nvSpPr>
            <p:spPr bwMode="auto">
              <a:xfrm>
                <a:off x="3014" y="3510"/>
                <a:ext cx="93" cy="24"/>
              </a:xfrm>
              <a:custGeom>
                <a:avLst/>
                <a:gdLst>
                  <a:gd name="T0" fmla="*/ 0 w 187"/>
                  <a:gd name="T1" fmla="*/ 1 h 47"/>
                  <a:gd name="T2" fmla="*/ 0 w 187"/>
                  <a:gd name="T3" fmla="*/ 1 h 47"/>
                  <a:gd name="T4" fmla="*/ 0 w 187"/>
                  <a:gd name="T5" fmla="*/ 1 h 47"/>
                  <a:gd name="T6" fmla="*/ 0 w 187"/>
                  <a:gd name="T7" fmla="*/ 1 h 47"/>
                  <a:gd name="T8" fmla="*/ 0 w 187"/>
                  <a:gd name="T9" fmla="*/ 1 h 47"/>
                  <a:gd name="T10" fmla="*/ 0 w 187"/>
                  <a:gd name="T11" fmla="*/ 1 h 47"/>
                  <a:gd name="T12" fmla="*/ 0 w 187"/>
                  <a:gd name="T13" fmla="*/ 1 h 47"/>
                  <a:gd name="T14" fmla="*/ 0 w 187"/>
                  <a:gd name="T15" fmla="*/ 1 h 47"/>
                  <a:gd name="T16" fmla="*/ 0 w 187"/>
                  <a:gd name="T17" fmla="*/ 1 h 47"/>
                  <a:gd name="T18" fmla="*/ 0 w 187"/>
                  <a:gd name="T19" fmla="*/ 1 h 47"/>
                  <a:gd name="T20" fmla="*/ 0 w 187"/>
                  <a:gd name="T21" fmla="*/ 1 h 47"/>
                  <a:gd name="T22" fmla="*/ 0 w 187"/>
                  <a:gd name="T23" fmla="*/ 1 h 47"/>
                  <a:gd name="T24" fmla="*/ 0 w 187"/>
                  <a:gd name="T25" fmla="*/ 1 h 47"/>
                  <a:gd name="T26" fmla="*/ 0 w 187"/>
                  <a:gd name="T27" fmla="*/ 1 h 47"/>
                  <a:gd name="T28" fmla="*/ 0 w 187"/>
                  <a:gd name="T29" fmla="*/ 1 h 47"/>
                  <a:gd name="T30" fmla="*/ 0 w 187"/>
                  <a:gd name="T31" fmla="*/ 1 h 47"/>
                  <a:gd name="T32" fmla="*/ 0 w 187"/>
                  <a:gd name="T33" fmla="*/ 1 h 47"/>
                  <a:gd name="T34" fmla="*/ 0 w 187"/>
                  <a:gd name="T35" fmla="*/ 1 h 47"/>
                  <a:gd name="T36" fmla="*/ 0 w 187"/>
                  <a:gd name="T37" fmla="*/ 1 h 47"/>
                  <a:gd name="T38" fmla="*/ 0 w 187"/>
                  <a:gd name="T39" fmla="*/ 1 h 47"/>
                  <a:gd name="T40" fmla="*/ 0 w 187"/>
                  <a:gd name="T41" fmla="*/ 0 h 47"/>
                  <a:gd name="T42" fmla="*/ 0 w 187"/>
                  <a:gd name="T43" fmla="*/ 1 h 47"/>
                  <a:gd name="T44" fmla="*/ 0 w 187"/>
                  <a:gd name="T45" fmla="*/ 1 h 47"/>
                  <a:gd name="T46" fmla="*/ 0 w 187"/>
                  <a:gd name="T47" fmla="*/ 1 h 47"/>
                  <a:gd name="T48" fmla="*/ 0 w 187"/>
                  <a:gd name="T49" fmla="*/ 1 h 47"/>
                  <a:gd name="T50" fmla="*/ 0 w 187"/>
                  <a:gd name="T51" fmla="*/ 1 h 47"/>
                  <a:gd name="T52" fmla="*/ 0 w 187"/>
                  <a:gd name="T53" fmla="*/ 1 h 47"/>
                  <a:gd name="T54" fmla="*/ 0 w 187"/>
                  <a:gd name="T55" fmla="*/ 1 h 47"/>
                  <a:gd name="T56" fmla="*/ 0 w 187"/>
                  <a:gd name="T57" fmla="*/ 1 h 47"/>
                  <a:gd name="T58" fmla="*/ 0 w 187"/>
                  <a:gd name="T59" fmla="*/ 1 h 47"/>
                  <a:gd name="T60" fmla="*/ 0 w 187"/>
                  <a:gd name="T61" fmla="*/ 1 h 47"/>
                  <a:gd name="T62" fmla="*/ 0 w 187"/>
                  <a:gd name="T63" fmla="*/ 1 h 47"/>
                  <a:gd name="T64" fmla="*/ 0 w 187"/>
                  <a:gd name="T65" fmla="*/ 1 h 47"/>
                  <a:gd name="T66" fmla="*/ 0 w 187"/>
                  <a:gd name="T67" fmla="*/ 1 h 47"/>
                  <a:gd name="T68" fmla="*/ 0 w 187"/>
                  <a:gd name="T69" fmla="*/ 1 h 47"/>
                  <a:gd name="T70" fmla="*/ 0 w 187"/>
                  <a:gd name="T71" fmla="*/ 1 h 47"/>
                  <a:gd name="T72" fmla="*/ 0 w 187"/>
                  <a:gd name="T73" fmla="*/ 1 h 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7"/>
                  <a:gd name="T112" fmla="*/ 0 h 47"/>
                  <a:gd name="T113" fmla="*/ 187 w 187"/>
                  <a:gd name="T114" fmla="*/ 47 h 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7" h="47">
                    <a:moveTo>
                      <a:pt x="186" y="47"/>
                    </a:moveTo>
                    <a:lnTo>
                      <a:pt x="182" y="47"/>
                    </a:lnTo>
                    <a:lnTo>
                      <a:pt x="175" y="46"/>
                    </a:lnTo>
                    <a:lnTo>
                      <a:pt x="167" y="45"/>
                    </a:lnTo>
                    <a:lnTo>
                      <a:pt x="158" y="43"/>
                    </a:lnTo>
                    <a:lnTo>
                      <a:pt x="147" y="40"/>
                    </a:lnTo>
                    <a:lnTo>
                      <a:pt x="134" y="38"/>
                    </a:lnTo>
                    <a:lnTo>
                      <a:pt x="120" y="35"/>
                    </a:lnTo>
                    <a:lnTo>
                      <a:pt x="106" y="31"/>
                    </a:lnTo>
                    <a:lnTo>
                      <a:pt x="91" y="27"/>
                    </a:lnTo>
                    <a:lnTo>
                      <a:pt x="77" y="23"/>
                    </a:lnTo>
                    <a:lnTo>
                      <a:pt x="63" y="20"/>
                    </a:lnTo>
                    <a:lnTo>
                      <a:pt x="49" y="16"/>
                    </a:lnTo>
                    <a:lnTo>
                      <a:pt x="35" y="13"/>
                    </a:lnTo>
                    <a:lnTo>
                      <a:pt x="22" y="9"/>
                    </a:lnTo>
                    <a:lnTo>
                      <a:pt x="11" y="7"/>
                    </a:lnTo>
                    <a:lnTo>
                      <a:pt x="0" y="5"/>
                    </a:lnTo>
                    <a:lnTo>
                      <a:pt x="4" y="2"/>
                    </a:lnTo>
                    <a:lnTo>
                      <a:pt x="8" y="1"/>
                    </a:lnTo>
                    <a:lnTo>
                      <a:pt x="15" y="1"/>
                    </a:lnTo>
                    <a:lnTo>
                      <a:pt x="20" y="0"/>
                    </a:lnTo>
                    <a:lnTo>
                      <a:pt x="37" y="1"/>
                    </a:lnTo>
                    <a:lnTo>
                      <a:pt x="56" y="3"/>
                    </a:lnTo>
                    <a:lnTo>
                      <a:pt x="74" y="7"/>
                    </a:lnTo>
                    <a:lnTo>
                      <a:pt x="92" y="10"/>
                    </a:lnTo>
                    <a:lnTo>
                      <a:pt x="111" y="14"/>
                    </a:lnTo>
                    <a:lnTo>
                      <a:pt x="128" y="18"/>
                    </a:lnTo>
                    <a:lnTo>
                      <a:pt x="144" y="23"/>
                    </a:lnTo>
                    <a:lnTo>
                      <a:pt x="158" y="28"/>
                    </a:lnTo>
                    <a:lnTo>
                      <a:pt x="160" y="29"/>
                    </a:lnTo>
                    <a:lnTo>
                      <a:pt x="165" y="31"/>
                    </a:lnTo>
                    <a:lnTo>
                      <a:pt x="170" y="33"/>
                    </a:lnTo>
                    <a:lnTo>
                      <a:pt x="175" y="36"/>
                    </a:lnTo>
                    <a:lnTo>
                      <a:pt x="181" y="38"/>
                    </a:lnTo>
                    <a:lnTo>
                      <a:pt x="185" y="40"/>
                    </a:lnTo>
                    <a:lnTo>
                      <a:pt x="187" y="44"/>
                    </a:lnTo>
                    <a:lnTo>
                      <a:pt x="186" y="4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5" name="Freeform 155"/>
              <p:cNvSpPr>
                <a:spLocks/>
              </p:cNvSpPr>
              <p:nvPr/>
            </p:nvSpPr>
            <p:spPr bwMode="auto">
              <a:xfrm>
                <a:off x="2423" y="3350"/>
                <a:ext cx="28" cy="11"/>
              </a:xfrm>
              <a:custGeom>
                <a:avLst/>
                <a:gdLst>
                  <a:gd name="T0" fmla="*/ 1 w 55"/>
                  <a:gd name="T1" fmla="*/ 1 h 22"/>
                  <a:gd name="T2" fmla="*/ 1 w 55"/>
                  <a:gd name="T3" fmla="*/ 1 h 22"/>
                  <a:gd name="T4" fmla="*/ 1 w 55"/>
                  <a:gd name="T5" fmla="*/ 1 h 22"/>
                  <a:gd name="T6" fmla="*/ 1 w 55"/>
                  <a:gd name="T7" fmla="*/ 1 h 22"/>
                  <a:gd name="T8" fmla="*/ 1 w 55"/>
                  <a:gd name="T9" fmla="*/ 1 h 22"/>
                  <a:gd name="T10" fmla="*/ 1 w 55"/>
                  <a:gd name="T11" fmla="*/ 1 h 22"/>
                  <a:gd name="T12" fmla="*/ 1 w 55"/>
                  <a:gd name="T13" fmla="*/ 1 h 22"/>
                  <a:gd name="T14" fmla="*/ 1 w 55"/>
                  <a:gd name="T15" fmla="*/ 1 h 22"/>
                  <a:gd name="T16" fmla="*/ 0 w 55"/>
                  <a:gd name="T17" fmla="*/ 1 h 22"/>
                  <a:gd name="T18" fmla="*/ 0 w 55"/>
                  <a:gd name="T19" fmla="*/ 1 h 22"/>
                  <a:gd name="T20" fmla="*/ 0 w 55"/>
                  <a:gd name="T21" fmla="*/ 1 h 22"/>
                  <a:gd name="T22" fmla="*/ 1 w 55"/>
                  <a:gd name="T23" fmla="*/ 1 h 22"/>
                  <a:gd name="T24" fmla="*/ 1 w 55"/>
                  <a:gd name="T25" fmla="*/ 1 h 22"/>
                  <a:gd name="T26" fmla="*/ 1 w 55"/>
                  <a:gd name="T27" fmla="*/ 0 h 22"/>
                  <a:gd name="T28" fmla="*/ 1 w 55"/>
                  <a:gd name="T29" fmla="*/ 1 h 22"/>
                  <a:gd name="T30" fmla="*/ 1 w 55"/>
                  <a:gd name="T31" fmla="*/ 1 h 22"/>
                  <a:gd name="T32" fmla="*/ 1 w 55"/>
                  <a:gd name="T33" fmla="*/ 1 h 22"/>
                  <a:gd name="T34" fmla="*/ 1 w 55"/>
                  <a:gd name="T35" fmla="*/ 1 h 22"/>
                  <a:gd name="T36" fmla="*/ 1 w 55"/>
                  <a:gd name="T37" fmla="*/ 1 h 22"/>
                  <a:gd name="T38" fmla="*/ 1 w 55"/>
                  <a:gd name="T39" fmla="*/ 1 h 22"/>
                  <a:gd name="T40" fmla="*/ 1 w 55"/>
                  <a:gd name="T41" fmla="*/ 1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22"/>
                  <a:gd name="T65" fmla="*/ 55 w 55"/>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22">
                    <a:moveTo>
                      <a:pt x="55" y="22"/>
                    </a:moveTo>
                    <a:lnTo>
                      <a:pt x="48" y="22"/>
                    </a:lnTo>
                    <a:lnTo>
                      <a:pt x="41" y="22"/>
                    </a:lnTo>
                    <a:lnTo>
                      <a:pt x="34" y="21"/>
                    </a:lnTo>
                    <a:lnTo>
                      <a:pt x="27" y="20"/>
                    </a:lnTo>
                    <a:lnTo>
                      <a:pt x="19" y="17"/>
                    </a:lnTo>
                    <a:lnTo>
                      <a:pt x="12" y="16"/>
                    </a:lnTo>
                    <a:lnTo>
                      <a:pt x="6" y="15"/>
                    </a:lnTo>
                    <a:lnTo>
                      <a:pt x="0" y="14"/>
                    </a:lnTo>
                    <a:lnTo>
                      <a:pt x="0" y="9"/>
                    </a:lnTo>
                    <a:lnTo>
                      <a:pt x="0" y="6"/>
                    </a:lnTo>
                    <a:lnTo>
                      <a:pt x="2" y="3"/>
                    </a:lnTo>
                    <a:lnTo>
                      <a:pt x="7" y="1"/>
                    </a:lnTo>
                    <a:lnTo>
                      <a:pt x="12" y="0"/>
                    </a:lnTo>
                    <a:lnTo>
                      <a:pt x="19" y="1"/>
                    </a:lnTo>
                    <a:lnTo>
                      <a:pt x="25" y="2"/>
                    </a:lnTo>
                    <a:lnTo>
                      <a:pt x="32" y="6"/>
                    </a:lnTo>
                    <a:lnTo>
                      <a:pt x="38" y="9"/>
                    </a:lnTo>
                    <a:lnTo>
                      <a:pt x="45" y="13"/>
                    </a:lnTo>
                    <a:lnTo>
                      <a:pt x="50" y="17"/>
                    </a:lnTo>
                    <a:lnTo>
                      <a:pt x="55" y="2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6" name="Freeform 156"/>
              <p:cNvSpPr>
                <a:spLocks/>
              </p:cNvSpPr>
              <p:nvPr/>
            </p:nvSpPr>
            <p:spPr bwMode="auto">
              <a:xfrm>
                <a:off x="2491" y="3375"/>
                <a:ext cx="81" cy="27"/>
              </a:xfrm>
              <a:custGeom>
                <a:avLst/>
                <a:gdLst>
                  <a:gd name="T0" fmla="*/ 0 w 163"/>
                  <a:gd name="T1" fmla="*/ 1 h 53"/>
                  <a:gd name="T2" fmla="*/ 0 w 163"/>
                  <a:gd name="T3" fmla="*/ 1 h 53"/>
                  <a:gd name="T4" fmla="*/ 0 w 163"/>
                  <a:gd name="T5" fmla="*/ 1 h 53"/>
                  <a:gd name="T6" fmla="*/ 0 w 163"/>
                  <a:gd name="T7" fmla="*/ 1 h 53"/>
                  <a:gd name="T8" fmla="*/ 0 w 163"/>
                  <a:gd name="T9" fmla="*/ 1 h 53"/>
                  <a:gd name="T10" fmla="*/ 0 w 163"/>
                  <a:gd name="T11" fmla="*/ 1 h 53"/>
                  <a:gd name="T12" fmla="*/ 0 w 163"/>
                  <a:gd name="T13" fmla="*/ 1 h 53"/>
                  <a:gd name="T14" fmla="*/ 0 w 163"/>
                  <a:gd name="T15" fmla="*/ 1 h 53"/>
                  <a:gd name="T16" fmla="*/ 0 w 163"/>
                  <a:gd name="T17" fmla="*/ 1 h 53"/>
                  <a:gd name="T18" fmla="*/ 0 w 163"/>
                  <a:gd name="T19" fmla="*/ 1 h 53"/>
                  <a:gd name="T20" fmla="*/ 0 w 163"/>
                  <a:gd name="T21" fmla="*/ 1 h 53"/>
                  <a:gd name="T22" fmla="*/ 0 w 163"/>
                  <a:gd name="T23" fmla="*/ 1 h 53"/>
                  <a:gd name="T24" fmla="*/ 0 w 163"/>
                  <a:gd name="T25" fmla="*/ 1 h 53"/>
                  <a:gd name="T26" fmla="*/ 0 w 163"/>
                  <a:gd name="T27" fmla="*/ 1 h 53"/>
                  <a:gd name="T28" fmla="*/ 0 w 163"/>
                  <a:gd name="T29" fmla="*/ 1 h 53"/>
                  <a:gd name="T30" fmla="*/ 0 w 163"/>
                  <a:gd name="T31" fmla="*/ 1 h 53"/>
                  <a:gd name="T32" fmla="*/ 0 w 163"/>
                  <a:gd name="T33" fmla="*/ 0 h 53"/>
                  <a:gd name="T34" fmla="*/ 0 w 163"/>
                  <a:gd name="T35" fmla="*/ 1 h 53"/>
                  <a:gd name="T36" fmla="*/ 0 w 163"/>
                  <a:gd name="T37" fmla="*/ 1 h 53"/>
                  <a:gd name="T38" fmla="*/ 0 w 163"/>
                  <a:gd name="T39" fmla="*/ 1 h 53"/>
                  <a:gd name="T40" fmla="*/ 0 w 163"/>
                  <a:gd name="T41" fmla="*/ 1 h 53"/>
                  <a:gd name="T42" fmla="*/ 0 w 163"/>
                  <a:gd name="T43" fmla="*/ 1 h 53"/>
                  <a:gd name="T44" fmla="*/ 0 w 163"/>
                  <a:gd name="T45" fmla="*/ 1 h 53"/>
                  <a:gd name="T46" fmla="*/ 0 w 163"/>
                  <a:gd name="T47" fmla="*/ 1 h 53"/>
                  <a:gd name="T48" fmla="*/ 0 w 163"/>
                  <a:gd name="T49" fmla="*/ 1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3"/>
                  <a:gd name="T76" fmla="*/ 0 h 53"/>
                  <a:gd name="T77" fmla="*/ 163 w 163"/>
                  <a:gd name="T78" fmla="*/ 53 h 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3" h="53">
                    <a:moveTo>
                      <a:pt x="163" y="35"/>
                    </a:moveTo>
                    <a:lnTo>
                      <a:pt x="162" y="41"/>
                    </a:lnTo>
                    <a:lnTo>
                      <a:pt x="161" y="45"/>
                    </a:lnTo>
                    <a:lnTo>
                      <a:pt x="157" y="49"/>
                    </a:lnTo>
                    <a:lnTo>
                      <a:pt x="154" y="51"/>
                    </a:lnTo>
                    <a:lnTo>
                      <a:pt x="148" y="52"/>
                    </a:lnTo>
                    <a:lnTo>
                      <a:pt x="141" y="53"/>
                    </a:lnTo>
                    <a:lnTo>
                      <a:pt x="133" y="53"/>
                    </a:lnTo>
                    <a:lnTo>
                      <a:pt x="123" y="53"/>
                    </a:lnTo>
                    <a:lnTo>
                      <a:pt x="105" y="50"/>
                    </a:lnTo>
                    <a:lnTo>
                      <a:pt x="89" y="45"/>
                    </a:lnTo>
                    <a:lnTo>
                      <a:pt x="72" y="41"/>
                    </a:lnTo>
                    <a:lnTo>
                      <a:pt x="56" y="35"/>
                    </a:lnTo>
                    <a:lnTo>
                      <a:pt x="41" y="28"/>
                    </a:lnTo>
                    <a:lnTo>
                      <a:pt x="26" y="20"/>
                    </a:lnTo>
                    <a:lnTo>
                      <a:pt x="12" y="11"/>
                    </a:lnTo>
                    <a:lnTo>
                      <a:pt x="0" y="0"/>
                    </a:lnTo>
                    <a:lnTo>
                      <a:pt x="26" y="7"/>
                    </a:lnTo>
                    <a:lnTo>
                      <a:pt x="52" y="14"/>
                    </a:lnTo>
                    <a:lnTo>
                      <a:pt x="79" y="20"/>
                    </a:lnTo>
                    <a:lnTo>
                      <a:pt x="103" y="25"/>
                    </a:lnTo>
                    <a:lnTo>
                      <a:pt x="125" y="29"/>
                    </a:lnTo>
                    <a:lnTo>
                      <a:pt x="143" y="33"/>
                    </a:lnTo>
                    <a:lnTo>
                      <a:pt x="156" y="34"/>
                    </a:lnTo>
                    <a:lnTo>
                      <a:pt x="163" y="35"/>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7" name="Freeform 157"/>
              <p:cNvSpPr>
                <a:spLocks/>
              </p:cNvSpPr>
              <p:nvPr/>
            </p:nvSpPr>
            <p:spPr bwMode="auto">
              <a:xfrm>
                <a:off x="2454" y="3366"/>
                <a:ext cx="49" cy="47"/>
              </a:xfrm>
              <a:custGeom>
                <a:avLst/>
                <a:gdLst>
                  <a:gd name="T0" fmla="*/ 1 w 98"/>
                  <a:gd name="T1" fmla="*/ 1 h 93"/>
                  <a:gd name="T2" fmla="*/ 1 w 98"/>
                  <a:gd name="T3" fmla="*/ 1 h 93"/>
                  <a:gd name="T4" fmla="*/ 1 w 98"/>
                  <a:gd name="T5" fmla="*/ 1 h 93"/>
                  <a:gd name="T6" fmla="*/ 1 w 98"/>
                  <a:gd name="T7" fmla="*/ 1 h 93"/>
                  <a:gd name="T8" fmla="*/ 1 w 98"/>
                  <a:gd name="T9" fmla="*/ 1 h 93"/>
                  <a:gd name="T10" fmla="*/ 1 w 98"/>
                  <a:gd name="T11" fmla="*/ 1 h 93"/>
                  <a:gd name="T12" fmla="*/ 1 w 98"/>
                  <a:gd name="T13" fmla="*/ 1 h 93"/>
                  <a:gd name="T14" fmla="*/ 1 w 98"/>
                  <a:gd name="T15" fmla="*/ 1 h 93"/>
                  <a:gd name="T16" fmla="*/ 1 w 98"/>
                  <a:gd name="T17" fmla="*/ 1 h 93"/>
                  <a:gd name="T18" fmla="*/ 1 w 98"/>
                  <a:gd name="T19" fmla="*/ 1 h 93"/>
                  <a:gd name="T20" fmla="*/ 1 w 98"/>
                  <a:gd name="T21" fmla="*/ 1 h 93"/>
                  <a:gd name="T22" fmla="*/ 1 w 98"/>
                  <a:gd name="T23" fmla="*/ 1 h 93"/>
                  <a:gd name="T24" fmla="*/ 1 w 98"/>
                  <a:gd name="T25" fmla="*/ 1 h 93"/>
                  <a:gd name="T26" fmla="*/ 1 w 98"/>
                  <a:gd name="T27" fmla="*/ 1 h 93"/>
                  <a:gd name="T28" fmla="*/ 1 w 98"/>
                  <a:gd name="T29" fmla="*/ 1 h 93"/>
                  <a:gd name="T30" fmla="*/ 1 w 98"/>
                  <a:gd name="T31" fmla="*/ 1 h 93"/>
                  <a:gd name="T32" fmla="*/ 0 w 98"/>
                  <a:gd name="T33" fmla="*/ 1 h 93"/>
                  <a:gd name="T34" fmla="*/ 1 w 98"/>
                  <a:gd name="T35" fmla="*/ 0 h 93"/>
                  <a:gd name="T36" fmla="*/ 1 w 98"/>
                  <a:gd name="T37" fmla="*/ 1 h 93"/>
                  <a:gd name="T38" fmla="*/ 1 w 98"/>
                  <a:gd name="T39" fmla="*/ 1 h 93"/>
                  <a:gd name="T40" fmla="*/ 1 w 98"/>
                  <a:gd name="T41" fmla="*/ 1 h 93"/>
                  <a:gd name="T42" fmla="*/ 1 w 98"/>
                  <a:gd name="T43" fmla="*/ 1 h 93"/>
                  <a:gd name="T44" fmla="*/ 1 w 98"/>
                  <a:gd name="T45" fmla="*/ 1 h 93"/>
                  <a:gd name="T46" fmla="*/ 1 w 98"/>
                  <a:gd name="T47" fmla="*/ 1 h 93"/>
                  <a:gd name="T48" fmla="*/ 1 w 98"/>
                  <a:gd name="T49" fmla="*/ 1 h 93"/>
                  <a:gd name="T50" fmla="*/ 1 w 98"/>
                  <a:gd name="T51" fmla="*/ 1 h 9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8"/>
                  <a:gd name="T79" fmla="*/ 0 h 93"/>
                  <a:gd name="T80" fmla="*/ 98 w 98"/>
                  <a:gd name="T81" fmla="*/ 93 h 9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8" h="93">
                    <a:moveTo>
                      <a:pt x="98" y="77"/>
                    </a:moveTo>
                    <a:lnTo>
                      <a:pt x="93" y="86"/>
                    </a:lnTo>
                    <a:lnTo>
                      <a:pt x="89" y="92"/>
                    </a:lnTo>
                    <a:lnTo>
                      <a:pt x="83" y="93"/>
                    </a:lnTo>
                    <a:lnTo>
                      <a:pt x="77" y="92"/>
                    </a:lnTo>
                    <a:lnTo>
                      <a:pt x="70" y="89"/>
                    </a:lnTo>
                    <a:lnTo>
                      <a:pt x="63" y="85"/>
                    </a:lnTo>
                    <a:lnTo>
                      <a:pt x="56" y="82"/>
                    </a:lnTo>
                    <a:lnTo>
                      <a:pt x="49" y="78"/>
                    </a:lnTo>
                    <a:lnTo>
                      <a:pt x="40" y="74"/>
                    </a:lnTo>
                    <a:lnTo>
                      <a:pt x="31" y="68"/>
                    </a:lnTo>
                    <a:lnTo>
                      <a:pt x="24" y="60"/>
                    </a:lnTo>
                    <a:lnTo>
                      <a:pt x="17" y="52"/>
                    </a:lnTo>
                    <a:lnTo>
                      <a:pt x="11" y="43"/>
                    </a:lnTo>
                    <a:lnTo>
                      <a:pt x="7" y="33"/>
                    </a:lnTo>
                    <a:lnTo>
                      <a:pt x="3" y="24"/>
                    </a:lnTo>
                    <a:lnTo>
                      <a:pt x="0" y="15"/>
                    </a:lnTo>
                    <a:lnTo>
                      <a:pt x="11" y="0"/>
                    </a:lnTo>
                    <a:lnTo>
                      <a:pt x="14" y="2"/>
                    </a:lnTo>
                    <a:lnTo>
                      <a:pt x="20" y="9"/>
                    </a:lnTo>
                    <a:lnTo>
                      <a:pt x="30" y="21"/>
                    </a:lnTo>
                    <a:lnTo>
                      <a:pt x="41" y="32"/>
                    </a:lnTo>
                    <a:lnTo>
                      <a:pt x="55" y="46"/>
                    </a:lnTo>
                    <a:lnTo>
                      <a:pt x="69" y="59"/>
                    </a:lnTo>
                    <a:lnTo>
                      <a:pt x="84" y="69"/>
                    </a:lnTo>
                    <a:lnTo>
                      <a:pt x="98" y="77"/>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8" name="Freeform 158"/>
              <p:cNvSpPr>
                <a:spLocks/>
              </p:cNvSpPr>
              <p:nvPr/>
            </p:nvSpPr>
            <p:spPr bwMode="auto">
              <a:xfrm>
                <a:off x="2398" y="3380"/>
                <a:ext cx="40" cy="8"/>
              </a:xfrm>
              <a:custGeom>
                <a:avLst/>
                <a:gdLst>
                  <a:gd name="T0" fmla="*/ 0 w 81"/>
                  <a:gd name="T1" fmla="*/ 1 h 16"/>
                  <a:gd name="T2" fmla="*/ 0 w 81"/>
                  <a:gd name="T3" fmla="*/ 1 h 16"/>
                  <a:gd name="T4" fmla="*/ 0 w 81"/>
                  <a:gd name="T5" fmla="*/ 1 h 16"/>
                  <a:gd name="T6" fmla="*/ 0 w 81"/>
                  <a:gd name="T7" fmla="*/ 1 h 16"/>
                  <a:gd name="T8" fmla="*/ 0 w 81"/>
                  <a:gd name="T9" fmla="*/ 1 h 16"/>
                  <a:gd name="T10" fmla="*/ 0 w 81"/>
                  <a:gd name="T11" fmla="*/ 1 h 16"/>
                  <a:gd name="T12" fmla="*/ 0 w 81"/>
                  <a:gd name="T13" fmla="*/ 1 h 16"/>
                  <a:gd name="T14" fmla="*/ 0 w 81"/>
                  <a:gd name="T15" fmla="*/ 1 h 16"/>
                  <a:gd name="T16" fmla="*/ 0 w 81"/>
                  <a:gd name="T17" fmla="*/ 1 h 16"/>
                  <a:gd name="T18" fmla="*/ 0 w 81"/>
                  <a:gd name="T19" fmla="*/ 1 h 16"/>
                  <a:gd name="T20" fmla="*/ 0 w 81"/>
                  <a:gd name="T21" fmla="*/ 1 h 16"/>
                  <a:gd name="T22" fmla="*/ 0 w 81"/>
                  <a:gd name="T23" fmla="*/ 1 h 16"/>
                  <a:gd name="T24" fmla="*/ 0 w 81"/>
                  <a:gd name="T25" fmla="*/ 1 h 16"/>
                  <a:gd name="T26" fmla="*/ 0 w 81"/>
                  <a:gd name="T27" fmla="*/ 1 h 16"/>
                  <a:gd name="T28" fmla="*/ 0 w 81"/>
                  <a:gd name="T29" fmla="*/ 1 h 16"/>
                  <a:gd name="T30" fmla="*/ 0 w 81"/>
                  <a:gd name="T31" fmla="*/ 1 h 16"/>
                  <a:gd name="T32" fmla="*/ 0 w 81"/>
                  <a:gd name="T33" fmla="*/ 0 h 16"/>
                  <a:gd name="T34" fmla="*/ 0 w 81"/>
                  <a:gd name="T35" fmla="*/ 0 h 16"/>
                  <a:gd name="T36" fmla="*/ 0 w 81"/>
                  <a:gd name="T37" fmla="*/ 0 h 16"/>
                  <a:gd name="T38" fmla="*/ 0 w 81"/>
                  <a:gd name="T39" fmla="*/ 0 h 16"/>
                  <a:gd name="T40" fmla="*/ 0 w 81"/>
                  <a:gd name="T41" fmla="*/ 0 h 16"/>
                  <a:gd name="T42" fmla="*/ 0 w 81"/>
                  <a:gd name="T43" fmla="*/ 1 h 16"/>
                  <a:gd name="T44" fmla="*/ 0 w 81"/>
                  <a:gd name="T45" fmla="*/ 1 h 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1"/>
                  <a:gd name="T70" fmla="*/ 0 h 16"/>
                  <a:gd name="T71" fmla="*/ 81 w 81"/>
                  <a:gd name="T72" fmla="*/ 16 h 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1" h="16">
                    <a:moveTo>
                      <a:pt x="81" y="16"/>
                    </a:moveTo>
                    <a:lnTo>
                      <a:pt x="70" y="16"/>
                    </a:lnTo>
                    <a:lnTo>
                      <a:pt x="61" y="15"/>
                    </a:lnTo>
                    <a:lnTo>
                      <a:pt x="51" y="14"/>
                    </a:lnTo>
                    <a:lnTo>
                      <a:pt x="42" y="14"/>
                    </a:lnTo>
                    <a:lnTo>
                      <a:pt x="32" y="13"/>
                    </a:lnTo>
                    <a:lnTo>
                      <a:pt x="23" y="13"/>
                    </a:lnTo>
                    <a:lnTo>
                      <a:pt x="13" y="13"/>
                    </a:lnTo>
                    <a:lnTo>
                      <a:pt x="4" y="14"/>
                    </a:lnTo>
                    <a:lnTo>
                      <a:pt x="1" y="11"/>
                    </a:lnTo>
                    <a:lnTo>
                      <a:pt x="0" y="9"/>
                    </a:lnTo>
                    <a:lnTo>
                      <a:pt x="0" y="6"/>
                    </a:lnTo>
                    <a:lnTo>
                      <a:pt x="1" y="3"/>
                    </a:lnTo>
                    <a:lnTo>
                      <a:pt x="7" y="2"/>
                    </a:lnTo>
                    <a:lnTo>
                      <a:pt x="12" y="1"/>
                    </a:lnTo>
                    <a:lnTo>
                      <a:pt x="17" y="1"/>
                    </a:lnTo>
                    <a:lnTo>
                      <a:pt x="23" y="0"/>
                    </a:lnTo>
                    <a:lnTo>
                      <a:pt x="29" y="0"/>
                    </a:lnTo>
                    <a:lnTo>
                      <a:pt x="35" y="0"/>
                    </a:lnTo>
                    <a:lnTo>
                      <a:pt x="40" y="0"/>
                    </a:lnTo>
                    <a:lnTo>
                      <a:pt x="46" y="0"/>
                    </a:lnTo>
                    <a:lnTo>
                      <a:pt x="81" y="9"/>
                    </a:lnTo>
                    <a:lnTo>
                      <a:pt x="81" y="16"/>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79" name="Freeform 159"/>
              <p:cNvSpPr>
                <a:spLocks/>
              </p:cNvSpPr>
              <p:nvPr/>
            </p:nvSpPr>
            <p:spPr bwMode="auto">
              <a:xfrm>
                <a:off x="2521" y="3414"/>
                <a:ext cx="90" cy="23"/>
              </a:xfrm>
              <a:custGeom>
                <a:avLst/>
                <a:gdLst>
                  <a:gd name="T0" fmla="*/ 0 w 181"/>
                  <a:gd name="T1" fmla="*/ 1 h 46"/>
                  <a:gd name="T2" fmla="*/ 0 w 181"/>
                  <a:gd name="T3" fmla="*/ 1 h 46"/>
                  <a:gd name="T4" fmla="*/ 0 w 181"/>
                  <a:gd name="T5" fmla="*/ 1 h 46"/>
                  <a:gd name="T6" fmla="*/ 0 w 181"/>
                  <a:gd name="T7" fmla="*/ 1 h 46"/>
                  <a:gd name="T8" fmla="*/ 0 w 181"/>
                  <a:gd name="T9" fmla="*/ 1 h 46"/>
                  <a:gd name="T10" fmla="*/ 0 w 181"/>
                  <a:gd name="T11" fmla="*/ 1 h 46"/>
                  <a:gd name="T12" fmla="*/ 0 w 181"/>
                  <a:gd name="T13" fmla="*/ 1 h 46"/>
                  <a:gd name="T14" fmla="*/ 0 w 181"/>
                  <a:gd name="T15" fmla="*/ 1 h 46"/>
                  <a:gd name="T16" fmla="*/ 0 w 181"/>
                  <a:gd name="T17" fmla="*/ 1 h 46"/>
                  <a:gd name="T18" fmla="*/ 0 w 181"/>
                  <a:gd name="T19" fmla="*/ 1 h 46"/>
                  <a:gd name="T20" fmla="*/ 0 w 181"/>
                  <a:gd name="T21" fmla="*/ 1 h 46"/>
                  <a:gd name="T22" fmla="*/ 0 w 181"/>
                  <a:gd name="T23" fmla="*/ 1 h 46"/>
                  <a:gd name="T24" fmla="*/ 0 w 181"/>
                  <a:gd name="T25" fmla="*/ 0 h 46"/>
                  <a:gd name="T26" fmla="*/ 0 w 181"/>
                  <a:gd name="T27" fmla="*/ 1 h 46"/>
                  <a:gd name="T28" fmla="*/ 0 w 181"/>
                  <a:gd name="T29" fmla="*/ 1 h 46"/>
                  <a:gd name="T30" fmla="*/ 0 w 181"/>
                  <a:gd name="T31" fmla="*/ 1 h 46"/>
                  <a:gd name="T32" fmla="*/ 0 w 181"/>
                  <a:gd name="T33" fmla="*/ 1 h 46"/>
                  <a:gd name="T34" fmla="*/ 0 w 181"/>
                  <a:gd name="T35" fmla="*/ 1 h 46"/>
                  <a:gd name="T36" fmla="*/ 0 w 181"/>
                  <a:gd name="T37" fmla="*/ 1 h 46"/>
                  <a:gd name="T38" fmla="*/ 0 w 181"/>
                  <a:gd name="T39" fmla="*/ 1 h 46"/>
                  <a:gd name="T40" fmla="*/ 0 w 181"/>
                  <a:gd name="T41" fmla="*/ 1 h 46"/>
                  <a:gd name="T42" fmla="*/ 0 w 181"/>
                  <a:gd name="T43" fmla="*/ 1 h 46"/>
                  <a:gd name="T44" fmla="*/ 0 w 181"/>
                  <a:gd name="T45" fmla="*/ 1 h 46"/>
                  <a:gd name="T46" fmla="*/ 0 w 181"/>
                  <a:gd name="T47" fmla="*/ 1 h 46"/>
                  <a:gd name="T48" fmla="*/ 0 w 181"/>
                  <a:gd name="T49" fmla="*/ 1 h 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1"/>
                  <a:gd name="T76" fmla="*/ 0 h 46"/>
                  <a:gd name="T77" fmla="*/ 181 w 181"/>
                  <a:gd name="T78" fmla="*/ 46 h 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1" h="46">
                    <a:moveTo>
                      <a:pt x="160" y="45"/>
                    </a:moveTo>
                    <a:lnTo>
                      <a:pt x="141" y="46"/>
                    </a:lnTo>
                    <a:lnTo>
                      <a:pt x="121" y="46"/>
                    </a:lnTo>
                    <a:lnTo>
                      <a:pt x="101" y="43"/>
                    </a:lnTo>
                    <a:lnTo>
                      <a:pt x="81" y="41"/>
                    </a:lnTo>
                    <a:lnTo>
                      <a:pt x="60" y="38"/>
                    </a:lnTo>
                    <a:lnTo>
                      <a:pt x="40" y="32"/>
                    </a:lnTo>
                    <a:lnTo>
                      <a:pt x="20" y="26"/>
                    </a:lnTo>
                    <a:lnTo>
                      <a:pt x="0" y="18"/>
                    </a:lnTo>
                    <a:lnTo>
                      <a:pt x="2" y="12"/>
                    </a:lnTo>
                    <a:lnTo>
                      <a:pt x="5" y="8"/>
                    </a:lnTo>
                    <a:lnTo>
                      <a:pt x="11" y="4"/>
                    </a:lnTo>
                    <a:lnTo>
                      <a:pt x="15" y="0"/>
                    </a:lnTo>
                    <a:lnTo>
                      <a:pt x="33" y="5"/>
                    </a:lnTo>
                    <a:lnTo>
                      <a:pt x="51" y="10"/>
                    </a:lnTo>
                    <a:lnTo>
                      <a:pt x="72" y="15"/>
                    </a:lnTo>
                    <a:lnTo>
                      <a:pt x="94" y="17"/>
                    </a:lnTo>
                    <a:lnTo>
                      <a:pt x="116" y="18"/>
                    </a:lnTo>
                    <a:lnTo>
                      <a:pt x="139" y="17"/>
                    </a:lnTo>
                    <a:lnTo>
                      <a:pt x="159" y="12"/>
                    </a:lnTo>
                    <a:lnTo>
                      <a:pt x="180" y="5"/>
                    </a:lnTo>
                    <a:lnTo>
                      <a:pt x="181" y="11"/>
                    </a:lnTo>
                    <a:lnTo>
                      <a:pt x="178" y="23"/>
                    </a:lnTo>
                    <a:lnTo>
                      <a:pt x="170" y="37"/>
                    </a:lnTo>
                    <a:lnTo>
                      <a:pt x="160" y="45"/>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0" name="Freeform 160"/>
              <p:cNvSpPr>
                <a:spLocks/>
              </p:cNvSpPr>
              <p:nvPr/>
            </p:nvSpPr>
            <p:spPr bwMode="auto">
              <a:xfrm>
                <a:off x="2468" y="3399"/>
                <a:ext cx="56" cy="86"/>
              </a:xfrm>
              <a:custGeom>
                <a:avLst/>
                <a:gdLst>
                  <a:gd name="T0" fmla="*/ 0 w 113"/>
                  <a:gd name="T1" fmla="*/ 1 h 172"/>
                  <a:gd name="T2" fmla="*/ 0 w 113"/>
                  <a:gd name="T3" fmla="*/ 1 h 172"/>
                  <a:gd name="T4" fmla="*/ 0 w 113"/>
                  <a:gd name="T5" fmla="*/ 1 h 172"/>
                  <a:gd name="T6" fmla="*/ 0 w 113"/>
                  <a:gd name="T7" fmla="*/ 1 h 172"/>
                  <a:gd name="T8" fmla="*/ 0 w 113"/>
                  <a:gd name="T9" fmla="*/ 1 h 172"/>
                  <a:gd name="T10" fmla="*/ 0 w 113"/>
                  <a:gd name="T11" fmla="*/ 1 h 172"/>
                  <a:gd name="T12" fmla="*/ 0 w 113"/>
                  <a:gd name="T13" fmla="*/ 1 h 172"/>
                  <a:gd name="T14" fmla="*/ 0 w 113"/>
                  <a:gd name="T15" fmla="*/ 1 h 172"/>
                  <a:gd name="T16" fmla="*/ 0 w 113"/>
                  <a:gd name="T17" fmla="*/ 1 h 172"/>
                  <a:gd name="T18" fmla="*/ 0 w 113"/>
                  <a:gd name="T19" fmla="*/ 1 h 172"/>
                  <a:gd name="T20" fmla="*/ 0 w 113"/>
                  <a:gd name="T21" fmla="*/ 1 h 172"/>
                  <a:gd name="T22" fmla="*/ 0 w 113"/>
                  <a:gd name="T23" fmla="*/ 1 h 172"/>
                  <a:gd name="T24" fmla="*/ 0 w 113"/>
                  <a:gd name="T25" fmla="*/ 1 h 172"/>
                  <a:gd name="T26" fmla="*/ 0 w 113"/>
                  <a:gd name="T27" fmla="*/ 1 h 172"/>
                  <a:gd name="T28" fmla="*/ 0 w 113"/>
                  <a:gd name="T29" fmla="*/ 1 h 172"/>
                  <a:gd name="T30" fmla="*/ 0 w 113"/>
                  <a:gd name="T31" fmla="*/ 1 h 172"/>
                  <a:gd name="T32" fmla="*/ 0 w 113"/>
                  <a:gd name="T33" fmla="*/ 1 h 172"/>
                  <a:gd name="T34" fmla="*/ 0 w 113"/>
                  <a:gd name="T35" fmla="*/ 1 h 172"/>
                  <a:gd name="T36" fmla="*/ 0 w 113"/>
                  <a:gd name="T37" fmla="*/ 1 h 172"/>
                  <a:gd name="T38" fmla="*/ 0 w 113"/>
                  <a:gd name="T39" fmla="*/ 1 h 172"/>
                  <a:gd name="T40" fmla="*/ 0 w 113"/>
                  <a:gd name="T41" fmla="*/ 1 h 172"/>
                  <a:gd name="T42" fmla="*/ 0 w 113"/>
                  <a:gd name="T43" fmla="*/ 1 h 172"/>
                  <a:gd name="T44" fmla="*/ 0 w 113"/>
                  <a:gd name="T45" fmla="*/ 1 h 172"/>
                  <a:gd name="T46" fmla="*/ 0 w 113"/>
                  <a:gd name="T47" fmla="*/ 1 h 172"/>
                  <a:gd name="T48" fmla="*/ 0 w 113"/>
                  <a:gd name="T49" fmla="*/ 1 h 172"/>
                  <a:gd name="T50" fmla="*/ 0 w 113"/>
                  <a:gd name="T51" fmla="*/ 1 h 172"/>
                  <a:gd name="T52" fmla="*/ 0 w 113"/>
                  <a:gd name="T53" fmla="*/ 1 h 172"/>
                  <a:gd name="T54" fmla="*/ 0 w 113"/>
                  <a:gd name="T55" fmla="*/ 1 h 172"/>
                  <a:gd name="T56" fmla="*/ 0 w 113"/>
                  <a:gd name="T57" fmla="*/ 1 h 172"/>
                  <a:gd name="T58" fmla="*/ 0 w 113"/>
                  <a:gd name="T59" fmla="*/ 1 h 172"/>
                  <a:gd name="T60" fmla="*/ 0 w 113"/>
                  <a:gd name="T61" fmla="*/ 1 h 172"/>
                  <a:gd name="T62" fmla="*/ 0 w 113"/>
                  <a:gd name="T63" fmla="*/ 1 h 172"/>
                  <a:gd name="T64" fmla="*/ 0 w 113"/>
                  <a:gd name="T65" fmla="*/ 1 h 172"/>
                  <a:gd name="T66" fmla="*/ 0 w 113"/>
                  <a:gd name="T67" fmla="*/ 1 h 172"/>
                  <a:gd name="T68" fmla="*/ 0 w 113"/>
                  <a:gd name="T69" fmla="*/ 1 h 172"/>
                  <a:gd name="T70" fmla="*/ 0 w 113"/>
                  <a:gd name="T71" fmla="*/ 1 h 172"/>
                  <a:gd name="T72" fmla="*/ 0 w 113"/>
                  <a:gd name="T73" fmla="*/ 1 h 172"/>
                  <a:gd name="T74" fmla="*/ 0 w 113"/>
                  <a:gd name="T75" fmla="*/ 1 h 172"/>
                  <a:gd name="T76" fmla="*/ 0 w 113"/>
                  <a:gd name="T77" fmla="*/ 1 h 172"/>
                  <a:gd name="T78" fmla="*/ 0 w 113"/>
                  <a:gd name="T79" fmla="*/ 1 h 172"/>
                  <a:gd name="T80" fmla="*/ 0 w 113"/>
                  <a:gd name="T81" fmla="*/ 1 h 172"/>
                  <a:gd name="T82" fmla="*/ 0 w 113"/>
                  <a:gd name="T83" fmla="*/ 1 h 172"/>
                  <a:gd name="T84" fmla="*/ 0 w 113"/>
                  <a:gd name="T85" fmla="*/ 1 h 172"/>
                  <a:gd name="T86" fmla="*/ 0 w 113"/>
                  <a:gd name="T87" fmla="*/ 1 h 172"/>
                  <a:gd name="T88" fmla="*/ 0 w 113"/>
                  <a:gd name="T89" fmla="*/ 1 h 172"/>
                  <a:gd name="T90" fmla="*/ 0 w 113"/>
                  <a:gd name="T91" fmla="*/ 1 h 172"/>
                  <a:gd name="T92" fmla="*/ 0 w 113"/>
                  <a:gd name="T93" fmla="*/ 1 h 172"/>
                  <a:gd name="T94" fmla="*/ 0 w 113"/>
                  <a:gd name="T95" fmla="*/ 1 h 172"/>
                  <a:gd name="T96" fmla="*/ 0 w 113"/>
                  <a:gd name="T97" fmla="*/ 1 h 172"/>
                  <a:gd name="T98" fmla="*/ 0 w 113"/>
                  <a:gd name="T99" fmla="*/ 1 h 172"/>
                  <a:gd name="T100" fmla="*/ 0 w 113"/>
                  <a:gd name="T101" fmla="*/ 1 h 172"/>
                  <a:gd name="T102" fmla="*/ 0 w 113"/>
                  <a:gd name="T103" fmla="*/ 1 h 172"/>
                  <a:gd name="T104" fmla="*/ 0 w 113"/>
                  <a:gd name="T105" fmla="*/ 1 h 172"/>
                  <a:gd name="T106" fmla="*/ 0 w 113"/>
                  <a:gd name="T107" fmla="*/ 1 h 172"/>
                  <a:gd name="T108" fmla="*/ 0 w 113"/>
                  <a:gd name="T109" fmla="*/ 1 h 172"/>
                  <a:gd name="T110" fmla="*/ 0 w 113"/>
                  <a:gd name="T111" fmla="*/ 1 h 172"/>
                  <a:gd name="T112" fmla="*/ 0 w 113"/>
                  <a:gd name="T113" fmla="*/ 0 h 172"/>
                  <a:gd name="T114" fmla="*/ 0 w 113"/>
                  <a:gd name="T115" fmla="*/ 1 h 172"/>
                  <a:gd name="T116" fmla="*/ 0 w 113"/>
                  <a:gd name="T117" fmla="*/ 1 h 172"/>
                  <a:gd name="T118" fmla="*/ 0 w 113"/>
                  <a:gd name="T119" fmla="*/ 1 h 172"/>
                  <a:gd name="T120" fmla="*/ 0 w 113"/>
                  <a:gd name="T121" fmla="*/ 1 h 1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3"/>
                  <a:gd name="T184" fmla="*/ 0 h 172"/>
                  <a:gd name="T185" fmla="*/ 113 w 113"/>
                  <a:gd name="T186" fmla="*/ 172 h 17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3" h="172">
                    <a:moveTo>
                      <a:pt x="84" y="52"/>
                    </a:moveTo>
                    <a:lnTo>
                      <a:pt x="91" y="61"/>
                    </a:lnTo>
                    <a:lnTo>
                      <a:pt x="99" y="70"/>
                    </a:lnTo>
                    <a:lnTo>
                      <a:pt x="104" y="78"/>
                    </a:lnTo>
                    <a:lnTo>
                      <a:pt x="106" y="89"/>
                    </a:lnTo>
                    <a:lnTo>
                      <a:pt x="106" y="94"/>
                    </a:lnTo>
                    <a:lnTo>
                      <a:pt x="102" y="101"/>
                    </a:lnTo>
                    <a:lnTo>
                      <a:pt x="93" y="108"/>
                    </a:lnTo>
                    <a:lnTo>
                      <a:pt x="80" y="116"/>
                    </a:lnTo>
                    <a:lnTo>
                      <a:pt x="66" y="123"/>
                    </a:lnTo>
                    <a:lnTo>
                      <a:pt x="52" y="129"/>
                    </a:lnTo>
                    <a:lnTo>
                      <a:pt x="40" y="135"/>
                    </a:lnTo>
                    <a:lnTo>
                      <a:pt x="29" y="138"/>
                    </a:lnTo>
                    <a:lnTo>
                      <a:pt x="36" y="143"/>
                    </a:lnTo>
                    <a:lnTo>
                      <a:pt x="43" y="146"/>
                    </a:lnTo>
                    <a:lnTo>
                      <a:pt x="49" y="151"/>
                    </a:lnTo>
                    <a:lnTo>
                      <a:pt x="53" y="157"/>
                    </a:lnTo>
                    <a:lnTo>
                      <a:pt x="49" y="162"/>
                    </a:lnTo>
                    <a:lnTo>
                      <a:pt x="43" y="167"/>
                    </a:lnTo>
                    <a:lnTo>
                      <a:pt x="35" y="169"/>
                    </a:lnTo>
                    <a:lnTo>
                      <a:pt x="26" y="172"/>
                    </a:lnTo>
                    <a:lnTo>
                      <a:pt x="17" y="172"/>
                    </a:lnTo>
                    <a:lnTo>
                      <a:pt x="10" y="172"/>
                    </a:lnTo>
                    <a:lnTo>
                      <a:pt x="4" y="170"/>
                    </a:lnTo>
                    <a:lnTo>
                      <a:pt x="0" y="169"/>
                    </a:lnTo>
                    <a:lnTo>
                      <a:pt x="3" y="163"/>
                    </a:lnTo>
                    <a:lnTo>
                      <a:pt x="6" y="160"/>
                    </a:lnTo>
                    <a:lnTo>
                      <a:pt x="12" y="158"/>
                    </a:lnTo>
                    <a:lnTo>
                      <a:pt x="18" y="158"/>
                    </a:lnTo>
                    <a:lnTo>
                      <a:pt x="19" y="158"/>
                    </a:lnTo>
                    <a:lnTo>
                      <a:pt x="20" y="159"/>
                    </a:lnTo>
                    <a:lnTo>
                      <a:pt x="22" y="159"/>
                    </a:lnTo>
                    <a:lnTo>
                      <a:pt x="23" y="158"/>
                    </a:lnTo>
                    <a:lnTo>
                      <a:pt x="19" y="150"/>
                    </a:lnTo>
                    <a:lnTo>
                      <a:pt x="12" y="143"/>
                    </a:lnTo>
                    <a:lnTo>
                      <a:pt x="8" y="135"/>
                    </a:lnTo>
                    <a:lnTo>
                      <a:pt x="13" y="124"/>
                    </a:lnTo>
                    <a:lnTo>
                      <a:pt x="23" y="121"/>
                    </a:lnTo>
                    <a:lnTo>
                      <a:pt x="34" y="117"/>
                    </a:lnTo>
                    <a:lnTo>
                      <a:pt x="45" y="115"/>
                    </a:lnTo>
                    <a:lnTo>
                      <a:pt x="56" y="113"/>
                    </a:lnTo>
                    <a:lnTo>
                      <a:pt x="65" y="109"/>
                    </a:lnTo>
                    <a:lnTo>
                      <a:pt x="73" y="102"/>
                    </a:lnTo>
                    <a:lnTo>
                      <a:pt x="78" y="93"/>
                    </a:lnTo>
                    <a:lnTo>
                      <a:pt x="79" y="80"/>
                    </a:lnTo>
                    <a:lnTo>
                      <a:pt x="73" y="71"/>
                    </a:lnTo>
                    <a:lnTo>
                      <a:pt x="71" y="60"/>
                    </a:lnTo>
                    <a:lnTo>
                      <a:pt x="71" y="49"/>
                    </a:lnTo>
                    <a:lnTo>
                      <a:pt x="72" y="40"/>
                    </a:lnTo>
                    <a:lnTo>
                      <a:pt x="78" y="36"/>
                    </a:lnTo>
                    <a:lnTo>
                      <a:pt x="82" y="30"/>
                    </a:lnTo>
                    <a:lnTo>
                      <a:pt x="87" y="23"/>
                    </a:lnTo>
                    <a:lnTo>
                      <a:pt x="91" y="17"/>
                    </a:lnTo>
                    <a:lnTo>
                      <a:pt x="96" y="11"/>
                    </a:lnTo>
                    <a:lnTo>
                      <a:pt x="101" y="7"/>
                    </a:lnTo>
                    <a:lnTo>
                      <a:pt x="106" y="2"/>
                    </a:lnTo>
                    <a:lnTo>
                      <a:pt x="113" y="0"/>
                    </a:lnTo>
                    <a:lnTo>
                      <a:pt x="111" y="7"/>
                    </a:lnTo>
                    <a:lnTo>
                      <a:pt x="104" y="22"/>
                    </a:lnTo>
                    <a:lnTo>
                      <a:pt x="95" y="39"/>
                    </a:lnTo>
                    <a:lnTo>
                      <a:pt x="84" y="5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1" name="Freeform 161"/>
              <p:cNvSpPr>
                <a:spLocks/>
              </p:cNvSpPr>
              <p:nvPr/>
            </p:nvSpPr>
            <p:spPr bwMode="auto">
              <a:xfrm>
                <a:off x="2409" y="3367"/>
                <a:ext cx="35" cy="11"/>
              </a:xfrm>
              <a:custGeom>
                <a:avLst/>
                <a:gdLst>
                  <a:gd name="T0" fmla="*/ 1 w 69"/>
                  <a:gd name="T1" fmla="*/ 1 h 22"/>
                  <a:gd name="T2" fmla="*/ 1 w 69"/>
                  <a:gd name="T3" fmla="*/ 1 h 22"/>
                  <a:gd name="T4" fmla="*/ 1 w 69"/>
                  <a:gd name="T5" fmla="*/ 1 h 22"/>
                  <a:gd name="T6" fmla="*/ 1 w 69"/>
                  <a:gd name="T7" fmla="*/ 1 h 22"/>
                  <a:gd name="T8" fmla="*/ 1 w 69"/>
                  <a:gd name="T9" fmla="*/ 1 h 22"/>
                  <a:gd name="T10" fmla="*/ 1 w 69"/>
                  <a:gd name="T11" fmla="*/ 1 h 22"/>
                  <a:gd name="T12" fmla="*/ 1 w 69"/>
                  <a:gd name="T13" fmla="*/ 1 h 22"/>
                  <a:gd name="T14" fmla="*/ 1 w 69"/>
                  <a:gd name="T15" fmla="*/ 1 h 22"/>
                  <a:gd name="T16" fmla="*/ 1 w 69"/>
                  <a:gd name="T17" fmla="*/ 1 h 22"/>
                  <a:gd name="T18" fmla="*/ 1 w 69"/>
                  <a:gd name="T19" fmla="*/ 1 h 22"/>
                  <a:gd name="T20" fmla="*/ 1 w 69"/>
                  <a:gd name="T21" fmla="*/ 1 h 22"/>
                  <a:gd name="T22" fmla="*/ 1 w 69"/>
                  <a:gd name="T23" fmla="*/ 1 h 22"/>
                  <a:gd name="T24" fmla="*/ 0 w 69"/>
                  <a:gd name="T25" fmla="*/ 1 h 22"/>
                  <a:gd name="T26" fmla="*/ 1 w 69"/>
                  <a:gd name="T27" fmla="*/ 1 h 22"/>
                  <a:gd name="T28" fmla="*/ 1 w 69"/>
                  <a:gd name="T29" fmla="*/ 1 h 22"/>
                  <a:gd name="T30" fmla="*/ 1 w 69"/>
                  <a:gd name="T31" fmla="*/ 1 h 22"/>
                  <a:gd name="T32" fmla="*/ 1 w 69"/>
                  <a:gd name="T33" fmla="*/ 0 h 22"/>
                  <a:gd name="T34" fmla="*/ 1 w 69"/>
                  <a:gd name="T35" fmla="*/ 0 h 22"/>
                  <a:gd name="T36" fmla="*/ 1 w 69"/>
                  <a:gd name="T37" fmla="*/ 1 h 22"/>
                  <a:gd name="T38" fmla="*/ 1 w 69"/>
                  <a:gd name="T39" fmla="*/ 1 h 22"/>
                  <a:gd name="T40" fmla="*/ 1 w 69"/>
                  <a:gd name="T41" fmla="*/ 1 h 22"/>
                  <a:gd name="T42" fmla="*/ 1 w 69"/>
                  <a:gd name="T43" fmla="*/ 1 h 22"/>
                  <a:gd name="T44" fmla="*/ 1 w 69"/>
                  <a:gd name="T45" fmla="*/ 1 h 22"/>
                  <a:gd name="T46" fmla="*/ 1 w 69"/>
                  <a:gd name="T47" fmla="*/ 1 h 22"/>
                  <a:gd name="T48" fmla="*/ 1 w 69"/>
                  <a:gd name="T49" fmla="*/ 1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
                  <a:gd name="T76" fmla="*/ 0 h 22"/>
                  <a:gd name="T77" fmla="*/ 69 w 69"/>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 h="22">
                    <a:moveTo>
                      <a:pt x="69" y="12"/>
                    </a:moveTo>
                    <a:lnTo>
                      <a:pt x="69" y="16"/>
                    </a:lnTo>
                    <a:lnTo>
                      <a:pt x="68" y="19"/>
                    </a:lnTo>
                    <a:lnTo>
                      <a:pt x="66" y="21"/>
                    </a:lnTo>
                    <a:lnTo>
                      <a:pt x="62" y="22"/>
                    </a:lnTo>
                    <a:lnTo>
                      <a:pt x="56" y="17"/>
                    </a:lnTo>
                    <a:lnTo>
                      <a:pt x="48" y="15"/>
                    </a:lnTo>
                    <a:lnTo>
                      <a:pt x="40" y="15"/>
                    </a:lnTo>
                    <a:lnTo>
                      <a:pt x="32" y="15"/>
                    </a:lnTo>
                    <a:lnTo>
                      <a:pt x="24" y="15"/>
                    </a:lnTo>
                    <a:lnTo>
                      <a:pt x="15" y="16"/>
                    </a:lnTo>
                    <a:lnTo>
                      <a:pt x="7" y="15"/>
                    </a:lnTo>
                    <a:lnTo>
                      <a:pt x="0" y="14"/>
                    </a:lnTo>
                    <a:lnTo>
                      <a:pt x="1" y="7"/>
                    </a:lnTo>
                    <a:lnTo>
                      <a:pt x="7" y="4"/>
                    </a:lnTo>
                    <a:lnTo>
                      <a:pt x="14" y="3"/>
                    </a:lnTo>
                    <a:lnTo>
                      <a:pt x="21" y="0"/>
                    </a:lnTo>
                    <a:lnTo>
                      <a:pt x="26" y="0"/>
                    </a:lnTo>
                    <a:lnTo>
                      <a:pt x="32" y="1"/>
                    </a:lnTo>
                    <a:lnTo>
                      <a:pt x="38" y="3"/>
                    </a:lnTo>
                    <a:lnTo>
                      <a:pt x="45" y="4"/>
                    </a:lnTo>
                    <a:lnTo>
                      <a:pt x="52" y="5"/>
                    </a:lnTo>
                    <a:lnTo>
                      <a:pt x="58" y="7"/>
                    </a:lnTo>
                    <a:lnTo>
                      <a:pt x="63" y="9"/>
                    </a:lnTo>
                    <a:lnTo>
                      <a:pt x="69" y="1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2" name="Freeform 162"/>
              <p:cNvSpPr>
                <a:spLocks/>
              </p:cNvSpPr>
              <p:nvPr/>
            </p:nvSpPr>
            <p:spPr bwMode="auto">
              <a:xfrm>
                <a:off x="2578" y="3443"/>
                <a:ext cx="40" cy="103"/>
              </a:xfrm>
              <a:custGeom>
                <a:avLst/>
                <a:gdLst>
                  <a:gd name="T0" fmla="*/ 0 w 81"/>
                  <a:gd name="T1" fmla="*/ 1 h 205"/>
                  <a:gd name="T2" fmla="*/ 0 w 81"/>
                  <a:gd name="T3" fmla="*/ 1 h 205"/>
                  <a:gd name="T4" fmla="*/ 0 w 81"/>
                  <a:gd name="T5" fmla="*/ 1 h 205"/>
                  <a:gd name="T6" fmla="*/ 0 w 81"/>
                  <a:gd name="T7" fmla="*/ 1 h 205"/>
                  <a:gd name="T8" fmla="*/ 0 w 81"/>
                  <a:gd name="T9" fmla="*/ 1 h 205"/>
                  <a:gd name="T10" fmla="*/ 0 w 81"/>
                  <a:gd name="T11" fmla="*/ 1 h 205"/>
                  <a:gd name="T12" fmla="*/ 0 w 81"/>
                  <a:gd name="T13" fmla="*/ 1 h 205"/>
                  <a:gd name="T14" fmla="*/ 0 w 81"/>
                  <a:gd name="T15" fmla="*/ 1 h 205"/>
                  <a:gd name="T16" fmla="*/ 0 w 81"/>
                  <a:gd name="T17" fmla="*/ 1 h 205"/>
                  <a:gd name="T18" fmla="*/ 0 w 81"/>
                  <a:gd name="T19" fmla="*/ 1 h 205"/>
                  <a:gd name="T20" fmla="*/ 0 w 81"/>
                  <a:gd name="T21" fmla="*/ 1 h 205"/>
                  <a:gd name="T22" fmla="*/ 0 w 81"/>
                  <a:gd name="T23" fmla="*/ 1 h 205"/>
                  <a:gd name="T24" fmla="*/ 0 w 81"/>
                  <a:gd name="T25" fmla="*/ 1 h 205"/>
                  <a:gd name="T26" fmla="*/ 0 w 81"/>
                  <a:gd name="T27" fmla="*/ 1 h 205"/>
                  <a:gd name="T28" fmla="*/ 0 w 81"/>
                  <a:gd name="T29" fmla="*/ 1 h 205"/>
                  <a:gd name="T30" fmla="*/ 0 w 81"/>
                  <a:gd name="T31" fmla="*/ 1 h 205"/>
                  <a:gd name="T32" fmla="*/ 0 w 81"/>
                  <a:gd name="T33" fmla="*/ 1 h 205"/>
                  <a:gd name="T34" fmla="*/ 0 w 81"/>
                  <a:gd name="T35" fmla="*/ 1 h 205"/>
                  <a:gd name="T36" fmla="*/ 0 w 81"/>
                  <a:gd name="T37" fmla="*/ 1 h 205"/>
                  <a:gd name="T38" fmla="*/ 0 w 81"/>
                  <a:gd name="T39" fmla="*/ 1 h 205"/>
                  <a:gd name="T40" fmla="*/ 0 w 81"/>
                  <a:gd name="T41" fmla="*/ 1 h 205"/>
                  <a:gd name="T42" fmla="*/ 0 w 81"/>
                  <a:gd name="T43" fmla="*/ 1 h 205"/>
                  <a:gd name="T44" fmla="*/ 0 w 81"/>
                  <a:gd name="T45" fmla="*/ 1 h 205"/>
                  <a:gd name="T46" fmla="*/ 0 w 81"/>
                  <a:gd name="T47" fmla="*/ 1 h 205"/>
                  <a:gd name="T48" fmla="*/ 0 w 81"/>
                  <a:gd name="T49" fmla="*/ 1 h 205"/>
                  <a:gd name="T50" fmla="*/ 0 w 81"/>
                  <a:gd name="T51" fmla="*/ 1 h 205"/>
                  <a:gd name="T52" fmla="*/ 0 w 81"/>
                  <a:gd name="T53" fmla="*/ 1 h 205"/>
                  <a:gd name="T54" fmla="*/ 0 w 81"/>
                  <a:gd name="T55" fmla="*/ 1 h 205"/>
                  <a:gd name="T56" fmla="*/ 0 w 81"/>
                  <a:gd name="T57" fmla="*/ 1 h 205"/>
                  <a:gd name="T58" fmla="*/ 0 w 81"/>
                  <a:gd name="T59" fmla="*/ 1 h 205"/>
                  <a:gd name="T60" fmla="*/ 0 w 81"/>
                  <a:gd name="T61" fmla="*/ 1 h 205"/>
                  <a:gd name="T62" fmla="*/ 0 w 81"/>
                  <a:gd name="T63" fmla="*/ 1 h 205"/>
                  <a:gd name="T64" fmla="*/ 0 w 81"/>
                  <a:gd name="T65" fmla="*/ 1 h 205"/>
                  <a:gd name="T66" fmla="*/ 0 w 81"/>
                  <a:gd name="T67" fmla="*/ 1 h 205"/>
                  <a:gd name="T68" fmla="*/ 0 w 81"/>
                  <a:gd name="T69" fmla="*/ 1 h 205"/>
                  <a:gd name="T70" fmla="*/ 0 w 81"/>
                  <a:gd name="T71" fmla="*/ 0 h 205"/>
                  <a:gd name="T72" fmla="*/ 0 w 81"/>
                  <a:gd name="T73" fmla="*/ 1 h 2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205"/>
                  <a:gd name="T113" fmla="*/ 81 w 81"/>
                  <a:gd name="T114" fmla="*/ 205 h 2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205">
                    <a:moveTo>
                      <a:pt x="81" y="2"/>
                    </a:moveTo>
                    <a:lnTo>
                      <a:pt x="75" y="6"/>
                    </a:lnTo>
                    <a:lnTo>
                      <a:pt x="71" y="11"/>
                    </a:lnTo>
                    <a:lnTo>
                      <a:pt x="66" y="18"/>
                    </a:lnTo>
                    <a:lnTo>
                      <a:pt x="61" y="25"/>
                    </a:lnTo>
                    <a:lnTo>
                      <a:pt x="56" y="30"/>
                    </a:lnTo>
                    <a:lnTo>
                      <a:pt x="50" y="37"/>
                    </a:lnTo>
                    <a:lnTo>
                      <a:pt x="43" y="42"/>
                    </a:lnTo>
                    <a:lnTo>
                      <a:pt x="34" y="45"/>
                    </a:lnTo>
                    <a:lnTo>
                      <a:pt x="30" y="78"/>
                    </a:lnTo>
                    <a:lnTo>
                      <a:pt x="28" y="111"/>
                    </a:lnTo>
                    <a:lnTo>
                      <a:pt x="26" y="143"/>
                    </a:lnTo>
                    <a:lnTo>
                      <a:pt x="21" y="177"/>
                    </a:lnTo>
                    <a:lnTo>
                      <a:pt x="26" y="179"/>
                    </a:lnTo>
                    <a:lnTo>
                      <a:pt x="33" y="179"/>
                    </a:lnTo>
                    <a:lnTo>
                      <a:pt x="38" y="180"/>
                    </a:lnTo>
                    <a:lnTo>
                      <a:pt x="41" y="187"/>
                    </a:lnTo>
                    <a:lnTo>
                      <a:pt x="37" y="192"/>
                    </a:lnTo>
                    <a:lnTo>
                      <a:pt x="34" y="195"/>
                    </a:lnTo>
                    <a:lnTo>
                      <a:pt x="29" y="197"/>
                    </a:lnTo>
                    <a:lnTo>
                      <a:pt x="25" y="200"/>
                    </a:lnTo>
                    <a:lnTo>
                      <a:pt x="20" y="201"/>
                    </a:lnTo>
                    <a:lnTo>
                      <a:pt x="14" y="202"/>
                    </a:lnTo>
                    <a:lnTo>
                      <a:pt x="10" y="203"/>
                    </a:lnTo>
                    <a:lnTo>
                      <a:pt x="5" y="205"/>
                    </a:lnTo>
                    <a:lnTo>
                      <a:pt x="0" y="179"/>
                    </a:lnTo>
                    <a:lnTo>
                      <a:pt x="4" y="129"/>
                    </a:lnTo>
                    <a:lnTo>
                      <a:pt x="11" y="74"/>
                    </a:lnTo>
                    <a:lnTo>
                      <a:pt x="14" y="32"/>
                    </a:lnTo>
                    <a:lnTo>
                      <a:pt x="25" y="29"/>
                    </a:lnTo>
                    <a:lnTo>
                      <a:pt x="35" y="26"/>
                    </a:lnTo>
                    <a:lnTo>
                      <a:pt x="46" y="20"/>
                    </a:lnTo>
                    <a:lnTo>
                      <a:pt x="57" y="13"/>
                    </a:lnTo>
                    <a:lnTo>
                      <a:pt x="66" y="7"/>
                    </a:lnTo>
                    <a:lnTo>
                      <a:pt x="74" y="3"/>
                    </a:lnTo>
                    <a:lnTo>
                      <a:pt x="79" y="0"/>
                    </a:lnTo>
                    <a:lnTo>
                      <a:pt x="81" y="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3" name="Freeform 163"/>
              <p:cNvSpPr>
                <a:spLocks/>
              </p:cNvSpPr>
              <p:nvPr/>
            </p:nvSpPr>
            <p:spPr bwMode="auto">
              <a:xfrm>
                <a:off x="2630" y="3477"/>
                <a:ext cx="483" cy="115"/>
              </a:xfrm>
              <a:custGeom>
                <a:avLst/>
                <a:gdLst>
                  <a:gd name="T0" fmla="*/ 1 w 966"/>
                  <a:gd name="T1" fmla="*/ 0 h 231"/>
                  <a:gd name="T2" fmla="*/ 1 w 966"/>
                  <a:gd name="T3" fmla="*/ 0 h 231"/>
                  <a:gd name="T4" fmla="*/ 1 w 966"/>
                  <a:gd name="T5" fmla="*/ 0 h 231"/>
                  <a:gd name="T6" fmla="*/ 1 w 966"/>
                  <a:gd name="T7" fmla="*/ 0 h 231"/>
                  <a:gd name="T8" fmla="*/ 1 w 966"/>
                  <a:gd name="T9" fmla="*/ 0 h 231"/>
                  <a:gd name="T10" fmla="*/ 1 w 966"/>
                  <a:gd name="T11" fmla="*/ 0 h 231"/>
                  <a:gd name="T12" fmla="*/ 1 w 966"/>
                  <a:gd name="T13" fmla="*/ 0 h 231"/>
                  <a:gd name="T14" fmla="*/ 1 w 966"/>
                  <a:gd name="T15" fmla="*/ 0 h 231"/>
                  <a:gd name="T16" fmla="*/ 1 w 966"/>
                  <a:gd name="T17" fmla="*/ 0 h 231"/>
                  <a:gd name="T18" fmla="*/ 1 w 966"/>
                  <a:gd name="T19" fmla="*/ 0 h 231"/>
                  <a:gd name="T20" fmla="*/ 1 w 966"/>
                  <a:gd name="T21" fmla="*/ 0 h 231"/>
                  <a:gd name="T22" fmla="*/ 1 w 966"/>
                  <a:gd name="T23" fmla="*/ 0 h 231"/>
                  <a:gd name="T24" fmla="*/ 1 w 966"/>
                  <a:gd name="T25" fmla="*/ 0 h 231"/>
                  <a:gd name="T26" fmla="*/ 1 w 966"/>
                  <a:gd name="T27" fmla="*/ 0 h 231"/>
                  <a:gd name="T28" fmla="*/ 1 w 966"/>
                  <a:gd name="T29" fmla="*/ 0 h 231"/>
                  <a:gd name="T30" fmla="*/ 1 w 966"/>
                  <a:gd name="T31" fmla="*/ 0 h 231"/>
                  <a:gd name="T32" fmla="*/ 1 w 966"/>
                  <a:gd name="T33" fmla="*/ 0 h 231"/>
                  <a:gd name="T34" fmla="*/ 1 w 966"/>
                  <a:gd name="T35" fmla="*/ 0 h 231"/>
                  <a:gd name="T36" fmla="*/ 0 w 966"/>
                  <a:gd name="T37" fmla="*/ 0 h 231"/>
                  <a:gd name="T38" fmla="*/ 1 w 966"/>
                  <a:gd name="T39" fmla="*/ 0 h 231"/>
                  <a:gd name="T40" fmla="*/ 1 w 966"/>
                  <a:gd name="T41" fmla="*/ 0 h 231"/>
                  <a:gd name="T42" fmla="*/ 1 w 966"/>
                  <a:gd name="T43" fmla="*/ 0 h 231"/>
                  <a:gd name="T44" fmla="*/ 1 w 966"/>
                  <a:gd name="T45" fmla="*/ 0 h 231"/>
                  <a:gd name="T46" fmla="*/ 1 w 966"/>
                  <a:gd name="T47" fmla="*/ 0 h 231"/>
                  <a:gd name="T48" fmla="*/ 1 w 966"/>
                  <a:gd name="T49" fmla="*/ 0 h 231"/>
                  <a:gd name="T50" fmla="*/ 1 w 966"/>
                  <a:gd name="T51" fmla="*/ 0 h 231"/>
                  <a:gd name="T52" fmla="*/ 1 w 966"/>
                  <a:gd name="T53" fmla="*/ 0 h 231"/>
                  <a:gd name="T54" fmla="*/ 1 w 966"/>
                  <a:gd name="T55" fmla="*/ 0 h 231"/>
                  <a:gd name="T56" fmla="*/ 1 w 966"/>
                  <a:gd name="T57" fmla="*/ 0 h 231"/>
                  <a:gd name="T58" fmla="*/ 1 w 966"/>
                  <a:gd name="T59" fmla="*/ 0 h 231"/>
                  <a:gd name="T60" fmla="*/ 1 w 966"/>
                  <a:gd name="T61" fmla="*/ 0 h 231"/>
                  <a:gd name="T62" fmla="*/ 1 w 966"/>
                  <a:gd name="T63" fmla="*/ 0 h 231"/>
                  <a:gd name="T64" fmla="*/ 1 w 966"/>
                  <a:gd name="T65" fmla="*/ 0 h 231"/>
                  <a:gd name="T66" fmla="*/ 1 w 966"/>
                  <a:gd name="T67" fmla="*/ 0 h 231"/>
                  <a:gd name="T68" fmla="*/ 1 w 966"/>
                  <a:gd name="T69" fmla="*/ 0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66"/>
                  <a:gd name="T106" fmla="*/ 0 h 231"/>
                  <a:gd name="T107" fmla="*/ 966 w 966"/>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66" h="231">
                    <a:moveTo>
                      <a:pt x="956" y="213"/>
                    </a:moveTo>
                    <a:lnTo>
                      <a:pt x="961" y="216"/>
                    </a:lnTo>
                    <a:lnTo>
                      <a:pt x="965" y="220"/>
                    </a:lnTo>
                    <a:lnTo>
                      <a:pt x="966" y="225"/>
                    </a:lnTo>
                    <a:lnTo>
                      <a:pt x="964" y="231"/>
                    </a:lnTo>
                    <a:lnTo>
                      <a:pt x="954" y="231"/>
                    </a:lnTo>
                    <a:lnTo>
                      <a:pt x="939" y="229"/>
                    </a:lnTo>
                    <a:lnTo>
                      <a:pt x="920" y="227"/>
                    </a:lnTo>
                    <a:lnTo>
                      <a:pt x="897" y="224"/>
                    </a:lnTo>
                    <a:lnTo>
                      <a:pt x="872" y="220"/>
                    </a:lnTo>
                    <a:lnTo>
                      <a:pt x="843" y="214"/>
                    </a:lnTo>
                    <a:lnTo>
                      <a:pt x="811" y="210"/>
                    </a:lnTo>
                    <a:lnTo>
                      <a:pt x="777" y="203"/>
                    </a:lnTo>
                    <a:lnTo>
                      <a:pt x="741" y="196"/>
                    </a:lnTo>
                    <a:lnTo>
                      <a:pt x="703" y="189"/>
                    </a:lnTo>
                    <a:lnTo>
                      <a:pt x="663" y="181"/>
                    </a:lnTo>
                    <a:lnTo>
                      <a:pt x="622" y="173"/>
                    </a:lnTo>
                    <a:lnTo>
                      <a:pt x="580" y="165"/>
                    </a:lnTo>
                    <a:lnTo>
                      <a:pt x="538" y="156"/>
                    </a:lnTo>
                    <a:lnTo>
                      <a:pt x="495" y="147"/>
                    </a:lnTo>
                    <a:lnTo>
                      <a:pt x="451" y="137"/>
                    </a:lnTo>
                    <a:lnTo>
                      <a:pt x="409" y="128"/>
                    </a:lnTo>
                    <a:lnTo>
                      <a:pt x="366" y="119"/>
                    </a:lnTo>
                    <a:lnTo>
                      <a:pt x="326" y="109"/>
                    </a:lnTo>
                    <a:lnTo>
                      <a:pt x="286" y="99"/>
                    </a:lnTo>
                    <a:lnTo>
                      <a:pt x="246" y="91"/>
                    </a:lnTo>
                    <a:lnTo>
                      <a:pt x="210" y="82"/>
                    </a:lnTo>
                    <a:lnTo>
                      <a:pt x="174" y="73"/>
                    </a:lnTo>
                    <a:lnTo>
                      <a:pt x="142" y="65"/>
                    </a:lnTo>
                    <a:lnTo>
                      <a:pt x="112" y="57"/>
                    </a:lnTo>
                    <a:lnTo>
                      <a:pt x="84" y="50"/>
                    </a:lnTo>
                    <a:lnTo>
                      <a:pt x="60" y="43"/>
                    </a:lnTo>
                    <a:lnTo>
                      <a:pt x="40" y="36"/>
                    </a:lnTo>
                    <a:lnTo>
                      <a:pt x="23" y="31"/>
                    </a:lnTo>
                    <a:lnTo>
                      <a:pt x="12" y="26"/>
                    </a:lnTo>
                    <a:lnTo>
                      <a:pt x="3" y="22"/>
                    </a:lnTo>
                    <a:lnTo>
                      <a:pt x="0" y="19"/>
                    </a:lnTo>
                    <a:lnTo>
                      <a:pt x="0" y="0"/>
                    </a:lnTo>
                    <a:lnTo>
                      <a:pt x="5" y="3"/>
                    </a:lnTo>
                    <a:lnTo>
                      <a:pt x="14" y="5"/>
                    </a:lnTo>
                    <a:lnTo>
                      <a:pt x="27" y="8"/>
                    </a:lnTo>
                    <a:lnTo>
                      <a:pt x="44" y="13"/>
                    </a:lnTo>
                    <a:lnTo>
                      <a:pt x="65" y="19"/>
                    </a:lnTo>
                    <a:lnTo>
                      <a:pt x="89" y="24"/>
                    </a:lnTo>
                    <a:lnTo>
                      <a:pt x="116" y="30"/>
                    </a:lnTo>
                    <a:lnTo>
                      <a:pt x="146" y="38"/>
                    </a:lnTo>
                    <a:lnTo>
                      <a:pt x="179" y="45"/>
                    </a:lnTo>
                    <a:lnTo>
                      <a:pt x="213" y="53"/>
                    </a:lnTo>
                    <a:lnTo>
                      <a:pt x="250" y="61"/>
                    </a:lnTo>
                    <a:lnTo>
                      <a:pt x="288" y="69"/>
                    </a:lnTo>
                    <a:lnTo>
                      <a:pt x="328" y="79"/>
                    </a:lnTo>
                    <a:lnTo>
                      <a:pt x="369" y="88"/>
                    </a:lnTo>
                    <a:lnTo>
                      <a:pt x="410" y="97"/>
                    </a:lnTo>
                    <a:lnTo>
                      <a:pt x="453" y="106"/>
                    </a:lnTo>
                    <a:lnTo>
                      <a:pt x="495" y="115"/>
                    </a:lnTo>
                    <a:lnTo>
                      <a:pt x="537" y="125"/>
                    </a:lnTo>
                    <a:lnTo>
                      <a:pt x="578" y="133"/>
                    </a:lnTo>
                    <a:lnTo>
                      <a:pt x="620" y="142"/>
                    </a:lnTo>
                    <a:lnTo>
                      <a:pt x="660" y="151"/>
                    </a:lnTo>
                    <a:lnTo>
                      <a:pt x="699" y="159"/>
                    </a:lnTo>
                    <a:lnTo>
                      <a:pt x="736" y="167"/>
                    </a:lnTo>
                    <a:lnTo>
                      <a:pt x="772" y="174"/>
                    </a:lnTo>
                    <a:lnTo>
                      <a:pt x="805" y="181"/>
                    </a:lnTo>
                    <a:lnTo>
                      <a:pt x="836" y="188"/>
                    </a:lnTo>
                    <a:lnTo>
                      <a:pt x="865" y="194"/>
                    </a:lnTo>
                    <a:lnTo>
                      <a:pt x="890" y="200"/>
                    </a:lnTo>
                    <a:lnTo>
                      <a:pt x="912" y="204"/>
                    </a:lnTo>
                    <a:lnTo>
                      <a:pt x="931" y="208"/>
                    </a:lnTo>
                    <a:lnTo>
                      <a:pt x="946" y="211"/>
                    </a:lnTo>
                    <a:lnTo>
                      <a:pt x="956" y="213"/>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4" name="Freeform 164"/>
              <p:cNvSpPr>
                <a:spLocks/>
              </p:cNvSpPr>
              <p:nvPr/>
            </p:nvSpPr>
            <p:spPr bwMode="auto">
              <a:xfrm>
                <a:off x="2606" y="3440"/>
                <a:ext cx="26" cy="82"/>
              </a:xfrm>
              <a:custGeom>
                <a:avLst/>
                <a:gdLst>
                  <a:gd name="T0" fmla="*/ 1 w 51"/>
                  <a:gd name="T1" fmla="*/ 0 h 165"/>
                  <a:gd name="T2" fmla="*/ 1 w 51"/>
                  <a:gd name="T3" fmla="*/ 0 h 165"/>
                  <a:gd name="T4" fmla="*/ 1 w 51"/>
                  <a:gd name="T5" fmla="*/ 0 h 165"/>
                  <a:gd name="T6" fmla="*/ 1 w 51"/>
                  <a:gd name="T7" fmla="*/ 0 h 165"/>
                  <a:gd name="T8" fmla="*/ 1 w 51"/>
                  <a:gd name="T9" fmla="*/ 0 h 165"/>
                  <a:gd name="T10" fmla="*/ 1 w 51"/>
                  <a:gd name="T11" fmla="*/ 0 h 165"/>
                  <a:gd name="T12" fmla="*/ 1 w 51"/>
                  <a:gd name="T13" fmla="*/ 0 h 165"/>
                  <a:gd name="T14" fmla="*/ 1 w 51"/>
                  <a:gd name="T15" fmla="*/ 0 h 165"/>
                  <a:gd name="T16" fmla="*/ 0 w 51"/>
                  <a:gd name="T17" fmla="*/ 0 h 165"/>
                  <a:gd name="T18" fmla="*/ 1 w 51"/>
                  <a:gd name="T19" fmla="*/ 0 h 165"/>
                  <a:gd name="T20" fmla="*/ 1 w 51"/>
                  <a:gd name="T21" fmla="*/ 0 h 165"/>
                  <a:gd name="T22" fmla="*/ 1 w 51"/>
                  <a:gd name="T23" fmla="*/ 0 h 165"/>
                  <a:gd name="T24" fmla="*/ 1 w 51"/>
                  <a:gd name="T25" fmla="*/ 0 h 165"/>
                  <a:gd name="T26" fmla="*/ 1 w 51"/>
                  <a:gd name="T27" fmla="*/ 0 h 165"/>
                  <a:gd name="T28" fmla="*/ 1 w 51"/>
                  <a:gd name="T29" fmla="*/ 0 h 165"/>
                  <a:gd name="T30" fmla="*/ 1 w 51"/>
                  <a:gd name="T31" fmla="*/ 0 h 165"/>
                  <a:gd name="T32" fmla="*/ 1 w 51"/>
                  <a:gd name="T33" fmla="*/ 0 h 165"/>
                  <a:gd name="T34" fmla="*/ 1 w 51"/>
                  <a:gd name="T35" fmla="*/ 0 h 165"/>
                  <a:gd name="T36" fmla="*/ 1 w 51"/>
                  <a:gd name="T37" fmla="*/ 0 h 165"/>
                  <a:gd name="T38" fmla="*/ 1 w 51"/>
                  <a:gd name="T39" fmla="*/ 0 h 165"/>
                  <a:gd name="T40" fmla="*/ 1 w 51"/>
                  <a:gd name="T41" fmla="*/ 0 h 165"/>
                  <a:gd name="T42" fmla="*/ 1 w 51"/>
                  <a:gd name="T43" fmla="*/ 0 h 165"/>
                  <a:gd name="T44" fmla="*/ 1 w 51"/>
                  <a:gd name="T45" fmla="*/ 0 h 165"/>
                  <a:gd name="T46" fmla="*/ 1 w 51"/>
                  <a:gd name="T47" fmla="*/ 0 h 165"/>
                  <a:gd name="T48" fmla="*/ 1 w 51"/>
                  <a:gd name="T49" fmla="*/ 0 h 16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
                  <a:gd name="T76" fmla="*/ 0 h 165"/>
                  <a:gd name="T77" fmla="*/ 51 w 51"/>
                  <a:gd name="T78" fmla="*/ 165 h 16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 h="165">
                    <a:moveTo>
                      <a:pt x="24" y="88"/>
                    </a:moveTo>
                    <a:lnTo>
                      <a:pt x="25" y="109"/>
                    </a:lnTo>
                    <a:lnTo>
                      <a:pt x="26" y="130"/>
                    </a:lnTo>
                    <a:lnTo>
                      <a:pt x="22" y="150"/>
                    </a:lnTo>
                    <a:lnTo>
                      <a:pt x="8" y="165"/>
                    </a:lnTo>
                    <a:lnTo>
                      <a:pt x="3" y="154"/>
                    </a:lnTo>
                    <a:lnTo>
                      <a:pt x="1" y="139"/>
                    </a:lnTo>
                    <a:lnTo>
                      <a:pt x="1" y="123"/>
                    </a:lnTo>
                    <a:lnTo>
                      <a:pt x="0" y="108"/>
                    </a:lnTo>
                    <a:lnTo>
                      <a:pt x="2" y="95"/>
                    </a:lnTo>
                    <a:lnTo>
                      <a:pt x="7" y="81"/>
                    </a:lnTo>
                    <a:lnTo>
                      <a:pt x="13" y="67"/>
                    </a:lnTo>
                    <a:lnTo>
                      <a:pt x="21" y="53"/>
                    </a:lnTo>
                    <a:lnTo>
                      <a:pt x="29" y="39"/>
                    </a:lnTo>
                    <a:lnTo>
                      <a:pt x="37" y="26"/>
                    </a:lnTo>
                    <a:lnTo>
                      <a:pt x="44" y="12"/>
                    </a:lnTo>
                    <a:lnTo>
                      <a:pt x="48" y="0"/>
                    </a:lnTo>
                    <a:lnTo>
                      <a:pt x="51" y="9"/>
                    </a:lnTo>
                    <a:lnTo>
                      <a:pt x="49" y="18"/>
                    </a:lnTo>
                    <a:lnTo>
                      <a:pt x="46" y="29"/>
                    </a:lnTo>
                    <a:lnTo>
                      <a:pt x="41" y="42"/>
                    </a:lnTo>
                    <a:lnTo>
                      <a:pt x="36" y="55"/>
                    </a:lnTo>
                    <a:lnTo>
                      <a:pt x="30" y="67"/>
                    </a:lnTo>
                    <a:lnTo>
                      <a:pt x="25" y="79"/>
                    </a:lnTo>
                    <a:lnTo>
                      <a:pt x="24" y="8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5" name="Freeform 165"/>
              <p:cNvSpPr>
                <a:spLocks/>
              </p:cNvSpPr>
              <p:nvPr/>
            </p:nvSpPr>
            <p:spPr bwMode="auto">
              <a:xfrm>
                <a:off x="2321" y="3396"/>
                <a:ext cx="109" cy="203"/>
              </a:xfrm>
              <a:custGeom>
                <a:avLst/>
                <a:gdLst>
                  <a:gd name="T0" fmla="*/ 1 w 217"/>
                  <a:gd name="T1" fmla="*/ 0 h 407"/>
                  <a:gd name="T2" fmla="*/ 1 w 217"/>
                  <a:gd name="T3" fmla="*/ 0 h 407"/>
                  <a:gd name="T4" fmla="*/ 1 w 217"/>
                  <a:gd name="T5" fmla="*/ 0 h 407"/>
                  <a:gd name="T6" fmla="*/ 1 w 217"/>
                  <a:gd name="T7" fmla="*/ 0 h 407"/>
                  <a:gd name="T8" fmla="*/ 1 w 217"/>
                  <a:gd name="T9" fmla="*/ 0 h 407"/>
                  <a:gd name="T10" fmla="*/ 1 w 217"/>
                  <a:gd name="T11" fmla="*/ 0 h 407"/>
                  <a:gd name="T12" fmla="*/ 1 w 217"/>
                  <a:gd name="T13" fmla="*/ 0 h 407"/>
                  <a:gd name="T14" fmla="*/ 1 w 217"/>
                  <a:gd name="T15" fmla="*/ 0 h 407"/>
                  <a:gd name="T16" fmla="*/ 1 w 217"/>
                  <a:gd name="T17" fmla="*/ 0 h 407"/>
                  <a:gd name="T18" fmla="*/ 1 w 217"/>
                  <a:gd name="T19" fmla="*/ 0 h 407"/>
                  <a:gd name="T20" fmla="*/ 1 w 217"/>
                  <a:gd name="T21" fmla="*/ 0 h 407"/>
                  <a:gd name="T22" fmla="*/ 1 w 217"/>
                  <a:gd name="T23" fmla="*/ 0 h 407"/>
                  <a:gd name="T24" fmla="*/ 1 w 217"/>
                  <a:gd name="T25" fmla="*/ 0 h 407"/>
                  <a:gd name="T26" fmla="*/ 1 w 217"/>
                  <a:gd name="T27" fmla="*/ 0 h 407"/>
                  <a:gd name="T28" fmla="*/ 1 w 217"/>
                  <a:gd name="T29" fmla="*/ 0 h 407"/>
                  <a:gd name="T30" fmla="*/ 1 w 217"/>
                  <a:gd name="T31" fmla="*/ 0 h 407"/>
                  <a:gd name="T32" fmla="*/ 1 w 217"/>
                  <a:gd name="T33" fmla="*/ 0 h 407"/>
                  <a:gd name="T34" fmla="*/ 1 w 217"/>
                  <a:gd name="T35" fmla="*/ 0 h 407"/>
                  <a:gd name="T36" fmla="*/ 1 w 217"/>
                  <a:gd name="T37" fmla="*/ 0 h 407"/>
                  <a:gd name="T38" fmla="*/ 1 w 217"/>
                  <a:gd name="T39" fmla="*/ 0 h 407"/>
                  <a:gd name="T40" fmla="*/ 1 w 217"/>
                  <a:gd name="T41" fmla="*/ 0 h 407"/>
                  <a:gd name="T42" fmla="*/ 1 w 217"/>
                  <a:gd name="T43" fmla="*/ 0 h 407"/>
                  <a:gd name="T44" fmla="*/ 1 w 217"/>
                  <a:gd name="T45" fmla="*/ 0 h 407"/>
                  <a:gd name="T46" fmla="*/ 1 w 217"/>
                  <a:gd name="T47" fmla="*/ 0 h 407"/>
                  <a:gd name="T48" fmla="*/ 1 w 217"/>
                  <a:gd name="T49" fmla="*/ 0 h 407"/>
                  <a:gd name="T50" fmla="*/ 1 w 217"/>
                  <a:gd name="T51" fmla="*/ 0 h 407"/>
                  <a:gd name="T52" fmla="*/ 1 w 217"/>
                  <a:gd name="T53" fmla="*/ 0 h 407"/>
                  <a:gd name="T54" fmla="*/ 1 w 217"/>
                  <a:gd name="T55" fmla="*/ 0 h 407"/>
                  <a:gd name="T56" fmla="*/ 1 w 217"/>
                  <a:gd name="T57" fmla="*/ 0 h 407"/>
                  <a:gd name="T58" fmla="*/ 1 w 217"/>
                  <a:gd name="T59" fmla="*/ 0 h 407"/>
                  <a:gd name="T60" fmla="*/ 1 w 217"/>
                  <a:gd name="T61" fmla="*/ 0 h 407"/>
                  <a:gd name="T62" fmla="*/ 1 w 217"/>
                  <a:gd name="T63" fmla="*/ 0 h 407"/>
                  <a:gd name="T64" fmla="*/ 1 w 217"/>
                  <a:gd name="T65" fmla="*/ 0 h 407"/>
                  <a:gd name="T66" fmla="*/ 1 w 217"/>
                  <a:gd name="T67" fmla="*/ 0 h 407"/>
                  <a:gd name="T68" fmla="*/ 1 w 217"/>
                  <a:gd name="T69" fmla="*/ 0 h 407"/>
                  <a:gd name="T70" fmla="*/ 1 w 217"/>
                  <a:gd name="T71" fmla="*/ 0 h 407"/>
                  <a:gd name="T72" fmla="*/ 1 w 217"/>
                  <a:gd name="T73" fmla="*/ 0 h 407"/>
                  <a:gd name="T74" fmla="*/ 1 w 217"/>
                  <a:gd name="T75" fmla="*/ 0 h 407"/>
                  <a:gd name="T76" fmla="*/ 1 w 217"/>
                  <a:gd name="T77" fmla="*/ 0 h 407"/>
                  <a:gd name="T78" fmla="*/ 1 w 217"/>
                  <a:gd name="T79" fmla="*/ 0 h 407"/>
                  <a:gd name="T80" fmla="*/ 1 w 217"/>
                  <a:gd name="T81" fmla="*/ 0 h 407"/>
                  <a:gd name="T82" fmla="*/ 1 w 217"/>
                  <a:gd name="T83" fmla="*/ 0 h 407"/>
                  <a:gd name="T84" fmla="*/ 1 w 217"/>
                  <a:gd name="T85" fmla="*/ 0 h 407"/>
                  <a:gd name="T86" fmla="*/ 1 w 217"/>
                  <a:gd name="T87" fmla="*/ 0 h 407"/>
                  <a:gd name="T88" fmla="*/ 1 w 217"/>
                  <a:gd name="T89" fmla="*/ 0 h 407"/>
                  <a:gd name="T90" fmla="*/ 1 w 217"/>
                  <a:gd name="T91" fmla="*/ 0 h 407"/>
                  <a:gd name="T92" fmla="*/ 1 w 217"/>
                  <a:gd name="T93" fmla="*/ 0 h 407"/>
                  <a:gd name="T94" fmla="*/ 1 w 217"/>
                  <a:gd name="T95" fmla="*/ 0 h 407"/>
                  <a:gd name="T96" fmla="*/ 1 w 217"/>
                  <a:gd name="T97" fmla="*/ 0 h 407"/>
                  <a:gd name="T98" fmla="*/ 1 w 217"/>
                  <a:gd name="T99" fmla="*/ 0 h 407"/>
                  <a:gd name="T100" fmla="*/ 1 w 217"/>
                  <a:gd name="T101" fmla="*/ 0 h 4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7"/>
                  <a:gd name="T154" fmla="*/ 0 h 407"/>
                  <a:gd name="T155" fmla="*/ 217 w 217"/>
                  <a:gd name="T156" fmla="*/ 407 h 4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7" h="407">
                    <a:moveTo>
                      <a:pt x="152" y="16"/>
                    </a:moveTo>
                    <a:lnTo>
                      <a:pt x="158" y="28"/>
                    </a:lnTo>
                    <a:lnTo>
                      <a:pt x="167" y="38"/>
                    </a:lnTo>
                    <a:lnTo>
                      <a:pt x="177" y="47"/>
                    </a:lnTo>
                    <a:lnTo>
                      <a:pt x="189" y="56"/>
                    </a:lnTo>
                    <a:lnTo>
                      <a:pt x="198" y="67"/>
                    </a:lnTo>
                    <a:lnTo>
                      <a:pt x="204" y="77"/>
                    </a:lnTo>
                    <a:lnTo>
                      <a:pt x="204" y="90"/>
                    </a:lnTo>
                    <a:lnTo>
                      <a:pt x="196" y="104"/>
                    </a:lnTo>
                    <a:lnTo>
                      <a:pt x="186" y="102"/>
                    </a:lnTo>
                    <a:lnTo>
                      <a:pt x="177" y="101"/>
                    </a:lnTo>
                    <a:lnTo>
                      <a:pt x="168" y="99"/>
                    </a:lnTo>
                    <a:lnTo>
                      <a:pt x="159" y="97"/>
                    </a:lnTo>
                    <a:lnTo>
                      <a:pt x="148" y="94"/>
                    </a:lnTo>
                    <a:lnTo>
                      <a:pt x="139" y="93"/>
                    </a:lnTo>
                    <a:lnTo>
                      <a:pt x="130" y="92"/>
                    </a:lnTo>
                    <a:lnTo>
                      <a:pt x="121" y="93"/>
                    </a:lnTo>
                    <a:lnTo>
                      <a:pt x="125" y="100"/>
                    </a:lnTo>
                    <a:lnTo>
                      <a:pt x="133" y="105"/>
                    </a:lnTo>
                    <a:lnTo>
                      <a:pt x="141" y="108"/>
                    </a:lnTo>
                    <a:lnTo>
                      <a:pt x="151" y="113"/>
                    </a:lnTo>
                    <a:lnTo>
                      <a:pt x="158" y="116"/>
                    </a:lnTo>
                    <a:lnTo>
                      <a:pt x="163" y="122"/>
                    </a:lnTo>
                    <a:lnTo>
                      <a:pt x="166" y="130"/>
                    </a:lnTo>
                    <a:lnTo>
                      <a:pt x="163" y="139"/>
                    </a:lnTo>
                    <a:lnTo>
                      <a:pt x="153" y="139"/>
                    </a:lnTo>
                    <a:lnTo>
                      <a:pt x="144" y="140"/>
                    </a:lnTo>
                    <a:lnTo>
                      <a:pt x="132" y="142"/>
                    </a:lnTo>
                    <a:lnTo>
                      <a:pt x="122" y="143"/>
                    </a:lnTo>
                    <a:lnTo>
                      <a:pt x="111" y="145"/>
                    </a:lnTo>
                    <a:lnTo>
                      <a:pt x="101" y="147"/>
                    </a:lnTo>
                    <a:lnTo>
                      <a:pt x="92" y="151"/>
                    </a:lnTo>
                    <a:lnTo>
                      <a:pt x="83" y="154"/>
                    </a:lnTo>
                    <a:lnTo>
                      <a:pt x="88" y="159"/>
                    </a:lnTo>
                    <a:lnTo>
                      <a:pt x="96" y="164"/>
                    </a:lnTo>
                    <a:lnTo>
                      <a:pt x="106" y="167"/>
                    </a:lnTo>
                    <a:lnTo>
                      <a:pt x="115" y="170"/>
                    </a:lnTo>
                    <a:lnTo>
                      <a:pt x="123" y="175"/>
                    </a:lnTo>
                    <a:lnTo>
                      <a:pt x="131" y="180"/>
                    </a:lnTo>
                    <a:lnTo>
                      <a:pt x="137" y="187"/>
                    </a:lnTo>
                    <a:lnTo>
                      <a:pt x="139" y="196"/>
                    </a:lnTo>
                    <a:lnTo>
                      <a:pt x="130" y="204"/>
                    </a:lnTo>
                    <a:lnTo>
                      <a:pt x="120" y="210"/>
                    </a:lnTo>
                    <a:lnTo>
                      <a:pt x="108" y="212"/>
                    </a:lnTo>
                    <a:lnTo>
                      <a:pt x="96" y="214"/>
                    </a:lnTo>
                    <a:lnTo>
                      <a:pt x="84" y="215"/>
                    </a:lnTo>
                    <a:lnTo>
                      <a:pt x="71" y="217"/>
                    </a:lnTo>
                    <a:lnTo>
                      <a:pt x="60" y="220"/>
                    </a:lnTo>
                    <a:lnTo>
                      <a:pt x="49" y="226"/>
                    </a:lnTo>
                    <a:lnTo>
                      <a:pt x="54" y="230"/>
                    </a:lnTo>
                    <a:lnTo>
                      <a:pt x="60" y="235"/>
                    </a:lnTo>
                    <a:lnTo>
                      <a:pt x="67" y="238"/>
                    </a:lnTo>
                    <a:lnTo>
                      <a:pt x="73" y="242"/>
                    </a:lnTo>
                    <a:lnTo>
                      <a:pt x="79" y="245"/>
                    </a:lnTo>
                    <a:lnTo>
                      <a:pt x="85" y="250"/>
                    </a:lnTo>
                    <a:lnTo>
                      <a:pt x="88" y="256"/>
                    </a:lnTo>
                    <a:lnTo>
                      <a:pt x="91" y="263"/>
                    </a:lnTo>
                    <a:lnTo>
                      <a:pt x="82" y="270"/>
                    </a:lnTo>
                    <a:lnTo>
                      <a:pt x="72" y="275"/>
                    </a:lnTo>
                    <a:lnTo>
                      <a:pt x="63" y="280"/>
                    </a:lnTo>
                    <a:lnTo>
                      <a:pt x="53" y="284"/>
                    </a:lnTo>
                    <a:lnTo>
                      <a:pt x="44" y="289"/>
                    </a:lnTo>
                    <a:lnTo>
                      <a:pt x="34" y="295"/>
                    </a:lnTo>
                    <a:lnTo>
                      <a:pt x="26" y="301"/>
                    </a:lnTo>
                    <a:lnTo>
                      <a:pt x="18" y="310"/>
                    </a:lnTo>
                    <a:lnTo>
                      <a:pt x="27" y="314"/>
                    </a:lnTo>
                    <a:lnTo>
                      <a:pt x="39" y="317"/>
                    </a:lnTo>
                    <a:lnTo>
                      <a:pt x="50" y="318"/>
                    </a:lnTo>
                    <a:lnTo>
                      <a:pt x="63" y="318"/>
                    </a:lnTo>
                    <a:lnTo>
                      <a:pt x="73" y="320"/>
                    </a:lnTo>
                    <a:lnTo>
                      <a:pt x="84" y="324"/>
                    </a:lnTo>
                    <a:lnTo>
                      <a:pt x="92" y="331"/>
                    </a:lnTo>
                    <a:lnTo>
                      <a:pt x="96" y="341"/>
                    </a:lnTo>
                    <a:lnTo>
                      <a:pt x="92" y="346"/>
                    </a:lnTo>
                    <a:lnTo>
                      <a:pt x="87" y="349"/>
                    </a:lnTo>
                    <a:lnTo>
                      <a:pt x="80" y="351"/>
                    </a:lnTo>
                    <a:lnTo>
                      <a:pt x="75" y="355"/>
                    </a:lnTo>
                    <a:lnTo>
                      <a:pt x="68" y="357"/>
                    </a:lnTo>
                    <a:lnTo>
                      <a:pt x="62" y="359"/>
                    </a:lnTo>
                    <a:lnTo>
                      <a:pt x="56" y="364"/>
                    </a:lnTo>
                    <a:lnTo>
                      <a:pt x="52" y="369"/>
                    </a:lnTo>
                    <a:lnTo>
                      <a:pt x="63" y="374"/>
                    </a:lnTo>
                    <a:lnTo>
                      <a:pt x="78" y="379"/>
                    </a:lnTo>
                    <a:lnTo>
                      <a:pt x="93" y="385"/>
                    </a:lnTo>
                    <a:lnTo>
                      <a:pt x="108" y="390"/>
                    </a:lnTo>
                    <a:lnTo>
                      <a:pt x="122" y="395"/>
                    </a:lnTo>
                    <a:lnTo>
                      <a:pt x="132" y="399"/>
                    </a:lnTo>
                    <a:lnTo>
                      <a:pt x="138" y="401"/>
                    </a:lnTo>
                    <a:lnTo>
                      <a:pt x="138" y="402"/>
                    </a:lnTo>
                    <a:lnTo>
                      <a:pt x="126" y="404"/>
                    </a:lnTo>
                    <a:lnTo>
                      <a:pt x="115" y="407"/>
                    </a:lnTo>
                    <a:lnTo>
                      <a:pt x="103" y="407"/>
                    </a:lnTo>
                    <a:lnTo>
                      <a:pt x="91" y="404"/>
                    </a:lnTo>
                    <a:lnTo>
                      <a:pt x="77" y="401"/>
                    </a:lnTo>
                    <a:lnTo>
                      <a:pt x="63" y="396"/>
                    </a:lnTo>
                    <a:lnTo>
                      <a:pt x="49" y="389"/>
                    </a:lnTo>
                    <a:lnTo>
                      <a:pt x="34" y="381"/>
                    </a:lnTo>
                    <a:lnTo>
                      <a:pt x="31" y="373"/>
                    </a:lnTo>
                    <a:lnTo>
                      <a:pt x="33" y="365"/>
                    </a:lnTo>
                    <a:lnTo>
                      <a:pt x="38" y="359"/>
                    </a:lnTo>
                    <a:lnTo>
                      <a:pt x="44" y="354"/>
                    </a:lnTo>
                    <a:lnTo>
                      <a:pt x="50" y="350"/>
                    </a:lnTo>
                    <a:lnTo>
                      <a:pt x="57" y="347"/>
                    </a:lnTo>
                    <a:lnTo>
                      <a:pt x="63" y="342"/>
                    </a:lnTo>
                    <a:lnTo>
                      <a:pt x="70" y="339"/>
                    </a:lnTo>
                    <a:lnTo>
                      <a:pt x="63" y="335"/>
                    </a:lnTo>
                    <a:lnTo>
                      <a:pt x="56" y="333"/>
                    </a:lnTo>
                    <a:lnTo>
                      <a:pt x="49" y="332"/>
                    </a:lnTo>
                    <a:lnTo>
                      <a:pt x="41" y="331"/>
                    </a:lnTo>
                    <a:lnTo>
                      <a:pt x="33" y="329"/>
                    </a:lnTo>
                    <a:lnTo>
                      <a:pt x="26" y="328"/>
                    </a:lnTo>
                    <a:lnTo>
                      <a:pt x="19" y="327"/>
                    </a:lnTo>
                    <a:lnTo>
                      <a:pt x="12" y="325"/>
                    </a:lnTo>
                    <a:lnTo>
                      <a:pt x="8" y="322"/>
                    </a:lnTo>
                    <a:lnTo>
                      <a:pt x="4" y="318"/>
                    </a:lnTo>
                    <a:lnTo>
                      <a:pt x="2" y="313"/>
                    </a:lnTo>
                    <a:lnTo>
                      <a:pt x="0" y="308"/>
                    </a:lnTo>
                    <a:lnTo>
                      <a:pt x="8" y="301"/>
                    </a:lnTo>
                    <a:lnTo>
                      <a:pt x="15" y="294"/>
                    </a:lnTo>
                    <a:lnTo>
                      <a:pt x="23" y="288"/>
                    </a:lnTo>
                    <a:lnTo>
                      <a:pt x="32" y="281"/>
                    </a:lnTo>
                    <a:lnTo>
                      <a:pt x="40" y="274"/>
                    </a:lnTo>
                    <a:lnTo>
                      <a:pt x="49" y="268"/>
                    </a:lnTo>
                    <a:lnTo>
                      <a:pt x="60" y="263"/>
                    </a:lnTo>
                    <a:lnTo>
                      <a:pt x="70" y="258"/>
                    </a:lnTo>
                    <a:lnTo>
                      <a:pt x="65" y="253"/>
                    </a:lnTo>
                    <a:lnTo>
                      <a:pt x="60" y="250"/>
                    </a:lnTo>
                    <a:lnTo>
                      <a:pt x="54" y="246"/>
                    </a:lnTo>
                    <a:lnTo>
                      <a:pt x="48" y="243"/>
                    </a:lnTo>
                    <a:lnTo>
                      <a:pt x="42" y="240"/>
                    </a:lnTo>
                    <a:lnTo>
                      <a:pt x="38" y="235"/>
                    </a:lnTo>
                    <a:lnTo>
                      <a:pt x="34" y="230"/>
                    </a:lnTo>
                    <a:lnTo>
                      <a:pt x="33" y="223"/>
                    </a:lnTo>
                    <a:lnTo>
                      <a:pt x="35" y="219"/>
                    </a:lnTo>
                    <a:lnTo>
                      <a:pt x="40" y="215"/>
                    </a:lnTo>
                    <a:lnTo>
                      <a:pt x="44" y="212"/>
                    </a:lnTo>
                    <a:lnTo>
                      <a:pt x="49" y="210"/>
                    </a:lnTo>
                    <a:lnTo>
                      <a:pt x="54" y="207"/>
                    </a:lnTo>
                    <a:lnTo>
                      <a:pt x="60" y="205"/>
                    </a:lnTo>
                    <a:lnTo>
                      <a:pt x="64" y="204"/>
                    </a:lnTo>
                    <a:lnTo>
                      <a:pt x="69" y="203"/>
                    </a:lnTo>
                    <a:lnTo>
                      <a:pt x="76" y="200"/>
                    </a:lnTo>
                    <a:lnTo>
                      <a:pt x="83" y="199"/>
                    </a:lnTo>
                    <a:lnTo>
                      <a:pt x="90" y="199"/>
                    </a:lnTo>
                    <a:lnTo>
                      <a:pt x="96" y="198"/>
                    </a:lnTo>
                    <a:lnTo>
                      <a:pt x="103" y="198"/>
                    </a:lnTo>
                    <a:lnTo>
                      <a:pt x="110" y="197"/>
                    </a:lnTo>
                    <a:lnTo>
                      <a:pt x="116" y="195"/>
                    </a:lnTo>
                    <a:lnTo>
                      <a:pt x="122" y="190"/>
                    </a:lnTo>
                    <a:lnTo>
                      <a:pt x="114" y="184"/>
                    </a:lnTo>
                    <a:lnTo>
                      <a:pt x="106" y="180"/>
                    </a:lnTo>
                    <a:lnTo>
                      <a:pt x="95" y="177"/>
                    </a:lnTo>
                    <a:lnTo>
                      <a:pt x="86" y="174"/>
                    </a:lnTo>
                    <a:lnTo>
                      <a:pt x="77" y="172"/>
                    </a:lnTo>
                    <a:lnTo>
                      <a:pt x="70" y="166"/>
                    </a:lnTo>
                    <a:lnTo>
                      <a:pt x="65" y="159"/>
                    </a:lnTo>
                    <a:lnTo>
                      <a:pt x="64" y="149"/>
                    </a:lnTo>
                    <a:lnTo>
                      <a:pt x="73" y="144"/>
                    </a:lnTo>
                    <a:lnTo>
                      <a:pt x="83" y="139"/>
                    </a:lnTo>
                    <a:lnTo>
                      <a:pt x="92" y="136"/>
                    </a:lnTo>
                    <a:lnTo>
                      <a:pt x="101" y="132"/>
                    </a:lnTo>
                    <a:lnTo>
                      <a:pt x="110" y="130"/>
                    </a:lnTo>
                    <a:lnTo>
                      <a:pt x="120" y="128"/>
                    </a:lnTo>
                    <a:lnTo>
                      <a:pt x="129" y="127"/>
                    </a:lnTo>
                    <a:lnTo>
                      <a:pt x="139" y="127"/>
                    </a:lnTo>
                    <a:lnTo>
                      <a:pt x="135" y="122"/>
                    </a:lnTo>
                    <a:lnTo>
                      <a:pt x="129" y="119"/>
                    </a:lnTo>
                    <a:lnTo>
                      <a:pt x="123" y="114"/>
                    </a:lnTo>
                    <a:lnTo>
                      <a:pt x="117" y="111"/>
                    </a:lnTo>
                    <a:lnTo>
                      <a:pt x="111" y="106"/>
                    </a:lnTo>
                    <a:lnTo>
                      <a:pt x="107" y="101"/>
                    </a:lnTo>
                    <a:lnTo>
                      <a:pt x="105" y="94"/>
                    </a:lnTo>
                    <a:lnTo>
                      <a:pt x="105" y="87"/>
                    </a:lnTo>
                    <a:lnTo>
                      <a:pt x="114" y="81"/>
                    </a:lnTo>
                    <a:lnTo>
                      <a:pt x="123" y="78"/>
                    </a:lnTo>
                    <a:lnTo>
                      <a:pt x="133" y="77"/>
                    </a:lnTo>
                    <a:lnTo>
                      <a:pt x="145" y="78"/>
                    </a:lnTo>
                    <a:lnTo>
                      <a:pt x="155" y="82"/>
                    </a:lnTo>
                    <a:lnTo>
                      <a:pt x="166" y="84"/>
                    </a:lnTo>
                    <a:lnTo>
                      <a:pt x="177" y="86"/>
                    </a:lnTo>
                    <a:lnTo>
                      <a:pt x="187" y="87"/>
                    </a:lnTo>
                    <a:lnTo>
                      <a:pt x="186" y="76"/>
                    </a:lnTo>
                    <a:lnTo>
                      <a:pt x="181" y="67"/>
                    </a:lnTo>
                    <a:lnTo>
                      <a:pt x="171" y="59"/>
                    </a:lnTo>
                    <a:lnTo>
                      <a:pt x="162" y="52"/>
                    </a:lnTo>
                    <a:lnTo>
                      <a:pt x="153" y="43"/>
                    </a:lnTo>
                    <a:lnTo>
                      <a:pt x="143" y="33"/>
                    </a:lnTo>
                    <a:lnTo>
                      <a:pt x="137" y="23"/>
                    </a:lnTo>
                    <a:lnTo>
                      <a:pt x="137" y="9"/>
                    </a:lnTo>
                    <a:lnTo>
                      <a:pt x="145" y="3"/>
                    </a:lnTo>
                    <a:lnTo>
                      <a:pt x="154" y="1"/>
                    </a:lnTo>
                    <a:lnTo>
                      <a:pt x="163" y="0"/>
                    </a:lnTo>
                    <a:lnTo>
                      <a:pt x="174" y="0"/>
                    </a:lnTo>
                    <a:lnTo>
                      <a:pt x="184" y="1"/>
                    </a:lnTo>
                    <a:lnTo>
                      <a:pt x="196" y="2"/>
                    </a:lnTo>
                    <a:lnTo>
                      <a:pt x="206" y="2"/>
                    </a:lnTo>
                    <a:lnTo>
                      <a:pt x="216" y="1"/>
                    </a:lnTo>
                    <a:lnTo>
                      <a:pt x="217" y="3"/>
                    </a:lnTo>
                    <a:lnTo>
                      <a:pt x="214" y="6"/>
                    </a:lnTo>
                    <a:lnTo>
                      <a:pt x="207" y="9"/>
                    </a:lnTo>
                    <a:lnTo>
                      <a:pt x="198" y="11"/>
                    </a:lnTo>
                    <a:lnTo>
                      <a:pt x="187" y="14"/>
                    </a:lnTo>
                    <a:lnTo>
                      <a:pt x="175" y="15"/>
                    </a:lnTo>
                    <a:lnTo>
                      <a:pt x="163" y="16"/>
                    </a:lnTo>
                    <a:lnTo>
                      <a:pt x="152" y="16"/>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6" name="Freeform 166"/>
              <p:cNvSpPr>
                <a:spLocks/>
              </p:cNvSpPr>
              <p:nvPr/>
            </p:nvSpPr>
            <p:spPr bwMode="auto">
              <a:xfrm>
                <a:off x="3109" y="3603"/>
                <a:ext cx="14" cy="46"/>
              </a:xfrm>
              <a:custGeom>
                <a:avLst/>
                <a:gdLst>
                  <a:gd name="T0" fmla="*/ 0 w 29"/>
                  <a:gd name="T1" fmla="*/ 1 h 91"/>
                  <a:gd name="T2" fmla="*/ 0 w 29"/>
                  <a:gd name="T3" fmla="*/ 1 h 91"/>
                  <a:gd name="T4" fmla="*/ 0 w 29"/>
                  <a:gd name="T5" fmla="*/ 1 h 91"/>
                  <a:gd name="T6" fmla="*/ 0 w 29"/>
                  <a:gd name="T7" fmla="*/ 1 h 91"/>
                  <a:gd name="T8" fmla="*/ 0 w 29"/>
                  <a:gd name="T9" fmla="*/ 1 h 91"/>
                  <a:gd name="T10" fmla="*/ 0 w 29"/>
                  <a:gd name="T11" fmla="*/ 1 h 91"/>
                  <a:gd name="T12" fmla="*/ 0 w 29"/>
                  <a:gd name="T13" fmla="*/ 1 h 91"/>
                  <a:gd name="T14" fmla="*/ 0 w 29"/>
                  <a:gd name="T15" fmla="*/ 1 h 91"/>
                  <a:gd name="T16" fmla="*/ 0 w 29"/>
                  <a:gd name="T17" fmla="*/ 1 h 91"/>
                  <a:gd name="T18" fmla="*/ 0 w 29"/>
                  <a:gd name="T19" fmla="*/ 1 h 91"/>
                  <a:gd name="T20" fmla="*/ 0 w 29"/>
                  <a:gd name="T21" fmla="*/ 1 h 91"/>
                  <a:gd name="T22" fmla="*/ 0 w 29"/>
                  <a:gd name="T23" fmla="*/ 1 h 91"/>
                  <a:gd name="T24" fmla="*/ 0 w 29"/>
                  <a:gd name="T25" fmla="*/ 0 h 91"/>
                  <a:gd name="T26" fmla="*/ 0 w 29"/>
                  <a:gd name="T27" fmla="*/ 1 h 91"/>
                  <a:gd name="T28" fmla="*/ 0 w 29"/>
                  <a:gd name="T29" fmla="*/ 1 h 91"/>
                  <a:gd name="T30" fmla="*/ 0 w 29"/>
                  <a:gd name="T31" fmla="*/ 1 h 91"/>
                  <a:gd name="T32" fmla="*/ 0 w 29"/>
                  <a:gd name="T33" fmla="*/ 1 h 9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91"/>
                  <a:gd name="T53" fmla="*/ 29 w 29"/>
                  <a:gd name="T54" fmla="*/ 91 h 9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91">
                    <a:moveTo>
                      <a:pt x="29" y="15"/>
                    </a:moveTo>
                    <a:lnTo>
                      <a:pt x="27" y="34"/>
                    </a:lnTo>
                    <a:lnTo>
                      <a:pt x="24" y="54"/>
                    </a:lnTo>
                    <a:lnTo>
                      <a:pt x="22" y="73"/>
                    </a:lnTo>
                    <a:lnTo>
                      <a:pt x="17" y="91"/>
                    </a:lnTo>
                    <a:lnTo>
                      <a:pt x="15" y="91"/>
                    </a:lnTo>
                    <a:lnTo>
                      <a:pt x="9" y="85"/>
                    </a:lnTo>
                    <a:lnTo>
                      <a:pt x="4" y="80"/>
                    </a:lnTo>
                    <a:lnTo>
                      <a:pt x="0" y="77"/>
                    </a:lnTo>
                    <a:lnTo>
                      <a:pt x="3" y="56"/>
                    </a:lnTo>
                    <a:lnTo>
                      <a:pt x="7" y="38"/>
                    </a:lnTo>
                    <a:lnTo>
                      <a:pt x="14" y="19"/>
                    </a:lnTo>
                    <a:lnTo>
                      <a:pt x="22" y="0"/>
                    </a:lnTo>
                    <a:lnTo>
                      <a:pt x="27" y="2"/>
                    </a:lnTo>
                    <a:lnTo>
                      <a:pt x="29" y="5"/>
                    </a:lnTo>
                    <a:lnTo>
                      <a:pt x="29" y="10"/>
                    </a:lnTo>
                    <a:lnTo>
                      <a:pt x="29" y="15"/>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7" name="Freeform 167"/>
              <p:cNvSpPr>
                <a:spLocks/>
              </p:cNvSpPr>
              <p:nvPr/>
            </p:nvSpPr>
            <p:spPr bwMode="auto">
              <a:xfrm>
                <a:off x="2439" y="3416"/>
                <a:ext cx="56" cy="59"/>
              </a:xfrm>
              <a:custGeom>
                <a:avLst/>
                <a:gdLst>
                  <a:gd name="T0" fmla="*/ 1 w 112"/>
                  <a:gd name="T1" fmla="*/ 1 h 118"/>
                  <a:gd name="T2" fmla="*/ 1 w 112"/>
                  <a:gd name="T3" fmla="*/ 1 h 118"/>
                  <a:gd name="T4" fmla="*/ 1 w 112"/>
                  <a:gd name="T5" fmla="*/ 1 h 118"/>
                  <a:gd name="T6" fmla="*/ 1 w 112"/>
                  <a:gd name="T7" fmla="*/ 1 h 118"/>
                  <a:gd name="T8" fmla="*/ 1 w 112"/>
                  <a:gd name="T9" fmla="*/ 1 h 118"/>
                  <a:gd name="T10" fmla="*/ 1 w 112"/>
                  <a:gd name="T11" fmla="*/ 1 h 118"/>
                  <a:gd name="T12" fmla="*/ 1 w 112"/>
                  <a:gd name="T13" fmla="*/ 1 h 118"/>
                  <a:gd name="T14" fmla="*/ 1 w 112"/>
                  <a:gd name="T15" fmla="*/ 1 h 118"/>
                  <a:gd name="T16" fmla="*/ 1 w 112"/>
                  <a:gd name="T17" fmla="*/ 1 h 118"/>
                  <a:gd name="T18" fmla="*/ 1 w 112"/>
                  <a:gd name="T19" fmla="*/ 1 h 118"/>
                  <a:gd name="T20" fmla="*/ 1 w 112"/>
                  <a:gd name="T21" fmla="*/ 1 h 118"/>
                  <a:gd name="T22" fmla="*/ 1 w 112"/>
                  <a:gd name="T23" fmla="*/ 1 h 118"/>
                  <a:gd name="T24" fmla="*/ 1 w 112"/>
                  <a:gd name="T25" fmla="*/ 1 h 118"/>
                  <a:gd name="T26" fmla="*/ 0 w 112"/>
                  <a:gd name="T27" fmla="*/ 1 h 118"/>
                  <a:gd name="T28" fmla="*/ 1 w 112"/>
                  <a:gd name="T29" fmla="*/ 1 h 118"/>
                  <a:gd name="T30" fmla="*/ 1 w 112"/>
                  <a:gd name="T31" fmla="*/ 1 h 118"/>
                  <a:gd name="T32" fmla="*/ 1 w 112"/>
                  <a:gd name="T33" fmla="*/ 1 h 118"/>
                  <a:gd name="T34" fmla="*/ 1 w 112"/>
                  <a:gd name="T35" fmla="*/ 1 h 118"/>
                  <a:gd name="T36" fmla="*/ 1 w 112"/>
                  <a:gd name="T37" fmla="*/ 0 h 118"/>
                  <a:gd name="T38" fmla="*/ 1 w 112"/>
                  <a:gd name="T39" fmla="*/ 1 h 118"/>
                  <a:gd name="T40" fmla="*/ 1 w 112"/>
                  <a:gd name="T41" fmla="*/ 1 h 118"/>
                  <a:gd name="T42" fmla="*/ 1 w 112"/>
                  <a:gd name="T43" fmla="*/ 1 h 118"/>
                  <a:gd name="T44" fmla="*/ 1 w 112"/>
                  <a:gd name="T45" fmla="*/ 1 h 118"/>
                  <a:gd name="T46" fmla="*/ 1 w 112"/>
                  <a:gd name="T47" fmla="*/ 1 h 118"/>
                  <a:gd name="T48" fmla="*/ 1 w 112"/>
                  <a:gd name="T49" fmla="*/ 1 h 118"/>
                  <a:gd name="T50" fmla="*/ 1 w 112"/>
                  <a:gd name="T51" fmla="*/ 1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2"/>
                  <a:gd name="T79" fmla="*/ 0 h 118"/>
                  <a:gd name="T80" fmla="*/ 112 w 112"/>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2" h="118">
                    <a:moveTo>
                      <a:pt x="112" y="50"/>
                    </a:moveTo>
                    <a:lnTo>
                      <a:pt x="109" y="50"/>
                    </a:lnTo>
                    <a:lnTo>
                      <a:pt x="104" y="50"/>
                    </a:lnTo>
                    <a:lnTo>
                      <a:pt x="96" y="47"/>
                    </a:lnTo>
                    <a:lnTo>
                      <a:pt x="84" y="45"/>
                    </a:lnTo>
                    <a:lnTo>
                      <a:pt x="73" y="42"/>
                    </a:lnTo>
                    <a:lnTo>
                      <a:pt x="60" y="38"/>
                    </a:lnTo>
                    <a:lnTo>
                      <a:pt x="48" y="34"/>
                    </a:lnTo>
                    <a:lnTo>
                      <a:pt x="38" y="30"/>
                    </a:lnTo>
                    <a:lnTo>
                      <a:pt x="25" y="53"/>
                    </a:lnTo>
                    <a:lnTo>
                      <a:pt x="15" y="82"/>
                    </a:lnTo>
                    <a:lnTo>
                      <a:pt x="7" y="107"/>
                    </a:lnTo>
                    <a:lnTo>
                      <a:pt x="5" y="118"/>
                    </a:lnTo>
                    <a:lnTo>
                      <a:pt x="0" y="91"/>
                    </a:lnTo>
                    <a:lnTo>
                      <a:pt x="2" y="62"/>
                    </a:lnTo>
                    <a:lnTo>
                      <a:pt x="8" y="35"/>
                    </a:lnTo>
                    <a:lnTo>
                      <a:pt x="15" y="7"/>
                    </a:lnTo>
                    <a:lnTo>
                      <a:pt x="25" y="1"/>
                    </a:lnTo>
                    <a:lnTo>
                      <a:pt x="36" y="0"/>
                    </a:lnTo>
                    <a:lnTo>
                      <a:pt x="47" y="4"/>
                    </a:lnTo>
                    <a:lnTo>
                      <a:pt x="59" y="8"/>
                    </a:lnTo>
                    <a:lnTo>
                      <a:pt x="70" y="14"/>
                    </a:lnTo>
                    <a:lnTo>
                      <a:pt x="83" y="20"/>
                    </a:lnTo>
                    <a:lnTo>
                      <a:pt x="96" y="24"/>
                    </a:lnTo>
                    <a:lnTo>
                      <a:pt x="108" y="27"/>
                    </a:lnTo>
                    <a:lnTo>
                      <a:pt x="112" y="50"/>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8" name="Freeform 168"/>
              <p:cNvSpPr>
                <a:spLocks/>
              </p:cNvSpPr>
              <p:nvPr/>
            </p:nvSpPr>
            <p:spPr bwMode="auto">
              <a:xfrm>
                <a:off x="2531" y="3444"/>
                <a:ext cx="45" cy="19"/>
              </a:xfrm>
              <a:custGeom>
                <a:avLst/>
                <a:gdLst>
                  <a:gd name="T0" fmla="*/ 1 w 90"/>
                  <a:gd name="T1" fmla="*/ 1 h 37"/>
                  <a:gd name="T2" fmla="*/ 1 w 90"/>
                  <a:gd name="T3" fmla="*/ 1 h 37"/>
                  <a:gd name="T4" fmla="*/ 1 w 90"/>
                  <a:gd name="T5" fmla="*/ 1 h 37"/>
                  <a:gd name="T6" fmla="*/ 1 w 90"/>
                  <a:gd name="T7" fmla="*/ 1 h 37"/>
                  <a:gd name="T8" fmla="*/ 1 w 90"/>
                  <a:gd name="T9" fmla="*/ 1 h 37"/>
                  <a:gd name="T10" fmla="*/ 0 w 90"/>
                  <a:gd name="T11" fmla="*/ 1 h 37"/>
                  <a:gd name="T12" fmla="*/ 1 w 90"/>
                  <a:gd name="T13" fmla="*/ 1 h 37"/>
                  <a:gd name="T14" fmla="*/ 1 w 90"/>
                  <a:gd name="T15" fmla="*/ 1 h 37"/>
                  <a:gd name="T16" fmla="*/ 1 w 90"/>
                  <a:gd name="T17" fmla="*/ 1 h 37"/>
                  <a:gd name="T18" fmla="*/ 1 w 90"/>
                  <a:gd name="T19" fmla="*/ 0 h 37"/>
                  <a:gd name="T20" fmla="*/ 1 w 90"/>
                  <a:gd name="T21" fmla="*/ 1 h 37"/>
                  <a:gd name="T22" fmla="*/ 1 w 90"/>
                  <a:gd name="T23" fmla="*/ 1 h 37"/>
                  <a:gd name="T24" fmla="*/ 1 w 90"/>
                  <a:gd name="T25" fmla="*/ 1 h 37"/>
                  <a:gd name="T26" fmla="*/ 1 w 90"/>
                  <a:gd name="T27" fmla="*/ 1 h 37"/>
                  <a:gd name="T28" fmla="*/ 1 w 90"/>
                  <a:gd name="T29" fmla="*/ 1 h 37"/>
                  <a:gd name="T30" fmla="*/ 1 w 90"/>
                  <a:gd name="T31" fmla="*/ 1 h 37"/>
                  <a:gd name="T32" fmla="*/ 1 w 90"/>
                  <a:gd name="T33" fmla="*/ 1 h 37"/>
                  <a:gd name="T34" fmla="*/ 1 w 90"/>
                  <a:gd name="T35" fmla="*/ 1 h 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0"/>
                  <a:gd name="T55" fmla="*/ 0 h 37"/>
                  <a:gd name="T56" fmla="*/ 90 w 90"/>
                  <a:gd name="T57" fmla="*/ 37 h 3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0" h="37">
                    <a:moveTo>
                      <a:pt x="90" y="23"/>
                    </a:moveTo>
                    <a:lnTo>
                      <a:pt x="84" y="29"/>
                    </a:lnTo>
                    <a:lnTo>
                      <a:pt x="80" y="33"/>
                    </a:lnTo>
                    <a:lnTo>
                      <a:pt x="73" y="35"/>
                    </a:lnTo>
                    <a:lnTo>
                      <a:pt x="65" y="37"/>
                    </a:lnTo>
                    <a:lnTo>
                      <a:pt x="0" y="19"/>
                    </a:lnTo>
                    <a:lnTo>
                      <a:pt x="1" y="15"/>
                    </a:lnTo>
                    <a:lnTo>
                      <a:pt x="2" y="9"/>
                    </a:lnTo>
                    <a:lnTo>
                      <a:pt x="4" y="4"/>
                    </a:lnTo>
                    <a:lnTo>
                      <a:pt x="1" y="0"/>
                    </a:lnTo>
                    <a:lnTo>
                      <a:pt x="13" y="1"/>
                    </a:lnTo>
                    <a:lnTo>
                      <a:pt x="27" y="3"/>
                    </a:lnTo>
                    <a:lnTo>
                      <a:pt x="42" y="7"/>
                    </a:lnTo>
                    <a:lnTo>
                      <a:pt x="57" y="11"/>
                    </a:lnTo>
                    <a:lnTo>
                      <a:pt x="69" y="16"/>
                    </a:lnTo>
                    <a:lnTo>
                      <a:pt x="80" y="19"/>
                    </a:lnTo>
                    <a:lnTo>
                      <a:pt x="88" y="22"/>
                    </a:lnTo>
                    <a:lnTo>
                      <a:pt x="90" y="23"/>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89" name="Freeform 169"/>
              <p:cNvSpPr>
                <a:spLocks/>
              </p:cNvSpPr>
              <p:nvPr/>
            </p:nvSpPr>
            <p:spPr bwMode="auto">
              <a:xfrm>
                <a:off x="2617" y="3520"/>
                <a:ext cx="483" cy="140"/>
              </a:xfrm>
              <a:custGeom>
                <a:avLst/>
                <a:gdLst>
                  <a:gd name="T0" fmla="*/ 1 w 965"/>
                  <a:gd name="T1" fmla="*/ 1 h 279"/>
                  <a:gd name="T2" fmla="*/ 1 w 965"/>
                  <a:gd name="T3" fmla="*/ 1 h 279"/>
                  <a:gd name="T4" fmla="*/ 1 w 965"/>
                  <a:gd name="T5" fmla="*/ 1 h 279"/>
                  <a:gd name="T6" fmla="*/ 1 w 965"/>
                  <a:gd name="T7" fmla="*/ 1 h 279"/>
                  <a:gd name="T8" fmla="*/ 1 w 965"/>
                  <a:gd name="T9" fmla="*/ 1 h 279"/>
                  <a:gd name="T10" fmla="*/ 1 w 965"/>
                  <a:gd name="T11" fmla="*/ 1 h 279"/>
                  <a:gd name="T12" fmla="*/ 1 w 965"/>
                  <a:gd name="T13" fmla="*/ 1 h 279"/>
                  <a:gd name="T14" fmla="*/ 1 w 965"/>
                  <a:gd name="T15" fmla="*/ 1 h 279"/>
                  <a:gd name="T16" fmla="*/ 1 w 965"/>
                  <a:gd name="T17" fmla="*/ 1 h 279"/>
                  <a:gd name="T18" fmla="*/ 1 w 965"/>
                  <a:gd name="T19" fmla="*/ 1 h 279"/>
                  <a:gd name="T20" fmla="*/ 1 w 965"/>
                  <a:gd name="T21" fmla="*/ 1 h 279"/>
                  <a:gd name="T22" fmla="*/ 1 w 965"/>
                  <a:gd name="T23" fmla="*/ 1 h 279"/>
                  <a:gd name="T24" fmla="*/ 1 w 965"/>
                  <a:gd name="T25" fmla="*/ 1 h 279"/>
                  <a:gd name="T26" fmla="*/ 1 w 965"/>
                  <a:gd name="T27" fmla="*/ 1 h 279"/>
                  <a:gd name="T28" fmla="*/ 1 w 965"/>
                  <a:gd name="T29" fmla="*/ 1 h 279"/>
                  <a:gd name="T30" fmla="*/ 1 w 965"/>
                  <a:gd name="T31" fmla="*/ 1 h 279"/>
                  <a:gd name="T32" fmla="*/ 1 w 965"/>
                  <a:gd name="T33" fmla="*/ 1 h 279"/>
                  <a:gd name="T34" fmla="*/ 1 w 965"/>
                  <a:gd name="T35" fmla="*/ 1 h 279"/>
                  <a:gd name="T36" fmla="*/ 1 w 965"/>
                  <a:gd name="T37" fmla="*/ 1 h 279"/>
                  <a:gd name="T38" fmla="*/ 1 w 965"/>
                  <a:gd name="T39" fmla="*/ 1 h 279"/>
                  <a:gd name="T40" fmla="*/ 1 w 965"/>
                  <a:gd name="T41" fmla="*/ 1 h 279"/>
                  <a:gd name="T42" fmla="*/ 1 w 965"/>
                  <a:gd name="T43" fmla="*/ 1 h 279"/>
                  <a:gd name="T44" fmla="*/ 1 w 965"/>
                  <a:gd name="T45" fmla="*/ 1 h 279"/>
                  <a:gd name="T46" fmla="*/ 1 w 965"/>
                  <a:gd name="T47" fmla="*/ 1 h 279"/>
                  <a:gd name="T48" fmla="*/ 1 w 965"/>
                  <a:gd name="T49" fmla="*/ 1 h 279"/>
                  <a:gd name="T50" fmla="*/ 1 w 965"/>
                  <a:gd name="T51" fmla="*/ 0 h 279"/>
                  <a:gd name="T52" fmla="*/ 1 w 965"/>
                  <a:gd name="T53" fmla="*/ 1 h 279"/>
                  <a:gd name="T54" fmla="*/ 1 w 965"/>
                  <a:gd name="T55" fmla="*/ 1 h 279"/>
                  <a:gd name="T56" fmla="*/ 1 w 965"/>
                  <a:gd name="T57" fmla="*/ 1 h 279"/>
                  <a:gd name="T58" fmla="*/ 1 w 965"/>
                  <a:gd name="T59" fmla="*/ 1 h 279"/>
                  <a:gd name="T60" fmla="*/ 1 w 965"/>
                  <a:gd name="T61" fmla="*/ 1 h 279"/>
                  <a:gd name="T62" fmla="*/ 1 w 965"/>
                  <a:gd name="T63" fmla="*/ 1 h 279"/>
                  <a:gd name="T64" fmla="*/ 1 w 965"/>
                  <a:gd name="T65" fmla="*/ 1 h 279"/>
                  <a:gd name="T66" fmla="*/ 1 w 965"/>
                  <a:gd name="T67" fmla="*/ 1 h 279"/>
                  <a:gd name="T68" fmla="*/ 1 w 965"/>
                  <a:gd name="T69" fmla="*/ 1 h 279"/>
                  <a:gd name="T70" fmla="*/ 1 w 965"/>
                  <a:gd name="T71" fmla="*/ 1 h 279"/>
                  <a:gd name="T72" fmla="*/ 1 w 965"/>
                  <a:gd name="T73" fmla="*/ 1 h 279"/>
                  <a:gd name="T74" fmla="*/ 1 w 965"/>
                  <a:gd name="T75" fmla="*/ 1 h 279"/>
                  <a:gd name="T76" fmla="*/ 1 w 965"/>
                  <a:gd name="T77" fmla="*/ 1 h 279"/>
                  <a:gd name="T78" fmla="*/ 1 w 965"/>
                  <a:gd name="T79" fmla="*/ 1 h 279"/>
                  <a:gd name="T80" fmla="*/ 1 w 965"/>
                  <a:gd name="T81" fmla="*/ 1 h 279"/>
                  <a:gd name="T82" fmla="*/ 1 w 965"/>
                  <a:gd name="T83" fmla="*/ 1 h 279"/>
                  <a:gd name="T84" fmla="*/ 1 w 965"/>
                  <a:gd name="T85" fmla="*/ 1 h 2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65"/>
                  <a:gd name="T130" fmla="*/ 0 h 279"/>
                  <a:gd name="T131" fmla="*/ 965 w 965"/>
                  <a:gd name="T132" fmla="*/ 279 h 27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65" h="279">
                    <a:moveTo>
                      <a:pt x="872" y="224"/>
                    </a:moveTo>
                    <a:lnTo>
                      <a:pt x="883" y="234"/>
                    </a:lnTo>
                    <a:lnTo>
                      <a:pt x="898" y="239"/>
                    </a:lnTo>
                    <a:lnTo>
                      <a:pt x="915" y="243"/>
                    </a:lnTo>
                    <a:lnTo>
                      <a:pt x="933" y="246"/>
                    </a:lnTo>
                    <a:lnTo>
                      <a:pt x="948" y="250"/>
                    </a:lnTo>
                    <a:lnTo>
                      <a:pt x="959" y="255"/>
                    </a:lnTo>
                    <a:lnTo>
                      <a:pt x="965" y="265"/>
                    </a:lnTo>
                    <a:lnTo>
                      <a:pt x="961" y="279"/>
                    </a:lnTo>
                    <a:lnTo>
                      <a:pt x="941" y="276"/>
                    </a:lnTo>
                    <a:lnTo>
                      <a:pt x="921" y="273"/>
                    </a:lnTo>
                    <a:lnTo>
                      <a:pt x="900" y="268"/>
                    </a:lnTo>
                    <a:lnTo>
                      <a:pt x="882" y="262"/>
                    </a:lnTo>
                    <a:lnTo>
                      <a:pt x="865" y="254"/>
                    </a:lnTo>
                    <a:lnTo>
                      <a:pt x="851" y="244"/>
                    </a:lnTo>
                    <a:lnTo>
                      <a:pt x="841" y="230"/>
                    </a:lnTo>
                    <a:lnTo>
                      <a:pt x="834" y="214"/>
                    </a:lnTo>
                    <a:lnTo>
                      <a:pt x="832" y="214"/>
                    </a:lnTo>
                    <a:lnTo>
                      <a:pt x="828" y="213"/>
                    </a:lnTo>
                    <a:lnTo>
                      <a:pt x="821" y="212"/>
                    </a:lnTo>
                    <a:lnTo>
                      <a:pt x="811" y="209"/>
                    </a:lnTo>
                    <a:lnTo>
                      <a:pt x="798" y="206"/>
                    </a:lnTo>
                    <a:lnTo>
                      <a:pt x="784" y="204"/>
                    </a:lnTo>
                    <a:lnTo>
                      <a:pt x="767" y="200"/>
                    </a:lnTo>
                    <a:lnTo>
                      <a:pt x="748" y="196"/>
                    </a:lnTo>
                    <a:lnTo>
                      <a:pt x="727" y="191"/>
                    </a:lnTo>
                    <a:lnTo>
                      <a:pt x="704" y="186"/>
                    </a:lnTo>
                    <a:lnTo>
                      <a:pt x="679" y="181"/>
                    </a:lnTo>
                    <a:lnTo>
                      <a:pt x="653" y="175"/>
                    </a:lnTo>
                    <a:lnTo>
                      <a:pt x="625" y="169"/>
                    </a:lnTo>
                    <a:lnTo>
                      <a:pt x="596" y="162"/>
                    </a:lnTo>
                    <a:lnTo>
                      <a:pt x="566" y="155"/>
                    </a:lnTo>
                    <a:lnTo>
                      <a:pt x="535" y="148"/>
                    </a:lnTo>
                    <a:lnTo>
                      <a:pt x="503" y="141"/>
                    </a:lnTo>
                    <a:lnTo>
                      <a:pt x="471" y="133"/>
                    </a:lnTo>
                    <a:lnTo>
                      <a:pt x="437" y="125"/>
                    </a:lnTo>
                    <a:lnTo>
                      <a:pt x="403" y="117"/>
                    </a:lnTo>
                    <a:lnTo>
                      <a:pt x="368" y="109"/>
                    </a:lnTo>
                    <a:lnTo>
                      <a:pt x="334" y="101"/>
                    </a:lnTo>
                    <a:lnTo>
                      <a:pt x="298" y="93"/>
                    </a:lnTo>
                    <a:lnTo>
                      <a:pt x="264" y="84"/>
                    </a:lnTo>
                    <a:lnTo>
                      <a:pt x="229" y="76"/>
                    </a:lnTo>
                    <a:lnTo>
                      <a:pt x="194" y="67"/>
                    </a:lnTo>
                    <a:lnTo>
                      <a:pt x="160" y="59"/>
                    </a:lnTo>
                    <a:lnTo>
                      <a:pt x="127" y="49"/>
                    </a:lnTo>
                    <a:lnTo>
                      <a:pt x="93" y="41"/>
                    </a:lnTo>
                    <a:lnTo>
                      <a:pt x="61" y="33"/>
                    </a:lnTo>
                    <a:lnTo>
                      <a:pt x="30" y="24"/>
                    </a:lnTo>
                    <a:lnTo>
                      <a:pt x="0" y="16"/>
                    </a:lnTo>
                    <a:lnTo>
                      <a:pt x="4" y="8"/>
                    </a:lnTo>
                    <a:lnTo>
                      <a:pt x="14" y="2"/>
                    </a:lnTo>
                    <a:lnTo>
                      <a:pt x="24" y="0"/>
                    </a:lnTo>
                    <a:lnTo>
                      <a:pt x="32" y="1"/>
                    </a:lnTo>
                    <a:lnTo>
                      <a:pt x="38" y="2"/>
                    </a:lnTo>
                    <a:lnTo>
                      <a:pt x="46" y="3"/>
                    </a:lnTo>
                    <a:lnTo>
                      <a:pt x="60" y="6"/>
                    </a:lnTo>
                    <a:lnTo>
                      <a:pt x="75" y="9"/>
                    </a:lnTo>
                    <a:lnTo>
                      <a:pt x="94" y="14"/>
                    </a:lnTo>
                    <a:lnTo>
                      <a:pt x="116" y="18"/>
                    </a:lnTo>
                    <a:lnTo>
                      <a:pt x="142" y="24"/>
                    </a:lnTo>
                    <a:lnTo>
                      <a:pt x="168" y="30"/>
                    </a:lnTo>
                    <a:lnTo>
                      <a:pt x="197" y="35"/>
                    </a:lnTo>
                    <a:lnTo>
                      <a:pt x="228" y="42"/>
                    </a:lnTo>
                    <a:lnTo>
                      <a:pt x="260" y="49"/>
                    </a:lnTo>
                    <a:lnTo>
                      <a:pt x="295" y="57"/>
                    </a:lnTo>
                    <a:lnTo>
                      <a:pt x="329" y="65"/>
                    </a:lnTo>
                    <a:lnTo>
                      <a:pt x="365" y="73"/>
                    </a:lnTo>
                    <a:lnTo>
                      <a:pt x="402" y="82"/>
                    </a:lnTo>
                    <a:lnTo>
                      <a:pt x="439" y="90"/>
                    </a:lnTo>
                    <a:lnTo>
                      <a:pt x="475" y="99"/>
                    </a:lnTo>
                    <a:lnTo>
                      <a:pt x="511" y="107"/>
                    </a:lnTo>
                    <a:lnTo>
                      <a:pt x="548" y="115"/>
                    </a:lnTo>
                    <a:lnTo>
                      <a:pt x="584" y="123"/>
                    </a:lnTo>
                    <a:lnTo>
                      <a:pt x="618" y="131"/>
                    </a:lnTo>
                    <a:lnTo>
                      <a:pt x="652" y="139"/>
                    </a:lnTo>
                    <a:lnTo>
                      <a:pt x="684" y="146"/>
                    </a:lnTo>
                    <a:lnTo>
                      <a:pt x="714" y="153"/>
                    </a:lnTo>
                    <a:lnTo>
                      <a:pt x="743" y="160"/>
                    </a:lnTo>
                    <a:lnTo>
                      <a:pt x="768" y="167"/>
                    </a:lnTo>
                    <a:lnTo>
                      <a:pt x="792" y="173"/>
                    </a:lnTo>
                    <a:lnTo>
                      <a:pt x="813" y="177"/>
                    </a:lnTo>
                    <a:lnTo>
                      <a:pt x="831" y="182"/>
                    </a:lnTo>
                    <a:lnTo>
                      <a:pt x="846" y="185"/>
                    </a:lnTo>
                    <a:lnTo>
                      <a:pt x="858" y="189"/>
                    </a:lnTo>
                    <a:lnTo>
                      <a:pt x="866" y="191"/>
                    </a:lnTo>
                    <a:lnTo>
                      <a:pt x="872" y="224"/>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90" name="Freeform 170"/>
              <p:cNvSpPr>
                <a:spLocks/>
              </p:cNvSpPr>
              <p:nvPr/>
            </p:nvSpPr>
            <p:spPr bwMode="auto">
              <a:xfrm>
                <a:off x="2383" y="3489"/>
                <a:ext cx="60" cy="81"/>
              </a:xfrm>
              <a:custGeom>
                <a:avLst/>
                <a:gdLst>
                  <a:gd name="T0" fmla="*/ 1 w 120"/>
                  <a:gd name="T1" fmla="*/ 0 h 163"/>
                  <a:gd name="T2" fmla="*/ 1 w 120"/>
                  <a:gd name="T3" fmla="*/ 0 h 163"/>
                  <a:gd name="T4" fmla="*/ 1 w 120"/>
                  <a:gd name="T5" fmla="*/ 0 h 163"/>
                  <a:gd name="T6" fmla="*/ 1 w 120"/>
                  <a:gd name="T7" fmla="*/ 0 h 163"/>
                  <a:gd name="T8" fmla="*/ 1 w 120"/>
                  <a:gd name="T9" fmla="*/ 0 h 163"/>
                  <a:gd name="T10" fmla="*/ 1 w 120"/>
                  <a:gd name="T11" fmla="*/ 0 h 163"/>
                  <a:gd name="T12" fmla="*/ 1 w 120"/>
                  <a:gd name="T13" fmla="*/ 0 h 163"/>
                  <a:gd name="T14" fmla="*/ 1 w 120"/>
                  <a:gd name="T15" fmla="*/ 0 h 163"/>
                  <a:gd name="T16" fmla="*/ 1 w 120"/>
                  <a:gd name="T17" fmla="*/ 0 h 163"/>
                  <a:gd name="T18" fmla="*/ 1 w 120"/>
                  <a:gd name="T19" fmla="*/ 0 h 163"/>
                  <a:gd name="T20" fmla="*/ 1 w 120"/>
                  <a:gd name="T21" fmla="*/ 0 h 163"/>
                  <a:gd name="T22" fmla="*/ 1 w 120"/>
                  <a:gd name="T23" fmla="*/ 0 h 163"/>
                  <a:gd name="T24" fmla="*/ 1 w 120"/>
                  <a:gd name="T25" fmla="*/ 0 h 163"/>
                  <a:gd name="T26" fmla="*/ 1 w 120"/>
                  <a:gd name="T27" fmla="*/ 0 h 163"/>
                  <a:gd name="T28" fmla="*/ 1 w 120"/>
                  <a:gd name="T29" fmla="*/ 0 h 163"/>
                  <a:gd name="T30" fmla="*/ 1 w 120"/>
                  <a:gd name="T31" fmla="*/ 0 h 163"/>
                  <a:gd name="T32" fmla="*/ 1 w 120"/>
                  <a:gd name="T33" fmla="*/ 0 h 163"/>
                  <a:gd name="T34" fmla="*/ 1 w 120"/>
                  <a:gd name="T35" fmla="*/ 0 h 163"/>
                  <a:gd name="T36" fmla="*/ 1 w 120"/>
                  <a:gd name="T37" fmla="*/ 0 h 163"/>
                  <a:gd name="T38" fmla="*/ 1 w 120"/>
                  <a:gd name="T39" fmla="*/ 0 h 163"/>
                  <a:gd name="T40" fmla="*/ 1 w 120"/>
                  <a:gd name="T41" fmla="*/ 0 h 163"/>
                  <a:gd name="T42" fmla="*/ 1 w 120"/>
                  <a:gd name="T43" fmla="*/ 0 h 163"/>
                  <a:gd name="T44" fmla="*/ 1 w 120"/>
                  <a:gd name="T45" fmla="*/ 0 h 163"/>
                  <a:gd name="T46" fmla="*/ 1 w 120"/>
                  <a:gd name="T47" fmla="*/ 0 h 163"/>
                  <a:gd name="T48" fmla="*/ 1 w 120"/>
                  <a:gd name="T49" fmla="*/ 0 h 163"/>
                  <a:gd name="T50" fmla="*/ 1 w 120"/>
                  <a:gd name="T51" fmla="*/ 0 h 163"/>
                  <a:gd name="T52" fmla="*/ 1 w 120"/>
                  <a:gd name="T53" fmla="*/ 0 h 163"/>
                  <a:gd name="T54" fmla="*/ 1 w 120"/>
                  <a:gd name="T55" fmla="*/ 0 h 163"/>
                  <a:gd name="T56" fmla="*/ 1 w 120"/>
                  <a:gd name="T57" fmla="*/ 0 h 163"/>
                  <a:gd name="T58" fmla="*/ 1 w 120"/>
                  <a:gd name="T59" fmla="*/ 0 h 163"/>
                  <a:gd name="T60" fmla="*/ 1 w 120"/>
                  <a:gd name="T61" fmla="*/ 0 h 163"/>
                  <a:gd name="T62" fmla="*/ 1 w 120"/>
                  <a:gd name="T63" fmla="*/ 0 h 163"/>
                  <a:gd name="T64" fmla="*/ 1 w 120"/>
                  <a:gd name="T65" fmla="*/ 0 h 163"/>
                  <a:gd name="T66" fmla="*/ 1 w 120"/>
                  <a:gd name="T67" fmla="*/ 0 h 163"/>
                  <a:gd name="T68" fmla="*/ 1 w 120"/>
                  <a:gd name="T69" fmla="*/ 0 h 163"/>
                  <a:gd name="T70" fmla="*/ 1 w 120"/>
                  <a:gd name="T71" fmla="*/ 0 h 163"/>
                  <a:gd name="T72" fmla="*/ 1 w 120"/>
                  <a:gd name="T73" fmla="*/ 0 h 163"/>
                  <a:gd name="T74" fmla="*/ 1 w 120"/>
                  <a:gd name="T75" fmla="*/ 0 h 163"/>
                  <a:gd name="T76" fmla="*/ 1 w 120"/>
                  <a:gd name="T77" fmla="*/ 0 h 163"/>
                  <a:gd name="T78" fmla="*/ 1 w 120"/>
                  <a:gd name="T79" fmla="*/ 0 h 163"/>
                  <a:gd name="T80" fmla="*/ 1 w 120"/>
                  <a:gd name="T81" fmla="*/ 0 h 163"/>
                  <a:gd name="T82" fmla="*/ 1 w 120"/>
                  <a:gd name="T83" fmla="*/ 0 h 163"/>
                  <a:gd name="T84" fmla="*/ 1 w 120"/>
                  <a:gd name="T85" fmla="*/ 0 h 163"/>
                  <a:gd name="T86" fmla="*/ 1 w 120"/>
                  <a:gd name="T87" fmla="*/ 0 h 163"/>
                  <a:gd name="T88" fmla="*/ 1 w 120"/>
                  <a:gd name="T89" fmla="*/ 0 h 16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0"/>
                  <a:gd name="T136" fmla="*/ 0 h 163"/>
                  <a:gd name="T137" fmla="*/ 120 w 120"/>
                  <a:gd name="T138" fmla="*/ 163 h 16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0" h="163">
                    <a:moveTo>
                      <a:pt x="57" y="28"/>
                    </a:moveTo>
                    <a:lnTo>
                      <a:pt x="68" y="29"/>
                    </a:lnTo>
                    <a:lnTo>
                      <a:pt x="80" y="32"/>
                    </a:lnTo>
                    <a:lnTo>
                      <a:pt x="91" y="35"/>
                    </a:lnTo>
                    <a:lnTo>
                      <a:pt x="101" y="37"/>
                    </a:lnTo>
                    <a:lnTo>
                      <a:pt x="111" y="42"/>
                    </a:lnTo>
                    <a:lnTo>
                      <a:pt x="116" y="46"/>
                    </a:lnTo>
                    <a:lnTo>
                      <a:pt x="120" y="51"/>
                    </a:lnTo>
                    <a:lnTo>
                      <a:pt x="118" y="57"/>
                    </a:lnTo>
                    <a:lnTo>
                      <a:pt x="112" y="63"/>
                    </a:lnTo>
                    <a:lnTo>
                      <a:pt x="103" y="66"/>
                    </a:lnTo>
                    <a:lnTo>
                      <a:pt x="91" y="68"/>
                    </a:lnTo>
                    <a:lnTo>
                      <a:pt x="80" y="71"/>
                    </a:lnTo>
                    <a:lnTo>
                      <a:pt x="69" y="72"/>
                    </a:lnTo>
                    <a:lnTo>
                      <a:pt x="60" y="72"/>
                    </a:lnTo>
                    <a:lnTo>
                      <a:pt x="53" y="72"/>
                    </a:lnTo>
                    <a:lnTo>
                      <a:pt x="51" y="72"/>
                    </a:lnTo>
                    <a:lnTo>
                      <a:pt x="59" y="74"/>
                    </a:lnTo>
                    <a:lnTo>
                      <a:pt x="68" y="78"/>
                    </a:lnTo>
                    <a:lnTo>
                      <a:pt x="80" y="81"/>
                    </a:lnTo>
                    <a:lnTo>
                      <a:pt x="92" y="86"/>
                    </a:lnTo>
                    <a:lnTo>
                      <a:pt x="103" y="89"/>
                    </a:lnTo>
                    <a:lnTo>
                      <a:pt x="112" y="94"/>
                    </a:lnTo>
                    <a:lnTo>
                      <a:pt x="118" y="99"/>
                    </a:lnTo>
                    <a:lnTo>
                      <a:pt x="119" y="104"/>
                    </a:lnTo>
                    <a:lnTo>
                      <a:pt x="116" y="109"/>
                    </a:lnTo>
                    <a:lnTo>
                      <a:pt x="110" y="111"/>
                    </a:lnTo>
                    <a:lnTo>
                      <a:pt x="100" y="113"/>
                    </a:lnTo>
                    <a:lnTo>
                      <a:pt x="89" y="113"/>
                    </a:lnTo>
                    <a:lnTo>
                      <a:pt x="76" y="114"/>
                    </a:lnTo>
                    <a:lnTo>
                      <a:pt x="63" y="116"/>
                    </a:lnTo>
                    <a:lnTo>
                      <a:pt x="51" y="118"/>
                    </a:lnTo>
                    <a:lnTo>
                      <a:pt x="38" y="120"/>
                    </a:lnTo>
                    <a:lnTo>
                      <a:pt x="39" y="125"/>
                    </a:lnTo>
                    <a:lnTo>
                      <a:pt x="43" y="128"/>
                    </a:lnTo>
                    <a:lnTo>
                      <a:pt x="49" y="132"/>
                    </a:lnTo>
                    <a:lnTo>
                      <a:pt x="55" y="136"/>
                    </a:lnTo>
                    <a:lnTo>
                      <a:pt x="65" y="141"/>
                    </a:lnTo>
                    <a:lnTo>
                      <a:pt x="76" y="147"/>
                    </a:lnTo>
                    <a:lnTo>
                      <a:pt x="89" y="154"/>
                    </a:lnTo>
                    <a:lnTo>
                      <a:pt x="104" y="162"/>
                    </a:lnTo>
                    <a:lnTo>
                      <a:pt x="99" y="163"/>
                    </a:lnTo>
                    <a:lnTo>
                      <a:pt x="90" y="163"/>
                    </a:lnTo>
                    <a:lnTo>
                      <a:pt x="75" y="159"/>
                    </a:lnTo>
                    <a:lnTo>
                      <a:pt x="59" y="155"/>
                    </a:lnTo>
                    <a:lnTo>
                      <a:pt x="42" y="148"/>
                    </a:lnTo>
                    <a:lnTo>
                      <a:pt x="24" y="139"/>
                    </a:lnTo>
                    <a:lnTo>
                      <a:pt x="11" y="129"/>
                    </a:lnTo>
                    <a:lnTo>
                      <a:pt x="0" y="118"/>
                    </a:lnTo>
                    <a:lnTo>
                      <a:pt x="6" y="113"/>
                    </a:lnTo>
                    <a:lnTo>
                      <a:pt x="16" y="110"/>
                    </a:lnTo>
                    <a:lnTo>
                      <a:pt x="29" y="106"/>
                    </a:lnTo>
                    <a:lnTo>
                      <a:pt x="45" y="104"/>
                    </a:lnTo>
                    <a:lnTo>
                      <a:pt x="60" y="103"/>
                    </a:lnTo>
                    <a:lnTo>
                      <a:pt x="74" y="102"/>
                    </a:lnTo>
                    <a:lnTo>
                      <a:pt x="85" y="99"/>
                    </a:lnTo>
                    <a:lnTo>
                      <a:pt x="92" y="98"/>
                    </a:lnTo>
                    <a:lnTo>
                      <a:pt x="84" y="95"/>
                    </a:lnTo>
                    <a:lnTo>
                      <a:pt x="74" y="93"/>
                    </a:lnTo>
                    <a:lnTo>
                      <a:pt x="62" y="91"/>
                    </a:lnTo>
                    <a:lnTo>
                      <a:pt x="51" y="90"/>
                    </a:lnTo>
                    <a:lnTo>
                      <a:pt x="39" y="89"/>
                    </a:lnTo>
                    <a:lnTo>
                      <a:pt x="31" y="86"/>
                    </a:lnTo>
                    <a:lnTo>
                      <a:pt x="25" y="79"/>
                    </a:lnTo>
                    <a:lnTo>
                      <a:pt x="24" y="68"/>
                    </a:lnTo>
                    <a:lnTo>
                      <a:pt x="34" y="66"/>
                    </a:lnTo>
                    <a:lnTo>
                      <a:pt x="43" y="64"/>
                    </a:lnTo>
                    <a:lnTo>
                      <a:pt x="53" y="63"/>
                    </a:lnTo>
                    <a:lnTo>
                      <a:pt x="63" y="61"/>
                    </a:lnTo>
                    <a:lnTo>
                      <a:pt x="73" y="60"/>
                    </a:lnTo>
                    <a:lnTo>
                      <a:pt x="83" y="59"/>
                    </a:lnTo>
                    <a:lnTo>
                      <a:pt x="92" y="58"/>
                    </a:lnTo>
                    <a:lnTo>
                      <a:pt x="101" y="57"/>
                    </a:lnTo>
                    <a:lnTo>
                      <a:pt x="95" y="50"/>
                    </a:lnTo>
                    <a:lnTo>
                      <a:pt x="84" y="46"/>
                    </a:lnTo>
                    <a:lnTo>
                      <a:pt x="72" y="45"/>
                    </a:lnTo>
                    <a:lnTo>
                      <a:pt x="59" y="44"/>
                    </a:lnTo>
                    <a:lnTo>
                      <a:pt x="49" y="43"/>
                    </a:lnTo>
                    <a:lnTo>
                      <a:pt x="39" y="40"/>
                    </a:lnTo>
                    <a:lnTo>
                      <a:pt x="36" y="33"/>
                    </a:lnTo>
                    <a:lnTo>
                      <a:pt x="38" y="21"/>
                    </a:lnTo>
                    <a:lnTo>
                      <a:pt x="45" y="15"/>
                    </a:lnTo>
                    <a:lnTo>
                      <a:pt x="53" y="11"/>
                    </a:lnTo>
                    <a:lnTo>
                      <a:pt x="61" y="7"/>
                    </a:lnTo>
                    <a:lnTo>
                      <a:pt x="70" y="4"/>
                    </a:lnTo>
                    <a:lnTo>
                      <a:pt x="80" y="2"/>
                    </a:lnTo>
                    <a:lnTo>
                      <a:pt x="89" y="0"/>
                    </a:lnTo>
                    <a:lnTo>
                      <a:pt x="98" y="0"/>
                    </a:lnTo>
                    <a:lnTo>
                      <a:pt x="107" y="0"/>
                    </a:lnTo>
                    <a:lnTo>
                      <a:pt x="57" y="2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91" name="Freeform 171"/>
              <p:cNvSpPr>
                <a:spLocks/>
              </p:cNvSpPr>
              <p:nvPr/>
            </p:nvSpPr>
            <p:spPr bwMode="auto">
              <a:xfrm>
                <a:off x="2448" y="3492"/>
                <a:ext cx="114" cy="52"/>
              </a:xfrm>
              <a:custGeom>
                <a:avLst/>
                <a:gdLst>
                  <a:gd name="T0" fmla="*/ 1 w 228"/>
                  <a:gd name="T1" fmla="*/ 1 h 104"/>
                  <a:gd name="T2" fmla="*/ 1 w 228"/>
                  <a:gd name="T3" fmla="*/ 1 h 104"/>
                  <a:gd name="T4" fmla="*/ 1 w 228"/>
                  <a:gd name="T5" fmla="*/ 1 h 104"/>
                  <a:gd name="T6" fmla="*/ 1 w 228"/>
                  <a:gd name="T7" fmla="*/ 1 h 104"/>
                  <a:gd name="T8" fmla="*/ 1 w 228"/>
                  <a:gd name="T9" fmla="*/ 1 h 104"/>
                  <a:gd name="T10" fmla="*/ 1 w 228"/>
                  <a:gd name="T11" fmla="*/ 1 h 104"/>
                  <a:gd name="T12" fmla="*/ 1 w 228"/>
                  <a:gd name="T13" fmla="*/ 1 h 104"/>
                  <a:gd name="T14" fmla="*/ 1 w 228"/>
                  <a:gd name="T15" fmla="*/ 1 h 104"/>
                  <a:gd name="T16" fmla="*/ 1 w 228"/>
                  <a:gd name="T17" fmla="*/ 1 h 104"/>
                  <a:gd name="T18" fmla="*/ 1 w 228"/>
                  <a:gd name="T19" fmla="*/ 1 h 104"/>
                  <a:gd name="T20" fmla="*/ 1 w 228"/>
                  <a:gd name="T21" fmla="*/ 1 h 104"/>
                  <a:gd name="T22" fmla="*/ 1 w 228"/>
                  <a:gd name="T23" fmla="*/ 1 h 104"/>
                  <a:gd name="T24" fmla="*/ 1 w 228"/>
                  <a:gd name="T25" fmla="*/ 1 h 104"/>
                  <a:gd name="T26" fmla="*/ 1 w 228"/>
                  <a:gd name="T27" fmla="*/ 1 h 104"/>
                  <a:gd name="T28" fmla="*/ 1 w 228"/>
                  <a:gd name="T29" fmla="*/ 1 h 104"/>
                  <a:gd name="T30" fmla="*/ 1 w 228"/>
                  <a:gd name="T31" fmla="*/ 1 h 104"/>
                  <a:gd name="T32" fmla="*/ 1 w 228"/>
                  <a:gd name="T33" fmla="*/ 1 h 104"/>
                  <a:gd name="T34" fmla="*/ 1 w 228"/>
                  <a:gd name="T35" fmla="*/ 1 h 104"/>
                  <a:gd name="T36" fmla="*/ 1 w 228"/>
                  <a:gd name="T37" fmla="*/ 1 h 104"/>
                  <a:gd name="T38" fmla="*/ 1 w 228"/>
                  <a:gd name="T39" fmla="*/ 1 h 104"/>
                  <a:gd name="T40" fmla="*/ 1 w 228"/>
                  <a:gd name="T41" fmla="*/ 1 h 104"/>
                  <a:gd name="T42" fmla="*/ 0 w 228"/>
                  <a:gd name="T43" fmla="*/ 1 h 104"/>
                  <a:gd name="T44" fmla="*/ 0 w 228"/>
                  <a:gd name="T45" fmla="*/ 1 h 104"/>
                  <a:gd name="T46" fmla="*/ 1 w 228"/>
                  <a:gd name="T47" fmla="*/ 1 h 104"/>
                  <a:gd name="T48" fmla="*/ 1 w 228"/>
                  <a:gd name="T49" fmla="*/ 0 h 104"/>
                  <a:gd name="T50" fmla="*/ 1 w 228"/>
                  <a:gd name="T51" fmla="*/ 1 h 104"/>
                  <a:gd name="T52" fmla="*/ 1 w 228"/>
                  <a:gd name="T53" fmla="*/ 1 h 104"/>
                  <a:gd name="T54" fmla="*/ 1 w 228"/>
                  <a:gd name="T55" fmla="*/ 1 h 104"/>
                  <a:gd name="T56" fmla="*/ 1 w 228"/>
                  <a:gd name="T57" fmla="*/ 1 h 104"/>
                  <a:gd name="T58" fmla="*/ 1 w 228"/>
                  <a:gd name="T59" fmla="*/ 1 h 104"/>
                  <a:gd name="T60" fmla="*/ 1 w 228"/>
                  <a:gd name="T61" fmla="*/ 1 h 104"/>
                  <a:gd name="T62" fmla="*/ 1 w 228"/>
                  <a:gd name="T63" fmla="*/ 1 h 104"/>
                  <a:gd name="T64" fmla="*/ 1 w 228"/>
                  <a:gd name="T65" fmla="*/ 1 h 104"/>
                  <a:gd name="T66" fmla="*/ 1 w 228"/>
                  <a:gd name="T67" fmla="*/ 1 h 104"/>
                  <a:gd name="T68" fmla="*/ 1 w 228"/>
                  <a:gd name="T69" fmla="*/ 1 h 104"/>
                  <a:gd name="T70" fmla="*/ 1 w 228"/>
                  <a:gd name="T71" fmla="*/ 1 h 104"/>
                  <a:gd name="T72" fmla="*/ 1 w 228"/>
                  <a:gd name="T73" fmla="*/ 1 h 104"/>
                  <a:gd name="T74" fmla="*/ 1 w 228"/>
                  <a:gd name="T75" fmla="*/ 1 h 104"/>
                  <a:gd name="T76" fmla="*/ 1 w 228"/>
                  <a:gd name="T77" fmla="*/ 1 h 104"/>
                  <a:gd name="T78" fmla="*/ 1 w 228"/>
                  <a:gd name="T79" fmla="*/ 1 h 104"/>
                  <a:gd name="T80" fmla="*/ 1 w 228"/>
                  <a:gd name="T81" fmla="*/ 1 h 1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8"/>
                  <a:gd name="T124" fmla="*/ 0 h 104"/>
                  <a:gd name="T125" fmla="*/ 228 w 228"/>
                  <a:gd name="T126" fmla="*/ 104 h 10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8" h="104">
                    <a:moveTo>
                      <a:pt x="228" y="89"/>
                    </a:moveTo>
                    <a:lnTo>
                      <a:pt x="223" y="95"/>
                    </a:lnTo>
                    <a:lnTo>
                      <a:pt x="217" y="99"/>
                    </a:lnTo>
                    <a:lnTo>
                      <a:pt x="210" y="103"/>
                    </a:lnTo>
                    <a:lnTo>
                      <a:pt x="202" y="104"/>
                    </a:lnTo>
                    <a:lnTo>
                      <a:pt x="188" y="102"/>
                    </a:lnTo>
                    <a:lnTo>
                      <a:pt x="173" y="98"/>
                    </a:lnTo>
                    <a:lnTo>
                      <a:pt x="159" y="95"/>
                    </a:lnTo>
                    <a:lnTo>
                      <a:pt x="145" y="91"/>
                    </a:lnTo>
                    <a:lnTo>
                      <a:pt x="132" y="88"/>
                    </a:lnTo>
                    <a:lnTo>
                      <a:pt x="118" y="83"/>
                    </a:lnTo>
                    <a:lnTo>
                      <a:pt x="104" y="79"/>
                    </a:lnTo>
                    <a:lnTo>
                      <a:pt x="91" y="74"/>
                    </a:lnTo>
                    <a:lnTo>
                      <a:pt x="79" y="69"/>
                    </a:lnTo>
                    <a:lnTo>
                      <a:pt x="66" y="64"/>
                    </a:lnTo>
                    <a:lnTo>
                      <a:pt x="54" y="58"/>
                    </a:lnTo>
                    <a:lnTo>
                      <a:pt x="43" y="51"/>
                    </a:lnTo>
                    <a:lnTo>
                      <a:pt x="31" y="45"/>
                    </a:lnTo>
                    <a:lnTo>
                      <a:pt x="21" y="37"/>
                    </a:lnTo>
                    <a:lnTo>
                      <a:pt x="11" y="30"/>
                    </a:lnTo>
                    <a:lnTo>
                      <a:pt x="1" y="22"/>
                    </a:lnTo>
                    <a:lnTo>
                      <a:pt x="0" y="16"/>
                    </a:lnTo>
                    <a:lnTo>
                      <a:pt x="0" y="11"/>
                    </a:lnTo>
                    <a:lnTo>
                      <a:pt x="1" y="5"/>
                    </a:lnTo>
                    <a:lnTo>
                      <a:pt x="5" y="0"/>
                    </a:lnTo>
                    <a:lnTo>
                      <a:pt x="16" y="10"/>
                    </a:lnTo>
                    <a:lnTo>
                      <a:pt x="28" y="18"/>
                    </a:lnTo>
                    <a:lnTo>
                      <a:pt x="39" y="25"/>
                    </a:lnTo>
                    <a:lnTo>
                      <a:pt x="53" y="31"/>
                    </a:lnTo>
                    <a:lnTo>
                      <a:pt x="66" y="37"/>
                    </a:lnTo>
                    <a:lnTo>
                      <a:pt x="81" y="43"/>
                    </a:lnTo>
                    <a:lnTo>
                      <a:pt x="95" y="49"/>
                    </a:lnTo>
                    <a:lnTo>
                      <a:pt x="110" y="53"/>
                    </a:lnTo>
                    <a:lnTo>
                      <a:pt x="125" y="59"/>
                    </a:lnTo>
                    <a:lnTo>
                      <a:pt x="140" y="63"/>
                    </a:lnTo>
                    <a:lnTo>
                      <a:pt x="155" y="67"/>
                    </a:lnTo>
                    <a:lnTo>
                      <a:pt x="170" y="72"/>
                    </a:lnTo>
                    <a:lnTo>
                      <a:pt x="185" y="76"/>
                    </a:lnTo>
                    <a:lnTo>
                      <a:pt x="200" y="80"/>
                    </a:lnTo>
                    <a:lnTo>
                      <a:pt x="213" y="84"/>
                    </a:lnTo>
                    <a:lnTo>
                      <a:pt x="228" y="89"/>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92" name="Freeform 172"/>
              <p:cNvSpPr>
                <a:spLocks/>
              </p:cNvSpPr>
              <p:nvPr/>
            </p:nvSpPr>
            <p:spPr bwMode="auto">
              <a:xfrm>
                <a:off x="2373" y="3570"/>
                <a:ext cx="49" cy="28"/>
              </a:xfrm>
              <a:custGeom>
                <a:avLst/>
                <a:gdLst>
                  <a:gd name="T0" fmla="*/ 0 w 98"/>
                  <a:gd name="T1" fmla="*/ 1 h 55"/>
                  <a:gd name="T2" fmla="*/ 1 w 98"/>
                  <a:gd name="T3" fmla="*/ 1 h 55"/>
                  <a:gd name="T4" fmla="*/ 1 w 98"/>
                  <a:gd name="T5" fmla="*/ 1 h 55"/>
                  <a:gd name="T6" fmla="*/ 1 w 98"/>
                  <a:gd name="T7" fmla="*/ 0 h 55"/>
                  <a:gd name="T8" fmla="*/ 1 w 98"/>
                  <a:gd name="T9" fmla="*/ 1 h 55"/>
                  <a:gd name="T10" fmla="*/ 1 w 98"/>
                  <a:gd name="T11" fmla="*/ 1 h 55"/>
                  <a:gd name="T12" fmla="*/ 1 w 98"/>
                  <a:gd name="T13" fmla="*/ 1 h 55"/>
                  <a:gd name="T14" fmla="*/ 1 w 98"/>
                  <a:gd name="T15" fmla="*/ 1 h 55"/>
                  <a:gd name="T16" fmla="*/ 1 w 98"/>
                  <a:gd name="T17" fmla="*/ 1 h 55"/>
                  <a:gd name="T18" fmla="*/ 1 w 98"/>
                  <a:gd name="T19" fmla="*/ 1 h 55"/>
                  <a:gd name="T20" fmla="*/ 1 w 98"/>
                  <a:gd name="T21" fmla="*/ 1 h 55"/>
                  <a:gd name="T22" fmla="*/ 1 w 98"/>
                  <a:gd name="T23" fmla="*/ 1 h 55"/>
                  <a:gd name="T24" fmla="*/ 1 w 98"/>
                  <a:gd name="T25" fmla="*/ 1 h 55"/>
                  <a:gd name="T26" fmla="*/ 1 w 98"/>
                  <a:gd name="T27" fmla="*/ 1 h 55"/>
                  <a:gd name="T28" fmla="*/ 1 w 98"/>
                  <a:gd name="T29" fmla="*/ 1 h 55"/>
                  <a:gd name="T30" fmla="*/ 1 w 98"/>
                  <a:gd name="T31" fmla="*/ 1 h 55"/>
                  <a:gd name="T32" fmla="*/ 1 w 98"/>
                  <a:gd name="T33" fmla="*/ 1 h 55"/>
                  <a:gd name="T34" fmla="*/ 1 w 98"/>
                  <a:gd name="T35" fmla="*/ 1 h 55"/>
                  <a:gd name="T36" fmla="*/ 1 w 98"/>
                  <a:gd name="T37" fmla="*/ 1 h 55"/>
                  <a:gd name="T38" fmla="*/ 1 w 98"/>
                  <a:gd name="T39" fmla="*/ 1 h 55"/>
                  <a:gd name="T40" fmla="*/ 1 w 98"/>
                  <a:gd name="T41" fmla="*/ 1 h 55"/>
                  <a:gd name="T42" fmla="*/ 1 w 98"/>
                  <a:gd name="T43" fmla="*/ 1 h 55"/>
                  <a:gd name="T44" fmla="*/ 1 w 98"/>
                  <a:gd name="T45" fmla="*/ 1 h 55"/>
                  <a:gd name="T46" fmla="*/ 1 w 98"/>
                  <a:gd name="T47" fmla="*/ 1 h 55"/>
                  <a:gd name="T48" fmla="*/ 0 w 98"/>
                  <a:gd name="T49" fmla="*/ 1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8"/>
                  <a:gd name="T76" fmla="*/ 0 h 55"/>
                  <a:gd name="T77" fmla="*/ 98 w 98"/>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8" h="55">
                    <a:moveTo>
                      <a:pt x="0" y="12"/>
                    </a:moveTo>
                    <a:lnTo>
                      <a:pt x="2" y="7"/>
                    </a:lnTo>
                    <a:lnTo>
                      <a:pt x="4" y="2"/>
                    </a:lnTo>
                    <a:lnTo>
                      <a:pt x="7" y="0"/>
                    </a:lnTo>
                    <a:lnTo>
                      <a:pt x="13" y="2"/>
                    </a:lnTo>
                    <a:lnTo>
                      <a:pt x="19" y="13"/>
                    </a:lnTo>
                    <a:lnTo>
                      <a:pt x="27" y="21"/>
                    </a:lnTo>
                    <a:lnTo>
                      <a:pt x="37" y="28"/>
                    </a:lnTo>
                    <a:lnTo>
                      <a:pt x="49" y="32"/>
                    </a:lnTo>
                    <a:lnTo>
                      <a:pt x="61" y="36"/>
                    </a:lnTo>
                    <a:lnTo>
                      <a:pt x="74" y="38"/>
                    </a:lnTo>
                    <a:lnTo>
                      <a:pt x="87" y="39"/>
                    </a:lnTo>
                    <a:lnTo>
                      <a:pt x="98" y="40"/>
                    </a:lnTo>
                    <a:lnTo>
                      <a:pt x="97" y="46"/>
                    </a:lnTo>
                    <a:lnTo>
                      <a:pt x="90" y="51"/>
                    </a:lnTo>
                    <a:lnTo>
                      <a:pt x="81" y="54"/>
                    </a:lnTo>
                    <a:lnTo>
                      <a:pt x="74" y="55"/>
                    </a:lnTo>
                    <a:lnTo>
                      <a:pt x="64" y="54"/>
                    </a:lnTo>
                    <a:lnTo>
                      <a:pt x="52" y="52"/>
                    </a:lnTo>
                    <a:lnTo>
                      <a:pt x="42" y="48"/>
                    </a:lnTo>
                    <a:lnTo>
                      <a:pt x="30" y="44"/>
                    </a:lnTo>
                    <a:lnTo>
                      <a:pt x="21" y="38"/>
                    </a:lnTo>
                    <a:lnTo>
                      <a:pt x="12" y="31"/>
                    </a:lnTo>
                    <a:lnTo>
                      <a:pt x="5" y="22"/>
                    </a:lnTo>
                    <a:lnTo>
                      <a:pt x="0" y="1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93" name="Freeform 173"/>
              <p:cNvSpPr>
                <a:spLocks/>
              </p:cNvSpPr>
              <p:nvPr/>
            </p:nvSpPr>
            <p:spPr bwMode="auto">
              <a:xfrm>
                <a:off x="2378" y="3557"/>
                <a:ext cx="49" cy="27"/>
              </a:xfrm>
              <a:custGeom>
                <a:avLst/>
                <a:gdLst>
                  <a:gd name="T0" fmla="*/ 0 w 98"/>
                  <a:gd name="T1" fmla="*/ 0 h 55"/>
                  <a:gd name="T2" fmla="*/ 1 w 98"/>
                  <a:gd name="T3" fmla="*/ 0 h 55"/>
                  <a:gd name="T4" fmla="*/ 1 w 98"/>
                  <a:gd name="T5" fmla="*/ 0 h 55"/>
                  <a:gd name="T6" fmla="*/ 1 w 98"/>
                  <a:gd name="T7" fmla="*/ 0 h 55"/>
                  <a:gd name="T8" fmla="*/ 1 w 98"/>
                  <a:gd name="T9" fmla="*/ 0 h 55"/>
                  <a:gd name="T10" fmla="*/ 1 w 98"/>
                  <a:gd name="T11" fmla="*/ 0 h 55"/>
                  <a:gd name="T12" fmla="*/ 1 w 98"/>
                  <a:gd name="T13" fmla="*/ 0 h 55"/>
                  <a:gd name="T14" fmla="*/ 1 w 98"/>
                  <a:gd name="T15" fmla="*/ 0 h 55"/>
                  <a:gd name="T16" fmla="*/ 1 w 98"/>
                  <a:gd name="T17" fmla="*/ 0 h 55"/>
                  <a:gd name="T18" fmla="*/ 1 w 98"/>
                  <a:gd name="T19" fmla="*/ 0 h 55"/>
                  <a:gd name="T20" fmla="*/ 1 w 98"/>
                  <a:gd name="T21" fmla="*/ 0 h 55"/>
                  <a:gd name="T22" fmla="*/ 1 w 98"/>
                  <a:gd name="T23" fmla="*/ 0 h 55"/>
                  <a:gd name="T24" fmla="*/ 1 w 98"/>
                  <a:gd name="T25" fmla="*/ 0 h 55"/>
                  <a:gd name="T26" fmla="*/ 1 w 98"/>
                  <a:gd name="T27" fmla="*/ 0 h 55"/>
                  <a:gd name="T28" fmla="*/ 1 w 98"/>
                  <a:gd name="T29" fmla="*/ 0 h 55"/>
                  <a:gd name="T30" fmla="*/ 1 w 98"/>
                  <a:gd name="T31" fmla="*/ 0 h 55"/>
                  <a:gd name="T32" fmla="*/ 1 w 98"/>
                  <a:gd name="T33" fmla="*/ 0 h 55"/>
                  <a:gd name="T34" fmla="*/ 1 w 98"/>
                  <a:gd name="T35" fmla="*/ 0 h 55"/>
                  <a:gd name="T36" fmla="*/ 1 w 98"/>
                  <a:gd name="T37" fmla="*/ 0 h 55"/>
                  <a:gd name="T38" fmla="*/ 1 w 98"/>
                  <a:gd name="T39" fmla="*/ 0 h 55"/>
                  <a:gd name="T40" fmla="*/ 1 w 98"/>
                  <a:gd name="T41" fmla="*/ 0 h 55"/>
                  <a:gd name="T42" fmla="*/ 1 w 98"/>
                  <a:gd name="T43" fmla="*/ 0 h 55"/>
                  <a:gd name="T44" fmla="*/ 1 w 98"/>
                  <a:gd name="T45" fmla="*/ 0 h 55"/>
                  <a:gd name="T46" fmla="*/ 1 w 98"/>
                  <a:gd name="T47" fmla="*/ 0 h 55"/>
                  <a:gd name="T48" fmla="*/ 0 w 98"/>
                  <a:gd name="T49" fmla="*/ 0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8"/>
                  <a:gd name="T76" fmla="*/ 0 h 55"/>
                  <a:gd name="T77" fmla="*/ 98 w 98"/>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8" h="55">
                    <a:moveTo>
                      <a:pt x="0" y="11"/>
                    </a:moveTo>
                    <a:lnTo>
                      <a:pt x="2" y="6"/>
                    </a:lnTo>
                    <a:lnTo>
                      <a:pt x="5" y="3"/>
                    </a:lnTo>
                    <a:lnTo>
                      <a:pt x="8" y="0"/>
                    </a:lnTo>
                    <a:lnTo>
                      <a:pt x="13" y="3"/>
                    </a:lnTo>
                    <a:lnTo>
                      <a:pt x="18" y="13"/>
                    </a:lnTo>
                    <a:lnTo>
                      <a:pt x="26" y="21"/>
                    </a:lnTo>
                    <a:lnTo>
                      <a:pt x="37" y="27"/>
                    </a:lnTo>
                    <a:lnTo>
                      <a:pt x="48" y="32"/>
                    </a:lnTo>
                    <a:lnTo>
                      <a:pt x="61" y="36"/>
                    </a:lnTo>
                    <a:lnTo>
                      <a:pt x="74" y="39"/>
                    </a:lnTo>
                    <a:lnTo>
                      <a:pt x="86" y="40"/>
                    </a:lnTo>
                    <a:lnTo>
                      <a:pt x="98" y="41"/>
                    </a:lnTo>
                    <a:lnTo>
                      <a:pt x="97" y="47"/>
                    </a:lnTo>
                    <a:lnTo>
                      <a:pt x="90" y="51"/>
                    </a:lnTo>
                    <a:lnTo>
                      <a:pt x="81" y="55"/>
                    </a:lnTo>
                    <a:lnTo>
                      <a:pt x="74" y="55"/>
                    </a:lnTo>
                    <a:lnTo>
                      <a:pt x="64" y="50"/>
                    </a:lnTo>
                    <a:lnTo>
                      <a:pt x="53" y="47"/>
                    </a:lnTo>
                    <a:lnTo>
                      <a:pt x="43" y="43"/>
                    </a:lnTo>
                    <a:lnTo>
                      <a:pt x="31" y="40"/>
                    </a:lnTo>
                    <a:lnTo>
                      <a:pt x="21" y="35"/>
                    </a:lnTo>
                    <a:lnTo>
                      <a:pt x="11" y="29"/>
                    </a:lnTo>
                    <a:lnTo>
                      <a:pt x="5" y="21"/>
                    </a:lnTo>
                    <a:lnTo>
                      <a:pt x="0" y="11"/>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6153" name="Group 174"/>
          <p:cNvGrpSpPr>
            <a:grpSpLocks/>
          </p:cNvGrpSpPr>
          <p:nvPr/>
        </p:nvGrpSpPr>
        <p:grpSpPr bwMode="auto">
          <a:xfrm>
            <a:off x="7513638" y="2563813"/>
            <a:ext cx="1270000" cy="1049337"/>
            <a:chOff x="4346" y="1389"/>
            <a:chExt cx="800" cy="661"/>
          </a:xfrm>
        </p:grpSpPr>
        <p:sp>
          <p:nvSpPr>
            <p:cNvPr id="6263" name="Text Box 175"/>
            <p:cNvSpPr txBox="1">
              <a:spLocks noChangeArrowheads="1"/>
            </p:cNvSpPr>
            <p:nvPr/>
          </p:nvSpPr>
          <p:spPr bwMode="auto">
            <a:xfrm>
              <a:off x="4694" y="1389"/>
              <a:ext cx="42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lg"/>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latin typeface="Constantia" pitchFamily="18" charset="0"/>
                </a:rPr>
                <a:t>Video</a:t>
              </a:r>
            </a:p>
          </p:txBody>
        </p:sp>
        <p:grpSp>
          <p:nvGrpSpPr>
            <p:cNvPr id="6264" name="Group 176"/>
            <p:cNvGrpSpPr>
              <a:grpSpLocks/>
            </p:cNvGrpSpPr>
            <p:nvPr/>
          </p:nvGrpSpPr>
          <p:grpSpPr bwMode="auto">
            <a:xfrm>
              <a:off x="4346" y="1629"/>
              <a:ext cx="800" cy="421"/>
              <a:chOff x="1090" y="2946"/>
              <a:chExt cx="1413" cy="842"/>
            </a:xfrm>
          </p:grpSpPr>
          <p:sp>
            <p:nvSpPr>
              <p:cNvPr id="6265" name="Freeform 177"/>
              <p:cNvSpPr>
                <a:spLocks/>
              </p:cNvSpPr>
              <p:nvPr/>
            </p:nvSpPr>
            <p:spPr bwMode="auto">
              <a:xfrm>
                <a:off x="1090" y="2973"/>
                <a:ext cx="1413" cy="784"/>
              </a:xfrm>
              <a:custGeom>
                <a:avLst/>
                <a:gdLst>
                  <a:gd name="T0" fmla="*/ 1 w 2826"/>
                  <a:gd name="T1" fmla="*/ 0 h 1569"/>
                  <a:gd name="T2" fmla="*/ 1 w 2826"/>
                  <a:gd name="T3" fmla="*/ 0 h 1569"/>
                  <a:gd name="T4" fmla="*/ 1 w 2826"/>
                  <a:gd name="T5" fmla="*/ 0 h 1569"/>
                  <a:gd name="T6" fmla="*/ 1 w 2826"/>
                  <a:gd name="T7" fmla="*/ 0 h 1569"/>
                  <a:gd name="T8" fmla="*/ 1 w 2826"/>
                  <a:gd name="T9" fmla="*/ 0 h 1569"/>
                  <a:gd name="T10" fmla="*/ 1 w 2826"/>
                  <a:gd name="T11" fmla="*/ 0 h 1569"/>
                  <a:gd name="T12" fmla="*/ 1 w 2826"/>
                  <a:gd name="T13" fmla="*/ 0 h 1569"/>
                  <a:gd name="T14" fmla="*/ 1 w 2826"/>
                  <a:gd name="T15" fmla="*/ 0 h 1569"/>
                  <a:gd name="T16" fmla="*/ 1 w 2826"/>
                  <a:gd name="T17" fmla="*/ 0 h 1569"/>
                  <a:gd name="T18" fmla="*/ 1 w 2826"/>
                  <a:gd name="T19" fmla="*/ 0 h 1569"/>
                  <a:gd name="T20" fmla="*/ 1 w 2826"/>
                  <a:gd name="T21" fmla="*/ 0 h 1569"/>
                  <a:gd name="T22" fmla="*/ 1 w 2826"/>
                  <a:gd name="T23" fmla="*/ 0 h 1569"/>
                  <a:gd name="T24" fmla="*/ 1 w 2826"/>
                  <a:gd name="T25" fmla="*/ 0 h 1569"/>
                  <a:gd name="T26" fmla="*/ 1 w 2826"/>
                  <a:gd name="T27" fmla="*/ 0 h 1569"/>
                  <a:gd name="T28" fmla="*/ 1 w 2826"/>
                  <a:gd name="T29" fmla="*/ 0 h 1569"/>
                  <a:gd name="T30" fmla="*/ 1 w 2826"/>
                  <a:gd name="T31" fmla="*/ 0 h 1569"/>
                  <a:gd name="T32" fmla="*/ 1 w 2826"/>
                  <a:gd name="T33" fmla="*/ 0 h 1569"/>
                  <a:gd name="T34" fmla="*/ 1 w 2826"/>
                  <a:gd name="T35" fmla="*/ 0 h 1569"/>
                  <a:gd name="T36" fmla="*/ 1 w 2826"/>
                  <a:gd name="T37" fmla="*/ 0 h 1569"/>
                  <a:gd name="T38" fmla="*/ 1 w 2826"/>
                  <a:gd name="T39" fmla="*/ 0 h 1569"/>
                  <a:gd name="T40" fmla="*/ 1 w 2826"/>
                  <a:gd name="T41" fmla="*/ 0 h 1569"/>
                  <a:gd name="T42" fmla="*/ 1 w 2826"/>
                  <a:gd name="T43" fmla="*/ 0 h 1569"/>
                  <a:gd name="T44" fmla="*/ 1 w 2826"/>
                  <a:gd name="T45" fmla="*/ 0 h 1569"/>
                  <a:gd name="T46" fmla="*/ 1 w 2826"/>
                  <a:gd name="T47" fmla="*/ 0 h 1569"/>
                  <a:gd name="T48" fmla="*/ 1 w 2826"/>
                  <a:gd name="T49" fmla="*/ 0 h 1569"/>
                  <a:gd name="T50" fmla="*/ 1 w 2826"/>
                  <a:gd name="T51" fmla="*/ 0 h 1569"/>
                  <a:gd name="T52" fmla="*/ 1 w 2826"/>
                  <a:gd name="T53" fmla="*/ 0 h 1569"/>
                  <a:gd name="T54" fmla="*/ 1 w 2826"/>
                  <a:gd name="T55" fmla="*/ 0 h 1569"/>
                  <a:gd name="T56" fmla="*/ 1 w 2826"/>
                  <a:gd name="T57" fmla="*/ 0 h 1569"/>
                  <a:gd name="T58" fmla="*/ 1 w 2826"/>
                  <a:gd name="T59" fmla="*/ 0 h 1569"/>
                  <a:gd name="T60" fmla="*/ 1 w 2826"/>
                  <a:gd name="T61" fmla="*/ 0 h 1569"/>
                  <a:gd name="T62" fmla="*/ 1 w 2826"/>
                  <a:gd name="T63" fmla="*/ 0 h 1569"/>
                  <a:gd name="T64" fmla="*/ 1 w 2826"/>
                  <a:gd name="T65" fmla="*/ 0 h 1569"/>
                  <a:gd name="T66" fmla="*/ 1 w 2826"/>
                  <a:gd name="T67" fmla="*/ 0 h 1569"/>
                  <a:gd name="T68" fmla="*/ 1 w 2826"/>
                  <a:gd name="T69" fmla="*/ 0 h 1569"/>
                  <a:gd name="T70" fmla="*/ 0 w 2826"/>
                  <a:gd name="T71" fmla="*/ 0 h 15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26"/>
                  <a:gd name="T109" fmla="*/ 0 h 1569"/>
                  <a:gd name="T110" fmla="*/ 2826 w 2826"/>
                  <a:gd name="T111" fmla="*/ 1569 h 156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26" h="1569">
                    <a:moveTo>
                      <a:pt x="0" y="1343"/>
                    </a:moveTo>
                    <a:lnTo>
                      <a:pt x="4" y="1288"/>
                    </a:lnTo>
                    <a:lnTo>
                      <a:pt x="312" y="1052"/>
                    </a:lnTo>
                    <a:lnTo>
                      <a:pt x="920" y="569"/>
                    </a:lnTo>
                    <a:lnTo>
                      <a:pt x="960" y="594"/>
                    </a:lnTo>
                    <a:lnTo>
                      <a:pt x="1064" y="550"/>
                    </a:lnTo>
                    <a:lnTo>
                      <a:pt x="1156" y="698"/>
                    </a:lnTo>
                    <a:lnTo>
                      <a:pt x="1306" y="394"/>
                    </a:lnTo>
                    <a:lnTo>
                      <a:pt x="1481" y="299"/>
                    </a:lnTo>
                    <a:lnTo>
                      <a:pt x="1809" y="0"/>
                    </a:lnTo>
                    <a:lnTo>
                      <a:pt x="1885" y="92"/>
                    </a:lnTo>
                    <a:lnTo>
                      <a:pt x="1853" y="219"/>
                    </a:lnTo>
                    <a:lnTo>
                      <a:pt x="1851" y="219"/>
                    </a:lnTo>
                    <a:lnTo>
                      <a:pt x="1847" y="219"/>
                    </a:lnTo>
                    <a:lnTo>
                      <a:pt x="1842" y="223"/>
                    </a:lnTo>
                    <a:lnTo>
                      <a:pt x="1834" y="225"/>
                    </a:lnTo>
                    <a:lnTo>
                      <a:pt x="1825" y="223"/>
                    </a:lnTo>
                    <a:lnTo>
                      <a:pt x="1817" y="223"/>
                    </a:lnTo>
                    <a:lnTo>
                      <a:pt x="1809" y="221"/>
                    </a:lnTo>
                    <a:lnTo>
                      <a:pt x="1804" y="219"/>
                    </a:lnTo>
                    <a:lnTo>
                      <a:pt x="1798" y="215"/>
                    </a:lnTo>
                    <a:lnTo>
                      <a:pt x="1792" y="213"/>
                    </a:lnTo>
                    <a:lnTo>
                      <a:pt x="1733" y="263"/>
                    </a:lnTo>
                    <a:lnTo>
                      <a:pt x="1673" y="352"/>
                    </a:lnTo>
                    <a:lnTo>
                      <a:pt x="1825" y="295"/>
                    </a:lnTo>
                    <a:lnTo>
                      <a:pt x="2104" y="217"/>
                    </a:lnTo>
                    <a:lnTo>
                      <a:pt x="2406" y="592"/>
                    </a:lnTo>
                    <a:lnTo>
                      <a:pt x="2545" y="584"/>
                    </a:lnTo>
                    <a:lnTo>
                      <a:pt x="2754" y="508"/>
                    </a:lnTo>
                    <a:lnTo>
                      <a:pt x="2826" y="719"/>
                    </a:lnTo>
                    <a:lnTo>
                      <a:pt x="2391" y="1242"/>
                    </a:lnTo>
                    <a:lnTo>
                      <a:pt x="1207" y="1499"/>
                    </a:lnTo>
                    <a:lnTo>
                      <a:pt x="1135" y="1459"/>
                    </a:lnTo>
                    <a:lnTo>
                      <a:pt x="1013" y="1482"/>
                    </a:lnTo>
                    <a:lnTo>
                      <a:pt x="1011" y="1480"/>
                    </a:lnTo>
                    <a:lnTo>
                      <a:pt x="1007" y="1478"/>
                    </a:lnTo>
                    <a:lnTo>
                      <a:pt x="1000" y="1472"/>
                    </a:lnTo>
                    <a:lnTo>
                      <a:pt x="994" y="1470"/>
                    </a:lnTo>
                    <a:lnTo>
                      <a:pt x="983" y="1463"/>
                    </a:lnTo>
                    <a:lnTo>
                      <a:pt x="973" y="1457"/>
                    </a:lnTo>
                    <a:lnTo>
                      <a:pt x="967" y="1455"/>
                    </a:lnTo>
                    <a:lnTo>
                      <a:pt x="962" y="1451"/>
                    </a:lnTo>
                    <a:lnTo>
                      <a:pt x="956" y="1448"/>
                    </a:lnTo>
                    <a:lnTo>
                      <a:pt x="950" y="1446"/>
                    </a:lnTo>
                    <a:lnTo>
                      <a:pt x="945" y="1440"/>
                    </a:lnTo>
                    <a:lnTo>
                      <a:pt x="939" y="1438"/>
                    </a:lnTo>
                    <a:lnTo>
                      <a:pt x="931" y="1434"/>
                    </a:lnTo>
                    <a:lnTo>
                      <a:pt x="928" y="1431"/>
                    </a:lnTo>
                    <a:lnTo>
                      <a:pt x="916" y="1425"/>
                    </a:lnTo>
                    <a:lnTo>
                      <a:pt x="907" y="1419"/>
                    </a:lnTo>
                    <a:lnTo>
                      <a:pt x="897" y="1413"/>
                    </a:lnTo>
                    <a:lnTo>
                      <a:pt x="891" y="1408"/>
                    </a:lnTo>
                    <a:lnTo>
                      <a:pt x="886" y="1404"/>
                    </a:lnTo>
                    <a:lnTo>
                      <a:pt x="884" y="1402"/>
                    </a:lnTo>
                    <a:lnTo>
                      <a:pt x="878" y="1402"/>
                    </a:lnTo>
                    <a:lnTo>
                      <a:pt x="869" y="1406"/>
                    </a:lnTo>
                    <a:lnTo>
                      <a:pt x="863" y="1408"/>
                    </a:lnTo>
                    <a:lnTo>
                      <a:pt x="857" y="1411"/>
                    </a:lnTo>
                    <a:lnTo>
                      <a:pt x="852" y="1413"/>
                    </a:lnTo>
                    <a:lnTo>
                      <a:pt x="846" y="1415"/>
                    </a:lnTo>
                    <a:lnTo>
                      <a:pt x="838" y="1417"/>
                    </a:lnTo>
                    <a:lnTo>
                      <a:pt x="833" y="1421"/>
                    </a:lnTo>
                    <a:lnTo>
                      <a:pt x="825" y="1423"/>
                    </a:lnTo>
                    <a:lnTo>
                      <a:pt x="821" y="1427"/>
                    </a:lnTo>
                    <a:lnTo>
                      <a:pt x="812" y="1429"/>
                    </a:lnTo>
                    <a:lnTo>
                      <a:pt x="810" y="1432"/>
                    </a:lnTo>
                    <a:lnTo>
                      <a:pt x="627" y="1391"/>
                    </a:lnTo>
                    <a:lnTo>
                      <a:pt x="540" y="1569"/>
                    </a:lnTo>
                    <a:lnTo>
                      <a:pt x="435" y="1512"/>
                    </a:lnTo>
                    <a:lnTo>
                      <a:pt x="283" y="1337"/>
                    </a:lnTo>
                    <a:lnTo>
                      <a:pt x="164" y="1337"/>
                    </a:lnTo>
                    <a:lnTo>
                      <a:pt x="0" y="13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66" name="Freeform 178"/>
              <p:cNvSpPr>
                <a:spLocks/>
              </p:cNvSpPr>
              <p:nvPr/>
            </p:nvSpPr>
            <p:spPr bwMode="auto">
              <a:xfrm>
                <a:off x="1546" y="3239"/>
                <a:ext cx="89" cy="80"/>
              </a:xfrm>
              <a:custGeom>
                <a:avLst/>
                <a:gdLst>
                  <a:gd name="T0" fmla="*/ 0 w 179"/>
                  <a:gd name="T1" fmla="*/ 1 h 160"/>
                  <a:gd name="T2" fmla="*/ 0 w 179"/>
                  <a:gd name="T3" fmla="*/ 1 h 160"/>
                  <a:gd name="T4" fmla="*/ 0 w 179"/>
                  <a:gd name="T5" fmla="*/ 1 h 160"/>
                  <a:gd name="T6" fmla="*/ 0 w 179"/>
                  <a:gd name="T7" fmla="*/ 1 h 160"/>
                  <a:gd name="T8" fmla="*/ 0 w 179"/>
                  <a:gd name="T9" fmla="*/ 1 h 160"/>
                  <a:gd name="T10" fmla="*/ 0 w 179"/>
                  <a:gd name="T11" fmla="*/ 0 h 160"/>
                  <a:gd name="T12" fmla="*/ 0 w 179"/>
                  <a:gd name="T13" fmla="*/ 1 h 160"/>
                  <a:gd name="T14" fmla="*/ 0 w 179"/>
                  <a:gd name="T15" fmla="*/ 1 h 160"/>
                  <a:gd name="T16" fmla="*/ 0 w 179"/>
                  <a:gd name="T17" fmla="*/ 1 h 160"/>
                  <a:gd name="T18" fmla="*/ 0 w 179"/>
                  <a:gd name="T19" fmla="*/ 1 h 160"/>
                  <a:gd name="T20" fmla="*/ 0 w 179"/>
                  <a:gd name="T21" fmla="*/ 1 h 160"/>
                  <a:gd name="T22" fmla="*/ 0 w 179"/>
                  <a:gd name="T23" fmla="*/ 1 h 160"/>
                  <a:gd name="T24" fmla="*/ 0 w 179"/>
                  <a:gd name="T25" fmla="*/ 1 h 160"/>
                  <a:gd name="T26" fmla="*/ 0 w 179"/>
                  <a:gd name="T27" fmla="*/ 1 h 160"/>
                  <a:gd name="T28" fmla="*/ 0 w 179"/>
                  <a:gd name="T29" fmla="*/ 1 h 160"/>
                  <a:gd name="T30" fmla="*/ 0 w 179"/>
                  <a:gd name="T31" fmla="*/ 1 h 160"/>
                  <a:gd name="T32" fmla="*/ 0 w 179"/>
                  <a:gd name="T33" fmla="*/ 1 h 160"/>
                  <a:gd name="T34" fmla="*/ 0 w 179"/>
                  <a:gd name="T35" fmla="*/ 1 h 160"/>
                  <a:gd name="T36" fmla="*/ 0 w 179"/>
                  <a:gd name="T37" fmla="*/ 1 h 160"/>
                  <a:gd name="T38" fmla="*/ 0 w 179"/>
                  <a:gd name="T39" fmla="*/ 1 h 160"/>
                  <a:gd name="T40" fmla="*/ 0 w 179"/>
                  <a:gd name="T41" fmla="*/ 1 h 160"/>
                  <a:gd name="T42" fmla="*/ 0 w 179"/>
                  <a:gd name="T43" fmla="*/ 1 h 160"/>
                  <a:gd name="T44" fmla="*/ 0 w 179"/>
                  <a:gd name="T45" fmla="*/ 1 h 160"/>
                  <a:gd name="T46" fmla="*/ 0 w 179"/>
                  <a:gd name="T47" fmla="*/ 1 h 160"/>
                  <a:gd name="T48" fmla="*/ 0 w 179"/>
                  <a:gd name="T49" fmla="*/ 1 h 160"/>
                  <a:gd name="T50" fmla="*/ 0 w 179"/>
                  <a:gd name="T51" fmla="*/ 1 h 160"/>
                  <a:gd name="T52" fmla="*/ 0 w 179"/>
                  <a:gd name="T53" fmla="*/ 1 h 160"/>
                  <a:gd name="T54" fmla="*/ 0 w 179"/>
                  <a:gd name="T55" fmla="*/ 1 h 160"/>
                  <a:gd name="T56" fmla="*/ 0 w 179"/>
                  <a:gd name="T57" fmla="*/ 1 h 160"/>
                  <a:gd name="T58" fmla="*/ 0 w 179"/>
                  <a:gd name="T59" fmla="*/ 1 h 160"/>
                  <a:gd name="T60" fmla="*/ 0 w 179"/>
                  <a:gd name="T61" fmla="*/ 1 h 160"/>
                  <a:gd name="T62" fmla="*/ 0 w 179"/>
                  <a:gd name="T63" fmla="*/ 1 h 160"/>
                  <a:gd name="T64" fmla="*/ 0 w 179"/>
                  <a:gd name="T65" fmla="*/ 1 h 160"/>
                  <a:gd name="T66" fmla="*/ 0 w 179"/>
                  <a:gd name="T67" fmla="*/ 1 h 160"/>
                  <a:gd name="T68" fmla="*/ 0 w 179"/>
                  <a:gd name="T69" fmla="*/ 1 h 160"/>
                  <a:gd name="T70" fmla="*/ 0 w 179"/>
                  <a:gd name="T71" fmla="*/ 1 h 160"/>
                  <a:gd name="T72" fmla="*/ 0 w 179"/>
                  <a:gd name="T73" fmla="*/ 1 h 16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9"/>
                  <a:gd name="T112" fmla="*/ 0 h 160"/>
                  <a:gd name="T113" fmla="*/ 179 w 179"/>
                  <a:gd name="T114" fmla="*/ 160 h 16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9" h="160">
                    <a:moveTo>
                      <a:pt x="86" y="36"/>
                    </a:moveTo>
                    <a:lnTo>
                      <a:pt x="88" y="34"/>
                    </a:lnTo>
                    <a:lnTo>
                      <a:pt x="92" y="30"/>
                    </a:lnTo>
                    <a:lnTo>
                      <a:pt x="97" y="26"/>
                    </a:lnTo>
                    <a:lnTo>
                      <a:pt x="105" y="23"/>
                    </a:lnTo>
                    <a:lnTo>
                      <a:pt x="111" y="17"/>
                    </a:lnTo>
                    <a:lnTo>
                      <a:pt x="118" y="11"/>
                    </a:lnTo>
                    <a:lnTo>
                      <a:pt x="126" y="7"/>
                    </a:lnTo>
                    <a:lnTo>
                      <a:pt x="135" y="6"/>
                    </a:lnTo>
                    <a:lnTo>
                      <a:pt x="143" y="2"/>
                    </a:lnTo>
                    <a:lnTo>
                      <a:pt x="151" y="0"/>
                    </a:lnTo>
                    <a:lnTo>
                      <a:pt x="156" y="0"/>
                    </a:lnTo>
                    <a:lnTo>
                      <a:pt x="164" y="2"/>
                    </a:lnTo>
                    <a:lnTo>
                      <a:pt x="170" y="7"/>
                    </a:lnTo>
                    <a:lnTo>
                      <a:pt x="175" y="13"/>
                    </a:lnTo>
                    <a:lnTo>
                      <a:pt x="175" y="19"/>
                    </a:lnTo>
                    <a:lnTo>
                      <a:pt x="177" y="25"/>
                    </a:lnTo>
                    <a:lnTo>
                      <a:pt x="177" y="30"/>
                    </a:lnTo>
                    <a:lnTo>
                      <a:pt x="179" y="40"/>
                    </a:lnTo>
                    <a:lnTo>
                      <a:pt x="179" y="45"/>
                    </a:lnTo>
                    <a:lnTo>
                      <a:pt x="177" y="53"/>
                    </a:lnTo>
                    <a:lnTo>
                      <a:pt x="175" y="59"/>
                    </a:lnTo>
                    <a:lnTo>
                      <a:pt x="175" y="66"/>
                    </a:lnTo>
                    <a:lnTo>
                      <a:pt x="171" y="70"/>
                    </a:lnTo>
                    <a:lnTo>
                      <a:pt x="168" y="78"/>
                    </a:lnTo>
                    <a:lnTo>
                      <a:pt x="164" y="84"/>
                    </a:lnTo>
                    <a:lnTo>
                      <a:pt x="160" y="89"/>
                    </a:lnTo>
                    <a:lnTo>
                      <a:pt x="154" y="93"/>
                    </a:lnTo>
                    <a:lnTo>
                      <a:pt x="151" y="99"/>
                    </a:lnTo>
                    <a:lnTo>
                      <a:pt x="143" y="104"/>
                    </a:lnTo>
                    <a:lnTo>
                      <a:pt x="139" y="110"/>
                    </a:lnTo>
                    <a:lnTo>
                      <a:pt x="132" y="114"/>
                    </a:lnTo>
                    <a:lnTo>
                      <a:pt x="126" y="118"/>
                    </a:lnTo>
                    <a:lnTo>
                      <a:pt x="120" y="122"/>
                    </a:lnTo>
                    <a:lnTo>
                      <a:pt x="114" y="125"/>
                    </a:lnTo>
                    <a:lnTo>
                      <a:pt x="107" y="129"/>
                    </a:lnTo>
                    <a:lnTo>
                      <a:pt x="101" y="133"/>
                    </a:lnTo>
                    <a:lnTo>
                      <a:pt x="95" y="135"/>
                    </a:lnTo>
                    <a:lnTo>
                      <a:pt x="90" y="139"/>
                    </a:lnTo>
                    <a:lnTo>
                      <a:pt x="84" y="141"/>
                    </a:lnTo>
                    <a:lnTo>
                      <a:pt x="76" y="142"/>
                    </a:lnTo>
                    <a:lnTo>
                      <a:pt x="73" y="144"/>
                    </a:lnTo>
                    <a:lnTo>
                      <a:pt x="67" y="148"/>
                    </a:lnTo>
                    <a:lnTo>
                      <a:pt x="59" y="150"/>
                    </a:lnTo>
                    <a:lnTo>
                      <a:pt x="52" y="154"/>
                    </a:lnTo>
                    <a:lnTo>
                      <a:pt x="48" y="154"/>
                    </a:lnTo>
                    <a:lnTo>
                      <a:pt x="48" y="156"/>
                    </a:lnTo>
                    <a:lnTo>
                      <a:pt x="44" y="156"/>
                    </a:lnTo>
                    <a:lnTo>
                      <a:pt x="36" y="158"/>
                    </a:lnTo>
                    <a:lnTo>
                      <a:pt x="27" y="158"/>
                    </a:lnTo>
                    <a:lnTo>
                      <a:pt x="17" y="160"/>
                    </a:lnTo>
                    <a:lnTo>
                      <a:pt x="8" y="156"/>
                    </a:lnTo>
                    <a:lnTo>
                      <a:pt x="2" y="150"/>
                    </a:lnTo>
                    <a:lnTo>
                      <a:pt x="0" y="146"/>
                    </a:lnTo>
                    <a:lnTo>
                      <a:pt x="0" y="141"/>
                    </a:lnTo>
                    <a:lnTo>
                      <a:pt x="2" y="133"/>
                    </a:lnTo>
                    <a:lnTo>
                      <a:pt x="6" y="125"/>
                    </a:lnTo>
                    <a:lnTo>
                      <a:pt x="6" y="122"/>
                    </a:lnTo>
                    <a:lnTo>
                      <a:pt x="10" y="116"/>
                    </a:lnTo>
                    <a:lnTo>
                      <a:pt x="14" y="108"/>
                    </a:lnTo>
                    <a:lnTo>
                      <a:pt x="17" y="103"/>
                    </a:lnTo>
                    <a:lnTo>
                      <a:pt x="23" y="93"/>
                    </a:lnTo>
                    <a:lnTo>
                      <a:pt x="27" y="87"/>
                    </a:lnTo>
                    <a:lnTo>
                      <a:pt x="29" y="82"/>
                    </a:lnTo>
                    <a:lnTo>
                      <a:pt x="35" y="78"/>
                    </a:lnTo>
                    <a:lnTo>
                      <a:pt x="36" y="74"/>
                    </a:lnTo>
                    <a:lnTo>
                      <a:pt x="40" y="70"/>
                    </a:lnTo>
                    <a:lnTo>
                      <a:pt x="46" y="64"/>
                    </a:lnTo>
                    <a:lnTo>
                      <a:pt x="52" y="61"/>
                    </a:lnTo>
                    <a:lnTo>
                      <a:pt x="59" y="55"/>
                    </a:lnTo>
                    <a:lnTo>
                      <a:pt x="67" y="47"/>
                    </a:lnTo>
                    <a:lnTo>
                      <a:pt x="76" y="42"/>
                    </a:lnTo>
                    <a:lnTo>
                      <a:pt x="86" y="36"/>
                    </a:lnTo>
                    <a:close/>
                  </a:path>
                </a:pathLst>
              </a:custGeom>
              <a:solidFill>
                <a:srgbClr val="B8F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67" name="Freeform 179"/>
              <p:cNvSpPr>
                <a:spLocks/>
              </p:cNvSpPr>
              <p:nvPr/>
            </p:nvSpPr>
            <p:spPr bwMode="auto">
              <a:xfrm>
                <a:off x="1697" y="3635"/>
                <a:ext cx="124" cy="82"/>
              </a:xfrm>
              <a:custGeom>
                <a:avLst/>
                <a:gdLst>
                  <a:gd name="T0" fmla="*/ 0 w 249"/>
                  <a:gd name="T1" fmla="*/ 1 h 163"/>
                  <a:gd name="T2" fmla="*/ 0 w 249"/>
                  <a:gd name="T3" fmla="*/ 1 h 163"/>
                  <a:gd name="T4" fmla="*/ 0 w 249"/>
                  <a:gd name="T5" fmla="*/ 1 h 163"/>
                  <a:gd name="T6" fmla="*/ 0 w 249"/>
                  <a:gd name="T7" fmla="*/ 1 h 163"/>
                  <a:gd name="T8" fmla="*/ 0 w 249"/>
                  <a:gd name="T9" fmla="*/ 0 h 163"/>
                  <a:gd name="T10" fmla="*/ 0 w 249"/>
                  <a:gd name="T11" fmla="*/ 1 h 163"/>
                  <a:gd name="T12" fmla="*/ 0 w 249"/>
                  <a:gd name="T13" fmla="*/ 1 h 163"/>
                  <a:gd name="T14" fmla="*/ 0 w 249"/>
                  <a:gd name="T15" fmla="*/ 1 h 163"/>
                  <a:gd name="T16" fmla="*/ 0 w 249"/>
                  <a:gd name="T17" fmla="*/ 1 h 163"/>
                  <a:gd name="T18" fmla="*/ 0 w 249"/>
                  <a:gd name="T19" fmla="*/ 1 h 163"/>
                  <a:gd name="T20" fmla="*/ 0 w 249"/>
                  <a:gd name="T21" fmla="*/ 1 h 163"/>
                  <a:gd name="T22" fmla="*/ 0 w 249"/>
                  <a:gd name="T23" fmla="*/ 1 h 163"/>
                  <a:gd name="T24" fmla="*/ 0 w 249"/>
                  <a:gd name="T25" fmla="*/ 1 h 163"/>
                  <a:gd name="T26" fmla="*/ 0 w 249"/>
                  <a:gd name="T27" fmla="*/ 1 h 163"/>
                  <a:gd name="T28" fmla="*/ 0 w 249"/>
                  <a:gd name="T29" fmla="*/ 1 h 163"/>
                  <a:gd name="T30" fmla="*/ 0 w 249"/>
                  <a:gd name="T31" fmla="*/ 1 h 163"/>
                  <a:gd name="T32" fmla="*/ 0 w 249"/>
                  <a:gd name="T33" fmla="*/ 1 h 163"/>
                  <a:gd name="T34" fmla="*/ 0 w 249"/>
                  <a:gd name="T35" fmla="*/ 1 h 163"/>
                  <a:gd name="T36" fmla="*/ 0 w 249"/>
                  <a:gd name="T37" fmla="*/ 1 h 163"/>
                  <a:gd name="T38" fmla="*/ 0 w 249"/>
                  <a:gd name="T39" fmla="*/ 1 h 163"/>
                  <a:gd name="T40" fmla="*/ 0 w 249"/>
                  <a:gd name="T41" fmla="*/ 1 h 163"/>
                  <a:gd name="T42" fmla="*/ 0 w 249"/>
                  <a:gd name="T43" fmla="*/ 1 h 163"/>
                  <a:gd name="T44" fmla="*/ 0 w 249"/>
                  <a:gd name="T45" fmla="*/ 1 h 163"/>
                  <a:gd name="T46" fmla="*/ 0 w 249"/>
                  <a:gd name="T47" fmla="*/ 1 h 163"/>
                  <a:gd name="T48" fmla="*/ 0 w 249"/>
                  <a:gd name="T49" fmla="*/ 1 h 163"/>
                  <a:gd name="T50" fmla="*/ 0 w 249"/>
                  <a:gd name="T51" fmla="*/ 1 h 163"/>
                  <a:gd name="T52" fmla="*/ 0 w 249"/>
                  <a:gd name="T53" fmla="*/ 1 h 163"/>
                  <a:gd name="T54" fmla="*/ 0 w 249"/>
                  <a:gd name="T55" fmla="*/ 1 h 163"/>
                  <a:gd name="T56" fmla="*/ 0 w 249"/>
                  <a:gd name="T57" fmla="*/ 1 h 163"/>
                  <a:gd name="T58" fmla="*/ 0 w 249"/>
                  <a:gd name="T59" fmla="*/ 1 h 163"/>
                  <a:gd name="T60" fmla="*/ 0 w 249"/>
                  <a:gd name="T61" fmla="*/ 1 h 163"/>
                  <a:gd name="T62" fmla="*/ 0 w 249"/>
                  <a:gd name="T63" fmla="*/ 1 h 163"/>
                  <a:gd name="T64" fmla="*/ 0 w 249"/>
                  <a:gd name="T65" fmla="*/ 1 h 1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9"/>
                  <a:gd name="T100" fmla="*/ 0 h 163"/>
                  <a:gd name="T101" fmla="*/ 249 w 249"/>
                  <a:gd name="T102" fmla="*/ 163 h 16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9" h="163">
                    <a:moveTo>
                      <a:pt x="79" y="51"/>
                    </a:moveTo>
                    <a:lnTo>
                      <a:pt x="89" y="89"/>
                    </a:lnTo>
                    <a:lnTo>
                      <a:pt x="174" y="112"/>
                    </a:lnTo>
                    <a:lnTo>
                      <a:pt x="199" y="21"/>
                    </a:lnTo>
                    <a:lnTo>
                      <a:pt x="243" y="0"/>
                    </a:lnTo>
                    <a:lnTo>
                      <a:pt x="249" y="163"/>
                    </a:lnTo>
                    <a:lnTo>
                      <a:pt x="247" y="163"/>
                    </a:lnTo>
                    <a:lnTo>
                      <a:pt x="245" y="163"/>
                    </a:lnTo>
                    <a:lnTo>
                      <a:pt x="241" y="163"/>
                    </a:lnTo>
                    <a:lnTo>
                      <a:pt x="235" y="163"/>
                    </a:lnTo>
                    <a:lnTo>
                      <a:pt x="228" y="163"/>
                    </a:lnTo>
                    <a:lnTo>
                      <a:pt x="220" y="163"/>
                    </a:lnTo>
                    <a:lnTo>
                      <a:pt x="209" y="163"/>
                    </a:lnTo>
                    <a:lnTo>
                      <a:pt x="199" y="163"/>
                    </a:lnTo>
                    <a:lnTo>
                      <a:pt x="192" y="162"/>
                    </a:lnTo>
                    <a:lnTo>
                      <a:pt x="186" y="160"/>
                    </a:lnTo>
                    <a:lnTo>
                      <a:pt x="178" y="160"/>
                    </a:lnTo>
                    <a:lnTo>
                      <a:pt x="171" y="160"/>
                    </a:lnTo>
                    <a:lnTo>
                      <a:pt x="163" y="158"/>
                    </a:lnTo>
                    <a:lnTo>
                      <a:pt x="155" y="158"/>
                    </a:lnTo>
                    <a:lnTo>
                      <a:pt x="146" y="158"/>
                    </a:lnTo>
                    <a:lnTo>
                      <a:pt x="138" y="158"/>
                    </a:lnTo>
                    <a:lnTo>
                      <a:pt x="127" y="156"/>
                    </a:lnTo>
                    <a:lnTo>
                      <a:pt x="117" y="154"/>
                    </a:lnTo>
                    <a:lnTo>
                      <a:pt x="110" y="154"/>
                    </a:lnTo>
                    <a:lnTo>
                      <a:pt x="100" y="152"/>
                    </a:lnTo>
                    <a:lnTo>
                      <a:pt x="89" y="150"/>
                    </a:lnTo>
                    <a:lnTo>
                      <a:pt x="77" y="148"/>
                    </a:lnTo>
                    <a:lnTo>
                      <a:pt x="66" y="148"/>
                    </a:lnTo>
                    <a:lnTo>
                      <a:pt x="57" y="146"/>
                    </a:lnTo>
                    <a:lnTo>
                      <a:pt x="0" y="82"/>
                    </a:lnTo>
                    <a:lnTo>
                      <a:pt x="79" y="51"/>
                    </a:lnTo>
                    <a:close/>
                  </a:path>
                </a:pathLst>
              </a:custGeom>
              <a:solidFill>
                <a:srgbClr val="808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68" name="Freeform 180"/>
              <p:cNvSpPr>
                <a:spLocks/>
              </p:cNvSpPr>
              <p:nvPr/>
            </p:nvSpPr>
            <p:spPr bwMode="auto">
              <a:xfrm>
                <a:off x="1280" y="3568"/>
                <a:ext cx="96" cy="157"/>
              </a:xfrm>
              <a:custGeom>
                <a:avLst/>
                <a:gdLst>
                  <a:gd name="T0" fmla="*/ 1 w 192"/>
                  <a:gd name="T1" fmla="*/ 1 h 314"/>
                  <a:gd name="T2" fmla="*/ 1 w 192"/>
                  <a:gd name="T3" fmla="*/ 1 h 314"/>
                  <a:gd name="T4" fmla="*/ 1 w 192"/>
                  <a:gd name="T5" fmla="*/ 1 h 314"/>
                  <a:gd name="T6" fmla="*/ 1 w 192"/>
                  <a:gd name="T7" fmla="*/ 1 h 314"/>
                  <a:gd name="T8" fmla="*/ 1 w 192"/>
                  <a:gd name="T9" fmla="*/ 1 h 314"/>
                  <a:gd name="T10" fmla="*/ 1 w 192"/>
                  <a:gd name="T11" fmla="*/ 1 h 314"/>
                  <a:gd name="T12" fmla="*/ 1 w 192"/>
                  <a:gd name="T13" fmla="*/ 1 h 314"/>
                  <a:gd name="T14" fmla="*/ 1 w 192"/>
                  <a:gd name="T15" fmla="*/ 1 h 314"/>
                  <a:gd name="T16" fmla="*/ 1 w 192"/>
                  <a:gd name="T17" fmla="*/ 1 h 314"/>
                  <a:gd name="T18" fmla="*/ 1 w 192"/>
                  <a:gd name="T19" fmla="*/ 1 h 314"/>
                  <a:gd name="T20" fmla="*/ 1 w 192"/>
                  <a:gd name="T21" fmla="*/ 1 h 314"/>
                  <a:gd name="T22" fmla="*/ 1 w 192"/>
                  <a:gd name="T23" fmla="*/ 1 h 314"/>
                  <a:gd name="T24" fmla="*/ 1 w 192"/>
                  <a:gd name="T25" fmla="*/ 1 h 314"/>
                  <a:gd name="T26" fmla="*/ 1 w 192"/>
                  <a:gd name="T27" fmla="*/ 1 h 314"/>
                  <a:gd name="T28" fmla="*/ 1 w 192"/>
                  <a:gd name="T29" fmla="*/ 1 h 314"/>
                  <a:gd name="T30" fmla="*/ 1 w 192"/>
                  <a:gd name="T31" fmla="*/ 1 h 314"/>
                  <a:gd name="T32" fmla="*/ 1 w 192"/>
                  <a:gd name="T33" fmla="*/ 1 h 314"/>
                  <a:gd name="T34" fmla="*/ 1 w 192"/>
                  <a:gd name="T35" fmla="*/ 1 h 314"/>
                  <a:gd name="T36" fmla="*/ 1 w 192"/>
                  <a:gd name="T37" fmla="*/ 1 h 314"/>
                  <a:gd name="T38" fmla="*/ 1 w 192"/>
                  <a:gd name="T39" fmla="*/ 1 h 314"/>
                  <a:gd name="T40" fmla="*/ 1 w 192"/>
                  <a:gd name="T41" fmla="*/ 1 h 314"/>
                  <a:gd name="T42" fmla="*/ 1 w 192"/>
                  <a:gd name="T43" fmla="*/ 1 h 314"/>
                  <a:gd name="T44" fmla="*/ 1 w 192"/>
                  <a:gd name="T45" fmla="*/ 1 h 314"/>
                  <a:gd name="T46" fmla="*/ 0 w 192"/>
                  <a:gd name="T47" fmla="*/ 1 h 314"/>
                  <a:gd name="T48" fmla="*/ 1 w 192"/>
                  <a:gd name="T49" fmla="*/ 1 h 314"/>
                  <a:gd name="T50" fmla="*/ 1 w 192"/>
                  <a:gd name="T51" fmla="*/ 1 h 314"/>
                  <a:gd name="T52" fmla="*/ 1 w 192"/>
                  <a:gd name="T53" fmla="*/ 1 h 314"/>
                  <a:gd name="T54" fmla="*/ 1 w 192"/>
                  <a:gd name="T55" fmla="*/ 1 h 314"/>
                  <a:gd name="T56" fmla="*/ 1 w 192"/>
                  <a:gd name="T57" fmla="*/ 1 h 314"/>
                  <a:gd name="T58" fmla="*/ 1 w 192"/>
                  <a:gd name="T59" fmla="*/ 1 h 314"/>
                  <a:gd name="T60" fmla="*/ 1 w 192"/>
                  <a:gd name="T61" fmla="*/ 1 h 314"/>
                  <a:gd name="T62" fmla="*/ 1 w 192"/>
                  <a:gd name="T63" fmla="*/ 1 h 314"/>
                  <a:gd name="T64" fmla="*/ 1 w 192"/>
                  <a:gd name="T65" fmla="*/ 1 h 314"/>
                  <a:gd name="T66" fmla="*/ 1 w 192"/>
                  <a:gd name="T67" fmla="*/ 1 h 314"/>
                  <a:gd name="T68" fmla="*/ 1 w 192"/>
                  <a:gd name="T69" fmla="*/ 0 h 314"/>
                  <a:gd name="T70" fmla="*/ 1 w 192"/>
                  <a:gd name="T71" fmla="*/ 0 h 314"/>
                  <a:gd name="T72" fmla="*/ 1 w 192"/>
                  <a:gd name="T73" fmla="*/ 1 h 314"/>
                  <a:gd name="T74" fmla="*/ 1 w 192"/>
                  <a:gd name="T75" fmla="*/ 1 h 314"/>
                  <a:gd name="T76" fmla="*/ 1 w 192"/>
                  <a:gd name="T77" fmla="*/ 1 h 314"/>
                  <a:gd name="T78" fmla="*/ 1 w 192"/>
                  <a:gd name="T79" fmla="*/ 1 h 314"/>
                  <a:gd name="T80" fmla="*/ 1 w 192"/>
                  <a:gd name="T81" fmla="*/ 1 h 314"/>
                  <a:gd name="T82" fmla="*/ 1 w 192"/>
                  <a:gd name="T83" fmla="*/ 1 h 314"/>
                  <a:gd name="T84" fmla="*/ 1 w 192"/>
                  <a:gd name="T85" fmla="*/ 1 h 314"/>
                  <a:gd name="T86" fmla="*/ 1 w 192"/>
                  <a:gd name="T87" fmla="*/ 1 h 314"/>
                  <a:gd name="T88" fmla="*/ 1 w 192"/>
                  <a:gd name="T89" fmla="*/ 1 h 314"/>
                  <a:gd name="T90" fmla="*/ 1 w 192"/>
                  <a:gd name="T91" fmla="*/ 1 h 314"/>
                  <a:gd name="T92" fmla="*/ 1 w 192"/>
                  <a:gd name="T93" fmla="*/ 1 h 3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2"/>
                  <a:gd name="T142" fmla="*/ 0 h 314"/>
                  <a:gd name="T143" fmla="*/ 192 w 192"/>
                  <a:gd name="T144" fmla="*/ 314 h 31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2" h="314">
                    <a:moveTo>
                      <a:pt x="192" y="205"/>
                    </a:moveTo>
                    <a:lnTo>
                      <a:pt x="190" y="207"/>
                    </a:lnTo>
                    <a:lnTo>
                      <a:pt x="190" y="211"/>
                    </a:lnTo>
                    <a:lnTo>
                      <a:pt x="190" y="219"/>
                    </a:lnTo>
                    <a:lnTo>
                      <a:pt x="190" y="228"/>
                    </a:lnTo>
                    <a:lnTo>
                      <a:pt x="188" y="234"/>
                    </a:lnTo>
                    <a:lnTo>
                      <a:pt x="186" y="238"/>
                    </a:lnTo>
                    <a:lnTo>
                      <a:pt x="186" y="245"/>
                    </a:lnTo>
                    <a:lnTo>
                      <a:pt x="186" y="251"/>
                    </a:lnTo>
                    <a:lnTo>
                      <a:pt x="185" y="257"/>
                    </a:lnTo>
                    <a:lnTo>
                      <a:pt x="185" y="264"/>
                    </a:lnTo>
                    <a:lnTo>
                      <a:pt x="183" y="270"/>
                    </a:lnTo>
                    <a:lnTo>
                      <a:pt x="183" y="278"/>
                    </a:lnTo>
                    <a:lnTo>
                      <a:pt x="177" y="287"/>
                    </a:lnTo>
                    <a:lnTo>
                      <a:pt x="171" y="298"/>
                    </a:lnTo>
                    <a:lnTo>
                      <a:pt x="166" y="304"/>
                    </a:lnTo>
                    <a:lnTo>
                      <a:pt x="158" y="312"/>
                    </a:lnTo>
                    <a:lnTo>
                      <a:pt x="152" y="312"/>
                    </a:lnTo>
                    <a:lnTo>
                      <a:pt x="147" y="314"/>
                    </a:lnTo>
                    <a:lnTo>
                      <a:pt x="141" y="314"/>
                    </a:lnTo>
                    <a:lnTo>
                      <a:pt x="135" y="314"/>
                    </a:lnTo>
                    <a:lnTo>
                      <a:pt x="128" y="310"/>
                    </a:lnTo>
                    <a:lnTo>
                      <a:pt x="122" y="308"/>
                    </a:lnTo>
                    <a:lnTo>
                      <a:pt x="114" y="304"/>
                    </a:lnTo>
                    <a:lnTo>
                      <a:pt x="109" y="298"/>
                    </a:lnTo>
                    <a:lnTo>
                      <a:pt x="99" y="293"/>
                    </a:lnTo>
                    <a:lnTo>
                      <a:pt x="91" y="287"/>
                    </a:lnTo>
                    <a:lnTo>
                      <a:pt x="82" y="279"/>
                    </a:lnTo>
                    <a:lnTo>
                      <a:pt x="76" y="274"/>
                    </a:lnTo>
                    <a:lnTo>
                      <a:pt x="69" y="268"/>
                    </a:lnTo>
                    <a:lnTo>
                      <a:pt x="63" y="260"/>
                    </a:lnTo>
                    <a:lnTo>
                      <a:pt x="55" y="255"/>
                    </a:lnTo>
                    <a:lnTo>
                      <a:pt x="50" y="249"/>
                    </a:lnTo>
                    <a:lnTo>
                      <a:pt x="44" y="243"/>
                    </a:lnTo>
                    <a:lnTo>
                      <a:pt x="36" y="238"/>
                    </a:lnTo>
                    <a:lnTo>
                      <a:pt x="33" y="232"/>
                    </a:lnTo>
                    <a:lnTo>
                      <a:pt x="29" y="224"/>
                    </a:lnTo>
                    <a:lnTo>
                      <a:pt x="23" y="219"/>
                    </a:lnTo>
                    <a:lnTo>
                      <a:pt x="19" y="211"/>
                    </a:lnTo>
                    <a:lnTo>
                      <a:pt x="17" y="205"/>
                    </a:lnTo>
                    <a:lnTo>
                      <a:pt x="14" y="200"/>
                    </a:lnTo>
                    <a:lnTo>
                      <a:pt x="10" y="190"/>
                    </a:lnTo>
                    <a:lnTo>
                      <a:pt x="8" y="182"/>
                    </a:lnTo>
                    <a:lnTo>
                      <a:pt x="6" y="177"/>
                    </a:lnTo>
                    <a:lnTo>
                      <a:pt x="4" y="169"/>
                    </a:lnTo>
                    <a:lnTo>
                      <a:pt x="2" y="160"/>
                    </a:lnTo>
                    <a:lnTo>
                      <a:pt x="0" y="152"/>
                    </a:lnTo>
                    <a:lnTo>
                      <a:pt x="0" y="143"/>
                    </a:lnTo>
                    <a:lnTo>
                      <a:pt x="2" y="135"/>
                    </a:lnTo>
                    <a:lnTo>
                      <a:pt x="2" y="123"/>
                    </a:lnTo>
                    <a:lnTo>
                      <a:pt x="4" y="114"/>
                    </a:lnTo>
                    <a:lnTo>
                      <a:pt x="6" y="104"/>
                    </a:lnTo>
                    <a:lnTo>
                      <a:pt x="8" y="95"/>
                    </a:lnTo>
                    <a:lnTo>
                      <a:pt x="10" y="89"/>
                    </a:lnTo>
                    <a:lnTo>
                      <a:pt x="12" y="84"/>
                    </a:lnTo>
                    <a:lnTo>
                      <a:pt x="12" y="78"/>
                    </a:lnTo>
                    <a:lnTo>
                      <a:pt x="14" y="72"/>
                    </a:lnTo>
                    <a:lnTo>
                      <a:pt x="17" y="66"/>
                    </a:lnTo>
                    <a:lnTo>
                      <a:pt x="19" y="61"/>
                    </a:lnTo>
                    <a:lnTo>
                      <a:pt x="21" y="55"/>
                    </a:lnTo>
                    <a:lnTo>
                      <a:pt x="25" y="49"/>
                    </a:lnTo>
                    <a:lnTo>
                      <a:pt x="27" y="42"/>
                    </a:lnTo>
                    <a:lnTo>
                      <a:pt x="29" y="36"/>
                    </a:lnTo>
                    <a:lnTo>
                      <a:pt x="31" y="30"/>
                    </a:lnTo>
                    <a:lnTo>
                      <a:pt x="34" y="26"/>
                    </a:lnTo>
                    <a:lnTo>
                      <a:pt x="40" y="19"/>
                    </a:lnTo>
                    <a:lnTo>
                      <a:pt x="46" y="11"/>
                    </a:lnTo>
                    <a:lnTo>
                      <a:pt x="53" y="6"/>
                    </a:lnTo>
                    <a:lnTo>
                      <a:pt x="59" y="2"/>
                    </a:lnTo>
                    <a:lnTo>
                      <a:pt x="65" y="0"/>
                    </a:lnTo>
                    <a:lnTo>
                      <a:pt x="71" y="0"/>
                    </a:lnTo>
                    <a:lnTo>
                      <a:pt x="78" y="0"/>
                    </a:lnTo>
                    <a:lnTo>
                      <a:pt x="84" y="2"/>
                    </a:lnTo>
                    <a:lnTo>
                      <a:pt x="90" y="4"/>
                    </a:lnTo>
                    <a:lnTo>
                      <a:pt x="95" y="7"/>
                    </a:lnTo>
                    <a:lnTo>
                      <a:pt x="103" y="9"/>
                    </a:lnTo>
                    <a:lnTo>
                      <a:pt x="109" y="15"/>
                    </a:lnTo>
                    <a:lnTo>
                      <a:pt x="114" y="21"/>
                    </a:lnTo>
                    <a:lnTo>
                      <a:pt x="122" y="26"/>
                    </a:lnTo>
                    <a:lnTo>
                      <a:pt x="126" y="32"/>
                    </a:lnTo>
                    <a:lnTo>
                      <a:pt x="131" y="38"/>
                    </a:lnTo>
                    <a:lnTo>
                      <a:pt x="137" y="44"/>
                    </a:lnTo>
                    <a:lnTo>
                      <a:pt x="141" y="51"/>
                    </a:lnTo>
                    <a:lnTo>
                      <a:pt x="147" y="57"/>
                    </a:lnTo>
                    <a:lnTo>
                      <a:pt x="150" y="65"/>
                    </a:lnTo>
                    <a:lnTo>
                      <a:pt x="156" y="70"/>
                    </a:lnTo>
                    <a:lnTo>
                      <a:pt x="160" y="78"/>
                    </a:lnTo>
                    <a:lnTo>
                      <a:pt x="166" y="87"/>
                    </a:lnTo>
                    <a:lnTo>
                      <a:pt x="171" y="97"/>
                    </a:lnTo>
                    <a:lnTo>
                      <a:pt x="173" y="103"/>
                    </a:lnTo>
                    <a:lnTo>
                      <a:pt x="177" y="106"/>
                    </a:lnTo>
                    <a:lnTo>
                      <a:pt x="190" y="148"/>
                    </a:lnTo>
                    <a:lnTo>
                      <a:pt x="192" y="205"/>
                    </a:lnTo>
                    <a:close/>
                  </a:path>
                </a:pathLst>
              </a:custGeom>
              <a:solidFill>
                <a:srgbClr val="B8F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69" name="Freeform 181"/>
              <p:cNvSpPr>
                <a:spLocks/>
              </p:cNvSpPr>
              <p:nvPr/>
            </p:nvSpPr>
            <p:spPr bwMode="auto">
              <a:xfrm>
                <a:off x="1864" y="2946"/>
                <a:ext cx="148" cy="119"/>
              </a:xfrm>
              <a:custGeom>
                <a:avLst/>
                <a:gdLst>
                  <a:gd name="T0" fmla="*/ 0 w 297"/>
                  <a:gd name="T1" fmla="*/ 1 h 238"/>
                  <a:gd name="T2" fmla="*/ 0 w 297"/>
                  <a:gd name="T3" fmla="*/ 1 h 238"/>
                  <a:gd name="T4" fmla="*/ 0 w 297"/>
                  <a:gd name="T5" fmla="*/ 1 h 238"/>
                  <a:gd name="T6" fmla="*/ 0 w 297"/>
                  <a:gd name="T7" fmla="*/ 1 h 238"/>
                  <a:gd name="T8" fmla="*/ 0 w 297"/>
                  <a:gd name="T9" fmla="*/ 1 h 238"/>
                  <a:gd name="T10" fmla="*/ 0 w 297"/>
                  <a:gd name="T11" fmla="*/ 1 h 238"/>
                  <a:gd name="T12" fmla="*/ 0 w 297"/>
                  <a:gd name="T13" fmla="*/ 1 h 238"/>
                  <a:gd name="T14" fmla="*/ 0 w 297"/>
                  <a:gd name="T15" fmla="*/ 1 h 238"/>
                  <a:gd name="T16" fmla="*/ 0 w 297"/>
                  <a:gd name="T17" fmla="*/ 1 h 238"/>
                  <a:gd name="T18" fmla="*/ 0 w 297"/>
                  <a:gd name="T19" fmla="*/ 1 h 238"/>
                  <a:gd name="T20" fmla="*/ 0 w 297"/>
                  <a:gd name="T21" fmla="*/ 1 h 238"/>
                  <a:gd name="T22" fmla="*/ 0 w 297"/>
                  <a:gd name="T23" fmla="*/ 1 h 238"/>
                  <a:gd name="T24" fmla="*/ 0 w 297"/>
                  <a:gd name="T25" fmla="*/ 1 h 238"/>
                  <a:gd name="T26" fmla="*/ 0 w 297"/>
                  <a:gd name="T27" fmla="*/ 0 h 238"/>
                  <a:gd name="T28" fmla="*/ 0 w 297"/>
                  <a:gd name="T29" fmla="*/ 0 h 238"/>
                  <a:gd name="T30" fmla="*/ 0 w 297"/>
                  <a:gd name="T31" fmla="*/ 1 h 238"/>
                  <a:gd name="T32" fmla="*/ 0 w 297"/>
                  <a:gd name="T33" fmla="*/ 1 h 238"/>
                  <a:gd name="T34" fmla="*/ 0 w 297"/>
                  <a:gd name="T35" fmla="*/ 1 h 238"/>
                  <a:gd name="T36" fmla="*/ 0 w 297"/>
                  <a:gd name="T37" fmla="*/ 1 h 238"/>
                  <a:gd name="T38" fmla="*/ 0 w 297"/>
                  <a:gd name="T39" fmla="*/ 1 h 238"/>
                  <a:gd name="T40" fmla="*/ 0 w 297"/>
                  <a:gd name="T41" fmla="*/ 1 h 238"/>
                  <a:gd name="T42" fmla="*/ 0 w 297"/>
                  <a:gd name="T43" fmla="*/ 1 h 238"/>
                  <a:gd name="T44" fmla="*/ 0 w 297"/>
                  <a:gd name="T45" fmla="*/ 1 h 238"/>
                  <a:gd name="T46" fmla="*/ 0 w 297"/>
                  <a:gd name="T47" fmla="*/ 1 h 238"/>
                  <a:gd name="T48" fmla="*/ 0 w 297"/>
                  <a:gd name="T49" fmla="*/ 1 h 238"/>
                  <a:gd name="T50" fmla="*/ 0 w 297"/>
                  <a:gd name="T51" fmla="*/ 1 h 238"/>
                  <a:gd name="T52" fmla="*/ 0 w 297"/>
                  <a:gd name="T53" fmla="*/ 1 h 238"/>
                  <a:gd name="T54" fmla="*/ 0 w 297"/>
                  <a:gd name="T55" fmla="*/ 1 h 238"/>
                  <a:gd name="T56" fmla="*/ 0 w 297"/>
                  <a:gd name="T57" fmla="*/ 1 h 238"/>
                  <a:gd name="T58" fmla="*/ 0 w 297"/>
                  <a:gd name="T59" fmla="*/ 1 h 238"/>
                  <a:gd name="T60" fmla="*/ 0 w 297"/>
                  <a:gd name="T61" fmla="*/ 1 h 238"/>
                  <a:gd name="T62" fmla="*/ 0 w 297"/>
                  <a:gd name="T63" fmla="*/ 1 h 238"/>
                  <a:gd name="T64" fmla="*/ 0 w 297"/>
                  <a:gd name="T65" fmla="*/ 1 h 238"/>
                  <a:gd name="T66" fmla="*/ 0 w 297"/>
                  <a:gd name="T67" fmla="*/ 1 h 238"/>
                  <a:gd name="T68" fmla="*/ 0 w 297"/>
                  <a:gd name="T69" fmla="*/ 1 h 238"/>
                  <a:gd name="T70" fmla="*/ 0 w 297"/>
                  <a:gd name="T71" fmla="*/ 1 h 238"/>
                  <a:gd name="T72" fmla="*/ 0 w 297"/>
                  <a:gd name="T73" fmla="*/ 1 h 238"/>
                  <a:gd name="T74" fmla="*/ 0 w 297"/>
                  <a:gd name="T75" fmla="*/ 1 h 238"/>
                  <a:gd name="T76" fmla="*/ 0 w 297"/>
                  <a:gd name="T77" fmla="*/ 1 h 238"/>
                  <a:gd name="T78" fmla="*/ 0 w 297"/>
                  <a:gd name="T79" fmla="*/ 1 h 238"/>
                  <a:gd name="T80" fmla="*/ 0 w 297"/>
                  <a:gd name="T81" fmla="*/ 1 h 238"/>
                  <a:gd name="T82" fmla="*/ 0 w 297"/>
                  <a:gd name="T83" fmla="*/ 1 h 238"/>
                  <a:gd name="T84" fmla="*/ 0 w 297"/>
                  <a:gd name="T85" fmla="*/ 1 h 238"/>
                  <a:gd name="T86" fmla="*/ 0 w 297"/>
                  <a:gd name="T87" fmla="*/ 1 h 238"/>
                  <a:gd name="T88" fmla="*/ 0 w 297"/>
                  <a:gd name="T89" fmla="*/ 1 h 238"/>
                  <a:gd name="T90" fmla="*/ 0 w 297"/>
                  <a:gd name="T91" fmla="*/ 1 h 238"/>
                  <a:gd name="T92" fmla="*/ 0 w 297"/>
                  <a:gd name="T93" fmla="*/ 1 h 238"/>
                  <a:gd name="T94" fmla="*/ 0 w 297"/>
                  <a:gd name="T95" fmla="*/ 1 h 238"/>
                  <a:gd name="T96" fmla="*/ 0 w 297"/>
                  <a:gd name="T97" fmla="*/ 1 h 238"/>
                  <a:gd name="T98" fmla="*/ 0 w 297"/>
                  <a:gd name="T99" fmla="*/ 1 h 238"/>
                  <a:gd name="T100" fmla="*/ 0 w 297"/>
                  <a:gd name="T101" fmla="*/ 1 h 238"/>
                  <a:gd name="T102" fmla="*/ 0 w 297"/>
                  <a:gd name="T103" fmla="*/ 1 h 238"/>
                  <a:gd name="T104" fmla="*/ 0 w 297"/>
                  <a:gd name="T105" fmla="*/ 1 h 238"/>
                  <a:gd name="T106" fmla="*/ 0 w 297"/>
                  <a:gd name="T107" fmla="*/ 1 h 2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7"/>
                  <a:gd name="T163" fmla="*/ 0 h 238"/>
                  <a:gd name="T164" fmla="*/ 297 w 297"/>
                  <a:gd name="T165" fmla="*/ 238 h 23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7" h="238">
                    <a:moveTo>
                      <a:pt x="32" y="154"/>
                    </a:moveTo>
                    <a:lnTo>
                      <a:pt x="30" y="150"/>
                    </a:lnTo>
                    <a:lnTo>
                      <a:pt x="23" y="145"/>
                    </a:lnTo>
                    <a:lnTo>
                      <a:pt x="17" y="137"/>
                    </a:lnTo>
                    <a:lnTo>
                      <a:pt x="15" y="133"/>
                    </a:lnTo>
                    <a:lnTo>
                      <a:pt x="10" y="126"/>
                    </a:lnTo>
                    <a:lnTo>
                      <a:pt x="8" y="120"/>
                    </a:lnTo>
                    <a:lnTo>
                      <a:pt x="4" y="110"/>
                    </a:lnTo>
                    <a:lnTo>
                      <a:pt x="0" y="101"/>
                    </a:lnTo>
                    <a:lnTo>
                      <a:pt x="0" y="91"/>
                    </a:lnTo>
                    <a:lnTo>
                      <a:pt x="0" y="82"/>
                    </a:lnTo>
                    <a:lnTo>
                      <a:pt x="4" y="70"/>
                    </a:lnTo>
                    <a:lnTo>
                      <a:pt x="8" y="61"/>
                    </a:lnTo>
                    <a:lnTo>
                      <a:pt x="10" y="53"/>
                    </a:lnTo>
                    <a:lnTo>
                      <a:pt x="15" y="48"/>
                    </a:lnTo>
                    <a:lnTo>
                      <a:pt x="19" y="42"/>
                    </a:lnTo>
                    <a:lnTo>
                      <a:pt x="25" y="36"/>
                    </a:lnTo>
                    <a:lnTo>
                      <a:pt x="29" y="30"/>
                    </a:lnTo>
                    <a:lnTo>
                      <a:pt x="34" y="23"/>
                    </a:lnTo>
                    <a:lnTo>
                      <a:pt x="40" y="19"/>
                    </a:lnTo>
                    <a:lnTo>
                      <a:pt x="46" y="15"/>
                    </a:lnTo>
                    <a:lnTo>
                      <a:pt x="53" y="11"/>
                    </a:lnTo>
                    <a:lnTo>
                      <a:pt x="59" y="10"/>
                    </a:lnTo>
                    <a:lnTo>
                      <a:pt x="67" y="6"/>
                    </a:lnTo>
                    <a:lnTo>
                      <a:pt x="74" y="6"/>
                    </a:lnTo>
                    <a:lnTo>
                      <a:pt x="80" y="4"/>
                    </a:lnTo>
                    <a:lnTo>
                      <a:pt x="87" y="2"/>
                    </a:lnTo>
                    <a:lnTo>
                      <a:pt x="93" y="0"/>
                    </a:lnTo>
                    <a:lnTo>
                      <a:pt x="101" y="0"/>
                    </a:lnTo>
                    <a:lnTo>
                      <a:pt x="108" y="0"/>
                    </a:lnTo>
                    <a:lnTo>
                      <a:pt x="114" y="0"/>
                    </a:lnTo>
                    <a:lnTo>
                      <a:pt x="122" y="2"/>
                    </a:lnTo>
                    <a:lnTo>
                      <a:pt x="129" y="4"/>
                    </a:lnTo>
                    <a:lnTo>
                      <a:pt x="135" y="4"/>
                    </a:lnTo>
                    <a:lnTo>
                      <a:pt x="141" y="4"/>
                    </a:lnTo>
                    <a:lnTo>
                      <a:pt x="146" y="6"/>
                    </a:lnTo>
                    <a:lnTo>
                      <a:pt x="154" y="8"/>
                    </a:lnTo>
                    <a:lnTo>
                      <a:pt x="158" y="8"/>
                    </a:lnTo>
                    <a:lnTo>
                      <a:pt x="163" y="10"/>
                    </a:lnTo>
                    <a:lnTo>
                      <a:pt x="169" y="11"/>
                    </a:lnTo>
                    <a:lnTo>
                      <a:pt x="173" y="13"/>
                    </a:lnTo>
                    <a:lnTo>
                      <a:pt x="181" y="15"/>
                    </a:lnTo>
                    <a:lnTo>
                      <a:pt x="188" y="17"/>
                    </a:lnTo>
                    <a:lnTo>
                      <a:pt x="192" y="19"/>
                    </a:lnTo>
                    <a:lnTo>
                      <a:pt x="194" y="21"/>
                    </a:lnTo>
                    <a:lnTo>
                      <a:pt x="200" y="23"/>
                    </a:lnTo>
                    <a:lnTo>
                      <a:pt x="203" y="27"/>
                    </a:lnTo>
                    <a:lnTo>
                      <a:pt x="213" y="32"/>
                    </a:lnTo>
                    <a:lnTo>
                      <a:pt x="222" y="38"/>
                    </a:lnTo>
                    <a:lnTo>
                      <a:pt x="232" y="46"/>
                    </a:lnTo>
                    <a:lnTo>
                      <a:pt x="238" y="51"/>
                    </a:lnTo>
                    <a:lnTo>
                      <a:pt x="243" y="55"/>
                    </a:lnTo>
                    <a:lnTo>
                      <a:pt x="249" y="61"/>
                    </a:lnTo>
                    <a:lnTo>
                      <a:pt x="255" y="67"/>
                    </a:lnTo>
                    <a:lnTo>
                      <a:pt x="259" y="72"/>
                    </a:lnTo>
                    <a:lnTo>
                      <a:pt x="264" y="78"/>
                    </a:lnTo>
                    <a:lnTo>
                      <a:pt x="270" y="84"/>
                    </a:lnTo>
                    <a:lnTo>
                      <a:pt x="274" y="91"/>
                    </a:lnTo>
                    <a:lnTo>
                      <a:pt x="279" y="97"/>
                    </a:lnTo>
                    <a:lnTo>
                      <a:pt x="283" y="103"/>
                    </a:lnTo>
                    <a:lnTo>
                      <a:pt x="285" y="110"/>
                    </a:lnTo>
                    <a:lnTo>
                      <a:pt x="291" y="118"/>
                    </a:lnTo>
                    <a:lnTo>
                      <a:pt x="293" y="124"/>
                    </a:lnTo>
                    <a:lnTo>
                      <a:pt x="295" y="133"/>
                    </a:lnTo>
                    <a:lnTo>
                      <a:pt x="295" y="141"/>
                    </a:lnTo>
                    <a:lnTo>
                      <a:pt x="297" y="148"/>
                    </a:lnTo>
                    <a:lnTo>
                      <a:pt x="297" y="156"/>
                    </a:lnTo>
                    <a:lnTo>
                      <a:pt x="297" y="164"/>
                    </a:lnTo>
                    <a:lnTo>
                      <a:pt x="295" y="171"/>
                    </a:lnTo>
                    <a:lnTo>
                      <a:pt x="293" y="181"/>
                    </a:lnTo>
                    <a:lnTo>
                      <a:pt x="287" y="186"/>
                    </a:lnTo>
                    <a:lnTo>
                      <a:pt x="283" y="194"/>
                    </a:lnTo>
                    <a:lnTo>
                      <a:pt x="279" y="200"/>
                    </a:lnTo>
                    <a:lnTo>
                      <a:pt x="276" y="207"/>
                    </a:lnTo>
                    <a:lnTo>
                      <a:pt x="268" y="215"/>
                    </a:lnTo>
                    <a:lnTo>
                      <a:pt x="260" y="224"/>
                    </a:lnTo>
                    <a:lnTo>
                      <a:pt x="251" y="228"/>
                    </a:lnTo>
                    <a:lnTo>
                      <a:pt x="241" y="234"/>
                    </a:lnTo>
                    <a:lnTo>
                      <a:pt x="234" y="236"/>
                    </a:lnTo>
                    <a:lnTo>
                      <a:pt x="224" y="238"/>
                    </a:lnTo>
                    <a:lnTo>
                      <a:pt x="215" y="238"/>
                    </a:lnTo>
                    <a:lnTo>
                      <a:pt x="209" y="238"/>
                    </a:lnTo>
                    <a:lnTo>
                      <a:pt x="202" y="238"/>
                    </a:lnTo>
                    <a:lnTo>
                      <a:pt x="196" y="236"/>
                    </a:lnTo>
                    <a:lnTo>
                      <a:pt x="188" y="234"/>
                    </a:lnTo>
                    <a:lnTo>
                      <a:pt x="184" y="234"/>
                    </a:lnTo>
                    <a:lnTo>
                      <a:pt x="184" y="232"/>
                    </a:lnTo>
                    <a:lnTo>
                      <a:pt x="183" y="228"/>
                    </a:lnTo>
                    <a:lnTo>
                      <a:pt x="181" y="223"/>
                    </a:lnTo>
                    <a:lnTo>
                      <a:pt x="181" y="217"/>
                    </a:lnTo>
                    <a:lnTo>
                      <a:pt x="177" y="209"/>
                    </a:lnTo>
                    <a:lnTo>
                      <a:pt x="173" y="202"/>
                    </a:lnTo>
                    <a:lnTo>
                      <a:pt x="167" y="194"/>
                    </a:lnTo>
                    <a:lnTo>
                      <a:pt x="162" y="186"/>
                    </a:lnTo>
                    <a:lnTo>
                      <a:pt x="156" y="177"/>
                    </a:lnTo>
                    <a:lnTo>
                      <a:pt x="146" y="169"/>
                    </a:lnTo>
                    <a:lnTo>
                      <a:pt x="137" y="162"/>
                    </a:lnTo>
                    <a:lnTo>
                      <a:pt x="129" y="156"/>
                    </a:lnTo>
                    <a:lnTo>
                      <a:pt x="124" y="152"/>
                    </a:lnTo>
                    <a:lnTo>
                      <a:pt x="116" y="148"/>
                    </a:lnTo>
                    <a:lnTo>
                      <a:pt x="110" y="146"/>
                    </a:lnTo>
                    <a:lnTo>
                      <a:pt x="106" y="146"/>
                    </a:lnTo>
                    <a:lnTo>
                      <a:pt x="99" y="145"/>
                    </a:lnTo>
                    <a:lnTo>
                      <a:pt x="91" y="145"/>
                    </a:lnTo>
                    <a:lnTo>
                      <a:pt x="86" y="145"/>
                    </a:lnTo>
                    <a:lnTo>
                      <a:pt x="78" y="146"/>
                    </a:lnTo>
                    <a:lnTo>
                      <a:pt x="32" y="154"/>
                    </a:lnTo>
                    <a:close/>
                  </a:path>
                </a:pathLst>
              </a:custGeom>
              <a:solidFill>
                <a:srgbClr val="3D7D6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0" name="Freeform 182"/>
              <p:cNvSpPr>
                <a:spLocks/>
              </p:cNvSpPr>
              <p:nvPr/>
            </p:nvSpPr>
            <p:spPr bwMode="auto">
              <a:xfrm>
                <a:off x="1828" y="3018"/>
                <a:ext cx="137" cy="144"/>
              </a:xfrm>
              <a:custGeom>
                <a:avLst/>
                <a:gdLst>
                  <a:gd name="T0" fmla="*/ 0 w 274"/>
                  <a:gd name="T1" fmla="*/ 1 h 287"/>
                  <a:gd name="T2" fmla="*/ 1 w 274"/>
                  <a:gd name="T3" fmla="*/ 1 h 287"/>
                  <a:gd name="T4" fmla="*/ 1 w 274"/>
                  <a:gd name="T5" fmla="*/ 1 h 287"/>
                  <a:gd name="T6" fmla="*/ 1 w 274"/>
                  <a:gd name="T7" fmla="*/ 1 h 287"/>
                  <a:gd name="T8" fmla="*/ 1 w 274"/>
                  <a:gd name="T9" fmla="*/ 1 h 287"/>
                  <a:gd name="T10" fmla="*/ 1 w 274"/>
                  <a:gd name="T11" fmla="*/ 1 h 287"/>
                  <a:gd name="T12" fmla="*/ 1 w 274"/>
                  <a:gd name="T13" fmla="*/ 0 h 287"/>
                  <a:gd name="T14" fmla="*/ 1 w 274"/>
                  <a:gd name="T15" fmla="*/ 0 h 287"/>
                  <a:gd name="T16" fmla="*/ 1 w 274"/>
                  <a:gd name="T17" fmla="*/ 0 h 287"/>
                  <a:gd name="T18" fmla="*/ 1 w 274"/>
                  <a:gd name="T19" fmla="*/ 0 h 287"/>
                  <a:gd name="T20" fmla="*/ 1 w 274"/>
                  <a:gd name="T21" fmla="*/ 0 h 287"/>
                  <a:gd name="T22" fmla="*/ 1 w 274"/>
                  <a:gd name="T23" fmla="*/ 1 h 287"/>
                  <a:gd name="T24" fmla="*/ 1 w 274"/>
                  <a:gd name="T25" fmla="*/ 1 h 287"/>
                  <a:gd name="T26" fmla="*/ 1 w 274"/>
                  <a:gd name="T27" fmla="*/ 1 h 287"/>
                  <a:gd name="T28" fmla="*/ 1 w 274"/>
                  <a:gd name="T29" fmla="*/ 1 h 287"/>
                  <a:gd name="T30" fmla="*/ 1 w 274"/>
                  <a:gd name="T31" fmla="*/ 1 h 287"/>
                  <a:gd name="T32" fmla="*/ 1 w 274"/>
                  <a:gd name="T33" fmla="*/ 1 h 287"/>
                  <a:gd name="T34" fmla="*/ 1 w 274"/>
                  <a:gd name="T35" fmla="*/ 1 h 287"/>
                  <a:gd name="T36" fmla="*/ 1 w 274"/>
                  <a:gd name="T37" fmla="*/ 1 h 287"/>
                  <a:gd name="T38" fmla="*/ 1 w 274"/>
                  <a:gd name="T39" fmla="*/ 1 h 287"/>
                  <a:gd name="T40" fmla="*/ 1 w 274"/>
                  <a:gd name="T41" fmla="*/ 1 h 287"/>
                  <a:gd name="T42" fmla="*/ 1 w 274"/>
                  <a:gd name="T43" fmla="*/ 1 h 287"/>
                  <a:gd name="T44" fmla="*/ 1 w 274"/>
                  <a:gd name="T45" fmla="*/ 1 h 287"/>
                  <a:gd name="T46" fmla="*/ 1 w 274"/>
                  <a:gd name="T47" fmla="*/ 1 h 287"/>
                  <a:gd name="T48" fmla="*/ 1 w 274"/>
                  <a:gd name="T49" fmla="*/ 1 h 287"/>
                  <a:gd name="T50" fmla="*/ 1 w 274"/>
                  <a:gd name="T51" fmla="*/ 1 h 287"/>
                  <a:gd name="T52" fmla="*/ 1 w 274"/>
                  <a:gd name="T53" fmla="*/ 1 h 287"/>
                  <a:gd name="T54" fmla="*/ 1 w 274"/>
                  <a:gd name="T55" fmla="*/ 1 h 287"/>
                  <a:gd name="T56" fmla="*/ 1 w 274"/>
                  <a:gd name="T57" fmla="*/ 1 h 287"/>
                  <a:gd name="T58" fmla="*/ 1 w 274"/>
                  <a:gd name="T59" fmla="*/ 1 h 287"/>
                  <a:gd name="T60" fmla="*/ 1 w 274"/>
                  <a:gd name="T61" fmla="*/ 1 h 287"/>
                  <a:gd name="T62" fmla="*/ 1 w 274"/>
                  <a:gd name="T63" fmla="*/ 1 h 287"/>
                  <a:gd name="T64" fmla="*/ 1 w 274"/>
                  <a:gd name="T65" fmla="*/ 1 h 287"/>
                  <a:gd name="T66" fmla="*/ 1 w 274"/>
                  <a:gd name="T67" fmla="*/ 1 h 287"/>
                  <a:gd name="T68" fmla="*/ 1 w 274"/>
                  <a:gd name="T69" fmla="*/ 1 h 287"/>
                  <a:gd name="T70" fmla="*/ 1 w 274"/>
                  <a:gd name="T71" fmla="*/ 1 h 287"/>
                  <a:gd name="T72" fmla="*/ 1 w 274"/>
                  <a:gd name="T73" fmla="*/ 1 h 287"/>
                  <a:gd name="T74" fmla="*/ 1 w 274"/>
                  <a:gd name="T75" fmla="*/ 1 h 287"/>
                  <a:gd name="T76" fmla="*/ 1 w 274"/>
                  <a:gd name="T77" fmla="*/ 1 h 287"/>
                  <a:gd name="T78" fmla="*/ 1 w 274"/>
                  <a:gd name="T79" fmla="*/ 1 h 287"/>
                  <a:gd name="T80" fmla="*/ 1 w 274"/>
                  <a:gd name="T81" fmla="*/ 1 h 287"/>
                  <a:gd name="T82" fmla="*/ 1 w 274"/>
                  <a:gd name="T83" fmla="*/ 1 h 287"/>
                  <a:gd name="T84" fmla="*/ 1 w 274"/>
                  <a:gd name="T85" fmla="*/ 1 h 287"/>
                  <a:gd name="T86" fmla="*/ 1 w 274"/>
                  <a:gd name="T87" fmla="*/ 1 h 287"/>
                  <a:gd name="T88" fmla="*/ 1 w 274"/>
                  <a:gd name="T89" fmla="*/ 1 h 287"/>
                  <a:gd name="T90" fmla="*/ 1 w 274"/>
                  <a:gd name="T91" fmla="*/ 1 h 287"/>
                  <a:gd name="T92" fmla="*/ 1 w 274"/>
                  <a:gd name="T93" fmla="*/ 1 h 287"/>
                  <a:gd name="T94" fmla="*/ 0 w 274"/>
                  <a:gd name="T95" fmla="*/ 1 h 287"/>
                  <a:gd name="T96" fmla="*/ 0 w 274"/>
                  <a:gd name="T97" fmla="*/ 1 h 2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4"/>
                  <a:gd name="T148" fmla="*/ 0 h 287"/>
                  <a:gd name="T149" fmla="*/ 274 w 274"/>
                  <a:gd name="T150" fmla="*/ 287 h 2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4" h="287">
                    <a:moveTo>
                      <a:pt x="0" y="190"/>
                    </a:moveTo>
                    <a:lnTo>
                      <a:pt x="127" y="7"/>
                    </a:lnTo>
                    <a:lnTo>
                      <a:pt x="131" y="5"/>
                    </a:lnTo>
                    <a:lnTo>
                      <a:pt x="137" y="3"/>
                    </a:lnTo>
                    <a:lnTo>
                      <a:pt x="142" y="1"/>
                    </a:lnTo>
                    <a:lnTo>
                      <a:pt x="152" y="0"/>
                    </a:lnTo>
                    <a:lnTo>
                      <a:pt x="161" y="0"/>
                    </a:lnTo>
                    <a:lnTo>
                      <a:pt x="167" y="0"/>
                    </a:lnTo>
                    <a:lnTo>
                      <a:pt x="173" y="0"/>
                    </a:lnTo>
                    <a:lnTo>
                      <a:pt x="180" y="0"/>
                    </a:lnTo>
                    <a:lnTo>
                      <a:pt x="186" y="1"/>
                    </a:lnTo>
                    <a:lnTo>
                      <a:pt x="192" y="1"/>
                    </a:lnTo>
                    <a:lnTo>
                      <a:pt x="197" y="3"/>
                    </a:lnTo>
                    <a:lnTo>
                      <a:pt x="203" y="5"/>
                    </a:lnTo>
                    <a:lnTo>
                      <a:pt x="209" y="9"/>
                    </a:lnTo>
                    <a:lnTo>
                      <a:pt x="215" y="11"/>
                    </a:lnTo>
                    <a:lnTo>
                      <a:pt x="220" y="15"/>
                    </a:lnTo>
                    <a:lnTo>
                      <a:pt x="228" y="19"/>
                    </a:lnTo>
                    <a:lnTo>
                      <a:pt x="234" y="24"/>
                    </a:lnTo>
                    <a:lnTo>
                      <a:pt x="239" y="30"/>
                    </a:lnTo>
                    <a:lnTo>
                      <a:pt x="243" y="38"/>
                    </a:lnTo>
                    <a:lnTo>
                      <a:pt x="249" y="43"/>
                    </a:lnTo>
                    <a:lnTo>
                      <a:pt x="255" y="53"/>
                    </a:lnTo>
                    <a:lnTo>
                      <a:pt x="260" y="62"/>
                    </a:lnTo>
                    <a:lnTo>
                      <a:pt x="264" y="72"/>
                    </a:lnTo>
                    <a:lnTo>
                      <a:pt x="266" y="78"/>
                    </a:lnTo>
                    <a:lnTo>
                      <a:pt x="268" y="83"/>
                    </a:lnTo>
                    <a:lnTo>
                      <a:pt x="270" y="89"/>
                    </a:lnTo>
                    <a:lnTo>
                      <a:pt x="274" y="97"/>
                    </a:lnTo>
                    <a:lnTo>
                      <a:pt x="226" y="144"/>
                    </a:lnTo>
                    <a:lnTo>
                      <a:pt x="165" y="237"/>
                    </a:lnTo>
                    <a:lnTo>
                      <a:pt x="135" y="287"/>
                    </a:lnTo>
                    <a:lnTo>
                      <a:pt x="133" y="283"/>
                    </a:lnTo>
                    <a:lnTo>
                      <a:pt x="127" y="275"/>
                    </a:lnTo>
                    <a:lnTo>
                      <a:pt x="121" y="270"/>
                    </a:lnTo>
                    <a:lnTo>
                      <a:pt x="116" y="264"/>
                    </a:lnTo>
                    <a:lnTo>
                      <a:pt x="110" y="258"/>
                    </a:lnTo>
                    <a:lnTo>
                      <a:pt x="104" y="251"/>
                    </a:lnTo>
                    <a:lnTo>
                      <a:pt x="95" y="245"/>
                    </a:lnTo>
                    <a:lnTo>
                      <a:pt x="87" y="237"/>
                    </a:lnTo>
                    <a:lnTo>
                      <a:pt x="78" y="230"/>
                    </a:lnTo>
                    <a:lnTo>
                      <a:pt x="68" y="224"/>
                    </a:lnTo>
                    <a:lnTo>
                      <a:pt x="57" y="216"/>
                    </a:lnTo>
                    <a:lnTo>
                      <a:pt x="47" y="211"/>
                    </a:lnTo>
                    <a:lnTo>
                      <a:pt x="36" y="205"/>
                    </a:lnTo>
                    <a:lnTo>
                      <a:pt x="25" y="201"/>
                    </a:lnTo>
                    <a:lnTo>
                      <a:pt x="0" y="190"/>
                    </a:lnTo>
                    <a:close/>
                  </a:path>
                </a:pathLst>
              </a:custGeom>
              <a:solidFill>
                <a:srgbClr val="FAAD4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1" name="Freeform 183"/>
              <p:cNvSpPr>
                <a:spLocks/>
              </p:cNvSpPr>
              <p:nvPr/>
            </p:nvSpPr>
            <p:spPr bwMode="auto">
              <a:xfrm>
                <a:off x="1563" y="3253"/>
                <a:ext cx="112" cy="130"/>
              </a:xfrm>
              <a:custGeom>
                <a:avLst/>
                <a:gdLst>
                  <a:gd name="T0" fmla="*/ 1 w 224"/>
                  <a:gd name="T1" fmla="*/ 0 h 261"/>
                  <a:gd name="T2" fmla="*/ 0 w 224"/>
                  <a:gd name="T3" fmla="*/ 0 h 261"/>
                  <a:gd name="T4" fmla="*/ 0 w 224"/>
                  <a:gd name="T5" fmla="*/ 0 h 261"/>
                  <a:gd name="T6" fmla="*/ 1 w 224"/>
                  <a:gd name="T7" fmla="*/ 0 h 261"/>
                  <a:gd name="T8" fmla="*/ 1 w 224"/>
                  <a:gd name="T9" fmla="*/ 0 h 261"/>
                  <a:gd name="T10" fmla="*/ 1 w 224"/>
                  <a:gd name="T11" fmla="*/ 0 h 261"/>
                  <a:gd name="T12" fmla="*/ 1 w 224"/>
                  <a:gd name="T13" fmla="*/ 0 h 261"/>
                  <a:gd name="T14" fmla="*/ 1 w 224"/>
                  <a:gd name="T15" fmla="*/ 0 h 261"/>
                  <a:gd name="T16" fmla="*/ 1 w 224"/>
                  <a:gd name="T17" fmla="*/ 0 h 261"/>
                  <a:gd name="T18" fmla="*/ 1 w 224"/>
                  <a:gd name="T19" fmla="*/ 0 h 261"/>
                  <a:gd name="T20" fmla="*/ 1 w 224"/>
                  <a:gd name="T21" fmla="*/ 0 h 261"/>
                  <a:gd name="T22" fmla="*/ 1 w 224"/>
                  <a:gd name="T23" fmla="*/ 0 h 261"/>
                  <a:gd name="T24" fmla="*/ 1 w 224"/>
                  <a:gd name="T25" fmla="*/ 0 h 261"/>
                  <a:gd name="T26" fmla="*/ 1 w 224"/>
                  <a:gd name="T27" fmla="*/ 0 h 261"/>
                  <a:gd name="T28" fmla="*/ 1 w 224"/>
                  <a:gd name="T29" fmla="*/ 0 h 261"/>
                  <a:gd name="T30" fmla="*/ 1 w 224"/>
                  <a:gd name="T31" fmla="*/ 0 h 261"/>
                  <a:gd name="T32" fmla="*/ 1 w 224"/>
                  <a:gd name="T33" fmla="*/ 0 h 261"/>
                  <a:gd name="T34" fmla="*/ 1 w 224"/>
                  <a:gd name="T35" fmla="*/ 0 h 261"/>
                  <a:gd name="T36" fmla="*/ 1 w 224"/>
                  <a:gd name="T37" fmla="*/ 0 h 261"/>
                  <a:gd name="T38" fmla="*/ 1 w 224"/>
                  <a:gd name="T39" fmla="*/ 0 h 261"/>
                  <a:gd name="T40" fmla="*/ 1 w 224"/>
                  <a:gd name="T41" fmla="*/ 0 h 261"/>
                  <a:gd name="T42" fmla="*/ 1 w 224"/>
                  <a:gd name="T43" fmla="*/ 0 h 261"/>
                  <a:gd name="T44" fmla="*/ 1 w 224"/>
                  <a:gd name="T45" fmla="*/ 0 h 261"/>
                  <a:gd name="T46" fmla="*/ 1 w 224"/>
                  <a:gd name="T47" fmla="*/ 0 h 261"/>
                  <a:gd name="T48" fmla="*/ 1 w 224"/>
                  <a:gd name="T49" fmla="*/ 0 h 261"/>
                  <a:gd name="T50" fmla="*/ 1 w 224"/>
                  <a:gd name="T51" fmla="*/ 0 h 261"/>
                  <a:gd name="T52" fmla="*/ 1 w 224"/>
                  <a:gd name="T53" fmla="*/ 0 h 261"/>
                  <a:gd name="T54" fmla="*/ 1 w 224"/>
                  <a:gd name="T55" fmla="*/ 0 h 261"/>
                  <a:gd name="T56" fmla="*/ 1 w 224"/>
                  <a:gd name="T57" fmla="*/ 0 h 261"/>
                  <a:gd name="T58" fmla="*/ 1 w 224"/>
                  <a:gd name="T59" fmla="*/ 0 h 261"/>
                  <a:gd name="T60" fmla="*/ 1 w 224"/>
                  <a:gd name="T61" fmla="*/ 0 h 261"/>
                  <a:gd name="T62" fmla="*/ 1 w 224"/>
                  <a:gd name="T63" fmla="*/ 0 h 261"/>
                  <a:gd name="T64" fmla="*/ 1 w 224"/>
                  <a:gd name="T65" fmla="*/ 0 h 261"/>
                  <a:gd name="T66" fmla="*/ 1 w 224"/>
                  <a:gd name="T67" fmla="*/ 0 h 261"/>
                  <a:gd name="T68" fmla="*/ 1 w 224"/>
                  <a:gd name="T69" fmla="*/ 0 h 261"/>
                  <a:gd name="T70" fmla="*/ 1 w 224"/>
                  <a:gd name="T71" fmla="*/ 0 h 261"/>
                  <a:gd name="T72" fmla="*/ 1 w 224"/>
                  <a:gd name="T73" fmla="*/ 0 h 261"/>
                  <a:gd name="T74" fmla="*/ 1 w 224"/>
                  <a:gd name="T75" fmla="*/ 0 h 261"/>
                  <a:gd name="T76" fmla="*/ 1 w 224"/>
                  <a:gd name="T77" fmla="*/ 0 h 261"/>
                  <a:gd name="T78" fmla="*/ 1 w 224"/>
                  <a:gd name="T79" fmla="*/ 0 h 261"/>
                  <a:gd name="T80" fmla="*/ 1 w 224"/>
                  <a:gd name="T81" fmla="*/ 0 h 261"/>
                  <a:gd name="T82" fmla="*/ 1 w 224"/>
                  <a:gd name="T83" fmla="*/ 0 h 261"/>
                  <a:gd name="T84" fmla="*/ 1 w 224"/>
                  <a:gd name="T85" fmla="*/ 0 h 261"/>
                  <a:gd name="T86" fmla="*/ 1 w 224"/>
                  <a:gd name="T87" fmla="*/ 0 h 261"/>
                  <a:gd name="T88" fmla="*/ 1 w 224"/>
                  <a:gd name="T89" fmla="*/ 0 h 261"/>
                  <a:gd name="T90" fmla="*/ 1 w 224"/>
                  <a:gd name="T91" fmla="*/ 0 h 261"/>
                  <a:gd name="T92" fmla="*/ 1 w 224"/>
                  <a:gd name="T93" fmla="*/ 0 h 261"/>
                  <a:gd name="T94" fmla="*/ 1 w 224"/>
                  <a:gd name="T95" fmla="*/ 0 h 261"/>
                  <a:gd name="T96" fmla="*/ 1 w 224"/>
                  <a:gd name="T97" fmla="*/ 0 h 261"/>
                  <a:gd name="T98" fmla="*/ 1 w 224"/>
                  <a:gd name="T99" fmla="*/ 0 h 261"/>
                  <a:gd name="T100" fmla="*/ 1 w 224"/>
                  <a:gd name="T101" fmla="*/ 0 h 261"/>
                  <a:gd name="T102" fmla="*/ 1 w 224"/>
                  <a:gd name="T103" fmla="*/ 0 h 261"/>
                  <a:gd name="T104" fmla="*/ 1 w 224"/>
                  <a:gd name="T105" fmla="*/ 0 h 261"/>
                  <a:gd name="T106" fmla="*/ 1 w 224"/>
                  <a:gd name="T107" fmla="*/ 0 h 261"/>
                  <a:gd name="T108" fmla="*/ 1 w 224"/>
                  <a:gd name="T109" fmla="*/ 0 h 261"/>
                  <a:gd name="T110" fmla="*/ 1 w 224"/>
                  <a:gd name="T111" fmla="*/ 0 h 2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4"/>
                  <a:gd name="T169" fmla="*/ 0 h 261"/>
                  <a:gd name="T170" fmla="*/ 224 w 224"/>
                  <a:gd name="T171" fmla="*/ 261 h 2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4" h="261">
                    <a:moveTo>
                      <a:pt x="26" y="261"/>
                    </a:moveTo>
                    <a:lnTo>
                      <a:pt x="0" y="152"/>
                    </a:lnTo>
                    <a:lnTo>
                      <a:pt x="1" y="152"/>
                    </a:lnTo>
                    <a:lnTo>
                      <a:pt x="5" y="151"/>
                    </a:lnTo>
                    <a:lnTo>
                      <a:pt x="13" y="149"/>
                    </a:lnTo>
                    <a:lnTo>
                      <a:pt x="20" y="145"/>
                    </a:lnTo>
                    <a:lnTo>
                      <a:pt x="30" y="141"/>
                    </a:lnTo>
                    <a:lnTo>
                      <a:pt x="34" y="139"/>
                    </a:lnTo>
                    <a:lnTo>
                      <a:pt x="39" y="137"/>
                    </a:lnTo>
                    <a:lnTo>
                      <a:pt x="45" y="133"/>
                    </a:lnTo>
                    <a:lnTo>
                      <a:pt x="51" y="132"/>
                    </a:lnTo>
                    <a:lnTo>
                      <a:pt x="57" y="128"/>
                    </a:lnTo>
                    <a:lnTo>
                      <a:pt x="62" y="122"/>
                    </a:lnTo>
                    <a:lnTo>
                      <a:pt x="68" y="118"/>
                    </a:lnTo>
                    <a:lnTo>
                      <a:pt x="74" y="114"/>
                    </a:lnTo>
                    <a:lnTo>
                      <a:pt x="81" y="109"/>
                    </a:lnTo>
                    <a:lnTo>
                      <a:pt x="87" y="103"/>
                    </a:lnTo>
                    <a:lnTo>
                      <a:pt x="93" y="97"/>
                    </a:lnTo>
                    <a:lnTo>
                      <a:pt x="98" y="92"/>
                    </a:lnTo>
                    <a:lnTo>
                      <a:pt x="104" y="82"/>
                    </a:lnTo>
                    <a:lnTo>
                      <a:pt x="110" y="75"/>
                    </a:lnTo>
                    <a:lnTo>
                      <a:pt x="116" y="67"/>
                    </a:lnTo>
                    <a:lnTo>
                      <a:pt x="121" y="59"/>
                    </a:lnTo>
                    <a:lnTo>
                      <a:pt x="127" y="50"/>
                    </a:lnTo>
                    <a:lnTo>
                      <a:pt x="133" y="40"/>
                    </a:lnTo>
                    <a:lnTo>
                      <a:pt x="138" y="31"/>
                    </a:lnTo>
                    <a:lnTo>
                      <a:pt x="144" y="19"/>
                    </a:lnTo>
                    <a:lnTo>
                      <a:pt x="152" y="0"/>
                    </a:lnTo>
                    <a:lnTo>
                      <a:pt x="224" y="160"/>
                    </a:lnTo>
                    <a:lnTo>
                      <a:pt x="222" y="160"/>
                    </a:lnTo>
                    <a:lnTo>
                      <a:pt x="220" y="162"/>
                    </a:lnTo>
                    <a:lnTo>
                      <a:pt x="214" y="164"/>
                    </a:lnTo>
                    <a:lnTo>
                      <a:pt x="211" y="170"/>
                    </a:lnTo>
                    <a:lnTo>
                      <a:pt x="203" y="173"/>
                    </a:lnTo>
                    <a:lnTo>
                      <a:pt x="195" y="179"/>
                    </a:lnTo>
                    <a:lnTo>
                      <a:pt x="184" y="187"/>
                    </a:lnTo>
                    <a:lnTo>
                      <a:pt x="174" y="194"/>
                    </a:lnTo>
                    <a:lnTo>
                      <a:pt x="167" y="196"/>
                    </a:lnTo>
                    <a:lnTo>
                      <a:pt x="161" y="200"/>
                    </a:lnTo>
                    <a:lnTo>
                      <a:pt x="154" y="204"/>
                    </a:lnTo>
                    <a:lnTo>
                      <a:pt x="148" y="208"/>
                    </a:lnTo>
                    <a:lnTo>
                      <a:pt x="140" y="211"/>
                    </a:lnTo>
                    <a:lnTo>
                      <a:pt x="133" y="215"/>
                    </a:lnTo>
                    <a:lnTo>
                      <a:pt x="125" y="219"/>
                    </a:lnTo>
                    <a:lnTo>
                      <a:pt x="117" y="223"/>
                    </a:lnTo>
                    <a:lnTo>
                      <a:pt x="110" y="227"/>
                    </a:lnTo>
                    <a:lnTo>
                      <a:pt x="102" y="230"/>
                    </a:lnTo>
                    <a:lnTo>
                      <a:pt x="93" y="234"/>
                    </a:lnTo>
                    <a:lnTo>
                      <a:pt x="85" y="238"/>
                    </a:lnTo>
                    <a:lnTo>
                      <a:pt x="76" y="242"/>
                    </a:lnTo>
                    <a:lnTo>
                      <a:pt x="68" y="246"/>
                    </a:lnTo>
                    <a:lnTo>
                      <a:pt x="58" y="249"/>
                    </a:lnTo>
                    <a:lnTo>
                      <a:pt x="49" y="253"/>
                    </a:lnTo>
                    <a:lnTo>
                      <a:pt x="26" y="261"/>
                    </a:lnTo>
                    <a:close/>
                  </a:path>
                </a:pathLst>
              </a:custGeom>
              <a:solidFill>
                <a:srgbClr val="FAAD4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2" name="Freeform 184"/>
              <p:cNvSpPr>
                <a:spLocks/>
              </p:cNvSpPr>
              <p:nvPr/>
            </p:nvSpPr>
            <p:spPr bwMode="auto">
              <a:xfrm>
                <a:off x="1248" y="3556"/>
                <a:ext cx="145" cy="231"/>
              </a:xfrm>
              <a:custGeom>
                <a:avLst/>
                <a:gdLst>
                  <a:gd name="T0" fmla="*/ 1 w 289"/>
                  <a:gd name="T1" fmla="*/ 1 h 462"/>
                  <a:gd name="T2" fmla="*/ 1 w 289"/>
                  <a:gd name="T3" fmla="*/ 1 h 462"/>
                  <a:gd name="T4" fmla="*/ 1 w 289"/>
                  <a:gd name="T5" fmla="*/ 1 h 462"/>
                  <a:gd name="T6" fmla="*/ 1 w 289"/>
                  <a:gd name="T7" fmla="*/ 1 h 462"/>
                  <a:gd name="T8" fmla="*/ 1 w 289"/>
                  <a:gd name="T9" fmla="*/ 1 h 462"/>
                  <a:gd name="T10" fmla="*/ 1 w 289"/>
                  <a:gd name="T11" fmla="*/ 1 h 462"/>
                  <a:gd name="T12" fmla="*/ 1 w 289"/>
                  <a:gd name="T13" fmla="*/ 1 h 462"/>
                  <a:gd name="T14" fmla="*/ 1 w 289"/>
                  <a:gd name="T15" fmla="*/ 1 h 462"/>
                  <a:gd name="T16" fmla="*/ 1 w 289"/>
                  <a:gd name="T17" fmla="*/ 1 h 462"/>
                  <a:gd name="T18" fmla="*/ 1 w 289"/>
                  <a:gd name="T19" fmla="*/ 1 h 462"/>
                  <a:gd name="T20" fmla="*/ 1 w 289"/>
                  <a:gd name="T21" fmla="*/ 1 h 462"/>
                  <a:gd name="T22" fmla="*/ 1 w 289"/>
                  <a:gd name="T23" fmla="*/ 1 h 462"/>
                  <a:gd name="T24" fmla="*/ 1 w 289"/>
                  <a:gd name="T25" fmla="*/ 1 h 462"/>
                  <a:gd name="T26" fmla="*/ 1 w 289"/>
                  <a:gd name="T27" fmla="*/ 1 h 462"/>
                  <a:gd name="T28" fmla="*/ 1 w 289"/>
                  <a:gd name="T29" fmla="*/ 1 h 462"/>
                  <a:gd name="T30" fmla="*/ 1 w 289"/>
                  <a:gd name="T31" fmla="*/ 1 h 462"/>
                  <a:gd name="T32" fmla="*/ 1 w 289"/>
                  <a:gd name="T33" fmla="*/ 1 h 462"/>
                  <a:gd name="T34" fmla="*/ 1 w 289"/>
                  <a:gd name="T35" fmla="*/ 1 h 462"/>
                  <a:gd name="T36" fmla="*/ 1 w 289"/>
                  <a:gd name="T37" fmla="*/ 1 h 462"/>
                  <a:gd name="T38" fmla="*/ 1 w 289"/>
                  <a:gd name="T39" fmla="*/ 1 h 462"/>
                  <a:gd name="T40" fmla="*/ 1 w 289"/>
                  <a:gd name="T41" fmla="*/ 1 h 462"/>
                  <a:gd name="T42" fmla="*/ 1 w 289"/>
                  <a:gd name="T43" fmla="*/ 1 h 462"/>
                  <a:gd name="T44" fmla="*/ 1 w 289"/>
                  <a:gd name="T45" fmla="*/ 1 h 462"/>
                  <a:gd name="T46" fmla="*/ 1 w 289"/>
                  <a:gd name="T47" fmla="*/ 1 h 462"/>
                  <a:gd name="T48" fmla="*/ 1 w 289"/>
                  <a:gd name="T49" fmla="*/ 1 h 462"/>
                  <a:gd name="T50" fmla="*/ 0 w 289"/>
                  <a:gd name="T51" fmla="*/ 1 h 462"/>
                  <a:gd name="T52" fmla="*/ 1 w 289"/>
                  <a:gd name="T53" fmla="*/ 1 h 462"/>
                  <a:gd name="T54" fmla="*/ 1 w 289"/>
                  <a:gd name="T55" fmla="*/ 1 h 462"/>
                  <a:gd name="T56" fmla="*/ 1 w 289"/>
                  <a:gd name="T57" fmla="*/ 1 h 462"/>
                  <a:gd name="T58" fmla="*/ 1 w 289"/>
                  <a:gd name="T59" fmla="*/ 1 h 462"/>
                  <a:gd name="T60" fmla="*/ 1 w 289"/>
                  <a:gd name="T61" fmla="*/ 1 h 462"/>
                  <a:gd name="T62" fmla="*/ 1 w 289"/>
                  <a:gd name="T63" fmla="*/ 1 h 462"/>
                  <a:gd name="T64" fmla="*/ 1 w 289"/>
                  <a:gd name="T65" fmla="*/ 1 h 462"/>
                  <a:gd name="T66" fmla="*/ 1 w 289"/>
                  <a:gd name="T67" fmla="*/ 1 h 462"/>
                  <a:gd name="T68" fmla="*/ 1 w 289"/>
                  <a:gd name="T69" fmla="*/ 1 h 462"/>
                  <a:gd name="T70" fmla="*/ 1 w 289"/>
                  <a:gd name="T71" fmla="*/ 1 h 462"/>
                  <a:gd name="T72" fmla="*/ 1 w 289"/>
                  <a:gd name="T73" fmla="*/ 1 h 462"/>
                  <a:gd name="T74" fmla="*/ 1 w 289"/>
                  <a:gd name="T75" fmla="*/ 1 h 462"/>
                  <a:gd name="T76" fmla="*/ 1 w 289"/>
                  <a:gd name="T77" fmla="*/ 1 h 462"/>
                  <a:gd name="T78" fmla="*/ 1 w 289"/>
                  <a:gd name="T79" fmla="*/ 1 h 462"/>
                  <a:gd name="T80" fmla="*/ 1 w 289"/>
                  <a:gd name="T81" fmla="*/ 1 h 462"/>
                  <a:gd name="T82" fmla="*/ 1 w 289"/>
                  <a:gd name="T83" fmla="*/ 1 h 462"/>
                  <a:gd name="T84" fmla="*/ 1 w 289"/>
                  <a:gd name="T85" fmla="*/ 1 h 462"/>
                  <a:gd name="T86" fmla="*/ 1 w 289"/>
                  <a:gd name="T87" fmla="*/ 1 h 462"/>
                  <a:gd name="T88" fmla="*/ 1 w 289"/>
                  <a:gd name="T89" fmla="*/ 1 h 462"/>
                  <a:gd name="T90" fmla="*/ 1 w 289"/>
                  <a:gd name="T91" fmla="*/ 1 h 462"/>
                  <a:gd name="T92" fmla="*/ 1 w 289"/>
                  <a:gd name="T93" fmla="*/ 1 h 462"/>
                  <a:gd name="T94" fmla="*/ 1 w 289"/>
                  <a:gd name="T95" fmla="*/ 1 h 462"/>
                  <a:gd name="T96" fmla="*/ 1 w 289"/>
                  <a:gd name="T97" fmla="*/ 1 h 462"/>
                  <a:gd name="T98" fmla="*/ 1 w 289"/>
                  <a:gd name="T99" fmla="*/ 1 h 462"/>
                  <a:gd name="T100" fmla="*/ 1 w 289"/>
                  <a:gd name="T101" fmla="*/ 1 h 462"/>
                  <a:gd name="T102" fmla="*/ 1 w 289"/>
                  <a:gd name="T103" fmla="*/ 1 h 462"/>
                  <a:gd name="T104" fmla="*/ 1 w 289"/>
                  <a:gd name="T105" fmla="*/ 1 h 462"/>
                  <a:gd name="T106" fmla="*/ 1 w 289"/>
                  <a:gd name="T107" fmla="*/ 1 h 462"/>
                  <a:gd name="T108" fmla="*/ 1 w 289"/>
                  <a:gd name="T109" fmla="*/ 1 h 462"/>
                  <a:gd name="T110" fmla="*/ 1 w 289"/>
                  <a:gd name="T111" fmla="*/ 1 h 4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9"/>
                  <a:gd name="T169" fmla="*/ 0 h 462"/>
                  <a:gd name="T170" fmla="*/ 289 w 289"/>
                  <a:gd name="T171" fmla="*/ 462 h 46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9" h="462">
                    <a:moveTo>
                      <a:pt x="249" y="105"/>
                    </a:moveTo>
                    <a:lnTo>
                      <a:pt x="249" y="109"/>
                    </a:lnTo>
                    <a:lnTo>
                      <a:pt x="249" y="112"/>
                    </a:lnTo>
                    <a:lnTo>
                      <a:pt x="253" y="120"/>
                    </a:lnTo>
                    <a:lnTo>
                      <a:pt x="255" y="126"/>
                    </a:lnTo>
                    <a:lnTo>
                      <a:pt x="257" y="135"/>
                    </a:lnTo>
                    <a:lnTo>
                      <a:pt x="259" y="139"/>
                    </a:lnTo>
                    <a:lnTo>
                      <a:pt x="261" y="145"/>
                    </a:lnTo>
                    <a:lnTo>
                      <a:pt x="261" y="152"/>
                    </a:lnTo>
                    <a:lnTo>
                      <a:pt x="265" y="158"/>
                    </a:lnTo>
                    <a:lnTo>
                      <a:pt x="265" y="162"/>
                    </a:lnTo>
                    <a:lnTo>
                      <a:pt x="267" y="169"/>
                    </a:lnTo>
                    <a:lnTo>
                      <a:pt x="268" y="175"/>
                    </a:lnTo>
                    <a:lnTo>
                      <a:pt x="270" y="183"/>
                    </a:lnTo>
                    <a:lnTo>
                      <a:pt x="270" y="188"/>
                    </a:lnTo>
                    <a:lnTo>
                      <a:pt x="274" y="196"/>
                    </a:lnTo>
                    <a:lnTo>
                      <a:pt x="274" y="204"/>
                    </a:lnTo>
                    <a:lnTo>
                      <a:pt x="276" y="211"/>
                    </a:lnTo>
                    <a:lnTo>
                      <a:pt x="278" y="217"/>
                    </a:lnTo>
                    <a:lnTo>
                      <a:pt x="278" y="226"/>
                    </a:lnTo>
                    <a:lnTo>
                      <a:pt x="280" y="234"/>
                    </a:lnTo>
                    <a:lnTo>
                      <a:pt x="282" y="242"/>
                    </a:lnTo>
                    <a:lnTo>
                      <a:pt x="282" y="249"/>
                    </a:lnTo>
                    <a:lnTo>
                      <a:pt x="284" y="259"/>
                    </a:lnTo>
                    <a:lnTo>
                      <a:pt x="286" y="266"/>
                    </a:lnTo>
                    <a:lnTo>
                      <a:pt x="287" y="274"/>
                    </a:lnTo>
                    <a:lnTo>
                      <a:pt x="287" y="282"/>
                    </a:lnTo>
                    <a:lnTo>
                      <a:pt x="287" y="291"/>
                    </a:lnTo>
                    <a:lnTo>
                      <a:pt x="287" y="299"/>
                    </a:lnTo>
                    <a:lnTo>
                      <a:pt x="289" y="306"/>
                    </a:lnTo>
                    <a:lnTo>
                      <a:pt x="289" y="314"/>
                    </a:lnTo>
                    <a:lnTo>
                      <a:pt x="289" y="323"/>
                    </a:lnTo>
                    <a:lnTo>
                      <a:pt x="289" y="329"/>
                    </a:lnTo>
                    <a:lnTo>
                      <a:pt x="289" y="339"/>
                    </a:lnTo>
                    <a:lnTo>
                      <a:pt x="287" y="346"/>
                    </a:lnTo>
                    <a:lnTo>
                      <a:pt x="287" y="352"/>
                    </a:lnTo>
                    <a:lnTo>
                      <a:pt x="287" y="360"/>
                    </a:lnTo>
                    <a:lnTo>
                      <a:pt x="287" y="369"/>
                    </a:lnTo>
                    <a:lnTo>
                      <a:pt x="286" y="375"/>
                    </a:lnTo>
                    <a:lnTo>
                      <a:pt x="284" y="382"/>
                    </a:lnTo>
                    <a:lnTo>
                      <a:pt x="282" y="390"/>
                    </a:lnTo>
                    <a:lnTo>
                      <a:pt x="282" y="396"/>
                    </a:lnTo>
                    <a:lnTo>
                      <a:pt x="278" y="401"/>
                    </a:lnTo>
                    <a:lnTo>
                      <a:pt x="276" y="407"/>
                    </a:lnTo>
                    <a:lnTo>
                      <a:pt x="274" y="415"/>
                    </a:lnTo>
                    <a:lnTo>
                      <a:pt x="270" y="420"/>
                    </a:lnTo>
                    <a:lnTo>
                      <a:pt x="265" y="430"/>
                    </a:lnTo>
                    <a:lnTo>
                      <a:pt x="259" y="439"/>
                    </a:lnTo>
                    <a:lnTo>
                      <a:pt x="249" y="447"/>
                    </a:lnTo>
                    <a:lnTo>
                      <a:pt x="240" y="455"/>
                    </a:lnTo>
                    <a:lnTo>
                      <a:pt x="234" y="457"/>
                    </a:lnTo>
                    <a:lnTo>
                      <a:pt x="229" y="459"/>
                    </a:lnTo>
                    <a:lnTo>
                      <a:pt x="223" y="460"/>
                    </a:lnTo>
                    <a:lnTo>
                      <a:pt x="217" y="462"/>
                    </a:lnTo>
                    <a:lnTo>
                      <a:pt x="210" y="462"/>
                    </a:lnTo>
                    <a:lnTo>
                      <a:pt x="204" y="462"/>
                    </a:lnTo>
                    <a:lnTo>
                      <a:pt x="198" y="462"/>
                    </a:lnTo>
                    <a:lnTo>
                      <a:pt x="191" y="462"/>
                    </a:lnTo>
                    <a:lnTo>
                      <a:pt x="185" y="462"/>
                    </a:lnTo>
                    <a:lnTo>
                      <a:pt x="179" y="462"/>
                    </a:lnTo>
                    <a:lnTo>
                      <a:pt x="173" y="460"/>
                    </a:lnTo>
                    <a:lnTo>
                      <a:pt x="168" y="460"/>
                    </a:lnTo>
                    <a:lnTo>
                      <a:pt x="162" y="457"/>
                    </a:lnTo>
                    <a:lnTo>
                      <a:pt x="154" y="455"/>
                    </a:lnTo>
                    <a:lnTo>
                      <a:pt x="151" y="453"/>
                    </a:lnTo>
                    <a:lnTo>
                      <a:pt x="145" y="451"/>
                    </a:lnTo>
                    <a:lnTo>
                      <a:pt x="135" y="445"/>
                    </a:lnTo>
                    <a:lnTo>
                      <a:pt x="126" y="439"/>
                    </a:lnTo>
                    <a:lnTo>
                      <a:pt x="116" y="432"/>
                    </a:lnTo>
                    <a:lnTo>
                      <a:pt x="107" y="424"/>
                    </a:lnTo>
                    <a:lnTo>
                      <a:pt x="97" y="417"/>
                    </a:lnTo>
                    <a:lnTo>
                      <a:pt x="92" y="407"/>
                    </a:lnTo>
                    <a:lnTo>
                      <a:pt x="82" y="398"/>
                    </a:lnTo>
                    <a:lnTo>
                      <a:pt x="75" y="390"/>
                    </a:lnTo>
                    <a:lnTo>
                      <a:pt x="69" y="381"/>
                    </a:lnTo>
                    <a:lnTo>
                      <a:pt x="63" y="371"/>
                    </a:lnTo>
                    <a:lnTo>
                      <a:pt x="58" y="360"/>
                    </a:lnTo>
                    <a:lnTo>
                      <a:pt x="52" y="350"/>
                    </a:lnTo>
                    <a:lnTo>
                      <a:pt x="46" y="341"/>
                    </a:lnTo>
                    <a:lnTo>
                      <a:pt x="42" y="331"/>
                    </a:lnTo>
                    <a:lnTo>
                      <a:pt x="37" y="322"/>
                    </a:lnTo>
                    <a:lnTo>
                      <a:pt x="35" y="312"/>
                    </a:lnTo>
                    <a:lnTo>
                      <a:pt x="31" y="304"/>
                    </a:lnTo>
                    <a:lnTo>
                      <a:pt x="27" y="297"/>
                    </a:lnTo>
                    <a:lnTo>
                      <a:pt x="25" y="289"/>
                    </a:lnTo>
                    <a:lnTo>
                      <a:pt x="23" y="282"/>
                    </a:lnTo>
                    <a:lnTo>
                      <a:pt x="21" y="276"/>
                    </a:lnTo>
                    <a:lnTo>
                      <a:pt x="20" y="272"/>
                    </a:lnTo>
                    <a:lnTo>
                      <a:pt x="18" y="266"/>
                    </a:lnTo>
                    <a:lnTo>
                      <a:pt x="18" y="263"/>
                    </a:lnTo>
                    <a:lnTo>
                      <a:pt x="16" y="261"/>
                    </a:lnTo>
                    <a:lnTo>
                      <a:pt x="14" y="253"/>
                    </a:lnTo>
                    <a:lnTo>
                      <a:pt x="12" y="249"/>
                    </a:lnTo>
                    <a:lnTo>
                      <a:pt x="12" y="244"/>
                    </a:lnTo>
                    <a:lnTo>
                      <a:pt x="10" y="238"/>
                    </a:lnTo>
                    <a:lnTo>
                      <a:pt x="8" y="232"/>
                    </a:lnTo>
                    <a:lnTo>
                      <a:pt x="6" y="223"/>
                    </a:lnTo>
                    <a:lnTo>
                      <a:pt x="6" y="215"/>
                    </a:lnTo>
                    <a:lnTo>
                      <a:pt x="4" y="206"/>
                    </a:lnTo>
                    <a:lnTo>
                      <a:pt x="2" y="198"/>
                    </a:lnTo>
                    <a:lnTo>
                      <a:pt x="2" y="187"/>
                    </a:lnTo>
                    <a:lnTo>
                      <a:pt x="0" y="177"/>
                    </a:lnTo>
                    <a:lnTo>
                      <a:pt x="0" y="168"/>
                    </a:lnTo>
                    <a:lnTo>
                      <a:pt x="0" y="158"/>
                    </a:lnTo>
                    <a:lnTo>
                      <a:pt x="0" y="147"/>
                    </a:lnTo>
                    <a:lnTo>
                      <a:pt x="0" y="135"/>
                    </a:lnTo>
                    <a:lnTo>
                      <a:pt x="0" y="124"/>
                    </a:lnTo>
                    <a:lnTo>
                      <a:pt x="2" y="114"/>
                    </a:lnTo>
                    <a:lnTo>
                      <a:pt x="4" y="103"/>
                    </a:lnTo>
                    <a:lnTo>
                      <a:pt x="6" y="93"/>
                    </a:lnTo>
                    <a:lnTo>
                      <a:pt x="10" y="82"/>
                    </a:lnTo>
                    <a:lnTo>
                      <a:pt x="14" y="74"/>
                    </a:lnTo>
                    <a:lnTo>
                      <a:pt x="18" y="65"/>
                    </a:lnTo>
                    <a:lnTo>
                      <a:pt x="23" y="55"/>
                    </a:lnTo>
                    <a:lnTo>
                      <a:pt x="27" y="46"/>
                    </a:lnTo>
                    <a:lnTo>
                      <a:pt x="35" y="40"/>
                    </a:lnTo>
                    <a:lnTo>
                      <a:pt x="40" y="31"/>
                    </a:lnTo>
                    <a:lnTo>
                      <a:pt x="50" y="25"/>
                    </a:lnTo>
                    <a:lnTo>
                      <a:pt x="59" y="19"/>
                    </a:lnTo>
                    <a:lnTo>
                      <a:pt x="71" y="13"/>
                    </a:lnTo>
                    <a:lnTo>
                      <a:pt x="82" y="10"/>
                    </a:lnTo>
                    <a:lnTo>
                      <a:pt x="92" y="6"/>
                    </a:lnTo>
                    <a:lnTo>
                      <a:pt x="101" y="2"/>
                    </a:lnTo>
                    <a:lnTo>
                      <a:pt x="111" y="2"/>
                    </a:lnTo>
                    <a:lnTo>
                      <a:pt x="120" y="0"/>
                    </a:lnTo>
                    <a:lnTo>
                      <a:pt x="130" y="0"/>
                    </a:lnTo>
                    <a:lnTo>
                      <a:pt x="137" y="0"/>
                    </a:lnTo>
                    <a:lnTo>
                      <a:pt x="145" y="2"/>
                    </a:lnTo>
                    <a:lnTo>
                      <a:pt x="153" y="4"/>
                    </a:lnTo>
                    <a:lnTo>
                      <a:pt x="160" y="6"/>
                    </a:lnTo>
                    <a:lnTo>
                      <a:pt x="168" y="10"/>
                    </a:lnTo>
                    <a:lnTo>
                      <a:pt x="175" y="12"/>
                    </a:lnTo>
                    <a:lnTo>
                      <a:pt x="181" y="15"/>
                    </a:lnTo>
                    <a:lnTo>
                      <a:pt x="187" y="19"/>
                    </a:lnTo>
                    <a:lnTo>
                      <a:pt x="194" y="23"/>
                    </a:lnTo>
                    <a:lnTo>
                      <a:pt x="200" y="27"/>
                    </a:lnTo>
                    <a:lnTo>
                      <a:pt x="208" y="34"/>
                    </a:lnTo>
                    <a:lnTo>
                      <a:pt x="217" y="44"/>
                    </a:lnTo>
                    <a:lnTo>
                      <a:pt x="223" y="53"/>
                    </a:lnTo>
                    <a:lnTo>
                      <a:pt x="230" y="61"/>
                    </a:lnTo>
                    <a:lnTo>
                      <a:pt x="234" y="67"/>
                    </a:lnTo>
                    <a:lnTo>
                      <a:pt x="238" y="74"/>
                    </a:lnTo>
                    <a:lnTo>
                      <a:pt x="240" y="76"/>
                    </a:lnTo>
                    <a:lnTo>
                      <a:pt x="242" y="78"/>
                    </a:lnTo>
                    <a:lnTo>
                      <a:pt x="213" y="141"/>
                    </a:lnTo>
                    <a:lnTo>
                      <a:pt x="211" y="137"/>
                    </a:lnTo>
                    <a:lnTo>
                      <a:pt x="208" y="131"/>
                    </a:lnTo>
                    <a:lnTo>
                      <a:pt x="202" y="126"/>
                    </a:lnTo>
                    <a:lnTo>
                      <a:pt x="198" y="120"/>
                    </a:lnTo>
                    <a:lnTo>
                      <a:pt x="192" y="114"/>
                    </a:lnTo>
                    <a:lnTo>
                      <a:pt x="187" y="112"/>
                    </a:lnTo>
                    <a:lnTo>
                      <a:pt x="179" y="107"/>
                    </a:lnTo>
                    <a:lnTo>
                      <a:pt x="173" y="103"/>
                    </a:lnTo>
                    <a:lnTo>
                      <a:pt x="164" y="101"/>
                    </a:lnTo>
                    <a:lnTo>
                      <a:pt x="156" y="101"/>
                    </a:lnTo>
                    <a:lnTo>
                      <a:pt x="147" y="99"/>
                    </a:lnTo>
                    <a:lnTo>
                      <a:pt x="137" y="103"/>
                    </a:lnTo>
                    <a:lnTo>
                      <a:pt x="128" y="107"/>
                    </a:lnTo>
                    <a:lnTo>
                      <a:pt x="116" y="114"/>
                    </a:lnTo>
                    <a:lnTo>
                      <a:pt x="111" y="116"/>
                    </a:lnTo>
                    <a:lnTo>
                      <a:pt x="105" y="122"/>
                    </a:lnTo>
                    <a:lnTo>
                      <a:pt x="99" y="126"/>
                    </a:lnTo>
                    <a:lnTo>
                      <a:pt x="96" y="133"/>
                    </a:lnTo>
                    <a:lnTo>
                      <a:pt x="92" y="137"/>
                    </a:lnTo>
                    <a:lnTo>
                      <a:pt x="88" y="145"/>
                    </a:lnTo>
                    <a:lnTo>
                      <a:pt x="84" y="152"/>
                    </a:lnTo>
                    <a:lnTo>
                      <a:pt x="82" y="158"/>
                    </a:lnTo>
                    <a:lnTo>
                      <a:pt x="80" y="166"/>
                    </a:lnTo>
                    <a:lnTo>
                      <a:pt x="77" y="173"/>
                    </a:lnTo>
                    <a:lnTo>
                      <a:pt x="75" y="181"/>
                    </a:lnTo>
                    <a:lnTo>
                      <a:pt x="75" y="188"/>
                    </a:lnTo>
                    <a:lnTo>
                      <a:pt x="73" y="198"/>
                    </a:lnTo>
                    <a:lnTo>
                      <a:pt x="73" y="206"/>
                    </a:lnTo>
                    <a:lnTo>
                      <a:pt x="73" y="213"/>
                    </a:lnTo>
                    <a:lnTo>
                      <a:pt x="75" y="223"/>
                    </a:lnTo>
                    <a:lnTo>
                      <a:pt x="75" y="232"/>
                    </a:lnTo>
                    <a:lnTo>
                      <a:pt x="77" y="240"/>
                    </a:lnTo>
                    <a:lnTo>
                      <a:pt x="77" y="247"/>
                    </a:lnTo>
                    <a:lnTo>
                      <a:pt x="80" y="257"/>
                    </a:lnTo>
                    <a:lnTo>
                      <a:pt x="84" y="266"/>
                    </a:lnTo>
                    <a:lnTo>
                      <a:pt x="86" y="274"/>
                    </a:lnTo>
                    <a:lnTo>
                      <a:pt x="92" y="282"/>
                    </a:lnTo>
                    <a:lnTo>
                      <a:pt x="96" y="291"/>
                    </a:lnTo>
                    <a:lnTo>
                      <a:pt x="99" y="299"/>
                    </a:lnTo>
                    <a:lnTo>
                      <a:pt x="107" y="306"/>
                    </a:lnTo>
                    <a:lnTo>
                      <a:pt x="113" y="314"/>
                    </a:lnTo>
                    <a:lnTo>
                      <a:pt x="120" y="323"/>
                    </a:lnTo>
                    <a:lnTo>
                      <a:pt x="128" y="329"/>
                    </a:lnTo>
                    <a:lnTo>
                      <a:pt x="137" y="337"/>
                    </a:lnTo>
                    <a:lnTo>
                      <a:pt x="145" y="344"/>
                    </a:lnTo>
                    <a:lnTo>
                      <a:pt x="156" y="352"/>
                    </a:lnTo>
                    <a:lnTo>
                      <a:pt x="164" y="358"/>
                    </a:lnTo>
                    <a:lnTo>
                      <a:pt x="173" y="362"/>
                    </a:lnTo>
                    <a:lnTo>
                      <a:pt x="181" y="363"/>
                    </a:lnTo>
                    <a:lnTo>
                      <a:pt x="189" y="365"/>
                    </a:lnTo>
                    <a:lnTo>
                      <a:pt x="196" y="365"/>
                    </a:lnTo>
                    <a:lnTo>
                      <a:pt x="202" y="365"/>
                    </a:lnTo>
                    <a:lnTo>
                      <a:pt x="208" y="365"/>
                    </a:lnTo>
                    <a:lnTo>
                      <a:pt x="213" y="363"/>
                    </a:lnTo>
                    <a:lnTo>
                      <a:pt x="223" y="358"/>
                    </a:lnTo>
                    <a:lnTo>
                      <a:pt x="230" y="348"/>
                    </a:lnTo>
                    <a:lnTo>
                      <a:pt x="234" y="341"/>
                    </a:lnTo>
                    <a:lnTo>
                      <a:pt x="236" y="335"/>
                    </a:lnTo>
                    <a:lnTo>
                      <a:pt x="240" y="327"/>
                    </a:lnTo>
                    <a:lnTo>
                      <a:pt x="242" y="322"/>
                    </a:lnTo>
                    <a:lnTo>
                      <a:pt x="244" y="314"/>
                    </a:lnTo>
                    <a:lnTo>
                      <a:pt x="244" y="304"/>
                    </a:lnTo>
                    <a:lnTo>
                      <a:pt x="246" y="297"/>
                    </a:lnTo>
                    <a:lnTo>
                      <a:pt x="246" y="289"/>
                    </a:lnTo>
                    <a:lnTo>
                      <a:pt x="246" y="280"/>
                    </a:lnTo>
                    <a:lnTo>
                      <a:pt x="248" y="272"/>
                    </a:lnTo>
                    <a:lnTo>
                      <a:pt x="248" y="265"/>
                    </a:lnTo>
                    <a:lnTo>
                      <a:pt x="248" y="257"/>
                    </a:lnTo>
                    <a:lnTo>
                      <a:pt x="248" y="249"/>
                    </a:lnTo>
                    <a:lnTo>
                      <a:pt x="248" y="242"/>
                    </a:lnTo>
                    <a:lnTo>
                      <a:pt x="248" y="234"/>
                    </a:lnTo>
                    <a:lnTo>
                      <a:pt x="248" y="228"/>
                    </a:lnTo>
                    <a:lnTo>
                      <a:pt x="248" y="223"/>
                    </a:lnTo>
                    <a:lnTo>
                      <a:pt x="248" y="215"/>
                    </a:lnTo>
                    <a:lnTo>
                      <a:pt x="248" y="211"/>
                    </a:lnTo>
                    <a:lnTo>
                      <a:pt x="248" y="207"/>
                    </a:lnTo>
                    <a:lnTo>
                      <a:pt x="230" y="158"/>
                    </a:lnTo>
                    <a:lnTo>
                      <a:pt x="249" y="105"/>
                    </a:lnTo>
                    <a:close/>
                  </a:path>
                </a:pathLst>
              </a:custGeom>
              <a:solidFill>
                <a:srgbClr val="5291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3" name="Freeform 185"/>
              <p:cNvSpPr>
                <a:spLocks/>
              </p:cNvSpPr>
              <p:nvPr/>
            </p:nvSpPr>
            <p:spPr bwMode="auto">
              <a:xfrm>
                <a:off x="1847" y="3471"/>
                <a:ext cx="57" cy="125"/>
              </a:xfrm>
              <a:custGeom>
                <a:avLst/>
                <a:gdLst>
                  <a:gd name="T0" fmla="*/ 1 w 114"/>
                  <a:gd name="T1" fmla="*/ 0 h 251"/>
                  <a:gd name="T2" fmla="*/ 1 w 114"/>
                  <a:gd name="T3" fmla="*/ 0 h 251"/>
                  <a:gd name="T4" fmla="*/ 1 w 114"/>
                  <a:gd name="T5" fmla="*/ 0 h 251"/>
                  <a:gd name="T6" fmla="*/ 0 w 114"/>
                  <a:gd name="T7" fmla="*/ 0 h 251"/>
                  <a:gd name="T8" fmla="*/ 1 w 114"/>
                  <a:gd name="T9" fmla="*/ 0 h 251"/>
                  <a:gd name="T10" fmla="*/ 1 w 114"/>
                  <a:gd name="T11" fmla="*/ 0 h 251"/>
                  <a:gd name="T12" fmla="*/ 1 w 114"/>
                  <a:gd name="T13" fmla="*/ 0 h 251"/>
                  <a:gd name="T14" fmla="*/ 1 w 114"/>
                  <a:gd name="T15" fmla="*/ 0 h 251"/>
                  <a:gd name="T16" fmla="*/ 0 60000 65536"/>
                  <a:gd name="T17" fmla="*/ 0 60000 65536"/>
                  <a:gd name="T18" fmla="*/ 0 60000 65536"/>
                  <a:gd name="T19" fmla="*/ 0 60000 65536"/>
                  <a:gd name="T20" fmla="*/ 0 60000 65536"/>
                  <a:gd name="T21" fmla="*/ 0 60000 65536"/>
                  <a:gd name="T22" fmla="*/ 0 60000 65536"/>
                  <a:gd name="T23" fmla="*/ 0 60000 65536"/>
                  <a:gd name="T24" fmla="*/ 0 w 114"/>
                  <a:gd name="T25" fmla="*/ 0 h 251"/>
                  <a:gd name="T26" fmla="*/ 114 w 114"/>
                  <a:gd name="T27" fmla="*/ 251 h 2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 h="251">
                    <a:moveTo>
                      <a:pt x="114" y="243"/>
                    </a:moveTo>
                    <a:lnTo>
                      <a:pt x="95" y="238"/>
                    </a:lnTo>
                    <a:lnTo>
                      <a:pt x="51" y="251"/>
                    </a:lnTo>
                    <a:lnTo>
                      <a:pt x="0" y="34"/>
                    </a:lnTo>
                    <a:lnTo>
                      <a:pt x="34" y="0"/>
                    </a:lnTo>
                    <a:lnTo>
                      <a:pt x="59" y="51"/>
                    </a:lnTo>
                    <a:lnTo>
                      <a:pt x="114" y="243"/>
                    </a:lnTo>
                    <a:close/>
                  </a:path>
                </a:pathLst>
              </a:custGeom>
              <a:solidFill>
                <a:srgbClr val="808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4" name="Freeform 186"/>
              <p:cNvSpPr>
                <a:spLocks/>
              </p:cNvSpPr>
              <p:nvPr/>
            </p:nvSpPr>
            <p:spPr bwMode="auto">
              <a:xfrm>
                <a:off x="1519" y="3080"/>
                <a:ext cx="870" cy="632"/>
              </a:xfrm>
              <a:custGeom>
                <a:avLst/>
                <a:gdLst>
                  <a:gd name="T0" fmla="*/ 1 w 1739"/>
                  <a:gd name="T1" fmla="*/ 1 h 1263"/>
                  <a:gd name="T2" fmla="*/ 1 w 1739"/>
                  <a:gd name="T3" fmla="*/ 1 h 1263"/>
                  <a:gd name="T4" fmla="*/ 1 w 1739"/>
                  <a:gd name="T5" fmla="*/ 1 h 1263"/>
                  <a:gd name="T6" fmla="*/ 1 w 1739"/>
                  <a:gd name="T7" fmla="*/ 1 h 1263"/>
                  <a:gd name="T8" fmla="*/ 1 w 1739"/>
                  <a:gd name="T9" fmla="*/ 1 h 1263"/>
                  <a:gd name="T10" fmla="*/ 1 w 1739"/>
                  <a:gd name="T11" fmla="*/ 1 h 1263"/>
                  <a:gd name="T12" fmla="*/ 1 w 1739"/>
                  <a:gd name="T13" fmla="*/ 1 h 1263"/>
                  <a:gd name="T14" fmla="*/ 1 w 1739"/>
                  <a:gd name="T15" fmla="*/ 1 h 1263"/>
                  <a:gd name="T16" fmla="*/ 1 w 1739"/>
                  <a:gd name="T17" fmla="*/ 1 h 1263"/>
                  <a:gd name="T18" fmla="*/ 1 w 1739"/>
                  <a:gd name="T19" fmla="*/ 1 h 1263"/>
                  <a:gd name="T20" fmla="*/ 1 w 1739"/>
                  <a:gd name="T21" fmla="*/ 1 h 1263"/>
                  <a:gd name="T22" fmla="*/ 1 w 1739"/>
                  <a:gd name="T23" fmla="*/ 1 h 1263"/>
                  <a:gd name="T24" fmla="*/ 1 w 1739"/>
                  <a:gd name="T25" fmla="*/ 1 h 1263"/>
                  <a:gd name="T26" fmla="*/ 1 w 1739"/>
                  <a:gd name="T27" fmla="*/ 1 h 1263"/>
                  <a:gd name="T28" fmla="*/ 1 w 1739"/>
                  <a:gd name="T29" fmla="*/ 1 h 1263"/>
                  <a:gd name="T30" fmla="*/ 1 w 1739"/>
                  <a:gd name="T31" fmla="*/ 1 h 1263"/>
                  <a:gd name="T32" fmla="*/ 1 w 1739"/>
                  <a:gd name="T33" fmla="*/ 1 h 1263"/>
                  <a:gd name="T34" fmla="*/ 1 w 1739"/>
                  <a:gd name="T35" fmla="*/ 1 h 1263"/>
                  <a:gd name="T36" fmla="*/ 1 w 1739"/>
                  <a:gd name="T37" fmla="*/ 1 h 1263"/>
                  <a:gd name="T38" fmla="*/ 1 w 1739"/>
                  <a:gd name="T39" fmla="*/ 1 h 1263"/>
                  <a:gd name="T40" fmla="*/ 1 w 1739"/>
                  <a:gd name="T41" fmla="*/ 1 h 1263"/>
                  <a:gd name="T42" fmla="*/ 1 w 1739"/>
                  <a:gd name="T43" fmla="*/ 1 h 1263"/>
                  <a:gd name="T44" fmla="*/ 1 w 1739"/>
                  <a:gd name="T45" fmla="*/ 1 h 1263"/>
                  <a:gd name="T46" fmla="*/ 1 w 1739"/>
                  <a:gd name="T47" fmla="*/ 1 h 1263"/>
                  <a:gd name="T48" fmla="*/ 1 w 1739"/>
                  <a:gd name="T49" fmla="*/ 1 h 1263"/>
                  <a:gd name="T50" fmla="*/ 1 w 1739"/>
                  <a:gd name="T51" fmla="*/ 1 h 1263"/>
                  <a:gd name="T52" fmla="*/ 1 w 1739"/>
                  <a:gd name="T53" fmla="*/ 1 h 1263"/>
                  <a:gd name="T54" fmla="*/ 1 w 1739"/>
                  <a:gd name="T55" fmla="*/ 1 h 1263"/>
                  <a:gd name="T56" fmla="*/ 1 w 1739"/>
                  <a:gd name="T57" fmla="*/ 1 h 1263"/>
                  <a:gd name="T58" fmla="*/ 1 w 1739"/>
                  <a:gd name="T59" fmla="*/ 1 h 1263"/>
                  <a:gd name="T60" fmla="*/ 1 w 1739"/>
                  <a:gd name="T61" fmla="*/ 1 h 1263"/>
                  <a:gd name="T62" fmla="*/ 1 w 1739"/>
                  <a:gd name="T63" fmla="*/ 1 h 1263"/>
                  <a:gd name="T64" fmla="*/ 1 w 1739"/>
                  <a:gd name="T65" fmla="*/ 1 h 1263"/>
                  <a:gd name="T66" fmla="*/ 1 w 1739"/>
                  <a:gd name="T67" fmla="*/ 1 h 1263"/>
                  <a:gd name="T68" fmla="*/ 1 w 1739"/>
                  <a:gd name="T69" fmla="*/ 1 h 1263"/>
                  <a:gd name="T70" fmla="*/ 1 w 1739"/>
                  <a:gd name="T71" fmla="*/ 1 h 1263"/>
                  <a:gd name="T72" fmla="*/ 1 w 1739"/>
                  <a:gd name="T73" fmla="*/ 1 h 1263"/>
                  <a:gd name="T74" fmla="*/ 1 w 1739"/>
                  <a:gd name="T75" fmla="*/ 1 h 1263"/>
                  <a:gd name="T76" fmla="*/ 1 w 1739"/>
                  <a:gd name="T77" fmla="*/ 1 h 1263"/>
                  <a:gd name="T78" fmla="*/ 1 w 1739"/>
                  <a:gd name="T79" fmla="*/ 1 h 1263"/>
                  <a:gd name="T80" fmla="*/ 1 w 1739"/>
                  <a:gd name="T81" fmla="*/ 1 h 1263"/>
                  <a:gd name="T82" fmla="*/ 1 w 1739"/>
                  <a:gd name="T83" fmla="*/ 1 h 1263"/>
                  <a:gd name="T84" fmla="*/ 1 w 1739"/>
                  <a:gd name="T85" fmla="*/ 1 h 1263"/>
                  <a:gd name="T86" fmla="*/ 1 w 1739"/>
                  <a:gd name="T87" fmla="*/ 1 h 1263"/>
                  <a:gd name="T88" fmla="*/ 1 w 1739"/>
                  <a:gd name="T89" fmla="*/ 1 h 1263"/>
                  <a:gd name="T90" fmla="*/ 1 w 1739"/>
                  <a:gd name="T91" fmla="*/ 1 h 1263"/>
                  <a:gd name="T92" fmla="*/ 1 w 1739"/>
                  <a:gd name="T93" fmla="*/ 1 h 1263"/>
                  <a:gd name="T94" fmla="*/ 1 w 1739"/>
                  <a:gd name="T95" fmla="*/ 1 h 1263"/>
                  <a:gd name="T96" fmla="*/ 1 w 1739"/>
                  <a:gd name="T97" fmla="*/ 1 h 1263"/>
                  <a:gd name="T98" fmla="*/ 1 w 1739"/>
                  <a:gd name="T99" fmla="*/ 1 h 1263"/>
                  <a:gd name="T100" fmla="*/ 1 w 1739"/>
                  <a:gd name="T101" fmla="*/ 1 h 1263"/>
                  <a:gd name="T102" fmla="*/ 1 w 1739"/>
                  <a:gd name="T103" fmla="*/ 1 h 1263"/>
                  <a:gd name="T104" fmla="*/ 1 w 1739"/>
                  <a:gd name="T105" fmla="*/ 1 h 12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39"/>
                  <a:gd name="T160" fmla="*/ 0 h 1263"/>
                  <a:gd name="T161" fmla="*/ 1739 w 1739"/>
                  <a:gd name="T162" fmla="*/ 1263 h 12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39" h="1263">
                    <a:moveTo>
                      <a:pt x="344" y="529"/>
                    </a:moveTo>
                    <a:lnTo>
                      <a:pt x="500" y="181"/>
                    </a:lnTo>
                    <a:lnTo>
                      <a:pt x="667" y="103"/>
                    </a:lnTo>
                    <a:lnTo>
                      <a:pt x="762" y="120"/>
                    </a:lnTo>
                    <a:lnTo>
                      <a:pt x="804" y="160"/>
                    </a:lnTo>
                    <a:lnTo>
                      <a:pt x="1283" y="6"/>
                    </a:lnTo>
                    <a:lnTo>
                      <a:pt x="1283" y="4"/>
                    </a:lnTo>
                    <a:lnTo>
                      <a:pt x="1287" y="2"/>
                    </a:lnTo>
                    <a:lnTo>
                      <a:pt x="1293" y="0"/>
                    </a:lnTo>
                    <a:lnTo>
                      <a:pt x="1300" y="0"/>
                    </a:lnTo>
                    <a:lnTo>
                      <a:pt x="1308" y="0"/>
                    </a:lnTo>
                    <a:lnTo>
                      <a:pt x="1317" y="4"/>
                    </a:lnTo>
                    <a:lnTo>
                      <a:pt x="1321" y="6"/>
                    </a:lnTo>
                    <a:lnTo>
                      <a:pt x="1329" y="10"/>
                    </a:lnTo>
                    <a:lnTo>
                      <a:pt x="1334" y="14"/>
                    </a:lnTo>
                    <a:lnTo>
                      <a:pt x="1340" y="21"/>
                    </a:lnTo>
                    <a:lnTo>
                      <a:pt x="1342" y="25"/>
                    </a:lnTo>
                    <a:lnTo>
                      <a:pt x="1350" y="33"/>
                    </a:lnTo>
                    <a:lnTo>
                      <a:pt x="1351" y="36"/>
                    </a:lnTo>
                    <a:lnTo>
                      <a:pt x="1355" y="44"/>
                    </a:lnTo>
                    <a:lnTo>
                      <a:pt x="1361" y="50"/>
                    </a:lnTo>
                    <a:lnTo>
                      <a:pt x="1365" y="57"/>
                    </a:lnTo>
                    <a:lnTo>
                      <a:pt x="1370" y="65"/>
                    </a:lnTo>
                    <a:lnTo>
                      <a:pt x="1374" y="72"/>
                    </a:lnTo>
                    <a:lnTo>
                      <a:pt x="1382" y="82"/>
                    </a:lnTo>
                    <a:lnTo>
                      <a:pt x="1388" y="91"/>
                    </a:lnTo>
                    <a:lnTo>
                      <a:pt x="1393" y="101"/>
                    </a:lnTo>
                    <a:lnTo>
                      <a:pt x="1399" y="112"/>
                    </a:lnTo>
                    <a:lnTo>
                      <a:pt x="1407" y="124"/>
                    </a:lnTo>
                    <a:lnTo>
                      <a:pt x="1416" y="135"/>
                    </a:lnTo>
                    <a:lnTo>
                      <a:pt x="1422" y="147"/>
                    </a:lnTo>
                    <a:lnTo>
                      <a:pt x="1429" y="160"/>
                    </a:lnTo>
                    <a:lnTo>
                      <a:pt x="1437" y="171"/>
                    </a:lnTo>
                    <a:lnTo>
                      <a:pt x="1445" y="185"/>
                    </a:lnTo>
                    <a:lnTo>
                      <a:pt x="1454" y="196"/>
                    </a:lnTo>
                    <a:lnTo>
                      <a:pt x="1462" y="211"/>
                    </a:lnTo>
                    <a:lnTo>
                      <a:pt x="1469" y="225"/>
                    </a:lnTo>
                    <a:lnTo>
                      <a:pt x="1479" y="240"/>
                    </a:lnTo>
                    <a:lnTo>
                      <a:pt x="1488" y="253"/>
                    </a:lnTo>
                    <a:lnTo>
                      <a:pt x="1496" y="268"/>
                    </a:lnTo>
                    <a:lnTo>
                      <a:pt x="1505" y="282"/>
                    </a:lnTo>
                    <a:lnTo>
                      <a:pt x="1515" y="297"/>
                    </a:lnTo>
                    <a:lnTo>
                      <a:pt x="1522" y="310"/>
                    </a:lnTo>
                    <a:lnTo>
                      <a:pt x="1532" y="327"/>
                    </a:lnTo>
                    <a:lnTo>
                      <a:pt x="1541" y="341"/>
                    </a:lnTo>
                    <a:lnTo>
                      <a:pt x="1551" y="358"/>
                    </a:lnTo>
                    <a:lnTo>
                      <a:pt x="1559" y="371"/>
                    </a:lnTo>
                    <a:lnTo>
                      <a:pt x="1568" y="386"/>
                    </a:lnTo>
                    <a:lnTo>
                      <a:pt x="1576" y="400"/>
                    </a:lnTo>
                    <a:lnTo>
                      <a:pt x="1585" y="415"/>
                    </a:lnTo>
                    <a:lnTo>
                      <a:pt x="1593" y="428"/>
                    </a:lnTo>
                    <a:lnTo>
                      <a:pt x="1602" y="443"/>
                    </a:lnTo>
                    <a:lnTo>
                      <a:pt x="1612" y="457"/>
                    </a:lnTo>
                    <a:lnTo>
                      <a:pt x="1619" y="472"/>
                    </a:lnTo>
                    <a:lnTo>
                      <a:pt x="1627" y="485"/>
                    </a:lnTo>
                    <a:lnTo>
                      <a:pt x="1637" y="498"/>
                    </a:lnTo>
                    <a:lnTo>
                      <a:pt x="1644" y="510"/>
                    </a:lnTo>
                    <a:lnTo>
                      <a:pt x="1652" y="523"/>
                    </a:lnTo>
                    <a:lnTo>
                      <a:pt x="1659" y="535"/>
                    </a:lnTo>
                    <a:lnTo>
                      <a:pt x="1667" y="548"/>
                    </a:lnTo>
                    <a:lnTo>
                      <a:pt x="1673" y="559"/>
                    </a:lnTo>
                    <a:lnTo>
                      <a:pt x="1680" y="571"/>
                    </a:lnTo>
                    <a:lnTo>
                      <a:pt x="1686" y="580"/>
                    </a:lnTo>
                    <a:lnTo>
                      <a:pt x="1692" y="592"/>
                    </a:lnTo>
                    <a:lnTo>
                      <a:pt x="1697" y="601"/>
                    </a:lnTo>
                    <a:lnTo>
                      <a:pt x="1703" y="611"/>
                    </a:lnTo>
                    <a:lnTo>
                      <a:pt x="1707" y="618"/>
                    </a:lnTo>
                    <a:lnTo>
                      <a:pt x="1713" y="626"/>
                    </a:lnTo>
                    <a:lnTo>
                      <a:pt x="1716" y="634"/>
                    </a:lnTo>
                    <a:lnTo>
                      <a:pt x="1722" y="643"/>
                    </a:lnTo>
                    <a:lnTo>
                      <a:pt x="1726" y="647"/>
                    </a:lnTo>
                    <a:lnTo>
                      <a:pt x="1728" y="653"/>
                    </a:lnTo>
                    <a:lnTo>
                      <a:pt x="1730" y="656"/>
                    </a:lnTo>
                    <a:lnTo>
                      <a:pt x="1733" y="662"/>
                    </a:lnTo>
                    <a:lnTo>
                      <a:pt x="1737" y="668"/>
                    </a:lnTo>
                    <a:lnTo>
                      <a:pt x="1739" y="670"/>
                    </a:lnTo>
                    <a:lnTo>
                      <a:pt x="1007" y="1004"/>
                    </a:lnTo>
                    <a:lnTo>
                      <a:pt x="1004" y="1004"/>
                    </a:lnTo>
                    <a:lnTo>
                      <a:pt x="996" y="1008"/>
                    </a:lnTo>
                    <a:lnTo>
                      <a:pt x="990" y="1008"/>
                    </a:lnTo>
                    <a:lnTo>
                      <a:pt x="985" y="1010"/>
                    </a:lnTo>
                    <a:lnTo>
                      <a:pt x="977" y="1014"/>
                    </a:lnTo>
                    <a:lnTo>
                      <a:pt x="971" y="1018"/>
                    </a:lnTo>
                    <a:lnTo>
                      <a:pt x="962" y="1020"/>
                    </a:lnTo>
                    <a:lnTo>
                      <a:pt x="952" y="1022"/>
                    </a:lnTo>
                    <a:lnTo>
                      <a:pt x="943" y="1025"/>
                    </a:lnTo>
                    <a:lnTo>
                      <a:pt x="933" y="1029"/>
                    </a:lnTo>
                    <a:lnTo>
                      <a:pt x="922" y="1031"/>
                    </a:lnTo>
                    <a:lnTo>
                      <a:pt x="912" y="1035"/>
                    </a:lnTo>
                    <a:lnTo>
                      <a:pt x="901" y="1039"/>
                    </a:lnTo>
                    <a:lnTo>
                      <a:pt x="890" y="1041"/>
                    </a:lnTo>
                    <a:lnTo>
                      <a:pt x="884" y="1041"/>
                    </a:lnTo>
                    <a:lnTo>
                      <a:pt x="878" y="1042"/>
                    </a:lnTo>
                    <a:lnTo>
                      <a:pt x="871" y="1042"/>
                    </a:lnTo>
                    <a:lnTo>
                      <a:pt x="867" y="1044"/>
                    </a:lnTo>
                    <a:lnTo>
                      <a:pt x="859" y="1044"/>
                    </a:lnTo>
                    <a:lnTo>
                      <a:pt x="855" y="1046"/>
                    </a:lnTo>
                    <a:lnTo>
                      <a:pt x="848" y="1048"/>
                    </a:lnTo>
                    <a:lnTo>
                      <a:pt x="844" y="1048"/>
                    </a:lnTo>
                    <a:lnTo>
                      <a:pt x="833" y="1050"/>
                    </a:lnTo>
                    <a:lnTo>
                      <a:pt x="821" y="1050"/>
                    </a:lnTo>
                    <a:lnTo>
                      <a:pt x="810" y="1050"/>
                    </a:lnTo>
                    <a:lnTo>
                      <a:pt x="800" y="1050"/>
                    </a:lnTo>
                    <a:lnTo>
                      <a:pt x="791" y="1048"/>
                    </a:lnTo>
                    <a:lnTo>
                      <a:pt x="781" y="1048"/>
                    </a:lnTo>
                    <a:lnTo>
                      <a:pt x="772" y="1044"/>
                    </a:lnTo>
                    <a:lnTo>
                      <a:pt x="766" y="1042"/>
                    </a:lnTo>
                    <a:lnTo>
                      <a:pt x="758" y="1037"/>
                    </a:lnTo>
                    <a:lnTo>
                      <a:pt x="753" y="1033"/>
                    </a:lnTo>
                    <a:lnTo>
                      <a:pt x="747" y="1027"/>
                    </a:lnTo>
                    <a:lnTo>
                      <a:pt x="745" y="1022"/>
                    </a:lnTo>
                    <a:lnTo>
                      <a:pt x="743" y="1018"/>
                    </a:lnTo>
                    <a:lnTo>
                      <a:pt x="741" y="1010"/>
                    </a:lnTo>
                    <a:lnTo>
                      <a:pt x="739" y="1006"/>
                    </a:lnTo>
                    <a:lnTo>
                      <a:pt x="739" y="1002"/>
                    </a:lnTo>
                    <a:lnTo>
                      <a:pt x="738" y="995"/>
                    </a:lnTo>
                    <a:lnTo>
                      <a:pt x="736" y="989"/>
                    </a:lnTo>
                    <a:lnTo>
                      <a:pt x="734" y="982"/>
                    </a:lnTo>
                    <a:lnTo>
                      <a:pt x="732" y="974"/>
                    </a:lnTo>
                    <a:lnTo>
                      <a:pt x="730" y="964"/>
                    </a:lnTo>
                    <a:lnTo>
                      <a:pt x="728" y="959"/>
                    </a:lnTo>
                    <a:lnTo>
                      <a:pt x="726" y="949"/>
                    </a:lnTo>
                    <a:lnTo>
                      <a:pt x="724" y="940"/>
                    </a:lnTo>
                    <a:lnTo>
                      <a:pt x="722" y="932"/>
                    </a:lnTo>
                    <a:lnTo>
                      <a:pt x="720" y="925"/>
                    </a:lnTo>
                    <a:lnTo>
                      <a:pt x="717" y="915"/>
                    </a:lnTo>
                    <a:lnTo>
                      <a:pt x="715" y="906"/>
                    </a:lnTo>
                    <a:lnTo>
                      <a:pt x="713" y="896"/>
                    </a:lnTo>
                    <a:lnTo>
                      <a:pt x="711" y="888"/>
                    </a:lnTo>
                    <a:lnTo>
                      <a:pt x="707" y="881"/>
                    </a:lnTo>
                    <a:lnTo>
                      <a:pt x="707" y="873"/>
                    </a:lnTo>
                    <a:lnTo>
                      <a:pt x="705" y="866"/>
                    </a:lnTo>
                    <a:lnTo>
                      <a:pt x="703" y="860"/>
                    </a:lnTo>
                    <a:lnTo>
                      <a:pt x="700" y="852"/>
                    </a:lnTo>
                    <a:lnTo>
                      <a:pt x="700" y="847"/>
                    </a:lnTo>
                    <a:lnTo>
                      <a:pt x="698" y="841"/>
                    </a:lnTo>
                    <a:lnTo>
                      <a:pt x="698" y="837"/>
                    </a:lnTo>
                    <a:lnTo>
                      <a:pt x="696" y="831"/>
                    </a:lnTo>
                    <a:lnTo>
                      <a:pt x="696" y="829"/>
                    </a:lnTo>
                    <a:lnTo>
                      <a:pt x="1376" y="569"/>
                    </a:lnTo>
                    <a:lnTo>
                      <a:pt x="1382" y="567"/>
                    </a:lnTo>
                    <a:lnTo>
                      <a:pt x="1386" y="561"/>
                    </a:lnTo>
                    <a:lnTo>
                      <a:pt x="1388" y="554"/>
                    </a:lnTo>
                    <a:lnTo>
                      <a:pt x="1388" y="542"/>
                    </a:lnTo>
                    <a:lnTo>
                      <a:pt x="1213" y="116"/>
                    </a:lnTo>
                    <a:lnTo>
                      <a:pt x="570" y="358"/>
                    </a:lnTo>
                    <a:lnTo>
                      <a:pt x="568" y="358"/>
                    </a:lnTo>
                    <a:lnTo>
                      <a:pt x="565" y="358"/>
                    </a:lnTo>
                    <a:lnTo>
                      <a:pt x="561" y="360"/>
                    </a:lnTo>
                    <a:lnTo>
                      <a:pt x="555" y="363"/>
                    </a:lnTo>
                    <a:lnTo>
                      <a:pt x="549" y="369"/>
                    </a:lnTo>
                    <a:lnTo>
                      <a:pt x="548" y="375"/>
                    </a:lnTo>
                    <a:lnTo>
                      <a:pt x="546" y="379"/>
                    </a:lnTo>
                    <a:lnTo>
                      <a:pt x="546" y="386"/>
                    </a:lnTo>
                    <a:lnTo>
                      <a:pt x="546" y="390"/>
                    </a:lnTo>
                    <a:lnTo>
                      <a:pt x="549" y="400"/>
                    </a:lnTo>
                    <a:lnTo>
                      <a:pt x="548" y="400"/>
                    </a:lnTo>
                    <a:lnTo>
                      <a:pt x="546" y="407"/>
                    </a:lnTo>
                    <a:lnTo>
                      <a:pt x="546" y="411"/>
                    </a:lnTo>
                    <a:lnTo>
                      <a:pt x="548" y="419"/>
                    </a:lnTo>
                    <a:lnTo>
                      <a:pt x="548" y="421"/>
                    </a:lnTo>
                    <a:lnTo>
                      <a:pt x="548" y="426"/>
                    </a:lnTo>
                    <a:lnTo>
                      <a:pt x="549" y="432"/>
                    </a:lnTo>
                    <a:lnTo>
                      <a:pt x="551" y="438"/>
                    </a:lnTo>
                    <a:lnTo>
                      <a:pt x="551" y="440"/>
                    </a:lnTo>
                    <a:lnTo>
                      <a:pt x="553" y="445"/>
                    </a:lnTo>
                    <a:lnTo>
                      <a:pt x="557" y="453"/>
                    </a:lnTo>
                    <a:lnTo>
                      <a:pt x="561" y="462"/>
                    </a:lnTo>
                    <a:lnTo>
                      <a:pt x="561" y="466"/>
                    </a:lnTo>
                    <a:lnTo>
                      <a:pt x="563" y="472"/>
                    </a:lnTo>
                    <a:lnTo>
                      <a:pt x="565" y="476"/>
                    </a:lnTo>
                    <a:lnTo>
                      <a:pt x="568" y="483"/>
                    </a:lnTo>
                    <a:lnTo>
                      <a:pt x="570" y="487"/>
                    </a:lnTo>
                    <a:lnTo>
                      <a:pt x="572" y="495"/>
                    </a:lnTo>
                    <a:lnTo>
                      <a:pt x="576" y="500"/>
                    </a:lnTo>
                    <a:lnTo>
                      <a:pt x="578" y="508"/>
                    </a:lnTo>
                    <a:lnTo>
                      <a:pt x="582" y="516"/>
                    </a:lnTo>
                    <a:lnTo>
                      <a:pt x="584" y="521"/>
                    </a:lnTo>
                    <a:lnTo>
                      <a:pt x="586" y="529"/>
                    </a:lnTo>
                    <a:lnTo>
                      <a:pt x="589" y="537"/>
                    </a:lnTo>
                    <a:lnTo>
                      <a:pt x="593" y="544"/>
                    </a:lnTo>
                    <a:lnTo>
                      <a:pt x="595" y="554"/>
                    </a:lnTo>
                    <a:lnTo>
                      <a:pt x="599" y="561"/>
                    </a:lnTo>
                    <a:lnTo>
                      <a:pt x="603" y="569"/>
                    </a:lnTo>
                    <a:lnTo>
                      <a:pt x="605" y="576"/>
                    </a:lnTo>
                    <a:lnTo>
                      <a:pt x="608" y="584"/>
                    </a:lnTo>
                    <a:lnTo>
                      <a:pt x="610" y="592"/>
                    </a:lnTo>
                    <a:lnTo>
                      <a:pt x="614" y="601"/>
                    </a:lnTo>
                    <a:lnTo>
                      <a:pt x="618" y="611"/>
                    </a:lnTo>
                    <a:lnTo>
                      <a:pt x="620" y="618"/>
                    </a:lnTo>
                    <a:lnTo>
                      <a:pt x="624" y="626"/>
                    </a:lnTo>
                    <a:lnTo>
                      <a:pt x="627" y="635"/>
                    </a:lnTo>
                    <a:lnTo>
                      <a:pt x="631" y="643"/>
                    </a:lnTo>
                    <a:lnTo>
                      <a:pt x="633" y="653"/>
                    </a:lnTo>
                    <a:lnTo>
                      <a:pt x="637" y="660"/>
                    </a:lnTo>
                    <a:lnTo>
                      <a:pt x="641" y="668"/>
                    </a:lnTo>
                    <a:lnTo>
                      <a:pt x="643" y="675"/>
                    </a:lnTo>
                    <a:lnTo>
                      <a:pt x="646" y="683"/>
                    </a:lnTo>
                    <a:lnTo>
                      <a:pt x="650" y="692"/>
                    </a:lnTo>
                    <a:lnTo>
                      <a:pt x="652" y="700"/>
                    </a:lnTo>
                    <a:lnTo>
                      <a:pt x="654" y="708"/>
                    </a:lnTo>
                    <a:lnTo>
                      <a:pt x="658" y="715"/>
                    </a:lnTo>
                    <a:lnTo>
                      <a:pt x="662" y="723"/>
                    </a:lnTo>
                    <a:lnTo>
                      <a:pt x="663" y="729"/>
                    </a:lnTo>
                    <a:lnTo>
                      <a:pt x="665" y="736"/>
                    </a:lnTo>
                    <a:lnTo>
                      <a:pt x="669" y="744"/>
                    </a:lnTo>
                    <a:lnTo>
                      <a:pt x="671" y="750"/>
                    </a:lnTo>
                    <a:lnTo>
                      <a:pt x="675" y="757"/>
                    </a:lnTo>
                    <a:lnTo>
                      <a:pt x="679" y="767"/>
                    </a:lnTo>
                    <a:lnTo>
                      <a:pt x="682" y="778"/>
                    </a:lnTo>
                    <a:lnTo>
                      <a:pt x="686" y="788"/>
                    </a:lnTo>
                    <a:lnTo>
                      <a:pt x="690" y="795"/>
                    </a:lnTo>
                    <a:lnTo>
                      <a:pt x="692" y="801"/>
                    </a:lnTo>
                    <a:lnTo>
                      <a:pt x="694" y="805"/>
                    </a:lnTo>
                    <a:lnTo>
                      <a:pt x="696" y="809"/>
                    </a:lnTo>
                    <a:lnTo>
                      <a:pt x="696" y="810"/>
                    </a:lnTo>
                    <a:lnTo>
                      <a:pt x="679" y="833"/>
                    </a:lnTo>
                    <a:lnTo>
                      <a:pt x="720" y="1048"/>
                    </a:lnTo>
                    <a:lnTo>
                      <a:pt x="300" y="1242"/>
                    </a:lnTo>
                    <a:lnTo>
                      <a:pt x="297" y="1242"/>
                    </a:lnTo>
                    <a:lnTo>
                      <a:pt x="289" y="1244"/>
                    </a:lnTo>
                    <a:lnTo>
                      <a:pt x="283" y="1246"/>
                    </a:lnTo>
                    <a:lnTo>
                      <a:pt x="278" y="1248"/>
                    </a:lnTo>
                    <a:lnTo>
                      <a:pt x="270" y="1250"/>
                    </a:lnTo>
                    <a:lnTo>
                      <a:pt x="262" y="1254"/>
                    </a:lnTo>
                    <a:lnTo>
                      <a:pt x="255" y="1255"/>
                    </a:lnTo>
                    <a:lnTo>
                      <a:pt x="247" y="1257"/>
                    </a:lnTo>
                    <a:lnTo>
                      <a:pt x="238" y="1259"/>
                    </a:lnTo>
                    <a:lnTo>
                      <a:pt x="230" y="1261"/>
                    </a:lnTo>
                    <a:lnTo>
                      <a:pt x="223" y="1263"/>
                    </a:lnTo>
                    <a:lnTo>
                      <a:pt x="217" y="1263"/>
                    </a:lnTo>
                    <a:lnTo>
                      <a:pt x="209" y="1263"/>
                    </a:lnTo>
                    <a:lnTo>
                      <a:pt x="205" y="1263"/>
                    </a:lnTo>
                    <a:lnTo>
                      <a:pt x="202" y="1259"/>
                    </a:lnTo>
                    <a:lnTo>
                      <a:pt x="204" y="1257"/>
                    </a:lnTo>
                    <a:lnTo>
                      <a:pt x="207" y="1250"/>
                    </a:lnTo>
                    <a:lnTo>
                      <a:pt x="215" y="1244"/>
                    </a:lnTo>
                    <a:lnTo>
                      <a:pt x="219" y="1240"/>
                    </a:lnTo>
                    <a:lnTo>
                      <a:pt x="223" y="1235"/>
                    </a:lnTo>
                    <a:lnTo>
                      <a:pt x="228" y="1229"/>
                    </a:lnTo>
                    <a:lnTo>
                      <a:pt x="234" y="1223"/>
                    </a:lnTo>
                    <a:lnTo>
                      <a:pt x="240" y="1216"/>
                    </a:lnTo>
                    <a:lnTo>
                      <a:pt x="243" y="1208"/>
                    </a:lnTo>
                    <a:lnTo>
                      <a:pt x="249" y="1200"/>
                    </a:lnTo>
                    <a:lnTo>
                      <a:pt x="255" y="1193"/>
                    </a:lnTo>
                    <a:lnTo>
                      <a:pt x="261" y="1183"/>
                    </a:lnTo>
                    <a:lnTo>
                      <a:pt x="264" y="1174"/>
                    </a:lnTo>
                    <a:lnTo>
                      <a:pt x="268" y="1162"/>
                    </a:lnTo>
                    <a:lnTo>
                      <a:pt x="274" y="1151"/>
                    </a:lnTo>
                    <a:lnTo>
                      <a:pt x="274" y="1145"/>
                    </a:lnTo>
                    <a:lnTo>
                      <a:pt x="276" y="1139"/>
                    </a:lnTo>
                    <a:lnTo>
                      <a:pt x="276" y="1132"/>
                    </a:lnTo>
                    <a:lnTo>
                      <a:pt x="278" y="1126"/>
                    </a:lnTo>
                    <a:lnTo>
                      <a:pt x="280" y="1119"/>
                    </a:lnTo>
                    <a:lnTo>
                      <a:pt x="281" y="1111"/>
                    </a:lnTo>
                    <a:lnTo>
                      <a:pt x="281" y="1105"/>
                    </a:lnTo>
                    <a:lnTo>
                      <a:pt x="283" y="1098"/>
                    </a:lnTo>
                    <a:lnTo>
                      <a:pt x="281" y="1090"/>
                    </a:lnTo>
                    <a:lnTo>
                      <a:pt x="281" y="1082"/>
                    </a:lnTo>
                    <a:lnTo>
                      <a:pt x="281" y="1075"/>
                    </a:lnTo>
                    <a:lnTo>
                      <a:pt x="281" y="1067"/>
                    </a:lnTo>
                    <a:lnTo>
                      <a:pt x="281" y="1058"/>
                    </a:lnTo>
                    <a:lnTo>
                      <a:pt x="281" y="1050"/>
                    </a:lnTo>
                    <a:lnTo>
                      <a:pt x="280" y="1041"/>
                    </a:lnTo>
                    <a:lnTo>
                      <a:pt x="278" y="1033"/>
                    </a:lnTo>
                    <a:lnTo>
                      <a:pt x="276" y="1023"/>
                    </a:lnTo>
                    <a:lnTo>
                      <a:pt x="274" y="1014"/>
                    </a:lnTo>
                    <a:lnTo>
                      <a:pt x="272" y="1004"/>
                    </a:lnTo>
                    <a:lnTo>
                      <a:pt x="268" y="995"/>
                    </a:lnTo>
                    <a:lnTo>
                      <a:pt x="266" y="985"/>
                    </a:lnTo>
                    <a:lnTo>
                      <a:pt x="262" y="974"/>
                    </a:lnTo>
                    <a:lnTo>
                      <a:pt x="261" y="964"/>
                    </a:lnTo>
                    <a:lnTo>
                      <a:pt x="257" y="955"/>
                    </a:lnTo>
                    <a:lnTo>
                      <a:pt x="251" y="944"/>
                    </a:lnTo>
                    <a:lnTo>
                      <a:pt x="247" y="932"/>
                    </a:lnTo>
                    <a:lnTo>
                      <a:pt x="243" y="923"/>
                    </a:lnTo>
                    <a:lnTo>
                      <a:pt x="240" y="913"/>
                    </a:lnTo>
                    <a:lnTo>
                      <a:pt x="234" y="904"/>
                    </a:lnTo>
                    <a:lnTo>
                      <a:pt x="230" y="894"/>
                    </a:lnTo>
                    <a:lnTo>
                      <a:pt x="226" y="885"/>
                    </a:lnTo>
                    <a:lnTo>
                      <a:pt x="223" y="877"/>
                    </a:lnTo>
                    <a:lnTo>
                      <a:pt x="217" y="867"/>
                    </a:lnTo>
                    <a:lnTo>
                      <a:pt x="213" y="860"/>
                    </a:lnTo>
                    <a:lnTo>
                      <a:pt x="209" y="850"/>
                    </a:lnTo>
                    <a:lnTo>
                      <a:pt x="205" y="845"/>
                    </a:lnTo>
                    <a:lnTo>
                      <a:pt x="202" y="837"/>
                    </a:lnTo>
                    <a:lnTo>
                      <a:pt x="198" y="829"/>
                    </a:lnTo>
                    <a:lnTo>
                      <a:pt x="194" y="824"/>
                    </a:lnTo>
                    <a:lnTo>
                      <a:pt x="190" y="818"/>
                    </a:lnTo>
                    <a:lnTo>
                      <a:pt x="186" y="810"/>
                    </a:lnTo>
                    <a:lnTo>
                      <a:pt x="183" y="805"/>
                    </a:lnTo>
                    <a:lnTo>
                      <a:pt x="179" y="799"/>
                    </a:lnTo>
                    <a:lnTo>
                      <a:pt x="175" y="793"/>
                    </a:lnTo>
                    <a:lnTo>
                      <a:pt x="165" y="782"/>
                    </a:lnTo>
                    <a:lnTo>
                      <a:pt x="160" y="772"/>
                    </a:lnTo>
                    <a:lnTo>
                      <a:pt x="152" y="763"/>
                    </a:lnTo>
                    <a:lnTo>
                      <a:pt x="146" y="757"/>
                    </a:lnTo>
                    <a:lnTo>
                      <a:pt x="139" y="750"/>
                    </a:lnTo>
                    <a:lnTo>
                      <a:pt x="135" y="744"/>
                    </a:lnTo>
                    <a:lnTo>
                      <a:pt x="127" y="736"/>
                    </a:lnTo>
                    <a:lnTo>
                      <a:pt x="122" y="731"/>
                    </a:lnTo>
                    <a:lnTo>
                      <a:pt x="116" y="725"/>
                    </a:lnTo>
                    <a:lnTo>
                      <a:pt x="112" y="723"/>
                    </a:lnTo>
                    <a:lnTo>
                      <a:pt x="103" y="715"/>
                    </a:lnTo>
                    <a:lnTo>
                      <a:pt x="95" y="712"/>
                    </a:lnTo>
                    <a:lnTo>
                      <a:pt x="88" y="708"/>
                    </a:lnTo>
                    <a:lnTo>
                      <a:pt x="84" y="706"/>
                    </a:lnTo>
                    <a:lnTo>
                      <a:pt x="80" y="706"/>
                    </a:lnTo>
                    <a:lnTo>
                      <a:pt x="76" y="704"/>
                    </a:lnTo>
                    <a:lnTo>
                      <a:pt x="69" y="700"/>
                    </a:lnTo>
                    <a:lnTo>
                      <a:pt x="63" y="696"/>
                    </a:lnTo>
                    <a:lnTo>
                      <a:pt x="57" y="692"/>
                    </a:lnTo>
                    <a:lnTo>
                      <a:pt x="50" y="691"/>
                    </a:lnTo>
                    <a:lnTo>
                      <a:pt x="44" y="689"/>
                    </a:lnTo>
                    <a:lnTo>
                      <a:pt x="34" y="685"/>
                    </a:lnTo>
                    <a:lnTo>
                      <a:pt x="29" y="681"/>
                    </a:lnTo>
                    <a:lnTo>
                      <a:pt x="21" y="679"/>
                    </a:lnTo>
                    <a:lnTo>
                      <a:pt x="15" y="677"/>
                    </a:lnTo>
                    <a:lnTo>
                      <a:pt x="0" y="673"/>
                    </a:lnTo>
                    <a:lnTo>
                      <a:pt x="344" y="529"/>
                    </a:lnTo>
                    <a:close/>
                  </a:path>
                </a:pathLst>
              </a:custGeom>
              <a:solidFill>
                <a:srgbClr val="808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5" name="Freeform 187"/>
              <p:cNvSpPr>
                <a:spLocks/>
              </p:cNvSpPr>
              <p:nvPr/>
            </p:nvSpPr>
            <p:spPr bwMode="auto">
              <a:xfrm>
                <a:off x="1475" y="3441"/>
                <a:ext cx="167" cy="287"/>
              </a:xfrm>
              <a:custGeom>
                <a:avLst/>
                <a:gdLst>
                  <a:gd name="T0" fmla="*/ 1 w 332"/>
                  <a:gd name="T1" fmla="*/ 1 h 574"/>
                  <a:gd name="T2" fmla="*/ 1 w 332"/>
                  <a:gd name="T3" fmla="*/ 1 h 574"/>
                  <a:gd name="T4" fmla="*/ 0 w 332"/>
                  <a:gd name="T5" fmla="*/ 1 h 574"/>
                  <a:gd name="T6" fmla="*/ 0 w 332"/>
                  <a:gd name="T7" fmla="*/ 1 h 574"/>
                  <a:gd name="T8" fmla="*/ 0 w 332"/>
                  <a:gd name="T9" fmla="*/ 1 h 574"/>
                  <a:gd name="T10" fmla="*/ 1 w 332"/>
                  <a:gd name="T11" fmla="*/ 1 h 574"/>
                  <a:gd name="T12" fmla="*/ 1 w 332"/>
                  <a:gd name="T13" fmla="*/ 1 h 574"/>
                  <a:gd name="T14" fmla="*/ 1 w 332"/>
                  <a:gd name="T15" fmla="*/ 1 h 574"/>
                  <a:gd name="T16" fmla="*/ 1 w 332"/>
                  <a:gd name="T17" fmla="*/ 1 h 574"/>
                  <a:gd name="T18" fmla="*/ 1 w 332"/>
                  <a:gd name="T19" fmla="*/ 1 h 574"/>
                  <a:gd name="T20" fmla="*/ 1 w 332"/>
                  <a:gd name="T21" fmla="*/ 0 h 574"/>
                  <a:gd name="T22" fmla="*/ 1 w 332"/>
                  <a:gd name="T23" fmla="*/ 0 h 574"/>
                  <a:gd name="T24" fmla="*/ 1 w 332"/>
                  <a:gd name="T25" fmla="*/ 1 h 574"/>
                  <a:gd name="T26" fmla="*/ 1 w 332"/>
                  <a:gd name="T27" fmla="*/ 1 h 574"/>
                  <a:gd name="T28" fmla="*/ 1 w 332"/>
                  <a:gd name="T29" fmla="*/ 1 h 574"/>
                  <a:gd name="T30" fmla="*/ 1 w 332"/>
                  <a:gd name="T31" fmla="*/ 1 h 574"/>
                  <a:gd name="T32" fmla="*/ 1 w 332"/>
                  <a:gd name="T33" fmla="*/ 1 h 574"/>
                  <a:gd name="T34" fmla="*/ 1 w 332"/>
                  <a:gd name="T35" fmla="*/ 1 h 574"/>
                  <a:gd name="T36" fmla="*/ 1 w 332"/>
                  <a:gd name="T37" fmla="*/ 1 h 574"/>
                  <a:gd name="T38" fmla="*/ 1 w 332"/>
                  <a:gd name="T39" fmla="*/ 1 h 574"/>
                  <a:gd name="T40" fmla="*/ 1 w 332"/>
                  <a:gd name="T41" fmla="*/ 1 h 574"/>
                  <a:gd name="T42" fmla="*/ 1 w 332"/>
                  <a:gd name="T43" fmla="*/ 1 h 574"/>
                  <a:gd name="T44" fmla="*/ 1 w 332"/>
                  <a:gd name="T45" fmla="*/ 1 h 574"/>
                  <a:gd name="T46" fmla="*/ 1 w 332"/>
                  <a:gd name="T47" fmla="*/ 1 h 574"/>
                  <a:gd name="T48" fmla="*/ 1 w 332"/>
                  <a:gd name="T49" fmla="*/ 1 h 574"/>
                  <a:gd name="T50" fmla="*/ 1 w 332"/>
                  <a:gd name="T51" fmla="*/ 1 h 574"/>
                  <a:gd name="T52" fmla="*/ 1 w 332"/>
                  <a:gd name="T53" fmla="*/ 1 h 574"/>
                  <a:gd name="T54" fmla="*/ 1 w 332"/>
                  <a:gd name="T55" fmla="*/ 1 h 574"/>
                  <a:gd name="T56" fmla="*/ 1 w 332"/>
                  <a:gd name="T57" fmla="*/ 1 h 574"/>
                  <a:gd name="T58" fmla="*/ 1 w 332"/>
                  <a:gd name="T59" fmla="*/ 1 h 574"/>
                  <a:gd name="T60" fmla="*/ 1 w 332"/>
                  <a:gd name="T61" fmla="*/ 1 h 574"/>
                  <a:gd name="T62" fmla="*/ 1 w 332"/>
                  <a:gd name="T63" fmla="*/ 1 h 574"/>
                  <a:gd name="T64" fmla="*/ 1 w 332"/>
                  <a:gd name="T65" fmla="*/ 1 h 574"/>
                  <a:gd name="T66" fmla="*/ 1 w 332"/>
                  <a:gd name="T67" fmla="*/ 1 h 574"/>
                  <a:gd name="T68" fmla="*/ 1 w 332"/>
                  <a:gd name="T69" fmla="*/ 1 h 574"/>
                  <a:gd name="T70" fmla="*/ 1 w 332"/>
                  <a:gd name="T71" fmla="*/ 1 h 574"/>
                  <a:gd name="T72" fmla="*/ 1 w 332"/>
                  <a:gd name="T73" fmla="*/ 1 h 574"/>
                  <a:gd name="T74" fmla="*/ 1 w 332"/>
                  <a:gd name="T75" fmla="*/ 1 h 574"/>
                  <a:gd name="T76" fmla="*/ 1 w 332"/>
                  <a:gd name="T77" fmla="*/ 1 h 574"/>
                  <a:gd name="T78" fmla="*/ 1 w 332"/>
                  <a:gd name="T79" fmla="*/ 1 h 574"/>
                  <a:gd name="T80" fmla="*/ 1 w 332"/>
                  <a:gd name="T81" fmla="*/ 1 h 574"/>
                  <a:gd name="T82" fmla="*/ 1 w 332"/>
                  <a:gd name="T83" fmla="*/ 1 h 574"/>
                  <a:gd name="T84" fmla="*/ 1 w 332"/>
                  <a:gd name="T85" fmla="*/ 1 h 574"/>
                  <a:gd name="T86" fmla="*/ 1 w 332"/>
                  <a:gd name="T87" fmla="*/ 1 h 574"/>
                  <a:gd name="T88" fmla="*/ 1 w 332"/>
                  <a:gd name="T89" fmla="*/ 1 h 574"/>
                  <a:gd name="T90" fmla="*/ 1 w 332"/>
                  <a:gd name="T91" fmla="*/ 1 h 574"/>
                  <a:gd name="T92" fmla="*/ 1 w 332"/>
                  <a:gd name="T93" fmla="*/ 1 h 574"/>
                  <a:gd name="T94" fmla="*/ 1 w 332"/>
                  <a:gd name="T95" fmla="*/ 1 h 574"/>
                  <a:gd name="T96" fmla="*/ 1 w 332"/>
                  <a:gd name="T97" fmla="*/ 1 h 574"/>
                  <a:gd name="T98" fmla="*/ 1 w 332"/>
                  <a:gd name="T99" fmla="*/ 1 h 574"/>
                  <a:gd name="T100" fmla="*/ 1 w 332"/>
                  <a:gd name="T101" fmla="*/ 1 h 574"/>
                  <a:gd name="T102" fmla="*/ 1 w 332"/>
                  <a:gd name="T103" fmla="*/ 1 h 574"/>
                  <a:gd name="T104" fmla="*/ 1 w 332"/>
                  <a:gd name="T105" fmla="*/ 1 h 574"/>
                  <a:gd name="T106" fmla="*/ 1 w 332"/>
                  <a:gd name="T107" fmla="*/ 1 h 574"/>
                  <a:gd name="T108" fmla="*/ 1 w 332"/>
                  <a:gd name="T109" fmla="*/ 1 h 574"/>
                  <a:gd name="T110" fmla="*/ 1 w 332"/>
                  <a:gd name="T111" fmla="*/ 1 h 574"/>
                  <a:gd name="T112" fmla="*/ 1 w 332"/>
                  <a:gd name="T113" fmla="*/ 1 h 574"/>
                  <a:gd name="T114" fmla="*/ 1 w 332"/>
                  <a:gd name="T115" fmla="*/ 1 h 574"/>
                  <a:gd name="T116" fmla="*/ 1 w 332"/>
                  <a:gd name="T117" fmla="*/ 1 h 574"/>
                  <a:gd name="T118" fmla="*/ 1 w 332"/>
                  <a:gd name="T119" fmla="*/ 1 h 5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2"/>
                  <a:gd name="T181" fmla="*/ 0 h 574"/>
                  <a:gd name="T182" fmla="*/ 332 w 332"/>
                  <a:gd name="T183" fmla="*/ 574 h 5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2" h="574">
                    <a:moveTo>
                      <a:pt x="7" y="181"/>
                    </a:moveTo>
                    <a:lnTo>
                      <a:pt x="5" y="179"/>
                    </a:lnTo>
                    <a:lnTo>
                      <a:pt x="5" y="173"/>
                    </a:lnTo>
                    <a:lnTo>
                      <a:pt x="4" y="165"/>
                    </a:lnTo>
                    <a:lnTo>
                      <a:pt x="4" y="158"/>
                    </a:lnTo>
                    <a:lnTo>
                      <a:pt x="2" y="152"/>
                    </a:lnTo>
                    <a:lnTo>
                      <a:pt x="0" y="146"/>
                    </a:lnTo>
                    <a:lnTo>
                      <a:pt x="0" y="139"/>
                    </a:lnTo>
                    <a:lnTo>
                      <a:pt x="0" y="135"/>
                    </a:lnTo>
                    <a:lnTo>
                      <a:pt x="0" y="127"/>
                    </a:lnTo>
                    <a:lnTo>
                      <a:pt x="0" y="120"/>
                    </a:lnTo>
                    <a:lnTo>
                      <a:pt x="0" y="114"/>
                    </a:lnTo>
                    <a:lnTo>
                      <a:pt x="0" y="107"/>
                    </a:lnTo>
                    <a:lnTo>
                      <a:pt x="0" y="99"/>
                    </a:lnTo>
                    <a:lnTo>
                      <a:pt x="0" y="91"/>
                    </a:lnTo>
                    <a:lnTo>
                      <a:pt x="0" y="84"/>
                    </a:lnTo>
                    <a:lnTo>
                      <a:pt x="2" y="78"/>
                    </a:lnTo>
                    <a:lnTo>
                      <a:pt x="2" y="70"/>
                    </a:lnTo>
                    <a:lnTo>
                      <a:pt x="4" y="63"/>
                    </a:lnTo>
                    <a:lnTo>
                      <a:pt x="5" y="57"/>
                    </a:lnTo>
                    <a:lnTo>
                      <a:pt x="7" y="49"/>
                    </a:lnTo>
                    <a:lnTo>
                      <a:pt x="9" y="42"/>
                    </a:lnTo>
                    <a:lnTo>
                      <a:pt x="11" y="36"/>
                    </a:lnTo>
                    <a:lnTo>
                      <a:pt x="15" y="30"/>
                    </a:lnTo>
                    <a:lnTo>
                      <a:pt x="19" y="27"/>
                    </a:lnTo>
                    <a:lnTo>
                      <a:pt x="28" y="15"/>
                    </a:lnTo>
                    <a:lnTo>
                      <a:pt x="38" y="10"/>
                    </a:lnTo>
                    <a:lnTo>
                      <a:pt x="42" y="6"/>
                    </a:lnTo>
                    <a:lnTo>
                      <a:pt x="47" y="4"/>
                    </a:lnTo>
                    <a:lnTo>
                      <a:pt x="53" y="2"/>
                    </a:lnTo>
                    <a:lnTo>
                      <a:pt x="61" y="2"/>
                    </a:lnTo>
                    <a:lnTo>
                      <a:pt x="66" y="0"/>
                    </a:lnTo>
                    <a:lnTo>
                      <a:pt x="72" y="0"/>
                    </a:lnTo>
                    <a:lnTo>
                      <a:pt x="78" y="0"/>
                    </a:lnTo>
                    <a:lnTo>
                      <a:pt x="85" y="0"/>
                    </a:lnTo>
                    <a:lnTo>
                      <a:pt x="91" y="0"/>
                    </a:lnTo>
                    <a:lnTo>
                      <a:pt x="97" y="2"/>
                    </a:lnTo>
                    <a:lnTo>
                      <a:pt x="102" y="2"/>
                    </a:lnTo>
                    <a:lnTo>
                      <a:pt x="110" y="6"/>
                    </a:lnTo>
                    <a:lnTo>
                      <a:pt x="118" y="6"/>
                    </a:lnTo>
                    <a:lnTo>
                      <a:pt x="123" y="8"/>
                    </a:lnTo>
                    <a:lnTo>
                      <a:pt x="129" y="11"/>
                    </a:lnTo>
                    <a:lnTo>
                      <a:pt x="135" y="15"/>
                    </a:lnTo>
                    <a:lnTo>
                      <a:pt x="146" y="19"/>
                    </a:lnTo>
                    <a:lnTo>
                      <a:pt x="156" y="25"/>
                    </a:lnTo>
                    <a:lnTo>
                      <a:pt x="165" y="29"/>
                    </a:lnTo>
                    <a:lnTo>
                      <a:pt x="175" y="34"/>
                    </a:lnTo>
                    <a:lnTo>
                      <a:pt x="180" y="38"/>
                    </a:lnTo>
                    <a:lnTo>
                      <a:pt x="186" y="40"/>
                    </a:lnTo>
                    <a:lnTo>
                      <a:pt x="188" y="42"/>
                    </a:lnTo>
                    <a:lnTo>
                      <a:pt x="190" y="46"/>
                    </a:lnTo>
                    <a:lnTo>
                      <a:pt x="192" y="46"/>
                    </a:lnTo>
                    <a:lnTo>
                      <a:pt x="195" y="49"/>
                    </a:lnTo>
                    <a:lnTo>
                      <a:pt x="201" y="57"/>
                    </a:lnTo>
                    <a:lnTo>
                      <a:pt x="211" y="67"/>
                    </a:lnTo>
                    <a:lnTo>
                      <a:pt x="214" y="72"/>
                    </a:lnTo>
                    <a:lnTo>
                      <a:pt x="220" y="78"/>
                    </a:lnTo>
                    <a:lnTo>
                      <a:pt x="226" y="84"/>
                    </a:lnTo>
                    <a:lnTo>
                      <a:pt x="232" y="93"/>
                    </a:lnTo>
                    <a:lnTo>
                      <a:pt x="237" y="99"/>
                    </a:lnTo>
                    <a:lnTo>
                      <a:pt x="245" y="108"/>
                    </a:lnTo>
                    <a:lnTo>
                      <a:pt x="251" y="118"/>
                    </a:lnTo>
                    <a:lnTo>
                      <a:pt x="258" y="129"/>
                    </a:lnTo>
                    <a:lnTo>
                      <a:pt x="264" y="139"/>
                    </a:lnTo>
                    <a:lnTo>
                      <a:pt x="270" y="150"/>
                    </a:lnTo>
                    <a:lnTo>
                      <a:pt x="273" y="156"/>
                    </a:lnTo>
                    <a:lnTo>
                      <a:pt x="277" y="162"/>
                    </a:lnTo>
                    <a:lnTo>
                      <a:pt x="279" y="169"/>
                    </a:lnTo>
                    <a:lnTo>
                      <a:pt x="283" y="175"/>
                    </a:lnTo>
                    <a:lnTo>
                      <a:pt x="285" y="181"/>
                    </a:lnTo>
                    <a:lnTo>
                      <a:pt x="289" y="186"/>
                    </a:lnTo>
                    <a:lnTo>
                      <a:pt x="291" y="194"/>
                    </a:lnTo>
                    <a:lnTo>
                      <a:pt x="294" y="200"/>
                    </a:lnTo>
                    <a:lnTo>
                      <a:pt x="296" y="207"/>
                    </a:lnTo>
                    <a:lnTo>
                      <a:pt x="298" y="215"/>
                    </a:lnTo>
                    <a:lnTo>
                      <a:pt x="302" y="221"/>
                    </a:lnTo>
                    <a:lnTo>
                      <a:pt x="306" y="230"/>
                    </a:lnTo>
                    <a:lnTo>
                      <a:pt x="308" y="236"/>
                    </a:lnTo>
                    <a:lnTo>
                      <a:pt x="310" y="243"/>
                    </a:lnTo>
                    <a:lnTo>
                      <a:pt x="311" y="251"/>
                    </a:lnTo>
                    <a:lnTo>
                      <a:pt x="315" y="261"/>
                    </a:lnTo>
                    <a:lnTo>
                      <a:pt x="317" y="266"/>
                    </a:lnTo>
                    <a:lnTo>
                      <a:pt x="319" y="276"/>
                    </a:lnTo>
                    <a:lnTo>
                      <a:pt x="321" y="283"/>
                    </a:lnTo>
                    <a:lnTo>
                      <a:pt x="323" y="291"/>
                    </a:lnTo>
                    <a:lnTo>
                      <a:pt x="325" y="301"/>
                    </a:lnTo>
                    <a:lnTo>
                      <a:pt x="327" y="308"/>
                    </a:lnTo>
                    <a:lnTo>
                      <a:pt x="327" y="318"/>
                    </a:lnTo>
                    <a:lnTo>
                      <a:pt x="329" y="327"/>
                    </a:lnTo>
                    <a:lnTo>
                      <a:pt x="329" y="335"/>
                    </a:lnTo>
                    <a:lnTo>
                      <a:pt x="330" y="344"/>
                    </a:lnTo>
                    <a:lnTo>
                      <a:pt x="330" y="354"/>
                    </a:lnTo>
                    <a:lnTo>
                      <a:pt x="332" y="363"/>
                    </a:lnTo>
                    <a:lnTo>
                      <a:pt x="332" y="371"/>
                    </a:lnTo>
                    <a:lnTo>
                      <a:pt x="332" y="378"/>
                    </a:lnTo>
                    <a:lnTo>
                      <a:pt x="332" y="388"/>
                    </a:lnTo>
                    <a:lnTo>
                      <a:pt x="332" y="396"/>
                    </a:lnTo>
                    <a:lnTo>
                      <a:pt x="330" y="403"/>
                    </a:lnTo>
                    <a:lnTo>
                      <a:pt x="330" y="411"/>
                    </a:lnTo>
                    <a:lnTo>
                      <a:pt x="330" y="418"/>
                    </a:lnTo>
                    <a:lnTo>
                      <a:pt x="330" y="426"/>
                    </a:lnTo>
                    <a:lnTo>
                      <a:pt x="329" y="432"/>
                    </a:lnTo>
                    <a:lnTo>
                      <a:pt x="329" y="439"/>
                    </a:lnTo>
                    <a:lnTo>
                      <a:pt x="327" y="445"/>
                    </a:lnTo>
                    <a:lnTo>
                      <a:pt x="327" y="453"/>
                    </a:lnTo>
                    <a:lnTo>
                      <a:pt x="325" y="458"/>
                    </a:lnTo>
                    <a:lnTo>
                      <a:pt x="323" y="464"/>
                    </a:lnTo>
                    <a:lnTo>
                      <a:pt x="323" y="470"/>
                    </a:lnTo>
                    <a:lnTo>
                      <a:pt x="321" y="477"/>
                    </a:lnTo>
                    <a:lnTo>
                      <a:pt x="317" y="487"/>
                    </a:lnTo>
                    <a:lnTo>
                      <a:pt x="313" y="496"/>
                    </a:lnTo>
                    <a:lnTo>
                      <a:pt x="308" y="504"/>
                    </a:lnTo>
                    <a:lnTo>
                      <a:pt x="306" y="514"/>
                    </a:lnTo>
                    <a:lnTo>
                      <a:pt x="300" y="521"/>
                    </a:lnTo>
                    <a:lnTo>
                      <a:pt x="296" y="527"/>
                    </a:lnTo>
                    <a:lnTo>
                      <a:pt x="292" y="534"/>
                    </a:lnTo>
                    <a:lnTo>
                      <a:pt x="289" y="540"/>
                    </a:lnTo>
                    <a:lnTo>
                      <a:pt x="277" y="550"/>
                    </a:lnTo>
                    <a:lnTo>
                      <a:pt x="268" y="557"/>
                    </a:lnTo>
                    <a:lnTo>
                      <a:pt x="260" y="563"/>
                    </a:lnTo>
                    <a:lnTo>
                      <a:pt x="252" y="567"/>
                    </a:lnTo>
                    <a:lnTo>
                      <a:pt x="245" y="569"/>
                    </a:lnTo>
                    <a:lnTo>
                      <a:pt x="241" y="571"/>
                    </a:lnTo>
                    <a:lnTo>
                      <a:pt x="237" y="572"/>
                    </a:lnTo>
                    <a:lnTo>
                      <a:pt x="233" y="572"/>
                    </a:lnTo>
                    <a:lnTo>
                      <a:pt x="226" y="574"/>
                    </a:lnTo>
                    <a:lnTo>
                      <a:pt x="218" y="572"/>
                    </a:lnTo>
                    <a:lnTo>
                      <a:pt x="213" y="572"/>
                    </a:lnTo>
                    <a:lnTo>
                      <a:pt x="205" y="572"/>
                    </a:lnTo>
                    <a:lnTo>
                      <a:pt x="197" y="571"/>
                    </a:lnTo>
                    <a:lnTo>
                      <a:pt x="186" y="565"/>
                    </a:lnTo>
                    <a:lnTo>
                      <a:pt x="176" y="559"/>
                    </a:lnTo>
                    <a:lnTo>
                      <a:pt x="169" y="553"/>
                    </a:lnTo>
                    <a:lnTo>
                      <a:pt x="165" y="550"/>
                    </a:lnTo>
                    <a:lnTo>
                      <a:pt x="157" y="544"/>
                    </a:lnTo>
                    <a:lnTo>
                      <a:pt x="154" y="538"/>
                    </a:lnTo>
                    <a:lnTo>
                      <a:pt x="146" y="533"/>
                    </a:lnTo>
                    <a:lnTo>
                      <a:pt x="140" y="525"/>
                    </a:lnTo>
                    <a:lnTo>
                      <a:pt x="133" y="517"/>
                    </a:lnTo>
                    <a:lnTo>
                      <a:pt x="125" y="510"/>
                    </a:lnTo>
                    <a:lnTo>
                      <a:pt x="119" y="500"/>
                    </a:lnTo>
                    <a:lnTo>
                      <a:pt x="112" y="491"/>
                    </a:lnTo>
                    <a:lnTo>
                      <a:pt x="104" y="479"/>
                    </a:lnTo>
                    <a:lnTo>
                      <a:pt x="99" y="468"/>
                    </a:lnTo>
                    <a:lnTo>
                      <a:pt x="190" y="430"/>
                    </a:lnTo>
                    <a:lnTo>
                      <a:pt x="190" y="428"/>
                    </a:lnTo>
                    <a:lnTo>
                      <a:pt x="192" y="422"/>
                    </a:lnTo>
                    <a:lnTo>
                      <a:pt x="192" y="417"/>
                    </a:lnTo>
                    <a:lnTo>
                      <a:pt x="194" y="413"/>
                    </a:lnTo>
                    <a:lnTo>
                      <a:pt x="194" y="407"/>
                    </a:lnTo>
                    <a:lnTo>
                      <a:pt x="195" y="401"/>
                    </a:lnTo>
                    <a:lnTo>
                      <a:pt x="195" y="396"/>
                    </a:lnTo>
                    <a:lnTo>
                      <a:pt x="197" y="388"/>
                    </a:lnTo>
                    <a:lnTo>
                      <a:pt x="197" y="378"/>
                    </a:lnTo>
                    <a:lnTo>
                      <a:pt x="197" y="373"/>
                    </a:lnTo>
                    <a:lnTo>
                      <a:pt x="197" y="363"/>
                    </a:lnTo>
                    <a:lnTo>
                      <a:pt x="197" y="354"/>
                    </a:lnTo>
                    <a:lnTo>
                      <a:pt x="197" y="344"/>
                    </a:lnTo>
                    <a:lnTo>
                      <a:pt x="197" y="335"/>
                    </a:lnTo>
                    <a:lnTo>
                      <a:pt x="194" y="323"/>
                    </a:lnTo>
                    <a:lnTo>
                      <a:pt x="192" y="314"/>
                    </a:lnTo>
                    <a:lnTo>
                      <a:pt x="190" y="304"/>
                    </a:lnTo>
                    <a:lnTo>
                      <a:pt x="186" y="293"/>
                    </a:lnTo>
                    <a:lnTo>
                      <a:pt x="180" y="281"/>
                    </a:lnTo>
                    <a:lnTo>
                      <a:pt x="176" y="272"/>
                    </a:lnTo>
                    <a:lnTo>
                      <a:pt x="171" y="261"/>
                    </a:lnTo>
                    <a:lnTo>
                      <a:pt x="165" y="249"/>
                    </a:lnTo>
                    <a:lnTo>
                      <a:pt x="157" y="238"/>
                    </a:lnTo>
                    <a:lnTo>
                      <a:pt x="148" y="228"/>
                    </a:lnTo>
                    <a:lnTo>
                      <a:pt x="140" y="217"/>
                    </a:lnTo>
                    <a:lnTo>
                      <a:pt x="131" y="207"/>
                    </a:lnTo>
                    <a:lnTo>
                      <a:pt x="123" y="200"/>
                    </a:lnTo>
                    <a:lnTo>
                      <a:pt x="119" y="196"/>
                    </a:lnTo>
                    <a:lnTo>
                      <a:pt x="112" y="190"/>
                    </a:lnTo>
                    <a:lnTo>
                      <a:pt x="106" y="186"/>
                    </a:lnTo>
                    <a:lnTo>
                      <a:pt x="99" y="181"/>
                    </a:lnTo>
                    <a:lnTo>
                      <a:pt x="93" y="177"/>
                    </a:lnTo>
                    <a:lnTo>
                      <a:pt x="85" y="171"/>
                    </a:lnTo>
                    <a:lnTo>
                      <a:pt x="80" y="167"/>
                    </a:lnTo>
                    <a:lnTo>
                      <a:pt x="7" y="181"/>
                    </a:lnTo>
                    <a:close/>
                  </a:path>
                </a:pathLst>
              </a:custGeom>
              <a:solidFill>
                <a:srgbClr val="6666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6" name="Freeform 188"/>
              <p:cNvSpPr>
                <a:spLocks/>
              </p:cNvSpPr>
              <p:nvPr/>
            </p:nvSpPr>
            <p:spPr bwMode="auto">
              <a:xfrm>
                <a:off x="1773" y="3150"/>
                <a:ext cx="424" cy="366"/>
              </a:xfrm>
              <a:custGeom>
                <a:avLst/>
                <a:gdLst>
                  <a:gd name="T0" fmla="*/ 1 w 847"/>
                  <a:gd name="T1" fmla="*/ 1 h 730"/>
                  <a:gd name="T2" fmla="*/ 1 w 847"/>
                  <a:gd name="T3" fmla="*/ 1 h 730"/>
                  <a:gd name="T4" fmla="*/ 0 w 847"/>
                  <a:gd name="T5" fmla="*/ 1 h 730"/>
                  <a:gd name="T6" fmla="*/ 1 w 847"/>
                  <a:gd name="T7" fmla="*/ 1 h 730"/>
                  <a:gd name="T8" fmla="*/ 1 w 847"/>
                  <a:gd name="T9" fmla="*/ 1 h 730"/>
                  <a:gd name="T10" fmla="*/ 1 w 847"/>
                  <a:gd name="T11" fmla="*/ 1 h 730"/>
                  <a:gd name="T12" fmla="*/ 1 w 847"/>
                  <a:gd name="T13" fmla="*/ 1 h 730"/>
                  <a:gd name="T14" fmla="*/ 1 w 847"/>
                  <a:gd name="T15" fmla="*/ 1 h 730"/>
                  <a:gd name="T16" fmla="*/ 1 w 847"/>
                  <a:gd name="T17" fmla="*/ 1 h 730"/>
                  <a:gd name="T18" fmla="*/ 1 w 847"/>
                  <a:gd name="T19" fmla="*/ 1 h 730"/>
                  <a:gd name="T20" fmla="*/ 1 w 847"/>
                  <a:gd name="T21" fmla="*/ 1 h 730"/>
                  <a:gd name="T22" fmla="*/ 1 w 847"/>
                  <a:gd name="T23" fmla="*/ 1 h 730"/>
                  <a:gd name="T24" fmla="*/ 1 w 847"/>
                  <a:gd name="T25" fmla="*/ 1 h 730"/>
                  <a:gd name="T26" fmla="*/ 1 w 847"/>
                  <a:gd name="T27" fmla="*/ 1 h 730"/>
                  <a:gd name="T28" fmla="*/ 1 w 847"/>
                  <a:gd name="T29" fmla="*/ 1 h 730"/>
                  <a:gd name="T30" fmla="*/ 1 w 847"/>
                  <a:gd name="T31" fmla="*/ 1 h 730"/>
                  <a:gd name="T32" fmla="*/ 1 w 847"/>
                  <a:gd name="T33" fmla="*/ 1 h 730"/>
                  <a:gd name="T34" fmla="*/ 1 w 847"/>
                  <a:gd name="T35" fmla="*/ 1 h 730"/>
                  <a:gd name="T36" fmla="*/ 1 w 847"/>
                  <a:gd name="T37" fmla="*/ 1 h 730"/>
                  <a:gd name="T38" fmla="*/ 1 w 847"/>
                  <a:gd name="T39" fmla="*/ 1 h 730"/>
                  <a:gd name="T40" fmla="*/ 1 w 847"/>
                  <a:gd name="T41" fmla="*/ 1 h 730"/>
                  <a:gd name="T42" fmla="*/ 1 w 847"/>
                  <a:gd name="T43" fmla="*/ 1 h 730"/>
                  <a:gd name="T44" fmla="*/ 1 w 847"/>
                  <a:gd name="T45" fmla="*/ 1 h 730"/>
                  <a:gd name="T46" fmla="*/ 1 w 847"/>
                  <a:gd name="T47" fmla="*/ 1 h 730"/>
                  <a:gd name="T48" fmla="*/ 1 w 847"/>
                  <a:gd name="T49" fmla="*/ 1 h 730"/>
                  <a:gd name="T50" fmla="*/ 1 w 847"/>
                  <a:gd name="T51" fmla="*/ 1 h 730"/>
                  <a:gd name="T52" fmla="*/ 1 w 847"/>
                  <a:gd name="T53" fmla="*/ 1 h 730"/>
                  <a:gd name="T54" fmla="*/ 1 w 847"/>
                  <a:gd name="T55" fmla="*/ 1 h 730"/>
                  <a:gd name="T56" fmla="*/ 1 w 847"/>
                  <a:gd name="T57" fmla="*/ 1 h 730"/>
                  <a:gd name="T58" fmla="*/ 1 w 847"/>
                  <a:gd name="T59" fmla="*/ 1 h 730"/>
                  <a:gd name="T60" fmla="*/ 1 w 847"/>
                  <a:gd name="T61" fmla="*/ 1 h 730"/>
                  <a:gd name="T62" fmla="*/ 1 w 847"/>
                  <a:gd name="T63" fmla="*/ 1 h 730"/>
                  <a:gd name="T64" fmla="*/ 1 w 847"/>
                  <a:gd name="T65" fmla="*/ 1 h 730"/>
                  <a:gd name="T66" fmla="*/ 1 w 847"/>
                  <a:gd name="T67" fmla="*/ 1 h 730"/>
                  <a:gd name="T68" fmla="*/ 1 w 847"/>
                  <a:gd name="T69" fmla="*/ 1 h 730"/>
                  <a:gd name="T70" fmla="*/ 1 w 847"/>
                  <a:gd name="T71" fmla="*/ 0 h 730"/>
                  <a:gd name="T72" fmla="*/ 1 w 847"/>
                  <a:gd name="T73" fmla="*/ 1 h 7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47"/>
                  <a:gd name="T112" fmla="*/ 0 h 730"/>
                  <a:gd name="T113" fmla="*/ 847 w 847"/>
                  <a:gd name="T114" fmla="*/ 730 h 7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47" h="730">
                    <a:moveTo>
                      <a:pt x="847" y="445"/>
                    </a:moveTo>
                    <a:lnTo>
                      <a:pt x="163" y="730"/>
                    </a:lnTo>
                    <a:lnTo>
                      <a:pt x="3" y="310"/>
                    </a:lnTo>
                    <a:lnTo>
                      <a:pt x="1" y="308"/>
                    </a:lnTo>
                    <a:lnTo>
                      <a:pt x="0" y="302"/>
                    </a:lnTo>
                    <a:lnTo>
                      <a:pt x="0" y="297"/>
                    </a:lnTo>
                    <a:lnTo>
                      <a:pt x="0" y="287"/>
                    </a:lnTo>
                    <a:lnTo>
                      <a:pt x="3" y="278"/>
                    </a:lnTo>
                    <a:lnTo>
                      <a:pt x="7" y="266"/>
                    </a:lnTo>
                    <a:lnTo>
                      <a:pt x="11" y="262"/>
                    </a:lnTo>
                    <a:lnTo>
                      <a:pt x="15" y="257"/>
                    </a:lnTo>
                    <a:lnTo>
                      <a:pt x="21" y="253"/>
                    </a:lnTo>
                    <a:lnTo>
                      <a:pt x="28" y="249"/>
                    </a:lnTo>
                    <a:lnTo>
                      <a:pt x="32" y="245"/>
                    </a:lnTo>
                    <a:lnTo>
                      <a:pt x="40" y="241"/>
                    </a:lnTo>
                    <a:lnTo>
                      <a:pt x="43" y="238"/>
                    </a:lnTo>
                    <a:lnTo>
                      <a:pt x="51" y="236"/>
                    </a:lnTo>
                    <a:lnTo>
                      <a:pt x="57" y="232"/>
                    </a:lnTo>
                    <a:lnTo>
                      <a:pt x="64" y="230"/>
                    </a:lnTo>
                    <a:lnTo>
                      <a:pt x="70" y="226"/>
                    </a:lnTo>
                    <a:lnTo>
                      <a:pt x="79" y="222"/>
                    </a:lnTo>
                    <a:lnTo>
                      <a:pt x="89" y="219"/>
                    </a:lnTo>
                    <a:lnTo>
                      <a:pt x="98" y="217"/>
                    </a:lnTo>
                    <a:lnTo>
                      <a:pt x="108" y="211"/>
                    </a:lnTo>
                    <a:lnTo>
                      <a:pt x="119" y="207"/>
                    </a:lnTo>
                    <a:lnTo>
                      <a:pt x="131" y="203"/>
                    </a:lnTo>
                    <a:lnTo>
                      <a:pt x="142" y="200"/>
                    </a:lnTo>
                    <a:lnTo>
                      <a:pt x="154" y="194"/>
                    </a:lnTo>
                    <a:lnTo>
                      <a:pt x="167" y="188"/>
                    </a:lnTo>
                    <a:lnTo>
                      <a:pt x="178" y="184"/>
                    </a:lnTo>
                    <a:lnTo>
                      <a:pt x="192" y="179"/>
                    </a:lnTo>
                    <a:lnTo>
                      <a:pt x="203" y="173"/>
                    </a:lnTo>
                    <a:lnTo>
                      <a:pt x="218" y="167"/>
                    </a:lnTo>
                    <a:lnTo>
                      <a:pt x="231" y="164"/>
                    </a:lnTo>
                    <a:lnTo>
                      <a:pt x="247" y="158"/>
                    </a:lnTo>
                    <a:lnTo>
                      <a:pt x="260" y="152"/>
                    </a:lnTo>
                    <a:lnTo>
                      <a:pt x="273" y="146"/>
                    </a:lnTo>
                    <a:lnTo>
                      <a:pt x="288" y="143"/>
                    </a:lnTo>
                    <a:lnTo>
                      <a:pt x="304" y="137"/>
                    </a:lnTo>
                    <a:lnTo>
                      <a:pt x="317" y="131"/>
                    </a:lnTo>
                    <a:lnTo>
                      <a:pt x="334" y="125"/>
                    </a:lnTo>
                    <a:lnTo>
                      <a:pt x="347" y="120"/>
                    </a:lnTo>
                    <a:lnTo>
                      <a:pt x="363" y="116"/>
                    </a:lnTo>
                    <a:lnTo>
                      <a:pt x="376" y="108"/>
                    </a:lnTo>
                    <a:lnTo>
                      <a:pt x="391" y="103"/>
                    </a:lnTo>
                    <a:lnTo>
                      <a:pt x="406" y="97"/>
                    </a:lnTo>
                    <a:lnTo>
                      <a:pt x="420" y="91"/>
                    </a:lnTo>
                    <a:lnTo>
                      <a:pt x="433" y="86"/>
                    </a:lnTo>
                    <a:lnTo>
                      <a:pt x="448" y="82"/>
                    </a:lnTo>
                    <a:lnTo>
                      <a:pt x="463" y="76"/>
                    </a:lnTo>
                    <a:lnTo>
                      <a:pt x="477" y="72"/>
                    </a:lnTo>
                    <a:lnTo>
                      <a:pt x="490" y="65"/>
                    </a:lnTo>
                    <a:lnTo>
                      <a:pt x="503" y="61"/>
                    </a:lnTo>
                    <a:lnTo>
                      <a:pt x="515" y="55"/>
                    </a:lnTo>
                    <a:lnTo>
                      <a:pt x="530" y="51"/>
                    </a:lnTo>
                    <a:lnTo>
                      <a:pt x="541" y="46"/>
                    </a:lnTo>
                    <a:lnTo>
                      <a:pt x="553" y="42"/>
                    </a:lnTo>
                    <a:lnTo>
                      <a:pt x="564" y="38"/>
                    </a:lnTo>
                    <a:lnTo>
                      <a:pt x="577" y="36"/>
                    </a:lnTo>
                    <a:lnTo>
                      <a:pt x="587" y="30"/>
                    </a:lnTo>
                    <a:lnTo>
                      <a:pt x="596" y="27"/>
                    </a:lnTo>
                    <a:lnTo>
                      <a:pt x="606" y="23"/>
                    </a:lnTo>
                    <a:lnTo>
                      <a:pt x="615" y="19"/>
                    </a:lnTo>
                    <a:lnTo>
                      <a:pt x="623" y="17"/>
                    </a:lnTo>
                    <a:lnTo>
                      <a:pt x="632" y="13"/>
                    </a:lnTo>
                    <a:lnTo>
                      <a:pt x="638" y="11"/>
                    </a:lnTo>
                    <a:lnTo>
                      <a:pt x="646" y="9"/>
                    </a:lnTo>
                    <a:lnTo>
                      <a:pt x="651" y="6"/>
                    </a:lnTo>
                    <a:lnTo>
                      <a:pt x="657" y="4"/>
                    </a:lnTo>
                    <a:lnTo>
                      <a:pt x="661" y="2"/>
                    </a:lnTo>
                    <a:lnTo>
                      <a:pt x="665" y="2"/>
                    </a:lnTo>
                    <a:lnTo>
                      <a:pt x="670" y="0"/>
                    </a:lnTo>
                    <a:lnTo>
                      <a:pt x="672" y="0"/>
                    </a:lnTo>
                    <a:lnTo>
                      <a:pt x="847" y="445"/>
                    </a:lnTo>
                    <a:close/>
                  </a:path>
                </a:pathLst>
              </a:custGeom>
              <a:solidFill>
                <a:srgbClr val="6BAB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7" name="Freeform 189"/>
              <p:cNvSpPr>
                <a:spLocks/>
              </p:cNvSpPr>
              <p:nvPr/>
            </p:nvSpPr>
            <p:spPr bwMode="auto">
              <a:xfrm>
                <a:off x="1860" y="3229"/>
                <a:ext cx="217" cy="153"/>
              </a:xfrm>
              <a:custGeom>
                <a:avLst/>
                <a:gdLst>
                  <a:gd name="T0" fmla="*/ 1 w 434"/>
                  <a:gd name="T1" fmla="*/ 1 h 304"/>
                  <a:gd name="T2" fmla="*/ 1 w 434"/>
                  <a:gd name="T3" fmla="*/ 0 h 304"/>
                  <a:gd name="T4" fmla="*/ 1 w 434"/>
                  <a:gd name="T5" fmla="*/ 1 h 304"/>
                  <a:gd name="T6" fmla="*/ 1 w 434"/>
                  <a:gd name="T7" fmla="*/ 1 h 304"/>
                  <a:gd name="T8" fmla="*/ 0 w 434"/>
                  <a:gd name="T9" fmla="*/ 1 h 304"/>
                  <a:gd name="T10" fmla="*/ 1 w 434"/>
                  <a:gd name="T11" fmla="*/ 1 h 304"/>
                  <a:gd name="T12" fmla="*/ 1 w 434"/>
                  <a:gd name="T13" fmla="*/ 1 h 304"/>
                  <a:gd name="T14" fmla="*/ 0 60000 65536"/>
                  <a:gd name="T15" fmla="*/ 0 60000 65536"/>
                  <a:gd name="T16" fmla="*/ 0 60000 65536"/>
                  <a:gd name="T17" fmla="*/ 0 60000 65536"/>
                  <a:gd name="T18" fmla="*/ 0 60000 65536"/>
                  <a:gd name="T19" fmla="*/ 0 60000 65536"/>
                  <a:gd name="T20" fmla="*/ 0 60000 65536"/>
                  <a:gd name="T21" fmla="*/ 0 w 434"/>
                  <a:gd name="T22" fmla="*/ 0 h 304"/>
                  <a:gd name="T23" fmla="*/ 434 w 434"/>
                  <a:gd name="T24" fmla="*/ 304 h 3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4" h="304">
                    <a:moveTo>
                      <a:pt x="16" y="131"/>
                    </a:moveTo>
                    <a:lnTo>
                      <a:pt x="381" y="0"/>
                    </a:lnTo>
                    <a:lnTo>
                      <a:pt x="434" y="161"/>
                    </a:lnTo>
                    <a:lnTo>
                      <a:pt x="63" y="304"/>
                    </a:lnTo>
                    <a:lnTo>
                      <a:pt x="0" y="133"/>
                    </a:lnTo>
                    <a:lnTo>
                      <a:pt x="16" y="131"/>
                    </a:lnTo>
                    <a:close/>
                  </a:path>
                </a:pathLst>
              </a:custGeom>
              <a:solidFill>
                <a:srgbClr val="4D66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8" name="Freeform 190"/>
              <p:cNvSpPr>
                <a:spLocks/>
              </p:cNvSpPr>
              <p:nvPr/>
            </p:nvSpPr>
            <p:spPr bwMode="auto">
              <a:xfrm>
                <a:off x="1702" y="3529"/>
                <a:ext cx="39" cy="48"/>
              </a:xfrm>
              <a:custGeom>
                <a:avLst/>
                <a:gdLst>
                  <a:gd name="T0" fmla="*/ 0 w 80"/>
                  <a:gd name="T1" fmla="*/ 0 h 97"/>
                  <a:gd name="T2" fmla="*/ 0 w 80"/>
                  <a:gd name="T3" fmla="*/ 0 h 97"/>
                  <a:gd name="T4" fmla="*/ 0 w 80"/>
                  <a:gd name="T5" fmla="*/ 0 h 97"/>
                  <a:gd name="T6" fmla="*/ 0 w 80"/>
                  <a:gd name="T7" fmla="*/ 0 h 97"/>
                  <a:gd name="T8" fmla="*/ 0 w 80"/>
                  <a:gd name="T9" fmla="*/ 0 h 97"/>
                  <a:gd name="T10" fmla="*/ 0 w 80"/>
                  <a:gd name="T11" fmla="*/ 0 h 97"/>
                  <a:gd name="T12" fmla="*/ 0 w 80"/>
                  <a:gd name="T13" fmla="*/ 0 h 97"/>
                  <a:gd name="T14" fmla="*/ 0 w 80"/>
                  <a:gd name="T15" fmla="*/ 0 h 97"/>
                  <a:gd name="T16" fmla="*/ 0 w 80"/>
                  <a:gd name="T17" fmla="*/ 0 h 97"/>
                  <a:gd name="T18" fmla="*/ 0 w 80"/>
                  <a:gd name="T19" fmla="*/ 0 h 97"/>
                  <a:gd name="T20" fmla="*/ 0 w 80"/>
                  <a:gd name="T21" fmla="*/ 0 h 97"/>
                  <a:gd name="T22" fmla="*/ 0 w 80"/>
                  <a:gd name="T23" fmla="*/ 0 h 97"/>
                  <a:gd name="T24" fmla="*/ 0 w 80"/>
                  <a:gd name="T25" fmla="*/ 0 h 97"/>
                  <a:gd name="T26" fmla="*/ 0 w 80"/>
                  <a:gd name="T27" fmla="*/ 0 h 97"/>
                  <a:gd name="T28" fmla="*/ 0 w 80"/>
                  <a:gd name="T29" fmla="*/ 0 h 97"/>
                  <a:gd name="T30" fmla="*/ 0 w 80"/>
                  <a:gd name="T31" fmla="*/ 0 h 97"/>
                  <a:gd name="T32" fmla="*/ 0 w 80"/>
                  <a:gd name="T33" fmla="*/ 0 h 97"/>
                  <a:gd name="T34" fmla="*/ 0 w 80"/>
                  <a:gd name="T35" fmla="*/ 0 h 97"/>
                  <a:gd name="T36" fmla="*/ 0 w 80"/>
                  <a:gd name="T37" fmla="*/ 0 h 97"/>
                  <a:gd name="T38" fmla="*/ 0 w 80"/>
                  <a:gd name="T39" fmla="*/ 0 h 97"/>
                  <a:gd name="T40" fmla="*/ 0 w 80"/>
                  <a:gd name="T41" fmla="*/ 0 h 97"/>
                  <a:gd name="T42" fmla="*/ 0 w 80"/>
                  <a:gd name="T43" fmla="*/ 0 h 97"/>
                  <a:gd name="T44" fmla="*/ 0 w 80"/>
                  <a:gd name="T45" fmla="*/ 0 h 97"/>
                  <a:gd name="T46" fmla="*/ 0 w 80"/>
                  <a:gd name="T47" fmla="*/ 0 h 97"/>
                  <a:gd name="T48" fmla="*/ 0 w 80"/>
                  <a:gd name="T49" fmla="*/ 0 h 97"/>
                  <a:gd name="T50" fmla="*/ 0 w 80"/>
                  <a:gd name="T51" fmla="*/ 0 h 97"/>
                  <a:gd name="T52" fmla="*/ 0 w 80"/>
                  <a:gd name="T53" fmla="*/ 0 h 97"/>
                  <a:gd name="T54" fmla="*/ 0 w 80"/>
                  <a:gd name="T55" fmla="*/ 0 h 97"/>
                  <a:gd name="T56" fmla="*/ 0 w 80"/>
                  <a:gd name="T57" fmla="*/ 0 h 97"/>
                  <a:gd name="T58" fmla="*/ 0 w 80"/>
                  <a:gd name="T59" fmla="*/ 0 h 97"/>
                  <a:gd name="T60" fmla="*/ 0 w 80"/>
                  <a:gd name="T61" fmla="*/ 0 h 97"/>
                  <a:gd name="T62" fmla="*/ 0 w 80"/>
                  <a:gd name="T63" fmla="*/ 0 h 97"/>
                  <a:gd name="T64" fmla="*/ 0 w 80"/>
                  <a:gd name="T65" fmla="*/ 0 h 97"/>
                  <a:gd name="T66" fmla="*/ 0 w 80"/>
                  <a:gd name="T67" fmla="*/ 0 h 97"/>
                  <a:gd name="T68" fmla="*/ 0 w 80"/>
                  <a:gd name="T69" fmla="*/ 0 h 97"/>
                  <a:gd name="T70" fmla="*/ 0 w 80"/>
                  <a:gd name="T71" fmla="*/ 0 h 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0"/>
                  <a:gd name="T109" fmla="*/ 0 h 97"/>
                  <a:gd name="T110" fmla="*/ 80 w 80"/>
                  <a:gd name="T111" fmla="*/ 97 h 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0" h="97">
                    <a:moveTo>
                      <a:pt x="40" y="97"/>
                    </a:moveTo>
                    <a:lnTo>
                      <a:pt x="38" y="95"/>
                    </a:lnTo>
                    <a:lnTo>
                      <a:pt x="32" y="91"/>
                    </a:lnTo>
                    <a:lnTo>
                      <a:pt x="23" y="85"/>
                    </a:lnTo>
                    <a:lnTo>
                      <a:pt x="13" y="78"/>
                    </a:lnTo>
                    <a:lnTo>
                      <a:pt x="10" y="72"/>
                    </a:lnTo>
                    <a:lnTo>
                      <a:pt x="6" y="66"/>
                    </a:lnTo>
                    <a:lnTo>
                      <a:pt x="2" y="61"/>
                    </a:lnTo>
                    <a:lnTo>
                      <a:pt x="2" y="55"/>
                    </a:lnTo>
                    <a:lnTo>
                      <a:pt x="0" y="49"/>
                    </a:lnTo>
                    <a:lnTo>
                      <a:pt x="0" y="44"/>
                    </a:lnTo>
                    <a:lnTo>
                      <a:pt x="2" y="38"/>
                    </a:lnTo>
                    <a:lnTo>
                      <a:pt x="8" y="30"/>
                    </a:lnTo>
                    <a:lnTo>
                      <a:pt x="13" y="23"/>
                    </a:lnTo>
                    <a:lnTo>
                      <a:pt x="23" y="15"/>
                    </a:lnTo>
                    <a:lnTo>
                      <a:pt x="27" y="11"/>
                    </a:lnTo>
                    <a:lnTo>
                      <a:pt x="32" y="8"/>
                    </a:lnTo>
                    <a:lnTo>
                      <a:pt x="38" y="4"/>
                    </a:lnTo>
                    <a:lnTo>
                      <a:pt x="48" y="0"/>
                    </a:lnTo>
                    <a:lnTo>
                      <a:pt x="51" y="2"/>
                    </a:lnTo>
                    <a:lnTo>
                      <a:pt x="57" y="6"/>
                    </a:lnTo>
                    <a:lnTo>
                      <a:pt x="63" y="9"/>
                    </a:lnTo>
                    <a:lnTo>
                      <a:pt x="68" y="13"/>
                    </a:lnTo>
                    <a:lnTo>
                      <a:pt x="74" y="21"/>
                    </a:lnTo>
                    <a:lnTo>
                      <a:pt x="78" y="28"/>
                    </a:lnTo>
                    <a:lnTo>
                      <a:pt x="80" y="40"/>
                    </a:lnTo>
                    <a:lnTo>
                      <a:pt x="78" y="49"/>
                    </a:lnTo>
                    <a:lnTo>
                      <a:pt x="78" y="59"/>
                    </a:lnTo>
                    <a:lnTo>
                      <a:pt x="76" y="66"/>
                    </a:lnTo>
                    <a:lnTo>
                      <a:pt x="72" y="74"/>
                    </a:lnTo>
                    <a:lnTo>
                      <a:pt x="70" y="78"/>
                    </a:lnTo>
                    <a:lnTo>
                      <a:pt x="68" y="84"/>
                    </a:lnTo>
                    <a:lnTo>
                      <a:pt x="68" y="85"/>
                    </a:lnTo>
                    <a:lnTo>
                      <a:pt x="68" y="87"/>
                    </a:lnTo>
                    <a:lnTo>
                      <a:pt x="40" y="97"/>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79" name="Freeform 191"/>
              <p:cNvSpPr>
                <a:spLocks/>
              </p:cNvSpPr>
              <p:nvPr/>
            </p:nvSpPr>
            <p:spPr bwMode="auto">
              <a:xfrm>
                <a:off x="1754" y="3509"/>
                <a:ext cx="40" cy="47"/>
              </a:xfrm>
              <a:custGeom>
                <a:avLst/>
                <a:gdLst>
                  <a:gd name="T0" fmla="*/ 1 w 79"/>
                  <a:gd name="T1" fmla="*/ 1 h 93"/>
                  <a:gd name="T2" fmla="*/ 1 w 79"/>
                  <a:gd name="T3" fmla="*/ 1 h 93"/>
                  <a:gd name="T4" fmla="*/ 1 w 79"/>
                  <a:gd name="T5" fmla="*/ 1 h 93"/>
                  <a:gd name="T6" fmla="*/ 1 w 79"/>
                  <a:gd name="T7" fmla="*/ 1 h 93"/>
                  <a:gd name="T8" fmla="*/ 1 w 79"/>
                  <a:gd name="T9" fmla="*/ 1 h 93"/>
                  <a:gd name="T10" fmla="*/ 1 w 79"/>
                  <a:gd name="T11" fmla="*/ 1 h 93"/>
                  <a:gd name="T12" fmla="*/ 1 w 79"/>
                  <a:gd name="T13" fmla="*/ 1 h 93"/>
                  <a:gd name="T14" fmla="*/ 0 w 79"/>
                  <a:gd name="T15" fmla="*/ 1 h 93"/>
                  <a:gd name="T16" fmla="*/ 1 w 79"/>
                  <a:gd name="T17" fmla="*/ 1 h 93"/>
                  <a:gd name="T18" fmla="*/ 1 w 79"/>
                  <a:gd name="T19" fmla="*/ 1 h 93"/>
                  <a:gd name="T20" fmla="*/ 1 w 79"/>
                  <a:gd name="T21" fmla="*/ 1 h 93"/>
                  <a:gd name="T22" fmla="*/ 1 w 79"/>
                  <a:gd name="T23" fmla="*/ 1 h 93"/>
                  <a:gd name="T24" fmla="*/ 1 w 79"/>
                  <a:gd name="T25" fmla="*/ 1 h 93"/>
                  <a:gd name="T26" fmla="*/ 1 w 79"/>
                  <a:gd name="T27" fmla="*/ 1 h 93"/>
                  <a:gd name="T28" fmla="*/ 1 w 79"/>
                  <a:gd name="T29" fmla="*/ 1 h 93"/>
                  <a:gd name="T30" fmla="*/ 1 w 79"/>
                  <a:gd name="T31" fmla="*/ 1 h 93"/>
                  <a:gd name="T32" fmla="*/ 1 w 79"/>
                  <a:gd name="T33" fmla="*/ 0 h 93"/>
                  <a:gd name="T34" fmla="*/ 1 w 79"/>
                  <a:gd name="T35" fmla="*/ 0 h 93"/>
                  <a:gd name="T36" fmla="*/ 1 w 79"/>
                  <a:gd name="T37" fmla="*/ 1 h 93"/>
                  <a:gd name="T38" fmla="*/ 1 w 79"/>
                  <a:gd name="T39" fmla="*/ 1 h 93"/>
                  <a:gd name="T40" fmla="*/ 1 w 79"/>
                  <a:gd name="T41" fmla="*/ 1 h 93"/>
                  <a:gd name="T42" fmla="*/ 1 w 79"/>
                  <a:gd name="T43" fmla="*/ 1 h 93"/>
                  <a:gd name="T44" fmla="*/ 1 w 79"/>
                  <a:gd name="T45" fmla="*/ 1 h 93"/>
                  <a:gd name="T46" fmla="*/ 1 w 79"/>
                  <a:gd name="T47" fmla="*/ 1 h 93"/>
                  <a:gd name="T48" fmla="*/ 1 w 79"/>
                  <a:gd name="T49" fmla="*/ 1 h 93"/>
                  <a:gd name="T50" fmla="*/ 1 w 79"/>
                  <a:gd name="T51" fmla="*/ 1 h 93"/>
                  <a:gd name="T52" fmla="*/ 1 w 79"/>
                  <a:gd name="T53" fmla="*/ 1 h 93"/>
                  <a:gd name="T54" fmla="*/ 1 w 79"/>
                  <a:gd name="T55" fmla="*/ 1 h 93"/>
                  <a:gd name="T56" fmla="*/ 1 w 79"/>
                  <a:gd name="T57" fmla="*/ 1 h 93"/>
                  <a:gd name="T58" fmla="*/ 1 w 79"/>
                  <a:gd name="T59" fmla="*/ 1 h 93"/>
                  <a:gd name="T60" fmla="*/ 1 w 79"/>
                  <a:gd name="T61" fmla="*/ 1 h 93"/>
                  <a:gd name="T62" fmla="*/ 1 w 79"/>
                  <a:gd name="T63" fmla="*/ 1 h 93"/>
                  <a:gd name="T64" fmla="*/ 1 w 79"/>
                  <a:gd name="T65" fmla="*/ 1 h 93"/>
                  <a:gd name="T66" fmla="*/ 1 w 79"/>
                  <a:gd name="T67" fmla="*/ 1 h 93"/>
                  <a:gd name="T68" fmla="*/ 1 w 79"/>
                  <a:gd name="T69" fmla="*/ 1 h 93"/>
                  <a:gd name="T70" fmla="*/ 1 w 79"/>
                  <a:gd name="T71" fmla="*/ 1 h 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9"/>
                  <a:gd name="T109" fmla="*/ 0 h 93"/>
                  <a:gd name="T110" fmla="*/ 79 w 79"/>
                  <a:gd name="T111" fmla="*/ 93 h 9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9" h="93">
                    <a:moveTo>
                      <a:pt x="41" y="93"/>
                    </a:moveTo>
                    <a:lnTo>
                      <a:pt x="38" y="91"/>
                    </a:lnTo>
                    <a:lnTo>
                      <a:pt x="32" y="89"/>
                    </a:lnTo>
                    <a:lnTo>
                      <a:pt x="22" y="82"/>
                    </a:lnTo>
                    <a:lnTo>
                      <a:pt x="15" y="74"/>
                    </a:lnTo>
                    <a:lnTo>
                      <a:pt x="7" y="63"/>
                    </a:lnTo>
                    <a:lnTo>
                      <a:pt x="1" y="53"/>
                    </a:lnTo>
                    <a:lnTo>
                      <a:pt x="0" y="46"/>
                    </a:lnTo>
                    <a:lnTo>
                      <a:pt x="1" y="40"/>
                    </a:lnTo>
                    <a:lnTo>
                      <a:pt x="3" y="34"/>
                    </a:lnTo>
                    <a:lnTo>
                      <a:pt x="9" y="27"/>
                    </a:lnTo>
                    <a:lnTo>
                      <a:pt x="15" y="21"/>
                    </a:lnTo>
                    <a:lnTo>
                      <a:pt x="24" y="13"/>
                    </a:lnTo>
                    <a:lnTo>
                      <a:pt x="28" y="9"/>
                    </a:lnTo>
                    <a:lnTo>
                      <a:pt x="34" y="6"/>
                    </a:lnTo>
                    <a:lnTo>
                      <a:pt x="41" y="2"/>
                    </a:lnTo>
                    <a:lnTo>
                      <a:pt x="49" y="0"/>
                    </a:lnTo>
                    <a:lnTo>
                      <a:pt x="53" y="0"/>
                    </a:lnTo>
                    <a:lnTo>
                      <a:pt x="59" y="2"/>
                    </a:lnTo>
                    <a:lnTo>
                      <a:pt x="64" y="6"/>
                    </a:lnTo>
                    <a:lnTo>
                      <a:pt x="70" y="11"/>
                    </a:lnTo>
                    <a:lnTo>
                      <a:pt x="76" y="17"/>
                    </a:lnTo>
                    <a:lnTo>
                      <a:pt x="76" y="21"/>
                    </a:lnTo>
                    <a:lnTo>
                      <a:pt x="78" y="27"/>
                    </a:lnTo>
                    <a:lnTo>
                      <a:pt x="79" y="32"/>
                    </a:lnTo>
                    <a:lnTo>
                      <a:pt x="79" y="38"/>
                    </a:lnTo>
                    <a:lnTo>
                      <a:pt x="79" y="48"/>
                    </a:lnTo>
                    <a:lnTo>
                      <a:pt x="78" y="57"/>
                    </a:lnTo>
                    <a:lnTo>
                      <a:pt x="76" y="65"/>
                    </a:lnTo>
                    <a:lnTo>
                      <a:pt x="74" y="72"/>
                    </a:lnTo>
                    <a:lnTo>
                      <a:pt x="70" y="78"/>
                    </a:lnTo>
                    <a:lnTo>
                      <a:pt x="70" y="82"/>
                    </a:lnTo>
                    <a:lnTo>
                      <a:pt x="68" y="84"/>
                    </a:lnTo>
                    <a:lnTo>
                      <a:pt x="68" y="86"/>
                    </a:lnTo>
                    <a:lnTo>
                      <a:pt x="41" y="93"/>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0" name="Freeform 192"/>
              <p:cNvSpPr>
                <a:spLocks/>
              </p:cNvSpPr>
              <p:nvPr/>
            </p:nvSpPr>
            <p:spPr bwMode="auto">
              <a:xfrm>
                <a:off x="1444" y="3482"/>
                <a:ext cx="115" cy="173"/>
              </a:xfrm>
              <a:custGeom>
                <a:avLst/>
                <a:gdLst>
                  <a:gd name="T0" fmla="*/ 1 w 230"/>
                  <a:gd name="T1" fmla="*/ 0 h 346"/>
                  <a:gd name="T2" fmla="*/ 1 w 230"/>
                  <a:gd name="T3" fmla="*/ 1 h 346"/>
                  <a:gd name="T4" fmla="*/ 1 w 230"/>
                  <a:gd name="T5" fmla="*/ 1 h 346"/>
                  <a:gd name="T6" fmla="*/ 1 w 230"/>
                  <a:gd name="T7" fmla="*/ 1 h 346"/>
                  <a:gd name="T8" fmla="*/ 1 w 230"/>
                  <a:gd name="T9" fmla="*/ 1 h 346"/>
                  <a:gd name="T10" fmla="*/ 1 w 230"/>
                  <a:gd name="T11" fmla="*/ 1 h 346"/>
                  <a:gd name="T12" fmla="*/ 1 w 230"/>
                  <a:gd name="T13" fmla="*/ 1 h 346"/>
                  <a:gd name="T14" fmla="*/ 1 w 230"/>
                  <a:gd name="T15" fmla="*/ 1 h 346"/>
                  <a:gd name="T16" fmla="*/ 1 w 230"/>
                  <a:gd name="T17" fmla="*/ 1 h 346"/>
                  <a:gd name="T18" fmla="*/ 1 w 230"/>
                  <a:gd name="T19" fmla="*/ 1 h 346"/>
                  <a:gd name="T20" fmla="*/ 1 w 230"/>
                  <a:gd name="T21" fmla="*/ 1 h 346"/>
                  <a:gd name="T22" fmla="*/ 1 w 230"/>
                  <a:gd name="T23" fmla="*/ 1 h 346"/>
                  <a:gd name="T24" fmla="*/ 1 w 230"/>
                  <a:gd name="T25" fmla="*/ 1 h 346"/>
                  <a:gd name="T26" fmla="*/ 1 w 230"/>
                  <a:gd name="T27" fmla="*/ 1 h 346"/>
                  <a:gd name="T28" fmla="*/ 1 w 230"/>
                  <a:gd name="T29" fmla="*/ 1 h 346"/>
                  <a:gd name="T30" fmla="*/ 1 w 230"/>
                  <a:gd name="T31" fmla="*/ 1 h 346"/>
                  <a:gd name="T32" fmla="*/ 1 w 230"/>
                  <a:gd name="T33" fmla="*/ 1 h 346"/>
                  <a:gd name="T34" fmla="*/ 1 w 230"/>
                  <a:gd name="T35" fmla="*/ 1 h 346"/>
                  <a:gd name="T36" fmla="*/ 1 w 230"/>
                  <a:gd name="T37" fmla="*/ 1 h 346"/>
                  <a:gd name="T38" fmla="*/ 1 w 230"/>
                  <a:gd name="T39" fmla="*/ 1 h 346"/>
                  <a:gd name="T40" fmla="*/ 1 w 230"/>
                  <a:gd name="T41" fmla="*/ 1 h 346"/>
                  <a:gd name="T42" fmla="*/ 1 w 230"/>
                  <a:gd name="T43" fmla="*/ 1 h 346"/>
                  <a:gd name="T44" fmla="*/ 1 w 230"/>
                  <a:gd name="T45" fmla="*/ 1 h 346"/>
                  <a:gd name="T46" fmla="*/ 1 w 230"/>
                  <a:gd name="T47" fmla="*/ 1 h 346"/>
                  <a:gd name="T48" fmla="*/ 1 w 230"/>
                  <a:gd name="T49" fmla="*/ 1 h 346"/>
                  <a:gd name="T50" fmla="*/ 1 w 230"/>
                  <a:gd name="T51" fmla="*/ 1 h 346"/>
                  <a:gd name="T52" fmla="*/ 1 w 230"/>
                  <a:gd name="T53" fmla="*/ 1 h 346"/>
                  <a:gd name="T54" fmla="*/ 1 w 230"/>
                  <a:gd name="T55" fmla="*/ 1 h 346"/>
                  <a:gd name="T56" fmla="*/ 1 w 230"/>
                  <a:gd name="T57" fmla="*/ 1 h 346"/>
                  <a:gd name="T58" fmla="*/ 1 w 230"/>
                  <a:gd name="T59" fmla="*/ 1 h 346"/>
                  <a:gd name="T60" fmla="*/ 1 w 230"/>
                  <a:gd name="T61" fmla="*/ 1 h 346"/>
                  <a:gd name="T62" fmla="*/ 1 w 230"/>
                  <a:gd name="T63" fmla="*/ 1 h 346"/>
                  <a:gd name="T64" fmla="*/ 1 w 230"/>
                  <a:gd name="T65" fmla="*/ 1 h 346"/>
                  <a:gd name="T66" fmla="*/ 1 w 230"/>
                  <a:gd name="T67" fmla="*/ 1 h 346"/>
                  <a:gd name="T68" fmla="*/ 1 w 230"/>
                  <a:gd name="T69" fmla="*/ 1 h 346"/>
                  <a:gd name="T70" fmla="*/ 1 w 230"/>
                  <a:gd name="T71" fmla="*/ 1 h 346"/>
                  <a:gd name="T72" fmla="*/ 1 w 230"/>
                  <a:gd name="T73" fmla="*/ 1 h 346"/>
                  <a:gd name="T74" fmla="*/ 1 w 230"/>
                  <a:gd name="T75" fmla="*/ 1 h 346"/>
                  <a:gd name="T76" fmla="*/ 1 w 230"/>
                  <a:gd name="T77" fmla="*/ 1 h 346"/>
                  <a:gd name="T78" fmla="*/ 1 w 230"/>
                  <a:gd name="T79" fmla="*/ 1 h 346"/>
                  <a:gd name="T80" fmla="*/ 1 w 230"/>
                  <a:gd name="T81" fmla="*/ 1 h 346"/>
                  <a:gd name="T82" fmla="*/ 0 w 230"/>
                  <a:gd name="T83" fmla="*/ 1 h 3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0"/>
                  <a:gd name="T127" fmla="*/ 0 h 346"/>
                  <a:gd name="T128" fmla="*/ 230 w 230"/>
                  <a:gd name="T129" fmla="*/ 346 h 3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0" h="346">
                    <a:moveTo>
                      <a:pt x="0" y="28"/>
                    </a:moveTo>
                    <a:lnTo>
                      <a:pt x="93" y="0"/>
                    </a:lnTo>
                    <a:lnTo>
                      <a:pt x="101" y="2"/>
                    </a:lnTo>
                    <a:lnTo>
                      <a:pt x="103" y="4"/>
                    </a:lnTo>
                    <a:lnTo>
                      <a:pt x="108" y="5"/>
                    </a:lnTo>
                    <a:lnTo>
                      <a:pt x="114" y="9"/>
                    </a:lnTo>
                    <a:lnTo>
                      <a:pt x="120" y="13"/>
                    </a:lnTo>
                    <a:lnTo>
                      <a:pt x="125" y="15"/>
                    </a:lnTo>
                    <a:lnTo>
                      <a:pt x="131" y="21"/>
                    </a:lnTo>
                    <a:lnTo>
                      <a:pt x="139" y="24"/>
                    </a:lnTo>
                    <a:lnTo>
                      <a:pt x="146" y="32"/>
                    </a:lnTo>
                    <a:lnTo>
                      <a:pt x="152" y="36"/>
                    </a:lnTo>
                    <a:lnTo>
                      <a:pt x="160" y="43"/>
                    </a:lnTo>
                    <a:lnTo>
                      <a:pt x="167" y="51"/>
                    </a:lnTo>
                    <a:lnTo>
                      <a:pt x="175" y="59"/>
                    </a:lnTo>
                    <a:lnTo>
                      <a:pt x="182" y="66"/>
                    </a:lnTo>
                    <a:lnTo>
                      <a:pt x="188" y="76"/>
                    </a:lnTo>
                    <a:lnTo>
                      <a:pt x="194" y="85"/>
                    </a:lnTo>
                    <a:lnTo>
                      <a:pt x="201" y="95"/>
                    </a:lnTo>
                    <a:lnTo>
                      <a:pt x="207" y="104"/>
                    </a:lnTo>
                    <a:lnTo>
                      <a:pt x="213" y="116"/>
                    </a:lnTo>
                    <a:lnTo>
                      <a:pt x="215" y="121"/>
                    </a:lnTo>
                    <a:lnTo>
                      <a:pt x="217" y="127"/>
                    </a:lnTo>
                    <a:lnTo>
                      <a:pt x="219" y="135"/>
                    </a:lnTo>
                    <a:lnTo>
                      <a:pt x="222" y="140"/>
                    </a:lnTo>
                    <a:lnTo>
                      <a:pt x="222" y="146"/>
                    </a:lnTo>
                    <a:lnTo>
                      <a:pt x="224" y="154"/>
                    </a:lnTo>
                    <a:lnTo>
                      <a:pt x="226" y="159"/>
                    </a:lnTo>
                    <a:lnTo>
                      <a:pt x="228" y="167"/>
                    </a:lnTo>
                    <a:lnTo>
                      <a:pt x="228" y="173"/>
                    </a:lnTo>
                    <a:lnTo>
                      <a:pt x="228" y="180"/>
                    </a:lnTo>
                    <a:lnTo>
                      <a:pt x="228" y="188"/>
                    </a:lnTo>
                    <a:lnTo>
                      <a:pt x="230" y="197"/>
                    </a:lnTo>
                    <a:lnTo>
                      <a:pt x="228" y="203"/>
                    </a:lnTo>
                    <a:lnTo>
                      <a:pt x="228" y="211"/>
                    </a:lnTo>
                    <a:lnTo>
                      <a:pt x="228" y="218"/>
                    </a:lnTo>
                    <a:lnTo>
                      <a:pt x="228" y="228"/>
                    </a:lnTo>
                    <a:lnTo>
                      <a:pt x="226" y="236"/>
                    </a:lnTo>
                    <a:lnTo>
                      <a:pt x="224" y="245"/>
                    </a:lnTo>
                    <a:lnTo>
                      <a:pt x="222" y="255"/>
                    </a:lnTo>
                    <a:lnTo>
                      <a:pt x="222" y="262"/>
                    </a:lnTo>
                    <a:lnTo>
                      <a:pt x="80" y="346"/>
                    </a:lnTo>
                    <a:lnTo>
                      <a:pt x="80" y="344"/>
                    </a:lnTo>
                    <a:lnTo>
                      <a:pt x="80" y="340"/>
                    </a:lnTo>
                    <a:lnTo>
                      <a:pt x="82" y="333"/>
                    </a:lnTo>
                    <a:lnTo>
                      <a:pt x="84" y="325"/>
                    </a:lnTo>
                    <a:lnTo>
                      <a:pt x="84" y="319"/>
                    </a:lnTo>
                    <a:lnTo>
                      <a:pt x="86" y="314"/>
                    </a:lnTo>
                    <a:lnTo>
                      <a:pt x="87" y="306"/>
                    </a:lnTo>
                    <a:lnTo>
                      <a:pt x="87" y="300"/>
                    </a:lnTo>
                    <a:lnTo>
                      <a:pt x="87" y="293"/>
                    </a:lnTo>
                    <a:lnTo>
                      <a:pt x="89" y="285"/>
                    </a:lnTo>
                    <a:lnTo>
                      <a:pt x="89" y="277"/>
                    </a:lnTo>
                    <a:lnTo>
                      <a:pt x="89" y="270"/>
                    </a:lnTo>
                    <a:lnTo>
                      <a:pt x="89" y="258"/>
                    </a:lnTo>
                    <a:lnTo>
                      <a:pt x="87" y="249"/>
                    </a:lnTo>
                    <a:lnTo>
                      <a:pt x="87" y="239"/>
                    </a:lnTo>
                    <a:lnTo>
                      <a:pt x="86" y="228"/>
                    </a:lnTo>
                    <a:lnTo>
                      <a:pt x="84" y="222"/>
                    </a:lnTo>
                    <a:lnTo>
                      <a:pt x="84" y="217"/>
                    </a:lnTo>
                    <a:lnTo>
                      <a:pt x="82" y="211"/>
                    </a:lnTo>
                    <a:lnTo>
                      <a:pt x="82" y="205"/>
                    </a:lnTo>
                    <a:lnTo>
                      <a:pt x="80" y="199"/>
                    </a:lnTo>
                    <a:lnTo>
                      <a:pt x="78" y="194"/>
                    </a:lnTo>
                    <a:lnTo>
                      <a:pt x="76" y="188"/>
                    </a:lnTo>
                    <a:lnTo>
                      <a:pt x="74" y="182"/>
                    </a:lnTo>
                    <a:lnTo>
                      <a:pt x="72" y="175"/>
                    </a:lnTo>
                    <a:lnTo>
                      <a:pt x="70" y="169"/>
                    </a:lnTo>
                    <a:lnTo>
                      <a:pt x="68" y="161"/>
                    </a:lnTo>
                    <a:lnTo>
                      <a:pt x="67" y="156"/>
                    </a:lnTo>
                    <a:lnTo>
                      <a:pt x="63" y="148"/>
                    </a:lnTo>
                    <a:lnTo>
                      <a:pt x="61" y="142"/>
                    </a:lnTo>
                    <a:lnTo>
                      <a:pt x="57" y="135"/>
                    </a:lnTo>
                    <a:lnTo>
                      <a:pt x="55" y="129"/>
                    </a:lnTo>
                    <a:lnTo>
                      <a:pt x="51" y="121"/>
                    </a:lnTo>
                    <a:lnTo>
                      <a:pt x="48" y="114"/>
                    </a:lnTo>
                    <a:lnTo>
                      <a:pt x="46" y="106"/>
                    </a:lnTo>
                    <a:lnTo>
                      <a:pt x="42" y="101"/>
                    </a:lnTo>
                    <a:lnTo>
                      <a:pt x="38" y="91"/>
                    </a:lnTo>
                    <a:lnTo>
                      <a:pt x="34" y="85"/>
                    </a:lnTo>
                    <a:lnTo>
                      <a:pt x="30" y="78"/>
                    </a:lnTo>
                    <a:lnTo>
                      <a:pt x="27" y="70"/>
                    </a:lnTo>
                    <a:lnTo>
                      <a:pt x="0" y="28"/>
                    </a:lnTo>
                    <a:close/>
                  </a:path>
                </a:pathLst>
              </a:custGeom>
              <a:solidFill>
                <a:srgbClr val="CCC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1" name="Freeform 193"/>
              <p:cNvSpPr>
                <a:spLocks/>
              </p:cNvSpPr>
              <p:nvPr/>
            </p:nvSpPr>
            <p:spPr bwMode="auto">
              <a:xfrm>
                <a:off x="1449" y="3488"/>
                <a:ext cx="132" cy="192"/>
              </a:xfrm>
              <a:custGeom>
                <a:avLst/>
                <a:gdLst>
                  <a:gd name="T0" fmla="*/ 1 w 264"/>
                  <a:gd name="T1" fmla="*/ 0 h 384"/>
                  <a:gd name="T2" fmla="*/ 1 w 264"/>
                  <a:gd name="T3" fmla="*/ 1 h 384"/>
                  <a:gd name="T4" fmla="*/ 1 w 264"/>
                  <a:gd name="T5" fmla="*/ 1 h 384"/>
                  <a:gd name="T6" fmla="*/ 1 w 264"/>
                  <a:gd name="T7" fmla="*/ 1 h 384"/>
                  <a:gd name="T8" fmla="*/ 1 w 264"/>
                  <a:gd name="T9" fmla="*/ 1 h 384"/>
                  <a:gd name="T10" fmla="*/ 1 w 264"/>
                  <a:gd name="T11" fmla="*/ 1 h 384"/>
                  <a:gd name="T12" fmla="*/ 1 w 264"/>
                  <a:gd name="T13" fmla="*/ 1 h 384"/>
                  <a:gd name="T14" fmla="*/ 1 w 264"/>
                  <a:gd name="T15" fmla="*/ 1 h 384"/>
                  <a:gd name="T16" fmla="*/ 1 w 264"/>
                  <a:gd name="T17" fmla="*/ 1 h 384"/>
                  <a:gd name="T18" fmla="*/ 1 w 264"/>
                  <a:gd name="T19" fmla="*/ 1 h 384"/>
                  <a:gd name="T20" fmla="*/ 1 w 264"/>
                  <a:gd name="T21" fmla="*/ 1 h 384"/>
                  <a:gd name="T22" fmla="*/ 1 w 264"/>
                  <a:gd name="T23" fmla="*/ 1 h 384"/>
                  <a:gd name="T24" fmla="*/ 1 w 264"/>
                  <a:gd name="T25" fmla="*/ 1 h 384"/>
                  <a:gd name="T26" fmla="*/ 1 w 264"/>
                  <a:gd name="T27" fmla="*/ 1 h 384"/>
                  <a:gd name="T28" fmla="*/ 1 w 264"/>
                  <a:gd name="T29" fmla="*/ 1 h 384"/>
                  <a:gd name="T30" fmla="*/ 1 w 264"/>
                  <a:gd name="T31" fmla="*/ 1 h 384"/>
                  <a:gd name="T32" fmla="*/ 1 w 264"/>
                  <a:gd name="T33" fmla="*/ 1 h 384"/>
                  <a:gd name="T34" fmla="*/ 1 w 264"/>
                  <a:gd name="T35" fmla="*/ 1 h 384"/>
                  <a:gd name="T36" fmla="*/ 1 w 264"/>
                  <a:gd name="T37" fmla="*/ 1 h 384"/>
                  <a:gd name="T38" fmla="*/ 1 w 264"/>
                  <a:gd name="T39" fmla="*/ 1 h 384"/>
                  <a:gd name="T40" fmla="*/ 1 w 264"/>
                  <a:gd name="T41" fmla="*/ 1 h 384"/>
                  <a:gd name="T42" fmla="*/ 1 w 264"/>
                  <a:gd name="T43" fmla="*/ 1 h 384"/>
                  <a:gd name="T44" fmla="*/ 1 w 264"/>
                  <a:gd name="T45" fmla="*/ 1 h 384"/>
                  <a:gd name="T46" fmla="*/ 1 w 264"/>
                  <a:gd name="T47" fmla="*/ 1 h 384"/>
                  <a:gd name="T48" fmla="*/ 1 w 264"/>
                  <a:gd name="T49" fmla="*/ 1 h 384"/>
                  <a:gd name="T50" fmla="*/ 1 w 264"/>
                  <a:gd name="T51" fmla="*/ 1 h 384"/>
                  <a:gd name="T52" fmla="*/ 1 w 264"/>
                  <a:gd name="T53" fmla="*/ 1 h 384"/>
                  <a:gd name="T54" fmla="*/ 1 w 264"/>
                  <a:gd name="T55" fmla="*/ 1 h 384"/>
                  <a:gd name="T56" fmla="*/ 1 w 264"/>
                  <a:gd name="T57" fmla="*/ 1 h 384"/>
                  <a:gd name="T58" fmla="*/ 1 w 264"/>
                  <a:gd name="T59" fmla="*/ 1 h 384"/>
                  <a:gd name="T60" fmla="*/ 1 w 264"/>
                  <a:gd name="T61" fmla="*/ 1 h 384"/>
                  <a:gd name="T62" fmla="*/ 1 w 264"/>
                  <a:gd name="T63" fmla="*/ 1 h 384"/>
                  <a:gd name="T64" fmla="*/ 1 w 264"/>
                  <a:gd name="T65" fmla="*/ 1 h 384"/>
                  <a:gd name="T66" fmla="*/ 1 w 264"/>
                  <a:gd name="T67" fmla="*/ 1 h 384"/>
                  <a:gd name="T68" fmla="*/ 1 w 264"/>
                  <a:gd name="T69" fmla="*/ 1 h 384"/>
                  <a:gd name="T70" fmla="*/ 1 w 264"/>
                  <a:gd name="T71" fmla="*/ 1 h 384"/>
                  <a:gd name="T72" fmla="*/ 1 w 264"/>
                  <a:gd name="T73" fmla="*/ 1 h 384"/>
                  <a:gd name="T74" fmla="*/ 1 w 264"/>
                  <a:gd name="T75" fmla="*/ 1 h 384"/>
                  <a:gd name="T76" fmla="*/ 1 w 264"/>
                  <a:gd name="T77" fmla="*/ 1 h 384"/>
                  <a:gd name="T78" fmla="*/ 1 w 264"/>
                  <a:gd name="T79" fmla="*/ 1 h 384"/>
                  <a:gd name="T80" fmla="*/ 1 w 264"/>
                  <a:gd name="T81" fmla="*/ 1 h 384"/>
                  <a:gd name="T82" fmla="*/ 1 w 264"/>
                  <a:gd name="T83" fmla="*/ 1 h 384"/>
                  <a:gd name="T84" fmla="*/ 0 w 264"/>
                  <a:gd name="T85" fmla="*/ 1 h 3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4"/>
                  <a:gd name="T130" fmla="*/ 0 h 384"/>
                  <a:gd name="T131" fmla="*/ 264 w 264"/>
                  <a:gd name="T132" fmla="*/ 384 h 3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4" h="384">
                    <a:moveTo>
                      <a:pt x="0" y="38"/>
                    </a:moveTo>
                    <a:lnTo>
                      <a:pt x="119" y="0"/>
                    </a:lnTo>
                    <a:lnTo>
                      <a:pt x="121" y="0"/>
                    </a:lnTo>
                    <a:lnTo>
                      <a:pt x="127" y="4"/>
                    </a:lnTo>
                    <a:lnTo>
                      <a:pt x="131" y="4"/>
                    </a:lnTo>
                    <a:lnTo>
                      <a:pt x="136" y="8"/>
                    </a:lnTo>
                    <a:lnTo>
                      <a:pt x="142" y="12"/>
                    </a:lnTo>
                    <a:lnTo>
                      <a:pt x="150" y="15"/>
                    </a:lnTo>
                    <a:lnTo>
                      <a:pt x="155" y="19"/>
                    </a:lnTo>
                    <a:lnTo>
                      <a:pt x="163" y="23"/>
                    </a:lnTo>
                    <a:lnTo>
                      <a:pt x="171" y="29"/>
                    </a:lnTo>
                    <a:lnTo>
                      <a:pt x="178" y="34"/>
                    </a:lnTo>
                    <a:lnTo>
                      <a:pt x="186" y="42"/>
                    </a:lnTo>
                    <a:lnTo>
                      <a:pt x="195" y="48"/>
                    </a:lnTo>
                    <a:lnTo>
                      <a:pt x="203" y="57"/>
                    </a:lnTo>
                    <a:lnTo>
                      <a:pt x="212" y="67"/>
                    </a:lnTo>
                    <a:lnTo>
                      <a:pt x="220" y="74"/>
                    </a:lnTo>
                    <a:lnTo>
                      <a:pt x="228" y="86"/>
                    </a:lnTo>
                    <a:lnTo>
                      <a:pt x="229" y="90"/>
                    </a:lnTo>
                    <a:lnTo>
                      <a:pt x="233" y="95"/>
                    </a:lnTo>
                    <a:lnTo>
                      <a:pt x="235" y="101"/>
                    </a:lnTo>
                    <a:lnTo>
                      <a:pt x="241" y="107"/>
                    </a:lnTo>
                    <a:lnTo>
                      <a:pt x="243" y="112"/>
                    </a:lnTo>
                    <a:lnTo>
                      <a:pt x="245" y="120"/>
                    </a:lnTo>
                    <a:lnTo>
                      <a:pt x="248" y="126"/>
                    </a:lnTo>
                    <a:lnTo>
                      <a:pt x="252" y="131"/>
                    </a:lnTo>
                    <a:lnTo>
                      <a:pt x="254" y="137"/>
                    </a:lnTo>
                    <a:lnTo>
                      <a:pt x="256" y="145"/>
                    </a:lnTo>
                    <a:lnTo>
                      <a:pt x="258" y="152"/>
                    </a:lnTo>
                    <a:lnTo>
                      <a:pt x="260" y="160"/>
                    </a:lnTo>
                    <a:lnTo>
                      <a:pt x="260" y="167"/>
                    </a:lnTo>
                    <a:lnTo>
                      <a:pt x="262" y="175"/>
                    </a:lnTo>
                    <a:lnTo>
                      <a:pt x="262" y="183"/>
                    </a:lnTo>
                    <a:lnTo>
                      <a:pt x="264" y="192"/>
                    </a:lnTo>
                    <a:lnTo>
                      <a:pt x="264" y="200"/>
                    </a:lnTo>
                    <a:lnTo>
                      <a:pt x="264" y="209"/>
                    </a:lnTo>
                    <a:lnTo>
                      <a:pt x="264" y="217"/>
                    </a:lnTo>
                    <a:lnTo>
                      <a:pt x="264" y="226"/>
                    </a:lnTo>
                    <a:lnTo>
                      <a:pt x="262" y="236"/>
                    </a:lnTo>
                    <a:lnTo>
                      <a:pt x="260" y="245"/>
                    </a:lnTo>
                    <a:lnTo>
                      <a:pt x="260" y="255"/>
                    </a:lnTo>
                    <a:lnTo>
                      <a:pt x="258" y="266"/>
                    </a:lnTo>
                    <a:lnTo>
                      <a:pt x="256" y="274"/>
                    </a:lnTo>
                    <a:lnTo>
                      <a:pt x="254" y="287"/>
                    </a:lnTo>
                    <a:lnTo>
                      <a:pt x="250" y="297"/>
                    </a:lnTo>
                    <a:lnTo>
                      <a:pt x="248" y="308"/>
                    </a:lnTo>
                    <a:lnTo>
                      <a:pt x="79" y="384"/>
                    </a:lnTo>
                    <a:lnTo>
                      <a:pt x="91" y="354"/>
                    </a:lnTo>
                    <a:lnTo>
                      <a:pt x="190" y="312"/>
                    </a:lnTo>
                    <a:lnTo>
                      <a:pt x="190" y="308"/>
                    </a:lnTo>
                    <a:lnTo>
                      <a:pt x="190" y="304"/>
                    </a:lnTo>
                    <a:lnTo>
                      <a:pt x="191" y="299"/>
                    </a:lnTo>
                    <a:lnTo>
                      <a:pt x="193" y="295"/>
                    </a:lnTo>
                    <a:lnTo>
                      <a:pt x="193" y="289"/>
                    </a:lnTo>
                    <a:lnTo>
                      <a:pt x="195" y="282"/>
                    </a:lnTo>
                    <a:lnTo>
                      <a:pt x="195" y="274"/>
                    </a:lnTo>
                    <a:lnTo>
                      <a:pt x="197" y="266"/>
                    </a:lnTo>
                    <a:lnTo>
                      <a:pt x="197" y="259"/>
                    </a:lnTo>
                    <a:lnTo>
                      <a:pt x="199" y="249"/>
                    </a:lnTo>
                    <a:lnTo>
                      <a:pt x="199" y="240"/>
                    </a:lnTo>
                    <a:lnTo>
                      <a:pt x="199" y="232"/>
                    </a:lnTo>
                    <a:lnTo>
                      <a:pt x="199" y="223"/>
                    </a:lnTo>
                    <a:lnTo>
                      <a:pt x="199" y="213"/>
                    </a:lnTo>
                    <a:lnTo>
                      <a:pt x="197" y="202"/>
                    </a:lnTo>
                    <a:lnTo>
                      <a:pt x="195" y="192"/>
                    </a:lnTo>
                    <a:lnTo>
                      <a:pt x="191" y="181"/>
                    </a:lnTo>
                    <a:lnTo>
                      <a:pt x="188" y="171"/>
                    </a:lnTo>
                    <a:lnTo>
                      <a:pt x="184" y="160"/>
                    </a:lnTo>
                    <a:lnTo>
                      <a:pt x="178" y="150"/>
                    </a:lnTo>
                    <a:lnTo>
                      <a:pt x="172" y="141"/>
                    </a:lnTo>
                    <a:lnTo>
                      <a:pt x="167" y="131"/>
                    </a:lnTo>
                    <a:lnTo>
                      <a:pt x="159" y="122"/>
                    </a:lnTo>
                    <a:lnTo>
                      <a:pt x="150" y="112"/>
                    </a:lnTo>
                    <a:lnTo>
                      <a:pt x="140" y="103"/>
                    </a:lnTo>
                    <a:lnTo>
                      <a:pt x="129" y="95"/>
                    </a:lnTo>
                    <a:lnTo>
                      <a:pt x="123" y="90"/>
                    </a:lnTo>
                    <a:lnTo>
                      <a:pt x="117" y="86"/>
                    </a:lnTo>
                    <a:lnTo>
                      <a:pt x="110" y="82"/>
                    </a:lnTo>
                    <a:lnTo>
                      <a:pt x="104" y="80"/>
                    </a:lnTo>
                    <a:lnTo>
                      <a:pt x="96" y="76"/>
                    </a:lnTo>
                    <a:lnTo>
                      <a:pt x="89" y="72"/>
                    </a:lnTo>
                    <a:lnTo>
                      <a:pt x="81" y="69"/>
                    </a:lnTo>
                    <a:lnTo>
                      <a:pt x="74" y="67"/>
                    </a:lnTo>
                    <a:lnTo>
                      <a:pt x="22" y="82"/>
                    </a:lnTo>
                    <a:lnTo>
                      <a:pt x="0" y="38"/>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2" name="Freeform 194"/>
              <p:cNvSpPr>
                <a:spLocks/>
              </p:cNvSpPr>
              <p:nvPr/>
            </p:nvSpPr>
            <p:spPr bwMode="auto">
              <a:xfrm>
                <a:off x="1243" y="3492"/>
                <a:ext cx="260" cy="296"/>
              </a:xfrm>
              <a:custGeom>
                <a:avLst/>
                <a:gdLst>
                  <a:gd name="T0" fmla="*/ 1 w 519"/>
                  <a:gd name="T1" fmla="*/ 1 h 591"/>
                  <a:gd name="T2" fmla="*/ 0 w 519"/>
                  <a:gd name="T3" fmla="*/ 1 h 591"/>
                  <a:gd name="T4" fmla="*/ 0 w 519"/>
                  <a:gd name="T5" fmla="*/ 1 h 591"/>
                  <a:gd name="T6" fmla="*/ 1 w 519"/>
                  <a:gd name="T7" fmla="*/ 1 h 591"/>
                  <a:gd name="T8" fmla="*/ 1 w 519"/>
                  <a:gd name="T9" fmla="*/ 1 h 591"/>
                  <a:gd name="T10" fmla="*/ 1 w 519"/>
                  <a:gd name="T11" fmla="*/ 1 h 591"/>
                  <a:gd name="T12" fmla="*/ 1 w 519"/>
                  <a:gd name="T13" fmla="*/ 1 h 591"/>
                  <a:gd name="T14" fmla="*/ 1 w 519"/>
                  <a:gd name="T15" fmla="*/ 1 h 591"/>
                  <a:gd name="T16" fmla="*/ 1 w 519"/>
                  <a:gd name="T17" fmla="*/ 1 h 591"/>
                  <a:gd name="T18" fmla="*/ 1 w 519"/>
                  <a:gd name="T19" fmla="*/ 1 h 591"/>
                  <a:gd name="T20" fmla="*/ 1 w 519"/>
                  <a:gd name="T21" fmla="*/ 0 h 591"/>
                  <a:gd name="T22" fmla="*/ 1 w 519"/>
                  <a:gd name="T23" fmla="*/ 1 h 591"/>
                  <a:gd name="T24" fmla="*/ 1 w 519"/>
                  <a:gd name="T25" fmla="*/ 1 h 591"/>
                  <a:gd name="T26" fmla="*/ 1 w 519"/>
                  <a:gd name="T27" fmla="*/ 1 h 591"/>
                  <a:gd name="T28" fmla="*/ 1 w 519"/>
                  <a:gd name="T29" fmla="*/ 1 h 591"/>
                  <a:gd name="T30" fmla="*/ 1 w 519"/>
                  <a:gd name="T31" fmla="*/ 1 h 591"/>
                  <a:gd name="T32" fmla="*/ 1 w 519"/>
                  <a:gd name="T33" fmla="*/ 1 h 591"/>
                  <a:gd name="T34" fmla="*/ 1 w 519"/>
                  <a:gd name="T35" fmla="*/ 1 h 591"/>
                  <a:gd name="T36" fmla="*/ 1 w 519"/>
                  <a:gd name="T37" fmla="*/ 1 h 591"/>
                  <a:gd name="T38" fmla="*/ 1 w 519"/>
                  <a:gd name="T39" fmla="*/ 1 h 591"/>
                  <a:gd name="T40" fmla="*/ 1 w 519"/>
                  <a:gd name="T41" fmla="*/ 1 h 591"/>
                  <a:gd name="T42" fmla="*/ 1 w 519"/>
                  <a:gd name="T43" fmla="*/ 1 h 591"/>
                  <a:gd name="T44" fmla="*/ 1 w 519"/>
                  <a:gd name="T45" fmla="*/ 1 h 591"/>
                  <a:gd name="T46" fmla="*/ 1 w 519"/>
                  <a:gd name="T47" fmla="*/ 1 h 591"/>
                  <a:gd name="T48" fmla="*/ 1 w 519"/>
                  <a:gd name="T49" fmla="*/ 1 h 591"/>
                  <a:gd name="T50" fmla="*/ 1 w 519"/>
                  <a:gd name="T51" fmla="*/ 1 h 591"/>
                  <a:gd name="T52" fmla="*/ 1 w 519"/>
                  <a:gd name="T53" fmla="*/ 1 h 591"/>
                  <a:gd name="T54" fmla="*/ 1 w 519"/>
                  <a:gd name="T55" fmla="*/ 1 h 591"/>
                  <a:gd name="T56" fmla="*/ 1 w 519"/>
                  <a:gd name="T57" fmla="*/ 1 h 591"/>
                  <a:gd name="T58" fmla="*/ 1 w 519"/>
                  <a:gd name="T59" fmla="*/ 1 h 591"/>
                  <a:gd name="T60" fmla="*/ 1 w 519"/>
                  <a:gd name="T61" fmla="*/ 1 h 591"/>
                  <a:gd name="T62" fmla="*/ 1 w 519"/>
                  <a:gd name="T63" fmla="*/ 1 h 591"/>
                  <a:gd name="T64" fmla="*/ 1 w 519"/>
                  <a:gd name="T65" fmla="*/ 1 h 591"/>
                  <a:gd name="T66" fmla="*/ 1 w 519"/>
                  <a:gd name="T67" fmla="*/ 1 h 591"/>
                  <a:gd name="T68" fmla="*/ 1 w 519"/>
                  <a:gd name="T69" fmla="*/ 1 h 591"/>
                  <a:gd name="T70" fmla="*/ 1 w 519"/>
                  <a:gd name="T71" fmla="*/ 1 h 591"/>
                  <a:gd name="T72" fmla="*/ 1 w 519"/>
                  <a:gd name="T73" fmla="*/ 1 h 591"/>
                  <a:gd name="T74" fmla="*/ 1 w 519"/>
                  <a:gd name="T75" fmla="*/ 1 h 591"/>
                  <a:gd name="T76" fmla="*/ 1 w 519"/>
                  <a:gd name="T77" fmla="*/ 1 h 591"/>
                  <a:gd name="T78" fmla="*/ 1 w 519"/>
                  <a:gd name="T79" fmla="*/ 1 h 591"/>
                  <a:gd name="T80" fmla="*/ 1 w 519"/>
                  <a:gd name="T81" fmla="*/ 1 h 591"/>
                  <a:gd name="T82" fmla="*/ 1 w 519"/>
                  <a:gd name="T83" fmla="*/ 1 h 591"/>
                  <a:gd name="T84" fmla="*/ 1 w 519"/>
                  <a:gd name="T85" fmla="*/ 1 h 591"/>
                  <a:gd name="T86" fmla="*/ 1 w 519"/>
                  <a:gd name="T87" fmla="*/ 1 h 591"/>
                  <a:gd name="T88" fmla="*/ 1 w 519"/>
                  <a:gd name="T89" fmla="*/ 1 h 591"/>
                  <a:gd name="T90" fmla="*/ 1 w 519"/>
                  <a:gd name="T91" fmla="*/ 1 h 591"/>
                  <a:gd name="T92" fmla="*/ 1 w 519"/>
                  <a:gd name="T93" fmla="*/ 1 h 591"/>
                  <a:gd name="T94" fmla="*/ 1 w 519"/>
                  <a:gd name="T95" fmla="*/ 1 h 591"/>
                  <a:gd name="T96" fmla="*/ 1 w 519"/>
                  <a:gd name="T97" fmla="*/ 1 h 591"/>
                  <a:gd name="T98" fmla="*/ 1 w 519"/>
                  <a:gd name="T99" fmla="*/ 1 h 591"/>
                  <a:gd name="T100" fmla="*/ 1 w 519"/>
                  <a:gd name="T101" fmla="*/ 1 h 591"/>
                  <a:gd name="T102" fmla="*/ 1 w 519"/>
                  <a:gd name="T103" fmla="*/ 1 h 591"/>
                  <a:gd name="T104" fmla="*/ 1 w 519"/>
                  <a:gd name="T105" fmla="*/ 1 h 591"/>
                  <a:gd name="T106" fmla="*/ 1 w 519"/>
                  <a:gd name="T107" fmla="*/ 1 h 591"/>
                  <a:gd name="T108" fmla="*/ 1 w 519"/>
                  <a:gd name="T109" fmla="*/ 1 h 591"/>
                  <a:gd name="T110" fmla="*/ 1 w 519"/>
                  <a:gd name="T111" fmla="*/ 1 h 591"/>
                  <a:gd name="T112" fmla="*/ 1 w 519"/>
                  <a:gd name="T113" fmla="*/ 1 h 591"/>
                  <a:gd name="T114" fmla="*/ 1 w 519"/>
                  <a:gd name="T115" fmla="*/ 1 h 591"/>
                  <a:gd name="T116" fmla="*/ 1 w 519"/>
                  <a:gd name="T117" fmla="*/ 1 h 591"/>
                  <a:gd name="T118" fmla="*/ 1 w 519"/>
                  <a:gd name="T119" fmla="*/ 1 h 591"/>
                  <a:gd name="T120" fmla="*/ 1 w 519"/>
                  <a:gd name="T121" fmla="*/ 1 h 5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19"/>
                  <a:gd name="T184" fmla="*/ 0 h 591"/>
                  <a:gd name="T185" fmla="*/ 519 w 519"/>
                  <a:gd name="T186" fmla="*/ 591 h 5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19" h="591">
                    <a:moveTo>
                      <a:pt x="4" y="220"/>
                    </a:moveTo>
                    <a:lnTo>
                      <a:pt x="4" y="218"/>
                    </a:lnTo>
                    <a:lnTo>
                      <a:pt x="2" y="215"/>
                    </a:lnTo>
                    <a:lnTo>
                      <a:pt x="2" y="209"/>
                    </a:lnTo>
                    <a:lnTo>
                      <a:pt x="0" y="201"/>
                    </a:lnTo>
                    <a:lnTo>
                      <a:pt x="0" y="196"/>
                    </a:lnTo>
                    <a:lnTo>
                      <a:pt x="0" y="192"/>
                    </a:lnTo>
                    <a:lnTo>
                      <a:pt x="0" y="186"/>
                    </a:lnTo>
                    <a:lnTo>
                      <a:pt x="0" y="180"/>
                    </a:lnTo>
                    <a:lnTo>
                      <a:pt x="0" y="175"/>
                    </a:lnTo>
                    <a:lnTo>
                      <a:pt x="0" y="169"/>
                    </a:lnTo>
                    <a:lnTo>
                      <a:pt x="0" y="163"/>
                    </a:lnTo>
                    <a:lnTo>
                      <a:pt x="2" y="158"/>
                    </a:lnTo>
                    <a:lnTo>
                      <a:pt x="2" y="152"/>
                    </a:lnTo>
                    <a:lnTo>
                      <a:pt x="4" y="146"/>
                    </a:lnTo>
                    <a:lnTo>
                      <a:pt x="4" y="139"/>
                    </a:lnTo>
                    <a:lnTo>
                      <a:pt x="8" y="133"/>
                    </a:lnTo>
                    <a:lnTo>
                      <a:pt x="9" y="127"/>
                    </a:lnTo>
                    <a:lnTo>
                      <a:pt x="13" y="121"/>
                    </a:lnTo>
                    <a:lnTo>
                      <a:pt x="15" y="116"/>
                    </a:lnTo>
                    <a:lnTo>
                      <a:pt x="21" y="110"/>
                    </a:lnTo>
                    <a:lnTo>
                      <a:pt x="25" y="104"/>
                    </a:lnTo>
                    <a:lnTo>
                      <a:pt x="30" y="101"/>
                    </a:lnTo>
                    <a:lnTo>
                      <a:pt x="36" y="95"/>
                    </a:lnTo>
                    <a:lnTo>
                      <a:pt x="44" y="91"/>
                    </a:lnTo>
                    <a:lnTo>
                      <a:pt x="51" y="87"/>
                    </a:lnTo>
                    <a:lnTo>
                      <a:pt x="59" y="83"/>
                    </a:lnTo>
                    <a:lnTo>
                      <a:pt x="68" y="82"/>
                    </a:lnTo>
                    <a:lnTo>
                      <a:pt x="80" y="80"/>
                    </a:lnTo>
                    <a:lnTo>
                      <a:pt x="247" y="23"/>
                    </a:lnTo>
                    <a:lnTo>
                      <a:pt x="247" y="21"/>
                    </a:lnTo>
                    <a:lnTo>
                      <a:pt x="251" y="19"/>
                    </a:lnTo>
                    <a:lnTo>
                      <a:pt x="257" y="15"/>
                    </a:lnTo>
                    <a:lnTo>
                      <a:pt x="264" y="13"/>
                    </a:lnTo>
                    <a:lnTo>
                      <a:pt x="274" y="11"/>
                    </a:lnTo>
                    <a:lnTo>
                      <a:pt x="285" y="7"/>
                    </a:lnTo>
                    <a:lnTo>
                      <a:pt x="289" y="5"/>
                    </a:lnTo>
                    <a:lnTo>
                      <a:pt x="296" y="4"/>
                    </a:lnTo>
                    <a:lnTo>
                      <a:pt x="302" y="2"/>
                    </a:lnTo>
                    <a:lnTo>
                      <a:pt x="308" y="2"/>
                    </a:lnTo>
                    <a:lnTo>
                      <a:pt x="314" y="0"/>
                    </a:lnTo>
                    <a:lnTo>
                      <a:pt x="321" y="0"/>
                    </a:lnTo>
                    <a:lnTo>
                      <a:pt x="327" y="0"/>
                    </a:lnTo>
                    <a:lnTo>
                      <a:pt x="333" y="0"/>
                    </a:lnTo>
                    <a:lnTo>
                      <a:pt x="340" y="0"/>
                    </a:lnTo>
                    <a:lnTo>
                      <a:pt x="346" y="0"/>
                    </a:lnTo>
                    <a:lnTo>
                      <a:pt x="352" y="2"/>
                    </a:lnTo>
                    <a:lnTo>
                      <a:pt x="359" y="4"/>
                    </a:lnTo>
                    <a:lnTo>
                      <a:pt x="365" y="4"/>
                    </a:lnTo>
                    <a:lnTo>
                      <a:pt x="371" y="5"/>
                    </a:lnTo>
                    <a:lnTo>
                      <a:pt x="376" y="9"/>
                    </a:lnTo>
                    <a:lnTo>
                      <a:pt x="382" y="13"/>
                    </a:lnTo>
                    <a:lnTo>
                      <a:pt x="388" y="17"/>
                    </a:lnTo>
                    <a:lnTo>
                      <a:pt x="392" y="23"/>
                    </a:lnTo>
                    <a:lnTo>
                      <a:pt x="397" y="26"/>
                    </a:lnTo>
                    <a:lnTo>
                      <a:pt x="403" y="34"/>
                    </a:lnTo>
                    <a:lnTo>
                      <a:pt x="403" y="36"/>
                    </a:lnTo>
                    <a:lnTo>
                      <a:pt x="409" y="42"/>
                    </a:lnTo>
                    <a:lnTo>
                      <a:pt x="412" y="45"/>
                    </a:lnTo>
                    <a:lnTo>
                      <a:pt x="416" y="51"/>
                    </a:lnTo>
                    <a:lnTo>
                      <a:pt x="422" y="59"/>
                    </a:lnTo>
                    <a:lnTo>
                      <a:pt x="428" y="68"/>
                    </a:lnTo>
                    <a:lnTo>
                      <a:pt x="433" y="74"/>
                    </a:lnTo>
                    <a:lnTo>
                      <a:pt x="439" y="85"/>
                    </a:lnTo>
                    <a:lnTo>
                      <a:pt x="447" y="95"/>
                    </a:lnTo>
                    <a:lnTo>
                      <a:pt x="454" y="106"/>
                    </a:lnTo>
                    <a:lnTo>
                      <a:pt x="458" y="112"/>
                    </a:lnTo>
                    <a:lnTo>
                      <a:pt x="460" y="118"/>
                    </a:lnTo>
                    <a:lnTo>
                      <a:pt x="464" y="123"/>
                    </a:lnTo>
                    <a:lnTo>
                      <a:pt x="468" y="129"/>
                    </a:lnTo>
                    <a:lnTo>
                      <a:pt x="471" y="137"/>
                    </a:lnTo>
                    <a:lnTo>
                      <a:pt x="475" y="142"/>
                    </a:lnTo>
                    <a:lnTo>
                      <a:pt x="479" y="150"/>
                    </a:lnTo>
                    <a:lnTo>
                      <a:pt x="483" y="158"/>
                    </a:lnTo>
                    <a:lnTo>
                      <a:pt x="485" y="163"/>
                    </a:lnTo>
                    <a:lnTo>
                      <a:pt x="488" y="171"/>
                    </a:lnTo>
                    <a:lnTo>
                      <a:pt x="490" y="178"/>
                    </a:lnTo>
                    <a:lnTo>
                      <a:pt x="494" y="184"/>
                    </a:lnTo>
                    <a:lnTo>
                      <a:pt x="496" y="192"/>
                    </a:lnTo>
                    <a:lnTo>
                      <a:pt x="498" y="201"/>
                    </a:lnTo>
                    <a:lnTo>
                      <a:pt x="502" y="207"/>
                    </a:lnTo>
                    <a:lnTo>
                      <a:pt x="504" y="217"/>
                    </a:lnTo>
                    <a:lnTo>
                      <a:pt x="506" y="224"/>
                    </a:lnTo>
                    <a:lnTo>
                      <a:pt x="507" y="232"/>
                    </a:lnTo>
                    <a:lnTo>
                      <a:pt x="509" y="239"/>
                    </a:lnTo>
                    <a:lnTo>
                      <a:pt x="513" y="247"/>
                    </a:lnTo>
                    <a:lnTo>
                      <a:pt x="513" y="255"/>
                    </a:lnTo>
                    <a:lnTo>
                      <a:pt x="515" y="264"/>
                    </a:lnTo>
                    <a:lnTo>
                      <a:pt x="517" y="272"/>
                    </a:lnTo>
                    <a:lnTo>
                      <a:pt x="519" y="281"/>
                    </a:lnTo>
                    <a:lnTo>
                      <a:pt x="519" y="289"/>
                    </a:lnTo>
                    <a:lnTo>
                      <a:pt x="519" y="296"/>
                    </a:lnTo>
                    <a:lnTo>
                      <a:pt x="519" y="306"/>
                    </a:lnTo>
                    <a:lnTo>
                      <a:pt x="519" y="315"/>
                    </a:lnTo>
                    <a:lnTo>
                      <a:pt x="519" y="323"/>
                    </a:lnTo>
                    <a:lnTo>
                      <a:pt x="519" y="331"/>
                    </a:lnTo>
                    <a:lnTo>
                      <a:pt x="517" y="340"/>
                    </a:lnTo>
                    <a:lnTo>
                      <a:pt x="517" y="350"/>
                    </a:lnTo>
                    <a:lnTo>
                      <a:pt x="515" y="357"/>
                    </a:lnTo>
                    <a:lnTo>
                      <a:pt x="513" y="365"/>
                    </a:lnTo>
                    <a:lnTo>
                      <a:pt x="509" y="374"/>
                    </a:lnTo>
                    <a:lnTo>
                      <a:pt x="509" y="384"/>
                    </a:lnTo>
                    <a:lnTo>
                      <a:pt x="506" y="392"/>
                    </a:lnTo>
                    <a:lnTo>
                      <a:pt x="504" y="401"/>
                    </a:lnTo>
                    <a:lnTo>
                      <a:pt x="500" y="409"/>
                    </a:lnTo>
                    <a:lnTo>
                      <a:pt x="496" y="418"/>
                    </a:lnTo>
                    <a:lnTo>
                      <a:pt x="494" y="422"/>
                    </a:lnTo>
                    <a:lnTo>
                      <a:pt x="492" y="426"/>
                    </a:lnTo>
                    <a:lnTo>
                      <a:pt x="490" y="433"/>
                    </a:lnTo>
                    <a:lnTo>
                      <a:pt x="485" y="439"/>
                    </a:lnTo>
                    <a:lnTo>
                      <a:pt x="481" y="449"/>
                    </a:lnTo>
                    <a:lnTo>
                      <a:pt x="473" y="458"/>
                    </a:lnTo>
                    <a:lnTo>
                      <a:pt x="468" y="469"/>
                    </a:lnTo>
                    <a:lnTo>
                      <a:pt x="458" y="479"/>
                    </a:lnTo>
                    <a:lnTo>
                      <a:pt x="449" y="490"/>
                    </a:lnTo>
                    <a:lnTo>
                      <a:pt x="443" y="496"/>
                    </a:lnTo>
                    <a:lnTo>
                      <a:pt x="435" y="502"/>
                    </a:lnTo>
                    <a:lnTo>
                      <a:pt x="430" y="508"/>
                    </a:lnTo>
                    <a:lnTo>
                      <a:pt x="424" y="513"/>
                    </a:lnTo>
                    <a:lnTo>
                      <a:pt x="414" y="519"/>
                    </a:lnTo>
                    <a:lnTo>
                      <a:pt x="407" y="525"/>
                    </a:lnTo>
                    <a:lnTo>
                      <a:pt x="399" y="530"/>
                    </a:lnTo>
                    <a:lnTo>
                      <a:pt x="392" y="536"/>
                    </a:lnTo>
                    <a:lnTo>
                      <a:pt x="382" y="542"/>
                    </a:lnTo>
                    <a:lnTo>
                      <a:pt x="373" y="546"/>
                    </a:lnTo>
                    <a:lnTo>
                      <a:pt x="361" y="551"/>
                    </a:lnTo>
                    <a:lnTo>
                      <a:pt x="353" y="557"/>
                    </a:lnTo>
                    <a:lnTo>
                      <a:pt x="342" y="559"/>
                    </a:lnTo>
                    <a:lnTo>
                      <a:pt x="333" y="565"/>
                    </a:lnTo>
                    <a:lnTo>
                      <a:pt x="323" y="566"/>
                    </a:lnTo>
                    <a:lnTo>
                      <a:pt x="314" y="570"/>
                    </a:lnTo>
                    <a:lnTo>
                      <a:pt x="306" y="572"/>
                    </a:lnTo>
                    <a:lnTo>
                      <a:pt x="298" y="576"/>
                    </a:lnTo>
                    <a:lnTo>
                      <a:pt x="293" y="578"/>
                    </a:lnTo>
                    <a:lnTo>
                      <a:pt x="287" y="582"/>
                    </a:lnTo>
                    <a:lnTo>
                      <a:pt x="281" y="582"/>
                    </a:lnTo>
                    <a:lnTo>
                      <a:pt x="276" y="584"/>
                    </a:lnTo>
                    <a:lnTo>
                      <a:pt x="270" y="586"/>
                    </a:lnTo>
                    <a:lnTo>
                      <a:pt x="266" y="587"/>
                    </a:lnTo>
                    <a:lnTo>
                      <a:pt x="257" y="589"/>
                    </a:lnTo>
                    <a:lnTo>
                      <a:pt x="251" y="591"/>
                    </a:lnTo>
                    <a:lnTo>
                      <a:pt x="241" y="589"/>
                    </a:lnTo>
                    <a:lnTo>
                      <a:pt x="234" y="589"/>
                    </a:lnTo>
                    <a:lnTo>
                      <a:pt x="228" y="587"/>
                    </a:lnTo>
                    <a:lnTo>
                      <a:pt x="220" y="584"/>
                    </a:lnTo>
                    <a:lnTo>
                      <a:pt x="209" y="580"/>
                    </a:lnTo>
                    <a:lnTo>
                      <a:pt x="200" y="578"/>
                    </a:lnTo>
                    <a:lnTo>
                      <a:pt x="194" y="574"/>
                    </a:lnTo>
                    <a:lnTo>
                      <a:pt x="188" y="572"/>
                    </a:lnTo>
                    <a:lnTo>
                      <a:pt x="182" y="568"/>
                    </a:lnTo>
                    <a:lnTo>
                      <a:pt x="177" y="566"/>
                    </a:lnTo>
                    <a:lnTo>
                      <a:pt x="181" y="566"/>
                    </a:lnTo>
                    <a:lnTo>
                      <a:pt x="184" y="568"/>
                    </a:lnTo>
                    <a:lnTo>
                      <a:pt x="190" y="568"/>
                    </a:lnTo>
                    <a:lnTo>
                      <a:pt x="196" y="568"/>
                    </a:lnTo>
                    <a:lnTo>
                      <a:pt x="205" y="570"/>
                    </a:lnTo>
                    <a:lnTo>
                      <a:pt x="213" y="570"/>
                    </a:lnTo>
                    <a:lnTo>
                      <a:pt x="222" y="570"/>
                    </a:lnTo>
                    <a:lnTo>
                      <a:pt x="232" y="566"/>
                    </a:lnTo>
                    <a:lnTo>
                      <a:pt x="241" y="565"/>
                    </a:lnTo>
                    <a:lnTo>
                      <a:pt x="251" y="559"/>
                    </a:lnTo>
                    <a:lnTo>
                      <a:pt x="260" y="555"/>
                    </a:lnTo>
                    <a:lnTo>
                      <a:pt x="268" y="546"/>
                    </a:lnTo>
                    <a:lnTo>
                      <a:pt x="277" y="536"/>
                    </a:lnTo>
                    <a:lnTo>
                      <a:pt x="279" y="530"/>
                    </a:lnTo>
                    <a:lnTo>
                      <a:pt x="283" y="525"/>
                    </a:lnTo>
                    <a:lnTo>
                      <a:pt x="287" y="519"/>
                    </a:lnTo>
                    <a:lnTo>
                      <a:pt x="289" y="511"/>
                    </a:lnTo>
                    <a:lnTo>
                      <a:pt x="291" y="504"/>
                    </a:lnTo>
                    <a:lnTo>
                      <a:pt x="293" y="496"/>
                    </a:lnTo>
                    <a:lnTo>
                      <a:pt x="295" y="487"/>
                    </a:lnTo>
                    <a:lnTo>
                      <a:pt x="296" y="477"/>
                    </a:lnTo>
                    <a:lnTo>
                      <a:pt x="296" y="468"/>
                    </a:lnTo>
                    <a:lnTo>
                      <a:pt x="298" y="458"/>
                    </a:lnTo>
                    <a:lnTo>
                      <a:pt x="298" y="450"/>
                    </a:lnTo>
                    <a:lnTo>
                      <a:pt x="300" y="441"/>
                    </a:lnTo>
                    <a:lnTo>
                      <a:pt x="300" y="430"/>
                    </a:lnTo>
                    <a:lnTo>
                      <a:pt x="300" y="420"/>
                    </a:lnTo>
                    <a:lnTo>
                      <a:pt x="300" y="409"/>
                    </a:lnTo>
                    <a:lnTo>
                      <a:pt x="302" y="399"/>
                    </a:lnTo>
                    <a:lnTo>
                      <a:pt x="300" y="388"/>
                    </a:lnTo>
                    <a:lnTo>
                      <a:pt x="300" y="378"/>
                    </a:lnTo>
                    <a:lnTo>
                      <a:pt x="300" y="367"/>
                    </a:lnTo>
                    <a:lnTo>
                      <a:pt x="300" y="359"/>
                    </a:lnTo>
                    <a:lnTo>
                      <a:pt x="298" y="346"/>
                    </a:lnTo>
                    <a:lnTo>
                      <a:pt x="296" y="336"/>
                    </a:lnTo>
                    <a:lnTo>
                      <a:pt x="295" y="327"/>
                    </a:lnTo>
                    <a:lnTo>
                      <a:pt x="295" y="315"/>
                    </a:lnTo>
                    <a:lnTo>
                      <a:pt x="291" y="306"/>
                    </a:lnTo>
                    <a:lnTo>
                      <a:pt x="289" y="295"/>
                    </a:lnTo>
                    <a:lnTo>
                      <a:pt x="287" y="285"/>
                    </a:lnTo>
                    <a:lnTo>
                      <a:pt x="285" y="275"/>
                    </a:lnTo>
                    <a:lnTo>
                      <a:pt x="279" y="264"/>
                    </a:lnTo>
                    <a:lnTo>
                      <a:pt x="277" y="255"/>
                    </a:lnTo>
                    <a:lnTo>
                      <a:pt x="274" y="247"/>
                    </a:lnTo>
                    <a:lnTo>
                      <a:pt x="270" y="237"/>
                    </a:lnTo>
                    <a:lnTo>
                      <a:pt x="264" y="228"/>
                    </a:lnTo>
                    <a:lnTo>
                      <a:pt x="260" y="220"/>
                    </a:lnTo>
                    <a:lnTo>
                      <a:pt x="255" y="213"/>
                    </a:lnTo>
                    <a:lnTo>
                      <a:pt x="251" y="205"/>
                    </a:lnTo>
                    <a:lnTo>
                      <a:pt x="245" y="198"/>
                    </a:lnTo>
                    <a:lnTo>
                      <a:pt x="239" y="190"/>
                    </a:lnTo>
                    <a:lnTo>
                      <a:pt x="234" y="184"/>
                    </a:lnTo>
                    <a:lnTo>
                      <a:pt x="230" y="178"/>
                    </a:lnTo>
                    <a:lnTo>
                      <a:pt x="226" y="171"/>
                    </a:lnTo>
                    <a:lnTo>
                      <a:pt x="220" y="165"/>
                    </a:lnTo>
                    <a:lnTo>
                      <a:pt x="217" y="159"/>
                    </a:lnTo>
                    <a:lnTo>
                      <a:pt x="213" y="156"/>
                    </a:lnTo>
                    <a:lnTo>
                      <a:pt x="203" y="146"/>
                    </a:lnTo>
                    <a:lnTo>
                      <a:pt x="196" y="139"/>
                    </a:lnTo>
                    <a:lnTo>
                      <a:pt x="188" y="133"/>
                    </a:lnTo>
                    <a:lnTo>
                      <a:pt x="182" y="127"/>
                    </a:lnTo>
                    <a:lnTo>
                      <a:pt x="175" y="121"/>
                    </a:lnTo>
                    <a:lnTo>
                      <a:pt x="167" y="118"/>
                    </a:lnTo>
                    <a:lnTo>
                      <a:pt x="162" y="114"/>
                    </a:lnTo>
                    <a:lnTo>
                      <a:pt x="154" y="112"/>
                    </a:lnTo>
                    <a:lnTo>
                      <a:pt x="146" y="108"/>
                    </a:lnTo>
                    <a:lnTo>
                      <a:pt x="139" y="106"/>
                    </a:lnTo>
                    <a:lnTo>
                      <a:pt x="131" y="106"/>
                    </a:lnTo>
                    <a:lnTo>
                      <a:pt x="124" y="106"/>
                    </a:lnTo>
                    <a:lnTo>
                      <a:pt x="114" y="104"/>
                    </a:lnTo>
                    <a:lnTo>
                      <a:pt x="105" y="106"/>
                    </a:lnTo>
                    <a:lnTo>
                      <a:pt x="93" y="108"/>
                    </a:lnTo>
                    <a:lnTo>
                      <a:pt x="84" y="112"/>
                    </a:lnTo>
                    <a:lnTo>
                      <a:pt x="74" y="114"/>
                    </a:lnTo>
                    <a:lnTo>
                      <a:pt x="65" y="121"/>
                    </a:lnTo>
                    <a:lnTo>
                      <a:pt x="55" y="127"/>
                    </a:lnTo>
                    <a:lnTo>
                      <a:pt x="48" y="133"/>
                    </a:lnTo>
                    <a:lnTo>
                      <a:pt x="38" y="139"/>
                    </a:lnTo>
                    <a:lnTo>
                      <a:pt x="32" y="146"/>
                    </a:lnTo>
                    <a:lnTo>
                      <a:pt x="25" y="152"/>
                    </a:lnTo>
                    <a:lnTo>
                      <a:pt x="21" y="159"/>
                    </a:lnTo>
                    <a:lnTo>
                      <a:pt x="15" y="167"/>
                    </a:lnTo>
                    <a:lnTo>
                      <a:pt x="13" y="173"/>
                    </a:lnTo>
                    <a:lnTo>
                      <a:pt x="11" y="178"/>
                    </a:lnTo>
                    <a:lnTo>
                      <a:pt x="11" y="184"/>
                    </a:lnTo>
                    <a:lnTo>
                      <a:pt x="9" y="192"/>
                    </a:lnTo>
                    <a:lnTo>
                      <a:pt x="9" y="199"/>
                    </a:lnTo>
                    <a:lnTo>
                      <a:pt x="8" y="205"/>
                    </a:lnTo>
                    <a:lnTo>
                      <a:pt x="8" y="211"/>
                    </a:lnTo>
                    <a:lnTo>
                      <a:pt x="4" y="218"/>
                    </a:lnTo>
                    <a:lnTo>
                      <a:pt x="4" y="220"/>
                    </a:lnTo>
                    <a:close/>
                  </a:path>
                </a:pathLst>
              </a:custGeom>
              <a:solidFill>
                <a:srgbClr val="808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3" name="Freeform 195"/>
              <p:cNvSpPr>
                <a:spLocks/>
              </p:cNvSpPr>
              <p:nvPr/>
            </p:nvSpPr>
            <p:spPr bwMode="auto">
              <a:xfrm>
                <a:off x="1288" y="3479"/>
                <a:ext cx="111" cy="46"/>
              </a:xfrm>
              <a:custGeom>
                <a:avLst/>
                <a:gdLst>
                  <a:gd name="T0" fmla="*/ 0 w 223"/>
                  <a:gd name="T1" fmla="*/ 0 h 93"/>
                  <a:gd name="T2" fmla="*/ 0 w 223"/>
                  <a:gd name="T3" fmla="*/ 0 h 93"/>
                  <a:gd name="T4" fmla="*/ 0 w 223"/>
                  <a:gd name="T5" fmla="*/ 0 h 93"/>
                  <a:gd name="T6" fmla="*/ 0 w 223"/>
                  <a:gd name="T7" fmla="*/ 0 h 93"/>
                  <a:gd name="T8" fmla="*/ 0 w 223"/>
                  <a:gd name="T9" fmla="*/ 0 h 93"/>
                  <a:gd name="T10" fmla="*/ 0 w 223"/>
                  <a:gd name="T11" fmla="*/ 0 h 93"/>
                  <a:gd name="T12" fmla="*/ 0 w 223"/>
                  <a:gd name="T13" fmla="*/ 0 h 93"/>
                  <a:gd name="T14" fmla="*/ 0 w 223"/>
                  <a:gd name="T15" fmla="*/ 0 h 93"/>
                  <a:gd name="T16" fmla="*/ 0 w 223"/>
                  <a:gd name="T17" fmla="*/ 0 h 93"/>
                  <a:gd name="T18" fmla="*/ 0 w 223"/>
                  <a:gd name="T19" fmla="*/ 0 h 93"/>
                  <a:gd name="T20" fmla="*/ 0 w 223"/>
                  <a:gd name="T21" fmla="*/ 0 h 93"/>
                  <a:gd name="T22" fmla="*/ 0 w 223"/>
                  <a:gd name="T23" fmla="*/ 0 h 93"/>
                  <a:gd name="T24" fmla="*/ 0 w 223"/>
                  <a:gd name="T25" fmla="*/ 0 h 93"/>
                  <a:gd name="T26" fmla="*/ 0 w 223"/>
                  <a:gd name="T27" fmla="*/ 0 h 93"/>
                  <a:gd name="T28" fmla="*/ 0 w 223"/>
                  <a:gd name="T29" fmla="*/ 0 h 93"/>
                  <a:gd name="T30" fmla="*/ 0 w 223"/>
                  <a:gd name="T31" fmla="*/ 0 h 93"/>
                  <a:gd name="T32" fmla="*/ 0 w 223"/>
                  <a:gd name="T33" fmla="*/ 0 h 93"/>
                  <a:gd name="T34" fmla="*/ 0 w 223"/>
                  <a:gd name="T35" fmla="*/ 0 h 93"/>
                  <a:gd name="T36" fmla="*/ 0 w 223"/>
                  <a:gd name="T37" fmla="*/ 0 h 93"/>
                  <a:gd name="T38" fmla="*/ 0 w 223"/>
                  <a:gd name="T39" fmla="*/ 0 h 93"/>
                  <a:gd name="T40" fmla="*/ 0 w 223"/>
                  <a:gd name="T41" fmla="*/ 0 h 93"/>
                  <a:gd name="T42" fmla="*/ 0 w 223"/>
                  <a:gd name="T43" fmla="*/ 0 h 93"/>
                  <a:gd name="T44" fmla="*/ 0 w 223"/>
                  <a:gd name="T45" fmla="*/ 0 h 93"/>
                  <a:gd name="T46" fmla="*/ 0 w 223"/>
                  <a:gd name="T47" fmla="*/ 0 h 93"/>
                  <a:gd name="T48" fmla="*/ 0 w 223"/>
                  <a:gd name="T49" fmla="*/ 0 h 93"/>
                  <a:gd name="T50" fmla="*/ 0 w 223"/>
                  <a:gd name="T51" fmla="*/ 0 h 93"/>
                  <a:gd name="T52" fmla="*/ 0 w 223"/>
                  <a:gd name="T53" fmla="*/ 0 h 93"/>
                  <a:gd name="T54" fmla="*/ 0 w 223"/>
                  <a:gd name="T55" fmla="*/ 0 h 93"/>
                  <a:gd name="T56" fmla="*/ 0 w 223"/>
                  <a:gd name="T57" fmla="*/ 0 h 93"/>
                  <a:gd name="T58" fmla="*/ 0 w 223"/>
                  <a:gd name="T59" fmla="*/ 0 h 93"/>
                  <a:gd name="T60" fmla="*/ 0 w 223"/>
                  <a:gd name="T61" fmla="*/ 0 h 93"/>
                  <a:gd name="T62" fmla="*/ 0 w 223"/>
                  <a:gd name="T63" fmla="*/ 0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3"/>
                  <a:gd name="T97" fmla="*/ 0 h 93"/>
                  <a:gd name="T98" fmla="*/ 223 w 223"/>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3" h="93">
                    <a:moveTo>
                      <a:pt x="0" y="69"/>
                    </a:moveTo>
                    <a:lnTo>
                      <a:pt x="0" y="67"/>
                    </a:lnTo>
                    <a:lnTo>
                      <a:pt x="4" y="65"/>
                    </a:lnTo>
                    <a:lnTo>
                      <a:pt x="8" y="63"/>
                    </a:lnTo>
                    <a:lnTo>
                      <a:pt x="16" y="61"/>
                    </a:lnTo>
                    <a:lnTo>
                      <a:pt x="19" y="57"/>
                    </a:lnTo>
                    <a:lnTo>
                      <a:pt x="25" y="55"/>
                    </a:lnTo>
                    <a:lnTo>
                      <a:pt x="31" y="53"/>
                    </a:lnTo>
                    <a:lnTo>
                      <a:pt x="36" y="51"/>
                    </a:lnTo>
                    <a:lnTo>
                      <a:pt x="42" y="48"/>
                    </a:lnTo>
                    <a:lnTo>
                      <a:pt x="48" y="46"/>
                    </a:lnTo>
                    <a:lnTo>
                      <a:pt x="55" y="44"/>
                    </a:lnTo>
                    <a:lnTo>
                      <a:pt x="63" y="42"/>
                    </a:lnTo>
                    <a:lnTo>
                      <a:pt x="71" y="38"/>
                    </a:lnTo>
                    <a:lnTo>
                      <a:pt x="78" y="36"/>
                    </a:lnTo>
                    <a:lnTo>
                      <a:pt x="86" y="32"/>
                    </a:lnTo>
                    <a:lnTo>
                      <a:pt x="95" y="31"/>
                    </a:lnTo>
                    <a:lnTo>
                      <a:pt x="105" y="27"/>
                    </a:lnTo>
                    <a:lnTo>
                      <a:pt x="114" y="23"/>
                    </a:lnTo>
                    <a:lnTo>
                      <a:pt x="124" y="21"/>
                    </a:lnTo>
                    <a:lnTo>
                      <a:pt x="133" y="19"/>
                    </a:lnTo>
                    <a:lnTo>
                      <a:pt x="143" y="15"/>
                    </a:lnTo>
                    <a:lnTo>
                      <a:pt x="154" y="13"/>
                    </a:lnTo>
                    <a:lnTo>
                      <a:pt x="160" y="10"/>
                    </a:lnTo>
                    <a:lnTo>
                      <a:pt x="164" y="10"/>
                    </a:lnTo>
                    <a:lnTo>
                      <a:pt x="169" y="8"/>
                    </a:lnTo>
                    <a:lnTo>
                      <a:pt x="177" y="8"/>
                    </a:lnTo>
                    <a:lnTo>
                      <a:pt x="187" y="4"/>
                    </a:lnTo>
                    <a:lnTo>
                      <a:pt x="198" y="4"/>
                    </a:lnTo>
                    <a:lnTo>
                      <a:pt x="204" y="2"/>
                    </a:lnTo>
                    <a:lnTo>
                      <a:pt x="209" y="2"/>
                    </a:lnTo>
                    <a:lnTo>
                      <a:pt x="217" y="0"/>
                    </a:lnTo>
                    <a:lnTo>
                      <a:pt x="223" y="0"/>
                    </a:lnTo>
                    <a:lnTo>
                      <a:pt x="217" y="19"/>
                    </a:lnTo>
                    <a:lnTo>
                      <a:pt x="215" y="19"/>
                    </a:lnTo>
                    <a:lnTo>
                      <a:pt x="211" y="19"/>
                    </a:lnTo>
                    <a:lnTo>
                      <a:pt x="206" y="19"/>
                    </a:lnTo>
                    <a:lnTo>
                      <a:pt x="200" y="21"/>
                    </a:lnTo>
                    <a:lnTo>
                      <a:pt x="190" y="23"/>
                    </a:lnTo>
                    <a:lnTo>
                      <a:pt x="181" y="27"/>
                    </a:lnTo>
                    <a:lnTo>
                      <a:pt x="171" y="29"/>
                    </a:lnTo>
                    <a:lnTo>
                      <a:pt x="162" y="34"/>
                    </a:lnTo>
                    <a:lnTo>
                      <a:pt x="150" y="38"/>
                    </a:lnTo>
                    <a:lnTo>
                      <a:pt x="139" y="44"/>
                    </a:lnTo>
                    <a:lnTo>
                      <a:pt x="128" y="50"/>
                    </a:lnTo>
                    <a:lnTo>
                      <a:pt x="118" y="57"/>
                    </a:lnTo>
                    <a:lnTo>
                      <a:pt x="109" y="63"/>
                    </a:lnTo>
                    <a:lnTo>
                      <a:pt x="101" y="72"/>
                    </a:lnTo>
                    <a:lnTo>
                      <a:pt x="95" y="82"/>
                    </a:lnTo>
                    <a:lnTo>
                      <a:pt x="92" y="93"/>
                    </a:lnTo>
                    <a:lnTo>
                      <a:pt x="88" y="91"/>
                    </a:lnTo>
                    <a:lnTo>
                      <a:pt x="84" y="89"/>
                    </a:lnTo>
                    <a:lnTo>
                      <a:pt x="74" y="86"/>
                    </a:lnTo>
                    <a:lnTo>
                      <a:pt x="65" y="82"/>
                    </a:lnTo>
                    <a:lnTo>
                      <a:pt x="59" y="80"/>
                    </a:lnTo>
                    <a:lnTo>
                      <a:pt x="54" y="78"/>
                    </a:lnTo>
                    <a:lnTo>
                      <a:pt x="46" y="78"/>
                    </a:lnTo>
                    <a:lnTo>
                      <a:pt x="40" y="78"/>
                    </a:lnTo>
                    <a:lnTo>
                      <a:pt x="31" y="78"/>
                    </a:lnTo>
                    <a:lnTo>
                      <a:pt x="25" y="80"/>
                    </a:lnTo>
                    <a:lnTo>
                      <a:pt x="17" y="82"/>
                    </a:lnTo>
                    <a:lnTo>
                      <a:pt x="10" y="86"/>
                    </a:lnTo>
                    <a:lnTo>
                      <a:pt x="0" y="69"/>
                    </a:lnTo>
                    <a:close/>
                  </a:path>
                </a:pathLst>
              </a:custGeom>
              <a:solidFill>
                <a:srgbClr val="301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4" name="Freeform 196"/>
              <p:cNvSpPr>
                <a:spLocks/>
              </p:cNvSpPr>
              <p:nvPr/>
            </p:nvSpPr>
            <p:spPr bwMode="auto">
              <a:xfrm>
                <a:off x="1772" y="3488"/>
                <a:ext cx="630" cy="232"/>
              </a:xfrm>
              <a:custGeom>
                <a:avLst/>
                <a:gdLst>
                  <a:gd name="T0" fmla="*/ 1 w 1260"/>
                  <a:gd name="T1" fmla="*/ 1 h 464"/>
                  <a:gd name="T2" fmla="*/ 1 w 1260"/>
                  <a:gd name="T3" fmla="*/ 1 h 464"/>
                  <a:gd name="T4" fmla="*/ 1 w 1260"/>
                  <a:gd name="T5" fmla="*/ 1 h 464"/>
                  <a:gd name="T6" fmla="*/ 1 w 1260"/>
                  <a:gd name="T7" fmla="*/ 1 h 464"/>
                  <a:gd name="T8" fmla="*/ 1 w 1260"/>
                  <a:gd name="T9" fmla="*/ 1 h 464"/>
                  <a:gd name="T10" fmla="*/ 1 w 1260"/>
                  <a:gd name="T11" fmla="*/ 1 h 464"/>
                  <a:gd name="T12" fmla="*/ 1 w 1260"/>
                  <a:gd name="T13" fmla="*/ 1 h 464"/>
                  <a:gd name="T14" fmla="*/ 1 w 1260"/>
                  <a:gd name="T15" fmla="*/ 1 h 464"/>
                  <a:gd name="T16" fmla="*/ 1 w 1260"/>
                  <a:gd name="T17" fmla="*/ 1 h 464"/>
                  <a:gd name="T18" fmla="*/ 1 w 1260"/>
                  <a:gd name="T19" fmla="*/ 1 h 464"/>
                  <a:gd name="T20" fmla="*/ 1 w 1260"/>
                  <a:gd name="T21" fmla="*/ 1 h 464"/>
                  <a:gd name="T22" fmla="*/ 1 w 1260"/>
                  <a:gd name="T23" fmla="*/ 1 h 464"/>
                  <a:gd name="T24" fmla="*/ 1 w 1260"/>
                  <a:gd name="T25" fmla="*/ 1 h 464"/>
                  <a:gd name="T26" fmla="*/ 1 w 1260"/>
                  <a:gd name="T27" fmla="*/ 1 h 464"/>
                  <a:gd name="T28" fmla="*/ 1 w 1260"/>
                  <a:gd name="T29" fmla="*/ 1 h 464"/>
                  <a:gd name="T30" fmla="*/ 1 w 1260"/>
                  <a:gd name="T31" fmla="*/ 1 h 464"/>
                  <a:gd name="T32" fmla="*/ 1 w 1260"/>
                  <a:gd name="T33" fmla="*/ 1 h 464"/>
                  <a:gd name="T34" fmla="*/ 1 w 1260"/>
                  <a:gd name="T35" fmla="*/ 1 h 464"/>
                  <a:gd name="T36" fmla="*/ 1 w 1260"/>
                  <a:gd name="T37" fmla="*/ 1 h 464"/>
                  <a:gd name="T38" fmla="*/ 1 w 1260"/>
                  <a:gd name="T39" fmla="*/ 1 h 464"/>
                  <a:gd name="T40" fmla="*/ 1 w 1260"/>
                  <a:gd name="T41" fmla="*/ 1 h 464"/>
                  <a:gd name="T42" fmla="*/ 1 w 1260"/>
                  <a:gd name="T43" fmla="*/ 1 h 464"/>
                  <a:gd name="T44" fmla="*/ 1 w 1260"/>
                  <a:gd name="T45" fmla="*/ 1 h 464"/>
                  <a:gd name="T46" fmla="*/ 1 w 1260"/>
                  <a:gd name="T47" fmla="*/ 1 h 464"/>
                  <a:gd name="T48" fmla="*/ 1 w 1260"/>
                  <a:gd name="T49" fmla="*/ 1 h 464"/>
                  <a:gd name="T50" fmla="*/ 1 w 1260"/>
                  <a:gd name="T51" fmla="*/ 1 h 464"/>
                  <a:gd name="T52" fmla="*/ 1 w 1260"/>
                  <a:gd name="T53" fmla="*/ 1 h 464"/>
                  <a:gd name="T54" fmla="*/ 1 w 1260"/>
                  <a:gd name="T55" fmla="*/ 1 h 464"/>
                  <a:gd name="T56" fmla="*/ 1 w 1260"/>
                  <a:gd name="T57" fmla="*/ 1 h 464"/>
                  <a:gd name="T58" fmla="*/ 1 w 1260"/>
                  <a:gd name="T59" fmla="*/ 1 h 464"/>
                  <a:gd name="T60" fmla="*/ 1 w 1260"/>
                  <a:gd name="T61" fmla="*/ 1 h 464"/>
                  <a:gd name="T62" fmla="*/ 1 w 1260"/>
                  <a:gd name="T63" fmla="*/ 1 h 464"/>
                  <a:gd name="T64" fmla="*/ 1 w 1260"/>
                  <a:gd name="T65" fmla="*/ 1 h 464"/>
                  <a:gd name="T66" fmla="*/ 1 w 1260"/>
                  <a:gd name="T67" fmla="*/ 1 h 464"/>
                  <a:gd name="T68" fmla="*/ 1 w 1260"/>
                  <a:gd name="T69" fmla="*/ 1 h 464"/>
                  <a:gd name="T70" fmla="*/ 1 w 1260"/>
                  <a:gd name="T71" fmla="*/ 1 h 464"/>
                  <a:gd name="T72" fmla="*/ 1 w 1260"/>
                  <a:gd name="T73" fmla="*/ 1 h 464"/>
                  <a:gd name="T74" fmla="*/ 1 w 1260"/>
                  <a:gd name="T75" fmla="*/ 1 h 464"/>
                  <a:gd name="T76" fmla="*/ 1 w 1260"/>
                  <a:gd name="T77" fmla="*/ 1 h 464"/>
                  <a:gd name="T78" fmla="*/ 1 w 1260"/>
                  <a:gd name="T79" fmla="*/ 1 h 464"/>
                  <a:gd name="T80" fmla="*/ 1 w 1260"/>
                  <a:gd name="T81" fmla="*/ 1 h 464"/>
                  <a:gd name="T82" fmla="*/ 1 w 1260"/>
                  <a:gd name="T83" fmla="*/ 1 h 464"/>
                  <a:gd name="T84" fmla="*/ 1 w 1260"/>
                  <a:gd name="T85" fmla="*/ 1 h 464"/>
                  <a:gd name="T86" fmla="*/ 1 w 1260"/>
                  <a:gd name="T87" fmla="*/ 1 h 464"/>
                  <a:gd name="T88" fmla="*/ 1 w 1260"/>
                  <a:gd name="T89" fmla="*/ 1 h 464"/>
                  <a:gd name="T90" fmla="*/ 1 w 1260"/>
                  <a:gd name="T91" fmla="*/ 1 h 464"/>
                  <a:gd name="T92" fmla="*/ 1 w 1260"/>
                  <a:gd name="T93" fmla="*/ 1 h 464"/>
                  <a:gd name="T94" fmla="*/ 1 w 1260"/>
                  <a:gd name="T95" fmla="*/ 1 h 464"/>
                  <a:gd name="T96" fmla="*/ 1 w 1260"/>
                  <a:gd name="T97" fmla="*/ 1 h 464"/>
                  <a:gd name="T98" fmla="*/ 1 w 1260"/>
                  <a:gd name="T99" fmla="*/ 1 h 464"/>
                  <a:gd name="T100" fmla="*/ 1 w 1260"/>
                  <a:gd name="T101" fmla="*/ 1 h 464"/>
                  <a:gd name="T102" fmla="*/ 1 w 1260"/>
                  <a:gd name="T103" fmla="*/ 1 h 464"/>
                  <a:gd name="T104" fmla="*/ 1 w 1260"/>
                  <a:gd name="T105" fmla="*/ 1 h 464"/>
                  <a:gd name="T106" fmla="*/ 1 w 1260"/>
                  <a:gd name="T107" fmla="*/ 1 h 464"/>
                  <a:gd name="T108" fmla="*/ 1 w 1260"/>
                  <a:gd name="T109" fmla="*/ 1 h 4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0"/>
                  <a:gd name="T166" fmla="*/ 0 h 464"/>
                  <a:gd name="T167" fmla="*/ 1260 w 1260"/>
                  <a:gd name="T168" fmla="*/ 464 h 4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0" h="464">
                    <a:moveTo>
                      <a:pt x="1079" y="0"/>
                    </a:moveTo>
                    <a:lnTo>
                      <a:pt x="1083" y="0"/>
                    </a:lnTo>
                    <a:lnTo>
                      <a:pt x="1089" y="2"/>
                    </a:lnTo>
                    <a:lnTo>
                      <a:pt x="1093" y="4"/>
                    </a:lnTo>
                    <a:lnTo>
                      <a:pt x="1098" y="8"/>
                    </a:lnTo>
                    <a:lnTo>
                      <a:pt x="1104" y="10"/>
                    </a:lnTo>
                    <a:lnTo>
                      <a:pt x="1110" y="13"/>
                    </a:lnTo>
                    <a:lnTo>
                      <a:pt x="1117" y="17"/>
                    </a:lnTo>
                    <a:lnTo>
                      <a:pt x="1125" y="21"/>
                    </a:lnTo>
                    <a:lnTo>
                      <a:pt x="1132" y="25"/>
                    </a:lnTo>
                    <a:lnTo>
                      <a:pt x="1142" y="32"/>
                    </a:lnTo>
                    <a:lnTo>
                      <a:pt x="1150" y="38"/>
                    </a:lnTo>
                    <a:lnTo>
                      <a:pt x="1157" y="44"/>
                    </a:lnTo>
                    <a:lnTo>
                      <a:pt x="1167" y="51"/>
                    </a:lnTo>
                    <a:lnTo>
                      <a:pt x="1176" y="59"/>
                    </a:lnTo>
                    <a:lnTo>
                      <a:pt x="1186" y="67"/>
                    </a:lnTo>
                    <a:lnTo>
                      <a:pt x="1193" y="76"/>
                    </a:lnTo>
                    <a:lnTo>
                      <a:pt x="1201" y="86"/>
                    </a:lnTo>
                    <a:lnTo>
                      <a:pt x="1210" y="95"/>
                    </a:lnTo>
                    <a:lnTo>
                      <a:pt x="1214" y="99"/>
                    </a:lnTo>
                    <a:lnTo>
                      <a:pt x="1218" y="105"/>
                    </a:lnTo>
                    <a:lnTo>
                      <a:pt x="1222" y="110"/>
                    </a:lnTo>
                    <a:lnTo>
                      <a:pt x="1226" y="116"/>
                    </a:lnTo>
                    <a:lnTo>
                      <a:pt x="1227" y="122"/>
                    </a:lnTo>
                    <a:lnTo>
                      <a:pt x="1233" y="128"/>
                    </a:lnTo>
                    <a:lnTo>
                      <a:pt x="1235" y="133"/>
                    </a:lnTo>
                    <a:lnTo>
                      <a:pt x="1241" y="141"/>
                    </a:lnTo>
                    <a:lnTo>
                      <a:pt x="1243" y="147"/>
                    </a:lnTo>
                    <a:lnTo>
                      <a:pt x="1245" y="152"/>
                    </a:lnTo>
                    <a:lnTo>
                      <a:pt x="1246" y="158"/>
                    </a:lnTo>
                    <a:lnTo>
                      <a:pt x="1248" y="166"/>
                    </a:lnTo>
                    <a:lnTo>
                      <a:pt x="1252" y="171"/>
                    </a:lnTo>
                    <a:lnTo>
                      <a:pt x="1254" y="179"/>
                    </a:lnTo>
                    <a:lnTo>
                      <a:pt x="1256" y="186"/>
                    </a:lnTo>
                    <a:lnTo>
                      <a:pt x="1258" y="194"/>
                    </a:lnTo>
                    <a:lnTo>
                      <a:pt x="1258" y="202"/>
                    </a:lnTo>
                    <a:lnTo>
                      <a:pt x="1258" y="209"/>
                    </a:lnTo>
                    <a:lnTo>
                      <a:pt x="1260" y="217"/>
                    </a:lnTo>
                    <a:lnTo>
                      <a:pt x="1260" y="226"/>
                    </a:lnTo>
                    <a:lnTo>
                      <a:pt x="1260" y="234"/>
                    </a:lnTo>
                    <a:lnTo>
                      <a:pt x="1260" y="242"/>
                    </a:lnTo>
                    <a:lnTo>
                      <a:pt x="1260" y="251"/>
                    </a:lnTo>
                    <a:lnTo>
                      <a:pt x="1260" y="261"/>
                    </a:lnTo>
                    <a:lnTo>
                      <a:pt x="1258" y="268"/>
                    </a:lnTo>
                    <a:lnTo>
                      <a:pt x="1256" y="276"/>
                    </a:lnTo>
                    <a:lnTo>
                      <a:pt x="1254" y="283"/>
                    </a:lnTo>
                    <a:lnTo>
                      <a:pt x="1254" y="293"/>
                    </a:lnTo>
                    <a:lnTo>
                      <a:pt x="1250" y="301"/>
                    </a:lnTo>
                    <a:lnTo>
                      <a:pt x="1246" y="306"/>
                    </a:lnTo>
                    <a:lnTo>
                      <a:pt x="1245" y="314"/>
                    </a:lnTo>
                    <a:lnTo>
                      <a:pt x="1243" y="322"/>
                    </a:lnTo>
                    <a:lnTo>
                      <a:pt x="1237" y="327"/>
                    </a:lnTo>
                    <a:lnTo>
                      <a:pt x="1235" y="335"/>
                    </a:lnTo>
                    <a:lnTo>
                      <a:pt x="1231" y="341"/>
                    </a:lnTo>
                    <a:lnTo>
                      <a:pt x="1226" y="348"/>
                    </a:lnTo>
                    <a:lnTo>
                      <a:pt x="1222" y="352"/>
                    </a:lnTo>
                    <a:lnTo>
                      <a:pt x="1216" y="360"/>
                    </a:lnTo>
                    <a:lnTo>
                      <a:pt x="1212" y="363"/>
                    </a:lnTo>
                    <a:lnTo>
                      <a:pt x="1208" y="371"/>
                    </a:lnTo>
                    <a:lnTo>
                      <a:pt x="1201" y="375"/>
                    </a:lnTo>
                    <a:lnTo>
                      <a:pt x="1197" y="380"/>
                    </a:lnTo>
                    <a:lnTo>
                      <a:pt x="1189" y="384"/>
                    </a:lnTo>
                    <a:lnTo>
                      <a:pt x="1186" y="388"/>
                    </a:lnTo>
                    <a:lnTo>
                      <a:pt x="1178" y="394"/>
                    </a:lnTo>
                    <a:lnTo>
                      <a:pt x="1172" y="398"/>
                    </a:lnTo>
                    <a:lnTo>
                      <a:pt x="1167" y="401"/>
                    </a:lnTo>
                    <a:lnTo>
                      <a:pt x="1161" y="405"/>
                    </a:lnTo>
                    <a:lnTo>
                      <a:pt x="1153" y="409"/>
                    </a:lnTo>
                    <a:lnTo>
                      <a:pt x="1148" y="413"/>
                    </a:lnTo>
                    <a:lnTo>
                      <a:pt x="1142" y="417"/>
                    </a:lnTo>
                    <a:lnTo>
                      <a:pt x="1134" y="420"/>
                    </a:lnTo>
                    <a:lnTo>
                      <a:pt x="1129" y="424"/>
                    </a:lnTo>
                    <a:lnTo>
                      <a:pt x="1123" y="426"/>
                    </a:lnTo>
                    <a:lnTo>
                      <a:pt x="1117" y="430"/>
                    </a:lnTo>
                    <a:lnTo>
                      <a:pt x="1110" y="432"/>
                    </a:lnTo>
                    <a:lnTo>
                      <a:pt x="1104" y="434"/>
                    </a:lnTo>
                    <a:lnTo>
                      <a:pt x="1096" y="438"/>
                    </a:lnTo>
                    <a:lnTo>
                      <a:pt x="1089" y="438"/>
                    </a:lnTo>
                    <a:lnTo>
                      <a:pt x="1083" y="441"/>
                    </a:lnTo>
                    <a:lnTo>
                      <a:pt x="1077" y="441"/>
                    </a:lnTo>
                    <a:lnTo>
                      <a:pt x="1072" y="443"/>
                    </a:lnTo>
                    <a:lnTo>
                      <a:pt x="1064" y="447"/>
                    </a:lnTo>
                    <a:lnTo>
                      <a:pt x="1058" y="449"/>
                    </a:lnTo>
                    <a:lnTo>
                      <a:pt x="1053" y="449"/>
                    </a:lnTo>
                    <a:lnTo>
                      <a:pt x="1047" y="451"/>
                    </a:lnTo>
                    <a:lnTo>
                      <a:pt x="1039" y="451"/>
                    </a:lnTo>
                    <a:lnTo>
                      <a:pt x="1035" y="453"/>
                    </a:lnTo>
                    <a:lnTo>
                      <a:pt x="1024" y="455"/>
                    </a:lnTo>
                    <a:lnTo>
                      <a:pt x="1015" y="458"/>
                    </a:lnTo>
                    <a:lnTo>
                      <a:pt x="1005" y="460"/>
                    </a:lnTo>
                    <a:lnTo>
                      <a:pt x="997" y="460"/>
                    </a:lnTo>
                    <a:lnTo>
                      <a:pt x="990" y="462"/>
                    </a:lnTo>
                    <a:lnTo>
                      <a:pt x="984" y="462"/>
                    </a:lnTo>
                    <a:lnTo>
                      <a:pt x="975" y="464"/>
                    </a:lnTo>
                    <a:lnTo>
                      <a:pt x="973" y="464"/>
                    </a:lnTo>
                    <a:lnTo>
                      <a:pt x="971" y="464"/>
                    </a:lnTo>
                    <a:lnTo>
                      <a:pt x="969" y="464"/>
                    </a:lnTo>
                    <a:lnTo>
                      <a:pt x="965" y="464"/>
                    </a:lnTo>
                    <a:lnTo>
                      <a:pt x="959" y="464"/>
                    </a:lnTo>
                    <a:lnTo>
                      <a:pt x="952" y="462"/>
                    </a:lnTo>
                    <a:lnTo>
                      <a:pt x="944" y="462"/>
                    </a:lnTo>
                    <a:lnTo>
                      <a:pt x="935" y="462"/>
                    </a:lnTo>
                    <a:lnTo>
                      <a:pt x="925" y="462"/>
                    </a:lnTo>
                    <a:lnTo>
                      <a:pt x="918" y="462"/>
                    </a:lnTo>
                    <a:lnTo>
                      <a:pt x="912" y="460"/>
                    </a:lnTo>
                    <a:lnTo>
                      <a:pt x="904" y="460"/>
                    </a:lnTo>
                    <a:lnTo>
                      <a:pt x="899" y="460"/>
                    </a:lnTo>
                    <a:lnTo>
                      <a:pt x="891" y="460"/>
                    </a:lnTo>
                    <a:lnTo>
                      <a:pt x="885" y="458"/>
                    </a:lnTo>
                    <a:lnTo>
                      <a:pt x="878" y="458"/>
                    </a:lnTo>
                    <a:lnTo>
                      <a:pt x="870" y="458"/>
                    </a:lnTo>
                    <a:lnTo>
                      <a:pt x="863" y="458"/>
                    </a:lnTo>
                    <a:lnTo>
                      <a:pt x="855" y="457"/>
                    </a:lnTo>
                    <a:lnTo>
                      <a:pt x="845" y="455"/>
                    </a:lnTo>
                    <a:lnTo>
                      <a:pt x="840" y="455"/>
                    </a:lnTo>
                    <a:lnTo>
                      <a:pt x="830" y="453"/>
                    </a:lnTo>
                    <a:lnTo>
                      <a:pt x="821" y="453"/>
                    </a:lnTo>
                    <a:lnTo>
                      <a:pt x="813" y="451"/>
                    </a:lnTo>
                    <a:lnTo>
                      <a:pt x="804" y="451"/>
                    </a:lnTo>
                    <a:lnTo>
                      <a:pt x="794" y="449"/>
                    </a:lnTo>
                    <a:lnTo>
                      <a:pt x="785" y="449"/>
                    </a:lnTo>
                    <a:lnTo>
                      <a:pt x="775" y="447"/>
                    </a:lnTo>
                    <a:lnTo>
                      <a:pt x="766" y="445"/>
                    </a:lnTo>
                    <a:lnTo>
                      <a:pt x="756" y="443"/>
                    </a:lnTo>
                    <a:lnTo>
                      <a:pt x="747" y="441"/>
                    </a:lnTo>
                    <a:lnTo>
                      <a:pt x="737" y="439"/>
                    </a:lnTo>
                    <a:lnTo>
                      <a:pt x="728" y="439"/>
                    </a:lnTo>
                    <a:lnTo>
                      <a:pt x="716" y="436"/>
                    </a:lnTo>
                    <a:lnTo>
                      <a:pt x="707" y="434"/>
                    </a:lnTo>
                    <a:lnTo>
                      <a:pt x="695" y="432"/>
                    </a:lnTo>
                    <a:lnTo>
                      <a:pt x="686" y="430"/>
                    </a:lnTo>
                    <a:lnTo>
                      <a:pt x="674" y="428"/>
                    </a:lnTo>
                    <a:lnTo>
                      <a:pt x="665" y="426"/>
                    </a:lnTo>
                    <a:lnTo>
                      <a:pt x="653" y="424"/>
                    </a:lnTo>
                    <a:lnTo>
                      <a:pt x="644" y="420"/>
                    </a:lnTo>
                    <a:lnTo>
                      <a:pt x="633" y="419"/>
                    </a:lnTo>
                    <a:lnTo>
                      <a:pt x="621" y="415"/>
                    </a:lnTo>
                    <a:lnTo>
                      <a:pt x="612" y="413"/>
                    </a:lnTo>
                    <a:lnTo>
                      <a:pt x="602" y="409"/>
                    </a:lnTo>
                    <a:lnTo>
                      <a:pt x="591" y="407"/>
                    </a:lnTo>
                    <a:lnTo>
                      <a:pt x="579" y="403"/>
                    </a:lnTo>
                    <a:lnTo>
                      <a:pt x="570" y="401"/>
                    </a:lnTo>
                    <a:lnTo>
                      <a:pt x="560" y="398"/>
                    </a:lnTo>
                    <a:lnTo>
                      <a:pt x="549" y="394"/>
                    </a:lnTo>
                    <a:lnTo>
                      <a:pt x="538" y="390"/>
                    </a:lnTo>
                    <a:lnTo>
                      <a:pt x="528" y="386"/>
                    </a:lnTo>
                    <a:lnTo>
                      <a:pt x="519" y="382"/>
                    </a:lnTo>
                    <a:lnTo>
                      <a:pt x="509" y="379"/>
                    </a:lnTo>
                    <a:lnTo>
                      <a:pt x="498" y="375"/>
                    </a:lnTo>
                    <a:lnTo>
                      <a:pt x="488" y="371"/>
                    </a:lnTo>
                    <a:lnTo>
                      <a:pt x="479" y="367"/>
                    </a:lnTo>
                    <a:lnTo>
                      <a:pt x="477" y="365"/>
                    </a:lnTo>
                    <a:lnTo>
                      <a:pt x="471" y="363"/>
                    </a:lnTo>
                    <a:lnTo>
                      <a:pt x="467" y="363"/>
                    </a:lnTo>
                    <a:lnTo>
                      <a:pt x="460" y="361"/>
                    </a:lnTo>
                    <a:lnTo>
                      <a:pt x="454" y="360"/>
                    </a:lnTo>
                    <a:lnTo>
                      <a:pt x="444" y="358"/>
                    </a:lnTo>
                    <a:lnTo>
                      <a:pt x="435" y="358"/>
                    </a:lnTo>
                    <a:lnTo>
                      <a:pt x="429" y="354"/>
                    </a:lnTo>
                    <a:lnTo>
                      <a:pt x="424" y="354"/>
                    </a:lnTo>
                    <a:lnTo>
                      <a:pt x="418" y="352"/>
                    </a:lnTo>
                    <a:lnTo>
                      <a:pt x="412" y="352"/>
                    </a:lnTo>
                    <a:lnTo>
                      <a:pt x="406" y="352"/>
                    </a:lnTo>
                    <a:lnTo>
                      <a:pt x="401" y="350"/>
                    </a:lnTo>
                    <a:lnTo>
                      <a:pt x="395" y="350"/>
                    </a:lnTo>
                    <a:lnTo>
                      <a:pt x="387" y="350"/>
                    </a:lnTo>
                    <a:lnTo>
                      <a:pt x="380" y="348"/>
                    </a:lnTo>
                    <a:lnTo>
                      <a:pt x="374" y="348"/>
                    </a:lnTo>
                    <a:lnTo>
                      <a:pt x="367" y="346"/>
                    </a:lnTo>
                    <a:lnTo>
                      <a:pt x="361" y="346"/>
                    </a:lnTo>
                    <a:lnTo>
                      <a:pt x="353" y="346"/>
                    </a:lnTo>
                    <a:lnTo>
                      <a:pt x="346" y="346"/>
                    </a:lnTo>
                    <a:lnTo>
                      <a:pt x="338" y="346"/>
                    </a:lnTo>
                    <a:lnTo>
                      <a:pt x="330" y="346"/>
                    </a:lnTo>
                    <a:lnTo>
                      <a:pt x="323" y="344"/>
                    </a:lnTo>
                    <a:lnTo>
                      <a:pt x="315" y="344"/>
                    </a:lnTo>
                    <a:lnTo>
                      <a:pt x="306" y="342"/>
                    </a:lnTo>
                    <a:lnTo>
                      <a:pt x="298" y="342"/>
                    </a:lnTo>
                    <a:lnTo>
                      <a:pt x="290" y="342"/>
                    </a:lnTo>
                    <a:lnTo>
                      <a:pt x="281" y="342"/>
                    </a:lnTo>
                    <a:lnTo>
                      <a:pt x="273" y="342"/>
                    </a:lnTo>
                    <a:lnTo>
                      <a:pt x="266" y="344"/>
                    </a:lnTo>
                    <a:lnTo>
                      <a:pt x="256" y="344"/>
                    </a:lnTo>
                    <a:lnTo>
                      <a:pt x="249" y="346"/>
                    </a:lnTo>
                    <a:lnTo>
                      <a:pt x="239" y="346"/>
                    </a:lnTo>
                    <a:lnTo>
                      <a:pt x="232" y="348"/>
                    </a:lnTo>
                    <a:lnTo>
                      <a:pt x="222" y="348"/>
                    </a:lnTo>
                    <a:lnTo>
                      <a:pt x="214" y="350"/>
                    </a:lnTo>
                    <a:lnTo>
                      <a:pt x="205" y="350"/>
                    </a:lnTo>
                    <a:lnTo>
                      <a:pt x="199" y="354"/>
                    </a:lnTo>
                    <a:lnTo>
                      <a:pt x="190" y="354"/>
                    </a:lnTo>
                    <a:lnTo>
                      <a:pt x="180" y="358"/>
                    </a:lnTo>
                    <a:lnTo>
                      <a:pt x="173" y="358"/>
                    </a:lnTo>
                    <a:lnTo>
                      <a:pt x="163" y="361"/>
                    </a:lnTo>
                    <a:lnTo>
                      <a:pt x="156" y="363"/>
                    </a:lnTo>
                    <a:lnTo>
                      <a:pt x="148" y="367"/>
                    </a:lnTo>
                    <a:lnTo>
                      <a:pt x="140" y="369"/>
                    </a:lnTo>
                    <a:lnTo>
                      <a:pt x="133" y="373"/>
                    </a:lnTo>
                    <a:lnTo>
                      <a:pt x="123" y="377"/>
                    </a:lnTo>
                    <a:lnTo>
                      <a:pt x="116" y="380"/>
                    </a:lnTo>
                    <a:lnTo>
                      <a:pt x="108" y="384"/>
                    </a:lnTo>
                    <a:lnTo>
                      <a:pt x="102" y="388"/>
                    </a:lnTo>
                    <a:lnTo>
                      <a:pt x="93" y="392"/>
                    </a:lnTo>
                    <a:lnTo>
                      <a:pt x="87" y="398"/>
                    </a:lnTo>
                    <a:lnTo>
                      <a:pt x="80" y="403"/>
                    </a:lnTo>
                    <a:lnTo>
                      <a:pt x="74" y="409"/>
                    </a:lnTo>
                    <a:lnTo>
                      <a:pt x="66" y="415"/>
                    </a:lnTo>
                    <a:lnTo>
                      <a:pt x="57" y="422"/>
                    </a:lnTo>
                    <a:lnTo>
                      <a:pt x="55" y="420"/>
                    </a:lnTo>
                    <a:lnTo>
                      <a:pt x="51" y="420"/>
                    </a:lnTo>
                    <a:lnTo>
                      <a:pt x="0" y="407"/>
                    </a:lnTo>
                    <a:lnTo>
                      <a:pt x="0" y="405"/>
                    </a:lnTo>
                    <a:lnTo>
                      <a:pt x="3" y="400"/>
                    </a:lnTo>
                    <a:lnTo>
                      <a:pt x="9" y="392"/>
                    </a:lnTo>
                    <a:lnTo>
                      <a:pt x="21" y="382"/>
                    </a:lnTo>
                    <a:lnTo>
                      <a:pt x="24" y="377"/>
                    </a:lnTo>
                    <a:lnTo>
                      <a:pt x="32" y="371"/>
                    </a:lnTo>
                    <a:lnTo>
                      <a:pt x="38" y="367"/>
                    </a:lnTo>
                    <a:lnTo>
                      <a:pt x="45" y="361"/>
                    </a:lnTo>
                    <a:lnTo>
                      <a:pt x="55" y="354"/>
                    </a:lnTo>
                    <a:lnTo>
                      <a:pt x="64" y="348"/>
                    </a:lnTo>
                    <a:lnTo>
                      <a:pt x="68" y="346"/>
                    </a:lnTo>
                    <a:lnTo>
                      <a:pt x="72" y="342"/>
                    </a:lnTo>
                    <a:lnTo>
                      <a:pt x="80" y="341"/>
                    </a:lnTo>
                    <a:lnTo>
                      <a:pt x="85" y="339"/>
                    </a:lnTo>
                    <a:lnTo>
                      <a:pt x="91" y="335"/>
                    </a:lnTo>
                    <a:lnTo>
                      <a:pt x="97" y="333"/>
                    </a:lnTo>
                    <a:lnTo>
                      <a:pt x="102" y="329"/>
                    </a:lnTo>
                    <a:lnTo>
                      <a:pt x="108" y="325"/>
                    </a:lnTo>
                    <a:lnTo>
                      <a:pt x="114" y="323"/>
                    </a:lnTo>
                    <a:lnTo>
                      <a:pt x="121" y="320"/>
                    </a:lnTo>
                    <a:lnTo>
                      <a:pt x="127" y="318"/>
                    </a:lnTo>
                    <a:lnTo>
                      <a:pt x="135" y="316"/>
                    </a:lnTo>
                    <a:lnTo>
                      <a:pt x="142" y="314"/>
                    </a:lnTo>
                    <a:lnTo>
                      <a:pt x="148" y="312"/>
                    </a:lnTo>
                    <a:lnTo>
                      <a:pt x="156" y="308"/>
                    </a:lnTo>
                    <a:lnTo>
                      <a:pt x="163" y="308"/>
                    </a:lnTo>
                    <a:lnTo>
                      <a:pt x="171" y="306"/>
                    </a:lnTo>
                    <a:lnTo>
                      <a:pt x="180" y="304"/>
                    </a:lnTo>
                    <a:lnTo>
                      <a:pt x="188" y="303"/>
                    </a:lnTo>
                    <a:lnTo>
                      <a:pt x="197" y="303"/>
                    </a:lnTo>
                    <a:lnTo>
                      <a:pt x="205" y="301"/>
                    </a:lnTo>
                    <a:lnTo>
                      <a:pt x="214" y="301"/>
                    </a:lnTo>
                    <a:lnTo>
                      <a:pt x="224" y="301"/>
                    </a:lnTo>
                    <a:lnTo>
                      <a:pt x="233" y="301"/>
                    </a:lnTo>
                    <a:lnTo>
                      <a:pt x="241" y="299"/>
                    </a:lnTo>
                    <a:lnTo>
                      <a:pt x="251" y="299"/>
                    </a:lnTo>
                    <a:lnTo>
                      <a:pt x="262" y="299"/>
                    </a:lnTo>
                    <a:lnTo>
                      <a:pt x="271" y="301"/>
                    </a:lnTo>
                    <a:lnTo>
                      <a:pt x="281" y="301"/>
                    </a:lnTo>
                    <a:lnTo>
                      <a:pt x="292" y="301"/>
                    </a:lnTo>
                    <a:lnTo>
                      <a:pt x="302" y="303"/>
                    </a:lnTo>
                    <a:lnTo>
                      <a:pt x="313" y="304"/>
                    </a:lnTo>
                    <a:lnTo>
                      <a:pt x="323" y="304"/>
                    </a:lnTo>
                    <a:lnTo>
                      <a:pt x="336" y="306"/>
                    </a:lnTo>
                    <a:lnTo>
                      <a:pt x="347" y="310"/>
                    </a:lnTo>
                    <a:lnTo>
                      <a:pt x="361" y="314"/>
                    </a:lnTo>
                    <a:lnTo>
                      <a:pt x="370" y="316"/>
                    </a:lnTo>
                    <a:lnTo>
                      <a:pt x="384" y="318"/>
                    </a:lnTo>
                    <a:lnTo>
                      <a:pt x="393" y="320"/>
                    </a:lnTo>
                    <a:lnTo>
                      <a:pt x="406" y="323"/>
                    </a:lnTo>
                    <a:lnTo>
                      <a:pt x="418" y="327"/>
                    </a:lnTo>
                    <a:lnTo>
                      <a:pt x="429" y="329"/>
                    </a:lnTo>
                    <a:lnTo>
                      <a:pt x="441" y="333"/>
                    </a:lnTo>
                    <a:lnTo>
                      <a:pt x="452" y="337"/>
                    </a:lnTo>
                    <a:lnTo>
                      <a:pt x="463" y="339"/>
                    </a:lnTo>
                    <a:lnTo>
                      <a:pt x="475" y="342"/>
                    </a:lnTo>
                    <a:lnTo>
                      <a:pt x="486" y="346"/>
                    </a:lnTo>
                    <a:lnTo>
                      <a:pt x="498" y="348"/>
                    </a:lnTo>
                    <a:lnTo>
                      <a:pt x="509" y="352"/>
                    </a:lnTo>
                    <a:lnTo>
                      <a:pt x="520" y="354"/>
                    </a:lnTo>
                    <a:lnTo>
                      <a:pt x="532" y="358"/>
                    </a:lnTo>
                    <a:lnTo>
                      <a:pt x="543" y="361"/>
                    </a:lnTo>
                    <a:lnTo>
                      <a:pt x="555" y="365"/>
                    </a:lnTo>
                    <a:lnTo>
                      <a:pt x="566" y="369"/>
                    </a:lnTo>
                    <a:lnTo>
                      <a:pt x="576" y="371"/>
                    </a:lnTo>
                    <a:lnTo>
                      <a:pt x="589" y="375"/>
                    </a:lnTo>
                    <a:lnTo>
                      <a:pt x="598" y="379"/>
                    </a:lnTo>
                    <a:lnTo>
                      <a:pt x="612" y="380"/>
                    </a:lnTo>
                    <a:lnTo>
                      <a:pt x="621" y="384"/>
                    </a:lnTo>
                    <a:lnTo>
                      <a:pt x="634" y="386"/>
                    </a:lnTo>
                    <a:lnTo>
                      <a:pt x="644" y="388"/>
                    </a:lnTo>
                    <a:lnTo>
                      <a:pt x="655" y="392"/>
                    </a:lnTo>
                    <a:lnTo>
                      <a:pt x="665" y="396"/>
                    </a:lnTo>
                    <a:lnTo>
                      <a:pt x="678" y="398"/>
                    </a:lnTo>
                    <a:lnTo>
                      <a:pt x="688" y="401"/>
                    </a:lnTo>
                    <a:lnTo>
                      <a:pt x="699" y="403"/>
                    </a:lnTo>
                    <a:lnTo>
                      <a:pt x="711" y="405"/>
                    </a:lnTo>
                    <a:lnTo>
                      <a:pt x="722" y="409"/>
                    </a:lnTo>
                    <a:lnTo>
                      <a:pt x="733" y="409"/>
                    </a:lnTo>
                    <a:lnTo>
                      <a:pt x="743" y="413"/>
                    </a:lnTo>
                    <a:lnTo>
                      <a:pt x="754" y="415"/>
                    </a:lnTo>
                    <a:lnTo>
                      <a:pt x="766" y="417"/>
                    </a:lnTo>
                    <a:lnTo>
                      <a:pt x="775" y="417"/>
                    </a:lnTo>
                    <a:lnTo>
                      <a:pt x="787" y="419"/>
                    </a:lnTo>
                    <a:lnTo>
                      <a:pt x="798" y="420"/>
                    </a:lnTo>
                    <a:lnTo>
                      <a:pt x="809" y="422"/>
                    </a:lnTo>
                    <a:lnTo>
                      <a:pt x="819" y="422"/>
                    </a:lnTo>
                    <a:lnTo>
                      <a:pt x="830" y="424"/>
                    </a:lnTo>
                    <a:lnTo>
                      <a:pt x="842" y="424"/>
                    </a:lnTo>
                    <a:lnTo>
                      <a:pt x="853" y="426"/>
                    </a:lnTo>
                    <a:lnTo>
                      <a:pt x="863" y="426"/>
                    </a:lnTo>
                    <a:lnTo>
                      <a:pt x="874" y="426"/>
                    </a:lnTo>
                    <a:lnTo>
                      <a:pt x="883" y="426"/>
                    </a:lnTo>
                    <a:lnTo>
                      <a:pt x="895" y="428"/>
                    </a:lnTo>
                    <a:lnTo>
                      <a:pt x="906" y="426"/>
                    </a:lnTo>
                    <a:lnTo>
                      <a:pt x="916" y="426"/>
                    </a:lnTo>
                    <a:lnTo>
                      <a:pt x="927" y="426"/>
                    </a:lnTo>
                    <a:lnTo>
                      <a:pt x="939" y="426"/>
                    </a:lnTo>
                    <a:lnTo>
                      <a:pt x="948" y="424"/>
                    </a:lnTo>
                    <a:lnTo>
                      <a:pt x="959" y="422"/>
                    </a:lnTo>
                    <a:lnTo>
                      <a:pt x="971" y="420"/>
                    </a:lnTo>
                    <a:lnTo>
                      <a:pt x="982" y="420"/>
                    </a:lnTo>
                    <a:lnTo>
                      <a:pt x="992" y="419"/>
                    </a:lnTo>
                    <a:lnTo>
                      <a:pt x="1003" y="417"/>
                    </a:lnTo>
                    <a:lnTo>
                      <a:pt x="1013" y="413"/>
                    </a:lnTo>
                    <a:lnTo>
                      <a:pt x="1024" y="411"/>
                    </a:lnTo>
                    <a:lnTo>
                      <a:pt x="1034" y="407"/>
                    </a:lnTo>
                    <a:lnTo>
                      <a:pt x="1045" y="405"/>
                    </a:lnTo>
                    <a:lnTo>
                      <a:pt x="1054" y="401"/>
                    </a:lnTo>
                    <a:lnTo>
                      <a:pt x="1066" y="398"/>
                    </a:lnTo>
                    <a:lnTo>
                      <a:pt x="1075" y="394"/>
                    </a:lnTo>
                    <a:lnTo>
                      <a:pt x="1085" y="388"/>
                    </a:lnTo>
                    <a:lnTo>
                      <a:pt x="1094" y="384"/>
                    </a:lnTo>
                    <a:lnTo>
                      <a:pt x="1104" y="380"/>
                    </a:lnTo>
                    <a:lnTo>
                      <a:pt x="1112" y="375"/>
                    </a:lnTo>
                    <a:lnTo>
                      <a:pt x="1119" y="371"/>
                    </a:lnTo>
                    <a:lnTo>
                      <a:pt x="1127" y="367"/>
                    </a:lnTo>
                    <a:lnTo>
                      <a:pt x="1134" y="361"/>
                    </a:lnTo>
                    <a:lnTo>
                      <a:pt x="1142" y="356"/>
                    </a:lnTo>
                    <a:lnTo>
                      <a:pt x="1148" y="350"/>
                    </a:lnTo>
                    <a:lnTo>
                      <a:pt x="1153" y="346"/>
                    </a:lnTo>
                    <a:lnTo>
                      <a:pt x="1161" y="341"/>
                    </a:lnTo>
                    <a:lnTo>
                      <a:pt x="1165" y="335"/>
                    </a:lnTo>
                    <a:lnTo>
                      <a:pt x="1170" y="329"/>
                    </a:lnTo>
                    <a:lnTo>
                      <a:pt x="1176" y="325"/>
                    </a:lnTo>
                    <a:lnTo>
                      <a:pt x="1180" y="320"/>
                    </a:lnTo>
                    <a:lnTo>
                      <a:pt x="1184" y="314"/>
                    </a:lnTo>
                    <a:lnTo>
                      <a:pt x="1188" y="308"/>
                    </a:lnTo>
                    <a:lnTo>
                      <a:pt x="1191" y="303"/>
                    </a:lnTo>
                    <a:lnTo>
                      <a:pt x="1195" y="297"/>
                    </a:lnTo>
                    <a:lnTo>
                      <a:pt x="1197" y="291"/>
                    </a:lnTo>
                    <a:lnTo>
                      <a:pt x="1199" y="283"/>
                    </a:lnTo>
                    <a:lnTo>
                      <a:pt x="1201" y="278"/>
                    </a:lnTo>
                    <a:lnTo>
                      <a:pt x="1205" y="272"/>
                    </a:lnTo>
                    <a:lnTo>
                      <a:pt x="1207" y="266"/>
                    </a:lnTo>
                    <a:lnTo>
                      <a:pt x="1207" y="261"/>
                    </a:lnTo>
                    <a:lnTo>
                      <a:pt x="1208" y="255"/>
                    </a:lnTo>
                    <a:lnTo>
                      <a:pt x="1208" y="249"/>
                    </a:lnTo>
                    <a:lnTo>
                      <a:pt x="1208" y="244"/>
                    </a:lnTo>
                    <a:lnTo>
                      <a:pt x="1210" y="238"/>
                    </a:lnTo>
                    <a:lnTo>
                      <a:pt x="1210" y="232"/>
                    </a:lnTo>
                    <a:lnTo>
                      <a:pt x="1210" y="226"/>
                    </a:lnTo>
                    <a:lnTo>
                      <a:pt x="1210" y="221"/>
                    </a:lnTo>
                    <a:lnTo>
                      <a:pt x="1208" y="213"/>
                    </a:lnTo>
                    <a:lnTo>
                      <a:pt x="1208" y="207"/>
                    </a:lnTo>
                    <a:lnTo>
                      <a:pt x="1208" y="202"/>
                    </a:lnTo>
                    <a:lnTo>
                      <a:pt x="1205" y="190"/>
                    </a:lnTo>
                    <a:lnTo>
                      <a:pt x="1203" y="181"/>
                    </a:lnTo>
                    <a:lnTo>
                      <a:pt x="1199" y="169"/>
                    </a:lnTo>
                    <a:lnTo>
                      <a:pt x="1195" y="158"/>
                    </a:lnTo>
                    <a:lnTo>
                      <a:pt x="1189" y="148"/>
                    </a:lnTo>
                    <a:lnTo>
                      <a:pt x="1186" y="139"/>
                    </a:lnTo>
                    <a:lnTo>
                      <a:pt x="1180" y="129"/>
                    </a:lnTo>
                    <a:lnTo>
                      <a:pt x="1174" y="120"/>
                    </a:lnTo>
                    <a:lnTo>
                      <a:pt x="1167" y="112"/>
                    </a:lnTo>
                    <a:lnTo>
                      <a:pt x="1161" y="105"/>
                    </a:lnTo>
                    <a:lnTo>
                      <a:pt x="1153" y="99"/>
                    </a:lnTo>
                    <a:lnTo>
                      <a:pt x="1148" y="91"/>
                    </a:lnTo>
                    <a:lnTo>
                      <a:pt x="1142" y="86"/>
                    </a:lnTo>
                    <a:lnTo>
                      <a:pt x="1134" y="82"/>
                    </a:lnTo>
                    <a:lnTo>
                      <a:pt x="1131" y="80"/>
                    </a:lnTo>
                    <a:lnTo>
                      <a:pt x="1127" y="76"/>
                    </a:lnTo>
                    <a:lnTo>
                      <a:pt x="1121" y="74"/>
                    </a:lnTo>
                    <a:lnTo>
                      <a:pt x="1117" y="70"/>
                    </a:lnTo>
                    <a:lnTo>
                      <a:pt x="1110" y="69"/>
                    </a:lnTo>
                    <a:lnTo>
                      <a:pt x="1104" y="65"/>
                    </a:lnTo>
                    <a:lnTo>
                      <a:pt x="1098" y="63"/>
                    </a:lnTo>
                    <a:lnTo>
                      <a:pt x="1093" y="59"/>
                    </a:lnTo>
                    <a:lnTo>
                      <a:pt x="1085" y="57"/>
                    </a:lnTo>
                    <a:lnTo>
                      <a:pt x="1077" y="53"/>
                    </a:lnTo>
                    <a:lnTo>
                      <a:pt x="1070" y="51"/>
                    </a:lnTo>
                    <a:lnTo>
                      <a:pt x="1064" y="48"/>
                    </a:lnTo>
                    <a:lnTo>
                      <a:pt x="1056" y="46"/>
                    </a:lnTo>
                    <a:lnTo>
                      <a:pt x="1049" y="44"/>
                    </a:lnTo>
                    <a:lnTo>
                      <a:pt x="1043" y="42"/>
                    </a:lnTo>
                    <a:lnTo>
                      <a:pt x="1037" y="42"/>
                    </a:lnTo>
                    <a:lnTo>
                      <a:pt x="1079" y="0"/>
                    </a:lnTo>
                    <a:close/>
                  </a:path>
                </a:pathLst>
              </a:custGeom>
              <a:solidFill>
                <a:srgbClr val="5291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5" name="Freeform 197"/>
              <p:cNvSpPr>
                <a:spLocks/>
              </p:cNvSpPr>
              <p:nvPr/>
            </p:nvSpPr>
            <p:spPr bwMode="auto">
              <a:xfrm>
                <a:off x="1462" y="3412"/>
                <a:ext cx="179" cy="300"/>
              </a:xfrm>
              <a:custGeom>
                <a:avLst/>
                <a:gdLst>
                  <a:gd name="T0" fmla="*/ 0 w 357"/>
                  <a:gd name="T1" fmla="*/ 0 h 601"/>
                  <a:gd name="T2" fmla="*/ 1 w 357"/>
                  <a:gd name="T3" fmla="*/ 0 h 601"/>
                  <a:gd name="T4" fmla="*/ 1 w 357"/>
                  <a:gd name="T5" fmla="*/ 0 h 601"/>
                  <a:gd name="T6" fmla="*/ 1 w 357"/>
                  <a:gd name="T7" fmla="*/ 0 h 601"/>
                  <a:gd name="T8" fmla="*/ 1 w 357"/>
                  <a:gd name="T9" fmla="*/ 0 h 601"/>
                  <a:gd name="T10" fmla="*/ 1 w 357"/>
                  <a:gd name="T11" fmla="*/ 0 h 601"/>
                  <a:gd name="T12" fmla="*/ 1 w 357"/>
                  <a:gd name="T13" fmla="*/ 0 h 601"/>
                  <a:gd name="T14" fmla="*/ 1 w 357"/>
                  <a:gd name="T15" fmla="*/ 0 h 601"/>
                  <a:gd name="T16" fmla="*/ 1 w 357"/>
                  <a:gd name="T17" fmla="*/ 0 h 601"/>
                  <a:gd name="T18" fmla="*/ 1 w 357"/>
                  <a:gd name="T19" fmla="*/ 0 h 601"/>
                  <a:gd name="T20" fmla="*/ 1 w 357"/>
                  <a:gd name="T21" fmla="*/ 0 h 601"/>
                  <a:gd name="T22" fmla="*/ 1 w 357"/>
                  <a:gd name="T23" fmla="*/ 0 h 601"/>
                  <a:gd name="T24" fmla="*/ 1 w 357"/>
                  <a:gd name="T25" fmla="*/ 0 h 601"/>
                  <a:gd name="T26" fmla="*/ 1 w 357"/>
                  <a:gd name="T27" fmla="*/ 0 h 601"/>
                  <a:gd name="T28" fmla="*/ 1 w 357"/>
                  <a:gd name="T29" fmla="*/ 0 h 601"/>
                  <a:gd name="T30" fmla="*/ 1 w 357"/>
                  <a:gd name="T31" fmla="*/ 0 h 601"/>
                  <a:gd name="T32" fmla="*/ 1 w 357"/>
                  <a:gd name="T33" fmla="*/ 0 h 601"/>
                  <a:gd name="T34" fmla="*/ 1 w 357"/>
                  <a:gd name="T35" fmla="*/ 0 h 601"/>
                  <a:gd name="T36" fmla="*/ 1 w 357"/>
                  <a:gd name="T37" fmla="*/ 0 h 601"/>
                  <a:gd name="T38" fmla="*/ 1 w 357"/>
                  <a:gd name="T39" fmla="*/ 0 h 601"/>
                  <a:gd name="T40" fmla="*/ 1 w 357"/>
                  <a:gd name="T41" fmla="*/ 0 h 601"/>
                  <a:gd name="T42" fmla="*/ 1 w 357"/>
                  <a:gd name="T43" fmla="*/ 0 h 601"/>
                  <a:gd name="T44" fmla="*/ 1 w 357"/>
                  <a:gd name="T45" fmla="*/ 0 h 601"/>
                  <a:gd name="T46" fmla="*/ 1 w 357"/>
                  <a:gd name="T47" fmla="*/ 0 h 601"/>
                  <a:gd name="T48" fmla="*/ 1 w 357"/>
                  <a:gd name="T49" fmla="*/ 0 h 601"/>
                  <a:gd name="T50" fmla="*/ 1 w 357"/>
                  <a:gd name="T51" fmla="*/ 0 h 601"/>
                  <a:gd name="T52" fmla="*/ 1 w 357"/>
                  <a:gd name="T53" fmla="*/ 0 h 601"/>
                  <a:gd name="T54" fmla="*/ 1 w 357"/>
                  <a:gd name="T55" fmla="*/ 0 h 601"/>
                  <a:gd name="T56" fmla="*/ 1 w 357"/>
                  <a:gd name="T57" fmla="*/ 0 h 601"/>
                  <a:gd name="T58" fmla="*/ 1 w 357"/>
                  <a:gd name="T59" fmla="*/ 0 h 601"/>
                  <a:gd name="T60" fmla="*/ 1 w 357"/>
                  <a:gd name="T61" fmla="*/ 0 h 601"/>
                  <a:gd name="T62" fmla="*/ 1 w 357"/>
                  <a:gd name="T63" fmla="*/ 0 h 601"/>
                  <a:gd name="T64" fmla="*/ 1 w 357"/>
                  <a:gd name="T65" fmla="*/ 0 h 601"/>
                  <a:gd name="T66" fmla="*/ 1 w 357"/>
                  <a:gd name="T67" fmla="*/ 0 h 601"/>
                  <a:gd name="T68" fmla="*/ 1 w 357"/>
                  <a:gd name="T69" fmla="*/ 0 h 601"/>
                  <a:gd name="T70" fmla="*/ 1 w 357"/>
                  <a:gd name="T71" fmla="*/ 0 h 601"/>
                  <a:gd name="T72" fmla="*/ 1 w 357"/>
                  <a:gd name="T73" fmla="*/ 0 h 601"/>
                  <a:gd name="T74" fmla="*/ 1 w 357"/>
                  <a:gd name="T75" fmla="*/ 0 h 601"/>
                  <a:gd name="T76" fmla="*/ 1 w 357"/>
                  <a:gd name="T77" fmla="*/ 0 h 601"/>
                  <a:gd name="T78" fmla="*/ 1 w 357"/>
                  <a:gd name="T79" fmla="*/ 0 h 601"/>
                  <a:gd name="T80" fmla="*/ 1 w 357"/>
                  <a:gd name="T81" fmla="*/ 0 h 601"/>
                  <a:gd name="T82" fmla="*/ 1 w 357"/>
                  <a:gd name="T83" fmla="*/ 0 h 601"/>
                  <a:gd name="T84" fmla="*/ 1 w 357"/>
                  <a:gd name="T85" fmla="*/ 0 h 601"/>
                  <a:gd name="T86" fmla="*/ 1 w 357"/>
                  <a:gd name="T87" fmla="*/ 0 h 601"/>
                  <a:gd name="T88" fmla="*/ 1 w 357"/>
                  <a:gd name="T89" fmla="*/ 0 h 601"/>
                  <a:gd name="T90" fmla="*/ 1 w 357"/>
                  <a:gd name="T91" fmla="*/ 0 h 601"/>
                  <a:gd name="T92" fmla="*/ 1 w 357"/>
                  <a:gd name="T93" fmla="*/ 0 h 601"/>
                  <a:gd name="T94" fmla="*/ 1 w 357"/>
                  <a:gd name="T95" fmla="*/ 0 h 601"/>
                  <a:gd name="T96" fmla="*/ 1 w 357"/>
                  <a:gd name="T97" fmla="*/ 0 h 601"/>
                  <a:gd name="T98" fmla="*/ 1 w 357"/>
                  <a:gd name="T99" fmla="*/ 0 h 601"/>
                  <a:gd name="T100" fmla="*/ 1 w 357"/>
                  <a:gd name="T101" fmla="*/ 0 h 601"/>
                  <a:gd name="T102" fmla="*/ 1 w 357"/>
                  <a:gd name="T103" fmla="*/ 0 h 601"/>
                  <a:gd name="T104" fmla="*/ 1 w 357"/>
                  <a:gd name="T105" fmla="*/ 0 h 601"/>
                  <a:gd name="T106" fmla="*/ 1 w 357"/>
                  <a:gd name="T107" fmla="*/ 0 h 601"/>
                  <a:gd name="T108" fmla="*/ 1 w 357"/>
                  <a:gd name="T109" fmla="*/ 0 h 601"/>
                  <a:gd name="T110" fmla="*/ 1 w 357"/>
                  <a:gd name="T111" fmla="*/ 0 h 60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57"/>
                  <a:gd name="T169" fmla="*/ 0 h 601"/>
                  <a:gd name="T170" fmla="*/ 357 w 357"/>
                  <a:gd name="T171" fmla="*/ 601 h 60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57" h="601">
                    <a:moveTo>
                      <a:pt x="80" y="120"/>
                    </a:moveTo>
                    <a:lnTo>
                      <a:pt x="0" y="122"/>
                    </a:lnTo>
                    <a:lnTo>
                      <a:pt x="0" y="120"/>
                    </a:lnTo>
                    <a:lnTo>
                      <a:pt x="0" y="114"/>
                    </a:lnTo>
                    <a:lnTo>
                      <a:pt x="0" y="106"/>
                    </a:lnTo>
                    <a:lnTo>
                      <a:pt x="0" y="99"/>
                    </a:lnTo>
                    <a:lnTo>
                      <a:pt x="0" y="93"/>
                    </a:lnTo>
                    <a:lnTo>
                      <a:pt x="2" y="87"/>
                    </a:lnTo>
                    <a:lnTo>
                      <a:pt x="2" y="82"/>
                    </a:lnTo>
                    <a:lnTo>
                      <a:pt x="4" y="76"/>
                    </a:lnTo>
                    <a:lnTo>
                      <a:pt x="6" y="70"/>
                    </a:lnTo>
                    <a:lnTo>
                      <a:pt x="8" y="63"/>
                    </a:lnTo>
                    <a:lnTo>
                      <a:pt x="8" y="57"/>
                    </a:lnTo>
                    <a:lnTo>
                      <a:pt x="12" y="51"/>
                    </a:lnTo>
                    <a:lnTo>
                      <a:pt x="13" y="46"/>
                    </a:lnTo>
                    <a:lnTo>
                      <a:pt x="15" y="40"/>
                    </a:lnTo>
                    <a:lnTo>
                      <a:pt x="19" y="34"/>
                    </a:lnTo>
                    <a:lnTo>
                      <a:pt x="23" y="28"/>
                    </a:lnTo>
                    <a:lnTo>
                      <a:pt x="31" y="17"/>
                    </a:lnTo>
                    <a:lnTo>
                      <a:pt x="42" y="11"/>
                    </a:lnTo>
                    <a:lnTo>
                      <a:pt x="46" y="6"/>
                    </a:lnTo>
                    <a:lnTo>
                      <a:pt x="53" y="4"/>
                    </a:lnTo>
                    <a:lnTo>
                      <a:pt x="59" y="2"/>
                    </a:lnTo>
                    <a:lnTo>
                      <a:pt x="67" y="2"/>
                    </a:lnTo>
                    <a:lnTo>
                      <a:pt x="74" y="0"/>
                    </a:lnTo>
                    <a:lnTo>
                      <a:pt x="84" y="2"/>
                    </a:lnTo>
                    <a:lnTo>
                      <a:pt x="93" y="4"/>
                    </a:lnTo>
                    <a:lnTo>
                      <a:pt x="103" y="6"/>
                    </a:lnTo>
                    <a:lnTo>
                      <a:pt x="112" y="8"/>
                    </a:lnTo>
                    <a:lnTo>
                      <a:pt x="122" y="13"/>
                    </a:lnTo>
                    <a:lnTo>
                      <a:pt x="133" y="15"/>
                    </a:lnTo>
                    <a:lnTo>
                      <a:pt x="143" y="23"/>
                    </a:lnTo>
                    <a:lnTo>
                      <a:pt x="152" y="27"/>
                    </a:lnTo>
                    <a:lnTo>
                      <a:pt x="162" y="34"/>
                    </a:lnTo>
                    <a:lnTo>
                      <a:pt x="171" y="40"/>
                    </a:lnTo>
                    <a:lnTo>
                      <a:pt x="183" y="49"/>
                    </a:lnTo>
                    <a:lnTo>
                      <a:pt x="192" y="57"/>
                    </a:lnTo>
                    <a:lnTo>
                      <a:pt x="202" y="67"/>
                    </a:lnTo>
                    <a:lnTo>
                      <a:pt x="209" y="76"/>
                    </a:lnTo>
                    <a:lnTo>
                      <a:pt x="221" y="86"/>
                    </a:lnTo>
                    <a:lnTo>
                      <a:pt x="230" y="97"/>
                    </a:lnTo>
                    <a:lnTo>
                      <a:pt x="240" y="108"/>
                    </a:lnTo>
                    <a:lnTo>
                      <a:pt x="243" y="114"/>
                    </a:lnTo>
                    <a:lnTo>
                      <a:pt x="249" y="120"/>
                    </a:lnTo>
                    <a:lnTo>
                      <a:pt x="253" y="127"/>
                    </a:lnTo>
                    <a:lnTo>
                      <a:pt x="259" y="135"/>
                    </a:lnTo>
                    <a:lnTo>
                      <a:pt x="260" y="141"/>
                    </a:lnTo>
                    <a:lnTo>
                      <a:pt x="264" y="146"/>
                    </a:lnTo>
                    <a:lnTo>
                      <a:pt x="270" y="152"/>
                    </a:lnTo>
                    <a:lnTo>
                      <a:pt x="274" y="160"/>
                    </a:lnTo>
                    <a:lnTo>
                      <a:pt x="278" y="165"/>
                    </a:lnTo>
                    <a:lnTo>
                      <a:pt x="281" y="173"/>
                    </a:lnTo>
                    <a:lnTo>
                      <a:pt x="285" y="181"/>
                    </a:lnTo>
                    <a:lnTo>
                      <a:pt x="289" y="188"/>
                    </a:lnTo>
                    <a:lnTo>
                      <a:pt x="293" y="196"/>
                    </a:lnTo>
                    <a:lnTo>
                      <a:pt x="297" y="203"/>
                    </a:lnTo>
                    <a:lnTo>
                      <a:pt x="300" y="211"/>
                    </a:lnTo>
                    <a:lnTo>
                      <a:pt x="304" y="219"/>
                    </a:lnTo>
                    <a:lnTo>
                      <a:pt x="308" y="228"/>
                    </a:lnTo>
                    <a:lnTo>
                      <a:pt x="310" y="236"/>
                    </a:lnTo>
                    <a:lnTo>
                      <a:pt x="314" y="243"/>
                    </a:lnTo>
                    <a:lnTo>
                      <a:pt x="318" y="253"/>
                    </a:lnTo>
                    <a:lnTo>
                      <a:pt x="319" y="262"/>
                    </a:lnTo>
                    <a:lnTo>
                      <a:pt x="323" y="270"/>
                    </a:lnTo>
                    <a:lnTo>
                      <a:pt x="325" y="278"/>
                    </a:lnTo>
                    <a:lnTo>
                      <a:pt x="329" y="287"/>
                    </a:lnTo>
                    <a:lnTo>
                      <a:pt x="331" y="297"/>
                    </a:lnTo>
                    <a:lnTo>
                      <a:pt x="335" y="306"/>
                    </a:lnTo>
                    <a:lnTo>
                      <a:pt x="337" y="316"/>
                    </a:lnTo>
                    <a:lnTo>
                      <a:pt x="340" y="325"/>
                    </a:lnTo>
                    <a:lnTo>
                      <a:pt x="340" y="335"/>
                    </a:lnTo>
                    <a:lnTo>
                      <a:pt x="344" y="344"/>
                    </a:lnTo>
                    <a:lnTo>
                      <a:pt x="344" y="354"/>
                    </a:lnTo>
                    <a:lnTo>
                      <a:pt x="348" y="363"/>
                    </a:lnTo>
                    <a:lnTo>
                      <a:pt x="350" y="373"/>
                    </a:lnTo>
                    <a:lnTo>
                      <a:pt x="352" y="382"/>
                    </a:lnTo>
                    <a:lnTo>
                      <a:pt x="354" y="392"/>
                    </a:lnTo>
                    <a:lnTo>
                      <a:pt x="356" y="403"/>
                    </a:lnTo>
                    <a:lnTo>
                      <a:pt x="356" y="413"/>
                    </a:lnTo>
                    <a:lnTo>
                      <a:pt x="356" y="422"/>
                    </a:lnTo>
                    <a:lnTo>
                      <a:pt x="357" y="432"/>
                    </a:lnTo>
                    <a:lnTo>
                      <a:pt x="357" y="441"/>
                    </a:lnTo>
                    <a:lnTo>
                      <a:pt x="357" y="449"/>
                    </a:lnTo>
                    <a:lnTo>
                      <a:pt x="357" y="456"/>
                    </a:lnTo>
                    <a:lnTo>
                      <a:pt x="357" y="466"/>
                    </a:lnTo>
                    <a:lnTo>
                      <a:pt x="357" y="474"/>
                    </a:lnTo>
                    <a:lnTo>
                      <a:pt x="357" y="479"/>
                    </a:lnTo>
                    <a:lnTo>
                      <a:pt x="356" y="487"/>
                    </a:lnTo>
                    <a:lnTo>
                      <a:pt x="356" y="493"/>
                    </a:lnTo>
                    <a:lnTo>
                      <a:pt x="356" y="500"/>
                    </a:lnTo>
                    <a:lnTo>
                      <a:pt x="354" y="506"/>
                    </a:lnTo>
                    <a:lnTo>
                      <a:pt x="352" y="513"/>
                    </a:lnTo>
                    <a:lnTo>
                      <a:pt x="350" y="519"/>
                    </a:lnTo>
                    <a:lnTo>
                      <a:pt x="350" y="525"/>
                    </a:lnTo>
                    <a:lnTo>
                      <a:pt x="344" y="534"/>
                    </a:lnTo>
                    <a:lnTo>
                      <a:pt x="340" y="544"/>
                    </a:lnTo>
                    <a:lnTo>
                      <a:pt x="335" y="552"/>
                    </a:lnTo>
                    <a:lnTo>
                      <a:pt x="331" y="559"/>
                    </a:lnTo>
                    <a:lnTo>
                      <a:pt x="323" y="567"/>
                    </a:lnTo>
                    <a:lnTo>
                      <a:pt x="319" y="572"/>
                    </a:lnTo>
                    <a:lnTo>
                      <a:pt x="312" y="578"/>
                    </a:lnTo>
                    <a:lnTo>
                      <a:pt x="308" y="582"/>
                    </a:lnTo>
                    <a:lnTo>
                      <a:pt x="300" y="586"/>
                    </a:lnTo>
                    <a:lnTo>
                      <a:pt x="295" y="590"/>
                    </a:lnTo>
                    <a:lnTo>
                      <a:pt x="287" y="591"/>
                    </a:lnTo>
                    <a:lnTo>
                      <a:pt x="281" y="593"/>
                    </a:lnTo>
                    <a:lnTo>
                      <a:pt x="276" y="595"/>
                    </a:lnTo>
                    <a:lnTo>
                      <a:pt x="270" y="595"/>
                    </a:lnTo>
                    <a:lnTo>
                      <a:pt x="262" y="597"/>
                    </a:lnTo>
                    <a:lnTo>
                      <a:pt x="259" y="599"/>
                    </a:lnTo>
                    <a:lnTo>
                      <a:pt x="249" y="599"/>
                    </a:lnTo>
                    <a:lnTo>
                      <a:pt x="241" y="601"/>
                    </a:lnTo>
                    <a:lnTo>
                      <a:pt x="238" y="601"/>
                    </a:lnTo>
                    <a:lnTo>
                      <a:pt x="236" y="601"/>
                    </a:lnTo>
                    <a:lnTo>
                      <a:pt x="232" y="599"/>
                    </a:lnTo>
                    <a:lnTo>
                      <a:pt x="226" y="599"/>
                    </a:lnTo>
                    <a:lnTo>
                      <a:pt x="219" y="597"/>
                    </a:lnTo>
                    <a:lnTo>
                      <a:pt x="215" y="595"/>
                    </a:lnTo>
                    <a:lnTo>
                      <a:pt x="207" y="593"/>
                    </a:lnTo>
                    <a:lnTo>
                      <a:pt x="202" y="591"/>
                    </a:lnTo>
                    <a:lnTo>
                      <a:pt x="192" y="588"/>
                    </a:lnTo>
                    <a:lnTo>
                      <a:pt x="184" y="584"/>
                    </a:lnTo>
                    <a:lnTo>
                      <a:pt x="177" y="580"/>
                    </a:lnTo>
                    <a:lnTo>
                      <a:pt x="169" y="574"/>
                    </a:lnTo>
                    <a:lnTo>
                      <a:pt x="162" y="567"/>
                    </a:lnTo>
                    <a:lnTo>
                      <a:pt x="156" y="559"/>
                    </a:lnTo>
                    <a:lnTo>
                      <a:pt x="148" y="550"/>
                    </a:lnTo>
                    <a:lnTo>
                      <a:pt x="143" y="540"/>
                    </a:lnTo>
                    <a:lnTo>
                      <a:pt x="188" y="504"/>
                    </a:lnTo>
                    <a:lnTo>
                      <a:pt x="190" y="506"/>
                    </a:lnTo>
                    <a:lnTo>
                      <a:pt x="200" y="512"/>
                    </a:lnTo>
                    <a:lnTo>
                      <a:pt x="205" y="513"/>
                    </a:lnTo>
                    <a:lnTo>
                      <a:pt x="213" y="517"/>
                    </a:lnTo>
                    <a:lnTo>
                      <a:pt x="219" y="521"/>
                    </a:lnTo>
                    <a:lnTo>
                      <a:pt x="228" y="525"/>
                    </a:lnTo>
                    <a:lnTo>
                      <a:pt x="238" y="525"/>
                    </a:lnTo>
                    <a:lnTo>
                      <a:pt x="245" y="527"/>
                    </a:lnTo>
                    <a:lnTo>
                      <a:pt x="253" y="527"/>
                    </a:lnTo>
                    <a:lnTo>
                      <a:pt x="262" y="525"/>
                    </a:lnTo>
                    <a:lnTo>
                      <a:pt x="270" y="521"/>
                    </a:lnTo>
                    <a:lnTo>
                      <a:pt x="278" y="517"/>
                    </a:lnTo>
                    <a:lnTo>
                      <a:pt x="285" y="510"/>
                    </a:lnTo>
                    <a:lnTo>
                      <a:pt x="293" y="500"/>
                    </a:lnTo>
                    <a:lnTo>
                      <a:pt x="295" y="493"/>
                    </a:lnTo>
                    <a:lnTo>
                      <a:pt x="297" y="487"/>
                    </a:lnTo>
                    <a:lnTo>
                      <a:pt x="299" y="481"/>
                    </a:lnTo>
                    <a:lnTo>
                      <a:pt x="300" y="475"/>
                    </a:lnTo>
                    <a:lnTo>
                      <a:pt x="304" y="468"/>
                    </a:lnTo>
                    <a:lnTo>
                      <a:pt x="306" y="460"/>
                    </a:lnTo>
                    <a:lnTo>
                      <a:pt x="308" y="455"/>
                    </a:lnTo>
                    <a:lnTo>
                      <a:pt x="310" y="447"/>
                    </a:lnTo>
                    <a:lnTo>
                      <a:pt x="310" y="439"/>
                    </a:lnTo>
                    <a:lnTo>
                      <a:pt x="312" y="430"/>
                    </a:lnTo>
                    <a:lnTo>
                      <a:pt x="312" y="420"/>
                    </a:lnTo>
                    <a:lnTo>
                      <a:pt x="314" y="413"/>
                    </a:lnTo>
                    <a:lnTo>
                      <a:pt x="314" y="403"/>
                    </a:lnTo>
                    <a:lnTo>
                      <a:pt x="316" y="394"/>
                    </a:lnTo>
                    <a:lnTo>
                      <a:pt x="316" y="384"/>
                    </a:lnTo>
                    <a:lnTo>
                      <a:pt x="316" y="377"/>
                    </a:lnTo>
                    <a:lnTo>
                      <a:pt x="316" y="365"/>
                    </a:lnTo>
                    <a:lnTo>
                      <a:pt x="314" y="356"/>
                    </a:lnTo>
                    <a:lnTo>
                      <a:pt x="312" y="344"/>
                    </a:lnTo>
                    <a:lnTo>
                      <a:pt x="312" y="335"/>
                    </a:lnTo>
                    <a:lnTo>
                      <a:pt x="310" y="329"/>
                    </a:lnTo>
                    <a:lnTo>
                      <a:pt x="310" y="323"/>
                    </a:lnTo>
                    <a:lnTo>
                      <a:pt x="308" y="318"/>
                    </a:lnTo>
                    <a:lnTo>
                      <a:pt x="308" y="312"/>
                    </a:lnTo>
                    <a:lnTo>
                      <a:pt x="306" y="300"/>
                    </a:lnTo>
                    <a:lnTo>
                      <a:pt x="304" y="289"/>
                    </a:lnTo>
                    <a:lnTo>
                      <a:pt x="300" y="283"/>
                    </a:lnTo>
                    <a:lnTo>
                      <a:pt x="299" y="278"/>
                    </a:lnTo>
                    <a:lnTo>
                      <a:pt x="297" y="272"/>
                    </a:lnTo>
                    <a:lnTo>
                      <a:pt x="297" y="264"/>
                    </a:lnTo>
                    <a:lnTo>
                      <a:pt x="295" y="259"/>
                    </a:lnTo>
                    <a:lnTo>
                      <a:pt x="293" y="253"/>
                    </a:lnTo>
                    <a:lnTo>
                      <a:pt x="289" y="247"/>
                    </a:lnTo>
                    <a:lnTo>
                      <a:pt x="289" y="240"/>
                    </a:lnTo>
                    <a:lnTo>
                      <a:pt x="285" y="232"/>
                    </a:lnTo>
                    <a:lnTo>
                      <a:pt x="283" y="226"/>
                    </a:lnTo>
                    <a:lnTo>
                      <a:pt x="279" y="221"/>
                    </a:lnTo>
                    <a:lnTo>
                      <a:pt x="278" y="215"/>
                    </a:lnTo>
                    <a:lnTo>
                      <a:pt x="276" y="207"/>
                    </a:lnTo>
                    <a:lnTo>
                      <a:pt x="274" y="200"/>
                    </a:lnTo>
                    <a:lnTo>
                      <a:pt x="270" y="194"/>
                    </a:lnTo>
                    <a:lnTo>
                      <a:pt x="268" y="188"/>
                    </a:lnTo>
                    <a:lnTo>
                      <a:pt x="264" y="181"/>
                    </a:lnTo>
                    <a:lnTo>
                      <a:pt x="260" y="173"/>
                    </a:lnTo>
                    <a:lnTo>
                      <a:pt x="259" y="167"/>
                    </a:lnTo>
                    <a:lnTo>
                      <a:pt x="255" y="162"/>
                    </a:lnTo>
                    <a:lnTo>
                      <a:pt x="251" y="154"/>
                    </a:lnTo>
                    <a:lnTo>
                      <a:pt x="247" y="148"/>
                    </a:lnTo>
                    <a:lnTo>
                      <a:pt x="243" y="143"/>
                    </a:lnTo>
                    <a:lnTo>
                      <a:pt x="241" y="139"/>
                    </a:lnTo>
                    <a:lnTo>
                      <a:pt x="234" y="129"/>
                    </a:lnTo>
                    <a:lnTo>
                      <a:pt x="228" y="120"/>
                    </a:lnTo>
                    <a:lnTo>
                      <a:pt x="222" y="110"/>
                    </a:lnTo>
                    <a:lnTo>
                      <a:pt x="217" y="105"/>
                    </a:lnTo>
                    <a:lnTo>
                      <a:pt x="209" y="97"/>
                    </a:lnTo>
                    <a:lnTo>
                      <a:pt x="203" y="91"/>
                    </a:lnTo>
                    <a:lnTo>
                      <a:pt x="196" y="86"/>
                    </a:lnTo>
                    <a:lnTo>
                      <a:pt x="190" y="82"/>
                    </a:lnTo>
                    <a:lnTo>
                      <a:pt x="179" y="72"/>
                    </a:lnTo>
                    <a:lnTo>
                      <a:pt x="169" y="67"/>
                    </a:lnTo>
                    <a:lnTo>
                      <a:pt x="158" y="61"/>
                    </a:lnTo>
                    <a:lnTo>
                      <a:pt x="148" y="57"/>
                    </a:lnTo>
                    <a:lnTo>
                      <a:pt x="139" y="53"/>
                    </a:lnTo>
                    <a:lnTo>
                      <a:pt x="133" y="53"/>
                    </a:lnTo>
                    <a:lnTo>
                      <a:pt x="126" y="53"/>
                    </a:lnTo>
                    <a:lnTo>
                      <a:pt x="120" y="53"/>
                    </a:lnTo>
                    <a:lnTo>
                      <a:pt x="116" y="53"/>
                    </a:lnTo>
                    <a:lnTo>
                      <a:pt x="114" y="55"/>
                    </a:lnTo>
                    <a:lnTo>
                      <a:pt x="110" y="55"/>
                    </a:lnTo>
                    <a:lnTo>
                      <a:pt x="105" y="57"/>
                    </a:lnTo>
                    <a:lnTo>
                      <a:pt x="101" y="61"/>
                    </a:lnTo>
                    <a:lnTo>
                      <a:pt x="97" y="67"/>
                    </a:lnTo>
                    <a:lnTo>
                      <a:pt x="89" y="72"/>
                    </a:lnTo>
                    <a:lnTo>
                      <a:pt x="88" y="82"/>
                    </a:lnTo>
                    <a:lnTo>
                      <a:pt x="84" y="89"/>
                    </a:lnTo>
                    <a:lnTo>
                      <a:pt x="84" y="99"/>
                    </a:lnTo>
                    <a:lnTo>
                      <a:pt x="82" y="106"/>
                    </a:lnTo>
                    <a:lnTo>
                      <a:pt x="82" y="114"/>
                    </a:lnTo>
                    <a:lnTo>
                      <a:pt x="80" y="116"/>
                    </a:lnTo>
                    <a:lnTo>
                      <a:pt x="80" y="120"/>
                    </a:lnTo>
                    <a:lnTo>
                      <a:pt x="78" y="120"/>
                    </a:lnTo>
                    <a:lnTo>
                      <a:pt x="80" y="120"/>
                    </a:lnTo>
                    <a:close/>
                  </a:path>
                </a:pathLst>
              </a:custGeom>
              <a:solidFill>
                <a:srgbClr val="301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6" name="Freeform 198"/>
              <p:cNvSpPr>
                <a:spLocks/>
              </p:cNvSpPr>
              <p:nvPr/>
            </p:nvSpPr>
            <p:spPr bwMode="auto">
              <a:xfrm>
                <a:off x="2150" y="3444"/>
                <a:ext cx="171" cy="120"/>
              </a:xfrm>
              <a:custGeom>
                <a:avLst/>
                <a:gdLst>
                  <a:gd name="T0" fmla="*/ 1 w 342"/>
                  <a:gd name="T1" fmla="*/ 1 h 239"/>
                  <a:gd name="T2" fmla="*/ 1 w 342"/>
                  <a:gd name="T3" fmla="*/ 1 h 239"/>
                  <a:gd name="T4" fmla="*/ 1 w 342"/>
                  <a:gd name="T5" fmla="*/ 0 h 239"/>
                  <a:gd name="T6" fmla="*/ 1 w 342"/>
                  <a:gd name="T7" fmla="*/ 1 h 239"/>
                  <a:gd name="T8" fmla="*/ 1 w 342"/>
                  <a:gd name="T9" fmla="*/ 1 h 239"/>
                  <a:gd name="T10" fmla="*/ 1 w 342"/>
                  <a:gd name="T11" fmla="*/ 1 h 239"/>
                  <a:gd name="T12" fmla="*/ 1 w 342"/>
                  <a:gd name="T13" fmla="*/ 1 h 239"/>
                  <a:gd name="T14" fmla="*/ 1 w 342"/>
                  <a:gd name="T15" fmla="*/ 1 h 239"/>
                  <a:gd name="T16" fmla="*/ 1 w 342"/>
                  <a:gd name="T17" fmla="*/ 1 h 239"/>
                  <a:gd name="T18" fmla="*/ 1 w 342"/>
                  <a:gd name="T19" fmla="*/ 1 h 239"/>
                  <a:gd name="T20" fmla="*/ 1 w 342"/>
                  <a:gd name="T21" fmla="*/ 1 h 239"/>
                  <a:gd name="T22" fmla="*/ 1 w 342"/>
                  <a:gd name="T23" fmla="*/ 1 h 239"/>
                  <a:gd name="T24" fmla="*/ 1 w 342"/>
                  <a:gd name="T25" fmla="*/ 1 h 239"/>
                  <a:gd name="T26" fmla="*/ 1 w 342"/>
                  <a:gd name="T27" fmla="*/ 1 h 239"/>
                  <a:gd name="T28" fmla="*/ 1 w 342"/>
                  <a:gd name="T29" fmla="*/ 1 h 239"/>
                  <a:gd name="T30" fmla="*/ 1 w 342"/>
                  <a:gd name="T31" fmla="*/ 1 h 239"/>
                  <a:gd name="T32" fmla="*/ 1 w 342"/>
                  <a:gd name="T33" fmla="*/ 1 h 239"/>
                  <a:gd name="T34" fmla="*/ 1 w 342"/>
                  <a:gd name="T35" fmla="*/ 1 h 239"/>
                  <a:gd name="T36" fmla="*/ 1 w 342"/>
                  <a:gd name="T37" fmla="*/ 1 h 239"/>
                  <a:gd name="T38" fmla="*/ 1 w 342"/>
                  <a:gd name="T39" fmla="*/ 1 h 239"/>
                  <a:gd name="T40" fmla="*/ 1 w 342"/>
                  <a:gd name="T41" fmla="*/ 1 h 239"/>
                  <a:gd name="T42" fmla="*/ 1 w 342"/>
                  <a:gd name="T43" fmla="*/ 1 h 239"/>
                  <a:gd name="T44" fmla="*/ 1 w 342"/>
                  <a:gd name="T45" fmla="*/ 1 h 239"/>
                  <a:gd name="T46" fmla="*/ 1 w 342"/>
                  <a:gd name="T47" fmla="*/ 1 h 239"/>
                  <a:gd name="T48" fmla="*/ 1 w 342"/>
                  <a:gd name="T49" fmla="*/ 1 h 239"/>
                  <a:gd name="T50" fmla="*/ 1 w 342"/>
                  <a:gd name="T51" fmla="*/ 1 h 239"/>
                  <a:gd name="T52" fmla="*/ 1 w 342"/>
                  <a:gd name="T53" fmla="*/ 1 h 239"/>
                  <a:gd name="T54" fmla="*/ 1 w 342"/>
                  <a:gd name="T55" fmla="*/ 1 h 239"/>
                  <a:gd name="T56" fmla="*/ 1 w 342"/>
                  <a:gd name="T57" fmla="*/ 1 h 239"/>
                  <a:gd name="T58" fmla="*/ 1 w 342"/>
                  <a:gd name="T59" fmla="*/ 1 h 239"/>
                  <a:gd name="T60" fmla="*/ 1 w 342"/>
                  <a:gd name="T61" fmla="*/ 1 h 239"/>
                  <a:gd name="T62" fmla="*/ 0 w 342"/>
                  <a:gd name="T63" fmla="*/ 1 h 239"/>
                  <a:gd name="T64" fmla="*/ 1 w 342"/>
                  <a:gd name="T65" fmla="*/ 1 h 2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2"/>
                  <a:gd name="T100" fmla="*/ 0 h 239"/>
                  <a:gd name="T101" fmla="*/ 342 w 342"/>
                  <a:gd name="T102" fmla="*/ 239 h 2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2" h="239">
                    <a:moveTo>
                      <a:pt x="15" y="131"/>
                    </a:moveTo>
                    <a:lnTo>
                      <a:pt x="126" y="83"/>
                    </a:lnTo>
                    <a:lnTo>
                      <a:pt x="207" y="178"/>
                    </a:lnTo>
                    <a:lnTo>
                      <a:pt x="287" y="91"/>
                    </a:lnTo>
                    <a:lnTo>
                      <a:pt x="241" y="38"/>
                    </a:lnTo>
                    <a:lnTo>
                      <a:pt x="297" y="0"/>
                    </a:lnTo>
                    <a:lnTo>
                      <a:pt x="342" y="53"/>
                    </a:lnTo>
                    <a:lnTo>
                      <a:pt x="340" y="55"/>
                    </a:lnTo>
                    <a:lnTo>
                      <a:pt x="338" y="59"/>
                    </a:lnTo>
                    <a:lnTo>
                      <a:pt x="335" y="66"/>
                    </a:lnTo>
                    <a:lnTo>
                      <a:pt x="331" y="76"/>
                    </a:lnTo>
                    <a:lnTo>
                      <a:pt x="327" y="81"/>
                    </a:lnTo>
                    <a:lnTo>
                      <a:pt x="323" y="87"/>
                    </a:lnTo>
                    <a:lnTo>
                      <a:pt x="321" y="95"/>
                    </a:lnTo>
                    <a:lnTo>
                      <a:pt x="318" y="100"/>
                    </a:lnTo>
                    <a:lnTo>
                      <a:pt x="314" y="108"/>
                    </a:lnTo>
                    <a:lnTo>
                      <a:pt x="310" y="116"/>
                    </a:lnTo>
                    <a:lnTo>
                      <a:pt x="306" y="123"/>
                    </a:lnTo>
                    <a:lnTo>
                      <a:pt x="304" y="131"/>
                    </a:lnTo>
                    <a:lnTo>
                      <a:pt x="298" y="138"/>
                    </a:lnTo>
                    <a:lnTo>
                      <a:pt x="293" y="146"/>
                    </a:lnTo>
                    <a:lnTo>
                      <a:pt x="287" y="154"/>
                    </a:lnTo>
                    <a:lnTo>
                      <a:pt x="283" y="163"/>
                    </a:lnTo>
                    <a:lnTo>
                      <a:pt x="278" y="169"/>
                    </a:lnTo>
                    <a:lnTo>
                      <a:pt x="272" y="177"/>
                    </a:lnTo>
                    <a:lnTo>
                      <a:pt x="266" y="184"/>
                    </a:lnTo>
                    <a:lnTo>
                      <a:pt x="262" y="192"/>
                    </a:lnTo>
                    <a:lnTo>
                      <a:pt x="257" y="199"/>
                    </a:lnTo>
                    <a:lnTo>
                      <a:pt x="249" y="207"/>
                    </a:lnTo>
                    <a:lnTo>
                      <a:pt x="243" y="213"/>
                    </a:lnTo>
                    <a:lnTo>
                      <a:pt x="238" y="218"/>
                    </a:lnTo>
                    <a:lnTo>
                      <a:pt x="232" y="224"/>
                    </a:lnTo>
                    <a:lnTo>
                      <a:pt x="226" y="230"/>
                    </a:lnTo>
                    <a:lnTo>
                      <a:pt x="219" y="234"/>
                    </a:lnTo>
                    <a:lnTo>
                      <a:pt x="215" y="239"/>
                    </a:lnTo>
                    <a:lnTo>
                      <a:pt x="211" y="237"/>
                    </a:lnTo>
                    <a:lnTo>
                      <a:pt x="205" y="235"/>
                    </a:lnTo>
                    <a:lnTo>
                      <a:pt x="202" y="234"/>
                    </a:lnTo>
                    <a:lnTo>
                      <a:pt x="196" y="232"/>
                    </a:lnTo>
                    <a:lnTo>
                      <a:pt x="192" y="230"/>
                    </a:lnTo>
                    <a:lnTo>
                      <a:pt x="186" y="228"/>
                    </a:lnTo>
                    <a:lnTo>
                      <a:pt x="179" y="224"/>
                    </a:lnTo>
                    <a:lnTo>
                      <a:pt x="173" y="222"/>
                    </a:lnTo>
                    <a:lnTo>
                      <a:pt x="165" y="218"/>
                    </a:lnTo>
                    <a:lnTo>
                      <a:pt x="158" y="216"/>
                    </a:lnTo>
                    <a:lnTo>
                      <a:pt x="150" y="211"/>
                    </a:lnTo>
                    <a:lnTo>
                      <a:pt x="143" y="209"/>
                    </a:lnTo>
                    <a:lnTo>
                      <a:pt x="133" y="203"/>
                    </a:lnTo>
                    <a:lnTo>
                      <a:pt x="126" y="201"/>
                    </a:lnTo>
                    <a:lnTo>
                      <a:pt x="116" y="197"/>
                    </a:lnTo>
                    <a:lnTo>
                      <a:pt x="107" y="192"/>
                    </a:lnTo>
                    <a:lnTo>
                      <a:pt x="97" y="188"/>
                    </a:lnTo>
                    <a:lnTo>
                      <a:pt x="89" y="186"/>
                    </a:lnTo>
                    <a:lnTo>
                      <a:pt x="80" y="182"/>
                    </a:lnTo>
                    <a:lnTo>
                      <a:pt x="72" y="177"/>
                    </a:lnTo>
                    <a:lnTo>
                      <a:pt x="65" y="173"/>
                    </a:lnTo>
                    <a:lnTo>
                      <a:pt x="57" y="169"/>
                    </a:lnTo>
                    <a:lnTo>
                      <a:pt x="48" y="165"/>
                    </a:lnTo>
                    <a:lnTo>
                      <a:pt x="42" y="161"/>
                    </a:lnTo>
                    <a:lnTo>
                      <a:pt x="34" y="157"/>
                    </a:lnTo>
                    <a:lnTo>
                      <a:pt x="31" y="156"/>
                    </a:lnTo>
                    <a:lnTo>
                      <a:pt x="19" y="150"/>
                    </a:lnTo>
                    <a:lnTo>
                      <a:pt x="12" y="144"/>
                    </a:lnTo>
                    <a:lnTo>
                      <a:pt x="0" y="138"/>
                    </a:lnTo>
                    <a:lnTo>
                      <a:pt x="15" y="131"/>
                    </a:lnTo>
                    <a:close/>
                  </a:path>
                </a:pathLst>
              </a:custGeom>
              <a:solidFill>
                <a:srgbClr val="808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7" name="Freeform 199"/>
              <p:cNvSpPr>
                <a:spLocks/>
              </p:cNvSpPr>
              <p:nvPr/>
            </p:nvSpPr>
            <p:spPr bwMode="auto">
              <a:xfrm>
                <a:off x="1381" y="3655"/>
                <a:ext cx="117" cy="113"/>
              </a:xfrm>
              <a:custGeom>
                <a:avLst/>
                <a:gdLst>
                  <a:gd name="T0" fmla="*/ 1 w 233"/>
                  <a:gd name="T1" fmla="*/ 1 h 224"/>
                  <a:gd name="T2" fmla="*/ 1 w 233"/>
                  <a:gd name="T3" fmla="*/ 0 h 224"/>
                  <a:gd name="T4" fmla="*/ 1 w 233"/>
                  <a:gd name="T5" fmla="*/ 0 h 224"/>
                  <a:gd name="T6" fmla="*/ 1 w 233"/>
                  <a:gd name="T7" fmla="*/ 1 h 224"/>
                  <a:gd name="T8" fmla="*/ 1 w 233"/>
                  <a:gd name="T9" fmla="*/ 1 h 224"/>
                  <a:gd name="T10" fmla="*/ 1 w 233"/>
                  <a:gd name="T11" fmla="*/ 1 h 224"/>
                  <a:gd name="T12" fmla="*/ 1 w 233"/>
                  <a:gd name="T13" fmla="*/ 1 h 224"/>
                  <a:gd name="T14" fmla="*/ 1 w 233"/>
                  <a:gd name="T15" fmla="*/ 1 h 224"/>
                  <a:gd name="T16" fmla="*/ 1 w 233"/>
                  <a:gd name="T17" fmla="*/ 1 h 224"/>
                  <a:gd name="T18" fmla="*/ 1 w 233"/>
                  <a:gd name="T19" fmla="*/ 1 h 224"/>
                  <a:gd name="T20" fmla="*/ 1 w 233"/>
                  <a:gd name="T21" fmla="*/ 1 h 224"/>
                  <a:gd name="T22" fmla="*/ 1 w 233"/>
                  <a:gd name="T23" fmla="*/ 1 h 224"/>
                  <a:gd name="T24" fmla="*/ 1 w 233"/>
                  <a:gd name="T25" fmla="*/ 1 h 224"/>
                  <a:gd name="T26" fmla="*/ 1 w 233"/>
                  <a:gd name="T27" fmla="*/ 1 h 224"/>
                  <a:gd name="T28" fmla="*/ 1 w 233"/>
                  <a:gd name="T29" fmla="*/ 1 h 224"/>
                  <a:gd name="T30" fmla="*/ 1 w 233"/>
                  <a:gd name="T31" fmla="*/ 1 h 224"/>
                  <a:gd name="T32" fmla="*/ 1 w 233"/>
                  <a:gd name="T33" fmla="*/ 1 h 224"/>
                  <a:gd name="T34" fmla="*/ 1 w 233"/>
                  <a:gd name="T35" fmla="*/ 1 h 224"/>
                  <a:gd name="T36" fmla="*/ 1 w 233"/>
                  <a:gd name="T37" fmla="*/ 1 h 224"/>
                  <a:gd name="T38" fmla="*/ 1 w 233"/>
                  <a:gd name="T39" fmla="*/ 1 h 224"/>
                  <a:gd name="T40" fmla="*/ 1 w 233"/>
                  <a:gd name="T41" fmla="*/ 1 h 224"/>
                  <a:gd name="T42" fmla="*/ 1 w 233"/>
                  <a:gd name="T43" fmla="*/ 1 h 224"/>
                  <a:gd name="T44" fmla="*/ 1 w 233"/>
                  <a:gd name="T45" fmla="*/ 1 h 224"/>
                  <a:gd name="T46" fmla="*/ 1 w 233"/>
                  <a:gd name="T47" fmla="*/ 1 h 224"/>
                  <a:gd name="T48" fmla="*/ 1 w 233"/>
                  <a:gd name="T49" fmla="*/ 1 h 224"/>
                  <a:gd name="T50" fmla="*/ 1 w 233"/>
                  <a:gd name="T51" fmla="*/ 1 h 224"/>
                  <a:gd name="T52" fmla="*/ 1 w 233"/>
                  <a:gd name="T53" fmla="*/ 1 h 224"/>
                  <a:gd name="T54" fmla="*/ 1 w 233"/>
                  <a:gd name="T55" fmla="*/ 1 h 224"/>
                  <a:gd name="T56" fmla="*/ 1 w 233"/>
                  <a:gd name="T57" fmla="*/ 1 h 224"/>
                  <a:gd name="T58" fmla="*/ 1 w 233"/>
                  <a:gd name="T59" fmla="*/ 1 h 224"/>
                  <a:gd name="T60" fmla="*/ 1 w 233"/>
                  <a:gd name="T61" fmla="*/ 1 h 224"/>
                  <a:gd name="T62" fmla="*/ 1 w 233"/>
                  <a:gd name="T63" fmla="*/ 1 h 224"/>
                  <a:gd name="T64" fmla="*/ 1 w 233"/>
                  <a:gd name="T65" fmla="*/ 1 h 224"/>
                  <a:gd name="T66" fmla="*/ 1 w 233"/>
                  <a:gd name="T67" fmla="*/ 1 h 224"/>
                  <a:gd name="T68" fmla="*/ 1 w 233"/>
                  <a:gd name="T69" fmla="*/ 1 h 224"/>
                  <a:gd name="T70" fmla="*/ 1 w 233"/>
                  <a:gd name="T71" fmla="*/ 1 h 224"/>
                  <a:gd name="T72" fmla="*/ 1 w 233"/>
                  <a:gd name="T73" fmla="*/ 1 h 224"/>
                  <a:gd name="T74" fmla="*/ 1 w 233"/>
                  <a:gd name="T75" fmla="*/ 1 h 224"/>
                  <a:gd name="T76" fmla="*/ 1 w 233"/>
                  <a:gd name="T77" fmla="*/ 1 h 224"/>
                  <a:gd name="T78" fmla="*/ 0 w 233"/>
                  <a:gd name="T79" fmla="*/ 1 h 224"/>
                  <a:gd name="T80" fmla="*/ 1 w 233"/>
                  <a:gd name="T81" fmla="*/ 1 h 224"/>
                  <a:gd name="T82" fmla="*/ 1 w 233"/>
                  <a:gd name="T83" fmla="*/ 1 h 224"/>
                  <a:gd name="T84" fmla="*/ 1 w 233"/>
                  <a:gd name="T85" fmla="*/ 1 h 224"/>
                  <a:gd name="T86" fmla="*/ 1 w 233"/>
                  <a:gd name="T87" fmla="*/ 1 h 224"/>
                  <a:gd name="T88" fmla="*/ 1 w 233"/>
                  <a:gd name="T89" fmla="*/ 1 h 224"/>
                  <a:gd name="T90" fmla="*/ 1 w 233"/>
                  <a:gd name="T91" fmla="*/ 1 h 224"/>
                  <a:gd name="T92" fmla="*/ 1 w 233"/>
                  <a:gd name="T93" fmla="*/ 1 h 224"/>
                  <a:gd name="T94" fmla="*/ 1 w 233"/>
                  <a:gd name="T95" fmla="*/ 1 h 224"/>
                  <a:gd name="T96" fmla="*/ 1 w 233"/>
                  <a:gd name="T97" fmla="*/ 1 h 224"/>
                  <a:gd name="T98" fmla="*/ 1 w 233"/>
                  <a:gd name="T99" fmla="*/ 1 h 224"/>
                  <a:gd name="T100" fmla="*/ 1 w 233"/>
                  <a:gd name="T101" fmla="*/ 1 h 224"/>
                  <a:gd name="T102" fmla="*/ 1 w 233"/>
                  <a:gd name="T103" fmla="*/ 1 h 224"/>
                  <a:gd name="T104" fmla="*/ 1 w 233"/>
                  <a:gd name="T105" fmla="*/ 1 h 224"/>
                  <a:gd name="T106" fmla="*/ 1 w 233"/>
                  <a:gd name="T107" fmla="*/ 1 h 224"/>
                  <a:gd name="T108" fmla="*/ 1 w 233"/>
                  <a:gd name="T109" fmla="*/ 1 h 224"/>
                  <a:gd name="T110" fmla="*/ 1 w 233"/>
                  <a:gd name="T111" fmla="*/ 1 h 224"/>
                  <a:gd name="T112" fmla="*/ 1 w 233"/>
                  <a:gd name="T113" fmla="*/ 1 h 224"/>
                  <a:gd name="T114" fmla="*/ 1 w 233"/>
                  <a:gd name="T115" fmla="*/ 1 h 22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24"/>
                  <a:gd name="T176" fmla="*/ 233 w 233"/>
                  <a:gd name="T177" fmla="*/ 224 h 22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24">
                    <a:moveTo>
                      <a:pt x="66" y="84"/>
                    </a:moveTo>
                    <a:lnTo>
                      <a:pt x="230" y="0"/>
                    </a:lnTo>
                    <a:lnTo>
                      <a:pt x="230" y="4"/>
                    </a:lnTo>
                    <a:lnTo>
                      <a:pt x="231" y="9"/>
                    </a:lnTo>
                    <a:lnTo>
                      <a:pt x="233" y="19"/>
                    </a:lnTo>
                    <a:lnTo>
                      <a:pt x="233" y="23"/>
                    </a:lnTo>
                    <a:lnTo>
                      <a:pt x="233" y="28"/>
                    </a:lnTo>
                    <a:lnTo>
                      <a:pt x="233" y="34"/>
                    </a:lnTo>
                    <a:lnTo>
                      <a:pt x="233" y="40"/>
                    </a:lnTo>
                    <a:lnTo>
                      <a:pt x="231" y="47"/>
                    </a:lnTo>
                    <a:lnTo>
                      <a:pt x="231" y="53"/>
                    </a:lnTo>
                    <a:lnTo>
                      <a:pt x="230" y="61"/>
                    </a:lnTo>
                    <a:lnTo>
                      <a:pt x="228" y="70"/>
                    </a:lnTo>
                    <a:lnTo>
                      <a:pt x="224" y="78"/>
                    </a:lnTo>
                    <a:lnTo>
                      <a:pt x="220" y="85"/>
                    </a:lnTo>
                    <a:lnTo>
                      <a:pt x="216" y="93"/>
                    </a:lnTo>
                    <a:lnTo>
                      <a:pt x="211" y="103"/>
                    </a:lnTo>
                    <a:lnTo>
                      <a:pt x="203" y="110"/>
                    </a:lnTo>
                    <a:lnTo>
                      <a:pt x="197" y="118"/>
                    </a:lnTo>
                    <a:lnTo>
                      <a:pt x="188" y="127"/>
                    </a:lnTo>
                    <a:lnTo>
                      <a:pt x="180" y="137"/>
                    </a:lnTo>
                    <a:lnTo>
                      <a:pt x="173" y="141"/>
                    </a:lnTo>
                    <a:lnTo>
                      <a:pt x="169" y="146"/>
                    </a:lnTo>
                    <a:lnTo>
                      <a:pt x="161" y="150"/>
                    </a:lnTo>
                    <a:lnTo>
                      <a:pt x="157" y="154"/>
                    </a:lnTo>
                    <a:lnTo>
                      <a:pt x="150" y="158"/>
                    </a:lnTo>
                    <a:lnTo>
                      <a:pt x="142" y="163"/>
                    </a:lnTo>
                    <a:lnTo>
                      <a:pt x="136" y="167"/>
                    </a:lnTo>
                    <a:lnTo>
                      <a:pt x="129" y="173"/>
                    </a:lnTo>
                    <a:lnTo>
                      <a:pt x="121" y="175"/>
                    </a:lnTo>
                    <a:lnTo>
                      <a:pt x="112" y="181"/>
                    </a:lnTo>
                    <a:lnTo>
                      <a:pt x="104" y="184"/>
                    </a:lnTo>
                    <a:lnTo>
                      <a:pt x="95" y="190"/>
                    </a:lnTo>
                    <a:lnTo>
                      <a:pt x="85" y="194"/>
                    </a:lnTo>
                    <a:lnTo>
                      <a:pt x="77" y="198"/>
                    </a:lnTo>
                    <a:lnTo>
                      <a:pt x="66" y="201"/>
                    </a:lnTo>
                    <a:lnTo>
                      <a:pt x="57" y="207"/>
                    </a:lnTo>
                    <a:lnTo>
                      <a:pt x="17" y="224"/>
                    </a:lnTo>
                    <a:lnTo>
                      <a:pt x="0" y="207"/>
                    </a:lnTo>
                    <a:lnTo>
                      <a:pt x="1" y="205"/>
                    </a:lnTo>
                    <a:lnTo>
                      <a:pt x="7" y="200"/>
                    </a:lnTo>
                    <a:lnTo>
                      <a:pt x="9" y="196"/>
                    </a:lnTo>
                    <a:lnTo>
                      <a:pt x="15" y="194"/>
                    </a:lnTo>
                    <a:lnTo>
                      <a:pt x="19" y="188"/>
                    </a:lnTo>
                    <a:lnTo>
                      <a:pt x="24" y="182"/>
                    </a:lnTo>
                    <a:lnTo>
                      <a:pt x="30" y="175"/>
                    </a:lnTo>
                    <a:lnTo>
                      <a:pt x="34" y="169"/>
                    </a:lnTo>
                    <a:lnTo>
                      <a:pt x="39" y="160"/>
                    </a:lnTo>
                    <a:lnTo>
                      <a:pt x="45" y="152"/>
                    </a:lnTo>
                    <a:lnTo>
                      <a:pt x="47" y="141"/>
                    </a:lnTo>
                    <a:lnTo>
                      <a:pt x="53" y="129"/>
                    </a:lnTo>
                    <a:lnTo>
                      <a:pt x="53" y="123"/>
                    </a:lnTo>
                    <a:lnTo>
                      <a:pt x="55" y="118"/>
                    </a:lnTo>
                    <a:lnTo>
                      <a:pt x="57" y="112"/>
                    </a:lnTo>
                    <a:lnTo>
                      <a:pt x="58" y="104"/>
                    </a:lnTo>
                    <a:lnTo>
                      <a:pt x="66" y="84"/>
                    </a:lnTo>
                    <a:close/>
                  </a:path>
                </a:pathLst>
              </a:custGeom>
              <a:solidFill>
                <a:srgbClr val="301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8" name="Freeform 200"/>
              <p:cNvSpPr>
                <a:spLocks/>
              </p:cNvSpPr>
              <p:nvPr/>
            </p:nvSpPr>
            <p:spPr bwMode="auto">
              <a:xfrm>
                <a:off x="1230" y="3528"/>
                <a:ext cx="168" cy="236"/>
              </a:xfrm>
              <a:custGeom>
                <a:avLst/>
                <a:gdLst>
                  <a:gd name="T0" fmla="*/ 0 w 337"/>
                  <a:gd name="T1" fmla="*/ 1 h 472"/>
                  <a:gd name="T2" fmla="*/ 0 w 337"/>
                  <a:gd name="T3" fmla="*/ 1 h 472"/>
                  <a:gd name="T4" fmla="*/ 0 w 337"/>
                  <a:gd name="T5" fmla="*/ 1 h 472"/>
                  <a:gd name="T6" fmla="*/ 0 w 337"/>
                  <a:gd name="T7" fmla="*/ 1 h 472"/>
                  <a:gd name="T8" fmla="*/ 0 w 337"/>
                  <a:gd name="T9" fmla="*/ 1 h 472"/>
                  <a:gd name="T10" fmla="*/ 0 w 337"/>
                  <a:gd name="T11" fmla="*/ 1 h 472"/>
                  <a:gd name="T12" fmla="*/ 0 w 337"/>
                  <a:gd name="T13" fmla="*/ 1 h 472"/>
                  <a:gd name="T14" fmla="*/ 0 w 337"/>
                  <a:gd name="T15" fmla="*/ 1 h 472"/>
                  <a:gd name="T16" fmla="*/ 0 w 337"/>
                  <a:gd name="T17" fmla="*/ 1 h 472"/>
                  <a:gd name="T18" fmla="*/ 0 w 337"/>
                  <a:gd name="T19" fmla="*/ 1 h 472"/>
                  <a:gd name="T20" fmla="*/ 0 w 337"/>
                  <a:gd name="T21" fmla="*/ 1 h 472"/>
                  <a:gd name="T22" fmla="*/ 0 w 337"/>
                  <a:gd name="T23" fmla="*/ 1 h 472"/>
                  <a:gd name="T24" fmla="*/ 0 w 337"/>
                  <a:gd name="T25" fmla="*/ 1 h 472"/>
                  <a:gd name="T26" fmla="*/ 0 w 337"/>
                  <a:gd name="T27" fmla="*/ 1 h 472"/>
                  <a:gd name="T28" fmla="*/ 0 w 337"/>
                  <a:gd name="T29" fmla="*/ 1 h 472"/>
                  <a:gd name="T30" fmla="*/ 0 w 337"/>
                  <a:gd name="T31" fmla="*/ 1 h 472"/>
                  <a:gd name="T32" fmla="*/ 0 w 337"/>
                  <a:gd name="T33" fmla="*/ 1 h 472"/>
                  <a:gd name="T34" fmla="*/ 0 w 337"/>
                  <a:gd name="T35" fmla="*/ 1 h 472"/>
                  <a:gd name="T36" fmla="*/ 0 w 337"/>
                  <a:gd name="T37" fmla="*/ 1 h 472"/>
                  <a:gd name="T38" fmla="*/ 0 w 337"/>
                  <a:gd name="T39" fmla="*/ 1 h 472"/>
                  <a:gd name="T40" fmla="*/ 0 w 337"/>
                  <a:gd name="T41" fmla="*/ 1 h 472"/>
                  <a:gd name="T42" fmla="*/ 0 w 337"/>
                  <a:gd name="T43" fmla="*/ 1 h 472"/>
                  <a:gd name="T44" fmla="*/ 0 w 337"/>
                  <a:gd name="T45" fmla="*/ 1 h 472"/>
                  <a:gd name="T46" fmla="*/ 0 w 337"/>
                  <a:gd name="T47" fmla="*/ 1 h 472"/>
                  <a:gd name="T48" fmla="*/ 0 w 337"/>
                  <a:gd name="T49" fmla="*/ 1 h 472"/>
                  <a:gd name="T50" fmla="*/ 0 w 337"/>
                  <a:gd name="T51" fmla="*/ 1 h 472"/>
                  <a:gd name="T52" fmla="*/ 0 w 337"/>
                  <a:gd name="T53" fmla="*/ 1 h 472"/>
                  <a:gd name="T54" fmla="*/ 0 w 337"/>
                  <a:gd name="T55" fmla="*/ 1 h 472"/>
                  <a:gd name="T56" fmla="*/ 0 w 337"/>
                  <a:gd name="T57" fmla="*/ 1 h 472"/>
                  <a:gd name="T58" fmla="*/ 0 w 337"/>
                  <a:gd name="T59" fmla="*/ 1 h 472"/>
                  <a:gd name="T60" fmla="*/ 0 w 337"/>
                  <a:gd name="T61" fmla="*/ 1 h 472"/>
                  <a:gd name="T62" fmla="*/ 0 w 337"/>
                  <a:gd name="T63" fmla="*/ 1 h 472"/>
                  <a:gd name="T64" fmla="*/ 0 w 337"/>
                  <a:gd name="T65" fmla="*/ 1 h 472"/>
                  <a:gd name="T66" fmla="*/ 0 w 337"/>
                  <a:gd name="T67" fmla="*/ 1 h 472"/>
                  <a:gd name="T68" fmla="*/ 0 w 337"/>
                  <a:gd name="T69" fmla="*/ 1 h 472"/>
                  <a:gd name="T70" fmla="*/ 0 w 337"/>
                  <a:gd name="T71" fmla="*/ 1 h 472"/>
                  <a:gd name="T72" fmla="*/ 0 w 337"/>
                  <a:gd name="T73" fmla="*/ 1 h 472"/>
                  <a:gd name="T74" fmla="*/ 0 w 337"/>
                  <a:gd name="T75" fmla="*/ 1 h 472"/>
                  <a:gd name="T76" fmla="*/ 0 w 337"/>
                  <a:gd name="T77" fmla="*/ 1 h 472"/>
                  <a:gd name="T78" fmla="*/ 0 w 337"/>
                  <a:gd name="T79" fmla="*/ 1 h 472"/>
                  <a:gd name="T80" fmla="*/ 0 w 337"/>
                  <a:gd name="T81" fmla="*/ 1 h 472"/>
                  <a:gd name="T82" fmla="*/ 0 w 337"/>
                  <a:gd name="T83" fmla="*/ 1 h 472"/>
                  <a:gd name="T84" fmla="*/ 0 w 337"/>
                  <a:gd name="T85" fmla="*/ 1 h 472"/>
                  <a:gd name="T86" fmla="*/ 0 w 337"/>
                  <a:gd name="T87" fmla="*/ 1 h 472"/>
                  <a:gd name="T88" fmla="*/ 0 w 337"/>
                  <a:gd name="T89" fmla="*/ 1 h 472"/>
                  <a:gd name="T90" fmla="*/ 0 w 337"/>
                  <a:gd name="T91" fmla="*/ 1 h 472"/>
                  <a:gd name="T92" fmla="*/ 0 w 337"/>
                  <a:gd name="T93" fmla="*/ 1 h 472"/>
                  <a:gd name="T94" fmla="*/ 0 w 337"/>
                  <a:gd name="T95" fmla="*/ 1 h 472"/>
                  <a:gd name="T96" fmla="*/ 0 w 337"/>
                  <a:gd name="T97" fmla="*/ 1 h 472"/>
                  <a:gd name="T98" fmla="*/ 0 w 337"/>
                  <a:gd name="T99" fmla="*/ 1 h 472"/>
                  <a:gd name="T100" fmla="*/ 0 w 337"/>
                  <a:gd name="T101" fmla="*/ 1 h 472"/>
                  <a:gd name="T102" fmla="*/ 0 w 337"/>
                  <a:gd name="T103" fmla="*/ 1 h 472"/>
                  <a:gd name="T104" fmla="*/ 0 w 337"/>
                  <a:gd name="T105" fmla="*/ 1 h 472"/>
                  <a:gd name="T106" fmla="*/ 0 w 337"/>
                  <a:gd name="T107" fmla="*/ 1 h 472"/>
                  <a:gd name="T108" fmla="*/ 0 w 337"/>
                  <a:gd name="T109" fmla="*/ 1 h 4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37"/>
                  <a:gd name="T166" fmla="*/ 0 h 472"/>
                  <a:gd name="T167" fmla="*/ 337 w 337"/>
                  <a:gd name="T168" fmla="*/ 472 h 4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37" h="472">
                    <a:moveTo>
                      <a:pt x="215" y="139"/>
                    </a:moveTo>
                    <a:lnTo>
                      <a:pt x="240" y="42"/>
                    </a:lnTo>
                    <a:lnTo>
                      <a:pt x="244" y="46"/>
                    </a:lnTo>
                    <a:lnTo>
                      <a:pt x="249" y="51"/>
                    </a:lnTo>
                    <a:lnTo>
                      <a:pt x="259" y="59"/>
                    </a:lnTo>
                    <a:lnTo>
                      <a:pt x="261" y="63"/>
                    </a:lnTo>
                    <a:lnTo>
                      <a:pt x="266" y="68"/>
                    </a:lnTo>
                    <a:lnTo>
                      <a:pt x="270" y="74"/>
                    </a:lnTo>
                    <a:lnTo>
                      <a:pt x="278" y="80"/>
                    </a:lnTo>
                    <a:lnTo>
                      <a:pt x="282" y="87"/>
                    </a:lnTo>
                    <a:lnTo>
                      <a:pt x="285" y="95"/>
                    </a:lnTo>
                    <a:lnTo>
                      <a:pt x="291" y="105"/>
                    </a:lnTo>
                    <a:lnTo>
                      <a:pt x="297" y="114"/>
                    </a:lnTo>
                    <a:lnTo>
                      <a:pt x="303" y="124"/>
                    </a:lnTo>
                    <a:lnTo>
                      <a:pt x="306" y="133"/>
                    </a:lnTo>
                    <a:lnTo>
                      <a:pt x="310" y="137"/>
                    </a:lnTo>
                    <a:lnTo>
                      <a:pt x="312" y="145"/>
                    </a:lnTo>
                    <a:lnTo>
                      <a:pt x="314" y="150"/>
                    </a:lnTo>
                    <a:lnTo>
                      <a:pt x="316" y="156"/>
                    </a:lnTo>
                    <a:lnTo>
                      <a:pt x="318" y="164"/>
                    </a:lnTo>
                    <a:lnTo>
                      <a:pt x="320" y="169"/>
                    </a:lnTo>
                    <a:lnTo>
                      <a:pt x="322" y="175"/>
                    </a:lnTo>
                    <a:lnTo>
                      <a:pt x="323" y="183"/>
                    </a:lnTo>
                    <a:lnTo>
                      <a:pt x="325" y="188"/>
                    </a:lnTo>
                    <a:lnTo>
                      <a:pt x="327" y="196"/>
                    </a:lnTo>
                    <a:lnTo>
                      <a:pt x="329" y="203"/>
                    </a:lnTo>
                    <a:lnTo>
                      <a:pt x="331" y="211"/>
                    </a:lnTo>
                    <a:lnTo>
                      <a:pt x="331" y="217"/>
                    </a:lnTo>
                    <a:lnTo>
                      <a:pt x="333" y="226"/>
                    </a:lnTo>
                    <a:lnTo>
                      <a:pt x="333" y="234"/>
                    </a:lnTo>
                    <a:lnTo>
                      <a:pt x="335" y="243"/>
                    </a:lnTo>
                    <a:lnTo>
                      <a:pt x="335" y="249"/>
                    </a:lnTo>
                    <a:lnTo>
                      <a:pt x="335" y="259"/>
                    </a:lnTo>
                    <a:lnTo>
                      <a:pt x="337" y="268"/>
                    </a:lnTo>
                    <a:lnTo>
                      <a:pt x="337" y="278"/>
                    </a:lnTo>
                    <a:lnTo>
                      <a:pt x="337" y="285"/>
                    </a:lnTo>
                    <a:lnTo>
                      <a:pt x="337" y="295"/>
                    </a:lnTo>
                    <a:lnTo>
                      <a:pt x="337" y="304"/>
                    </a:lnTo>
                    <a:lnTo>
                      <a:pt x="337" y="314"/>
                    </a:lnTo>
                    <a:lnTo>
                      <a:pt x="335" y="323"/>
                    </a:lnTo>
                    <a:lnTo>
                      <a:pt x="335" y="333"/>
                    </a:lnTo>
                    <a:lnTo>
                      <a:pt x="333" y="344"/>
                    </a:lnTo>
                    <a:lnTo>
                      <a:pt x="333" y="354"/>
                    </a:lnTo>
                    <a:lnTo>
                      <a:pt x="331" y="363"/>
                    </a:lnTo>
                    <a:lnTo>
                      <a:pt x="329" y="373"/>
                    </a:lnTo>
                    <a:lnTo>
                      <a:pt x="325" y="382"/>
                    </a:lnTo>
                    <a:lnTo>
                      <a:pt x="323" y="392"/>
                    </a:lnTo>
                    <a:lnTo>
                      <a:pt x="322" y="399"/>
                    </a:lnTo>
                    <a:lnTo>
                      <a:pt x="318" y="407"/>
                    </a:lnTo>
                    <a:lnTo>
                      <a:pt x="314" y="415"/>
                    </a:lnTo>
                    <a:lnTo>
                      <a:pt x="312" y="422"/>
                    </a:lnTo>
                    <a:lnTo>
                      <a:pt x="308" y="428"/>
                    </a:lnTo>
                    <a:lnTo>
                      <a:pt x="304" y="434"/>
                    </a:lnTo>
                    <a:lnTo>
                      <a:pt x="301" y="439"/>
                    </a:lnTo>
                    <a:lnTo>
                      <a:pt x="297" y="445"/>
                    </a:lnTo>
                    <a:lnTo>
                      <a:pt x="289" y="453"/>
                    </a:lnTo>
                    <a:lnTo>
                      <a:pt x="280" y="460"/>
                    </a:lnTo>
                    <a:lnTo>
                      <a:pt x="268" y="464"/>
                    </a:lnTo>
                    <a:lnTo>
                      <a:pt x="259" y="470"/>
                    </a:lnTo>
                    <a:lnTo>
                      <a:pt x="247" y="472"/>
                    </a:lnTo>
                    <a:lnTo>
                      <a:pt x="238" y="472"/>
                    </a:lnTo>
                    <a:lnTo>
                      <a:pt x="232" y="472"/>
                    </a:lnTo>
                    <a:lnTo>
                      <a:pt x="227" y="472"/>
                    </a:lnTo>
                    <a:lnTo>
                      <a:pt x="221" y="472"/>
                    </a:lnTo>
                    <a:lnTo>
                      <a:pt x="215" y="472"/>
                    </a:lnTo>
                    <a:lnTo>
                      <a:pt x="209" y="470"/>
                    </a:lnTo>
                    <a:lnTo>
                      <a:pt x="204" y="468"/>
                    </a:lnTo>
                    <a:lnTo>
                      <a:pt x="198" y="466"/>
                    </a:lnTo>
                    <a:lnTo>
                      <a:pt x="192" y="466"/>
                    </a:lnTo>
                    <a:lnTo>
                      <a:pt x="187" y="462"/>
                    </a:lnTo>
                    <a:lnTo>
                      <a:pt x="179" y="460"/>
                    </a:lnTo>
                    <a:lnTo>
                      <a:pt x="173" y="456"/>
                    </a:lnTo>
                    <a:lnTo>
                      <a:pt x="168" y="455"/>
                    </a:lnTo>
                    <a:lnTo>
                      <a:pt x="162" y="451"/>
                    </a:lnTo>
                    <a:lnTo>
                      <a:pt x="154" y="447"/>
                    </a:lnTo>
                    <a:lnTo>
                      <a:pt x="149" y="445"/>
                    </a:lnTo>
                    <a:lnTo>
                      <a:pt x="143" y="441"/>
                    </a:lnTo>
                    <a:lnTo>
                      <a:pt x="137" y="436"/>
                    </a:lnTo>
                    <a:lnTo>
                      <a:pt x="132" y="432"/>
                    </a:lnTo>
                    <a:lnTo>
                      <a:pt x="126" y="428"/>
                    </a:lnTo>
                    <a:lnTo>
                      <a:pt x="120" y="424"/>
                    </a:lnTo>
                    <a:lnTo>
                      <a:pt x="109" y="415"/>
                    </a:lnTo>
                    <a:lnTo>
                      <a:pt x="99" y="405"/>
                    </a:lnTo>
                    <a:lnTo>
                      <a:pt x="88" y="394"/>
                    </a:lnTo>
                    <a:lnTo>
                      <a:pt x="78" y="384"/>
                    </a:lnTo>
                    <a:lnTo>
                      <a:pt x="71" y="373"/>
                    </a:lnTo>
                    <a:lnTo>
                      <a:pt x="63" y="361"/>
                    </a:lnTo>
                    <a:lnTo>
                      <a:pt x="54" y="350"/>
                    </a:lnTo>
                    <a:lnTo>
                      <a:pt x="48" y="340"/>
                    </a:lnTo>
                    <a:lnTo>
                      <a:pt x="42" y="329"/>
                    </a:lnTo>
                    <a:lnTo>
                      <a:pt x="38" y="318"/>
                    </a:lnTo>
                    <a:lnTo>
                      <a:pt x="35" y="312"/>
                    </a:lnTo>
                    <a:lnTo>
                      <a:pt x="31" y="306"/>
                    </a:lnTo>
                    <a:lnTo>
                      <a:pt x="29" y="300"/>
                    </a:lnTo>
                    <a:lnTo>
                      <a:pt x="27" y="295"/>
                    </a:lnTo>
                    <a:lnTo>
                      <a:pt x="21" y="283"/>
                    </a:lnTo>
                    <a:lnTo>
                      <a:pt x="19" y="272"/>
                    </a:lnTo>
                    <a:lnTo>
                      <a:pt x="17" y="266"/>
                    </a:lnTo>
                    <a:lnTo>
                      <a:pt x="16" y="261"/>
                    </a:lnTo>
                    <a:lnTo>
                      <a:pt x="14" y="255"/>
                    </a:lnTo>
                    <a:lnTo>
                      <a:pt x="14" y="249"/>
                    </a:lnTo>
                    <a:lnTo>
                      <a:pt x="10" y="238"/>
                    </a:lnTo>
                    <a:lnTo>
                      <a:pt x="8" y="226"/>
                    </a:lnTo>
                    <a:lnTo>
                      <a:pt x="4" y="215"/>
                    </a:lnTo>
                    <a:lnTo>
                      <a:pt x="4" y="205"/>
                    </a:lnTo>
                    <a:lnTo>
                      <a:pt x="2" y="194"/>
                    </a:lnTo>
                    <a:lnTo>
                      <a:pt x="2" y="183"/>
                    </a:lnTo>
                    <a:lnTo>
                      <a:pt x="0" y="171"/>
                    </a:lnTo>
                    <a:lnTo>
                      <a:pt x="0" y="162"/>
                    </a:lnTo>
                    <a:lnTo>
                      <a:pt x="0" y="152"/>
                    </a:lnTo>
                    <a:lnTo>
                      <a:pt x="2" y="143"/>
                    </a:lnTo>
                    <a:lnTo>
                      <a:pt x="2" y="131"/>
                    </a:lnTo>
                    <a:lnTo>
                      <a:pt x="2" y="122"/>
                    </a:lnTo>
                    <a:lnTo>
                      <a:pt x="4" y="112"/>
                    </a:lnTo>
                    <a:lnTo>
                      <a:pt x="6" y="103"/>
                    </a:lnTo>
                    <a:lnTo>
                      <a:pt x="8" y="93"/>
                    </a:lnTo>
                    <a:lnTo>
                      <a:pt x="12" y="86"/>
                    </a:lnTo>
                    <a:lnTo>
                      <a:pt x="16" y="76"/>
                    </a:lnTo>
                    <a:lnTo>
                      <a:pt x="19" y="68"/>
                    </a:lnTo>
                    <a:lnTo>
                      <a:pt x="21" y="61"/>
                    </a:lnTo>
                    <a:lnTo>
                      <a:pt x="27" y="53"/>
                    </a:lnTo>
                    <a:lnTo>
                      <a:pt x="33" y="48"/>
                    </a:lnTo>
                    <a:lnTo>
                      <a:pt x="38" y="42"/>
                    </a:lnTo>
                    <a:lnTo>
                      <a:pt x="44" y="34"/>
                    </a:lnTo>
                    <a:lnTo>
                      <a:pt x="52" y="29"/>
                    </a:lnTo>
                    <a:lnTo>
                      <a:pt x="59" y="23"/>
                    </a:lnTo>
                    <a:lnTo>
                      <a:pt x="67" y="21"/>
                    </a:lnTo>
                    <a:lnTo>
                      <a:pt x="75" y="15"/>
                    </a:lnTo>
                    <a:lnTo>
                      <a:pt x="82" y="11"/>
                    </a:lnTo>
                    <a:lnTo>
                      <a:pt x="90" y="10"/>
                    </a:lnTo>
                    <a:lnTo>
                      <a:pt x="97" y="8"/>
                    </a:lnTo>
                    <a:lnTo>
                      <a:pt x="105" y="4"/>
                    </a:lnTo>
                    <a:lnTo>
                      <a:pt x="113" y="2"/>
                    </a:lnTo>
                    <a:lnTo>
                      <a:pt x="118" y="2"/>
                    </a:lnTo>
                    <a:lnTo>
                      <a:pt x="128" y="2"/>
                    </a:lnTo>
                    <a:lnTo>
                      <a:pt x="133" y="0"/>
                    </a:lnTo>
                    <a:lnTo>
                      <a:pt x="139" y="0"/>
                    </a:lnTo>
                    <a:lnTo>
                      <a:pt x="145" y="0"/>
                    </a:lnTo>
                    <a:lnTo>
                      <a:pt x="152" y="2"/>
                    </a:lnTo>
                    <a:lnTo>
                      <a:pt x="156" y="2"/>
                    </a:lnTo>
                    <a:lnTo>
                      <a:pt x="164" y="4"/>
                    </a:lnTo>
                    <a:lnTo>
                      <a:pt x="170" y="6"/>
                    </a:lnTo>
                    <a:lnTo>
                      <a:pt x="175" y="8"/>
                    </a:lnTo>
                    <a:lnTo>
                      <a:pt x="185" y="10"/>
                    </a:lnTo>
                    <a:lnTo>
                      <a:pt x="192" y="11"/>
                    </a:lnTo>
                    <a:lnTo>
                      <a:pt x="200" y="15"/>
                    </a:lnTo>
                    <a:lnTo>
                      <a:pt x="208" y="19"/>
                    </a:lnTo>
                    <a:lnTo>
                      <a:pt x="215" y="25"/>
                    </a:lnTo>
                    <a:lnTo>
                      <a:pt x="221" y="29"/>
                    </a:lnTo>
                    <a:lnTo>
                      <a:pt x="221" y="44"/>
                    </a:lnTo>
                    <a:lnTo>
                      <a:pt x="217" y="42"/>
                    </a:lnTo>
                    <a:lnTo>
                      <a:pt x="209" y="36"/>
                    </a:lnTo>
                    <a:lnTo>
                      <a:pt x="204" y="32"/>
                    </a:lnTo>
                    <a:lnTo>
                      <a:pt x="198" y="29"/>
                    </a:lnTo>
                    <a:lnTo>
                      <a:pt x="189" y="25"/>
                    </a:lnTo>
                    <a:lnTo>
                      <a:pt x="181" y="21"/>
                    </a:lnTo>
                    <a:lnTo>
                      <a:pt x="173" y="19"/>
                    </a:lnTo>
                    <a:lnTo>
                      <a:pt x="164" y="17"/>
                    </a:lnTo>
                    <a:lnTo>
                      <a:pt x="152" y="15"/>
                    </a:lnTo>
                    <a:lnTo>
                      <a:pt x="141" y="17"/>
                    </a:lnTo>
                    <a:lnTo>
                      <a:pt x="135" y="17"/>
                    </a:lnTo>
                    <a:lnTo>
                      <a:pt x="130" y="17"/>
                    </a:lnTo>
                    <a:lnTo>
                      <a:pt x="124" y="19"/>
                    </a:lnTo>
                    <a:lnTo>
                      <a:pt x="118" y="21"/>
                    </a:lnTo>
                    <a:lnTo>
                      <a:pt x="113" y="23"/>
                    </a:lnTo>
                    <a:lnTo>
                      <a:pt x="107" y="27"/>
                    </a:lnTo>
                    <a:lnTo>
                      <a:pt x="99" y="30"/>
                    </a:lnTo>
                    <a:lnTo>
                      <a:pt x="95" y="36"/>
                    </a:lnTo>
                    <a:lnTo>
                      <a:pt x="88" y="40"/>
                    </a:lnTo>
                    <a:lnTo>
                      <a:pt x="82" y="46"/>
                    </a:lnTo>
                    <a:lnTo>
                      <a:pt x="76" y="51"/>
                    </a:lnTo>
                    <a:lnTo>
                      <a:pt x="73" y="57"/>
                    </a:lnTo>
                    <a:lnTo>
                      <a:pt x="67" y="63"/>
                    </a:lnTo>
                    <a:lnTo>
                      <a:pt x="63" y="68"/>
                    </a:lnTo>
                    <a:lnTo>
                      <a:pt x="61" y="76"/>
                    </a:lnTo>
                    <a:lnTo>
                      <a:pt x="57" y="84"/>
                    </a:lnTo>
                    <a:lnTo>
                      <a:pt x="54" y="89"/>
                    </a:lnTo>
                    <a:lnTo>
                      <a:pt x="52" y="97"/>
                    </a:lnTo>
                    <a:lnTo>
                      <a:pt x="48" y="103"/>
                    </a:lnTo>
                    <a:lnTo>
                      <a:pt x="48" y="112"/>
                    </a:lnTo>
                    <a:lnTo>
                      <a:pt x="44" y="118"/>
                    </a:lnTo>
                    <a:lnTo>
                      <a:pt x="42" y="126"/>
                    </a:lnTo>
                    <a:lnTo>
                      <a:pt x="42" y="133"/>
                    </a:lnTo>
                    <a:lnTo>
                      <a:pt x="42" y="141"/>
                    </a:lnTo>
                    <a:lnTo>
                      <a:pt x="40" y="146"/>
                    </a:lnTo>
                    <a:lnTo>
                      <a:pt x="38" y="154"/>
                    </a:lnTo>
                    <a:lnTo>
                      <a:pt x="38" y="160"/>
                    </a:lnTo>
                    <a:lnTo>
                      <a:pt x="38" y="165"/>
                    </a:lnTo>
                    <a:lnTo>
                      <a:pt x="38" y="171"/>
                    </a:lnTo>
                    <a:lnTo>
                      <a:pt x="38" y="177"/>
                    </a:lnTo>
                    <a:lnTo>
                      <a:pt x="38" y="183"/>
                    </a:lnTo>
                    <a:lnTo>
                      <a:pt x="38" y="188"/>
                    </a:lnTo>
                    <a:lnTo>
                      <a:pt x="38" y="196"/>
                    </a:lnTo>
                    <a:lnTo>
                      <a:pt x="40" y="202"/>
                    </a:lnTo>
                    <a:lnTo>
                      <a:pt x="40" y="207"/>
                    </a:lnTo>
                    <a:lnTo>
                      <a:pt x="40" y="209"/>
                    </a:lnTo>
                    <a:lnTo>
                      <a:pt x="40" y="211"/>
                    </a:lnTo>
                    <a:lnTo>
                      <a:pt x="42" y="217"/>
                    </a:lnTo>
                    <a:lnTo>
                      <a:pt x="42" y="221"/>
                    </a:lnTo>
                    <a:lnTo>
                      <a:pt x="42" y="226"/>
                    </a:lnTo>
                    <a:lnTo>
                      <a:pt x="44" y="232"/>
                    </a:lnTo>
                    <a:lnTo>
                      <a:pt x="46" y="240"/>
                    </a:lnTo>
                    <a:lnTo>
                      <a:pt x="48" y="245"/>
                    </a:lnTo>
                    <a:lnTo>
                      <a:pt x="50" y="255"/>
                    </a:lnTo>
                    <a:lnTo>
                      <a:pt x="52" y="262"/>
                    </a:lnTo>
                    <a:lnTo>
                      <a:pt x="56" y="272"/>
                    </a:lnTo>
                    <a:lnTo>
                      <a:pt x="59" y="281"/>
                    </a:lnTo>
                    <a:lnTo>
                      <a:pt x="61" y="291"/>
                    </a:lnTo>
                    <a:lnTo>
                      <a:pt x="65" y="302"/>
                    </a:lnTo>
                    <a:lnTo>
                      <a:pt x="71" y="312"/>
                    </a:lnTo>
                    <a:lnTo>
                      <a:pt x="73" y="321"/>
                    </a:lnTo>
                    <a:lnTo>
                      <a:pt x="78" y="333"/>
                    </a:lnTo>
                    <a:lnTo>
                      <a:pt x="84" y="342"/>
                    </a:lnTo>
                    <a:lnTo>
                      <a:pt x="90" y="352"/>
                    </a:lnTo>
                    <a:lnTo>
                      <a:pt x="97" y="361"/>
                    </a:lnTo>
                    <a:lnTo>
                      <a:pt x="103" y="373"/>
                    </a:lnTo>
                    <a:lnTo>
                      <a:pt x="111" y="382"/>
                    </a:lnTo>
                    <a:lnTo>
                      <a:pt x="120" y="392"/>
                    </a:lnTo>
                    <a:lnTo>
                      <a:pt x="128" y="401"/>
                    </a:lnTo>
                    <a:lnTo>
                      <a:pt x="135" y="409"/>
                    </a:lnTo>
                    <a:lnTo>
                      <a:pt x="145" y="417"/>
                    </a:lnTo>
                    <a:lnTo>
                      <a:pt x="156" y="424"/>
                    </a:lnTo>
                    <a:lnTo>
                      <a:pt x="166" y="430"/>
                    </a:lnTo>
                    <a:lnTo>
                      <a:pt x="177" y="436"/>
                    </a:lnTo>
                    <a:lnTo>
                      <a:pt x="185" y="437"/>
                    </a:lnTo>
                    <a:lnTo>
                      <a:pt x="190" y="439"/>
                    </a:lnTo>
                    <a:lnTo>
                      <a:pt x="196" y="441"/>
                    </a:lnTo>
                    <a:lnTo>
                      <a:pt x="204" y="445"/>
                    </a:lnTo>
                    <a:lnTo>
                      <a:pt x="209" y="447"/>
                    </a:lnTo>
                    <a:lnTo>
                      <a:pt x="215" y="447"/>
                    </a:lnTo>
                    <a:lnTo>
                      <a:pt x="221" y="447"/>
                    </a:lnTo>
                    <a:lnTo>
                      <a:pt x="227" y="449"/>
                    </a:lnTo>
                    <a:lnTo>
                      <a:pt x="236" y="449"/>
                    </a:lnTo>
                    <a:lnTo>
                      <a:pt x="246" y="449"/>
                    </a:lnTo>
                    <a:lnTo>
                      <a:pt x="253" y="445"/>
                    </a:lnTo>
                    <a:lnTo>
                      <a:pt x="261" y="443"/>
                    </a:lnTo>
                    <a:lnTo>
                      <a:pt x="268" y="439"/>
                    </a:lnTo>
                    <a:lnTo>
                      <a:pt x="274" y="436"/>
                    </a:lnTo>
                    <a:lnTo>
                      <a:pt x="278" y="430"/>
                    </a:lnTo>
                    <a:lnTo>
                      <a:pt x="284" y="424"/>
                    </a:lnTo>
                    <a:lnTo>
                      <a:pt x="285" y="418"/>
                    </a:lnTo>
                    <a:lnTo>
                      <a:pt x="291" y="413"/>
                    </a:lnTo>
                    <a:lnTo>
                      <a:pt x="293" y="403"/>
                    </a:lnTo>
                    <a:lnTo>
                      <a:pt x="295" y="396"/>
                    </a:lnTo>
                    <a:lnTo>
                      <a:pt x="295" y="390"/>
                    </a:lnTo>
                    <a:lnTo>
                      <a:pt x="297" y="382"/>
                    </a:lnTo>
                    <a:lnTo>
                      <a:pt x="297" y="373"/>
                    </a:lnTo>
                    <a:lnTo>
                      <a:pt x="297" y="363"/>
                    </a:lnTo>
                    <a:lnTo>
                      <a:pt x="297" y="356"/>
                    </a:lnTo>
                    <a:lnTo>
                      <a:pt x="297" y="348"/>
                    </a:lnTo>
                    <a:lnTo>
                      <a:pt x="295" y="340"/>
                    </a:lnTo>
                    <a:lnTo>
                      <a:pt x="295" y="333"/>
                    </a:lnTo>
                    <a:lnTo>
                      <a:pt x="293" y="325"/>
                    </a:lnTo>
                    <a:lnTo>
                      <a:pt x="293" y="318"/>
                    </a:lnTo>
                    <a:lnTo>
                      <a:pt x="291" y="312"/>
                    </a:lnTo>
                    <a:lnTo>
                      <a:pt x="291" y="304"/>
                    </a:lnTo>
                    <a:lnTo>
                      <a:pt x="289" y="299"/>
                    </a:lnTo>
                    <a:lnTo>
                      <a:pt x="289" y="295"/>
                    </a:lnTo>
                    <a:lnTo>
                      <a:pt x="285" y="287"/>
                    </a:lnTo>
                    <a:lnTo>
                      <a:pt x="285" y="281"/>
                    </a:lnTo>
                    <a:lnTo>
                      <a:pt x="284" y="278"/>
                    </a:lnTo>
                    <a:lnTo>
                      <a:pt x="284" y="272"/>
                    </a:lnTo>
                    <a:lnTo>
                      <a:pt x="282" y="266"/>
                    </a:lnTo>
                    <a:lnTo>
                      <a:pt x="280" y="259"/>
                    </a:lnTo>
                    <a:lnTo>
                      <a:pt x="278" y="251"/>
                    </a:lnTo>
                    <a:lnTo>
                      <a:pt x="276" y="243"/>
                    </a:lnTo>
                    <a:lnTo>
                      <a:pt x="272" y="234"/>
                    </a:lnTo>
                    <a:lnTo>
                      <a:pt x="270" y="224"/>
                    </a:lnTo>
                    <a:lnTo>
                      <a:pt x="266" y="213"/>
                    </a:lnTo>
                    <a:lnTo>
                      <a:pt x="261" y="203"/>
                    </a:lnTo>
                    <a:lnTo>
                      <a:pt x="257" y="192"/>
                    </a:lnTo>
                    <a:lnTo>
                      <a:pt x="253" y="183"/>
                    </a:lnTo>
                    <a:lnTo>
                      <a:pt x="246" y="173"/>
                    </a:lnTo>
                    <a:lnTo>
                      <a:pt x="240" y="164"/>
                    </a:lnTo>
                    <a:lnTo>
                      <a:pt x="234" y="154"/>
                    </a:lnTo>
                    <a:lnTo>
                      <a:pt x="228" y="146"/>
                    </a:lnTo>
                    <a:lnTo>
                      <a:pt x="215" y="139"/>
                    </a:lnTo>
                    <a:close/>
                  </a:path>
                </a:pathLst>
              </a:custGeom>
              <a:solidFill>
                <a:srgbClr val="1252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89" name="Freeform 201"/>
              <p:cNvSpPr>
                <a:spLocks/>
              </p:cNvSpPr>
              <p:nvPr/>
            </p:nvSpPr>
            <p:spPr bwMode="auto">
              <a:xfrm>
                <a:off x="1269" y="3569"/>
                <a:ext cx="84" cy="162"/>
              </a:xfrm>
              <a:custGeom>
                <a:avLst/>
                <a:gdLst>
                  <a:gd name="T0" fmla="*/ 1 w 168"/>
                  <a:gd name="T1" fmla="*/ 0 h 325"/>
                  <a:gd name="T2" fmla="*/ 1 w 168"/>
                  <a:gd name="T3" fmla="*/ 0 h 325"/>
                  <a:gd name="T4" fmla="*/ 1 w 168"/>
                  <a:gd name="T5" fmla="*/ 0 h 325"/>
                  <a:gd name="T6" fmla="*/ 1 w 168"/>
                  <a:gd name="T7" fmla="*/ 0 h 325"/>
                  <a:gd name="T8" fmla="*/ 1 w 168"/>
                  <a:gd name="T9" fmla="*/ 0 h 325"/>
                  <a:gd name="T10" fmla="*/ 1 w 168"/>
                  <a:gd name="T11" fmla="*/ 0 h 325"/>
                  <a:gd name="T12" fmla="*/ 1 w 168"/>
                  <a:gd name="T13" fmla="*/ 0 h 325"/>
                  <a:gd name="T14" fmla="*/ 1 w 168"/>
                  <a:gd name="T15" fmla="*/ 0 h 325"/>
                  <a:gd name="T16" fmla="*/ 1 w 168"/>
                  <a:gd name="T17" fmla="*/ 0 h 325"/>
                  <a:gd name="T18" fmla="*/ 1 w 168"/>
                  <a:gd name="T19" fmla="*/ 0 h 325"/>
                  <a:gd name="T20" fmla="*/ 1 w 168"/>
                  <a:gd name="T21" fmla="*/ 0 h 325"/>
                  <a:gd name="T22" fmla="*/ 1 w 168"/>
                  <a:gd name="T23" fmla="*/ 0 h 325"/>
                  <a:gd name="T24" fmla="*/ 1 w 168"/>
                  <a:gd name="T25" fmla="*/ 0 h 325"/>
                  <a:gd name="T26" fmla="*/ 1 w 168"/>
                  <a:gd name="T27" fmla="*/ 0 h 325"/>
                  <a:gd name="T28" fmla="*/ 0 w 168"/>
                  <a:gd name="T29" fmla="*/ 0 h 325"/>
                  <a:gd name="T30" fmla="*/ 0 w 168"/>
                  <a:gd name="T31" fmla="*/ 0 h 325"/>
                  <a:gd name="T32" fmla="*/ 0 w 168"/>
                  <a:gd name="T33" fmla="*/ 0 h 325"/>
                  <a:gd name="T34" fmla="*/ 1 w 168"/>
                  <a:gd name="T35" fmla="*/ 0 h 325"/>
                  <a:gd name="T36" fmla="*/ 1 w 168"/>
                  <a:gd name="T37" fmla="*/ 0 h 325"/>
                  <a:gd name="T38" fmla="*/ 1 w 168"/>
                  <a:gd name="T39" fmla="*/ 0 h 325"/>
                  <a:gd name="T40" fmla="*/ 1 w 168"/>
                  <a:gd name="T41" fmla="*/ 0 h 325"/>
                  <a:gd name="T42" fmla="*/ 1 w 168"/>
                  <a:gd name="T43" fmla="*/ 0 h 325"/>
                  <a:gd name="T44" fmla="*/ 1 w 168"/>
                  <a:gd name="T45" fmla="*/ 0 h 325"/>
                  <a:gd name="T46" fmla="*/ 1 w 168"/>
                  <a:gd name="T47" fmla="*/ 0 h 325"/>
                  <a:gd name="T48" fmla="*/ 1 w 168"/>
                  <a:gd name="T49" fmla="*/ 0 h 325"/>
                  <a:gd name="T50" fmla="*/ 1 w 168"/>
                  <a:gd name="T51" fmla="*/ 0 h 325"/>
                  <a:gd name="T52" fmla="*/ 1 w 168"/>
                  <a:gd name="T53" fmla="*/ 0 h 325"/>
                  <a:gd name="T54" fmla="*/ 1 w 168"/>
                  <a:gd name="T55" fmla="*/ 0 h 325"/>
                  <a:gd name="T56" fmla="*/ 1 w 168"/>
                  <a:gd name="T57" fmla="*/ 0 h 325"/>
                  <a:gd name="T58" fmla="*/ 1 w 168"/>
                  <a:gd name="T59" fmla="*/ 0 h 325"/>
                  <a:gd name="T60" fmla="*/ 1 w 168"/>
                  <a:gd name="T61" fmla="*/ 0 h 325"/>
                  <a:gd name="T62" fmla="*/ 1 w 168"/>
                  <a:gd name="T63" fmla="*/ 0 h 325"/>
                  <a:gd name="T64" fmla="*/ 1 w 168"/>
                  <a:gd name="T65" fmla="*/ 0 h 325"/>
                  <a:gd name="T66" fmla="*/ 1 w 168"/>
                  <a:gd name="T67" fmla="*/ 0 h 325"/>
                  <a:gd name="T68" fmla="*/ 1 w 168"/>
                  <a:gd name="T69" fmla="*/ 0 h 325"/>
                  <a:gd name="T70" fmla="*/ 1 w 168"/>
                  <a:gd name="T71" fmla="*/ 0 h 325"/>
                  <a:gd name="T72" fmla="*/ 1 w 168"/>
                  <a:gd name="T73" fmla="*/ 0 h 325"/>
                  <a:gd name="T74" fmla="*/ 1 w 168"/>
                  <a:gd name="T75" fmla="*/ 0 h 325"/>
                  <a:gd name="T76" fmla="*/ 1 w 168"/>
                  <a:gd name="T77" fmla="*/ 0 h 325"/>
                  <a:gd name="T78" fmla="*/ 1 w 168"/>
                  <a:gd name="T79" fmla="*/ 0 h 325"/>
                  <a:gd name="T80" fmla="*/ 1 w 168"/>
                  <a:gd name="T81" fmla="*/ 0 h 325"/>
                  <a:gd name="T82" fmla="*/ 1 w 168"/>
                  <a:gd name="T83" fmla="*/ 0 h 325"/>
                  <a:gd name="T84" fmla="*/ 1 w 168"/>
                  <a:gd name="T85" fmla="*/ 0 h 325"/>
                  <a:gd name="T86" fmla="*/ 1 w 168"/>
                  <a:gd name="T87" fmla="*/ 0 h 325"/>
                  <a:gd name="T88" fmla="*/ 1 w 168"/>
                  <a:gd name="T89" fmla="*/ 0 h 325"/>
                  <a:gd name="T90" fmla="*/ 1 w 168"/>
                  <a:gd name="T91" fmla="*/ 0 h 325"/>
                  <a:gd name="T92" fmla="*/ 1 w 168"/>
                  <a:gd name="T93" fmla="*/ 0 h 325"/>
                  <a:gd name="T94" fmla="*/ 1 w 168"/>
                  <a:gd name="T95" fmla="*/ 0 h 3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8"/>
                  <a:gd name="T145" fmla="*/ 0 h 325"/>
                  <a:gd name="T146" fmla="*/ 168 w 168"/>
                  <a:gd name="T147" fmla="*/ 325 h 32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8" h="325">
                    <a:moveTo>
                      <a:pt x="160" y="325"/>
                    </a:moveTo>
                    <a:lnTo>
                      <a:pt x="158" y="323"/>
                    </a:lnTo>
                    <a:lnTo>
                      <a:pt x="152" y="321"/>
                    </a:lnTo>
                    <a:lnTo>
                      <a:pt x="145" y="319"/>
                    </a:lnTo>
                    <a:lnTo>
                      <a:pt x="141" y="315"/>
                    </a:lnTo>
                    <a:lnTo>
                      <a:pt x="133" y="314"/>
                    </a:lnTo>
                    <a:lnTo>
                      <a:pt x="128" y="312"/>
                    </a:lnTo>
                    <a:lnTo>
                      <a:pt x="120" y="308"/>
                    </a:lnTo>
                    <a:lnTo>
                      <a:pt x="112" y="302"/>
                    </a:lnTo>
                    <a:lnTo>
                      <a:pt x="103" y="298"/>
                    </a:lnTo>
                    <a:lnTo>
                      <a:pt x="95" y="293"/>
                    </a:lnTo>
                    <a:lnTo>
                      <a:pt x="86" y="287"/>
                    </a:lnTo>
                    <a:lnTo>
                      <a:pt x="78" y="281"/>
                    </a:lnTo>
                    <a:lnTo>
                      <a:pt x="69" y="274"/>
                    </a:lnTo>
                    <a:lnTo>
                      <a:pt x="63" y="268"/>
                    </a:lnTo>
                    <a:lnTo>
                      <a:pt x="54" y="258"/>
                    </a:lnTo>
                    <a:lnTo>
                      <a:pt x="44" y="251"/>
                    </a:lnTo>
                    <a:lnTo>
                      <a:pt x="36" y="239"/>
                    </a:lnTo>
                    <a:lnTo>
                      <a:pt x="31" y="230"/>
                    </a:lnTo>
                    <a:lnTo>
                      <a:pt x="23" y="218"/>
                    </a:lnTo>
                    <a:lnTo>
                      <a:pt x="17" y="209"/>
                    </a:lnTo>
                    <a:lnTo>
                      <a:pt x="16" y="201"/>
                    </a:lnTo>
                    <a:lnTo>
                      <a:pt x="12" y="196"/>
                    </a:lnTo>
                    <a:lnTo>
                      <a:pt x="10" y="190"/>
                    </a:lnTo>
                    <a:lnTo>
                      <a:pt x="8" y="184"/>
                    </a:lnTo>
                    <a:lnTo>
                      <a:pt x="6" y="177"/>
                    </a:lnTo>
                    <a:lnTo>
                      <a:pt x="4" y="169"/>
                    </a:lnTo>
                    <a:lnTo>
                      <a:pt x="2" y="161"/>
                    </a:lnTo>
                    <a:lnTo>
                      <a:pt x="2" y="154"/>
                    </a:lnTo>
                    <a:lnTo>
                      <a:pt x="0" y="146"/>
                    </a:lnTo>
                    <a:lnTo>
                      <a:pt x="0" y="139"/>
                    </a:lnTo>
                    <a:lnTo>
                      <a:pt x="0" y="131"/>
                    </a:lnTo>
                    <a:lnTo>
                      <a:pt x="0" y="123"/>
                    </a:lnTo>
                    <a:lnTo>
                      <a:pt x="0" y="114"/>
                    </a:lnTo>
                    <a:lnTo>
                      <a:pt x="0" y="106"/>
                    </a:lnTo>
                    <a:lnTo>
                      <a:pt x="2" y="97"/>
                    </a:lnTo>
                    <a:lnTo>
                      <a:pt x="4" y="89"/>
                    </a:lnTo>
                    <a:lnTo>
                      <a:pt x="6" y="80"/>
                    </a:lnTo>
                    <a:lnTo>
                      <a:pt x="8" y="70"/>
                    </a:lnTo>
                    <a:lnTo>
                      <a:pt x="12" y="61"/>
                    </a:lnTo>
                    <a:lnTo>
                      <a:pt x="16" y="51"/>
                    </a:lnTo>
                    <a:lnTo>
                      <a:pt x="16" y="49"/>
                    </a:lnTo>
                    <a:lnTo>
                      <a:pt x="19" y="44"/>
                    </a:lnTo>
                    <a:lnTo>
                      <a:pt x="23" y="34"/>
                    </a:lnTo>
                    <a:lnTo>
                      <a:pt x="33" y="26"/>
                    </a:lnTo>
                    <a:lnTo>
                      <a:pt x="40" y="17"/>
                    </a:lnTo>
                    <a:lnTo>
                      <a:pt x="52" y="9"/>
                    </a:lnTo>
                    <a:lnTo>
                      <a:pt x="55" y="5"/>
                    </a:lnTo>
                    <a:lnTo>
                      <a:pt x="63" y="4"/>
                    </a:lnTo>
                    <a:lnTo>
                      <a:pt x="69" y="0"/>
                    </a:lnTo>
                    <a:lnTo>
                      <a:pt x="74" y="0"/>
                    </a:lnTo>
                    <a:lnTo>
                      <a:pt x="109" y="9"/>
                    </a:lnTo>
                    <a:lnTo>
                      <a:pt x="107" y="9"/>
                    </a:lnTo>
                    <a:lnTo>
                      <a:pt x="103" y="13"/>
                    </a:lnTo>
                    <a:lnTo>
                      <a:pt x="97" y="19"/>
                    </a:lnTo>
                    <a:lnTo>
                      <a:pt x="92" y="26"/>
                    </a:lnTo>
                    <a:lnTo>
                      <a:pt x="84" y="34"/>
                    </a:lnTo>
                    <a:lnTo>
                      <a:pt x="76" y="44"/>
                    </a:lnTo>
                    <a:lnTo>
                      <a:pt x="73" y="49"/>
                    </a:lnTo>
                    <a:lnTo>
                      <a:pt x="69" y="55"/>
                    </a:lnTo>
                    <a:lnTo>
                      <a:pt x="65" y="63"/>
                    </a:lnTo>
                    <a:lnTo>
                      <a:pt x="63" y="70"/>
                    </a:lnTo>
                    <a:lnTo>
                      <a:pt x="57" y="76"/>
                    </a:lnTo>
                    <a:lnTo>
                      <a:pt x="54" y="83"/>
                    </a:lnTo>
                    <a:lnTo>
                      <a:pt x="52" y="91"/>
                    </a:lnTo>
                    <a:lnTo>
                      <a:pt x="50" y="101"/>
                    </a:lnTo>
                    <a:lnTo>
                      <a:pt x="46" y="108"/>
                    </a:lnTo>
                    <a:lnTo>
                      <a:pt x="44" y="116"/>
                    </a:lnTo>
                    <a:lnTo>
                      <a:pt x="42" y="125"/>
                    </a:lnTo>
                    <a:lnTo>
                      <a:pt x="42" y="135"/>
                    </a:lnTo>
                    <a:lnTo>
                      <a:pt x="40" y="144"/>
                    </a:lnTo>
                    <a:lnTo>
                      <a:pt x="40" y="154"/>
                    </a:lnTo>
                    <a:lnTo>
                      <a:pt x="40" y="163"/>
                    </a:lnTo>
                    <a:lnTo>
                      <a:pt x="44" y="173"/>
                    </a:lnTo>
                    <a:lnTo>
                      <a:pt x="44" y="180"/>
                    </a:lnTo>
                    <a:lnTo>
                      <a:pt x="50" y="192"/>
                    </a:lnTo>
                    <a:lnTo>
                      <a:pt x="52" y="201"/>
                    </a:lnTo>
                    <a:lnTo>
                      <a:pt x="57" y="213"/>
                    </a:lnTo>
                    <a:lnTo>
                      <a:pt x="61" y="220"/>
                    </a:lnTo>
                    <a:lnTo>
                      <a:pt x="69" y="230"/>
                    </a:lnTo>
                    <a:lnTo>
                      <a:pt x="73" y="234"/>
                    </a:lnTo>
                    <a:lnTo>
                      <a:pt x="78" y="239"/>
                    </a:lnTo>
                    <a:lnTo>
                      <a:pt x="84" y="245"/>
                    </a:lnTo>
                    <a:lnTo>
                      <a:pt x="90" y="251"/>
                    </a:lnTo>
                    <a:lnTo>
                      <a:pt x="97" y="255"/>
                    </a:lnTo>
                    <a:lnTo>
                      <a:pt x="105" y="260"/>
                    </a:lnTo>
                    <a:lnTo>
                      <a:pt x="112" y="266"/>
                    </a:lnTo>
                    <a:lnTo>
                      <a:pt x="122" y="270"/>
                    </a:lnTo>
                    <a:lnTo>
                      <a:pt x="131" y="276"/>
                    </a:lnTo>
                    <a:lnTo>
                      <a:pt x="143" y="279"/>
                    </a:lnTo>
                    <a:lnTo>
                      <a:pt x="149" y="279"/>
                    </a:lnTo>
                    <a:lnTo>
                      <a:pt x="154" y="281"/>
                    </a:lnTo>
                    <a:lnTo>
                      <a:pt x="160" y="285"/>
                    </a:lnTo>
                    <a:lnTo>
                      <a:pt x="168" y="287"/>
                    </a:lnTo>
                    <a:lnTo>
                      <a:pt x="160" y="325"/>
                    </a:lnTo>
                    <a:close/>
                  </a:path>
                </a:pathLst>
              </a:custGeom>
              <a:solidFill>
                <a:srgbClr val="3675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0" name="Freeform 202"/>
              <p:cNvSpPr>
                <a:spLocks/>
              </p:cNvSpPr>
              <p:nvPr/>
            </p:nvSpPr>
            <p:spPr bwMode="auto">
              <a:xfrm>
                <a:off x="1519" y="3353"/>
                <a:ext cx="116" cy="52"/>
              </a:xfrm>
              <a:custGeom>
                <a:avLst/>
                <a:gdLst>
                  <a:gd name="T0" fmla="*/ 0 w 232"/>
                  <a:gd name="T1" fmla="*/ 0 h 105"/>
                  <a:gd name="T2" fmla="*/ 1 w 232"/>
                  <a:gd name="T3" fmla="*/ 0 h 105"/>
                  <a:gd name="T4" fmla="*/ 1 w 232"/>
                  <a:gd name="T5" fmla="*/ 0 h 105"/>
                  <a:gd name="T6" fmla="*/ 1 w 232"/>
                  <a:gd name="T7" fmla="*/ 0 h 105"/>
                  <a:gd name="T8" fmla="*/ 0 w 232"/>
                  <a:gd name="T9" fmla="*/ 0 h 105"/>
                  <a:gd name="T10" fmla="*/ 0 w 232"/>
                  <a:gd name="T11" fmla="*/ 0 h 105"/>
                  <a:gd name="T12" fmla="*/ 0 60000 65536"/>
                  <a:gd name="T13" fmla="*/ 0 60000 65536"/>
                  <a:gd name="T14" fmla="*/ 0 60000 65536"/>
                  <a:gd name="T15" fmla="*/ 0 60000 65536"/>
                  <a:gd name="T16" fmla="*/ 0 60000 65536"/>
                  <a:gd name="T17" fmla="*/ 0 60000 65536"/>
                  <a:gd name="T18" fmla="*/ 0 w 232"/>
                  <a:gd name="T19" fmla="*/ 0 h 105"/>
                  <a:gd name="T20" fmla="*/ 232 w 232"/>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232" h="105">
                    <a:moveTo>
                      <a:pt x="0" y="99"/>
                    </a:moveTo>
                    <a:lnTo>
                      <a:pt x="232" y="0"/>
                    </a:lnTo>
                    <a:lnTo>
                      <a:pt x="202" y="40"/>
                    </a:lnTo>
                    <a:lnTo>
                      <a:pt x="27" y="105"/>
                    </a:lnTo>
                    <a:lnTo>
                      <a:pt x="0" y="99"/>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1" name="Freeform 203"/>
              <p:cNvSpPr>
                <a:spLocks/>
              </p:cNvSpPr>
              <p:nvPr/>
            </p:nvSpPr>
            <p:spPr bwMode="auto">
              <a:xfrm>
                <a:off x="1542" y="3229"/>
                <a:ext cx="105" cy="157"/>
              </a:xfrm>
              <a:custGeom>
                <a:avLst/>
                <a:gdLst>
                  <a:gd name="T0" fmla="*/ 0 w 211"/>
                  <a:gd name="T1" fmla="*/ 1 h 314"/>
                  <a:gd name="T2" fmla="*/ 0 w 211"/>
                  <a:gd name="T3" fmla="*/ 1 h 314"/>
                  <a:gd name="T4" fmla="*/ 0 w 211"/>
                  <a:gd name="T5" fmla="*/ 1 h 314"/>
                  <a:gd name="T6" fmla="*/ 0 w 211"/>
                  <a:gd name="T7" fmla="*/ 1 h 314"/>
                  <a:gd name="T8" fmla="*/ 0 w 211"/>
                  <a:gd name="T9" fmla="*/ 1 h 314"/>
                  <a:gd name="T10" fmla="*/ 0 w 211"/>
                  <a:gd name="T11" fmla="*/ 1 h 314"/>
                  <a:gd name="T12" fmla="*/ 0 w 211"/>
                  <a:gd name="T13" fmla="*/ 1 h 314"/>
                  <a:gd name="T14" fmla="*/ 0 w 211"/>
                  <a:gd name="T15" fmla="*/ 1 h 314"/>
                  <a:gd name="T16" fmla="*/ 0 w 211"/>
                  <a:gd name="T17" fmla="*/ 1 h 314"/>
                  <a:gd name="T18" fmla="*/ 0 w 211"/>
                  <a:gd name="T19" fmla="*/ 1 h 314"/>
                  <a:gd name="T20" fmla="*/ 0 w 211"/>
                  <a:gd name="T21" fmla="*/ 1 h 314"/>
                  <a:gd name="T22" fmla="*/ 0 w 211"/>
                  <a:gd name="T23" fmla="*/ 1 h 314"/>
                  <a:gd name="T24" fmla="*/ 0 w 211"/>
                  <a:gd name="T25" fmla="*/ 1 h 314"/>
                  <a:gd name="T26" fmla="*/ 0 w 211"/>
                  <a:gd name="T27" fmla="*/ 1 h 314"/>
                  <a:gd name="T28" fmla="*/ 0 w 211"/>
                  <a:gd name="T29" fmla="*/ 1 h 314"/>
                  <a:gd name="T30" fmla="*/ 0 w 211"/>
                  <a:gd name="T31" fmla="*/ 1 h 314"/>
                  <a:gd name="T32" fmla="*/ 0 w 211"/>
                  <a:gd name="T33" fmla="*/ 1 h 314"/>
                  <a:gd name="T34" fmla="*/ 0 w 211"/>
                  <a:gd name="T35" fmla="*/ 1 h 314"/>
                  <a:gd name="T36" fmla="*/ 0 w 211"/>
                  <a:gd name="T37" fmla="*/ 1 h 314"/>
                  <a:gd name="T38" fmla="*/ 0 w 211"/>
                  <a:gd name="T39" fmla="*/ 1 h 314"/>
                  <a:gd name="T40" fmla="*/ 0 w 211"/>
                  <a:gd name="T41" fmla="*/ 1 h 314"/>
                  <a:gd name="T42" fmla="*/ 0 w 211"/>
                  <a:gd name="T43" fmla="*/ 1 h 314"/>
                  <a:gd name="T44" fmla="*/ 0 w 211"/>
                  <a:gd name="T45" fmla="*/ 1 h 314"/>
                  <a:gd name="T46" fmla="*/ 0 w 211"/>
                  <a:gd name="T47" fmla="*/ 1 h 314"/>
                  <a:gd name="T48" fmla="*/ 0 w 211"/>
                  <a:gd name="T49" fmla="*/ 1 h 314"/>
                  <a:gd name="T50" fmla="*/ 0 w 211"/>
                  <a:gd name="T51" fmla="*/ 1 h 314"/>
                  <a:gd name="T52" fmla="*/ 0 w 211"/>
                  <a:gd name="T53" fmla="*/ 1 h 314"/>
                  <a:gd name="T54" fmla="*/ 0 w 211"/>
                  <a:gd name="T55" fmla="*/ 1 h 314"/>
                  <a:gd name="T56" fmla="*/ 0 w 211"/>
                  <a:gd name="T57" fmla="*/ 1 h 314"/>
                  <a:gd name="T58" fmla="*/ 0 w 211"/>
                  <a:gd name="T59" fmla="*/ 1 h 314"/>
                  <a:gd name="T60" fmla="*/ 0 w 211"/>
                  <a:gd name="T61" fmla="*/ 1 h 314"/>
                  <a:gd name="T62" fmla="*/ 0 w 211"/>
                  <a:gd name="T63" fmla="*/ 1 h 314"/>
                  <a:gd name="T64" fmla="*/ 0 w 211"/>
                  <a:gd name="T65" fmla="*/ 1 h 314"/>
                  <a:gd name="T66" fmla="*/ 0 w 211"/>
                  <a:gd name="T67" fmla="*/ 1 h 314"/>
                  <a:gd name="T68" fmla="*/ 0 w 211"/>
                  <a:gd name="T69" fmla="*/ 1 h 314"/>
                  <a:gd name="T70" fmla="*/ 0 w 211"/>
                  <a:gd name="T71" fmla="*/ 1 h 314"/>
                  <a:gd name="T72" fmla="*/ 0 w 211"/>
                  <a:gd name="T73" fmla="*/ 1 h 314"/>
                  <a:gd name="T74" fmla="*/ 0 w 211"/>
                  <a:gd name="T75" fmla="*/ 1 h 314"/>
                  <a:gd name="T76" fmla="*/ 0 w 211"/>
                  <a:gd name="T77" fmla="*/ 1 h 314"/>
                  <a:gd name="T78" fmla="*/ 0 w 211"/>
                  <a:gd name="T79" fmla="*/ 1 h 314"/>
                  <a:gd name="T80" fmla="*/ 0 w 211"/>
                  <a:gd name="T81" fmla="*/ 1 h 314"/>
                  <a:gd name="T82" fmla="*/ 0 w 211"/>
                  <a:gd name="T83" fmla="*/ 0 h 314"/>
                  <a:gd name="T84" fmla="*/ 0 w 211"/>
                  <a:gd name="T85" fmla="*/ 0 h 314"/>
                  <a:gd name="T86" fmla="*/ 0 w 211"/>
                  <a:gd name="T87" fmla="*/ 1 h 314"/>
                  <a:gd name="T88" fmla="*/ 0 w 211"/>
                  <a:gd name="T89" fmla="*/ 1 h 314"/>
                  <a:gd name="T90" fmla="*/ 0 w 211"/>
                  <a:gd name="T91" fmla="*/ 1 h 314"/>
                  <a:gd name="T92" fmla="*/ 0 w 211"/>
                  <a:gd name="T93" fmla="*/ 1 h 314"/>
                  <a:gd name="T94" fmla="*/ 0 w 211"/>
                  <a:gd name="T95" fmla="*/ 1 h 314"/>
                  <a:gd name="T96" fmla="*/ 0 w 211"/>
                  <a:gd name="T97" fmla="*/ 1 h 314"/>
                  <a:gd name="T98" fmla="*/ 0 w 211"/>
                  <a:gd name="T99" fmla="*/ 1 h 314"/>
                  <a:gd name="T100" fmla="*/ 0 w 211"/>
                  <a:gd name="T101" fmla="*/ 1 h 314"/>
                  <a:gd name="T102" fmla="*/ 0 w 211"/>
                  <a:gd name="T103" fmla="*/ 1 h 314"/>
                  <a:gd name="T104" fmla="*/ 0 w 211"/>
                  <a:gd name="T105" fmla="*/ 1 h 314"/>
                  <a:gd name="T106" fmla="*/ 0 w 211"/>
                  <a:gd name="T107" fmla="*/ 1 h 314"/>
                  <a:gd name="T108" fmla="*/ 0 w 211"/>
                  <a:gd name="T109" fmla="*/ 1 h 314"/>
                  <a:gd name="T110" fmla="*/ 0 w 211"/>
                  <a:gd name="T111" fmla="*/ 1 h 314"/>
                  <a:gd name="T112" fmla="*/ 0 w 211"/>
                  <a:gd name="T113" fmla="*/ 1 h 314"/>
                  <a:gd name="T114" fmla="*/ 0 w 211"/>
                  <a:gd name="T115" fmla="*/ 1 h 314"/>
                  <a:gd name="T116" fmla="*/ 0 w 211"/>
                  <a:gd name="T117" fmla="*/ 1 h 3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1"/>
                  <a:gd name="T178" fmla="*/ 0 h 314"/>
                  <a:gd name="T179" fmla="*/ 211 w 211"/>
                  <a:gd name="T180" fmla="*/ 314 h 3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1" h="314">
                    <a:moveTo>
                      <a:pt x="53" y="314"/>
                    </a:moveTo>
                    <a:lnTo>
                      <a:pt x="9" y="201"/>
                    </a:lnTo>
                    <a:lnTo>
                      <a:pt x="13" y="199"/>
                    </a:lnTo>
                    <a:lnTo>
                      <a:pt x="21" y="198"/>
                    </a:lnTo>
                    <a:lnTo>
                      <a:pt x="28" y="196"/>
                    </a:lnTo>
                    <a:lnTo>
                      <a:pt x="32" y="192"/>
                    </a:lnTo>
                    <a:lnTo>
                      <a:pt x="38" y="190"/>
                    </a:lnTo>
                    <a:lnTo>
                      <a:pt x="43" y="188"/>
                    </a:lnTo>
                    <a:lnTo>
                      <a:pt x="49" y="186"/>
                    </a:lnTo>
                    <a:lnTo>
                      <a:pt x="55" y="184"/>
                    </a:lnTo>
                    <a:lnTo>
                      <a:pt x="61" y="180"/>
                    </a:lnTo>
                    <a:lnTo>
                      <a:pt x="66" y="179"/>
                    </a:lnTo>
                    <a:lnTo>
                      <a:pt x="72" y="177"/>
                    </a:lnTo>
                    <a:lnTo>
                      <a:pt x="78" y="173"/>
                    </a:lnTo>
                    <a:lnTo>
                      <a:pt x="83" y="169"/>
                    </a:lnTo>
                    <a:lnTo>
                      <a:pt x="91" y="165"/>
                    </a:lnTo>
                    <a:lnTo>
                      <a:pt x="97" y="161"/>
                    </a:lnTo>
                    <a:lnTo>
                      <a:pt x="102" y="156"/>
                    </a:lnTo>
                    <a:lnTo>
                      <a:pt x="108" y="152"/>
                    </a:lnTo>
                    <a:lnTo>
                      <a:pt x="114" y="146"/>
                    </a:lnTo>
                    <a:lnTo>
                      <a:pt x="119" y="142"/>
                    </a:lnTo>
                    <a:lnTo>
                      <a:pt x="123" y="135"/>
                    </a:lnTo>
                    <a:lnTo>
                      <a:pt x="127" y="131"/>
                    </a:lnTo>
                    <a:lnTo>
                      <a:pt x="133" y="123"/>
                    </a:lnTo>
                    <a:lnTo>
                      <a:pt x="137" y="120"/>
                    </a:lnTo>
                    <a:lnTo>
                      <a:pt x="139" y="112"/>
                    </a:lnTo>
                    <a:lnTo>
                      <a:pt x="142" y="106"/>
                    </a:lnTo>
                    <a:lnTo>
                      <a:pt x="144" y="99"/>
                    </a:lnTo>
                    <a:lnTo>
                      <a:pt x="148" y="91"/>
                    </a:lnTo>
                    <a:lnTo>
                      <a:pt x="148" y="83"/>
                    </a:lnTo>
                    <a:lnTo>
                      <a:pt x="148" y="78"/>
                    </a:lnTo>
                    <a:lnTo>
                      <a:pt x="146" y="72"/>
                    </a:lnTo>
                    <a:lnTo>
                      <a:pt x="146" y="70"/>
                    </a:lnTo>
                    <a:lnTo>
                      <a:pt x="140" y="63"/>
                    </a:lnTo>
                    <a:lnTo>
                      <a:pt x="135" y="63"/>
                    </a:lnTo>
                    <a:lnTo>
                      <a:pt x="125" y="63"/>
                    </a:lnTo>
                    <a:lnTo>
                      <a:pt x="116" y="66"/>
                    </a:lnTo>
                    <a:lnTo>
                      <a:pt x="104" y="72"/>
                    </a:lnTo>
                    <a:lnTo>
                      <a:pt x="93" y="80"/>
                    </a:lnTo>
                    <a:lnTo>
                      <a:pt x="87" y="83"/>
                    </a:lnTo>
                    <a:lnTo>
                      <a:pt x="81" y="87"/>
                    </a:lnTo>
                    <a:lnTo>
                      <a:pt x="74" y="91"/>
                    </a:lnTo>
                    <a:lnTo>
                      <a:pt x="68" y="97"/>
                    </a:lnTo>
                    <a:lnTo>
                      <a:pt x="62" y="103"/>
                    </a:lnTo>
                    <a:lnTo>
                      <a:pt x="57" y="108"/>
                    </a:lnTo>
                    <a:lnTo>
                      <a:pt x="51" y="114"/>
                    </a:lnTo>
                    <a:lnTo>
                      <a:pt x="47" y="120"/>
                    </a:lnTo>
                    <a:lnTo>
                      <a:pt x="38" y="131"/>
                    </a:lnTo>
                    <a:lnTo>
                      <a:pt x="30" y="142"/>
                    </a:lnTo>
                    <a:lnTo>
                      <a:pt x="24" y="152"/>
                    </a:lnTo>
                    <a:lnTo>
                      <a:pt x="23" y="163"/>
                    </a:lnTo>
                    <a:lnTo>
                      <a:pt x="0" y="182"/>
                    </a:lnTo>
                    <a:lnTo>
                      <a:pt x="0" y="180"/>
                    </a:lnTo>
                    <a:lnTo>
                      <a:pt x="0" y="177"/>
                    </a:lnTo>
                    <a:lnTo>
                      <a:pt x="0" y="173"/>
                    </a:lnTo>
                    <a:lnTo>
                      <a:pt x="2" y="165"/>
                    </a:lnTo>
                    <a:lnTo>
                      <a:pt x="4" y="156"/>
                    </a:lnTo>
                    <a:lnTo>
                      <a:pt x="7" y="146"/>
                    </a:lnTo>
                    <a:lnTo>
                      <a:pt x="11" y="135"/>
                    </a:lnTo>
                    <a:lnTo>
                      <a:pt x="19" y="125"/>
                    </a:lnTo>
                    <a:lnTo>
                      <a:pt x="21" y="118"/>
                    </a:lnTo>
                    <a:lnTo>
                      <a:pt x="24" y="112"/>
                    </a:lnTo>
                    <a:lnTo>
                      <a:pt x="28" y="106"/>
                    </a:lnTo>
                    <a:lnTo>
                      <a:pt x="34" y="99"/>
                    </a:lnTo>
                    <a:lnTo>
                      <a:pt x="38" y="91"/>
                    </a:lnTo>
                    <a:lnTo>
                      <a:pt x="43" y="85"/>
                    </a:lnTo>
                    <a:lnTo>
                      <a:pt x="49" y="78"/>
                    </a:lnTo>
                    <a:lnTo>
                      <a:pt x="57" y="72"/>
                    </a:lnTo>
                    <a:lnTo>
                      <a:pt x="62" y="64"/>
                    </a:lnTo>
                    <a:lnTo>
                      <a:pt x="70" y="59"/>
                    </a:lnTo>
                    <a:lnTo>
                      <a:pt x="78" y="51"/>
                    </a:lnTo>
                    <a:lnTo>
                      <a:pt x="87" y="45"/>
                    </a:lnTo>
                    <a:lnTo>
                      <a:pt x="95" y="38"/>
                    </a:lnTo>
                    <a:lnTo>
                      <a:pt x="106" y="32"/>
                    </a:lnTo>
                    <a:lnTo>
                      <a:pt x="112" y="28"/>
                    </a:lnTo>
                    <a:lnTo>
                      <a:pt x="116" y="26"/>
                    </a:lnTo>
                    <a:lnTo>
                      <a:pt x="123" y="23"/>
                    </a:lnTo>
                    <a:lnTo>
                      <a:pt x="129" y="21"/>
                    </a:lnTo>
                    <a:lnTo>
                      <a:pt x="139" y="15"/>
                    </a:lnTo>
                    <a:lnTo>
                      <a:pt x="150" y="9"/>
                    </a:lnTo>
                    <a:lnTo>
                      <a:pt x="158" y="6"/>
                    </a:lnTo>
                    <a:lnTo>
                      <a:pt x="167" y="4"/>
                    </a:lnTo>
                    <a:lnTo>
                      <a:pt x="173" y="0"/>
                    </a:lnTo>
                    <a:lnTo>
                      <a:pt x="180" y="0"/>
                    </a:lnTo>
                    <a:lnTo>
                      <a:pt x="186" y="0"/>
                    </a:lnTo>
                    <a:lnTo>
                      <a:pt x="194" y="0"/>
                    </a:lnTo>
                    <a:lnTo>
                      <a:pt x="201" y="4"/>
                    </a:lnTo>
                    <a:lnTo>
                      <a:pt x="207" y="7"/>
                    </a:lnTo>
                    <a:lnTo>
                      <a:pt x="209" y="15"/>
                    </a:lnTo>
                    <a:lnTo>
                      <a:pt x="211" y="25"/>
                    </a:lnTo>
                    <a:lnTo>
                      <a:pt x="211" y="32"/>
                    </a:lnTo>
                    <a:lnTo>
                      <a:pt x="209" y="44"/>
                    </a:lnTo>
                    <a:lnTo>
                      <a:pt x="205" y="53"/>
                    </a:lnTo>
                    <a:lnTo>
                      <a:pt x="203" y="64"/>
                    </a:lnTo>
                    <a:lnTo>
                      <a:pt x="197" y="74"/>
                    </a:lnTo>
                    <a:lnTo>
                      <a:pt x="194" y="85"/>
                    </a:lnTo>
                    <a:lnTo>
                      <a:pt x="190" y="93"/>
                    </a:lnTo>
                    <a:lnTo>
                      <a:pt x="186" y="101"/>
                    </a:lnTo>
                    <a:lnTo>
                      <a:pt x="180" y="106"/>
                    </a:lnTo>
                    <a:lnTo>
                      <a:pt x="175" y="112"/>
                    </a:lnTo>
                    <a:lnTo>
                      <a:pt x="169" y="118"/>
                    </a:lnTo>
                    <a:lnTo>
                      <a:pt x="163" y="123"/>
                    </a:lnTo>
                    <a:lnTo>
                      <a:pt x="158" y="131"/>
                    </a:lnTo>
                    <a:lnTo>
                      <a:pt x="152" y="137"/>
                    </a:lnTo>
                    <a:lnTo>
                      <a:pt x="146" y="142"/>
                    </a:lnTo>
                    <a:lnTo>
                      <a:pt x="139" y="150"/>
                    </a:lnTo>
                    <a:lnTo>
                      <a:pt x="131" y="154"/>
                    </a:lnTo>
                    <a:lnTo>
                      <a:pt x="123" y="161"/>
                    </a:lnTo>
                    <a:lnTo>
                      <a:pt x="116" y="167"/>
                    </a:lnTo>
                    <a:lnTo>
                      <a:pt x="108" y="173"/>
                    </a:lnTo>
                    <a:lnTo>
                      <a:pt x="100" y="179"/>
                    </a:lnTo>
                    <a:lnTo>
                      <a:pt x="91" y="184"/>
                    </a:lnTo>
                    <a:lnTo>
                      <a:pt x="83" y="190"/>
                    </a:lnTo>
                    <a:lnTo>
                      <a:pt x="74" y="196"/>
                    </a:lnTo>
                    <a:lnTo>
                      <a:pt x="89" y="298"/>
                    </a:lnTo>
                    <a:lnTo>
                      <a:pt x="53" y="314"/>
                    </a:lnTo>
                    <a:close/>
                  </a:path>
                </a:pathLst>
              </a:custGeom>
              <a:solidFill>
                <a:srgbClr val="693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2" name="Freeform 204"/>
              <p:cNvSpPr>
                <a:spLocks/>
              </p:cNvSpPr>
              <p:nvPr/>
            </p:nvSpPr>
            <p:spPr bwMode="auto">
              <a:xfrm>
                <a:off x="1666" y="3126"/>
                <a:ext cx="161" cy="204"/>
              </a:xfrm>
              <a:custGeom>
                <a:avLst/>
                <a:gdLst>
                  <a:gd name="T0" fmla="*/ 1 w 321"/>
                  <a:gd name="T1" fmla="*/ 0 h 409"/>
                  <a:gd name="T2" fmla="*/ 1 w 321"/>
                  <a:gd name="T3" fmla="*/ 0 h 409"/>
                  <a:gd name="T4" fmla="*/ 1 w 321"/>
                  <a:gd name="T5" fmla="*/ 0 h 409"/>
                  <a:gd name="T6" fmla="*/ 1 w 321"/>
                  <a:gd name="T7" fmla="*/ 0 h 409"/>
                  <a:gd name="T8" fmla="*/ 1 w 321"/>
                  <a:gd name="T9" fmla="*/ 0 h 409"/>
                  <a:gd name="T10" fmla="*/ 1 w 321"/>
                  <a:gd name="T11" fmla="*/ 0 h 409"/>
                  <a:gd name="T12" fmla="*/ 1 w 321"/>
                  <a:gd name="T13" fmla="*/ 0 h 409"/>
                  <a:gd name="T14" fmla="*/ 1 w 321"/>
                  <a:gd name="T15" fmla="*/ 0 h 409"/>
                  <a:gd name="T16" fmla="*/ 1 w 321"/>
                  <a:gd name="T17" fmla="*/ 0 h 409"/>
                  <a:gd name="T18" fmla="*/ 1 w 321"/>
                  <a:gd name="T19" fmla="*/ 0 h 409"/>
                  <a:gd name="T20" fmla="*/ 1 w 321"/>
                  <a:gd name="T21" fmla="*/ 0 h 409"/>
                  <a:gd name="T22" fmla="*/ 1 w 321"/>
                  <a:gd name="T23" fmla="*/ 0 h 409"/>
                  <a:gd name="T24" fmla="*/ 1 w 321"/>
                  <a:gd name="T25" fmla="*/ 0 h 409"/>
                  <a:gd name="T26" fmla="*/ 1 w 321"/>
                  <a:gd name="T27" fmla="*/ 0 h 409"/>
                  <a:gd name="T28" fmla="*/ 1 w 321"/>
                  <a:gd name="T29" fmla="*/ 0 h 409"/>
                  <a:gd name="T30" fmla="*/ 1 w 321"/>
                  <a:gd name="T31" fmla="*/ 0 h 409"/>
                  <a:gd name="T32" fmla="*/ 1 w 321"/>
                  <a:gd name="T33" fmla="*/ 0 h 409"/>
                  <a:gd name="T34" fmla="*/ 1 w 321"/>
                  <a:gd name="T35" fmla="*/ 0 h 409"/>
                  <a:gd name="T36" fmla="*/ 1 w 321"/>
                  <a:gd name="T37" fmla="*/ 0 h 409"/>
                  <a:gd name="T38" fmla="*/ 1 w 321"/>
                  <a:gd name="T39" fmla="*/ 0 h 409"/>
                  <a:gd name="T40" fmla="*/ 1 w 321"/>
                  <a:gd name="T41" fmla="*/ 0 h 409"/>
                  <a:gd name="T42" fmla="*/ 1 w 321"/>
                  <a:gd name="T43" fmla="*/ 0 h 409"/>
                  <a:gd name="T44" fmla="*/ 1 w 321"/>
                  <a:gd name="T45" fmla="*/ 0 h 409"/>
                  <a:gd name="T46" fmla="*/ 1 w 321"/>
                  <a:gd name="T47" fmla="*/ 0 h 409"/>
                  <a:gd name="T48" fmla="*/ 1 w 321"/>
                  <a:gd name="T49" fmla="*/ 0 h 409"/>
                  <a:gd name="T50" fmla="*/ 1 w 321"/>
                  <a:gd name="T51" fmla="*/ 0 h 409"/>
                  <a:gd name="T52" fmla="*/ 1 w 321"/>
                  <a:gd name="T53" fmla="*/ 0 h 409"/>
                  <a:gd name="T54" fmla="*/ 1 w 321"/>
                  <a:gd name="T55" fmla="*/ 0 h 409"/>
                  <a:gd name="T56" fmla="*/ 1 w 321"/>
                  <a:gd name="T57" fmla="*/ 0 h 409"/>
                  <a:gd name="T58" fmla="*/ 1 w 321"/>
                  <a:gd name="T59" fmla="*/ 0 h 409"/>
                  <a:gd name="T60" fmla="*/ 1 w 321"/>
                  <a:gd name="T61" fmla="*/ 0 h 409"/>
                  <a:gd name="T62" fmla="*/ 1 w 321"/>
                  <a:gd name="T63" fmla="*/ 0 h 409"/>
                  <a:gd name="T64" fmla="*/ 1 w 321"/>
                  <a:gd name="T65" fmla="*/ 0 h 409"/>
                  <a:gd name="T66" fmla="*/ 1 w 321"/>
                  <a:gd name="T67" fmla="*/ 0 h 409"/>
                  <a:gd name="T68" fmla="*/ 1 w 321"/>
                  <a:gd name="T69" fmla="*/ 0 h 409"/>
                  <a:gd name="T70" fmla="*/ 1 w 321"/>
                  <a:gd name="T71" fmla="*/ 0 h 409"/>
                  <a:gd name="T72" fmla="*/ 1 w 321"/>
                  <a:gd name="T73" fmla="*/ 0 h 409"/>
                  <a:gd name="T74" fmla="*/ 1 w 321"/>
                  <a:gd name="T75" fmla="*/ 0 h 409"/>
                  <a:gd name="T76" fmla="*/ 1 w 321"/>
                  <a:gd name="T77" fmla="*/ 0 h 409"/>
                  <a:gd name="T78" fmla="*/ 1 w 321"/>
                  <a:gd name="T79" fmla="*/ 0 h 409"/>
                  <a:gd name="T80" fmla="*/ 0 w 321"/>
                  <a:gd name="T81" fmla="*/ 0 h 4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1"/>
                  <a:gd name="T124" fmla="*/ 0 h 409"/>
                  <a:gd name="T125" fmla="*/ 321 w 321"/>
                  <a:gd name="T126" fmla="*/ 409 h 40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1" h="409">
                    <a:moveTo>
                      <a:pt x="0" y="369"/>
                    </a:moveTo>
                    <a:lnTo>
                      <a:pt x="131" y="82"/>
                    </a:lnTo>
                    <a:lnTo>
                      <a:pt x="133" y="80"/>
                    </a:lnTo>
                    <a:lnTo>
                      <a:pt x="142" y="75"/>
                    </a:lnTo>
                    <a:lnTo>
                      <a:pt x="148" y="69"/>
                    </a:lnTo>
                    <a:lnTo>
                      <a:pt x="157" y="65"/>
                    </a:lnTo>
                    <a:lnTo>
                      <a:pt x="161" y="61"/>
                    </a:lnTo>
                    <a:lnTo>
                      <a:pt x="167" y="58"/>
                    </a:lnTo>
                    <a:lnTo>
                      <a:pt x="173" y="56"/>
                    </a:lnTo>
                    <a:lnTo>
                      <a:pt x="178" y="54"/>
                    </a:lnTo>
                    <a:lnTo>
                      <a:pt x="184" y="48"/>
                    </a:lnTo>
                    <a:lnTo>
                      <a:pt x="190" y="46"/>
                    </a:lnTo>
                    <a:lnTo>
                      <a:pt x="197" y="42"/>
                    </a:lnTo>
                    <a:lnTo>
                      <a:pt x="205" y="40"/>
                    </a:lnTo>
                    <a:lnTo>
                      <a:pt x="213" y="35"/>
                    </a:lnTo>
                    <a:lnTo>
                      <a:pt x="220" y="33"/>
                    </a:lnTo>
                    <a:lnTo>
                      <a:pt x="230" y="29"/>
                    </a:lnTo>
                    <a:lnTo>
                      <a:pt x="239" y="25"/>
                    </a:lnTo>
                    <a:lnTo>
                      <a:pt x="247" y="21"/>
                    </a:lnTo>
                    <a:lnTo>
                      <a:pt x="256" y="20"/>
                    </a:lnTo>
                    <a:lnTo>
                      <a:pt x="266" y="16"/>
                    </a:lnTo>
                    <a:lnTo>
                      <a:pt x="277" y="12"/>
                    </a:lnTo>
                    <a:lnTo>
                      <a:pt x="287" y="10"/>
                    </a:lnTo>
                    <a:lnTo>
                      <a:pt x="298" y="6"/>
                    </a:lnTo>
                    <a:lnTo>
                      <a:pt x="302" y="4"/>
                    </a:lnTo>
                    <a:lnTo>
                      <a:pt x="310" y="2"/>
                    </a:lnTo>
                    <a:lnTo>
                      <a:pt x="315" y="0"/>
                    </a:lnTo>
                    <a:lnTo>
                      <a:pt x="321" y="0"/>
                    </a:lnTo>
                    <a:lnTo>
                      <a:pt x="292" y="31"/>
                    </a:lnTo>
                    <a:lnTo>
                      <a:pt x="291" y="31"/>
                    </a:lnTo>
                    <a:lnTo>
                      <a:pt x="287" y="33"/>
                    </a:lnTo>
                    <a:lnTo>
                      <a:pt x="281" y="33"/>
                    </a:lnTo>
                    <a:lnTo>
                      <a:pt x="273" y="37"/>
                    </a:lnTo>
                    <a:lnTo>
                      <a:pt x="264" y="40"/>
                    </a:lnTo>
                    <a:lnTo>
                      <a:pt x="254" y="44"/>
                    </a:lnTo>
                    <a:lnTo>
                      <a:pt x="245" y="48"/>
                    </a:lnTo>
                    <a:lnTo>
                      <a:pt x="234" y="54"/>
                    </a:lnTo>
                    <a:lnTo>
                      <a:pt x="228" y="56"/>
                    </a:lnTo>
                    <a:lnTo>
                      <a:pt x="222" y="59"/>
                    </a:lnTo>
                    <a:lnTo>
                      <a:pt x="216" y="61"/>
                    </a:lnTo>
                    <a:lnTo>
                      <a:pt x="211" y="67"/>
                    </a:lnTo>
                    <a:lnTo>
                      <a:pt x="199" y="75"/>
                    </a:lnTo>
                    <a:lnTo>
                      <a:pt x="188" y="84"/>
                    </a:lnTo>
                    <a:lnTo>
                      <a:pt x="178" y="94"/>
                    </a:lnTo>
                    <a:lnTo>
                      <a:pt x="171" y="103"/>
                    </a:lnTo>
                    <a:lnTo>
                      <a:pt x="165" y="109"/>
                    </a:lnTo>
                    <a:lnTo>
                      <a:pt x="163" y="115"/>
                    </a:lnTo>
                    <a:lnTo>
                      <a:pt x="159" y="122"/>
                    </a:lnTo>
                    <a:lnTo>
                      <a:pt x="157" y="128"/>
                    </a:lnTo>
                    <a:lnTo>
                      <a:pt x="154" y="134"/>
                    </a:lnTo>
                    <a:lnTo>
                      <a:pt x="152" y="139"/>
                    </a:lnTo>
                    <a:lnTo>
                      <a:pt x="150" y="147"/>
                    </a:lnTo>
                    <a:lnTo>
                      <a:pt x="148" y="156"/>
                    </a:lnTo>
                    <a:lnTo>
                      <a:pt x="144" y="166"/>
                    </a:lnTo>
                    <a:lnTo>
                      <a:pt x="142" y="174"/>
                    </a:lnTo>
                    <a:lnTo>
                      <a:pt x="140" y="185"/>
                    </a:lnTo>
                    <a:lnTo>
                      <a:pt x="138" y="194"/>
                    </a:lnTo>
                    <a:lnTo>
                      <a:pt x="135" y="204"/>
                    </a:lnTo>
                    <a:lnTo>
                      <a:pt x="133" y="215"/>
                    </a:lnTo>
                    <a:lnTo>
                      <a:pt x="131" y="225"/>
                    </a:lnTo>
                    <a:lnTo>
                      <a:pt x="129" y="236"/>
                    </a:lnTo>
                    <a:lnTo>
                      <a:pt x="125" y="248"/>
                    </a:lnTo>
                    <a:lnTo>
                      <a:pt x="125" y="259"/>
                    </a:lnTo>
                    <a:lnTo>
                      <a:pt x="121" y="269"/>
                    </a:lnTo>
                    <a:lnTo>
                      <a:pt x="121" y="280"/>
                    </a:lnTo>
                    <a:lnTo>
                      <a:pt x="118" y="290"/>
                    </a:lnTo>
                    <a:lnTo>
                      <a:pt x="118" y="299"/>
                    </a:lnTo>
                    <a:lnTo>
                      <a:pt x="116" y="309"/>
                    </a:lnTo>
                    <a:lnTo>
                      <a:pt x="114" y="318"/>
                    </a:lnTo>
                    <a:lnTo>
                      <a:pt x="112" y="328"/>
                    </a:lnTo>
                    <a:lnTo>
                      <a:pt x="110" y="337"/>
                    </a:lnTo>
                    <a:lnTo>
                      <a:pt x="110" y="343"/>
                    </a:lnTo>
                    <a:lnTo>
                      <a:pt x="110" y="352"/>
                    </a:lnTo>
                    <a:lnTo>
                      <a:pt x="108" y="358"/>
                    </a:lnTo>
                    <a:lnTo>
                      <a:pt x="106" y="364"/>
                    </a:lnTo>
                    <a:lnTo>
                      <a:pt x="106" y="369"/>
                    </a:lnTo>
                    <a:lnTo>
                      <a:pt x="106" y="373"/>
                    </a:lnTo>
                    <a:lnTo>
                      <a:pt x="106" y="381"/>
                    </a:lnTo>
                    <a:lnTo>
                      <a:pt x="106" y="383"/>
                    </a:lnTo>
                    <a:lnTo>
                      <a:pt x="4" y="409"/>
                    </a:lnTo>
                    <a:lnTo>
                      <a:pt x="0" y="369"/>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3" name="Freeform 205"/>
              <p:cNvSpPr>
                <a:spLocks/>
              </p:cNvSpPr>
              <p:nvPr/>
            </p:nvSpPr>
            <p:spPr bwMode="auto">
              <a:xfrm>
                <a:off x="1821" y="3116"/>
                <a:ext cx="79" cy="48"/>
              </a:xfrm>
              <a:custGeom>
                <a:avLst/>
                <a:gdLst>
                  <a:gd name="T0" fmla="*/ 0 w 157"/>
                  <a:gd name="T1" fmla="*/ 1 h 96"/>
                  <a:gd name="T2" fmla="*/ 1 w 157"/>
                  <a:gd name="T3" fmla="*/ 1 h 96"/>
                  <a:gd name="T4" fmla="*/ 1 w 157"/>
                  <a:gd name="T5" fmla="*/ 1 h 96"/>
                  <a:gd name="T6" fmla="*/ 1 w 157"/>
                  <a:gd name="T7" fmla="*/ 1 h 96"/>
                  <a:gd name="T8" fmla="*/ 1 w 157"/>
                  <a:gd name="T9" fmla="*/ 0 h 96"/>
                  <a:gd name="T10" fmla="*/ 1 w 157"/>
                  <a:gd name="T11" fmla="*/ 0 h 96"/>
                  <a:gd name="T12" fmla="*/ 1 w 157"/>
                  <a:gd name="T13" fmla="*/ 0 h 96"/>
                  <a:gd name="T14" fmla="*/ 1 w 157"/>
                  <a:gd name="T15" fmla="*/ 0 h 96"/>
                  <a:gd name="T16" fmla="*/ 1 w 157"/>
                  <a:gd name="T17" fmla="*/ 0 h 96"/>
                  <a:gd name="T18" fmla="*/ 1 w 157"/>
                  <a:gd name="T19" fmla="*/ 1 h 96"/>
                  <a:gd name="T20" fmla="*/ 1 w 157"/>
                  <a:gd name="T21" fmla="*/ 1 h 96"/>
                  <a:gd name="T22" fmla="*/ 1 w 157"/>
                  <a:gd name="T23" fmla="*/ 1 h 96"/>
                  <a:gd name="T24" fmla="*/ 1 w 157"/>
                  <a:gd name="T25" fmla="*/ 1 h 96"/>
                  <a:gd name="T26" fmla="*/ 1 w 157"/>
                  <a:gd name="T27" fmla="*/ 1 h 96"/>
                  <a:gd name="T28" fmla="*/ 1 w 157"/>
                  <a:gd name="T29" fmla="*/ 1 h 96"/>
                  <a:gd name="T30" fmla="*/ 1 w 157"/>
                  <a:gd name="T31" fmla="*/ 1 h 96"/>
                  <a:gd name="T32" fmla="*/ 1 w 157"/>
                  <a:gd name="T33" fmla="*/ 1 h 96"/>
                  <a:gd name="T34" fmla="*/ 1 w 157"/>
                  <a:gd name="T35" fmla="*/ 1 h 96"/>
                  <a:gd name="T36" fmla="*/ 1 w 157"/>
                  <a:gd name="T37" fmla="*/ 1 h 96"/>
                  <a:gd name="T38" fmla="*/ 1 w 157"/>
                  <a:gd name="T39" fmla="*/ 1 h 96"/>
                  <a:gd name="T40" fmla="*/ 1 w 157"/>
                  <a:gd name="T41" fmla="*/ 1 h 96"/>
                  <a:gd name="T42" fmla="*/ 1 w 157"/>
                  <a:gd name="T43" fmla="*/ 1 h 96"/>
                  <a:gd name="T44" fmla="*/ 1 w 157"/>
                  <a:gd name="T45" fmla="*/ 1 h 96"/>
                  <a:gd name="T46" fmla="*/ 1 w 157"/>
                  <a:gd name="T47" fmla="*/ 1 h 96"/>
                  <a:gd name="T48" fmla="*/ 1 w 157"/>
                  <a:gd name="T49" fmla="*/ 1 h 96"/>
                  <a:gd name="T50" fmla="*/ 1 w 157"/>
                  <a:gd name="T51" fmla="*/ 1 h 96"/>
                  <a:gd name="T52" fmla="*/ 1 w 157"/>
                  <a:gd name="T53" fmla="*/ 1 h 96"/>
                  <a:gd name="T54" fmla="*/ 1 w 157"/>
                  <a:gd name="T55" fmla="*/ 1 h 96"/>
                  <a:gd name="T56" fmla="*/ 1 w 157"/>
                  <a:gd name="T57" fmla="*/ 1 h 96"/>
                  <a:gd name="T58" fmla="*/ 1 w 157"/>
                  <a:gd name="T59" fmla="*/ 1 h 96"/>
                  <a:gd name="T60" fmla="*/ 1 w 157"/>
                  <a:gd name="T61" fmla="*/ 1 h 96"/>
                  <a:gd name="T62" fmla="*/ 1 w 157"/>
                  <a:gd name="T63" fmla="*/ 1 h 96"/>
                  <a:gd name="T64" fmla="*/ 1 w 157"/>
                  <a:gd name="T65" fmla="*/ 1 h 96"/>
                  <a:gd name="T66" fmla="*/ 1 w 157"/>
                  <a:gd name="T67" fmla="*/ 1 h 96"/>
                  <a:gd name="T68" fmla="*/ 1 w 157"/>
                  <a:gd name="T69" fmla="*/ 1 h 96"/>
                  <a:gd name="T70" fmla="*/ 1 w 157"/>
                  <a:gd name="T71" fmla="*/ 1 h 96"/>
                  <a:gd name="T72" fmla="*/ 1 w 157"/>
                  <a:gd name="T73" fmla="*/ 1 h 96"/>
                  <a:gd name="T74" fmla="*/ 1 w 157"/>
                  <a:gd name="T75" fmla="*/ 1 h 96"/>
                  <a:gd name="T76" fmla="*/ 1 w 157"/>
                  <a:gd name="T77" fmla="*/ 1 h 96"/>
                  <a:gd name="T78" fmla="*/ 1 w 157"/>
                  <a:gd name="T79" fmla="*/ 1 h 96"/>
                  <a:gd name="T80" fmla="*/ 1 w 157"/>
                  <a:gd name="T81" fmla="*/ 1 h 96"/>
                  <a:gd name="T82" fmla="*/ 1 w 157"/>
                  <a:gd name="T83" fmla="*/ 1 h 96"/>
                  <a:gd name="T84" fmla="*/ 1 w 157"/>
                  <a:gd name="T85" fmla="*/ 1 h 96"/>
                  <a:gd name="T86" fmla="*/ 1 w 157"/>
                  <a:gd name="T87" fmla="*/ 1 h 96"/>
                  <a:gd name="T88" fmla="*/ 1 w 157"/>
                  <a:gd name="T89" fmla="*/ 1 h 96"/>
                  <a:gd name="T90" fmla="*/ 0 w 157"/>
                  <a:gd name="T91" fmla="*/ 1 h 96"/>
                  <a:gd name="T92" fmla="*/ 0 w 157"/>
                  <a:gd name="T93" fmla="*/ 1 h 9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57"/>
                  <a:gd name="T142" fmla="*/ 0 h 96"/>
                  <a:gd name="T143" fmla="*/ 157 w 157"/>
                  <a:gd name="T144" fmla="*/ 96 h 9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57" h="96">
                    <a:moveTo>
                      <a:pt x="0" y="63"/>
                    </a:moveTo>
                    <a:lnTo>
                      <a:pt x="11" y="4"/>
                    </a:lnTo>
                    <a:lnTo>
                      <a:pt x="11" y="2"/>
                    </a:lnTo>
                    <a:lnTo>
                      <a:pt x="15" y="2"/>
                    </a:lnTo>
                    <a:lnTo>
                      <a:pt x="19" y="0"/>
                    </a:lnTo>
                    <a:lnTo>
                      <a:pt x="26" y="0"/>
                    </a:lnTo>
                    <a:lnTo>
                      <a:pt x="34" y="0"/>
                    </a:lnTo>
                    <a:lnTo>
                      <a:pt x="45" y="0"/>
                    </a:lnTo>
                    <a:lnTo>
                      <a:pt x="49" y="0"/>
                    </a:lnTo>
                    <a:lnTo>
                      <a:pt x="55" y="2"/>
                    </a:lnTo>
                    <a:lnTo>
                      <a:pt x="60" y="4"/>
                    </a:lnTo>
                    <a:lnTo>
                      <a:pt x="66" y="6"/>
                    </a:lnTo>
                    <a:lnTo>
                      <a:pt x="72" y="6"/>
                    </a:lnTo>
                    <a:lnTo>
                      <a:pt x="77" y="8"/>
                    </a:lnTo>
                    <a:lnTo>
                      <a:pt x="83" y="10"/>
                    </a:lnTo>
                    <a:lnTo>
                      <a:pt x="91" y="14"/>
                    </a:lnTo>
                    <a:lnTo>
                      <a:pt x="95" y="16"/>
                    </a:lnTo>
                    <a:lnTo>
                      <a:pt x="102" y="18"/>
                    </a:lnTo>
                    <a:lnTo>
                      <a:pt x="108" y="21"/>
                    </a:lnTo>
                    <a:lnTo>
                      <a:pt x="114" y="27"/>
                    </a:lnTo>
                    <a:lnTo>
                      <a:pt x="119" y="29"/>
                    </a:lnTo>
                    <a:lnTo>
                      <a:pt x="125" y="35"/>
                    </a:lnTo>
                    <a:lnTo>
                      <a:pt x="131" y="40"/>
                    </a:lnTo>
                    <a:lnTo>
                      <a:pt x="136" y="46"/>
                    </a:lnTo>
                    <a:lnTo>
                      <a:pt x="142" y="54"/>
                    </a:lnTo>
                    <a:lnTo>
                      <a:pt x="148" y="61"/>
                    </a:lnTo>
                    <a:lnTo>
                      <a:pt x="152" y="67"/>
                    </a:lnTo>
                    <a:lnTo>
                      <a:pt x="157" y="77"/>
                    </a:lnTo>
                    <a:lnTo>
                      <a:pt x="127" y="96"/>
                    </a:lnTo>
                    <a:lnTo>
                      <a:pt x="123" y="92"/>
                    </a:lnTo>
                    <a:lnTo>
                      <a:pt x="117" y="86"/>
                    </a:lnTo>
                    <a:lnTo>
                      <a:pt x="114" y="80"/>
                    </a:lnTo>
                    <a:lnTo>
                      <a:pt x="108" y="77"/>
                    </a:lnTo>
                    <a:lnTo>
                      <a:pt x="102" y="71"/>
                    </a:lnTo>
                    <a:lnTo>
                      <a:pt x="96" y="67"/>
                    </a:lnTo>
                    <a:lnTo>
                      <a:pt x="89" y="61"/>
                    </a:lnTo>
                    <a:lnTo>
                      <a:pt x="81" y="59"/>
                    </a:lnTo>
                    <a:lnTo>
                      <a:pt x="72" y="54"/>
                    </a:lnTo>
                    <a:lnTo>
                      <a:pt x="62" y="54"/>
                    </a:lnTo>
                    <a:lnTo>
                      <a:pt x="51" y="52"/>
                    </a:lnTo>
                    <a:lnTo>
                      <a:pt x="41" y="52"/>
                    </a:lnTo>
                    <a:lnTo>
                      <a:pt x="36" y="52"/>
                    </a:lnTo>
                    <a:lnTo>
                      <a:pt x="30" y="54"/>
                    </a:lnTo>
                    <a:lnTo>
                      <a:pt x="24" y="56"/>
                    </a:lnTo>
                    <a:lnTo>
                      <a:pt x="19" y="59"/>
                    </a:lnTo>
                    <a:lnTo>
                      <a:pt x="0" y="63"/>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4" name="Freeform 206"/>
              <p:cNvSpPr>
                <a:spLocks/>
              </p:cNvSpPr>
              <p:nvPr/>
            </p:nvSpPr>
            <p:spPr bwMode="auto">
              <a:xfrm>
                <a:off x="1845" y="3020"/>
                <a:ext cx="145" cy="110"/>
              </a:xfrm>
              <a:custGeom>
                <a:avLst/>
                <a:gdLst>
                  <a:gd name="T0" fmla="*/ 0 w 291"/>
                  <a:gd name="T1" fmla="*/ 1 h 219"/>
                  <a:gd name="T2" fmla="*/ 0 w 291"/>
                  <a:gd name="T3" fmla="*/ 1 h 219"/>
                  <a:gd name="T4" fmla="*/ 0 w 291"/>
                  <a:gd name="T5" fmla="*/ 1 h 219"/>
                  <a:gd name="T6" fmla="*/ 0 w 291"/>
                  <a:gd name="T7" fmla="*/ 1 h 219"/>
                  <a:gd name="T8" fmla="*/ 0 w 291"/>
                  <a:gd name="T9" fmla="*/ 0 h 219"/>
                  <a:gd name="T10" fmla="*/ 0 w 291"/>
                  <a:gd name="T11" fmla="*/ 0 h 219"/>
                  <a:gd name="T12" fmla="*/ 0 w 291"/>
                  <a:gd name="T13" fmla="*/ 1 h 219"/>
                  <a:gd name="T14" fmla="*/ 0 w 291"/>
                  <a:gd name="T15" fmla="*/ 1 h 219"/>
                  <a:gd name="T16" fmla="*/ 0 w 291"/>
                  <a:gd name="T17" fmla="*/ 1 h 219"/>
                  <a:gd name="T18" fmla="*/ 0 w 291"/>
                  <a:gd name="T19" fmla="*/ 1 h 219"/>
                  <a:gd name="T20" fmla="*/ 0 w 291"/>
                  <a:gd name="T21" fmla="*/ 1 h 219"/>
                  <a:gd name="T22" fmla="*/ 0 w 291"/>
                  <a:gd name="T23" fmla="*/ 1 h 219"/>
                  <a:gd name="T24" fmla="*/ 0 w 291"/>
                  <a:gd name="T25" fmla="*/ 1 h 219"/>
                  <a:gd name="T26" fmla="*/ 0 w 291"/>
                  <a:gd name="T27" fmla="*/ 1 h 219"/>
                  <a:gd name="T28" fmla="*/ 0 w 291"/>
                  <a:gd name="T29" fmla="*/ 1 h 219"/>
                  <a:gd name="T30" fmla="*/ 0 w 291"/>
                  <a:gd name="T31" fmla="*/ 1 h 219"/>
                  <a:gd name="T32" fmla="*/ 0 w 291"/>
                  <a:gd name="T33" fmla="*/ 1 h 219"/>
                  <a:gd name="T34" fmla="*/ 0 w 291"/>
                  <a:gd name="T35" fmla="*/ 1 h 219"/>
                  <a:gd name="T36" fmla="*/ 0 w 291"/>
                  <a:gd name="T37" fmla="*/ 1 h 219"/>
                  <a:gd name="T38" fmla="*/ 0 w 291"/>
                  <a:gd name="T39" fmla="*/ 1 h 219"/>
                  <a:gd name="T40" fmla="*/ 0 w 291"/>
                  <a:gd name="T41" fmla="*/ 1 h 219"/>
                  <a:gd name="T42" fmla="*/ 0 w 291"/>
                  <a:gd name="T43" fmla="*/ 1 h 219"/>
                  <a:gd name="T44" fmla="*/ 0 w 291"/>
                  <a:gd name="T45" fmla="*/ 1 h 219"/>
                  <a:gd name="T46" fmla="*/ 0 w 291"/>
                  <a:gd name="T47" fmla="*/ 1 h 219"/>
                  <a:gd name="T48" fmla="*/ 0 w 291"/>
                  <a:gd name="T49" fmla="*/ 1 h 219"/>
                  <a:gd name="T50" fmla="*/ 0 w 291"/>
                  <a:gd name="T51" fmla="*/ 1 h 219"/>
                  <a:gd name="T52" fmla="*/ 0 w 291"/>
                  <a:gd name="T53" fmla="*/ 1 h 219"/>
                  <a:gd name="T54" fmla="*/ 0 w 291"/>
                  <a:gd name="T55" fmla="*/ 1 h 219"/>
                  <a:gd name="T56" fmla="*/ 0 w 291"/>
                  <a:gd name="T57" fmla="*/ 1 h 219"/>
                  <a:gd name="T58" fmla="*/ 0 w 291"/>
                  <a:gd name="T59" fmla="*/ 1 h 219"/>
                  <a:gd name="T60" fmla="*/ 0 w 291"/>
                  <a:gd name="T61" fmla="*/ 1 h 219"/>
                  <a:gd name="T62" fmla="*/ 0 w 291"/>
                  <a:gd name="T63" fmla="*/ 1 h 219"/>
                  <a:gd name="T64" fmla="*/ 0 w 291"/>
                  <a:gd name="T65" fmla="*/ 1 h 219"/>
                  <a:gd name="T66" fmla="*/ 0 w 291"/>
                  <a:gd name="T67" fmla="*/ 1 h 219"/>
                  <a:gd name="T68" fmla="*/ 0 w 291"/>
                  <a:gd name="T69" fmla="*/ 1 h 219"/>
                  <a:gd name="T70" fmla="*/ 0 w 291"/>
                  <a:gd name="T71" fmla="*/ 1 h 219"/>
                  <a:gd name="T72" fmla="*/ 0 w 291"/>
                  <a:gd name="T73" fmla="*/ 1 h 219"/>
                  <a:gd name="T74" fmla="*/ 0 w 291"/>
                  <a:gd name="T75" fmla="*/ 1 h 219"/>
                  <a:gd name="T76" fmla="*/ 0 w 291"/>
                  <a:gd name="T77" fmla="*/ 1 h 219"/>
                  <a:gd name="T78" fmla="*/ 0 w 291"/>
                  <a:gd name="T79" fmla="*/ 1 h 219"/>
                  <a:gd name="T80" fmla="*/ 0 w 291"/>
                  <a:gd name="T81" fmla="*/ 1 h 219"/>
                  <a:gd name="T82" fmla="*/ 0 w 291"/>
                  <a:gd name="T83" fmla="*/ 1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1"/>
                  <a:gd name="T127" fmla="*/ 0 h 219"/>
                  <a:gd name="T128" fmla="*/ 291 w 291"/>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1" h="219">
                    <a:moveTo>
                      <a:pt x="0" y="181"/>
                    </a:moveTo>
                    <a:lnTo>
                      <a:pt x="118" y="14"/>
                    </a:lnTo>
                    <a:lnTo>
                      <a:pt x="118" y="12"/>
                    </a:lnTo>
                    <a:lnTo>
                      <a:pt x="124" y="10"/>
                    </a:lnTo>
                    <a:lnTo>
                      <a:pt x="129" y="8"/>
                    </a:lnTo>
                    <a:lnTo>
                      <a:pt x="139" y="6"/>
                    </a:lnTo>
                    <a:lnTo>
                      <a:pt x="143" y="4"/>
                    </a:lnTo>
                    <a:lnTo>
                      <a:pt x="148" y="2"/>
                    </a:lnTo>
                    <a:lnTo>
                      <a:pt x="154" y="0"/>
                    </a:lnTo>
                    <a:lnTo>
                      <a:pt x="162" y="0"/>
                    </a:lnTo>
                    <a:lnTo>
                      <a:pt x="167" y="0"/>
                    </a:lnTo>
                    <a:lnTo>
                      <a:pt x="173" y="0"/>
                    </a:lnTo>
                    <a:lnTo>
                      <a:pt x="181" y="0"/>
                    </a:lnTo>
                    <a:lnTo>
                      <a:pt x="190" y="2"/>
                    </a:lnTo>
                    <a:lnTo>
                      <a:pt x="196" y="2"/>
                    </a:lnTo>
                    <a:lnTo>
                      <a:pt x="203" y="4"/>
                    </a:lnTo>
                    <a:lnTo>
                      <a:pt x="209" y="6"/>
                    </a:lnTo>
                    <a:lnTo>
                      <a:pt x="217" y="10"/>
                    </a:lnTo>
                    <a:lnTo>
                      <a:pt x="224" y="14"/>
                    </a:lnTo>
                    <a:lnTo>
                      <a:pt x="232" y="18"/>
                    </a:lnTo>
                    <a:lnTo>
                      <a:pt x="240" y="23"/>
                    </a:lnTo>
                    <a:lnTo>
                      <a:pt x="245" y="29"/>
                    </a:lnTo>
                    <a:lnTo>
                      <a:pt x="253" y="35"/>
                    </a:lnTo>
                    <a:lnTo>
                      <a:pt x="259" y="44"/>
                    </a:lnTo>
                    <a:lnTo>
                      <a:pt x="264" y="52"/>
                    </a:lnTo>
                    <a:lnTo>
                      <a:pt x="272" y="63"/>
                    </a:lnTo>
                    <a:lnTo>
                      <a:pt x="274" y="67"/>
                    </a:lnTo>
                    <a:lnTo>
                      <a:pt x="278" y="73"/>
                    </a:lnTo>
                    <a:lnTo>
                      <a:pt x="279" y="78"/>
                    </a:lnTo>
                    <a:lnTo>
                      <a:pt x="283" y="86"/>
                    </a:lnTo>
                    <a:lnTo>
                      <a:pt x="285" y="94"/>
                    </a:lnTo>
                    <a:lnTo>
                      <a:pt x="287" y="99"/>
                    </a:lnTo>
                    <a:lnTo>
                      <a:pt x="289" y="107"/>
                    </a:lnTo>
                    <a:lnTo>
                      <a:pt x="291" y="114"/>
                    </a:lnTo>
                    <a:lnTo>
                      <a:pt x="249" y="153"/>
                    </a:lnTo>
                    <a:lnTo>
                      <a:pt x="249" y="151"/>
                    </a:lnTo>
                    <a:lnTo>
                      <a:pt x="249" y="147"/>
                    </a:lnTo>
                    <a:lnTo>
                      <a:pt x="249" y="141"/>
                    </a:lnTo>
                    <a:lnTo>
                      <a:pt x="249" y="134"/>
                    </a:lnTo>
                    <a:lnTo>
                      <a:pt x="247" y="124"/>
                    </a:lnTo>
                    <a:lnTo>
                      <a:pt x="247" y="114"/>
                    </a:lnTo>
                    <a:lnTo>
                      <a:pt x="245" y="107"/>
                    </a:lnTo>
                    <a:lnTo>
                      <a:pt x="243" y="97"/>
                    </a:lnTo>
                    <a:lnTo>
                      <a:pt x="240" y="86"/>
                    </a:lnTo>
                    <a:lnTo>
                      <a:pt x="234" y="76"/>
                    </a:lnTo>
                    <a:lnTo>
                      <a:pt x="226" y="69"/>
                    </a:lnTo>
                    <a:lnTo>
                      <a:pt x="219" y="63"/>
                    </a:lnTo>
                    <a:lnTo>
                      <a:pt x="213" y="59"/>
                    </a:lnTo>
                    <a:lnTo>
                      <a:pt x="207" y="56"/>
                    </a:lnTo>
                    <a:lnTo>
                      <a:pt x="201" y="54"/>
                    </a:lnTo>
                    <a:lnTo>
                      <a:pt x="196" y="54"/>
                    </a:lnTo>
                    <a:lnTo>
                      <a:pt x="188" y="52"/>
                    </a:lnTo>
                    <a:lnTo>
                      <a:pt x="181" y="52"/>
                    </a:lnTo>
                    <a:lnTo>
                      <a:pt x="173" y="52"/>
                    </a:lnTo>
                    <a:lnTo>
                      <a:pt x="165" y="54"/>
                    </a:lnTo>
                    <a:lnTo>
                      <a:pt x="156" y="54"/>
                    </a:lnTo>
                    <a:lnTo>
                      <a:pt x="146" y="57"/>
                    </a:lnTo>
                    <a:lnTo>
                      <a:pt x="139" y="61"/>
                    </a:lnTo>
                    <a:lnTo>
                      <a:pt x="129" y="65"/>
                    </a:lnTo>
                    <a:lnTo>
                      <a:pt x="122" y="67"/>
                    </a:lnTo>
                    <a:lnTo>
                      <a:pt x="114" y="73"/>
                    </a:lnTo>
                    <a:lnTo>
                      <a:pt x="106" y="78"/>
                    </a:lnTo>
                    <a:lnTo>
                      <a:pt x="101" y="86"/>
                    </a:lnTo>
                    <a:lnTo>
                      <a:pt x="93" y="90"/>
                    </a:lnTo>
                    <a:lnTo>
                      <a:pt x="87" y="97"/>
                    </a:lnTo>
                    <a:lnTo>
                      <a:pt x="82" y="105"/>
                    </a:lnTo>
                    <a:lnTo>
                      <a:pt x="74" y="111"/>
                    </a:lnTo>
                    <a:lnTo>
                      <a:pt x="68" y="118"/>
                    </a:lnTo>
                    <a:lnTo>
                      <a:pt x="65" y="126"/>
                    </a:lnTo>
                    <a:lnTo>
                      <a:pt x="59" y="134"/>
                    </a:lnTo>
                    <a:lnTo>
                      <a:pt x="55" y="141"/>
                    </a:lnTo>
                    <a:lnTo>
                      <a:pt x="49" y="147"/>
                    </a:lnTo>
                    <a:lnTo>
                      <a:pt x="46" y="154"/>
                    </a:lnTo>
                    <a:lnTo>
                      <a:pt x="42" y="162"/>
                    </a:lnTo>
                    <a:lnTo>
                      <a:pt x="38" y="170"/>
                    </a:lnTo>
                    <a:lnTo>
                      <a:pt x="34" y="175"/>
                    </a:lnTo>
                    <a:lnTo>
                      <a:pt x="32" y="181"/>
                    </a:lnTo>
                    <a:lnTo>
                      <a:pt x="29" y="189"/>
                    </a:lnTo>
                    <a:lnTo>
                      <a:pt x="27" y="194"/>
                    </a:lnTo>
                    <a:lnTo>
                      <a:pt x="23" y="204"/>
                    </a:lnTo>
                    <a:lnTo>
                      <a:pt x="21" y="211"/>
                    </a:lnTo>
                    <a:lnTo>
                      <a:pt x="19" y="215"/>
                    </a:lnTo>
                    <a:lnTo>
                      <a:pt x="19" y="219"/>
                    </a:lnTo>
                    <a:lnTo>
                      <a:pt x="0" y="181"/>
                    </a:lnTo>
                    <a:close/>
                  </a:path>
                </a:pathLst>
              </a:custGeom>
              <a:solidFill>
                <a:srgbClr val="693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5" name="Freeform 207"/>
              <p:cNvSpPr>
                <a:spLocks/>
              </p:cNvSpPr>
              <p:nvPr/>
            </p:nvSpPr>
            <p:spPr bwMode="auto">
              <a:xfrm>
                <a:off x="1901" y="3057"/>
                <a:ext cx="60" cy="71"/>
              </a:xfrm>
              <a:custGeom>
                <a:avLst/>
                <a:gdLst>
                  <a:gd name="T0" fmla="*/ 0 w 120"/>
                  <a:gd name="T1" fmla="*/ 1 h 140"/>
                  <a:gd name="T2" fmla="*/ 1 w 120"/>
                  <a:gd name="T3" fmla="*/ 1 h 140"/>
                  <a:gd name="T4" fmla="*/ 1 w 120"/>
                  <a:gd name="T5" fmla="*/ 0 h 140"/>
                  <a:gd name="T6" fmla="*/ 1 w 120"/>
                  <a:gd name="T7" fmla="*/ 0 h 140"/>
                  <a:gd name="T8" fmla="*/ 1 w 120"/>
                  <a:gd name="T9" fmla="*/ 0 h 140"/>
                  <a:gd name="T10" fmla="*/ 1 w 120"/>
                  <a:gd name="T11" fmla="*/ 0 h 140"/>
                  <a:gd name="T12" fmla="*/ 1 w 120"/>
                  <a:gd name="T13" fmla="*/ 0 h 140"/>
                  <a:gd name="T14" fmla="*/ 1 w 120"/>
                  <a:gd name="T15" fmla="*/ 1 h 140"/>
                  <a:gd name="T16" fmla="*/ 1 w 120"/>
                  <a:gd name="T17" fmla="*/ 1 h 140"/>
                  <a:gd name="T18" fmla="*/ 1 w 120"/>
                  <a:gd name="T19" fmla="*/ 1 h 140"/>
                  <a:gd name="T20" fmla="*/ 1 w 120"/>
                  <a:gd name="T21" fmla="*/ 1 h 140"/>
                  <a:gd name="T22" fmla="*/ 1 w 120"/>
                  <a:gd name="T23" fmla="*/ 1 h 140"/>
                  <a:gd name="T24" fmla="*/ 1 w 120"/>
                  <a:gd name="T25" fmla="*/ 1 h 140"/>
                  <a:gd name="T26" fmla="*/ 1 w 120"/>
                  <a:gd name="T27" fmla="*/ 1 h 140"/>
                  <a:gd name="T28" fmla="*/ 1 w 120"/>
                  <a:gd name="T29" fmla="*/ 1 h 140"/>
                  <a:gd name="T30" fmla="*/ 1 w 120"/>
                  <a:gd name="T31" fmla="*/ 1 h 140"/>
                  <a:gd name="T32" fmla="*/ 1 w 120"/>
                  <a:gd name="T33" fmla="*/ 1 h 140"/>
                  <a:gd name="T34" fmla="*/ 1 w 120"/>
                  <a:gd name="T35" fmla="*/ 1 h 140"/>
                  <a:gd name="T36" fmla="*/ 1 w 120"/>
                  <a:gd name="T37" fmla="*/ 1 h 140"/>
                  <a:gd name="T38" fmla="*/ 1 w 120"/>
                  <a:gd name="T39" fmla="*/ 1 h 140"/>
                  <a:gd name="T40" fmla="*/ 1 w 120"/>
                  <a:gd name="T41" fmla="*/ 1 h 140"/>
                  <a:gd name="T42" fmla="*/ 1 w 120"/>
                  <a:gd name="T43" fmla="*/ 1 h 140"/>
                  <a:gd name="T44" fmla="*/ 1 w 120"/>
                  <a:gd name="T45" fmla="*/ 1 h 140"/>
                  <a:gd name="T46" fmla="*/ 1 w 120"/>
                  <a:gd name="T47" fmla="*/ 1 h 140"/>
                  <a:gd name="T48" fmla="*/ 1 w 120"/>
                  <a:gd name="T49" fmla="*/ 1 h 140"/>
                  <a:gd name="T50" fmla="*/ 1 w 120"/>
                  <a:gd name="T51" fmla="*/ 1 h 140"/>
                  <a:gd name="T52" fmla="*/ 1 w 120"/>
                  <a:gd name="T53" fmla="*/ 1 h 140"/>
                  <a:gd name="T54" fmla="*/ 1 w 120"/>
                  <a:gd name="T55" fmla="*/ 1 h 140"/>
                  <a:gd name="T56" fmla="*/ 1 w 120"/>
                  <a:gd name="T57" fmla="*/ 1 h 140"/>
                  <a:gd name="T58" fmla="*/ 1 w 120"/>
                  <a:gd name="T59" fmla="*/ 1 h 140"/>
                  <a:gd name="T60" fmla="*/ 1 w 120"/>
                  <a:gd name="T61" fmla="*/ 1 h 140"/>
                  <a:gd name="T62" fmla="*/ 1 w 120"/>
                  <a:gd name="T63" fmla="*/ 1 h 140"/>
                  <a:gd name="T64" fmla="*/ 1 w 120"/>
                  <a:gd name="T65" fmla="*/ 1 h 140"/>
                  <a:gd name="T66" fmla="*/ 1 w 120"/>
                  <a:gd name="T67" fmla="*/ 1 h 140"/>
                  <a:gd name="T68" fmla="*/ 1 w 120"/>
                  <a:gd name="T69" fmla="*/ 1 h 140"/>
                  <a:gd name="T70" fmla="*/ 1 w 120"/>
                  <a:gd name="T71" fmla="*/ 1 h 140"/>
                  <a:gd name="T72" fmla="*/ 1 w 120"/>
                  <a:gd name="T73" fmla="*/ 1 h 140"/>
                  <a:gd name="T74" fmla="*/ 1 w 120"/>
                  <a:gd name="T75" fmla="*/ 1 h 140"/>
                  <a:gd name="T76" fmla="*/ 1 w 120"/>
                  <a:gd name="T77" fmla="*/ 1 h 140"/>
                  <a:gd name="T78" fmla="*/ 1 w 120"/>
                  <a:gd name="T79" fmla="*/ 1 h 140"/>
                  <a:gd name="T80" fmla="*/ 1 w 120"/>
                  <a:gd name="T81" fmla="*/ 1 h 140"/>
                  <a:gd name="T82" fmla="*/ 0 w 120"/>
                  <a:gd name="T83" fmla="*/ 1 h 140"/>
                  <a:gd name="T84" fmla="*/ 0 w 120"/>
                  <a:gd name="T85" fmla="*/ 1 h 14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0"/>
                  <a:gd name="T130" fmla="*/ 0 h 140"/>
                  <a:gd name="T131" fmla="*/ 120 w 120"/>
                  <a:gd name="T132" fmla="*/ 140 h 14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0" h="140">
                    <a:moveTo>
                      <a:pt x="0" y="26"/>
                    </a:moveTo>
                    <a:lnTo>
                      <a:pt x="23" y="1"/>
                    </a:lnTo>
                    <a:lnTo>
                      <a:pt x="23" y="0"/>
                    </a:lnTo>
                    <a:lnTo>
                      <a:pt x="27" y="0"/>
                    </a:lnTo>
                    <a:lnTo>
                      <a:pt x="31" y="0"/>
                    </a:lnTo>
                    <a:lnTo>
                      <a:pt x="36" y="0"/>
                    </a:lnTo>
                    <a:lnTo>
                      <a:pt x="42" y="0"/>
                    </a:lnTo>
                    <a:lnTo>
                      <a:pt x="50" y="1"/>
                    </a:lnTo>
                    <a:lnTo>
                      <a:pt x="59" y="1"/>
                    </a:lnTo>
                    <a:lnTo>
                      <a:pt x="69" y="5"/>
                    </a:lnTo>
                    <a:lnTo>
                      <a:pt x="76" y="9"/>
                    </a:lnTo>
                    <a:lnTo>
                      <a:pt x="84" y="13"/>
                    </a:lnTo>
                    <a:lnTo>
                      <a:pt x="91" y="20"/>
                    </a:lnTo>
                    <a:lnTo>
                      <a:pt x="99" y="30"/>
                    </a:lnTo>
                    <a:lnTo>
                      <a:pt x="103" y="34"/>
                    </a:lnTo>
                    <a:lnTo>
                      <a:pt x="107" y="38"/>
                    </a:lnTo>
                    <a:lnTo>
                      <a:pt x="109" y="45"/>
                    </a:lnTo>
                    <a:lnTo>
                      <a:pt x="112" y="53"/>
                    </a:lnTo>
                    <a:lnTo>
                      <a:pt x="114" y="59"/>
                    </a:lnTo>
                    <a:lnTo>
                      <a:pt x="116" y="66"/>
                    </a:lnTo>
                    <a:lnTo>
                      <a:pt x="118" y="76"/>
                    </a:lnTo>
                    <a:lnTo>
                      <a:pt x="120" y="85"/>
                    </a:lnTo>
                    <a:lnTo>
                      <a:pt x="86" y="140"/>
                    </a:lnTo>
                    <a:lnTo>
                      <a:pt x="84" y="138"/>
                    </a:lnTo>
                    <a:lnTo>
                      <a:pt x="84" y="135"/>
                    </a:lnTo>
                    <a:lnTo>
                      <a:pt x="84" y="131"/>
                    </a:lnTo>
                    <a:lnTo>
                      <a:pt x="84" y="125"/>
                    </a:lnTo>
                    <a:lnTo>
                      <a:pt x="84" y="116"/>
                    </a:lnTo>
                    <a:lnTo>
                      <a:pt x="82" y="110"/>
                    </a:lnTo>
                    <a:lnTo>
                      <a:pt x="80" y="100"/>
                    </a:lnTo>
                    <a:lnTo>
                      <a:pt x="80" y="91"/>
                    </a:lnTo>
                    <a:lnTo>
                      <a:pt x="74" y="81"/>
                    </a:lnTo>
                    <a:lnTo>
                      <a:pt x="72" y="72"/>
                    </a:lnTo>
                    <a:lnTo>
                      <a:pt x="67" y="62"/>
                    </a:lnTo>
                    <a:lnTo>
                      <a:pt x="61" y="55"/>
                    </a:lnTo>
                    <a:lnTo>
                      <a:pt x="53" y="45"/>
                    </a:lnTo>
                    <a:lnTo>
                      <a:pt x="46" y="39"/>
                    </a:lnTo>
                    <a:lnTo>
                      <a:pt x="40" y="36"/>
                    </a:lnTo>
                    <a:lnTo>
                      <a:pt x="34" y="34"/>
                    </a:lnTo>
                    <a:lnTo>
                      <a:pt x="29" y="32"/>
                    </a:lnTo>
                    <a:lnTo>
                      <a:pt x="23" y="32"/>
                    </a:lnTo>
                    <a:lnTo>
                      <a:pt x="0" y="26"/>
                    </a:lnTo>
                    <a:close/>
                  </a:path>
                </a:pathLst>
              </a:custGeom>
              <a:solidFill>
                <a:srgbClr val="693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6" name="Freeform 208"/>
              <p:cNvSpPr>
                <a:spLocks/>
              </p:cNvSpPr>
              <p:nvPr/>
            </p:nvSpPr>
            <p:spPr bwMode="auto">
              <a:xfrm>
                <a:off x="1736" y="3071"/>
                <a:ext cx="626" cy="349"/>
              </a:xfrm>
              <a:custGeom>
                <a:avLst/>
                <a:gdLst>
                  <a:gd name="T0" fmla="*/ 0 w 1253"/>
                  <a:gd name="T1" fmla="*/ 1 h 698"/>
                  <a:gd name="T2" fmla="*/ 0 w 1253"/>
                  <a:gd name="T3" fmla="*/ 0 h 698"/>
                  <a:gd name="T4" fmla="*/ 0 w 1253"/>
                  <a:gd name="T5" fmla="*/ 1 h 698"/>
                  <a:gd name="T6" fmla="*/ 0 w 1253"/>
                  <a:gd name="T7" fmla="*/ 1 h 698"/>
                  <a:gd name="T8" fmla="*/ 0 w 1253"/>
                  <a:gd name="T9" fmla="*/ 1 h 698"/>
                  <a:gd name="T10" fmla="*/ 0 w 1253"/>
                  <a:gd name="T11" fmla="*/ 1 h 698"/>
                  <a:gd name="T12" fmla="*/ 0 w 1253"/>
                  <a:gd name="T13" fmla="*/ 1 h 698"/>
                  <a:gd name="T14" fmla="*/ 0 w 1253"/>
                  <a:gd name="T15" fmla="*/ 1 h 698"/>
                  <a:gd name="T16" fmla="*/ 0 w 1253"/>
                  <a:gd name="T17" fmla="*/ 1 h 698"/>
                  <a:gd name="T18" fmla="*/ 0 w 1253"/>
                  <a:gd name="T19" fmla="*/ 1 h 698"/>
                  <a:gd name="T20" fmla="*/ 0 w 1253"/>
                  <a:gd name="T21" fmla="*/ 1 h 698"/>
                  <a:gd name="T22" fmla="*/ 0 w 1253"/>
                  <a:gd name="T23" fmla="*/ 1 h 698"/>
                  <a:gd name="T24" fmla="*/ 0 w 1253"/>
                  <a:gd name="T25" fmla="*/ 1 h 698"/>
                  <a:gd name="T26" fmla="*/ 0 w 1253"/>
                  <a:gd name="T27" fmla="*/ 1 h 698"/>
                  <a:gd name="T28" fmla="*/ 0 w 1253"/>
                  <a:gd name="T29" fmla="*/ 1 h 698"/>
                  <a:gd name="T30" fmla="*/ 0 w 1253"/>
                  <a:gd name="T31" fmla="*/ 1 h 698"/>
                  <a:gd name="T32" fmla="*/ 0 w 1253"/>
                  <a:gd name="T33" fmla="*/ 1 h 698"/>
                  <a:gd name="T34" fmla="*/ 0 w 1253"/>
                  <a:gd name="T35" fmla="*/ 1 h 698"/>
                  <a:gd name="T36" fmla="*/ 0 w 1253"/>
                  <a:gd name="T37" fmla="*/ 1 h 698"/>
                  <a:gd name="T38" fmla="*/ 0 w 1253"/>
                  <a:gd name="T39" fmla="*/ 1 h 698"/>
                  <a:gd name="T40" fmla="*/ 0 w 1253"/>
                  <a:gd name="T41" fmla="*/ 1 h 698"/>
                  <a:gd name="T42" fmla="*/ 0 w 1253"/>
                  <a:gd name="T43" fmla="*/ 1 h 698"/>
                  <a:gd name="T44" fmla="*/ 0 w 1253"/>
                  <a:gd name="T45" fmla="*/ 1 h 698"/>
                  <a:gd name="T46" fmla="*/ 0 w 1253"/>
                  <a:gd name="T47" fmla="*/ 1 h 698"/>
                  <a:gd name="T48" fmla="*/ 0 w 1253"/>
                  <a:gd name="T49" fmla="*/ 1 h 698"/>
                  <a:gd name="T50" fmla="*/ 0 w 1253"/>
                  <a:gd name="T51" fmla="*/ 1 h 698"/>
                  <a:gd name="T52" fmla="*/ 0 w 1253"/>
                  <a:gd name="T53" fmla="*/ 1 h 698"/>
                  <a:gd name="T54" fmla="*/ 0 w 1253"/>
                  <a:gd name="T55" fmla="*/ 1 h 698"/>
                  <a:gd name="T56" fmla="*/ 0 w 1253"/>
                  <a:gd name="T57" fmla="*/ 1 h 698"/>
                  <a:gd name="T58" fmla="*/ 0 w 1253"/>
                  <a:gd name="T59" fmla="*/ 1 h 698"/>
                  <a:gd name="T60" fmla="*/ 0 w 1253"/>
                  <a:gd name="T61" fmla="*/ 1 h 698"/>
                  <a:gd name="T62" fmla="*/ 0 w 1253"/>
                  <a:gd name="T63" fmla="*/ 1 h 698"/>
                  <a:gd name="T64" fmla="*/ 0 w 1253"/>
                  <a:gd name="T65" fmla="*/ 1 h 698"/>
                  <a:gd name="T66" fmla="*/ 0 w 1253"/>
                  <a:gd name="T67" fmla="*/ 1 h 698"/>
                  <a:gd name="T68" fmla="*/ 0 w 1253"/>
                  <a:gd name="T69" fmla="*/ 1 h 698"/>
                  <a:gd name="T70" fmla="*/ 0 w 1253"/>
                  <a:gd name="T71" fmla="*/ 1 h 698"/>
                  <a:gd name="T72" fmla="*/ 0 w 1253"/>
                  <a:gd name="T73" fmla="*/ 1 h 698"/>
                  <a:gd name="T74" fmla="*/ 0 w 1253"/>
                  <a:gd name="T75" fmla="*/ 1 h 698"/>
                  <a:gd name="T76" fmla="*/ 0 w 1253"/>
                  <a:gd name="T77" fmla="*/ 1 h 698"/>
                  <a:gd name="T78" fmla="*/ 0 w 1253"/>
                  <a:gd name="T79" fmla="*/ 1 h 698"/>
                  <a:gd name="T80" fmla="*/ 0 w 1253"/>
                  <a:gd name="T81" fmla="*/ 1 h 698"/>
                  <a:gd name="T82" fmla="*/ 0 w 1253"/>
                  <a:gd name="T83" fmla="*/ 1 h 698"/>
                  <a:gd name="T84" fmla="*/ 0 w 1253"/>
                  <a:gd name="T85" fmla="*/ 1 h 698"/>
                  <a:gd name="T86" fmla="*/ 0 w 1253"/>
                  <a:gd name="T87" fmla="*/ 1 h 698"/>
                  <a:gd name="T88" fmla="*/ 0 w 1253"/>
                  <a:gd name="T89" fmla="*/ 1 h 698"/>
                  <a:gd name="T90" fmla="*/ 0 w 1253"/>
                  <a:gd name="T91" fmla="*/ 1 h 698"/>
                  <a:gd name="T92" fmla="*/ 0 w 1253"/>
                  <a:gd name="T93" fmla="*/ 1 h 698"/>
                  <a:gd name="T94" fmla="*/ 0 w 1253"/>
                  <a:gd name="T95" fmla="*/ 1 h 698"/>
                  <a:gd name="T96" fmla="*/ 0 w 1253"/>
                  <a:gd name="T97" fmla="*/ 1 h 698"/>
                  <a:gd name="T98" fmla="*/ 0 w 1253"/>
                  <a:gd name="T99" fmla="*/ 1 h 6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53"/>
                  <a:gd name="T151" fmla="*/ 0 h 698"/>
                  <a:gd name="T152" fmla="*/ 1253 w 1253"/>
                  <a:gd name="T153" fmla="*/ 698 h 6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53" h="698">
                    <a:moveTo>
                      <a:pt x="8" y="318"/>
                    </a:moveTo>
                    <a:lnTo>
                      <a:pt x="21" y="272"/>
                    </a:lnTo>
                    <a:lnTo>
                      <a:pt x="780" y="6"/>
                    </a:lnTo>
                    <a:lnTo>
                      <a:pt x="782" y="4"/>
                    </a:lnTo>
                    <a:lnTo>
                      <a:pt x="789" y="4"/>
                    </a:lnTo>
                    <a:lnTo>
                      <a:pt x="793" y="0"/>
                    </a:lnTo>
                    <a:lnTo>
                      <a:pt x="801" y="0"/>
                    </a:lnTo>
                    <a:lnTo>
                      <a:pt x="806" y="0"/>
                    </a:lnTo>
                    <a:lnTo>
                      <a:pt x="814" y="0"/>
                    </a:lnTo>
                    <a:lnTo>
                      <a:pt x="822" y="0"/>
                    </a:lnTo>
                    <a:lnTo>
                      <a:pt x="829" y="0"/>
                    </a:lnTo>
                    <a:lnTo>
                      <a:pt x="837" y="2"/>
                    </a:lnTo>
                    <a:lnTo>
                      <a:pt x="846" y="6"/>
                    </a:lnTo>
                    <a:lnTo>
                      <a:pt x="852" y="10"/>
                    </a:lnTo>
                    <a:lnTo>
                      <a:pt x="861" y="15"/>
                    </a:lnTo>
                    <a:lnTo>
                      <a:pt x="869" y="21"/>
                    </a:lnTo>
                    <a:lnTo>
                      <a:pt x="875" y="31"/>
                    </a:lnTo>
                    <a:lnTo>
                      <a:pt x="879" y="36"/>
                    </a:lnTo>
                    <a:lnTo>
                      <a:pt x="884" y="44"/>
                    </a:lnTo>
                    <a:lnTo>
                      <a:pt x="888" y="50"/>
                    </a:lnTo>
                    <a:lnTo>
                      <a:pt x="892" y="55"/>
                    </a:lnTo>
                    <a:lnTo>
                      <a:pt x="896" y="63"/>
                    </a:lnTo>
                    <a:lnTo>
                      <a:pt x="899" y="72"/>
                    </a:lnTo>
                    <a:lnTo>
                      <a:pt x="905" y="78"/>
                    </a:lnTo>
                    <a:lnTo>
                      <a:pt x="909" y="88"/>
                    </a:lnTo>
                    <a:lnTo>
                      <a:pt x="915" y="97"/>
                    </a:lnTo>
                    <a:lnTo>
                      <a:pt x="920" y="109"/>
                    </a:lnTo>
                    <a:lnTo>
                      <a:pt x="928" y="118"/>
                    </a:lnTo>
                    <a:lnTo>
                      <a:pt x="934" y="130"/>
                    </a:lnTo>
                    <a:lnTo>
                      <a:pt x="941" y="141"/>
                    </a:lnTo>
                    <a:lnTo>
                      <a:pt x="949" y="152"/>
                    </a:lnTo>
                    <a:lnTo>
                      <a:pt x="955" y="164"/>
                    </a:lnTo>
                    <a:lnTo>
                      <a:pt x="962" y="177"/>
                    </a:lnTo>
                    <a:lnTo>
                      <a:pt x="968" y="188"/>
                    </a:lnTo>
                    <a:lnTo>
                      <a:pt x="977" y="202"/>
                    </a:lnTo>
                    <a:lnTo>
                      <a:pt x="985" y="213"/>
                    </a:lnTo>
                    <a:lnTo>
                      <a:pt x="993" y="228"/>
                    </a:lnTo>
                    <a:lnTo>
                      <a:pt x="1000" y="242"/>
                    </a:lnTo>
                    <a:lnTo>
                      <a:pt x="1010" y="257"/>
                    </a:lnTo>
                    <a:lnTo>
                      <a:pt x="1017" y="270"/>
                    </a:lnTo>
                    <a:lnTo>
                      <a:pt x="1025" y="284"/>
                    </a:lnTo>
                    <a:lnTo>
                      <a:pt x="1032" y="299"/>
                    </a:lnTo>
                    <a:lnTo>
                      <a:pt x="1042" y="314"/>
                    </a:lnTo>
                    <a:lnTo>
                      <a:pt x="1050" y="327"/>
                    </a:lnTo>
                    <a:lnTo>
                      <a:pt x="1059" y="344"/>
                    </a:lnTo>
                    <a:lnTo>
                      <a:pt x="1067" y="358"/>
                    </a:lnTo>
                    <a:lnTo>
                      <a:pt x="1076" y="373"/>
                    </a:lnTo>
                    <a:lnTo>
                      <a:pt x="1084" y="388"/>
                    </a:lnTo>
                    <a:lnTo>
                      <a:pt x="1091" y="401"/>
                    </a:lnTo>
                    <a:lnTo>
                      <a:pt x="1101" y="417"/>
                    </a:lnTo>
                    <a:lnTo>
                      <a:pt x="1108" y="430"/>
                    </a:lnTo>
                    <a:lnTo>
                      <a:pt x="1116" y="443"/>
                    </a:lnTo>
                    <a:lnTo>
                      <a:pt x="1126" y="459"/>
                    </a:lnTo>
                    <a:lnTo>
                      <a:pt x="1133" y="472"/>
                    </a:lnTo>
                    <a:lnTo>
                      <a:pt x="1141" y="487"/>
                    </a:lnTo>
                    <a:lnTo>
                      <a:pt x="1148" y="498"/>
                    </a:lnTo>
                    <a:lnTo>
                      <a:pt x="1156" y="512"/>
                    </a:lnTo>
                    <a:lnTo>
                      <a:pt x="1164" y="525"/>
                    </a:lnTo>
                    <a:lnTo>
                      <a:pt x="1171" y="538"/>
                    </a:lnTo>
                    <a:lnTo>
                      <a:pt x="1177" y="550"/>
                    </a:lnTo>
                    <a:lnTo>
                      <a:pt x="1185" y="561"/>
                    </a:lnTo>
                    <a:lnTo>
                      <a:pt x="1190" y="573"/>
                    </a:lnTo>
                    <a:lnTo>
                      <a:pt x="1198" y="584"/>
                    </a:lnTo>
                    <a:lnTo>
                      <a:pt x="1204" y="594"/>
                    </a:lnTo>
                    <a:lnTo>
                      <a:pt x="1209" y="605"/>
                    </a:lnTo>
                    <a:lnTo>
                      <a:pt x="1215" y="614"/>
                    </a:lnTo>
                    <a:lnTo>
                      <a:pt x="1219" y="622"/>
                    </a:lnTo>
                    <a:lnTo>
                      <a:pt x="1224" y="630"/>
                    </a:lnTo>
                    <a:lnTo>
                      <a:pt x="1228" y="639"/>
                    </a:lnTo>
                    <a:lnTo>
                      <a:pt x="1234" y="645"/>
                    </a:lnTo>
                    <a:lnTo>
                      <a:pt x="1238" y="653"/>
                    </a:lnTo>
                    <a:lnTo>
                      <a:pt x="1240" y="658"/>
                    </a:lnTo>
                    <a:lnTo>
                      <a:pt x="1242" y="664"/>
                    </a:lnTo>
                    <a:lnTo>
                      <a:pt x="1243" y="668"/>
                    </a:lnTo>
                    <a:lnTo>
                      <a:pt x="1247" y="673"/>
                    </a:lnTo>
                    <a:lnTo>
                      <a:pt x="1251" y="677"/>
                    </a:lnTo>
                    <a:lnTo>
                      <a:pt x="1253" y="679"/>
                    </a:lnTo>
                    <a:lnTo>
                      <a:pt x="1137" y="698"/>
                    </a:lnTo>
                    <a:lnTo>
                      <a:pt x="1137" y="696"/>
                    </a:lnTo>
                    <a:lnTo>
                      <a:pt x="1135" y="691"/>
                    </a:lnTo>
                    <a:lnTo>
                      <a:pt x="1131" y="681"/>
                    </a:lnTo>
                    <a:lnTo>
                      <a:pt x="1129" y="673"/>
                    </a:lnTo>
                    <a:lnTo>
                      <a:pt x="1126" y="666"/>
                    </a:lnTo>
                    <a:lnTo>
                      <a:pt x="1124" y="660"/>
                    </a:lnTo>
                    <a:lnTo>
                      <a:pt x="1122" y="653"/>
                    </a:lnTo>
                    <a:lnTo>
                      <a:pt x="1120" y="645"/>
                    </a:lnTo>
                    <a:lnTo>
                      <a:pt x="1116" y="635"/>
                    </a:lnTo>
                    <a:lnTo>
                      <a:pt x="1112" y="628"/>
                    </a:lnTo>
                    <a:lnTo>
                      <a:pt x="1110" y="618"/>
                    </a:lnTo>
                    <a:lnTo>
                      <a:pt x="1107" y="609"/>
                    </a:lnTo>
                    <a:lnTo>
                      <a:pt x="1103" y="597"/>
                    </a:lnTo>
                    <a:lnTo>
                      <a:pt x="1099" y="588"/>
                    </a:lnTo>
                    <a:lnTo>
                      <a:pt x="1093" y="576"/>
                    </a:lnTo>
                    <a:lnTo>
                      <a:pt x="1091" y="565"/>
                    </a:lnTo>
                    <a:lnTo>
                      <a:pt x="1086" y="554"/>
                    </a:lnTo>
                    <a:lnTo>
                      <a:pt x="1082" y="542"/>
                    </a:lnTo>
                    <a:lnTo>
                      <a:pt x="1078" y="529"/>
                    </a:lnTo>
                    <a:lnTo>
                      <a:pt x="1074" y="517"/>
                    </a:lnTo>
                    <a:lnTo>
                      <a:pt x="1069" y="504"/>
                    </a:lnTo>
                    <a:lnTo>
                      <a:pt x="1063" y="493"/>
                    </a:lnTo>
                    <a:lnTo>
                      <a:pt x="1057" y="479"/>
                    </a:lnTo>
                    <a:lnTo>
                      <a:pt x="1053" y="466"/>
                    </a:lnTo>
                    <a:lnTo>
                      <a:pt x="1048" y="451"/>
                    </a:lnTo>
                    <a:lnTo>
                      <a:pt x="1042" y="440"/>
                    </a:lnTo>
                    <a:lnTo>
                      <a:pt x="1036" y="424"/>
                    </a:lnTo>
                    <a:lnTo>
                      <a:pt x="1032" y="413"/>
                    </a:lnTo>
                    <a:lnTo>
                      <a:pt x="1025" y="398"/>
                    </a:lnTo>
                    <a:lnTo>
                      <a:pt x="1019" y="382"/>
                    </a:lnTo>
                    <a:lnTo>
                      <a:pt x="1013" y="369"/>
                    </a:lnTo>
                    <a:lnTo>
                      <a:pt x="1008" y="356"/>
                    </a:lnTo>
                    <a:lnTo>
                      <a:pt x="1002" y="341"/>
                    </a:lnTo>
                    <a:lnTo>
                      <a:pt x="996" y="327"/>
                    </a:lnTo>
                    <a:lnTo>
                      <a:pt x="989" y="312"/>
                    </a:lnTo>
                    <a:lnTo>
                      <a:pt x="983" y="301"/>
                    </a:lnTo>
                    <a:lnTo>
                      <a:pt x="975" y="287"/>
                    </a:lnTo>
                    <a:lnTo>
                      <a:pt x="970" y="272"/>
                    </a:lnTo>
                    <a:lnTo>
                      <a:pt x="964" y="259"/>
                    </a:lnTo>
                    <a:lnTo>
                      <a:pt x="956" y="247"/>
                    </a:lnTo>
                    <a:lnTo>
                      <a:pt x="951" y="234"/>
                    </a:lnTo>
                    <a:lnTo>
                      <a:pt x="945" y="223"/>
                    </a:lnTo>
                    <a:lnTo>
                      <a:pt x="939" y="209"/>
                    </a:lnTo>
                    <a:lnTo>
                      <a:pt x="932" y="198"/>
                    </a:lnTo>
                    <a:lnTo>
                      <a:pt x="926" y="187"/>
                    </a:lnTo>
                    <a:lnTo>
                      <a:pt x="918" y="175"/>
                    </a:lnTo>
                    <a:lnTo>
                      <a:pt x="913" y="164"/>
                    </a:lnTo>
                    <a:lnTo>
                      <a:pt x="907" y="154"/>
                    </a:lnTo>
                    <a:lnTo>
                      <a:pt x="899" y="143"/>
                    </a:lnTo>
                    <a:lnTo>
                      <a:pt x="894" y="133"/>
                    </a:lnTo>
                    <a:lnTo>
                      <a:pt x="886" y="124"/>
                    </a:lnTo>
                    <a:lnTo>
                      <a:pt x="880" y="116"/>
                    </a:lnTo>
                    <a:lnTo>
                      <a:pt x="875" y="107"/>
                    </a:lnTo>
                    <a:lnTo>
                      <a:pt x="869" y="99"/>
                    </a:lnTo>
                    <a:lnTo>
                      <a:pt x="861" y="93"/>
                    </a:lnTo>
                    <a:lnTo>
                      <a:pt x="856" y="88"/>
                    </a:lnTo>
                    <a:lnTo>
                      <a:pt x="850" y="80"/>
                    </a:lnTo>
                    <a:lnTo>
                      <a:pt x="844" y="76"/>
                    </a:lnTo>
                    <a:lnTo>
                      <a:pt x="839" y="71"/>
                    </a:lnTo>
                    <a:lnTo>
                      <a:pt x="833" y="67"/>
                    </a:lnTo>
                    <a:lnTo>
                      <a:pt x="825" y="63"/>
                    </a:lnTo>
                    <a:lnTo>
                      <a:pt x="818" y="61"/>
                    </a:lnTo>
                    <a:lnTo>
                      <a:pt x="810" y="57"/>
                    </a:lnTo>
                    <a:lnTo>
                      <a:pt x="803" y="57"/>
                    </a:lnTo>
                    <a:lnTo>
                      <a:pt x="791" y="55"/>
                    </a:lnTo>
                    <a:lnTo>
                      <a:pt x="782" y="55"/>
                    </a:lnTo>
                    <a:lnTo>
                      <a:pt x="770" y="55"/>
                    </a:lnTo>
                    <a:lnTo>
                      <a:pt x="761" y="55"/>
                    </a:lnTo>
                    <a:lnTo>
                      <a:pt x="747" y="55"/>
                    </a:lnTo>
                    <a:lnTo>
                      <a:pt x="734" y="57"/>
                    </a:lnTo>
                    <a:lnTo>
                      <a:pt x="721" y="61"/>
                    </a:lnTo>
                    <a:lnTo>
                      <a:pt x="707" y="63"/>
                    </a:lnTo>
                    <a:lnTo>
                      <a:pt x="692" y="65"/>
                    </a:lnTo>
                    <a:lnTo>
                      <a:pt x="679" y="69"/>
                    </a:lnTo>
                    <a:lnTo>
                      <a:pt x="664" y="72"/>
                    </a:lnTo>
                    <a:lnTo>
                      <a:pt x="649" y="78"/>
                    </a:lnTo>
                    <a:lnTo>
                      <a:pt x="631" y="80"/>
                    </a:lnTo>
                    <a:lnTo>
                      <a:pt x="616" y="86"/>
                    </a:lnTo>
                    <a:lnTo>
                      <a:pt x="599" y="90"/>
                    </a:lnTo>
                    <a:lnTo>
                      <a:pt x="582" y="95"/>
                    </a:lnTo>
                    <a:lnTo>
                      <a:pt x="565" y="101"/>
                    </a:lnTo>
                    <a:lnTo>
                      <a:pt x="548" y="107"/>
                    </a:lnTo>
                    <a:lnTo>
                      <a:pt x="529" y="112"/>
                    </a:lnTo>
                    <a:lnTo>
                      <a:pt x="514" y="120"/>
                    </a:lnTo>
                    <a:lnTo>
                      <a:pt x="495" y="126"/>
                    </a:lnTo>
                    <a:lnTo>
                      <a:pt x="476" y="131"/>
                    </a:lnTo>
                    <a:lnTo>
                      <a:pt x="459" y="137"/>
                    </a:lnTo>
                    <a:lnTo>
                      <a:pt x="440" y="145"/>
                    </a:lnTo>
                    <a:lnTo>
                      <a:pt x="422" y="152"/>
                    </a:lnTo>
                    <a:lnTo>
                      <a:pt x="403" y="160"/>
                    </a:lnTo>
                    <a:lnTo>
                      <a:pt x="386" y="168"/>
                    </a:lnTo>
                    <a:lnTo>
                      <a:pt x="369" y="175"/>
                    </a:lnTo>
                    <a:lnTo>
                      <a:pt x="350" y="181"/>
                    </a:lnTo>
                    <a:lnTo>
                      <a:pt x="331" y="188"/>
                    </a:lnTo>
                    <a:lnTo>
                      <a:pt x="314" y="196"/>
                    </a:lnTo>
                    <a:lnTo>
                      <a:pt x="297" y="204"/>
                    </a:lnTo>
                    <a:lnTo>
                      <a:pt x="278" y="211"/>
                    </a:lnTo>
                    <a:lnTo>
                      <a:pt x="263" y="219"/>
                    </a:lnTo>
                    <a:lnTo>
                      <a:pt x="246" y="225"/>
                    </a:lnTo>
                    <a:lnTo>
                      <a:pt x="230" y="234"/>
                    </a:lnTo>
                    <a:lnTo>
                      <a:pt x="213" y="240"/>
                    </a:lnTo>
                    <a:lnTo>
                      <a:pt x="196" y="247"/>
                    </a:lnTo>
                    <a:lnTo>
                      <a:pt x="181" y="253"/>
                    </a:lnTo>
                    <a:lnTo>
                      <a:pt x="166" y="261"/>
                    </a:lnTo>
                    <a:lnTo>
                      <a:pt x="151" y="266"/>
                    </a:lnTo>
                    <a:lnTo>
                      <a:pt x="137" y="272"/>
                    </a:lnTo>
                    <a:lnTo>
                      <a:pt x="126" y="280"/>
                    </a:lnTo>
                    <a:lnTo>
                      <a:pt x="113" y="287"/>
                    </a:lnTo>
                    <a:lnTo>
                      <a:pt x="99" y="291"/>
                    </a:lnTo>
                    <a:lnTo>
                      <a:pt x="88" y="297"/>
                    </a:lnTo>
                    <a:lnTo>
                      <a:pt x="75" y="303"/>
                    </a:lnTo>
                    <a:lnTo>
                      <a:pt x="67" y="306"/>
                    </a:lnTo>
                    <a:lnTo>
                      <a:pt x="56" y="312"/>
                    </a:lnTo>
                    <a:lnTo>
                      <a:pt x="46" y="316"/>
                    </a:lnTo>
                    <a:lnTo>
                      <a:pt x="37" y="322"/>
                    </a:lnTo>
                    <a:lnTo>
                      <a:pt x="31" y="325"/>
                    </a:lnTo>
                    <a:lnTo>
                      <a:pt x="23" y="327"/>
                    </a:lnTo>
                    <a:lnTo>
                      <a:pt x="18" y="329"/>
                    </a:lnTo>
                    <a:lnTo>
                      <a:pt x="12" y="333"/>
                    </a:lnTo>
                    <a:lnTo>
                      <a:pt x="8" y="335"/>
                    </a:lnTo>
                    <a:lnTo>
                      <a:pt x="2" y="339"/>
                    </a:lnTo>
                    <a:lnTo>
                      <a:pt x="0" y="341"/>
                    </a:lnTo>
                    <a:lnTo>
                      <a:pt x="8" y="318"/>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7" name="Freeform 209"/>
              <p:cNvSpPr>
                <a:spLocks/>
              </p:cNvSpPr>
              <p:nvPr/>
            </p:nvSpPr>
            <p:spPr bwMode="auto">
              <a:xfrm>
                <a:off x="1888" y="2956"/>
                <a:ext cx="161" cy="131"/>
              </a:xfrm>
              <a:custGeom>
                <a:avLst/>
                <a:gdLst>
                  <a:gd name="T0" fmla="*/ 0 w 323"/>
                  <a:gd name="T1" fmla="*/ 1 h 261"/>
                  <a:gd name="T2" fmla="*/ 0 w 323"/>
                  <a:gd name="T3" fmla="*/ 1 h 261"/>
                  <a:gd name="T4" fmla="*/ 0 w 323"/>
                  <a:gd name="T5" fmla="*/ 1 h 261"/>
                  <a:gd name="T6" fmla="*/ 0 w 323"/>
                  <a:gd name="T7" fmla="*/ 1 h 261"/>
                  <a:gd name="T8" fmla="*/ 0 w 323"/>
                  <a:gd name="T9" fmla="*/ 1 h 261"/>
                  <a:gd name="T10" fmla="*/ 0 w 323"/>
                  <a:gd name="T11" fmla="*/ 1 h 261"/>
                  <a:gd name="T12" fmla="*/ 0 w 323"/>
                  <a:gd name="T13" fmla="*/ 1 h 261"/>
                  <a:gd name="T14" fmla="*/ 0 w 323"/>
                  <a:gd name="T15" fmla="*/ 0 h 261"/>
                  <a:gd name="T16" fmla="*/ 0 w 323"/>
                  <a:gd name="T17" fmla="*/ 0 h 261"/>
                  <a:gd name="T18" fmla="*/ 0 w 323"/>
                  <a:gd name="T19" fmla="*/ 1 h 261"/>
                  <a:gd name="T20" fmla="*/ 0 w 323"/>
                  <a:gd name="T21" fmla="*/ 1 h 261"/>
                  <a:gd name="T22" fmla="*/ 0 w 323"/>
                  <a:gd name="T23" fmla="*/ 1 h 261"/>
                  <a:gd name="T24" fmla="*/ 0 w 323"/>
                  <a:gd name="T25" fmla="*/ 1 h 261"/>
                  <a:gd name="T26" fmla="*/ 0 w 323"/>
                  <a:gd name="T27" fmla="*/ 1 h 261"/>
                  <a:gd name="T28" fmla="*/ 0 w 323"/>
                  <a:gd name="T29" fmla="*/ 1 h 261"/>
                  <a:gd name="T30" fmla="*/ 0 w 323"/>
                  <a:gd name="T31" fmla="*/ 1 h 261"/>
                  <a:gd name="T32" fmla="*/ 0 w 323"/>
                  <a:gd name="T33" fmla="*/ 1 h 261"/>
                  <a:gd name="T34" fmla="*/ 0 w 323"/>
                  <a:gd name="T35" fmla="*/ 1 h 261"/>
                  <a:gd name="T36" fmla="*/ 0 w 323"/>
                  <a:gd name="T37" fmla="*/ 1 h 261"/>
                  <a:gd name="T38" fmla="*/ 0 w 323"/>
                  <a:gd name="T39" fmla="*/ 1 h 261"/>
                  <a:gd name="T40" fmla="*/ 0 w 323"/>
                  <a:gd name="T41" fmla="*/ 1 h 261"/>
                  <a:gd name="T42" fmla="*/ 0 w 323"/>
                  <a:gd name="T43" fmla="*/ 1 h 261"/>
                  <a:gd name="T44" fmla="*/ 0 w 323"/>
                  <a:gd name="T45" fmla="*/ 1 h 261"/>
                  <a:gd name="T46" fmla="*/ 0 w 323"/>
                  <a:gd name="T47" fmla="*/ 1 h 261"/>
                  <a:gd name="T48" fmla="*/ 0 w 323"/>
                  <a:gd name="T49" fmla="*/ 1 h 261"/>
                  <a:gd name="T50" fmla="*/ 0 w 323"/>
                  <a:gd name="T51" fmla="*/ 1 h 261"/>
                  <a:gd name="T52" fmla="*/ 0 w 323"/>
                  <a:gd name="T53" fmla="*/ 1 h 261"/>
                  <a:gd name="T54" fmla="*/ 0 w 323"/>
                  <a:gd name="T55" fmla="*/ 1 h 261"/>
                  <a:gd name="T56" fmla="*/ 0 w 323"/>
                  <a:gd name="T57" fmla="*/ 1 h 261"/>
                  <a:gd name="T58" fmla="*/ 0 w 323"/>
                  <a:gd name="T59" fmla="*/ 1 h 261"/>
                  <a:gd name="T60" fmla="*/ 0 w 323"/>
                  <a:gd name="T61" fmla="*/ 1 h 261"/>
                  <a:gd name="T62" fmla="*/ 0 w 323"/>
                  <a:gd name="T63" fmla="*/ 1 h 261"/>
                  <a:gd name="T64" fmla="*/ 0 w 323"/>
                  <a:gd name="T65" fmla="*/ 1 h 261"/>
                  <a:gd name="T66" fmla="*/ 0 w 323"/>
                  <a:gd name="T67" fmla="*/ 1 h 261"/>
                  <a:gd name="T68" fmla="*/ 0 w 323"/>
                  <a:gd name="T69" fmla="*/ 1 h 261"/>
                  <a:gd name="T70" fmla="*/ 0 w 323"/>
                  <a:gd name="T71" fmla="*/ 1 h 261"/>
                  <a:gd name="T72" fmla="*/ 0 w 323"/>
                  <a:gd name="T73" fmla="*/ 1 h 261"/>
                  <a:gd name="T74" fmla="*/ 0 w 323"/>
                  <a:gd name="T75" fmla="*/ 1 h 261"/>
                  <a:gd name="T76" fmla="*/ 0 w 323"/>
                  <a:gd name="T77" fmla="*/ 1 h 261"/>
                  <a:gd name="T78" fmla="*/ 0 w 323"/>
                  <a:gd name="T79" fmla="*/ 1 h 261"/>
                  <a:gd name="T80" fmla="*/ 0 w 323"/>
                  <a:gd name="T81" fmla="*/ 1 h 261"/>
                  <a:gd name="T82" fmla="*/ 0 w 323"/>
                  <a:gd name="T83" fmla="*/ 1 h 261"/>
                  <a:gd name="T84" fmla="*/ 0 w 323"/>
                  <a:gd name="T85" fmla="*/ 1 h 261"/>
                  <a:gd name="T86" fmla="*/ 0 w 323"/>
                  <a:gd name="T87" fmla="*/ 1 h 261"/>
                  <a:gd name="T88" fmla="*/ 0 w 323"/>
                  <a:gd name="T89" fmla="*/ 1 h 2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23"/>
                  <a:gd name="T136" fmla="*/ 0 h 261"/>
                  <a:gd name="T137" fmla="*/ 323 w 323"/>
                  <a:gd name="T138" fmla="*/ 261 h 26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23" h="261">
                    <a:moveTo>
                      <a:pt x="9" y="127"/>
                    </a:moveTo>
                    <a:lnTo>
                      <a:pt x="7" y="125"/>
                    </a:lnTo>
                    <a:lnTo>
                      <a:pt x="5" y="116"/>
                    </a:lnTo>
                    <a:lnTo>
                      <a:pt x="1" y="110"/>
                    </a:lnTo>
                    <a:lnTo>
                      <a:pt x="1" y="105"/>
                    </a:lnTo>
                    <a:lnTo>
                      <a:pt x="0" y="99"/>
                    </a:lnTo>
                    <a:lnTo>
                      <a:pt x="0" y="91"/>
                    </a:lnTo>
                    <a:lnTo>
                      <a:pt x="0" y="82"/>
                    </a:lnTo>
                    <a:lnTo>
                      <a:pt x="1" y="74"/>
                    </a:lnTo>
                    <a:lnTo>
                      <a:pt x="3" y="65"/>
                    </a:lnTo>
                    <a:lnTo>
                      <a:pt x="9" y="55"/>
                    </a:lnTo>
                    <a:lnTo>
                      <a:pt x="15" y="46"/>
                    </a:lnTo>
                    <a:lnTo>
                      <a:pt x="22" y="38"/>
                    </a:lnTo>
                    <a:lnTo>
                      <a:pt x="26" y="32"/>
                    </a:lnTo>
                    <a:lnTo>
                      <a:pt x="32" y="28"/>
                    </a:lnTo>
                    <a:lnTo>
                      <a:pt x="39" y="23"/>
                    </a:lnTo>
                    <a:lnTo>
                      <a:pt x="45" y="21"/>
                    </a:lnTo>
                    <a:lnTo>
                      <a:pt x="53" y="15"/>
                    </a:lnTo>
                    <a:lnTo>
                      <a:pt x="60" y="11"/>
                    </a:lnTo>
                    <a:lnTo>
                      <a:pt x="66" y="8"/>
                    </a:lnTo>
                    <a:lnTo>
                      <a:pt x="76" y="6"/>
                    </a:lnTo>
                    <a:lnTo>
                      <a:pt x="83" y="2"/>
                    </a:lnTo>
                    <a:lnTo>
                      <a:pt x="91" y="2"/>
                    </a:lnTo>
                    <a:lnTo>
                      <a:pt x="98" y="0"/>
                    </a:lnTo>
                    <a:lnTo>
                      <a:pt x="108" y="0"/>
                    </a:lnTo>
                    <a:lnTo>
                      <a:pt x="117" y="0"/>
                    </a:lnTo>
                    <a:lnTo>
                      <a:pt x="125" y="0"/>
                    </a:lnTo>
                    <a:lnTo>
                      <a:pt x="133" y="0"/>
                    </a:lnTo>
                    <a:lnTo>
                      <a:pt x="142" y="0"/>
                    </a:lnTo>
                    <a:lnTo>
                      <a:pt x="152" y="2"/>
                    </a:lnTo>
                    <a:lnTo>
                      <a:pt x="159" y="4"/>
                    </a:lnTo>
                    <a:lnTo>
                      <a:pt x="167" y="6"/>
                    </a:lnTo>
                    <a:lnTo>
                      <a:pt x="176" y="9"/>
                    </a:lnTo>
                    <a:lnTo>
                      <a:pt x="184" y="11"/>
                    </a:lnTo>
                    <a:lnTo>
                      <a:pt x="192" y="13"/>
                    </a:lnTo>
                    <a:lnTo>
                      <a:pt x="201" y="17"/>
                    </a:lnTo>
                    <a:lnTo>
                      <a:pt x="209" y="21"/>
                    </a:lnTo>
                    <a:lnTo>
                      <a:pt x="216" y="23"/>
                    </a:lnTo>
                    <a:lnTo>
                      <a:pt x="224" y="28"/>
                    </a:lnTo>
                    <a:lnTo>
                      <a:pt x="231" y="32"/>
                    </a:lnTo>
                    <a:lnTo>
                      <a:pt x="239" y="36"/>
                    </a:lnTo>
                    <a:lnTo>
                      <a:pt x="245" y="42"/>
                    </a:lnTo>
                    <a:lnTo>
                      <a:pt x="250" y="46"/>
                    </a:lnTo>
                    <a:lnTo>
                      <a:pt x="258" y="51"/>
                    </a:lnTo>
                    <a:lnTo>
                      <a:pt x="264" y="57"/>
                    </a:lnTo>
                    <a:lnTo>
                      <a:pt x="269" y="63"/>
                    </a:lnTo>
                    <a:lnTo>
                      <a:pt x="275" y="68"/>
                    </a:lnTo>
                    <a:lnTo>
                      <a:pt x="281" y="76"/>
                    </a:lnTo>
                    <a:lnTo>
                      <a:pt x="285" y="82"/>
                    </a:lnTo>
                    <a:lnTo>
                      <a:pt x="288" y="87"/>
                    </a:lnTo>
                    <a:lnTo>
                      <a:pt x="292" y="93"/>
                    </a:lnTo>
                    <a:lnTo>
                      <a:pt x="296" y="99"/>
                    </a:lnTo>
                    <a:lnTo>
                      <a:pt x="302" y="106"/>
                    </a:lnTo>
                    <a:lnTo>
                      <a:pt x="304" y="112"/>
                    </a:lnTo>
                    <a:lnTo>
                      <a:pt x="307" y="120"/>
                    </a:lnTo>
                    <a:lnTo>
                      <a:pt x="311" y="127"/>
                    </a:lnTo>
                    <a:lnTo>
                      <a:pt x="313" y="135"/>
                    </a:lnTo>
                    <a:lnTo>
                      <a:pt x="315" y="141"/>
                    </a:lnTo>
                    <a:lnTo>
                      <a:pt x="317" y="148"/>
                    </a:lnTo>
                    <a:lnTo>
                      <a:pt x="319" y="156"/>
                    </a:lnTo>
                    <a:lnTo>
                      <a:pt x="321" y="162"/>
                    </a:lnTo>
                    <a:lnTo>
                      <a:pt x="321" y="169"/>
                    </a:lnTo>
                    <a:lnTo>
                      <a:pt x="323" y="177"/>
                    </a:lnTo>
                    <a:lnTo>
                      <a:pt x="323" y="183"/>
                    </a:lnTo>
                    <a:lnTo>
                      <a:pt x="323" y="190"/>
                    </a:lnTo>
                    <a:lnTo>
                      <a:pt x="321" y="196"/>
                    </a:lnTo>
                    <a:lnTo>
                      <a:pt x="319" y="202"/>
                    </a:lnTo>
                    <a:lnTo>
                      <a:pt x="317" y="207"/>
                    </a:lnTo>
                    <a:lnTo>
                      <a:pt x="315" y="215"/>
                    </a:lnTo>
                    <a:lnTo>
                      <a:pt x="313" y="221"/>
                    </a:lnTo>
                    <a:lnTo>
                      <a:pt x="309" y="226"/>
                    </a:lnTo>
                    <a:lnTo>
                      <a:pt x="306" y="232"/>
                    </a:lnTo>
                    <a:lnTo>
                      <a:pt x="302" y="236"/>
                    </a:lnTo>
                    <a:lnTo>
                      <a:pt x="296" y="240"/>
                    </a:lnTo>
                    <a:lnTo>
                      <a:pt x="290" y="245"/>
                    </a:lnTo>
                    <a:lnTo>
                      <a:pt x="285" y="247"/>
                    </a:lnTo>
                    <a:lnTo>
                      <a:pt x="279" y="251"/>
                    </a:lnTo>
                    <a:lnTo>
                      <a:pt x="269" y="255"/>
                    </a:lnTo>
                    <a:lnTo>
                      <a:pt x="262" y="257"/>
                    </a:lnTo>
                    <a:lnTo>
                      <a:pt x="254" y="259"/>
                    </a:lnTo>
                    <a:lnTo>
                      <a:pt x="245" y="261"/>
                    </a:lnTo>
                    <a:lnTo>
                      <a:pt x="216" y="213"/>
                    </a:lnTo>
                    <a:lnTo>
                      <a:pt x="220" y="211"/>
                    </a:lnTo>
                    <a:lnTo>
                      <a:pt x="226" y="211"/>
                    </a:lnTo>
                    <a:lnTo>
                      <a:pt x="230" y="207"/>
                    </a:lnTo>
                    <a:lnTo>
                      <a:pt x="235" y="205"/>
                    </a:lnTo>
                    <a:lnTo>
                      <a:pt x="241" y="203"/>
                    </a:lnTo>
                    <a:lnTo>
                      <a:pt x="247" y="202"/>
                    </a:lnTo>
                    <a:lnTo>
                      <a:pt x="250" y="196"/>
                    </a:lnTo>
                    <a:lnTo>
                      <a:pt x="256" y="190"/>
                    </a:lnTo>
                    <a:lnTo>
                      <a:pt x="258" y="183"/>
                    </a:lnTo>
                    <a:lnTo>
                      <a:pt x="262" y="177"/>
                    </a:lnTo>
                    <a:lnTo>
                      <a:pt x="264" y="167"/>
                    </a:lnTo>
                    <a:lnTo>
                      <a:pt x="266" y="158"/>
                    </a:lnTo>
                    <a:lnTo>
                      <a:pt x="264" y="152"/>
                    </a:lnTo>
                    <a:lnTo>
                      <a:pt x="264" y="146"/>
                    </a:lnTo>
                    <a:lnTo>
                      <a:pt x="262" y="141"/>
                    </a:lnTo>
                    <a:lnTo>
                      <a:pt x="262" y="135"/>
                    </a:lnTo>
                    <a:lnTo>
                      <a:pt x="258" y="127"/>
                    </a:lnTo>
                    <a:lnTo>
                      <a:pt x="256" y="120"/>
                    </a:lnTo>
                    <a:lnTo>
                      <a:pt x="254" y="114"/>
                    </a:lnTo>
                    <a:lnTo>
                      <a:pt x="252" y="108"/>
                    </a:lnTo>
                    <a:lnTo>
                      <a:pt x="249" y="103"/>
                    </a:lnTo>
                    <a:lnTo>
                      <a:pt x="247" y="97"/>
                    </a:lnTo>
                    <a:lnTo>
                      <a:pt x="245" y="91"/>
                    </a:lnTo>
                    <a:lnTo>
                      <a:pt x="243" y="87"/>
                    </a:lnTo>
                    <a:lnTo>
                      <a:pt x="235" y="78"/>
                    </a:lnTo>
                    <a:lnTo>
                      <a:pt x="228" y="70"/>
                    </a:lnTo>
                    <a:lnTo>
                      <a:pt x="222" y="63"/>
                    </a:lnTo>
                    <a:lnTo>
                      <a:pt x="214" y="57"/>
                    </a:lnTo>
                    <a:lnTo>
                      <a:pt x="207" y="49"/>
                    </a:lnTo>
                    <a:lnTo>
                      <a:pt x="199" y="46"/>
                    </a:lnTo>
                    <a:lnTo>
                      <a:pt x="190" y="42"/>
                    </a:lnTo>
                    <a:lnTo>
                      <a:pt x="182" y="40"/>
                    </a:lnTo>
                    <a:lnTo>
                      <a:pt x="173" y="36"/>
                    </a:lnTo>
                    <a:lnTo>
                      <a:pt x="163" y="34"/>
                    </a:lnTo>
                    <a:lnTo>
                      <a:pt x="154" y="32"/>
                    </a:lnTo>
                    <a:lnTo>
                      <a:pt x="144" y="32"/>
                    </a:lnTo>
                    <a:lnTo>
                      <a:pt x="133" y="32"/>
                    </a:lnTo>
                    <a:lnTo>
                      <a:pt x="123" y="32"/>
                    </a:lnTo>
                    <a:lnTo>
                      <a:pt x="114" y="32"/>
                    </a:lnTo>
                    <a:lnTo>
                      <a:pt x="104" y="36"/>
                    </a:lnTo>
                    <a:lnTo>
                      <a:pt x="95" y="38"/>
                    </a:lnTo>
                    <a:lnTo>
                      <a:pt x="87" y="42"/>
                    </a:lnTo>
                    <a:lnTo>
                      <a:pt x="79" y="46"/>
                    </a:lnTo>
                    <a:lnTo>
                      <a:pt x="74" y="49"/>
                    </a:lnTo>
                    <a:lnTo>
                      <a:pt x="66" y="55"/>
                    </a:lnTo>
                    <a:lnTo>
                      <a:pt x="60" y="61"/>
                    </a:lnTo>
                    <a:lnTo>
                      <a:pt x="55" y="67"/>
                    </a:lnTo>
                    <a:lnTo>
                      <a:pt x="53" y="76"/>
                    </a:lnTo>
                    <a:lnTo>
                      <a:pt x="49" y="82"/>
                    </a:lnTo>
                    <a:lnTo>
                      <a:pt x="49" y="91"/>
                    </a:lnTo>
                    <a:lnTo>
                      <a:pt x="49" y="101"/>
                    </a:lnTo>
                    <a:lnTo>
                      <a:pt x="51" y="110"/>
                    </a:lnTo>
                    <a:lnTo>
                      <a:pt x="9" y="127"/>
                    </a:lnTo>
                    <a:close/>
                  </a:path>
                </a:pathLst>
              </a:custGeom>
              <a:solidFill>
                <a:srgbClr val="1252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8" name="Freeform 210"/>
              <p:cNvSpPr>
                <a:spLocks/>
              </p:cNvSpPr>
              <p:nvPr/>
            </p:nvSpPr>
            <p:spPr bwMode="auto">
              <a:xfrm>
                <a:off x="1623" y="3416"/>
                <a:ext cx="730" cy="292"/>
              </a:xfrm>
              <a:custGeom>
                <a:avLst/>
                <a:gdLst>
                  <a:gd name="T0" fmla="*/ 0 w 1462"/>
                  <a:gd name="T1" fmla="*/ 1 h 583"/>
                  <a:gd name="T2" fmla="*/ 0 w 1462"/>
                  <a:gd name="T3" fmla="*/ 1 h 583"/>
                  <a:gd name="T4" fmla="*/ 0 w 1462"/>
                  <a:gd name="T5" fmla="*/ 1 h 583"/>
                  <a:gd name="T6" fmla="*/ 0 w 1462"/>
                  <a:gd name="T7" fmla="*/ 1 h 583"/>
                  <a:gd name="T8" fmla="*/ 0 w 1462"/>
                  <a:gd name="T9" fmla="*/ 1 h 583"/>
                  <a:gd name="T10" fmla="*/ 0 w 1462"/>
                  <a:gd name="T11" fmla="*/ 1 h 583"/>
                  <a:gd name="T12" fmla="*/ 0 w 1462"/>
                  <a:gd name="T13" fmla="*/ 1 h 583"/>
                  <a:gd name="T14" fmla="*/ 0 w 1462"/>
                  <a:gd name="T15" fmla="*/ 1 h 583"/>
                  <a:gd name="T16" fmla="*/ 0 w 1462"/>
                  <a:gd name="T17" fmla="*/ 1 h 583"/>
                  <a:gd name="T18" fmla="*/ 0 w 1462"/>
                  <a:gd name="T19" fmla="*/ 1 h 583"/>
                  <a:gd name="T20" fmla="*/ 0 w 1462"/>
                  <a:gd name="T21" fmla="*/ 1 h 583"/>
                  <a:gd name="T22" fmla="*/ 0 w 1462"/>
                  <a:gd name="T23" fmla="*/ 1 h 583"/>
                  <a:gd name="T24" fmla="*/ 0 w 1462"/>
                  <a:gd name="T25" fmla="*/ 1 h 583"/>
                  <a:gd name="T26" fmla="*/ 0 w 1462"/>
                  <a:gd name="T27" fmla="*/ 1 h 583"/>
                  <a:gd name="T28" fmla="*/ 0 w 1462"/>
                  <a:gd name="T29" fmla="*/ 1 h 583"/>
                  <a:gd name="T30" fmla="*/ 0 w 1462"/>
                  <a:gd name="T31" fmla="*/ 1 h 583"/>
                  <a:gd name="T32" fmla="*/ 0 w 1462"/>
                  <a:gd name="T33" fmla="*/ 1 h 583"/>
                  <a:gd name="T34" fmla="*/ 0 w 1462"/>
                  <a:gd name="T35" fmla="*/ 1 h 583"/>
                  <a:gd name="T36" fmla="*/ 0 w 1462"/>
                  <a:gd name="T37" fmla="*/ 1 h 583"/>
                  <a:gd name="T38" fmla="*/ 0 w 1462"/>
                  <a:gd name="T39" fmla="*/ 1 h 583"/>
                  <a:gd name="T40" fmla="*/ 0 w 1462"/>
                  <a:gd name="T41" fmla="*/ 1 h 583"/>
                  <a:gd name="T42" fmla="*/ 0 w 1462"/>
                  <a:gd name="T43" fmla="*/ 1 h 583"/>
                  <a:gd name="T44" fmla="*/ 0 w 1462"/>
                  <a:gd name="T45" fmla="*/ 1 h 583"/>
                  <a:gd name="T46" fmla="*/ 0 w 1462"/>
                  <a:gd name="T47" fmla="*/ 1 h 583"/>
                  <a:gd name="T48" fmla="*/ 0 w 1462"/>
                  <a:gd name="T49" fmla="*/ 1 h 583"/>
                  <a:gd name="T50" fmla="*/ 0 w 1462"/>
                  <a:gd name="T51" fmla="*/ 1 h 583"/>
                  <a:gd name="T52" fmla="*/ 0 w 1462"/>
                  <a:gd name="T53" fmla="*/ 1 h 583"/>
                  <a:gd name="T54" fmla="*/ 0 w 1462"/>
                  <a:gd name="T55" fmla="*/ 1 h 583"/>
                  <a:gd name="T56" fmla="*/ 0 w 1462"/>
                  <a:gd name="T57" fmla="*/ 1 h 583"/>
                  <a:gd name="T58" fmla="*/ 0 w 1462"/>
                  <a:gd name="T59" fmla="*/ 1 h 583"/>
                  <a:gd name="T60" fmla="*/ 0 w 1462"/>
                  <a:gd name="T61" fmla="*/ 1 h 583"/>
                  <a:gd name="T62" fmla="*/ 0 w 1462"/>
                  <a:gd name="T63" fmla="*/ 1 h 583"/>
                  <a:gd name="T64" fmla="*/ 0 w 1462"/>
                  <a:gd name="T65" fmla="*/ 1 h 583"/>
                  <a:gd name="T66" fmla="*/ 0 w 1462"/>
                  <a:gd name="T67" fmla="*/ 1 h 583"/>
                  <a:gd name="T68" fmla="*/ 0 w 1462"/>
                  <a:gd name="T69" fmla="*/ 1 h 583"/>
                  <a:gd name="T70" fmla="*/ 0 w 1462"/>
                  <a:gd name="T71" fmla="*/ 1 h 583"/>
                  <a:gd name="T72" fmla="*/ 0 w 1462"/>
                  <a:gd name="T73" fmla="*/ 1 h 583"/>
                  <a:gd name="T74" fmla="*/ 0 w 1462"/>
                  <a:gd name="T75" fmla="*/ 1 h 583"/>
                  <a:gd name="T76" fmla="*/ 0 w 1462"/>
                  <a:gd name="T77" fmla="*/ 1 h 583"/>
                  <a:gd name="T78" fmla="*/ 0 w 1462"/>
                  <a:gd name="T79" fmla="*/ 1 h 583"/>
                  <a:gd name="T80" fmla="*/ 0 w 1462"/>
                  <a:gd name="T81" fmla="*/ 1 h 583"/>
                  <a:gd name="T82" fmla="*/ 0 w 1462"/>
                  <a:gd name="T83" fmla="*/ 1 h 583"/>
                  <a:gd name="T84" fmla="*/ 0 w 1462"/>
                  <a:gd name="T85" fmla="*/ 1 h 583"/>
                  <a:gd name="T86" fmla="*/ 0 w 1462"/>
                  <a:gd name="T87" fmla="*/ 1 h 583"/>
                  <a:gd name="T88" fmla="*/ 0 w 1462"/>
                  <a:gd name="T89" fmla="*/ 1 h 583"/>
                  <a:gd name="T90" fmla="*/ 0 w 1462"/>
                  <a:gd name="T91" fmla="*/ 1 h 583"/>
                  <a:gd name="T92" fmla="*/ 0 w 1462"/>
                  <a:gd name="T93" fmla="*/ 1 h 583"/>
                  <a:gd name="T94" fmla="*/ 0 w 1462"/>
                  <a:gd name="T95" fmla="*/ 1 h 583"/>
                  <a:gd name="T96" fmla="*/ 0 w 1462"/>
                  <a:gd name="T97" fmla="*/ 1 h 583"/>
                  <a:gd name="T98" fmla="*/ 0 w 1462"/>
                  <a:gd name="T99" fmla="*/ 1 h 583"/>
                  <a:gd name="T100" fmla="*/ 0 w 1462"/>
                  <a:gd name="T101" fmla="*/ 1 h 58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62"/>
                  <a:gd name="T154" fmla="*/ 0 h 583"/>
                  <a:gd name="T155" fmla="*/ 1462 w 1462"/>
                  <a:gd name="T156" fmla="*/ 583 h 58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62" h="583">
                    <a:moveTo>
                      <a:pt x="0" y="583"/>
                    </a:moveTo>
                    <a:lnTo>
                      <a:pt x="50" y="513"/>
                    </a:lnTo>
                    <a:lnTo>
                      <a:pt x="489" y="327"/>
                    </a:lnTo>
                    <a:lnTo>
                      <a:pt x="491" y="330"/>
                    </a:lnTo>
                    <a:lnTo>
                      <a:pt x="493" y="330"/>
                    </a:lnTo>
                    <a:lnTo>
                      <a:pt x="498" y="332"/>
                    </a:lnTo>
                    <a:lnTo>
                      <a:pt x="502" y="334"/>
                    </a:lnTo>
                    <a:lnTo>
                      <a:pt x="508" y="336"/>
                    </a:lnTo>
                    <a:lnTo>
                      <a:pt x="513" y="336"/>
                    </a:lnTo>
                    <a:lnTo>
                      <a:pt x="519" y="338"/>
                    </a:lnTo>
                    <a:lnTo>
                      <a:pt x="527" y="336"/>
                    </a:lnTo>
                    <a:lnTo>
                      <a:pt x="538" y="336"/>
                    </a:lnTo>
                    <a:lnTo>
                      <a:pt x="542" y="336"/>
                    </a:lnTo>
                    <a:lnTo>
                      <a:pt x="548" y="334"/>
                    </a:lnTo>
                    <a:lnTo>
                      <a:pt x="553" y="334"/>
                    </a:lnTo>
                    <a:lnTo>
                      <a:pt x="559" y="332"/>
                    </a:lnTo>
                    <a:lnTo>
                      <a:pt x="565" y="330"/>
                    </a:lnTo>
                    <a:lnTo>
                      <a:pt x="572" y="330"/>
                    </a:lnTo>
                    <a:lnTo>
                      <a:pt x="580" y="327"/>
                    </a:lnTo>
                    <a:lnTo>
                      <a:pt x="589" y="327"/>
                    </a:lnTo>
                    <a:lnTo>
                      <a:pt x="591" y="325"/>
                    </a:lnTo>
                    <a:lnTo>
                      <a:pt x="597" y="323"/>
                    </a:lnTo>
                    <a:lnTo>
                      <a:pt x="603" y="319"/>
                    </a:lnTo>
                    <a:lnTo>
                      <a:pt x="608" y="317"/>
                    </a:lnTo>
                    <a:lnTo>
                      <a:pt x="616" y="313"/>
                    </a:lnTo>
                    <a:lnTo>
                      <a:pt x="626" y="311"/>
                    </a:lnTo>
                    <a:lnTo>
                      <a:pt x="633" y="308"/>
                    </a:lnTo>
                    <a:lnTo>
                      <a:pt x="643" y="304"/>
                    </a:lnTo>
                    <a:lnTo>
                      <a:pt x="652" y="300"/>
                    </a:lnTo>
                    <a:lnTo>
                      <a:pt x="664" y="294"/>
                    </a:lnTo>
                    <a:lnTo>
                      <a:pt x="675" y="291"/>
                    </a:lnTo>
                    <a:lnTo>
                      <a:pt x="688" y="287"/>
                    </a:lnTo>
                    <a:lnTo>
                      <a:pt x="700" y="281"/>
                    </a:lnTo>
                    <a:lnTo>
                      <a:pt x="713" y="277"/>
                    </a:lnTo>
                    <a:lnTo>
                      <a:pt x="728" y="270"/>
                    </a:lnTo>
                    <a:lnTo>
                      <a:pt x="743" y="266"/>
                    </a:lnTo>
                    <a:lnTo>
                      <a:pt x="757" y="260"/>
                    </a:lnTo>
                    <a:lnTo>
                      <a:pt x="770" y="254"/>
                    </a:lnTo>
                    <a:lnTo>
                      <a:pt x="787" y="247"/>
                    </a:lnTo>
                    <a:lnTo>
                      <a:pt x="802" y="243"/>
                    </a:lnTo>
                    <a:lnTo>
                      <a:pt x="818" y="235"/>
                    </a:lnTo>
                    <a:lnTo>
                      <a:pt x="833" y="230"/>
                    </a:lnTo>
                    <a:lnTo>
                      <a:pt x="850" y="224"/>
                    </a:lnTo>
                    <a:lnTo>
                      <a:pt x="867" y="218"/>
                    </a:lnTo>
                    <a:lnTo>
                      <a:pt x="882" y="211"/>
                    </a:lnTo>
                    <a:lnTo>
                      <a:pt x="901" y="203"/>
                    </a:lnTo>
                    <a:lnTo>
                      <a:pt x="916" y="197"/>
                    </a:lnTo>
                    <a:lnTo>
                      <a:pt x="935" y="190"/>
                    </a:lnTo>
                    <a:lnTo>
                      <a:pt x="951" y="184"/>
                    </a:lnTo>
                    <a:lnTo>
                      <a:pt x="970" y="176"/>
                    </a:lnTo>
                    <a:lnTo>
                      <a:pt x="987" y="169"/>
                    </a:lnTo>
                    <a:lnTo>
                      <a:pt x="1006" y="163"/>
                    </a:lnTo>
                    <a:lnTo>
                      <a:pt x="1021" y="156"/>
                    </a:lnTo>
                    <a:lnTo>
                      <a:pt x="1038" y="148"/>
                    </a:lnTo>
                    <a:lnTo>
                      <a:pt x="1055" y="142"/>
                    </a:lnTo>
                    <a:lnTo>
                      <a:pt x="1072" y="135"/>
                    </a:lnTo>
                    <a:lnTo>
                      <a:pt x="1087" y="129"/>
                    </a:lnTo>
                    <a:lnTo>
                      <a:pt x="1105" y="123"/>
                    </a:lnTo>
                    <a:lnTo>
                      <a:pt x="1120" y="117"/>
                    </a:lnTo>
                    <a:lnTo>
                      <a:pt x="1137" y="110"/>
                    </a:lnTo>
                    <a:lnTo>
                      <a:pt x="1152" y="104"/>
                    </a:lnTo>
                    <a:lnTo>
                      <a:pt x="1167" y="98"/>
                    </a:lnTo>
                    <a:lnTo>
                      <a:pt x="1181" y="91"/>
                    </a:lnTo>
                    <a:lnTo>
                      <a:pt x="1198" y="85"/>
                    </a:lnTo>
                    <a:lnTo>
                      <a:pt x="1211" y="79"/>
                    </a:lnTo>
                    <a:lnTo>
                      <a:pt x="1224" y="74"/>
                    </a:lnTo>
                    <a:lnTo>
                      <a:pt x="1238" y="68"/>
                    </a:lnTo>
                    <a:lnTo>
                      <a:pt x="1251" y="64"/>
                    </a:lnTo>
                    <a:lnTo>
                      <a:pt x="1262" y="59"/>
                    </a:lnTo>
                    <a:lnTo>
                      <a:pt x="1274" y="55"/>
                    </a:lnTo>
                    <a:lnTo>
                      <a:pt x="1283" y="49"/>
                    </a:lnTo>
                    <a:lnTo>
                      <a:pt x="1295" y="45"/>
                    </a:lnTo>
                    <a:lnTo>
                      <a:pt x="1304" y="41"/>
                    </a:lnTo>
                    <a:lnTo>
                      <a:pt x="1314" y="40"/>
                    </a:lnTo>
                    <a:lnTo>
                      <a:pt x="1321" y="36"/>
                    </a:lnTo>
                    <a:lnTo>
                      <a:pt x="1331" y="34"/>
                    </a:lnTo>
                    <a:lnTo>
                      <a:pt x="1336" y="30"/>
                    </a:lnTo>
                    <a:lnTo>
                      <a:pt x="1342" y="28"/>
                    </a:lnTo>
                    <a:lnTo>
                      <a:pt x="1348" y="26"/>
                    </a:lnTo>
                    <a:lnTo>
                      <a:pt x="1352" y="24"/>
                    </a:lnTo>
                    <a:lnTo>
                      <a:pt x="1357" y="22"/>
                    </a:lnTo>
                    <a:lnTo>
                      <a:pt x="1462" y="0"/>
                    </a:lnTo>
                    <a:lnTo>
                      <a:pt x="1431" y="17"/>
                    </a:lnTo>
                    <a:lnTo>
                      <a:pt x="1422" y="19"/>
                    </a:lnTo>
                    <a:lnTo>
                      <a:pt x="1412" y="24"/>
                    </a:lnTo>
                    <a:lnTo>
                      <a:pt x="1403" y="28"/>
                    </a:lnTo>
                    <a:lnTo>
                      <a:pt x="1392" y="34"/>
                    </a:lnTo>
                    <a:lnTo>
                      <a:pt x="1378" y="40"/>
                    </a:lnTo>
                    <a:lnTo>
                      <a:pt x="1367" y="45"/>
                    </a:lnTo>
                    <a:lnTo>
                      <a:pt x="1353" y="53"/>
                    </a:lnTo>
                    <a:lnTo>
                      <a:pt x="1340" y="60"/>
                    </a:lnTo>
                    <a:lnTo>
                      <a:pt x="1325" y="66"/>
                    </a:lnTo>
                    <a:lnTo>
                      <a:pt x="1312" y="72"/>
                    </a:lnTo>
                    <a:lnTo>
                      <a:pt x="1295" y="79"/>
                    </a:lnTo>
                    <a:lnTo>
                      <a:pt x="1279" y="87"/>
                    </a:lnTo>
                    <a:lnTo>
                      <a:pt x="1262" y="95"/>
                    </a:lnTo>
                    <a:lnTo>
                      <a:pt x="1245" y="102"/>
                    </a:lnTo>
                    <a:lnTo>
                      <a:pt x="1228" y="112"/>
                    </a:lnTo>
                    <a:lnTo>
                      <a:pt x="1211" y="121"/>
                    </a:lnTo>
                    <a:lnTo>
                      <a:pt x="1192" y="129"/>
                    </a:lnTo>
                    <a:lnTo>
                      <a:pt x="1175" y="138"/>
                    </a:lnTo>
                    <a:lnTo>
                      <a:pt x="1156" y="146"/>
                    </a:lnTo>
                    <a:lnTo>
                      <a:pt x="1139" y="156"/>
                    </a:lnTo>
                    <a:lnTo>
                      <a:pt x="1118" y="163"/>
                    </a:lnTo>
                    <a:lnTo>
                      <a:pt x="1099" y="173"/>
                    </a:lnTo>
                    <a:lnTo>
                      <a:pt x="1080" y="182"/>
                    </a:lnTo>
                    <a:lnTo>
                      <a:pt x="1061" y="192"/>
                    </a:lnTo>
                    <a:lnTo>
                      <a:pt x="1040" y="199"/>
                    </a:lnTo>
                    <a:lnTo>
                      <a:pt x="1021" y="209"/>
                    </a:lnTo>
                    <a:lnTo>
                      <a:pt x="1002" y="216"/>
                    </a:lnTo>
                    <a:lnTo>
                      <a:pt x="983" y="226"/>
                    </a:lnTo>
                    <a:lnTo>
                      <a:pt x="962" y="234"/>
                    </a:lnTo>
                    <a:lnTo>
                      <a:pt x="943" y="243"/>
                    </a:lnTo>
                    <a:lnTo>
                      <a:pt x="924" y="253"/>
                    </a:lnTo>
                    <a:lnTo>
                      <a:pt x="905" y="260"/>
                    </a:lnTo>
                    <a:lnTo>
                      <a:pt x="886" y="268"/>
                    </a:lnTo>
                    <a:lnTo>
                      <a:pt x="867" y="277"/>
                    </a:lnTo>
                    <a:lnTo>
                      <a:pt x="848" y="285"/>
                    </a:lnTo>
                    <a:lnTo>
                      <a:pt x="831" y="292"/>
                    </a:lnTo>
                    <a:lnTo>
                      <a:pt x="812" y="300"/>
                    </a:lnTo>
                    <a:lnTo>
                      <a:pt x="797" y="306"/>
                    </a:lnTo>
                    <a:lnTo>
                      <a:pt x="778" y="313"/>
                    </a:lnTo>
                    <a:lnTo>
                      <a:pt x="762" y="321"/>
                    </a:lnTo>
                    <a:lnTo>
                      <a:pt x="745" y="327"/>
                    </a:lnTo>
                    <a:lnTo>
                      <a:pt x="730" y="332"/>
                    </a:lnTo>
                    <a:lnTo>
                      <a:pt x="715" y="338"/>
                    </a:lnTo>
                    <a:lnTo>
                      <a:pt x="700" y="346"/>
                    </a:lnTo>
                    <a:lnTo>
                      <a:pt x="686" y="350"/>
                    </a:lnTo>
                    <a:lnTo>
                      <a:pt x="673" y="355"/>
                    </a:lnTo>
                    <a:lnTo>
                      <a:pt x="660" y="359"/>
                    </a:lnTo>
                    <a:lnTo>
                      <a:pt x="648" y="365"/>
                    </a:lnTo>
                    <a:lnTo>
                      <a:pt x="637" y="367"/>
                    </a:lnTo>
                    <a:lnTo>
                      <a:pt x="627" y="370"/>
                    </a:lnTo>
                    <a:lnTo>
                      <a:pt x="616" y="372"/>
                    </a:lnTo>
                    <a:lnTo>
                      <a:pt x="608" y="376"/>
                    </a:lnTo>
                    <a:lnTo>
                      <a:pt x="599" y="376"/>
                    </a:lnTo>
                    <a:lnTo>
                      <a:pt x="593" y="378"/>
                    </a:lnTo>
                    <a:lnTo>
                      <a:pt x="586" y="378"/>
                    </a:lnTo>
                    <a:lnTo>
                      <a:pt x="582" y="380"/>
                    </a:lnTo>
                    <a:lnTo>
                      <a:pt x="580" y="380"/>
                    </a:lnTo>
                    <a:lnTo>
                      <a:pt x="574" y="380"/>
                    </a:lnTo>
                    <a:lnTo>
                      <a:pt x="569" y="380"/>
                    </a:lnTo>
                    <a:lnTo>
                      <a:pt x="565" y="380"/>
                    </a:lnTo>
                    <a:lnTo>
                      <a:pt x="559" y="380"/>
                    </a:lnTo>
                    <a:lnTo>
                      <a:pt x="553" y="382"/>
                    </a:lnTo>
                    <a:lnTo>
                      <a:pt x="546" y="380"/>
                    </a:lnTo>
                    <a:lnTo>
                      <a:pt x="540" y="380"/>
                    </a:lnTo>
                    <a:lnTo>
                      <a:pt x="532" y="380"/>
                    </a:lnTo>
                    <a:lnTo>
                      <a:pt x="525" y="380"/>
                    </a:lnTo>
                    <a:lnTo>
                      <a:pt x="517" y="378"/>
                    </a:lnTo>
                    <a:lnTo>
                      <a:pt x="512" y="376"/>
                    </a:lnTo>
                    <a:lnTo>
                      <a:pt x="502" y="372"/>
                    </a:lnTo>
                    <a:lnTo>
                      <a:pt x="496" y="370"/>
                    </a:lnTo>
                    <a:lnTo>
                      <a:pt x="0" y="583"/>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99" name="Freeform 211"/>
              <p:cNvSpPr>
                <a:spLocks/>
              </p:cNvSpPr>
              <p:nvPr/>
            </p:nvSpPr>
            <p:spPr bwMode="auto">
              <a:xfrm>
                <a:off x="1758" y="3132"/>
                <a:ext cx="346" cy="365"/>
              </a:xfrm>
              <a:custGeom>
                <a:avLst/>
                <a:gdLst>
                  <a:gd name="T0" fmla="*/ 0 w 694"/>
                  <a:gd name="T1" fmla="*/ 1 h 728"/>
                  <a:gd name="T2" fmla="*/ 0 w 694"/>
                  <a:gd name="T3" fmla="*/ 1 h 728"/>
                  <a:gd name="T4" fmla="*/ 0 w 694"/>
                  <a:gd name="T5" fmla="*/ 1 h 728"/>
                  <a:gd name="T6" fmla="*/ 0 w 694"/>
                  <a:gd name="T7" fmla="*/ 1 h 728"/>
                  <a:gd name="T8" fmla="*/ 0 w 694"/>
                  <a:gd name="T9" fmla="*/ 1 h 728"/>
                  <a:gd name="T10" fmla="*/ 0 w 694"/>
                  <a:gd name="T11" fmla="*/ 1 h 728"/>
                  <a:gd name="T12" fmla="*/ 0 w 694"/>
                  <a:gd name="T13" fmla="*/ 1 h 728"/>
                  <a:gd name="T14" fmla="*/ 0 w 694"/>
                  <a:gd name="T15" fmla="*/ 1 h 728"/>
                  <a:gd name="T16" fmla="*/ 0 w 694"/>
                  <a:gd name="T17" fmla="*/ 1 h 728"/>
                  <a:gd name="T18" fmla="*/ 0 w 694"/>
                  <a:gd name="T19" fmla="*/ 1 h 728"/>
                  <a:gd name="T20" fmla="*/ 0 w 694"/>
                  <a:gd name="T21" fmla="*/ 1 h 728"/>
                  <a:gd name="T22" fmla="*/ 0 w 694"/>
                  <a:gd name="T23" fmla="*/ 1 h 728"/>
                  <a:gd name="T24" fmla="*/ 0 w 694"/>
                  <a:gd name="T25" fmla="*/ 1 h 728"/>
                  <a:gd name="T26" fmla="*/ 0 w 694"/>
                  <a:gd name="T27" fmla="*/ 1 h 728"/>
                  <a:gd name="T28" fmla="*/ 0 w 694"/>
                  <a:gd name="T29" fmla="*/ 1 h 728"/>
                  <a:gd name="T30" fmla="*/ 0 w 694"/>
                  <a:gd name="T31" fmla="*/ 1 h 728"/>
                  <a:gd name="T32" fmla="*/ 0 w 694"/>
                  <a:gd name="T33" fmla="*/ 1 h 728"/>
                  <a:gd name="T34" fmla="*/ 0 w 694"/>
                  <a:gd name="T35" fmla="*/ 1 h 728"/>
                  <a:gd name="T36" fmla="*/ 0 w 694"/>
                  <a:gd name="T37" fmla="*/ 1 h 728"/>
                  <a:gd name="T38" fmla="*/ 0 w 694"/>
                  <a:gd name="T39" fmla="*/ 1 h 728"/>
                  <a:gd name="T40" fmla="*/ 0 w 694"/>
                  <a:gd name="T41" fmla="*/ 1 h 728"/>
                  <a:gd name="T42" fmla="*/ 0 w 694"/>
                  <a:gd name="T43" fmla="*/ 1 h 728"/>
                  <a:gd name="T44" fmla="*/ 0 w 694"/>
                  <a:gd name="T45" fmla="*/ 1 h 728"/>
                  <a:gd name="T46" fmla="*/ 0 w 694"/>
                  <a:gd name="T47" fmla="*/ 0 h 728"/>
                  <a:gd name="T48" fmla="*/ 0 w 694"/>
                  <a:gd name="T49" fmla="*/ 1 h 728"/>
                  <a:gd name="T50" fmla="*/ 0 w 694"/>
                  <a:gd name="T51" fmla="*/ 1 h 728"/>
                  <a:gd name="T52" fmla="*/ 0 w 694"/>
                  <a:gd name="T53" fmla="*/ 1 h 728"/>
                  <a:gd name="T54" fmla="*/ 0 w 694"/>
                  <a:gd name="T55" fmla="*/ 1 h 728"/>
                  <a:gd name="T56" fmla="*/ 0 w 694"/>
                  <a:gd name="T57" fmla="*/ 1 h 728"/>
                  <a:gd name="T58" fmla="*/ 0 w 694"/>
                  <a:gd name="T59" fmla="*/ 1 h 728"/>
                  <a:gd name="T60" fmla="*/ 0 w 694"/>
                  <a:gd name="T61" fmla="*/ 1 h 728"/>
                  <a:gd name="T62" fmla="*/ 0 w 694"/>
                  <a:gd name="T63" fmla="*/ 1 h 728"/>
                  <a:gd name="T64" fmla="*/ 0 w 694"/>
                  <a:gd name="T65" fmla="*/ 1 h 728"/>
                  <a:gd name="T66" fmla="*/ 0 w 694"/>
                  <a:gd name="T67" fmla="*/ 1 h 728"/>
                  <a:gd name="T68" fmla="*/ 0 w 694"/>
                  <a:gd name="T69" fmla="*/ 1 h 728"/>
                  <a:gd name="T70" fmla="*/ 0 w 694"/>
                  <a:gd name="T71" fmla="*/ 1 h 728"/>
                  <a:gd name="T72" fmla="*/ 0 w 694"/>
                  <a:gd name="T73" fmla="*/ 1 h 728"/>
                  <a:gd name="T74" fmla="*/ 0 w 694"/>
                  <a:gd name="T75" fmla="*/ 1 h 728"/>
                  <a:gd name="T76" fmla="*/ 0 w 694"/>
                  <a:gd name="T77" fmla="*/ 1 h 728"/>
                  <a:gd name="T78" fmla="*/ 0 w 694"/>
                  <a:gd name="T79" fmla="*/ 1 h 728"/>
                  <a:gd name="T80" fmla="*/ 0 w 694"/>
                  <a:gd name="T81" fmla="*/ 1 h 728"/>
                  <a:gd name="T82" fmla="*/ 0 w 694"/>
                  <a:gd name="T83" fmla="*/ 1 h 728"/>
                  <a:gd name="T84" fmla="*/ 0 w 694"/>
                  <a:gd name="T85" fmla="*/ 1 h 728"/>
                  <a:gd name="T86" fmla="*/ 0 w 694"/>
                  <a:gd name="T87" fmla="*/ 1 h 728"/>
                  <a:gd name="T88" fmla="*/ 0 w 694"/>
                  <a:gd name="T89" fmla="*/ 1 h 728"/>
                  <a:gd name="T90" fmla="*/ 0 w 694"/>
                  <a:gd name="T91" fmla="*/ 1 h 728"/>
                  <a:gd name="T92" fmla="*/ 0 w 694"/>
                  <a:gd name="T93" fmla="*/ 1 h 728"/>
                  <a:gd name="T94" fmla="*/ 0 w 694"/>
                  <a:gd name="T95" fmla="*/ 1 h 728"/>
                  <a:gd name="T96" fmla="*/ 0 w 694"/>
                  <a:gd name="T97" fmla="*/ 1 h 728"/>
                  <a:gd name="T98" fmla="*/ 0 w 694"/>
                  <a:gd name="T99" fmla="*/ 1 h 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94"/>
                  <a:gd name="T151" fmla="*/ 0 h 728"/>
                  <a:gd name="T152" fmla="*/ 694 w 694"/>
                  <a:gd name="T153" fmla="*/ 728 h 7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94" h="728">
                    <a:moveTo>
                      <a:pt x="166" y="728"/>
                    </a:moveTo>
                    <a:lnTo>
                      <a:pt x="4" y="297"/>
                    </a:lnTo>
                    <a:lnTo>
                      <a:pt x="2" y="295"/>
                    </a:lnTo>
                    <a:lnTo>
                      <a:pt x="2" y="291"/>
                    </a:lnTo>
                    <a:lnTo>
                      <a:pt x="0" y="283"/>
                    </a:lnTo>
                    <a:lnTo>
                      <a:pt x="2" y="276"/>
                    </a:lnTo>
                    <a:lnTo>
                      <a:pt x="4" y="266"/>
                    </a:lnTo>
                    <a:lnTo>
                      <a:pt x="8" y="258"/>
                    </a:lnTo>
                    <a:lnTo>
                      <a:pt x="12" y="255"/>
                    </a:lnTo>
                    <a:lnTo>
                      <a:pt x="17" y="249"/>
                    </a:lnTo>
                    <a:lnTo>
                      <a:pt x="23" y="247"/>
                    </a:lnTo>
                    <a:lnTo>
                      <a:pt x="31" y="243"/>
                    </a:lnTo>
                    <a:lnTo>
                      <a:pt x="34" y="239"/>
                    </a:lnTo>
                    <a:lnTo>
                      <a:pt x="44" y="238"/>
                    </a:lnTo>
                    <a:lnTo>
                      <a:pt x="48" y="234"/>
                    </a:lnTo>
                    <a:lnTo>
                      <a:pt x="55" y="232"/>
                    </a:lnTo>
                    <a:lnTo>
                      <a:pt x="61" y="230"/>
                    </a:lnTo>
                    <a:lnTo>
                      <a:pt x="71" y="228"/>
                    </a:lnTo>
                    <a:lnTo>
                      <a:pt x="76" y="224"/>
                    </a:lnTo>
                    <a:lnTo>
                      <a:pt x="86" y="220"/>
                    </a:lnTo>
                    <a:lnTo>
                      <a:pt x="95" y="217"/>
                    </a:lnTo>
                    <a:lnTo>
                      <a:pt x="105" y="213"/>
                    </a:lnTo>
                    <a:lnTo>
                      <a:pt x="116" y="209"/>
                    </a:lnTo>
                    <a:lnTo>
                      <a:pt x="128" y="205"/>
                    </a:lnTo>
                    <a:lnTo>
                      <a:pt x="139" y="201"/>
                    </a:lnTo>
                    <a:lnTo>
                      <a:pt x="150" y="198"/>
                    </a:lnTo>
                    <a:lnTo>
                      <a:pt x="162" y="192"/>
                    </a:lnTo>
                    <a:lnTo>
                      <a:pt x="175" y="188"/>
                    </a:lnTo>
                    <a:lnTo>
                      <a:pt x="186" y="182"/>
                    </a:lnTo>
                    <a:lnTo>
                      <a:pt x="200" y="179"/>
                    </a:lnTo>
                    <a:lnTo>
                      <a:pt x="213" y="173"/>
                    </a:lnTo>
                    <a:lnTo>
                      <a:pt x="228" y="167"/>
                    </a:lnTo>
                    <a:lnTo>
                      <a:pt x="242" y="163"/>
                    </a:lnTo>
                    <a:lnTo>
                      <a:pt x="257" y="158"/>
                    </a:lnTo>
                    <a:lnTo>
                      <a:pt x="270" y="152"/>
                    </a:lnTo>
                    <a:lnTo>
                      <a:pt x="283" y="146"/>
                    </a:lnTo>
                    <a:lnTo>
                      <a:pt x="300" y="142"/>
                    </a:lnTo>
                    <a:lnTo>
                      <a:pt x="316" y="137"/>
                    </a:lnTo>
                    <a:lnTo>
                      <a:pt x="329" y="131"/>
                    </a:lnTo>
                    <a:lnTo>
                      <a:pt x="346" y="125"/>
                    </a:lnTo>
                    <a:lnTo>
                      <a:pt x="361" y="122"/>
                    </a:lnTo>
                    <a:lnTo>
                      <a:pt x="376" y="116"/>
                    </a:lnTo>
                    <a:lnTo>
                      <a:pt x="392" y="110"/>
                    </a:lnTo>
                    <a:lnTo>
                      <a:pt x="405" y="103"/>
                    </a:lnTo>
                    <a:lnTo>
                      <a:pt x="420" y="99"/>
                    </a:lnTo>
                    <a:lnTo>
                      <a:pt x="435" y="93"/>
                    </a:lnTo>
                    <a:lnTo>
                      <a:pt x="451" y="87"/>
                    </a:lnTo>
                    <a:lnTo>
                      <a:pt x="464" y="82"/>
                    </a:lnTo>
                    <a:lnTo>
                      <a:pt x="479" y="76"/>
                    </a:lnTo>
                    <a:lnTo>
                      <a:pt x="494" y="72"/>
                    </a:lnTo>
                    <a:lnTo>
                      <a:pt x="508" y="66"/>
                    </a:lnTo>
                    <a:lnTo>
                      <a:pt x="521" y="63"/>
                    </a:lnTo>
                    <a:lnTo>
                      <a:pt x="532" y="57"/>
                    </a:lnTo>
                    <a:lnTo>
                      <a:pt x="546" y="53"/>
                    </a:lnTo>
                    <a:lnTo>
                      <a:pt x="559" y="47"/>
                    </a:lnTo>
                    <a:lnTo>
                      <a:pt x="572" y="44"/>
                    </a:lnTo>
                    <a:lnTo>
                      <a:pt x="584" y="40"/>
                    </a:lnTo>
                    <a:lnTo>
                      <a:pt x="595" y="36"/>
                    </a:lnTo>
                    <a:lnTo>
                      <a:pt x="605" y="30"/>
                    </a:lnTo>
                    <a:lnTo>
                      <a:pt x="616" y="26"/>
                    </a:lnTo>
                    <a:lnTo>
                      <a:pt x="625" y="23"/>
                    </a:lnTo>
                    <a:lnTo>
                      <a:pt x="635" y="21"/>
                    </a:lnTo>
                    <a:lnTo>
                      <a:pt x="643" y="17"/>
                    </a:lnTo>
                    <a:lnTo>
                      <a:pt x="650" y="13"/>
                    </a:lnTo>
                    <a:lnTo>
                      <a:pt x="658" y="11"/>
                    </a:lnTo>
                    <a:lnTo>
                      <a:pt x="665" y="9"/>
                    </a:lnTo>
                    <a:lnTo>
                      <a:pt x="671" y="7"/>
                    </a:lnTo>
                    <a:lnTo>
                      <a:pt x="677" y="6"/>
                    </a:lnTo>
                    <a:lnTo>
                      <a:pt x="681" y="2"/>
                    </a:lnTo>
                    <a:lnTo>
                      <a:pt x="686" y="2"/>
                    </a:lnTo>
                    <a:lnTo>
                      <a:pt x="690" y="0"/>
                    </a:lnTo>
                    <a:lnTo>
                      <a:pt x="694" y="0"/>
                    </a:lnTo>
                    <a:lnTo>
                      <a:pt x="671" y="23"/>
                    </a:lnTo>
                    <a:lnTo>
                      <a:pt x="669" y="23"/>
                    </a:lnTo>
                    <a:lnTo>
                      <a:pt x="665" y="23"/>
                    </a:lnTo>
                    <a:lnTo>
                      <a:pt x="656" y="26"/>
                    </a:lnTo>
                    <a:lnTo>
                      <a:pt x="646" y="30"/>
                    </a:lnTo>
                    <a:lnTo>
                      <a:pt x="641" y="30"/>
                    </a:lnTo>
                    <a:lnTo>
                      <a:pt x="633" y="32"/>
                    </a:lnTo>
                    <a:lnTo>
                      <a:pt x="625" y="36"/>
                    </a:lnTo>
                    <a:lnTo>
                      <a:pt x="620" y="40"/>
                    </a:lnTo>
                    <a:lnTo>
                      <a:pt x="610" y="42"/>
                    </a:lnTo>
                    <a:lnTo>
                      <a:pt x="601" y="44"/>
                    </a:lnTo>
                    <a:lnTo>
                      <a:pt x="591" y="47"/>
                    </a:lnTo>
                    <a:lnTo>
                      <a:pt x="584" y="51"/>
                    </a:lnTo>
                    <a:lnTo>
                      <a:pt x="572" y="55"/>
                    </a:lnTo>
                    <a:lnTo>
                      <a:pt x="563" y="57"/>
                    </a:lnTo>
                    <a:lnTo>
                      <a:pt x="551" y="63"/>
                    </a:lnTo>
                    <a:lnTo>
                      <a:pt x="540" y="66"/>
                    </a:lnTo>
                    <a:lnTo>
                      <a:pt x="529" y="68"/>
                    </a:lnTo>
                    <a:lnTo>
                      <a:pt x="517" y="74"/>
                    </a:lnTo>
                    <a:lnTo>
                      <a:pt x="504" y="78"/>
                    </a:lnTo>
                    <a:lnTo>
                      <a:pt x="492" y="82"/>
                    </a:lnTo>
                    <a:lnTo>
                      <a:pt x="479" y="87"/>
                    </a:lnTo>
                    <a:lnTo>
                      <a:pt x="466" y="91"/>
                    </a:lnTo>
                    <a:lnTo>
                      <a:pt x="453" y="97"/>
                    </a:lnTo>
                    <a:lnTo>
                      <a:pt x="441" y="101"/>
                    </a:lnTo>
                    <a:lnTo>
                      <a:pt x="428" y="106"/>
                    </a:lnTo>
                    <a:lnTo>
                      <a:pt x="415" y="110"/>
                    </a:lnTo>
                    <a:lnTo>
                      <a:pt x="401" y="114"/>
                    </a:lnTo>
                    <a:lnTo>
                      <a:pt x="388" y="122"/>
                    </a:lnTo>
                    <a:lnTo>
                      <a:pt x="373" y="125"/>
                    </a:lnTo>
                    <a:lnTo>
                      <a:pt x="359" y="131"/>
                    </a:lnTo>
                    <a:lnTo>
                      <a:pt x="346" y="135"/>
                    </a:lnTo>
                    <a:lnTo>
                      <a:pt x="333" y="141"/>
                    </a:lnTo>
                    <a:lnTo>
                      <a:pt x="319" y="144"/>
                    </a:lnTo>
                    <a:lnTo>
                      <a:pt x="304" y="150"/>
                    </a:lnTo>
                    <a:lnTo>
                      <a:pt x="291" y="154"/>
                    </a:lnTo>
                    <a:lnTo>
                      <a:pt x="280" y="160"/>
                    </a:lnTo>
                    <a:lnTo>
                      <a:pt x="266" y="165"/>
                    </a:lnTo>
                    <a:lnTo>
                      <a:pt x="253" y="169"/>
                    </a:lnTo>
                    <a:lnTo>
                      <a:pt x="240" y="175"/>
                    </a:lnTo>
                    <a:lnTo>
                      <a:pt x="228" y="179"/>
                    </a:lnTo>
                    <a:lnTo>
                      <a:pt x="215" y="182"/>
                    </a:lnTo>
                    <a:lnTo>
                      <a:pt x="204" y="188"/>
                    </a:lnTo>
                    <a:lnTo>
                      <a:pt x="192" y="194"/>
                    </a:lnTo>
                    <a:lnTo>
                      <a:pt x="183" y="200"/>
                    </a:lnTo>
                    <a:lnTo>
                      <a:pt x="169" y="201"/>
                    </a:lnTo>
                    <a:lnTo>
                      <a:pt x="160" y="207"/>
                    </a:lnTo>
                    <a:lnTo>
                      <a:pt x="148" y="211"/>
                    </a:lnTo>
                    <a:lnTo>
                      <a:pt x="139" y="215"/>
                    </a:lnTo>
                    <a:lnTo>
                      <a:pt x="129" y="219"/>
                    </a:lnTo>
                    <a:lnTo>
                      <a:pt x="120" y="222"/>
                    </a:lnTo>
                    <a:lnTo>
                      <a:pt x="110" y="226"/>
                    </a:lnTo>
                    <a:lnTo>
                      <a:pt x="105" y="232"/>
                    </a:lnTo>
                    <a:lnTo>
                      <a:pt x="97" y="234"/>
                    </a:lnTo>
                    <a:lnTo>
                      <a:pt x="90" y="238"/>
                    </a:lnTo>
                    <a:lnTo>
                      <a:pt x="84" y="239"/>
                    </a:lnTo>
                    <a:lnTo>
                      <a:pt x="78" y="243"/>
                    </a:lnTo>
                    <a:lnTo>
                      <a:pt x="69" y="249"/>
                    </a:lnTo>
                    <a:lnTo>
                      <a:pt x="63" y="255"/>
                    </a:lnTo>
                    <a:lnTo>
                      <a:pt x="53" y="262"/>
                    </a:lnTo>
                    <a:lnTo>
                      <a:pt x="46" y="272"/>
                    </a:lnTo>
                    <a:lnTo>
                      <a:pt x="40" y="281"/>
                    </a:lnTo>
                    <a:lnTo>
                      <a:pt x="36" y="293"/>
                    </a:lnTo>
                    <a:lnTo>
                      <a:pt x="34" y="302"/>
                    </a:lnTo>
                    <a:lnTo>
                      <a:pt x="32" y="314"/>
                    </a:lnTo>
                    <a:lnTo>
                      <a:pt x="32" y="323"/>
                    </a:lnTo>
                    <a:lnTo>
                      <a:pt x="34" y="335"/>
                    </a:lnTo>
                    <a:lnTo>
                      <a:pt x="36" y="344"/>
                    </a:lnTo>
                    <a:lnTo>
                      <a:pt x="38" y="352"/>
                    </a:lnTo>
                    <a:lnTo>
                      <a:pt x="40" y="359"/>
                    </a:lnTo>
                    <a:lnTo>
                      <a:pt x="44" y="367"/>
                    </a:lnTo>
                    <a:lnTo>
                      <a:pt x="46" y="373"/>
                    </a:lnTo>
                    <a:lnTo>
                      <a:pt x="48" y="378"/>
                    </a:lnTo>
                    <a:lnTo>
                      <a:pt x="50" y="380"/>
                    </a:lnTo>
                    <a:lnTo>
                      <a:pt x="50" y="382"/>
                    </a:lnTo>
                    <a:lnTo>
                      <a:pt x="179" y="700"/>
                    </a:lnTo>
                    <a:lnTo>
                      <a:pt x="166" y="728"/>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0" name="Freeform 212"/>
              <p:cNvSpPr>
                <a:spLocks/>
              </p:cNvSpPr>
              <p:nvPr/>
            </p:nvSpPr>
            <p:spPr bwMode="auto">
              <a:xfrm>
                <a:off x="1850" y="3141"/>
                <a:ext cx="347" cy="361"/>
              </a:xfrm>
              <a:custGeom>
                <a:avLst/>
                <a:gdLst>
                  <a:gd name="T0" fmla="*/ 1 w 693"/>
                  <a:gd name="T1" fmla="*/ 0 h 723"/>
                  <a:gd name="T2" fmla="*/ 1 w 693"/>
                  <a:gd name="T3" fmla="*/ 0 h 723"/>
                  <a:gd name="T4" fmla="*/ 1 w 693"/>
                  <a:gd name="T5" fmla="*/ 0 h 723"/>
                  <a:gd name="T6" fmla="*/ 1 w 693"/>
                  <a:gd name="T7" fmla="*/ 0 h 723"/>
                  <a:gd name="T8" fmla="*/ 1 w 693"/>
                  <a:gd name="T9" fmla="*/ 0 h 723"/>
                  <a:gd name="T10" fmla="*/ 1 w 693"/>
                  <a:gd name="T11" fmla="*/ 0 h 723"/>
                  <a:gd name="T12" fmla="*/ 1 w 693"/>
                  <a:gd name="T13" fmla="*/ 0 h 723"/>
                  <a:gd name="T14" fmla="*/ 1 w 693"/>
                  <a:gd name="T15" fmla="*/ 0 h 723"/>
                  <a:gd name="T16" fmla="*/ 1 w 693"/>
                  <a:gd name="T17" fmla="*/ 0 h 723"/>
                  <a:gd name="T18" fmla="*/ 1 w 693"/>
                  <a:gd name="T19" fmla="*/ 0 h 723"/>
                  <a:gd name="T20" fmla="*/ 1 w 693"/>
                  <a:gd name="T21" fmla="*/ 0 h 723"/>
                  <a:gd name="T22" fmla="*/ 1 w 693"/>
                  <a:gd name="T23" fmla="*/ 0 h 723"/>
                  <a:gd name="T24" fmla="*/ 1 w 693"/>
                  <a:gd name="T25" fmla="*/ 0 h 723"/>
                  <a:gd name="T26" fmla="*/ 1 w 693"/>
                  <a:gd name="T27" fmla="*/ 0 h 723"/>
                  <a:gd name="T28" fmla="*/ 1 w 693"/>
                  <a:gd name="T29" fmla="*/ 0 h 723"/>
                  <a:gd name="T30" fmla="*/ 1 w 693"/>
                  <a:gd name="T31" fmla="*/ 0 h 723"/>
                  <a:gd name="T32" fmla="*/ 1 w 693"/>
                  <a:gd name="T33" fmla="*/ 0 h 723"/>
                  <a:gd name="T34" fmla="*/ 1 w 693"/>
                  <a:gd name="T35" fmla="*/ 0 h 723"/>
                  <a:gd name="T36" fmla="*/ 1 w 693"/>
                  <a:gd name="T37" fmla="*/ 0 h 723"/>
                  <a:gd name="T38" fmla="*/ 1 w 693"/>
                  <a:gd name="T39" fmla="*/ 0 h 723"/>
                  <a:gd name="T40" fmla="*/ 1 w 693"/>
                  <a:gd name="T41" fmla="*/ 0 h 723"/>
                  <a:gd name="T42" fmla="*/ 1 w 693"/>
                  <a:gd name="T43" fmla="*/ 0 h 723"/>
                  <a:gd name="T44" fmla="*/ 1 w 693"/>
                  <a:gd name="T45" fmla="*/ 0 h 723"/>
                  <a:gd name="T46" fmla="*/ 1 w 693"/>
                  <a:gd name="T47" fmla="*/ 0 h 723"/>
                  <a:gd name="T48" fmla="*/ 1 w 693"/>
                  <a:gd name="T49" fmla="*/ 0 h 723"/>
                  <a:gd name="T50" fmla="*/ 1 w 693"/>
                  <a:gd name="T51" fmla="*/ 0 h 723"/>
                  <a:gd name="T52" fmla="*/ 1 w 693"/>
                  <a:gd name="T53" fmla="*/ 0 h 723"/>
                  <a:gd name="T54" fmla="*/ 1 w 693"/>
                  <a:gd name="T55" fmla="*/ 0 h 723"/>
                  <a:gd name="T56" fmla="*/ 1 w 693"/>
                  <a:gd name="T57" fmla="*/ 0 h 723"/>
                  <a:gd name="T58" fmla="*/ 1 w 693"/>
                  <a:gd name="T59" fmla="*/ 0 h 723"/>
                  <a:gd name="T60" fmla="*/ 1 w 693"/>
                  <a:gd name="T61" fmla="*/ 0 h 723"/>
                  <a:gd name="T62" fmla="*/ 1 w 693"/>
                  <a:gd name="T63" fmla="*/ 0 h 723"/>
                  <a:gd name="T64" fmla="*/ 1 w 693"/>
                  <a:gd name="T65" fmla="*/ 0 h 723"/>
                  <a:gd name="T66" fmla="*/ 1 w 693"/>
                  <a:gd name="T67" fmla="*/ 0 h 723"/>
                  <a:gd name="T68" fmla="*/ 1 w 693"/>
                  <a:gd name="T69" fmla="*/ 0 h 723"/>
                  <a:gd name="T70" fmla="*/ 0 w 693"/>
                  <a:gd name="T71" fmla="*/ 0 h 7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93"/>
                  <a:gd name="T109" fmla="*/ 0 h 723"/>
                  <a:gd name="T110" fmla="*/ 693 w 693"/>
                  <a:gd name="T111" fmla="*/ 723 h 7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93" h="723">
                    <a:moveTo>
                      <a:pt x="0" y="723"/>
                    </a:moveTo>
                    <a:lnTo>
                      <a:pt x="13" y="690"/>
                    </a:lnTo>
                    <a:lnTo>
                      <a:pt x="667" y="426"/>
                    </a:lnTo>
                    <a:lnTo>
                      <a:pt x="507" y="36"/>
                    </a:lnTo>
                    <a:lnTo>
                      <a:pt x="509" y="0"/>
                    </a:lnTo>
                    <a:lnTo>
                      <a:pt x="689" y="424"/>
                    </a:lnTo>
                    <a:lnTo>
                      <a:pt x="691" y="426"/>
                    </a:lnTo>
                    <a:lnTo>
                      <a:pt x="693" y="434"/>
                    </a:lnTo>
                    <a:lnTo>
                      <a:pt x="691" y="439"/>
                    </a:lnTo>
                    <a:lnTo>
                      <a:pt x="689" y="445"/>
                    </a:lnTo>
                    <a:lnTo>
                      <a:pt x="684" y="449"/>
                    </a:lnTo>
                    <a:lnTo>
                      <a:pt x="676" y="456"/>
                    </a:lnTo>
                    <a:lnTo>
                      <a:pt x="670" y="456"/>
                    </a:lnTo>
                    <a:lnTo>
                      <a:pt x="663" y="460"/>
                    </a:lnTo>
                    <a:lnTo>
                      <a:pt x="657" y="460"/>
                    </a:lnTo>
                    <a:lnTo>
                      <a:pt x="651" y="464"/>
                    </a:lnTo>
                    <a:lnTo>
                      <a:pt x="646" y="468"/>
                    </a:lnTo>
                    <a:lnTo>
                      <a:pt x="640" y="470"/>
                    </a:lnTo>
                    <a:lnTo>
                      <a:pt x="631" y="473"/>
                    </a:lnTo>
                    <a:lnTo>
                      <a:pt x="621" y="477"/>
                    </a:lnTo>
                    <a:lnTo>
                      <a:pt x="612" y="479"/>
                    </a:lnTo>
                    <a:lnTo>
                      <a:pt x="602" y="485"/>
                    </a:lnTo>
                    <a:lnTo>
                      <a:pt x="593" y="487"/>
                    </a:lnTo>
                    <a:lnTo>
                      <a:pt x="581" y="493"/>
                    </a:lnTo>
                    <a:lnTo>
                      <a:pt x="570" y="496"/>
                    </a:lnTo>
                    <a:lnTo>
                      <a:pt x="558" y="502"/>
                    </a:lnTo>
                    <a:lnTo>
                      <a:pt x="545" y="508"/>
                    </a:lnTo>
                    <a:lnTo>
                      <a:pt x="532" y="512"/>
                    </a:lnTo>
                    <a:lnTo>
                      <a:pt x="518" y="515"/>
                    </a:lnTo>
                    <a:lnTo>
                      <a:pt x="507" y="523"/>
                    </a:lnTo>
                    <a:lnTo>
                      <a:pt x="492" y="527"/>
                    </a:lnTo>
                    <a:lnTo>
                      <a:pt x="478" y="532"/>
                    </a:lnTo>
                    <a:lnTo>
                      <a:pt x="463" y="538"/>
                    </a:lnTo>
                    <a:lnTo>
                      <a:pt x="450" y="544"/>
                    </a:lnTo>
                    <a:lnTo>
                      <a:pt x="435" y="550"/>
                    </a:lnTo>
                    <a:lnTo>
                      <a:pt x="418" y="555"/>
                    </a:lnTo>
                    <a:lnTo>
                      <a:pt x="402" y="561"/>
                    </a:lnTo>
                    <a:lnTo>
                      <a:pt x="389" y="569"/>
                    </a:lnTo>
                    <a:lnTo>
                      <a:pt x="372" y="574"/>
                    </a:lnTo>
                    <a:lnTo>
                      <a:pt x="357" y="580"/>
                    </a:lnTo>
                    <a:lnTo>
                      <a:pt x="342" y="588"/>
                    </a:lnTo>
                    <a:lnTo>
                      <a:pt x="326" y="593"/>
                    </a:lnTo>
                    <a:lnTo>
                      <a:pt x="311" y="599"/>
                    </a:lnTo>
                    <a:lnTo>
                      <a:pt x="296" y="605"/>
                    </a:lnTo>
                    <a:lnTo>
                      <a:pt x="281" y="610"/>
                    </a:lnTo>
                    <a:lnTo>
                      <a:pt x="266" y="616"/>
                    </a:lnTo>
                    <a:lnTo>
                      <a:pt x="250" y="622"/>
                    </a:lnTo>
                    <a:lnTo>
                      <a:pt x="233" y="628"/>
                    </a:lnTo>
                    <a:lnTo>
                      <a:pt x="220" y="633"/>
                    </a:lnTo>
                    <a:lnTo>
                      <a:pt x="207" y="639"/>
                    </a:lnTo>
                    <a:lnTo>
                      <a:pt x="190" y="645"/>
                    </a:lnTo>
                    <a:lnTo>
                      <a:pt x="176" y="650"/>
                    </a:lnTo>
                    <a:lnTo>
                      <a:pt x="163" y="656"/>
                    </a:lnTo>
                    <a:lnTo>
                      <a:pt x="150" y="662"/>
                    </a:lnTo>
                    <a:lnTo>
                      <a:pt x="136" y="666"/>
                    </a:lnTo>
                    <a:lnTo>
                      <a:pt x="125" y="671"/>
                    </a:lnTo>
                    <a:lnTo>
                      <a:pt x="112" y="677"/>
                    </a:lnTo>
                    <a:lnTo>
                      <a:pt x="102" y="681"/>
                    </a:lnTo>
                    <a:lnTo>
                      <a:pt x="89" y="685"/>
                    </a:lnTo>
                    <a:lnTo>
                      <a:pt x="79" y="688"/>
                    </a:lnTo>
                    <a:lnTo>
                      <a:pt x="68" y="692"/>
                    </a:lnTo>
                    <a:lnTo>
                      <a:pt x="58" y="696"/>
                    </a:lnTo>
                    <a:lnTo>
                      <a:pt x="49" y="700"/>
                    </a:lnTo>
                    <a:lnTo>
                      <a:pt x="41" y="704"/>
                    </a:lnTo>
                    <a:lnTo>
                      <a:pt x="34" y="706"/>
                    </a:lnTo>
                    <a:lnTo>
                      <a:pt x="26" y="711"/>
                    </a:lnTo>
                    <a:lnTo>
                      <a:pt x="19" y="713"/>
                    </a:lnTo>
                    <a:lnTo>
                      <a:pt x="15" y="715"/>
                    </a:lnTo>
                    <a:lnTo>
                      <a:pt x="9" y="717"/>
                    </a:lnTo>
                    <a:lnTo>
                      <a:pt x="5" y="719"/>
                    </a:lnTo>
                    <a:lnTo>
                      <a:pt x="1" y="721"/>
                    </a:lnTo>
                    <a:lnTo>
                      <a:pt x="0" y="723"/>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1" name="Freeform 213"/>
              <p:cNvSpPr>
                <a:spLocks/>
              </p:cNvSpPr>
              <p:nvPr/>
            </p:nvSpPr>
            <p:spPr bwMode="auto">
              <a:xfrm>
                <a:off x="1706" y="3537"/>
                <a:ext cx="44" cy="61"/>
              </a:xfrm>
              <a:custGeom>
                <a:avLst/>
                <a:gdLst>
                  <a:gd name="T0" fmla="*/ 1 w 87"/>
                  <a:gd name="T1" fmla="*/ 0 h 124"/>
                  <a:gd name="T2" fmla="*/ 1 w 87"/>
                  <a:gd name="T3" fmla="*/ 0 h 124"/>
                  <a:gd name="T4" fmla="*/ 1 w 87"/>
                  <a:gd name="T5" fmla="*/ 0 h 124"/>
                  <a:gd name="T6" fmla="*/ 1 w 87"/>
                  <a:gd name="T7" fmla="*/ 0 h 124"/>
                  <a:gd name="T8" fmla="*/ 1 w 87"/>
                  <a:gd name="T9" fmla="*/ 0 h 124"/>
                  <a:gd name="T10" fmla="*/ 1 w 87"/>
                  <a:gd name="T11" fmla="*/ 0 h 124"/>
                  <a:gd name="T12" fmla="*/ 1 w 87"/>
                  <a:gd name="T13" fmla="*/ 0 h 124"/>
                  <a:gd name="T14" fmla="*/ 1 w 87"/>
                  <a:gd name="T15" fmla="*/ 0 h 124"/>
                  <a:gd name="T16" fmla="*/ 1 w 87"/>
                  <a:gd name="T17" fmla="*/ 0 h 124"/>
                  <a:gd name="T18" fmla="*/ 1 w 87"/>
                  <a:gd name="T19" fmla="*/ 0 h 124"/>
                  <a:gd name="T20" fmla="*/ 1 w 87"/>
                  <a:gd name="T21" fmla="*/ 0 h 124"/>
                  <a:gd name="T22" fmla="*/ 1 w 87"/>
                  <a:gd name="T23" fmla="*/ 0 h 124"/>
                  <a:gd name="T24" fmla="*/ 1 w 87"/>
                  <a:gd name="T25" fmla="*/ 0 h 124"/>
                  <a:gd name="T26" fmla="*/ 1 w 87"/>
                  <a:gd name="T27" fmla="*/ 0 h 124"/>
                  <a:gd name="T28" fmla="*/ 1 w 87"/>
                  <a:gd name="T29" fmla="*/ 0 h 124"/>
                  <a:gd name="T30" fmla="*/ 1 w 87"/>
                  <a:gd name="T31" fmla="*/ 0 h 124"/>
                  <a:gd name="T32" fmla="*/ 1 w 87"/>
                  <a:gd name="T33" fmla="*/ 0 h 124"/>
                  <a:gd name="T34" fmla="*/ 1 w 87"/>
                  <a:gd name="T35" fmla="*/ 0 h 124"/>
                  <a:gd name="T36" fmla="*/ 1 w 87"/>
                  <a:gd name="T37" fmla="*/ 0 h 124"/>
                  <a:gd name="T38" fmla="*/ 1 w 87"/>
                  <a:gd name="T39" fmla="*/ 0 h 124"/>
                  <a:gd name="T40" fmla="*/ 1 w 87"/>
                  <a:gd name="T41" fmla="*/ 0 h 124"/>
                  <a:gd name="T42" fmla="*/ 1 w 87"/>
                  <a:gd name="T43" fmla="*/ 0 h 124"/>
                  <a:gd name="T44" fmla="*/ 1 w 87"/>
                  <a:gd name="T45" fmla="*/ 0 h 124"/>
                  <a:gd name="T46" fmla="*/ 1 w 87"/>
                  <a:gd name="T47" fmla="*/ 0 h 124"/>
                  <a:gd name="T48" fmla="*/ 1 w 87"/>
                  <a:gd name="T49" fmla="*/ 0 h 124"/>
                  <a:gd name="T50" fmla="*/ 1 w 87"/>
                  <a:gd name="T51" fmla="*/ 0 h 124"/>
                  <a:gd name="T52" fmla="*/ 1 w 87"/>
                  <a:gd name="T53" fmla="*/ 0 h 124"/>
                  <a:gd name="T54" fmla="*/ 1 w 87"/>
                  <a:gd name="T55" fmla="*/ 0 h 124"/>
                  <a:gd name="T56" fmla="*/ 1 w 87"/>
                  <a:gd name="T57" fmla="*/ 0 h 124"/>
                  <a:gd name="T58" fmla="*/ 1 w 87"/>
                  <a:gd name="T59" fmla="*/ 0 h 124"/>
                  <a:gd name="T60" fmla="*/ 1 w 87"/>
                  <a:gd name="T61" fmla="*/ 0 h 124"/>
                  <a:gd name="T62" fmla="*/ 1 w 87"/>
                  <a:gd name="T63" fmla="*/ 0 h 124"/>
                  <a:gd name="T64" fmla="*/ 1 w 87"/>
                  <a:gd name="T65" fmla="*/ 0 h 124"/>
                  <a:gd name="T66" fmla="*/ 0 w 87"/>
                  <a:gd name="T67" fmla="*/ 0 h 124"/>
                  <a:gd name="T68" fmla="*/ 1 w 87"/>
                  <a:gd name="T69" fmla="*/ 0 h 124"/>
                  <a:gd name="T70" fmla="*/ 1 w 87"/>
                  <a:gd name="T71" fmla="*/ 0 h 124"/>
                  <a:gd name="T72" fmla="*/ 1 w 87"/>
                  <a:gd name="T73" fmla="*/ 0 h 124"/>
                  <a:gd name="T74" fmla="*/ 1 w 87"/>
                  <a:gd name="T75" fmla="*/ 0 h 124"/>
                  <a:gd name="T76" fmla="*/ 1 w 87"/>
                  <a:gd name="T77" fmla="*/ 0 h 124"/>
                  <a:gd name="T78" fmla="*/ 1 w 87"/>
                  <a:gd name="T79" fmla="*/ 0 h 124"/>
                  <a:gd name="T80" fmla="*/ 1 w 87"/>
                  <a:gd name="T81" fmla="*/ 0 h 124"/>
                  <a:gd name="T82" fmla="*/ 1 w 87"/>
                  <a:gd name="T83" fmla="*/ 0 h 124"/>
                  <a:gd name="T84" fmla="*/ 1 w 87"/>
                  <a:gd name="T85" fmla="*/ 0 h 124"/>
                  <a:gd name="T86" fmla="*/ 1 w 87"/>
                  <a:gd name="T87" fmla="*/ 0 h 124"/>
                  <a:gd name="T88" fmla="*/ 1 w 87"/>
                  <a:gd name="T89" fmla="*/ 0 h 124"/>
                  <a:gd name="T90" fmla="*/ 1 w 87"/>
                  <a:gd name="T91" fmla="*/ 0 h 124"/>
                  <a:gd name="T92" fmla="*/ 1 w 87"/>
                  <a:gd name="T93" fmla="*/ 0 h 124"/>
                  <a:gd name="T94" fmla="*/ 1 w 87"/>
                  <a:gd name="T95" fmla="*/ 0 h 124"/>
                  <a:gd name="T96" fmla="*/ 1 w 87"/>
                  <a:gd name="T97" fmla="*/ 0 h 124"/>
                  <a:gd name="T98" fmla="*/ 1 w 87"/>
                  <a:gd name="T99" fmla="*/ 0 h 124"/>
                  <a:gd name="T100" fmla="*/ 1 w 87"/>
                  <a:gd name="T101" fmla="*/ 0 h 124"/>
                  <a:gd name="T102" fmla="*/ 1 w 87"/>
                  <a:gd name="T103" fmla="*/ 0 h 124"/>
                  <a:gd name="T104" fmla="*/ 1 w 87"/>
                  <a:gd name="T105" fmla="*/ 0 h 124"/>
                  <a:gd name="T106" fmla="*/ 1 w 87"/>
                  <a:gd name="T107" fmla="*/ 0 h 1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
                  <a:gd name="T163" fmla="*/ 0 h 124"/>
                  <a:gd name="T164" fmla="*/ 87 w 87"/>
                  <a:gd name="T165" fmla="*/ 124 h 1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 h="124">
                    <a:moveTo>
                      <a:pt x="28" y="48"/>
                    </a:moveTo>
                    <a:lnTo>
                      <a:pt x="28" y="0"/>
                    </a:lnTo>
                    <a:lnTo>
                      <a:pt x="30" y="0"/>
                    </a:lnTo>
                    <a:lnTo>
                      <a:pt x="39" y="0"/>
                    </a:lnTo>
                    <a:lnTo>
                      <a:pt x="47" y="0"/>
                    </a:lnTo>
                    <a:lnTo>
                      <a:pt x="53" y="4"/>
                    </a:lnTo>
                    <a:lnTo>
                      <a:pt x="60" y="6"/>
                    </a:lnTo>
                    <a:lnTo>
                      <a:pt x="68" y="10"/>
                    </a:lnTo>
                    <a:lnTo>
                      <a:pt x="72" y="13"/>
                    </a:lnTo>
                    <a:lnTo>
                      <a:pt x="77" y="19"/>
                    </a:lnTo>
                    <a:lnTo>
                      <a:pt x="81" y="25"/>
                    </a:lnTo>
                    <a:lnTo>
                      <a:pt x="85" y="34"/>
                    </a:lnTo>
                    <a:lnTo>
                      <a:pt x="85" y="36"/>
                    </a:lnTo>
                    <a:lnTo>
                      <a:pt x="87" y="42"/>
                    </a:lnTo>
                    <a:lnTo>
                      <a:pt x="87" y="48"/>
                    </a:lnTo>
                    <a:lnTo>
                      <a:pt x="87" y="53"/>
                    </a:lnTo>
                    <a:lnTo>
                      <a:pt x="85" y="59"/>
                    </a:lnTo>
                    <a:lnTo>
                      <a:pt x="83" y="65"/>
                    </a:lnTo>
                    <a:lnTo>
                      <a:pt x="81" y="72"/>
                    </a:lnTo>
                    <a:lnTo>
                      <a:pt x="79" y="80"/>
                    </a:lnTo>
                    <a:lnTo>
                      <a:pt x="74" y="86"/>
                    </a:lnTo>
                    <a:lnTo>
                      <a:pt x="70" y="93"/>
                    </a:lnTo>
                    <a:lnTo>
                      <a:pt x="68" y="97"/>
                    </a:lnTo>
                    <a:lnTo>
                      <a:pt x="64" y="105"/>
                    </a:lnTo>
                    <a:lnTo>
                      <a:pt x="57" y="112"/>
                    </a:lnTo>
                    <a:lnTo>
                      <a:pt x="49" y="118"/>
                    </a:lnTo>
                    <a:lnTo>
                      <a:pt x="41" y="122"/>
                    </a:lnTo>
                    <a:lnTo>
                      <a:pt x="36" y="124"/>
                    </a:lnTo>
                    <a:lnTo>
                      <a:pt x="30" y="124"/>
                    </a:lnTo>
                    <a:lnTo>
                      <a:pt x="24" y="124"/>
                    </a:lnTo>
                    <a:lnTo>
                      <a:pt x="15" y="118"/>
                    </a:lnTo>
                    <a:lnTo>
                      <a:pt x="5" y="114"/>
                    </a:lnTo>
                    <a:lnTo>
                      <a:pt x="1" y="109"/>
                    </a:lnTo>
                    <a:lnTo>
                      <a:pt x="0" y="107"/>
                    </a:lnTo>
                    <a:lnTo>
                      <a:pt x="3" y="88"/>
                    </a:lnTo>
                    <a:lnTo>
                      <a:pt x="3" y="89"/>
                    </a:lnTo>
                    <a:lnTo>
                      <a:pt x="9" y="91"/>
                    </a:lnTo>
                    <a:lnTo>
                      <a:pt x="15" y="95"/>
                    </a:lnTo>
                    <a:lnTo>
                      <a:pt x="22" y="99"/>
                    </a:lnTo>
                    <a:lnTo>
                      <a:pt x="30" y="99"/>
                    </a:lnTo>
                    <a:lnTo>
                      <a:pt x="38" y="97"/>
                    </a:lnTo>
                    <a:lnTo>
                      <a:pt x="41" y="93"/>
                    </a:lnTo>
                    <a:lnTo>
                      <a:pt x="45" y="91"/>
                    </a:lnTo>
                    <a:lnTo>
                      <a:pt x="47" y="86"/>
                    </a:lnTo>
                    <a:lnTo>
                      <a:pt x="49" y="80"/>
                    </a:lnTo>
                    <a:lnTo>
                      <a:pt x="49" y="70"/>
                    </a:lnTo>
                    <a:lnTo>
                      <a:pt x="51" y="65"/>
                    </a:lnTo>
                    <a:lnTo>
                      <a:pt x="49" y="59"/>
                    </a:lnTo>
                    <a:lnTo>
                      <a:pt x="49" y="55"/>
                    </a:lnTo>
                    <a:lnTo>
                      <a:pt x="45" y="50"/>
                    </a:lnTo>
                    <a:lnTo>
                      <a:pt x="41" y="48"/>
                    </a:lnTo>
                    <a:lnTo>
                      <a:pt x="32" y="46"/>
                    </a:lnTo>
                    <a:lnTo>
                      <a:pt x="28" y="48"/>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2" name="Freeform 214"/>
              <p:cNvSpPr>
                <a:spLocks/>
              </p:cNvSpPr>
              <p:nvPr/>
            </p:nvSpPr>
            <p:spPr bwMode="auto">
              <a:xfrm>
                <a:off x="1759" y="3515"/>
                <a:ext cx="48" cy="61"/>
              </a:xfrm>
              <a:custGeom>
                <a:avLst/>
                <a:gdLst>
                  <a:gd name="T0" fmla="*/ 0 w 97"/>
                  <a:gd name="T1" fmla="*/ 0 h 124"/>
                  <a:gd name="T2" fmla="*/ 0 w 97"/>
                  <a:gd name="T3" fmla="*/ 0 h 124"/>
                  <a:gd name="T4" fmla="*/ 0 w 97"/>
                  <a:gd name="T5" fmla="*/ 0 h 124"/>
                  <a:gd name="T6" fmla="*/ 0 w 97"/>
                  <a:gd name="T7" fmla="*/ 0 h 124"/>
                  <a:gd name="T8" fmla="*/ 0 w 97"/>
                  <a:gd name="T9" fmla="*/ 0 h 124"/>
                  <a:gd name="T10" fmla="*/ 0 w 97"/>
                  <a:gd name="T11" fmla="*/ 0 h 124"/>
                  <a:gd name="T12" fmla="*/ 0 w 97"/>
                  <a:gd name="T13" fmla="*/ 0 h 124"/>
                  <a:gd name="T14" fmla="*/ 0 w 97"/>
                  <a:gd name="T15" fmla="*/ 0 h 124"/>
                  <a:gd name="T16" fmla="*/ 0 w 97"/>
                  <a:gd name="T17" fmla="*/ 0 h 124"/>
                  <a:gd name="T18" fmla="*/ 0 w 97"/>
                  <a:gd name="T19" fmla="*/ 0 h 124"/>
                  <a:gd name="T20" fmla="*/ 0 w 97"/>
                  <a:gd name="T21" fmla="*/ 0 h 124"/>
                  <a:gd name="T22" fmla="*/ 0 w 97"/>
                  <a:gd name="T23" fmla="*/ 0 h 124"/>
                  <a:gd name="T24" fmla="*/ 0 w 97"/>
                  <a:gd name="T25" fmla="*/ 0 h 124"/>
                  <a:gd name="T26" fmla="*/ 0 w 97"/>
                  <a:gd name="T27" fmla="*/ 0 h 124"/>
                  <a:gd name="T28" fmla="*/ 0 w 97"/>
                  <a:gd name="T29" fmla="*/ 0 h 124"/>
                  <a:gd name="T30" fmla="*/ 0 w 97"/>
                  <a:gd name="T31" fmla="*/ 0 h 124"/>
                  <a:gd name="T32" fmla="*/ 0 w 97"/>
                  <a:gd name="T33" fmla="*/ 0 h 124"/>
                  <a:gd name="T34" fmla="*/ 0 w 97"/>
                  <a:gd name="T35" fmla="*/ 0 h 124"/>
                  <a:gd name="T36" fmla="*/ 0 w 97"/>
                  <a:gd name="T37" fmla="*/ 0 h 124"/>
                  <a:gd name="T38" fmla="*/ 0 w 97"/>
                  <a:gd name="T39" fmla="*/ 0 h 124"/>
                  <a:gd name="T40" fmla="*/ 0 w 97"/>
                  <a:gd name="T41" fmla="*/ 0 h 124"/>
                  <a:gd name="T42" fmla="*/ 0 w 97"/>
                  <a:gd name="T43" fmla="*/ 0 h 124"/>
                  <a:gd name="T44" fmla="*/ 0 w 97"/>
                  <a:gd name="T45" fmla="*/ 0 h 124"/>
                  <a:gd name="T46" fmla="*/ 0 w 97"/>
                  <a:gd name="T47" fmla="*/ 0 h 124"/>
                  <a:gd name="T48" fmla="*/ 0 w 97"/>
                  <a:gd name="T49" fmla="*/ 0 h 124"/>
                  <a:gd name="T50" fmla="*/ 0 w 97"/>
                  <a:gd name="T51" fmla="*/ 0 h 124"/>
                  <a:gd name="T52" fmla="*/ 0 w 97"/>
                  <a:gd name="T53" fmla="*/ 0 h 124"/>
                  <a:gd name="T54" fmla="*/ 0 w 97"/>
                  <a:gd name="T55" fmla="*/ 0 h 124"/>
                  <a:gd name="T56" fmla="*/ 0 w 97"/>
                  <a:gd name="T57" fmla="*/ 0 h 124"/>
                  <a:gd name="T58" fmla="*/ 0 w 97"/>
                  <a:gd name="T59" fmla="*/ 0 h 124"/>
                  <a:gd name="T60" fmla="*/ 0 w 97"/>
                  <a:gd name="T61" fmla="*/ 0 h 124"/>
                  <a:gd name="T62" fmla="*/ 0 w 97"/>
                  <a:gd name="T63" fmla="*/ 0 h 124"/>
                  <a:gd name="T64" fmla="*/ 0 w 97"/>
                  <a:gd name="T65" fmla="*/ 0 h 124"/>
                  <a:gd name="T66" fmla="*/ 0 w 97"/>
                  <a:gd name="T67" fmla="*/ 0 h 124"/>
                  <a:gd name="T68" fmla="*/ 0 w 97"/>
                  <a:gd name="T69" fmla="*/ 0 h 124"/>
                  <a:gd name="T70" fmla="*/ 0 w 97"/>
                  <a:gd name="T71" fmla="*/ 0 h 124"/>
                  <a:gd name="T72" fmla="*/ 0 w 97"/>
                  <a:gd name="T73" fmla="*/ 0 h 124"/>
                  <a:gd name="T74" fmla="*/ 0 w 97"/>
                  <a:gd name="T75" fmla="*/ 0 h 124"/>
                  <a:gd name="T76" fmla="*/ 0 w 97"/>
                  <a:gd name="T77" fmla="*/ 0 h 124"/>
                  <a:gd name="T78" fmla="*/ 0 w 97"/>
                  <a:gd name="T79" fmla="*/ 0 h 124"/>
                  <a:gd name="T80" fmla="*/ 0 w 97"/>
                  <a:gd name="T81" fmla="*/ 0 h 124"/>
                  <a:gd name="T82" fmla="*/ 0 w 97"/>
                  <a:gd name="T83" fmla="*/ 0 h 124"/>
                  <a:gd name="T84" fmla="*/ 0 w 97"/>
                  <a:gd name="T85" fmla="*/ 0 h 124"/>
                  <a:gd name="T86" fmla="*/ 0 w 97"/>
                  <a:gd name="T87" fmla="*/ 0 h 124"/>
                  <a:gd name="T88" fmla="*/ 0 w 97"/>
                  <a:gd name="T89" fmla="*/ 0 h 124"/>
                  <a:gd name="T90" fmla="*/ 0 w 97"/>
                  <a:gd name="T91" fmla="*/ 0 h 124"/>
                  <a:gd name="T92" fmla="*/ 0 w 97"/>
                  <a:gd name="T93" fmla="*/ 0 h 124"/>
                  <a:gd name="T94" fmla="*/ 0 w 97"/>
                  <a:gd name="T95" fmla="*/ 0 h 124"/>
                  <a:gd name="T96" fmla="*/ 0 w 97"/>
                  <a:gd name="T97" fmla="*/ 0 h 124"/>
                  <a:gd name="T98" fmla="*/ 0 w 97"/>
                  <a:gd name="T99" fmla="*/ 0 h 124"/>
                  <a:gd name="T100" fmla="*/ 0 w 97"/>
                  <a:gd name="T101" fmla="*/ 0 h 124"/>
                  <a:gd name="T102" fmla="*/ 0 w 97"/>
                  <a:gd name="T103" fmla="*/ 0 h 124"/>
                  <a:gd name="T104" fmla="*/ 0 w 97"/>
                  <a:gd name="T105" fmla="*/ 0 h 124"/>
                  <a:gd name="T106" fmla="*/ 0 w 97"/>
                  <a:gd name="T107" fmla="*/ 0 h 1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7"/>
                  <a:gd name="T163" fmla="*/ 0 h 124"/>
                  <a:gd name="T164" fmla="*/ 97 w 97"/>
                  <a:gd name="T165" fmla="*/ 124 h 1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7" h="124">
                    <a:moveTo>
                      <a:pt x="38" y="48"/>
                    </a:moveTo>
                    <a:lnTo>
                      <a:pt x="46" y="0"/>
                    </a:lnTo>
                    <a:lnTo>
                      <a:pt x="50" y="0"/>
                    </a:lnTo>
                    <a:lnTo>
                      <a:pt x="59" y="2"/>
                    </a:lnTo>
                    <a:lnTo>
                      <a:pt x="63" y="4"/>
                    </a:lnTo>
                    <a:lnTo>
                      <a:pt x="70" y="8"/>
                    </a:lnTo>
                    <a:lnTo>
                      <a:pt x="76" y="12"/>
                    </a:lnTo>
                    <a:lnTo>
                      <a:pt x="84" y="16"/>
                    </a:lnTo>
                    <a:lnTo>
                      <a:pt x="88" y="21"/>
                    </a:lnTo>
                    <a:lnTo>
                      <a:pt x="93" y="27"/>
                    </a:lnTo>
                    <a:lnTo>
                      <a:pt x="95" y="35"/>
                    </a:lnTo>
                    <a:lnTo>
                      <a:pt x="97" y="44"/>
                    </a:lnTo>
                    <a:lnTo>
                      <a:pt x="97" y="52"/>
                    </a:lnTo>
                    <a:lnTo>
                      <a:pt x="95" y="63"/>
                    </a:lnTo>
                    <a:lnTo>
                      <a:pt x="93" y="69"/>
                    </a:lnTo>
                    <a:lnTo>
                      <a:pt x="91" y="76"/>
                    </a:lnTo>
                    <a:lnTo>
                      <a:pt x="86" y="82"/>
                    </a:lnTo>
                    <a:lnTo>
                      <a:pt x="84" y="90"/>
                    </a:lnTo>
                    <a:lnTo>
                      <a:pt x="78" y="94"/>
                    </a:lnTo>
                    <a:lnTo>
                      <a:pt x="72" y="101"/>
                    </a:lnTo>
                    <a:lnTo>
                      <a:pt x="69" y="105"/>
                    </a:lnTo>
                    <a:lnTo>
                      <a:pt x="63" y="109"/>
                    </a:lnTo>
                    <a:lnTo>
                      <a:pt x="55" y="114"/>
                    </a:lnTo>
                    <a:lnTo>
                      <a:pt x="48" y="120"/>
                    </a:lnTo>
                    <a:lnTo>
                      <a:pt x="38" y="122"/>
                    </a:lnTo>
                    <a:lnTo>
                      <a:pt x="32" y="124"/>
                    </a:lnTo>
                    <a:lnTo>
                      <a:pt x="27" y="122"/>
                    </a:lnTo>
                    <a:lnTo>
                      <a:pt x="21" y="122"/>
                    </a:lnTo>
                    <a:lnTo>
                      <a:pt x="11" y="114"/>
                    </a:lnTo>
                    <a:lnTo>
                      <a:pt x="4" y="109"/>
                    </a:lnTo>
                    <a:lnTo>
                      <a:pt x="0" y="103"/>
                    </a:lnTo>
                    <a:lnTo>
                      <a:pt x="0" y="101"/>
                    </a:lnTo>
                    <a:lnTo>
                      <a:pt x="8" y="82"/>
                    </a:lnTo>
                    <a:lnTo>
                      <a:pt x="8" y="84"/>
                    </a:lnTo>
                    <a:lnTo>
                      <a:pt x="11" y="88"/>
                    </a:lnTo>
                    <a:lnTo>
                      <a:pt x="17" y="92"/>
                    </a:lnTo>
                    <a:lnTo>
                      <a:pt x="25" y="95"/>
                    </a:lnTo>
                    <a:lnTo>
                      <a:pt x="30" y="97"/>
                    </a:lnTo>
                    <a:lnTo>
                      <a:pt x="38" y="97"/>
                    </a:lnTo>
                    <a:lnTo>
                      <a:pt x="44" y="94"/>
                    </a:lnTo>
                    <a:lnTo>
                      <a:pt x="48" y="92"/>
                    </a:lnTo>
                    <a:lnTo>
                      <a:pt x="50" y="86"/>
                    </a:lnTo>
                    <a:lnTo>
                      <a:pt x="55" y="80"/>
                    </a:lnTo>
                    <a:lnTo>
                      <a:pt x="57" y="73"/>
                    </a:lnTo>
                    <a:lnTo>
                      <a:pt x="57" y="67"/>
                    </a:lnTo>
                    <a:lnTo>
                      <a:pt x="57" y="61"/>
                    </a:lnTo>
                    <a:lnTo>
                      <a:pt x="59" y="57"/>
                    </a:lnTo>
                    <a:lnTo>
                      <a:pt x="55" y="52"/>
                    </a:lnTo>
                    <a:lnTo>
                      <a:pt x="51" y="48"/>
                    </a:lnTo>
                    <a:lnTo>
                      <a:pt x="48" y="46"/>
                    </a:lnTo>
                    <a:lnTo>
                      <a:pt x="42" y="46"/>
                    </a:lnTo>
                    <a:lnTo>
                      <a:pt x="38" y="46"/>
                    </a:lnTo>
                    <a:lnTo>
                      <a:pt x="38" y="48"/>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3" name="Freeform 215"/>
              <p:cNvSpPr>
                <a:spLocks/>
              </p:cNvSpPr>
              <p:nvPr/>
            </p:nvSpPr>
            <p:spPr bwMode="auto">
              <a:xfrm>
                <a:off x="1552" y="3401"/>
                <a:ext cx="138" cy="245"/>
              </a:xfrm>
              <a:custGeom>
                <a:avLst/>
                <a:gdLst>
                  <a:gd name="T0" fmla="*/ 1 w 275"/>
                  <a:gd name="T1" fmla="*/ 0 h 491"/>
                  <a:gd name="T2" fmla="*/ 1 w 275"/>
                  <a:gd name="T3" fmla="*/ 0 h 491"/>
                  <a:gd name="T4" fmla="*/ 1 w 275"/>
                  <a:gd name="T5" fmla="*/ 0 h 491"/>
                  <a:gd name="T6" fmla="*/ 1 w 275"/>
                  <a:gd name="T7" fmla="*/ 0 h 491"/>
                  <a:gd name="T8" fmla="*/ 1 w 275"/>
                  <a:gd name="T9" fmla="*/ 0 h 491"/>
                  <a:gd name="T10" fmla="*/ 1 w 275"/>
                  <a:gd name="T11" fmla="*/ 0 h 491"/>
                  <a:gd name="T12" fmla="*/ 1 w 275"/>
                  <a:gd name="T13" fmla="*/ 0 h 491"/>
                  <a:gd name="T14" fmla="*/ 1 w 275"/>
                  <a:gd name="T15" fmla="*/ 0 h 491"/>
                  <a:gd name="T16" fmla="*/ 1 w 275"/>
                  <a:gd name="T17" fmla="*/ 0 h 491"/>
                  <a:gd name="T18" fmla="*/ 1 w 275"/>
                  <a:gd name="T19" fmla="*/ 0 h 491"/>
                  <a:gd name="T20" fmla="*/ 1 w 275"/>
                  <a:gd name="T21" fmla="*/ 0 h 491"/>
                  <a:gd name="T22" fmla="*/ 1 w 275"/>
                  <a:gd name="T23" fmla="*/ 0 h 491"/>
                  <a:gd name="T24" fmla="*/ 1 w 275"/>
                  <a:gd name="T25" fmla="*/ 0 h 491"/>
                  <a:gd name="T26" fmla="*/ 1 w 275"/>
                  <a:gd name="T27" fmla="*/ 0 h 491"/>
                  <a:gd name="T28" fmla="*/ 1 w 275"/>
                  <a:gd name="T29" fmla="*/ 0 h 491"/>
                  <a:gd name="T30" fmla="*/ 1 w 275"/>
                  <a:gd name="T31" fmla="*/ 0 h 491"/>
                  <a:gd name="T32" fmla="*/ 1 w 275"/>
                  <a:gd name="T33" fmla="*/ 0 h 491"/>
                  <a:gd name="T34" fmla="*/ 1 w 275"/>
                  <a:gd name="T35" fmla="*/ 0 h 491"/>
                  <a:gd name="T36" fmla="*/ 1 w 275"/>
                  <a:gd name="T37" fmla="*/ 0 h 491"/>
                  <a:gd name="T38" fmla="*/ 1 w 275"/>
                  <a:gd name="T39" fmla="*/ 0 h 491"/>
                  <a:gd name="T40" fmla="*/ 1 w 275"/>
                  <a:gd name="T41" fmla="*/ 0 h 491"/>
                  <a:gd name="T42" fmla="*/ 1 w 275"/>
                  <a:gd name="T43" fmla="*/ 0 h 491"/>
                  <a:gd name="T44" fmla="*/ 1 w 275"/>
                  <a:gd name="T45" fmla="*/ 0 h 491"/>
                  <a:gd name="T46" fmla="*/ 1 w 275"/>
                  <a:gd name="T47" fmla="*/ 0 h 491"/>
                  <a:gd name="T48" fmla="*/ 1 w 275"/>
                  <a:gd name="T49" fmla="*/ 0 h 491"/>
                  <a:gd name="T50" fmla="*/ 1 w 275"/>
                  <a:gd name="T51" fmla="*/ 0 h 491"/>
                  <a:gd name="T52" fmla="*/ 1 w 275"/>
                  <a:gd name="T53" fmla="*/ 0 h 491"/>
                  <a:gd name="T54" fmla="*/ 1 w 275"/>
                  <a:gd name="T55" fmla="*/ 0 h 491"/>
                  <a:gd name="T56" fmla="*/ 1 w 275"/>
                  <a:gd name="T57" fmla="*/ 0 h 491"/>
                  <a:gd name="T58" fmla="*/ 1 w 275"/>
                  <a:gd name="T59" fmla="*/ 0 h 491"/>
                  <a:gd name="T60" fmla="*/ 1 w 275"/>
                  <a:gd name="T61" fmla="*/ 0 h 491"/>
                  <a:gd name="T62" fmla="*/ 1 w 275"/>
                  <a:gd name="T63" fmla="*/ 0 h 491"/>
                  <a:gd name="T64" fmla="*/ 1 w 275"/>
                  <a:gd name="T65" fmla="*/ 0 h 491"/>
                  <a:gd name="T66" fmla="*/ 1 w 275"/>
                  <a:gd name="T67" fmla="*/ 0 h 491"/>
                  <a:gd name="T68" fmla="*/ 1 w 275"/>
                  <a:gd name="T69" fmla="*/ 0 h 491"/>
                  <a:gd name="T70" fmla="*/ 1 w 275"/>
                  <a:gd name="T71" fmla="*/ 0 h 491"/>
                  <a:gd name="T72" fmla="*/ 1 w 275"/>
                  <a:gd name="T73" fmla="*/ 0 h 491"/>
                  <a:gd name="T74" fmla="*/ 1 w 275"/>
                  <a:gd name="T75" fmla="*/ 0 h 491"/>
                  <a:gd name="T76" fmla="*/ 1 w 275"/>
                  <a:gd name="T77" fmla="*/ 0 h 491"/>
                  <a:gd name="T78" fmla="*/ 1 w 275"/>
                  <a:gd name="T79" fmla="*/ 0 h 491"/>
                  <a:gd name="T80" fmla="*/ 1 w 275"/>
                  <a:gd name="T81" fmla="*/ 0 h 491"/>
                  <a:gd name="T82" fmla="*/ 1 w 275"/>
                  <a:gd name="T83" fmla="*/ 0 h 491"/>
                  <a:gd name="T84" fmla="*/ 1 w 275"/>
                  <a:gd name="T85" fmla="*/ 0 h 491"/>
                  <a:gd name="T86" fmla="*/ 1 w 275"/>
                  <a:gd name="T87" fmla="*/ 0 h 491"/>
                  <a:gd name="T88" fmla="*/ 1 w 275"/>
                  <a:gd name="T89" fmla="*/ 0 h 491"/>
                  <a:gd name="T90" fmla="*/ 1 w 275"/>
                  <a:gd name="T91" fmla="*/ 0 h 491"/>
                  <a:gd name="T92" fmla="*/ 1 w 275"/>
                  <a:gd name="T93" fmla="*/ 0 h 491"/>
                  <a:gd name="T94" fmla="*/ 1 w 275"/>
                  <a:gd name="T95" fmla="*/ 0 h 491"/>
                  <a:gd name="T96" fmla="*/ 1 w 275"/>
                  <a:gd name="T97" fmla="*/ 0 h 491"/>
                  <a:gd name="T98" fmla="*/ 1 w 275"/>
                  <a:gd name="T99" fmla="*/ 0 h 491"/>
                  <a:gd name="T100" fmla="*/ 1 w 275"/>
                  <a:gd name="T101" fmla="*/ 0 h 491"/>
                  <a:gd name="T102" fmla="*/ 1 w 275"/>
                  <a:gd name="T103" fmla="*/ 0 h 491"/>
                  <a:gd name="T104" fmla="*/ 1 w 275"/>
                  <a:gd name="T105" fmla="*/ 0 h 491"/>
                  <a:gd name="T106" fmla="*/ 1 w 275"/>
                  <a:gd name="T107" fmla="*/ 0 h 491"/>
                  <a:gd name="T108" fmla="*/ 1 w 275"/>
                  <a:gd name="T109" fmla="*/ 0 h 491"/>
                  <a:gd name="T110" fmla="*/ 1 w 275"/>
                  <a:gd name="T111" fmla="*/ 0 h 491"/>
                  <a:gd name="T112" fmla="*/ 1 w 275"/>
                  <a:gd name="T113" fmla="*/ 0 h 491"/>
                  <a:gd name="T114" fmla="*/ 1 w 275"/>
                  <a:gd name="T115" fmla="*/ 0 h 491"/>
                  <a:gd name="T116" fmla="*/ 1 w 275"/>
                  <a:gd name="T117" fmla="*/ 0 h 491"/>
                  <a:gd name="T118" fmla="*/ 1 w 275"/>
                  <a:gd name="T119" fmla="*/ 0 h 491"/>
                  <a:gd name="T120" fmla="*/ 1 w 275"/>
                  <a:gd name="T121" fmla="*/ 0 h 491"/>
                  <a:gd name="T122" fmla="*/ 1 w 275"/>
                  <a:gd name="T123" fmla="*/ 0 h 491"/>
                  <a:gd name="T124" fmla="*/ 0 w 275"/>
                  <a:gd name="T125" fmla="*/ 0 h 49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75"/>
                  <a:gd name="T190" fmla="*/ 0 h 491"/>
                  <a:gd name="T191" fmla="*/ 275 w 275"/>
                  <a:gd name="T192" fmla="*/ 491 h 49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75" h="491">
                    <a:moveTo>
                      <a:pt x="0" y="13"/>
                    </a:moveTo>
                    <a:lnTo>
                      <a:pt x="5" y="0"/>
                    </a:lnTo>
                    <a:lnTo>
                      <a:pt x="7" y="0"/>
                    </a:lnTo>
                    <a:lnTo>
                      <a:pt x="17" y="4"/>
                    </a:lnTo>
                    <a:lnTo>
                      <a:pt x="22" y="4"/>
                    </a:lnTo>
                    <a:lnTo>
                      <a:pt x="28" y="8"/>
                    </a:lnTo>
                    <a:lnTo>
                      <a:pt x="38" y="12"/>
                    </a:lnTo>
                    <a:lnTo>
                      <a:pt x="47" y="15"/>
                    </a:lnTo>
                    <a:lnTo>
                      <a:pt x="57" y="19"/>
                    </a:lnTo>
                    <a:lnTo>
                      <a:pt x="66" y="27"/>
                    </a:lnTo>
                    <a:lnTo>
                      <a:pt x="72" y="29"/>
                    </a:lnTo>
                    <a:lnTo>
                      <a:pt x="78" y="32"/>
                    </a:lnTo>
                    <a:lnTo>
                      <a:pt x="83" y="36"/>
                    </a:lnTo>
                    <a:lnTo>
                      <a:pt x="91" y="40"/>
                    </a:lnTo>
                    <a:lnTo>
                      <a:pt x="95" y="44"/>
                    </a:lnTo>
                    <a:lnTo>
                      <a:pt x="102" y="50"/>
                    </a:lnTo>
                    <a:lnTo>
                      <a:pt x="108" y="53"/>
                    </a:lnTo>
                    <a:lnTo>
                      <a:pt x="114" y="59"/>
                    </a:lnTo>
                    <a:lnTo>
                      <a:pt x="119" y="63"/>
                    </a:lnTo>
                    <a:lnTo>
                      <a:pt x="127" y="71"/>
                    </a:lnTo>
                    <a:lnTo>
                      <a:pt x="133" y="76"/>
                    </a:lnTo>
                    <a:lnTo>
                      <a:pt x="140" y="82"/>
                    </a:lnTo>
                    <a:lnTo>
                      <a:pt x="144" y="88"/>
                    </a:lnTo>
                    <a:lnTo>
                      <a:pt x="152" y="95"/>
                    </a:lnTo>
                    <a:lnTo>
                      <a:pt x="157" y="101"/>
                    </a:lnTo>
                    <a:lnTo>
                      <a:pt x="163" y="109"/>
                    </a:lnTo>
                    <a:lnTo>
                      <a:pt x="171" y="116"/>
                    </a:lnTo>
                    <a:lnTo>
                      <a:pt x="176" y="124"/>
                    </a:lnTo>
                    <a:lnTo>
                      <a:pt x="182" y="131"/>
                    </a:lnTo>
                    <a:lnTo>
                      <a:pt x="188" y="141"/>
                    </a:lnTo>
                    <a:lnTo>
                      <a:pt x="194" y="150"/>
                    </a:lnTo>
                    <a:lnTo>
                      <a:pt x="199" y="160"/>
                    </a:lnTo>
                    <a:lnTo>
                      <a:pt x="205" y="169"/>
                    </a:lnTo>
                    <a:lnTo>
                      <a:pt x="211" y="179"/>
                    </a:lnTo>
                    <a:lnTo>
                      <a:pt x="216" y="188"/>
                    </a:lnTo>
                    <a:lnTo>
                      <a:pt x="222" y="200"/>
                    </a:lnTo>
                    <a:lnTo>
                      <a:pt x="228" y="209"/>
                    </a:lnTo>
                    <a:lnTo>
                      <a:pt x="232" y="223"/>
                    </a:lnTo>
                    <a:lnTo>
                      <a:pt x="235" y="234"/>
                    </a:lnTo>
                    <a:lnTo>
                      <a:pt x="241" y="245"/>
                    </a:lnTo>
                    <a:lnTo>
                      <a:pt x="245" y="257"/>
                    </a:lnTo>
                    <a:lnTo>
                      <a:pt x="249" y="272"/>
                    </a:lnTo>
                    <a:lnTo>
                      <a:pt x="252" y="284"/>
                    </a:lnTo>
                    <a:lnTo>
                      <a:pt x="254" y="299"/>
                    </a:lnTo>
                    <a:lnTo>
                      <a:pt x="258" y="312"/>
                    </a:lnTo>
                    <a:lnTo>
                      <a:pt x="262" y="329"/>
                    </a:lnTo>
                    <a:lnTo>
                      <a:pt x="264" y="342"/>
                    </a:lnTo>
                    <a:lnTo>
                      <a:pt x="266" y="358"/>
                    </a:lnTo>
                    <a:lnTo>
                      <a:pt x="268" y="375"/>
                    </a:lnTo>
                    <a:lnTo>
                      <a:pt x="271" y="390"/>
                    </a:lnTo>
                    <a:lnTo>
                      <a:pt x="271" y="407"/>
                    </a:lnTo>
                    <a:lnTo>
                      <a:pt x="273" y="424"/>
                    </a:lnTo>
                    <a:lnTo>
                      <a:pt x="273" y="443"/>
                    </a:lnTo>
                    <a:lnTo>
                      <a:pt x="275" y="462"/>
                    </a:lnTo>
                    <a:lnTo>
                      <a:pt x="245" y="491"/>
                    </a:lnTo>
                    <a:lnTo>
                      <a:pt x="245" y="489"/>
                    </a:lnTo>
                    <a:lnTo>
                      <a:pt x="245" y="487"/>
                    </a:lnTo>
                    <a:lnTo>
                      <a:pt x="245" y="483"/>
                    </a:lnTo>
                    <a:lnTo>
                      <a:pt x="245" y="478"/>
                    </a:lnTo>
                    <a:lnTo>
                      <a:pt x="245" y="470"/>
                    </a:lnTo>
                    <a:lnTo>
                      <a:pt x="245" y="464"/>
                    </a:lnTo>
                    <a:lnTo>
                      <a:pt x="245" y="455"/>
                    </a:lnTo>
                    <a:lnTo>
                      <a:pt x="247" y="447"/>
                    </a:lnTo>
                    <a:lnTo>
                      <a:pt x="245" y="441"/>
                    </a:lnTo>
                    <a:lnTo>
                      <a:pt x="245" y="436"/>
                    </a:lnTo>
                    <a:lnTo>
                      <a:pt x="245" y="430"/>
                    </a:lnTo>
                    <a:lnTo>
                      <a:pt x="245" y="424"/>
                    </a:lnTo>
                    <a:lnTo>
                      <a:pt x="245" y="419"/>
                    </a:lnTo>
                    <a:lnTo>
                      <a:pt x="245" y="411"/>
                    </a:lnTo>
                    <a:lnTo>
                      <a:pt x="245" y="405"/>
                    </a:lnTo>
                    <a:lnTo>
                      <a:pt x="245" y="400"/>
                    </a:lnTo>
                    <a:lnTo>
                      <a:pt x="245" y="392"/>
                    </a:lnTo>
                    <a:lnTo>
                      <a:pt x="245" y="384"/>
                    </a:lnTo>
                    <a:lnTo>
                      <a:pt x="243" y="377"/>
                    </a:lnTo>
                    <a:lnTo>
                      <a:pt x="243" y="371"/>
                    </a:lnTo>
                    <a:lnTo>
                      <a:pt x="243" y="363"/>
                    </a:lnTo>
                    <a:lnTo>
                      <a:pt x="243" y="356"/>
                    </a:lnTo>
                    <a:lnTo>
                      <a:pt x="241" y="348"/>
                    </a:lnTo>
                    <a:lnTo>
                      <a:pt x="241" y="341"/>
                    </a:lnTo>
                    <a:lnTo>
                      <a:pt x="239" y="333"/>
                    </a:lnTo>
                    <a:lnTo>
                      <a:pt x="239" y="323"/>
                    </a:lnTo>
                    <a:lnTo>
                      <a:pt x="235" y="316"/>
                    </a:lnTo>
                    <a:lnTo>
                      <a:pt x="235" y="308"/>
                    </a:lnTo>
                    <a:lnTo>
                      <a:pt x="232" y="299"/>
                    </a:lnTo>
                    <a:lnTo>
                      <a:pt x="232" y="291"/>
                    </a:lnTo>
                    <a:lnTo>
                      <a:pt x="228" y="284"/>
                    </a:lnTo>
                    <a:lnTo>
                      <a:pt x="228" y="276"/>
                    </a:lnTo>
                    <a:lnTo>
                      <a:pt x="224" y="266"/>
                    </a:lnTo>
                    <a:lnTo>
                      <a:pt x="222" y="257"/>
                    </a:lnTo>
                    <a:lnTo>
                      <a:pt x="218" y="249"/>
                    </a:lnTo>
                    <a:lnTo>
                      <a:pt x="216" y="242"/>
                    </a:lnTo>
                    <a:lnTo>
                      <a:pt x="213" y="232"/>
                    </a:lnTo>
                    <a:lnTo>
                      <a:pt x="209" y="223"/>
                    </a:lnTo>
                    <a:lnTo>
                      <a:pt x="207" y="215"/>
                    </a:lnTo>
                    <a:lnTo>
                      <a:pt x="203" y="207"/>
                    </a:lnTo>
                    <a:lnTo>
                      <a:pt x="197" y="198"/>
                    </a:lnTo>
                    <a:lnTo>
                      <a:pt x="194" y="190"/>
                    </a:lnTo>
                    <a:lnTo>
                      <a:pt x="190" y="183"/>
                    </a:lnTo>
                    <a:lnTo>
                      <a:pt x="186" y="173"/>
                    </a:lnTo>
                    <a:lnTo>
                      <a:pt x="180" y="166"/>
                    </a:lnTo>
                    <a:lnTo>
                      <a:pt x="175" y="158"/>
                    </a:lnTo>
                    <a:lnTo>
                      <a:pt x="171" y="150"/>
                    </a:lnTo>
                    <a:lnTo>
                      <a:pt x="165" y="143"/>
                    </a:lnTo>
                    <a:lnTo>
                      <a:pt x="159" y="133"/>
                    </a:lnTo>
                    <a:lnTo>
                      <a:pt x="152" y="126"/>
                    </a:lnTo>
                    <a:lnTo>
                      <a:pt x="146" y="118"/>
                    </a:lnTo>
                    <a:lnTo>
                      <a:pt x="140" y="112"/>
                    </a:lnTo>
                    <a:lnTo>
                      <a:pt x="133" y="103"/>
                    </a:lnTo>
                    <a:lnTo>
                      <a:pt x="127" y="95"/>
                    </a:lnTo>
                    <a:lnTo>
                      <a:pt x="119" y="90"/>
                    </a:lnTo>
                    <a:lnTo>
                      <a:pt x="112" y="84"/>
                    </a:lnTo>
                    <a:lnTo>
                      <a:pt x="108" y="80"/>
                    </a:lnTo>
                    <a:lnTo>
                      <a:pt x="104" y="74"/>
                    </a:lnTo>
                    <a:lnTo>
                      <a:pt x="98" y="71"/>
                    </a:lnTo>
                    <a:lnTo>
                      <a:pt x="95" y="65"/>
                    </a:lnTo>
                    <a:lnTo>
                      <a:pt x="89" y="61"/>
                    </a:lnTo>
                    <a:lnTo>
                      <a:pt x="83" y="57"/>
                    </a:lnTo>
                    <a:lnTo>
                      <a:pt x="78" y="50"/>
                    </a:lnTo>
                    <a:lnTo>
                      <a:pt x="70" y="46"/>
                    </a:lnTo>
                    <a:lnTo>
                      <a:pt x="60" y="38"/>
                    </a:lnTo>
                    <a:lnTo>
                      <a:pt x="53" y="34"/>
                    </a:lnTo>
                    <a:lnTo>
                      <a:pt x="45" y="29"/>
                    </a:lnTo>
                    <a:lnTo>
                      <a:pt x="36" y="25"/>
                    </a:lnTo>
                    <a:lnTo>
                      <a:pt x="26" y="21"/>
                    </a:lnTo>
                    <a:lnTo>
                      <a:pt x="17" y="19"/>
                    </a:lnTo>
                    <a:lnTo>
                      <a:pt x="0" y="13"/>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4" name="Freeform 216"/>
              <p:cNvSpPr>
                <a:spLocks/>
              </p:cNvSpPr>
              <p:nvPr/>
            </p:nvSpPr>
            <p:spPr bwMode="auto">
              <a:xfrm>
                <a:off x="1850" y="3219"/>
                <a:ext cx="199" cy="150"/>
              </a:xfrm>
              <a:custGeom>
                <a:avLst/>
                <a:gdLst>
                  <a:gd name="T0" fmla="*/ 0 w 399"/>
                  <a:gd name="T1" fmla="*/ 1 h 300"/>
                  <a:gd name="T2" fmla="*/ 0 w 399"/>
                  <a:gd name="T3" fmla="*/ 1 h 300"/>
                  <a:gd name="T4" fmla="*/ 0 w 399"/>
                  <a:gd name="T5" fmla="*/ 0 h 300"/>
                  <a:gd name="T6" fmla="*/ 0 w 399"/>
                  <a:gd name="T7" fmla="*/ 1 h 300"/>
                  <a:gd name="T8" fmla="*/ 0 w 399"/>
                  <a:gd name="T9" fmla="*/ 1 h 300"/>
                  <a:gd name="T10" fmla="*/ 0 w 399"/>
                  <a:gd name="T11" fmla="*/ 1 h 300"/>
                  <a:gd name="T12" fmla="*/ 0 w 399"/>
                  <a:gd name="T13" fmla="*/ 1 h 300"/>
                  <a:gd name="T14" fmla="*/ 0 w 399"/>
                  <a:gd name="T15" fmla="*/ 1 h 300"/>
                  <a:gd name="T16" fmla="*/ 0 60000 65536"/>
                  <a:gd name="T17" fmla="*/ 0 60000 65536"/>
                  <a:gd name="T18" fmla="*/ 0 60000 65536"/>
                  <a:gd name="T19" fmla="*/ 0 60000 65536"/>
                  <a:gd name="T20" fmla="*/ 0 60000 65536"/>
                  <a:gd name="T21" fmla="*/ 0 60000 65536"/>
                  <a:gd name="T22" fmla="*/ 0 60000 65536"/>
                  <a:gd name="T23" fmla="*/ 0 60000 65536"/>
                  <a:gd name="T24" fmla="*/ 0 w 399"/>
                  <a:gd name="T25" fmla="*/ 0 h 300"/>
                  <a:gd name="T26" fmla="*/ 399 w 399"/>
                  <a:gd name="T27" fmla="*/ 300 h 3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9" h="300">
                    <a:moveTo>
                      <a:pt x="58" y="300"/>
                    </a:moveTo>
                    <a:lnTo>
                      <a:pt x="0" y="143"/>
                    </a:lnTo>
                    <a:lnTo>
                      <a:pt x="399" y="0"/>
                    </a:lnTo>
                    <a:lnTo>
                      <a:pt x="395" y="17"/>
                    </a:lnTo>
                    <a:lnTo>
                      <a:pt x="39" y="137"/>
                    </a:lnTo>
                    <a:lnTo>
                      <a:pt x="77" y="287"/>
                    </a:lnTo>
                    <a:lnTo>
                      <a:pt x="58" y="300"/>
                    </a:lnTo>
                    <a:close/>
                  </a:path>
                </a:pathLst>
              </a:custGeom>
              <a:solidFill>
                <a:srgbClr val="1252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5" name="Freeform 217"/>
              <p:cNvSpPr>
                <a:spLocks/>
              </p:cNvSpPr>
              <p:nvPr/>
            </p:nvSpPr>
            <p:spPr bwMode="auto">
              <a:xfrm>
                <a:off x="1894" y="3229"/>
                <a:ext cx="185" cy="144"/>
              </a:xfrm>
              <a:custGeom>
                <a:avLst/>
                <a:gdLst>
                  <a:gd name="T0" fmla="*/ 0 w 369"/>
                  <a:gd name="T1" fmla="*/ 1 h 287"/>
                  <a:gd name="T2" fmla="*/ 1 w 369"/>
                  <a:gd name="T3" fmla="*/ 1 h 287"/>
                  <a:gd name="T4" fmla="*/ 1 w 369"/>
                  <a:gd name="T5" fmla="*/ 1 h 287"/>
                  <a:gd name="T6" fmla="*/ 1 w 369"/>
                  <a:gd name="T7" fmla="*/ 1 h 287"/>
                  <a:gd name="T8" fmla="*/ 1 w 369"/>
                  <a:gd name="T9" fmla="*/ 0 h 287"/>
                  <a:gd name="T10" fmla="*/ 1 w 369"/>
                  <a:gd name="T11" fmla="*/ 1 h 287"/>
                  <a:gd name="T12" fmla="*/ 0 w 369"/>
                  <a:gd name="T13" fmla="*/ 1 h 287"/>
                  <a:gd name="T14" fmla="*/ 0 w 369"/>
                  <a:gd name="T15" fmla="*/ 1 h 287"/>
                  <a:gd name="T16" fmla="*/ 0 60000 65536"/>
                  <a:gd name="T17" fmla="*/ 0 60000 65536"/>
                  <a:gd name="T18" fmla="*/ 0 60000 65536"/>
                  <a:gd name="T19" fmla="*/ 0 60000 65536"/>
                  <a:gd name="T20" fmla="*/ 0 60000 65536"/>
                  <a:gd name="T21" fmla="*/ 0 60000 65536"/>
                  <a:gd name="T22" fmla="*/ 0 60000 65536"/>
                  <a:gd name="T23" fmla="*/ 0 60000 65536"/>
                  <a:gd name="T24" fmla="*/ 0 w 369"/>
                  <a:gd name="T25" fmla="*/ 0 h 287"/>
                  <a:gd name="T26" fmla="*/ 369 w 369"/>
                  <a:gd name="T27" fmla="*/ 287 h 2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9" h="287">
                    <a:moveTo>
                      <a:pt x="0" y="287"/>
                    </a:moveTo>
                    <a:lnTo>
                      <a:pt x="7" y="272"/>
                    </a:lnTo>
                    <a:lnTo>
                      <a:pt x="325" y="161"/>
                    </a:lnTo>
                    <a:lnTo>
                      <a:pt x="289" y="21"/>
                    </a:lnTo>
                    <a:lnTo>
                      <a:pt x="306" y="0"/>
                    </a:lnTo>
                    <a:lnTo>
                      <a:pt x="369" y="150"/>
                    </a:lnTo>
                    <a:lnTo>
                      <a:pt x="0" y="287"/>
                    </a:lnTo>
                    <a:close/>
                  </a:path>
                </a:pathLst>
              </a:custGeom>
              <a:solidFill>
                <a:srgbClr val="1252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6" name="Freeform 218"/>
              <p:cNvSpPr>
                <a:spLocks/>
              </p:cNvSpPr>
              <p:nvPr/>
            </p:nvSpPr>
            <p:spPr bwMode="auto">
              <a:xfrm>
                <a:off x="1412" y="3621"/>
                <a:ext cx="67" cy="44"/>
              </a:xfrm>
              <a:custGeom>
                <a:avLst/>
                <a:gdLst>
                  <a:gd name="T0" fmla="*/ 0 w 135"/>
                  <a:gd name="T1" fmla="*/ 1 h 88"/>
                  <a:gd name="T2" fmla="*/ 0 w 135"/>
                  <a:gd name="T3" fmla="*/ 0 h 88"/>
                  <a:gd name="T4" fmla="*/ 0 w 135"/>
                  <a:gd name="T5" fmla="*/ 1 h 88"/>
                  <a:gd name="T6" fmla="*/ 0 w 135"/>
                  <a:gd name="T7" fmla="*/ 1 h 88"/>
                  <a:gd name="T8" fmla="*/ 0 w 135"/>
                  <a:gd name="T9" fmla="*/ 1 h 88"/>
                  <a:gd name="T10" fmla="*/ 0 w 135"/>
                  <a:gd name="T11" fmla="*/ 1 h 88"/>
                  <a:gd name="T12" fmla="*/ 0 60000 65536"/>
                  <a:gd name="T13" fmla="*/ 0 60000 65536"/>
                  <a:gd name="T14" fmla="*/ 0 60000 65536"/>
                  <a:gd name="T15" fmla="*/ 0 60000 65536"/>
                  <a:gd name="T16" fmla="*/ 0 60000 65536"/>
                  <a:gd name="T17" fmla="*/ 0 60000 65536"/>
                  <a:gd name="T18" fmla="*/ 0 w 135"/>
                  <a:gd name="T19" fmla="*/ 0 h 88"/>
                  <a:gd name="T20" fmla="*/ 135 w 13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135" h="88">
                    <a:moveTo>
                      <a:pt x="0" y="67"/>
                    </a:moveTo>
                    <a:lnTo>
                      <a:pt x="135" y="0"/>
                    </a:lnTo>
                    <a:lnTo>
                      <a:pt x="135" y="27"/>
                    </a:lnTo>
                    <a:lnTo>
                      <a:pt x="2" y="88"/>
                    </a:lnTo>
                    <a:lnTo>
                      <a:pt x="0" y="67"/>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7" name="Freeform 219"/>
              <p:cNvSpPr>
                <a:spLocks/>
              </p:cNvSpPr>
              <p:nvPr/>
            </p:nvSpPr>
            <p:spPr bwMode="auto">
              <a:xfrm>
                <a:off x="1401" y="3586"/>
                <a:ext cx="59" cy="32"/>
              </a:xfrm>
              <a:custGeom>
                <a:avLst/>
                <a:gdLst>
                  <a:gd name="T0" fmla="*/ 1 w 118"/>
                  <a:gd name="T1" fmla="*/ 0 h 65"/>
                  <a:gd name="T2" fmla="*/ 1 w 118"/>
                  <a:gd name="T3" fmla="*/ 0 h 65"/>
                  <a:gd name="T4" fmla="*/ 1 w 118"/>
                  <a:gd name="T5" fmla="*/ 0 h 65"/>
                  <a:gd name="T6" fmla="*/ 0 w 118"/>
                  <a:gd name="T7" fmla="*/ 0 h 65"/>
                  <a:gd name="T8" fmla="*/ 1 w 118"/>
                  <a:gd name="T9" fmla="*/ 0 h 65"/>
                  <a:gd name="T10" fmla="*/ 1 w 118"/>
                  <a:gd name="T11" fmla="*/ 0 h 65"/>
                  <a:gd name="T12" fmla="*/ 0 60000 65536"/>
                  <a:gd name="T13" fmla="*/ 0 60000 65536"/>
                  <a:gd name="T14" fmla="*/ 0 60000 65536"/>
                  <a:gd name="T15" fmla="*/ 0 60000 65536"/>
                  <a:gd name="T16" fmla="*/ 0 60000 65536"/>
                  <a:gd name="T17" fmla="*/ 0 60000 65536"/>
                  <a:gd name="T18" fmla="*/ 0 w 118"/>
                  <a:gd name="T19" fmla="*/ 0 h 65"/>
                  <a:gd name="T20" fmla="*/ 118 w 118"/>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118" h="65">
                    <a:moveTo>
                      <a:pt x="8" y="65"/>
                    </a:moveTo>
                    <a:lnTo>
                      <a:pt x="118" y="29"/>
                    </a:lnTo>
                    <a:lnTo>
                      <a:pt x="113" y="0"/>
                    </a:lnTo>
                    <a:lnTo>
                      <a:pt x="0" y="48"/>
                    </a:lnTo>
                    <a:lnTo>
                      <a:pt x="8" y="65"/>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8" name="Freeform 220"/>
              <p:cNvSpPr>
                <a:spLocks/>
              </p:cNvSpPr>
              <p:nvPr/>
            </p:nvSpPr>
            <p:spPr bwMode="auto">
              <a:xfrm>
                <a:off x="1381" y="3542"/>
                <a:ext cx="52" cy="32"/>
              </a:xfrm>
              <a:custGeom>
                <a:avLst/>
                <a:gdLst>
                  <a:gd name="T0" fmla="*/ 1 w 102"/>
                  <a:gd name="T1" fmla="*/ 1 h 62"/>
                  <a:gd name="T2" fmla="*/ 1 w 102"/>
                  <a:gd name="T3" fmla="*/ 1 h 62"/>
                  <a:gd name="T4" fmla="*/ 1 w 102"/>
                  <a:gd name="T5" fmla="*/ 0 h 62"/>
                  <a:gd name="T6" fmla="*/ 0 w 102"/>
                  <a:gd name="T7" fmla="*/ 1 h 62"/>
                  <a:gd name="T8" fmla="*/ 1 w 102"/>
                  <a:gd name="T9" fmla="*/ 1 h 62"/>
                  <a:gd name="T10" fmla="*/ 1 w 102"/>
                  <a:gd name="T11" fmla="*/ 1 h 62"/>
                  <a:gd name="T12" fmla="*/ 0 60000 65536"/>
                  <a:gd name="T13" fmla="*/ 0 60000 65536"/>
                  <a:gd name="T14" fmla="*/ 0 60000 65536"/>
                  <a:gd name="T15" fmla="*/ 0 60000 65536"/>
                  <a:gd name="T16" fmla="*/ 0 60000 65536"/>
                  <a:gd name="T17" fmla="*/ 0 60000 65536"/>
                  <a:gd name="T18" fmla="*/ 0 w 102"/>
                  <a:gd name="T19" fmla="*/ 0 h 62"/>
                  <a:gd name="T20" fmla="*/ 102 w 102"/>
                  <a:gd name="T21" fmla="*/ 62 h 62"/>
                </a:gdLst>
                <a:ahLst/>
                <a:cxnLst>
                  <a:cxn ang="T12">
                    <a:pos x="T0" y="T1"/>
                  </a:cxn>
                  <a:cxn ang="T13">
                    <a:pos x="T2" y="T3"/>
                  </a:cxn>
                  <a:cxn ang="T14">
                    <a:pos x="T4" y="T5"/>
                  </a:cxn>
                  <a:cxn ang="T15">
                    <a:pos x="T6" y="T7"/>
                  </a:cxn>
                  <a:cxn ang="T16">
                    <a:pos x="T8" y="T9"/>
                  </a:cxn>
                  <a:cxn ang="T17">
                    <a:pos x="T10" y="T11"/>
                  </a:cxn>
                </a:cxnLst>
                <a:rect l="T18" t="T19" r="T20" b="T21"/>
                <a:pathLst>
                  <a:path w="102" h="62">
                    <a:moveTo>
                      <a:pt x="9" y="62"/>
                    </a:moveTo>
                    <a:lnTo>
                      <a:pt x="102" y="22"/>
                    </a:lnTo>
                    <a:lnTo>
                      <a:pt x="85" y="0"/>
                    </a:lnTo>
                    <a:lnTo>
                      <a:pt x="0" y="51"/>
                    </a:lnTo>
                    <a:lnTo>
                      <a:pt x="9" y="62"/>
                    </a:lnTo>
                    <a:close/>
                  </a:path>
                </a:pathLst>
              </a:custGeom>
              <a:solidFill>
                <a:srgbClr val="6666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09" name="Freeform 221"/>
              <p:cNvSpPr>
                <a:spLocks/>
              </p:cNvSpPr>
              <p:nvPr/>
            </p:nvSpPr>
            <p:spPr bwMode="auto">
              <a:xfrm>
                <a:off x="1350" y="3517"/>
                <a:ext cx="59" cy="20"/>
              </a:xfrm>
              <a:custGeom>
                <a:avLst/>
                <a:gdLst>
                  <a:gd name="T0" fmla="*/ 0 w 118"/>
                  <a:gd name="T1" fmla="*/ 1 h 40"/>
                  <a:gd name="T2" fmla="*/ 1 w 118"/>
                  <a:gd name="T3" fmla="*/ 0 h 40"/>
                  <a:gd name="T4" fmla="*/ 1 w 118"/>
                  <a:gd name="T5" fmla="*/ 1 h 40"/>
                  <a:gd name="T6" fmla="*/ 1 w 118"/>
                  <a:gd name="T7" fmla="*/ 1 h 40"/>
                  <a:gd name="T8" fmla="*/ 0 w 118"/>
                  <a:gd name="T9" fmla="*/ 1 h 40"/>
                  <a:gd name="T10" fmla="*/ 0 w 118"/>
                  <a:gd name="T11" fmla="*/ 1 h 40"/>
                  <a:gd name="T12" fmla="*/ 0 60000 65536"/>
                  <a:gd name="T13" fmla="*/ 0 60000 65536"/>
                  <a:gd name="T14" fmla="*/ 0 60000 65536"/>
                  <a:gd name="T15" fmla="*/ 0 60000 65536"/>
                  <a:gd name="T16" fmla="*/ 0 60000 65536"/>
                  <a:gd name="T17" fmla="*/ 0 60000 65536"/>
                  <a:gd name="T18" fmla="*/ 0 w 118"/>
                  <a:gd name="T19" fmla="*/ 0 h 40"/>
                  <a:gd name="T20" fmla="*/ 118 w 118"/>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118" h="40">
                    <a:moveTo>
                      <a:pt x="0" y="38"/>
                    </a:moveTo>
                    <a:lnTo>
                      <a:pt x="93" y="0"/>
                    </a:lnTo>
                    <a:lnTo>
                      <a:pt x="118" y="10"/>
                    </a:lnTo>
                    <a:lnTo>
                      <a:pt x="15" y="40"/>
                    </a:lnTo>
                    <a:lnTo>
                      <a:pt x="0" y="38"/>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10" name="Freeform 222"/>
              <p:cNvSpPr>
                <a:spLocks/>
              </p:cNvSpPr>
              <p:nvPr/>
            </p:nvSpPr>
            <p:spPr bwMode="auto">
              <a:xfrm>
                <a:off x="2199" y="3473"/>
                <a:ext cx="105" cy="61"/>
              </a:xfrm>
              <a:custGeom>
                <a:avLst/>
                <a:gdLst>
                  <a:gd name="T0" fmla="*/ 0 w 209"/>
                  <a:gd name="T1" fmla="*/ 1 h 121"/>
                  <a:gd name="T2" fmla="*/ 1 w 209"/>
                  <a:gd name="T3" fmla="*/ 1 h 121"/>
                  <a:gd name="T4" fmla="*/ 1 w 209"/>
                  <a:gd name="T5" fmla="*/ 1 h 121"/>
                  <a:gd name="T6" fmla="*/ 1 w 209"/>
                  <a:gd name="T7" fmla="*/ 1 h 121"/>
                  <a:gd name="T8" fmla="*/ 1 w 209"/>
                  <a:gd name="T9" fmla="*/ 1 h 121"/>
                  <a:gd name="T10" fmla="*/ 1 w 209"/>
                  <a:gd name="T11" fmla="*/ 1 h 121"/>
                  <a:gd name="T12" fmla="*/ 1 w 209"/>
                  <a:gd name="T13" fmla="*/ 1 h 121"/>
                  <a:gd name="T14" fmla="*/ 1 w 209"/>
                  <a:gd name="T15" fmla="*/ 1 h 121"/>
                  <a:gd name="T16" fmla="*/ 1 w 209"/>
                  <a:gd name="T17" fmla="*/ 1 h 121"/>
                  <a:gd name="T18" fmla="*/ 1 w 209"/>
                  <a:gd name="T19" fmla="*/ 1 h 121"/>
                  <a:gd name="T20" fmla="*/ 1 w 209"/>
                  <a:gd name="T21" fmla="*/ 1 h 121"/>
                  <a:gd name="T22" fmla="*/ 1 w 209"/>
                  <a:gd name="T23" fmla="*/ 1 h 121"/>
                  <a:gd name="T24" fmla="*/ 1 w 209"/>
                  <a:gd name="T25" fmla="*/ 1 h 121"/>
                  <a:gd name="T26" fmla="*/ 1 w 209"/>
                  <a:gd name="T27" fmla="*/ 1 h 121"/>
                  <a:gd name="T28" fmla="*/ 1 w 209"/>
                  <a:gd name="T29" fmla="*/ 1 h 121"/>
                  <a:gd name="T30" fmla="*/ 1 w 209"/>
                  <a:gd name="T31" fmla="*/ 1 h 121"/>
                  <a:gd name="T32" fmla="*/ 1 w 209"/>
                  <a:gd name="T33" fmla="*/ 0 h 121"/>
                  <a:gd name="T34" fmla="*/ 1 w 209"/>
                  <a:gd name="T35" fmla="*/ 1 h 121"/>
                  <a:gd name="T36" fmla="*/ 1 w 209"/>
                  <a:gd name="T37" fmla="*/ 1 h 121"/>
                  <a:gd name="T38" fmla="*/ 0 w 209"/>
                  <a:gd name="T39" fmla="*/ 1 h 121"/>
                  <a:gd name="T40" fmla="*/ 0 w 209"/>
                  <a:gd name="T41" fmla="*/ 1 h 1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9"/>
                  <a:gd name="T64" fmla="*/ 0 h 121"/>
                  <a:gd name="T65" fmla="*/ 209 w 209"/>
                  <a:gd name="T66" fmla="*/ 121 h 1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9" h="121">
                    <a:moveTo>
                      <a:pt x="0" y="55"/>
                    </a:moveTo>
                    <a:lnTo>
                      <a:pt x="2" y="57"/>
                    </a:lnTo>
                    <a:lnTo>
                      <a:pt x="11" y="64"/>
                    </a:lnTo>
                    <a:lnTo>
                      <a:pt x="17" y="70"/>
                    </a:lnTo>
                    <a:lnTo>
                      <a:pt x="27" y="76"/>
                    </a:lnTo>
                    <a:lnTo>
                      <a:pt x="34" y="81"/>
                    </a:lnTo>
                    <a:lnTo>
                      <a:pt x="44" y="87"/>
                    </a:lnTo>
                    <a:lnTo>
                      <a:pt x="51" y="93"/>
                    </a:lnTo>
                    <a:lnTo>
                      <a:pt x="61" y="99"/>
                    </a:lnTo>
                    <a:lnTo>
                      <a:pt x="70" y="104"/>
                    </a:lnTo>
                    <a:lnTo>
                      <a:pt x="80" y="110"/>
                    </a:lnTo>
                    <a:lnTo>
                      <a:pt x="85" y="114"/>
                    </a:lnTo>
                    <a:lnTo>
                      <a:pt x="93" y="118"/>
                    </a:lnTo>
                    <a:lnTo>
                      <a:pt x="101" y="120"/>
                    </a:lnTo>
                    <a:lnTo>
                      <a:pt x="104" y="121"/>
                    </a:lnTo>
                    <a:lnTo>
                      <a:pt x="209" y="2"/>
                    </a:lnTo>
                    <a:lnTo>
                      <a:pt x="186" y="0"/>
                    </a:lnTo>
                    <a:lnTo>
                      <a:pt x="123" y="81"/>
                    </a:lnTo>
                    <a:lnTo>
                      <a:pt x="57" y="19"/>
                    </a:lnTo>
                    <a:lnTo>
                      <a:pt x="0" y="55"/>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11" name="Freeform 223"/>
              <p:cNvSpPr>
                <a:spLocks/>
              </p:cNvSpPr>
              <p:nvPr/>
            </p:nvSpPr>
            <p:spPr bwMode="auto">
              <a:xfrm>
                <a:off x="2172" y="3434"/>
                <a:ext cx="161" cy="121"/>
              </a:xfrm>
              <a:custGeom>
                <a:avLst/>
                <a:gdLst>
                  <a:gd name="T0" fmla="*/ 1 w 321"/>
                  <a:gd name="T1" fmla="*/ 0 h 241"/>
                  <a:gd name="T2" fmla="*/ 1 w 321"/>
                  <a:gd name="T3" fmla="*/ 1 h 241"/>
                  <a:gd name="T4" fmla="*/ 1 w 321"/>
                  <a:gd name="T5" fmla="*/ 1 h 241"/>
                  <a:gd name="T6" fmla="*/ 1 w 321"/>
                  <a:gd name="T7" fmla="*/ 1 h 241"/>
                  <a:gd name="T8" fmla="*/ 1 w 321"/>
                  <a:gd name="T9" fmla="*/ 1 h 241"/>
                  <a:gd name="T10" fmla="*/ 1 w 321"/>
                  <a:gd name="T11" fmla="*/ 1 h 241"/>
                  <a:gd name="T12" fmla="*/ 1 w 321"/>
                  <a:gd name="T13" fmla="*/ 1 h 241"/>
                  <a:gd name="T14" fmla="*/ 1 w 321"/>
                  <a:gd name="T15" fmla="*/ 1 h 241"/>
                  <a:gd name="T16" fmla="*/ 1 w 321"/>
                  <a:gd name="T17" fmla="*/ 1 h 241"/>
                  <a:gd name="T18" fmla="*/ 1 w 321"/>
                  <a:gd name="T19" fmla="*/ 1 h 241"/>
                  <a:gd name="T20" fmla="*/ 1 w 321"/>
                  <a:gd name="T21" fmla="*/ 1 h 241"/>
                  <a:gd name="T22" fmla="*/ 1 w 321"/>
                  <a:gd name="T23" fmla="*/ 1 h 241"/>
                  <a:gd name="T24" fmla="*/ 1 w 321"/>
                  <a:gd name="T25" fmla="*/ 1 h 241"/>
                  <a:gd name="T26" fmla="*/ 1 w 321"/>
                  <a:gd name="T27" fmla="*/ 1 h 241"/>
                  <a:gd name="T28" fmla="*/ 1 w 321"/>
                  <a:gd name="T29" fmla="*/ 1 h 241"/>
                  <a:gd name="T30" fmla="*/ 1 w 321"/>
                  <a:gd name="T31" fmla="*/ 1 h 241"/>
                  <a:gd name="T32" fmla="*/ 0 w 321"/>
                  <a:gd name="T33" fmla="*/ 1 h 241"/>
                  <a:gd name="T34" fmla="*/ 1 w 321"/>
                  <a:gd name="T35" fmla="*/ 1 h 241"/>
                  <a:gd name="T36" fmla="*/ 1 w 321"/>
                  <a:gd name="T37" fmla="*/ 1 h 241"/>
                  <a:gd name="T38" fmla="*/ 1 w 321"/>
                  <a:gd name="T39" fmla="*/ 1 h 241"/>
                  <a:gd name="T40" fmla="*/ 1 w 321"/>
                  <a:gd name="T41" fmla="*/ 1 h 241"/>
                  <a:gd name="T42" fmla="*/ 1 w 321"/>
                  <a:gd name="T43" fmla="*/ 1 h 241"/>
                  <a:gd name="T44" fmla="*/ 1 w 321"/>
                  <a:gd name="T45" fmla="*/ 1 h 241"/>
                  <a:gd name="T46" fmla="*/ 1 w 321"/>
                  <a:gd name="T47" fmla="*/ 1 h 241"/>
                  <a:gd name="T48" fmla="*/ 1 w 321"/>
                  <a:gd name="T49" fmla="*/ 1 h 241"/>
                  <a:gd name="T50" fmla="*/ 1 w 321"/>
                  <a:gd name="T51" fmla="*/ 1 h 241"/>
                  <a:gd name="T52" fmla="*/ 1 w 321"/>
                  <a:gd name="T53" fmla="*/ 1 h 241"/>
                  <a:gd name="T54" fmla="*/ 1 w 321"/>
                  <a:gd name="T55" fmla="*/ 1 h 241"/>
                  <a:gd name="T56" fmla="*/ 1 w 321"/>
                  <a:gd name="T57" fmla="*/ 1 h 241"/>
                  <a:gd name="T58" fmla="*/ 1 w 321"/>
                  <a:gd name="T59" fmla="*/ 1 h 241"/>
                  <a:gd name="T60" fmla="*/ 1 w 321"/>
                  <a:gd name="T61" fmla="*/ 1 h 241"/>
                  <a:gd name="T62" fmla="*/ 1 w 321"/>
                  <a:gd name="T63" fmla="*/ 1 h 241"/>
                  <a:gd name="T64" fmla="*/ 1 w 321"/>
                  <a:gd name="T65" fmla="*/ 1 h 241"/>
                  <a:gd name="T66" fmla="*/ 1 w 321"/>
                  <a:gd name="T67" fmla="*/ 1 h 241"/>
                  <a:gd name="T68" fmla="*/ 1 w 321"/>
                  <a:gd name="T69" fmla="*/ 1 h 241"/>
                  <a:gd name="T70" fmla="*/ 1 w 321"/>
                  <a:gd name="T71" fmla="*/ 1 h 241"/>
                  <a:gd name="T72" fmla="*/ 1 w 321"/>
                  <a:gd name="T73" fmla="*/ 1 h 241"/>
                  <a:gd name="T74" fmla="*/ 1 w 321"/>
                  <a:gd name="T75" fmla="*/ 1 h 241"/>
                  <a:gd name="T76" fmla="*/ 1 w 321"/>
                  <a:gd name="T77" fmla="*/ 1 h 241"/>
                  <a:gd name="T78" fmla="*/ 1 w 321"/>
                  <a:gd name="T79" fmla="*/ 1 h 241"/>
                  <a:gd name="T80" fmla="*/ 1 w 321"/>
                  <a:gd name="T81" fmla="*/ 1 h 241"/>
                  <a:gd name="T82" fmla="*/ 1 w 321"/>
                  <a:gd name="T83" fmla="*/ 1 h 241"/>
                  <a:gd name="T84" fmla="*/ 1 w 321"/>
                  <a:gd name="T85" fmla="*/ 1 h 2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1"/>
                  <a:gd name="T130" fmla="*/ 0 h 241"/>
                  <a:gd name="T131" fmla="*/ 321 w 321"/>
                  <a:gd name="T132" fmla="*/ 241 h 2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1" h="241">
                    <a:moveTo>
                      <a:pt x="234" y="17"/>
                    </a:moveTo>
                    <a:lnTo>
                      <a:pt x="272" y="0"/>
                    </a:lnTo>
                    <a:lnTo>
                      <a:pt x="321" y="45"/>
                    </a:lnTo>
                    <a:lnTo>
                      <a:pt x="321" y="47"/>
                    </a:lnTo>
                    <a:lnTo>
                      <a:pt x="319" y="51"/>
                    </a:lnTo>
                    <a:lnTo>
                      <a:pt x="313" y="57"/>
                    </a:lnTo>
                    <a:lnTo>
                      <a:pt x="310" y="66"/>
                    </a:lnTo>
                    <a:lnTo>
                      <a:pt x="306" y="70"/>
                    </a:lnTo>
                    <a:lnTo>
                      <a:pt x="302" y="76"/>
                    </a:lnTo>
                    <a:lnTo>
                      <a:pt x="298" y="81"/>
                    </a:lnTo>
                    <a:lnTo>
                      <a:pt x="296" y="87"/>
                    </a:lnTo>
                    <a:lnTo>
                      <a:pt x="293" y="95"/>
                    </a:lnTo>
                    <a:lnTo>
                      <a:pt x="287" y="102"/>
                    </a:lnTo>
                    <a:lnTo>
                      <a:pt x="283" y="108"/>
                    </a:lnTo>
                    <a:lnTo>
                      <a:pt x="279" y="118"/>
                    </a:lnTo>
                    <a:lnTo>
                      <a:pt x="274" y="123"/>
                    </a:lnTo>
                    <a:lnTo>
                      <a:pt x="268" y="131"/>
                    </a:lnTo>
                    <a:lnTo>
                      <a:pt x="264" y="139"/>
                    </a:lnTo>
                    <a:lnTo>
                      <a:pt x="258" y="146"/>
                    </a:lnTo>
                    <a:lnTo>
                      <a:pt x="253" y="154"/>
                    </a:lnTo>
                    <a:lnTo>
                      <a:pt x="247" y="161"/>
                    </a:lnTo>
                    <a:lnTo>
                      <a:pt x="241" y="169"/>
                    </a:lnTo>
                    <a:lnTo>
                      <a:pt x="235" y="177"/>
                    </a:lnTo>
                    <a:lnTo>
                      <a:pt x="230" y="184"/>
                    </a:lnTo>
                    <a:lnTo>
                      <a:pt x="222" y="190"/>
                    </a:lnTo>
                    <a:lnTo>
                      <a:pt x="216" y="198"/>
                    </a:lnTo>
                    <a:lnTo>
                      <a:pt x="211" y="205"/>
                    </a:lnTo>
                    <a:lnTo>
                      <a:pt x="205" y="211"/>
                    </a:lnTo>
                    <a:lnTo>
                      <a:pt x="197" y="217"/>
                    </a:lnTo>
                    <a:lnTo>
                      <a:pt x="192" y="222"/>
                    </a:lnTo>
                    <a:lnTo>
                      <a:pt x="186" y="230"/>
                    </a:lnTo>
                    <a:lnTo>
                      <a:pt x="169" y="241"/>
                    </a:lnTo>
                    <a:lnTo>
                      <a:pt x="6" y="169"/>
                    </a:lnTo>
                    <a:lnTo>
                      <a:pt x="0" y="144"/>
                    </a:lnTo>
                    <a:lnTo>
                      <a:pt x="4" y="148"/>
                    </a:lnTo>
                    <a:lnTo>
                      <a:pt x="11" y="150"/>
                    </a:lnTo>
                    <a:lnTo>
                      <a:pt x="21" y="156"/>
                    </a:lnTo>
                    <a:lnTo>
                      <a:pt x="25" y="159"/>
                    </a:lnTo>
                    <a:lnTo>
                      <a:pt x="30" y="161"/>
                    </a:lnTo>
                    <a:lnTo>
                      <a:pt x="36" y="165"/>
                    </a:lnTo>
                    <a:lnTo>
                      <a:pt x="44" y="169"/>
                    </a:lnTo>
                    <a:lnTo>
                      <a:pt x="49" y="173"/>
                    </a:lnTo>
                    <a:lnTo>
                      <a:pt x="55" y="177"/>
                    </a:lnTo>
                    <a:lnTo>
                      <a:pt x="63" y="180"/>
                    </a:lnTo>
                    <a:lnTo>
                      <a:pt x="70" y="184"/>
                    </a:lnTo>
                    <a:lnTo>
                      <a:pt x="76" y="188"/>
                    </a:lnTo>
                    <a:lnTo>
                      <a:pt x="83" y="192"/>
                    </a:lnTo>
                    <a:lnTo>
                      <a:pt x="91" y="196"/>
                    </a:lnTo>
                    <a:lnTo>
                      <a:pt x="99" y="199"/>
                    </a:lnTo>
                    <a:lnTo>
                      <a:pt x="104" y="203"/>
                    </a:lnTo>
                    <a:lnTo>
                      <a:pt x="112" y="207"/>
                    </a:lnTo>
                    <a:lnTo>
                      <a:pt x="118" y="211"/>
                    </a:lnTo>
                    <a:lnTo>
                      <a:pt x="125" y="215"/>
                    </a:lnTo>
                    <a:lnTo>
                      <a:pt x="131" y="217"/>
                    </a:lnTo>
                    <a:lnTo>
                      <a:pt x="137" y="220"/>
                    </a:lnTo>
                    <a:lnTo>
                      <a:pt x="144" y="222"/>
                    </a:lnTo>
                    <a:lnTo>
                      <a:pt x="150" y="224"/>
                    </a:lnTo>
                    <a:lnTo>
                      <a:pt x="158" y="230"/>
                    </a:lnTo>
                    <a:lnTo>
                      <a:pt x="167" y="232"/>
                    </a:lnTo>
                    <a:lnTo>
                      <a:pt x="171" y="230"/>
                    </a:lnTo>
                    <a:lnTo>
                      <a:pt x="173" y="224"/>
                    </a:lnTo>
                    <a:lnTo>
                      <a:pt x="180" y="220"/>
                    </a:lnTo>
                    <a:lnTo>
                      <a:pt x="186" y="215"/>
                    </a:lnTo>
                    <a:lnTo>
                      <a:pt x="194" y="209"/>
                    </a:lnTo>
                    <a:lnTo>
                      <a:pt x="203" y="199"/>
                    </a:lnTo>
                    <a:lnTo>
                      <a:pt x="213" y="190"/>
                    </a:lnTo>
                    <a:lnTo>
                      <a:pt x="216" y="184"/>
                    </a:lnTo>
                    <a:lnTo>
                      <a:pt x="220" y="178"/>
                    </a:lnTo>
                    <a:lnTo>
                      <a:pt x="226" y="173"/>
                    </a:lnTo>
                    <a:lnTo>
                      <a:pt x="232" y="167"/>
                    </a:lnTo>
                    <a:lnTo>
                      <a:pt x="235" y="159"/>
                    </a:lnTo>
                    <a:lnTo>
                      <a:pt x="241" y="154"/>
                    </a:lnTo>
                    <a:lnTo>
                      <a:pt x="247" y="146"/>
                    </a:lnTo>
                    <a:lnTo>
                      <a:pt x="251" y="140"/>
                    </a:lnTo>
                    <a:lnTo>
                      <a:pt x="254" y="131"/>
                    </a:lnTo>
                    <a:lnTo>
                      <a:pt x="260" y="123"/>
                    </a:lnTo>
                    <a:lnTo>
                      <a:pt x="266" y="116"/>
                    </a:lnTo>
                    <a:lnTo>
                      <a:pt x="272" y="108"/>
                    </a:lnTo>
                    <a:lnTo>
                      <a:pt x="275" y="99"/>
                    </a:lnTo>
                    <a:lnTo>
                      <a:pt x="279" y="91"/>
                    </a:lnTo>
                    <a:lnTo>
                      <a:pt x="283" y="81"/>
                    </a:lnTo>
                    <a:lnTo>
                      <a:pt x="289" y="72"/>
                    </a:lnTo>
                    <a:lnTo>
                      <a:pt x="234" y="17"/>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12" name="Freeform 224"/>
              <p:cNvSpPr>
                <a:spLocks/>
              </p:cNvSpPr>
              <p:nvPr/>
            </p:nvSpPr>
            <p:spPr bwMode="auto">
              <a:xfrm>
                <a:off x="1735" y="3482"/>
                <a:ext cx="684" cy="243"/>
              </a:xfrm>
              <a:custGeom>
                <a:avLst/>
                <a:gdLst>
                  <a:gd name="T0" fmla="*/ 1 w 1368"/>
                  <a:gd name="T1" fmla="*/ 1 h 485"/>
                  <a:gd name="T2" fmla="*/ 1 w 1368"/>
                  <a:gd name="T3" fmla="*/ 1 h 485"/>
                  <a:gd name="T4" fmla="*/ 1 w 1368"/>
                  <a:gd name="T5" fmla="*/ 1 h 485"/>
                  <a:gd name="T6" fmla="*/ 1 w 1368"/>
                  <a:gd name="T7" fmla="*/ 1 h 485"/>
                  <a:gd name="T8" fmla="*/ 1 w 1368"/>
                  <a:gd name="T9" fmla="*/ 1 h 485"/>
                  <a:gd name="T10" fmla="*/ 1 w 1368"/>
                  <a:gd name="T11" fmla="*/ 1 h 485"/>
                  <a:gd name="T12" fmla="*/ 1 w 1368"/>
                  <a:gd name="T13" fmla="*/ 1 h 485"/>
                  <a:gd name="T14" fmla="*/ 1 w 1368"/>
                  <a:gd name="T15" fmla="*/ 1 h 485"/>
                  <a:gd name="T16" fmla="*/ 1 w 1368"/>
                  <a:gd name="T17" fmla="*/ 1 h 485"/>
                  <a:gd name="T18" fmla="*/ 1 w 1368"/>
                  <a:gd name="T19" fmla="*/ 1 h 485"/>
                  <a:gd name="T20" fmla="*/ 1 w 1368"/>
                  <a:gd name="T21" fmla="*/ 1 h 485"/>
                  <a:gd name="T22" fmla="*/ 1 w 1368"/>
                  <a:gd name="T23" fmla="*/ 1 h 485"/>
                  <a:gd name="T24" fmla="*/ 1 w 1368"/>
                  <a:gd name="T25" fmla="*/ 1 h 485"/>
                  <a:gd name="T26" fmla="*/ 1 w 1368"/>
                  <a:gd name="T27" fmla="*/ 1 h 485"/>
                  <a:gd name="T28" fmla="*/ 1 w 1368"/>
                  <a:gd name="T29" fmla="*/ 1 h 485"/>
                  <a:gd name="T30" fmla="*/ 1 w 1368"/>
                  <a:gd name="T31" fmla="*/ 1 h 485"/>
                  <a:gd name="T32" fmla="*/ 1 w 1368"/>
                  <a:gd name="T33" fmla="*/ 1 h 485"/>
                  <a:gd name="T34" fmla="*/ 1 w 1368"/>
                  <a:gd name="T35" fmla="*/ 1 h 485"/>
                  <a:gd name="T36" fmla="*/ 1 w 1368"/>
                  <a:gd name="T37" fmla="*/ 1 h 485"/>
                  <a:gd name="T38" fmla="*/ 1 w 1368"/>
                  <a:gd name="T39" fmla="*/ 1 h 485"/>
                  <a:gd name="T40" fmla="*/ 1 w 1368"/>
                  <a:gd name="T41" fmla="*/ 1 h 485"/>
                  <a:gd name="T42" fmla="*/ 1 w 1368"/>
                  <a:gd name="T43" fmla="*/ 1 h 485"/>
                  <a:gd name="T44" fmla="*/ 1 w 1368"/>
                  <a:gd name="T45" fmla="*/ 1 h 485"/>
                  <a:gd name="T46" fmla="*/ 1 w 1368"/>
                  <a:gd name="T47" fmla="*/ 1 h 485"/>
                  <a:gd name="T48" fmla="*/ 1 w 1368"/>
                  <a:gd name="T49" fmla="*/ 1 h 485"/>
                  <a:gd name="T50" fmla="*/ 1 w 1368"/>
                  <a:gd name="T51" fmla="*/ 1 h 485"/>
                  <a:gd name="T52" fmla="*/ 1 w 1368"/>
                  <a:gd name="T53" fmla="*/ 1 h 485"/>
                  <a:gd name="T54" fmla="*/ 1 w 1368"/>
                  <a:gd name="T55" fmla="*/ 1 h 485"/>
                  <a:gd name="T56" fmla="*/ 1 w 1368"/>
                  <a:gd name="T57" fmla="*/ 1 h 485"/>
                  <a:gd name="T58" fmla="*/ 1 w 1368"/>
                  <a:gd name="T59" fmla="*/ 1 h 485"/>
                  <a:gd name="T60" fmla="*/ 1 w 1368"/>
                  <a:gd name="T61" fmla="*/ 1 h 485"/>
                  <a:gd name="T62" fmla="*/ 1 w 1368"/>
                  <a:gd name="T63" fmla="*/ 1 h 485"/>
                  <a:gd name="T64" fmla="*/ 1 w 1368"/>
                  <a:gd name="T65" fmla="*/ 1 h 485"/>
                  <a:gd name="T66" fmla="*/ 1 w 1368"/>
                  <a:gd name="T67" fmla="*/ 1 h 485"/>
                  <a:gd name="T68" fmla="*/ 1 w 1368"/>
                  <a:gd name="T69" fmla="*/ 1 h 485"/>
                  <a:gd name="T70" fmla="*/ 1 w 1368"/>
                  <a:gd name="T71" fmla="*/ 1 h 485"/>
                  <a:gd name="T72" fmla="*/ 1 w 1368"/>
                  <a:gd name="T73" fmla="*/ 1 h 485"/>
                  <a:gd name="T74" fmla="*/ 1 w 1368"/>
                  <a:gd name="T75" fmla="*/ 1 h 485"/>
                  <a:gd name="T76" fmla="*/ 1 w 1368"/>
                  <a:gd name="T77" fmla="*/ 1 h 485"/>
                  <a:gd name="T78" fmla="*/ 1 w 1368"/>
                  <a:gd name="T79" fmla="*/ 1 h 485"/>
                  <a:gd name="T80" fmla="*/ 1 w 1368"/>
                  <a:gd name="T81" fmla="*/ 1 h 485"/>
                  <a:gd name="T82" fmla="*/ 1 w 1368"/>
                  <a:gd name="T83" fmla="*/ 1 h 485"/>
                  <a:gd name="T84" fmla="*/ 1 w 1368"/>
                  <a:gd name="T85" fmla="*/ 1 h 485"/>
                  <a:gd name="T86" fmla="*/ 1 w 1368"/>
                  <a:gd name="T87" fmla="*/ 1 h 485"/>
                  <a:gd name="T88" fmla="*/ 1 w 1368"/>
                  <a:gd name="T89" fmla="*/ 1 h 485"/>
                  <a:gd name="T90" fmla="*/ 1 w 1368"/>
                  <a:gd name="T91" fmla="*/ 1 h 485"/>
                  <a:gd name="T92" fmla="*/ 1 w 1368"/>
                  <a:gd name="T93" fmla="*/ 1 h 485"/>
                  <a:gd name="T94" fmla="*/ 1 w 1368"/>
                  <a:gd name="T95" fmla="*/ 1 h 485"/>
                  <a:gd name="T96" fmla="*/ 1 w 1368"/>
                  <a:gd name="T97" fmla="*/ 1 h 485"/>
                  <a:gd name="T98" fmla="*/ 1 w 1368"/>
                  <a:gd name="T99" fmla="*/ 1 h 485"/>
                  <a:gd name="T100" fmla="*/ 1 w 1368"/>
                  <a:gd name="T101" fmla="*/ 1 h 485"/>
                  <a:gd name="T102" fmla="*/ 1 w 1368"/>
                  <a:gd name="T103" fmla="*/ 1 h 485"/>
                  <a:gd name="T104" fmla="*/ 1 w 1368"/>
                  <a:gd name="T105" fmla="*/ 1 h 485"/>
                  <a:gd name="T106" fmla="*/ 1 w 1368"/>
                  <a:gd name="T107" fmla="*/ 1 h 485"/>
                  <a:gd name="T108" fmla="*/ 1 w 1368"/>
                  <a:gd name="T109" fmla="*/ 1 h 485"/>
                  <a:gd name="T110" fmla="*/ 1 w 1368"/>
                  <a:gd name="T111" fmla="*/ 1 h 485"/>
                  <a:gd name="T112" fmla="*/ 1 w 1368"/>
                  <a:gd name="T113" fmla="*/ 1 h 485"/>
                  <a:gd name="T114" fmla="*/ 1 w 1368"/>
                  <a:gd name="T115" fmla="*/ 1 h 485"/>
                  <a:gd name="T116" fmla="*/ 1 w 1368"/>
                  <a:gd name="T117" fmla="*/ 1 h 48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68"/>
                  <a:gd name="T178" fmla="*/ 0 h 485"/>
                  <a:gd name="T179" fmla="*/ 1368 w 1368"/>
                  <a:gd name="T180" fmla="*/ 485 h 48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68" h="485">
                    <a:moveTo>
                      <a:pt x="1159" y="47"/>
                    </a:moveTo>
                    <a:lnTo>
                      <a:pt x="1168" y="0"/>
                    </a:lnTo>
                    <a:lnTo>
                      <a:pt x="1170" y="0"/>
                    </a:lnTo>
                    <a:lnTo>
                      <a:pt x="1180" y="5"/>
                    </a:lnTo>
                    <a:lnTo>
                      <a:pt x="1184" y="7"/>
                    </a:lnTo>
                    <a:lnTo>
                      <a:pt x="1191" y="11"/>
                    </a:lnTo>
                    <a:lnTo>
                      <a:pt x="1199" y="13"/>
                    </a:lnTo>
                    <a:lnTo>
                      <a:pt x="1208" y="21"/>
                    </a:lnTo>
                    <a:lnTo>
                      <a:pt x="1218" y="24"/>
                    </a:lnTo>
                    <a:lnTo>
                      <a:pt x="1227" y="32"/>
                    </a:lnTo>
                    <a:lnTo>
                      <a:pt x="1239" y="38"/>
                    </a:lnTo>
                    <a:lnTo>
                      <a:pt x="1250" y="47"/>
                    </a:lnTo>
                    <a:lnTo>
                      <a:pt x="1260" y="55"/>
                    </a:lnTo>
                    <a:lnTo>
                      <a:pt x="1271" y="64"/>
                    </a:lnTo>
                    <a:lnTo>
                      <a:pt x="1277" y="68"/>
                    </a:lnTo>
                    <a:lnTo>
                      <a:pt x="1282" y="74"/>
                    </a:lnTo>
                    <a:lnTo>
                      <a:pt x="1288" y="80"/>
                    </a:lnTo>
                    <a:lnTo>
                      <a:pt x="1294" y="85"/>
                    </a:lnTo>
                    <a:lnTo>
                      <a:pt x="1298" y="89"/>
                    </a:lnTo>
                    <a:lnTo>
                      <a:pt x="1305" y="95"/>
                    </a:lnTo>
                    <a:lnTo>
                      <a:pt x="1309" y="101"/>
                    </a:lnTo>
                    <a:lnTo>
                      <a:pt x="1315" y="108"/>
                    </a:lnTo>
                    <a:lnTo>
                      <a:pt x="1319" y="112"/>
                    </a:lnTo>
                    <a:lnTo>
                      <a:pt x="1324" y="120"/>
                    </a:lnTo>
                    <a:lnTo>
                      <a:pt x="1328" y="125"/>
                    </a:lnTo>
                    <a:lnTo>
                      <a:pt x="1334" y="133"/>
                    </a:lnTo>
                    <a:lnTo>
                      <a:pt x="1336" y="139"/>
                    </a:lnTo>
                    <a:lnTo>
                      <a:pt x="1341" y="144"/>
                    </a:lnTo>
                    <a:lnTo>
                      <a:pt x="1343" y="152"/>
                    </a:lnTo>
                    <a:lnTo>
                      <a:pt x="1347" y="159"/>
                    </a:lnTo>
                    <a:lnTo>
                      <a:pt x="1351" y="167"/>
                    </a:lnTo>
                    <a:lnTo>
                      <a:pt x="1355" y="175"/>
                    </a:lnTo>
                    <a:lnTo>
                      <a:pt x="1357" y="182"/>
                    </a:lnTo>
                    <a:lnTo>
                      <a:pt x="1360" y="192"/>
                    </a:lnTo>
                    <a:lnTo>
                      <a:pt x="1362" y="199"/>
                    </a:lnTo>
                    <a:lnTo>
                      <a:pt x="1364" y="207"/>
                    </a:lnTo>
                    <a:lnTo>
                      <a:pt x="1364" y="215"/>
                    </a:lnTo>
                    <a:lnTo>
                      <a:pt x="1366" y="224"/>
                    </a:lnTo>
                    <a:lnTo>
                      <a:pt x="1366" y="232"/>
                    </a:lnTo>
                    <a:lnTo>
                      <a:pt x="1366" y="239"/>
                    </a:lnTo>
                    <a:lnTo>
                      <a:pt x="1366" y="249"/>
                    </a:lnTo>
                    <a:lnTo>
                      <a:pt x="1368" y="258"/>
                    </a:lnTo>
                    <a:lnTo>
                      <a:pt x="1366" y="268"/>
                    </a:lnTo>
                    <a:lnTo>
                      <a:pt x="1364" y="277"/>
                    </a:lnTo>
                    <a:lnTo>
                      <a:pt x="1362" y="285"/>
                    </a:lnTo>
                    <a:lnTo>
                      <a:pt x="1360" y="296"/>
                    </a:lnTo>
                    <a:lnTo>
                      <a:pt x="1357" y="306"/>
                    </a:lnTo>
                    <a:lnTo>
                      <a:pt x="1355" y="315"/>
                    </a:lnTo>
                    <a:lnTo>
                      <a:pt x="1351" y="325"/>
                    </a:lnTo>
                    <a:lnTo>
                      <a:pt x="1347" y="336"/>
                    </a:lnTo>
                    <a:lnTo>
                      <a:pt x="1343" y="346"/>
                    </a:lnTo>
                    <a:lnTo>
                      <a:pt x="1338" y="355"/>
                    </a:lnTo>
                    <a:lnTo>
                      <a:pt x="1332" y="363"/>
                    </a:lnTo>
                    <a:lnTo>
                      <a:pt x="1326" y="372"/>
                    </a:lnTo>
                    <a:lnTo>
                      <a:pt x="1319" y="380"/>
                    </a:lnTo>
                    <a:lnTo>
                      <a:pt x="1313" y="390"/>
                    </a:lnTo>
                    <a:lnTo>
                      <a:pt x="1305" y="395"/>
                    </a:lnTo>
                    <a:lnTo>
                      <a:pt x="1300" y="405"/>
                    </a:lnTo>
                    <a:lnTo>
                      <a:pt x="1290" y="409"/>
                    </a:lnTo>
                    <a:lnTo>
                      <a:pt x="1284" y="416"/>
                    </a:lnTo>
                    <a:lnTo>
                      <a:pt x="1275" y="422"/>
                    </a:lnTo>
                    <a:lnTo>
                      <a:pt x="1269" y="428"/>
                    </a:lnTo>
                    <a:lnTo>
                      <a:pt x="1260" y="431"/>
                    </a:lnTo>
                    <a:lnTo>
                      <a:pt x="1252" y="437"/>
                    </a:lnTo>
                    <a:lnTo>
                      <a:pt x="1243" y="443"/>
                    </a:lnTo>
                    <a:lnTo>
                      <a:pt x="1235" y="449"/>
                    </a:lnTo>
                    <a:lnTo>
                      <a:pt x="1225" y="450"/>
                    </a:lnTo>
                    <a:lnTo>
                      <a:pt x="1216" y="454"/>
                    </a:lnTo>
                    <a:lnTo>
                      <a:pt x="1206" y="458"/>
                    </a:lnTo>
                    <a:lnTo>
                      <a:pt x="1197" y="462"/>
                    </a:lnTo>
                    <a:lnTo>
                      <a:pt x="1187" y="464"/>
                    </a:lnTo>
                    <a:lnTo>
                      <a:pt x="1180" y="468"/>
                    </a:lnTo>
                    <a:lnTo>
                      <a:pt x="1170" y="469"/>
                    </a:lnTo>
                    <a:lnTo>
                      <a:pt x="1161" y="473"/>
                    </a:lnTo>
                    <a:lnTo>
                      <a:pt x="1149" y="473"/>
                    </a:lnTo>
                    <a:lnTo>
                      <a:pt x="1140" y="475"/>
                    </a:lnTo>
                    <a:lnTo>
                      <a:pt x="1130" y="477"/>
                    </a:lnTo>
                    <a:lnTo>
                      <a:pt x="1121" y="481"/>
                    </a:lnTo>
                    <a:lnTo>
                      <a:pt x="1111" y="481"/>
                    </a:lnTo>
                    <a:lnTo>
                      <a:pt x="1102" y="483"/>
                    </a:lnTo>
                    <a:lnTo>
                      <a:pt x="1092" y="483"/>
                    </a:lnTo>
                    <a:lnTo>
                      <a:pt x="1083" y="485"/>
                    </a:lnTo>
                    <a:lnTo>
                      <a:pt x="1073" y="485"/>
                    </a:lnTo>
                    <a:lnTo>
                      <a:pt x="1064" y="485"/>
                    </a:lnTo>
                    <a:lnTo>
                      <a:pt x="1054" y="485"/>
                    </a:lnTo>
                    <a:lnTo>
                      <a:pt x="1045" y="485"/>
                    </a:lnTo>
                    <a:lnTo>
                      <a:pt x="1035" y="485"/>
                    </a:lnTo>
                    <a:lnTo>
                      <a:pt x="1026" y="485"/>
                    </a:lnTo>
                    <a:lnTo>
                      <a:pt x="1018" y="485"/>
                    </a:lnTo>
                    <a:lnTo>
                      <a:pt x="1011" y="485"/>
                    </a:lnTo>
                    <a:lnTo>
                      <a:pt x="1001" y="485"/>
                    </a:lnTo>
                    <a:lnTo>
                      <a:pt x="994" y="485"/>
                    </a:lnTo>
                    <a:lnTo>
                      <a:pt x="986" y="483"/>
                    </a:lnTo>
                    <a:lnTo>
                      <a:pt x="978" y="483"/>
                    </a:lnTo>
                    <a:lnTo>
                      <a:pt x="969" y="483"/>
                    </a:lnTo>
                    <a:lnTo>
                      <a:pt x="963" y="483"/>
                    </a:lnTo>
                    <a:lnTo>
                      <a:pt x="956" y="481"/>
                    </a:lnTo>
                    <a:lnTo>
                      <a:pt x="950" y="481"/>
                    </a:lnTo>
                    <a:lnTo>
                      <a:pt x="942" y="481"/>
                    </a:lnTo>
                    <a:lnTo>
                      <a:pt x="937" y="479"/>
                    </a:lnTo>
                    <a:lnTo>
                      <a:pt x="931" y="477"/>
                    </a:lnTo>
                    <a:lnTo>
                      <a:pt x="925" y="477"/>
                    </a:lnTo>
                    <a:lnTo>
                      <a:pt x="916" y="475"/>
                    </a:lnTo>
                    <a:lnTo>
                      <a:pt x="908" y="475"/>
                    </a:lnTo>
                    <a:lnTo>
                      <a:pt x="900" y="473"/>
                    </a:lnTo>
                    <a:lnTo>
                      <a:pt x="897" y="473"/>
                    </a:lnTo>
                    <a:lnTo>
                      <a:pt x="893" y="473"/>
                    </a:lnTo>
                    <a:lnTo>
                      <a:pt x="889" y="471"/>
                    </a:lnTo>
                    <a:lnTo>
                      <a:pt x="881" y="469"/>
                    </a:lnTo>
                    <a:lnTo>
                      <a:pt x="874" y="468"/>
                    </a:lnTo>
                    <a:lnTo>
                      <a:pt x="864" y="466"/>
                    </a:lnTo>
                    <a:lnTo>
                      <a:pt x="855" y="464"/>
                    </a:lnTo>
                    <a:lnTo>
                      <a:pt x="847" y="464"/>
                    </a:lnTo>
                    <a:lnTo>
                      <a:pt x="842" y="462"/>
                    </a:lnTo>
                    <a:lnTo>
                      <a:pt x="836" y="460"/>
                    </a:lnTo>
                    <a:lnTo>
                      <a:pt x="828" y="458"/>
                    </a:lnTo>
                    <a:lnTo>
                      <a:pt x="824" y="458"/>
                    </a:lnTo>
                    <a:lnTo>
                      <a:pt x="817" y="454"/>
                    </a:lnTo>
                    <a:lnTo>
                      <a:pt x="811" y="454"/>
                    </a:lnTo>
                    <a:lnTo>
                      <a:pt x="804" y="452"/>
                    </a:lnTo>
                    <a:lnTo>
                      <a:pt x="796" y="452"/>
                    </a:lnTo>
                    <a:lnTo>
                      <a:pt x="788" y="450"/>
                    </a:lnTo>
                    <a:lnTo>
                      <a:pt x="783" y="449"/>
                    </a:lnTo>
                    <a:lnTo>
                      <a:pt x="773" y="445"/>
                    </a:lnTo>
                    <a:lnTo>
                      <a:pt x="767" y="445"/>
                    </a:lnTo>
                    <a:lnTo>
                      <a:pt x="760" y="443"/>
                    </a:lnTo>
                    <a:lnTo>
                      <a:pt x="752" y="441"/>
                    </a:lnTo>
                    <a:lnTo>
                      <a:pt x="745" y="439"/>
                    </a:lnTo>
                    <a:lnTo>
                      <a:pt x="737" y="439"/>
                    </a:lnTo>
                    <a:lnTo>
                      <a:pt x="727" y="435"/>
                    </a:lnTo>
                    <a:lnTo>
                      <a:pt x="720" y="433"/>
                    </a:lnTo>
                    <a:lnTo>
                      <a:pt x="710" y="431"/>
                    </a:lnTo>
                    <a:lnTo>
                      <a:pt x="703" y="430"/>
                    </a:lnTo>
                    <a:lnTo>
                      <a:pt x="693" y="426"/>
                    </a:lnTo>
                    <a:lnTo>
                      <a:pt x="686" y="424"/>
                    </a:lnTo>
                    <a:lnTo>
                      <a:pt x="676" y="422"/>
                    </a:lnTo>
                    <a:lnTo>
                      <a:pt x="669" y="420"/>
                    </a:lnTo>
                    <a:lnTo>
                      <a:pt x="659" y="416"/>
                    </a:lnTo>
                    <a:lnTo>
                      <a:pt x="650" y="414"/>
                    </a:lnTo>
                    <a:lnTo>
                      <a:pt x="640" y="412"/>
                    </a:lnTo>
                    <a:lnTo>
                      <a:pt x="632" y="411"/>
                    </a:lnTo>
                    <a:lnTo>
                      <a:pt x="623" y="407"/>
                    </a:lnTo>
                    <a:lnTo>
                      <a:pt x="613" y="405"/>
                    </a:lnTo>
                    <a:lnTo>
                      <a:pt x="606" y="403"/>
                    </a:lnTo>
                    <a:lnTo>
                      <a:pt x="598" y="401"/>
                    </a:lnTo>
                    <a:lnTo>
                      <a:pt x="589" y="397"/>
                    </a:lnTo>
                    <a:lnTo>
                      <a:pt x="579" y="395"/>
                    </a:lnTo>
                    <a:lnTo>
                      <a:pt x="572" y="391"/>
                    </a:lnTo>
                    <a:lnTo>
                      <a:pt x="564" y="390"/>
                    </a:lnTo>
                    <a:lnTo>
                      <a:pt x="555" y="386"/>
                    </a:lnTo>
                    <a:lnTo>
                      <a:pt x="545" y="384"/>
                    </a:lnTo>
                    <a:lnTo>
                      <a:pt x="537" y="382"/>
                    </a:lnTo>
                    <a:lnTo>
                      <a:pt x="530" y="380"/>
                    </a:lnTo>
                    <a:lnTo>
                      <a:pt x="522" y="376"/>
                    </a:lnTo>
                    <a:lnTo>
                      <a:pt x="515" y="372"/>
                    </a:lnTo>
                    <a:lnTo>
                      <a:pt x="507" y="371"/>
                    </a:lnTo>
                    <a:lnTo>
                      <a:pt x="499" y="369"/>
                    </a:lnTo>
                    <a:lnTo>
                      <a:pt x="492" y="365"/>
                    </a:lnTo>
                    <a:lnTo>
                      <a:pt x="484" y="363"/>
                    </a:lnTo>
                    <a:lnTo>
                      <a:pt x="477" y="359"/>
                    </a:lnTo>
                    <a:lnTo>
                      <a:pt x="471" y="357"/>
                    </a:lnTo>
                    <a:lnTo>
                      <a:pt x="463" y="353"/>
                    </a:lnTo>
                    <a:lnTo>
                      <a:pt x="458" y="352"/>
                    </a:lnTo>
                    <a:lnTo>
                      <a:pt x="450" y="348"/>
                    </a:lnTo>
                    <a:lnTo>
                      <a:pt x="442" y="348"/>
                    </a:lnTo>
                    <a:lnTo>
                      <a:pt x="437" y="344"/>
                    </a:lnTo>
                    <a:lnTo>
                      <a:pt x="429" y="344"/>
                    </a:lnTo>
                    <a:lnTo>
                      <a:pt x="421" y="340"/>
                    </a:lnTo>
                    <a:lnTo>
                      <a:pt x="416" y="340"/>
                    </a:lnTo>
                    <a:lnTo>
                      <a:pt x="406" y="338"/>
                    </a:lnTo>
                    <a:lnTo>
                      <a:pt x="401" y="336"/>
                    </a:lnTo>
                    <a:lnTo>
                      <a:pt x="393" y="334"/>
                    </a:lnTo>
                    <a:lnTo>
                      <a:pt x="385" y="334"/>
                    </a:lnTo>
                    <a:lnTo>
                      <a:pt x="380" y="334"/>
                    </a:lnTo>
                    <a:lnTo>
                      <a:pt x="372" y="333"/>
                    </a:lnTo>
                    <a:lnTo>
                      <a:pt x="364" y="333"/>
                    </a:lnTo>
                    <a:lnTo>
                      <a:pt x="359" y="333"/>
                    </a:lnTo>
                    <a:lnTo>
                      <a:pt x="351" y="331"/>
                    </a:lnTo>
                    <a:lnTo>
                      <a:pt x="344" y="331"/>
                    </a:lnTo>
                    <a:lnTo>
                      <a:pt x="336" y="331"/>
                    </a:lnTo>
                    <a:lnTo>
                      <a:pt x="330" y="331"/>
                    </a:lnTo>
                    <a:lnTo>
                      <a:pt x="323" y="331"/>
                    </a:lnTo>
                    <a:lnTo>
                      <a:pt x="315" y="333"/>
                    </a:lnTo>
                    <a:lnTo>
                      <a:pt x="309" y="334"/>
                    </a:lnTo>
                    <a:lnTo>
                      <a:pt x="302" y="334"/>
                    </a:lnTo>
                    <a:lnTo>
                      <a:pt x="294" y="334"/>
                    </a:lnTo>
                    <a:lnTo>
                      <a:pt x="288" y="336"/>
                    </a:lnTo>
                    <a:lnTo>
                      <a:pt x="281" y="336"/>
                    </a:lnTo>
                    <a:lnTo>
                      <a:pt x="275" y="338"/>
                    </a:lnTo>
                    <a:lnTo>
                      <a:pt x="268" y="340"/>
                    </a:lnTo>
                    <a:lnTo>
                      <a:pt x="262" y="342"/>
                    </a:lnTo>
                    <a:lnTo>
                      <a:pt x="256" y="344"/>
                    </a:lnTo>
                    <a:lnTo>
                      <a:pt x="249" y="346"/>
                    </a:lnTo>
                    <a:lnTo>
                      <a:pt x="243" y="348"/>
                    </a:lnTo>
                    <a:lnTo>
                      <a:pt x="235" y="350"/>
                    </a:lnTo>
                    <a:lnTo>
                      <a:pt x="230" y="350"/>
                    </a:lnTo>
                    <a:lnTo>
                      <a:pt x="224" y="352"/>
                    </a:lnTo>
                    <a:lnTo>
                      <a:pt x="218" y="353"/>
                    </a:lnTo>
                    <a:lnTo>
                      <a:pt x="211" y="357"/>
                    </a:lnTo>
                    <a:lnTo>
                      <a:pt x="205" y="357"/>
                    </a:lnTo>
                    <a:lnTo>
                      <a:pt x="199" y="361"/>
                    </a:lnTo>
                    <a:lnTo>
                      <a:pt x="193" y="363"/>
                    </a:lnTo>
                    <a:lnTo>
                      <a:pt x="188" y="365"/>
                    </a:lnTo>
                    <a:lnTo>
                      <a:pt x="182" y="367"/>
                    </a:lnTo>
                    <a:lnTo>
                      <a:pt x="176" y="371"/>
                    </a:lnTo>
                    <a:lnTo>
                      <a:pt x="165" y="374"/>
                    </a:lnTo>
                    <a:lnTo>
                      <a:pt x="155" y="382"/>
                    </a:lnTo>
                    <a:lnTo>
                      <a:pt x="146" y="386"/>
                    </a:lnTo>
                    <a:lnTo>
                      <a:pt x="136" y="391"/>
                    </a:lnTo>
                    <a:lnTo>
                      <a:pt x="127" y="397"/>
                    </a:lnTo>
                    <a:lnTo>
                      <a:pt x="119" y="405"/>
                    </a:lnTo>
                    <a:lnTo>
                      <a:pt x="110" y="411"/>
                    </a:lnTo>
                    <a:lnTo>
                      <a:pt x="104" y="416"/>
                    </a:lnTo>
                    <a:lnTo>
                      <a:pt x="97" y="424"/>
                    </a:lnTo>
                    <a:lnTo>
                      <a:pt x="93" y="430"/>
                    </a:lnTo>
                    <a:lnTo>
                      <a:pt x="0" y="393"/>
                    </a:lnTo>
                    <a:lnTo>
                      <a:pt x="1" y="391"/>
                    </a:lnTo>
                    <a:lnTo>
                      <a:pt x="7" y="386"/>
                    </a:lnTo>
                    <a:lnTo>
                      <a:pt x="11" y="384"/>
                    </a:lnTo>
                    <a:lnTo>
                      <a:pt x="19" y="380"/>
                    </a:lnTo>
                    <a:lnTo>
                      <a:pt x="26" y="378"/>
                    </a:lnTo>
                    <a:lnTo>
                      <a:pt x="36" y="374"/>
                    </a:lnTo>
                    <a:lnTo>
                      <a:pt x="43" y="369"/>
                    </a:lnTo>
                    <a:lnTo>
                      <a:pt x="53" y="365"/>
                    </a:lnTo>
                    <a:lnTo>
                      <a:pt x="58" y="361"/>
                    </a:lnTo>
                    <a:lnTo>
                      <a:pt x="64" y="359"/>
                    </a:lnTo>
                    <a:lnTo>
                      <a:pt x="70" y="357"/>
                    </a:lnTo>
                    <a:lnTo>
                      <a:pt x="76" y="355"/>
                    </a:lnTo>
                    <a:lnTo>
                      <a:pt x="83" y="352"/>
                    </a:lnTo>
                    <a:lnTo>
                      <a:pt x="89" y="350"/>
                    </a:lnTo>
                    <a:lnTo>
                      <a:pt x="95" y="348"/>
                    </a:lnTo>
                    <a:lnTo>
                      <a:pt x="104" y="346"/>
                    </a:lnTo>
                    <a:lnTo>
                      <a:pt x="110" y="344"/>
                    </a:lnTo>
                    <a:lnTo>
                      <a:pt x="117" y="340"/>
                    </a:lnTo>
                    <a:lnTo>
                      <a:pt x="125" y="338"/>
                    </a:lnTo>
                    <a:lnTo>
                      <a:pt x="133" y="338"/>
                    </a:lnTo>
                    <a:lnTo>
                      <a:pt x="140" y="334"/>
                    </a:lnTo>
                    <a:lnTo>
                      <a:pt x="150" y="333"/>
                    </a:lnTo>
                    <a:lnTo>
                      <a:pt x="155" y="331"/>
                    </a:lnTo>
                    <a:lnTo>
                      <a:pt x="165" y="329"/>
                    </a:lnTo>
                    <a:lnTo>
                      <a:pt x="174" y="325"/>
                    </a:lnTo>
                    <a:lnTo>
                      <a:pt x="182" y="325"/>
                    </a:lnTo>
                    <a:lnTo>
                      <a:pt x="192" y="323"/>
                    </a:lnTo>
                    <a:lnTo>
                      <a:pt x="201" y="321"/>
                    </a:lnTo>
                    <a:lnTo>
                      <a:pt x="211" y="317"/>
                    </a:lnTo>
                    <a:lnTo>
                      <a:pt x="220" y="317"/>
                    </a:lnTo>
                    <a:lnTo>
                      <a:pt x="230" y="315"/>
                    </a:lnTo>
                    <a:lnTo>
                      <a:pt x="237" y="315"/>
                    </a:lnTo>
                    <a:lnTo>
                      <a:pt x="247" y="314"/>
                    </a:lnTo>
                    <a:lnTo>
                      <a:pt x="258" y="312"/>
                    </a:lnTo>
                    <a:lnTo>
                      <a:pt x="268" y="312"/>
                    </a:lnTo>
                    <a:lnTo>
                      <a:pt x="279" y="312"/>
                    </a:lnTo>
                    <a:lnTo>
                      <a:pt x="288" y="312"/>
                    </a:lnTo>
                    <a:lnTo>
                      <a:pt x="300" y="310"/>
                    </a:lnTo>
                    <a:lnTo>
                      <a:pt x="309" y="310"/>
                    </a:lnTo>
                    <a:lnTo>
                      <a:pt x="321" y="310"/>
                    </a:lnTo>
                    <a:lnTo>
                      <a:pt x="332" y="310"/>
                    </a:lnTo>
                    <a:lnTo>
                      <a:pt x="344" y="310"/>
                    </a:lnTo>
                    <a:lnTo>
                      <a:pt x="353" y="312"/>
                    </a:lnTo>
                    <a:lnTo>
                      <a:pt x="366" y="312"/>
                    </a:lnTo>
                    <a:lnTo>
                      <a:pt x="376" y="312"/>
                    </a:lnTo>
                    <a:lnTo>
                      <a:pt x="387" y="314"/>
                    </a:lnTo>
                    <a:lnTo>
                      <a:pt x="399" y="314"/>
                    </a:lnTo>
                    <a:lnTo>
                      <a:pt x="412" y="317"/>
                    </a:lnTo>
                    <a:lnTo>
                      <a:pt x="423" y="317"/>
                    </a:lnTo>
                    <a:lnTo>
                      <a:pt x="435" y="319"/>
                    </a:lnTo>
                    <a:lnTo>
                      <a:pt x="446" y="323"/>
                    </a:lnTo>
                    <a:lnTo>
                      <a:pt x="460" y="327"/>
                    </a:lnTo>
                    <a:lnTo>
                      <a:pt x="461" y="327"/>
                    </a:lnTo>
                    <a:lnTo>
                      <a:pt x="465" y="327"/>
                    </a:lnTo>
                    <a:lnTo>
                      <a:pt x="473" y="331"/>
                    </a:lnTo>
                    <a:lnTo>
                      <a:pt x="479" y="333"/>
                    </a:lnTo>
                    <a:lnTo>
                      <a:pt x="486" y="336"/>
                    </a:lnTo>
                    <a:lnTo>
                      <a:pt x="496" y="338"/>
                    </a:lnTo>
                    <a:lnTo>
                      <a:pt x="505" y="344"/>
                    </a:lnTo>
                    <a:lnTo>
                      <a:pt x="515" y="346"/>
                    </a:lnTo>
                    <a:lnTo>
                      <a:pt x="522" y="350"/>
                    </a:lnTo>
                    <a:lnTo>
                      <a:pt x="532" y="353"/>
                    </a:lnTo>
                    <a:lnTo>
                      <a:pt x="543" y="359"/>
                    </a:lnTo>
                    <a:lnTo>
                      <a:pt x="551" y="363"/>
                    </a:lnTo>
                    <a:lnTo>
                      <a:pt x="560" y="369"/>
                    </a:lnTo>
                    <a:lnTo>
                      <a:pt x="568" y="371"/>
                    </a:lnTo>
                    <a:lnTo>
                      <a:pt x="575" y="376"/>
                    </a:lnTo>
                    <a:lnTo>
                      <a:pt x="577" y="376"/>
                    </a:lnTo>
                    <a:lnTo>
                      <a:pt x="583" y="378"/>
                    </a:lnTo>
                    <a:lnTo>
                      <a:pt x="585" y="380"/>
                    </a:lnTo>
                    <a:lnTo>
                      <a:pt x="589" y="382"/>
                    </a:lnTo>
                    <a:lnTo>
                      <a:pt x="594" y="384"/>
                    </a:lnTo>
                    <a:lnTo>
                      <a:pt x="600" y="388"/>
                    </a:lnTo>
                    <a:lnTo>
                      <a:pt x="608" y="391"/>
                    </a:lnTo>
                    <a:lnTo>
                      <a:pt x="613" y="393"/>
                    </a:lnTo>
                    <a:lnTo>
                      <a:pt x="621" y="397"/>
                    </a:lnTo>
                    <a:lnTo>
                      <a:pt x="631" y="399"/>
                    </a:lnTo>
                    <a:lnTo>
                      <a:pt x="640" y="403"/>
                    </a:lnTo>
                    <a:lnTo>
                      <a:pt x="650" y="407"/>
                    </a:lnTo>
                    <a:lnTo>
                      <a:pt x="655" y="409"/>
                    </a:lnTo>
                    <a:lnTo>
                      <a:pt x="663" y="412"/>
                    </a:lnTo>
                    <a:lnTo>
                      <a:pt x="669" y="412"/>
                    </a:lnTo>
                    <a:lnTo>
                      <a:pt x="674" y="416"/>
                    </a:lnTo>
                    <a:lnTo>
                      <a:pt x="680" y="416"/>
                    </a:lnTo>
                    <a:lnTo>
                      <a:pt x="686" y="418"/>
                    </a:lnTo>
                    <a:lnTo>
                      <a:pt x="691" y="420"/>
                    </a:lnTo>
                    <a:lnTo>
                      <a:pt x="699" y="424"/>
                    </a:lnTo>
                    <a:lnTo>
                      <a:pt x="705" y="424"/>
                    </a:lnTo>
                    <a:lnTo>
                      <a:pt x="712" y="426"/>
                    </a:lnTo>
                    <a:lnTo>
                      <a:pt x="720" y="428"/>
                    </a:lnTo>
                    <a:lnTo>
                      <a:pt x="727" y="430"/>
                    </a:lnTo>
                    <a:lnTo>
                      <a:pt x="733" y="431"/>
                    </a:lnTo>
                    <a:lnTo>
                      <a:pt x="741" y="433"/>
                    </a:lnTo>
                    <a:lnTo>
                      <a:pt x="748" y="435"/>
                    </a:lnTo>
                    <a:lnTo>
                      <a:pt x="758" y="437"/>
                    </a:lnTo>
                    <a:lnTo>
                      <a:pt x="765" y="437"/>
                    </a:lnTo>
                    <a:lnTo>
                      <a:pt x="773" y="439"/>
                    </a:lnTo>
                    <a:lnTo>
                      <a:pt x="783" y="441"/>
                    </a:lnTo>
                    <a:lnTo>
                      <a:pt x="792" y="443"/>
                    </a:lnTo>
                    <a:lnTo>
                      <a:pt x="800" y="445"/>
                    </a:lnTo>
                    <a:lnTo>
                      <a:pt x="807" y="445"/>
                    </a:lnTo>
                    <a:lnTo>
                      <a:pt x="817" y="447"/>
                    </a:lnTo>
                    <a:lnTo>
                      <a:pt x="826" y="449"/>
                    </a:lnTo>
                    <a:lnTo>
                      <a:pt x="836" y="449"/>
                    </a:lnTo>
                    <a:lnTo>
                      <a:pt x="843" y="450"/>
                    </a:lnTo>
                    <a:lnTo>
                      <a:pt x="855" y="450"/>
                    </a:lnTo>
                    <a:lnTo>
                      <a:pt x="864" y="452"/>
                    </a:lnTo>
                    <a:lnTo>
                      <a:pt x="874" y="452"/>
                    </a:lnTo>
                    <a:lnTo>
                      <a:pt x="883" y="454"/>
                    </a:lnTo>
                    <a:lnTo>
                      <a:pt x="895" y="454"/>
                    </a:lnTo>
                    <a:lnTo>
                      <a:pt x="904" y="456"/>
                    </a:lnTo>
                    <a:lnTo>
                      <a:pt x="916" y="456"/>
                    </a:lnTo>
                    <a:lnTo>
                      <a:pt x="927" y="458"/>
                    </a:lnTo>
                    <a:lnTo>
                      <a:pt x="937" y="458"/>
                    </a:lnTo>
                    <a:lnTo>
                      <a:pt x="948" y="458"/>
                    </a:lnTo>
                    <a:lnTo>
                      <a:pt x="957" y="458"/>
                    </a:lnTo>
                    <a:lnTo>
                      <a:pt x="969" y="458"/>
                    </a:lnTo>
                    <a:lnTo>
                      <a:pt x="978" y="456"/>
                    </a:lnTo>
                    <a:lnTo>
                      <a:pt x="988" y="456"/>
                    </a:lnTo>
                    <a:lnTo>
                      <a:pt x="997" y="454"/>
                    </a:lnTo>
                    <a:lnTo>
                      <a:pt x="1007" y="454"/>
                    </a:lnTo>
                    <a:lnTo>
                      <a:pt x="1016" y="452"/>
                    </a:lnTo>
                    <a:lnTo>
                      <a:pt x="1026" y="452"/>
                    </a:lnTo>
                    <a:lnTo>
                      <a:pt x="1035" y="450"/>
                    </a:lnTo>
                    <a:lnTo>
                      <a:pt x="1045" y="450"/>
                    </a:lnTo>
                    <a:lnTo>
                      <a:pt x="1052" y="449"/>
                    </a:lnTo>
                    <a:lnTo>
                      <a:pt x="1060" y="449"/>
                    </a:lnTo>
                    <a:lnTo>
                      <a:pt x="1068" y="445"/>
                    </a:lnTo>
                    <a:lnTo>
                      <a:pt x="1077" y="445"/>
                    </a:lnTo>
                    <a:lnTo>
                      <a:pt x="1085" y="443"/>
                    </a:lnTo>
                    <a:lnTo>
                      <a:pt x="1092" y="441"/>
                    </a:lnTo>
                    <a:lnTo>
                      <a:pt x="1100" y="439"/>
                    </a:lnTo>
                    <a:lnTo>
                      <a:pt x="1106" y="437"/>
                    </a:lnTo>
                    <a:lnTo>
                      <a:pt x="1113" y="435"/>
                    </a:lnTo>
                    <a:lnTo>
                      <a:pt x="1121" y="433"/>
                    </a:lnTo>
                    <a:lnTo>
                      <a:pt x="1127" y="430"/>
                    </a:lnTo>
                    <a:lnTo>
                      <a:pt x="1134" y="430"/>
                    </a:lnTo>
                    <a:lnTo>
                      <a:pt x="1140" y="426"/>
                    </a:lnTo>
                    <a:lnTo>
                      <a:pt x="1148" y="426"/>
                    </a:lnTo>
                    <a:lnTo>
                      <a:pt x="1157" y="420"/>
                    </a:lnTo>
                    <a:lnTo>
                      <a:pt x="1168" y="416"/>
                    </a:lnTo>
                    <a:lnTo>
                      <a:pt x="1178" y="412"/>
                    </a:lnTo>
                    <a:lnTo>
                      <a:pt x="1187" y="407"/>
                    </a:lnTo>
                    <a:lnTo>
                      <a:pt x="1195" y="403"/>
                    </a:lnTo>
                    <a:lnTo>
                      <a:pt x="1205" y="397"/>
                    </a:lnTo>
                    <a:lnTo>
                      <a:pt x="1212" y="393"/>
                    </a:lnTo>
                    <a:lnTo>
                      <a:pt x="1218" y="390"/>
                    </a:lnTo>
                    <a:lnTo>
                      <a:pt x="1224" y="384"/>
                    </a:lnTo>
                    <a:lnTo>
                      <a:pt x="1229" y="380"/>
                    </a:lnTo>
                    <a:lnTo>
                      <a:pt x="1235" y="376"/>
                    </a:lnTo>
                    <a:lnTo>
                      <a:pt x="1239" y="372"/>
                    </a:lnTo>
                    <a:lnTo>
                      <a:pt x="1244" y="365"/>
                    </a:lnTo>
                    <a:lnTo>
                      <a:pt x="1250" y="361"/>
                    </a:lnTo>
                    <a:lnTo>
                      <a:pt x="1252" y="357"/>
                    </a:lnTo>
                    <a:lnTo>
                      <a:pt x="1254" y="357"/>
                    </a:lnTo>
                    <a:lnTo>
                      <a:pt x="1254" y="355"/>
                    </a:lnTo>
                    <a:lnTo>
                      <a:pt x="1260" y="352"/>
                    </a:lnTo>
                    <a:lnTo>
                      <a:pt x="1263" y="346"/>
                    </a:lnTo>
                    <a:lnTo>
                      <a:pt x="1269" y="338"/>
                    </a:lnTo>
                    <a:lnTo>
                      <a:pt x="1273" y="334"/>
                    </a:lnTo>
                    <a:lnTo>
                      <a:pt x="1275" y="329"/>
                    </a:lnTo>
                    <a:lnTo>
                      <a:pt x="1279" y="323"/>
                    </a:lnTo>
                    <a:lnTo>
                      <a:pt x="1282" y="317"/>
                    </a:lnTo>
                    <a:lnTo>
                      <a:pt x="1284" y="310"/>
                    </a:lnTo>
                    <a:lnTo>
                      <a:pt x="1288" y="304"/>
                    </a:lnTo>
                    <a:lnTo>
                      <a:pt x="1290" y="296"/>
                    </a:lnTo>
                    <a:lnTo>
                      <a:pt x="1296" y="291"/>
                    </a:lnTo>
                    <a:lnTo>
                      <a:pt x="1298" y="281"/>
                    </a:lnTo>
                    <a:lnTo>
                      <a:pt x="1300" y="274"/>
                    </a:lnTo>
                    <a:lnTo>
                      <a:pt x="1301" y="266"/>
                    </a:lnTo>
                    <a:lnTo>
                      <a:pt x="1303" y="256"/>
                    </a:lnTo>
                    <a:lnTo>
                      <a:pt x="1303" y="247"/>
                    </a:lnTo>
                    <a:lnTo>
                      <a:pt x="1305" y="237"/>
                    </a:lnTo>
                    <a:lnTo>
                      <a:pt x="1305" y="228"/>
                    </a:lnTo>
                    <a:lnTo>
                      <a:pt x="1305" y="220"/>
                    </a:lnTo>
                    <a:lnTo>
                      <a:pt x="1301" y="211"/>
                    </a:lnTo>
                    <a:lnTo>
                      <a:pt x="1301" y="199"/>
                    </a:lnTo>
                    <a:lnTo>
                      <a:pt x="1298" y="190"/>
                    </a:lnTo>
                    <a:lnTo>
                      <a:pt x="1296" y="180"/>
                    </a:lnTo>
                    <a:lnTo>
                      <a:pt x="1290" y="169"/>
                    </a:lnTo>
                    <a:lnTo>
                      <a:pt x="1284" y="159"/>
                    </a:lnTo>
                    <a:lnTo>
                      <a:pt x="1277" y="150"/>
                    </a:lnTo>
                    <a:lnTo>
                      <a:pt x="1271" y="140"/>
                    </a:lnTo>
                    <a:lnTo>
                      <a:pt x="1269" y="137"/>
                    </a:lnTo>
                    <a:lnTo>
                      <a:pt x="1265" y="131"/>
                    </a:lnTo>
                    <a:lnTo>
                      <a:pt x="1262" y="125"/>
                    </a:lnTo>
                    <a:lnTo>
                      <a:pt x="1258" y="121"/>
                    </a:lnTo>
                    <a:lnTo>
                      <a:pt x="1252" y="116"/>
                    </a:lnTo>
                    <a:lnTo>
                      <a:pt x="1248" y="110"/>
                    </a:lnTo>
                    <a:lnTo>
                      <a:pt x="1241" y="102"/>
                    </a:lnTo>
                    <a:lnTo>
                      <a:pt x="1235" y="97"/>
                    </a:lnTo>
                    <a:lnTo>
                      <a:pt x="1227" y="89"/>
                    </a:lnTo>
                    <a:lnTo>
                      <a:pt x="1220" y="81"/>
                    </a:lnTo>
                    <a:lnTo>
                      <a:pt x="1210" y="74"/>
                    </a:lnTo>
                    <a:lnTo>
                      <a:pt x="1201" y="66"/>
                    </a:lnTo>
                    <a:lnTo>
                      <a:pt x="1189" y="59"/>
                    </a:lnTo>
                    <a:lnTo>
                      <a:pt x="1180" y="53"/>
                    </a:lnTo>
                    <a:lnTo>
                      <a:pt x="1159" y="47"/>
                    </a:lnTo>
                    <a:close/>
                  </a:path>
                </a:pathLst>
              </a:custGeom>
              <a:solidFill>
                <a:srgbClr val="1252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13" name="Freeform 225"/>
              <p:cNvSpPr>
                <a:spLocks/>
              </p:cNvSpPr>
              <p:nvPr/>
            </p:nvSpPr>
            <p:spPr bwMode="auto">
              <a:xfrm>
                <a:off x="1683" y="3664"/>
                <a:ext cx="128" cy="45"/>
              </a:xfrm>
              <a:custGeom>
                <a:avLst/>
                <a:gdLst>
                  <a:gd name="T0" fmla="*/ 1 w 255"/>
                  <a:gd name="T1" fmla="*/ 0 h 89"/>
                  <a:gd name="T2" fmla="*/ 1 w 255"/>
                  <a:gd name="T3" fmla="*/ 1 h 89"/>
                  <a:gd name="T4" fmla="*/ 1 w 255"/>
                  <a:gd name="T5" fmla="*/ 1 h 89"/>
                  <a:gd name="T6" fmla="*/ 1 w 255"/>
                  <a:gd name="T7" fmla="*/ 1 h 89"/>
                  <a:gd name="T8" fmla="*/ 1 w 255"/>
                  <a:gd name="T9" fmla="*/ 1 h 89"/>
                  <a:gd name="T10" fmla="*/ 1 w 255"/>
                  <a:gd name="T11" fmla="*/ 1 h 89"/>
                  <a:gd name="T12" fmla="*/ 1 w 255"/>
                  <a:gd name="T13" fmla="*/ 1 h 89"/>
                  <a:gd name="T14" fmla="*/ 1 w 255"/>
                  <a:gd name="T15" fmla="*/ 1 h 89"/>
                  <a:gd name="T16" fmla="*/ 1 w 255"/>
                  <a:gd name="T17" fmla="*/ 1 h 89"/>
                  <a:gd name="T18" fmla="*/ 1 w 255"/>
                  <a:gd name="T19" fmla="*/ 1 h 89"/>
                  <a:gd name="T20" fmla="*/ 1 w 255"/>
                  <a:gd name="T21" fmla="*/ 1 h 89"/>
                  <a:gd name="T22" fmla="*/ 1 w 255"/>
                  <a:gd name="T23" fmla="*/ 1 h 89"/>
                  <a:gd name="T24" fmla="*/ 1 w 255"/>
                  <a:gd name="T25" fmla="*/ 1 h 89"/>
                  <a:gd name="T26" fmla="*/ 1 w 255"/>
                  <a:gd name="T27" fmla="*/ 1 h 89"/>
                  <a:gd name="T28" fmla="*/ 1 w 255"/>
                  <a:gd name="T29" fmla="*/ 1 h 89"/>
                  <a:gd name="T30" fmla="*/ 1 w 255"/>
                  <a:gd name="T31" fmla="*/ 1 h 89"/>
                  <a:gd name="T32" fmla="*/ 1 w 255"/>
                  <a:gd name="T33" fmla="*/ 1 h 89"/>
                  <a:gd name="T34" fmla="*/ 1 w 255"/>
                  <a:gd name="T35" fmla="*/ 1 h 89"/>
                  <a:gd name="T36" fmla="*/ 1 w 255"/>
                  <a:gd name="T37" fmla="*/ 1 h 89"/>
                  <a:gd name="T38" fmla="*/ 1 w 255"/>
                  <a:gd name="T39" fmla="*/ 1 h 89"/>
                  <a:gd name="T40" fmla="*/ 1 w 255"/>
                  <a:gd name="T41" fmla="*/ 1 h 89"/>
                  <a:gd name="T42" fmla="*/ 1 w 255"/>
                  <a:gd name="T43" fmla="*/ 1 h 89"/>
                  <a:gd name="T44" fmla="*/ 1 w 255"/>
                  <a:gd name="T45" fmla="*/ 1 h 89"/>
                  <a:gd name="T46" fmla="*/ 1 w 255"/>
                  <a:gd name="T47" fmla="*/ 1 h 89"/>
                  <a:gd name="T48" fmla="*/ 1 w 255"/>
                  <a:gd name="T49" fmla="*/ 1 h 89"/>
                  <a:gd name="T50" fmla="*/ 1 w 255"/>
                  <a:gd name="T51" fmla="*/ 1 h 89"/>
                  <a:gd name="T52" fmla="*/ 1 w 255"/>
                  <a:gd name="T53" fmla="*/ 1 h 89"/>
                  <a:gd name="T54" fmla="*/ 1 w 255"/>
                  <a:gd name="T55" fmla="*/ 1 h 89"/>
                  <a:gd name="T56" fmla="*/ 1 w 255"/>
                  <a:gd name="T57" fmla="*/ 1 h 89"/>
                  <a:gd name="T58" fmla="*/ 1 w 255"/>
                  <a:gd name="T59" fmla="*/ 1 h 89"/>
                  <a:gd name="T60" fmla="*/ 1 w 255"/>
                  <a:gd name="T61" fmla="*/ 1 h 89"/>
                  <a:gd name="T62" fmla="*/ 1 w 255"/>
                  <a:gd name="T63" fmla="*/ 1 h 89"/>
                  <a:gd name="T64" fmla="*/ 1 w 255"/>
                  <a:gd name="T65" fmla="*/ 1 h 89"/>
                  <a:gd name="T66" fmla="*/ 1 w 255"/>
                  <a:gd name="T67" fmla="*/ 1 h 89"/>
                  <a:gd name="T68" fmla="*/ 1 w 255"/>
                  <a:gd name="T69" fmla="*/ 1 h 89"/>
                  <a:gd name="T70" fmla="*/ 1 w 255"/>
                  <a:gd name="T71" fmla="*/ 1 h 89"/>
                  <a:gd name="T72" fmla="*/ 1 w 255"/>
                  <a:gd name="T73" fmla="*/ 1 h 89"/>
                  <a:gd name="T74" fmla="*/ 1 w 255"/>
                  <a:gd name="T75" fmla="*/ 1 h 89"/>
                  <a:gd name="T76" fmla="*/ 1 w 255"/>
                  <a:gd name="T77" fmla="*/ 1 h 89"/>
                  <a:gd name="T78" fmla="*/ 1 w 255"/>
                  <a:gd name="T79" fmla="*/ 1 h 89"/>
                  <a:gd name="T80" fmla="*/ 1 w 255"/>
                  <a:gd name="T81" fmla="*/ 1 h 89"/>
                  <a:gd name="T82" fmla="*/ 1 w 255"/>
                  <a:gd name="T83" fmla="*/ 1 h 89"/>
                  <a:gd name="T84" fmla="*/ 1 w 255"/>
                  <a:gd name="T85" fmla="*/ 1 h 89"/>
                  <a:gd name="T86" fmla="*/ 1 w 255"/>
                  <a:gd name="T87" fmla="*/ 1 h 89"/>
                  <a:gd name="T88" fmla="*/ 1 w 255"/>
                  <a:gd name="T89" fmla="*/ 1 h 89"/>
                  <a:gd name="T90" fmla="*/ 1 w 255"/>
                  <a:gd name="T91" fmla="*/ 1 h 89"/>
                  <a:gd name="T92" fmla="*/ 1 w 255"/>
                  <a:gd name="T93" fmla="*/ 1 h 89"/>
                  <a:gd name="T94" fmla="*/ 1 w 255"/>
                  <a:gd name="T95" fmla="*/ 1 h 89"/>
                  <a:gd name="T96" fmla="*/ 1 w 255"/>
                  <a:gd name="T97" fmla="*/ 1 h 89"/>
                  <a:gd name="T98" fmla="*/ 1 w 255"/>
                  <a:gd name="T99" fmla="*/ 1 h 89"/>
                  <a:gd name="T100" fmla="*/ 1 w 255"/>
                  <a:gd name="T101" fmla="*/ 1 h 89"/>
                  <a:gd name="T102" fmla="*/ 1 w 255"/>
                  <a:gd name="T103" fmla="*/ 1 h 89"/>
                  <a:gd name="T104" fmla="*/ 1 w 255"/>
                  <a:gd name="T105" fmla="*/ 1 h 89"/>
                  <a:gd name="T106" fmla="*/ 1 w 255"/>
                  <a:gd name="T107" fmla="*/ 1 h 89"/>
                  <a:gd name="T108" fmla="*/ 1 w 255"/>
                  <a:gd name="T109" fmla="*/ 1 h 89"/>
                  <a:gd name="T110" fmla="*/ 1 w 255"/>
                  <a:gd name="T111" fmla="*/ 1 h 89"/>
                  <a:gd name="T112" fmla="*/ 0 w 255"/>
                  <a:gd name="T113" fmla="*/ 1 h 89"/>
                  <a:gd name="T114" fmla="*/ 1 w 255"/>
                  <a:gd name="T115" fmla="*/ 0 h 89"/>
                  <a:gd name="T116" fmla="*/ 1 w 255"/>
                  <a:gd name="T117" fmla="*/ 0 h 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55"/>
                  <a:gd name="T178" fmla="*/ 0 h 89"/>
                  <a:gd name="T179" fmla="*/ 255 w 255"/>
                  <a:gd name="T180" fmla="*/ 89 h 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55" h="89">
                    <a:moveTo>
                      <a:pt x="63" y="0"/>
                    </a:moveTo>
                    <a:lnTo>
                      <a:pt x="87" y="63"/>
                    </a:lnTo>
                    <a:lnTo>
                      <a:pt x="93" y="63"/>
                    </a:lnTo>
                    <a:lnTo>
                      <a:pt x="97" y="65"/>
                    </a:lnTo>
                    <a:lnTo>
                      <a:pt x="106" y="67"/>
                    </a:lnTo>
                    <a:lnTo>
                      <a:pt x="114" y="67"/>
                    </a:lnTo>
                    <a:lnTo>
                      <a:pt x="125" y="68"/>
                    </a:lnTo>
                    <a:lnTo>
                      <a:pt x="129" y="70"/>
                    </a:lnTo>
                    <a:lnTo>
                      <a:pt x="137" y="72"/>
                    </a:lnTo>
                    <a:lnTo>
                      <a:pt x="142" y="72"/>
                    </a:lnTo>
                    <a:lnTo>
                      <a:pt x="150" y="74"/>
                    </a:lnTo>
                    <a:lnTo>
                      <a:pt x="156" y="74"/>
                    </a:lnTo>
                    <a:lnTo>
                      <a:pt x="161" y="74"/>
                    </a:lnTo>
                    <a:lnTo>
                      <a:pt x="169" y="74"/>
                    </a:lnTo>
                    <a:lnTo>
                      <a:pt x="177" y="76"/>
                    </a:lnTo>
                    <a:lnTo>
                      <a:pt x="182" y="74"/>
                    </a:lnTo>
                    <a:lnTo>
                      <a:pt x="190" y="74"/>
                    </a:lnTo>
                    <a:lnTo>
                      <a:pt x="198" y="74"/>
                    </a:lnTo>
                    <a:lnTo>
                      <a:pt x="205" y="74"/>
                    </a:lnTo>
                    <a:lnTo>
                      <a:pt x="211" y="74"/>
                    </a:lnTo>
                    <a:lnTo>
                      <a:pt x="217" y="72"/>
                    </a:lnTo>
                    <a:lnTo>
                      <a:pt x="222" y="72"/>
                    </a:lnTo>
                    <a:lnTo>
                      <a:pt x="230" y="70"/>
                    </a:lnTo>
                    <a:lnTo>
                      <a:pt x="236" y="68"/>
                    </a:lnTo>
                    <a:lnTo>
                      <a:pt x="241" y="67"/>
                    </a:lnTo>
                    <a:lnTo>
                      <a:pt x="247" y="65"/>
                    </a:lnTo>
                    <a:lnTo>
                      <a:pt x="255" y="63"/>
                    </a:lnTo>
                    <a:lnTo>
                      <a:pt x="243" y="82"/>
                    </a:lnTo>
                    <a:lnTo>
                      <a:pt x="241" y="82"/>
                    </a:lnTo>
                    <a:lnTo>
                      <a:pt x="236" y="82"/>
                    </a:lnTo>
                    <a:lnTo>
                      <a:pt x="230" y="82"/>
                    </a:lnTo>
                    <a:lnTo>
                      <a:pt x="220" y="86"/>
                    </a:lnTo>
                    <a:lnTo>
                      <a:pt x="215" y="86"/>
                    </a:lnTo>
                    <a:lnTo>
                      <a:pt x="209" y="86"/>
                    </a:lnTo>
                    <a:lnTo>
                      <a:pt x="201" y="86"/>
                    </a:lnTo>
                    <a:lnTo>
                      <a:pt x="198" y="87"/>
                    </a:lnTo>
                    <a:lnTo>
                      <a:pt x="190" y="87"/>
                    </a:lnTo>
                    <a:lnTo>
                      <a:pt x="182" y="87"/>
                    </a:lnTo>
                    <a:lnTo>
                      <a:pt x="175" y="89"/>
                    </a:lnTo>
                    <a:lnTo>
                      <a:pt x="169" y="89"/>
                    </a:lnTo>
                    <a:lnTo>
                      <a:pt x="161" y="89"/>
                    </a:lnTo>
                    <a:lnTo>
                      <a:pt x="152" y="89"/>
                    </a:lnTo>
                    <a:lnTo>
                      <a:pt x="144" y="89"/>
                    </a:lnTo>
                    <a:lnTo>
                      <a:pt x="137" y="89"/>
                    </a:lnTo>
                    <a:lnTo>
                      <a:pt x="129" y="89"/>
                    </a:lnTo>
                    <a:lnTo>
                      <a:pt x="122" y="89"/>
                    </a:lnTo>
                    <a:lnTo>
                      <a:pt x="114" y="89"/>
                    </a:lnTo>
                    <a:lnTo>
                      <a:pt x="106" y="89"/>
                    </a:lnTo>
                    <a:lnTo>
                      <a:pt x="97" y="87"/>
                    </a:lnTo>
                    <a:lnTo>
                      <a:pt x="91" y="86"/>
                    </a:lnTo>
                    <a:lnTo>
                      <a:pt x="82" y="86"/>
                    </a:lnTo>
                    <a:lnTo>
                      <a:pt x="76" y="84"/>
                    </a:lnTo>
                    <a:lnTo>
                      <a:pt x="68" y="82"/>
                    </a:lnTo>
                    <a:lnTo>
                      <a:pt x="61" y="80"/>
                    </a:lnTo>
                    <a:lnTo>
                      <a:pt x="55" y="78"/>
                    </a:lnTo>
                    <a:lnTo>
                      <a:pt x="49" y="76"/>
                    </a:lnTo>
                    <a:lnTo>
                      <a:pt x="0" y="27"/>
                    </a:lnTo>
                    <a:lnTo>
                      <a:pt x="63" y="0"/>
                    </a:lnTo>
                    <a:close/>
                  </a:path>
                </a:pathLst>
              </a:custGeom>
              <a:solidFill>
                <a:srgbClr val="4D4D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14" name="Freeform 226"/>
              <p:cNvSpPr>
                <a:spLocks/>
              </p:cNvSpPr>
              <p:nvPr/>
            </p:nvSpPr>
            <p:spPr bwMode="auto">
              <a:xfrm>
                <a:off x="1919" y="3093"/>
                <a:ext cx="42" cy="57"/>
              </a:xfrm>
              <a:custGeom>
                <a:avLst/>
                <a:gdLst>
                  <a:gd name="T0" fmla="*/ 1 w 84"/>
                  <a:gd name="T1" fmla="*/ 1 h 114"/>
                  <a:gd name="T2" fmla="*/ 1 w 84"/>
                  <a:gd name="T3" fmla="*/ 0 h 114"/>
                  <a:gd name="T4" fmla="*/ 1 w 84"/>
                  <a:gd name="T5" fmla="*/ 1 h 114"/>
                  <a:gd name="T6" fmla="*/ 1 w 84"/>
                  <a:gd name="T7" fmla="*/ 1 h 114"/>
                  <a:gd name="T8" fmla="*/ 0 w 84"/>
                  <a:gd name="T9" fmla="*/ 1 h 114"/>
                  <a:gd name="T10" fmla="*/ 1 w 84"/>
                  <a:gd name="T11" fmla="*/ 1 h 114"/>
                  <a:gd name="T12" fmla="*/ 1 w 84"/>
                  <a:gd name="T13" fmla="*/ 1 h 114"/>
                  <a:gd name="T14" fmla="*/ 0 60000 65536"/>
                  <a:gd name="T15" fmla="*/ 0 60000 65536"/>
                  <a:gd name="T16" fmla="*/ 0 60000 65536"/>
                  <a:gd name="T17" fmla="*/ 0 60000 65536"/>
                  <a:gd name="T18" fmla="*/ 0 60000 65536"/>
                  <a:gd name="T19" fmla="*/ 0 60000 65536"/>
                  <a:gd name="T20" fmla="*/ 0 60000 65536"/>
                  <a:gd name="T21" fmla="*/ 0 w 84"/>
                  <a:gd name="T22" fmla="*/ 0 h 114"/>
                  <a:gd name="T23" fmla="*/ 84 w 84"/>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114">
                    <a:moveTo>
                      <a:pt x="10" y="101"/>
                    </a:moveTo>
                    <a:lnTo>
                      <a:pt x="73" y="0"/>
                    </a:lnTo>
                    <a:lnTo>
                      <a:pt x="84" y="15"/>
                    </a:lnTo>
                    <a:lnTo>
                      <a:pt x="29" y="101"/>
                    </a:lnTo>
                    <a:lnTo>
                      <a:pt x="0" y="114"/>
                    </a:lnTo>
                    <a:lnTo>
                      <a:pt x="10" y="101"/>
                    </a:lnTo>
                    <a:close/>
                  </a:path>
                </a:pathLst>
              </a:custGeom>
              <a:solidFill>
                <a:srgbClr val="693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15" name="Freeform 227"/>
              <p:cNvSpPr>
                <a:spLocks/>
              </p:cNvSpPr>
              <p:nvPr/>
            </p:nvSpPr>
            <p:spPr bwMode="auto">
              <a:xfrm>
                <a:off x="1394" y="3485"/>
                <a:ext cx="95" cy="172"/>
              </a:xfrm>
              <a:custGeom>
                <a:avLst/>
                <a:gdLst>
                  <a:gd name="T0" fmla="*/ 1 w 190"/>
                  <a:gd name="T1" fmla="*/ 0 h 345"/>
                  <a:gd name="T2" fmla="*/ 1 w 190"/>
                  <a:gd name="T3" fmla="*/ 0 h 345"/>
                  <a:gd name="T4" fmla="*/ 1 w 190"/>
                  <a:gd name="T5" fmla="*/ 0 h 345"/>
                  <a:gd name="T6" fmla="*/ 1 w 190"/>
                  <a:gd name="T7" fmla="*/ 0 h 345"/>
                  <a:gd name="T8" fmla="*/ 1 w 190"/>
                  <a:gd name="T9" fmla="*/ 0 h 345"/>
                  <a:gd name="T10" fmla="*/ 1 w 190"/>
                  <a:gd name="T11" fmla="*/ 0 h 345"/>
                  <a:gd name="T12" fmla="*/ 1 w 190"/>
                  <a:gd name="T13" fmla="*/ 0 h 345"/>
                  <a:gd name="T14" fmla="*/ 1 w 190"/>
                  <a:gd name="T15" fmla="*/ 0 h 345"/>
                  <a:gd name="T16" fmla="*/ 1 w 190"/>
                  <a:gd name="T17" fmla="*/ 0 h 345"/>
                  <a:gd name="T18" fmla="*/ 1 w 190"/>
                  <a:gd name="T19" fmla="*/ 0 h 345"/>
                  <a:gd name="T20" fmla="*/ 1 w 190"/>
                  <a:gd name="T21" fmla="*/ 0 h 345"/>
                  <a:gd name="T22" fmla="*/ 1 w 190"/>
                  <a:gd name="T23" fmla="*/ 0 h 345"/>
                  <a:gd name="T24" fmla="*/ 1 w 190"/>
                  <a:gd name="T25" fmla="*/ 0 h 345"/>
                  <a:gd name="T26" fmla="*/ 1 w 190"/>
                  <a:gd name="T27" fmla="*/ 0 h 345"/>
                  <a:gd name="T28" fmla="*/ 1 w 190"/>
                  <a:gd name="T29" fmla="*/ 0 h 345"/>
                  <a:gd name="T30" fmla="*/ 1 w 190"/>
                  <a:gd name="T31" fmla="*/ 0 h 345"/>
                  <a:gd name="T32" fmla="*/ 1 w 190"/>
                  <a:gd name="T33" fmla="*/ 0 h 345"/>
                  <a:gd name="T34" fmla="*/ 1 w 190"/>
                  <a:gd name="T35" fmla="*/ 0 h 345"/>
                  <a:gd name="T36" fmla="*/ 1 w 190"/>
                  <a:gd name="T37" fmla="*/ 0 h 345"/>
                  <a:gd name="T38" fmla="*/ 1 w 190"/>
                  <a:gd name="T39" fmla="*/ 0 h 345"/>
                  <a:gd name="T40" fmla="*/ 1 w 190"/>
                  <a:gd name="T41" fmla="*/ 0 h 345"/>
                  <a:gd name="T42" fmla="*/ 1 w 190"/>
                  <a:gd name="T43" fmla="*/ 0 h 345"/>
                  <a:gd name="T44" fmla="*/ 1 w 190"/>
                  <a:gd name="T45" fmla="*/ 0 h 345"/>
                  <a:gd name="T46" fmla="*/ 1 w 190"/>
                  <a:gd name="T47" fmla="*/ 0 h 345"/>
                  <a:gd name="T48" fmla="*/ 1 w 190"/>
                  <a:gd name="T49" fmla="*/ 0 h 345"/>
                  <a:gd name="T50" fmla="*/ 1 w 190"/>
                  <a:gd name="T51" fmla="*/ 0 h 345"/>
                  <a:gd name="T52" fmla="*/ 1 w 190"/>
                  <a:gd name="T53" fmla="*/ 0 h 345"/>
                  <a:gd name="T54" fmla="*/ 1 w 190"/>
                  <a:gd name="T55" fmla="*/ 0 h 345"/>
                  <a:gd name="T56" fmla="*/ 1 w 190"/>
                  <a:gd name="T57" fmla="*/ 0 h 345"/>
                  <a:gd name="T58" fmla="*/ 1 w 190"/>
                  <a:gd name="T59" fmla="*/ 0 h 345"/>
                  <a:gd name="T60" fmla="*/ 1 w 190"/>
                  <a:gd name="T61" fmla="*/ 0 h 345"/>
                  <a:gd name="T62" fmla="*/ 1 w 190"/>
                  <a:gd name="T63" fmla="*/ 0 h 345"/>
                  <a:gd name="T64" fmla="*/ 1 w 190"/>
                  <a:gd name="T65" fmla="*/ 0 h 345"/>
                  <a:gd name="T66" fmla="*/ 1 w 190"/>
                  <a:gd name="T67" fmla="*/ 0 h 345"/>
                  <a:gd name="T68" fmla="*/ 1 w 190"/>
                  <a:gd name="T69" fmla="*/ 0 h 345"/>
                  <a:gd name="T70" fmla="*/ 1 w 190"/>
                  <a:gd name="T71" fmla="*/ 0 h 345"/>
                  <a:gd name="T72" fmla="*/ 1 w 190"/>
                  <a:gd name="T73" fmla="*/ 0 h 345"/>
                  <a:gd name="T74" fmla="*/ 1 w 190"/>
                  <a:gd name="T75" fmla="*/ 0 h 345"/>
                  <a:gd name="T76" fmla="*/ 1 w 190"/>
                  <a:gd name="T77" fmla="*/ 0 h 345"/>
                  <a:gd name="T78" fmla="*/ 1 w 190"/>
                  <a:gd name="T79" fmla="*/ 0 h 345"/>
                  <a:gd name="T80" fmla="*/ 1 w 190"/>
                  <a:gd name="T81" fmla="*/ 0 h 345"/>
                  <a:gd name="T82" fmla="*/ 1 w 190"/>
                  <a:gd name="T83" fmla="*/ 0 h 345"/>
                  <a:gd name="T84" fmla="*/ 1 w 190"/>
                  <a:gd name="T85" fmla="*/ 0 h 345"/>
                  <a:gd name="T86" fmla="*/ 1 w 190"/>
                  <a:gd name="T87" fmla="*/ 0 h 3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0"/>
                  <a:gd name="T133" fmla="*/ 0 h 345"/>
                  <a:gd name="T134" fmla="*/ 190 w 190"/>
                  <a:gd name="T135" fmla="*/ 345 h 34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0" h="345">
                    <a:moveTo>
                      <a:pt x="14" y="50"/>
                    </a:moveTo>
                    <a:lnTo>
                      <a:pt x="78" y="0"/>
                    </a:lnTo>
                    <a:lnTo>
                      <a:pt x="82" y="4"/>
                    </a:lnTo>
                    <a:lnTo>
                      <a:pt x="90" y="10"/>
                    </a:lnTo>
                    <a:lnTo>
                      <a:pt x="99" y="19"/>
                    </a:lnTo>
                    <a:lnTo>
                      <a:pt x="103" y="25"/>
                    </a:lnTo>
                    <a:lnTo>
                      <a:pt x="109" y="31"/>
                    </a:lnTo>
                    <a:lnTo>
                      <a:pt x="114" y="37"/>
                    </a:lnTo>
                    <a:lnTo>
                      <a:pt x="120" y="46"/>
                    </a:lnTo>
                    <a:lnTo>
                      <a:pt x="126" y="52"/>
                    </a:lnTo>
                    <a:lnTo>
                      <a:pt x="133" y="61"/>
                    </a:lnTo>
                    <a:lnTo>
                      <a:pt x="139" y="71"/>
                    </a:lnTo>
                    <a:lnTo>
                      <a:pt x="145" y="82"/>
                    </a:lnTo>
                    <a:lnTo>
                      <a:pt x="150" y="92"/>
                    </a:lnTo>
                    <a:lnTo>
                      <a:pt x="156" y="103"/>
                    </a:lnTo>
                    <a:lnTo>
                      <a:pt x="158" y="107"/>
                    </a:lnTo>
                    <a:lnTo>
                      <a:pt x="160" y="115"/>
                    </a:lnTo>
                    <a:lnTo>
                      <a:pt x="164" y="120"/>
                    </a:lnTo>
                    <a:lnTo>
                      <a:pt x="168" y="126"/>
                    </a:lnTo>
                    <a:lnTo>
                      <a:pt x="169" y="132"/>
                    </a:lnTo>
                    <a:lnTo>
                      <a:pt x="171" y="139"/>
                    </a:lnTo>
                    <a:lnTo>
                      <a:pt x="173" y="145"/>
                    </a:lnTo>
                    <a:lnTo>
                      <a:pt x="175" y="153"/>
                    </a:lnTo>
                    <a:lnTo>
                      <a:pt x="177" y="158"/>
                    </a:lnTo>
                    <a:lnTo>
                      <a:pt x="179" y="166"/>
                    </a:lnTo>
                    <a:lnTo>
                      <a:pt x="181" y="173"/>
                    </a:lnTo>
                    <a:lnTo>
                      <a:pt x="183" y="181"/>
                    </a:lnTo>
                    <a:lnTo>
                      <a:pt x="185" y="187"/>
                    </a:lnTo>
                    <a:lnTo>
                      <a:pt x="185" y="196"/>
                    </a:lnTo>
                    <a:lnTo>
                      <a:pt x="187" y="202"/>
                    </a:lnTo>
                    <a:lnTo>
                      <a:pt x="188" y="212"/>
                    </a:lnTo>
                    <a:lnTo>
                      <a:pt x="188" y="219"/>
                    </a:lnTo>
                    <a:lnTo>
                      <a:pt x="190" y="229"/>
                    </a:lnTo>
                    <a:lnTo>
                      <a:pt x="190" y="238"/>
                    </a:lnTo>
                    <a:lnTo>
                      <a:pt x="190" y="246"/>
                    </a:lnTo>
                    <a:lnTo>
                      <a:pt x="190" y="255"/>
                    </a:lnTo>
                    <a:lnTo>
                      <a:pt x="190" y="263"/>
                    </a:lnTo>
                    <a:lnTo>
                      <a:pt x="190" y="272"/>
                    </a:lnTo>
                    <a:lnTo>
                      <a:pt x="190" y="282"/>
                    </a:lnTo>
                    <a:lnTo>
                      <a:pt x="188" y="291"/>
                    </a:lnTo>
                    <a:lnTo>
                      <a:pt x="188" y="301"/>
                    </a:lnTo>
                    <a:lnTo>
                      <a:pt x="187" y="310"/>
                    </a:lnTo>
                    <a:lnTo>
                      <a:pt x="185" y="322"/>
                    </a:lnTo>
                    <a:lnTo>
                      <a:pt x="160" y="345"/>
                    </a:lnTo>
                    <a:lnTo>
                      <a:pt x="160" y="341"/>
                    </a:lnTo>
                    <a:lnTo>
                      <a:pt x="160" y="333"/>
                    </a:lnTo>
                    <a:lnTo>
                      <a:pt x="160" y="328"/>
                    </a:lnTo>
                    <a:lnTo>
                      <a:pt x="160" y="322"/>
                    </a:lnTo>
                    <a:lnTo>
                      <a:pt x="160" y="314"/>
                    </a:lnTo>
                    <a:lnTo>
                      <a:pt x="160" y="309"/>
                    </a:lnTo>
                    <a:lnTo>
                      <a:pt x="160" y="299"/>
                    </a:lnTo>
                    <a:lnTo>
                      <a:pt x="160" y="289"/>
                    </a:lnTo>
                    <a:lnTo>
                      <a:pt x="158" y="278"/>
                    </a:lnTo>
                    <a:lnTo>
                      <a:pt x="158" y="269"/>
                    </a:lnTo>
                    <a:lnTo>
                      <a:pt x="156" y="257"/>
                    </a:lnTo>
                    <a:lnTo>
                      <a:pt x="152" y="248"/>
                    </a:lnTo>
                    <a:lnTo>
                      <a:pt x="150" y="236"/>
                    </a:lnTo>
                    <a:lnTo>
                      <a:pt x="149" y="227"/>
                    </a:lnTo>
                    <a:lnTo>
                      <a:pt x="147" y="219"/>
                    </a:lnTo>
                    <a:lnTo>
                      <a:pt x="145" y="213"/>
                    </a:lnTo>
                    <a:lnTo>
                      <a:pt x="143" y="208"/>
                    </a:lnTo>
                    <a:lnTo>
                      <a:pt x="141" y="202"/>
                    </a:lnTo>
                    <a:lnTo>
                      <a:pt x="137" y="196"/>
                    </a:lnTo>
                    <a:lnTo>
                      <a:pt x="135" y="189"/>
                    </a:lnTo>
                    <a:lnTo>
                      <a:pt x="133" y="183"/>
                    </a:lnTo>
                    <a:lnTo>
                      <a:pt x="131" y="177"/>
                    </a:lnTo>
                    <a:lnTo>
                      <a:pt x="128" y="172"/>
                    </a:lnTo>
                    <a:lnTo>
                      <a:pt x="124" y="166"/>
                    </a:lnTo>
                    <a:lnTo>
                      <a:pt x="122" y="160"/>
                    </a:lnTo>
                    <a:lnTo>
                      <a:pt x="118" y="154"/>
                    </a:lnTo>
                    <a:lnTo>
                      <a:pt x="111" y="143"/>
                    </a:lnTo>
                    <a:lnTo>
                      <a:pt x="103" y="134"/>
                    </a:lnTo>
                    <a:lnTo>
                      <a:pt x="92" y="122"/>
                    </a:lnTo>
                    <a:lnTo>
                      <a:pt x="82" y="111"/>
                    </a:lnTo>
                    <a:lnTo>
                      <a:pt x="76" y="107"/>
                    </a:lnTo>
                    <a:lnTo>
                      <a:pt x="71" y="103"/>
                    </a:lnTo>
                    <a:lnTo>
                      <a:pt x="65" y="97"/>
                    </a:lnTo>
                    <a:lnTo>
                      <a:pt x="59" y="94"/>
                    </a:lnTo>
                    <a:lnTo>
                      <a:pt x="53" y="88"/>
                    </a:lnTo>
                    <a:lnTo>
                      <a:pt x="46" y="84"/>
                    </a:lnTo>
                    <a:lnTo>
                      <a:pt x="40" y="82"/>
                    </a:lnTo>
                    <a:lnTo>
                      <a:pt x="33" y="78"/>
                    </a:lnTo>
                    <a:lnTo>
                      <a:pt x="23" y="75"/>
                    </a:lnTo>
                    <a:lnTo>
                      <a:pt x="15" y="71"/>
                    </a:lnTo>
                    <a:lnTo>
                      <a:pt x="8" y="69"/>
                    </a:lnTo>
                    <a:lnTo>
                      <a:pt x="0" y="67"/>
                    </a:lnTo>
                    <a:lnTo>
                      <a:pt x="14" y="50"/>
                    </a:lnTo>
                    <a:close/>
                  </a:path>
                </a:pathLst>
              </a:custGeom>
              <a:solidFill>
                <a:srgbClr val="301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16" name="Freeform 228"/>
              <p:cNvSpPr>
                <a:spLocks/>
              </p:cNvSpPr>
              <p:nvPr/>
            </p:nvSpPr>
            <p:spPr bwMode="auto">
              <a:xfrm>
                <a:off x="1623" y="3267"/>
                <a:ext cx="65" cy="90"/>
              </a:xfrm>
              <a:custGeom>
                <a:avLst/>
                <a:gdLst>
                  <a:gd name="T0" fmla="*/ 0 w 131"/>
                  <a:gd name="T1" fmla="*/ 1 h 179"/>
                  <a:gd name="T2" fmla="*/ 0 w 131"/>
                  <a:gd name="T3" fmla="*/ 0 h 179"/>
                  <a:gd name="T4" fmla="*/ 0 w 131"/>
                  <a:gd name="T5" fmla="*/ 1 h 179"/>
                  <a:gd name="T6" fmla="*/ 0 w 131"/>
                  <a:gd name="T7" fmla="*/ 1 h 179"/>
                  <a:gd name="T8" fmla="*/ 0 w 131"/>
                  <a:gd name="T9" fmla="*/ 1 h 179"/>
                  <a:gd name="T10" fmla="*/ 0 w 131"/>
                  <a:gd name="T11" fmla="*/ 1 h 179"/>
                  <a:gd name="T12" fmla="*/ 0 60000 65536"/>
                  <a:gd name="T13" fmla="*/ 0 60000 65536"/>
                  <a:gd name="T14" fmla="*/ 0 60000 65536"/>
                  <a:gd name="T15" fmla="*/ 0 60000 65536"/>
                  <a:gd name="T16" fmla="*/ 0 60000 65536"/>
                  <a:gd name="T17" fmla="*/ 0 60000 65536"/>
                  <a:gd name="T18" fmla="*/ 0 w 131"/>
                  <a:gd name="T19" fmla="*/ 0 h 179"/>
                  <a:gd name="T20" fmla="*/ 131 w 131"/>
                  <a:gd name="T21" fmla="*/ 179 h 179"/>
                </a:gdLst>
                <a:ahLst/>
                <a:cxnLst>
                  <a:cxn ang="T12">
                    <a:pos x="T0" y="T1"/>
                  </a:cxn>
                  <a:cxn ang="T13">
                    <a:pos x="T2" y="T3"/>
                  </a:cxn>
                  <a:cxn ang="T14">
                    <a:pos x="T4" y="T5"/>
                  </a:cxn>
                  <a:cxn ang="T15">
                    <a:pos x="T6" y="T7"/>
                  </a:cxn>
                  <a:cxn ang="T16">
                    <a:pos x="T8" y="T9"/>
                  </a:cxn>
                  <a:cxn ang="T17">
                    <a:pos x="T10" y="T11"/>
                  </a:cxn>
                </a:cxnLst>
                <a:rect l="T18" t="T19" r="T20" b="T21"/>
                <a:pathLst>
                  <a:path w="131" h="179">
                    <a:moveTo>
                      <a:pt x="0" y="70"/>
                    </a:moveTo>
                    <a:lnTo>
                      <a:pt x="50" y="0"/>
                    </a:lnTo>
                    <a:lnTo>
                      <a:pt x="131" y="137"/>
                    </a:lnTo>
                    <a:lnTo>
                      <a:pt x="35" y="179"/>
                    </a:lnTo>
                    <a:lnTo>
                      <a:pt x="0" y="70"/>
                    </a:lnTo>
                    <a:close/>
                  </a:path>
                </a:pathLst>
              </a:custGeom>
              <a:solidFill>
                <a:srgbClr val="693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6154" name="Group 229"/>
          <p:cNvGrpSpPr>
            <a:grpSpLocks/>
          </p:cNvGrpSpPr>
          <p:nvPr/>
        </p:nvGrpSpPr>
        <p:grpSpPr bwMode="auto">
          <a:xfrm>
            <a:off x="7299325" y="4110038"/>
            <a:ext cx="1366838" cy="1141412"/>
            <a:chOff x="4283" y="2382"/>
            <a:chExt cx="861" cy="719"/>
          </a:xfrm>
        </p:grpSpPr>
        <p:sp>
          <p:nvSpPr>
            <p:cNvPr id="6156" name="Text Box 230"/>
            <p:cNvSpPr txBox="1">
              <a:spLocks noChangeArrowheads="1"/>
            </p:cNvSpPr>
            <p:nvPr/>
          </p:nvSpPr>
          <p:spPr bwMode="auto">
            <a:xfrm>
              <a:off x="4283" y="2909"/>
              <a:ext cx="86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lg"/>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latin typeface="Constantia" pitchFamily="18" charset="0"/>
                </a:rPr>
                <a:t>Virtual Reality</a:t>
              </a:r>
            </a:p>
          </p:txBody>
        </p:sp>
        <p:grpSp>
          <p:nvGrpSpPr>
            <p:cNvPr id="6157" name="Group 231"/>
            <p:cNvGrpSpPr>
              <a:grpSpLocks/>
            </p:cNvGrpSpPr>
            <p:nvPr/>
          </p:nvGrpSpPr>
          <p:grpSpPr bwMode="auto">
            <a:xfrm>
              <a:off x="4401" y="2382"/>
              <a:ext cx="554" cy="542"/>
              <a:chOff x="1416" y="687"/>
              <a:chExt cx="1121" cy="1054"/>
            </a:xfrm>
          </p:grpSpPr>
          <p:sp>
            <p:nvSpPr>
              <p:cNvPr id="6233" name="AutoShape 232"/>
              <p:cNvSpPr>
                <a:spLocks noChangeAspect="1" noChangeArrowheads="1" noTextEdit="1"/>
              </p:cNvSpPr>
              <p:nvPr/>
            </p:nvSpPr>
            <p:spPr bwMode="auto">
              <a:xfrm>
                <a:off x="1416" y="687"/>
                <a:ext cx="1121" cy="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234" name="Freeform 233"/>
              <p:cNvSpPr>
                <a:spLocks/>
              </p:cNvSpPr>
              <p:nvPr/>
            </p:nvSpPr>
            <p:spPr bwMode="auto">
              <a:xfrm>
                <a:off x="1540" y="746"/>
                <a:ext cx="809" cy="990"/>
              </a:xfrm>
              <a:custGeom>
                <a:avLst/>
                <a:gdLst>
                  <a:gd name="T0" fmla="*/ 1 w 1617"/>
                  <a:gd name="T1" fmla="*/ 1 h 1979"/>
                  <a:gd name="T2" fmla="*/ 1 w 1617"/>
                  <a:gd name="T3" fmla="*/ 1 h 1979"/>
                  <a:gd name="T4" fmla="*/ 0 w 1617"/>
                  <a:gd name="T5" fmla="*/ 1 h 1979"/>
                  <a:gd name="T6" fmla="*/ 1 w 1617"/>
                  <a:gd name="T7" fmla="*/ 1 h 1979"/>
                  <a:gd name="T8" fmla="*/ 1 w 1617"/>
                  <a:gd name="T9" fmla="*/ 1 h 1979"/>
                  <a:gd name="T10" fmla="*/ 1 w 1617"/>
                  <a:gd name="T11" fmla="*/ 1 h 1979"/>
                  <a:gd name="T12" fmla="*/ 1 w 1617"/>
                  <a:gd name="T13" fmla="*/ 1 h 1979"/>
                  <a:gd name="T14" fmla="*/ 1 w 1617"/>
                  <a:gd name="T15" fmla="*/ 1 h 1979"/>
                  <a:gd name="T16" fmla="*/ 1 w 1617"/>
                  <a:gd name="T17" fmla="*/ 1 h 1979"/>
                  <a:gd name="T18" fmla="*/ 1 w 1617"/>
                  <a:gd name="T19" fmla="*/ 1 h 1979"/>
                  <a:gd name="T20" fmla="*/ 1 w 1617"/>
                  <a:gd name="T21" fmla="*/ 1 h 1979"/>
                  <a:gd name="T22" fmla="*/ 1 w 1617"/>
                  <a:gd name="T23" fmla="*/ 1 h 1979"/>
                  <a:gd name="T24" fmla="*/ 1 w 1617"/>
                  <a:gd name="T25" fmla="*/ 1 h 1979"/>
                  <a:gd name="T26" fmla="*/ 1 w 1617"/>
                  <a:gd name="T27" fmla="*/ 1 h 1979"/>
                  <a:gd name="T28" fmla="*/ 1 w 1617"/>
                  <a:gd name="T29" fmla="*/ 1 h 1979"/>
                  <a:gd name="T30" fmla="*/ 1 w 1617"/>
                  <a:gd name="T31" fmla="*/ 1 h 1979"/>
                  <a:gd name="T32" fmla="*/ 1 w 1617"/>
                  <a:gd name="T33" fmla="*/ 1 h 1979"/>
                  <a:gd name="T34" fmla="*/ 1 w 1617"/>
                  <a:gd name="T35" fmla="*/ 1 h 1979"/>
                  <a:gd name="T36" fmla="*/ 1 w 1617"/>
                  <a:gd name="T37" fmla="*/ 1 h 1979"/>
                  <a:gd name="T38" fmla="*/ 1 w 1617"/>
                  <a:gd name="T39" fmla="*/ 1 h 1979"/>
                  <a:gd name="T40" fmla="*/ 1 w 1617"/>
                  <a:gd name="T41" fmla="*/ 1 h 1979"/>
                  <a:gd name="T42" fmla="*/ 1 w 1617"/>
                  <a:gd name="T43" fmla="*/ 1 h 1979"/>
                  <a:gd name="T44" fmla="*/ 1 w 1617"/>
                  <a:gd name="T45" fmla="*/ 1 h 1979"/>
                  <a:gd name="T46" fmla="*/ 1 w 1617"/>
                  <a:gd name="T47" fmla="*/ 1 h 1979"/>
                  <a:gd name="T48" fmla="*/ 1 w 1617"/>
                  <a:gd name="T49" fmla="*/ 1 h 1979"/>
                  <a:gd name="T50" fmla="*/ 1 w 1617"/>
                  <a:gd name="T51" fmla="*/ 1 h 1979"/>
                  <a:gd name="T52" fmla="*/ 1 w 1617"/>
                  <a:gd name="T53" fmla="*/ 1 h 1979"/>
                  <a:gd name="T54" fmla="*/ 1 w 1617"/>
                  <a:gd name="T55" fmla="*/ 1 h 1979"/>
                  <a:gd name="T56" fmla="*/ 1 w 1617"/>
                  <a:gd name="T57" fmla="*/ 1 h 1979"/>
                  <a:gd name="T58" fmla="*/ 1 w 1617"/>
                  <a:gd name="T59" fmla="*/ 1 h 1979"/>
                  <a:gd name="T60" fmla="*/ 1 w 1617"/>
                  <a:gd name="T61" fmla="*/ 1 h 1979"/>
                  <a:gd name="T62" fmla="*/ 1 w 1617"/>
                  <a:gd name="T63" fmla="*/ 1 h 1979"/>
                  <a:gd name="T64" fmla="*/ 1 w 1617"/>
                  <a:gd name="T65" fmla="*/ 1 h 1979"/>
                  <a:gd name="T66" fmla="*/ 1 w 1617"/>
                  <a:gd name="T67" fmla="*/ 1 h 1979"/>
                  <a:gd name="T68" fmla="*/ 1 w 1617"/>
                  <a:gd name="T69" fmla="*/ 1 h 1979"/>
                  <a:gd name="T70" fmla="*/ 1 w 1617"/>
                  <a:gd name="T71" fmla="*/ 1 h 1979"/>
                  <a:gd name="T72" fmla="*/ 1 w 1617"/>
                  <a:gd name="T73" fmla="*/ 1 h 1979"/>
                  <a:gd name="T74" fmla="*/ 1 w 1617"/>
                  <a:gd name="T75" fmla="*/ 1 h 1979"/>
                  <a:gd name="T76" fmla="*/ 1 w 1617"/>
                  <a:gd name="T77" fmla="*/ 1 h 1979"/>
                  <a:gd name="T78" fmla="*/ 1 w 1617"/>
                  <a:gd name="T79" fmla="*/ 1 h 1979"/>
                  <a:gd name="T80" fmla="*/ 1 w 1617"/>
                  <a:gd name="T81" fmla="*/ 1 h 1979"/>
                  <a:gd name="T82" fmla="*/ 1 w 1617"/>
                  <a:gd name="T83" fmla="*/ 1 h 1979"/>
                  <a:gd name="T84" fmla="*/ 1 w 1617"/>
                  <a:gd name="T85" fmla="*/ 1 h 1979"/>
                  <a:gd name="T86" fmla="*/ 1 w 1617"/>
                  <a:gd name="T87" fmla="*/ 1 h 1979"/>
                  <a:gd name="T88" fmla="*/ 1 w 1617"/>
                  <a:gd name="T89" fmla="*/ 1 h 1979"/>
                  <a:gd name="T90" fmla="*/ 1 w 1617"/>
                  <a:gd name="T91" fmla="*/ 1 h 1979"/>
                  <a:gd name="T92" fmla="*/ 1 w 1617"/>
                  <a:gd name="T93" fmla="*/ 1 h 1979"/>
                  <a:gd name="T94" fmla="*/ 1 w 1617"/>
                  <a:gd name="T95" fmla="*/ 1 h 1979"/>
                  <a:gd name="T96" fmla="*/ 1 w 1617"/>
                  <a:gd name="T97" fmla="*/ 1 h 1979"/>
                  <a:gd name="T98" fmla="*/ 1 w 1617"/>
                  <a:gd name="T99" fmla="*/ 1 h 1979"/>
                  <a:gd name="T100" fmla="*/ 1 w 1617"/>
                  <a:gd name="T101" fmla="*/ 1 h 1979"/>
                  <a:gd name="T102" fmla="*/ 1 w 1617"/>
                  <a:gd name="T103" fmla="*/ 1 h 1979"/>
                  <a:gd name="T104" fmla="*/ 1 w 1617"/>
                  <a:gd name="T105" fmla="*/ 1 h 1979"/>
                  <a:gd name="T106" fmla="*/ 1 w 1617"/>
                  <a:gd name="T107" fmla="*/ 1 h 19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17"/>
                  <a:gd name="T163" fmla="*/ 0 h 1979"/>
                  <a:gd name="T164" fmla="*/ 1617 w 1617"/>
                  <a:gd name="T165" fmla="*/ 1979 h 19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17" h="1979">
                    <a:moveTo>
                      <a:pt x="119" y="0"/>
                    </a:moveTo>
                    <a:lnTo>
                      <a:pt x="114" y="1"/>
                    </a:lnTo>
                    <a:lnTo>
                      <a:pt x="102" y="4"/>
                    </a:lnTo>
                    <a:lnTo>
                      <a:pt x="85" y="10"/>
                    </a:lnTo>
                    <a:lnTo>
                      <a:pt x="66" y="18"/>
                    </a:lnTo>
                    <a:lnTo>
                      <a:pt x="45" y="31"/>
                    </a:lnTo>
                    <a:lnTo>
                      <a:pt x="25" y="46"/>
                    </a:lnTo>
                    <a:lnTo>
                      <a:pt x="9" y="65"/>
                    </a:lnTo>
                    <a:lnTo>
                      <a:pt x="0" y="89"/>
                    </a:lnTo>
                    <a:lnTo>
                      <a:pt x="1" y="164"/>
                    </a:lnTo>
                    <a:lnTo>
                      <a:pt x="13" y="318"/>
                    </a:lnTo>
                    <a:lnTo>
                      <a:pt x="32" y="524"/>
                    </a:lnTo>
                    <a:lnTo>
                      <a:pt x="57" y="754"/>
                    </a:lnTo>
                    <a:lnTo>
                      <a:pt x="84" y="982"/>
                    </a:lnTo>
                    <a:lnTo>
                      <a:pt x="110" y="1182"/>
                    </a:lnTo>
                    <a:lnTo>
                      <a:pt x="132" y="1323"/>
                    </a:lnTo>
                    <a:lnTo>
                      <a:pt x="148" y="1382"/>
                    </a:lnTo>
                    <a:lnTo>
                      <a:pt x="157" y="1385"/>
                    </a:lnTo>
                    <a:lnTo>
                      <a:pt x="170" y="1388"/>
                    </a:lnTo>
                    <a:lnTo>
                      <a:pt x="186" y="1391"/>
                    </a:lnTo>
                    <a:lnTo>
                      <a:pt x="207" y="1392"/>
                    </a:lnTo>
                    <a:lnTo>
                      <a:pt x="229" y="1395"/>
                    </a:lnTo>
                    <a:lnTo>
                      <a:pt x="254" y="1396"/>
                    </a:lnTo>
                    <a:lnTo>
                      <a:pt x="280" y="1396"/>
                    </a:lnTo>
                    <a:lnTo>
                      <a:pt x="305" y="1397"/>
                    </a:lnTo>
                    <a:lnTo>
                      <a:pt x="331" y="1397"/>
                    </a:lnTo>
                    <a:lnTo>
                      <a:pt x="355" y="1397"/>
                    </a:lnTo>
                    <a:lnTo>
                      <a:pt x="378" y="1397"/>
                    </a:lnTo>
                    <a:lnTo>
                      <a:pt x="397" y="1397"/>
                    </a:lnTo>
                    <a:lnTo>
                      <a:pt x="415" y="1397"/>
                    </a:lnTo>
                    <a:lnTo>
                      <a:pt x="427" y="1397"/>
                    </a:lnTo>
                    <a:lnTo>
                      <a:pt x="435" y="1397"/>
                    </a:lnTo>
                    <a:lnTo>
                      <a:pt x="439" y="1397"/>
                    </a:lnTo>
                    <a:lnTo>
                      <a:pt x="377" y="1640"/>
                    </a:lnTo>
                    <a:lnTo>
                      <a:pt x="374" y="1642"/>
                    </a:lnTo>
                    <a:lnTo>
                      <a:pt x="366" y="1648"/>
                    </a:lnTo>
                    <a:lnTo>
                      <a:pt x="354" y="1656"/>
                    </a:lnTo>
                    <a:lnTo>
                      <a:pt x="340" y="1668"/>
                    </a:lnTo>
                    <a:lnTo>
                      <a:pt x="322" y="1681"/>
                    </a:lnTo>
                    <a:lnTo>
                      <a:pt x="304" y="1696"/>
                    </a:lnTo>
                    <a:lnTo>
                      <a:pt x="286" y="1713"/>
                    </a:lnTo>
                    <a:lnTo>
                      <a:pt x="267" y="1730"/>
                    </a:lnTo>
                    <a:lnTo>
                      <a:pt x="253" y="1747"/>
                    </a:lnTo>
                    <a:lnTo>
                      <a:pt x="243" y="1767"/>
                    </a:lnTo>
                    <a:lnTo>
                      <a:pt x="238" y="1789"/>
                    </a:lnTo>
                    <a:lnTo>
                      <a:pt x="239" y="1812"/>
                    </a:lnTo>
                    <a:lnTo>
                      <a:pt x="249" y="1837"/>
                    </a:lnTo>
                    <a:lnTo>
                      <a:pt x="267" y="1862"/>
                    </a:lnTo>
                    <a:lnTo>
                      <a:pt x="295" y="1889"/>
                    </a:lnTo>
                    <a:lnTo>
                      <a:pt x="333" y="1914"/>
                    </a:lnTo>
                    <a:lnTo>
                      <a:pt x="355" y="1924"/>
                    </a:lnTo>
                    <a:lnTo>
                      <a:pt x="380" y="1934"/>
                    </a:lnTo>
                    <a:lnTo>
                      <a:pt x="410" y="1943"/>
                    </a:lnTo>
                    <a:lnTo>
                      <a:pt x="442" y="1950"/>
                    </a:lnTo>
                    <a:lnTo>
                      <a:pt x="478" y="1957"/>
                    </a:lnTo>
                    <a:lnTo>
                      <a:pt x="515" y="1963"/>
                    </a:lnTo>
                    <a:lnTo>
                      <a:pt x="555" y="1967"/>
                    </a:lnTo>
                    <a:lnTo>
                      <a:pt x="595" y="1972"/>
                    </a:lnTo>
                    <a:lnTo>
                      <a:pt x="637" y="1975"/>
                    </a:lnTo>
                    <a:lnTo>
                      <a:pt x="677" y="1976"/>
                    </a:lnTo>
                    <a:lnTo>
                      <a:pt x="719" y="1979"/>
                    </a:lnTo>
                    <a:lnTo>
                      <a:pt x="759" y="1979"/>
                    </a:lnTo>
                    <a:lnTo>
                      <a:pt x="798" y="1979"/>
                    </a:lnTo>
                    <a:lnTo>
                      <a:pt x="835" y="1977"/>
                    </a:lnTo>
                    <a:lnTo>
                      <a:pt x="870" y="1975"/>
                    </a:lnTo>
                    <a:lnTo>
                      <a:pt x="901" y="1973"/>
                    </a:lnTo>
                    <a:lnTo>
                      <a:pt x="948" y="1968"/>
                    </a:lnTo>
                    <a:lnTo>
                      <a:pt x="991" y="1961"/>
                    </a:lnTo>
                    <a:lnTo>
                      <a:pt x="1026" y="1956"/>
                    </a:lnTo>
                    <a:lnTo>
                      <a:pt x="1057" y="1948"/>
                    </a:lnTo>
                    <a:lnTo>
                      <a:pt x="1085" y="1939"/>
                    </a:lnTo>
                    <a:lnTo>
                      <a:pt x="1108" y="1931"/>
                    </a:lnTo>
                    <a:lnTo>
                      <a:pt x="1127" y="1923"/>
                    </a:lnTo>
                    <a:lnTo>
                      <a:pt x="1143" y="1914"/>
                    </a:lnTo>
                    <a:lnTo>
                      <a:pt x="1155" y="1906"/>
                    </a:lnTo>
                    <a:lnTo>
                      <a:pt x="1166" y="1897"/>
                    </a:lnTo>
                    <a:lnTo>
                      <a:pt x="1174" y="1888"/>
                    </a:lnTo>
                    <a:lnTo>
                      <a:pt x="1180" y="1878"/>
                    </a:lnTo>
                    <a:lnTo>
                      <a:pt x="1184" y="1870"/>
                    </a:lnTo>
                    <a:lnTo>
                      <a:pt x="1189" y="1862"/>
                    </a:lnTo>
                    <a:lnTo>
                      <a:pt x="1192" y="1854"/>
                    </a:lnTo>
                    <a:lnTo>
                      <a:pt x="1196" y="1847"/>
                    </a:lnTo>
                    <a:lnTo>
                      <a:pt x="1203" y="1823"/>
                    </a:lnTo>
                    <a:lnTo>
                      <a:pt x="1199" y="1798"/>
                    </a:lnTo>
                    <a:lnTo>
                      <a:pt x="1190" y="1772"/>
                    </a:lnTo>
                    <a:lnTo>
                      <a:pt x="1174" y="1748"/>
                    </a:lnTo>
                    <a:lnTo>
                      <a:pt x="1152" y="1724"/>
                    </a:lnTo>
                    <a:lnTo>
                      <a:pt x="1128" y="1703"/>
                    </a:lnTo>
                    <a:lnTo>
                      <a:pt x="1100" y="1686"/>
                    </a:lnTo>
                    <a:lnTo>
                      <a:pt x="1072" y="1673"/>
                    </a:lnTo>
                    <a:lnTo>
                      <a:pt x="1063" y="1670"/>
                    </a:lnTo>
                    <a:lnTo>
                      <a:pt x="1052" y="1666"/>
                    </a:lnTo>
                    <a:lnTo>
                      <a:pt x="1039" y="1663"/>
                    </a:lnTo>
                    <a:lnTo>
                      <a:pt x="1024" y="1660"/>
                    </a:lnTo>
                    <a:lnTo>
                      <a:pt x="1008" y="1656"/>
                    </a:lnTo>
                    <a:lnTo>
                      <a:pt x="991" y="1653"/>
                    </a:lnTo>
                    <a:lnTo>
                      <a:pt x="975" y="1650"/>
                    </a:lnTo>
                    <a:lnTo>
                      <a:pt x="957" y="1647"/>
                    </a:lnTo>
                    <a:lnTo>
                      <a:pt x="941" y="1643"/>
                    </a:lnTo>
                    <a:lnTo>
                      <a:pt x="925" y="1641"/>
                    </a:lnTo>
                    <a:lnTo>
                      <a:pt x="911" y="1639"/>
                    </a:lnTo>
                    <a:lnTo>
                      <a:pt x="898" y="1637"/>
                    </a:lnTo>
                    <a:lnTo>
                      <a:pt x="888" y="1634"/>
                    </a:lnTo>
                    <a:lnTo>
                      <a:pt x="880" y="1633"/>
                    </a:lnTo>
                    <a:lnTo>
                      <a:pt x="875" y="1632"/>
                    </a:lnTo>
                    <a:lnTo>
                      <a:pt x="873" y="1632"/>
                    </a:lnTo>
                    <a:lnTo>
                      <a:pt x="922" y="1395"/>
                    </a:lnTo>
                    <a:lnTo>
                      <a:pt x="1506" y="1389"/>
                    </a:lnTo>
                    <a:lnTo>
                      <a:pt x="1509" y="1389"/>
                    </a:lnTo>
                    <a:lnTo>
                      <a:pt x="1517" y="1390"/>
                    </a:lnTo>
                    <a:lnTo>
                      <a:pt x="1530" y="1389"/>
                    </a:lnTo>
                    <a:lnTo>
                      <a:pt x="1545" y="1385"/>
                    </a:lnTo>
                    <a:lnTo>
                      <a:pt x="1561" y="1377"/>
                    </a:lnTo>
                    <a:lnTo>
                      <a:pt x="1578" y="1365"/>
                    </a:lnTo>
                    <a:lnTo>
                      <a:pt x="1593" y="1346"/>
                    </a:lnTo>
                    <a:lnTo>
                      <a:pt x="1606" y="1320"/>
                    </a:lnTo>
                    <a:lnTo>
                      <a:pt x="1614" y="1281"/>
                    </a:lnTo>
                    <a:lnTo>
                      <a:pt x="1617" y="1225"/>
                    </a:lnTo>
                    <a:lnTo>
                      <a:pt x="1617" y="1155"/>
                    </a:lnTo>
                    <a:lnTo>
                      <a:pt x="1613" y="1073"/>
                    </a:lnTo>
                    <a:lnTo>
                      <a:pt x="1607" y="982"/>
                    </a:lnTo>
                    <a:lnTo>
                      <a:pt x="1598" y="885"/>
                    </a:lnTo>
                    <a:lnTo>
                      <a:pt x="1586" y="785"/>
                    </a:lnTo>
                    <a:lnTo>
                      <a:pt x="1574" y="684"/>
                    </a:lnTo>
                    <a:lnTo>
                      <a:pt x="1560" y="584"/>
                    </a:lnTo>
                    <a:lnTo>
                      <a:pt x="1545" y="488"/>
                    </a:lnTo>
                    <a:lnTo>
                      <a:pt x="1530" y="399"/>
                    </a:lnTo>
                    <a:lnTo>
                      <a:pt x="1516" y="320"/>
                    </a:lnTo>
                    <a:lnTo>
                      <a:pt x="1502" y="252"/>
                    </a:lnTo>
                    <a:lnTo>
                      <a:pt x="1490" y="199"/>
                    </a:lnTo>
                    <a:lnTo>
                      <a:pt x="1479" y="164"/>
                    </a:lnTo>
                    <a:lnTo>
                      <a:pt x="1470" y="148"/>
                    </a:lnTo>
                    <a:lnTo>
                      <a:pt x="1462" y="146"/>
                    </a:lnTo>
                    <a:lnTo>
                      <a:pt x="1448" y="142"/>
                    </a:lnTo>
                    <a:lnTo>
                      <a:pt x="1427" y="138"/>
                    </a:lnTo>
                    <a:lnTo>
                      <a:pt x="1400" y="134"/>
                    </a:lnTo>
                    <a:lnTo>
                      <a:pt x="1367" y="130"/>
                    </a:lnTo>
                    <a:lnTo>
                      <a:pt x="1329" y="125"/>
                    </a:lnTo>
                    <a:lnTo>
                      <a:pt x="1288" y="119"/>
                    </a:lnTo>
                    <a:lnTo>
                      <a:pt x="1242" y="114"/>
                    </a:lnTo>
                    <a:lnTo>
                      <a:pt x="1191" y="108"/>
                    </a:lnTo>
                    <a:lnTo>
                      <a:pt x="1138" y="102"/>
                    </a:lnTo>
                    <a:lnTo>
                      <a:pt x="1082" y="96"/>
                    </a:lnTo>
                    <a:lnTo>
                      <a:pt x="1024" y="89"/>
                    </a:lnTo>
                    <a:lnTo>
                      <a:pt x="964" y="84"/>
                    </a:lnTo>
                    <a:lnTo>
                      <a:pt x="903" y="77"/>
                    </a:lnTo>
                    <a:lnTo>
                      <a:pt x="841" y="70"/>
                    </a:lnTo>
                    <a:lnTo>
                      <a:pt x="779" y="64"/>
                    </a:lnTo>
                    <a:lnTo>
                      <a:pt x="716" y="57"/>
                    </a:lnTo>
                    <a:lnTo>
                      <a:pt x="654" y="51"/>
                    </a:lnTo>
                    <a:lnTo>
                      <a:pt x="594" y="46"/>
                    </a:lnTo>
                    <a:lnTo>
                      <a:pt x="536" y="40"/>
                    </a:lnTo>
                    <a:lnTo>
                      <a:pt x="478" y="34"/>
                    </a:lnTo>
                    <a:lnTo>
                      <a:pt x="424" y="28"/>
                    </a:lnTo>
                    <a:lnTo>
                      <a:pt x="372" y="24"/>
                    </a:lnTo>
                    <a:lnTo>
                      <a:pt x="324" y="19"/>
                    </a:lnTo>
                    <a:lnTo>
                      <a:pt x="280" y="15"/>
                    </a:lnTo>
                    <a:lnTo>
                      <a:pt x="239" y="11"/>
                    </a:lnTo>
                    <a:lnTo>
                      <a:pt x="205" y="8"/>
                    </a:lnTo>
                    <a:lnTo>
                      <a:pt x="175" y="5"/>
                    </a:lnTo>
                    <a:lnTo>
                      <a:pt x="151" y="3"/>
                    </a:lnTo>
                    <a:lnTo>
                      <a:pt x="133" y="1"/>
                    </a:lnTo>
                    <a:lnTo>
                      <a:pt x="122" y="0"/>
                    </a:lnTo>
                    <a:lnTo>
                      <a:pt x="1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35" name="Freeform 234"/>
              <p:cNvSpPr>
                <a:spLocks/>
              </p:cNvSpPr>
              <p:nvPr/>
            </p:nvSpPr>
            <p:spPr bwMode="auto">
              <a:xfrm>
                <a:off x="1714" y="1645"/>
                <a:ext cx="379" cy="43"/>
              </a:xfrm>
              <a:custGeom>
                <a:avLst/>
                <a:gdLst>
                  <a:gd name="T0" fmla="*/ 0 w 759"/>
                  <a:gd name="T1" fmla="*/ 1 h 85"/>
                  <a:gd name="T2" fmla="*/ 0 w 759"/>
                  <a:gd name="T3" fmla="*/ 1 h 85"/>
                  <a:gd name="T4" fmla="*/ 0 w 759"/>
                  <a:gd name="T5" fmla="*/ 1 h 85"/>
                  <a:gd name="T6" fmla="*/ 0 w 759"/>
                  <a:gd name="T7" fmla="*/ 1 h 85"/>
                  <a:gd name="T8" fmla="*/ 0 w 759"/>
                  <a:gd name="T9" fmla="*/ 1 h 85"/>
                  <a:gd name="T10" fmla="*/ 0 w 759"/>
                  <a:gd name="T11" fmla="*/ 1 h 85"/>
                  <a:gd name="T12" fmla="*/ 0 w 759"/>
                  <a:gd name="T13" fmla="*/ 1 h 85"/>
                  <a:gd name="T14" fmla="*/ 0 w 759"/>
                  <a:gd name="T15" fmla="*/ 1 h 85"/>
                  <a:gd name="T16" fmla="*/ 0 w 759"/>
                  <a:gd name="T17" fmla="*/ 1 h 85"/>
                  <a:gd name="T18" fmla="*/ 0 w 759"/>
                  <a:gd name="T19" fmla="*/ 1 h 85"/>
                  <a:gd name="T20" fmla="*/ 0 w 759"/>
                  <a:gd name="T21" fmla="*/ 1 h 85"/>
                  <a:gd name="T22" fmla="*/ 0 w 759"/>
                  <a:gd name="T23" fmla="*/ 1 h 85"/>
                  <a:gd name="T24" fmla="*/ 0 w 759"/>
                  <a:gd name="T25" fmla="*/ 1 h 85"/>
                  <a:gd name="T26" fmla="*/ 0 w 759"/>
                  <a:gd name="T27" fmla="*/ 1 h 85"/>
                  <a:gd name="T28" fmla="*/ 0 w 759"/>
                  <a:gd name="T29" fmla="*/ 1 h 85"/>
                  <a:gd name="T30" fmla="*/ 0 w 759"/>
                  <a:gd name="T31" fmla="*/ 1 h 85"/>
                  <a:gd name="T32" fmla="*/ 0 w 759"/>
                  <a:gd name="T33" fmla="*/ 1 h 85"/>
                  <a:gd name="T34" fmla="*/ 0 w 759"/>
                  <a:gd name="T35" fmla="*/ 1 h 85"/>
                  <a:gd name="T36" fmla="*/ 0 w 759"/>
                  <a:gd name="T37" fmla="*/ 1 h 85"/>
                  <a:gd name="T38" fmla="*/ 0 w 759"/>
                  <a:gd name="T39" fmla="*/ 1 h 85"/>
                  <a:gd name="T40" fmla="*/ 0 w 759"/>
                  <a:gd name="T41" fmla="*/ 1 h 85"/>
                  <a:gd name="T42" fmla="*/ 0 w 759"/>
                  <a:gd name="T43" fmla="*/ 1 h 85"/>
                  <a:gd name="T44" fmla="*/ 0 w 759"/>
                  <a:gd name="T45" fmla="*/ 1 h 85"/>
                  <a:gd name="T46" fmla="*/ 0 w 759"/>
                  <a:gd name="T47" fmla="*/ 1 h 85"/>
                  <a:gd name="T48" fmla="*/ 0 w 759"/>
                  <a:gd name="T49" fmla="*/ 1 h 85"/>
                  <a:gd name="T50" fmla="*/ 0 w 759"/>
                  <a:gd name="T51" fmla="*/ 1 h 85"/>
                  <a:gd name="T52" fmla="*/ 0 w 759"/>
                  <a:gd name="T53" fmla="*/ 1 h 85"/>
                  <a:gd name="T54" fmla="*/ 0 w 759"/>
                  <a:gd name="T55" fmla="*/ 1 h 85"/>
                  <a:gd name="T56" fmla="*/ 0 w 759"/>
                  <a:gd name="T57" fmla="*/ 1 h 85"/>
                  <a:gd name="T58" fmla="*/ 0 w 759"/>
                  <a:gd name="T59" fmla="*/ 1 h 85"/>
                  <a:gd name="T60" fmla="*/ 0 w 759"/>
                  <a:gd name="T61" fmla="*/ 1 h 85"/>
                  <a:gd name="T62" fmla="*/ 0 w 759"/>
                  <a:gd name="T63" fmla="*/ 1 h 85"/>
                  <a:gd name="T64" fmla="*/ 0 w 759"/>
                  <a:gd name="T65" fmla="*/ 1 h 85"/>
                  <a:gd name="T66" fmla="*/ 0 w 759"/>
                  <a:gd name="T67" fmla="*/ 1 h 85"/>
                  <a:gd name="T68" fmla="*/ 0 w 759"/>
                  <a:gd name="T69" fmla="*/ 1 h 85"/>
                  <a:gd name="T70" fmla="*/ 0 w 759"/>
                  <a:gd name="T71" fmla="*/ 1 h 85"/>
                  <a:gd name="T72" fmla="*/ 0 w 759"/>
                  <a:gd name="T73" fmla="*/ 1 h 85"/>
                  <a:gd name="T74" fmla="*/ 0 w 759"/>
                  <a:gd name="T75" fmla="*/ 1 h 85"/>
                  <a:gd name="T76" fmla="*/ 0 w 759"/>
                  <a:gd name="T77" fmla="*/ 1 h 85"/>
                  <a:gd name="T78" fmla="*/ 0 w 759"/>
                  <a:gd name="T79" fmla="*/ 1 h 85"/>
                  <a:gd name="T80" fmla="*/ 0 w 759"/>
                  <a:gd name="T81" fmla="*/ 1 h 8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59"/>
                  <a:gd name="T124" fmla="*/ 0 h 85"/>
                  <a:gd name="T125" fmla="*/ 759 w 759"/>
                  <a:gd name="T126" fmla="*/ 85 h 8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59" h="85">
                    <a:moveTo>
                      <a:pt x="0" y="0"/>
                    </a:moveTo>
                    <a:lnTo>
                      <a:pt x="0" y="1"/>
                    </a:lnTo>
                    <a:lnTo>
                      <a:pt x="1" y="3"/>
                    </a:lnTo>
                    <a:lnTo>
                      <a:pt x="3" y="8"/>
                    </a:lnTo>
                    <a:lnTo>
                      <a:pt x="5" y="14"/>
                    </a:lnTo>
                    <a:lnTo>
                      <a:pt x="10" y="19"/>
                    </a:lnTo>
                    <a:lnTo>
                      <a:pt x="17" y="25"/>
                    </a:lnTo>
                    <a:lnTo>
                      <a:pt x="26" y="32"/>
                    </a:lnTo>
                    <a:lnTo>
                      <a:pt x="38" y="38"/>
                    </a:lnTo>
                    <a:lnTo>
                      <a:pt x="54" y="44"/>
                    </a:lnTo>
                    <a:lnTo>
                      <a:pt x="75" y="50"/>
                    </a:lnTo>
                    <a:lnTo>
                      <a:pt x="100" y="57"/>
                    </a:lnTo>
                    <a:lnTo>
                      <a:pt x="125" y="64"/>
                    </a:lnTo>
                    <a:lnTo>
                      <a:pt x="152" y="70"/>
                    </a:lnTo>
                    <a:lnTo>
                      <a:pt x="175" y="75"/>
                    </a:lnTo>
                    <a:lnTo>
                      <a:pt x="195" y="78"/>
                    </a:lnTo>
                    <a:lnTo>
                      <a:pt x="210" y="80"/>
                    </a:lnTo>
                    <a:lnTo>
                      <a:pt x="229" y="82"/>
                    </a:lnTo>
                    <a:lnTo>
                      <a:pt x="250" y="83"/>
                    </a:lnTo>
                    <a:lnTo>
                      <a:pt x="273" y="84"/>
                    </a:lnTo>
                    <a:lnTo>
                      <a:pt x="296" y="84"/>
                    </a:lnTo>
                    <a:lnTo>
                      <a:pt x="321" y="85"/>
                    </a:lnTo>
                    <a:lnTo>
                      <a:pt x="345" y="85"/>
                    </a:lnTo>
                    <a:lnTo>
                      <a:pt x="371" y="84"/>
                    </a:lnTo>
                    <a:lnTo>
                      <a:pt x="395" y="84"/>
                    </a:lnTo>
                    <a:lnTo>
                      <a:pt x="418" y="84"/>
                    </a:lnTo>
                    <a:lnTo>
                      <a:pt x="440" y="83"/>
                    </a:lnTo>
                    <a:lnTo>
                      <a:pt x="459" y="83"/>
                    </a:lnTo>
                    <a:lnTo>
                      <a:pt x="477" y="82"/>
                    </a:lnTo>
                    <a:lnTo>
                      <a:pt x="490" y="82"/>
                    </a:lnTo>
                    <a:lnTo>
                      <a:pt x="501" y="80"/>
                    </a:lnTo>
                    <a:lnTo>
                      <a:pt x="508" y="80"/>
                    </a:lnTo>
                    <a:lnTo>
                      <a:pt x="510" y="80"/>
                    </a:lnTo>
                    <a:lnTo>
                      <a:pt x="516" y="80"/>
                    </a:lnTo>
                    <a:lnTo>
                      <a:pt x="531" y="79"/>
                    </a:lnTo>
                    <a:lnTo>
                      <a:pt x="554" y="77"/>
                    </a:lnTo>
                    <a:lnTo>
                      <a:pt x="581" y="75"/>
                    </a:lnTo>
                    <a:lnTo>
                      <a:pt x="611" y="71"/>
                    </a:lnTo>
                    <a:lnTo>
                      <a:pt x="641" y="68"/>
                    </a:lnTo>
                    <a:lnTo>
                      <a:pt x="669" y="64"/>
                    </a:lnTo>
                    <a:lnTo>
                      <a:pt x="691" y="60"/>
                    </a:lnTo>
                    <a:lnTo>
                      <a:pt x="701" y="56"/>
                    </a:lnTo>
                    <a:lnTo>
                      <a:pt x="713" y="50"/>
                    </a:lnTo>
                    <a:lnTo>
                      <a:pt x="724" y="45"/>
                    </a:lnTo>
                    <a:lnTo>
                      <a:pt x="735" y="38"/>
                    </a:lnTo>
                    <a:lnTo>
                      <a:pt x="744" y="31"/>
                    </a:lnTo>
                    <a:lnTo>
                      <a:pt x="752" y="25"/>
                    </a:lnTo>
                    <a:lnTo>
                      <a:pt x="757" y="21"/>
                    </a:lnTo>
                    <a:lnTo>
                      <a:pt x="759" y="19"/>
                    </a:lnTo>
                    <a:lnTo>
                      <a:pt x="709" y="3"/>
                    </a:lnTo>
                    <a:lnTo>
                      <a:pt x="707" y="3"/>
                    </a:lnTo>
                    <a:lnTo>
                      <a:pt x="701" y="4"/>
                    </a:lnTo>
                    <a:lnTo>
                      <a:pt x="692" y="4"/>
                    </a:lnTo>
                    <a:lnTo>
                      <a:pt x="679" y="6"/>
                    </a:lnTo>
                    <a:lnTo>
                      <a:pt x="664" y="7"/>
                    </a:lnTo>
                    <a:lnTo>
                      <a:pt x="648" y="8"/>
                    </a:lnTo>
                    <a:lnTo>
                      <a:pt x="630" y="10"/>
                    </a:lnTo>
                    <a:lnTo>
                      <a:pt x="611" y="11"/>
                    </a:lnTo>
                    <a:lnTo>
                      <a:pt x="592" y="12"/>
                    </a:lnTo>
                    <a:lnTo>
                      <a:pt x="572" y="15"/>
                    </a:lnTo>
                    <a:lnTo>
                      <a:pt x="554" y="16"/>
                    </a:lnTo>
                    <a:lnTo>
                      <a:pt x="537" y="17"/>
                    </a:lnTo>
                    <a:lnTo>
                      <a:pt x="520" y="18"/>
                    </a:lnTo>
                    <a:lnTo>
                      <a:pt x="507" y="18"/>
                    </a:lnTo>
                    <a:lnTo>
                      <a:pt x="495" y="19"/>
                    </a:lnTo>
                    <a:lnTo>
                      <a:pt x="487" y="19"/>
                    </a:lnTo>
                    <a:lnTo>
                      <a:pt x="477" y="19"/>
                    </a:lnTo>
                    <a:lnTo>
                      <a:pt x="460" y="19"/>
                    </a:lnTo>
                    <a:lnTo>
                      <a:pt x="440" y="18"/>
                    </a:lnTo>
                    <a:lnTo>
                      <a:pt x="413" y="17"/>
                    </a:lnTo>
                    <a:lnTo>
                      <a:pt x="384" y="17"/>
                    </a:lnTo>
                    <a:lnTo>
                      <a:pt x="352" y="16"/>
                    </a:lnTo>
                    <a:lnTo>
                      <a:pt x="320" y="15"/>
                    </a:lnTo>
                    <a:lnTo>
                      <a:pt x="285" y="14"/>
                    </a:lnTo>
                    <a:lnTo>
                      <a:pt x="252" y="12"/>
                    </a:lnTo>
                    <a:lnTo>
                      <a:pt x="221" y="11"/>
                    </a:lnTo>
                    <a:lnTo>
                      <a:pt x="191" y="10"/>
                    </a:lnTo>
                    <a:lnTo>
                      <a:pt x="164" y="10"/>
                    </a:lnTo>
                    <a:lnTo>
                      <a:pt x="143" y="9"/>
                    </a:lnTo>
                    <a:lnTo>
                      <a:pt x="125" y="8"/>
                    </a:lnTo>
                    <a:lnTo>
                      <a:pt x="114" y="8"/>
                    </a:lnTo>
                    <a:lnTo>
                      <a:pt x="110" y="8"/>
                    </a:lnTo>
                    <a:lnTo>
                      <a:pt x="0" y="0"/>
                    </a:lnTo>
                    <a:close/>
                  </a:path>
                </a:pathLst>
              </a:custGeom>
              <a:solidFill>
                <a:srgbClr val="7F9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36" name="Freeform 235"/>
              <p:cNvSpPr>
                <a:spLocks/>
              </p:cNvSpPr>
              <p:nvPr/>
            </p:nvSpPr>
            <p:spPr bwMode="auto">
              <a:xfrm>
                <a:off x="1739" y="1595"/>
                <a:ext cx="317" cy="51"/>
              </a:xfrm>
              <a:custGeom>
                <a:avLst/>
                <a:gdLst>
                  <a:gd name="T0" fmla="*/ 0 w 635"/>
                  <a:gd name="T1" fmla="*/ 0 h 103"/>
                  <a:gd name="T2" fmla="*/ 0 w 635"/>
                  <a:gd name="T3" fmla="*/ 0 h 103"/>
                  <a:gd name="T4" fmla="*/ 0 w 635"/>
                  <a:gd name="T5" fmla="*/ 0 h 103"/>
                  <a:gd name="T6" fmla="*/ 0 w 635"/>
                  <a:gd name="T7" fmla="*/ 0 h 103"/>
                  <a:gd name="T8" fmla="*/ 0 w 635"/>
                  <a:gd name="T9" fmla="*/ 0 h 103"/>
                  <a:gd name="T10" fmla="*/ 0 w 635"/>
                  <a:gd name="T11" fmla="*/ 0 h 103"/>
                  <a:gd name="T12" fmla="*/ 0 w 635"/>
                  <a:gd name="T13" fmla="*/ 0 h 103"/>
                  <a:gd name="T14" fmla="*/ 0 w 635"/>
                  <a:gd name="T15" fmla="*/ 0 h 103"/>
                  <a:gd name="T16" fmla="*/ 0 w 635"/>
                  <a:gd name="T17" fmla="*/ 0 h 103"/>
                  <a:gd name="T18" fmla="*/ 0 w 635"/>
                  <a:gd name="T19" fmla="*/ 0 h 103"/>
                  <a:gd name="T20" fmla="*/ 0 w 635"/>
                  <a:gd name="T21" fmla="*/ 0 h 103"/>
                  <a:gd name="T22" fmla="*/ 0 w 635"/>
                  <a:gd name="T23" fmla="*/ 0 h 103"/>
                  <a:gd name="T24" fmla="*/ 0 w 635"/>
                  <a:gd name="T25" fmla="*/ 0 h 103"/>
                  <a:gd name="T26" fmla="*/ 0 w 635"/>
                  <a:gd name="T27" fmla="*/ 0 h 103"/>
                  <a:gd name="T28" fmla="*/ 0 w 635"/>
                  <a:gd name="T29" fmla="*/ 0 h 103"/>
                  <a:gd name="T30" fmla="*/ 0 w 635"/>
                  <a:gd name="T31" fmla="*/ 0 h 103"/>
                  <a:gd name="T32" fmla="*/ 0 w 635"/>
                  <a:gd name="T33" fmla="*/ 0 h 103"/>
                  <a:gd name="T34" fmla="*/ 0 w 635"/>
                  <a:gd name="T35" fmla="*/ 0 h 103"/>
                  <a:gd name="T36" fmla="*/ 0 w 635"/>
                  <a:gd name="T37" fmla="*/ 0 h 103"/>
                  <a:gd name="T38" fmla="*/ 0 w 635"/>
                  <a:gd name="T39" fmla="*/ 0 h 103"/>
                  <a:gd name="T40" fmla="*/ 0 w 635"/>
                  <a:gd name="T41" fmla="*/ 0 h 103"/>
                  <a:gd name="T42" fmla="*/ 0 w 635"/>
                  <a:gd name="T43" fmla="*/ 0 h 103"/>
                  <a:gd name="T44" fmla="*/ 0 w 635"/>
                  <a:gd name="T45" fmla="*/ 0 h 103"/>
                  <a:gd name="T46" fmla="*/ 0 w 635"/>
                  <a:gd name="T47" fmla="*/ 0 h 103"/>
                  <a:gd name="T48" fmla="*/ 0 w 635"/>
                  <a:gd name="T49" fmla="*/ 0 h 103"/>
                  <a:gd name="T50" fmla="*/ 0 w 635"/>
                  <a:gd name="T51" fmla="*/ 0 h 103"/>
                  <a:gd name="T52" fmla="*/ 0 w 635"/>
                  <a:gd name="T53" fmla="*/ 0 h 103"/>
                  <a:gd name="T54" fmla="*/ 0 w 635"/>
                  <a:gd name="T55" fmla="*/ 0 h 103"/>
                  <a:gd name="T56" fmla="*/ 0 w 635"/>
                  <a:gd name="T57" fmla="*/ 0 h 103"/>
                  <a:gd name="T58" fmla="*/ 0 w 635"/>
                  <a:gd name="T59" fmla="*/ 0 h 103"/>
                  <a:gd name="T60" fmla="*/ 0 w 635"/>
                  <a:gd name="T61" fmla="*/ 0 h 103"/>
                  <a:gd name="T62" fmla="*/ 0 w 635"/>
                  <a:gd name="T63" fmla="*/ 0 h 1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35"/>
                  <a:gd name="T97" fmla="*/ 0 h 103"/>
                  <a:gd name="T98" fmla="*/ 635 w 635"/>
                  <a:gd name="T99" fmla="*/ 103 h 10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35" h="103">
                    <a:moveTo>
                      <a:pt x="301" y="103"/>
                    </a:moveTo>
                    <a:lnTo>
                      <a:pt x="332" y="103"/>
                    </a:lnTo>
                    <a:lnTo>
                      <a:pt x="363" y="103"/>
                    </a:lnTo>
                    <a:lnTo>
                      <a:pt x="393" y="103"/>
                    </a:lnTo>
                    <a:lnTo>
                      <a:pt x="423" y="102"/>
                    </a:lnTo>
                    <a:lnTo>
                      <a:pt x="452" y="102"/>
                    </a:lnTo>
                    <a:lnTo>
                      <a:pt x="479" y="101"/>
                    </a:lnTo>
                    <a:lnTo>
                      <a:pt x="506" y="99"/>
                    </a:lnTo>
                    <a:lnTo>
                      <a:pt x="530" y="97"/>
                    </a:lnTo>
                    <a:lnTo>
                      <a:pt x="553" y="96"/>
                    </a:lnTo>
                    <a:lnTo>
                      <a:pt x="573" y="94"/>
                    </a:lnTo>
                    <a:lnTo>
                      <a:pt x="591" y="91"/>
                    </a:lnTo>
                    <a:lnTo>
                      <a:pt x="606" y="88"/>
                    </a:lnTo>
                    <a:lnTo>
                      <a:pt x="619" y="85"/>
                    </a:lnTo>
                    <a:lnTo>
                      <a:pt x="627" y="80"/>
                    </a:lnTo>
                    <a:lnTo>
                      <a:pt x="633" y="75"/>
                    </a:lnTo>
                    <a:lnTo>
                      <a:pt x="635" y="71"/>
                    </a:lnTo>
                    <a:lnTo>
                      <a:pt x="633" y="65"/>
                    </a:lnTo>
                    <a:lnTo>
                      <a:pt x="627" y="59"/>
                    </a:lnTo>
                    <a:lnTo>
                      <a:pt x="619" y="53"/>
                    </a:lnTo>
                    <a:lnTo>
                      <a:pt x="606" y="48"/>
                    </a:lnTo>
                    <a:lnTo>
                      <a:pt x="591" y="42"/>
                    </a:lnTo>
                    <a:lnTo>
                      <a:pt x="573" y="36"/>
                    </a:lnTo>
                    <a:lnTo>
                      <a:pt x="553" y="30"/>
                    </a:lnTo>
                    <a:lnTo>
                      <a:pt x="530" y="25"/>
                    </a:lnTo>
                    <a:lnTo>
                      <a:pt x="506" y="20"/>
                    </a:lnTo>
                    <a:lnTo>
                      <a:pt x="479" y="15"/>
                    </a:lnTo>
                    <a:lnTo>
                      <a:pt x="452" y="11"/>
                    </a:lnTo>
                    <a:lnTo>
                      <a:pt x="423" y="7"/>
                    </a:lnTo>
                    <a:lnTo>
                      <a:pt x="393" y="5"/>
                    </a:lnTo>
                    <a:lnTo>
                      <a:pt x="363" y="3"/>
                    </a:lnTo>
                    <a:lnTo>
                      <a:pt x="332" y="0"/>
                    </a:lnTo>
                    <a:lnTo>
                      <a:pt x="301" y="0"/>
                    </a:lnTo>
                    <a:lnTo>
                      <a:pt x="270" y="0"/>
                    </a:lnTo>
                    <a:lnTo>
                      <a:pt x="240" y="2"/>
                    </a:lnTo>
                    <a:lnTo>
                      <a:pt x="211" y="3"/>
                    </a:lnTo>
                    <a:lnTo>
                      <a:pt x="183" y="4"/>
                    </a:lnTo>
                    <a:lnTo>
                      <a:pt x="158" y="6"/>
                    </a:lnTo>
                    <a:lnTo>
                      <a:pt x="133" y="10"/>
                    </a:lnTo>
                    <a:lnTo>
                      <a:pt x="110" y="12"/>
                    </a:lnTo>
                    <a:lnTo>
                      <a:pt x="89" y="15"/>
                    </a:lnTo>
                    <a:lnTo>
                      <a:pt x="69" y="19"/>
                    </a:lnTo>
                    <a:lnTo>
                      <a:pt x="52" y="23"/>
                    </a:lnTo>
                    <a:lnTo>
                      <a:pt x="37" y="27"/>
                    </a:lnTo>
                    <a:lnTo>
                      <a:pt x="24" y="32"/>
                    </a:lnTo>
                    <a:lnTo>
                      <a:pt x="14" y="36"/>
                    </a:lnTo>
                    <a:lnTo>
                      <a:pt x="6" y="41"/>
                    </a:lnTo>
                    <a:lnTo>
                      <a:pt x="1" y="46"/>
                    </a:lnTo>
                    <a:lnTo>
                      <a:pt x="0" y="51"/>
                    </a:lnTo>
                    <a:lnTo>
                      <a:pt x="1" y="57"/>
                    </a:lnTo>
                    <a:lnTo>
                      <a:pt x="6" y="61"/>
                    </a:lnTo>
                    <a:lnTo>
                      <a:pt x="14" y="66"/>
                    </a:lnTo>
                    <a:lnTo>
                      <a:pt x="24" y="72"/>
                    </a:lnTo>
                    <a:lnTo>
                      <a:pt x="37" y="76"/>
                    </a:lnTo>
                    <a:lnTo>
                      <a:pt x="52" y="80"/>
                    </a:lnTo>
                    <a:lnTo>
                      <a:pt x="69" y="85"/>
                    </a:lnTo>
                    <a:lnTo>
                      <a:pt x="89" y="88"/>
                    </a:lnTo>
                    <a:lnTo>
                      <a:pt x="110" y="91"/>
                    </a:lnTo>
                    <a:lnTo>
                      <a:pt x="133" y="94"/>
                    </a:lnTo>
                    <a:lnTo>
                      <a:pt x="158" y="97"/>
                    </a:lnTo>
                    <a:lnTo>
                      <a:pt x="183" y="98"/>
                    </a:lnTo>
                    <a:lnTo>
                      <a:pt x="211" y="101"/>
                    </a:lnTo>
                    <a:lnTo>
                      <a:pt x="240" y="102"/>
                    </a:lnTo>
                    <a:lnTo>
                      <a:pt x="270" y="103"/>
                    </a:lnTo>
                    <a:lnTo>
                      <a:pt x="301" y="103"/>
                    </a:lnTo>
                    <a:close/>
                  </a:path>
                </a:pathLst>
              </a:custGeom>
              <a:solidFill>
                <a:srgbClr val="BAC6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37" name="Freeform 236"/>
              <p:cNvSpPr>
                <a:spLocks/>
              </p:cNvSpPr>
              <p:nvPr/>
            </p:nvSpPr>
            <p:spPr bwMode="auto">
              <a:xfrm>
                <a:off x="1778" y="1436"/>
                <a:ext cx="64" cy="163"/>
              </a:xfrm>
              <a:custGeom>
                <a:avLst/>
                <a:gdLst>
                  <a:gd name="T0" fmla="*/ 1 w 127"/>
                  <a:gd name="T1" fmla="*/ 1 h 326"/>
                  <a:gd name="T2" fmla="*/ 0 w 127"/>
                  <a:gd name="T3" fmla="*/ 1 h 326"/>
                  <a:gd name="T4" fmla="*/ 0 w 127"/>
                  <a:gd name="T5" fmla="*/ 1 h 326"/>
                  <a:gd name="T6" fmla="*/ 1 w 127"/>
                  <a:gd name="T7" fmla="*/ 1 h 326"/>
                  <a:gd name="T8" fmla="*/ 1 w 127"/>
                  <a:gd name="T9" fmla="*/ 1 h 326"/>
                  <a:gd name="T10" fmla="*/ 1 w 127"/>
                  <a:gd name="T11" fmla="*/ 1 h 326"/>
                  <a:gd name="T12" fmla="*/ 1 w 127"/>
                  <a:gd name="T13" fmla="*/ 1 h 326"/>
                  <a:gd name="T14" fmla="*/ 1 w 127"/>
                  <a:gd name="T15" fmla="*/ 1 h 326"/>
                  <a:gd name="T16" fmla="*/ 1 w 127"/>
                  <a:gd name="T17" fmla="*/ 1 h 326"/>
                  <a:gd name="T18" fmla="*/ 1 w 127"/>
                  <a:gd name="T19" fmla="*/ 1 h 326"/>
                  <a:gd name="T20" fmla="*/ 1 w 127"/>
                  <a:gd name="T21" fmla="*/ 1 h 326"/>
                  <a:gd name="T22" fmla="*/ 1 w 127"/>
                  <a:gd name="T23" fmla="*/ 1 h 326"/>
                  <a:gd name="T24" fmla="*/ 1 w 127"/>
                  <a:gd name="T25" fmla="*/ 1 h 326"/>
                  <a:gd name="T26" fmla="*/ 1 w 127"/>
                  <a:gd name="T27" fmla="*/ 1 h 326"/>
                  <a:gd name="T28" fmla="*/ 1 w 127"/>
                  <a:gd name="T29" fmla="*/ 1 h 326"/>
                  <a:gd name="T30" fmla="*/ 1 w 127"/>
                  <a:gd name="T31" fmla="*/ 1 h 326"/>
                  <a:gd name="T32" fmla="*/ 1 w 127"/>
                  <a:gd name="T33" fmla="*/ 1 h 326"/>
                  <a:gd name="T34" fmla="*/ 1 w 127"/>
                  <a:gd name="T35" fmla="*/ 0 h 326"/>
                  <a:gd name="T36" fmla="*/ 1 w 127"/>
                  <a:gd name="T37" fmla="*/ 1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7"/>
                  <a:gd name="T58" fmla="*/ 0 h 326"/>
                  <a:gd name="T59" fmla="*/ 127 w 127"/>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7" h="326">
                    <a:moveTo>
                      <a:pt x="81" y="11"/>
                    </a:moveTo>
                    <a:lnTo>
                      <a:pt x="0" y="318"/>
                    </a:lnTo>
                    <a:lnTo>
                      <a:pt x="0" y="320"/>
                    </a:lnTo>
                    <a:lnTo>
                      <a:pt x="2" y="321"/>
                    </a:lnTo>
                    <a:lnTo>
                      <a:pt x="4" y="324"/>
                    </a:lnTo>
                    <a:lnTo>
                      <a:pt x="8" y="325"/>
                    </a:lnTo>
                    <a:lnTo>
                      <a:pt x="13" y="326"/>
                    </a:lnTo>
                    <a:lnTo>
                      <a:pt x="19" y="325"/>
                    </a:lnTo>
                    <a:lnTo>
                      <a:pt x="26" y="321"/>
                    </a:lnTo>
                    <a:lnTo>
                      <a:pt x="35" y="314"/>
                    </a:lnTo>
                    <a:lnTo>
                      <a:pt x="47" y="293"/>
                    </a:lnTo>
                    <a:lnTo>
                      <a:pt x="61" y="254"/>
                    </a:lnTo>
                    <a:lnTo>
                      <a:pt x="76" y="203"/>
                    </a:lnTo>
                    <a:lnTo>
                      <a:pt x="91" y="147"/>
                    </a:lnTo>
                    <a:lnTo>
                      <a:pt x="104" y="93"/>
                    </a:lnTo>
                    <a:lnTo>
                      <a:pt x="117" y="45"/>
                    </a:lnTo>
                    <a:lnTo>
                      <a:pt x="124" y="13"/>
                    </a:lnTo>
                    <a:lnTo>
                      <a:pt x="127" y="0"/>
                    </a:lnTo>
                    <a:lnTo>
                      <a:pt x="81" y="11"/>
                    </a:lnTo>
                    <a:close/>
                  </a:path>
                </a:pathLst>
              </a:custGeom>
              <a:solidFill>
                <a:srgbClr val="7F9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38" name="Freeform 237"/>
              <p:cNvSpPr>
                <a:spLocks/>
              </p:cNvSpPr>
              <p:nvPr/>
            </p:nvSpPr>
            <p:spPr bwMode="auto">
              <a:xfrm>
                <a:off x="1580" y="790"/>
                <a:ext cx="92" cy="611"/>
              </a:xfrm>
              <a:custGeom>
                <a:avLst/>
                <a:gdLst>
                  <a:gd name="T0" fmla="*/ 0 w 185"/>
                  <a:gd name="T1" fmla="*/ 0 h 1222"/>
                  <a:gd name="T2" fmla="*/ 0 w 185"/>
                  <a:gd name="T3" fmla="*/ 1 h 1222"/>
                  <a:gd name="T4" fmla="*/ 0 w 185"/>
                  <a:gd name="T5" fmla="*/ 1 h 1222"/>
                  <a:gd name="T6" fmla="*/ 0 w 185"/>
                  <a:gd name="T7" fmla="*/ 1 h 1222"/>
                  <a:gd name="T8" fmla="*/ 0 w 185"/>
                  <a:gd name="T9" fmla="*/ 1 h 1222"/>
                  <a:gd name="T10" fmla="*/ 0 w 185"/>
                  <a:gd name="T11" fmla="*/ 1 h 1222"/>
                  <a:gd name="T12" fmla="*/ 0 w 185"/>
                  <a:gd name="T13" fmla="*/ 1 h 1222"/>
                  <a:gd name="T14" fmla="*/ 0 w 185"/>
                  <a:gd name="T15" fmla="*/ 1 h 1222"/>
                  <a:gd name="T16" fmla="*/ 0 w 185"/>
                  <a:gd name="T17" fmla="*/ 1 h 1222"/>
                  <a:gd name="T18" fmla="*/ 0 w 185"/>
                  <a:gd name="T19" fmla="*/ 1 h 1222"/>
                  <a:gd name="T20" fmla="*/ 0 w 185"/>
                  <a:gd name="T21" fmla="*/ 1 h 1222"/>
                  <a:gd name="T22" fmla="*/ 0 w 185"/>
                  <a:gd name="T23" fmla="*/ 1 h 1222"/>
                  <a:gd name="T24" fmla="*/ 0 w 185"/>
                  <a:gd name="T25" fmla="*/ 1 h 1222"/>
                  <a:gd name="T26" fmla="*/ 0 w 185"/>
                  <a:gd name="T27" fmla="*/ 1 h 1222"/>
                  <a:gd name="T28" fmla="*/ 0 w 185"/>
                  <a:gd name="T29" fmla="*/ 1 h 1222"/>
                  <a:gd name="T30" fmla="*/ 0 w 185"/>
                  <a:gd name="T31" fmla="*/ 1 h 1222"/>
                  <a:gd name="T32" fmla="*/ 0 w 185"/>
                  <a:gd name="T33" fmla="*/ 1 h 1222"/>
                  <a:gd name="T34" fmla="*/ 0 w 185"/>
                  <a:gd name="T35" fmla="*/ 1 h 1222"/>
                  <a:gd name="T36" fmla="*/ 0 w 185"/>
                  <a:gd name="T37" fmla="*/ 1 h 1222"/>
                  <a:gd name="T38" fmla="*/ 0 w 185"/>
                  <a:gd name="T39" fmla="*/ 0 h 12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5"/>
                  <a:gd name="T61" fmla="*/ 0 h 1222"/>
                  <a:gd name="T62" fmla="*/ 185 w 185"/>
                  <a:gd name="T63" fmla="*/ 1222 h 122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5" h="1222">
                    <a:moveTo>
                      <a:pt x="40" y="0"/>
                    </a:moveTo>
                    <a:lnTo>
                      <a:pt x="37" y="1"/>
                    </a:lnTo>
                    <a:lnTo>
                      <a:pt x="33" y="5"/>
                    </a:lnTo>
                    <a:lnTo>
                      <a:pt x="26" y="10"/>
                    </a:lnTo>
                    <a:lnTo>
                      <a:pt x="18" y="18"/>
                    </a:lnTo>
                    <a:lnTo>
                      <a:pt x="10" y="31"/>
                    </a:lnTo>
                    <a:lnTo>
                      <a:pt x="4" y="48"/>
                    </a:lnTo>
                    <a:lnTo>
                      <a:pt x="0" y="69"/>
                    </a:lnTo>
                    <a:lnTo>
                      <a:pt x="0" y="96"/>
                    </a:lnTo>
                    <a:lnTo>
                      <a:pt x="7" y="149"/>
                    </a:lnTo>
                    <a:lnTo>
                      <a:pt x="25" y="278"/>
                    </a:lnTo>
                    <a:lnTo>
                      <a:pt x="48" y="459"/>
                    </a:lnTo>
                    <a:lnTo>
                      <a:pt x="74" y="665"/>
                    </a:lnTo>
                    <a:lnTo>
                      <a:pt x="101" y="870"/>
                    </a:lnTo>
                    <a:lnTo>
                      <a:pt x="124" y="1048"/>
                    </a:lnTo>
                    <a:lnTo>
                      <a:pt x="141" y="1175"/>
                    </a:lnTo>
                    <a:lnTo>
                      <a:pt x="147" y="1222"/>
                    </a:lnTo>
                    <a:lnTo>
                      <a:pt x="185" y="1211"/>
                    </a:lnTo>
                    <a:lnTo>
                      <a:pt x="36" y="54"/>
                    </a:lnTo>
                    <a:lnTo>
                      <a:pt x="40" y="0"/>
                    </a:lnTo>
                    <a:close/>
                  </a:path>
                </a:pathLst>
              </a:custGeom>
              <a:solidFill>
                <a:srgbClr val="7F9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39" name="Freeform 238"/>
              <p:cNvSpPr>
                <a:spLocks/>
              </p:cNvSpPr>
              <p:nvPr/>
            </p:nvSpPr>
            <p:spPr bwMode="auto">
              <a:xfrm>
                <a:off x="1618" y="798"/>
                <a:ext cx="679" cy="600"/>
              </a:xfrm>
              <a:custGeom>
                <a:avLst/>
                <a:gdLst>
                  <a:gd name="T0" fmla="*/ 0 w 1359"/>
                  <a:gd name="T1" fmla="*/ 0 h 1200"/>
                  <a:gd name="T2" fmla="*/ 0 w 1359"/>
                  <a:gd name="T3" fmla="*/ 1 h 1200"/>
                  <a:gd name="T4" fmla="*/ 0 w 1359"/>
                  <a:gd name="T5" fmla="*/ 1 h 1200"/>
                  <a:gd name="T6" fmla="*/ 0 w 1359"/>
                  <a:gd name="T7" fmla="*/ 1 h 1200"/>
                  <a:gd name="T8" fmla="*/ 0 w 1359"/>
                  <a:gd name="T9" fmla="*/ 1 h 1200"/>
                  <a:gd name="T10" fmla="*/ 0 w 1359"/>
                  <a:gd name="T11" fmla="*/ 1 h 1200"/>
                  <a:gd name="T12" fmla="*/ 0 w 1359"/>
                  <a:gd name="T13" fmla="*/ 1 h 1200"/>
                  <a:gd name="T14" fmla="*/ 0 w 1359"/>
                  <a:gd name="T15" fmla="*/ 1 h 1200"/>
                  <a:gd name="T16" fmla="*/ 0 w 1359"/>
                  <a:gd name="T17" fmla="*/ 1 h 1200"/>
                  <a:gd name="T18" fmla="*/ 0 w 1359"/>
                  <a:gd name="T19" fmla="*/ 1 h 1200"/>
                  <a:gd name="T20" fmla="*/ 0 w 1359"/>
                  <a:gd name="T21" fmla="*/ 1 h 1200"/>
                  <a:gd name="T22" fmla="*/ 0 w 1359"/>
                  <a:gd name="T23" fmla="*/ 1 h 1200"/>
                  <a:gd name="T24" fmla="*/ 0 w 1359"/>
                  <a:gd name="T25" fmla="*/ 1 h 1200"/>
                  <a:gd name="T26" fmla="*/ 0 w 1359"/>
                  <a:gd name="T27" fmla="*/ 1 h 1200"/>
                  <a:gd name="T28" fmla="*/ 0 w 1359"/>
                  <a:gd name="T29" fmla="*/ 1 h 1200"/>
                  <a:gd name="T30" fmla="*/ 0 w 1359"/>
                  <a:gd name="T31" fmla="*/ 1 h 1200"/>
                  <a:gd name="T32" fmla="*/ 0 w 1359"/>
                  <a:gd name="T33" fmla="*/ 1 h 1200"/>
                  <a:gd name="T34" fmla="*/ 0 w 1359"/>
                  <a:gd name="T35" fmla="*/ 1 h 1200"/>
                  <a:gd name="T36" fmla="*/ 0 w 1359"/>
                  <a:gd name="T37" fmla="*/ 1 h 1200"/>
                  <a:gd name="T38" fmla="*/ 0 w 1359"/>
                  <a:gd name="T39" fmla="*/ 0 h 12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59"/>
                  <a:gd name="T61" fmla="*/ 0 h 1200"/>
                  <a:gd name="T62" fmla="*/ 1359 w 1359"/>
                  <a:gd name="T63" fmla="*/ 1200 h 12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59" h="1200">
                    <a:moveTo>
                      <a:pt x="70" y="0"/>
                    </a:moveTo>
                    <a:lnTo>
                      <a:pt x="66" y="1"/>
                    </a:lnTo>
                    <a:lnTo>
                      <a:pt x="57" y="5"/>
                    </a:lnTo>
                    <a:lnTo>
                      <a:pt x="44" y="9"/>
                    </a:lnTo>
                    <a:lnTo>
                      <a:pt x="30" y="16"/>
                    </a:lnTo>
                    <a:lnTo>
                      <a:pt x="17" y="26"/>
                    </a:lnTo>
                    <a:lnTo>
                      <a:pt x="6" y="37"/>
                    </a:lnTo>
                    <a:lnTo>
                      <a:pt x="0" y="50"/>
                    </a:lnTo>
                    <a:lnTo>
                      <a:pt x="2" y="64"/>
                    </a:lnTo>
                    <a:lnTo>
                      <a:pt x="13" y="125"/>
                    </a:lnTo>
                    <a:lnTo>
                      <a:pt x="33" y="258"/>
                    </a:lnTo>
                    <a:lnTo>
                      <a:pt x="58" y="441"/>
                    </a:lnTo>
                    <a:lnTo>
                      <a:pt x="87" y="648"/>
                    </a:lnTo>
                    <a:lnTo>
                      <a:pt x="114" y="851"/>
                    </a:lnTo>
                    <a:lnTo>
                      <a:pt x="137" y="1029"/>
                    </a:lnTo>
                    <a:lnTo>
                      <a:pt x="155" y="1153"/>
                    </a:lnTo>
                    <a:lnTo>
                      <a:pt x="161" y="1200"/>
                    </a:lnTo>
                    <a:lnTo>
                      <a:pt x="1359" y="1190"/>
                    </a:lnTo>
                    <a:lnTo>
                      <a:pt x="1256" y="121"/>
                    </a:lnTo>
                    <a:lnTo>
                      <a:pt x="70" y="0"/>
                    </a:lnTo>
                    <a:close/>
                  </a:path>
                </a:pathLst>
              </a:custGeom>
              <a:solidFill>
                <a:srgbClr val="AAB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0" name="Freeform 239"/>
              <p:cNvSpPr>
                <a:spLocks/>
              </p:cNvSpPr>
              <p:nvPr/>
            </p:nvSpPr>
            <p:spPr bwMode="auto">
              <a:xfrm>
                <a:off x="1816" y="1439"/>
                <a:ext cx="139" cy="179"/>
              </a:xfrm>
              <a:custGeom>
                <a:avLst/>
                <a:gdLst>
                  <a:gd name="T0" fmla="*/ 1 w 277"/>
                  <a:gd name="T1" fmla="*/ 1 h 358"/>
                  <a:gd name="T2" fmla="*/ 0 w 277"/>
                  <a:gd name="T3" fmla="*/ 1 h 358"/>
                  <a:gd name="T4" fmla="*/ 1 w 277"/>
                  <a:gd name="T5" fmla="*/ 1 h 358"/>
                  <a:gd name="T6" fmla="*/ 1 w 277"/>
                  <a:gd name="T7" fmla="*/ 1 h 358"/>
                  <a:gd name="T8" fmla="*/ 1 w 277"/>
                  <a:gd name="T9" fmla="*/ 1 h 358"/>
                  <a:gd name="T10" fmla="*/ 1 w 277"/>
                  <a:gd name="T11" fmla="*/ 1 h 358"/>
                  <a:gd name="T12" fmla="*/ 1 w 277"/>
                  <a:gd name="T13" fmla="*/ 1 h 358"/>
                  <a:gd name="T14" fmla="*/ 1 w 277"/>
                  <a:gd name="T15" fmla="*/ 1 h 358"/>
                  <a:gd name="T16" fmla="*/ 1 w 277"/>
                  <a:gd name="T17" fmla="*/ 1 h 358"/>
                  <a:gd name="T18" fmla="*/ 1 w 277"/>
                  <a:gd name="T19" fmla="*/ 1 h 358"/>
                  <a:gd name="T20" fmla="*/ 1 w 277"/>
                  <a:gd name="T21" fmla="*/ 1 h 358"/>
                  <a:gd name="T22" fmla="*/ 1 w 277"/>
                  <a:gd name="T23" fmla="*/ 1 h 358"/>
                  <a:gd name="T24" fmla="*/ 1 w 277"/>
                  <a:gd name="T25" fmla="*/ 1 h 358"/>
                  <a:gd name="T26" fmla="*/ 1 w 277"/>
                  <a:gd name="T27" fmla="*/ 1 h 358"/>
                  <a:gd name="T28" fmla="*/ 1 w 277"/>
                  <a:gd name="T29" fmla="*/ 1 h 358"/>
                  <a:gd name="T30" fmla="*/ 1 w 277"/>
                  <a:gd name="T31" fmla="*/ 1 h 358"/>
                  <a:gd name="T32" fmla="*/ 1 w 277"/>
                  <a:gd name="T33" fmla="*/ 1 h 358"/>
                  <a:gd name="T34" fmla="*/ 1 w 277"/>
                  <a:gd name="T35" fmla="*/ 0 h 358"/>
                  <a:gd name="T36" fmla="*/ 1 w 277"/>
                  <a:gd name="T37" fmla="*/ 1 h 3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7"/>
                  <a:gd name="T58" fmla="*/ 0 h 358"/>
                  <a:gd name="T59" fmla="*/ 277 w 277"/>
                  <a:gd name="T60" fmla="*/ 358 h 35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7" h="358">
                    <a:moveTo>
                      <a:pt x="108" y="5"/>
                    </a:moveTo>
                    <a:lnTo>
                      <a:pt x="0" y="327"/>
                    </a:lnTo>
                    <a:lnTo>
                      <a:pt x="4" y="329"/>
                    </a:lnTo>
                    <a:lnTo>
                      <a:pt x="17" y="333"/>
                    </a:lnTo>
                    <a:lnTo>
                      <a:pt x="36" y="339"/>
                    </a:lnTo>
                    <a:lnTo>
                      <a:pt x="58" y="345"/>
                    </a:lnTo>
                    <a:lnTo>
                      <a:pt x="84" y="350"/>
                    </a:lnTo>
                    <a:lnTo>
                      <a:pt x="108" y="355"/>
                    </a:lnTo>
                    <a:lnTo>
                      <a:pt x="130" y="358"/>
                    </a:lnTo>
                    <a:lnTo>
                      <a:pt x="148" y="358"/>
                    </a:lnTo>
                    <a:lnTo>
                      <a:pt x="165" y="341"/>
                    </a:lnTo>
                    <a:lnTo>
                      <a:pt x="186" y="301"/>
                    </a:lnTo>
                    <a:lnTo>
                      <a:pt x="207" y="243"/>
                    </a:lnTo>
                    <a:lnTo>
                      <a:pt x="229" y="178"/>
                    </a:lnTo>
                    <a:lnTo>
                      <a:pt x="247" y="112"/>
                    </a:lnTo>
                    <a:lnTo>
                      <a:pt x="263" y="56"/>
                    </a:lnTo>
                    <a:lnTo>
                      <a:pt x="274" y="15"/>
                    </a:lnTo>
                    <a:lnTo>
                      <a:pt x="277" y="0"/>
                    </a:lnTo>
                    <a:lnTo>
                      <a:pt x="108" y="5"/>
                    </a:lnTo>
                    <a:close/>
                  </a:path>
                </a:pathLst>
              </a:custGeom>
              <a:solidFill>
                <a:srgbClr val="7F9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1" name="Freeform 240"/>
              <p:cNvSpPr>
                <a:spLocks/>
              </p:cNvSpPr>
              <p:nvPr/>
            </p:nvSpPr>
            <p:spPr bwMode="auto">
              <a:xfrm>
                <a:off x="1567" y="769"/>
                <a:ext cx="34" cy="16"/>
              </a:xfrm>
              <a:custGeom>
                <a:avLst/>
                <a:gdLst>
                  <a:gd name="T0" fmla="*/ 0 w 69"/>
                  <a:gd name="T1" fmla="*/ 1 h 31"/>
                  <a:gd name="T2" fmla="*/ 0 w 69"/>
                  <a:gd name="T3" fmla="*/ 1 h 31"/>
                  <a:gd name="T4" fmla="*/ 0 w 69"/>
                  <a:gd name="T5" fmla="*/ 1 h 31"/>
                  <a:gd name="T6" fmla="*/ 0 w 69"/>
                  <a:gd name="T7" fmla="*/ 1 h 31"/>
                  <a:gd name="T8" fmla="*/ 0 w 69"/>
                  <a:gd name="T9" fmla="*/ 1 h 31"/>
                  <a:gd name="T10" fmla="*/ 0 w 69"/>
                  <a:gd name="T11" fmla="*/ 1 h 31"/>
                  <a:gd name="T12" fmla="*/ 0 w 69"/>
                  <a:gd name="T13" fmla="*/ 1 h 31"/>
                  <a:gd name="T14" fmla="*/ 0 w 69"/>
                  <a:gd name="T15" fmla="*/ 1 h 31"/>
                  <a:gd name="T16" fmla="*/ 0 w 69"/>
                  <a:gd name="T17" fmla="*/ 1 h 31"/>
                  <a:gd name="T18" fmla="*/ 0 w 69"/>
                  <a:gd name="T19" fmla="*/ 1 h 31"/>
                  <a:gd name="T20" fmla="*/ 0 w 69"/>
                  <a:gd name="T21" fmla="*/ 1 h 31"/>
                  <a:gd name="T22" fmla="*/ 0 w 69"/>
                  <a:gd name="T23" fmla="*/ 1 h 31"/>
                  <a:gd name="T24" fmla="*/ 0 w 69"/>
                  <a:gd name="T25" fmla="*/ 1 h 31"/>
                  <a:gd name="T26" fmla="*/ 0 w 69"/>
                  <a:gd name="T27" fmla="*/ 1 h 31"/>
                  <a:gd name="T28" fmla="*/ 0 w 69"/>
                  <a:gd name="T29" fmla="*/ 0 h 31"/>
                  <a:gd name="T30" fmla="*/ 0 w 69"/>
                  <a:gd name="T31" fmla="*/ 1 h 31"/>
                  <a:gd name="T32" fmla="*/ 0 w 69"/>
                  <a:gd name="T33" fmla="*/ 1 h 31"/>
                  <a:gd name="T34" fmla="*/ 0 w 69"/>
                  <a:gd name="T35" fmla="*/ 1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1"/>
                  <a:gd name="T56" fmla="*/ 69 w 69"/>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1">
                    <a:moveTo>
                      <a:pt x="69" y="23"/>
                    </a:moveTo>
                    <a:lnTo>
                      <a:pt x="61" y="22"/>
                    </a:lnTo>
                    <a:lnTo>
                      <a:pt x="51" y="23"/>
                    </a:lnTo>
                    <a:lnTo>
                      <a:pt x="39" y="24"/>
                    </a:lnTo>
                    <a:lnTo>
                      <a:pt x="29" y="26"/>
                    </a:lnTo>
                    <a:lnTo>
                      <a:pt x="18" y="29"/>
                    </a:lnTo>
                    <a:lnTo>
                      <a:pt x="9" y="30"/>
                    </a:lnTo>
                    <a:lnTo>
                      <a:pt x="3" y="31"/>
                    </a:lnTo>
                    <a:lnTo>
                      <a:pt x="0" y="30"/>
                    </a:lnTo>
                    <a:lnTo>
                      <a:pt x="2" y="24"/>
                    </a:lnTo>
                    <a:lnTo>
                      <a:pt x="9" y="17"/>
                    </a:lnTo>
                    <a:lnTo>
                      <a:pt x="18" y="10"/>
                    </a:lnTo>
                    <a:lnTo>
                      <a:pt x="30" y="4"/>
                    </a:lnTo>
                    <a:lnTo>
                      <a:pt x="41" y="1"/>
                    </a:lnTo>
                    <a:lnTo>
                      <a:pt x="53" y="0"/>
                    </a:lnTo>
                    <a:lnTo>
                      <a:pt x="62" y="1"/>
                    </a:lnTo>
                    <a:lnTo>
                      <a:pt x="68" y="7"/>
                    </a:lnTo>
                    <a:lnTo>
                      <a:pt x="69" y="23"/>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2" name="Freeform 241"/>
              <p:cNvSpPr>
                <a:spLocks/>
              </p:cNvSpPr>
              <p:nvPr/>
            </p:nvSpPr>
            <p:spPr bwMode="auto">
              <a:xfrm>
                <a:off x="1625" y="770"/>
                <a:ext cx="638" cy="78"/>
              </a:xfrm>
              <a:custGeom>
                <a:avLst/>
                <a:gdLst>
                  <a:gd name="T0" fmla="*/ 0 w 1277"/>
                  <a:gd name="T1" fmla="*/ 1 h 155"/>
                  <a:gd name="T2" fmla="*/ 0 w 1277"/>
                  <a:gd name="T3" fmla="*/ 1 h 155"/>
                  <a:gd name="T4" fmla="*/ 0 w 1277"/>
                  <a:gd name="T5" fmla="*/ 1 h 155"/>
                  <a:gd name="T6" fmla="*/ 0 w 1277"/>
                  <a:gd name="T7" fmla="*/ 1 h 155"/>
                  <a:gd name="T8" fmla="*/ 0 w 1277"/>
                  <a:gd name="T9" fmla="*/ 1 h 155"/>
                  <a:gd name="T10" fmla="*/ 0 w 1277"/>
                  <a:gd name="T11" fmla="*/ 1 h 155"/>
                  <a:gd name="T12" fmla="*/ 0 w 1277"/>
                  <a:gd name="T13" fmla="*/ 1 h 155"/>
                  <a:gd name="T14" fmla="*/ 0 w 1277"/>
                  <a:gd name="T15" fmla="*/ 1 h 155"/>
                  <a:gd name="T16" fmla="*/ 0 w 1277"/>
                  <a:gd name="T17" fmla="*/ 1 h 155"/>
                  <a:gd name="T18" fmla="*/ 0 w 1277"/>
                  <a:gd name="T19" fmla="*/ 1 h 155"/>
                  <a:gd name="T20" fmla="*/ 0 w 1277"/>
                  <a:gd name="T21" fmla="*/ 1 h 155"/>
                  <a:gd name="T22" fmla="*/ 0 w 1277"/>
                  <a:gd name="T23" fmla="*/ 1 h 155"/>
                  <a:gd name="T24" fmla="*/ 0 w 1277"/>
                  <a:gd name="T25" fmla="*/ 1 h 155"/>
                  <a:gd name="T26" fmla="*/ 0 w 1277"/>
                  <a:gd name="T27" fmla="*/ 1 h 155"/>
                  <a:gd name="T28" fmla="*/ 0 w 1277"/>
                  <a:gd name="T29" fmla="*/ 1 h 155"/>
                  <a:gd name="T30" fmla="*/ 0 w 1277"/>
                  <a:gd name="T31" fmla="*/ 1 h 155"/>
                  <a:gd name="T32" fmla="*/ 0 w 1277"/>
                  <a:gd name="T33" fmla="*/ 1 h 155"/>
                  <a:gd name="T34" fmla="*/ 0 w 1277"/>
                  <a:gd name="T35" fmla="*/ 1 h 155"/>
                  <a:gd name="T36" fmla="*/ 0 w 1277"/>
                  <a:gd name="T37" fmla="*/ 1 h 155"/>
                  <a:gd name="T38" fmla="*/ 0 w 1277"/>
                  <a:gd name="T39" fmla="*/ 1 h 155"/>
                  <a:gd name="T40" fmla="*/ 0 w 1277"/>
                  <a:gd name="T41" fmla="*/ 1 h 155"/>
                  <a:gd name="T42" fmla="*/ 0 w 1277"/>
                  <a:gd name="T43" fmla="*/ 1 h 155"/>
                  <a:gd name="T44" fmla="*/ 0 w 1277"/>
                  <a:gd name="T45" fmla="*/ 1 h 155"/>
                  <a:gd name="T46" fmla="*/ 0 w 1277"/>
                  <a:gd name="T47" fmla="*/ 0 h 155"/>
                  <a:gd name="T48" fmla="*/ 0 w 1277"/>
                  <a:gd name="T49" fmla="*/ 0 h 155"/>
                  <a:gd name="T50" fmla="*/ 0 w 1277"/>
                  <a:gd name="T51" fmla="*/ 1 h 155"/>
                  <a:gd name="T52" fmla="*/ 0 w 1277"/>
                  <a:gd name="T53" fmla="*/ 1 h 155"/>
                  <a:gd name="T54" fmla="*/ 0 w 1277"/>
                  <a:gd name="T55" fmla="*/ 1 h 155"/>
                  <a:gd name="T56" fmla="*/ 0 w 1277"/>
                  <a:gd name="T57" fmla="*/ 1 h 155"/>
                  <a:gd name="T58" fmla="*/ 0 w 1277"/>
                  <a:gd name="T59" fmla="*/ 1 h 155"/>
                  <a:gd name="T60" fmla="*/ 0 w 1277"/>
                  <a:gd name="T61" fmla="*/ 1 h 155"/>
                  <a:gd name="T62" fmla="*/ 0 w 1277"/>
                  <a:gd name="T63" fmla="*/ 1 h 155"/>
                  <a:gd name="T64" fmla="*/ 0 w 1277"/>
                  <a:gd name="T65" fmla="*/ 1 h 155"/>
                  <a:gd name="T66" fmla="*/ 0 w 1277"/>
                  <a:gd name="T67" fmla="*/ 1 h 155"/>
                  <a:gd name="T68" fmla="*/ 0 w 1277"/>
                  <a:gd name="T69" fmla="*/ 1 h 155"/>
                  <a:gd name="T70" fmla="*/ 0 w 1277"/>
                  <a:gd name="T71" fmla="*/ 1 h 155"/>
                  <a:gd name="T72" fmla="*/ 0 w 1277"/>
                  <a:gd name="T73" fmla="*/ 1 h 155"/>
                  <a:gd name="T74" fmla="*/ 0 w 1277"/>
                  <a:gd name="T75" fmla="*/ 1 h 155"/>
                  <a:gd name="T76" fmla="*/ 0 w 1277"/>
                  <a:gd name="T77" fmla="*/ 1 h 15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7"/>
                  <a:gd name="T118" fmla="*/ 0 h 155"/>
                  <a:gd name="T119" fmla="*/ 1277 w 1277"/>
                  <a:gd name="T120" fmla="*/ 155 h 15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7" h="155">
                    <a:moveTo>
                      <a:pt x="1277" y="140"/>
                    </a:moveTo>
                    <a:lnTo>
                      <a:pt x="1276" y="145"/>
                    </a:lnTo>
                    <a:lnTo>
                      <a:pt x="1274" y="150"/>
                    </a:lnTo>
                    <a:lnTo>
                      <a:pt x="1271" y="153"/>
                    </a:lnTo>
                    <a:lnTo>
                      <a:pt x="1266" y="155"/>
                    </a:lnTo>
                    <a:lnTo>
                      <a:pt x="1249" y="152"/>
                    </a:lnTo>
                    <a:lnTo>
                      <a:pt x="1228" y="148"/>
                    </a:lnTo>
                    <a:lnTo>
                      <a:pt x="1203" y="145"/>
                    </a:lnTo>
                    <a:lnTo>
                      <a:pt x="1174" y="140"/>
                    </a:lnTo>
                    <a:lnTo>
                      <a:pt x="1142" y="136"/>
                    </a:lnTo>
                    <a:lnTo>
                      <a:pt x="1106" y="131"/>
                    </a:lnTo>
                    <a:lnTo>
                      <a:pt x="1069" y="127"/>
                    </a:lnTo>
                    <a:lnTo>
                      <a:pt x="1029" y="122"/>
                    </a:lnTo>
                    <a:lnTo>
                      <a:pt x="986" y="116"/>
                    </a:lnTo>
                    <a:lnTo>
                      <a:pt x="941" y="112"/>
                    </a:lnTo>
                    <a:lnTo>
                      <a:pt x="897" y="106"/>
                    </a:lnTo>
                    <a:lnTo>
                      <a:pt x="849" y="100"/>
                    </a:lnTo>
                    <a:lnTo>
                      <a:pt x="801" y="95"/>
                    </a:lnTo>
                    <a:lnTo>
                      <a:pt x="751" y="90"/>
                    </a:lnTo>
                    <a:lnTo>
                      <a:pt x="703" y="84"/>
                    </a:lnTo>
                    <a:lnTo>
                      <a:pt x="653" y="79"/>
                    </a:lnTo>
                    <a:lnTo>
                      <a:pt x="604" y="74"/>
                    </a:lnTo>
                    <a:lnTo>
                      <a:pt x="554" y="69"/>
                    </a:lnTo>
                    <a:lnTo>
                      <a:pt x="506" y="64"/>
                    </a:lnTo>
                    <a:lnTo>
                      <a:pt x="459" y="60"/>
                    </a:lnTo>
                    <a:lnTo>
                      <a:pt x="413" y="55"/>
                    </a:lnTo>
                    <a:lnTo>
                      <a:pt x="369" y="52"/>
                    </a:lnTo>
                    <a:lnTo>
                      <a:pt x="326" y="48"/>
                    </a:lnTo>
                    <a:lnTo>
                      <a:pt x="286" y="45"/>
                    </a:lnTo>
                    <a:lnTo>
                      <a:pt x="247" y="41"/>
                    </a:lnTo>
                    <a:lnTo>
                      <a:pt x="212" y="39"/>
                    </a:lnTo>
                    <a:lnTo>
                      <a:pt x="179" y="37"/>
                    </a:lnTo>
                    <a:lnTo>
                      <a:pt x="150" y="34"/>
                    </a:lnTo>
                    <a:lnTo>
                      <a:pt x="125" y="33"/>
                    </a:lnTo>
                    <a:lnTo>
                      <a:pt x="103" y="33"/>
                    </a:lnTo>
                    <a:lnTo>
                      <a:pt x="85" y="33"/>
                    </a:lnTo>
                    <a:lnTo>
                      <a:pt x="72" y="33"/>
                    </a:lnTo>
                    <a:lnTo>
                      <a:pt x="72" y="32"/>
                    </a:lnTo>
                    <a:lnTo>
                      <a:pt x="60" y="32"/>
                    </a:lnTo>
                    <a:lnTo>
                      <a:pt x="47" y="31"/>
                    </a:lnTo>
                    <a:lnTo>
                      <a:pt x="36" y="26"/>
                    </a:lnTo>
                    <a:lnTo>
                      <a:pt x="23" y="22"/>
                    </a:lnTo>
                    <a:lnTo>
                      <a:pt x="13" y="17"/>
                    </a:lnTo>
                    <a:lnTo>
                      <a:pt x="5" y="11"/>
                    </a:lnTo>
                    <a:lnTo>
                      <a:pt x="0" y="8"/>
                    </a:lnTo>
                    <a:lnTo>
                      <a:pt x="0" y="4"/>
                    </a:lnTo>
                    <a:lnTo>
                      <a:pt x="19" y="2"/>
                    </a:lnTo>
                    <a:lnTo>
                      <a:pt x="42" y="0"/>
                    </a:lnTo>
                    <a:lnTo>
                      <a:pt x="70" y="0"/>
                    </a:lnTo>
                    <a:lnTo>
                      <a:pt x="103" y="0"/>
                    </a:lnTo>
                    <a:lnTo>
                      <a:pt x="138" y="1"/>
                    </a:lnTo>
                    <a:lnTo>
                      <a:pt x="178" y="2"/>
                    </a:lnTo>
                    <a:lnTo>
                      <a:pt x="220" y="4"/>
                    </a:lnTo>
                    <a:lnTo>
                      <a:pt x="265" y="8"/>
                    </a:lnTo>
                    <a:lnTo>
                      <a:pt x="314" y="13"/>
                    </a:lnTo>
                    <a:lnTo>
                      <a:pt x="363" y="16"/>
                    </a:lnTo>
                    <a:lnTo>
                      <a:pt x="415" y="21"/>
                    </a:lnTo>
                    <a:lnTo>
                      <a:pt x="468" y="26"/>
                    </a:lnTo>
                    <a:lnTo>
                      <a:pt x="522" y="32"/>
                    </a:lnTo>
                    <a:lnTo>
                      <a:pt x="576" y="38"/>
                    </a:lnTo>
                    <a:lnTo>
                      <a:pt x="632" y="45"/>
                    </a:lnTo>
                    <a:lnTo>
                      <a:pt x="687" y="51"/>
                    </a:lnTo>
                    <a:lnTo>
                      <a:pt x="741" y="57"/>
                    </a:lnTo>
                    <a:lnTo>
                      <a:pt x="795" y="64"/>
                    </a:lnTo>
                    <a:lnTo>
                      <a:pt x="848" y="71"/>
                    </a:lnTo>
                    <a:lnTo>
                      <a:pt x="899" y="78"/>
                    </a:lnTo>
                    <a:lnTo>
                      <a:pt x="948" y="85"/>
                    </a:lnTo>
                    <a:lnTo>
                      <a:pt x="996" y="91"/>
                    </a:lnTo>
                    <a:lnTo>
                      <a:pt x="1041" y="98"/>
                    </a:lnTo>
                    <a:lnTo>
                      <a:pt x="1083" y="105"/>
                    </a:lnTo>
                    <a:lnTo>
                      <a:pt x="1122" y="110"/>
                    </a:lnTo>
                    <a:lnTo>
                      <a:pt x="1158" y="116"/>
                    </a:lnTo>
                    <a:lnTo>
                      <a:pt x="1189" y="121"/>
                    </a:lnTo>
                    <a:lnTo>
                      <a:pt x="1217" y="127"/>
                    </a:lnTo>
                    <a:lnTo>
                      <a:pt x="1240" y="131"/>
                    </a:lnTo>
                    <a:lnTo>
                      <a:pt x="1257" y="135"/>
                    </a:lnTo>
                    <a:lnTo>
                      <a:pt x="1270" y="138"/>
                    </a:lnTo>
                    <a:lnTo>
                      <a:pt x="1277" y="140"/>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3" name="Freeform 242"/>
              <p:cNvSpPr>
                <a:spLocks/>
              </p:cNvSpPr>
              <p:nvPr/>
            </p:nvSpPr>
            <p:spPr bwMode="auto">
              <a:xfrm>
                <a:off x="1592" y="789"/>
                <a:ext cx="90" cy="635"/>
              </a:xfrm>
              <a:custGeom>
                <a:avLst/>
                <a:gdLst>
                  <a:gd name="T0" fmla="*/ 1 w 180"/>
                  <a:gd name="T1" fmla="*/ 0 h 1270"/>
                  <a:gd name="T2" fmla="*/ 1 w 180"/>
                  <a:gd name="T3" fmla="*/ 1 h 1270"/>
                  <a:gd name="T4" fmla="*/ 1 w 180"/>
                  <a:gd name="T5" fmla="*/ 1 h 1270"/>
                  <a:gd name="T6" fmla="*/ 1 w 180"/>
                  <a:gd name="T7" fmla="*/ 1 h 1270"/>
                  <a:gd name="T8" fmla="*/ 1 w 180"/>
                  <a:gd name="T9" fmla="*/ 1 h 1270"/>
                  <a:gd name="T10" fmla="*/ 1 w 180"/>
                  <a:gd name="T11" fmla="*/ 1 h 1270"/>
                  <a:gd name="T12" fmla="*/ 1 w 180"/>
                  <a:gd name="T13" fmla="*/ 1 h 1270"/>
                  <a:gd name="T14" fmla="*/ 1 w 180"/>
                  <a:gd name="T15" fmla="*/ 1 h 1270"/>
                  <a:gd name="T16" fmla="*/ 1 w 180"/>
                  <a:gd name="T17" fmla="*/ 1 h 1270"/>
                  <a:gd name="T18" fmla="*/ 1 w 180"/>
                  <a:gd name="T19" fmla="*/ 1 h 1270"/>
                  <a:gd name="T20" fmla="*/ 1 w 180"/>
                  <a:gd name="T21" fmla="*/ 1 h 1270"/>
                  <a:gd name="T22" fmla="*/ 1 w 180"/>
                  <a:gd name="T23" fmla="*/ 1 h 1270"/>
                  <a:gd name="T24" fmla="*/ 1 w 180"/>
                  <a:gd name="T25" fmla="*/ 1 h 1270"/>
                  <a:gd name="T26" fmla="*/ 1 w 180"/>
                  <a:gd name="T27" fmla="*/ 1 h 1270"/>
                  <a:gd name="T28" fmla="*/ 1 w 180"/>
                  <a:gd name="T29" fmla="*/ 1 h 1270"/>
                  <a:gd name="T30" fmla="*/ 1 w 180"/>
                  <a:gd name="T31" fmla="*/ 1 h 1270"/>
                  <a:gd name="T32" fmla="*/ 1 w 180"/>
                  <a:gd name="T33" fmla="*/ 1 h 1270"/>
                  <a:gd name="T34" fmla="*/ 1 w 180"/>
                  <a:gd name="T35" fmla="*/ 1 h 1270"/>
                  <a:gd name="T36" fmla="*/ 1 w 180"/>
                  <a:gd name="T37" fmla="*/ 1 h 1270"/>
                  <a:gd name="T38" fmla="*/ 1 w 180"/>
                  <a:gd name="T39" fmla="*/ 1 h 1270"/>
                  <a:gd name="T40" fmla="*/ 1 w 180"/>
                  <a:gd name="T41" fmla="*/ 1 h 1270"/>
                  <a:gd name="T42" fmla="*/ 1 w 180"/>
                  <a:gd name="T43" fmla="*/ 1 h 1270"/>
                  <a:gd name="T44" fmla="*/ 1 w 180"/>
                  <a:gd name="T45" fmla="*/ 1 h 1270"/>
                  <a:gd name="T46" fmla="*/ 1 w 180"/>
                  <a:gd name="T47" fmla="*/ 1 h 1270"/>
                  <a:gd name="T48" fmla="*/ 1 w 180"/>
                  <a:gd name="T49" fmla="*/ 1 h 1270"/>
                  <a:gd name="T50" fmla="*/ 1 w 180"/>
                  <a:gd name="T51" fmla="*/ 1 h 1270"/>
                  <a:gd name="T52" fmla="*/ 1 w 180"/>
                  <a:gd name="T53" fmla="*/ 1 h 1270"/>
                  <a:gd name="T54" fmla="*/ 1 w 180"/>
                  <a:gd name="T55" fmla="*/ 1 h 1270"/>
                  <a:gd name="T56" fmla="*/ 1 w 180"/>
                  <a:gd name="T57" fmla="*/ 1 h 1270"/>
                  <a:gd name="T58" fmla="*/ 1 w 180"/>
                  <a:gd name="T59" fmla="*/ 1 h 1270"/>
                  <a:gd name="T60" fmla="*/ 1 w 180"/>
                  <a:gd name="T61" fmla="*/ 1 h 1270"/>
                  <a:gd name="T62" fmla="*/ 1 w 180"/>
                  <a:gd name="T63" fmla="*/ 1 h 1270"/>
                  <a:gd name="T64" fmla="*/ 1 w 180"/>
                  <a:gd name="T65" fmla="*/ 1 h 1270"/>
                  <a:gd name="T66" fmla="*/ 1 w 180"/>
                  <a:gd name="T67" fmla="*/ 1 h 1270"/>
                  <a:gd name="T68" fmla="*/ 1 w 180"/>
                  <a:gd name="T69" fmla="*/ 1 h 1270"/>
                  <a:gd name="T70" fmla="*/ 1 w 180"/>
                  <a:gd name="T71" fmla="*/ 1 h 1270"/>
                  <a:gd name="T72" fmla="*/ 1 w 180"/>
                  <a:gd name="T73" fmla="*/ 1 h 1270"/>
                  <a:gd name="T74" fmla="*/ 1 w 180"/>
                  <a:gd name="T75" fmla="*/ 1 h 1270"/>
                  <a:gd name="T76" fmla="*/ 1 w 180"/>
                  <a:gd name="T77" fmla="*/ 1 h 1270"/>
                  <a:gd name="T78" fmla="*/ 1 w 180"/>
                  <a:gd name="T79" fmla="*/ 1 h 1270"/>
                  <a:gd name="T80" fmla="*/ 1 w 180"/>
                  <a:gd name="T81" fmla="*/ 1 h 1270"/>
                  <a:gd name="T82" fmla="*/ 1 w 180"/>
                  <a:gd name="T83" fmla="*/ 1 h 1270"/>
                  <a:gd name="T84" fmla="*/ 1 w 180"/>
                  <a:gd name="T85" fmla="*/ 1 h 1270"/>
                  <a:gd name="T86" fmla="*/ 1 w 180"/>
                  <a:gd name="T87" fmla="*/ 1 h 1270"/>
                  <a:gd name="T88" fmla="*/ 1 w 180"/>
                  <a:gd name="T89" fmla="*/ 1 h 1270"/>
                  <a:gd name="T90" fmla="*/ 1 w 180"/>
                  <a:gd name="T91" fmla="*/ 1 h 1270"/>
                  <a:gd name="T92" fmla="*/ 1 w 180"/>
                  <a:gd name="T93" fmla="*/ 1 h 1270"/>
                  <a:gd name="T94" fmla="*/ 1 w 180"/>
                  <a:gd name="T95" fmla="*/ 1 h 1270"/>
                  <a:gd name="T96" fmla="*/ 0 w 180"/>
                  <a:gd name="T97" fmla="*/ 1 h 1270"/>
                  <a:gd name="T98" fmla="*/ 0 w 180"/>
                  <a:gd name="T99" fmla="*/ 1 h 1270"/>
                  <a:gd name="T100" fmla="*/ 1 w 180"/>
                  <a:gd name="T101" fmla="*/ 1 h 1270"/>
                  <a:gd name="T102" fmla="*/ 1 w 180"/>
                  <a:gd name="T103" fmla="*/ 1 h 1270"/>
                  <a:gd name="T104" fmla="*/ 1 w 180"/>
                  <a:gd name="T105" fmla="*/ 1 h 1270"/>
                  <a:gd name="T106" fmla="*/ 1 w 180"/>
                  <a:gd name="T107" fmla="*/ 0 h 127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0"/>
                  <a:gd name="T163" fmla="*/ 0 h 1270"/>
                  <a:gd name="T164" fmla="*/ 180 w 180"/>
                  <a:gd name="T165" fmla="*/ 1270 h 127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0" h="1270">
                    <a:moveTo>
                      <a:pt x="44" y="0"/>
                    </a:moveTo>
                    <a:lnTo>
                      <a:pt x="36" y="19"/>
                    </a:lnTo>
                    <a:lnTo>
                      <a:pt x="34" y="38"/>
                    </a:lnTo>
                    <a:lnTo>
                      <a:pt x="31" y="54"/>
                    </a:lnTo>
                    <a:lnTo>
                      <a:pt x="30" y="66"/>
                    </a:lnTo>
                    <a:lnTo>
                      <a:pt x="42" y="161"/>
                    </a:lnTo>
                    <a:lnTo>
                      <a:pt x="60" y="312"/>
                    </a:lnTo>
                    <a:lnTo>
                      <a:pt x="83" y="499"/>
                    </a:lnTo>
                    <a:lnTo>
                      <a:pt x="109" y="699"/>
                    </a:lnTo>
                    <a:lnTo>
                      <a:pt x="133" y="894"/>
                    </a:lnTo>
                    <a:lnTo>
                      <a:pt x="155" y="1061"/>
                    </a:lnTo>
                    <a:lnTo>
                      <a:pt x="171" y="1181"/>
                    </a:lnTo>
                    <a:lnTo>
                      <a:pt x="180" y="1232"/>
                    </a:lnTo>
                    <a:lnTo>
                      <a:pt x="180" y="1239"/>
                    </a:lnTo>
                    <a:lnTo>
                      <a:pt x="180" y="1245"/>
                    </a:lnTo>
                    <a:lnTo>
                      <a:pt x="178" y="1251"/>
                    </a:lnTo>
                    <a:lnTo>
                      <a:pt x="174" y="1257"/>
                    </a:lnTo>
                    <a:lnTo>
                      <a:pt x="169" y="1261"/>
                    </a:lnTo>
                    <a:lnTo>
                      <a:pt x="163" y="1266"/>
                    </a:lnTo>
                    <a:lnTo>
                      <a:pt x="155" y="1268"/>
                    </a:lnTo>
                    <a:lnTo>
                      <a:pt x="144" y="1269"/>
                    </a:lnTo>
                    <a:lnTo>
                      <a:pt x="135" y="1270"/>
                    </a:lnTo>
                    <a:lnTo>
                      <a:pt x="126" y="1270"/>
                    </a:lnTo>
                    <a:lnTo>
                      <a:pt x="118" y="1270"/>
                    </a:lnTo>
                    <a:lnTo>
                      <a:pt x="110" y="1269"/>
                    </a:lnTo>
                    <a:lnTo>
                      <a:pt x="102" y="1267"/>
                    </a:lnTo>
                    <a:lnTo>
                      <a:pt x="94" y="1265"/>
                    </a:lnTo>
                    <a:lnTo>
                      <a:pt x="87" y="1261"/>
                    </a:lnTo>
                    <a:lnTo>
                      <a:pt x="79" y="1258"/>
                    </a:lnTo>
                    <a:lnTo>
                      <a:pt x="87" y="1254"/>
                    </a:lnTo>
                    <a:lnTo>
                      <a:pt x="96" y="1252"/>
                    </a:lnTo>
                    <a:lnTo>
                      <a:pt x="106" y="1251"/>
                    </a:lnTo>
                    <a:lnTo>
                      <a:pt x="117" y="1249"/>
                    </a:lnTo>
                    <a:lnTo>
                      <a:pt x="128" y="1247"/>
                    </a:lnTo>
                    <a:lnTo>
                      <a:pt x="137" y="1244"/>
                    </a:lnTo>
                    <a:lnTo>
                      <a:pt x="147" y="1239"/>
                    </a:lnTo>
                    <a:lnTo>
                      <a:pt x="155" y="1234"/>
                    </a:lnTo>
                    <a:lnTo>
                      <a:pt x="147" y="1177"/>
                    </a:lnTo>
                    <a:lnTo>
                      <a:pt x="131" y="1055"/>
                    </a:lnTo>
                    <a:lnTo>
                      <a:pt x="108" y="888"/>
                    </a:lnTo>
                    <a:lnTo>
                      <a:pt x="83" y="700"/>
                    </a:lnTo>
                    <a:lnTo>
                      <a:pt x="58" y="515"/>
                    </a:lnTo>
                    <a:lnTo>
                      <a:pt x="37" y="354"/>
                    </a:lnTo>
                    <a:lnTo>
                      <a:pt x="22" y="239"/>
                    </a:lnTo>
                    <a:lnTo>
                      <a:pt x="17" y="197"/>
                    </a:lnTo>
                    <a:lnTo>
                      <a:pt x="13" y="173"/>
                    </a:lnTo>
                    <a:lnTo>
                      <a:pt x="8" y="148"/>
                    </a:lnTo>
                    <a:lnTo>
                      <a:pt x="4" y="123"/>
                    </a:lnTo>
                    <a:lnTo>
                      <a:pt x="0" y="98"/>
                    </a:lnTo>
                    <a:lnTo>
                      <a:pt x="0" y="72"/>
                    </a:lnTo>
                    <a:lnTo>
                      <a:pt x="2" y="48"/>
                    </a:lnTo>
                    <a:lnTo>
                      <a:pt x="8" y="25"/>
                    </a:lnTo>
                    <a:lnTo>
                      <a:pt x="19" y="4"/>
                    </a:lnTo>
                    <a:lnTo>
                      <a:pt x="44" y="0"/>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4" name="Freeform 243"/>
              <p:cNvSpPr>
                <a:spLocks/>
              </p:cNvSpPr>
              <p:nvPr/>
            </p:nvSpPr>
            <p:spPr bwMode="auto">
              <a:xfrm>
                <a:off x="1555" y="797"/>
                <a:ext cx="83" cy="600"/>
              </a:xfrm>
              <a:custGeom>
                <a:avLst/>
                <a:gdLst>
                  <a:gd name="T0" fmla="*/ 1 w 166"/>
                  <a:gd name="T1" fmla="*/ 1 h 1199"/>
                  <a:gd name="T2" fmla="*/ 1 w 166"/>
                  <a:gd name="T3" fmla="*/ 1 h 1199"/>
                  <a:gd name="T4" fmla="*/ 1 w 166"/>
                  <a:gd name="T5" fmla="*/ 1 h 1199"/>
                  <a:gd name="T6" fmla="*/ 1 w 166"/>
                  <a:gd name="T7" fmla="*/ 1 h 1199"/>
                  <a:gd name="T8" fmla="*/ 1 w 166"/>
                  <a:gd name="T9" fmla="*/ 1 h 1199"/>
                  <a:gd name="T10" fmla="*/ 1 w 166"/>
                  <a:gd name="T11" fmla="*/ 1 h 1199"/>
                  <a:gd name="T12" fmla="*/ 1 w 166"/>
                  <a:gd name="T13" fmla="*/ 1 h 1199"/>
                  <a:gd name="T14" fmla="*/ 1 w 166"/>
                  <a:gd name="T15" fmla="*/ 1 h 1199"/>
                  <a:gd name="T16" fmla="*/ 1 w 166"/>
                  <a:gd name="T17" fmla="*/ 1 h 1199"/>
                  <a:gd name="T18" fmla="*/ 1 w 166"/>
                  <a:gd name="T19" fmla="*/ 1 h 1199"/>
                  <a:gd name="T20" fmla="*/ 1 w 166"/>
                  <a:gd name="T21" fmla="*/ 1 h 1199"/>
                  <a:gd name="T22" fmla="*/ 1 w 166"/>
                  <a:gd name="T23" fmla="*/ 1 h 1199"/>
                  <a:gd name="T24" fmla="*/ 1 w 166"/>
                  <a:gd name="T25" fmla="*/ 1 h 1199"/>
                  <a:gd name="T26" fmla="*/ 1 w 166"/>
                  <a:gd name="T27" fmla="*/ 1 h 1199"/>
                  <a:gd name="T28" fmla="*/ 1 w 166"/>
                  <a:gd name="T29" fmla="*/ 1 h 1199"/>
                  <a:gd name="T30" fmla="*/ 1 w 166"/>
                  <a:gd name="T31" fmla="*/ 1 h 1199"/>
                  <a:gd name="T32" fmla="*/ 1 w 166"/>
                  <a:gd name="T33" fmla="*/ 1 h 1199"/>
                  <a:gd name="T34" fmla="*/ 1 w 166"/>
                  <a:gd name="T35" fmla="*/ 1 h 1199"/>
                  <a:gd name="T36" fmla="*/ 1 w 166"/>
                  <a:gd name="T37" fmla="*/ 1 h 1199"/>
                  <a:gd name="T38" fmla="*/ 1 w 166"/>
                  <a:gd name="T39" fmla="*/ 1 h 1199"/>
                  <a:gd name="T40" fmla="*/ 0 w 166"/>
                  <a:gd name="T41" fmla="*/ 1 h 1199"/>
                  <a:gd name="T42" fmla="*/ 1 w 166"/>
                  <a:gd name="T43" fmla="*/ 1 h 1199"/>
                  <a:gd name="T44" fmla="*/ 1 w 166"/>
                  <a:gd name="T45" fmla="*/ 1 h 1199"/>
                  <a:gd name="T46" fmla="*/ 1 w 166"/>
                  <a:gd name="T47" fmla="*/ 0 h 1199"/>
                  <a:gd name="T48" fmla="*/ 1 w 166"/>
                  <a:gd name="T49" fmla="*/ 1 h 11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6"/>
                  <a:gd name="T76" fmla="*/ 0 h 1199"/>
                  <a:gd name="T77" fmla="*/ 166 w 166"/>
                  <a:gd name="T78" fmla="*/ 1199 h 119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6" h="1199">
                    <a:moveTo>
                      <a:pt x="33" y="3"/>
                    </a:moveTo>
                    <a:lnTo>
                      <a:pt x="37" y="86"/>
                    </a:lnTo>
                    <a:lnTo>
                      <a:pt x="50" y="232"/>
                    </a:lnTo>
                    <a:lnTo>
                      <a:pt x="72" y="418"/>
                    </a:lnTo>
                    <a:lnTo>
                      <a:pt x="98" y="623"/>
                    </a:lnTo>
                    <a:lnTo>
                      <a:pt x="123" y="826"/>
                    </a:lnTo>
                    <a:lnTo>
                      <a:pt x="145" y="1002"/>
                    </a:lnTo>
                    <a:lnTo>
                      <a:pt x="161" y="1132"/>
                    </a:lnTo>
                    <a:lnTo>
                      <a:pt x="166" y="1193"/>
                    </a:lnTo>
                    <a:lnTo>
                      <a:pt x="159" y="1196"/>
                    </a:lnTo>
                    <a:lnTo>
                      <a:pt x="152" y="1198"/>
                    </a:lnTo>
                    <a:lnTo>
                      <a:pt x="144" y="1199"/>
                    </a:lnTo>
                    <a:lnTo>
                      <a:pt x="138" y="1196"/>
                    </a:lnTo>
                    <a:lnTo>
                      <a:pt x="130" y="1139"/>
                    </a:lnTo>
                    <a:lnTo>
                      <a:pt x="113" y="1004"/>
                    </a:lnTo>
                    <a:lnTo>
                      <a:pt x="91" y="818"/>
                    </a:lnTo>
                    <a:lnTo>
                      <a:pt x="65" y="605"/>
                    </a:lnTo>
                    <a:lnTo>
                      <a:pt x="41" y="393"/>
                    </a:lnTo>
                    <a:lnTo>
                      <a:pt x="20" y="209"/>
                    </a:lnTo>
                    <a:lnTo>
                      <a:pt x="5" y="78"/>
                    </a:lnTo>
                    <a:lnTo>
                      <a:pt x="0" y="29"/>
                    </a:lnTo>
                    <a:lnTo>
                      <a:pt x="5" y="15"/>
                    </a:lnTo>
                    <a:lnTo>
                      <a:pt x="13" y="5"/>
                    </a:lnTo>
                    <a:lnTo>
                      <a:pt x="24" y="0"/>
                    </a:lnTo>
                    <a:lnTo>
                      <a:pt x="33" y="3"/>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5" name="Freeform 244"/>
              <p:cNvSpPr>
                <a:spLocks/>
              </p:cNvSpPr>
              <p:nvPr/>
            </p:nvSpPr>
            <p:spPr bwMode="auto">
              <a:xfrm>
                <a:off x="1652" y="838"/>
                <a:ext cx="79" cy="503"/>
              </a:xfrm>
              <a:custGeom>
                <a:avLst/>
                <a:gdLst>
                  <a:gd name="T0" fmla="*/ 1 w 157"/>
                  <a:gd name="T1" fmla="*/ 0 h 1007"/>
                  <a:gd name="T2" fmla="*/ 1 w 157"/>
                  <a:gd name="T3" fmla="*/ 0 h 1007"/>
                  <a:gd name="T4" fmla="*/ 1 w 157"/>
                  <a:gd name="T5" fmla="*/ 0 h 1007"/>
                  <a:gd name="T6" fmla="*/ 1 w 157"/>
                  <a:gd name="T7" fmla="*/ 0 h 1007"/>
                  <a:gd name="T8" fmla="*/ 1 w 157"/>
                  <a:gd name="T9" fmla="*/ 0 h 1007"/>
                  <a:gd name="T10" fmla="*/ 1 w 157"/>
                  <a:gd name="T11" fmla="*/ 0 h 1007"/>
                  <a:gd name="T12" fmla="*/ 1 w 157"/>
                  <a:gd name="T13" fmla="*/ 0 h 1007"/>
                  <a:gd name="T14" fmla="*/ 1 w 157"/>
                  <a:gd name="T15" fmla="*/ 0 h 1007"/>
                  <a:gd name="T16" fmla="*/ 1 w 157"/>
                  <a:gd name="T17" fmla="*/ 0 h 1007"/>
                  <a:gd name="T18" fmla="*/ 1 w 157"/>
                  <a:gd name="T19" fmla="*/ 0 h 1007"/>
                  <a:gd name="T20" fmla="*/ 1 w 157"/>
                  <a:gd name="T21" fmla="*/ 0 h 1007"/>
                  <a:gd name="T22" fmla="*/ 1 w 157"/>
                  <a:gd name="T23" fmla="*/ 0 h 1007"/>
                  <a:gd name="T24" fmla="*/ 1 w 157"/>
                  <a:gd name="T25" fmla="*/ 0 h 1007"/>
                  <a:gd name="T26" fmla="*/ 1 w 157"/>
                  <a:gd name="T27" fmla="*/ 0 h 1007"/>
                  <a:gd name="T28" fmla="*/ 1 w 157"/>
                  <a:gd name="T29" fmla="*/ 0 h 1007"/>
                  <a:gd name="T30" fmla="*/ 1 w 157"/>
                  <a:gd name="T31" fmla="*/ 0 h 1007"/>
                  <a:gd name="T32" fmla="*/ 1 w 157"/>
                  <a:gd name="T33" fmla="*/ 0 h 1007"/>
                  <a:gd name="T34" fmla="*/ 1 w 157"/>
                  <a:gd name="T35" fmla="*/ 0 h 1007"/>
                  <a:gd name="T36" fmla="*/ 1 w 157"/>
                  <a:gd name="T37" fmla="*/ 0 h 1007"/>
                  <a:gd name="T38" fmla="*/ 1 w 157"/>
                  <a:gd name="T39" fmla="*/ 0 h 1007"/>
                  <a:gd name="T40" fmla="*/ 1 w 157"/>
                  <a:gd name="T41" fmla="*/ 0 h 1007"/>
                  <a:gd name="T42" fmla="*/ 1 w 157"/>
                  <a:gd name="T43" fmla="*/ 0 h 1007"/>
                  <a:gd name="T44" fmla="*/ 1 w 157"/>
                  <a:gd name="T45" fmla="*/ 0 h 1007"/>
                  <a:gd name="T46" fmla="*/ 1 w 157"/>
                  <a:gd name="T47" fmla="*/ 0 h 1007"/>
                  <a:gd name="T48" fmla="*/ 1 w 157"/>
                  <a:gd name="T49" fmla="*/ 0 h 1007"/>
                  <a:gd name="T50" fmla="*/ 1 w 157"/>
                  <a:gd name="T51" fmla="*/ 0 h 1007"/>
                  <a:gd name="T52" fmla="*/ 1 w 157"/>
                  <a:gd name="T53" fmla="*/ 0 h 1007"/>
                  <a:gd name="T54" fmla="*/ 1 w 157"/>
                  <a:gd name="T55" fmla="*/ 0 h 1007"/>
                  <a:gd name="T56" fmla="*/ 1 w 157"/>
                  <a:gd name="T57" fmla="*/ 0 h 1007"/>
                  <a:gd name="T58" fmla="*/ 0 w 157"/>
                  <a:gd name="T59" fmla="*/ 0 h 1007"/>
                  <a:gd name="T60" fmla="*/ 0 w 157"/>
                  <a:gd name="T61" fmla="*/ 0 h 1007"/>
                  <a:gd name="T62" fmla="*/ 0 w 157"/>
                  <a:gd name="T63" fmla="*/ 0 h 1007"/>
                  <a:gd name="T64" fmla="*/ 0 w 157"/>
                  <a:gd name="T65" fmla="*/ 0 h 1007"/>
                  <a:gd name="T66" fmla="*/ 1 w 157"/>
                  <a:gd name="T67" fmla="*/ 0 h 1007"/>
                  <a:gd name="T68" fmla="*/ 1 w 157"/>
                  <a:gd name="T69" fmla="*/ 0 h 1007"/>
                  <a:gd name="T70" fmla="*/ 1 w 157"/>
                  <a:gd name="T71" fmla="*/ 0 h 1007"/>
                  <a:gd name="T72" fmla="*/ 1 w 157"/>
                  <a:gd name="T73" fmla="*/ 0 h 1007"/>
                  <a:gd name="T74" fmla="*/ 1 w 157"/>
                  <a:gd name="T75" fmla="*/ 0 h 1007"/>
                  <a:gd name="T76" fmla="*/ 1 w 157"/>
                  <a:gd name="T77" fmla="*/ 0 h 1007"/>
                  <a:gd name="T78" fmla="*/ 1 w 157"/>
                  <a:gd name="T79" fmla="*/ 0 h 1007"/>
                  <a:gd name="T80" fmla="*/ 1 w 157"/>
                  <a:gd name="T81" fmla="*/ 0 h 10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7"/>
                  <a:gd name="T124" fmla="*/ 0 h 1007"/>
                  <a:gd name="T125" fmla="*/ 157 w 157"/>
                  <a:gd name="T126" fmla="*/ 1007 h 100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7" h="1007">
                    <a:moveTo>
                      <a:pt x="79" y="6"/>
                    </a:moveTo>
                    <a:lnTo>
                      <a:pt x="73" y="12"/>
                    </a:lnTo>
                    <a:lnTo>
                      <a:pt x="66" y="18"/>
                    </a:lnTo>
                    <a:lnTo>
                      <a:pt x="59" y="23"/>
                    </a:lnTo>
                    <a:lnTo>
                      <a:pt x="51" y="26"/>
                    </a:lnTo>
                    <a:lnTo>
                      <a:pt x="43" y="31"/>
                    </a:lnTo>
                    <a:lnTo>
                      <a:pt x="36" y="36"/>
                    </a:lnTo>
                    <a:lnTo>
                      <a:pt x="30" y="41"/>
                    </a:lnTo>
                    <a:lnTo>
                      <a:pt x="27" y="49"/>
                    </a:lnTo>
                    <a:lnTo>
                      <a:pt x="41" y="117"/>
                    </a:lnTo>
                    <a:lnTo>
                      <a:pt x="59" y="227"/>
                    </a:lnTo>
                    <a:lnTo>
                      <a:pt x="79" y="365"/>
                    </a:lnTo>
                    <a:lnTo>
                      <a:pt x="99" y="518"/>
                    </a:lnTo>
                    <a:lnTo>
                      <a:pt x="119" y="671"/>
                    </a:lnTo>
                    <a:lnTo>
                      <a:pt x="136" y="811"/>
                    </a:lnTo>
                    <a:lnTo>
                      <a:pt x="149" y="924"/>
                    </a:lnTo>
                    <a:lnTo>
                      <a:pt x="157" y="995"/>
                    </a:lnTo>
                    <a:lnTo>
                      <a:pt x="151" y="997"/>
                    </a:lnTo>
                    <a:lnTo>
                      <a:pt x="148" y="1002"/>
                    </a:lnTo>
                    <a:lnTo>
                      <a:pt x="144" y="1007"/>
                    </a:lnTo>
                    <a:lnTo>
                      <a:pt x="139" y="1007"/>
                    </a:lnTo>
                    <a:lnTo>
                      <a:pt x="116" y="935"/>
                    </a:lnTo>
                    <a:lnTo>
                      <a:pt x="93" y="811"/>
                    </a:lnTo>
                    <a:lnTo>
                      <a:pt x="69" y="651"/>
                    </a:lnTo>
                    <a:lnTo>
                      <a:pt x="49" y="477"/>
                    </a:lnTo>
                    <a:lnTo>
                      <a:pt x="30" y="307"/>
                    </a:lnTo>
                    <a:lnTo>
                      <a:pt x="15" y="161"/>
                    </a:lnTo>
                    <a:lnTo>
                      <a:pt x="6" y="60"/>
                    </a:lnTo>
                    <a:lnTo>
                      <a:pt x="3" y="22"/>
                    </a:lnTo>
                    <a:lnTo>
                      <a:pt x="0" y="19"/>
                    </a:lnTo>
                    <a:lnTo>
                      <a:pt x="0" y="17"/>
                    </a:lnTo>
                    <a:lnTo>
                      <a:pt x="0" y="15"/>
                    </a:lnTo>
                    <a:lnTo>
                      <a:pt x="0" y="12"/>
                    </a:lnTo>
                    <a:lnTo>
                      <a:pt x="7" y="11"/>
                    </a:lnTo>
                    <a:lnTo>
                      <a:pt x="16" y="9"/>
                    </a:lnTo>
                    <a:lnTo>
                      <a:pt x="28" y="6"/>
                    </a:lnTo>
                    <a:lnTo>
                      <a:pt x="40" y="3"/>
                    </a:lnTo>
                    <a:lnTo>
                      <a:pt x="52" y="1"/>
                    </a:lnTo>
                    <a:lnTo>
                      <a:pt x="63" y="0"/>
                    </a:lnTo>
                    <a:lnTo>
                      <a:pt x="72" y="1"/>
                    </a:lnTo>
                    <a:lnTo>
                      <a:pt x="79" y="6"/>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6" name="Freeform 245"/>
              <p:cNvSpPr>
                <a:spLocks/>
              </p:cNvSpPr>
              <p:nvPr/>
            </p:nvSpPr>
            <p:spPr bwMode="auto">
              <a:xfrm>
                <a:off x="1703" y="840"/>
                <a:ext cx="517" cy="64"/>
              </a:xfrm>
              <a:custGeom>
                <a:avLst/>
                <a:gdLst>
                  <a:gd name="T0" fmla="*/ 1 w 1033"/>
                  <a:gd name="T1" fmla="*/ 0 h 129"/>
                  <a:gd name="T2" fmla="*/ 1 w 1033"/>
                  <a:gd name="T3" fmla="*/ 0 h 129"/>
                  <a:gd name="T4" fmla="*/ 1 w 1033"/>
                  <a:gd name="T5" fmla="*/ 0 h 129"/>
                  <a:gd name="T6" fmla="*/ 1 w 1033"/>
                  <a:gd name="T7" fmla="*/ 0 h 129"/>
                  <a:gd name="T8" fmla="*/ 1 w 1033"/>
                  <a:gd name="T9" fmla="*/ 0 h 129"/>
                  <a:gd name="T10" fmla="*/ 1 w 1033"/>
                  <a:gd name="T11" fmla="*/ 0 h 129"/>
                  <a:gd name="T12" fmla="*/ 1 w 1033"/>
                  <a:gd name="T13" fmla="*/ 0 h 129"/>
                  <a:gd name="T14" fmla="*/ 1 w 1033"/>
                  <a:gd name="T15" fmla="*/ 0 h 129"/>
                  <a:gd name="T16" fmla="*/ 1 w 1033"/>
                  <a:gd name="T17" fmla="*/ 0 h 129"/>
                  <a:gd name="T18" fmla="*/ 1 w 1033"/>
                  <a:gd name="T19" fmla="*/ 0 h 129"/>
                  <a:gd name="T20" fmla="*/ 1 w 1033"/>
                  <a:gd name="T21" fmla="*/ 0 h 129"/>
                  <a:gd name="T22" fmla="*/ 1 w 1033"/>
                  <a:gd name="T23" fmla="*/ 0 h 129"/>
                  <a:gd name="T24" fmla="*/ 1 w 1033"/>
                  <a:gd name="T25" fmla="*/ 0 h 129"/>
                  <a:gd name="T26" fmla="*/ 1 w 1033"/>
                  <a:gd name="T27" fmla="*/ 0 h 129"/>
                  <a:gd name="T28" fmla="*/ 1 w 1033"/>
                  <a:gd name="T29" fmla="*/ 0 h 129"/>
                  <a:gd name="T30" fmla="*/ 1 w 1033"/>
                  <a:gd name="T31" fmla="*/ 0 h 129"/>
                  <a:gd name="T32" fmla="*/ 1 w 1033"/>
                  <a:gd name="T33" fmla="*/ 0 h 129"/>
                  <a:gd name="T34" fmla="*/ 1 w 1033"/>
                  <a:gd name="T35" fmla="*/ 0 h 129"/>
                  <a:gd name="T36" fmla="*/ 1 w 1033"/>
                  <a:gd name="T37" fmla="*/ 0 h 129"/>
                  <a:gd name="T38" fmla="*/ 1 w 1033"/>
                  <a:gd name="T39" fmla="*/ 0 h 129"/>
                  <a:gd name="T40" fmla="*/ 1 w 1033"/>
                  <a:gd name="T41" fmla="*/ 0 h 129"/>
                  <a:gd name="T42" fmla="*/ 1 w 1033"/>
                  <a:gd name="T43" fmla="*/ 0 h 129"/>
                  <a:gd name="T44" fmla="*/ 0 w 1033"/>
                  <a:gd name="T45" fmla="*/ 0 h 129"/>
                  <a:gd name="T46" fmla="*/ 1 w 1033"/>
                  <a:gd name="T47" fmla="*/ 0 h 129"/>
                  <a:gd name="T48" fmla="*/ 1 w 1033"/>
                  <a:gd name="T49" fmla="*/ 0 h 129"/>
                  <a:gd name="T50" fmla="*/ 1 w 1033"/>
                  <a:gd name="T51" fmla="*/ 0 h 129"/>
                  <a:gd name="T52" fmla="*/ 1 w 1033"/>
                  <a:gd name="T53" fmla="*/ 0 h 129"/>
                  <a:gd name="T54" fmla="*/ 1 w 1033"/>
                  <a:gd name="T55" fmla="*/ 0 h 129"/>
                  <a:gd name="T56" fmla="*/ 1 w 1033"/>
                  <a:gd name="T57" fmla="*/ 0 h 129"/>
                  <a:gd name="T58" fmla="*/ 1 w 1033"/>
                  <a:gd name="T59" fmla="*/ 0 h 129"/>
                  <a:gd name="T60" fmla="*/ 1 w 1033"/>
                  <a:gd name="T61" fmla="*/ 0 h 129"/>
                  <a:gd name="T62" fmla="*/ 1 w 1033"/>
                  <a:gd name="T63" fmla="*/ 0 h 129"/>
                  <a:gd name="T64" fmla="*/ 1 w 1033"/>
                  <a:gd name="T65" fmla="*/ 0 h 129"/>
                  <a:gd name="T66" fmla="*/ 1 w 1033"/>
                  <a:gd name="T67" fmla="*/ 0 h 129"/>
                  <a:gd name="T68" fmla="*/ 1 w 1033"/>
                  <a:gd name="T69" fmla="*/ 0 h 129"/>
                  <a:gd name="T70" fmla="*/ 1 w 1033"/>
                  <a:gd name="T71" fmla="*/ 0 h 129"/>
                  <a:gd name="T72" fmla="*/ 1 w 1033"/>
                  <a:gd name="T73" fmla="*/ 0 h 129"/>
                  <a:gd name="T74" fmla="*/ 1 w 1033"/>
                  <a:gd name="T75" fmla="*/ 0 h 129"/>
                  <a:gd name="T76" fmla="*/ 1 w 1033"/>
                  <a:gd name="T77" fmla="*/ 0 h 129"/>
                  <a:gd name="T78" fmla="*/ 1 w 1033"/>
                  <a:gd name="T79" fmla="*/ 0 h 129"/>
                  <a:gd name="T80" fmla="*/ 1 w 1033"/>
                  <a:gd name="T81" fmla="*/ 0 h 129"/>
                  <a:gd name="T82" fmla="*/ 1 w 1033"/>
                  <a:gd name="T83" fmla="*/ 0 h 12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33"/>
                  <a:gd name="T127" fmla="*/ 0 h 129"/>
                  <a:gd name="T128" fmla="*/ 1033 w 1033"/>
                  <a:gd name="T129" fmla="*/ 129 h 12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33" h="129">
                    <a:moveTo>
                      <a:pt x="1033" y="83"/>
                    </a:moveTo>
                    <a:lnTo>
                      <a:pt x="1024" y="90"/>
                    </a:lnTo>
                    <a:lnTo>
                      <a:pt x="1014" y="98"/>
                    </a:lnTo>
                    <a:lnTo>
                      <a:pt x="1003" y="107"/>
                    </a:lnTo>
                    <a:lnTo>
                      <a:pt x="993" y="115"/>
                    </a:lnTo>
                    <a:lnTo>
                      <a:pt x="983" y="124"/>
                    </a:lnTo>
                    <a:lnTo>
                      <a:pt x="971" y="128"/>
                    </a:lnTo>
                    <a:lnTo>
                      <a:pt x="961" y="129"/>
                    </a:lnTo>
                    <a:lnTo>
                      <a:pt x="949" y="127"/>
                    </a:lnTo>
                    <a:lnTo>
                      <a:pt x="953" y="117"/>
                    </a:lnTo>
                    <a:lnTo>
                      <a:pt x="958" y="110"/>
                    </a:lnTo>
                    <a:lnTo>
                      <a:pt x="964" y="103"/>
                    </a:lnTo>
                    <a:lnTo>
                      <a:pt x="969" y="96"/>
                    </a:lnTo>
                    <a:lnTo>
                      <a:pt x="960" y="95"/>
                    </a:lnTo>
                    <a:lnTo>
                      <a:pt x="946" y="94"/>
                    </a:lnTo>
                    <a:lnTo>
                      <a:pt x="928" y="91"/>
                    </a:lnTo>
                    <a:lnTo>
                      <a:pt x="908" y="90"/>
                    </a:lnTo>
                    <a:lnTo>
                      <a:pt x="884" y="88"/>
                    </a:lnTo>
                    <a:lnTo>
                      <a:pt x="857" y="85"/>
                    </a:lnTo>
                    <a:lnTo>
                      <a:pt x="827" y="83"/>
                    </a:lnTo>
                    <a:lnTo>
                      <a:pt x="794" y="81"/>
                    </a:lnTo>
                    <a:lnTo>
                      <a:pt x="759" y="77"/>
                    </a:lnTo>
                    <a:lnTo>
                      <a:pt x="723" y="75"/>
                    </a:lnTo>
                    <a:lnTo>
                      <a:pt x="684" y="72"/>
                    </a:lnTo>
                    <a:lnTo>
                      <a:pt x="645" y="68"/>
                    </a:lnTo>
                    <a:lnTo>
                      <a:pt x="605" y="66"/>
                    </a:lnTo>
                    <a:lnTo>
                      <a:pt x="563" y="62"/>
                    </a:lnTo>
                    <a:lnTo>
                      <a:pt x="521" y="59"/>
                    </a:lnTo>
                    <a:lnTo>
                      <a:pt x="479" y="56"/>
                    </a:lnTo>
                    <a:lnTo>
                      <a:pt x="437" y="53"/>
                    </a:lnTo>
                    <a:lnTo>
                      <a:pt x="395" y="50"/>
                    </a:lnTo>
                    <a:lnTo>
                      <a:pt x="354" y="46"/>
                    </a:lnTo>
                    <a:lnTo>
                      <a:pt x="313" y="44"/>
                    </a:lnTo>
                    <a:lnTo>
                      <a:pt x="274" y="41"/>
                    </a:lnTo>
                    <a:lnTo>
                      <a:pt x="236" y="38"/>
                    </a:lnTo>
                    <a:lnTo>
                      <a:pt x="200" y="35"/>
                    </a:lnTo>
                    <a:lnTo>
                      <a:pt x="166" y="33"/>
                    </a:lnTo>
                    <a:lnTo>
                      <a:pt x="135" y="30"/>
                    </a:lnTo>
                    <a:lnTo>
                      <a:pt x="105" y="28"/>
                    </a:lnTo>
                    <a:lnTo>
                      <a:pt x="79" y="26"/>
                    </a:lnTo>
                    <a:lnTo>
                      <a:pt x="55" y="24"/>
                    </a:lnTo>
                    <a:lnTo>
                      <a:pt x="36" y="23"/>
                    </a:lnTo>
                    <a:lnTo>
                      <a:pt x="19" y="21"/>
                    </a:lnTo>
                    <a:lnTo>
                      <a:pt x="8" y="21"/>
                    </a:lnTo>
                    <a:lnTo>
                      <a:pt x="0" y="20"/>
                    </a:lnTo>
                    <a:lnTo>
                      <a:pt x="0" y="12"/>
                    </a:lnTo>
                    <a:lnTo>
                      <a:pt x="3" y="7"/>
                    </a:lnTo>
                    <a:lnTo>
                      <a:pt x="8" y="4"/>
                    </a:lnTo>
                    <a:lnTo>
                      <a:pt x="15" y="1"/>
                    </a:lnTo>
                    <a:lnTo>
                      <a:pt x="22" y="0"/>
                    </a:lnTo>
                    <a:lnTo>
                      <a:pt x="31" y="0"/>
                    </a:lnTo>
                    <a:lnTo>
                      <a:pt x="39" y="0"/>
                    </a:lnTo>
                    <a:lnTo>
                      <a:pt x="47" y="0"/>
                    </a:lnTo>
                    <a:lnTo>
                      <a:pt x="63" y="1"/>
                    </a:lnTo>
                    <a:lnTo>
                      <a:pt x="83" y="1"/>
                    </a:lnTo>
                    <a:lnTo>
                      <a:pt x="106" y="4"/>
                    </a:lnTo>
                    <a:lnTo>
                      <a:pt x="132" y="5"/>
                    </a:lnTo>
                    <a:lnTo>
                      <a:pt x="161" y="6"/>
                    </a:lnTo>
                    <a:lnTo>
                      <a:pt x="192" y="8"/>
                    </a:lnTo>
                    <a:lnTo>
                      <a:pt x="227" y="11"/>
                    </a:lnTo>
                    <a:lnTo>
                      <a:pt x="263" y="13"/>
                    </a:lnTo>
                    <a:lnTo>
                      <a:pt x="301" y="16"/>
                    </a:lnTo>
                    <a:lnTo>
                      <a:pt x="340" y="19"/>
                    </a:lnTo>
                    <a:lnTo>
                      <a:pt x="381" y="21"/>
                    </a:lnTo>
                    <a:lnTo>
                      <a:pt x="423" y="24"/>
                    </a:lnTo>
                    <a:lnTo>
                      <a:pt x="464" y="28"/>
                    </a:lnTo>
                    <a:lnTo>
                      <a:pt x="507" y="31"/>
                    </a:lnTo>
                    <a:lnTo>
                      <a:pt x="551" y="34"/>
                    </a:lnTo>
                    <a:lnTo>
                      <a:pt x="593" y="37"/>
                    </a:lnTo>
                    <a:lnTo>
                      <a:pt x="635" y="41"/>
                    </a:lnTo>
                    <a:lnTo>
                      <a:pt x="677" y="44"/>
                    </a:lnTo>
                    <a:lnTo>
                      <a:pt x="718" y="47"/>
                    </a:lnTo>
                    <a:lnTo>
                      <a:pt x="757" y="51"/>
                    </a:lnTo>
                    <a:lnTo>
                      <a:pt x="795" y="54"/>
                    </a:lnTo>
                    <a:lnTo>
                      <a:pt x="831" y="58"/>
                    </a:lnTo>
                    <a:lnTo>
                      <a:pt x="865" y="60"/>
                    </a:lnTo>
                    <a:lnTo>
                      <a:pt x="896" y="64"/>
                    </a:lnTo>
                    <a:lnTo>
                      <a:pt x="926" y="67"/>
                    </a:lnTo>
                    <a:lnTo>
                      <a:pt x="952" y="69"/>
                    </a:lnTo>
                    <a:lnTo>
                      <a:pt x="975" y="73"/>
                    </a:lnTo>
                    <a:lnTo>
                      <a:pt x="995" y="75"/>
                    </a:lnTo>
                    <a:lnTo>
                      <a:pt x="1010" y="77"/>
                    </a:lnTo>
                    <a:lnTo>
                      <a:pt x="1023" y="80"/>
                    </a:lnTo>
                    <a:lnTo>
                      <a:pt x="1030" y="81"/>
                    </a:lnTo>
                    <a:lnTo>
                      <a:pt x="1033" y="83"/>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7" name="Freeform 246"/>
              <p:cNvSpPr>
                <a:spLocks/>
              </p:cNvSpPr>
              <p:nvPr/>
            </p:nvSpPr>
            <p:spPr bwMode="auto">
              <a:xfrm>
                <a:off x="1688" y="867"/>
                <a:ext cx="480" cy="39"/>
              </a:xfrm>
              <a:custGeom>
                <a:avLst/>
                <a:gdLst>
                  <a:gd name="T0" fmla="*/ 1 w 960"/>
                  <a:gd name="T1" fmla="*/ 0 h 80"/>
                  <a:gd name="T2" fmla="*/ 1 w 960"/>
                  <a:gd name="T3" fmla="*/ 0 h 80"/>
                  <a:gd name="T4" fmla="*/ 1 w 960"/>
                  <a:gd name="T5" fmla="*/ 0 h 80"/>
                  <a:gd name="T6" fmla="*/ 1 w 960"/>
                  <a:gd name="T7" fmla="*/ 0 h 80"/>
                  <a:gd name="T8" fmla="*/ 1 w 960"/>
                  <a:gd name="T9" fmla="*/ 0 h 80"/>
                  <a:gd name="T10" fmla="*/ 1 w 960"/>
                  <a:gd name="T11" fmla="*/ 0 h 80"/>
                  <a:gd name="T12" fmla="*/ 1 w 960"/>
                  <a:gd name="T13" fmla="*/ 0 h 80"/>
                  <a:gd name="T14" fmla="*/ 1 w 960"/>
                  <a:gd name="T15" fmla="*/ 0 h 80"/>
                  <a:gd name="T16" fmla="*/ 1 w 960"/>
                  <a:gd name="T17" fmla="*/ 0 h 80"/>
                  <a:gd name="T18" fmla="*/ 1 w 960"/>
                  <a:gd name="T19" fmla="*/ 0 h 80"/>
                  <a:gd name="T20" fmla="*/ 1 w 960"/>
                  <a:gd name="T21" fmla="*/ 0 h 80"/>
                  <a:gd name="T22" fmla="*/ 1 w 960"/>
                  <a:gd name="T23" fmla="*/ 0 h 80"/>
                  <a:gd name="T24" fmla="*/ 1 w 960"/>
                  <a:gd name="T25" fmla="*/ 0 h 80"/>
                  <a:gd name="T26" fmla="*/ 1 w 960"/>
                  <a:gd name="T27" fmla="*/ 0 h 80"/>
                  <a:gd name="T28" fmla="*/ 1 w 960"/>
                  <a:gd name="T29" fmla="*/ 0 h 80"/>
                  <a:gd name="T30" fmla="*/ 1 w 960"/>
                  <a:gd name="T31" fmla="*/ 0 h 80"/>
                  <a:gd name="T32" fmla="*/ 1 w 960"/>
                  <a:gd name="T33" fmla="*/ 0 h 80"/>
                  <a:gd name="T34" fmla="*/ 1 w 960"/>
                  <a:gd name="T35" fmla="*/ 0 h 80"/>
                  <a:gd name="T36" fmla="*/ 1 w 960"/>
                  <a:gd name="T37" fmla="*/ 0 h 80"/>
                  <a:gd name="T38" fmla="*/ 1 w 960"/>
                  <a:gd name="T39" fmla="*/ 0 h 80"/>
                  <a:gd name="T40" fmla="*/ 1 w 960"/>
                  <a:gd name="T41" fmla="*/ 0 h 80"/>
                  <a:gd name="T42" fmla="*/ 1 w 960"/>
                  <a:gd name="T43" fmla="*/ 0 h 80"/>
                  <a:gd name="T44" fmla="*/ 1 w 960"/>
                  <a:gd name="T45" fmla="*/ 0 h 80"/>
                  <a:gd name="T46" fmla="*/ 1 w 960"/>
                  <a:gd name="T47" fmla="*/ 0 h 80"/>
                  <a:gd name="T48" fmla="*/ 1 w 960"/>
                  <a:gd name="T49" fmla="*/ 0 h 80"/>
                  <a:gd name="T50" fmla="*/ 1 w 960"/>
                  <a:gd name="T51" fmla="*/ 0 h 80"/>
                  <a:gd name="T52" fmla="*/ 1 w 960"/>
                  <a:gd name="T53" fmla="*/ 0 h 80"/>
                  <a:gd name="T54" fmla="*/ 1 w 960"/>
                  <a:gd name="T55" fmla="*/ 0 h 80"/>
                  <a:gd name="T56" fmla="*/ 1 w 960"/>
                  <a:gd name="T57" fmla="*/ 0 h 80"/>
                  <a:gd name="T58" fmla="*/ 1 w 960"/>
                  <a:gd name="T59" fmla="*/ 0 h 80"/>
                  <a:gd name="T60" fmla="*/ 1 w 960"/>
                  <a:gd name="T61" fmla="*/ 0 h 80"/>
                  <a:gd name="T62" fmla="*/ 1 w 960"/>
                  <a:gd name="T63" fmla="*/ 0 h 80"/>
                  <a:gd name="T64" fmla="*/ 1 w 960"/>
                  <a:gd name="T65" fmla="*/ 0 h 80"/>
                  <a:gd name="T66" fmla="*/ 1 w 960"/>
                  <a:gd name="T67" fmla="*/ 0 h 80"/>
                  <a:gd name="T68" fmla="*/ 1 w 960"/>
                  <a:gd name="T69" fmla="*/ 0 h 8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60"/>
                  <a:gd name="T106" fmla="*/ 0 h 80"/>
                  <a:gd name="T107" fmla="*/ 960 w 960"/>
                  <a:gd name="T108" fmla="*/ 80 h 8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60" h="80">
                    <a:moveTo>
                      <a:pt x="954" y="64"/>
                    </a:moveTo>
                    <a:lnTo>
                      <a:pt x="956" y="68"/>
                    </a:lnTo>
                    <a:lnTo>
                      <a:pt x="958" y="72"/>
                    </a:lnTo>
                    <a:lnTo>
                      <a:pt x="960" y="76"/>
                    </a:lnTo>
                    <a:lnTo>
                      <a:pt x="957" y="80"/>
                    </a:lnTo>
                    <a:lnTo>
                      <a:pt x="947" y="80"/>
                    </a:lnTo>
                    <a:lnTo>
                      <a:pt x="934" y="79"/>
                    </a:lnTo>
                    <a:lnTo>
                      <a:pt x="917" y="78"/>
                    </a:lnTo>
                    <a:lnTo>
                      <a:pt x="897" y="78"/>
                    </a:lnTo>
                    <a:lnTo>
                      <a:pt x="874" y="75"/>
                    </a:lnTo>
                    <a:lnTo>
                      <a:pt x="848" y="74"/>
                    </a:lnTo>
                    <a:lnTo>
                      <a:pt x="820" y="73"/>
                    </a:lnTo>
                    <a:lnTo>
                      <a:pt x="789" y="71"/>
                    </a:lnTo>
                    <a:lnTo>
                      <a:pt x="757" y="68"/>
                    </a:lnTo>
                    <a:lnTo>
                      <a:pt x="723" y="66"/>
                    </a:lnTo>
                    <a:lnTo>
                      <a:pt x="688" y="64"/>
                    </a:lnTo>
                    <a:lnTo>
                      <a:pt x="651" y="61"/>
                    </a:lnTo>
                    <a:lnTo>
                      <a:pt x="613" y="59"/>
                    </a:lnTo>
                    <a:lnTo>
                      <a:pt x="574" y="57"/>
                    </a:lnTo>
                    <a:lnTo>
                      <a:pt x="535" y="55"/>
                    </a:lnTo>
                    <a:lnTo>
                      <a:pt x="494" y="51"/>
                    </a:lnTo>
                    <a:lnTo>
                      <a:pt x="454" y="49"/>
                    </a:lnTo>
                    <a:lnTo>
                      <a:pt x="415" y="46"/>
                    </a:lnTo>
                    <a:lnTo>
                      <a:pt x="376" y="43"/>
                    </a:lnTo>
                    <a:lnTo>
                      <a:pt x="336" y="41"/>
                    </a:lnTo>
                    <a:lnTo>
                      <a:pt x="298" y="37"/>
                    </a:lnTo>
                    <a:lnTo>
                      <a:pt x="261" y="35"/>
                    </a:lnTo>
                    <a:lnTo>
                      <a:pt x="226" y="33"/>
                    </a:lnTo>
                    <a:lnTo>
                      <a:pt x="191" y="29"/>
                    </a:lnTo>
                    <a:lnTo>
                      <a:pt x="159" y="27"/>
                    </a:lnTo>
                    <a:lnTo>
                      <a:pt x="128" y="25"/>
                    </a:lnTo>
                    <a:lnTo>
                      <a:pt x="100" y="22"/>
                    </a:lnTo>
                    <a:lnTo>
                      <a:pt x="74" y="20"/>
                    </a:lnTo>
                    <a:lnTo>
                      <a:pt x="51" y="18"/>
                    </a:lnTo>
                    <a:lnTo>
                      <a:pt x="31" y="15"/>
                    </a:lnTo>
                    <a:lnTo>
                      <a:pt x="14" y="13"/>
                    </a:lnTo>
                    <a:lnTo>
                      <a:pt x="0" y="12"/>
                    </a:lnTo>
                    <a:lnTo>
                      <a:pt x="37" y="0"/>
                    </a:lnTo>
                    <a:lnTo>
                      <a:pt x="39" y="0"/>
                    </a:lnTo>
                    <a:lnTo>
                      <a:pt x="46" y="2"/>
                    </a:lnTo>
                    <a:lnTo>
                      <a:pt x="56" y="2"/>
                    </a:lnTo>
                    <a:lnTo>
                      <a:pt x="71" y="3"/>
                    </a:lnTo>
                    <a:lnTo>
                      <a:pt x="89" y="4"/>
                    </a:lnTo>
                    <a:lnTo>
                      <a:pt x="111" y="5"/>
                    </a:lnTo>
                    <a:lnTo>
                      <a:pt x="135" y="7"/>
                    </a:lnTo>
                    <a:lnTo>
                      <a:pt x="161" y="10"/>
                    </a:lnTo>
                    <a:lnTo>
                      <a:pt x="191" y="11"/>
                    </a:lnTo>
                    <a:lnTo>
                      <a:pt x="223" y="13"/>
                    </a:lnTo>
                    <a:lnTo>
                      <a:pt x="257" y="15"/>
                    </a:lnTo>
                    <a:lnTo>
                      <a:pt x="293" y="19"/>
                    </a:lnTo>
                    <a:lnTo>
                      <a:pt x="329" y="21"/>
                    </a:lnTo>
                    <a:lnTo>
                      <a:pt x="367" y="23"/>
                    </a:lnTo>
                    <a:lnTo>
                      <a:pt x="407" y="26"/>
                    </a:lnTo>
                    <a:lnTo>
                      <a:pt x="447" y="29"/>
                    </a:lnTo>
                    <a:lnTo>
                      <a:pt x="486" y="31"/>
                    </a:lnTo>
                    <a:lnTo>
                      <a:pt x="526" y="35"/>
                    </a:lnTo>
                    <a:lnTo>
                      <a:pt x="567" y="37"/>
                    </a:lnTo>
                    <a:lnTo>
                      <a:pt x="606" y="41"/>
                    </a:lnTo>
                    <a:lnTo>
                      <a:pt x="645" y="43"/>
                    </a:lnTo>
                    <a:lnTo>
                      <a:pt x="683" y="45"/>
                    </a:lnTo>
                    <a:lnTo>
                      <a:pt x="720" y="48"/>
                    </a:lnTo>
                    <a:lnTo>
                      <a:pt x="756" y="50"/>
                    </a:lnTo>
                    <a:lnTo>
                      <a:pt x="789" y="52"/>
                    </a:lnTo>
                    <a:lnTo>
                      <a:pt x="821" y="55"/>
                    </a:lnTo>
                    <a:lnTo>
                      <a:pt x="850" y="57"/>
                    </a:lnTo>
                    <a:lnTo>
                      <a:pt x="877" y="59"/>
                    </a:lnTo>
                    <a:lnTo>
                      <a:pt x="901" y="60"/>
                    </a:lnTo>
                    <a:lnTo>
                      <a:pt x="922" y="61"/>
                    </a:lnTo>
                    <a:lnTo>
                      <a:pt x="940" y="63"/>
                    </a:lnTo>
                    <a:lnTo>
                      <a:pt x="954" y="64"/>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8" name="Freeform 247"/>
              <p:cNvSpPr>
                <a:spLocks/>
              </p:cNvSpPr>
              <p:nvPr/>
            </p:nvSpPr>
            <p:spPr bwMode="auto">
              <a:xfrm>
                <a:off x="2255" y="857"/>
                <a:ext cx="73" cy="549"/>
              </a:xfrm>
              <a:custGeom>
                <a:avLst/>
                <a:gdLst>
                  <a:gd name="T0" fmla="*/ 1 w 145"/>
                  <a:gd name="T1" fmla="*/ 1 h 1097"/>
                  <a:gd name="T2" fmla="*/ 1 w 145"/>
                  <a:gd name="T3" fmla="*/ 1 h 1097"/>
                  <a:gd name="T4" fmla="*/ 1 w 145"/>
                  <a:gd name="T5" fmla="*/ 1 h 1097"/>
                  <a:gd name="T6" fmla="*/ 1 w 145"/>
                  <a:gd name="T7" fmla="*/ 1 h 1097"/>
                  <a:gd name="T8" fmla="*/ 1 w 145"/>
                  <a:gd name="T9" fmla="*/ 1 h 1097"/>
                  <a:gd name="T10" fmla="*/ 1 w 145"/>
                  <a:gd name="T11" fmla="*/ 1 h 1097"/>
                  <a:gd name="T12" fmla="*/ 1 w 145"/>
                  <a:gd name="T13" fmla="*/ 1 h 1097"/>
                  <a:gd name="T14" fmla="*/ 1 w 145"/>
                  <a:gd name="T15" fmla="*/ 1 h 1097"/>
                  <a:gd name="T16" fmla="*/ 1 w 145"/>
                  <a:gd name="T17" fmla="*/ 1 h 1097"/>
                  <a:gd name="T18" fmla="*/ 1 w 145"/>
                  <a:gd name="T19" fmla="*/ 1 h 1097"/>
                  <a:gd name="T20" fmla="*/ 1 w 145"/>
                  <a:gd name="T21" fmla="*/ 1 h 1097"/>
                  <a:gd name="T22" fmla="*/ 1 w 145"/>
                  <a:gd name="T23" fmla="*/ 1 h 1097"/>
                  <a:gd name="T24" fmla="*/ 0 w 145"/>
                  <a:gd name="T25" fmla="*/ 0 h 1097"/>
                  <a:gd name="T26" fmla="*/ 1 w 145"/>
                  <a:gd name="T27" fmla="*/ 1 h 1097"/>
                  <a:gd name="T28" fmla="*/ 1 w 145"/>
                  <a:gd name="T29" fmla="*/ 1 h 1097"/>
                  <a:gd name="T30" fmla="*/ 1 w 145"/>
                  <a:gd name="T31" fmla="*/ 1 h 1097"/>
                  <a:gd name="T32" fmla="*/ 1 w 145"/>
                  <a:gd name="T33" fmla="*/ 1 h 1097"/>
                  <a:gd name="T34" fmla="*/ 1 w 145"/>
                  <a:gd name="T35" fmla="*/ 1 h 1097"/>
                  <a:gd name="T36" fmla="*/ 1 w 145"/>
                  <a:gd name="T37" fmla="*/ 1 h 1097"/>
                  <a:gd name="T38" fmla="*/ 1 w 145"/>
                  <a:gd name="T39" fmla="*/ 1 h 1097"/>
                  <a:gd name="T40" fmla="*/ 1 w 145"/>
                  <a:gd name="T41" fmla="*/ 1 h 1097"/>
                  <a:gd name="T42" fmla="*/ 1 w 145"/>
                  <a:gd name="T43" fmla="*/ 1 h 1097"/>
                  <a:gd name="T44" fmla="*/ 1 w 145"/>
                  <a:gd name="T45" fmla="*/ 1 h 1097"/>
                  <a:gd name="T46" fmla="*/ 1 w 145"/>
                  <a:gd name="T47" fmla="*/ 1 h 1097"/>
                  <a:gd name="T48" fmla="*/ 1 w 145"/>
                  <a:gd name="T49" fmla="*/ 1 h 109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5"/>
                  <a:gd name="T76" fmla="*/ 0 h 1097"/>
                  <a:gd name="T77" fmla="*/ 145 w 145"/>
                  <a:gd name="T78" fmla="*/ 1097 h 109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5" h="1097">
                    <a:moveTo>
                      <a:pt x="145" y="1038"/>
                    </a:moveTo>
                    <a:lnTo>
                      <a:pt x="142" y="1054"/>
                    </a:lnTo>
                    <a:lnTo>
                      <a:pt x="138" y="1072"/>
                    </a:lnTo>
                    <a:lnTo>
                      <a:pt x="132" y="1089"/>
                    </a:lnTo>
                    <a:lnTo>
                      <a:pt x="124" y="1097"/>
                    </a:lnTo>
                    <a:lnTo>
                      <a:pt x="114" y="1023"/>
                    </a:lnTo>
                    <a:lnTo>
                      <a:pt x="99" y="889"/>
                    </a:lnTo>
                    <a:lnTo>
                      <a:pt x="79" y="718"/>
                    </a:lnTo>
                    <a:lnTo>
                      <a:pt x="60" y="528"/>
                    </a:lnTo>
                    <a:lnTo>
                      <a:pt x="39" y="340"/>
                    </a:lnTo>
                    <a:lnTo>
                      <a:pt x="22" y="176"/>
                    </a:lnTo>
                    <a:lnTo>
                      <a:pt x="8" y="56"/>
                    </a:lnTo>
                    <a:lnTo>
                      <a:pt x="0" y="0"/>
                    </a:lnTo>
                    <a:lnTo>
                      <a:pt x="5" y="5"/>
                    </a:lnTo>
                    <a:lnTo>
                      <a:pt x="11" y="11"/>
                    </a:lnTo>
                    <a:lnTo>
                      <a:pt x="16" y="20"/>
                    </a:lnTo>
                    <a:lnTo>
                      <a:pt x="23" y="24"/>
                    </a:lnTo>
                    <a:lnTo>
                      <a:pt x="33" y="73"/>
                    </a:lnTo>
                    <a:lnTo>
                      <a:pt x="49" y="189"/>
                    </a:lnTo>
                    <a:lnTo>
                      <a:pt x="69" y="351"/>
                    </a:lnTo>
                    <a:lnTo>
                      <a:pt x="91" y="537"/>
                    </a:lnTo>
                    <a:lnTo>
                      <a:pt x="110" y="721"/>
                    </a:lnTo>
                    <a:lnTo>
                      <a:pt x="129" y="881"/>
                    </a:lnTo>
                    <a:lnTo>
                      <a:pt x="140" y="995"/>
                    </a:lnTo>
                    <a:lnTo>
                      <a:pt x="145" y="1038"/>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9" name="Freeform 248"/>
              <p:cNvSpPr>
                <a:spLocks/>
              </p:cNvSpPr>
              <p:nvPr/>
            </p:nvSpPr>
            <p:spPr bwMode="auto">
              <a:xfrm>
                <a:off x="2217" y="901"/>
                <a:ext cx="54" cy="429"/>
              </a:xfrm>
              <a:custGeom>
                <a:avLst/>
                <a:gdLst>
                  <a:gd name="T0" fmla="*/ 0 w 109"/>
                  <a:gd name="T1" fmla="*/ 1 h 858"/>
                  <a:gd name="T2" fmla="*/ 0 w 109"/>
                  <a:gd name="T3" fmla="*/ 1 h 858"/>
                  <a:gd name="T4" fmla="*/ 0 w 109"/>
                  <a:gd name="T5" fmla="*/ 1 h 858"/>
                  <a:gd name="T6" fmla="*/ 0 w 109"/>
                  <a:gd name="T7" fmla="*/ 1 h 858"/>
                  <a:gd name="T8" fmla="*/ 0 w 109"/>
                  <a:gd name="T9" fmla="*/ 1 h 858"/>
                  <a:gd name="T10" fmla="*/ 0 w 109"/>
                  <a:gd name="T11" fmla="*/ 1 h 858"/>
                  <a:gd name="T12" fmla="*/ 0 w 109"/>
                  <a:gd name="T13" fmla="*/ 1 h 858"/>
                  <a:gd name="T14" fmla="*/ 0 w 109"/>
                  <a:gd name="T15" fmla="*/ 1 h 858"/>
                  <a:gd name="T16" fmla="*/ 0 w 109"/>
                  <a:gd name="T17" fmla="*/ 1 h 858"/>
                  <a:gd name="T18" fmla="*/ 0 w 109"/>
                  <a:gd name="T19" fmla="*/ 1 h 858"/>
                  <a:gd name="T20" fmla="*/ 0 w 109"/>
                  <a:gd name="T21" fmla="*/ 1 h 858"/>
                  <a:gd name="T22" fmla="*/ 0 w 109"/>
                  <a:gd name="T23" fmla="*/ 1 h 858"/>
                  <a:gd name="T24" fmla="*/ 0 w 109"/>
                  <a:gd name="T25" fmla="*/ 1 h 858"/>
                  <a:gd name="T26" fmla="*/ 0 w 109"/>
                  <a:gd name="T27" fmla="*/ 1 h 858"/>
                  <a:gd name="T28" fmla="*/ 0 w 109"/>
                  <a:gd name="T29" fmla="*/ 1 h 858"/>
                  <a:gd name="T30" fmla="*/ 0 w 109"/>
                  <a:gd name="T31" fmla="*/ 1 h 858"/>
                  <a:gd name="T32" fmla="*/ 0 w 109"/>
                  <a:gd name="T33" fmla="*/ 1 h 858"/>
                  <a:gd name="T34" fmla="*/ 0 w 109"/>
                  <a:gd name="T35" fmla="*/ 1 h 858"/>
                  <a:gd name="T36" fmla="*/ 0 w 109"/>
                  <a:gd name="T37" fmla="*/ 1 h 858"/>
                  <a:gd name="T38" fmla="*/ 0 w 109"/>
                  <a:gd name="T39" fmla="*/ 1 h 858"/>
                  <a:gd name="T40" fmla="*/ 0 w 109"/>
                  <a:gd name="T41" fmla="*/ 1 h 858"/>
                  <a:gd name="T42" fmla="*/ 0 w 109"/>
                  <a:gd name="T43" fmla="*/ 0 h 858"/>
                  <a:gd name="T44" fmla="*/ 0 w 109"/>
                  <a:gd name="T45" fmla="*/ 1 h 858"/>
                  <a:gd name="T46" fmla="*/ 0 w 109"/>
                  <a:gd name="T47" fmla="*/ 1 h 858"/>
                  <a:gd name="T48" fmla="*/ 0 w 109"/>
                  <a:gd name="T49" fmla="*/ 1 h 858"/>
                  <a:gd name="T50" fmla="*/ 0 w 109"/>
                  <a:gd name="T51" fmla="*/ 1 h 858"/>
                  <a:gd name="T52" fmla="*/ 0 w 109"/>
                  <a:gd name="T53" fmla="*/ 1 h 858"/>
                  <a:gd name="T54" fmla="*/ 0 w 109"/>
                  <a:gd name="T55" fmla="*/ 1 h 858"/>
                  <a:gd name="T56" fmla="*/ 0 w 109"/>
                  <a:gd name="T57" fmla="*/ 1 h 8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9"/>
                  <a:gd name="T88" fmla="*/ 0 h 858"/>
                  <a:gd name="T89" fmla="*/ 109 w 109"/>
                  <a:gd name="T90" fmla="*/ 858 h 8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9" h="858">
                    <a:moveTo>
                      <a:pt x="38" y="44"/>
                    </a:moveTo>
                    <a:lnTo>
                      <a:pt x="47" y="103"/>
                    </a:lnTo>
                    <a:lnTo>
                      <a:pt x="57" y="206"/>
                    </a:lnTo>
                    <a:lnTo>
                      <a:pt x="68" y="336"/>
                    </a:lnTo>
                    <a:lnTo>
                      <a:pt x="81" y="479"/>
                    </a:lnTo>
                    <a:lnTo>
                      <a:pt x="91" y="617"/>
                    </a:lnTo>
                    <a:lnTo>
                      <a:pt x="101" y="736"/>
                    </a:lnTo>
                    <a:lnTo>
                      <a:pt x="106" y="819"/>
                    </a:lnTo>
                    <a:lnTo>
                      <a:pt x="109" y="850"/>
                    </a:lnTo>
                    <a:lnTo>
                      <a:pt x="105" y="853"/>
                    </a:lnTo>
                    <a:lnTo>
                      <a:pt x="101" y="854"/>
                    </a:lnTo>
                    <a:lnTo>
                      <a:pt x="94" y="855"/>
                    </a:lnTo>
                    <a:lnTo>
                      <a:pt x="88" y="858"/>
                    </a:lnTo>
                    <a:lnTo>
                      <a:pt x="81" y="822"/>
                    </a:lnTo>
                    <a:lnTo>
                      <a:pt x="72" y="733"/>
                    </a:lnTo>
                    <a:lnTo>
                      <a:pt x="59" y="609"/>
                    </a:lnTo>
                    <a:lnTo>
                      <a:pt x="47" y="464"/>
                    </a:lnTo>
                    <a:lnTo>
                      <a:pt x="33" y="315"/>
                    </a:lnTo>
                    <a:lnTo>
                      <a:pt x="20" y="178"/>
                    </a:lnTo>
                    <a:lnTo>
                      <a:pt x="8" y="67"/>
                    </a:lnTo>
                    <a:lnTo>
                      <a:pt x="0" y="2"/>
                    </a:lnTo>
                    <a:lnTo>
                      <a:pt x="11" y="0"/>
                    </a:lnTo>
                    <a:lnTo>
                      <a:pt x="18" y="1"/>
                    </a:lnTo>
                    <a:lnTo>
                      <a:pt x="23" y="5"/>
                    </a:lnTo>
                    <a:lnTo>
                      <a:pt x="27" y="12"/>
                    </a:lnTo>
                    <a:lnTo>
                      <a:pt x="30" y="20"/>
                    </a:lnTo>
                    <a:lnTo>
                      <a:pt x="33" y="29"/>
                    </a:lnTo>
                    <a:lnTo>
                      <a:pt x="35" y="38"/>
                    </a:lnTo>
                    <a:lnTo>
                      <a:pt x="38" y="44"/>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0" name="Freeform 249"/>
              <p:cNvSpPr>
                <a:spLocks/>
              </p:cNvSpPr>
              <p:nvPr/>
            </p:nvSpPr>
            <p:spPr bwMode="auto">
              <a:xfrm>
                <a:off x="1727" y="1346"/>
                <a:ext cx="538" cy="24"/>
              </a:xfrm>
              <a:custGeom>
                <a:avLst/>
                <a:gdLst>
                  <a:gd name="T0" fmla="*/ 1 w 1076"/>
                  <a:gd name="T1" fmla="*/ 1 h 47"/>
                  <a:gd name="T2" fmla="*/ 1 w 1076"/>
                  <a:gd name="T3" fmla="*/ 1 h 47"/>
                  <a:gd name="T4" fmla="*/ 1 w 1076"/>
                  <a:gd name="T5" fmla="*/ 1 h 47"/>
                  <a:gd name="T6" fmla="*/ 1 w 1076"/>
                  <a:gd name="T7" fmla="*/ 1 h 47"/>
                  <a:gd name="T8" fmla="*/ 1 w 1076"/>
                  <a:gd name="T9" fmla="*/ 1 h 47"/>
                  <a:gd name="T10" fmla="*/ 1 w 1076"/>
                  <a:gd name="T11" fmla="*/ 1 h 47"/>
                  <a:gd name="T12" fmla="*/ 1 w 1076"/>
                  <a:gd name="T13" fmla="*/ 1 h 47"/>
                  <a:gd name="T14" fmla="*/ 1 w 1076"/>
                  <a:gd name="T15" fmla="*/ 1 h 47"/>
                  <a:gd name="T16" fmla="*/ 1 w 1076"/>
                  <a:gd name="T17" fmla="*/ 1 h 47"/>
                  <a:gd name="T18" fmla="*/ 1 w 1076"/>
                  <a:gd name="T19" fmla="*/ 1 h 47"/>
                  <a:gd name="T20" fmla="*/ 1 w 1076"/>
                  <a:gd name="T21" fmla="*/ 1 h 47"/>
                  <a:gd name="T22" fmla="*/ 1 w 1076"/>
                  <a:gd name="T23" fmla="*/ 1 h 47"/>
                  <a:gd name="T24" fmla="*/ 1 w 1076"/>
                  <a:gd name="T25" fmla="*/ 1 h 47"/>
                  <a:gd name="T26" fmla="*/ 1 w 1076"/>
                  <a:gd name="T27" fmla="*/ 1 h 47"/>
                  <a:gd name="T28" fmla="*/ 1 w 1076"/>
                  <a:gd name="T29" fmla="*/ 1 h 47"/>
                  <a:gd name="T30" fmla="*/ 1 w 1076"/>
                  <a:gd name="T31" fmla="*/ 1 h 47"/>
                  <a:gd name="T32" fmla="*/ 1 w 1076"/>
                  <a:gd name="T33" fmla="*/ 1 h 47"/>
                  <a:gd name="T34" fmla="*/ 1 w 1076"/>
                  <a:gd name="T35" fmla="*/ 1 h 47"/>
                  <a:gd name="T36" fmla="*/ 1 w 1076"/>
                  <a:gd name="T37" fmla="*/ 1 h 47"/>
                  <a:gd name="T38" fmla="*/ 1 w 1076"/>
                  <a:gd name="T39" fmla="*/ 1 h 47"/>
                  <a:gd name="T40" fmla="*/ 1 w 1076"/>
                  <a:gd name="T41" fmla="*/ 1 h 47"/>
                  <a:gd name="T42" fmla="*/ 1 w 1076"/>
                  <a:gd name="T43" fmla="*/ 1 h 47"/>
                  <a:gd name="T44" fmla="*/ 1 w 1076"/>
                  <a:gd name="T45" fmla="*/ 1 h 47"/>
                  <a:gd name="T46" fmla="*/ 1 w 1076"/>
                  <a:gd name="T47" fmla="*/ 1 h 47"/>
                  <a:gd name="T48" fmla="*/ 0 w 1076"/>
                  <a:gd name="T49" fmla="*/ 1 h 47"/>
                  <a:gd name="T50" fmla="*/ 1 w 1076"/>
                  <a:gd name="T51" fmla="*/ 1 h 47"/>
                  <a:gd name="T52" fmla="*/ 1 w 1076"/>
                  <a:gd name="T53" fmla="*/ 1 h 47"/>
                  <a:gd name="T54" fmla="*/ 1 w 1076"/>
                  <a:gd name="T55" fmla="*/ 1 h 47"/>
                  <a:gd name="T56" fmla="*/ 1 w 1076"/>
                  <a:gd name="T57" fmla="*/ 1 h 47"/>
                  <a:gd name="T58" fmla="*/ 1 w 1076"/>
                  <a:gd name="T59" fmla="*/ 1 h 47"/>
                  <a:gd name="T60" fmla="*/ 1 w 1076"/>
                  <a:gd name="T61" fmla="*/ 1 h 47"/>
                  <a:gd name="T62" fmla="*/ 1 w 1076"/>
                  <a:gd name="T63" fmla="*/ 1 h 47"/>
                  <a:gd name="T64" fmla="*/ 1 w 1076"/>
                  <a:gd name="T65" fmla="*/ 1 h 47"/>
                  <a:gd name="T66" fmla="*/ 1 w 1076"/>
                  <a:gd name="T67" fmla="*/ 1 h 47"/>
                  <a:gd name="T68" fmla="*/ 1 w 1076"/>
                  <a:gd name="T69" fmla="*/ 1 h 47"/>
                  <a:gd name="T70" fmla="*/ 1 w 1076"/>
                  <a:gd name="T71" fmla="*/ 1 h 47"/>
                  <a:gd name="T72" fmla="*/ 1 w 1076"/>
                  <a:gd name="T73" fmla="*/ 1 h 47"/>
                  <a:gd name="T74" fmla="*/ 1 w 1076"/>
                  <a:gd name="T75" fmla="*/ 1 h 47"/>
                  <a:gd name="T76" fmla="*/ 1 w 1076"/>
                  <a:gd name="T77" fmla="*/ 1 h 47"/>
                  <a:gd name="T78" fmla="*/ 1 w 1076"/>
                  <a:gd name="T79" fmla="*/ 1 h 47"/>
                  <a:gd name="T80" fmla="*/ 1 w 1076"/>
                  <a:gd name="T81" fmla="*/ 1 h 47"/>
                  <a:gd name="T82" fmla="*/ 1 w 1076"/>
                  <a:gd name="T83" fmla="*/ 1 h 47"/>
                  <a:gd name="T84" fmla="*/ 1 w 1076"/>
                  <a:gd name="T85" fmla="*/ 1 h 47"/>
                  <a:gd name="T86" fmla="*/ 1 w 1076"/>
                  <a:gd name="T87" fmla="*/ 1 h 47"/>
                  <a:gd name="T88" fmla="*/ 1 w 1076"/>
                  <a:gd name="T89" fmla="*/ 1 h 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76"/>
                  <a:gd name="T136" fmla="*/ 0 h 47"/>
                  <a:gd name="T137" fmla="*/ 1076 w 1076"/>
                  <a:gd name="T138" fmla="*/ 47 h 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76" h="47">
                    <a:moveTo>
                      <a:pt x="968" y="15"/>
                    </a:moveTo>
                    <a:lnTo>
                      <a:pt x="979" y="15"/>
                    </a:lnTo>
                    <a:lnTo>
                      <a:pt x="992" y="15"/>
                    </a:lnTo>
                    <a:lnTo>
                      <a:pt x="1005" y="14"/>
                    </a:lnTo>
                    <a:lnTo>
                      <a:pt x="1017" y="12"/>
                    </a:lnTo>
                    <a:lnTo>
                      <a:pt x="1031" y="10"/>
                    </a:lnTo>
                    <a:lnTo>
                      <a:pt x="1046" y="8"/>
                    </a:lnTo>
                    <a:lnTo>
                      <a:pt x="1061" y="4"/>
                    </a:lnTo>
                    <a:lnTo>
                      <a:pt x="1076" y="0"/>
                    </a:lnTo>
                    <a:lnTo>
                      <a:pt x="1074" y="8"/>
                    </a:lnTo>
                    <a:lnTo>
                      <a:pt x="1069" y="14"/>
                    </a:lnTo>
                    <a:lnTo>
                      <a:pt x="1064" y="19"/>
                    </a:lnTo>
                    <a:lnTo>
                      <a:pt x="1055" y="23"/>
                    </a:lnTo>
                    <a:lnTo>
                      <a:pt x="1046" y="26"/>
                    </a:lnTo>
                    <a:lnTo>
                      <a:pt x="1036" y="30"/>
                    </a:lnTo>
                    <a:lnTo>
                      <a:pt x="1024" y="32"/>
                    </a:lnTo>
                    <a:lnTo>
                      <a:pt x="1011" y="35"/>
                    </a:lnTo>
                    <a:lnTo>
                      <a:pt x="999" y="35"/>
                    </a:lnTo>
                    <a:lnTo>
                      <a:pt x="984" y="34"/>
                    </a:lnTo>
                    <a:lnTo>
                      <a:pt x="964" y="34"/>
                    </a:lnTo>
                    <a:lnTo>
                      <a:pt x="941" y="34"/>
                    </a:lnTo>
                    <a:lnTo>
                      <a:pt x="914" y="34"/>
                    </a:lnTo>
                    <a:lnTo>
                      <a:pt x="884" y="34"/>
                    </a:lnTo>
                    <a:lnTo>
                      <a:pt x="852" y="34"/>
                    </a:lnTo>
                    <a:lnTo>
                      <a:pt x="816" y="34"/>
                    </a:lnTo>
                    <a:lnTo>
                      <a:pt x="778" y="34"/>
                    </a:lnTo>
                    <a:lnTo>
                      <a:pt x="737" y="34"/>
                    </a:lnTo>
                    <a:lnTo>
                      <a:pt x="696" y="34"/>
                    </a:lnTo>
                    <a:lnTo>
                      <a:pt x="653" y="34"/>
                    </a:lnTo>
                    <a:lnTo>
                      <a:pt x="610" y="35"/>
                    </a:lnTo>
                    <a:lnTo>
                      <a:pt x="566" y="35"/>
                    </a:lnTo>
                    <a:lnTo>
                      <a:pt x="521" y="35"/>
                    </a:lnTo>
                    <a:lnTo>
                      <a:pt x="476" y="37"/>
                    </a:lnTo>
                    <a:lnTo>
                      <a:pt x="431" y="37"/>
                    </a:lnTo>
                    <a:lnTo>
                      <a:pt x="387" y="38"/>
                    </a:lnTo>
                    <a:lnTo>
                      <a:pt x="343" y="38"/>
                    </a:lnTo>
                    <a:lnTo>
                      <a:pt x="302" y="39"/>
                    </a:lnTo>
                    <a:lnTo>
                      <a:pt x="261" y="39"/>
                    </a:lnTo>
                    <a:lnTo>
                      <a:pt x="222" y="40"/>
                    </a:lnTo>
                    <a:lnTo>
                      <a:pt x="186" y="41"/>
                    </a:lnTo>
                    <a:lnTo>
                      <a:pt x="151" y="41"/>
                    </a:lnTo>
                    <a:lnTo>
                      <a:pt x="120" y="42"/>
                    </a:lnTo>
                    <a:lnTo>
                      <a:pt x="91" y="42"/>
                    </a:lnTo>
                    <a:lnTo>
                      <a:pt x="67" y="44"/>
                    </a:lnTo>
                    <a:lnTo>
                      <a:pt x="45" y="45"/>
                    </a:lnTo>
                    <a:lnTo>
                      <a:pt x="28" y="45"/>
                    </a:lnTo>
                    <a:lnTo>
                      <a:pt x="15" y="46"/>
                    </a:lnTo>
                    <a:lnTo>
                      <a:pt x="7" y="46"/>
                    </a:lnTo>
                    <a:lnTo>
                      <a:pt x="4" y="47"/>
                    </a:lnTo>
                    <a:lnTo>
                      <a:pt x="0" y="44"/>
                    </a:lnTo>
                    <a:lnTo>
                      <a:pt x="5" y="38"/>
                    </a:lnTo>
                    <a:lnTo>
                      <a:pt x="11" y="32"/>
                    </a:lnTo>
                    <a:lnTo>
                      <a:pt x="16" y="25"/>
                    </a:lnTo>
                    <a:lnTo>
                      <a:pt x="23" y="19"/>
                    </a:lnTo>
                    <a:lnTo>
                      <a:pt x="30" y="14"/>
                    </a:lnTo>
                    <a:lnTo>
                      <a:pt x="38" y="9"/>
                    </a:lnTo>
                    <a:lnTo>
                      <a:pt x="46" y="7"/>
                    </a:lnTo>
                    <a:lnTo>
                      <a:pt x="55" y="6"/>
                    </a:lnTo>
                    <a:lnTo>
                      <a:pt x="58" y="6"/>
                    </a:lnTo>
                    <a:lnTo>
                      <a:pt x="65" y="6"/>
                    </a:lnTo>
                    <a:lnTo>
                      <a:pt x="75" y="6"/>
                    </a:lnTo>
                    <a:lnTo>
                      <a:pt x="90" y="6"/>
                    </a:lnTo>
                    <a:lnTo>
                      <a:pt x="108" y="6"/>
                    </a:lnTo>
                    <a:lnTo>
                      <a:pt x="129" y="6"/>
                    </a:lnTo>
                    <a:lnTo>
                      <a:pt x="155" y="6"/>
                    </a:lnTo>
                    <a:lnTo>
                      <a:pt x="182" y="6"/>
                    </a:lnTo>
                    <a:lnTo>
                      <a:pt x="211" y="6"/>
                    </a:lnTo>
                    <a:lnTo>
                      <a:pt x="243" y="6"/>
                    </a:lnTo>
                    <a:lnTo>
                      <a:pt x="278" y="6"/>
                    </a:lnTo>
                    <a:lnTo>
                      <a:pt x="314" y="6"/>
                    </a:lnTo>
                    <a:lnTo>
                      <a:pt x="350" y="7"/>
                    </a:lnTo>
                    <a:lnTo>
                      <a:pt x="390" y="7"/>
                    </a:lnTo>
                    <a:lnTo>
                      <a:pt x="429" y="7"/>
                    </a:lnTo>
                    <a:lnTo>
                      <a:pt x="468" y="7"/>
                    </a:lnTo>
                    <a:lnTo>
                      <a:pt x="508" y="7"/>
                    </a:lnTo>
                    <a:lnTo>
                      <a:pt x="549" y="7"/>
                    </a:lnTo>
                    <a:lnTo>
                      <a:pt x="589" y="8"/>
                    </a:lnTo>
                    <a:lnTo>
                      <a:pt x="628" y="8"/>
                    </a:lnTo>
                    <a:lnTo>
                      <a:pt x="667" y="8"/>
                    </a:lnTo>
                    <a:lnTo>
                      <a:pt x="705" y="9"/>
                    </a:lnTo>
                    <a:lnTo>
                      <a:pt x="741" y="9"/>
                    </a:lnTo>
                    <a:lnTo>
                      <a:pt x="777" y="9"/>
                    </a:lnTo>
                    <a:lnTo>
                      <a:pt x="809" y="10"/>
                    </a:lnTo>
                    <a:lnTo>
                      <a:pt x="840" y="10"/>
                    </a:lnTo>
                    <a:lnTo>
                      <a:pt x="869" y="11"/>
                    </a:lnTo>
                    <a:lnTo>
                      <a:pt x="895" y="11"/>
                    </a:lnTo>
                    <a:lnTo>
                      <a:pt x="918" y="12"/>
                    </a:lnTo>
                    <a:lnTo>
                      <a:pt x="938" y="14"/>
                    </a:lnTo>
                    <a:lnTo>
                      <a:pt x="955" y="14"/>
                    </a:lnTo>
                    <a:lnTo>
                      <a:pt x="968" y="15"/>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1" name="Freeform 250"/>
              <p:cNvSpPr>
                <a:spLocks/>
              </p:cNvSpPr>
              <p:nvPr/>
            </p:nvSpPr>
            <p:spPr bwMode="auto">
              <a:xfrm>
                <a:off x="1687" y="1406"/>
                <a:ext cx="631" cy="19"/>
              </a:xfrm>
              <a:custGeom>
                <a:avLst/>
                <a:gdLst>
                  <a:gd name="T0" fmla="*/ 0 w 1263"/>
                  <a:gd name="T1" fmla="*/ 1 h 38"/>
                  <a:gd name="T2" fmla="*/ 0 w 1263"/>
                  <a:gd name="T3" fmla="*/ 1 h 38"/>
                  <a:gd name="T4" fmla="*/ 0 w 1263"/>
                  <a:gd name="T5" fmla="*/ 1 h 38"/>
                  <a:gd name="T6" fmla="*/ 0 w 1263"/>
                  <a:gd name="T7" fmla="*/ 1 h 38"/>
                  <a:gd name="T8" fmla="*/ 0 w 1263"/>
                  <a:gd name="T9" fmla="*/ 1 h 38"/>
                  <a:gd name="T10" fmla="*/ 0 w 1263"/>
                  <a:gd name="T11" fmla="*/ 1 h 38"/>
                  <a:gd name="T12" fmla="*/ 0 w 1263"/>
                  <a:gd name="T13" fmla="*/ 1 h 38"/>
                  <a:gd name="T14" fmla="*/ 0 w 1263"/>
                  <a:gd name="T15" fmla="*/ 1 h 38"/>
                  <a:gd name="T16" fmla="*/ 0 w 1263"/>
                  <a:gd name="T17" fmla="*/ 1 h 38"/>
                  <a:gd name="T18" fmla="*/ 0 w 1263"/>
                  <a:gd name="T19" fmla="*/ 1 h 38"/>
                  <a:gd name="T20" fmla="*/ 0 w 1263"/>
                  <a:gd name="T21" fmla="*/ 1 h 38"/>
                  <a:gd name="T22" fmla="*/ 0 w 1263"/>
                  <a:gd name="T23" fmla="*/ 1 h 38"/>
                  <a:gd name="T24" fmla="*/ 0 w 1263"/>
                  <a:gd name="T25" fmla="*/ 1 h 38"/>
                  <a:gd name="T26" fmla="*/ 0 w 1263"/>
                  <a:gd name="T27" fmla="*/ 1 h 38"/>
                  <a:gd name="T28" fmla="*/ 0 w 1263"/>
                  <a:gd name="T29" fmla="*/ 1 h 38"/>
                  <a:gd name="T30" fmla="*/ 0 w 1263"/>
                  <a:gd name="T31" fmla="*/ 1 h 38"/>
                  <a:gd name="T32" fmla="*/ 0 w 1263"/>
                  <a:gd name="T33" fmla="*/ 1 h 38"/>
                  <a:gd name="T34" fmla="*/ 0 w 1263"/>
                  <a:gd name="T35" fmla="*/ 1 h 38"/>
                  <a:gd name="T36" fmla="*/ 0 w 1263"/>
                  <a:gd name="T37" fmla="*/ 1 h 38"/>
                  <a:gd name="T38" fmla="*/ 0 w 1263"/>
                  <a:gd name="T39" fmla="*/ 1 h 38"/>
                  <a:gd name="T40" fmla="*/ 0 w 1263"/>
                  <a:gd name="T41" fmla="*/ 1 h 38"/>
                  <a:gd name="T42" fmla="*/ 0 w 1263"/>
                  <a:gd name="T43" fmla="*/ 1 h 38"/>
                  <a:gd name="T44" fmla="*/ 0 w 1263"/>
                  <a:gd name="T45" fmla="*/ 1 h 38"/>
                  <a:gd name="T46" fmla="*/ 0 w 1263"/>
                  <a:gd name="T47" fmla="*/ 1 h 38"/>
                  <a:gd name="T48" fmla="*/ 0 w 1263"/>
                  <a:gd name="T49" fmla="*/ 1 h 38"/>
                  <a:gd name="T50" fmla="*/ 0 w 1263"/>
                  <a:gd name="T51" fmla="*/ 1 h 38"/>
                  <a:gd name="T52" fmla="*/ 0 w 1263"/>
                  <a:gd name="T53" fmla="*/ 1 h 38"/>
                  <a:gd name="T54" fmla="*/ 0 w 1263"/>
                  <a:gd name="T55" fmla="*/ 1 h 38"/>
                  <a:gd name="T56" fmla="*/ 0 w 1263"/>
                  <a:gd name="T57" fmla="*/ 1 h 38"/>
                  <a:gd name="T58" fmla="*/ 0 w 1263"/>
                  <a:gd name="T59" fmla="*/ 1 h 38"/>
                  <a:gd name="T60" fmla="*/ 0 w 1263"/>
                  <a:gd name="T61" fmla="*/ 1 h 38"/>
                  <a:gd name="T62" fmla="*/ 0 w 1263"/>
                  <a:gd name="T63" fmla="*/ 1 h 38"/>
                  <a:gd name="T64" fmla="*/ 0 w 1263"/>
                  <a:gd name="T65" fmla="*/ 1 h 38"/>
                  <a:gd name="T66" fmla="*/ 0 w 1263"/>
                  <a:gd name="T67" fmla="*/ 1 h 38"/>
                  <a:gd name="T68" fmla="*/ 0 w 1263"/>
                  <a:gd name="T69" fmla="*/ 1 h 38"/>
                  <a:gd name="T70" fmla="*/ 0 w 1263"/>
                  <a:gd name="T71" fmla="*/ 0 h 38"/>
                  <a:gd name="T72" fmla="*/ 0 w 1263"/>
                  <a:gd name="T73" fmla="*/ 0 h 38"/>
                  <a:gd name="T74" fmla="*/ 0 w 1263"/>
                  <a:gd name="T75" fmla="*/ 0 h 38"/>
                  <a:gd name="T76" fmla="*/ 0 w 1263"/>
                  <a:gd name="T77" fmla="*/ 0 h 38"/>
                  <a:gd name="T78" fmla="*/ 0 w 1263"/>
                  <a:gd name="T79" fmla="*/ 0 h 38"/>
                  <a:gd name="T80" fmla="*/ 0 w 1263"/>
                  <a:gd name="T81" fmla="*/ 0 h 38"/>
                  <a:gd name="T82" fmla="*/ 0 w 1263"/>
                  <a:gd name="T83" fmla="*/ 0 h 38"/>
                  <a:gd name="T84" fmla="*/ 0 w 1263"/>
                  <a:gd name="T85" fmla="*/ 0 h 38"/>
                  <a:gd name="T86" fmla="*/ 0 w 1263"/>
                  <a:gd name="T87" fmla="*/ 0 h 38"/>
                  <a:gd name="T88" fmla="*/ 0 w 1263"/>
                  <a:gd name="T89" fmla="*/ 0 h 38"/>
                  <a:gd name="T90" fmla="*/ 0 w 1263"/>
                  <a:gd name="T91" fmla="*/ 1 h 38"/>
                  <a:gd name="T92" fmla="*/ 0 w 1263"/>
                  <a:gd name="T93" fmla="*/ 1 h 38"/>
                  <a:gd name="T94" fmla="*/ 0 w 1263"/>
                  <a:gd name="T95" fmla="*/ 1 h 38"/>
                  <a:gd name="T96" fmla="*/ 0 w 1263"/>
                  <a:gd name="T97" fmla="*/ 1 h 38"/>
                  <a:gd name="T98" fmla="*/ 0 w 1263"/>
                  <a:gd name="T99" fmla="*/ 1 h 38"/>
                  <a:gd name="T100" fmla="*/ 0 w 1263"/>
                  <a:gd name="T101" fmla="*/ 1 h 38"/>
                  <a:gd name="T102" fmla="*/ 0 w 1263"/>
                  <a:gd name="T103" fmla="*/ 1 h 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3"/>
                  <a:gd name="T157" fmla="*/ 0 h 38"/>
                  <a:gd name="T158" fmla="*/ 1263 w 1263"/>
                  <a:gd name="T159" fmla="*/ 38 h 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3" h="38">
                    <a:moveTo>
                      <a:pt x="1224" y="3"/>
                    </a:moveTo>
                    <a:lnTo>
                      <a:pt x="1229" y="5"/>
                    </a:lnTo>
                    <a:lnTo>
                      <a:pt x="1236" y="8"/>
                    </a:lnTo>
                    <a:lnTo>
                      <a:pt x="1241" y="11"/>
                    </a:lnTo>
                    <a:lnTo>
                      <a:pt x="1248" y="15"/>
                    </a:lnTo>
                    <a:lnTo>
                      <a:pt x="1254" y="18"/>
                    </a:lnTo>
                    <a:lnTo>
                      <a:pt x="1260" y="23"/>
                    </a:lnTo>
                    <a:lnTo>
                      <a:pt x="1262" y="27"/>
                    </a:lnTo>
                    <a:lnTo>
                      <a:pt x="1263" y="32"/>
                    </a:lnTo>
                    <a:lnTo>
                      <a:pt x="1251" y="30"/>
                    </a:lnTo>
                    <a:lnTo>
                      <a:pt x="1234" y="29"/>
                    </a:lnTo>
                    <a:lnTo>
                      <a:pt x="1214" y="27"/>
                    </a:lnTo>
                    <a:lnTo>
                      <a:pt x="1191" y="26"/>
                    </a:lnTo>
                    <a:lnTo>
                      <a:pt x="1163" y="25"/>
                    </a:lnTo>
                    <a:lnTo>
                      <a:pt x="1133" y="25"/>
                    </a:lnTo>
                    <a:lnTo>
                      <a:pt x="1100" y="25"/>
                    </a:lnTo>
                    <a:lnTo>
                      <a:pt x="1064" y="24"/>
                    </a:lnTo>
                    <a:lnTo>
                      <a:pt x="1026" y="25"/>
                    </a:lnTo>
                    <a:lnTo>
                      <a:pt x="987" y="25"/>
                    </a:lnTo>
                    <a:lnTo>
                      <a:pt x="945" y="25"/>
                    </a:lnTo>
                    <a:lnTo>
                      <a:pt x="903" y="25"/>
                    </a:lnTo>
                    <a:lnTo>
                      <a:pt x="859" y="26"/>
                    </a:lnTo>
                    <a:lnTo>
                      <a:pt x="814" y="27"/>
                    </a:lnTo>
                    <a:lnTo>
                      <a:pt x="769" y="27"/>
                    </a:lnTo>
                    <a:lnTo>
                      <a:pt x="724" y="29"/>
                    </a:lnTo>
                    <a:lnTo>
                      <a:pt x="679" y="30"/>
                    </a:lnTo>
                    <a:lnTo>
                      <a:pt x="634" y="31"/>
                    </a:lnTo>
                    <a:lnTo>
                      <a:pt x="589" y="32"/>
                    </a:lnTo>
                    <a:lnTo>
                      <a:pt x="547" y="32"/>
                    </a:lnTo>
                    <a:lnTo>
                      <a:pt x="504" y="33"/>
                    </a:lnTo>
                    <a:lnTo>
                      <a:pt x="464" y="34"/>
                    </a:lnTo>
                    <a:lnTo>
                      <a:pt x="424" y="35"/>
                    </a:lnTo>
                    <a:lnTo>
                      <a:pt x="388" y="35"/>
                    </a:lnTo>
                    <a:lnTo>
                      <a:pt x="352" y="37"/>
                    </a:lnTo>
                    <a:lnTo>
                      <a:pt x="320" y="37"/>
                    </a:lnTo>
                    <a:lnTo>
                      <a:pt x="291" y="38"/>
                    </a:lnTo>
                    <a:lnTo>
                      <a:pt x="264" y="38"/>
                    </a:lnTo>
                    <a:lnTo>
                      <a:pt x="241" y="38"/>
                    </a:lnTo>
                    <a:lnTo>
                      <a:pt x="223" y="38"/>
                    </a:lnTo>
                    <a:lnTo>
                      <a:pt x="208" y="37"/>
                    </a:lnTo>
                    <a:lnTo>
                      <a:pt x="196" y="37"/>
                    </a:lnTo>
                    <a:lnTo>
                      <a:pt x="188" y="37"/>
                    </a:lnTo>
                    <a:lnTo>
                      <a:pt x="178" y="35"/>
                    </a:lnTo>
                    <a:lnTo>
                      <a:pt x="165" y="35"/>
                    </a:lnTo>
                    <a:lnTo>
                      <a:pt x="151" y="34"/>
                    </a:lnTo>
                    <a:lnTo>
                      <a:pt x="135" y="34"/>
                    </a:lnTo>
                    <a:lnTo>
                      <a:pt x="119" y="34"/>
                    </a:lnTo>
                    <a:lnTo>
                      <a:pt x="102" y="33"/>
                    </a:lnTo>
                    <a:lnTo>
                      <a:pt x="86" y="33"/>
                    </a:lnTo>
                    <a:lnTo>
                      <a:pt x="68" y="32"/>
                    </a:lnTo>
                    <a:lnTo>
                      <a:pt x="53" y="32"/>
                    </a:lnTo>
                    <a:lnTo>
                      <a:pt x="39" y="32"/>
                    </a:lnTo>
                    <a:lnTo>
                      <a:pt x="26" y="31"/>
                    </a:lnTo>
                    <a:lnTo>
                      <a:pt x="15" y="31"/>
                    </a:lnTo>
                    <a:lnTo>
                      <a:pt x="7" y="31"/>
                    </a:lnTo>
                    <a:lnTo>
                      <a:pt x="3" y="31"/>
                    </a:lnTo>
                    <a:lnTo>
                      <a:pt x="0" y="31"/>
                    </a:lnTo>
                    <a:lnTo>
                      <a:pt x="11" y="27"/>
                    </a:lnTo>
                    <a:lnTo>
                      <a:pt x="20" y="24"/>
                    </a:lnTo>
                    <a:lnTo>
                      <a:pt x="30" y="20"/>
                    </a:lnTo>
                    <a:lnTo>
                      <a:pt x="42" y="17"/>
                    </a:lnTo>
                    <a:lnTo>
                      <a:pt x="52" y="15"/>
                    </a:lnTo>
                    <a:lnTo>
                      <a:pt x="64" y="12"/>
                    </a:lnTo>
                    <a:lnTo>
                      <a:pt x="75" y="10"/>
                    </a:lnTo>
                    <a:lnTo>
                      <a:pt x="87" y="8"/>
                    </a:lnTo>
                    <a:lnTo>
                      <a:pt x="98" y="7"/>
                    </a:lnTo>
                    <a:lnTo>
                      <a:pt x="111" y="4"/>
                    </a:lnTo>
                    <a:lnTo>
                      <a:pt x="124" y="3"/>
                    </a:lnTo>
                    <a:lnTo>
                      <a:pt x="136" y="2"/>
                    </a:lnTo>
                    <a:lnTo>
                      <a:pt x="150" y="1"/>
                    </a:lnTo>
                    <a:lnTo>
                      <a:pt x="163" y="1"/>
                    </a:lnTo>
                    <a:lnTo>
                      <a:pt x="178" y="0"/>
                    </a:lnTo>
                    <a:lnTo>
                      <a:pt x="192" y="0"/>
                    </a:lnTo>
                    <a:lnTo>
                      <a:pt x="194" y="0"/>
                    </a:lnTo>
                    <a:lnTo>
                      <a:pt x="203" y="0"/>
                    </a:lnTo>
                    <a:lnTo>
                      <a:pt x="216" y="0"/>
                    </a:lnTo>
                    <a:lnTo>
                      <a:pt x="234" y="0"/>
                    </a:lnTo>
                    <a:lnTo>
                      <a:pt x="256" y="0"/>
                    </a:lnTo>
                    <a:lnTo>
                      <a:pt x="283" y="0"/>
                    </a:lnTo>
                    <a:lnTo>
                      <a:pt x="313" y="0"/>
                    </a:lnTo>
                    <a:lnTo>
                      <a:pt x="346" y="0"/>
                    </a:lnTo>
                    <a:lnTo>
                      <a:pt x="382" y="0"/>
                    </a:lnTo>
                    <a:lnTo>
                      <a:pt x="421" y="0"/>
                    </a:lnTo>
                    <a:lnTo>
                      <a:pt x="461" y="0"/>
                    </a:lnTo>
                    <a:lnTo>
                      <a:pt x="505" y="0"/>
                    </a:lnTo>
                    <a:lnTo>
                      <a:pt x="549" y="0"/>
                    </a:lnTo>
                    <a:lnTo>
                      <a:pt x="595" y="0"/>
                    </a:lnTo>
                    <a:lnTo>
                      <a:pt x="641" y="0"/>
                    </a:lnTo>
                    <a:lnTo>
                      <a:pt x="688" y="0"/>
                    </a:lnTo>
                    <a:lnTo>
                      <a:pt x="736" y="0"/>
                    </a:lnTo>
                    <a:lnTo>
                      <a:pt x="783" y="1"/>
                    </a:lnTo>
                    <a:lnTo>
                      <a:pt x="829" y="1"/>
                    </a:lnTo>
                    <a:lnTo>
                      <a:pt x="875" y="1"/>
                    </a:lnTo>
                    <a:lnTo>
                      <a:pt x="919" y="1"/>
                    </a:lnTo>
                    <a:lnTo>
                      <a:pt x="961" y="1"/>
                    </a:lnTo>
                    <a:lnTo>
                      <a:pt x="1003" y="1"/>
                    </a:lnTo>
                    <a:lnTo>
                      <a:pt x="1041" y="1"/>
                    </a:lnTo>
                    <a:lnTo>
                      <a:pt x="1077" y="1"/>
                    </a:lnTo>
                    <a:lnTo>
                      <a:pt x="1110" y="2"/>
                    </a:lnTo>
                    <a:lnTo>
                      <a:pt x="1139" y="2"/>
                    </a:lnTo>
                    <a:lnTo>
                      <a:pt x="1165" y="2"/>
                    </a:lnTo>
                    <a:lnTo>
                      <a:pt x="1186" y="2"/>
                    </a:lnTo>
                    <a:lnTo>
                      <a:pt x="1204" y="2"/>
                    </a:lnTo>
                    <a:lnTo>
                      <a:pt x="1216" y="3"/>
                    </a:lnTo>
                    <a:lnTo>
                      <a:pt x="1224" y="3"/>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2" name="Freeform 251"/>
              <p:cNvSpPr>
                <a:spLocks/>
              </p:cNvSpPr>
              <p:nvPr/>
            </p:nvSpPr>
            <p:spPr bwMode="auto">
              <a:xfrm>
                <a:off x="1754" y="1435"/>
                <a:ext cx="53" cy="147"/>
              </a:xfrm>
              <a:custGeom>
                <a:avLst/>
                <a:gdLst>
                  <a:gd name="T0" fmla="*/ 0 w 106"/>
                  <a:gd name="T1" fmla="*/ 0 h 295"/>
                  <a:gd name="T2" fmla="*/ 1 w 106"/>
                  <a:gd name="T3" fmla="*/ 0 h 295"/>
                  <a:gd name="T4" fmla="*/ 1 w 106"/>
                  <a:gd name="T5" fmla="*/ 0 h 295"/>
                  <a:gd name="T6" fmla="*/ 1 w 106"/>
                  <a:gd name="T7" fmla="*/ 0 h 295"/>
                  <a:gd name="T8" fmla="*/ 1 w 106"/>
                  <a:gd name="T9" fmla="*/ 0 h 295"/>
                  <a:gd name="T10" fmla="*/ 1 w 106"/>
                  <a:gd name="T11" fmla="*/ 0 h 295"/>
                  <a:gd name="T12" fmla="*/ 1 w 106"/>
                  <a:gd name="T13" fmla="*/ 0 h 295"/>
                  <a:gd name="T14" fmla="*/ 1 w 106"/>
                  <a:gd name="T15" fmla="*/ 0 h 295"/>
                  <a:gd name="T16" fmla="*/ 1 w 106"/>
                  <a:gd name="T17" fmla="*/ 0 h 295"/>
                  <a:gd name="T18" fmla="*/ 1 w 106"/>
                  <a:gd name="T19" fmla="*/ 0 h 295"/>
                  <a:gd name="T20" fmla="*/ 1 w 106"/>
                  <a:gd name="T21" fmla="*/ 0 h 295"/>
                  <a:gd name="T22" fmla="*/ 1 w 106"/>
                  <a:gd name="T23" fmla="*/ 0 h 295"/>
                  <a:gd name="T24" fmla="*/ 1 w 106"/>
                  <a:gd name="T25" fmla="*/ 0 h 295"/>
                  <a:gd name="T26" fmla="*/ 1 w 106"/>
                  <a:gd name="T27" fmla="*/ 0 h 295"/>
                  <a:gd name="T28" fmla="*/ 1 w 106"/>
                  <a:gd name="T29" fmla="*/ 0 h 295"/>
                  <a:gd name="T30" fmla="*/ 1 w 106"/>
                  <a:gd name="T31" fmla="*/ 0 h 295"/>
                  <a:gd name="T32" fmla="*/ 1 w 106"/>
                  <a:gd name="T33" fmla="*/ 0 h 295"/>
                  <a:gd name="T34" fmla="*/ 1 w 106"/>
                  <a:gd name="T35" fmla="*/ 0 h 295"/>
                  <a:gd name="T36" fmla="*/ 1 w 106"/>
                  <a:gd name="T37" fmla="*/ 0 h 295"/>
                  <a:gd name="T38" fmla="*/ 1 w 106"/>
                  <a:gd name="T39" fmla="*/ 0 h 295"/>
                  <a:gd name="T40" fmla="*/ 1 w 106"/>
                  <a:gd name="T41" fmla="*/ 0 h 295"/>
                  <a:gd name="T42" fmla="*/ 0 w 106"/>
                  <a:gd name="T43" fmla="*/ 0 h 2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295"/>
                  <a:gd name="T68" fmla="*/ 106 w 106"/>
                  <a:gd name="T69" fmla="*/ 295 h 2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295">
                    <a:moveTo>
                      <a:pt x="0" y="295"/>
                    </a:moveTo>
                    <a:lnTo>
                      <a:pt x="10" y="263"/>
                    </a:lnTo>
                    <a:lnTo>
                      <a:pt x="20" y="227"/>
                    </a:lnTo>
                    <a:lnTo>
                      <a:pt x="30" y="188"/>
                    </a:lnTo>
                    <a:lnTo>
                      <a:pt x="42" y="148"/>
                    </a:lnTo>
                    <a:lnTo>
                      <a:pt x="53" y="107"/>
                    </a:lnTo>
                    <a:lnTo>
                      <a:pt x="64" y="69"/>
                    </a:lnTo>
                    <a:lnTo>
                      <a:pt x="74" y="36"/>
                    </a:lnTo>
                    <a:lnTo>
                      <a:pt x="82" y="6"/>
                    </a:lnTo>
                    <a:lnTo>
                      <a:pt x="88" y="0"/>
                    </a:lnTo>
                    <a:lnTo>
                      <a:pt x="95" y="1"/>
                    </a:lnTo>
                    <a:lnTo>
                      <a:pt x="101" y="6"/>
                    </a:lnTo>
                    <a:lnTo>
                      <a:pt x="106" y="9"/>
                    </a:lnTo>
                    <a:lnTo>
                      <a:pt x="97" y="45"/>
                    </a:lnTo>
                    <a:lnTo>
                      <a:pt x="89" y="81"/>
                    </a:lnTo>
                    <a:lnTo>
                      <a:pt x="80" y="115"/>
                    </a:lnTo>
                    <a:lnTo>
                      <a:pt x="71" y="150"/>
                    </a:lnTo>
                    <a:lnTo>
                      <a:pt x="63" y="183"/>
                    </a:lnTo>
                    <a:lnTo>
                      <a:pt x="53" y="217"/>
                    </a:lnTo>
                    <a:lnTo>
                      <a:pt x="45" y="250"/>
                    </a:lnTo>
                    <a:lnTo>
                      <a:pt x="37" y="284"/>
                    </a:lnTo>
                    <a:lnTo>
                      <a:pt x="0" y="295"/>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3" name="Freeform 252"/>
              <p:cNvSpPr>
                <a:spLocks/>
              </p:cNvSpPr>
              <p:nvPr/>
            </p:nvSpPr>
            <p:spPr bwMode="auto">
              <a:xfrm>
                <a:off x="1790" y="1435"/>
                <a:ext cx="57" cy="163"/>
              </a:xfrm>
              <a:custGeom>
                <a:avLst/>
                <a:gdLst>
                  <a:gd name="T0" fmla="*/ 1 w 114"/>
                  <a:gd name="T1" fmla="*/ 0 h 327"/>
                  <a:gd name="T2" fmla="*/ 1 w 114"/>
                  <a:gd name="T3" fmla="*/ 0 h 327"/>
                  <a:gd name="T4" fmla="*/ 1 w 114"/>
                  <a:gd name="T5" fmla="*/ 0 h 327"/>
                  <a:gd name="T6" fmla="*/ 1 w 114"/>
                  <a:gd name="T7" fmla="*/ 0 h 327"/>
                  <a:gd name="T8" fmla="*/ 1 w 114"/>
                  <a:gd name="T9" fmla="*/ 0 h 327"/>
                  <a:gd name="T10" fmla="*/ 1 w 114"/>
                  <a:gd name="T11" fmla="*/ 0 h 327"/>
                  <a:gd name="T12" fmla="*/ 1 w 114"/>
                  <a:gd name="T13" fmla="*/ 0 h 327"/>
                  <a:gd name="T14" fmla="*/ 1 w 114"/>
                  <a:gd name="T15" fmla="*/ 0 h 327"/>
                  <a:gd name="T16" fmla="*/ 1 w 114"/>
                  <a:gd name="T17" fmla="*/ 0 h 327"/>
                  <a:gd name="T18" fmla="*/ 1 w 114"/>
                  <a:gd name="T19" fmla="*/ 0 h 327"/>
                  <a:gd name="T20" fmla="*/ 1 w 114"/>
                  <a:gd name="T21" fmla="*/ 0 h 327"/>
                  <a:gd name="T22" fmla="*/ 1 w 114"/>
                  <a:gd name="T23" fmla="*/ 0 h 327"/>
                  <a:gd name="T24" fmla="*/ 0 w 114"/>
                  <a:gd name="T25" fmla="*/ 0 h 327"/>
                  <a:gd name="T26" fmla="*/ 1 w 114"/>
                  <a:gd name="T27" fmla="*/ 0 h 327"/>
                  <a:gd name="T28" fmla="*/ 1 w 114"/>
                  <a:gd name="T29" fmla="*/ 0 h 327"/>
                  <a:gd name="T30" fmla="*/ 1 w 114"/>
                  <a:gd name="T31" fmla="*/ 0 h 327"/>
                  <a:gd name="T32" fmla="*/ 1 w 114"/>
                  <a:gd name="T33" fmla="*/ 0 h 327"/>
                  <a:gd name="T34" fmla="*/ 1 w 114"/>
                  <a:gd name="T35" fmla="*/ 0 h 327"/>
                  <a:gd name="T36" fmla="*/ 1 w 114"/>
                  <a:gd name="T37" fmla="*/ 0 h 327"/>
                  <a:gd name="T38" fmla="*/ 1 w 114"/>
                  <a:gd name="T39" fmla="*/ 0 h 327"/>
                  <a:gd name="T40" fmla="*/ 1 w 114"/>
                  <a:gd name="T41" fmla="*/ 0 h 327"/>
                  <a:gd name="T42" fmla="*/ 1 w 114"/>
                  <a:gd name="T43" fmla="*/ 0 h 327"/>
                  <a:gd name="T44" fmla="*/ 1 w 114"/>
                  <a:gd name="T45" fmla="*/ 0 h 327"/>
                  <a:gd name="T46" fmla="*/ 1 w 114"/>
                  <a:gd name="T47" fmla="*/ 0 h 327"/>
                  <a:gd name="T48" fmla="*/ 1 w 114"/>
                  <a:gd name="T49" fmla="*/ 0 h 327"/>
                  <a:gd name="T50" fmla="*/ 1 w 114"/>
                  <a:gd name="T51" fmla="*/ 0 h 327"/>
                  <a:gd name="T52" fmla="*/ 1 w 114"/>
                  <a:gd name="T53" fmla="*/ 0 h 327"/>
                  <a:gd name="T54" fmla="*/ 1 w 114"/>
                  <a:gd name="T55" fmla="*/ 0 h 327"/>
                  <a:gd name="T56" fmla="*/ 1 w 114"/>
                  <a:gd name="T57" fmla="*/ 0 h 3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4"/>
                  <a:gd name="T88" fmla="*/ 0 h 327"/>
                  <a:gd name="T89" fmla="*/ 114 w 114"/>
                  <a:gd name="T90" fmla="*/ 327 h 3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4" h="327">
                    <a:moveTo>
                      <a:pt x="114" y="9"/>
                    </a:moveTo>
                    <a:lnTo>
                      <a:pt x="103" y="50"/>
                    </a:lnTo>
                    <a:lnTo>
                      <a:pt x="93" y="90"/>
                    </a:lnTo>
                    <a:lnTo>
                      <a:pt x="84" y="130"/>
                    </a:lnTo>
                    <a:lnTo>
                      <a:pt x="73" y="170"/>
                    </a:lnTo>
                    <a:lnTo>
                      <a:pt x="62" y="210"/>
                    </a:lnTo>
                    <a:lnTo>
                      <a:pt x="50" y="249"/>
                    </a:lnTo>
                    <a:lnTo>
                      <a:pt x="38" y="288"/>
                    </a:lnTo>
                    <a:lnTo>
                      <a:pt x="24" y="326"/>
                    </a:lnTo>
                    <a:lnTo>
                      <a:pt x="16" y="327"/>
                    </a:lnTo>
                    <a:lnTo>
                      <a:pt x="9" y="325"/>
                    </a:lnTo>
                    <a:lnTo>
                      <a:pt x="3" y="320"/>
                    </a:lnTo>
                    <a:lnTo>
                      <a:pt x="0" y="312"/>
                    </a:lnTo>
                    <a:lnTo>
                      <a:pt x="9" y="275"/>
                    </a:lnTo>
                    <a:lnTo>
                      <a:pt x="19" y="239"/>
                    </a:lnTo>
                    <a:lnTo>
                      <a:pt x="30" y="202"/>
                    </a:lnTo>
                    <a:lnTo>
                      <a:pt x="41" y="165"/>
                    </a:lnTo>
                    <a:lnTo>
                      <a:pt x="52" y="128"/>
                    </a:lnTo>
                    <a:lnTo>
                      <a:pt x="62" y="91"/>
                    </a:lnTo>
                    <a:lnTo>
                      <a:pt x="71" y="53"/>
                    </a:lnTo>
                    <a:lnTo>
                      <a:pt x="79" y="16"/>
                    </a:lnTo>
                    <a:lnTo>
                      <a:pt x="79" y="9"/>
                    </a:lnTo>
                    <a:lnTo>
                      <a:pt x="83" y="4"/>
                    </a:lnTo>
                    <a:lnTo>
                      <a:pt x="87" y="1"/>
                    </a:lnTo>
                    <a:lnTo>
                      <a:pt x="92" y="0"/>
                    </a:lnTo>
                    <a:lnTo>
                      <a:pt x="98" y="0"/>
                    </a:lnTo>
                    <a:lnTo>
                      <a:pt x="105" y="2"/>
                    </a:lnTo>
                    <a:lnTo>
                      <a:pt x="109" y="6"/>
                    </a:lnTo>
                    <a:lnTo>
                      <a:pt x="114" y="9"/>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4" name="Freeform 253"/>
              <p:cNvSpPr>
                <a:spLocks/>
              </p:cNvSpPr>
              <p:nvPr/>
            </p:nvSpPr>
            <p:spPr bwMode="auto">
              <a:xfrm>
                <a:off x="1923" y="1435"/>
                <a:ext cx="55" cy="157"/>
              </a:xfrm>
              <a:custGeom>
                <a:avLst/>
                <a:gdLst>
                  <a:gd name="T0" fmla="*/ 1 w 109"/>
                  <a:gd name="T1" fmla="*/ 0 h 316"/>
                  <a:gd name="T2" fmla="*/ 1 w 109"/>
                  <a:gd name="T3" fmla="*/ 0 h 316"/>
                  <a:gd name="T4" fmla="*/ 1 w 109"/>
                  <a:gd name="T5" fmla="*/ 0 h 316"/>
                  <a:gd name="T6" fmla="*/ 1 w 109"/>
                  <a:gd name="T7" fmla="*/ 0 h 316"/>
                  <a:gd name="T8" fmla="*/ 1 w 109"/>
                  <a:gd name="T9" fmla="*/ 0 h 316"/>
                  <a:gd name="T10" fmla="*/ 1 w 109"/>
                  <a:gd name="T11" fmla="*/ 0 h 316"/>
                  <a:gd name="T12" fmla="*/ 1 w 109"/>
                  <a:gd name="T13" fmla="*/ 0 h 316"/>
                  <a:gd name="T14" fmla="*/ 1 w 109"/>
                  <a:gd name="T15" fmla="*/ 0 h 316"/>
                  <a:gd name="T16" fmla="*/ 1 w 109"/>
                  <a:gd name="T17" fmla="*/ 0 h 316"/>
                  <a:gd name="T18" fmla="*/ 1 w 109"/>
                  <a:gd name="T19" fmla="*/ 0 h 316"/>
                  <a:gd name="T20" fmla="*/ 1 w 109"/>
                  <a:gd name="T21" fmla="*/ 0 h 316"/>
                  <a:gd name="T22" fmla="*/ 1 w 109"/>
                  <a:gd name="T23" fmla="*/ 0 h 316"/>
                  <a:gd name="T24" fmla="*/ 0 w 109"/>
                  <a:gd name="T25" fmla="*/ 0 h 316"/>
                  <a:gd name="T26" fmla="*/ 1 w 109"/>
                  <a:gd name="T27" fmla="*/ 0 h 316"/>
                  <a:gd name="T28" fmla="*/ 1 w 109"/>
                  <a:gd name="T29" fmla="*/ 0 h 316"/>
                  <a:gd name="T30" fmla="*/ 1 w 109"/>
                  <a:gd name="T31" fmla="*/ 0 h 316"/>
                  <a:gd name="T32" fmla="*/ 1 w 109"/>
                  <a:gd name="T33" fmla="*/ 0 h 316"/>
                  <a:gd name="T34" fmla="*/ 1 w 109"/>
                  <a:gd name="T35" fmla="*/ 0 h 316"/>
                  <a:gd name="T36" fmla="*/ 1 w 109"/>
                  <a:gd name="T37" fmla="*/ 0 h 316"/>
                  <a:gd name="T38" fmla="*/ 1 w 109"/>
                  <a:gd name="T39" fmla="*/ 0 h 316"/>
                  <a:gd name="T40" fmla="*/ 1 w 109"/>
                  <a:gd name="T41" fmla="*/ 0 h 316"/>
                  <a:gd name="T42" fmla="*/ 1 w 109"/>
                  <a:gd name="T43" fmla="*/ 0 h 316"/>
                  <a:gd name="T44" fmla="*/ 1 w 109"/>
                  <a:gd name="T45" fmla="*/ 0 h 316"/>
                  <a:gd name="T46" fmla="*/ 1 w 109"/>
                  <a:gd name="T47" fmla="*/ 0 h 316"/>
                  <a:gd name="T48" fmla="*/ 1 w 109"/>
                  <a:gd name="T49" fmla="*/ 0 h 3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9"/>
                  <a:gd name="T76" fmla="*/ 0 h 316"/>
                  <a:gd name="T77" fmla="*/ 109 w 109"/>
                  <a:gd name="T78" fmla="*/ 316 h 3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9" h="316">
                    <a:moveTo>
                      <a:pt x="109" y="2"/>
                    </a:moveTo>
                    <a:lnTo>
                      <a:pt x="106" y="29"/>
                    </a:lnTo>
                    <a:lnTo>
                      <a:pt x="98" y="70"/>
                    </a:lnTo>
                    <a:lnTo>
                      <a:pt x="85" y="121"/>
                    </a:lnTo>
                    <a:lnTo>
                      <a:pt x="70" y="175"/>
                    </a:lnTo>
                    <a:lnTo>
                      <a:pt x="55" y="227"/>
                    </a:lnTo>
                    <a:lnTo>
                      <a:pt x="42" y="272"/>
                    </a:lnTo>
                    <a:lnTo>
                      <a:pt x="32" y="302"/>
                    </a:lnTo>
                    <a:lnTo>
                      <a:pt x="28" y="314"/>
                    </a:lnTo>
                    <a:lnTo>
                      <a:pt x="22" y="316"/>
                    </a:lnTo>
                    <a:lnTo>
                      <a:pt x="16" y="316"/>
                    </a:lnTo>
                    <a:lnTo>
                      <a:pt x="8" y="316"/>
                    </a:lnTo>
                    <a:lnTo>
                      <a:pt x="0" y="315"/>
                    </a:lnTo>
                    <a:lnTo>
                      <a:pt x="10" y="284"/>
                    </a:lnTo>
                    <a:lnTo>
                      <a:pt x="22" y="244"/>
                    </a:lnTo>
                    <a:lnTo>
                      <a:pt x="33" y="201"/>
                    </a:lnTo>
                    <a:lnTo>
                      <a:pt x="46" y="153"/>
                    </a:lnTo>
                    <a:lnTo>
                      <a:pt x="57" y="107"/>
                    </a:lnTo>
                    <a:lnTo>
                      <a:pt x="69" y="65"/>
                    </a:lnTo>
                    <a:lnTo>
                      <a:pt x="81" y="28"/>
                    </a:lnTo>
                    <a:lnTo>
                      <a:pt x="91" y="0"/>
                    </a:lnTo>
                    <a:lnTo>
                      <a:pt x="95" y="0"/>
                    </a:lnTo>
                    <a:lnTo>
                      <a:pt x="101" y="1"/>
                    </a:lnTo>
                    <a:lnTo>
                      <a:pt x="106" y="2"/>
                    </a:lnTo>
                    <a:lnTo>
                      <a:pt x="109" y="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5" name="Freeform 254"/>
              <p:cNvSpPr>
                <a:spLocks/>
              </p:cNvSpPr>
              <p:nvPr/>
            </p:nvSpPr>
            <p:spPr bwMode="auto">
              <a:xfrm>
                <a:off x="1954" y="1580"/>
                <a:ext cx="146" cy="63"/>
              </a:xfrm>
              <a:custGeom>
                <a:avLst/>
                <a:gdLst>
                  <a:gd name="T0" fmla="*/ 0 w 293"/>
                  <a:gd name="T1" fmla="*/ 1 h 126"/>
                  <a:gd name="T2" fmla="*/ 0 w 293"/>
                  <a:gd name="T3" fmla="*/ 1 h 126"/>
                  <a:gd name="T4" fmla="*/ 0 w 293"/>
                  <a:gd name="T5" fmla="*/ 1 h 126"/>
                  <a:gd name="T6" fmla="*/ 0 w 293"/>
                  <a:gd name="T7" fmla="*/ 1 h 126"/>
                  <a:gd name="T8" fmla="*/ 0 w 293"/>
                  <a:gd name="T9" fmla="*/ 1 h 126"/>
                  <a:gd name="T10" fmla="*/ 0 w 293"/>
                  <a:gd name="T11" fmla="*/ 1 h 126"/>
                  <a:gd name="T12" fmla="*/ 0 w 293"/>
                  <a:gd name="T13" fmla="*/ 1 h 126"/>
                  <a:gd name="T14" fmla="*/ 0 w 293"/>
                  <a:gd name="T15" fmla="*/ 1 h 126"/>
                  <a:gd name="T16" fmla="*/ 0 w 293"/>
                  <a:gd name="T17" fmla="*/ 1 h 126"/>
                  <a:gd name="T18" fmla="*/ 0 w 293"/>
                  <a:gd name="T19" fmla="*/ 1 h 126"/>
                  <a:gd name="T20" fmla="*/ 0 w 293"/>
                  <a:gd name="T21" fmla="*/ 1 h 126"/>
                  <a:gd name="T22" fmla="*/ 0 w 293"/>
                  <a:gd name="T23" fmla="*/ 1 h 126"/>
                  <a:gd name="T24" fmla="*/ 0 w 293"/>
                  <a:gd name="T25" fmla="*/ 1 h 126"/>
                  <a:gd name="T26" fmla="*/ 0 w 293"/>
                  <a:gd name="T27" fmla="*/ 1 h 126"/>
                  <a:gd name="T28" fmla="*/ 0 w 293"/>
                  <a:gd name="T29" fmla="*/ 1 h 126"/>
                  <a:gd name="T30" fmla="*/ 0 w 293"/>
                  <a:gd name="T31" fmla="*/ 1 h 126"/>
                  <a:gd name="T32" fmla="*/ 0 w 293"/>
                  <a:gd name="T33" fmla="*/ 1 h 126"/>
                  <a:gd name="T34" fmla="*/ 0 w 293"/>
                  <a:gd name="T35" fmla="*/ 1 h 126"/>
                  <a:gd name="T36" fmla="*/ 0 w 293"/>
                  <a:gd name="T37" fmla="*/ 1 h 126"/>
                  <a:gd name="T38" fmla="*/ 0 w 293"/>
                  <a:gd name="T39" fmla="*/ 1 h 126"/>
                  <a:gd name="T40" fmla="*/ 0 w 293"/>
                  <a:gd name="T41" fmla="*/ 1 h 126"/>
                  <a:gd name="T42" fmla="*/ 0 w 293"/>
                  <a:gd name="T43" fmla="*/ 1 h 126"/>
                  <a:gd name="T44" fmla="*/ 0 w 293"/>
                  <a:gd name="T45" fmla="*/ 1 h 126"/>
                  <a:gd name="T46" fmla="*/ 0 w 293"/>
                  <a:gd name="T47" fmla="*/ 1 h 126"/>
                  <a:gd name="T48" fmla="*/ 0 w 293"/>
                  <a:gd name="T49" fmla="*/ 1 h 126"/>
                  <a:gd name="T50" fmla="*/ 0 w 293"/>
                  <a:gd name="T51" fmla="*/ 1 h 126"/>
                  <a:gd name="T52" fmla="*/ 0 w 293"/>
                  <a:gd name="T53" fmla="*/ 1 h 126"/>
                  <a:gd name="T54" fmla="*/ 0 w 293"/>
                  <a:gd name="T55" fmla="*/ 1 h 126"/>
                  <a:gd name="T56" fmla="*/ 0 w 293"/>
                  <a:gd name="T57" fmla="*/ 1 h 126"/>
                  <a:gd name="T58" fmla="*/ 0 w 293"/>
                  <a:gd name="T59" fmla="*/ 1 h 126"/>
                  <a:gd name="T60" fmla="*/ 0 w 293"/>
                  <a:gd name="T61" fmla="*/ 1 h 126"/>
                  <a:gd name="T62" fmla="*/ 0 w 293"/>
                  <a:gd name="T63" fmla="*/ 1 h 126"/>
                  <a:gd name="T64" fmla="*/ 0 w 293"/>
                  <a:gd name="T65" fmla="*/ 1 h 126"/>
                  <a:gd name="T66" fmla="*/ 0 w 293"/>
                  <a:gd name="T67" fmla="*/ 1 h 126"/>
                  <a:gd name="T68" fmla="*/ 0 w 293"/>
                  <a:gd name="T69" fmla="*/ 1 h 126"/>
                  <a:gd name="T70" fmla="*/ 0 w 293"/>
                  <a:gd name="T71" fmla="*/ 1 h 126"/>
                  <a:gd name="T72" fmla="*/ 0 w 293"/>
                  <a:gd name="T73" fmla="*/ 1 h 126"/>
                  <a:gd name="T74" fmla="*/ 0 w 293"/>
                  <a:gd name="T75" fmla="*/ 1 h 126"/>
                  <a:gd name="T76" fmla="*/ 0 w 293"/>
                  <a:gd name="T77" fmla="*/ 1 h 126"/>
                  <a:gd name="T78" fmla="*/ 0 w 293"/>
                  <a:gd name="T79" fmla="*/ 1 h 126"/>
                  <a:gd name="T80" fmla="*/ 0 w 293"/>
                  <a:gd name="T81" fmla="*/ 0 h 126"/>
                  <a:gd name="T82" fmla="*/ 0 w 293"/>
                  <a:gd name="T83" fmla="*/ 1 h 126"/>
                  <a:gd name="T84" fmla="*/ 0 w 293"/>
                  <a:gd name="T85" fmla="*/ 1 h 126"/>
                  <a:gd name="T86" fmla="*/ 0 w 293"/>
                  <a:gd name="T87" fmla="*/ 1 h 126"/>
                  <a:gd name="T88" fmla="*/ 0 w 293"/>
                  <a:gd name="T89" fmla="*/ 1 h 126"/>
                  <a:gd name="T90" fmla="*/ 0 w 293"/>
                  <a:gd name="T91" fmla="*/ 1 h 126"/>
                  <a:gd name="T92" fmla="*/ 0 w 293"/>
                  <a:gd name="T93" fmla="*/ 1 h 126"/>
                  <a:gd name="T94" fmla="*/ 0 w 293"/>
                  <a:gd name="T95" fmla="*/ 1 h 126"/>
                  <a:gd name="T96" fmla="*/ 0 w 293"/>
                  <a:gd name="T97" fmla="*/ 1 h 126"/>
                  <a:gd name="T98" fmla="*/ 0 w 293"/>
                  <a:gd name="T99" fmla="*/ 1 h 126"/>
                  <a:gd name="T100" fmla="*/ 0 w 293"/>
                  <a:gd name="T101" fmla="*/ 1 h 126"/>
                  <a:gd name="T102" fmla="*/ 0 w 293"/>
                  <a:gd name="T103" fmla="*/ 1 h 126"/>
                  <a:gd name="T104" fmla="*/ 0 w 293"/>
                  <a:gd name="T105" fmla="*/ 1 h 126"/>
                  <a:gd name="T106" fmla="*/ 0 w 293"/>
                  <a:gd name="T107" fmla="*/ 1 h 126"/>
                  <a:gd name="T108" fmla="*/ 0 w 293"/>
                  <a:gd name="T109" fmla="*/ 1 h 126"/>
                  <a:gd name="T110" fmla="*/ 0 w 293"/>
                  <a:gd name="T111" fmla="*/ 1 h 126"/>
                  <a:gd name="T112" fmla="*/ 0 w 293"/>
                  <a:gd name="T113" fmla="*/ 1 h 1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3"/>
                  <a:gd name="T172" fmla="*/ 0 h 126"/>
                  <a:gd name="T173" fmla="*/ 293 w 293"/>
                  <a:gd name="T174" fmla="*/ 126 h 1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3" h="126">
                    <a:moveTo>
                      <a:pt x="224" y="44"/>
                    </a:moveTo>
                    <a:lnTo>
                      <a:pt x="233" y="50"/>
                    </a:lnTo>
                    <a:lnTo>
                      <a:pt x="244" y="58"/>
                    </a:lnTo>
                    <a:lnTo>
                      <a:pt x="257" y="67"/>
                    </a:lnTo>
                    <a:lnTo>
                      <a:pt x="270" y="78"/>
                    </a:lnTo>
                    <a:lnTo>
                      <a:pt x="280" y="89"/>
                    </a:lnTo>
                    <a:lnTo>
                      <a:pt x="289" y="101"/>
                    </a:lnTo>
                    <a:lnTo>
                      <a:pt x="293" y="113"/>
                    </a:lnTo>
                    <a:lnTo>
                      <a:pt x="293" y="126"/>
                    </a:lnTo>
                    <a:lnTo>
                      <a:pt x="290" y="125"/>
                    </a:lnTo>
                    <a:lnTo>
                      <a:pt x="287" y="124"/>
                    </a:lnTo>
                    <a:lnTo>
                      <a:pt x="281" y="121"/>
                    </a:lnTo>
                    <a:lnTo>
                      <a:pt x="275" y="119"/>
                    </a:lnTo>
                    <a:lnTo>
                      <a:pt x="270" y="117"/>
                    </a:lnTo>
                    <a:lnTo>
                      <a:pt x="264" y="116"/>
                    </a:lnTo>
                    <a:lnTo>
                      <a:pt x="260" y="115"/>
                    </a:lnTo>
                    <a:lnTo>
                      <a:pt x="258" y="116"/>
                    </a:lnTo>
                    <a:lnTo>
                      <a:pt x="244" y="100"/>
                    </a:lnTo>
                    <a:lnTo>
                      <a:pt x="228" y="86"/>
                    </a:lnTo>
                    <a:lnTo>
                      <a:pt x="210" y="73"/>
                    </a:lnTo>
                    <a:lnTo>
                      <a:pt x="191" y="63"/>
                    </a:lnTo>
                    <a:lnTo>
                      <a:pt x="171" y="55"/>
                    </a:lnTo>
                    <a:lnTo>
                      <a:pt x="150" y="47"/>
                    </a:lnTo>
                    <a:lnTo>
                      <a:pt x="130" y="38"/>
                    </a:lnTo>
                    <a:lnTo>
                      <a:pt x="110" y="32"/>
                    </a:lnTo>
                    <a:lnTo>
                      <a:pt x="98" y="30"/>
                    </a:lnTo>
                    <a:lnTo>
                      <a:pt x="86" y="29"/>
                    </a:lnTo>
                    <a:lnTo>
                      <a:pt x="74" y="26"/>
                    </a:lnTo>
                    <a:lnTo>
                      <a:pt x="60" y="24"/>
                    </a:lnTo>
                    <a:lnTo>
                      <a:pt x="46" y="20"/>
                    </a:lnTo>
                    <a:lnTo>
                      <a:pt x="31" y="17"/>
                    </a:lnTo>
                    <a:lnTo>
                      <a:pt x="16" y="14"/>
                    </a:lnTo>
                    <a:lnTo>
                      <a:pt x="0" y="13"/>
                    </a:lnTo>
                    <a:lnTo>
                      <a:pt x="0" y="11"/>
                    </a:lnTo>
                    <a:lnTo>
                      <a:pt x="1" y="9"/>
                    </a:lnTo>
                    <a:lnTo>
                      <a:pt x="6" y="7"/>
                    </a:lnTo>
                    <a:lnTo>
                      <a:pt x="12" y="5"/>
                    </a:lnTo>
                    <a:lnTo>
                      <a:pt x="17" y="4"/>
                    </a:lnTo>
                    <a:lnTo>
                      <a:pt x="23" y="3"/>
                    </a:lnTo>
                    <a:lnTo>
                      <a:pt x="28" y="2"/>
                    </a:lnTo>
                    <a:lnTo>
                      <a:pt x="31" y="0"/>
                    </a:lnTo>
                    <a:lnTo>
                      <a:pt x="46" y="2"/>
                    </a:lnTo>
                    <a:lnTo>
                      <a:pt x="61" y="4"/>
                    </a:lnTo>
                    <a:lnTo>
                      <a:pt x="75" y="5"/>
                    </a:lnTo>
                    <a:lnTo>
                      <a:pt x="89" y="7"/>
                    </a:lnTo>
                    <a:lnTo>
                      <a:pt x="101" y="9"/>
                    </a:lnTo>
                    <a:lnTo>
                      <a:pt x="113" y="11"/>
                    </a:lnTo>
                    <a:lnTo>
                      <a:pt x="126" y="13"/>
                    </a:lnTo>
                    <a:lnTo>
                      <a:pt x="136" y="15"/>
                    </a:lnTo>
                    <a:lnTo>
                      <a:pt x="148" y="19"/>
                    </a:lnTo>
                    <a:lnTo>
                      <a:pt x="158" y="21"/>
                    </a:lnTo>
                    <a:lnTo>
                      <a:pt x="169" y="25"/>
                    </a:lnTo>
                    <a:lnTo>
                      <a:pt x="180" y="28"/>
                    </a:lnTo>
                    <a:lnTo>
                      <a:pt x="190" y="32"/>
                    </a:lnTo>
                    <a:lnTo>
                      <a:pt x="202" y="35"/>
                    </a:lnTo>
                    <a:lnTo>
                      <a:pt x="212" y="40"/>
                    </a:lnTo>
                    <a:lnTo>
                      <a:pt x="224" y="44"/>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6" name="Freeform 255"/>
              <p:cNvSpPr>
                <a:spLocks/>
              </p:cNvSpPr>
              <p:nvPr/>
            </p:nvSpPr>
            <p:spPr bwMode="auto">
              <a:xfrm>
                <a:off x="1701" y="1593"/>
                <a:ext cx="373" cy="75"/>
              </a:xfrm>
              <a:custGeom>
                <a:avLst/>
                <a:gdLst>
                  <a:gd name="T0" fmla="*/ 0 w 747"/>
                  <a:gd name="T1" fmla="*/ 0 h 151"/>
                  <a:gd name="T2" fmla="*/ 0 w 747"/>
                  <a:gd name="T3" fmla="*/ 0 h 151"/>
                  <a:gd name="T4" fmla="*/ 0 w 747"/>
                  <a:gd name="T5" fmla="*/ 0 h 151"/>
                  <a:gd name="T6" fmla="*/ 0 w 747"/>
                  <a:gd name="T7" fmla="*/ 0 h 151"/>
                  <a:gd name="T8" fmla="*/ 0 w 747"/>
                  <a:gd name="T9" fmla="*/ 0 h 151"/>
                  <a:gd name="T10" fmla="*/ 0 w 747"/>
                  <a:gd name="T11" fmla="*/ 0 h 151"/>
                  <a:gd name="T12" fmla="*/ 0 w 747"/>
                  <a:gd name="T13" fmla="*/ 0 h 151"/>
                  <a:gd name="T14" fmla="*/ 0 w 747"/>
                  <a:gd name="T15" fmla="*/ 0 h 151"/>
                  <a:gd name="T16" fmla="*/ 0 w 747"/>
                  <a:gd name="T17" fmla="*/ 0 h 151"/>
                  <a:gd name="T18" fmla="*/ 0 w 747"/>
                  <a:gd name="T19" fmla="*/ 0 h 151"/>
                  <a:gd name="T20" fmla="*/ 0 w 747"/>
                  <a:gd name="T21" fmla="*/ 0 h 151"/>
                  <a:gd name="T22" fmla="*/ 0 w 747"/>
                  <a:gd name="T23" fmla="*/ 0 h 151"/>
                  <a:gd name="T24" fmla="*/ 0 w 747"/>
                  <a:gd name="T25" fmla="*/ 0 h 151"/>
                  <a:gd name="T26" fmla="*/ 0 w 747"/>
                  <a:gd name="T27" fmla="*/ 0 h 151"/>
                  <a:gd name="T28" fmla="*/ 0 w 747"/>
                  <a:gd name="T29" fmla="*/ 0 h 151"/>
                  <a:gd name="T30" fmla="*/ 0 w 747"/>
                  <a:gd name="T31" fmla="*/ 0 h 151"/>
                  <a:gd name="T32" fmla="*/ 0 w 747"/>
                  <a:gd name="T33" fmla="*/ 0 h 151"/>
                  <a:gd name="T34" fmla="*/ 0 w 747"/>
                  <a:gd name="T35" fmla="*/ 0 h 151"/>
                  <a:gd name="T36" fmla="*/ 0 w 747"/>
                  <a:gd name="T37" fmla="*/ 0 h 151"/>
                  <a:gd name="T38" fmla="*/ 0 w 747"/>
                  <a:gd name="T39" fmla="*/ 0 h 151"/>
                  <a:gd name="T40" fmla="*/ 0 w 747"/>
                  <a:gd name="T41" fmla="*/ 0 h 151"/>
                  <a:gd name="T42" fmla="*/ 0 w 747"/>
                  <a:gd name="T43" fmla="*/ 0 h 151"/>
                  <a:gd name="T44" fmla="*/ 0 w 747"/>
                  <a:gd name="T45" fmla="*/ 0 h 151"/>
                  <a:gd name="T46" fmla="*/ 0 w 747"/>
                  <a:gd name="T47" fmla="*/ 0 h 151"/>
                  <a:gd name="T48" fmla="*/ 0 w 747"/>
                  <a:gd name="T49" fmla="*/ 0 h 151"/>
                  <a:gd name="T50" fmla="*/ 0 w 747"/>
                  <a:gd name="T51" fmla="*/ 0 h 151"/>
                  <a:gd name="T52" fmla="*/ 0 w 747"/>
                  <a:gd name="T53" fmla="*/ 0 h 151"/>
                  <a:gd name="T54" fmla="*/ 0 w 747"/>
                  <a:gd name="T55" fmla="*/ 0 h 151"/>
                  <a:gd name="T56" fmla="*/ 0 w 747"/>
                  <a:gd name="T57" fmla="*/ 0 h 151"/>
                  <a:gd name="T58" fmla="*/ 0 w 747"/>
                  <a:gd name="T59" fmla="*/ 0 h 151"/>
                  <a:gd name="T60" fmla="*/ 0 w 747"/>
                  <a:gd name="T61" fmla="*/ 0 h 151"/>
                  <a:gd name="T62" fmla="*/ 0 w 747"/>
                  <a:gd name="T63" fmla="*/ 0 h 151"/>
                  <a:gd name="T64" fmla="*/ 0 w 747"/>
                  <a:gd name="T65" fmla="*/ 0 h 151"/>
                  <a:gd name="T66" fmla="*/ 0 w 747"/>
                  <a:gd name="T67" fmla="*/ 0 h 151"/>
                  <a:gd name="T68" fmla="*/ 0 w 747"/>
                  <a:gd name="T69" fmla="*/ 0 h 151"/>
                  <a:gd name="T70" fmla="*/ 0 w 747"/>
                  <a:gd name="T71" fmla="*/ 0 h 151"/>
                  <a:gd name="T72" fmla="*/ 0 w 747"/>
                  <a:gd name="T73" fmla="*/ 0 h 151"/>
                  <a:gd name="T74" fmla="*/ 0 w 747"/>
                  <a:gd name="T75" fmla="*/ 0 h 151"/>
                  <a:gd name="T76" fmla="*/ 0 w 747"/>
                  <a:gd name="T77" fmla="*/ 0 h 151"/>
                  <a:gd name="T78" fmla="*/ 0 w 747"/>
                  <a:gd name="T79" fmla="*/ 0 h 151"/>
                  <a:gd name="T80" fmla="*/ 0 w 747"/>
                  <a:gd name="T81" fmla="*/ 0 h 151"/>
                  <a:gd name="T82" fmla="*/ 0 w 747"/>
                  <a:gd name="T83" fmla="*/ 0 h 151"/>
                  <a:gd name="T84" fmla="*/ 0 w 747"/>
                  <a:gd name="T85" fmla="*/ 0 h 151"/>
                  <a:gd name="T86" fmla="*/ 0 w 747"/>
                  <a:gd name="T87" fmla="*/ 0 h 151"/>
                  <a:gd name="T88" fmla="*/ 0 w 747"/>
                  <a:gd name="T89" fmla="*/ 0 h 151"/>
                  <a:gd name="T90" fmla="*/ 0 w 747"/>
                  <a:gd name="T91" fmla="*/ 0 h 151"/>
                  <a:gd name="T92" fmla="*/ 0 w 747"/>
                  <a:gd name="T93" fmla="*/ 0 h 151"/>
                  <a:gd name="T94" fmla="*/ 0 w 747"/>
                  <a:gd name="T95" fmla="*/ 0 h 15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7"/>
                  <a:gd name="T145" fmla="*/ 0 h 151"/>
                  <a:gd name="T146" fmla="*/ 747 w 747"/>
                  <a:gd name="T147" fmla="*/ 151 h 15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7" h="151">
                    <a:moveTo>
                      <a:pt x="158" y="2"/>
                    </a:moveTo>
                    <a:lnTo>
                      <a:pt x="149" y="7"/>
                    </a:lnTo>
                    <a:lnTo>
                      <a:pt x="135" y="11"/>
                    </a:lnTo>
                    <a:lnTo>
                      <a:pt x="117" y="17"/>
                    </a:lnTo>
                    <a:lnTo>
                      <a:pt x="97" y="24"/>
                    </a:lnTo>
                    <a:lnTo>
                      <a:pt x="77" y="31"/>
                    </a:lnTo>
                    <a:lnTo>
                      <a:pt x="60" y="40"/>
                    </a:lnTo>
                    <a:lnTo>
                      <a:pt x="47" y="49"/>
                    </a:lnTo>
                    <a:lnTo>
                      <a:pt x="40" y="60"/>
                    </a:lnTo>
                    <a:lnTo>
                      <a:pt x="43" y="66"/>
                    </a:lnTo>
                    <a:lnTo>
                      <a:pt x="46" y="70"/>
                    </a:lnTo>
                    <a:lnTo>
                      <a:pt x="51" y="75"/>
                    </a:lnTo>
                    <a:lnTo>
                      <a:pt x="55" y="78"/>
                    </a:lnTo>
                    <a:lnTo>
                      <a:pt x="60" y="82"/>
                    </a:lnTo>
                    <a:lnTo>
                      <a:pt x="67" y="85"/>
                    </a:lnTo>
                    <a:lnTo>
                      <a:pt x="73" y="89"/>
                    </a:lnTo>
                    <a:lnTo>
                      <a:pt x="78" y="92"/>
                    </a:lnTo>
                    <a:lnTo>
                      <a:pt x="95" y="94"/>
                    </a:lnTo>
                    <a:lnTo>
                      <a:pt x="112" y="98"/>
                    </a:lnTo>
                    <a:lnTo>
                      <a:pt x="130" y="100"/>
                    </a:lnTo>
                    <a:lnTo>
                      <a:pt x="150" y="104"/>
                    </a:lnTo>
                    <a:lnTo>
                      <a:pt x="172" y="106"/>
                    </a:lnTo>
                    <a:lnTo>
                      <a:pt x="195" y="108"/>
                    </a:lnTo>
                    <a:lnTo>
                      <a:pt x="219" y="112"/>
                    </a:lnTo>
                    <a:lnTo>
                      <a:pt x="246" y="114"/>
                    </a:lnTo>
                    <a:lnTo>
                      <a:pt x="273" y="115"/>
                    </a:lnTo>
                    <a:lnTo>
                      <a:pt x="303" y="117"/>
                    </a:lnTo>
                    <a:lnTo>
                      <a:pt x="334" y="119"/>
                    </a:lnTo>
                    <a:lnTo>
                      <a:pt x="367" y="121"/>
                    </a:lnTo>
                    <a:lnTo>
                      <a:pt x="401" y="121"/>
                    </a:lnTo>
                    <a:lnTo>
                      <a:pt x="438" y="122"/>
                    </a:lnTo>
                    <a:lnTo>
                      <a:pt x="476" y="122"/>
                    </a:lnTo>
                    <a:lnTo>
                      <a:pt x="516" y="122"/>
                    </a:lnTo>
                    <a:lnTo>
                      <a:pt x="530" y="122"/>
                    </a:lnTo>
                    <a:lnTo>
                      <a:pt x="546" y="121"/>
                    </a:lnTo>
                    <a:lnTo>
                      <a:pt x="564" y="121"/>
                    </a:lnTo>
                    <a:lnTo>
                      <a:pt x="583" y="120"/>
                    </a:lnTo>
                    <a:lnTo>
                      <a:pt x="602" y="119"/>
                    </a:lnTo>
                    <a:lnTo>
                      <a:pt x="621" y="116"/>
                    </a:lnTo>
                    <a:lnTo>
                      <a:pt x="641" y="115"/>
                    </a:lnTo>
                    <a:lnTo>
                      <a:pt x="659" y="114"/>
                    </a:lnTo>
                    <a:lnTo>
                      <a:pt x="678" y="113"/>
                    </a:lnTo>
                    <a:lnTo>
                      <a:pt x="695" y="112"/>
                    </a:lnTo>
                    <a:lnTo>
                      <a:pt x="710" y="111"/>
                    </a:lnTo>
                    <a:lnTo>
                      <a:pt x="723" y="109"/>
                    </a:lnTo>
                    <a:lnTo>
                      <a:pt x="733" y="109"/>
                    </a:lnTo>
                    <a:lnTo>
                      <a:pt x="741" y="108"/>
                    </a:lnTo>
                    <a:lnTo>
                      <a:pt x="746" y="108"/>
                    </a:lnTo>
                    <a:lnTo>
                      <a:pt x="747" y="109"/>
                    </a:lnTo>
                    <a:lnTo>
                      <a:pt x="742" y="113"/>
                    </a:lnTo>
                    <a:lnTo>
                      <a:pt x="735" y="115"/>
                    </a:lnTo>
                    <a:lnTo>
                      <a:pt x="726" y="119"/>
                    </a:lnTo>
                    <a:lnTo>
                      <a:pt x="716" y="121"/>
                    </a:lnTo>
                    <a:lnTo>
                      <a:pt x="703" y="123"/>
                    </a:lnTo>
                    <a:lnTo>
                      <a:pt x="689" y="127"/>
                    </a:lnTo>
                    <a:lnTo>
                      <a:pt x="674" y="129"/>
                    </a:lnTo>
                    <a:lnTo>
                      <a:pt x="659" y="131"/>
                    </a:lnTo>
                    <a:lnTo>
                      <a:pt x="643" y="134"/>
                    </a:lnTo>
                    <a:lnTo>
                      <a:pt x="627" y="136"/>
                    </a:lnTo>
                    <a:lnTo>
                      <a:pt x="611" y="138"/>
                    </a:lnTo>
                    <a:lnTo>
                      <a:pt x="595" y="140"/>
                    </a:lnTo>
                    <a:lnTo>
                      <a:pt x="580" y="143"/>
                    </a:lnTo>
                    <a:lnTo>
                      <a:pt x="565" y="144"/>
                    </a:lnTo>
                    <a:lnTo>
                      <a:pt x="551" y="146"/>
                    </a:lnTo>
                    <a:lnTo>
                      <a:pt x="539" y="147"/>
                    </a:lnTo>
                    <a:lnTo>
                      <a:pt x="526" y="149"/>
                    </a:lnTo>
                    <a:lnTo>
                      <a:pt x="506" y="150"/>
                    </a:lnTo>
                    <a:lnTo>
                      <a:pt x="482" y="151"/>
                    </a:lnTo>
                    <a:lnTo>
                      <a:pt x="454" y="151"/>
                    </a:lnTo>
                    <a:lnTo>
                      <a:pt x="424" y="151"/>
                    </a:lnTo>
                    <a:lnTo>
                      <a:pt x="392" y="151"/>
                    </a:lnTo>
                    <a:lnTo>
                      <a:pt x="358" y="151"/>
                    </a:lnTo>
                    <a:lnTo>
                      <a:pt x="324" y="150"/>
                    </a:lnTo>
                    <a:lnTo>
                      <a:pt x="288" y="149"/>
                    </a:lnTo>
                    <a:lnTo>
                      <a:pt x="255" y="146"/>
                    </a:lnTo>
                    <a:lnTo>
                      <a:pt x="221" y="144"/>
                    </a:lnTo>
                    <a:lnTo>
                      <a:pt x="190" y="142"/>
                    </a:lnTo>
                    <a:lnTo>
                      <a:pt x="163" y="138"/>
                    </a:lnTo>
                    <a:lnTo>
                      <a:pt x="137" y="135"/>
                    </a:lnTo>
                    <a:lnTo>
                      <a:pt x="117" y="130"/>
                    </a:lnTo>
                    <a:lnTo>
                      <a:pt x="100" y="126"/>
                    </a:lnTo>
                    <a:lnTo>
                      <a:pt x="87" y="122"/>
                    </a:lnTo>
                    <a:lnTo>
                      <a:pt x="72" y="117"/>
                    </a:lnTo>
                    <a:lnTo>
                      <a:pt x="57" y="113"/>
                    </a:lnTo>
                    <a:lnTo>
                      <a:pt x="42" y="107"/>
                    </a:lnTo>
                    <a:lnTo>
                      <a:pt x="29" y="99"/>
                    </a:lnTo>
                    <a:lnTo>
                      <a:pt x="16" y="90"/>
                    </a:lnTo>
                    <a:lnTo>
                      <a:pt x="7" y="78"/>
                    </a:lnTo>
                    <a:lnTo>
                      <a:pt x="0" y="64"/>
                    </a:lnTo>
                    <a:lnTo>
                      <a:pt x="11" y="44"/>
                    </a:lnTo>
                    <a:lnTo>
                      <a:pt x="29" y="28"/>
                    </a:lnTo>
                    <a:lnTo>
                      <a:pt x="53" y="16"/>
                    </a:lnTo>
                    <a:lnTo>
                      <a:pt x="81" y="8"/>
                    </a:lnTo>
                    <a:lnTo>
                      <a:pt x="107" y="2"/>
                    </a:lnTo>
                    <a:lnTo>
                      <a:pt x="131" y="0"/>
                    </a:lnTo>
                    <a:lnTo>
                      <a:pt x="150" y="0"/>
                    </a:lnTo>
                    <a:lnTo>
                      <a:pt x="158" y="2"/>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7" name="Freeform 256"/>
              <p:cNvSpPr>
                <a:spLocks/>
              </p:cNvSpPr>
              <p:nvPr/>
            </p:nvSpPr>
            <p:spPr bwMode="auto">
              <a:xfrm>
                <a:off x="1813" y="1602"/>
                <a:ext cx="142" cy="24"/>
              </a:xfrm>
              <a:custGeom>
                <a:avLst/>
                <a:gdLst>
                  <a:gd name="T0" fmla="*/ 1 w 283"/>
                  <a:gd name="T1" fmla="*/ 1 h 48"/>
                  <a:gd name="T2" fmla="*/ 1 w 283"/>
                  <a:gd name="T3" fmla="*/ 1 h 48"/>
                  <a:gd name="T4" fmla="*/ 1 w 283"/>
                  <a:gd name="T5" fmla="*/ 1 h 48"/>
                  <a:gd name="T6" fmla="*/ 1 w 283"/>
                  <a:gd name="T7" fmla="*/ 1 h 48"/>
                  <a:gd name="T8" fmla="*/ 1 w 283"/>
                  <a:gd name="T9" fmla="*/ 1 h 48"/>
                  <a:gd name="T10" fmla="*/ 1 w 283"/>
                  <a:gd name="T11" fmla="*/ 1 h 48"/>
                  <a:gd name="T12" fmla="*/ 1 w 283"/>
                  <a:gd name="T13" fmla="*/ 1 h 48"/>
                  <a:gd name="T14" fmla="*/ 1 w 283"/>
                  <a:gd name="T15" fmla="*/ 1 h 48"/>
                  <a:gd name="T16" fmla="*/ 1 w 283"/>
                  <a:gd name="T17" fmla="*/ 1 h 48"/>
                  <a:gd name="T18" fmla="*/ 1 w 283"/>
                  <a:gd name="T19" fmla="*/ 1 h 48"/>
                  <a:gd name="T20" fmla="*/ 1 w 283"/>
                  <a:gd name="T21" fmla="*/ 1 h 48"/>
                  <a:gd name="T22" fmla="*/ 1 w 283"/>
                  <a:gd name="T23" fmla="*/ 1 h 48"/>
                  <a:gd name="T24" fmla="*/ 1 w 283"/>
                  <a:gd name="T25" fmla="*/ 1 h 48"/>
                  <a:gd name="T26" fmla="*/ 1 w 283"/>
                  <a:gd name="T27" fmla="*/ 1 h 48"/>
                  <a:gd name="T28" fmla="*/ 1 w 283"/>
                  <a:gd name="T29" fmla="*/ 1 h 48"/>
                  <a:gd name="T30" fmla="*/ 1 w 283"/>
                  <a:gd name="T31" fmla="*/ 1 h 48"/>
                  <a:gd name="T32" fmla="*/ 1 w 283"/>
                  <a:gd name="T33" fmla="*/ 1 h 48"/>
                  <a:gd name="T34" fmla="*/ 1 w 283"/>
                  <a:gd name="T35" fmla="*/ 1 h 48"/>
                  <a:gd name="T36" fmla="*/ 1 w 283"/>
                  <a:gd name="T37" fmla="*/ 1 h 48"/>
                  <a:gd name="T38" fmla="*/ 1 w 283"/>
                  <a:gd name="T39" fmla="*/ 1 h 48"/>
                  <a:gd name="T40" fmla="*/ 1 w 283"/>
                  <a:gd name="T41" fmla="*/ 1 h 48"/>
                  <a:gd name="T42" fmla="*/ 1 w 283"/>
                  <a:gd name="T43" fmla="*/ 1 h 48"/>
                  <a:gd name="T44" fmla="*/ 1 w 283"/>
                  <a:gd name="T45" fmla="*/ 1 h 48"/>
                  <a:gd name="T46" fmla="*/ 1 w 283"/>
                  <a:gd name="T47" fmla="*/ 1 h 48"/>
                  <a:gd name="T48" fmla="*/ 0 w 283"/>
                  <a:gd name="T49" fmla="*/ 1 h 48"/>
                  <a:gd name="T50" fmla="*/ 1 w 283"/>
                  <a:gd name="T51" fmla="*/ 0 h 48"/>
                  <a:gd name="T52" fmla="*/ 1 w 283"/>
                  <a:gd name="T53" fmla="*/ 1 h 48"/>
                  <a:gd name="T54" fmla="*/ 1 w 283"/>
                  <a:gd name="T55" fmla="*/ 1 h 48"/>
                  <a:gd name="T56" fmla="*/ 1 w 283"/>
                  <a:gd name="T57" fmla="*/ 1 h 48"/>
                  <a:gd name="T58" fmla="*/ 1 w 283"/>
                  <a:gd name="T59" fmla="*/ 1 h 48"/>
                  <a:gd name="T60" fmla="*/ 1 w 283"/>
                  <a:gd name="T61" fmla="*/ 1 h 48"/>
                  <a:gd name="T62" fmla="*/ 1 w 283"/>
                  <a:gd name="T63" fmla="*/ 1 h 48"/>
                  <a:gd name="T64" fmla="*/ 1 w 283"/>
                  <a:gd name="T65" fmla="*/ 1 h 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3"/>
                  <a:gd name="T100" fmla="*/ 0 h 48"/>
                  <a:gd name="T101" fmla="*/ 283 w 283"/>
                  <a:gd name="T102" fmla="*/ 48 h 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3" h="48">
                    <a:moveTo>
                      <a:pt x="133" y="19"/>
                    </a:moveTo>
                    <a:lnTo>
                      <a:pt x="160" y="20"/>
                    </a:lnTo>
                    <a:lnTo>
                      <a:pt x="186" y="19"/>
                    </a:lnTo>
                    <a:lnTo>
                      <a:pt x="212" y="18"/>
                    </a:lnTo>
                    <a:lnTo>
                      <a:pt x="235" y="14"/>
                    </a:lnTo>
                    <a:lnTo>
                      <a:pt x="254" y="12"/>
                    </a:lnTo>
                    <a:lnTo>
                      <a:pt x="271" y="10"/>
                    </a:lnTo>
                    <a:lnTo>
                      <a:pt x="280" y="10"/>
                    </a:lnTo>
                    <a:lnTo>
                      <a:pt x="283" y="11"/>
                    </a:lnTo>
                    <a:lnTo>
                      <a:pt x="275" y="19"/>
                    </a:lnTo>
                    <a:lnTo>
                      <a:pt x="266" y="27"/>
                    </a:lnTo>
                    <a:lnTo>
                      <a:pt x="253" y="34"/>
                    </a:lnTo>
                    <a:lnTo>
                      <a:pt x="238" y="40"/>
                    </a:lnTo>
                    <a:lnTo>
                      <a:pt x="220" y="43"/>
                    </a:lnTo>
                    <a:lnTo>
                      <a:pt x="198" y="46"/>
                    </a:lnTo>
                    <a:lnTo>
                      <a:pt x="170" y="48"/>
                    </a:lnTo>
                    <a:lnTo>
                      <a:pt x="138" y="48"/>
                    </a:lnTo>
                    <a:lnTo>
                      <a:pt x="116" y="45"/>
                    </a:lnTo>
                    <a:lnTo>
                      <a:pt x="94" y="41"/>
                    </a:lnTo>
                    <a:lnTo>
                      <a:pt x="71" y="35"/>
                    </a:lnTo>
                    <a:lnTo>
                      <a:pt x="50" y="28"/>
                    </a:lnTo>
                    <a:lnTo>
                      <a:pt x="31" y="21"/>
                    </a:lnTo>
                    <a:lnTo>
                      <a:pt x="16" y="14"/>
                    </a:lnTo>
                    <a:lnTo>
                      <a:pt x="4" y="7"/>
                    </a:lnTo>
                    <a:lnTo>
                      <a:pt x="0" y="2"/>
                    </a:lnTo>
                    <a:lnTo>
                      <a:pt x="7" y="0"/>
                    </a:lnTo>
                    <a:lnTo>
                      <a:pt x="22" y="2"/>
                    </a:lnTo>
                    <a:lnTo>
                      <a:pt x="41" y="4"/>
                    </a:lnTo>
                    <a:lnTo>
                      <a:pt x="64" y="7"/>
                    </a:lnTo>
                    <a:lnTo>
                      <a:pt x="87" y="11"/>
                    </a:lnTo>
                    <a:lnTo>
                      <a:pt x="109" y="14"/>
                    </a:lnTo>
                    <a:lnTo>
                      <a:pt x="125" y="18"/>
                    </a:lnTo>
                    <a:lnTo>
                      <a:pt x="133" y="19"/>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8" name="Freeform 257"/>
              <p:cNvSpPr>
                <a:spLocks/>
              </p:cNvSpPr>
              <p:nvPr/>
            </p:nvSpPr>
            <p:spPr bwMode="auto">
              <a:xfrm>
                <a:off x="1688" y="1634"/>
                <a:ext cx="423" cy="79"/>
              </a:xfrm>
              <a:custGeom>
                <a:avLst/>
                <a:gdLst>
                  <a:gd name="T0" fmla="*/ 1 w 846"/>
                  <a:gd name="T1" fmla="*/ 0 h 159"/>
                  <a:gd name="T2" fmla="*/ 1 w 846"/>
                  <a:gd name="T3" fmla="*/ 0 h 159"/>
                  <a:gd name="T4" fmla="*/ 1 w 846"/>
                  <a:gd name="T5" fmla="*/ 0 h 159"/>
                  <a:gd name="T6" fmla="*/ 1 w 846"/>
                  <a:gd name="T7" fmla="*/ 0 h 159"/>
                  <a:gd name="T8" fmla="*/ 1 w 846"/>
                  <a:gd name="T9" fmla="*/ 0 h 159"/>
                  <a:gd name="T10" fmla="*/ 1 w 846"/>
                  <a:gd name="T11" fmla="*/ 0 h 159"/>
                  <a:gd name="T12" fmla="*/ 1 w 846"/>
                  <a:gd name="T13" fmla="*/ 0 h 159"/>
                  <a:gd name="T14" fmla="*/ 1 w 846"/>
                  <a:gd name="T15" fmla="*/ 0 h 159"/>
                  <a:gd name="T16" fmla="*/ 1 w 846"/>
                  <a:gd name="T17" fmla="*/ 0 h 159"/>
                  <a:gd name="T18" fmla="*/ 1 w 846"/>
                  <a:gd name="T19" fmla="*/ 0 h 159"/>
                  <a:gd name="T20" fmla="*/ 1 w 846"/>
                  <a:gd name="T21" fmla="*/ 0 h 159"/>
                  <a:gd name="T22" fmla="*/ 1 w 846"/>
                  <a:gd name="T23" fmla="*/ 0 h 159"/>
                  <a:gd name="T24" fmla="*/ 1 w 846"/>
                  <a:gd name="T25" fmla="*/ 0 h 159"/>
                  <a:gd name="T26" fmla="*/ 1 w 846"/>
                  <a:gd name="T27" fmla="*/ 0 h 159"/>
                  <a:gd name="T28" fmla="*/ 1 w 846"/>
                  <a:gd name="T29" fmla="*/ 0 h 159"/>
                  <a:gd name="T30" fmla="*/ 1 w 846"/>
                  <a:gd name="T31" fmla="*/ 0 h 159"/>
                  <a:gd name="T32" fmla="*/ 1 w 846"/>
                  <a:gd name="T33" fmla="*/ 0 h 159"/>
                  <a:gd name="T34" fmla="*/ 1 w 846"/>
                  <a:gd name="T35" fmla="*/ 0 h 159"/>
                  <a:gd name="T36" fmla="*/ 1 w 846"/>
                  <a:gd name="T37" fmla="*/ 0 h 159"/>
                  <a:gd name="T38" fmla="*/ 1 w 846"/>
                  <a:gd name="T39" fmla="*/ 0 h 159"/>
                  <a:gd name="T40" fmla="*/ 1 w 846"/>
                  <a:gd name="T41" fmla="*/ 0 h 159"/>
                  <a:gd name="T42" fmla="*/ 1 w 846"/>
                  <a:gd name="T43" fmla="*/ 0 h 159"/>
                  <a:gd name="T44" fmla="*/ 1 w 846"/>
                  <a:gd name="T45" fmla="*/ 0 h 159"/>
                  <a:gd name="T46" fmla="*/ 1 w 846"/>
                  <a:gd name="T47" fmla="*/ 0 h 159"/>
                  <a:gd name="T48" fmla="*/ 1 w 846"/>
                  <a:gd name="T49" fmla="*/ 0 h 159"/>
                  <a:gd name="T50" fmla="*/ 1 w 846"/>
                  <a:gd name="T51" fmla="*/ 0 h 159"/>
                  <a:gd name="T52" fmla="*/ 1 w 846"/>
                  <a:gd name="T53" fmla="*/ 0 h 159"/>
                  <a:gd name="T54" fmla="*/ 1 w 846"/>
                  <a:gd name="T55" fmla="*/ 0 h 159"/>
                  <a:gd name="T56" fmla="*/ 1 w 846"/>
                  <a:gd name="T57" fmla="*/ 0 h 159"/>
                  <a:gd name="T58" fmla="*/ 1 w 846"/>
                  <a:gd name="T59" fmla="*/ 0 h 159"/>
                  <a:gd name="T60" fmla="*/ 1 w 846"/>
                  <a:gd name="T61" fmla="*/ 0 h 159"/>
                  <a:gd name="T62" fmla="*/ 1 w 846"/>
                  <a:gd name="T63" fmla="*/ 0 h 159"/>
                  <a:gd name="T64" fmla="*/ 1 w 846"/>
                  <a:gd name="T65" fmla="*/ 0 h 159"/>
                  <a:gd name="T66" fmla="*/ 1 w 846"/>
                  <a:gd name="T67" fmla="*/ 0 h 159"/>
                  <a:gd name="T68" fmla="*/ 1 w 846"/>
                  <a:gd name="T69" fmla="*/ 0 h 159"/>
                  <a:gd name="T70" fmla="*/ 1 w 846"/>
                  <a:gd name="T71" fmla="*/ 0 h 159"/>
                  <a:gd name="T72" fmla="*/ 1 w 846"/>
                  <a:gd name="T73" fmla="*/ 0 h 159"/>
                  <a:gd name="T74" fmla="*/ 1 w 846"/>
                  <a:gd name="T75" fmla="*/ 0 h 159"/>
                  <a:gd name="T76" fmla="*/ 1 w 846"/>
                  <a:gd name="T77" fmla="*/ 0 h 159"/>
                  <a:gd name="T78" fmla="*/ 1 w 846"/>
                  <a:gd name="T79" fmla="*/ 0 h 159"/>
                  <a:gd name="T80" fmla="*/ 1 w 846"/>
                  <a:gd name="T81" fmla="*/ 0 h 159"/>
                  <a:gd name="T82" fmla="*/ 1 w 846"/>
                  <a:gd name="T83" fmla="*/ 0 h 159"/>
                  <a:gd name="T84" fmla="*/ 1 w 846"/>
                  <a:gd name="T85" fmla="*/ 0 h 159"/>
                  <a:gd name="T86" fmla="*/ 1 w 846"/>
                  <a:gd name="T87" fmla="*/ 0 h 159"/>
                  <a:gd name="T88" fmla="*/ 1 w 846"/>
                  <a:gd name="T89" fmla="*/ 0 h 159"/>
                  <a:gd name="T90" fmla="*/ 1 w 846"/>
                  <a:gd name="T91" fmla="*/ 0 h 15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46"/>
                  <a:gd name="T139" fmla="*/ 0 h 159"/>
                  <a:gd name="T140" fmla="*/ 846 w 846"/>
                  <a:gd name="T141" fmla="*/ 159 h 15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46" h="159">
                    <a:moveTo>
                      <a:pt x="47" y="64"/>
                    </a:moveTo>
                    <a:lnTo>
                      <a:pt x="61" y="70"/>
                    </a:lnTo>
                    <a:lnTo>
                      <a:pt x="74" y="75"/>
                    </a:lnTo>
                    <a:lnTo>
                      <a:pt x="86" y="80"/>
                    </a:lnTo>
                    <a:lnTo>
                      <a:pt x="99" y="85"/>
                    </a:lnTo>
                    <a:lnTo>
                      <a:pt x="112" y="90"/>
                    </a:lnTo>
                    <a:lnTo>
                      <a:pt x="126" y="93"/>
                    </a:lnTo>
                    <a:lnTo>
                      <a:pt x="139" y="98"/>
                    </a:lnTo>
                    <a:lnTo>
                      <a:pt x="154" y="101"/>
                    </a:lnTo>
                    <a:lnTo>
                      <a:pt x="169" y="105"/>
                    </a:lnTo>
                    <a:lnTo>
                      <a:pt x="187" y="108"/>
                    </a:lnTo>
                    <a:lnTo>
                      <a:pt x="205" y="111"/>
                    </a:lnTo>
                    <a:lnTo>
                      <a:pt x="226" y="114"/>
                    </a:lnTo>
                    <a:lnTo>
                      <a:pt x="249" y="117"/>
                    </a:lnTo>
                    <a:lnTo>
                      <a:pt x="273" y="120"/>
                    </a:lnTo>
                    <a:lnTo>
                      <a:pt x="301" y="122"/>
                    </a:lnTo>
                    <a:lnTo>
                      <a:pt x="331" y="124"/>
                    </a:lnTo>
                    <a:lnTo>
                      <a:pt x="363" y="125"/>
                    </a:lnTo>
                    <a:lnTo>
                      <a:pt x="397" y="126"/>
                    </a:lnTo>
                    <a:lnTo>
                      <a:pt x="433" y="126"/>
                    </a:lnTo>
                    <a:lnTo>
                      <a:pt x="470" y="125"/>
                    </a:lnTo>
                    <a:lnTo>
                      <a:pt x="507" y="124"/>
                    </a:lnTo>
                    <a:lnTo>
                      <a:pt x="543" y="123"/>
                    </a:lnTo>
                    <a:lnTo>
                      <a:pt x="578" y="121"/>
                    </a:lnTo>
                    <a:lnTo>
                      <a:pt x="612" y="118"/>
                    </a:lnTo>
                    <a:lnTo>
                      <a:pt x="644" y="116"/>
                    </a:lnTo>
                    <a:lnTo>
                      <a:pt x="673" y="113"/>
                    </a:lnTo>
                    <a:lnTo>
                      <a:pt x="699" y="110"/>
                    </a:lnTo>
                    <a:lnTo>
                      <a:pt x="722" y="108"/>
                    </a:lnTo>
                    <a:lnTo>
                      <a:pt x="741" y="107"/>
                    </a:lnTo>
                    <a:lnTo>
                      <a:pt x="755" y="105"/>
                    </a:lnTo>
                    <a:lnTo>
                      <a:pt x="763" y="103"/>
                    </a:lnTo>
                    <a:lnTo>
                      <a:pt x="766" y="103"/>
                    </a:lnTo>
                    <a:lnTo>
                      <a:pt x="780" y="97"/>
                    </a:lnTo>
                    <a:lnTo>
                      <a:pt x="795" y="87"/>
                    </a:lnTo>
                    <a:lnTo>
                      <a:pt x="808" y="79"/>
                    </a:lnTo>
                    <a:lnTo>
                      <a:pt x="820" y="71"/>
                    </a:lnTo>
                    <a:lnTo>
                      <a:pt x="831" y="64"/>
                    </a:lnTo>
                    <a:lnTo>
                      <a:pt x="839" y="58"/>
                    </a:lnTo>
                    <a:lnTo>
                      <a:pt x="843" y="54"/>
                    </a:lnTo>
                    <a:lnTo>
                      <a:pt x="846" y="53"/>
                    </a:lnTo>
                    <a:lnTo>
                      <a:pt x="846" y="64"/>
                    </a:lnTo>
                    <a:lnTo>
                      <a:pt x="841" y="75"/>
                    </a:lnTo>
                    <a:lnTo>
                      <a:pt x="833" y="86"/>
                    </a:lnTo>
                    <a:lnTo>
                      <a:pt x="823" y="98"/>
                    </a:lnTo>
                    <a:lnTo>
                      <a:pt x="811" y="108"/>
                    </a:lnTo>
                    <a:lnTo>
                      <a:pt x="800" y="117"/>
                    </a:lnTo>
                    <a:lnTo>
                      <a:pt x="788" y="125"/>
                    </a:lnTo>
                    <a:lnTo>
                      <a:pt x="778" y="132"/>
                    </a:lnTo>
                    <a:lnTo>
                      <a:pt x="770" y="135"/>
                    </a:lnTo>
                    <a:lnTo>
                      <a:pt x="752" y="137"/>
                    </a:lnTo>
                    <a:lnTo>
                      <a:pt x="730" y="140"/>
                    </a:lnTo>
                    <a:lnTo>
                      <a:pt x="702" y="144"/>
                    </a:lnTo>
                    <a:lnTo>
                      <a:pt x="667" y="147"/>
                    </a:lnTo>
                    <a:lnTo>
                      <a:pt x="629" y="149"/>
                    </a:lnTo>
                    <a:lnTo>
                      <a:pt x="588" y="153"/>
                    </a:lnTo>
                    <a:lnTo>
                      <a:pt x="545" y="155"/>
                    </a:lnTo>
                    <a:lnTo>
                      <a:pt x="499" y="156"/>
                    </a:lnTo>
                    <a:lnTo>
                      <a:pt x="453" y="158"/>
                    </a:lnTo>
                    <a:lnTo>
                      <a:pt x="408" y="159"/>
                    </a:lnTo>
                    <a:lnTo>
                      <a:pt x="363" y="158"/>
                    </a:lnTo>
                    <a:lnTo>
                      <a:pt x="319" y="156"/>
                    </a:lnTo>
                    <a:lnTo>
                      <a:pt x="280" y="153"/>
                    </a:lnTo>
                    <a:lnTo>
                      <a:pt x="243" y="149"/>
                    </a:lnTo>
                    <a:lnTo>
                      <a:pt x="211" y="144"/>
                    </a:lnTo>
                    <a:lnTo>
                      <a:pt x="191" y="139"/>
                    </a:lnTo>
                    <a:lnTo>
                      <a:pt x="169" y="135"/>
                    </a:lnTo>
                    <a:lnTo>
                      <a:pt x="146" y="130"/>
                    </a:lnTo>
                    <a:lnTo>
                      <a:pt x="122" y="124"/>
                    </a:lnTo>
                    <a:lnTo>
                      <a:pt x="99" y="117"/>
                    </a:lnTo>
                    <a:lnTo>
                      <a:pt x="76" y="110"/>
                    </a:lnTo>
                    <a:lnTo>
                      <a:pt x="54" y="102"/>
                    </a:lnTo>
                    <a:lnTo>
                      <a:pt x="35" y="93"/>
                    </a:lnTo>
                    <a:lnTo>
                      <a:pt x="28" y="90"/>
                    </a:lnTo>
                    <a:lnTo>
                      <a:pt x="21" y="86"/>
                    </a:lnTo>
                    <a:lnTo>
                      <a:pt x="15" y="82"/>
                    </a:lnTo>
                    <a:lnTo>
                      <a:pt x="10" y="77"/>
                    </a:lnTo>
                    <a:lnTo>
                      <a:pt x="7" y="70"/>
                    </a:lnTo>
                    <a:lnTo>
                      <a:pt x="3" y="64"/>
                    </a:lnTo>
                    <a:lnTo>
                      <a:pt x="1" y="56"/>
                    </a:lnTo>
                    <a:lnTo>
                      <a:pt x="0" y="47"/>
                    </a:lnTo>
                    <a:lnTo>
                      <a:pt x="1" y="33"/>
                    </a:lnTo>
                    <a:lnTo>
                      <a:pt x="3" y="23"/>
                    </a:lnTo>
                    <a:lnTo>
                      <a:pt x="6" y="12"/>
                    </a:lnTo>
                    <a:lnTo>
                      <a:pt x="9" y="0"/>
                    </a:lnTo>
                    <a:lnTo>
                      <a:pt x="13" y="1"/>
                    </a:lnTo>
                    <a:lnTo>
                      <a:pt x="15" y="7"/>
                    </a:lnTo>
                    <a:lnTo>
                      <a:pt x="18" y="16"/>
                    </a:lnTo>
                    <a:lnTo>
                      <a:pt x="22" y="27"/>
                    </a:lnTo>
                    <a:lnTo>
                      <a:pt x="26" y="39"/>
                    </a:lnTo>
                    <a:lnTo>
                      <a:pt x="32" y="49"/>
                    </a:lnTo>
                    <a:lnTo>
                      <a:pt x="39" y="58"/>
                    </a:lnTo>
                    <a:lnTo>
                      <a:pt x="47" y="64"/>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59" name="Freeform 258"/>
              <p:cNvSpPr>
                <a:spLocks/>
              </p:cNvSpPr>
              <p:nvPr/>
            </p:nvSpPr>
            <p:spPr bwMode="auto">
              <a:xfrm>
                <a:off x="1688" y="883"/>
                <a:ext cx="548" cy="446"/>
              </a:xfrm>
              <a:custGeom>
                <a:avLst/>
                <a:gdLst>
                  <a:gd name="T0" fmla="*/ 0 w 1095"/>
                  <a:gd name="T1" fmla="*/ 0 h 890"/>
                  <a:gd name="T2" fmla="*/ 1 w 1095"/>
                  <a:gd name="T3" fmla="*/ 1 h 890"/>
                  <a:gd name="T4" fmla="*/ 1 w 1095"/>
                  <a:gd name="T5" fmla="*/ 1 h 890"/>
                  <a:gd name="T6" fmla="*/ 1 w 1095"/>
                  <a:gd name="T7" fmla="*/ 1 h 890"/>
                  <a:gd name="T8" fmla="*/ 0 w 1095"/>
                  <a:gd name="T9" fmla="*/ 0 h 890"/>
                  <a:gd name="T10" fmla="*/ 0 60000 65536"/>
                  <a:gd name="T11" fmla="*/ 0 60000 65536"/>
                  <a:gd name="T12" fmla="*/ 0 60000 65536"/>
                  <a:gd name="T13" fmla="*/ 0 60000 65536"/>
                  <a:gd name="T14" fmla="*/ 0 60000 65536"/>
                  <a:gd name="T15" fmla="*/ 0 w 1095"/>
                  <a:gd name="T16" fmla="*/ 0 h 890"/>
                  <a:gd name="T17" fmla="*/ 1095 w 1095"/>
                  <a:gd name="T18" fmla="*/ 890 h 890"/>
                </a:gdLst>
                <a:ahLst/>
                <a:cxnLst>
                  <a:cxn ang="T10">
                    <a:pos x="T0" y="T1"/>
                  </a:cxn>
                  <a:cxn ang="T11">
                    <a:pos x="T2" y="T3"/>
                  </a:cxn>
                  <a:cxn ang="T12">
                    <a:pos x="T4" y="T5"/>
                  </a:cxn>
                  <a:cxn ang="T13">
                    <a:pos x="T6" y="T7"/>
                  </a:cxn>
                  <a:cxn ang="T14">
                    <a:pos x="T8" y="T9"/>
                  </a:cxn>
                </a:cxnLst>
                <a:rect l="T15" t="T16" r="T17" b="T18"/>
                <a:pathLst>
                  <a:path w="1095" h="890">
                    <a:moveTo>
                      <a:pt x="0" y="0"/>
                    </a:moveTo>
                    <a:lnTo>
                      <a:pt x="117" y="890"/>
                    </a:lnTo>
                    <a:lnTo>
                      <a:pt x="1095" y="890"/>
                    </a:lnTo>
                    <a:lnTo>
                      <a:pt x="1004" y="77"/>
                    </a:lnTo>
                    <a:lnTo>
                      <a:pt x="0" y="0"/>
                    </a:lnTo>
                    <a:close/>
                  </a:path>
                </a:pathLst>
              </a:custGeom>
              <a:solidFill>
                <a:srgbClr val="4FD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60" name="Freeform 259"/>
              <p:cNvSpPr>
                <a:spLocks/>
              </p:cNvSpPr>
              <p:nvPr/>
            </p:nvSpPr>
            <p:spPr bwMode="auto">
              <a:xfrm>
                <a:off x="1738" y="938"/>
                <a:ext cx="216" cy="354"/>
              </a:xfrm>
              <a:custGeom>
                <a:avLst/>
                <a:gdLst>
                  <a:gd name="T0" fmla="*/ 1 w 432"/>
                  <a:gd name="T1" fmla="*/ 0 h 709"/>
                  <a:gd name="T2" fmla="*/ 1 w 432"/>
                  <a:gd name="T3" fmla="*/ 0 h 709"/>
                  <a:gd name="T4" fmla="*/ 1 w 432"/>
                  <a:gd name="T5" fmla="*/ 0 h 709"/>
                  <a:gd name="T6" fmla="*/ 1 w 432"/>
                  <a:gd name="T7" fmla="*/ 0 h 709"/>
                  <a:gd name="T8" fmla="*/ 1 w 432"/>
                  <a:gd name="T9" fmla="*/ 0 h 709"/>
                  <a:gd name="T10" fmla="*/ 1 w 432"/>
                  <a:gd name="T11" fmla="*/ 0 h 709"/>
                  <a:gd name="T12" fmla="*/ 1 w 432"/>
                  <a:gd name="T13" fmla="*/ 0 h 709"/>
                  <a:gd name="T14" fmla="*/ 1 w 432"/>
                  <a:gd name="T15" fmla="*/ 0 h 709"/>
                  <a:gd name="T16" fmla="*/ 1 w 432"/>
                  <a:gd name="T17" fmla="*/ 0 h 709"/>
                  <a:gd name="T18" fmla="*/ 1 w 432"/>
                  <a:gd name="T19" fmla="*/ 0 h 709"/>
                  <a:gd name="T20" fmla="*/ 1 w 432"/>
                  <a:gd name="T21" fmla="*/ 0 h 709"/>
                  <a:gd name="T22" fmla="*/ 1 w 432"/>
                  <a:gd name="T23" fmla="*/ 0 h 709"/>
                  <a:gd name="T24" fmla="*/ 1 w 432"/>
                  <a:gd name="T25" fmla="*/ 0 h 709"/>
                  <a:gd name="T26" fmla="*/ 1 w 432"/>
                  <a:gd name="T27" fmla="*/ 0 h 709"/>
                  <a:gd name="T28" fmla="*/ 1 w 432"/>
                  <a:gd name="T29" fmla="*/ 0 h 709"/>
                  <a:gd name="T30" fmla="*/ 1 w 432"/>
                  <a:gd name="T31" fmla="*/ 0 h 709"/>
                  <a:gd name="T32" fmla="*/ 1 w 432"/>
                  <a:gd name="T33" fmla="*/ 0 h 709"/>
                  <a:gd name="T34" fmla="*/ 1 w 432"/>
                  <a:gd name="T35" fmla="*/ 0 h 709"/>
                  <a:gd name="T36" fmla="*/ 1 w 432"/>
                  <a:gd name="T37" fmla="*/ 0 h 709"/>
                  <a:gd name="T38" fmla="*/ 1 w 432"/>
                  <a:gd name="T39" fmla="*/ 0 h 709"/>
                  <a:gd name="T40" fmla="*/ 1 w 432"/>
                  <a:gd name="T41" fmla="*/ 0 h 709"/>
                  <a:gd name="T42" fmla="*/ 1 w 432"/>
                  <a:gd name="T43" fmla="*/ 0 h 709"/>
                  <a:gd name="T44" fmla="*/ 1 w 432"/>
                  <a:gd name="T45" fmla="*/ 0 h 709"/>
                  <a:gd name="T46" fmla="*/ 1 w 432"/>
                  <a:gd name="T47" fmla="*/ 0 h 709"/>
                  <a:gd name="T48" fmla="*/ 1 w 432"/>
                  <a:gd name="T49" fmla="*/ 0 h 709"/>
                  <a:gd name="T50" fmla="*/ 1 w 432"/>
                  <a:gd name="T51" fmla="*/ 0 h 709"/>
                  <a:gd name="T52" fmla="*/ 1 w 432"/>
                  <a:gd name="T53" fmla="*/ 0 h 709"/>
                  <a:gd name="T54" fmla="*/ 1 w 432"/>
                  <a:gd name="T55" fmla="*/ 0 h 709"/>
                  <a:gd name="T56" fmla="*/ 1 w 432"/>
                  <a:gd name="T57" fmla="*/ 0 h 709"/>
                  <a:gd name="T58" fmla="*/ 1 w 432"/>
                  <a:gd name="T59" fmla="*/ 0 h 709"/>
                  <a:gd name="T60" fmla="*/ 1 w 432"/>
                  <a:gd name="T61" fmla="*/ 0 h 709"/>
                  <a:gd name="T62" fmla="*/ 1 w 432"/>
                  <a:gd name="T63" fmla="*/ 0 h 709"/>
                  <a:gd name="T64" fmla="*/ 1 w 432"/>
                  <a:gd name="T65" fmla="*/ 0 h 709"/>
                  <a:gd name="T66" fmla="*/ 1 w 432"/>
                  <a:gd name="T67" fmla="*/ 0 h 709"/>
                  <a:gd name="T68" fmla="*/ 1 w 432"/>
                  <a:gd name="T69" fmla="*/ 0 h 709"/>
                  <a:gd name="T70" fmla="*/ 1 w 432"/>
                  <a:gd name="T71" fmla="*/ 0 h 709"/>
                  <a:gd name="T72" fmla="*/ 1 w 432"/>
                  <a:gd name="T73" fmla="*/ 0 h 709"/>
                  <a:gd name="T74" fmla="*/ 1 w 432"/>
                  <a:gd name="T75" fmla="*/ 0 h 709"/>
                  <a:gd name="T76" fmla="*/ 1 w 432"/>
                  <a:gd name="T77" fmla="*/ 0 h 709"/>
                  <a:gd name="T78" fmla="*/ 1 w 432"/>
                  <a:gd name="T79" fmla="*/ 0 h 709"/>
                  <a:gd name="T80" fmla="*/ 1 w 432"/>
                  <a:gd name="T81" fmla="*/ 0 h 709"/>
                  <a:gd name="T82" fmla="*/ 1 w 432"/>
                  <a:gd name="T83" fmla="*/ 0 h 709"/>
                  <a:gd name="T84" fmla="*/ 1 w 432"/>
                  <a:gd name="T85" fmla="*/ 0 h 709"/>
                  <a:gd name="T86" fmla="*/ 1 w 432"/>
                  <a:gd name="T87" fmla="*/ 0 h 70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2"/>
                  <a:gd name="T133" fmla="*/ 0 h 709"/>
                  <a:gd name="T134" fmla="*/ 432 w 432"/>
                  <a:gd name="T135" fmla="*/ 709 h 70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2" h="709">
                    <a:moveTo>
                      <a:pt x="310" y="691"/>
                    </a:moveTo>
                    <a:lnTo>
                      <a:pt x="325" y="701"/>
                    </a:lnTo>
                    <a:lnTo>
                      <a:pt x="345" y="706"/>
                    </a:lnTo>
                    <a:lnTo>
                      <a:pt x="366" y="709"/>
                    </a:lnTo>
                    <a:lnTo>
                      <a:pt x="389" y="708"/>
                    </a:lnTo>
                    <a:lnTo>
                      <a:pt x="409" y="703"/>
                    </a:lnTo>
                    <a:lnTo>
                      <a:pt x="424" y="695"/>
                    </a:lnTo>
                    <a:lnTo>
                      <a:pt x="432" y="682"/>
                    </a:lnTo>
                    <a:lnTo>
                      <a:pt x="431" y="666"/>
                    </a:lnTo>
                    <a:lnTo>
                      <a:pt x="424" y="641"/>
                    </a:lnTo>
                    <a:lnTo>
                      <a:pt x="415" y="603"/>
                    </a:lnTo>
                    <a:lnTo>
                      <a:pt x="404" y="554"/>
                    </a:lnTo>
                    <a:lnTo>
                      <a:pt x="393" y="499"/>
                    </a:lnTo>
                    <a:lnTo>
                      <a:pt x="381" y="439"/>
                    </a:lnTo>
                    <a:lnTo>
                      <a:pt x="369" y="378"/>
                    </a:lnTo>
                    <a:lnTo>
                      <a:pt x="355" y="318"/>
                    </a:lnTo>
                    <a:lnTo>
                      <a:pt x="341" y="264"/>
                    </a:lnTo>
                    <a:lnTo>
                      <a:pt x="333" y="235"/>
                    </a:lnTo>
                    <a:lnTo>
                      <a:pt x="325" y="203"/>
                    </a:lnTo>
                    <a:lnTo>
                      <a:pt x="317" y="170"/>
                    </a:lnTo>
                    <a:lnTo>
                      <a:pt x="308" y="137"/>
                    </a:lnTo>
                    <a:lnTo>
                      <a:pt x="300" y="107"/>
                    </a:lnTo>
                    <a:lnTo>
                      <a:pt x="290" y="83"/>
                    </a:lnTo>
                    <a:lnTo>
                      <a:pt x="282" y="66"/>
                    </a:lnTo>
                    <a:lnTo>
                      <a:pt x="274" y="58"/>
                    </a:lnTo>
                    <a:lnTo>
                      <a:pt x="265" y="57"/>
                    </a:lnTo>
                    <a:lnTo>
                      <a:pt x="251" y="59"/>
                    </a:lnTo>
                    <a:lnTo>
                      <a:pt x="237" y="65"/>
                    </a:lnTo>
                    <a:lnTo>
                      <a:pt x="221" y="71"/>
                    </a:lnTo>
                    <a:lnTo>
                      <a:pt x="205" y="76"/>
                    </a:lnTo>
                    <a:lnTo>
                      <a:pt x="191" y="82"/>
                    </a:lnTo>
                    <a:lnTo>
                      <a:pt x="179" y="84"/>
                    </a:lnTo>
                    <a:lnTo>
                      <a:pt x="171" y="84"/>
                    </a:lnTo>
                    <a:lnTo>
                      <a:pt x="164" y="71"/>
                    </a:lnTo>
                    <a:lnTo>
                      <a:pt x="162" y="46"/>
                    </a:lnTo>
                    <a:lnTo>
                      <a:pt x="159" y="21"/>
                    </a:lnTo>
                    <a:lnTo>
                      <a:pt x="145" y="6"/>
                    </a:lnTo>
                    <a:lnTo>
                      <a:pt x="133" y="4"/>
                    </a:lnTo>
                    <a:lnTo>
                      <a:pt x="116" y="1"/>
                    </a:lnTo>
                    <a:lnTo>
                      <a:pt x="97" y="1"/>
                    </a:lnTo>
                    <a:lnTo>
                      <a:pt x="76" y="0"/>
                    </a:lnTo>
                    <a:lnTo>
                      <a:pt x="55" y="1"/>
                    </a:lnTo>
                    <a:lnTo>
                      <a:pt x="36" y="3"/>
                    </a:lnTo>
                    <a:lnTo>
                      <a:pt x="16" y="4"/>
                    </a:lnTo>
                    <a:lnTo>
                      <a:pt x="0" y="7"/>
                    </a:lnTo>
                    <a:lnTo>
                      <a:pt x="7" y="53"/>
                    </a:lnTo>
                    <a:lnTo>
                      <a:pt x="14" y="99"/>
                    </a:lnTo>
                    <a:lnTo>
                      <a:pt x="22" y="145"/>
                    </a:lnTo>
                    <a:lnTo>
                      <a:pt x="30" y="193"/>
                    </a:lnTo>
                    <a:lnTo>
                      <a:pt x="37" y="240"/>
                    </a:lnTo>
                    <a:lnTo>
                      <a:pt x="45" y="287"/>
                    </a:lnTo>
                    <a:lnTo>
                      <a:pt x="52" y="333"/>
                    </a:lnTo>
                    <a:lnTo>
                      <a:pt x="59" y="379"/>
                    </a:lnTo>
                    <a:lnTo>
                      <a:pt x="65" y="422"/>
                    </a:lnTo>
                    <a:lnTo>
                      <a:pt x="69" y="470"/>
                    </a:lnTo>
                    <a:lnTo>
                      <a:pt x="74" y="521"/>
                    </a:lnTo>
                    <a:lnTo>
                      <a:pt x="80" y="569"/>
                    </a:lnTo>
                    <a:lnTo>
                      <a:pt x="84" y="614"/>
                    </a:lnTo>
                    <a:lnTo>
                      <a:pt x="90" y="651"/>
                    </a:lnTo>
                    <a:lnTo>
                      <a:pt x="96" y="676"/>
                    </a:lnTo>
                    <a:lnTo>
                      <a:pt x="101" y="688"/>
                    </a:lnTo>
                    <a:lnTo>
                      <a:pt x="111" y="690"/>
                    </a:lnTo>
                    <a:lnTo>
                      <a:pt x="126" y="690"/>
                    </a:lnTo>
                    <a:lnTo>
                      <a:pt x="144" y="688"/>
                    </a:lnTo>
                    <a:lnTo>
                      <a:pt x="164" y="686"/>
                    </a:lnTo>
                    <a:lnTo>
                      <a:pt x="183" y="681"/>
                    </a:lnTo>
                    <a:lnTo>
                      <a:pt x="200" y="676"/>
                    </a:lnTo>
                    <a:lnTo>
                      <a:pt x="213" y="669"/>
                    </a:lnTo>
                    <a:lnTo>
                      <a:pt x="221" y="663"/>
                    </a:lnTo>
                    <a:lnTo>
                      <a:pt x="226" y="644"/>
                    </a:lnTo>
                    <a:lnTo>
                      <a:pt x="224" y="621"/>
                    </a:lnTo>
                    <a:lnTo>
                      <a:pt x="217" y="598"/>
                    </a:lnTo>
                    <a:lnTo>
                      <a:pt x="207" y="580"/>
                    </a:lnTo>
                    <a:lnTo>
                      <a:pt x="206" y="573"/>
                    </a:lnTo>
                    <a:lnTo>
                      <a:pt x="209" y="566"/>
                    </a:lnTo>
                    <a:lnTo>
                      <a:pt x="215" y="561"/>
                    </a:lnTo>
                    <a:lnTo>
                      <a:pt x="226" y="558"/>
                    </a:lnTo>
                    <a:lnTo>
                      <a:pt x="237" y="555"/>
                    </a:lnTo>
                    <a:lnTo>
                      <a:pt x="250" y="554"/>
                    </a:lnTo>
                    <a:lnTo>
                      <a:pt x="264" y="554"/>
                    </a:lnTo>
                    <a:lnTo>
                      <a:pt x="278" y="555"/>
                    </a:lnTo>
                    <a:lnTo>
                      <a:pt x="288" y="561"/>
                    </a:lnTo>
                    <a:lnTo>
                      <a:pt x="293" y="575"/>
                    </a:lnTo>
                    <a:lnTo>
                      <a:pt x="295" y="593"/>
                    </a:lnTo>
                    <a:lnTo>
                      <a:pt x="295" y="615"/>
                    </a:lnTo>
                    <a:lnTo>
                      <a:pt x="295" y="638"/>
                    </a:lnTo>
                    <a:lnTo>
                      <a:pt x="296" y="659"/>
                    </a:lnTo>
                    <a:lnTo>
                      <a:pt x="301" y="678"/>
                    </a:lnTo>
                    <a:lnTo>
                      <a:pt x="310" y="691"/>
                    </a:lnTo>
                    <a:close/>
                  </a:path>
                </a:pathLst>
              </a:custGeom>
              <a:solidFill>
                <a:srgbClr val="8EE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61" name="Freeform 260"/>
              <p:cNvSpPr>
                <a:spLocks/>
              </p:cNvSpPr>
              <p:nvPr/>
            </p:nvSpPr>
            <p:spPr bwMode="auto">
              <a:xfrm>
                <a:off x="1923" y="1019"/>
                <a:ext cx="105" cy="222"/>
              </a:xfrm>
              <a:custGeom>
                <a:avLst/>
                <a:gdLst>
                  <a:gd name="T0" fmla="*/ 1 w 210"/>
                  <a:gd name="T1" fmla="*/ 1 h 443"/>
                  <a:gd name="T2" fmla="*/ 1 w 210"/>
                  <a:gd name="T3" fmla="*/ 1 h 443"/>
                  <a:gd name="T4" fmla="*/ 1 w 210"/>
                  <a:gd name="T5" fmla="*/ 1 h 443"/>
                  <a:gd name="T6" fmla="*/ 1 w 210"/>
                  <a:gd name="T7" fmla="*/ 1 h 443"/>
                  <a:gd name="T8" fmla="*/ 1 w 210"/>
                  <a:gd name="T9" fmla="*/ 1 h 443"/>
                  <a:gd name="T10" fmla="*/ 1 w 210"/>
                  <a:gd name="T11" fmla="*/ 1 h 443"/>
                  <a:gd name="T12" fmla="*/ 1 w 210"/>
                  <a:gd name="T13" fmla="*/ 1 h 443"/>
                  <a:gd name="T14" fmla="*/ 1 w 210"/>
                  <a:gd name="T15" fmla="*/ 1 h 443"/>
                  <a:gd name="T16" fmla="*/ 1 w 210"/>
                  <a:gd name="T17" fmla="*/ 1 h 443"/>
                  <a:gd name="T18" fmla="*/ 1 w 210"/>
                  <a:gd name="T19" fmla="*/ 1 h 443"/>
                  <a:gd name="T20" fmla="*/ 1 w 210"/>
                  <a:gd name="T21" fmla="*/ 1 h 443"/>
                  <a:gd name="T22" fmla="*/ 1 w 210"/>
                  <a:gd name="T23" fmla="*/ 1 h 443"/>
                  <a:gd name="T24" fmla="*/ 1 w 210"/>
                  <a:gd name="T25" fmla="*/ 1 h 443"/>
                  <a:gd name="T26" fmla="*/ 1 w 210"/>
                  <a:gd name="T27" fmla="*/ 1 h 443"/>
                  <a:gd name="T28" fmla="*/ 1 w 210"/>
                  <a:gd name="T29" fmla="*/ 1 h 443"/>
                  <a:gd name="T30" fmla="*/ 1 w 210"/>
                  <a:gd name="T31" fmla="*/ 1 h 443"/>
                  <a:gd name="T32" fmla="*/ 1 w 210"/>
                  <a:gd name="T33" fmla="*/ 1 h 443"/>
                  <a:gd name="T34" fmla="*/ 1 w 210"/>
                  <a:gd name="T35" fmla="*/ 1 h 443"/>
                  <a:gd name="T36" fmla="*/ 1 w 210"/>
                  <a:gd name="T37" fmla="*/ 1 h 443"/>
                  <a:gd name="T38" fmla="*/ 1 w 210"/>
                  <a:gd name="T39" fmla="*/ 1 h 443"/>
                  <a:gd name="T40" fmla="*/ 1 w 210"/>
                  <a:gd name="T41" fmla="*/ 1 h 443"/>
                  <a:gd name="T42" fmla="*/ 1 w 210"/>
                  <a:gd name="T43" fmla="*/ 1 h 443"/>
                  <a:gd name="T44" fmla="*/ 1 w 210"/>
                  <a:gd name="T45" fmla="*/ 1 h 443"/>
                  <a:gd name="T46" fmla="*/ 1 w 210"/>
                  <a:gd name="T47" fmla="*/ 1 h 443"/>
                  <a:gd name="T48" fmla="*/ 1 w 210"/>
                  <a:gd name="T49" fmla="*/ 1 h 443"/>
                  <a:gd name="T50" fmla="*/ 1 w 210"/>
                  <a:gd name="T51" fmla="*/ 1 h 443"/>
                  <a:gd name="T52" fmla="*/ 1 w 210"/>
                  <a:gd name="T53" fmla="*/ 1 h 443"/>
                  <a:gd name="T54" fmla="*/ 1 w 210"/>
                  <a:gd name="T55" fmla="*/ 1 h 443"/>
                  <a:gd name="T56" fmla="*/ 1 w 210"/>
                  <a:gd name="T57" fmla="*/ 1 h 443"/>
                  <a:gd name="T58" fmla="*/ 1 w 210"/>
                  <a:gd name="T59" fmla="*/ 1 h 443"/>
                  <a:gd name="T60" fmla="*/ 1 w 210"/>
                  <a:gd name="T61" fmla="*/ 1 h 443"/>
                  <a:gd name="T62" fmla="*/ 0 w 210"/>
                  <a:gd name="T63" fmla="*/ 1 h 443"/>
                  <a:gd name="T64" fmla="*/ 0 w 210"/>
                  <a:gd name="T65" fmla="*/ 1 h 443"/>
                  <a:gd name="T66" fmla="*/ 1 w 210"/>
                  <a:gd name="T67" fmla="*/ 1 h 443"/>
                  <a:gd name="T68" fmla="*/ 1 w 210"/>
                  <a:gd name="T69" fmla="*/ 1 h 443"/>
                  <a:gd name="T70" fmla="*/ 1 w 210"/>
                  <a:gd name="T71" fmla="*/ 1 h 443"/>
                  <a:gd name="T72" fmla="*/ 1 w 210"/>
                  <a:gd name="T73" fmla="*/ 1 h 443"/>
                  <a:gd name="T74" fmla="*/ 1 w 210"/>
                  <a:gd name="T75" fmla="*/ 1 h 443"/>
                  <a:gd name="T76" fmla="*/ 1 w 210"/>
                  <a:gd name="T77" fmla="*/ 1 h 443"/>
                  <a:gd name="T78" fmla="*/ 1 w 210"/>
                  <a:gd name="T79" fmla="*/ 0 h 443"/>
                  <a:gd name="T80" fmla="*/ 1 w 210"/>
                  <a:gd name="T81" fmla="*/ 1 h 4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0"/>
                  <a:gd name="T124" fmla="*/ 0 h 443"/>
                  <a:gd name="T125" fmla="*/ 210 w 210"/>
                  <a:gd name="T126" fmla="*/ 443 h 44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0" h="443">
                    <a:moveTo>
                      <a:pt x="104" y="2"/>
                    </a:moveTo>
                    <a:lnTo>
                      <a:pt x="113" y="10"/>
                    </a:lnTo>
                    <a:lnTo>
                      <a:pt x="119" y="20"/>
                    </a:lnTo>
                    <a:lnTo>
                      <a:pt x="121" y="32"/>
                    </a:lnTo>
                    <a:lnTo>
                      <a:pt x="123" y="43"/>
                    </a:lnTo>
                    <a:lnTo>
                      <a:pt x="137" y="95"/>
                    </a:lnTo>
                    <a:lnTo>
                      <a:pt x="152" y="155"/>
                    </a:lnTo>
                    <a:lnTo>
                      <a:pt x="168" y="217"/>
                    </a:lnTo>
                    <a:lnTo>
                      <a:pt x="184" y="280"/>
                    </a:lnTo>
                    <a:lnTo>
                      <a:pt x="197" y="336"/>
                    </a:lnTo>
                    <a:lnTo>
                      <a:pt x="206" y="384"/>
                    </a:lnTo>
                    <a:lnTo>
                      <a:pt x="210" y="419"/>
                    </a:lnTo>
                    <a:lnTo>
                      <a:pt x="206" y="436"/>
                    </a:lnTo>
                    <a:lnTo>
                      <a:pt x="196" y="441"/>
                    </a:lnTo>
                    <a:lnTo>
                      <a:pt x="181" y="443"/>
                    </a:lnTo>
                    <a:lnTo>
                      <a:pt x="162" y="442"/>
                    </a:lnTo>
                    <a:lnTo>
                      <a:pt x="143" y="440"/>
                    </a:lnTo>
                    <a:lnTo>
                      <a:pt x="123" y="437"/>
                    </a:lnTo>
                    <a:lnTo>
                      <a:pt x="107" y="434"/>
                    </a:lnTo>
                    <a:lnTo>
                      <a:pt x="97" y="432"/>
                    </a:lnTo>
                    <a:lnTo>
                      <a:pt x="92" y="430"/>
                    </a:lnTo>
                    <a:lnTo>
                      <a:pt x="87" y="380"/>
                    </a:lnTo>
                    <a:lnTo>
                      <a:pt x="81" y="333"/>
                    </a:lnTo>
                    <a:lnTo>
                      <a:pt x="70" y="289"/>
                    </a:lnTo>
                    <a:lnTo>
                      <a:pt x="57" y="246"/>
                    </a:lnTo>
                    <a:lnTo>
                      <a:pt x="45" y="205"/>
                    </a:lnTo>
                    <a:lnTo>
                      <a:pt x="31" y="163"/>
                    </a:lnTo>
                    <a:lnTo>
                      <a:pt x="18" y="121"/>
                    </a:lnTo>
                    <a:lnTo>
                      <a:pt x="6" y="76"/>
                    </a:lnTo>
                    <a:lnTo>
                      <a:pt x="3" y="62"/>
                    </a:lnTo>
                    <a:lnTo>
                      <a:pt x="1" y="48"/>
                    </a:lnTo>
                    <a:lnTo>
                      <a:pt x="0" y="35"/>
                    </a:lnTo>
                    <a:lnTo>
                      <a:pt x="0" y="22"/>
                    </a:lnTo>
                    <a:lnTo>
                      <a:pt x="3" y="20"/>
                    </a:lnTo>
                    <a:lnTo>
                      <a:pt x="14" y="17"/>
                    </a:lnTo>
                    <a:lnTo>
                      <a:pt x="29" y="13"/>
                    </a:lnTo>
                    <a:lnTo>
                      <a:pt x="45" y="8"/>
                    </a:lnTo>
                    <a:lnTo>
                      <a:pt x="63" y="4"/>
                    </a:lnTo>
                    <a:lnTo>
                      <a:pt x="81" y="1"/>
                    </a:lnTo>
                    <a:lnTo>
                      <a:pt x="94" y="0"/>
                    </a:lnTo>
                    <a:lnTo>
                      <a:pt x="104" y="2"/>
                    </a:lnTo>
                    <a:close/>
                  </a:path>
                </a:pathLst>
              </a:custGeom>
              <a:solidFill>
                <a:srgbClr val="8EE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62" name="Freeform 261"/>
              <p:cNvSpPr>
                <a:spLocks/>
              </p:cNvSpPr>
              <p:nvPr/>
            </p:nvSpPr>
            <p:spPr bwMode="auto">
              <a:xfrm>
                <a:off x="2190" y="917"/>
                <a:ext cx="47" cy="411"/>
              </a:xfrm>
              <a:custGeom>
                <a:avLst/>
                <a:gdLst>
                  <a:gd name="T0" fmla="*/ 0 w 96"/>
                  <a:gd name="T1" fmla="*/ 1 h 821"/>
                  <a:gd name="T2" fmla="*/ 0 w 96"/>
                  <a:gd name="T3" fmla="*/ 1 h 821"/>
                  <a:gd name="T4" fmla="*/ 0 w 96"/>
                  <a:gd name="T5" fmla="*/ 1 h 821"/>
                  <a:gd name="T6" fmla="*/ 0 w 96"/>
                  <a:gd name="T7" fmla="*/ 1 h 821"/>
                  <a:gd name="T8" fmla="*/ 0 w 96"/>
                  <a:gd name="T9" fmla="*/ 1 h 821"/>
                  <a:gd name="T10" fmla="*/ 0 w 96"/>
                  <a:gd name="T11" fmla="*/ 1 h 821"/>
                  <a:gd name="T12" fmla="*/ 0 w 96"/>
                  <a:gd name="T13" fmla="*/ 1 h 821"/>
                  <a:gd name="T14" fmla="*/ 0 w 96"/>
                  <a:gd name="T15" fmla="*/ 1 h 821"/>
                  <a:gd name="T16" fmla="*/ 0 w 96"/>
                  <a:gd name="T17" fmla="*/ 1 h 821"/>
                  <a:gd name="T18" fmla="*/ 0 w 96"/>
                  <a:gd name="T19" fmla="*/ 1 h 821"/>
                  <a:gd name="T20" fmla="*/ 0 w 96"/>
                  <a:gd name="T21" fmla="*/ 0 h 821"/>
                  <a:gd name="T22" fmla="*/ 0 w 96"/>
                  <a:gd name="T23" fmla="*/ 1 h 821"/>
                  <a:gd name="T24" fmla="*/ 0 w 96"/>
                  <a:gd name="T25" fmla="*/ 1 h 821"/>
                  <a:gd name="T26" fmla="*/ 0 w 96"/>
                  <a:gd name="T27" fmla="*/ 1 h 821"/>
                  <a:gd name="T28" fmla="*/ 0 w 96"/>
                  <a:gd name="T29" fmla="*/ 1 h 8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6"/>
                  <a:gd name="T46" fmla="*/ 0 h 821"/>
                  <a:gd name="T47" fmla="*/ 96 w 96"/>
                  <a:gd name="T48" fmla="*/ 821 h 8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6" h="821">
                    <a:moveTo>
                      <a:pt x="21" y="69"/>
                    </a:moveTo>
                    <a:lnTo>
                      <a:pt x="96" y="819"/>
                    </a:lnTo>
                    <a:lnTo>
                      <a:pt x="75" y="821"/>
                    </a:lnTo>
                    <a:lnTo>
                      <a:pt x="72" y="787"/>
                    </a:lnTo>
                    <a:lnTo>
                      <a:pt x="61" y="694"/>
                    </a:lnTo>
                    <a:lnTo>
                      <a:pt x="48" y="565"/>
                    </a:lnTo>
                    <a:lnTo>
                      <a:pt x="31" y="416"/>
                    </a:lnTo>
                    <a:lnTo>
                      <a:pt x="16" y="266"/>
                    </a:lnTo>
                    <a:lnTo>
                      <a:pt x="6" y="133"/>
                    </a:lnTo>
                    <a:lnTo>
                      <a:pt x="0" y="39"/>
                    </a:lnTo>
                    <a:lnTo>
                      <a:pt x="3" y="0"/>
                    </a:lnTo>
                    <a:lnTo>
                      <a:pt x="12" y="15"/>
                    </a:lnTo>
                    <a:lnTo>
                      <a:pt x="15" y="32"/>
                    </a:lnTo>
                    <a:lnTo>
                      <a:pt x="18" y="52"/>
                    </a:lnTo>
                    <a:lnTo>
                      <a:pt x="21" y="69"/>
                    </a:lnTo>
                    <a:close/>
                  </a:path>
                </a:pathLst>
              </a:custGeom>
              <a:solidFill>
                <a:srgbClr val="003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58" name="Group 262"/>
            <p:cNvGrpSpPr>
              <a:grpSpLocks/>
            </p:cNvGrpSpPr>
            <p:nvPr/>
          </p:nvGrpSpPr>
          <p:grpSpPr bwMode="auto">
            <a:xfrm>
              <a:off x="4739" y="2448"/>
              <a:ext cx="360" cy="427"/>
              <a:chOff x="826" y="2968"/>
              <a:chExt cx="1339" cy="1333"/>
            </a:xfrm>
          </p:grpSpPr>
          <p:sp>
            <p:nvSpPr>
              <p:cNvPr id="6159" name="Freeform 263"/>
              <p:cNvSpPr>
                <a:spLocks/>
              </p:cNvSpPr>
              <p:nvPr/>
            </p:nvSpPr>
            <p:spPr bwMode="auto">
              <a:xfrm>
                <a:off x="936" y="4138"/>
                <a:ext cx="674" cy="148"/>
              </a:xfrm>
              <a:custGeom>
                <a:avLst/>
                <a:gdLst>
                  <a:gd name="T0" fmla="*/ 1 w 1348"/>
                  <a:gd name="T1" fmla="*/ 0 h 295"/>
                  <a:gd name="T2" fmla="*/ 0 w 1348"/>
                  <a:gd name="T3" fmla="*/ 1 h 295"/>
                  <a:gd name="T4" fmla="*/ 1 w 1348"/>
                  <a:gd name="T5" fmla="*/ 1 h 295"/>
                  <a:gd name="T6" fmla="*/ 1 w 1348"/>
                  <a:gd name="T7" fmla="*/ 1 h 295"/>
                  <a:gd name="T8" fmla="*/ 1 w 1348"/>
                  <a:gd name="T9" fmla="*/ 0 h 295"/>
                  <a:gd name="T10" fmla="*/ 1 w 1348"/>
                  <a:gd name="T11" fmla="*/ 0 h 295"/>
                  <a:gd name="T12" fmla="*/ 0 60000 65536"/>
                  <a:gd name="T13" fmla="*/ 0 60000 65536"/>
                  <a:gd name="T14" fmla="*/ 0 60000 65536"/>
                  <a:gd name="T15" fmla="*/ 0 60000 65536"/>
                  <a:gd name="T16" fmla="*/ 0 60000 65536"/>
                  <a:gd name="T17" fmla="*/ 0 60000 65536"/>
                  <a:gd name="T18" fmla="*/ 0 w 1348"/>
                  <a:gd name="T19" fmla="*/ 0 h 295"/>
                  <a:gd name="T20" fmla="*/ 1348 w 1348"/>
                  <a:gd name="T21" fmla="*/ 295 h 295"/>
                </a:gdLst>
                <a:ahLst/>
                <a:cxnLst>
                  <a:cxn ang="T12">
                    <a:pos x="T0" y="T1"/>
                  </a:cxn>
                  <a:cxn ang="T13">
                    <a:pos x="T2" y="T3"/>
                  </a:cxn>
                  <a:cxn ang="T14">
                    <a:pos x="T4" y="T5"/>
                  </a:cxn>
                  <a:cxn ang="T15">
                    <a:pos x="T6" y="T7"/>
                  </a:cxn>
                  <a:cxn ang="T16">
                    <a:pos x="T8" y="T9"/>
                  </a:cxn>
                  <a:cxn ang="T17">
                    <a:pos x="T10" y="T11"/>
                  </a:cxn>
                </a:cxnLst>
                <a:rect l="T18" t="T19" r="T20" b="T21"/>
                <a:pathLst>
                  <a:path w="1348" h="295">
                    <a:moveTo>
                      <a:pt x="178" y="0"/>
                    </a:moveTo>
                    <a:lnTo>
                      <a:pt x="0" y="274"/>
                    </a:lnTo>
                    <a:lnTo>
                      <a:pt x="1279" y="295"/>
                    </a:lnTo>
                    <a:lnTo>
                      <a:pt x="1348" y="40"/>
                    </a:lnTo>
                    <a:lnTo>
                      <a:pt x="178" y="0"/>
                    </a:lnTo>
                    <a:close/>
                  </a:path>
                </a:pathLst>
              </a:custGeom>
              <a:solidFill>
                <a:srgbClr val="0063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 name="Freeform 264"/>
              <p:cNvSpPr>
                <a:spLocks/>
              </p:cNvSpPr>
              <p:nvPr/>
            </p:nvSpPr>
            <p:spPr bwMode="auto">
              <a:xfrm>
                <a:off x="826" y="4024"/>
                <a:ext cx="611" cy="180"/>
              </a:xfrm>
              <a:custGeom>
                <a:avLst/>
                <a:gdLst>
                  <a:gd name="T0" fmla="*/ 0 w 1223"/>
                  <a:gd name="T1" fmla="*/ 0 h 359"/>
                  <a:gd name="T2" fmla="*/ 0 w 1223"/>
                  <a:gd name="T3" fmla="*/ 1 h 359"/>
                  <a:gd name="T4" fmla="*/ 0 w 1223"/>
                  <a:gd name="T5" fmla="*/ 1 h 359"/>
                  <a:gd name="T6" fmla="*/ 0 w 1223"/>
                  <a:gd name="T7" fmla="*/ 1 h 359"/>
                  <a:gd name="T8" fmla="*/ 0 w 1223"/>
                  <a:gd name="T9" fmla="*/ 0 h 359"/>
                  <a:gd name="T10" fmla="*/ 0 w 1223"/>
                  <a:gd name="T11" fmla="*/ 0 h 359"/>
                  <a:gd name="T12" fmla="*/ 0 60000 65536"/>
                  <a:gd name="T13" fmla="*/ 0 60000 65536"/>
                  <a:gd name="T14" fmla="*/ 0 60000 65536"/>
                  <a:gd name="T15" fmla="*/ 0 60000 65536"/>
                  <a:gd name="T16" fmla="*/ 0 60000 65536"/>
                  <a:gd name="T17" fmla="*/ 0 60000 65536"/>
                  <a:gd name="T18" fmla="*/ 0 w 1223"/>
                  <a:gd name="T19" fmla="*/ 0 h 359"/>
                  <a:gd name="T20" fmla="*/ 1223 w 1223"/>
                  <a:gd name="T21" fmla="*/ 359 h 359"/>
                </a:gdLst>
                <a:ahLst/>
                <a:cxnLst>
                  <a:cxn ang="T12">
                    <a:pos x="T0" y="T1"/>
                  </a:cxn>
                  <a:cxn ang="T13">
                    <a:pos x="T2" y="T3"/>
                  </a:cxn>
                  <a:cxn ang="T14">
                    <a:pos x="T4" y="T5"/>
                  </a:cxn>
                  <a:cxn ang="T15">
                    <a:pos x="T6" y="T7"/>
                  </a:cxn>
                  <a:cxn ang="T16">
                    <a:pos x="T8" y="T9"/>
                  </a:cxn>
                  <a:cxn ang="T17">
                    <a:pos x="T10" y="T11"/>
                  </a:cxn>
                </a:cxnLst>
                <a:rect l="T18" t="T19" r="T20" b="T21"/>
                <a:pathLst>
                  <a:path w="1223" h="359">
                    <a:moveTo>
                      <a:pt x="97" y="0"/>
                    </a:moveTo>
                    <a:lnTo>
                      <a:pt x="0" y="226"/>
                    </a:lnTo>
                    <a:lnTo>
                      <a:pt x="1223" y="359"/>
                    </a:lnTo>
                    <a:lnTo>
                      <a:pt x="1065" y="51"/>
                    </a:lnTo>
                    <a:lnTo>
                      <a:pt x="97" y="0"/>
                    </a:lnTo>
                    <a:close/>
                  </a:path>
                </a:pathLst>
              </a:custGeom>
              <a:solidFill>
                <a:srgbClr val="429C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1" name="Freeform 265"/>
              <p:cNvSpPr>
                <a:spLocks/>
              </p:cNvSpPr>
              <p:nvPr/>
            </p:nvSpPr>
            <p:spPr bwMode="auto">
              <a:xfrm>
                <a:off x="1414" y="2968"/>
                <a:ext cx="549" cy="503"/>
              </a:xfrm>
              <a:custGeom>
                <a:avLst/>
                <a:gdLst>
                  <a:gd name="T0" fmla="*/ 0 w 1099"/>
                  <a:gd name="T1" fmla="*/ 1 h 1006"/>
                  <a:gd name="T2" fmla="*/ 0 w 1099"/>
                  <a:gd name="T3" fmla="*/ 1 h 1006"/>
                  <a:gd name="T4" fmla="*/ 0 w 1099"/>
                  <a:gd name="T5" fmla="*/ 1 h 1006"/>
                  <a:gd name="T6" fmla="*/ 0 w 1099"/>
                  <a:gd name="T7" fmla="*/ 1 h 1006"/>
                  <a:gd name="T8" fmla="*/ 0 w 1099"/>
                  <a:gd name="T9" fmla="*/ 1 h 1006"/>
                  <a:gd name="T10" fmla="*/ 0 w 1099"/>
                  <a:gd name="T11" fmla="*/ 1 h 1006"/>
                  <a:gd name="T12" fmla="*/ 0 w 1099"/>
                  <a:gd name="T13" fmla="*/ 1 h 1006"/>
                  <a:gd name="T14" fmla="*/ 0 w 1099"/>
                  <a:gd name="T15" fmla="*/ 1 h 1006"/>
                  <a:gd name="T16" fmla="*/ 0 w 1099"/>
                  <a:gd name="T17" fmla="*/ 1 h 1006"/>
                  <a:gd name="T18" fmla="*/ 0 w 1099"/>
                  <a:gd name="T19" fmla="*/ 1 h 1006"/>
                  <a:gd name="T20" fmla="*/ 0 w 1099"/>
                  <a:gd name="T21" fmla="*/ 1 h 1006"/>
                  <a:gd name="T22" fmla="*/ 0 w 1099"/>
                  <a:gd name="T23" fmla="*/ 1 h 1006"/>
                  <a:gd name="T24" fmla="*/ 0 w 1099"/>
                  <a:gd name="T25" fmla="*/ 1 h 1006"/>
                  <a:gd name="T26" fmla="*/ 0 w 1099"/>
                  <a:gd name="T27" fmla="*/ 1 h 1006"/>
                  <a:gd name="T28" fmla="*/ 0 w 1099"/>
                  <a:gd name="T29" fmla="*/ 1 h 1006"/>
                  <a:gd name="T30" fmla="*/ 0 w 1099"/>
                  <a:gd name="T31" fmla="*/ 1 h 1006"/>
                  <a:gd name="T32" fmla="*/ 0 w 1099"/>
                  <a:gd name="T33" fmla="*/ 1 h 1006"/>
                  <a:gd name="T34" fmla="*/ 0 w 1099"/>
                  <a:gd name="T35" fmla="*/ 1 h 1006"/>
                  <a:gd name="T36" fmla="*/ 0 w 1099"/>
                  <a:gd name="T37" fmla="*/ 1 h 1006"/>
                  <a:gd name="T38" fmla="*/ 0 w 1099"/>
                  <a:gd name="T39" fmla="*/ 1 h 1006"/>
                  <a:gd name="T40" fmla="*/ 0 w 1099"/>
                  <a:gd name="T41" fmla="*/ 1 h 1006"/>
                  <a:gd name="T42" fmla="*/ 0 w 1099"/>
                  <a:gd name="T43" fmla="*/ 1 h 1006"/>
                  <a:gd name="T44" fmla="*/ 0 w 1099"/>
                  <a:gd name="T45" fmla="*/ 1 h 1006"/>
                  <a:gd name="T46" fmla="*/ 0 w 1099"/>
                  <a:gd name="T47" fmla="*/ 1 h 1006"/>
                  <a:gd name="T48" fmla="*/ 0 w 1099"/>
                  <a:gd name="T49" fmla="*/ 1 h 1006"/>
                  <a:gd name="T50" fmla="*/ 0 w 1099"/>
                  <a:gd name="T51" fmla="*/ 1 h 1006"/>
                  <a:gd name="T52" fmla="*/ 0 w 1099"/>
                  <a:gd name="T53" fmla="*/ 1 h 1006"/>
                  <a:gd name="T54" fmla="*/ 0 w 1099"/>
                  <a:gd name="T55" fmla="*/ 1 h 1006"/>
                  <a:gd name="T56" fmla="*/ 0 w 1099"/>
                  <a:gd name="T57" fmla="*/ 1 h 1006"/>
                  <a:gd name="T58" fmla="*/ 0 w 1099"/>
                  <a:gd name="T59" fmla="*/ 1 h 1006"/>
                  <a:gd name="T60" fmla="*/ 0 w 1099"/>
                  <a:gd name="T61" fmla="*/ 1 h 1006"/>
                  <a:gd name="T62" fmla="*/ 0 w 1099"/>
                  <a:gd name="T63" fmla="*/ 1 h 1006"/>
                  <a:gd name="T64" fmla="*/ 0 w 1099"/>
                  <a:gd name="T65" fmla="*/ 1 h 1006"/>
                  <a:gd name="T66" fmla="*/ 0 w 1099"/>
                  <a:gd name="T67" fmla="*/ 1 h 1006"/>
                  <a:gd name="T68" fmla="*/ 0 w 1099"/>
                  <a:gd name="T69" fmla="*/ 1 h 1006"/>
                  <a:gd name="T70" fmla="*/ 0 w 1099"/>
                  <a:gd name="T71" fmla="*/ 1 h 1006"/>
                  <a:gd name="T72" fmla="*/ 0 w 1099"/>
                  <a:gd name="T73" fmla="*/ 1 h 1006"/>
                  <a:gd name="T74" fmla="*/ 0 w 1099"/>
                  <a:gd name="T75" fmla="*/ 1 h 1006"/>
                  <a:gd name="T76" fmla="*/ 0 w 1099"/>
                  <a:gd name="T77" fmla="*/ 1 h 1006"/>
                  <a:gd name="T78" fmla="*/ 0 w 1099"/>
                  <a:gd name="T79" fmla="*/ 1 h 1006"/>
                  <a:gd name="T80" fmla="*/ 0 w 1099"/>
                  <a:gd name="T81" fmla="*/ 1 h 1006"/>
                  <a:gd name="T82" fmla="*/ 0 w 1099"/>
                  <a:gd name="T83" fmla="*/ 1 h 1006"/>
                  <a:gd name="T84" fmla="*/ 0 w 1099"/>
                  <a:gd name="T85" fmla="*/ 1 h 1006"/>
                  <a:gd name="T86" fmla="*/ 0 w 1099"/>
                  <a:gd name="T87" fmla="*/ 1 h 1006"/>
                  <a:gd name="T88" fmla="*/ 0 w 1099"/>
                  <a:gd name="T89" fmla="*/ 0 h 1006"/>
                  <a:gd name="T90" fmla="*/ 0 w 1099"/>
                  <a:gd name="T91" fmla="*/ 0 h 1006"/>
                  <a:gd name="T92" fmla="*/ 0 w 1099"/>
                  <a:gd name="T93" fmla="*/ 0 h 1006"/>
                  <a:gd name="T94" fmla="*/ 0 w 1099"/>
                  <a:gd name="T95" fmla="*/ 0 h 1006"/>
                  <a:gd name="T96" fmla="*/ 0 w 1099"/>
                  <a:gd name="T97" fmla="*/ 0 h 1006"/>
                  <a:gd name="T98" fmla="*/ 0 w 1099"/>
                  <a:gd name="T99" fmla="*/ 0 h 1006"/>
                  <a:gd name="T100" fmla="*/ 0 w 1099"/>
                  <a:gd name="T101" fmla="*/ 0 h 1006"/>
                  <a:gd name="T102" fmla="*/ 0 w 1099"/>
                  <a:gd name="T103" fmla="*/ 1 h 1006"/>
                  <a:gd name="T104" fmla="*/ 0 w 1099"/>
                  <a:gd name="T105" fmla="*/ 1 h 100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9"/>
                  <a:gd name="T160" fmla="*/ 0 h 1006"/>
                  <a:gd name="T161" fmla="*/ 1099 w 1099"/>
                  <a:gd name="T162" fmla="*/ 1006 h 100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9" h="1006">
                    <a:moveTo>
                      <a:pt x="0" y="500"/>
                    </a:moveTo>
                    <a:lnTo>
                      <a:pt x="28" y="772"/>
                    </a:lnTo>
                    <a:lnTo>
                      <a:pt x="120" y="890"/>
                    </a:lnTo>
                    <a:lnTo>
                      <a:pt x="796" y="1006"/>
                    </a:lnTo>
                    <a:lnTo>
                      <a:pt x="844" y="670"/>
                    </a:lnTo>
                    <a:lnTo>
                      <a:pt x="998" y="744"/>
                    </a:lnTo>
                    <a:lnTo>
                      <a:pt x="1004" y="744"/>
                    </a:lnTo>
                    <a:lnTo>
                      <a:pt x="1007" y="746"/>
                    </a:lnTo>
                    <a:lnTo>
                      <a:pt x="1015" y="746"/>
                    </a:lnTo>
                    <a:lnTo>
                      <a:pt x="1023" y="746"/>
                    </a:lnTo>
                    <a:lnTo>
                      <a:pt x="1032" y="748"/>
                    </a:lnTo>
                    <a:lnTo>
                      <a:pt x="1044" y="746"/>
                    </a:lnTo>
                    <a:lnTo>
                      <a:pt x="1053" y="746"/>
                    </a:lnTo>
                    <a:lnTo>
                      <a:pt x="1063" y="742"/>
                    </a:lnTo>
                    <a:lnTo>
                      <a:pt x="1072" y="740"/>
                    </a:lnTo>
                    <a:lnTo>
                      <a:pt x="1080" y="734"/>
                    </a:lnTo>
                    <a:lnTo>
                      <a:pt x="1087" y="729"/>
                    </a:lnTo>
                    <a:lnTo>
                      <a:pt x="1093" y="717"/>
                    </a:lnTo>
                    <a:lnTo>
                      <a:pt x="1097" y="708"/>
                    </a:lnTo>
                    <a:lnTo>
                      <a:pt x="1097" y="700"/>
                    </a:lnTo>
                    <a:lnTo>
                      <a:pt x="1099" y="694"/>
                    </a:lnTo>
                    <a:lnTo>
                      <a:pt x="1099" y="687"/>
                    </a:lnTo>
                    <a:lnTo>
                      <a:pt x="1099" y="679"/>
                    </a:lnTo>
                    <a:lnTo>
                      <a:pt x="1025" y="601"/>
                    </a:lnTo>
                    <a:lnTo>
                      <a:pt x="1047" y="331"/>
                    </a:lnTo>
                    <a:lnTo>
                      <a:pt x="1046" y="327"/>
                    </a:lnTo>
                    <a:lnTo>
                      <a:pt x="1042" y="322"/>
                    </a:lnTo>
                    <a:lnTo>
                      <a:pt x="1038" y="316"/>
                    </a:lnTo>
                    <a:lnTo>
                      <a:pt x="1034" y="312"/>
                    </a:lnTo>
                    <a:lnTo>
                      <a:pt x="1030" y="305"/>
                    </a:lnTo>
                    <a:lnTo>
                      <a:pt x="1026" y="299"/>
                    </a:lnTo>
                    <a:lnTo>
                      <a:pt x="1019" y="289"/>
                    </a:lnTo>
                    <a:lnTo>
                      <a:pt x="1013" y="282"/>
                    </a:lnTo>
                    <a:lnTo>
                      <a:pt x="1007" y="270"/>
                    </a:lnTo>
                    <a:lnTo>
                      <a:pt x="1000" y="263"/>
                    </a:lnTo>
                    <a:lnTo>
                      <a:pt x="992" y="251"/>
                    </a:lnTo>
                    <a:lnTo>
                      <a:pt x="985" y="240"/>
                    </a:lnTo>
                    <a:lnTo>
                      <a:pt x="977" y="230"/>
                    </a:lnTo>
                    <a:lnTo>
                      <a:pt x="968" y="221"/>
                    </a:lnTo>
                    <a:lnTo>
                      <a:pt x="958" y="208"/>
                    </a:lnTo>
                    <a:lnTo>
                      <a:pt x="949" y="196"/>
                    </a:lnTo>
                    <a:lnTo>
                      <a:pt x="939" y="185"/>
                    </a:lnTo>
                    <a:lnTo>
                      <a:pt x="930" y="173"/>
                    </a:lnTo>
                    <a:lnTo>
                      <a:pt x="918" y="162"/>
                    </a:lnTo>
                    <a:lnTo>
                      <a:pt x="909" y="151"/>
                    </a:lnTo>
                    <a:lnTo>
                      <a:pt x="897" y="139"/>
                    </a:lnTo>
                    <a:lnTo>
                      <a:pt x="888" y="130"/>
                    </a:lnTo>
                    <a:lnTo>
                      <a:pt x="874" y="118"/>
                    </a:lnTo>
                    <a:lnTo>
                      <a:pt x="865" y="107"/>
                    </a:lnTo>
                    <a:lnTo>
                      <a:pt x="853" y="97"/>
                    </a:lnTo>
                    <a:lnTo>
                      <a:pt x="842" y="90"/>
                    </a:lnTo>
                    <a:lnTo>
                      <a:pt x="831" y="80"/>
                    </a:lnTo>
                    <a:lnTo>
                      <a:pt x="819" y="73"/>
                    </a:lnTo>
                    <a:lnTo>
                      <a:pt x="810" y="65"/>
                    </a:lnTo>
                    <a:lnTo>
                      <a:pt x="798" y="59"/>
                    </a:lnTo>
                    <a:lnTo>
                      <a:pt x="793" y="56"/>
                    </a:lnTo>
                    <a:lnTo>
                      <a:pt x="787" y="54"/>
                    </a:lnTo>
                    <a:lnTo>
                      <a:pt x="779" y="50"/>
                    </a:lnTo>
                    <a:lnTo>
                      <a:pt x="774" y="46"/>
                    </a:lnTo>
                    <a:lnTo>
                      <a:pt x="768" y="42"/>
                    </a:lnTo>
                    <a:lnTo>
                      <a:pt x="762" y="40"/>
                    </a:lnTo>
                    <a:lnTo>
                      <a:pt x="755" y="38"/>
                    </a:lnTo>
                    <a:lnTo>
                      <a:pt x="749" y="37"/>
                    </a:lnTo>
                    <a:lnTo>
                      <a:pt x="743" y="33"/>
                    </a:lnTo>
                    <a:lnTo>
                      <a:pt x="736" y="31"/>
                    </a:lnTo>
                    <a:lnTo>
                      <a:pt x="730" y="27"/>
                    </a:lnTo>
                    <a:lnTo>
                      <a:pt x="722" y="27"/>
                    </a:lnTo>
                    <a:lnTo>
                      <a:pt x="715" y="25"/>
                    </a:lnTo>
                    <a:lnTo>
                      <a:pt x="709" y="23"/>
                    </a:lnTo>
                    <a:lnTo>
                      <a:pt x="701" y="21"/>
                    </a:lnTo>
                    <a:lnTo>
                      <a:pt x="696" y="19"/>
                    </a:lnTo>
                    <a:lnTo>
                      <a:pt x="688" y="17"/>
                    </a:lnTo>
                    <a:lnTo>
                      <a:pt x="680" y="17"/>
                    </a:lnTo>
                    <a:lnTo>
                      <a:pt x="675" y="14"/>
                    </a:lnTo>
                    <a:lnTo>
                      <a:pt x="667" y="14"/>
                    </a:lnTo>
                    <a:lnTo>
                      <a:pt x="660" y="12"/>
                    </a:lnTo>
                    <a:lnTo>
                      <a:pt x="654" y="12"/>
                    </a:lnTo>
                    <a:lnTo>
                      <a:pt x="646" y="10"/>
                    </a:lnTo>
                    <a:lnTo>
                      <a:pt x="641" y="10"/>
                    </a:lnTo>
                    <a:lnTo>
                      <a:pt x="633" y="8"/>
                    </a:lnTo>
                    <a:lnTo>
                      <a:pt x="625" y="6"/>
                    </a:lnTo>
                    <a:lnTo>
                      <a:pt x="620" y="6"/>
                    </a:lnTo>
                    <a:lnTo>
                      <a:pt x="612" y="6"/>
                    </a:lnTo>
                    <a:lnTo>
                      <a:pt x="606" y="4"/>
                    </a:lnTo>
                    <a:lnTo>
                      <a:pt x="599" y="4"/>
                    </a:lnTo>
                    <a:lnTo>
                      <a:pt x="591" y="4"/>
                    </a:lnTo>
                    <a:lnTo>
                      <a:pt x="585" y="4"/>
                    </a:lnTo>
                    <a:lnTo>
                      <a:pt x="580" y="2"/>
                    </a:lnTo>
                    <a:lnTo>
                      <a:pt x="572" y="2"/>
                    </a:lnTo>
                    <a:lnTo>
                      <a:pt x="566" y="0"/>
                    </a:lnTo>
                    <a:lnTo>
                      <a:pt x="561" y="0"/>
                    </a:lnTo>
                    <a:lnTo>
                      <a:pt x="547" y="0"/>
                    </a:lnTo>
                    <a:lnTo>
                      <a:pt x="536" y="0"/>
                    </a:lnTo>
                    <a:lnTo>
                      <a:pt x="526" y="0"/>
                    </a:lnTo>
                    <a:lnTo>
                      <a:pt x="515" y="0"/>
                    </a:lnTo>
                    <a:lnTo>
                      <a:pt x="507" y="0"/>
                    </a:lnTo>
                    <a:lnTo>
                      <a:pt x="498" y="0"/>
                    </a:lnTo>
                    <a:lnTo>
                      <a:pt x="490" y="0"/>
                    </a:lnTo>
                    <a:lnTo>
                      <a:pt x="483" y="0"/>
                    </a:lnTo>
                    <a:lnTo>
                      <a:pt x="477" y="0"/>
                    </a:lnTo>
                    <a:lnTo>
                      <a:pt x="473" y="0"/>
                    </a:lnTo>
                    <a:lnTo>
                      <a:pt x="466" y="0"/>
                    </a:lnTo>
                    <a:lnTo>
                      <a:pt x="464" y="0"/>
                    </a:lnTo>
                    <a:lnTo>
                      <a:pt x="403" y="61"/>
                    </a:lnTo>
                    <a:lnTo>
                      <a:pt x="0" y="500"/>
                    </a:lnTo>
                    <a:close/>
                  </a:path>
                </a:pathLst>
              </a:custGeom>
              <a:solidFill>
                <a:srgbClr val="7575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2" name="Freeform 266"/>
              <p:cNvSpPr>
                <a:spLocks/>
              </p:cNvSpPr>
              <p:nvPr/>
            </p:nvSpPr>
            <p:spPr bwMode="auto">
              <a:xfrm>
                <a:off x="1589" y="3146"/>
                <a:ext cx="82" cy="70"/>
              </a:xfrm>
              <a:custGeom>
                <a:avLst/>
                <a:gdLst>
                  <a:gd name="T0" fmla="*/ 1 w 163"/>
                  <a:gd name="T1" fmla="*/ 0 h 141"/>
                  <a:gd name="T2" fmla="*/ 1 w 163"/>
                  <a:gd name="T3" fmla="*/ 0 h 141"/>
                  <a:gd name="T4" fmla="*/ 0 w 163"/>
                  <a:gd name="T5" fmla="*/ 0 h 141"/>
                  <a:gd name="T6" fmla="*/ 1 w 163"/>
                  <a:gd name="T7" fmla="*/ 0 h 141"/>
                  <a:gd name="T8" fmla="*/ 1 w 163"/>
                  <a:gd name="T9" fmla="*/ 0 h 141"/>
                  <a:gd name="T10" fmla="*/ 1 w 163"/>
                  <a:gd name="T11" fmla="*/ 0 h 141"/>
                  <a:gd name="T12" fmla="*/ 0 60000 65536"/>
                  <a:gd name="T13" fmla="*/ 0 60000 65536"/>
                  <a:gd name="T14" fmla="*/ 0 60000 65536"/>
                  <a:gd name="T15" fmla="*/ 0 60000 65536"/>
                  <a:gd name="T16" fmla="*/ 0 60000 65536"/>
                  <a:gd name="T17" fmla="*/ 0 60000 65536"/>
                  <a:gd name="T18" fmla="*/ 0 w 163"/>
                  <a:gd name="T19" fmla="*/ 0 h 141"/>
                  <a:gd name="T20" fmla="*/ 163 w 163"/>
                  <a:gd name="T21" fmla="*/ 141 h 141"/>
                </a:gdLst>
                <a:ahLst/>
                <a:cxnLst>
                  <a:cxn ang="T12">
                    <a:pos x="T0" y="T1"/>
                  </a:cxn>
                  <a:cxn ang="T13">
                    <a:pos x="T2" y="T3"/>
                  </a:cxn>
                  <a:cxn ang="T14">
                    <a:pos x="T4" y="T5"/>
                  </a:cxn>
                  <a:cxn ang="T15">
                    <a:pos x="T6" y="T7"/>
                  </a:cxn>
                  <a:cxn ang="T16">
                    <a:pos x="T8" y="T9"/>
                  </a:cxn>
                  <a:cxn ang="T17">
                    <a:pos x="T10" y="T11"/>
                  </a:cxn>
                </a:cxnLst>
                <a:rect l="T18" t="T19" r="T20" b="T21"/>
                <a:pathLst>
                  <a:path w="163" h="141">
                    <a:moveTo>
                      <a:pt x="135" y="4"/>
                    </a:moveTo>
                    <a:lnTo>
                      <a:pt x="163" y="141"/>
                    </a:lnTo>
                    <a:lnTo>
                      <a:pt x="0" y="129"/>
                    </a:lnTo>
                    <a:lnTo>
                      <a:pt x="57" y="0"/>
                    </a:lnTo>
                    <a:lnTo>
                      <a:pt x="135" y="4"/>
                    </a:lnTo>
                    <a:close/>
                  </a:path>
                </a:pathLst>
              </a:custGeom>
              <a:solidFill>
                <a:srgbClr val="F0B8A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3" name="Freeform 267"/>
              <p:cNvSpPr>
                <a:spLocks/>
              </p:cNvSpPr>
              <p:nvPr/>
            </p:nvSpPr>
            <p:spPr bwMode="auto">
              <a:xfrm>
                <a:off x="863" y="3394"/>
                <a:ext cx="1238" cy="859"/>
              </a:xfrm>
              <a:custGeom>
                <a:avLst/>
                <a:gdLst>
                  <a:gd name="T0" fmla="*/ 0 w 2477"/>
                  <a:gd name="T1" fmla="*/ 0 h 1719"/>
                  <a:gd name="T2" fmla="*/ 0 w 2477"/>
                  <a:gd name="T3" fmla="*/ 0 h 1719"/>
                  <a:gd name="T4" fmla="*/ 0 w 2477"/>
                  <a:gd name="T5" fmla="*/ 0 h 1719"/>
                  <a:gd name="T6" fmla="*/ 0 w 2477"/>
                  <a:gd name="T7" fmla="*/ 0 h 1719"/>
                  <a:gd name="T8" fmla="*/ 0 w 2477"/>
                  <a:gd name="T9" fmla="*/ 0 h 1719"/>
                  <a:gd name="T10" fmla="*/ 0 w 2477"/>
                  <a:gd name="T11" fmla="*/ 0 h 1719"/>
                  <a:gd name="T12" fmla="*/ 0 w 2477"/>
                  <a:gd name="T13" fmla="*/ 0 h 1719"/>
                  <a:gd name="T14" fmla="*/ 0 w 2477"/>
                  <a:gd name="T15" fmla="*/ 0 h 1719"/>
                  <a:gd name="T16" fmla="*/ 0 w 2477"/>
                  <a:gd name="T17" fmla="*/ 0 h 1719"/>
                  <a:gd name="T18" fmla="*/ 0 w 2477"/>
                  <a:gd name="T19" fmla="*/ 0 h 1719"/>
                  <a:gd name="T20" fmla="*/ 0 w 2477"/>
                  <a:gd name="T21" fmla="*/ 0 h 1719"/>
                  <a:gd name="T22" fmla="*/ 0 w 2477"/>
                  <a:gd name="T23" fmla="*/ 0 h 1719"/>
                  <a:gd name="T24" fmla="*/ 0 w 2477"/>
                  <a:gd name="T25" fmla="*/ 0 h 1719"/>
                  <a:gd name="T26" fmla="*/ 0 w 2477"/>
                  <a:gd name="T27" fmla="*/ 0 h 1719"/>
                  <a:gd name="T28" fmla="*/ 0 w 2477"/>
                  <a:gd name="T29" fmla="*/ 0 h 1719"/>
                  <a:gd name="T30" fmla="*/ 0 w 2477"/>
                  <a:gd name="T31" fmla="*/ 0 h 1719"/>
                  <a:gd name="T32" fmla="*/ 0 w 2477"/>
                  <a:gd name="T33" fmla="*/ 0 h 1719"/>
                  <a:gd name="T34" fmla="*/ 0 w 2477"/>
                  <a:gd name="T35" fmla="*/ 0 h 1719"/>
                  <a:gd name="T36" fmla="*/ 0 w 2477"/>
                  <a:gd name="T37" fmla="*/ 0 h 1719"/>
                  <a:gd name="T38" fmla="*/ 0 w 2477"/>
                  <a:gd name="T39" fmla="*/ 0 h 1719"/>
                  <a:gd name="T40" fmla="*/ 0 w 2477"/>
                  <a:gd name="T41" fmla="*/ 0 h 1719"/>
                  <a:gd name="T42" fmla="*/ 0 w 2477"/>
                  <a:gd name="T43" fmla="*/ 0 h 1719"/>
                  <a:gd name="T44" fmla="*/ 0 w 2477"/>
                  <a:gd name="T45" fmla="*/ 0 h 1719"/>
                  <a:gd name="T46" fmla="*/ 0 w 2477"/>
                  <a:gd name="T47" fmla="*/ 0 h 1719"/>
                  <a:gd name="T48" fmla="*/ 0 w 2477"/>
                  <a:gd name="T49" fmla="*/ 0 h 1719"/>
                  <a:gd name="T50" fmla="*/ 0 w 2477"/>
                  <a:gd name="T51" fmla="*/ 0 h 1719"/>
                  <a:gd name="T52" fmla="*/ 0 w 2477"/>
                  <a:gd name="T53" fmla="*/ 0 h 1719"/>
                  <a:gd name="T54" fmla="*/ 0 w 2477"/>
                  <a:gd name="T55" fmla="*/ 0 h 1719"/>
                  <a:gd name="T56" fmla="*/ 0 w 2477"/>
                  <a:gd name="T57" fmla="*/ 0 h 1719"/>
                  <a:gd name="T58" fmla="*/ 0 w 2477"/>
                  <a:gd name="T59" fmla="*/ 0 h 1719"/>
                  <a:gd name="T60" fmla="*/ 0 w 2477"/>
                  <a:gd name="T61" fmla="*/ 0 h 1719"/>
                  <a:gd name="T62" fmla="*/ 0 w 2477"/>
                  <a:gd name="T63" fmla="*/ 0 h 1719"/>
                  <a:gd name="T64" fmla="*/ 0 w 2477"/>
                  <a:gd name="T65" fmla="*/ 0 h 1719"/>
                  <a:gd name="T66" fmla="*/ 0 w 2477"/>
                  <a:gd name="T67" fmla="*/ 0 h 1719"/>
                  <a:gd name="T68" fmla="*/ 0 w 2477"/>
                  <a:gd name="T69" fmla="*/ 0 h 1719"/>
                  <a:gd name="T70" fmla="*/ 0 w 2477"/>
                  <a:gd name="T71" fmla="*/ 0 h 1719"/>
                  <a:gd name="T72" fmla="*/ 0 w 2477"/>
                  <a:gd name="T73" fmla="*/ 0 h 1719"/>
                  <a:gd name="T74" fmla="*/ 0 w 2477"/>
                  <a:gd name="T75" fmla="*/ 0 h 1719"/>
                  <a:gd name="T76" fmla="*/ 0 w 2477"/>
                  <a:gd name="T77" fmla="*/ 0 h 1719"/>
                  <a:gd name="T78" fmla="*/ 0 w 2477"/>
                  <a:gd name="T79" fmla="*/ 0 h 1719"/>
                  <a:gd name="T80" fmla="*/ 0 w 2477"/>
                  <a:gd name="T81" fmla="*/ 0 h 1719"/>
                  <a:gd name="T82" fmla="*/ 0 w 2477"/>
                  <a:gd name="T83" fmla="*/ 0 h 1719"/>
                  <a:gd name="T84" fmla="*/ 0 w 2477"/>
                  <a:gd name="T85" fmla="*/ 0 h 1719"/>
                  <a:gd name="T86" fmla="*/ 0 w 2477"/>
                  <a:gd name="T87" fmla="*/ 0 h 1719"/>
                  <a:gd name="T88" fmla="*/ 0 w 2477"/>
                  <a:gd name="T89" fmla="*/ 0 h 1719"/>
                  <a:gd name="T90" fmla="*/ 0 w 2477"/>
                  <a:gd name="T91" fmla="*/ 0 h 1719"/>
                  <a:gd name="T92" fmla="*/ 0 w 2477"/>
                  <a:gd name="T93" fmla="*/ 0 h 1719"/>
                  <a:gd name="T94" fmla="*/ 0 w 2477"/>
                  <a:gd name="T95" fmla="*/ 0 h 1719"/>
                  <a:gd name="T96" fmla="*/ 0 w 2477"/>
                  <a:gd name="T97" fmla="*/ 0 h 1719"/>
                  <a:gd name="T98" fmla="*/ 0 w 2477"/>
                  <a:gd name="T99" fmla="*/ 0 h 1719"/>
                  <a:gd name="T100" fmla="*/ 0 w 2477"/>
                  <a:gd name="T101" fmla="*/ 0 h 1719"/>
                  <a:gd name="T102" fmla="*/ 0 w 2477"/>
                  <a:gd name="T103" fmla="*/ 0 h 1719"/>
                  <a:gd name="T104" fmla="*/ 0 w 2477"/>
                  <a:gd name="T105" fmla="*/ 0 h 1719"/>
                  <a:gd name="T106" fmla="*/ 0 w 2477"/>
                  <a:gd name="T107" fmla="*/ 0 h 1719"/>
                  <a:gd name="T108" fmla="*/ 0 w 2477"/>
                  <a:gd name="T109" fmla="*/ 0 h 1719"/>
                  <a:gd name="T110" fmla="*/ 0 w 2477"/>
                  <a:gd name="T111" fmla="*/ 0 h 1719"/>
                  <a:gd name="T112" fmla="*/ 0 w 2477"/>
                  <a:gd name="T113" fmla="*/ 0 h 1719"/>
                  <a:gd name="T114" fmla="*/ 0 w 2477"/>
                  <a:gd name="T115" fmla="*/ 0 h 17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477"/>
                  <a:gd name="T175" fmla="*/ 0 h 1719"/>
                  <a:gd name="T176" fmla="*/ 2477 w 2477"/>
                  <a:gd name="T177" fmla="*/ 1719 h 171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477" h="1719">
                    <a:moveTo>
                      <a:pt x="1496" y="53"/>
                    </a:moveTo>
                    <a:lnTo>
                      <a:pt x="1190" y="0"/>
                    </a:lnTo>
                    <a:lnTo>
                      <a:pt x="1137" y="72"/>
                    </a:lnTo>
                    <a:lnTo>
                      <a:pt x="732" y="78"/>
                    </a:lnTo>
                    <a:lnTo>
                      <a:pt x="725" y="80"/>
                    </a:lnTo>
                    <a:lnTo>
                      <a:pt x="719" y="84"/>
                    </a:lnTo>
                    <a:lnTo>
                      <a:pt x="711" y="88"/>
                    </a:lnTo>
                    <a:lnTo>
                      <a:pt x="706" y="91"/>
                    </a:lnTo>
                    <a:lnTo>
                      <a:pt x="698" y="95"/>
                    </a:lnTo>
                    <a:lnTo>
                      <a:pt x="690" y="99"/>
                    </a:lnTo>
                    <a:lnTo>
                      <a:pt x="685" y="103"/>
                    </a:lnTo>
                    <a:lnTo>
                      <a:pt x="679" y="109"/>
                    </a:lnTo>
                    <a:lnTo>
                      <a:pt x="671" y="110"/>
                    </a:lnTo>
                    <a:lnTo>
                      <a:pt x="666" y="114"/>
                    </a:lnTo>
                    <a:lnTo>
                      <a:pt x="660" y="118"/>
                    </a:lnTo>
                    <a:lnTo>
                      <a:pt x="654" y="122"/>
                    </a:lnTo>
                    <a:lnTo>
                      <a:pt x="641" y="129"/>
                    </a:lnTo>
                    <a:lnTo>
                      <a:pt x="631" y="139"/>
                    </a:lnTo>
                    <a:lnTo>
                      <a:pt x="620" y="147"/>
                    </a:lnTo>
                    <a:lnTo>
                      <a:pt x="609" y="156"/>
                    </a:lnTo>
                    <a:lnTo>
                      <a:pt x="597" y="164"/>
                    </a:lnTo>
                    <a:lnTo>
                      <a:pt x="588" y="173"/>
                    </a:lnTo>
                    <a:lnTo>
                      <a:pt x="576" y="181"/>
                    </a:lnTo>
                    <a:lnTo>
                      <a:pt x="565" y="190"/>
                    </a:lnTo>
                    <a:lnTo>
                      <a:pt x="555" y="200"/>
                    </a:lnTo>
                    <a:lnTo>
                      <a:pt x="546" y="209"/>
                    </a:lnTo>
                    <a:lnTo>
                      <a:pt x="536" y="219"/>
                    </a:lnTo>
                    <a:lnTo>
                      <a:pt x="527" y="228"/>
                    </a:lnTo>
                    <a:lnTo>
                      <a:pt x="517" y="238"/>
                    </a:lnTo>
                    <a:lnTo>
                      <a:pt x="508" y="249"/>
                    </a:lnTo>
                    <a:lnTo>
                      <a:pt x="498" y="259"/>
                    </a:lnTo>
                    <a:lnTo>
                      <a:pt x="491" y="268"/>
                    </a:lnTo>
                    <a:lnTo>
                      <a:pt x="481" y="280"/>
                    </a:lnTo>
                    <a:lnTo>
                      <a:pt x="474" y="293"/>
                    </a:lnTo>
                    <a:lnTo>
                      <a:pt x="464" y="302"/>
                    </a:lnTo>
                    <a:lnTo>
                      <a:pt x="457" y="316"/>
                    </a:lnTo>
                    <a:lnTo>
                      <a:pt x="453" y="320"/>
                    </a:lnTo>
                    <a:lnTo>
                      <a:pt x="449" y="325"/>
                    </a:lnTo>
                    <a:lnTo>
                      <a:pt x="443" y="333"/>
                    </a:lnTo>
                    <a:lnTo>
                      <a:pt x="441" y="340"/>
                    </a:lnTo>
                    <a:lnTo>
                      <a:pt x="436" y="344"/>
                    </a:lnTo>
                    <a:lnTo>
                      <a:pt x="434" y="352"/>
                    </a:lnTo>
                    <a:lnTo>
                      <a:pt x="428" y="359"/>
                    </a:lnTo>
                    <a:lnTo>
                      <a:pt x="424" y="365"/>
                    </a:lnTo>
                    <a:lnTo>
                      <a:pt x="422" y="373"/>
                    </a:lnTo>
                    <a:lnTo>
                      <a:pt x="418" y="379"/>
                    </a:lnTo>
                    <a:lnTo>
                      <a:pt x="415" y="386"/>
                    </a:lnTo>
                    <a:lnTo>
                      <a:pt x="411" y="394"/>
                    </a:lnTo>
                    <a:lnTo>
                      <a:pt x="405" y="403"/>
                    </a:lnTo>
                    <a:lnTo>
                      <a:pt x="399" y="413"/>
                    </a:lnTo>
                    <a:lnTo>
                      <a:pt x="394" y="424"/>
                    </a:lnTo>
                    <a:lnTo>
                      <a:pt x="392" y="436"/>
                    </a:lnTo>
                    <a:lnTo>
                      <a:pt x="386" y="445"/>
                    </a:lnTo>
                    <a:lnTo>
                      <a:pt x="382" y="458"/>
                    </a:lnTo>
                    <a:lnTo>
                      <a:pt x="380" y="464"/>
                    </a:lnTo>
                    <a:lnTo>
                      <a:pt x="379" y="470"/>
                    </a:lnTo>
                    <a:lnTo>
                      <a:pt x="377" y="477"/>
                    </a:lnTo>
                    <a:lnTo>
                      <a:pt x="375" y="483"/>
                    </a:lnTo>
                    <a:lnTo>
                      <a:pt x="373" y="489"/>
                    </a:lnTo>
                    <a:lnTo>
                      <a:pt x="371" y="496"/>
                    </a:lnTo>
                    <a:lnTo>
                      <a:pt x="369" y="502"/>
                    </a:lnTo>
                    <a:lnTo>
                      <a:pt x="367" y="510"/>
                    </a:lnTo>
                    <a:lnTo>
                      <a:pt x="365" y="515"/>
                    </a:lnTo>
                    <a:lnTo>
                      <a:pt x="363" y="523"/>
                    </a:lnTo>
                    <a:lnTo>
                      <a:pt x="361" y="531"/>
                    </a:lnTo>
                    <a:lnTo>
                      <a:pt x="361" y="536"/>
                    </a:lnTo>
                    <a:lnTo>
                      <a:pt x="360" y="544"/>
                    </a:lnTo>
                    <a:lnTo>
                      <a:pt x="358" y="550"/>
                    </a:lnTo>
                    <a:lnTo>
                      <a:pt x="356" y="557"/>
                    </a:lnTo>
                    <a:lnTo>
                      <a:pt x="354" y="565"/>
                    </a:lnTo>
                    <a:lnTo>
                      <a:pt x="352" y="571"/>
                    </a:lnTo>
                    <a:lnTo>
                      <a:pt x="350" y="580"/>
                    </a:lnTo>
                    <a:lnTo>
                      <a:pt x="348" y="586"/>
                    </a:lnTo>
                    <a:lnTo>
                      <a:pt x="348" y="593"/>
                    </a:lnTo>
                    <a:lnTo>
                      <a:pt x="346" y="601"/>
                    </a:lnTo>
                    <a:lnTo>
                      <a:pt x="344" y="607"/>
                    </a:lnTo>
                    <a:lnTo>
                      <a:pt x="342" y="614"/>
                    </a:lnTo>
                    <a:lnTo>
                      <a:pt x="342" y="622"/>
                    </a:lnTo>
                    <a:lnTo>
                      <a:pt x="339" y="629"/>
                    </a:lnTo>
                    <a:lnTo>
                      <a:pt x="339" y="637"/>
                    </a:lnTo>
                    <a:lnTo>
                      <a:pt x="337" y="643"/>
                    </a:lnTo>
                    <a:lnTo>
                      <a:pt x="337" y="650"/>
                    </a:lnTo>
                    <a:lnTo>
                      <a:pt x="333" y="658"/>
                    </a:lnTo>
                    <a:lnTo>
                      <a:pt x="333" y="666"/>
                    </a:lnTo>
                    <a:lnTo>
                      <a:pt x="331" y="673"/>
                    </a:lnTo>
                    <a:lnTo>
                      <a:pt x="329" y="681"/>
                    </a:lnTo>
                    <a:lnTo>
                      <a:pt x="327" y="687"/>
                    </a:lnTo>
                    <a:lnTo>
                      <a:pt x="325" y="694"/>
                    </a:lnTo>
                    <a:lnTo>
                      <a:pt x="325" y="702"/>
                    </a:lnTo>
                    <a:lnTo>
                      <a:pt x="323" y="709"/>
                    </a:lnTo>
                    <a:lnTo>
                      <a:pt x="322" y="717"/>
                    </a:lnTo>
                    <a:lnTo>
                      <a:pt x="320" y="723"/>
                    </a:lnTo>
                    <a:lnTo>
                      <a:pt x="318" y="730"/>
                    </a:lnTo>
                    <a:lnTo>
                      <a:pt x="316" y="738"/>
                    </a:lnTo>
                    <a:lnTo>
                      <a:pt x="314" y="745"/>
                    </a:lnTo>
                    <a:lnTo>
                      <a:pt x="312" y="751"/>
                    </a:lnTo>
                    <a:lnTo>
                      <a:pt x="310" y="759"/>
                    </a:lnTo>
                    <a:lnTo>
                      <a:pt x="308" y="766"/>
                    </a:lnTo>
                    <a:lnTo>
                      <a:pt x="306" y="772"/>
                    </a:lnTo>
                    <a:lnTo>
                      <a:pt x="304" y="780"/>
                    </a:lnTo>
                    <a:lnTo>
                      <a:pt x="303" y="787"/>
                    </a:lnTo>
                    <a:lnTo>
                      <a:pt x="301" y="793"/>
                    </a:lnTo>
                    <a:lnTo>
                      <a:pt x="299" y="801"/>
                    </a:lnTo>
                    <a:lnTo>
                      <a:pt x="297" y="806"/>
                    </a:lnTo>
                    <a:lnTo>
                      <a:pt x="295" y="814"/>
                    </a:lnTo>
                    <a:lnTo>
                      <a:pt x="293" y="822"/>
                    </a:lnTo>
                    <a:lnTo>
                      <a:pt x="289" y="829"/>
                    </a:lnTo>
                    <a:lnTo>
                      <a:pt x="285" y="839"/>
                    </a:lnTo>
                    <a:lnTo>
                      <a:pt x="282" y="846"/>
                    </a:lnTo>
                    <a:lnTo>
                      <a:pt x="280" y="856"/>
                    </a:lnTo>
                    <a:lnTo>
                      <a:pt x="274" y="863"/>
                    </a:lnTo>
                    <a:lnTo>
                      <a:pt x="270" y="871"/>
                    </a:lnTo>
                    <a:lnTo>
                      <a:pt x="264" y="880"/>
                    </a:lnTo>
                    <a:lnTo>
                      <a:pt x="263" y="888"/>
                    </a:lnTo>
                    <a:lnTo>
                      <a:pt x="257" y="896"/>
                    </a:lnTo>
                    <a:lnTo>
                      <a:pt x="251" y="905"/>
                    </a:lnTo>
                    <a:lnTo>
                      <a:pt x="245" y="911"/>
                    </a:lnTo>
                    <a:lnTo>
                      <a:pt x="242" y="920"/>
                    </a:lnTo>
                    <a:lnTo>
                      <a:pt x="236" y="928"/>
                    </a:lnTo>
                    <a:lnTo>
                      <a:pt x="230" y="936"/>
                    </a:lnTo>
                    <a:lnTo>
                      <a:pt x="225" y="943"/>
                    </a:lnTo>
                    <a:lnTo>
                      <a:pt x="219" y="953"/>
                    </a:lnTo>
                    <a:lnTo>
                      <a:pt x="213" y="960"/>
                    </a:lnTo>
                    <a:lnTo>
                      <a:pt x="207" y="968"/>
                    </a:lnTo>
                    <a:lnTo>
                      <a:pt x="200" y="976"/>
                    </a:lnTo>
                    <a:lnTo>
                      <a:pt x="194" y="983"/>
                    </a:lnTo>
                    <a:lnTo>
                      <a:pt x="188" y="991"/>
                    </a:lnTo>
                    <a:lnTo>
                      <a:pt x="183" y="998"/>
                    </a:lnTo>
                    <a:lnTo>
                      <a:pt x="175" y="1008"/>
                    </a:lnTo>
                    <a:lnTo>
                      <a:pt x="169" y="1015"/>
                    </a:lnTo>
                    <a:lnTo>
                      <a:pt x="164" y="1021"/>
                    </a:lnTo>
                    <a:lnTo>
                      <a:pt x="156" y="1029"/>
                    </a:lnTo>
                    <a:lnTo>
                      <a:pt x="150" y="1036"/>
                    </a:lnTo>
                    <a:lnTo>
                      <a:pt x="145" y="1046"/>
                    </a:lnTo>
                    <a:lnTo>
                      <a:pt x="137" y="1053"/>
                    </a:lnTo>
                    <a:lnTo>
                      <a:pt x="131" y="1061"/>
                    </a:lnTo>
                    <a:lnTo>
                      <a:pt x="126" y="1069"/>
                    </a:lnTo>
                    <a:lnTo>
                      <a:pt x="120" y="1076"/>
                    </a:lnTo>
                    <a:lnTo>
                      <a:pt x="112" y="1084"/>
                    </a:lnTo>
                    <a:lnTo>
                      <a:pt x="107" y="1090"/>
                    </a:lnTo>
                    <a:lnTo>
                      <a:pt x="99" y="1097"/>
                    </a:lnTo>
                    <a:lnTo>
                      <a:pt x="93" y="1107"/>
                    </a:lnTo>
                    <a:lnTo>
                      <a:pt x="86" y="1112"/>
                    </a:lnTo>
                    <a:lnTo>
                      <a:pt x="80" y="1120"/>
                    </a:lnTo>
                    <a:lnTo>
                      <a:pt x="74" y="1128"/>
                    </a:lnTo>
                    <a:lnTo>
                      <a:pt x="71" y="1135"/>
                    </a:lnTo>
                    <a:lnTo>
                      <a:pt x="65" y="1143"/>
                    </a:lnTo>
                    <a:lnTo>
                      <a:pt x="59" y="1149"/>
                    </a:lnTo>
                    <a:lnTo>
                      <a:pt x="53" y="1156"/>
                    </a:lnTo>
                    <a:lnTo>
                      <a:pt x="50" y="1164"/>
                    </a:lnTo>
                    <a:lnTo>
                      <a:pt x="46" y="1171"/>
                    </a:lnTo>
                    <a:lnTo>
                      <a:pt x="40" y="1177"/>
                    </a:lnTo>
                    <a:lnTo>
                      <a:pt x="36" y="1187"/>
                    </a:lnTo>
                    <a:lnTo>
                      <a:pt x="33" y="1194"/>
                    </a:lnTo>
                    <a:lnTo>
                      <a:pt x="29" y="1200"/>
                    </a:lnTo>
                    <a:lnTo>
                      <a:pt x="23" y="1207"/>
                    </a:lnTo>
                    <a:lnTo>
                      <a:pt x="21" y="1215"/>
                    </a:lnTo>
                    <a:lnTo>
                      <a:pt x="17" y="1223"/>
                    </a:lnTo>
                    <a:lnTo>
                      <a:pt x="15" y="1230"/>
                    </a:lnTo>
                    <a:lnTo>
                      <a:pt x="12" y="1236"/>
                    </a:lnTo>
                    <a:lnTo>
                      <a:pt x="10" y="1244"/>
                    </a:lnTo>
                    <a:lnTo>
                      <a:pt x="8" y="1253"/>
                    </a:lnTo>
                    <a:lnTo>
                      <a:pt x="4" y="1259"/>
                    </a:lnTo>
                    <a:lnTo>
                      <a:pt x="4" y="1266"/>
                    </a:lnTo>
                    <a:lnTo>
                      <a:pt x="0" y="1274"/>
                    </a:lnTo>
                    <a:lnTo>
                      <a:pt x="0" y="1282"/>
                    </a:lnTo>
                    <a:lnTo>
                      <a:pt x="0" y="1289"/>
                    </a:lnTo>
                    <a:lnTo>
                      <a:pt x="0" y="1297"/>
                    </a:lnTo>
                    <a:lnTo>
                      <a:pt x="0" y="1304"/>
                    </a:lnTo>
                    <a:lnTo>
                      <a:pt x="2" y="1312"/>
                    </a:lnTo>
                    <a:lnTo>
                      <a:pt x="822" y="1377"/>
                    </a:lnTo>
                    <a:lnTo>
                      <a:pt x="1093" y="1675"/>
                    </a:lnTo>
                    <a:lnTo>
                      <a:pt x="2477" y="1719"/>
                    </a:lnTo>
                    <a:lnTo>
                      <a:pt x="2249" y="582"/>
                    </a:lnTo>
                    <a:lnTo>
                      <a:pt x="2238" y="572"/>
                    </a:lnTo>
                    <a:lnTo>
                      <a:pt x="2228" y="565"/>
                    </a:lnTo>
                    <a:lnTo>
                      <a:pt x="2217" y="555"/>
                    </a:lnTo>
                    <a:lnTo>
                      <a:pt x="2206" y="550"/>
                    </a:lnTo>
                    <a:lnTo>
                      <a:pt x="2194" y="540"/>
                    </a:lnTo>
                    <a:lnTo>
                      <a:pt x="2185" y="533"/>
                    </a:lnTo>
                    <a:lnTo>
                      <a:pt x="2173" y="523"/>
                    </a:lnTo>
                    <a:lnTo>
                      <a:pt x="2162" y="515"/>
                    </a:lnTo>
                    <a:lnTo>
                      <a:pt x="2150" y="508"/>
                    </a:lnTo>
                    <a:lnTo>
                      <a:pt x="2139" y="500"/>
                    </a:lnTo>
                    <a:lnTo>
                      <a:pt x="2126" y="491"/>
                    </a:lnTo>
                    <a:lnTo>
                      <a:pt x="2116" y="483"/>
                    </a:lnTo>
                    <a:lnTo>
                      <a:pt x="2103" y="475"/>
                    </a:lnTo>
                    <a:lnTo>
                      <a:pt x="2091" y="468"/>
                    </a:lnTo>
                    <a:lnTo>
                      <a:pt x="2080" y="460"/>
                    </a:lnTo>
                    <a:lnTo>
                      <a:pt x="2069" y="453"/>
                    </a:lnTo>
                    <a:lnTo>
                      <a:pt x="2055" y="445"/>
                    </a:lnTo>
                    <a:lnTo>
                      <a:pt x="2042" y="436"/>
                    </a:lnTo>
                    <a:lnTo>
                      <a:pt x="2031" y="428"/>
                    </a:lnTo>
                    <a:lnTo>
                      <a:pt x="2019" y="422"/>
                    </a:lnTo>
                    <a:lnTo>
                      <a:pt x="2006" y="415"/>
                    </a:lnTo>
                    <a:lnTo>
                      <a:pt x="1995" y="405"/>
                    </a:lnTo>
                    <a:lnTo>
                      <a:pt x="1981" y="399"/>
                    </a:lnTo>
                    <a:lnTo>
                      <a:pt x="1970" y="392"/>
                    </a:lnTo>
                    <a:lnTo>
                      <a:pt x="1956" y="384"/>
                    </a:lnTo>
                    <a:lnTo>
                      <a:pt x="1945" y="379"/>
                    </a:lnTo>
                    <a:lnTo>
                      <a:pt x="1934" y="371"/>
                    </a:lnTo>
                    <a:lnTo>
                      <a:pt x="1922" y="363"/>
                    </a:lnTo>
                    <a:lnTo>
                      <a:pt x="1909" y="358"/>
                    </a:lnTo>
                    <a:lnTo>
                      <a:pt x="1898" y="350"/>
                    </a:lnTo>
                    <a:lnTo>
                      <a:pt x="1886" y="344"/>
                    </a:lnTo>
                    <a:lnTo>
                      <a:pt x="1877" y="339"/>
                    </a:lnTo>
                    <a:lnTo>
                      <a:pt x="1863" y="331"/>
                    </a:lnTo>
                    <a:lnTo>
                      <a:pt x="1852" y="325"/>
                    </a:lnTo>
                    <a:lnTo>
                      <a:pt x="1841" y="318"/>
                    </a:lnTo>
                    <a:lnTo>
                      <a:pt x="1831" y="312"/>
                    </a:lnTo>
                    <a:lnTo>
                      <a:pt x="1820" y="306"/>
                    </a:lnTo>
                    <a:lnTo>
                      <a:pt x="1810" y="301"/>
                    </a:lnTo>
                    <a:lnTo>
                      <a:pt x="1799" y="295"/>
                    </a:lnTo>
                    <a:lnTo>
                      <a:pt x="1791" y="291"/>
                    </a:lnTo>
                    <a:lnTo>
                      <a:pt x="1780" y="283"/>
                    </a:lnTo>
                    <a:lnTo>
                      <a:pt x="1770" y="280"/>
                    </a:lnTo>
                    <a:lnTo>
                      <a:pt x="1761" y="274"/>
                    </a:lnTo>
                    <a:lnTo>
                      <a:pt x="1753" y="270"/>
                    </a:lnTo>
                    <a:lnTo>
                      <a:pt x="1744" y="266"/>
                    </a:lnTo>
                    <a:lnTo>
                      <a:pt x="1736" y="263"/>
                    </a:lnTo>
                    <a:lnTo>
                      <a:pt x="1728" y="259"/>
                    </a:lnTo>
                    <a:lnTo>
                      <a:pt x="1723" y="255"/>
                    </a:lnTo>
                    <a:lnTo>
                      <a:pt x="1715" y="251"/>
                    </a:lnTo>
                    <a:lnTo>
                      <a:pt x="1707" y="247"/>
                    </a:lnTo>
                    <a:lnTo>
                      <a:pt x="1700" y="244"/>
                    </a:lnTo>
                    <a:lnTo>
                      <a:pt x="1694" y="242"/>
                    </a:lnTo>
                    <a:lnTo>
                      <a:pt x="1685" y="234"/>
                    </a:lnTo>
                    <a:lnTo>
                      <a:pt x="1675" y="232"/>
                    </a:lnTo>
                    <a:lnTo>
                      <a:pt x="1668" y="226"/>
                    </a:lnTo>
                    <a:lnTo>
                      <a:pt x="1664" y="225"/>
                    </a:lnTo>
                    <a:lnTo>
                      <a:pt x="1660" y="225"/>
                    </a:lnTo>
                    <a:lnTo>
                      <a:pt x="1496" y="53"/>
                    </a:lnTo>
                    <a:close/>
                  </a:path>
                </a:pathLst>
              </a:custGeom>
              <a:solidFill>
                <a:srgbClr val="0063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4" name="Freeform 268"/>
              <p:cNvSpPr>
                <a:spLocks/>
              </p:cNvSpPr>
              <p:nvPr/>
            </p:nvSpPr>
            <p:spPr bwMode="auto">
              <a:xfrm>
                <a:off x="1039" y="3948"/>
                <a:ext cx="671" cy="353"/>
              </a:xfrm>
              <a:custGeom>
                <a:avLst/>
                <a:gdLst>
                  <a:gd name="T0" fmla="*/ 0 w 1340"/>
                  <a:gd name="T1" fmla="*/ 1 h 705"/>
                  <a:gd name="T2" fmla="*/ 1 w 1340"/>
                  <a:gd name="T3" fmla="*/ 0 h 705"/>
                  <a:gd name="T4" fmla="*/ 1 w 1340"/>
                  <a:gd name="T5" fmla="*/ 1 h 705"/>
                  <a:gd name="T6" fmla="*/ 1 w 1340"/>
                  <a:gd name="T7" fmla="*/ 1 h 705"/>
                  <a:gd name="T8" fmla="*/ 0 w 1340"/>
                  <a:gd name="T9" fmla="*/ 1 h 705"/>
                  <a:gd name="T10" fmla="*/ 0 w 1340"/>
                  <a:gd name="T11" fmla="*/ 1 h 705"/>
                  <a:gd name="T12" fmla="*/ 0 60000 65536"/>
                  <a:gd name="T13" fmla="*/ 0 60000 65536"/>
                  <a:gd name="T14" fmla="*/ 0 60000 65536"/>
                  <a:gd name="T15" fmla="*/ 0 60000 65536"/>
                  <a:gd name="T16" fmla="*/ 0 60000 65536"/>
                  <a:gd name="T17" fmla="*/ 0 60000 65536"/>
                  <a:gd name="T18" fmla="*/ 0 w 1340"/>
                  <a:gd name="T19" fmla="*/ 0 h 705"/>
                  <a:gd name="T20" fmla="*/ 1340 w 1340"/>
                  <a:gd name="T21" fmla="*/ 705 h 705"/>
                </a:gdLst>
                <a:ahLst/>
                <a:cxnLst>
                  <a:cxn ang="T12">
                    <a:pos x="T0" y="T1"/>
                  </a:cxn>
                  <a:cxn ang="T13">
                    <a:pos x="T2" y="T3"/>
                  </a:cxn>
                  <a:cxn ang="T14">
                    <a:pos x="T4" y="T5"/>
                  </a:cxn>
                  <a:cxn ang="T15">
                    <a:pos x="T6" y="T7"/>
                  </a:cxn>
                  <a:cxn ang="T16">
                    <a:pos x="T8" y="T9"/>
                  </a:cxn>
                  <a:cxn ang="T17">
                    <a:pos x="T10" y="T11"/>
                  </a:cxn>
                </a:cxnLst>
                <a:rect l="T18" t="T19" r="T20" b="T21"/>
                <a:pathLst>
                  <a:path w="1340" h="705">
                    <a:moveTo>
                      <a:pt x="0" y="661"/>
                    </a:moveTo>
                    <a:lnTo>
                      <a:pt x="616" y="0"/>
                    </a:lnTo>
                    <a:lnTo>
                      <a:pt x="1340" y="102"/>
                    </a:lnTo>
                    <a:lnTo>
                      <a:pt x="1295" y="705"/>
                    </a:lnTo>
                    <a:lnTo>
                      <a:pt x="0" y="661"/>
                    </a:lnTo>
                    <a:close/>
                  </a:path>
                </a:pathLst>
              </a:custGeom>
              <a:solidFill>
                <a:srgbClr val="268C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5" name="Freeform 269"/>
              <p:cNvSpPr>
                <a:spLocks/>
              </p:cNvSpPr>
              <p:nvPr/>
            </p:nvSpPr>
            <p:spPr bwMode="auto">
              <a:xfrm>
                <a:off x="1650" y="3531"/>
                <a:ext cx="345" cy="199"/>
              </a:xfrm>
              <a:custGeom>
                <a:avLst/>
                <a:gdLst>
                  <a:gd name="T0" fmla="*/ 1 w 690"/>
                  <a:gd name="T1" fmla="*/ 1 h 397"/>
                  <a:gd name="T2" fmla="*/ 1 w 690"/>
                  <a:gd name="T3" fmla="*/ 1 h 397"/>
                  <a:gd name="T4" fmla="*/ 1 w 690"/>
                  <a:gd name="T5" fmla="*/ 1 h 397"/>
                  <a:gd name="T6" fmla="*/ 1 w 690"/>
                  <a:gd name="T7" fmla="*/ 1 h 397"/>
                  <a:gd name="T8" fmla="*/ 1 w 690"/>
                  <a:gd name="T9" fmla="*/ 1 h 397"/>
                  <a:gd name="T10" fmla="*/ 1 w 690"/>
                  <a:gd name="T11" fmla="*/ 1 h 397"/>
                  <a:gd name="T12" fmla="*/ 1 w 690"/>
                  <a:gd name="T13" fmla="*/ 1 h 397"/>
                  <a:gd name="T14" fmla="*/ 1 w 690"/>
                  <a:gd name="T15" fmla="*/ 1 h 397"/>
                  <a:gd name="T16" fmla="*/ 1 w 690"/>
                  <a:gd name="T17" fmla="*/ 1 h 397"/>
                  <a:gd name="T18" fmla="*/ 1 w 690"/>
                  <a:gd name="T19" fmla="*/ 1 h 397"/>
                  <a:gd name="T20" fmla="*/ 1 w 690"/>
                  <a:gd name="T21" fmla="*/ 1 h 397"/>
                  <a:gd name="T22" fmla="*/ 1 w 690"/>
                  <a:gd name="T23" fmla="*/ 1 h 397"/>
                  <a:gd name="T24" fmla="*/ 1 w 690"/>
                  <a:gd name="T25" fmla="*/ 1 h 397"/>
                  <a:gd name="T26" fmla="*/ 1 w 690"/>
                  <a:gd name="T27" fmla="*/ 1 h 397"/>
                  <a:gd name="T28" fmla="*/ 1 w 690"/>
                  <a:gd name="T29" fmla="*/ 1 h 397"/>
                  <a:gd name="T30" fmla="*/ 1 w 690"/>
                  <a:gd name="T31" fmla="*/ 1 h 397"/>
                  <a:gd name="T32" fmla="*/ 1 w 690"/>
                  <a:gd name="T33" fmla="*/ 1 h 397"/>
                  <a:gd name="T34" fmla="*/ 1 w 690"/>
                  <a:gd name="T35" fmla="*/ 1 h 397"/>
                  <a:gd name="T36" fmla="*/ 1 w 690"/>
                  <a:gd name="T37" fmla="*/ 1 h 397"/>
                  <a:gd name="T38" fmla="*/ 1 w 690"/>
                  <a:gd name="T39" fmla="*/ 1 h 397"/>
                  <a:gd name="T40" fmla="*/ 1 w 690"/>
                  <a:gd name="T41" fmla="*/ 1 h 397"/>
                  <a:gd name="T42" fmla="*/ 1 w 690"/>
                  <a:gd name="T43" fmla="*/ 1 h 397"/>
                  <a:gd name="T44" fmla="*/ 1 w 690"/>
                  <a:gd name="T45" fmla="*/ 1 h 397"/>
                  <a:gd name="T46" fmla="*/ 1 w 690"/>
                  <a:gd name="T47" fmla="*/ 1 h 397"/>
                  <a:gd name="T48" fmla="*/ 1 w 690"/>
                  <a:gd name="T49" fmla="*/ 1 h 397"/>
                  <a:gd name="T50" fmla="*/ 1 w 690"/>
                  <a:gd name="T51" fmla="*/ 1 h 397"/>
                  <a:gd name="T52" fmla="*/ 1 w 690"/>
                  <a:gd name="T53" fmla="*/ 1 h 397"/>
                  <a:gd name="T54" fmla="*/ 1 w 690"/>
                  <a:gd name="T55" fmla="*/ 1 h 397"/>
                  <a:gd name="T56" fmla="*/ 1 w 690"/>
                  <a:gd name="T57" fmla="*/ 1 h 397"/>
                  <a:gd name="T58" fmla="*/ 1 w 690"/>
                  <a:gd name="T59" fmla="*/ 1 h 397"/>
                  <a:gd name="T60" fmla="*/ 1 w 690"/>
                  <a:gd name="T61" fmla="*/ 1 h 397"/>
                  <a:gd name="T62" fmla="*/ 1 w 690"/>
                  <a:gd name="T63" fmla="*/ 1 h 397"/>
                  <a:gd name="T64" fmla="*/ 1 w 690"/>
                  <a:gd name="T65" fmla="*/ 1 h 397"/>
                  <a:gd name="T66" fmla="*/ 1 w 690"/>
                  <a:gd name="T67" fmla="*/ 1 h 397"/>
                  <a:gd name="T68" fmla="*/ 1 w 690"/>
                  <a:gd name="T69" fmla="*/ 1 h 397"/>
                  <a:gd name="T70" fmla="*/ 1 w 690"/>
                  <a:gd name="T71" fmla="*/ 1 h 397"/>
                  <a:gd name="T72" fmla="*/ 1 w 690"/>
                  <a:gd name="T73" fmla="*/ 1 h 397"/>
                  <a:gd name="T74" fmla="*/ 1 w 690"/>
                  <a:gd name="T75" fmla="*/ 1 h 397"/>
                  <a:gd name="T76" fmla="*/ 1 w 690"/>
                  <a:gd name="T77" fmla="*/ 1 h 397"/>
                  <a:gd name="T78" fmla="*/ 1 w 690"/>
                  <a:gd name="T79" fmla="*/ 1 h 397"/>
                  <a:gd name="T80" fmla="*/ 1 w 690"/>
                  <a:gd name="T81" fmla="*/ 1 h 397"/>
                  <a:gd name="T82" fmla="*/ 1 w 690"/>
                  <a:gd name="T83" fmla="*/ 1 h 397"/>
                  <a:gd name="T84" fmla="*/ 1 w 690"/>
                  <a:gd name="T85" fmla="*/ 1 h 397"/>
                  <a:gd name="T86" fmla="*/ 1 w 690"/>
                  <a:gd name="T87" fmla="*/ 1 h 397"/>
                  <a:gd name="T88" fmla="*/ 1 w 690"/>
                  <a:gd name="T89" fmla="*/ 1 h 397"/>
                  <a:gd name="T90" fmla="*/ 1 w 690"/>
                  <a:gd name="T91" fmla="*/ 1 h 397"/>
                  <a:gd name="T92" fmla="*/ 1 w 690"/>
                  <a:gd name="T93" fmla="*/ 0 h 397"/>
                  <a:gd name="T94" fmla="*/ 1 w 690"/>
                  <a:gd name="T95" fmla="*/ 1 h 397"/>
                  <a:gd name="T96" fmla="*/ 1 w 690"/>
                  <a:gd name="T97" fmla="*/ 1 h 397"/>
                  <a:gd name="T98" fmla="*/ 1 w 690"/>
                  <a:gd name="T99" fmla="*/ 1 h 397"/>
                  <a:gd name="T100" fmla="*/ 1 w 690"/>
                  <a:gd name="T101" fmla="*/ 1 h 397"/>
                  <a:gd name="T102" fmla="*/ 1 w 690"/>
                  <a:gd name="T103" fmla="*/ 1 h 397"/>
                  <a:gd name="T104" fmla="*/ 1 w 690"/>
                  <a:gd name="T105" fmla="*/ 1 h 397"/>
                  <a:gd name="T106" fmla="*/ 1 w 690"/>
                  <a:gd name="T107" fmla="*/ 1 h 397"/>
                  <a:gd name="T108" fmla="*/ 1 w 690"/>
                  <a:gd name="T109" fmla="*/ 1 h 397"/>
                  <a:gd name="T110" fmla="*/ 1 w 690"/>
                  <a:gd name="T111" fmla="*/ 1 h 397"/>
                  <a:gd name="T112" fmla="*/ 1 w 690"/>
                  <a:gd name="T113" fmla="*/ 1 h 397"/>
                  <a:gd name="T114" fmla="*/ 1 w 690"/>
                  <a:gd name="T115" fmla="*/ 1 h 397"/>
                  <a:gd name="T116" fmla="*/ 1 w 690"/>
                  <a:gd name="T117" fmla="*/ 1 h 397"/>
                  <a:gd name="T118" fmla="*/ 1 w 690"/>
                  <a:gd name="T119" fmla="*/ 1 h 397"/>
                  <a:gd name="T120" fmla="*/ 0 w 690"/>
                  <a:gd name="T121" fmla="*/ 1 h 39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90"/>
                  <a:gd name="T184" fmla="*/ 0 h 397"/>
                  <a:gd name="T185" fmla="*/ 690 w 690"/>
                  <a:gd name="T186" fmla="*/ 397 h 39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90" h="397">
                    <a:moveTo>
                      <a:pt x="0" y="186"/>
                    </a:moveTo>
                    <a:lnTo>
                      <a:pt x="2" y="186"/>
                    </a:lnTo>
                    <a:lnTo>
                      <a:pt x="10" y="192"/>
                    </a:lnTo>
                    <a:lnTo>
                      <a:pt x="14" y="196"/>
                    </a:lnTo>
                    <a:lnTo>
                      <a:pt x="19" y="201"/>
                    </a:lnTo>
                    <a:lnTo>
                      <a:pt x="27" y="207"/>
                    </a:lnTo>
                    <a:lnTo>
                      <a:pt x="36" y="215"/>
                    </a:lnTo>
                    <a:lnTo>
                      <a:pt x="44" y="220"/>
                    </a:lnTo>
                    <a:lnTo>
                      <a:pt x="55" y="226"/>
                    </a:lnTo>
                    <a:lnTo>
                      <a:pt x="59" y="230"/>
                    </a:lnTo>
                    <a:lnTo>
                      <a:pt x="65" y="234"/>
                    </a:lnTo>
                    <a:lnTo>
                      <a:pt x="73" y="239"/>
                    </a:lnTo>
                    <a:lnTo>
                      <a:pt x="80" y="243"/>
                    </a:lnTo>
                    <a:lnTo>
                      <a:pt x="86" y="247"/>
                    </a:lnTo>
                    <a:lnTo>
                      <a:pt x="92" y="251"/>
                    </a:lnTo>
                    <a:lnTo>
                      <a:pt x="97" y="257"/>
                    </a:lnTo>
                    <a:lnTo>
                      <a:pt x="105" y="260"/>
                    </a:lnTo>
                    <a:lnTo>
                      <a:pt x="113" y="264"/>
                    </a:lnTo>
                    <a:lnTo>
                      <a:pt x="118" y="270"/>
                    </a:lnTo>
                    <a:lnTo>
                      <a:pt x="126" y="274"/>
                    </a:lnTo>
                    <a:lnTo>
                      <a:pt x="135" y="279"/>
                    </a:lnTo>
                    <a:lnTo>
                      <a:pt x="143" y="283"/>
                    </a:lnTo>
                    <a:lnTo>
                      <a:pt x="151" y="287"/>
                    </a:lnTo>
                    <a:lnTo>
                      <a:pt x="158" y="291"/>
                    </a:lnTo>
                    <a:lnTo>
                      <a:pt x="168" y="297"/>
                    </a:lnTo>
                    <a:lnTo>
                      <a:pt x="173" y="300"/>
                    </a:lnTo>
                    <a:lnTo>
                      <a:pt x="183" y="306"/>
                    </a:lnTo>
                    <a:lnTo>
                      <a:pt x="192" y="308"/>
                    </a:lnTo>
                    <a:lnTo>
                      <a:pt x="202" y="314"/>
                    </a:lnTo>
                    <a:lnTo>
                      <a:pt x="209" y="317"/>
                    </a:lnTo>
                    <a:lnTo>
                      <a:pt x="219" y="321"/>
                    </a:lnTo>
                    <a:lnTo>
                      <a:pt x="229" y="327"/>
                    </a:lnTo>
                    <a:lnTo>
                      <a:pt x="238" y="331"/>
                    </a:lnTo>
                    <a:lnTo>
                      <a:pt x="248" y="335"/>
                    </a:lnTo>
                    <a:lnTo>
                      <a:pt x="259" y="338"/>
                    </a:lnTo>
                    <a:lnTo>
                      <a:pt x="268" y="344"/>
                    </a:lnTo>
                    <a:lnTo>
                      <a:pt x="278" y="348"/>
                    </a:lnTo>
                    <a:lnTo>
                      <a:pt x="287" y="352"/>
                    </a:lnTo>
                    <a:lnTo>
                      <a:pt x="297" y="355"/>
                    </a:lnTo>
                    <a:lnTo>
                      <a:pt x="308" y="357"/>
                    </a:lnTo>
                    <a:lnTo>
                      <a:pt x="318" y="361"/>
                    </a:lnTo>
                    <a:lnTo>
                      <a:pt x="327" y="363"/>
                    </a:lnTo>
                    <a:lnTo>
                      <a:pt x="339" y="367"/>
                    </a:lnTo>
                    <a:lnTo>
                      <a:pt x="348" y="371"/>
                    </a:lnTo>
                    <a:lnTo>
                      <a:pt x="360" y="374"/>
                    </a:lnTo>
                    <a:lnTo>
                      <a:pt x="371" y="374"/>
                    </a:lnTo>
                    <a:lnTo>
                      <a:pt x="381" y="378"/>
                    </a:lnTo>
                    <a:lnTo>
                      <a:pt x="392" y="380"/>
                    </a:lnTo>
                    <a:lnTo>
                      <a:pt x="403" y="382"/>
                    </a:lnTo>
                    <a:lnTo>
                      <a:pt x="413" y="384"/>
                    </a:lnTo>
                    <a:lnTo>
                      <a:pt x="424" y="386"/>
                    </a:lnTo>
                    <a:lnTo>
                      <a:pt x="436" y="388"/>
                    </a:lnTo>
                    <a:lnTo>
                      <a:pt x="447" y="390"/>
                    </a:lnTo>
                    <a:lnTo>
                      <a:pt x="459" y="390"/>
                    </a:lnTo>
                    <a:lnTo>
                      <a:pt x="468" y="392"/>
                    </a:lnTo>
                    <a:lnTo>
                      <a:pt x="478" y="392"/>
                    </a:lnTo>
                    <a:lnTo>
                      <a:pt x="489" y="392"/>
                    </a:lnTo>
                    <a:lnTo>
                      <a:pt x="497" y="392"/>
                    </a:lnTo>
                    <a:lnTo>
                      <a:pt x="506" y="394"/>
                    </a:lnTo>
                    <a:lnTo>
                      <a:pt x="516" y="394"/>
                    </a:lnTo>
                    <a:lnTo>
                      <a:pt x="525" y="394"/>
                    </a:lnTo>
                    <a:lnTo>
                      <a:pt x="533" y="394"/>
                    </a:lnTo>
                    <a:lnTo>
                      <a:pt x="540" y="394"/>
                    </a:lnTo>
                    <a:lnTo>
                      <a:pt x="548" y="394"/>
                    </a:lnTo>
                    <a:lnTo>
                      <a:pt x="555" y="395"/>
                    </a:lnTo>
                    <a:lnTo>
                      <a:pt x="561" y="395"/>
                    </a:lnTo>
                    <a:lnTo>
                      <a:pt x="569" y="395"/>
                    </a:lnTo>
                    <a:lnTo>
                      <a:pt x="575" y="395"/>
                    </a:lnTo>
                    <a:lnTo>
                      <a:pt x="582" y="397"/>
                    </a:lnTo>
                    <a:lnTo>
                      <a:pt x="594" y="395"/>
                    </a:lnTo>
                    <a:lnTo>
                      <a:pt x="605" y="395"/>
                    </a:lnTo>
                    <a:lnTo>
                      <a:pt x="616" y="395"/>
                    </a:lnTo>
                    <a:lnTo>
                      <a:pt x="626" y="395"/>
                    </a:lnTo>
                    <a:lnTo>
                      <a:pt x="633" y="394"/>
                    </a:lnTo>
                    <a:lnTo>
                      <a:pt x="641" y="394"/>
                    </a:lnTo>
                    <a:lnTo>
                      <a:pt x="649" y="394"/>
                    </a:lnTo>
                    <a:lnTo>
                      <a:pt x="654" y="394"/>
                    </a:lnTo>
                    <a:lnTo>
                      <a:pt x="664" y="392"/>
                    </a:lnTo>
                    <a:lnTo>
                      <a:pt x="671" y="388"/>
                    </a:lnTo>
                    <a:lnTo>
                      <a:pt x="677" y="386"/>
                    </a:lnTo>
                    <a:lnTo>
                      <a:pt x="681" y="386"/>
                    </a:lnTo>
                    <a:lnTo>
                      <a:pt x="687" y="382"/>
                    </a:lnTo>
                    <a:lnTo>
                      <a:pt x="687" y="380"/>
                    </a:lnTo>
                    <a:lnTo>
                      <a:pt x="687" y="376"/>
                    </a:lnTo>
                    <a:lnTo>
                      <a:pt x="687" y="373"/>
                    </a:lnTo>
                    <a:lnTo>
                      <a:pt x="689" y="367"/>
                    </a:lnTo>
                    <a:lnTo>
                      <a:pt x="689" y="357"/>
                    </a:lnTo>
                    <a:lnTo>
                      <a:pt x="690" y="350"/>
                    </a:lnTo>
                    <a:lnTo>
                      <a:pt x="690" y="338"/>
                    </a:lnTo>
                    <a:lnTo>
                      <a:pt x="690" y="327"/>
                    </a:lnTo>
                    <a:lnTo>
                      <a:pt x="690" y="321"/>
                    </a:lnTo>
                    <a:lnTo>
                      <a:pt x="690" y="314"/>
                    </a:lnTo>
                    <a:lnTo>
                      <a:pt x="690" y="308"/>
                    </a:lnTo>
                    <a:lnTo>
                      <a:pt x="690" y="300"/>
                    </a:lnTo>
                    <a:lnTo>
                      <a:pt x="689" y="293"/>
                    </a:lnTo>
                    <a:lnTo>
                      <a:pt x="687" y="287"/>
                    </a:lnTo>
                    <a:lnTo>
                      <a:pt x="687" y="278"/>
                    </a:lnTo>
                    <a:lnTo>
                      <a:pt x="687" y="272"/>
                    </a:lnTo>
                    <a:lnTo>
                      <a:pt x="685" y="262"/>
                    </a:lnTo>
                    <a:lnTo>
                      <a:pt x="683" y="255"/>
                    </a:lnTo>
                    <a:lnTo>
                      <a:pt x="681" y="247"/>
                    </a:lnTo>
                    <a:lnTo>
                      <a:pt x="679" y="239"/>
                    </a:lnTo>
                    <a:lnTo>
                      <a:pt x="675" y="230"/>
                    </a:lnTo>
                    <a:lnTo>
                      <a:pt x="673" y="222"/>
                    </a:lnTo>
                    <a:lnTo>
                      <a:pt x="671" y="215"/>
                    </a:lnTo>
                    <a:lnTo>
                      <a:pt x="670" y="207"/>
                    </a:lnTo>
                    <a:lnTo>
                      <a:pt x="666" y="198"/>
                    </a:lnTo>
                    <a:lnTo>
                      <a:pt x="662" y="188"/>
                    </a:lnTo>
                    <a:lnTo>
                      <a:pt x="656" y="179"/>
                    </a:lnTo>
                    <a:lnTo>
                      <a:pt x="652" y="171"/>
                    </a:lnTo>
                    <a:lnTo>
                      <a:pt x="647" y="162"/>
                    </a:lnTo>
                    <a:lnTo>
                      <a:pt x="643" y="154"/>
                    </a:lnTo>
                    <a:lnTo>
                      <a:pt x="637" y="146"/>
                    </a:lnTo>
                    <a:lnTo>
                      <a:pt x="632" y="139"/>
                    </a:lnTo>
                    <a:lnTo>
                      <a:pt x="624" y="129"/>
                    </a:lnTo>
                    <a:lnTo>
                      <a:pt x="618" y="122"/>
                    </a:lnTo>
                    <a:lnTo>
                      <a:pt x="611" y="112"/>
                    </a:lnTo>
                    <a:lnTo>
                      <a:pt x="603" y="106"/>
                    </a:lnTo>
                    <a:lnTo>
                      <a:pt x="594" y="99"/>
                    </a:lnTo>
                    <a:lnTo>
                      <a:pt x="586" y="89"/>
                    </a:lnTo>
                    <a:lnTo>
                      <a:pt x="576" y="84"/>
                    </a:lnTo>
                    <a:lnTo>
                      <a:pt x="569" y="76"/>
                    </a:lnTo>
                    <a:lnTo>
                      <a:pt x="557" y="68"/>
                    </a:lnTo>
                    <a:lnTo>
                      <a:pt x="548" y="63"/>
                    </a:lnTo>
                    <a:lnTo>
                      <a:pt x="536" y="55"/>
                    </a:lnTo>
                    <a:lnTo>
                      <a:pt x="525" y="49"/>
                    </a:lnTo>
                    <a:lnTo>
                      <a:pt x="514" y="44"/>
                    </a:lnTo>
                    <a:lnTo>
                      <a:pt x="500" y="38"/>
                    </a:lnTo>
                    <a:lnTo>
                      <a:pt x="487" y="32"/>
                    </a:lnTo>
                    <a:lnTo>
                      <a:pt x="474" y="28"/>
                    </a:lnTo>
                    <a:lnTo>
                      <a:pt x="459" y="23"/>
                    </a:lnTo>
                    <a:lnTo>
                      <a:pt x="443" y="19"/>
                    </a:lnTo>
                    <a:lnTo>
                      <a:pt x="428" y="15"/>
                    </a:lnTo>
                    <a:lnTo>
                      <a:pt x="413" y="11"/>
                    </a:lnTo>
                    <a:lnTo>
                      <a:pt x="396" y="8"/>
                    </a:lnTo>
                    <a:lnTo>
                      <a:pt x="379" y="6"/>
                    </a:lnTo>
                    <a:lnTo>
                      <a:pt x="360" y="2"/>
                    </a:lnTo>
                    <a:lnTo>
                      <a:pt x="343" y="2"/>
                    </a:lnTo>
                    <a:lnTo>
                      <a:pt x="331" y="0"/>
                    </a:lnTo>
                    <a:lnTo>
                      <a:pt x="320" y="0"/>
                    </a:lnTo>
                    <a:lnTo>
                      <a:pt x="308" y="2"/>
                    </a:lnTo>
                    <a:lnTo>
                      <a:pt x="297" y="6"/>
                    </a:lnTo>
                    <a:lnTo>
                      <a:pt x="289" y="6"/>
                    </a:lnTo>
                    <a:lnTo>
                      <a:pt x="284" y="8"/>
                    </a:lnTo>
                    <a:lnTo>
                      <a:pt x="276" y="9"/>
                    </a:lnTo>
                    <a:lnTo>
                      <a:pt x="270" y="13"/>
                    </a:lnTo>
                    <a:lnTo>
                      <a:pt x="263" y="15"/>
                    </a:lnTo>
                    <a:lnTo>
                      <a:pt x="255" y="19"/>
                    </a:lnTo>
                    <a:lnTo>
                      <a:pt x="249" y="21"/>
                    </a:lnTo>
                    <a:lnTo>
                      <a:pt x="244" y="25"/>
                    </a:lnTo>
                    <a:lnTo>
                      <a:pt x="236" y="27"/>
                    </a:lnTo>
                    <a:lnTo>
                      <a:pt x="229" y="30"/>
                    </a:lnTo>
                    <a:lnTo>
                      <a:pt x="223" y="34"/>
                    </a:lnTo>
                    <a:lnTo>
                      <a:pt x="215" y="38"/>
                    </a:lnTo>
                    <a:lnTo>
                      <a:pt x="208" y="42"/>
                    </a:lnTo>
                    <a:lnTo>
                      <a:pt x="200" y="46"/>
                    </a:lnTo>
                    <a:lnTo>
                      <a:pt x="194" y="49"/>
                    </a:lnTo>
                    <a:lnTo>
                      <a:pt x="187" y="55"/>
                    </a:lnTo>
                    <a:lnTo>
                      <a:pt x="179" y="57"/>
                    </a:lnTo>
                    <a:lnTo>
                      <a:pt x="173" y="63"/>
                    </a:lnTo>
                    <a:lnTo>
                      <a:pt x="166" y="66"/>
                    </a:lnTo>
                    <a:lnTo>
                      <a:pt x="160" y="70"/>
                    </a:lnTo>
                    <a:lnTo>
                      <a:pt x="152" y="74"/>
                    </a:lnTo>
                    <a:lnTo>
                      <a:pt x="145" y="80"/>
                    </a:lnTo>
                    <a:lnTo>
                      <a:pt x="139" y="84"/>
                    </a:lnTo>
                    <a:lnTo>
                      <a:pt x="132" y="89"/>
                    </a:lnTo>
                    <a:lnTo>
                      <a:pt x="124" y="93"/>
                    </a:lnTo>
                    <a:lnTo>
                      <a:pt x="118" y="97"/>
                    </a:lnTo>
                    <a:lnTo>
                      <a:pt x="111" y="101"/>
                    </a:lnTo>
                    <a:lnTo>
                      <a:pt x="105" y="106"/>
                    </a:lnTo>
                    <a:lnTo>
                      <a:pt x="92" y="114"/>
                    </a:lnTo>
                    <a:lnTo>
                      <a:pt x="80" y="124"/>
                    </a:lnTo>
                    <a:lnTo>
                      <a:pt x="69" y="131"/>
                    </a:lnTo>
                    <a:lnTo>
                      <a:pt x="57" y="139"/>
                    </a:lnTo>
                    <a:lnTo>
                      <a:pt x="46" y="146"/>
                    </a:lnTo>
                    <a:lnTo>
                      <a:pt x="38" y="154"/>
                    </a:lnTo>
                    <a:lnTo>
                      <a:pt x="29" y="160"/>
                    </a:lnTo>
                    <a:lnTo>
                      <a:pt x="21" y="167"/>
                    </a:lnTo>
                    <a:lnTo>
                      <a:pt x="16" y="171"/>
                    </a:lnTo>
                    <a:lnTo>
                      <a:pt x="12" y="177"/>
                    </a:lnTo>
                    <a:lnTo>
                      <a:pt x="2" y="182"/>
                    </a:lnTo>
                    <a:lnTo>
                      <a:pt x="0" y="186"/>
                    </a:lnTo>
                    <a:close/>
                  </a:path>
                </a:pathLst>
              </a:custGeom>
              <a:solidFill>
                <a:srgbClr val="0054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6" name="Freeform 270"/>
              <p:cNvSpPr>
                <a:spLocks/>
              </p:cNvSpPr>
              <p:nvPr/>
            </p:nvSpPr>
            <p:spPr bwMode="auto">
              <a:xfrm>
                <a:off x="1426" y="3430"/>
                <a:ext cx="419" cy="292"/>
              </a:xfrm>
              <a:custGeom>
                <a:avLst/>
                <a:gdLst>
                  <a:gd name="T0" fmla="*/ 0 w 836"/>
                  <a:gd name="T1" fmla="*/ 0 h 584"/>
                  <a:gd name="T2" fmla="*/ 1 w 836"/>
                  <a:gd name="T3" fmla="*/ 1 h 584"/>
                  <a:gd name="T4" fmla="*/ 1 w 836"/>
                  <a:gd name="T5" fmla="*/ 1 h 584"/>
                  <a:gd name="T6" fmla="*/ 1 w 836"/>
                  <a:gd name="T7" fmla="*/ 1 h 584"/>
                  <a:gd name="T8" fmla="*/ 1 w 836"/>
                  <a:gd name="T9" fmla="*/ 1 h 584"/>
                  <a:gd name="T10" fmla="*/ 1 w 836"/>
                  <a:gd name="T11" fmla="*/ 1 h 584"/>
                  <a:gd name="T12" fmla="*/ 1 w 836"/>
                  <a:gd name="T13" fmla="*/ 1 h 584"/>
                  <a:gd name="T14" fmla="*/ 1 w 836"/>
                  <a:gd name="T15" fmla="*/ 1 h 584"/>
                  <a:gd name="T16" fmla="*/ 1 w 836"/>
                  <a:gd name="T17" fmla="*/ 1 h 584"/>
                  <a:gd name="T18" fmla="*/ 1 w 836"/>
                  <a:gd name="T19" fmla="*/ 1 h 584"/>
                  <a:gd name="T20" fmla="*/ 1 w 836"/>
                  <a:gd name="T21" fmla="*/ 1 h 584"/>
                  <a:gd name="T22" fmla="*/ 1 w 836"/>
                  <a:gd name="T23" fmla="*/ 1 h 584"/>
                  <a:gd name="T24" fmla="*/ 1 w 836"/>
                  <a:gd name="T25" fmla="*/ 1 h 584"/>
                  <a:gd name="T26" fmla="*/ 1 w 836"/>
                  <a:gd name="T27" fmla="*/ 1 h 584"/>
                  <a:gd name="T28" fmla="*/ 1 w 836"/>
                  <a:gd name="T29" fmla="*/ 1 h 584"/>
                  <a:gd name="T30" fmla="*/ 1 w 836"/>
                  <a:gd name="T31" fmla="*/ 1 h 584"/>
                  <a:gd name="T32" fmla="*/ 1 w 836"/>
                  <a:gd name="T33" fmla="*/ 1 h 584"/>
                  <a:gd name="T34" fmla="*/ 1 w 836"/>
                  <a:gd name="T35" fmla="*/ 1 h 584"/>
                  <a:gd name="T36" fmla="*/ 1 w 836"/>
                  <a:gd name="T37" fmla="*/ 1 h 584"/>
                  <a:gd name="T38" fmla="*/ 1 w 836"/>
                  <a:gd name="T39" fmla="*/ 1 h 584"/>
                  <a:gd name="T40" fmla="*/ 1 w 836"/>
                  <a:gd name="T41" fmla="*/ 1 h 584"/>
                  <a:gd name="T42" fmla="*/ 1 w 836"/>
                  <a:gd name="T43" fmla="*/ 1 h 584"/>
                  <a:gd name="T44" fmla="*/ 1 w 836"/>
                  <a:gd name="T45" fmla="*/ 1 h 584"/>
                  <a:gd name="T46" fmla="*/ 1 w 836"/>
                  <a:gd name="T47" fmla="*/ 1 h 584"/>
                  <a:gd name="T48" fmla="*/ 1 w 836"/>
                  <a:gd name="T49" fmla="*/ 1 h 584"/>
                  <a:gd name="T50" fmla="*/ 1 w 836"/>
                  <a:gd name="T51" fmla="*/ 1 h 584"/>
                  <a:gd name="T52" fmla="*/ 1 w 836"/>
                  <a:gd name="T53" fmla="*/ 1 h 584"/>
                  <a:gd name="T54" fmla="*/ 1 w 836"/>
                  <a:gd name="T55" fmla="*/ 1 h 584"/>
                  <a:gd name="T56" fmla="*/ 1 w 836"/>
                  <a:gd name="T57" fmla="*/ 1 h 584"/>
                  <a:gd name="T58" fmla="*/ 1 w 836"/>
                  <a:gd name="T59" fmla="*/ 1 h 584"/>
                  <a:gd name="T60" fmla="*/ 0 w 836"/>
                  <a:gd name="T61" fmla="*/ 0 h 584"/>
                  <a:gd name="T62" fmla="*/ 0 w 836"/>
                  <a:gd name="T63" fmla="*/ 0 h 5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36"/>
                  <a:gd name="T97" fmla="*/ 0 h 584"/>
                  <a:gd name="T98" fmla="*/ 836 w 836"/>
                  <a:gd name="T99" fmla="*/ 584 h 5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36" h="584">
                    <a:moveTo>
                      <a:pt x="0" y="0"/>
                    </a:moveTo>
                    <a:lnTo>
                      <a:pt x="218" y="554"/>
                    </a:lnTo>
                    <a:lnTo>
                      <a:pt x="220" y="554"/>
                    </a:lnTo>
                    <a:lnTo>
                      <a:pt x="226" y="559"/>
                    </a:lnTo>
                    <a:lnTo>
                      <a:pt x="230" y="563"/>
                    </a:lnTo>
                    <a:lnTo>
                      <a:pt x="237" y="565"/>
                    </a:lnTo>
                    <a:lnTo>
                      <a:pt x="245" y="571"/>
                    </a:lnTo>
                    <a:lnTo>
                      <a:pt x="256" y="575"/>
                    </a:lnTo>
                    <a:lnTo>
                      <a:pt x="260" y="576"/>
                    </a:lnTo>
                    <a:lnTo>
                      <a:pt x="266" y="576"/>
                    </a:lnTo>
                    <a:lnTo>
                      <a:pt x="273" y="578"/>
                    </a:lnTo>
                    <a:lnTo>
                      <a:pt x="279" y="580"/>
                    </a:lnTo>
                    <a:lnTo>
                      <a:pt x="287" y="580"/>
                    </a:lnTo>
                    <a:lnTo>
                      <a:pt x="294" y="582"/>
                    </a:lnTo>
                    <a:lnTo>
                      <a:pt x="304" y="582"/>
                    </a:lnTo>
                    <a:lnTo>
                      <a:pt x="313" y="584"/>
                    </a:lnTo>
                    <a:lnTo>
                      <a:pt x="323" y="584"/>
                    </a:lnTo>
                    <a:lnTo>
                      <a:pt x="332" y="584"/>
                    </a:lnTo>
                    <a:lnTo>
                      <a:pt x="342" y="584"/>
                    </a:lnTo>
                    <a:lnTo>
                      <a:pt x="355" y="584"/>
                    </a:lnTo>
                    <a:lnTo>
                      <a:pt x="359" y="584"/>
                    </a:lnTo>
                    <a:lnTo>
                      <a:pt x="365" y="584"/>
                    </a:lnTo>
                    <a:lnTo>
                      <a:pt x="372" y="584"/>
                    </a:lnTo>
                    <a:lnTo>
                      <a:pt x="378" y="584"/>
                    </a:lnTo>
                    <a:lnTo>
                      <a:pt x="386" y="582"/>
                    </a:lnTo>
                    <a:lnTo>
                      <a:pt x="391" y="582"/>
                    </a:lnTo>
                    <a:lnTo>
                      <a:pt x="399" y="582"/>
                    </a:lnTo>
                    <a:lnTo>
                      <a:pt x="406" y="582"/>
                    </a:lnTo>
                    <a:lnTo>
                      <a:pt x="836" y="211"/>
                    </a:lnTo>
                    <a:lnTo>
                      <a:pt x="203" y="8"/>
                    </a:lnTo>
                    <a:lnTo>
                      <a:pt x="0" y="0"/>
                    </a:lnTo>
                    <a:close/>
                  </a:path>
                </a:pathLst>
              </a:custGeom>
              <a:solidFill>
                <a:srgbClr val="29A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7" name="Freeform 271"/>
              <p:cNvSpPr>
                <a:spLocks/>
              </p:cNvSpPr>
              <p:nvPr/>
            </p:nvSpPr>
            <p:spPr bwMode="auto">
              <a:xfrm>
                <a:off x="1505" y="3323"/>
                <a:ext cx="266" cy="273"/>
              </a:xfrm>
              <a:custGeom>
                <a:avLst/>
                <a:gdLst>
                  <a:gd name="T0" fmla="*/ 0 w 533"/>
                  <a:gd name="T1" fmla="*/ 1 h 545"/>
                  <a:gd name="T2" fmla="*/ 0 w 533"/>
                  <a:gd name="T3" fmla="*/ 1 h 545"/>
                  <a:gd name="T4" fmla="*/ 0 w 533"/>
                  <a:gd name="T5" fmla="*/ 1 h 545"/>
                  <a:gd name="T6" fmla="*/ 0 w 533"/>
                  <a:gd name="T7" fmla="*/ 1 h 545"/>
                  <a:gd name="T8" fmla="*/ 0 w 533"/>
                  <a:gd name="T9" fmla="*/ 1 h 545"/>
                  <a:gd name="T10" fmla="*/ 0 w 533"/>
                  <a:gd name="T11" fmla="*/ 1 h 545"/>
                  <a:gd name="T12" fmla="*/ 0 w 533"/>
                  <a:gd name="T13" fmla="*/ 1 h 545"/>
                  <a:gd name="T14" fmla="*/ 0 w 533"/>
                  <a:gd name="T15" fmla="*/ 1 h 545"/>
                  <a:gd name="T16" fmla="*/ 0 w 533"/>
                  <a:gd name="T17" fmla="*/ 1 h 545"/>
                  <a:gd name="T18" fmla="*/ 0 w 533"/>
                  <a:gd name="T19" fmla="*/ 1 h 545"/>
                  <a:gd name="T20" fmla="*/ 0 w 533"/>
                  <a:gd name="T21" fmla="*/ 1 h 545"/>
                  <a:gd name="T22" fmla="*/ 0 w 533"/>
                  <a:gd name="T23" fmla="*/ 0 h 545"/>
                  <a:gd name="T24" fmla="*/ 0 w 533"/>
                  <a:gd name="T25" fmla="*/ 1 h 545"/>
                  <a:gd name="T26" fmla="*/ 0 w 533"/>
                  <a:gd name="T27" fmla="*/ 1 h 545"/>
                  <a:gd name="T28" fmla="*/ 0 w 533"/>
                  <a:gd name="T29" fmla="*/ 1 h 545"/>
                  <a:gd name="T30" fmla="*/ 0 w 533"/>
                  <a:gd name="T31" fmla="*/ 1 h 545"/>
                  <a:gd name="T32" fmla="*/ 0 w 533"/>
                  <a:gd name="T33" fmla="*/ 1 h 545"/>
                  <a:gd name="T34" fmla="*/ 0 w 533"/>
                  <a:gd name="T35" fmla="*/ 1 h 545"/>
                  <a:gd name="T36" fmla="*/ 0 w 533"/>
                  <a:gd name="T37" fmla="*/ 1 h 545"/>
                  <a:gd name="T38" fmla="*/ 0 w 533"/>
                  <a:gd name="T39" fmla="*/ 1 h 545"/>
                  <a:gd name="T40" fmla="*/ 0 w 533"/>
                  <a:gd name="T41" fmla="*/ 1 h 545"/>
                  <a:gd name="T42" fmla="*/ 0 w 533"/>
                  <a:gd name="T43" fmla="*/ 1 h 545"/>
                  <a:gd name="T44" fmla="*/ 0 w 533"/>
                  <a:gd name="T45" fmla="*/ 1 h 545"/>
                  <a:gd name="T46" fmla="*/ 0 w 533"/>
                  <a:gd name="T47" fmla="*/ 1 h 545"/>
                  <a:gd name="T48" fmla="*/ 0 w 533"/>
                  <a:gd name="T49" fmla="*/ 1 h 545"/>
                  <a:gd name="T50" fmla="*/ 0 w 533"/>
                  <a:gd name="T51" fmla="*/ 1 h 545"/>
                  <a:gd name="T52" fmla="*/ 0 w 533"/>
                  <a:gd name="T53" fmla="*/ 1 h 545"/>
                  <a:gd name="T54" fmla="*/ 0 w 533"/>
                  <a:gd name="T55" fmla="*/ 1 h 545"/>
                  <a:gd name="T56" fmla="*/ 0 w 533"/>
                  <a:gd name="T57" fmla="*/ 1 h 545"/>
                  <a:gd name="T58" fmla="*/ 0 w 533"/>
                  <a:gd name="T59" fmla="*/ 1 h 545"/>
                  <a:gd name="T60" fmla="*/ 0 w 533"/>
                  <a:gd name="T61" fmla="*/ 1 h 545"/>
                  <a:gd name="T62" fmla="*/ 0 w 533"/>
                  <a:gd name="T63" fmla="*/ 1 h 545"/>
                  <a:gd name="T64" fmla="*/ 0 w 533"/>
                  <a:gd name="T65" fmla="*/ 1 h 545"/>
                  <a:gd name="T66" fmla="*/ 0 w 533"/>
                  <a:gd name="T67" fmla="*/ 1 h 545"/>
                  <a:gd name="T68" fmla="*/ 0 w 533"/>
                  <a:gd name="T69" fmla="*/ 1 h 545"/>
                  <a:gd name="T70" fmla="*/ 0 w 533"/>
                  <a:gd name="T71" fmla="*/ 1 h 545"/>
                  <a:gd name="T72" fmla="*/ 0 w 533"/>
                  <a:gd name="T73" fmla="*/ 1 h 545"/>
                  <a:gd name="T74" fmla="*/ 0 w 533"/>
                  <a:gd name="T75" fmla="*/ 1 h 545"/>
                  <a:gd name="T76" fmla="*/ 0 w 533"/>
                  <a:gd name="T77" fmla="*/ 1 h 545"/>
                  <a:gd name="T78" fmla="*/ 0 w 533"/>
                  <a:gd name="T79" fmla="*/ 1 h 545"/>
                  <a:gd name="T80" fmla="*/ 0 w 533"/>
                  <a:gd name="T81" fmla="*/ 1 h 545"/>
                  <a:gd name="T82" fmla="*/ 0 w 533"/>
                  <a:gd name="T83" fmla="*/ 1 h 545"/>
                  <a:gd name="T84" fmla="*/ 0 w 533"/>
                  <a:gd name="T85" fmla="*/ 1 h 545"/>
                  <a:gd name="T86" fmla="*/ 0 w 533"/>
                  <a:gd name="T87" fmla="*/ 1 h 545"/>
                  <a:gd name="T88" fmla="*/ 0 w 533"/>
                  <a:gd name="T89" fmla="*/ 1 h 545"/>
                  <a:gd name="T90" fmla="*/ 0 w 533"/>
                  <a:gd name="T91" fmla="*/ 1 h 545"/>
                  <a:gd name="T92" fmla="*/ 0 w 533"/>
                  <a:gd name="T93" fmla="*/ 1 h 54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33"/>
                  <a:gd name="T142" fmla="*/ 0 h 545"/>
                  <a:gd name="T143" fmla="*/ 533 w 533"/>
                  <a:gd name="T144" fmla="*/ 545 h 54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33" h="545">
                    <a:moveTo>
                      <a:pt x="533" y="161"/>
                    </a:moveTo>
                    <a:lnTo>
                      <a:pt x="529" y="159"/>
                    </a:lnTo>
                    <a:lnTo>
                      <a:pt x="523" y="155"/>
                    </a:lnTo>
                    <a:lnTo>
                      <a:pt x="518" y="152"/>
                    </a:lnTo>
                    <a:lnTo>
                      <a:pt x="514" y="148"/>
                    </a:lnTo>
                    <a:lnTo>
                      <a:pt x="506" y="144"/>
                    </a:lnTo>
                    <a:lnTo>
                      <a:pt x="500" y="140"/>
                    </a:lnTo>
                    <a:lnTo>
                      <a:pt x="493" y="135"/>
                    </a:lnTo>
                    <a:lnTo>
                      <a:pt x="483" y="129"/>
                    </a:lnTo>
                    <a:lnTo>
                      <a:pt x="476" y="121"/>
                    </a:lnTo>
                    <a:lnTo>
                      <a:pt x="468" y="116"/>
                    </a:lnTo>
                    <a:lnTo>
                      <a:pt x="457" y="110"/>
                    </a:lnTo>
                    <a:lnTo>
                      <a:pt x="447" y="102"/>
                    </a:lnTo>
                    <a:lnTo>
                      <a:pt x="438" y="97"/>
                    </a:lnTo>
                    <a:lnTo>
                      <a:pt x="428" y="91"/>
                    </a:lnTo>
                    <a:lnTo>
                      <a:pt x="417" y="81"/>
                    </a:lnTo>
                    <a:lnTo>
                      <a:pt x="405" y="76"/>
                    </a:lnTo>
                    <a:lnTo>
                      <a:pt x="394" y="68"/>
                    </a:lnTo>
                    <a:lnTo>
                      <a:pt x="384" y="62"/>
                    </a:lnTo>
                    <a:lnTo>
                      <a:pt x="373" y="55"/>
                    </a:lnTo>
                    <a:lnTo>
                      <a:pt x="362" y="49"/>
                    </a:lnTo>
                    <a:lnTo>
                      <a:pt x="352" y="41"/>
                    </a:lnTo>
                    <a:lnTo>
                      <a:pt x="341" y="38"/>
                    </a:lnTo>
                    <a:lnTo>
                      <a:pt x="329" y="30"/>
                    </a:lnTo>
                    <a:lnTo>
                      <a:pt x="320" y="26"/>
                    </a:lnTo>
                    <a:lnTo>
                      <a:pt x="310" y="20"/>
                    </a:lnTo>
                    <a:lnTo>
                      <a:pt x="301" y="17"/>
                    </a:lnTo>
                    <a:lnTo>
                      <a:pt x="291" y="13"/>
                    </a:lnTo>
                    <a:lnTo>
                      <a:pt x="284" y="9"/>
                    </a:lnTo>
                    <a:lnTo>
                      <a:pt x="276" y="7"/>
                    </a:lnTo>
                    <a:lnTo>
                      <a:pt x="270" y="5"/>
                    </a:lnTo>
                    <a:lnTo>
                      <a:pt x="261" y="3"/>
                    </a:lnTo>
                    <a:lnTo>
                      <a:pt x="253" y="1"/>
                    </a:lnTo>
                    <a:lnTo>
                      <a:pt x="248" y="1"/>
                    </a:lnTo>
                    <a:lnTo>
                      <a:pt x="240" y="1"/>
                    </a:lnTo>
                    <a:lnTo>
                      <a:pt x="232" y="0"/>
                    </a:lnTo>
                    <a:lnTo>
                      <a:pt x="225" y="0"/>
                    </a:lnTo>
                    <a:lnTo>
                      <a:pt x="217" y="0"/>
                    </a:lnTo>
                    <a:lnTo>
                      <a:pt x="211" y="1"/>
                    </a:lnTo>
                    <a:lnTo>
                      <a:pt x="204" y="1"/>
                    </a:lnTo>
                    <a:lnTo>
                      <a:pt x="196" y="1"/>
                    </a:lnTo>
                    <a:lnTo>
                      <a:pt x="187" y="1"/>
                    </a:lnTo>
                    <a:lnTo>
                      <a:pt x="181" y="5"/>
                    </a:lnTo>
                    <a:lnTo>
                      <a:pt x="173" y="5"/>
                    </a:lnTo>
                    <a:lnTo>
                      <a:pt x="168" y="7"/>
                    </a:lnTo>
                    <a:lnTo>
                      <a:pt x="160" y="11"/>
                    </a:lnTo>
                    <a:lnTo>
                      <a:pt x="154" y="13"/>
                    </a:lnTo>
                    <a:lnTo>
                      <a:pt x="147" y="15"/>
                    </a:lnTo>
                    <a:lnTo>
                      <a:pt x="139" y="17"/>
                    </a:lnTo>
                    <a:lnTo>
                      <a:pt x="132" y="19"/>
                    </a:lnTo>
                    <a:lnTo>
                      <a:pt x="126" y="22"/>
                    </a:lnTo>
                    <a:lnTo>
                      <a:pt x="118" y="26"/>
                    </a:lnTo>
                    <a:lnTo>
                      <a:pt x="113" y="30"/>
                    </a:lnTo>
                    <a:lnTo>
                      <a:pt x="107" y="32"/>
                    </a:lnTo>
                    <a:lnTo>
                      <a:pt x="101" y="36"/>
                    </a:lnTo>
                    <a:lnTo>
                      <a:pt x="94" y="38"/>
                    </a:lnTo>
                    <a:lnTo>
                      <a:pt x="88" y="41"/>
                    </a:lnTo>
                    <a:lnTo>
                      <a:pt x="82" y="45"/>
                    </a:lnTo>
                    <a:lnTo>
                      <a:pt x="76" y="49"/>
                    </a:lnTo>
                    <a:lnTo>
                      <a:pt x="67" y="55"/>
                    </a:lnTo>
                    <a:lnTo>
                      <a:pt x="57" y="62"/>
                    </a:lnTo>
                    <a:lnTo>
                      <a:pt x="0" y="220"/>
                    </a:lnTo>
                    <a:lnTo>
                      <a:pt x="0" y="222"/>
                    </a:lnTo>
                    <a:lnTo>
                      <a:pt x="0" y="226"/>
                    </a:lnTo>
                    <a:lnTo>
                      <a:pt x="4" y="233"/>
                    </a:lnTo>
                    <a:lnTo>
                      <a:pt x="6" y="239"/>
                    </a:lnTo>
                    <a:lnTo>
                      <a:pt x="10" y="249"/>
                    </a:lnTo>
                    <a:lnTo>
                      <a:pt x="14" y="258"/>
                    </a:lnTo>
                    <a:lnTo>
                      <a:pt x="19" y="271"/>
                    </a:lnTo>
                    <a:lnTo>
                      <a:pt x="19" y="277"/>
                    </a:lnTo>
                    <a:lnTo>
                      <a:pt x="21" y="283"/>
                    </a:lnTo>
                    <a:lnTo>
                      <a:pt x="25" y="289"/>
                    </a:lnTo>
                    <a:lnTo>
                      <a:pt x="27" y="296"/>
                    </a:lnTo>
                    <a:lnTo>
                      <a:pt x="31" y="302"/>
                    </a:lnTo>
                    <a:lnTo>
                      <a:pt x="33" y="309"/>
                    </a:lnTo>
                    <a:lnTo>
                      <a:pt x="37" y="317"/>
                    </a:lnTo>
                    <a:lnTo>
                      <a:pt x="40" y="325"/>
                    </a:lnTo>
                    <a:lnTo>
                      <a:pt x="42" y="332"/>
                    </a:lnTo>
                    <a:lnTo>
                      <a:pt x="46" y="338"/>
                    </a:lnTo>
                    <a:lnTo>
                      <a:pt x="50" y="346"/>
                    </a:lnTo>
                    <a:lnTo>
                      <a:pt x="52" y="355"/>
                    </a:lnTo>
                    <a:lnTo>
                      <a:pt x="56" y="363"/>
                    </a:lnTo>
                    <a:lnTo>
                      <a:pt x="61" y="370"/>
                    </a:lnTo>
                    <a:lnTo>
                      <a:pt x="63" y="378"/>
                    </a:lnTo>
                    <a:lnTo>
                      <a:pt x="69" y="387"/>
                    </a:lnTo>
                    <a:lnTo>
                      <a:pt x="73" y="393"/>
                    </a:lnTo>
                    <a:lnTo>
                      <a:pt x="75" y="403"/>
                    </a:lnTo>
                    <a:lnTo>
                      <a:pt x="78" y="408"/>
                    </a:lnTo>
                    <a:lnTo>
                      <a:pt x="82" y="416"/>
                    </a:lnTo>
                    <a:lnTo>
                      <a:pt x="86" y="424"/>
                    </a:lnTo>
                    <a:lnTo>
                      <a:pt x="90" y="431"/>
                    </a:lnTo>
                    <a:lnTo>
                      <a:pt x="94" y="439"/>
                    </a:lnTo>
                    <a:lnTo>
                      <a:pt x="99" y="446"/>
                    </a:lnTo>
                    <a:lnTo>
                      <a:pt x="101" y="454"/>
                    </a:lnTo>
                    <a:lnTo>
                      <a:pt x="105" y="460"/>
                    </a:lnTo>
                    <a:lnTo>
                      <a:pt x="111" y="467"/>
                    </a:lnTo>
                    <a:lnTo>
                      <a:pt x="114" y="473"/>
                    </a:lnTo>
                    <a:lnTo>
                      <a:pt x="118" y="479"/>
                    </a:lnTo>
                    <a:lnTo>
                      <a:pt x="122" y="486"/>
                    </a:lnTo>
                    <a:lnTo>
                      <a:pt x="128" y="492"/>
                    </a:lnTo>
                    <a:lnTo>
                      <a:pt x="132" y="500"/>
                    </a:lnTo>
                    <a:lnTo>
                      <a:pt x="137" y="509"/>
                    </a:lnTo>
                    <a:lnTo>
                      <a:pt x="147" y="519"/>
                    </a:lnTo>
                    <a:lnTo>
                      <a:pt x="154" y="526"/>
                    </a:lnTo>
                    <a:lnTo>
                      <a:pt x="162" y="534"/>
                    </a:lnTo>
                    <a:lnTo>
                      <a:pt x="170" y="540"/>
                    </a:lnTo>
                    <a:lnTo>
                      <a:pt x="177" y="543"/>
                    </a:lnTo>
                    <a:lnTo>
                      <a:pt x="185" y="545"/>
                    </a:lnTo>
                    <a:lnTo>
                      <a:pt x="192" y="545"/>
                    </a:lnTo>
                    <a:lnTo>
                      <a:pt x="200" y="543"/>
                    </a:lnTo>
                    <a:lnTo>
                      <a:pt x="206" y="540"/>
                    </a:lnTo>
                    <a:lnTo>
                      <a:pt x="215" y="538"/>
                    </a:lnTo>
                    <a:lnTo>
                      <a:pt x="225" y="534"/>
                    </a:lnTo>
                    <a:lnTo>
                      <a:pt x="234" y="528"/>
                    </a:lnTo>
                    <a:lnTo>
                      <a:pt x="244" y="522"/>
                    </a:lnTo>
                    <a:lnTo>
                      <a:pt x="253" y="517"/>
                    </a:lnTo>
                    <a:lnTo>
                      <a:pt x="265" y="511"/>
                    </a:lnTo>
                    <a:lnTo>
                      <a:pt x="274" y="503"/>
                    </a:lnTo>
                    <a:lnTo>
                      <a:pt x="286" y="496"/>
                    </a:lnTo>
                    <a:lnTo>
                      <a:pt x="297" y="490"/>
                    </a:lnTo>
                    <a:lnTo>
                      <a:pt x="308" y="482"/>
                    </a:lnTo>
                    <a:lnTo>
                      <a:pt x="320" y="475"/>
                    </a:lnTo>
                    <a:lnTo>
                      <a:pt x="331" y="467"/>
                    </a:lnTo>
                    <a:lnTo>
                      <a:pt x="341" y="460"/>
                    </a:lnTo>
                    <a:lnTo>
                      <a:pt x="354" y="452"/>
                    </a:lnTo>
                    <a:lnTo>
                      <a:pt x="364" y="443"/>
                    </a:lnTo>
                    <a:lnTo>
                      <a:pt x="375" y="435"/>
                    </a:lnTo>
                    <a:lnTo>
                      <a:pt x="384" y="427"/>
                    </a:lnTo>
                    <a:lnTo>
                      <a:pt x="394" y="422"/>
                    </a:lnTo>
                    <a:lnTo>
                      <a:pt x="403" y="414"/>
                    </a:lnTo>
                    <a:lnTo>
                      <a:pt x="413" y="406"/>
                    </a:lnTo>
                    <a:lnTo>
                      <a:pt x="421" y="401"/>
                    </a:lnTo>
                    <a:lnTo>
                      <a:pt x="430" y="397"/>
                    </a:lnTo>
                    <a:lnTo>
                      <a:pt x="434" y="389"/>
                    </a:lnTo>
                    <a:lnTo>
                      <a:pt x="441" y="386"/>
                    </a:lnTo>
                    <a:lnTo>
                      <a:pt x="445" y="380"/>
                    </a:lnTo>
                    <a:lnTo>
                      <a:pt x="451" y="376"/>
                    </a:lnTo>
                    <a:lnTo>
                      <a:pt x="457" y="372"/>
                    </a:lnTo>
                    <a:lnTo>
                      <a:pt x="460" y="372"/>
                    </a:lnTo>
                    <a:lnTo>
                      <a:pt x="533" y="161"/>
                    </a:lnTo>
                    <a:close/>
                  </a:path>
                </a:pathLst>
              </a:custGeom>
              <a:solidFill>
                <a:srgbClr val="FFD6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8" name="Freeform 272"/>
              <p:cNvSpPr>
                <a:spLocks/>
              </p:cNvSpPr>
              <p:nvPr/>
            </p:nvSpPr>
            <p:spPr bwMode="auto">
              <a:xfrm>
                <a:off x="1499" y="3331"/>
                <a:ext cx="115" cy="252"/>
              </a:xfrm>
              <a:custGeom>
                <a:avLst/>
                <a:gdLst>
                  <a:gd name="T0" fmla="*/ 1 w 228"/>
                  <a:gd name="T1" fmla="*/ 1 h 504"/>
                  <a:gd name="T2" fmla="*/ 1 w 228"/>
                  <a:gd name="T3" fmla="*/ 1 h 504"/>
                  <a:gd name="T4" fmla="*/ 1 w 228"/>
                  <a:gd name="T5" fmla="*/ 1 h 504"/>
                  <a:gd name="T6" fmla="*/ 1 w 228"/>
                  <a:gd name="T7" fmla="*/ 1 h 504"/>
                  <a:gd name="T8" fmla="*/ 1 w 228"/>
                  <a:gd name="T9" fmla="*/ 1 h 504"/>
                  <a:gd name="T10" fmla="*/ 0 w 228"/>
                  <a:gd name="T11" fmla="*/ 1 h 504"/>
                  <a:gd name="T12" fmla="*/ 1 w 228"/>
                  <a:gd name="T13" fmla="*/ 1 h 504"/>
                  <a:gd name="T14" fmla="*/ 1 w 228"/>
                  <a:gd name="T15" fmla="*/ 0 h 504"/>
                  <a:gd name="T16" fmla="*/ 1 w 228"/>
                  <a:gd name="T17" fmla="*/ 1 h 504"/>
                  <a:gd name="T18" fmla="*/ 1 w 228"/>
                  <a:gd name="T19" fmla="*/ 1 h 5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8"/>
                  <a:gd name="T31" fmla="*/ 0 h 504"/>
                  <a:gd name="T32" fmla="*/ 228 w 228"/>
                  <a:gd name="T33" fmla="*/ 504 h 5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8" h="504">
                    <a:moveTo>
                      <a:pt x="202" y="21"/>
                    </a:moveTo>
                    <a:lnTo>
                      <a:pt x="182" y="118"/>
                    </a:lnTo>
                    <a:lnTo>
                      <a:pt x="228" y="226"/>
                    </a:lnTo>
                    <a:lnTo>
                      <a:pt x="154" y="504"/>
                    </a:lnTo>
                    <a:lnTo>
                      <a:pt x="84" y="389"/>
                    </a:lnTo>
                    <a:lnTo>
                      <a:pt x="0" y="199"/>
                    </a:lnTo>
                    <a:lnTo>
                      <a:pt x="70" y="38"/>
                    </a:lnTo>
                    <a:lnTo>
                      <a:pt x="137" y="0"/>
                    </a:lnTo>
                    <a:lnTo>
                      <a:pt x="202" y="21"/>
                    </a:lnTo>
                    <a:close/>
                  </a:path>
                </a:pathLst>
              </a:custGeom>
              <a:solidFill>
                <a:srgbClr val="F0B8A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9" name="Freeform 273"/>
              <p:cNvSpPr>
                <a:spLocks/>
              </p:cNvSpPr>
              <p:nvPr/>
            </p:nvSpPr>
            <p:spPr bwMode="auto">
              <a:xfrm>
                <a:off x="1517" y="3195"/>
                <a:ext cx="277" cy="240"/>
              </a:xfrm>
              <a:custGeom>
                <a:avLst/>
                <a:gdLst>
                  <a:gd name="T0" fmla="*/ 0 w 555"/>
                  <a:gd name="T1" fmla="*/ 1 h 479"/>
                  <a:gd name="T2" fmla="*/ 0 w 555"/>
                  <a:gd name="T3" fmla="*/ 1 h 479"/>
                  <a:gd name="T4" fmla="*/ 0 w 555"/>
                  <a:gd name="T5" fmla="*/ 1 h 479"/>
                  <a:gd name="T6" fmla="*/ 0 w 555"/>
                  <a:gd name="T7" fmla="*/ 1 h 479"/>
                  <a:gd name="T8" fmla="*/ 0 w 555"/>
                  <a:gd name="T9" fmla="*/ 1 h 479"/>
                  <a:gd name="T10" fmla="*/ 0 w 555"/>
                  <a:gd name="T11" fmla="*/ 1 h 479"/>
                  <a:gd name="T12" fmla="*/ 0 w 555"/>
                  <a:gd name="T13" fmla="*/ 1 h 479"/>
                  <a:gd name="T14" fmla="*/ 0 w 555"/>
                  <a:gd name="T15" fmla="*/ 1 h 479"/>
                  <a:gd name="T16" fmla="*/ 0 w 555"/>
                  <a:gd name="T17" fmla="*/ 1 h 479"/>
                  <a:gd name="T18" fmla="*/ 0 w 555"/>
                  <a:gd name="T19" fmla="*/ 0 h 479"/>
                  <a:gd name="T20" fmla="*/ 0 w 555"/>
                  <a:gd name="T21" fmla="*/ 0 h 479"/>
                  <a:gd name="T22" fmla="*/ 0 w 555"/>
                  <a:gd name="T23" fmla="*/ 0 h 479"/>
                  <a:gd name="T24" fmla="*/ 0 w 555"/>
                  <a:gd name="T25" fmla="*/ 0 h 479"/>
                  <a:gd name="T26" fmla="*/ 0 w 555"/>
                  <a:gd name="T27" fmla="*/ 0 h 479"/>
                  <a:gd name="T28" fmla="*/ 0 w 555"/>
                  <a:gd name="T29" fmla="*/ 1 h 479"/>
                  <a:gd name="T30" fmla="*/ 0 w 555"/>
                  <a:gd name="T31" fmla="*/ 1 h 479"/>
                  <a:gd name="T32" fmla="*/ 0 w 555"/>
                  <a:gd name="T33" fmla="*/ 1 h 479"/>
                  <a:gd name="T34" fmla="*/ 0 w 555"/>
                  <a:gd name="T35" fmla="*/ 1 h 479"/>
                  <a:gd name="T36" fmla="*/ 0 w 555"/>
                  <a:gd name="T37" fmla="*/ 1 h 479"/>
                  <a:gd name="T38" fmla="*/ 0 w 555"/>
                  <a:gd name="T39" fmla="*/ 1 h 479"/>
                  <a:gd name="T40" fmla="*/ 0 w 555"/>
                  <a:gd name="T41" fmla="*/ 1 h 479"/>
                  <a:gd name="T42" fmla="*/ 0 w 555"/>
                  <a:gd name="T43" fmla="*/ 1 h 479"/>
                  <a:gd name="T44" fmla="*/ 0 w 555"/>
                  <a:gd name="T45" fmla="*/ 1 h 479"/>
                  <a:gd name="T46" fmla="*/ 0 w 555"/>
                  <a:gd name="T47" fmla="*/ 1 h 479"/>
                  <a:gd name="T48" fmla="*/ 0 w 555"/>
                  <a:gd name="T49" fmla="*/ 1 h 479"/>
                  <a:gd name="T50" fmla="*/ 0 w 555"/>
                  <a:gd name="T51" fmla="*/ 1 h 479"/>
                  <a:gd name="T52" fmla="*/ 0 w 555"/>
                  <a:gd name="T53" fmla="*/ 1 h 479"/>
                  <a:gd name="T54" fmla="*/ 0 w 555"/>
                  <a:gd name="T55" fmla="*/ 1 h 479"/>
                  <a:gd name="T56" fmla="*/ 0 w 555"/>
                  <a:gd name="T57" fmla="*/ 1 h 479"/>
                  <a:gd name="T58" fmla="*/ 0 w 555"/>
                  <a:gd name="T59" fmla="*/ 1 h 479"/>
                  <a:gd name="T60" fmla="*/ 0 w 555"/>
                  <a:gd name="T61" fmla="*/ 1 h 479"/>
                  <a:gd name="T62" fmla="*/ 0 w 555"/>
                  <a:gd name="T63" fmla="*/ 1 h 479"/>
                  <a:gd name="T64" fmla="*/ 0 w 555"/>
                  <a:gd name="T65" fmla="*/ 1 h 479"/>
                  <a:gd name="T66" fmla="*/ 0 w 555"/>
                  <a:gd name="T67" fmla="*/ 1 h 479"/>
                  <a:gd name="T68" fmla="*/ 0 w 555"/>
                  <a:gd name="T69" fmla="*/ 1 h 479"/>
                  <a:gd name="T70" fmla="*/ 0 w 555"/>
                  <a:gd name="T71" fmla="*/ 1 h 479"/>
                  <a:gd name="T72" fmla="*/ 0 w 555"/>
                  <a:gd name="T73" fmla="*/ 1 h 479"/>
                  <a:gd name="T74" fmla="*/ 0 w 555"/>
                  <a:gd name="T75" fmla="*/ 1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5"/>
                  <a:gd name="T115" fmla="*/ 0 h 479"/>
                  <a:gd name="T116" fmla="*/ 555 w 555"/>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5" h="479">
                    <a:moveTo>
                      <a:pt x="103" y="285"/>
                    </a:moveTo>
                    <a:lnTo>
                      <a:pt x="31" y="355"/>
                    </a:lnTo>
                    <a:lnTo>
                      <a:pt x="0" y="258"/>
                    </a:lnTo>
                    <a:lnTo>
                      <a:pt x="33" y="78"/>
                    </a:lnTo>
                    <a:lnTo>
                      <a:pt x="145" y="25"/>
                    </a:lnTo>
                    <a:lnTo>
                      <a:pt x="154" y="17"/>
                    </a:lnTo>
                    <a:lnTo>
                      <a:pt x="164" y="11"/>
                    </a:lnTo>
                    <a:lnTo>
                      <a:pt x="168" y="7"/>
                    </a:lnTo>
                    <a:lnTo>
                      <a:pt x="173" y="4"/>
                    </a:lnTo>
                    <a:lnTo>
                      <a:pt x="179" y="0"/>
                    </a:lnTo>
                    <a:lnTo>
                      <a:pt x="187" y="0"/>
                    </a:lnTo>
                    <a:lnTo>
                      <a:pt x="194" y="0"/>
                    </a:lnTo>
                    <a:lnTo>
                      <a:pt x="206" y="0"/>
                    </a:lnTo>
                    <a:lnTo>
                      <a:pt x="211" y="0"/>
                    </a:lnTo>
                    <a:lnTo>
                      <a:pt x="219" y="2"/>
                    </a:lnTo>
                    <a:lnTo>
                      <a:pt x="226" y="4"/>
                    </a:lnTo>
                    <a:lnTo>
                      <a:pt x="236" y="5"/>
                    </a:lnTo>
                    <a:lnTo>
                      <a:pt x="245" y="5"/>
                    </a:lnTo>
                    <a:lnTo>
                      <a:pt x="255" y="9"/>
                    </a:lnTo>
                    <a:lnTo>
                      <a:pt x="261" y="11"/>
                    </a:lnTo>
                    <a:lnTo>
                      <a:pt x="266" y="13"/>
                    </a:lnTo>
                    <a:lnTo>
                      <a:pt x="272" y="13"/>
                    </a:lnTo>
                    <a:lnTo>
                      <a:pt x="280" y="17"/>
                    </a:lnTo>
                    <a:lnTo>
                      <a:pt x="285" y="17"/>
                    </a:lnTo>
                    <a:lnTo>
                      <a:pt x="291" y="19"/>
                    </a:lnTo>
                    <a:lnTo>
                      <a:pt x="299" y="23"/>
                    </a:lnTo>
                    <a:lnTo>
                      <a:pt x="306" y="25"/>
                    </a:lnTo>
                    <a:lnTo>
                      <a:pt x="312" y="28"/>
                    </a:lnTo>
                    <a:lnTo>
                      <a:pt x="321" y="30"/>
                    </a:lnTo>
                    <a:lnTo>
                      <a:pt x="329" y="34"/>
                    </a:lnTo>
                    <a:lnTo>
                      <a:pt x="339" y="36"/>
                    </a:lnTo>
                    <a:lnTo>
                      <a:pt x="468" y="93"/>
                    </a:lnTo>
                    <a:lnTo>
                      <a:pt x="531" y="205"/>
                    </a:lnTo>
                    <a:lnTo>
                      <a:pt x="555" y="456"/>
                    </a:lnTo>
                    <a:lnTo>
                      <a:pt x="485" y="479"/>
                    </a:lnTo>
                    <a:lnTo>
                      <a:pt x="242" y="287"/>
                    </a:lnTo>
                    <a:lnTo>
                      <a:pt x="103" y="285"/>
                    </a:lnTo>
                    <a:close/>
                  </a:path>
                </a:pathLst>
              </a:custGeom>
              <a:solidFill>
                <a:srgbClr val="F0B8A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0" name="Freeform 274"/>
              <p:cNvSpPr>
                <a:spLocks/>
              </p:cNvSpPr>
              <p:nvPr/>
            </p:nvSpPr>
            <p:spPr bwMode="auto">
              <a:xfrm>
                <a:off x="1379" y="2987"/>
                <a:ext cx="527" cy="304"/>
              </a:xfrm>
              <a:custGeom>
                <a:avLst/>
                <a:gdLst>
                  <a:gd name="T0" fmla="*/ 0 w 1055"/>
                  <a:gd name="T1" fmla="*/ 0 h 609"/>
                  <a:gd name="T2" fmla="*/ 0 w 1055"/>
                  <a:gd name="T3" fmla="*/ 0 h 609"/>
                  <a:gd name="T4" fmla="*/ 0 w 1055"/>
                  <a:gd name="T5" fmla="*/ 0 h 609"/>
                  <a:gd name="T6" fmla="*/ 0 w 1055"/>
                  <a:gd name="T7" fmla="*/ 0 h 609"/>
                  <a:gd name="T8" fmla="*/ 0 w 1055"/>
                  <a:gd name="T9" fmla="*/ 0 h 609"/>
                  <a:gd name="T10" fmla="*/ 0 w 1055"/>
                  <a:gd name="T11" fmla="*/ 0 h 609"/>
                  <a:gd name="T12" fmla="*/ 0 w 1055"/>
                  <a:gd name="T13" fmla="*/ 0 h 609"/>
                  <a:gd name="T14" fmla="*/ 0 w 1055"/>
                  <a:gd name="T15" fmla="*/ 0 h 609"/>
                  <a:gd name="T16" fmla="*/ 0 w 1055"/>
                  <a:gd name="T17" fmla="*/ 0 h 609"/>
                  <a:gd name="T18" fmla="*/ 0 w 1055"/>
                  <a:gd name="T19" fmla="*/ 0 h 609"/>
                  <a:gd name="T20" fmla="*/ 0 w 1055"/>
                  <a:gd name="T21" fmla="*/ 0 h 609"/>
                  <a:gd name="T22" fmla="*/ 0 w 1055"/>
                  <a:gd name="T23" fmla="*/ 0 h 609"/>
                  <a:gd name="T24" fmla="*/ 0 w 1055"/>
                  <a:gd name="T25" fmla="*/ 0 h 609"/>
                  <a:gd name="T26" fmla="*/ 0 w 1055"/>
                  <a:gd name="T27" fmla="*/ 0 h 609"/>
                  <a:gd name="T28" fmla="*/ 0 w 1055"/>
                  <a:gd name="T29" fmla="*/ 0 h 609"/>
                  <a:gd name="T30" fmla="*/ 0 w 1055"/>
                  <a:gd name="T31" fmla="*/ 0 h 609"/>
                  <a:gd name="T32" fmla="*/ 0 w 1055"/>
                  <a:gd name="T33" fmla="*/ 0 h 609"/>
                  <a:gd name="T34" fmla="*/ 0 w 1055"/>
                  <a:gd name="T35" fmla="*/ 0 h 609"/>
                  <a:gd name="T36" fmla="*/ 0 w 1055"/>
                  <a:gd name="T37" fmla="*/ 0 h 609"/>
                  <a:gd name="T38" fmla="*/ 0 w 1055"/>
                  <a:gd name="T39" fmla="*/ 0 h 609"/>
                  <a:gd name="T40" fmla="*/ 0 w 1055"/>
                  <a:gd name="T41" fmla="*/ 0 h 609"/>
                  <a:gd name="T42" fmla="*/ 0 w 1055"/>
                  <a:gd name="T43" fmla="*/ 0 h 609"/>
                  <a:gd name="T44" fmla="*/ 0 w 1055"/>
                  <a:gd name="T45" fmla="*/ 0 h 609"/>
                  <a:gd name="T46" fmla="*/ 0 w 1055"/>
                  <a:gd name="T47" fmla="*/ 0 h 609"/>
                  <a:gd name="T48" fmla="*/ 0 w 1055"/>
                  <a:gd name="T49" fmla="*/ 0 h 609"/>
                  <a:gd name="T50" fmla="*/ 0 w 1055"/>
                  <a:gd name="T51" fmla="*/ 0 h 609"/>
                  <a:gd name="T52" fmla="*/ 0 w 1055"/>
                  <a:gd name="T53" fmla="*/ 0 h 609"/>
                  <a:gd name="T54" fmla="*/ 0 w 1055"/>
                  <a:gd name="T55" fmla="*/ 0 h 609"/>
                  <a:gd name="T56" fmla="*/ 0 w 1055"/>
                  <a:gd name="T57" fmla="*/ 0 h 609"/>
                  <a:gd name="T58" fmla="*/ 0 w 1055"/>
                  <a:gd name="T59" fmla="*/ 0 h 609"/>
                  <a:gd name="T60" fmla="*/ 0 w 1055"/>
                  <a:gd name="T61" fmla="*/ 0 h 609"/>
                  <a:gd name="T62" fmla="*/ 0 w 1055"/>
                  <a:gd name="T63" fmla="*/ 0 h 609"/>
                  <a:gd name="T64" fmla="*/ 0 w 1055"/>
                  <a:gd name="T65" fmla="*/ 0 h 609"/>
                  <a:gd name="T66" fmla="*/ 0 w 1055"/>
                  <a:gd name="T67" fmla="*/ 0 h 609"/>
                  <a:gd name="T68" fmla="*/ 0 w 1055"/>
                  <a:gd name="T69" fmla="*/ 0 h 609"/>
                  <a:gd name="T70" fmla="*/ 0 w 1055"/>
                  <a:gd name="T71" fmla="*/ 0 h 609"/>
                  <a:gd name="T72" fmla="*/ 0 w 1055"/>
                  <a:gd name="T73" fmla="*/ 0 h 609"/>
                  <a:gd name="T74" fmla="*/ 0 w 1055"/>
                  <a:gd name="T75" fmla="*/ 0 h 609"/>
                  <a:gd name="T76" fmla="*/ 0 w 1055"/>
                  <a:gd name="T77" fmla="*/ 0 h 609"/>
                  <a:gd name="T78" fmla="*/ 0 w 1055"/>
                  <a:gd name="T79" fmla="*/ 0 h 609"/>
                  <a:gd name="T80" fmla="*/ 0 w 1055"/>
                  <a:gd name="T81" fmla="*/ 0 h 609"/>
                  <a:gd name="T82" fmla="*/ 0 w 1055"/>
                  <a:gd name="T83" fmla="*/ 0 h 609"/>
                  <a:gd name="T84" fmla="*/ 0 w 1055"/>
                  <a:gd name="T85" fmla="*/ 0 h 609"/>
                  <a:gd name="T86" fmla="*/ 0 w 1055"/>
                  <a:gd name="T87" fmla="*/ 0 h 609"/>
                  <a:gd name="T88" fmla="*/ 0 w 1055"/>
                  <a:gd name="T89" fmla="*/ 0 h 609"/>
                  <a:gd name="T90" fmla="*/ 0 w 1055"/>
                  <a:gd name="T91" fmla="*/ 0 h 609"/>
                  <a:gd name="T92" fmla="*/ 0 w 1055"/>
                  <a:gd name="T93" fmla="*/ 0 h 609"/>
                  <a:gd name="T94" fmla="*/ 0 w 1055"/>
                  <a:gd name="T95" fmla="*/ 0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55"/>
                  <a:gd name="T145" fmla="*/ 0 h 609"/>
                  <a:gd name="T146" fmla="*/ 1055 w 1055"/>
                  <a:gd name="T147" fmla="*/ 609 h 6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55" h="609">
                    <a:moveTo>
                      <a:pt x="819" y="609"/>
                    </a:moveTo>
                    <a:lnTo>
                      <a:pt x="815" y="605"/>
                    </a:lnTo>
                    <a:lnTo>
                      <a:pt x="813" y="597"/>
                    </a:lnTo>
                    <a:lnTo>
                      <a:pt x="811" y="588"/>
                    </a:lnTo>
                    <a:lnTo>
                      <a:pt x="808" y="576"/>
                    </a:lnTo>
                    <a:lnTo>
                      <a:pt x="804" y="569"/>
                    </a:lnTo>
                    <a:lnTo>
                      <a:pt x="802" y="561"/>
                    </a:lnTo>
                    <a:lnTo>
                      <a:pt x="800" y="556"/>
                    </a:lnTo>
                    <a:lnTo>
                      <a:pt x="796" y="548"/>
                    </a:lnTo>
                    <a:lnTo>
                      <a:pt x="794" y="538"/>
                    </a:lnTo>
                    <a:lnTo>
                      <a:pt x="790" y="533"/>
                    </a:lnTo>
                    <a:lnTo>
                      <a:pt x="789" y="523"/>
                    </a:lnTo>
                    <a:lnTo>
                      <a:pt x="787" y="516"/>
                    </a:lnTo>
                    <a:lnTo>
                      <a:pt x="783" y="508"/>
                    </a:lnTo>
                    <a:lnTo>
                      <a:pt x="781" y="500"/>
                    </a:lnTo>
                    <a:lnTo>
                      <a:pt x="779" y="491"/>
                    </a:lnTo>
                    <a:lnTo>
                      <a:pt x="777" y="485"/>
                    </a:lnTo>
                    <a:lnTo>
                      <a:pt x="773" y="478"/>
                    </a:lnTo>
                    <a:lnTo>
                      <a:pt x="771" y="470"/>
                    </a:lnTo>
                    <a:lnTo>
                      <a:pt x="770" y="464"/>
                    </a:lnTo>
                    <a:lnTo>
                      <a:pt x="770" y="459"/>
                    </a:lnTo>
                    <a:lnTo>
                      <a:pt x="764" y="447"/>
                    </a:lnTo>
                    <a:lnTo>
                      <a:pt x="762" y="440"/>
                    </a:lnTo>
                    <a:lnTo>
                      <a:pt x="760" y="434"/>
                    </a:lnTo>
                    <a:lnTo>
                      <a:pt x="576" y="413"/>
                    </a:lnTo>
                    <a:lnTo>
                      <a:pt x="560" y="350"/>
                    </a:lnTo>
                    <a:lnTo>
                      <a:pt x="469" y="350"/>
                    </a:lnTo>
                    <a:lnTo>
                      <a:pt x="431" y="422"/>
                    </a:lnTo>
                    <a:lnTo>
                      <a:pt x="294" y="411"/>
                    </a:lnTo>
                    <a:lnTo>
                      <a:pt x="157" y="542"/>
                    </a:lnTo>
                    <a:lnTo>
                      <a:pt x="106" y="537"/>
                    </a:lnTo>
                    <a:lnTo>
                      <a:pt x="11" y="322"/>
                    </a:lnTo>
                    <a:lnTo>
                      <a:pt x="41" y="238"/>
                    </a:lnTo>
                    <a:lnTo>
                      <a:pt x="0" y="232"/>
                    </a:lnTo>
                    <a:lnTo>
                      <a:pt x="85" y="6"/>
                    </a:lnTo>
                    <a:lnTo>
                      <a:pt x="87" y="6"/>
                    </a:lnTo>
                    <a:lnTo>
                      <a:pt x="93" y="6"/>
                    </a:lnTo>
                    <a:lnTo>
                      <a:pt x="95" y="4"/>
                    </a:lnTo>
                    <a:lnTo>
                      <a:pt x="100" y="4"/>
                    </a:lnTo>
                    <a:lnTo>
                      <a:pt x="106" y="4"/>
                    </a:lnTo>
                    <a:lnTo>
                      <a:pt x="112" y="4"/>
                    </a:lnTo>
                    <a:lnTo>
                      <a:pt x="119" y="4"/>
                    </a:lnTo>
                    <a:lnTo>
                      <a:pt x="125" y="4"/>
                    </a:lnTo>
                    <a:lnTo>
                      <a:pt x="135" y="4"/>
                    </a:lnTo>
                    <a:lnTo>
                      <a:pt x="144" y="4"/>
                    </a:lnTo>
                    <a:lnTo>
                      <a:pt x="154" y="2"/>
                    </a:lnTo>
                    <a:lnTo>
                      <a:pt x="163" y="2"/>
                    </a:lnTo>
                    <a:lnTo>
                      <a:pt x="174" y="2"/>
                    </a:lnTo>
                    <a:lnTo>
                      <a:pt x="186" y="2"/>
                    </a:lnTo>
                    <a:lnTo>
                      <a:pt x="197" y="0"/>
                    </a:lnTo>
                    <a:lnTo>
                      <a:pt x="209" y="0"/>
                    </a:lnTo>
                    <a:lnTo>
                      <a:pt x="222" y="0"/>
                    </a:lnTo>
                    <a:lnTo>
                      <a:pt x="235" y="0"/>
                    </a:lnTo>
                    <a:lnTo>
                      <a:pt x="249" y="0"/>
                    </a:lnTo>
                    <a:lnTo>
                      <a:pt x="262" y="0"/>
                    </a:lnTo>
                    <a:lnTo>
                      <a:pt x="277" y="0"/>
                    </a:lnTo>
                    <a:lnTo>
                      <a:pt x="292" y="0"/>
                    </a:lnTo>
                    <a:lnTo>
                      <a:pt x="308" y="0"/>
                    </a:lnTo>
                    <a:lnTo>
                      <a:pt x="323" y="0"/>
                    </a:lnTo>
                    <a:lnTo>
                      <a:pt x="338" y="0"/>
                    </a:lnTo>
                    <a:lnTo>
                      <a:pt x="353" y="0"/>
                    </a:lnTo>
                    <a:lnTo>
                      <a:pt x="370" y="0"/>
                    </a:lnTo>
                    <a:lnTo>
                      <a:pt x="385" y="0"/>
                    </a:lnTo>
                    <a:lnTo>
                      <a:pt x="403" y="2"/>
                    </a:lnTo>
                    <a:lnTo>
                      <a:pt x="420" y="4"/>
                    </a:lnTo>
                    <a:lnTo>
                      <a:pt x="435" y="4"/>
                    </a:lnTo>
                    <a:lnTo>
                      <a:pt x="452" y="4"/>
                    </a:lnTo>
                    <a:lnTo>
                      <a:pt x="467" y="4"/>
                    </a:lnTo>
                    <a:lnTo>
                      <a:pt x="484" y="6"/>
                    </a:lnTo>
                    <a:lnTo>
                      <a:pt x="500" y="6"/>
                    </a:lnTo>
                    <a:lnTo>
                      <a:pt x="517" y="8"/>
                    </a:lnTo>
                    <a:lnTo>
                      <a:pt x="534" y="10"/>
                    </a:lnTo>
                    <a:lnTo>
                      <a:pt x="551" y="12"/>
                    </a:lnTo>
                    <a:lnTo>
                      <a:pt x="566" y="12"/>
                    </a:lnTo>
                    <a:lnTo>
                      <a:pt x="581" y="14"/>
                    </a:lnTo>
                    <a:lnTo>
                      <a:pt x="598" y="16"/>
                    </a:lnTo>
                    <a:lnTo>
                      <a:pt x="614" y="18"/>
                    </a:lnTo>
                    <a:lnTo>
                      <a:pt x="629" y="19"/>
                    </a:lnTo>
                    <a:lnTo>
                      <a:pt x="644" y="21"/>
                    </a:lnTo>
                    <a:lnTo>
                      <a:pt x="659" y="23"/>
                    </a:lnTo>
                    <a:lnTo>
                      <a:pt x="674" y="27"/>
                    </a:lnTo>
                    <a:lnTo>
                      <a:pt x="688" y="29"/>
                    </a:lnTo>
                    <a:lnTo>
                      <a:pt x="701" y="31"/>
                    </a:lnTo>
                    <a:lnTo>
                      <a:pt x="714" y="35"/>
                    </a:lnTo>
                    <a:lnTo>
                      <a:pt x="728" y="38"/>
                    </a:lnTo>
                    <a:lnTo>
                      <a:pt x="739" y="42"/>
                    </a:lnTo>
                    <a:lnTo>
                      <a:pt x="752" y="44"/>
                    </a:lnTo>
                    <a:lnTo>
                      <a:pt x="764" y="48"/>
                    </a:lnTo>
                    <a:lnTo>
                      <a:pt x="775" y="54"/>
                    </a:lnTo>
                    <a:lnTo>
                      <a:pt x="785" y="56"/>
                    </a:lnTo>
                    <a:lnTo>
                      <a:pt x="796" y="61"/>
                    </a:lnTo>
                    <a:lnTo>
                      <a:pt x="806" y="65"/>
                    </a:lnTo>
                    <a:lnTo>
                      <a:pt x="813" y="71"/>
                    </a:lnTo>
                    <a:lnTo>
                      <a:pt x="821" y="75"/>
                    </a:lnTo>
                    <a:lnTo>
                      <a:pt x="830" y="80"/>
                    </a:lnTo>
                    <a:lnTo>
                      <a:pt x="836" y="86"/>
                    </a:lnTo>
                    <a:lnTo>
                      <a:pt x="844" y="94"/>
                    </a:lnTo>
                    <a:lnTo>
                      <a:pt x="1055" y="322"/>
                    </a:lnTo>
                    <a:lnTo>
                      <a:pt x="1053" y="324"/>
                    </a:lnTo>
                    <a:lnTo>
                      <a:pt x="1053" y="329"/>
                    </a:lnTo>
                    <a:lnTo>
                      <a:pt x="1053" y="333"/>
                    </a:lnTo>
                    <a:lnTo>
                      <a:pt x="1053" y="341"/>
                    </a:lnTo>
                    <a:lnTo>
                      <a:pt x="1053" y="346"/>
                    </a:lnTo>
                    <a:lnTo>
                      <a:pt x="1053" y="354"/>
                    </a:lnTo>
                    <a:lnTo>
                      <a:pt x="1051" y="362"/>
                    </a:lnTo>
                    <a:lnTo>
                      <a:pt x="1049" y="369"/>
                    </a:lnTo>
                    <a:lnTo>
                      <a:pt x="1049" y="377"/>
                    </a:lnTo>
                    <a:lnTo>
                      <a:pt x="1047" y="386"/>
                    </a:lnTo>
                    <a:lnTo>
                      <a:pt x="1047" y="396"/>
                    </a:lnTo>
                    <a:lnTo>
                      <a:pt x="1045" y="405"/>
                    </a:lnTo>
                    <a:lnTo>
                      <a:pt x="1043" y="415"/>
                    </a:lnTo>
                    <a:lnTo>
                      <a:pt x="1043" y="424"/>
                    </a:lnTo>
                    <a:lnTo>
                      <a:pt x="1041" y="432"/>
                    </a:lnTo>
                    <a:lnTo>
                      <a:pt x="1038" y="442"/>
                    </a:lnTo>
                    <a:lnTo>
                      <a:pt x="1036" y="451"/>
                    </a:lnTo>
                    <a:lnTo>
                      <a:pt x="1034" y="459"/>
                    </a:lnTo>
                    <a:lnTo>
                      <a:pt x="1030" y="466"/>
                    </a:lnTo>
                    <a:lnTo>
                      <a:pt x="1028" y="476"/>
                    </a:lnTo>
                    <a:lnTo>
                      <a:pt x="1024" y="481"/>
                    </a:lnTo>
                    <a:lnTo>
                      <a:pt x="1022" y="489"/>
                    </a:lnTo>
                    <a:lnTo>
                      <a:pt x="1015" y="500"/>
                    </a:lnTo>
                    <a:lnTo>
                      <a:pt x="1005" y="508"/>
                    </a:lnTo>
                    <a:lnTo>
                      <a:pt x="996" y="510"/>
                    </a:lnTo>
                    <a:lnTo>
                      <a:pt x="986" y="510"/>
                    </a:lnTo>
                    <a:lnTo>
                      <a:pt x="975" y="502"/>
                    </a:lnTo>
                    <a:lnTo>
                      <a:pt x="963" y="497"/>
                    </a:lnTo>
                    <a:lnTo>
                      <a:pt x="954" y="491"/>
                    </a:lnTo>
                    <a:lnTo>
                      <a:pt x="944" y="483"/>
                    </a:lnTo>
                    <a:lnTo>
                      <a:pt x="935" y="476"/>
                    </a:lnTo>
                    <a:lnTo>
                      <a:pt x="925" y="470"/>
                    </a:lnTo>
                    <a:lnTo>
                      <a:pt x="918" y="462"/>
                    </a:lnTo>
                    <a:lnTo>
                      <a:pt x="910" y="459"/>
                    </a:lnTo>
                    <a:lnTo>
                      <a:pt x="903" y="453"/>
                    </a:lnTo>
                    <a:lnTo>
                      <a:pt x="895" y="451"/>
                    </a:lnTo>
                    <a:lnTo>
                      <a:pt x="889" y="451"/>
                    </a:lnTo>
                    <a:lnTo>
                      <a:pt x="885" y="451"/>
                    </a:lnTo>
                    <a:lnTo>
                      <a:pt x="880" y="453"/>
                    </a:lnTo>
                    <a:lnTo>
                      <a:pt x="874" y="459"/>
                    </a:lnTo>
                    <a:lnTo>
                      <a:pt x="870" y="462"/>
                    </a:lnTo>
                    <a:lnTo>
                      <a:pt x="870" y="466"/>
                    </a:lnTo>
                    <a:lnTo>
                      <a:pt x="868" y="472"/>
                    </a:lnTo>
                    <a:lnTo>
                      <a:pt x="866" y="480"/>
                    </a:lnTo>
                    <a:lnTo>
                      <a:pt x="819" y="6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1" name="Freeform 275"/>
              <p:cNvSpPr>
                <a:spLocks/>
              </p:cNvSpPr>
              <p:nvPr/>
            </p:nvSpPr>
            <p:spPr bwMode="auto">
              <a:xfrm>
                <a:off x="1765" y="3273"/>
                <a:ext cx="159" cy="207"/>
              </a:xfrm>
              <a:custGeom>
                <a:avLst/>
                <a:gdLst>
                  <a:gd name="T0" fmla="*/ 0 w 320"/>
                  <a:gd name="T1" fmla="*/ 1 h 412"/>
                  <a:gd name="T2" fmla="*/ 0 w 320"/>
                  <a:gd name="T3" fmla="*/ 1 h 412"/>
                  <a:gd name="T4" fmla="*/ 0 w 320"/>
                  <a:gd name="T5" fmla="*/ 1 h 412"/>
                  <a:gd name="T6" fmla="*/ 0 w 320"/>
                  <a:gd name="T7" fmla="*/ 1 h 412"/>
                  <a:gd name="T8" fmla="*/ 0 w 320"/>
                  <a:gd name="T9" fmla="*/ 1 h 412"/>
                  <a:gd name="T10" fmla="*/ 0 w 320"/>
                  <a:gd name="T11" fmla="*/ 1 h 412"/>
                  <a:gd name="T12" fmla="*/ 0 w 320"/>
                  <a:gd name="T13" fmla="*/ 1 h 412"/>
                  <a:gd name="T14" fmla="*/ 0 w 320"/>
                  <a:gd name="T15" fmla="*/ 1 h 412"/>
                  <a:gd name="T16" fmla="*/ 0 w 320"/>
                  <a:gd name="T17" fmla="*/ 1 h 412"/>
                  <a:gd name="T18" fmla="*/ 0 w 320"/>
                  <a:gd name="T19" fmla="*/ 1 h 412"/>
                  <a:gd name="T20" fmla="*/ 0 w 320"/>
                  <a:gd name="T21" fmla="*/ 1 h 412"/>
                  <a:gd name="T22" fmla="*/ 0 w 320"/>
                  <a:gd name="T23" fmla="*/ 1 h 412"/>
                  <a:gd name="T24" fmla="*/ 0 w 320"/>
                  <a:gd name="T25" fmla="*/ 1 h 412"/>
                  <a:gd name="T26" fmla="*/ 0 w 320"/>
                  <a:gd name="T27" fmla="*/ 1 h 412"/>
                  <a:gd name="T28" fmla="*/ 0 w 320"/>
                  <a:gd name="T29" fmla="*/ 1 h 412"/>
                  <a:gd name="T30" fmla="*/ 0 w 320"/>
                  <a:gd name="T31" fmla="*/ 1 h 412"/>
                  <a:gd name="T32" fmla="*/ 0 w 320"/>
                  <a:gd name="T33" fmla="*/ 1 h 412"/>
                  <a:gd name="T34" fmla="*/ 0 w 320"/>
                  <a:gd name="T35" fmla="*/ 1 h 412"/>
                  <a:gd name="T36" fmla="*/ 0 w 320"/>
                  <a:gd name="T37" fmla="*/ 1 h 412"/>
                  <a:gd name="T38" fmla="*/ 0 w 320"/>
                  <a:gd name="T39" fmla="*/ 1 h 412"/>
                  <a:gd name="T40" fmla="*/ 0 w 320"/>
                  <a:gd name="T41" fmla="*/ 1 h 412"/>
                  <a:gd name="T42" fmla="*/ 0 w 320"/>
                  <a:gd name="T43" fmla="*/ 1 h 412"/>
                  <a:gd name="T44" fmla="*/ 0 w 320"/>
                  <a:gd name="T45" fmla="*/ 1 h 412"/>
                  <a:gd name="T46" fmla="*/ 0 w 320"/>
                  <a:gd name="T47" fmla="*/ 1 h 412"/>
                  <a:gd name="T48" fmla="*/ 0 w 320"/>
                  <a:gd name="T49" fmla="*/ 1 h 412"/>
                  <a:gd name="T50" fmla="*/ 0 w 320"/>
                  <a:gd name="T51" fmla="*/ 1 h 412"/>
                  <a:gd name="T52" fmla="*/ 0 w 320"/>
                  <a:gd name="T53" fmla="*/ 1 h 412"/>
                  <a:gd name="T54" fmla="*/ 0 w 320"/>
                  <a:gd name="T55" fmla="*/ 1 h 412"/>
                  <a:gd name="T56" fmla="*/ 0 w 320"/>
                  <a:gd name="T57" fmla="*/ 1 h 412"/>
                  <a:gd name="T58" fmla="*/ 0 w 320"/>
                  <a:gd name="T59" fmla="*/ 1 h 412"/>
                  <a:gd name="T60" fmla="*/ 0 w 320"/>
                  <a:gd name="T61" fmla="*/ 1 h 412"/>
                  <a:gd name="T62" fmla="*/ 0 w 320"/>
                  <a:gd name="T63" fmla="*/ 1 h 412"/>
                  <a:gd name="T64" fmla="*/ 0 w 320"/>
                  <a:gd name="T65" fmla="*/ 1 h 412"/>
                  <a:gd name="T66" fmla="*/ 0 w 320"/>
                  <a:gd name="T67" fmla="*/ 1 h 412"/>
                  <a:gd name="T68" fmla="*/ 0 w 320"/>
                  <a:gd name="T69" fmla="*/ 1 h 412"/>
                  <a:gd name="T70" fmla="*/ 0 w 320"/>
                  <a:gd name="T71" fmla="*/ 1 h 412"/>
                  <a:gd name="T72" fmla="*/ 0 w 320"/>
                  <a:gd name="T73" fmla="*/ 1 h 412"/>
                  <a:gd name="T74" fmla="*/ 0 w 320"/>
                  <a:gd name="T75" fmla="*/ 1 h 412"/>
                  <a:gd name="T76" fmla="*/ 0 w 320"/>
                  <a:gd name="T77" fmla="*/ 0 h 4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20"/>
                  <a:gd name="T118" fmla="*/ 0 h 412"/>
                  <a:gd name="T119" fmla="*/ 320 w 320"/>
                  <a:gd name="T120" fmla="*/ 412 h 4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20" h="412">
                    <a:moveTo>
                      <a:pt x="38" y="0"/>
                    </a:moveTo>
                    <a:lnTo>
                      <a:pt x="37" y="2"/>
                    </a:lnTo>
                    <a:lnTo>
                      <a:pt x="33" y="9"/>
                    </a:lnTo>
                    <a:lnTo>
                      <a:pt x="29" y="15"/>
                    </a:lnTo>
                    <a:lnTo>
                      <a:pt x="27" y="24"/>
                    </a:lnTo>
                    <a:lnTo>
                      <a:pt x="25" y="30"/>
                    </a:lnTo>
                    <a:lnTo>
                      <a:pt x="23" y="40"/>
                    </a:lnTo>
                    <a:lnTo>
                      <a:pt x="19" y="49"/>
                    </a:lnTo>
                    <a:lnTo>
                      <a:pt x="16" y="61"/>
                    </a:lnTo>
                    <a:lnTo>
                      <a:pt x="12" y="72"/>
                    </a:lnTo>
                    <a:lnTo>
                      <a:pt x="10" y="83"/>
                    </a:lnTo>
                    <a:lnTo>
                      <a:pt x="8" y="89"/>
                    </a:lnTo>
                    <a:lnTo>
                      <a:pt x="6" y="97"/>
                    </a:lnTo>
                    <a:lnTo>
                      <a:pt x="6" y="104"/>
                    </a:lnTo>
                    <a:lnTo>
                      <a:pt x="4" y="110"/>
                    </a:lnTo>
                    <a:lnTo>
                      <a:pt x="4" y="118"/>
                    </a:lnTo>
                    <a:lnTo>
                      <a:pt x="2" y="125"/>
                    </a:lnTo>
                    <a:lnTo>
                      <a:pt x="2" y="131"/>
                    </a:lnTo>
                    <a:lnTo>
                      <a:pt x="2" y="138"/>
                    </a:lnTo>
                    <a:lnTo>
                      <a:pt x="0" y="146"/>
                    </a:lnTo>
                    <a:lnTo>
                      <a:pt x="0" y="154"/>
                    </a:lnTo>
                    <a:lnTo>
                      <a:pt x="0" y="159"/>
                    </a:lnTo>
                    <a:lnTo>
                      <a:pt x="0" y="167"/>
                    </a:lnTo>
                    <a:lnTo>
                      <a:pt x="0" y="175"/>
                    </a:lnTo>
                    <a:lnTo>
                      <a:pt x="0" y="182"/>
                    </a:lnTo>
                    <a:lnTo>
                      <a:pt x="0" y="190"/>
                    </a:lnTo>
                    <a:lnTo>
                      <a:pt x="0" y="197"/>
                    </a:lnTo>
                    <a:lnTo>
                      <a:pt x="0" y="205"/>
                    </a:lnTo>
                    <a:lnTo>
                      <a:pt x="0" y="211"/>
                    </a:lnTo>
                    <a:lnTo>
                      <a:pt x="2" y="218"/>
                    </a:lnTo>
                    <a:lnTo>
                      <a:pt x="4" y="228"/>
                    </a:lnTo>
                    <a:lnTo>
                      <a:pt x="6" y="234"/>
                    </a:lnTo>
                    <a:lnTo>
                      <a:pt x="8" y="241"/>
                    </a:lnTo>
                    <a:lnTo>
                      <a:pt x="10" y="249"/>
                    </a:lnTo>
                    <a:lnTo>
                      <a:pt x="14" y="256"/>
                    </a:lnTo>
                    <a:lnTo>
                      <a:pt x="16" y="264"/>
                    </a:lnTo>
                    <a:lnTo>
                      <a:pt x="18" y="270"/>
                    </a:lnTo>
                    <a:lnTo>
                      <a:pt x="21" y="277"/>
                    </a:lnTo>
                    <a:lnTo>
                      <a:pt x="25" y="283"/>
                    </a:lnTo>
                    <a:lnTo>
                      <a:pt x="29" y="291"/>
                    </a:lnTo>
                    <a:lnTo>
                      <a:pt x="33" y="296"/>
                    </a:lnTo>
                    <a:lnTo>
                      <a:pt x="37" y="304"/>
                    </a:lnTo>
                    <a:lnTo>
                      <a:pt x="42" y="310"/>
                    </a:lnTo>
                    <a:lnTo>
                      <a:pt x="54" y="321"/>
                    </a:lnTo>
                    <a:lnTo>
                      <a:pt x="65" y="334"/>
                    </a:lnTo>
                    <a:lnTo>
                      <a:pt x="73" y="340"/>
                    </a:lnTo>
                    <a:lnTo>
                      <a:pt x="78" y="346"/>
                    </a:lnTo>
                    <a:lnTo>
                      <a:pt x="86" y="351"/>
                    </a:lnTo>
                    <a:lnTo>
                      <a:pt x="95" y="357"/>
                    </a:lnTo>
                    <a:lnTo>
                      <a:pt x="103" y="359"/>
                    </a:lnTo>
                    <a:lnTo>
                      <a:pt x="111" y="365"/>
                    </a:lnTo>
                    <a:lnTo>
                      <a:pt x="116" y="369"/>
                    </a:lnTo>
                    <a:lnTo>
                      <a:pt x="124" y="372"/>
                    </a:lnTo>
                    <a:lnTo>
                      <a:pt x="132" y="376"/>
                    </a:lnTo>
                    <a:lnTo>
                      <a:pt x="137" y="380"/>
                    </a:lnTo>
                    <a:lnTo>
                      <a:pt x="145" y="382"/>
                    </a:lnTo>
                    <a:lnTo>
                      <a:pt x="152" y="386"/>
                    </a:lnTo>
                    <a:lnTo>
                      <a:pt x="164" y="389"/>
                    </a:lnTo>
                    <a:lnTo>
                      <a:pt x="175" y="395"/>
                    </a:lnTo>
                    <a:lnTo>
                      <a:pt x="187" y="401"/>
                    </a:lnTo>
                    <a:lnTo>
                      <a:pt x="198" y="405"/>
                    </a:lnTo>
                    <a:lnTo>
                      <a:pt x="208" y="407"/>
                    </a:lnTo>
                    <a:lnTo>
                      <a:pt x="217" y="408"/>
                    </a:lnTo>
                    <a:lnTo>
                      <a:pt x="225" y="410"/>
                    </a:lnTo>
                    <a:lnTo>
                      <a:pt x="234" y="412"/>
                    </a:lnTo>
                    <a:lnTo>
                      <a:pt x="240" y="412"/>
                    </a:lnTo>
                    <a:lnTo>
                      <a:pt x="248" y="412"/>
                    </a:lnTo>
                    <a:lnTo>
                      <a:pt x="255" y="412"/>
                    </a:lnTo>
                    <a:lnTo>
                      <a:pt x="263" y="412"/>
                    </a:lnTo>
                    <a:lnTo>
                      <a:pt x="270" y="410"/>
                    </a:lnTo>
                    <a:lnTo>
                      <a:pt x="280" y="408"/>
                    </a:lnTo>
                    <a:lnTo>
                      <a:pt x="287" y="405"/>
                    </a:lnTo>
                    <a:lnTo>
                      <a:pt x="293" y="403"/>
                    </a:lnTo>
                    <a:lnTo>
                      <a:pt x="299" y="397"/>
                    </a:lnTo>
                    <a:lnTo>
                      <a:pt x="301" y="395"/>
                    </a:lnTo>
                    <a:lnTo>
                      <a:pt x="320" y="135"/>
                    </a:lnTo>
                    <a:lnTo>
                      <a:pt x="198" y="9"/>
                    </a:lnTo>
                    <a:lnTo>
                      <a:pt x="38"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2" name="Freeform 276"/>
              <p:cNvSpPr>
                <a:spLocks/>
              </p:cNvSpPr>
              <p:nvPr/>
            </p:nvSpPr>
            <p:spPr bwMode="auto">
              <a:xfrm>
                <a:off x="1846" y="3357"/>
                <a:ext cx="85" cy="105"/>
              </a:xfrm>
              <a:custGeom>
                <a:avLst/>
                <a:gdLst>
                  <a:gd name="T0" fmla="*/ 1 w 169"/>
                  <a:gd name="T1" fmla="*/ 0 h 209"/>
                  <a:gd name="T2" fmla="*/ 1 w 169"/>
                  <a:gd name="T3" fmla="*/ 1 h 209"/>
                  <a:gd name="T4" fmla="*/ 1 w 169"/>
                  <a:gd name="T5" fmla="*/ 1 h 209"/>
                  <a:gd name="T6" fmla="*/ 1 w 169"/>
                  <a:gd name="T7" fmla="*/ 1 h 209"/>
                  <a:gd name="T8" fmla="*/ 1 w 169"/>
                  <a:gd name="T9" fmla="*/ 1 h 209"/>
                  <a:gd name="T10" fmla="*/ 1 w 169"/>
                  <a:gd name="T11" fmla="*/ 1 h 209"/>
                  <a:gd name="T12" fmla="*/ 1 w 169"/>
                  <a:gd name="T13" fmla="*/ 1 h 209"/>
                  <a:gd name="T14" fmla="*/ 1 w 169"/>
                  <a:gd name="T15" fmla="*/ 1 h 209"/>
                  <a:gd name="T16" fmla="*/ 1 w 169"/>
                  <a:gd name="T17" fmla="*/ 1 h 209"/>
                  <a:gd name="T18" fmla="*/ 1 w 169"/>
                  <a:gd name="T19" fmla="*/ 1 h 209"/>
                  <a:gd name="T20" fmla="*/ 1 w 169"/>
                  <a:gd name="T21" fmla="*/ 1 h 209"/>
                  <a:gd name="T22" fmla="*/ 1 w 169"/>
                  <a:gd name="T23" fmla="*/ 1 h 209"/>
                  <a:gd name="T24" fmla="*/ 1 w 169"/>
                  <a:gd name="T25" fmla="*/ 1 h 209"/>
                  <a:gd name="T26" fmla="*/ 1 w 169"/>
                  <a:gd name="T27" fmla="*/ 1 h 209"/>
                  <a:gd name="T28" fmla="*/ 1 w 169"/>
                  <a:gd name="T29" fmla="*/ 1 h 209"/>
                  <a:gd name="T30" fmla="*/ 1 w 169"/>
                  <a:gd name="T31" fmla="*/ 1 h 209"/>
                  <a:gd name="T32" fmla="*/ 1 w 169"/>
                  <a:gd name="T33" fmla="*/ 1 h 209"/>
                  <a:gd name="T34" fmla="*/ 1 w 169"/>
                  <a:gd name="T35" fmla="*/ 1 h 209"/>
                  <a:gd name="T36" fmla="*/ 1 w 169"/>
                  <a:gd name="T37" fmla="*/ 1 h 209"/>
                  <a:gd name="T38" fmla="*/ 0 w 169"/>
                  <a:gd name="T39" fmla="*/ 1 h 209"/>
                  <a:gd name="T40" fmla="*/ 0 w 169"/>
                  <a:gd name="T41" fmla="*/ 1 h 209"/>
                  <a:gd name="T42" fmla="*/ 1 w 169"/>
                  <a:gd name="T43" fmla="*/ 1 h 209"/>
                  <a:gd name="T44" fmla="*/ 1 w 169"/>
                  <a:gd name="T45" fmla="*/ 1 h 209"/>
                  <a:gd name="T46" fmla="*/ 1 w 169"/>
                  <a:gd name="T47" fmla="*/ 1 h 209"/>
                  <a:gd name="T48" fmla="*/ 1 w 169"/>
                  <a:gd name="T49" fmla="*/ 1 h 209"/>
                  <a:gd name="T50" fmla="*/ 1 w 169"/>
                  <a:gd name="T51" fmla="*/ 1 h 209"/>
                  <a:gd name="T52" fmla="*/ 1 w 169"/>
                  <a:gd name="T53" fmla="*/ 1 h 209"/>
                  <a:gd name="T54" fmla="*/ 1 w 169"/>
                  <a:gd name="T55" fmla="*/ 1 h 209"/>
                  <a:gd name="T56" fmla="*/ 1 w 169"/>
                  <a:gd name="T57" fmla="*/ 1 h 209"/>
                  <a:gd name="T58" fmla="*/ 1 w 169"/>
                  <a:gd name="T59" fmla="*/ 1 h 209"/>
                  <a:gd name="T60" fmla="*/ 1 w 169"/>
                  <a:gd name="T61" fmla="*/ 1 h 209"/>
                  <a:gd name="T62" fmla="*/ 1 w 169"/>
                  <a:gd name="T63" fmla="*/ 1 h 209"/>
                  <a:gd name="T64" fmla="*/ 1 w 169"/>
                  <a:gd name="T65" fmla="*/ 0 h 209"/>
                  <a:gd name="T66" fmla="*/ 1 w 169"/>
                  <a:gd name="T67" fmla="*/ 0 h 20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9"/>
                  <a:gd name="T103" fmla="*/ 0 h 209"/>
                  <a:gd name="T104" fmla="*/ 169 w 169"/>
                  <a:gd name="T105" fmla="*/ 209 h 20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9" h="209">
                    <a:moveTo>
                      <a:pt x="51" y="0"/>
                    </a:moveTo>
                    <a:lnTo>
                      <a:pt x="169" y="125"/>
                    </a:lnTo>
                    <a:lnTo>
                      <a:pt x="125" y="209"/>
                    </a:lnTo>
                    <a:lnTo>
                      <a:pt x="123" y="209"/>
                    </a:lnTo>
                    <a:lnTo>
                      <a:pt x="120" y="207"/>
                    </a:lnTo>
                    <a:lnTo>
                      <a:pt x="114" y="203"/>
                    </a:lnTo>
                    <a:lnTo>
                      <a:pt x="108" y="200"/>
                    </a:lnTo>
                    <a:lnTo>
                      <a:pt x="99" y="194"/>
                    </a:lnTo>
                    <a:lnTo>
                      <a:pt x="89" y="190"/>
                    </a:lnTo>
                    <a:lnTo>
                      <a:pt x="78" y="183"/>
                    </a:lnTo>
                    <a:lnTo>
                      <a:pt x="68" y="177"/>
                    </a:lnTo>
                    <a:lnTo>
                      <a:pt x="55" y="167"/>
                    </a:lnTo>
                    <a:lnTo>
                      <a:pt x="46" y="160"/>
                    </a:lnTo>
                    <a:lnTo>
                      <a:pt x="34" y="150"/>
                    </a:lnTo>
                    <a:lnTo>
                      <a:pt x="27" y="143"/>
                    </a:lnTo>
                    <a:lnTo>
                      <a:pt x="15" y="133"/>
                    </a:lnTo>
                    <a:lnTo>
                      <a:pt x="9" y="124"/>
                    </a:lnTo>
                    <a:lnTo>
                      <a:pt x="6" y="114"/>
                    </a:lnTo>
                    <a:lnTo>
                      <a:pt x="2" y="105"/>
                    </a:lnTo>
                    <a:lnTo>
                      <a:pt x="0" y="95"/>
                    </a:lnTo>
                    <a:lnTo>
                      <a:pt x="0" y="86"/>
                    </a:lnTo>
                    <a:lnTo>
                      <a:pt x="2" y="76"/>
                    </a:lnTo>
                    <a:lnTo>
                      <a:pt x="6" y="67"/>
                    </a:lnTo>
                    <a:lnTo>
                      <a:pt x="8" y="57"/>
                    </a:lnTo>
                    <a:lnTo>
                      <a:pt x="13" y="49"/>
                    </a:lnTo>
                    <a:lnTo>
                      <a:pt x="17" y="40"/>
                    </a:lnTo>
                    <a:lnTo>
                      <a:pt x="23" y="32"/>
                    </a:lnTo>
                    <a:lnTo>
                      <a:pt x="27" y="25"/>
                    </a:lnTo>
                    <a:lnTo>
                      <a:pt x="32" y="19"/>
                    </a:lnTo>
                    <a:lnTo>
                      <a:pt x="36" y="11"/>
                    </a:lnTo>
                    <a:lnTo>
                      <a:pt x="42" y="8"/>
                    </a:lnTo>
                    <a:lnTo>
                      <a:pt x="49" y="2"/>
                    </a:lnTo>
                    <a:lnTo>
                      <a:pt x="51"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3" name="Freeform 277"/>
              <p:cNvSpPr>
                <a:spLocks/>
              </p:cNvSpPr>
              <p:nvPr/>
            </p:nvSpPr>
            <p:spPr bwMode="auto">
              <a:xfrm>
                <a:off x="1563" y="3209"/>
                <a:ext cx="204" cy="229"/>
              </a:xfrm>
              <a:custGeom>
                <a:avLst/>
                <a:gdLst>
                  <a:gd name="T0" fmla="*/ 1 w 407"/>
                  <a:gd name="T1" fmla="*/ 0 h 459"/>
                  <a:gd name="T2" fmla="*/ 1 w 407"/>
                  <a:gd name="T3" fmla="*/ 0 h 459"/>
                  <a:gd name="T4" fmla="*/ 1 w 407"/>
                  <a:gd name="T5" fmla="*/ 0 h 459"/>
                  <a:gd name="T6" fmla="*/ 1 w 407"/>
                  <a:gd name="T7" fmla="*/ 0 h 459"/>
                  <a:gd name="T8" fmla="*/ 1 w 407"/>
                  <a:gd name="T9" fmla="*/ 0 h 459"/>
                  <a:gd name="T10" fmla="*/ 0 w 407"/>
                  <a:gd name="T11" fmla="*/ 0 h 459"/>
                  <a:gd name="T12" fmla="*/ 1 w 407"/>
                  <a:gd name="T13" fmla="*/ 0 h 459"/>
                  <a:gd name="T14" fmla="*/ 1 w 407"/>
                  <a:gd name="T15" fmla="*/ 0 h 459"/>
                  <a:gd name="T16" fmla="*/ 1 w 407"/>
                  <a:gd name="T17" fmla="*/ 0 h 459"/>
                  <a:gd name="T18" fmla="*/ 1 w 407"/>
                  <a:gd name="T19" fmla="*/ 0 h 459"/>
                  <a:gd name="T20" fmla="*/ 1 w 407"/>
                  <a:gd name="T21" fmla="*/ 0 h 459"/>
                  <a:gd name="T22" fmla="*/ 1 w 407"/>
                  <a:gd name="T23" fmla="*/ 0 h 459"/>
                  <a:gd name="T24" fmla="*/ 1 w 407"/>
                  <a:gd name="T25" fmla="*/ 0 h 459"/>
                  <a:gd name="T26" fmla="*/ 1 w 407"/>
                  <a:gd name="T27" fmla="*/ 0 h 459"/>
                  <a:gd name="T28" fmla="*/ 1 w 407"/>
                  <a:gd name="T29" fmla="*/ 0 h 459"/>
                  <a:gd name="T30" fmla="*/ 1 w 407"/>
                  <a:gd name="T31" fmla="*/ 0 h 459"/>
                  <a:gd name="T32" fmla="*/ 1 w 407"/>
                  <a:gd name="T33" fmla="*/ 0 h 459"/>
                  <a:gd name="T34" fmla="*/ 1 w 407"/>
                  <a:gd name="T35" fmla="*/ 0 h 459"/>
                  <a:gd name="T36" fmla="*/ 1 w 407"/>
                  <a:gd name="T37" fmla="*/ 0 h 459"/>
                  <a:gd name="T38" fmla="*/ 1 w 407"/>
                  <a:gd name="T39" fmla="*/ 0 h 459"/>
                  <a:gd name="T40" fmla="*/ 1 w 407"/>
                  <a:gd name="T41" fmla="*/ 0 h 459"/>
                  <a:gd name="T42" fmla="*/ 1 w 407"/>
                  <a:gd name="T43" fmla="*/ 0 h 459"/>
                  <a:gd name="T44" fmla="*/ 1 w 407"/>
                  <a:gd name="T45" fmla="*/ 0 h 459"/>
                  <a:gd name="T46" fmla="*/ 1 w 407"/>
                  <a:gd name="T47" fmla="*/ 0 h 459"/>
                  <a:gd name="T48" fmla="*/ 1 w 407"/>
                  <a:gd name="T49" fmla="*/ 0 h 459"/>
                  <a:gd name="T50" fmla="*/ 1 w 407"/>
                  <a:gd name="T51" fmla="*/ 0 h 459"/>
                  <a:gd name="T52" fmla="*/ 1 w 407"/>
                  <a:gd name="T53" fmla="*/ 0 h 459"/>
                  <a:gd name="T54" fmla="*/ 1 w 407"/>
                  <a:gd name="T55" fmla="*/ 0 h 459"/>
                  <a:gd name="T56" fmla="*/ 1 w 407"/>
                  <a:gd name="T57" fmla="*/ 0 h 459"/>
                  <a:gd name="T58" fmla="*/ 1 w 407"/>
                  <a:gd name="T59" fmla="*/ 0 h 45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7"/>
                  <a:gd name="T91" fmla="*/ 0 h 459"/>
                  <a:gd name="T92" fmla="*/ 407 w 407"/>
                  <a:gd name="T93" fmla="*/ 459 h 45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7" h="459">
                    <a:moveTo>
                      <a:pt x="362" y="120"/>
                    </a:moveTo>
                    <a:lnTo>
                      <a:pt x="407" y="307"/>
                    </a:lnTo>
                    <a:lnTo>
                      <a:pt x="388" y="459"/>
                    </a:lnTo>
                    <a:lnTo>
                      <a:pt x="170" y="291"/>
                    </a:lnTo>
                    <a:lnTo>
                      <a:pt x="16" y="276"/>
                    </a:lnTo>
                    <a:lnTo>
                      <a:pt x="0" y="194"/>
                    </a:lnTo>
                    <a:lnTo>
                      <a:pt x="76" y="137"/>
                    </a:lnTo>
                    <a:lnTo>
                      <a:pt x="84" y="132"/>
                    </a:lnTo>
                    <a:lnTo>
                      <a:pt x="92" y="126"/>
                    </a:lnTo>
                    <a:lnTo>
                      <a:pt x="95" y="122"/>
                    </a:lnTo>
                    <a:lnTo>
                      <a:pt x="97" y="118"/>
                    </a:lnTo>
                    <a:lnTo>
                      <a:pt x="94" y="111"/>
                    </a:lnTo>
                    <a:lnTo>
                      <a:pt x="84" y="107"/>
                    </a:lnTo>
                    <a:lnTo>
                      <a:pt x="78" y="103"/>
                    </a:lnTo>
                    <a:lnTo>
                      <a:pt x="73" y="101"/>
                    </a:lnTo>
                    <a:lnTo>
                      <a:pt x="65" y="99"/>
                    </a:lnTo>
                    <a:lnTo>
                      <a:pt x="59" y="99"/>
                    </a:lnTo>
                    <a:lnTo>
                      <a:pt x="52" y="95"/>
                    </a:lnTo>
                    <a:lnTo>
                      <a:pt x="48" y="95"/>
                    </a:lnTo>
                    <a:lnTo>
                      <a:pt x="76" y="76"/>
                    </a:lnTo>
                    <a:lnTo>
                      <a:pt x="170" y="86"/>
                    </a:lnTo>
                    <a:lnTo>
                      <a:pt x="223" y="122"/>
                    </a:lnTo>
                    <a:lnTo>
                      <a:pt x="225" y="90"/>
                    </a:lnTo>
                    <a:lnTo>
                      <a:pt x="151" y="63"/>
                    </a:lnTo>
                    <a:lnTo>
                      <a:pt x="88" y="57"/>
                    </a:lnTo>
                    <a:lnTo>
                      <a:pt x="120" y="27"/>
                    </a:lnTo>
                    <a:lnTo>
                      <a:pt x="118" y="0"/>
                    </a:lnTo>
                    <a:lnTo>
                      <a:pt x="219" y="50"/>
                    </a:lnTo>
                    <a:lnTo>
                      <a:pt x="362" y="120"/>
                    </a:lnTo>
                    <a:close/>
                  </a:path>
                </a:pathLst>
              </a:custGeom>
              <a:solidFill>
                <a:srgbClr val="FFF2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4" name="Freeform 278"/>
              <p:cNvSpPr>
                <a:spLocks/>
              </p:cNvSpPr>
              <p:nvPr/>
            </p:nvSpPr>
            <p:spPr bwMode="auto">
              <a:xfrm>
                <a:off x="1641" y="3173"/>
                <a:ext cx="16" cy="24"/>
              </a:xfrm>
              <a:custGeom>
                <a:avLst/>
                <a:gdLst>
                  <a:gd name="T0" fmla="*/ 0 w 33"/>
                  <a:gd name="T1" fmla="*/ 0 h 50"/>
                  <a:gd name="T2" fmla="*/ 0 w 33"/>
                  <a:gd name="T3" fmla="*/ 0 h 50"/>
                  <a:gd name="T4" fmla="*/ 0 w 33"/>
                  <a:gd name="T5" fmla="*/ 0 h 50"/>
                  <a:gd name="T6" fmla="*/ 0 w 33"/>
                  <a:gd name="T7" fmla="*/ 0 h 50"/>
                  <a:gd name="T8" fmla="*/ 0 w 33"/>
                  <a:gd name="T9" fmla="*/ 0 h 50"/>
                  <a:gd name="T10" fmla="*/ 0 w 33"/>
                  <a:gd name="T11" fmla="*/ 0 h 50"/>
                  <a:gd name="T12" fmla="*/ 0 60000 65536"/>
                  <a:gd name="T13" fmla="*/ 0 60000 65536"/>
                  <a:gd name="T14" fmla="*/ 0 60000 65536"/>
                  <a:gd name="T15" fmla="*/ 0 60000 65536"/>
                  <a:gd name="T16" fmla="*/ 0 60000 65536"/>
                  <a:gd name="T17" fmla="*/ 0 60000 65536"/>
                  <a:gd name="T18" fmla="*/ 0 w 33"/>
                  <a:gd name="T19" fmla="*/ 0 h 50"/>
                  <a:gd name="T20" fmla="*/ 33 w 33"/>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33" h="50">
                    <a:moveTo>
                      <a:pt x="6" y="0"/>
                    </a:moveTo>
                    <a:lnTo>
                      <a:pt x="15" y="2"/>
                    </a:lnTo>
                    <a:lnTo>
                      <a:pt x="33" y="50"/>
                    </a:lnTo>
                    <a:lnTo>
                      <a:pt x="0" y="38"/>
                    </a:lnTo>
                    <a:lnTo>
                      <a:pt x="6" y="0"/>
                    </a:lnTo>
                    <a:close/>
                  </a:path>
                </a:pathLst>
              </a:custGeom>
              <a:solidFill>
                <a:srgbClr val="F59E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5" name="Freeform 279"/>
              <p:cNvSpPr>
                <a:spLocks/>
              </p:cNvSpPr>
              <p:nvPr/>
            </p:nvSpPr>
            <p:spPr bwMode="auto">
              <a:xfrm>
                <a:off x="1608" y="3172"/>
                <a:ext cx="15" cy="21"/>
              </a:xfrm>
              <a:custGeom>
                <a:avLst/>
                <a:gdLst>
                  <a:gd name="T0" fmla="*/ 1 w 30"/>
                  <a:gd name="T1" fmla="*/ 0 h 44"/>
                  <a:gd name="T2" fmla="*/ 1 w 30"/>
                  <a:gd name="T3" fmla="*/ 0 h 44"/>
                  <a:gd name="T4" fmla="*/ 0 w 30"/>
                  <a:gd name="T5" fmla="*/ 0 h 44"/>
                  <a:gd name="T6" fmla="*/ 1 w 30"/>
                  <a:gd name="T7" fmla="*/ 0 h 44"/>
                  <a:gd name="T8" fmla="*/ 1 w 30"/>
                  <a:gd name="T9" fmla="*/ 0 h 44"/>
                  <a:gd name="T10" fmla="*/ 1 w 30"/>
                  <a:gd name="T11" fmla="*/ 0 h 44"/>
                  <a:gd name="T12" fmla="*/ 0 60000 65536"/>
                  <a:gd name="T13" fmla="*/ 0 60000 65536"/>
                  <a:gd name="T14" fmla="*/ 0 60000 65536"/>
                  <a:gd name="T15" fmla="*/ 0 60000 65536"/>
                  <a:gd name="T16" fmla="*/ 0 60000 65536"/>
                  <a:gd name="T17" fmla="*/ 0 60000 65536"/>
                  <a:gd name="T18" fmla="*/ 0 w 30"/>
                  <a:gd name="T19" fmla="*/ 0 h 44"/>
                  <a:gd name="T20" fmla="*/ 30 w 30"/>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30" h="44">
                    <a:moveTo>
                      <a:pt x="30" y="0"/>
                    </a:moveTo>
                    <a:lnTo>
                      <a:pt x="23" y="42"/>
                    </a:lnTo>
                    <a:lnTo>
                      <a:pt x="0" y="44"/>
                    </a:lnTo>
                    <a:lnTo>
                      <a:pt x="15" y="6"/>
                    </a:lnTo>
                    <a:lnTo>
                      <a:pt x="30" y="0"/>
                    </a:lnTo>
                    <a:close/>
                  </a:path>
                </a:pathLst>
              </a:custGeom>
              <a:solidFill>
                <a:srgbClr val="F59E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6" name="Freeform 280"/>
              <p:cNvSpPr>
                <a:spLocks/>
              </p:cNvSpPr>
              <p:nvPr/>
            </p:nvSpPr>
            <p:spPr bwMode="auto">
              <a:xfrm>
                <a:off x="1714" y="3021"/>
                <a:ext cx="68" cy="110"/>
              </a:xfrm>
              <a:custGeom>
                <a:avLst/>
                <a:gdLst>
                  <a:gd name="T0" fmla="*/ 1 w 135"/>
                  <a:gd name="T1" fmla="*/ 1 h 218"/>
                  <a:gd name="T2" fmla="*/ 1 w 135"/>
                  <a:gd name="T3" fmla="*/ 1 h 218"/>
                  <a:gd name="T4" fmla="*/ 0 w 135"/>
                  <a:gd name="T5" fmla="*/ 1 h 218"/>
                  <a:gd name="T6" fmla="*/ 1 w 135"/>
                  <a:gd name="T7" fmla="*/ 0 h 218"/>
                  <a:gd name="T8" fmla="*/ 1 w 135"/>
                  <a:gd name="T9" fmla="*/ 1 h 218"/>
                  <a:gd name="T10" fmla="*/ 1 w 135"/>
                  <a:gd name="T11" fmla="*/ 1 h 218"/>
                  <a:gd name="T12" fmla="*/ 0 60000 65536"/>
                  <a:gd name="T13" fmla="*/ 0 60000 65536"/>
                  <a:gd name="T14" fmla="*/ 0 60000 65536"/>
                  <a:gd name="T15" fmla="*/ 0 60000 65536"/>
                  <a:gd name="T16" fmla="*/ 0 60000 65536"/>
                  <a:gd name="T17" fmla="*/ 0 60000 65536"/>
                  <a:gd name="T18" fmla="*/ 0 w 135"/>
                  <a:gd name="T19" fmla="*/ 0 h 218"/>
                  <a:gd name="T20" fmla="*/ 135 w 135"/>
                  <a:gd name="T21" fmla="*/ 218 h 218"/>
                </a:gdLst>
                <a:ahLst/>
                <a:cxnLst>
                  <a:cxn ang="T12">
                    <a:pos x="T0" y="T1"/>
                  </a:cxn>
                  <a:cxn ang="T13">
                    <a:pos x="T2" y="T3"/>
                  </a:cxn>
                  <a:cxn ang="T14">
                    <a:pos x="T4" y="T5"/>
                  </a:cxn>
                  <a:cxn ang="T15">
                    <a:pos x="T6" y="T7"/>
                  </a:cxn>
                  <a:cxn ang="T16">
                    <a:pos x="T8" y="T9"/>
                  </a:cxn>
                  <a:cxn ang="T17">
                    <a:pos x="T10" y="T11"/>
                  </a:cxn>
                </a:cxnLst>
                <a:rect l="T18" t="T19" r="T20" b="T21"/>
                <a:pathLst>
                  <a:path w="135" h="218">
                    <a:moveTo>
                      <a:pt x="135" y="26"/>
                    </a:moveTo>
                    <a:lnTo>
                      <a:pt x="43" y="218"/>
                    </a:lnTo>
                    <a:lnTo>
                      <a:pt x="0" y="196"/>
                    </a:lnTo>
                    <a:lnTo>
                      <a:pt x="87" y="0"/>
                    </a:lnTo>
                    <a:lnTo>
                      <a:pt x="135" y="26"/>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7" name="Freeform 281"/>
              <p:cNvSpPr>
                <a:spLocks/>
              </p:cNvSpPr>
              <p:nvPr/>
            </p:nvSpPr>
            <p:spPr bwMode="auto">
              <a:xfrm>
                <a:off x="1677" y="3011"/>
                <a:ext cx="67" cy="104"/>
              </a:xfrm>
              <a:custGeom>
                <a:avLst/>
                <a:gdLst>
                  <a:gd name="T0" fmla="*/ 1 w 134"/>
                  <a:gd name="T1" fmla="*/ 1 h 207"/>
                  <a:gd name="T2" fmla="*/ 1 w 134"/>
                  <a:gd name="T3" fmla="*/ 1 h 207"/>
                  <a:gd name="T4" fmla="*/ 0 w 134"/>
                  <a:gd name="T5" fmla="*/ 1 h 207"/>
                  <a:gd name="T6" fmla="*/ 1 w 134"/>
                  <a:gd name="T7" fmla="*/ 0 h 207"/>
                  <a:gd name="T8" fmla="*/ 1 w 134"/>
                  <a:gd name="T9" fmla="*/ 1 h 207"/>
                  <a:gd name="T10" fmla="*/ 1 w 134"/>
                  <a:gd name="T11" fmla="*/ 1 h 207"/>
                  <a:gd name="T12" fmla="*/ 0 60000 65536"/>
                  <a:gd name="T13" fmla="*/ 0 60000 65536"/>
                  <a:gd name="T14" fmla="*/ 0 60000 65536"/>
                  <a:gd name="T15" fmla="*/ 0 60000 65536"/>
                  <a:gd name="T16" fmla="*/ 0 60000 65536"/>
                  <a:gd name="T17" fmla="*/ 0 60000 65536"/>
                  <a:gd name="T18" fmla="*/ 0 w 134"/>
                  <a:gd name="T19" fmla="*/ 0 h 207"/>
                  <a:gd name="T20" fmla="*/ 134 w 134"/>
                  <a:gd name="T21" fmla="*/ 207 h 207"/>
                </a:gdLst>
                <a:ahLst/>
                <a:cxnLst>
                  <a:cxn ang="T12">
                    <a:pos x="T0" y="T1"/>
                  </a:cxn>
                  <a:cxn ang="T13">
                    <a:pos x="T2" y="T3"/>
                  </a:cxn>
                  <a:cxn ang="T14">
                    <a:pos x="T4" y="T5"/>
                  </a:cxn>
                  <a:cxn ang="T15">
                    <a:pos x="T6" y="T7"/>
                  </a:cxn>
                  <a:cxn ang="T16">
                    <a:pos x="T8" y="T9"/>
                  </a:cxn>
                  <a:cxn ang="T17">
                    <a:pos x="T10" y="T11"/>
                  </a:cxn>
                </a:cxnLst>
                <a:rect l="T18" t="T19" r="T20" b="T21"/>
                <a:pathLst>
                  <a:path w="134" h="207">
                    <a:moveTo>
                      <a:pt x="134" y="9"/>
                    </a:moveTo>
                    <a:lnTo>
                      <a:pt x="46" y="207"/>
                    </a:lnTo>
                    <a:lnTo>
                      <a:pt x="0" y="203"/>
                    </a:lnTo>
                    <a:lnTo>
                      <a:pt x="86" y="0"/>
                    </a:lnTo>
                    <a:lnTo>
                      <a:pt x="134" y="9"/>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8" name="Freeform 282"/>
              <p:cNvSpPr>
                <a:spLocks/>
              </p:cNvSpPr>
              <p:nvPr/>
            </p:nvSpPr>
            <p:spPr bwMode="auto">
              <a:xfrm>
                <a:off x="1637" y="3005"/>
                <a:ext cx="69" cy="105"/>
              </a:xfrm>
              <a:custGeom>
                <a:avLst/>
                <a:gdLst>
                  <a:gd name="T0" fmla="*/ 1 w 137"/>
                  <a:gd name="T1" fmla="*/ 1 h 209"/>
                  <a:gd name="T2" fmla="*/ 1 w 137"/>
                  <a:gd name="T3" fmla="*/ 1 h 209"/>
                  <a:gd name="T4" fmla="*/ 0 w 137"/>
                  <a:gd name="T5" fmla="*/ 1 h 209"/>
                  <a:gd name="T6" fmla="*/ 1 w 137"/>
                  <a:gd name="T7" fmla="*/ 0 h 209"/>
                  <a:gd name="T8" fmla="*/ 1 w 137"/>
                  <a:gd name="T9" fmla="*/ 1 h 209"/>
                  <a:gd name="T10" fmla="*/ 1 w 137"/>
                  <a:gd name="T11" fmla="*/ 1 h 209"/>
                  <a:gd name="T12" fmla="*/ 0 60000 65536"/>
                  <a:gd name="T13" fmla="*/ 0 60000 65536"/>
                  <a:gd name="T14" fmla="*/ 0 60000 65536"/>
                  <a:gd name="T15" fmla="*/ 0 60000 65536"/>
                  <a:gd name="T16" fmla="*/ 0 60000 65536"/>
                  <a:gd name="T17" fmla="*/ 0 60000 65536"/>
                  <a:gd name="T18" fmla="*/ 0 w 137"/>
                  <a:gd name="T19" fmla="*/ 0 h 209"/>
                  <a:gd name="T20" fmla="*/ 137 w 137"/>
                  <a:gd name="T21" fmla="*/ 209 h 209"/>
                </a:gdLst>
                <a:ahLst/>
                <a:cxnLst>
                  <a:cxn ang="T12">
                    <a:pos x="T0" y="T1"/>
                  </a:cxn>
                  <a:cxn ang="T13">
                    <a:pos x="T2" y="T3"/>
                  </a:cxn>
                  <a:cxn ang="T14">
                    <a:pos x="T4" y="T5"/>
                  </a:cxn>
                  <a:cxn ang="T15">
                    <a:pos x="T6" y="T7"/>
                  </a:cxn>
                  <a:cxn ang="T16">
                    <a:pos x="T8" y="T9"/>
                  </a:cxn>
                  <a:cxn ang="T17">
                    <a:pos x="T10" y="T11"/>
                  </a:cxn>
                </a:cxnLst>
                <a:rect l="T18" t="T19" r="T20" b="T21"/>
                <a:pathLst>
                  <a:path w="137" h="209">
                    <a:moveTo>
                      <a:pt x="137" y="7"/>
                    </a:moveTo>
                    <a:lnTo>
                      <a:pt x="49" y="209"/>
                    </a:lnTo>
                    <a:lnTo>
                      <a:pt x="0" y="205"/>
                    </a:lnTo>
                    <a:lnTo>
                      <a:pt x="83" y="0"/>
                    </a:lnTo>
                    <a:lnTo>
                      <a:pt x="137" y="7"/>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9" name="Freeform 283"/>
              <p:cNvSpPr>
                <a:spLocks/>
              </p:cNvSpPr>
              <p:nvPr/>
            </p:nvSpPr>
            <p:spPr bwMode="auto">
              <a:xfrm>
                <a:off x="1674" y="3140"/>
                <a:ext cx="109" cy="57"/>
              </a:xfrm>
              <a:custGeom>
                <a:avLst/>
                <a:gdLst>
                  <a:gd name="T0" fmla="*/ 1 w 217"/>
                  <a:gd name="T1" fmla="*/ 1 h 114"/>
                  <a:gd name="T2" fmla="*/ 1 w 217"/>
                  <a:gd name="T3" fmla="*/ 1 h 114"/>
                  <a:gd name="T4" fmla="*/ 1 w 217"/>
                  <a:gd name="T5" fmla="*/ 1 h 114"/>
                  <a:gd name="T6" fmla="*/ 0 w 217"/>
                  <a:gd name="T7" fmla="*/ 0 h 114"/>
                  <a:gd name="T8" fmla="*/ 1 w 217"/>
                  <a:gd name="T9" fmla="*/ 1 h 114"/>
                  <a:gd name="T10" fmla="*/ 1 w 217"/>
                  <a:gd name="T11" fmla="*/ 1 h 114"/>
                  <a:gd name="T12" fmla="*/ 1 w 217"/>
                  <a:gd name="T13" fmla="*/ 1 h 114"/>
                  <a:gd name="T14" fmla="*/ 0 60000 65536"/>
                  <a:gd name="T15" fmla="*/ 0 60000 65536"/>
                  <a:gd name="T16" fmla="*/ 0 60000 65536"/>
                  <a:gd name="T17" fmla="*/ 0 60000 65536"/>
                  <a:gd name="T18" fmla="*/ 0 60000 65536"/>
                  <a:gd name="T19" fmla="*/ 0 60000 65536"/>
                  <a:gd name="T20" fmla="*/ 0 60000 65536"/>
                  <a:gd name="T21" fmla="*/ 0 w 217"/>
                  <a:gd name="T22" fmla="*/ 0 h 114"/>
                  <a:gd name="T23" fmla="*/ 217 w 21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 h="114">
                    <a:moveTo>
                      <a:pt x="217" y="114"/>
                    </a:moveTo>
                    <a:lnTo>
                      <a:pt x="182" y="66"/>
                    </a:lnTo>
                    <a:lnTo>
                      <a:pt x="44" y="60"/>
                    </a:lnTo>
                    <a:lnTo>
                      <a:pt x="0" y="0"/>
                    </a:lnTo>
                    <a:lnTo>
                      <a:pt x="215" y="5"/>
                    </a:lnTo>
                    <a:lnTo>
                      <a:pt x="217" y="114"/>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0" name="Freeform 284"/>
              <p:cNvSpPr>
                <a:spLocks/>
              </p:cNvSpPr>
              <p:nvPr/>
            </p:nvSpPr>
            <p:spPr bwMode="auto">
              <a:xfrm>
                <a:off x="1440" y="3133"/>
                <a:ext cx="121" cy="69"/>
              </a:xfrm>
              <a:custGeom>
                <a:avLst/>
                <a:gdLst>
                  <a:gd name="T0" fmla="*/ 0 w 244"/>
                  <a:gd name="T1" fmla="*/ 0 h 139"/>
                  <a:gd name="T2" fmla="*/ 0 w 244"/>
                  <a:gd name="T3" fmla="*/ 0 h 139"/>
                  <a:gd name="T4" fmla="*/ 0 w 244"/>
                  <a:gd name="T5" fmla="*/ 0 h 139"/>
                  <a:gd name="T6" fmla="*/ 0 w 244"/>
                  <a:gd name="T7" fmla="*/ 0 h 139"/>
                  <a:gd name="T8" fmla="*/ 0 w 244"/>
                  <a:gd name="T9" fmla="*/ 0 h 139"/>
                  <a:gd name="T10" fmla="*/ 0 w 244"/>
                  <a:gd name="T11" fmla="*/ 0 h 139"/>
                  <a:gd name="T12" fmla="*/ 0 w 244"/>
                  <a:gd name="T13" fmla="*/ 0 h 139"/>
                  <a:gd name="T14" fmla="*/ 0 w 244"/>
                  <a:gd name="T15" fmla="*/ 0 h 139"/>
                  <a:gd name="T16" fmla="*/ 0 60000 65536"/>
                  <a:gd name="T17" fmla="*/ 0 60000 65536"/>
                  <a:gd name="T18" fmla="*/ 0 60000 65536"/>
                  <a:gd name="T19" fmla="*/ 0 60000 65536"/>
                  <a:gd name="T20" fmla="*/ 0 60000 65536"/>
                  <a:gd name="T21" fmla="*/ 0 60000 65536"/>
                  <a:gd name="T22" fmla="*/ 0 60000 65536"/>
                  <a:gd name="T23" fmla="*/ 0 60000 65536"/>
                  <a:gd name="T24" fmla="*/ 0 w 244"/>
                  <a:gd name="T25" fmla="*/ 0 h 139"/>
                  <a:gd name="T26" fmla="*/ 244 w 244"/>
                  <a:gd name="T27" fmla="*/ 139 h 1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4" h="139">
                    <a:moveTo>
                      <a:pt x="244" y="8"/>
                    </a:moveTo>
                    <a:lnTo>
                      <a:pt x="48" y="0"/>
                    </a:lnTo>
                    <a:lnTo>
                      <a:pt x="0" y="139"/>
                    </a:lnTo>
                    <a:lnTo>
                      <a:pt x="84" y="139"/>
                    </a:lnTo>
                    <a:lnTo>
                      <a:pt x="185" y="63"/>
                    </a:lnTo>
                    <a:lnTo>
                      <a:pt x="242" y="57"/>
                    </a:lnTo>
                    <a:lnTo>
                      <a:pt x="244" y="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1" name="Freeform 285"/>
              <p:cNvSpPr>
                <a:spLocks/>
              </p:cNvSpPr>
              <p:nvPr/>
            </p:nvSpPr>
            <p:spPr bwMode="auto">
              <a:xfrm>
                <a:off x="1512" y="3011"/>
                <a:ext cx="139" cy="74"/>
              </a:xfrm>
              <a:custGeom>
                <a:avLst/>
                <a:gdLst>
                  <a:gd name="T0" fmla="*/ 1 w 277"/>
                  <a:gd name="T1" fmla="*/ 1 h 148"/>
                  <a:gd name="T2" fmla="*/ 1 w 277"/>
                  <a:gd name="T3" fmla="*/ 1 h 148"/>
                  <a:gd name="T4" fmla="*/ 1 w 277"/>
                  <a:gd name="T5" fmla="*/ 1 h 148"/>
                  <a:gd name="T6" fmla="*/ 1 w 277"/>
                  <a:gd name="T7" fmla="*/ 1 h 148"/>
                  <a:gd name="T8" fmla="*/ 0 w 277"/>
                  <a:gd name="T9" fmla="*/ 0 h 148"/>
                  <a:gd name="T10" fmla="*/ 1 w 277"/>
                  <a:gd name="T11" fmla="*/ 1 h 148"/>
                  <a:gd name="T12" fmla="*/ 1 w 277"/>
                  <a:gd name="T13" fmla="*/ 1 h 148"/>
                  <a:gd name="T14" fmla="*/ 1 w 277"/>
                  <a:gd name="T15" fmla="*/ 1 h 148"/>
                  <a:gd name="T16" fmla="*/ 1 w 277"/>
                  <a:gd name="T17" fmla="*/ 1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7"/>
                  <a:gd name="T28" fmla="*/ 0 h 148"/>
                  <a:gd name="T29" fmla="*/ 277 w 277"/>
                  <a:gd name="T30" fmla="*/ 148 h 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7" h="148">
                    <a:moveTo>
                      <a:pt x="277" y="13"/>
                    </a:moveTo>
                    <a:lnTo>
                      <a:pt x="222" y="9"/>
                    </a:lnTo>
                    <a:lnTo>
                      <a:pt x="137" y="85"/>
                    </a:lnTo>
                    <a:lnTo>
                      <a:pt x="76" y="4"/>
                    </a:lnTo>
                    <a:lnTo>
                      <a:pt x="0" y="0"/>
                    </a:lnTo>
                    <a:lnTo>
                      <a:pt x="112" y="146"/>
                    </a:lnTo>
                    <a:lnTo>
                      <a:pt x="148" y="148"/>
                    </a:lnTo>
                    <a:lnTo>
                      <a:pt x="277" y="13"/>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2" name="Freeform 286"/>
              <p:cNvSpPr>
                <a:spLocks/>
              </p:cNvSpPr>
              <p:nvPr/>
            </p:nvSpPr>
            <p:spPr bwMode="auto">
              <a:xfrm>
                <a:off x="1451" y="3001"/>
                <a:ext cx="46" cy="99"/>
              </a:xfrm>
              <a:custGeom>
                <a:avLst/>
                <a:gdLst>
                  <a:gd name="T0" fmla="*/ 1 w 91"/>
                  <a:gd name="T1" fmla="*/ 0 h 200"/>
                  <a:gd name="T2" fmla="*/ 1 w 91"/>
                  <a:gd name="T3" fmla="*/ 0 h 200"/>
                  <a:gd name="T4" fmla="*/ 0 w 91"/>
                  <a:gd name="T5" fmla="*/ 0 h 200"/>
                  <a:gd name="T6" fmla="*/ 1 w 91"/>
                  <a:gd name="T7" fmla="*/ 0 h 200"/>
                  <a:gd name="T8" fmla="*/ 1 w 91"/>
                  <a:gd name="T9" fmla="*/ 0 h 200"/>
                  <a:gd name="T10" fmla="*/ 1 w 91"/>
                  <a:gd name="T11" fmla="*/ 0 h 200"/>
                  <a:gd name="T12" fmla="*/ 0 60000 65536"/>
                  <a:gd name="T13" fmla="*/ 0 60000 65536"/>
                  <a:gd name="T14" fmla="*/ 0 60000 65536"/>
                  <a:gd name="T15" fmla="*/ 0 60000 65536"/>
                  <a:gd name="T16" fmla="*/ 0 60000 65536"/>
                  <a:gd name="T17" fmla="*/ 0 60000 65536"/>
                  <a:gd name="T18" fmla="*/ 0 w 91"/>
                  <a:gd name="T19" fmla="*/ 0 h 200"/>
                  <a:gd name="T20" fmla="*/ 91 w 91"/>
                  <a:gd name="T21" fmla="*/ 200 h 200"/>
                </a:gdLst>
                <a:ahLst/>
                <a:cxnLst>
                  <a:cxn ang="T12">
                    <a:pos x="T0" y="T1"/>
                  </a:cxn>
                  <a:cxn ang="T13">
                    <a:pos x="T2" y="T3"/>
                  </a:cxn>
                  <a:cxn ang="T14">
                    <a:pos x="T4" y="T5"/>
                  </a:cxn>
                  <a:cxn ang="T15">
                    <a:pos x="T6" y="T7"/>
                  </a:cxn>
                  <a:cxn ang="T16">
                    <a:pos x="T8" y="T9"/>
                  </a:cxn>
                  <a:cxn ang="T17">
                    <a:pos x="T10" y="T11"/>
                  </a:cxn>
                </a:cxnLst>
                <a:rect l="T18" t="T19" r="T20" b="T21"/>
                <a:pathLst>
                  <a:path w="91" h="200">
                    <a:moveTo>
                      <a:pt x="91" y="0"/>
                    </a:moveTo>
                    <a:lnTo>
                      <a:pt x="42" y="200"/>
                    </a:lnTo>
                    <a:lnTo>
                      <a:pt x="0" y="196"/>
                    </a:lnTo>
                    <a:lnTo>
                      <a:pt x="49" y="0"/>
                    </a:lnTo>
                    <a:lnTo>
                      <a:pt x="91" y="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3" name="Freeform 287"/>
              <p:cNvSpPr>
                <a:spLocks/>
              </p:cNvSpPr>
              <p:nvPr/>
            </p:nvSpPr>
            <p:spPr bwMode="auto">
              <a:xfrm>
                <a:off x="1410" y="2999"/>
                <a:ext cx="46" cy="98"/>
              </a:xfrm>
              <a:custGeom>
                <a:avLst/>
                <a:gdLst>
                  <a:gd name="T0" fmla="*/ 1 w 92"/>
                  <a:gd name="T1" fmla="*/ 0 h 196"/>
                  <a:gd name="T2" fmla="*/ 1 w 92"/>
                  <a:gd name="T3" fmla="*/ 1 h 196"/>
                  <a:gd name="T4" fmla="*/ 0 w 92"/>
                  <a:gd name="T5" fmla="*/ 1 h 196"/>
                  <a:gd name="T6" fmla="*/ 1 w 92"/>
                  <a:gd name="T7" fmla="*/ 1 h 196"/>
                  <a:gd name="T8" fmla="*/ 1 w 92"/>
                  <a:gd name="T9" fmla="*/ 0 h 196"/>
                  <a:gd name="T10" fmla="*/ 1 w 92"/>
                  <a:gd name="T11" fmla="*/ 0 h 196"/>
                  <a:gd name="T12" fmla="*/ 0 60000 65536"/>
                  <a:gd name="T13" fmla="*/ 0 60000 65536"/>
                  <a:gd name="T14" fmla="*/ 0 60000 65536"/>
                  <a:gd name="T15" fmla="*/ 0 60000 65536"/>
                  <a:gd name="T16" fmla="*/ 0 60000 65536"/>
                  <a:gd name="T17" fmla="*/ 0 60000 65536"/>
                  <a:gd name="T18" fmla="*/ 0 w 92"/>
                  <a:gd name="T19" fmla="*/ 0 h 196"/>
                  <a:gd name="T20" fmla="*/ 92 w 92"/>
                  <a:gd name="T21" fmla="*/ 196 h 196"/>
                </a:gdLst>
                <a:ahLst/>
                <a:cxnLst>
                  <a:cxn ang="T12">
                    <a:pos x="T0" y="T1"/>
                  </a:cxn>
                  <a:cxn ang="T13">
                    <a:pos x="T2" y="T3"/>
                  </a:cxn>
                  <a:cxn ang="T14">
                    <a:pos x="T4" y="T5"/>
                  </a:cxn>
                  <a:cxn ang="T15">
                    <a:pos x="T6" y="T7"/>
                  </a:cxn>
                  <a:cxn ang="T16">
                    <a:pos x="T8" y="T9"/>
                  </a:cxn>
                  <a:cxn ang="T17">
                    <a:pos x="T10" y="T11"/>
                  </a:cxn>
                </a:cxnLst>
                <a:rect l="T18" t="T19" r="T20" b="T21"/>
                <a:pathLst>
                  <a:path w="92" h="196">
                    <a:moveTo>
                      <a:pt x="92" y="0"/>
                    </a:moveTo>
                    <a:lnTo>
                      <a:pt x="44" y="196"/>
                    </a:lnTo>
                    <a:lnTo>
                      <a:pt x="0" y="190"/>
                    </a:lnTo>
                    <a:lnTo>
                      <a:pt x="59" y="4"/>
                    </a:lnTo>
                    <a:lnTo>
                      <a:pt x="92" y="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4" name="Freeform 288"/>
              <p:cNvSpPr>
                <a:spLocks/>
              </p:cNvSpPr>
              <p:nvPr/>
            </p:nvSpPr>
            <p:spPr bwMode="auto">
              <a:xfrm>
                <a:off x="1468" y="3708"/>
                <a:ext cx="155" cy="528"/>
              </a:xfrm>
              <a:custGeom>
                <a:avLst/>
                <a:gdLst>
                  <a:gd name="T0" fmla="*/ 1 w 310"/>
                  <a:gd name="T1" fmla="*/ 0 h 1057"/>
                  <a:gd name="T2" fmla="*/ 1 w 310"/>
                  <a:gd name="T3" fmla="*/ 0 h 1057"/>
                  <a:gd name="T4" fmla="*/ 0 w 310"/>
                  <a:gd name="T5" fmla="*/ 0 h 1057"/>
                  <a:gd name="T6" fmla="*/ 1 w 310"/>
                  <a:gd name="T7" fmla="*/ 0 h 1057"/>
                  <a:gd name="T8" fmla="*/ 1 w 310"/>
                  <a:gd name="T9" fmla="*/ 0 h 1057"/>
                  <a:gd name="T10" fmla="*/ 1 w 310"/>
                  <a:gd name="T11" fmla="*/ 0 h 1057"/>
                  <a:gd name="T12" fmla="*/ 0 60000 65536"/>
                  <a:gd name="T13" fmla="*/ 0 60000 65536"/>
                  <a:gd name="T14" fmla="*/ 0 60000 65536"/>
                  <a:gd name="T15" fmla="*/ 0 60000 65536"/>
                  <a:gd name="T16" fmla="*/ 0 60000 65536"/>
                  <a:gd name="T17" fmla="*/ 0 60000 65536"/>
                  <a:gd name="T18" fmla="*/ 0 w 310"/>
                  <a:gd name="T19" fmla="*/ 0 h 1057"/>
                  <a:gd name="T20" fmla="*/ 310 w 310"/>
                  <a:gd name="T21" fmla="*/ 1057 h 1057"/>
                </a:gdLst>
                <a:ahLst/>
                <a:cxnLst>
                  <a:cxn ang="T12">
                    <a:pos x="T0" y="T1"/>
                  </a:cxn>
                  <a:cxn ang="T13">
                    <a:pos x="T2" y="T3"/>
                  </a:cxn>
                  <a:cxn ang="T14">
                    <a:pos x="T4" y="T5"/>
                  </a:cxn>
                  <a:cxn ang="T15">
                    <a:pos x="T6" y="T7"/>
                  </a:cxn>
                  <a:cxn ang="T16">
                    <a:pos x="T8" y="T9"/>
                  </a:cxn>
                  <a:cxn ang="T17">
                    <a:pos x="T10" y="T11"/>
                  </a:cxn>
                </a:cxnLst>
                <a:rect l="T18" t="T19" r="T20" b="T21"/>
                <a:pathLst>
                  <a:path w="310" h="1057">
                    <a:moveTo>
                      <a:pt x="310" y="22"/>
                    </a:moveTo>
                    <a:lnTo>
                      <a:pt x="238" y="1057"/>
                    </a:lnTo>
                    <a:lnTo>
                      <a:pt x="0" y="1057"/>
                    </a:lnTo>
                    <a:lnTo>
                      <a:pt x="150" y="0"/>
                    </a:lnTo>
                    <a:lnTo>
                      <a:pt x="310" y="22"/>
                    </a:lnTo>
                    <a:close/>
                  </a:path>
                </a:pathLst>
              </a:custGeom>
              <a:solidFill>
                <a:srgbClr val="429C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5" name="Freeform 289"/>
              <p:cNvSpPr>
                <a:spLocks/>
              </p:cNvSpPr>
              <p:nvPr/>
            </p:nvSpPr>
            <p:spPr bwMode="auto">
              <a:xfrm>
                <a:off x="1070" y="3681"/>
                <a:ext cx="239" cy="269"/>
              </a:xfrm>
              <a:custGeom>
                <a:avLst/>
                <a:gdLst>
                  <a:gd name="T0" fmla="*/ 0 w 479"/>
                  <a:gd name="T1" fmla="*/ 1 h 538"/>
                  <a:gd name="T2" fmla="*/ 0 w 479"/>
                  <a:gd name="T3" fmla="*/ 1 h 538"/>
                  <a:gd name="T4" fmla="*/ 0 w 479"/>
                  <a:gd name="T5" fmla="*/ 1 h 538"/>
                  <a:gd name="T6" fmla="*/ 0 w 479"/>
                  <a:gd name="T7" fmla="*/ 1 h 538"/>
                  <a:gd name="T8" fmla="*/ 0 w 479"/>
                  <a:gd name="T9" fmla="*/ 1 h 538"/>
                  <a:gd name="T10" fmla="*/ 0 w 479"/>
                  <a:gd name="T11" fmla="*/ 1 h 538"/>
                  <a:gd name="T12" fmla="*/ 0 w 479"/>
                  <a:gd name="T13" fmla="*/ 1 h 538"/>
                  <a:gd name="T14" fmla="*/ 0 w 479"/>
                  <a:gd name="T15" fmla="*/ 1 h 538"/>
                  <a:gd name="T16" fmla="*/ 0 w 479"/>
                  <a:gd name="T17" fmla="*/ 1 h 538"/>
                  <a:gd name="T18" fmla="*/ 0 w 479"/>
                  <a:gd name="T19" fmla="*/ 1 h 538"/>
                  <a:gd name="T20" fmla="*/ 0 w 479"/>
                  <a:gd name="T21" fmla="*/ 1 h 538"/>
                  <a:gd name="T22" fmla="*/ 0 w 479"/>
                  <a:gd name="T23" fmla="*/ 1 h 538"/>
                  <a:gd name="T24" fmla="*/ 0 w 479"/>
                  <a:gd name="T25" fmla="*/ 1 h 538"/>
                  <a:gd name="T26" fmla="*/ 0 w 479"/>
                  <a:gd name="T27" fmla="*/ 1 h 538"/>
                  <a:gd name="T28" fmla="*/ 0 w 479"/>
                  <a:gd name="T29" fmla="*/ 1 h 538"/>
                  <a:gd name="T30" fmla="*/ 0 w 479"/>
                  <a:gd name="T31" fmla="*/ 1 h 538"/>
                  <a:gd name="T32" fmla="*/ 0 w 479"/>
                  <a:gd name="T33" fmla="*/ 1 h 538"/>
                  <a:gd name="T34" fmla="*/ 0 w 479"/>
                  <a:gd name="T35" fmla="*/ 1 h 538"/>
                  <a:gd name="T36" fmla="*/ 0 w 479"/>
                  <a:gd name="T37" fmla="*/ 1 h 538"/>
                  <a:gd name="T38" fmla="*/ 0 w 479"/>
                  <a:gd name="T39" fmla="*/ 1 h 538"/>
                  <a:gd name="T40" fmla="*/ 0 w 479"/>
                  <a:gd name="T41" fmla="*/ 1 h 538"/>
                  <a:gd name="T42" fmla="*/ 0 w 479"/>
                  <a:gd name="T43" fmla="*/ 1 h 538"/>
                  <a:gd name="T44" fmla="*/ 0 w 479"/>
                  <a:gd name="T45" fmla="*/ 1 h 538"/>
                  <a:gd name="T46" fmla="*/ 0 w 479"/>
                  <a:gd name="T47" fmla="*/ 1 h 538"/>
                  <a:gd name="T48" fmla="*/ 0 w 479"/>
                  <a:gd name="T49" fmla="*/ 1 h 538"/>
                  <a:gd name="T50" fmla="*/ 0 w 479"/>
                  <a:gd name="T51" fmla="*/ 1 h 538"/>
                  <a:gd name="T52" fmla="*/ 0 w 479"/>
                  <a:gd name="T53" fmla="*/ 1 h 538"/>
                  <a:gd name="T54" fmla="*/ 0 w 479"/>
                  <a:gd name="T55" fmla="*/ 1 h 538"/>
                  <a:gd name="T56" fmla="*/ 0 w 479"/>
                  <a:gd name="T57" fmla="*/ 1 h 538"/>
                  <a:gd name="T58" fmla="*/ 0 w 479"/>
                  <a:gd name="T59" fmla="*/ 1 h 538"/>
                  <a:gd name="T60" fmla="*/ 0 w 479"/>
                  <a:gd name="T61" fmla="*/ 1 h 538"/>
                  <a:gd name="T62" fmla="*/ 0 w 479"/>
                  <a:gd name="T63" fmla="*/ 1 h 538"/>
                  <a:gd name="T64" fmla="*/ 0 w 479"/>
                  <a:gd name="T65" fmla="*/ 1 h 538"/>
                  <a:gd name="T66" fmla="*/ 0 w 479"/>
                  <a:gd name="T67" fmla="*/ 1 h 538"/>
                  <a:gd name="T68" fmla="*/ 0 w 479"/>
                  <a:gd name="T69" fmla="*/ 1 h 538"/>
                  <a:gd name="T70" fmla="*/ 0 w 479"/>
                  <a:gd name="T71" fmla="*/ 1 h 538"/>
                  <a:gd name="T72" fmla="*/ 0 w 479"/>
                  <a:gd name="T73" fmla="*/ 1 h 538"/>
                  <a:gd name="T74" fmla="*/ 0 w 479"/>
                  <a:gd name="T75" fmla="*/ 1 h 538"/>
                  <a:gd name="T76" fmla="*/ 0 w 479"/>
                  <a:gd name="T77" fmla="*/ 1 h 538"/>
                  <a:gd name="T78" fmla="*/ 0 w 479"/>
                  <a:gd name="T79" fmla="*/ 1 h 538"/>
                  <a:gd name="T80" fmla="*/ 0 w 479"/>
                  <a:gd name="T81" fmla="*/ 1 h 538"/>
                  <a:gd name="T82" fmla="*/ 0 w 479"/>
                  <a:gd name="T83" fmla="*/ 1 h 538"/>
                  <a:gd name="T84" fmla="*/ 0 w 479"/>
                  <a:gd name="T85" fmla="*/ 1 h 538"/>
                  <a:gd name="T86" fmla="*/ 0 w 479"/>
                  <a:gd name="T87" fmla="*/ 1 h 538"/>
                  <a:gd name="T88" fmla="*/ 0 w 479"/>
                  <a:gd name="T89" fmla="*/ 1 h 538"/>
                  <a:gd name="T90" fmla="*/ 0 w 479"/>
                  <a:gd name="T91" fmla="*/ 1 h 538"/>
                  <a:gd name="T92" fmla="*/ 0 w 479"/>
                  <a:gd name="T93" fmla="*/ 1 h 538"/>
                  <a:gd name="T94" fmla="*/ 0 w 479"/>
                  <a:gd name="T95" fmla="*/ 1 h 538"/>
                  <a:gd name="T96" fmla="*/ 0 w 479"/>
                  <a:gd name="T97" fmla="*/ 1 h 538"/>
                  <a:gd name="T98" fmla="*/ 0 w 479"/>
                  <a:gd name="T99" fmla="*/ 1 h 538"/>
                  <a:gd name="T100" fmla="*/ 0 w 479"/>
                  <a:gd name="T101" fmla="*/ 1 h 538"/>
                  <a:gd name="T102" fmla="*/ 0 w 479"/>
                  <a:gd name="T103" fmla="*/ 1 h 538"/>
                  <a:gd name="T104" fmla="*/ 0 w 479"/>
                  <a:gd name="T105" fmla="*/ 1 h 538"/>
                  <a:gd name="T106" fmla="*/ 0 w 479"/>
                  <a:gd name="T107" fmla="*/ 0 h 538"/>
                  <a:gd name="T108" fmla="*/ 0 w 479"/>
                  <a:gd name="T109" fmla="*/ 1 h 538"/>
                  <a:gd name="T110" fmla="*/ 0 w 479"/>
                  <a:gd name="T111" fmla="*/ 1 h 53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79"/>
                  <a:gd name="T169" fmla="*/ 0 h 538"/>
                  <a:gd name="T170" fmla="*/ 479 w 479"/>
                  <a:gd name="T171" fmla="*/ 538 h 53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79" h="538">
                    <a:moveTo>
                      <a:pt x="157" y="2"/>
                    </a:moveTo>
                    <a:lnTo>
                      <a:pt x="34" y="164"/>
                    </a:lnTo>
                    <a:lnTo>
                      <a:pt x="0" y="335"/>
                    </a:lnTo>
                    <a:lnTo>
                      <a:pt x="230" y="538"/>
                    </a:lnTo>
                    <a:lnTo>
                      <a:pt x="479" y="333"/>
                    </a:lnTo>
                    <a:lnTo>
                      <a:pt x="477" y="331"/>
                    </a:lnTo>
                    <a:lnTo>
                      <a:pt x="475" y="325"/>
                    </a:lnTo>
                    <a:lnTo>
                      <a:pt x="471" y="318"/>
                    </a:lnTo>
                    <a:lnTo>
                      <a:pt x="469" y="308"/>
                    </a:lnTo>
                    <a:lnTo>
                      <a:pt x="465" y="301"/>
                    </a:lnTo>
                    <a:lnTo>
                      <a:pt x="464" y="295"/>
                    </a:lnTo>
                    <a:lnTo>
                      <a:pt x="460" y="287"/>
                    </a:lnTo>
                    <a:lnTo>
                      <a:pt x="458" y="280"/>
                    </a:lnTo>
                    <a:lnTo>
                      <a:pt x="456" y="270"/>
                    </a:lnTo>
                    <a:lnTo>
                      <a:pt x="452" y="263"/>
                    </a:lnTo>
                    <a:lnTo>
                      <a:pt x="446" y="253"/>
                    </a:lnTo>
                    <a:lnTo>
                      <a:pt x="445" y="246"/>
                    </a:lnTo>
                    <a:lnTo>
                      <a:pt x="439" y="236"/>
                    </a:lnTo>
                    <a:lnTo>
                      <a:pt x="433" y="227"/>
                    </a:lnTo>
                    <a:lnTo>
                      <a:pt x="427" y="215"/>
                    </a:lnTo>
                    <a:lnTo>
                      <a:pt x="422" y="208"/>
                    </a:lnTo>
                    <a:lnTo>
                      <a:pt x="416" y="196"/>
                    </a:lnTo>
                    <a:lnTo>
                      <a:pt x="408" y="187"/>
                    </a:lnTo>
                    <a:lnTo>
                      <a:pt x="403" y="177"/>
                    </a:lnTo>
                    <a:lnTo>
                      <a:pt x="395" y="166"/>
                    </a:lnTo>
                    <a:lnTo>
                      <a:pt x="386" y="156"/>
                    </a:lnTo>
                    <a:lnTo>
                      <a:pt x="378" y="147"/>
                    </a:lnTo>
                    <a:lnTo>
                      <a:pt x="370" y="135"/>
                    </a:lnTo>
                    <a:lnTo>
                      <a:pt x="361" y="126"/>
                    </a:lnTo>
                    <a:lnTo>
                      <a:pt x="351" y="116"/>
                    </a:lnTo>
                    <a:lnTo>
                      <a:pt x="342" y="107"/>
                    </a:lnTo>
                    <a:lnTo>
                      <a:pt x="332" y="97"/>
                    </a:lnTo>
                    <a:lnTo>
                      <a:pt x="323" y="90"/>
                    </a:lnTo>
                    <a:lnTo>
                      <a:pt x="310" y="80"/>
                    </a:lnTo>
                    <a:lnTo>
                      <a:pt x="300" y="73"/>
                    </a:lnTo>
                    <a:lnTo>
                      <a:pt x="291" y="63"/>
                    </a:lnTo>
                    <a:lnTo>
                      <a:pt x="279" y="57"/>
                    </a:lnTo>
                    <a:lnTo>
                      <a:pt x="270" y="50"/>
                    </a:lnTo>
                    <a:lnTo>
                      <a:pt x="260" y="44"/>
                    </a:lnTo>
                    <a:lnTo>
                      <a:pt x="253" y="38"/>
                    </a:lnTo>
                    <a:lnTo>
                      <a:pt x="245" y="35"/>
                    </a:lnTo>
                    <a:lnTo>
                      <a:pt x="237" y="29"/>
                    </a:lnTo>
                    <a:lnTo>
                      <a:pt x="230" y="25"/>
                    </a:lnTo>
                    <a:lnTo>
                      <a:pt x="222" y="21"/>
                    </a:lnTo>
                    <a:lnTo>
                      <a:pt x="216" y="19"/>
                    </a:lnTo>
                    <a:lnTo>
                      <a:pt x="211" y="16"/>
                    </a:lnTo>
                    <a:lnTo>
                      <a:pt x="205" y="14"/>
                    </a:lnTo>
                    <a:lnTo>
                      <a:pt x="199" y="12"/>
                    </a:lnTo>
                    <a:lnTo>
                      <a:pt x="194" y="10"/>
                    </a:lnTo>
                    <a:lnTo>
                      <a:pt x="184" y="6"/>
                    </a:lnTo>
                    <a:lnTo>
                      <a:pt x="176" y="2"/>
                    </a:lnTo>
                    <a:lnTo>
                      <a:pt x="169" y="2"/>
                    </a:lnTo>
                    <a:lnTo>
                      <a:pt x="167" y="2"/>
                    </a:lnTo>
                    <a:lnTo>
                      <a:pt x="159" y="0"/>
                    </a:lnTo>
                    <a:lnTo>
                      <a:pt x="157" y="2"/>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6" name="Freeform 290"/>
              <p:cNvSpPr>
                <a:spLocks/>
              </p:cNvSpPr>
              <p:nvPr/>
            </p:nvSpPr>
            <p:spPr bwMode="auto">
              <a:xfrm>
                <a:off x="878" y="3849"/>
                <a:ext cx="320" cy="321"/>
              </a:xfrm>
              <a:custGeom>
                <a:avLst/>
                <a:gdLst>
                  <a:gd name="T0" fmla="*/ 1 w 640"/>
                  <a:gd name="T1" fmla="*/ 0 h 641"/>
                  <a:gd name="T2" fmla="*/ 1 w 640"/>
                  <a:gd name="T3" fmla="*/ 1 h 641"/>
                  <a:gd name="T4" fmla="*/ 1 w 640"/>
                  <a:gd name="T5" fmla="*/ 1 h 641"/>
                  <a:gd name="T6" fmla="*/ 0 w 640"/>
                  <a:gd name="T7" fmla="*/ 1 h 641"/>
                  <a:gd name="T8" fmla="*/ 1 w 640"/>
                  <a:gd name="T9" fmla="*/ 1 h 641"/>
                  <a:gd name="T10" fmla="*/ 1 w 640"/>
                  <a:gd name="T11" fmla="*/ 1 h 641"/>
                  <a:gd name="T12" fmla="*/ 1 w 640"/>
                  <a:gd name="T13" fmla="*/ 1 h 641"/>
                  <a:gd name="T14" fmla="*/ 1 w 640"/>
                  <a:gd name="T15" fmla="*/ 0 h 641"/>
                  <a:gd name="T16" fmla="*/ 1 w 640"/>
                  <a:gd name="T17" fmla="*/ 0 h 6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0"/>
                  <a:gd name="T28" fmla="*/ 0 h 641"/>
                  <a:gd name="T29" fmla="*/ 640 w 640"/>
                  <a:gd name="T30" fmla="*/ 641 h 6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 h="641">
                    <a:moveTo>
                      <a:pt x="399" y="0"/>
                    </a:moveTo>
                    <a:lnTo>
                      <a:pt x="292" y="179"/>
                    </a:lnTo>
                    <a:lnTo>
                      <a:pt x="116" y="365"/>
                    </a:lnTo>
                    <a:lnTo>
                      <a:pt x="0" y="589"/>
                    </a:lnTo>
                    <a:lnTo>
                      <a:pt x="486" y="641"/>
                    </a:lnTo>
                    <a:lnTo>
                      <a:pt x="517" y="553"/>
                    </a:lnTo>
                    <a:lnTo>
                      <a:pt x="640" y="154"/>
                    </a:lnTo>
                    <a:lnTo>
                      <a:pt x="399"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7" name="Freeform 291"/>
              <p:cNvSpPr>
                <a:spLocks/>
              </p:cNvSpPr>
              <p:nvPr/>
            </p:nvSpPr>
            <p:spPr bwMode="auto">
              <a:xfrm>
                <a:off x="910" y="3985"/>
                <a:ext cx="158" cy="174"/>
              </a:xfrm>
              <a:custGeom>
                <a:avLst/>
                <a:gdLst>
                  <a:gd name="T0" fmla="*/ 1 w 316"/>
                  <a:gd name="T1" fmla="*/ 0 h 348"/>
                  <a:gd name="T2" fmla="*/ 1 w 316"/>
                  <a:gd name="T3" fmla="*/ 1 h 348"/>
                  <a:gd name="T4" fmla="*/ 0 w 316"/>
                  <a:gd name="T5" fmla="*/ 1 h 348"/>
                  <a:gd name="T6" fmla="*/ 1 w 316"/>
                  <a:gd name="T7" fmla="*/ 1 h 348"/>
                  <a:gd name="T8" fmla="*/ 1 w 316"/>
                  <a:gd name="T9" fmla="*/ 1 h 348"/>
                  <a:gd name="T10" fmla="*/ 1 w 316"/>
                  <a:gd name="T11" fmla="*/ 1 h 348"/>
                  <a:gd name="T12" fmla="*/ 1 w 316"/>
                  <a:gd name="T13" fmla="*/ 0 h 348"/>
                  <a:gd name="T14" fmla="*/ 1 w 316"/>
                  <a:gd name="T15" fmla="*/ 0 h 348"/>
                  <a:gd name="T16" fmla="*/ 0 60000 65536"/>
                  <a:gd name="T17" fmla="*/ 0 60000 65536"/>
                  <a:gd name="T18" fmla="*/ 0 60000 65536"/>
                  <a:gd name="T19" fmla="*/ 0 60000 65536"/>
                  <a:gd name="T20" fmla="*/ 0 60000 65536"/>
                  <a:gd name="T21" fmla="*/ 0 60000 65536"/>
                  <a:gd name="T22" fmla="*/ 0 60000 65536"/>
                  <a:gd name="T23" fmla="*/ 0 60000 65536"/>
                  <a:gd name="T24" fmla="*/ 0 w 316"/>
                  <a:gd name="T25" fmla="*/ 0 h 348"/>
                  <a:gd name="T26" fmla="*/ 316 w 316"/>
                  <a:gd name="T27" fmla="*/ 348 h 3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6" h="348">
                    <a:moveTo>
                      <a:pt x="181" y="0"/>
                    </a:moveTo>
                    <a:lnTo>
                      <a:pt x="74" y="131"/>
                    </a:lnTo>
                    <a:lnTo>
                      <a:pt x="0" y="323"/>
                    </a:lnTo>
                    <a:lnTo>
                      <a:pt x="198" y="348"/>
                    </a:lnTo>
                    <a:lnTo>
                      <a:pt x="185" y="241"/>
                    </a:lnTo>
                    <a:lnTo>
                      <a:pt x="316" y="104"/>
                    </a:lnTo>
                    <a:lnTo>
                      <a:pt x="181"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8" name="Freeform 292"/>
              <p:cNvSpPr>
                <a:spLocks/>
              </p:cNvSpPr>
              <p:nvPr/>
            </p:nvSpPr>
            <p:spPr bwMode="auto">
              <a:xfrm>
                <a:off x="964" y="4036"/>
                <a:ext cx="108" cy="130"/>
              </a:xfrm>
              <a:custGeom>
                <a:avLst/>
                <a:gdLst>
                  <a:gd name="T0" fmla="*/ 1 w 214"/>
                  <a:gd name="T1" fmla="*/ 0 h 260"/>
                  <a:gd name="T2" fmla="*/ 1 w 214"/>
                  <a:gd name="T3" fmla="*/ 1 h 260"/>
                  <a:gd name="T4" fmla="*/ 0 w 214"/>
                  <a:gd name="T5" fmla="*/ 1 h 260"/>
                  <a:gd name="T6" fmla="*/ 1 w 214"/>
                  <a:gd name="T7" fmla="*/ 1 h 260"/>
                  <a:gd name="T8" fmla="*/ 1 w 214"/>
                  <a:gd name="T9" fmla="*/ 0 h 260"/>
                  <a:gd name="T10" fmla="*/ 1 w 214"/>
                  <a:gd name="T11" fmla="*/ 0 h 260"/>
                  <a:gd name="T12" fmla="*/ 0 60000 65536"/>
                  <a:gd name="T13" fmla="*/ 0 60000 65536"/>
                  <a:gd name="T14" fmla="*/ 0 60000 65536"/>
                  <a:gd name="T15" fmla="*/ 0 60000 65536"/>
                  <a:gd name="T16" fmla="*/ 0 60000 65536"/>
                  <a:gd name="T17" fmla="*/ 0 60000 65536"/>
                  <a:gd name="T18" fmla="*/ 0 w 214"/>
                  <a:gd name="T19" fmla="*/ 0 h 260"/>
                  <a:gd name="T20" fmla="*/ 214 w 214"/>
                  <a:gd name="T21" fmla="*/ 260 h 260"/>
                </a:gdLst>
                <a:ahLst/>
                <a:cxnLst>
                  <a:cxn ang="T12">
                    <a:pos x="T0" y="T1"/>
                  </a:cxn>
                  <a:cxn ang="T13">
                    <a:pos x="T2" y="T3"/>
                  </a:cxn>
                  <a:cxn ang="T14">
                    <a:pos x="T4" y="T5"/>
                  </a:cxn>
                  <a:cxn ang="T15">
                    <a:pos x="T6" y="T7"/>
                  </a:cxn>
                  <a:cxn ang="T16">
                    <a:pos x="T8" y="T9"/>
                  </a:cxn>
                  <a:cxn ang="T17">
                    <a:pos x="T10" y="T11"/>
                  </a:cxn>
                </a:cxnLst>
                <a:rect l="T18" t="T19" r="T20" b="T21"/>
                <a:pathLst>
                  <a:path w="214" h="260">
                    <a:moveTo>
                      <a:pt x="214" y="0"/>
                    </a:moveTo>
                    <a:lnTo>
                      <a:pt x="205" y="260"/>
                    </a:lnTo>
                    <a:lnTo>
                      <a:pt x="0" y="235"/>
                    </a:lnTo>
                    <a:lnTo>
                      <a:pt x="89" y="39"/>
                    </a:lnTo>
                    <a:lnTo>
                      <a:pt x="214"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9" name="Freeform 293"/>
              <p:cNvSpPr>
                <a:spLocks/>
              </p:cNvSpPr>
              <p:nvPr/>
            </p:nvSpPr>
            <p:spPr bwMode="auto">
              <a:xfrm>
                <a:off x="1261" y="3727"/>
                <a:ext cx="131" cy="110"/>
              </a:xfrm>
              <a:custGeom>
                <a:avLst/>
                <a:gdLst>
                  <a:gd name="T0" fmla="*/ 1 w 262"/>
                  <a:gd name="T1" fmla="*/ 1 h 220"/>
                  <a:gd name="T2" fmla="*/ 1 w 262"/>
                  <a:gd name="T3" fmla="*/ 1 h 220"/>
                  <a:gd name="T4" fmla="*/ 1 w 262"/>
                  <a:gd name="T5" fmla="*/ 0 h 220"/>
                  <a:gd name="T6" fmla="*/ 0 w 262"/>
                  <a:gd name="T7" fmla="*/ 1 h 220"/>
                  <a:gd name="T8" fmla="*/ 1 w 262"/>
                  <a:gd name="T9" fmla="*/ 1 h 220"/>
                  <a:gd name="T10" fmla="*/ 1 w 262"/>
                  <a:gd name="T11" fmla="*/ 1 h 220"/>
                  <a:gd name="T12" fmla="*/ 0 60000 65536"/>
                  <a:gd name="T13" fmla="*/ 0 60000 65536"/>
                  <a:gd name="T14" fmla="*/ 0 60000 65536"/>
                  <a:gd name="T15" fmla="*/ 0 60000 65536"/>
                  <a:gd name="T16" fmla="*/ 0 60000 65536"/>
                  <a:gd name="T17" fmla="*/ 0 60000 65536"/>
                  <a:gd name="T18" fmla="*/ 0 w 262"/>
                  <a:gd name="T19" fmla="*/ 0 h 220"/>
                  <a:gd name="T20" fmla="*/ 262 w 262"/>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262" h="220">
                    <a:moveTo>
                      <a:pt x="51" y="220"/>
                    </a:moveTo>
                    <a:lnTo>
                      <a:pt x="262" y="98"/>
                    </a:lnTo>
                    <a:lnTo>
                      <a:pt x="213" y="0"/>
                    </a:lnTo>
                    <a:lnTo>
                      <a:pt x="0" y="106"/>
                    </a:lnTo>
                    <a:lnTo>
                      <a:pt x="51" y="22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0" name="Freeform 294"/>
              <p:cNvSpPr>
                <a:spLocks/>
              </p:cNvSpPr>
              <p:nvPr/>
            </p:nvSpPr>
            <p:spPr bwMode="auto">
              <a:xfrm>
                <a:off x="1232" y="3663"/>
                <a:ext cx="135" cy="123"/>
              </a:xfrm>
              <a:custGeom>
                <a:avLst/>
                <a:gdLst>
                  <a:gd name="T0" fmla="*/ 1 w 270"/>
                  <a:gd name="T1" fmla="*/ 1 h 245"/>
                  <a:gd name="T2" fmla="*/ 1 w 270"/>
                  <a:gd name="T3" fmla="*/ 1 h 245"/>
                  <a:gd name="T4" fmla="*/ 1 w 270"/>
                  <a:gd name="T5" fmla="*/ 0 h 245"/>
                  <a:gd name="T6" fmla="*/ 0 w 270"/>
                  <a:gd name="T7" fmla="*/ 1 h 245"/>
                  <a:gd name="T8" fmla="*/ 1 w 270"/>
                  <a:gd name="T9" fmla="*/ 1 h 245"/>
                  <a:gd name="T10" fmla="*/ 1 w 270"/>
                  <a:gd name="T11" fmla="*/ 1 h 245"/>
                  <a:gd name="T12" fmla="*/ 0 60000 65536"/>
                  <a:gd name="T13" fmla="*/ 0 60000 65536"/>
                  <a:gd name="T14" fmla="*/ 0 60000 65536"/>
                  <a:gd name="T15" fmla="*/ 0 60000 65536"/>
                  <a:gd name="T16" fmla="*/ 0 60000 65536"/>
                  <a:gd name="T17" fmla="*/ 0 60000 65536"/>
                  <a:gd name="T18" fmla="*/ 0 w 270"/>
                  <a:gd name="T19" fmla="*/ 0 h 245"/>
                  <a:gd name="T20" fmla="*/ 270 w 270"/>
                  <a:gd name="T21" fmla="*/ 245 h 245"/>
                </a:gdLst>
                <a:ahLst/>
                <a:cxnLst>
                  <a:cxn ang="T12">
                    <a:pos x="T0" y="T1"/>
                  </a:cxn>
                  <a:cxn ang="T13">
                    <a:pos x="T2" y="T3"/>
                  </a:cxn>
                  <a:cxn ang="T14">
                    <a:pos x="T4" y="T5"/>
                  </a:cxn>
                  <a:cxn ang="T15">
                    <a:pos x="T6" y="T7"/>
                  </a:cxn>
                  <a:cxn ang="T16">
                    <a:pos x="T8" y="T9"/>
                  </a:cxn>
                  <a:cxn ang="T17">
                    <a:pos x="T10" y="T11"/>
                  </a:cxn>
                </a:cxnLst>
                <a:rect l="T18" t="T19" r="T20" b="T21"/>
                <a:pathLst>
                  <a:path w="270" h="245">
                    <a:moveTo>
                      <a:pt x="64" y="245"/>
                    </a:moveTo>
                    <a:lnTo>
                      <a:pt x="270" y="105"/>
                    </a:lnTo>
                    <a:lnTo>
                      <a:pt x="184" y="0"/>
                    </a:lnTo>
                    <a:lnTo>
                      <a:pt x="0" y="149"/>
                    </a:lnTo>
                    <a:lnTo>
                      <a:pt x="64" y="245"/>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1" name="Freeform 295"/>
              <p:cNvSpPr>
                <a:spLocks/>
              </p:cNvSpPr>
              <p:nvPr/>
            </p:nvSpPr>
            <p:spPr bwMode="auto">
              <a:xfrm>
                <a:off x="1186" y="3619"/>
                <a:ext cx="134" cy="121"/>
              </a:xfrm>
              <a:custGeom>
                <a:avLst/>
                <a:gdLst>
                  <a:gd name="T0" fmla="*/ 1 w 268"/>
                  <a:gd name="T1" fmla="*/ 1 h 241"/>
                  <a:gd name="T2" fmla="*/ 1 w 268"/>
                  <a:gd name="T3" fmla="*/ 1 h 241"/>
                  <a:gd name="T4" fmla="*/ 1 w 268"/>
                  <a:gd name="T5" fmla="*/ 0 h 241"/>
                  <a:gd name="T6" fmla="*/ 0 w 268"/>
                  <a:gd name="T7" fmla="*/ 1 h 241"/>
                  <a:gd name="T8" fmla="*/ 1 w 268"/>
                  <a:gd name="T9" fmla="*/ 1 h 241"/>
                  <a:gd name="T10" fmla="*/ 1 w 268"/>
                  <a:gd name="T11" fmla="*/ 1 h 241"/>
                  <a:gd name="T12" fmla="*/ 0 60000 65536"/>
                  <a:gd name="T13" fmla="*/ 0 60000 65536"/>
                  <a:gd name="T14" fmla="*/ 0 60000 65536"/>
                  <a:gd name="T15" fmla="*/ 0 60000 65536"/>
                  <a:gd name="T16" fmla="*/ 0 60000 65536"/>
                  <a:gd name="T17" fmla="*/ 0 60000 65536"/>
                  <a:gd name="T18" fmla="*/ 0 w 268"/>
                  <a:gd name="T19" fmla="*/ 0 h 241"/>
                  <a:gd name="T20" fmla="*/ 268 w 268"/>
                  <a:gd name="T21" fmla="*/ 241 h 241"/>
                </a:gdLst>
                <a:ahLst/>
                <a:cxnLst>
                  <a:cxn ang="T12">
                    <a:pos x="T0" y="T1"/>
                  </a:cxn>
                  <a:cxn ang="T13">
                    <a:pos x="T2" y="T3"/>
                  </a:cxn>
                  <a:cxn ang="T14">
                    <a:pos x="T4" y="T5"/>
                  </a:cxn>
                  <a:cxn ang="T15">
                    <a:pos x="T6" y="T7"/>
                  </a:cxn>
                  <a:cxn ang="T16">
                    <a:pos x="T8" y="T9"/>
                  </a:cxn>
                  <a:cxn ang="T17">
                    <a:pos x="T10" y="T11"/>
                  </a:cxn>
                </a:cxnLst>
                <a:rect l="T18" t="T19" r="T20" b="T21"/>
                <a:pathLst>
                  <a:path w="268" h="241">
                    <a:moveTo>
                      <a:pt x="97" y="241"/>
                    </a:moveTo>
                    <a:lnTo>
                      <a:pt x="268" y="72"/>
                    </a:lnTo>
                    <a:lnTo>
                      <a:pt x="188" y="0"/>
                    </a:lnTo>
                    <a:lnTo>
                      <a:pt x="0" y="159"/>
                    </a:lnTo>
                    <a:lnTo>
                      <a:pt x="97" y="241"/>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2" name="Freeform 296"/>
              <p:cNvSpPr>
                <a:spLocks/>
              </p:cNvSpPr>
              <p:nvPr/>
            </p:nvSpPr>
            <p:spPr bwMode="auto">
              <a:xfrm>
                <a:off x="1151" y="3565"/>
                <a:ext cx="120" cy="135"/>
              </a:xfrm>
              <a:custGeom>
                <a:avLst/>
                <a:gdLst>
                  <a:gd name="T0" fmla="*/ 0 w 242"/>
                  <a:gd name="T1" fmla="*/ 1 h 270"/>
                  <a:gd name="T2" fmla="*/ 0 w 242"/>
                  <a:gd name="T3" fmla="*/ 0 h 270"/>
                  <a:gd name="T4" fmla="*/ 0 w 242"/>
                  <a:gd name="T5" fmla="*/ 1 h 270"/>
                  <a:gd name="T6" fmla="*/ 0 w 242"/>
                  <a:gd name="T7" fmla="*/ 1 h 270"/>
                  <a:gd name="T8" fmla="*/ 0 w 242"/>
                  <a:gd name="T9" fmla="*/ 1 h 270"/>
                  <a:gd name="T10" fmla="*/ 0 w 242"/>
                  <a:gd name="T11" fmla="*/ 1 h 270"/>
                  <a:gd name="T12" fmla="*/ 0 60000 65536"/>
                  <a:gd name="T13" fmla="*/ 0 60000 65536"/>
                  <a:gd name="T14" fmla="*/ 0 60000 65536"/>
                  <a:gd name="T15" fmla="*/ 0 60000 65536"/>
                  <a:gd name="T16" fmla="*/ 0 60000 65536"/>
                  <a:gd name="T17" fmla="*/ 0 60000 65536"/>
                  <a:gd name="T18" fmla="*/ 0 w 242"/>
                  <a:gd name="T19" fmla="*/ 0 h 270"/>
                  <a:gd name="T20" fmla="*/ 242 w 242"/>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242" h="270">
                    <a:moveTo>
                      <a:pt x="0" y="232"/>
                    </a:moveTo>
                    <a:lnTo>
                      <a:pt x="126" y="0"/>
                    </a:lnTo>
                    <a:lnTo>
                      <a:pt x="242" y="73"/>
                    </a:lnTo>
                    <a:lnTo>
                      <a:pt x="76" y="270"/>
                    </a:lnTo>
                    <a:lnTo>
                      <a:pt x="0" y="232"/>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3" name="Freeform 297"/>
              <p:cNvSpPr>
                <a:spLocks/>
              </p:cNvSpPr>
              <p:nvPr/>
            </p:nvSpPr>
            <p:spPr bwMode="auto">
              <a:xfrm>
                <a:off x="1252" y="3488"/>
                <a:ext cx="112" cy="90"/>
              </a:xfrm>
              <a:custGeom>
                <a:avLst/>
                <a:gdLst>
                  <a:gd name="T0" fmla="*/ 0 w 222"/>
                  <a:gd name="T1" fmla="*/ 1 h 179"/>
                  <a:gd name="T2" fmla="*/ 1 w 222"/>
                  <a:gd name="T3" fmla="*/ 1 h 179"/>
                  <a:gd name="T4" fmla="*/ 1 w 222"/>
                  <a:gd name="T5" fmla="*/ 1 h 179"/>
                  <a:gd name="T6" fmla="*/ 1 w 222"/>
                  <a:gd name="T7" fmla="*/ 0 h 179"/>
                  <a:gd name="T8" fmla="*/ 0 w 222"/>
                  <a:gd name="T9" fmla="*/ 1 h 179"/>
                  <a:gd name="T10" fmla="*/ 0 w 222"/>
                  <a:gd name="T11" fmla="*/ 1 h 179"/>
                  <a:gd name="T12" fmla="*/ 0 60000 65536"/>
                  <a:gd name="T13" fmla="*/ 0 60000 65536"/>
                  <a:gd name="T14" fmla="*/ 0 60000 65536"/>
                  <a:gd name="T15" fmla="*/ 0 60000 65536"/>
                  <a:gd name="T16" fmla="*/ 0 60000 65536"/>
                  <a:gd name="T17" fmla="*/ 0 60000 65536"/>
                  <a:gd name="T18" fmla="*/ 0 w 222"/>
                  <a:gd name="T19" fmla="*/ 0 h 179"/>
                  <a:gd name="T20" fmla="*/ 222 w 222"/>
                  <a:gd name="T21" fmla="*/ 179 h 179"/>
                </a:gdLst>
                <a:ahLst/>
                <a:cxnLst>
                  <a:cxn ang="T12">
                    <a:pos x="T0" y="T1"/>
                  </a:cxn>
                  <a:cxn ang="T13">
                    <a:pos x="T2" y="T3"/>
                  </a:cxn>
                  <a:cxn ang="T14">
                    <a:pos x="T4" y="T5"/>
                  </a:cxn>
                  <a:cxn ang="T15">
                    <a:pos x="T6" y="T7"/>
                  </a:cxn>
                  <a:cxn ang="T16">
                    <a:pos x="T8" y="T9"/>
                  </a:cxn>
                  <a:cxn ang="T17">
                    <a:pos x="T10" y="T11"/>
                  </a:cxn>
                </a:cxnLst>
                <a:rect l="T18" t="T19" r="T20" b="T21"/>
                <a:pathLst>
                  <a:path w="222" h="179">
                    <a:moveTo>
                      <a:pt x="0" y="107"/>
                    </a:moveTo>
                    <a:lnTo>
                      <a:pt x="78" y="179"/>
                    </a:lnTo>
                    <a:lnTo>
                      <a:pt x="222" y="67"/>
                    </a:lnTo>
                    <a:lnTo>
                      <a:pt x="205" y="0"/>
                    </a:lnTo>
                    <a:lnTo>
                      <a:pt x="0" y="107"/>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4" name="Freeform 298"/>
              <p:cNvSpPr>
                <a:spLocks/>
              </p:cNvSpPr>
              <p:nvPr/>
            </p:nvSpPr>
            <p:spPr bwMode="auto">
              <a:xfrm>
                <a:off x="1314" y="3541"/>
                <a:ext cx="121" cy="95"/>
              </a:xfrm>
              <a:custGeom>
                <a:avLst/>
                <a:gdLst>
                  <a:gd name="T0" fmla="*/ 1 w 242"/>
                  <a:gd name="T1" fmla="*/ 0 h 188"/>
                  <a:gd name="T2" fmla="*/ 0 w 242"/>
                  <a:gd name="T3" fmla="*/ 1 h 188"/>
                  <a:gd name="T4" fmla="*/ 1 w 242"/>
                  <a:gd name="T5" fmla="*/ 1 h 188"/>
                  <a:gd name="T6" fmla="*/ 1 w 242"/>
                  <a:gd name="T7" fmla="*/ 1 h 188"/>
                  <a:gd name="T8" fmla="*/ 1 w 242"/>
                  <a:gd name="T9" fmla="*/ 0 h 188"/>
                  <a:gd name="T10" fmla="*/ 1 w 242"/>
                  <a:gd name="T11" fmla="*/ 0 h 188"/>
                  <a:gd name="T12" fmla="*/ 0 60000 65536"/>
                  <a:gd name="T13" fmla="*/ 0 60000 65536"/>
                  <a:gd name="T14" fmla="*/ 0 60000 65536"/>
                  <a:gd name="T15" fmla="*/ 0 60000 65536"/>
                  <a:gd name="T16" fmla="*/ 0 60000 65536"/>
                  <a:gd name="T17" fmla="*/ 0 60000 65536"/>
                  <a:gd name="T18" fmla="*/ 0 w 242"/>
                  <a:gd name="T19" fmla="*/ 0 h 188"/>
                  <a:gd name="T20" fmla="*/ 242 w 242"/>
                  <a:gd name="T21" fmla="*/ 188 h 188"/>
                </a:gdLst>
                <a:ahLst/>
                <a:cxnLst>
                  <a:cxn ang="T12">
                    <a:pos x="T0" y="T1"/>
                  </a:cxn>
                  <a:cxn ang="T13">
                    <a:pos x="T2" y="T3"/>
                  </a:cxn>
                  <a:cxn ang="T14">
                    <a:pos x="T4" y="T5"/>
                  </a:cxn>
                  <a:cxn ang="T15">
                    <a:pos x="T6" y="T7"/>
                  </a:cxn>
                  <a:cxn ang="T16">
                    <a:pos x="T8" y="T9"/>
                  </a:cxn>
                  <a:cxn ang="T17">
                    <a:pos x="T10" y="T11"/>
                  </a:cxn>
                </a:cxnLst>
                <a:rect l="T18" t="T19" r="T20" b="T21"/>
                <a:pathLst>
                  <a:path w="242" h="188">
                    <a:moveTo>
                      <a:pt x="200" y="0"/>
                    </a:moveTo>
                    <a:lnTo>
                      <a:pt x="0" y="110"/>
                    </a:lnTo>
                    <a:lnTo>
                      <a:pt x="74" y="188"/>
                    </a:lnTo>
                    <a:lnTo>
                      <a:pt x="242" y="66"/>
                    </a:lnTo>
                    <a:lnTo>
                      <a:pt x="200" y="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5" name="Freeform 299"/>
              <p:cNvSpPr>
                <a:spLocks/>
              </p:cNvSpPr>
              <p:nvPr/>
            </p:nvSpPr>
            <p:spPr bwMode="auto">
              <a:xfrm>
                <a:off x="1359" y="3623"/>
                <a:ext cx="107" cy="69"/>
              </a:xfrm>
              <a:custGeom>
                <a:avLst/>
                <a:gdLst>
                  <a:gd name="T0" fmla="*/ 1 w 214"/>
                  <a:gd name="T1" fmla="*/ 0 h 137"/>
                  <a:gd name="T2" fmla="*/ 0 w 214"/>
                  <a:gd name="T3" fmla="*/ 1 h 137"/>
                  <a:gd name="T4" fmla="*/ 1 w 214"/>
                  <a:gd name="T5" fmla="*/ 1 h 137"/>
                  <a:gd name="T6" fmla="*/ 1 w 214"/>
                  <a:gd name="T7" fmla="*/ 1 h 137"/>
                  <a:gd name="T8" fmla="*/ 1 w 214"/>
                  <a:gd name="T9" fmla="*/ 0 h 137"/>
                  <a:gd name="T10" fmla="*/ 1 w 214"/>
                  <a:gd name="T11" fmla="*/ 0 h 137"/>
                  <a:gd name="T12" fmla="*/ 0 60000 65536"/>
                  <a:gd name="T13" fmla="*/ 0 60000 65536"/>
                  <a:gd name="T14" fmla="*/ 0 60000 65536"/>
                  <a:gd name="T15" fmla="*/ 0 60000 65536"/>
                  <a:gd name="T16" fmla="*/ 0 60000 65536"/>
                  <a:gd name="T17" fmla="*/ 0 60000 65536"/>
                  <a:gd name="T18" fmla="*/ 0 w 214"/>
                  <a:gd name="T19" fmla="*/ 0 h 137"/>
                  <a:gd name="T20" fmla="*/ 214 w 214"/>
                  <a:gd name="T21" fmla="*/ 137 h 137"/>
                </a:gdLst>
                <a:ahLst/>
                <a:cxnLst>
                  <a:cxn ang="T12">
                    <a:pos x="T0" y="T1"/>
                  </a:cxn>
                  <a:cxn ang="T13">
                    <a:pos x="T2" y="T3"/>
                  </a:cxn>
                  <a:cxn ang="T14">
                    <a:pos x="T4" y="T5"/>
                  </a:cxn>
                  <a:cxn ang="T15">
                    <a:pos x="T6" y="T7"/>
                  </a:cxn>
                  <a:cxn ang="T16">
                    <a:pos x="T8" y="T9"/>
                  </a:cxn>
                  <a:cxn ang="T17">
                    <a:pos x="T10" y="T11"/>
                  </a:cxn>
                </a:cxnLst>
                <a:rect l="T18" t="T19" r="T20" b="T21"/>
                <a:pathLst>
                  <a:path w="214" h="137">
                    <a:moveTo>
                      <a:pt x="171" y="0"/>
                    </a:moveTo>
                    <a:lnTo>
                      <a:pt x="0" y="61"/>
                    </a:lnTo>
                    <a:lnTo>
                      <a:pt x="57" y="137"/>
                    </a:lnTo>
                    <a:lnTo>
                      <a:pt x="214" y="57"/>
                    </a:lnTo>
                    <a:lnTo>
                      <a:pt x="171" y="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6" name="Freeform 300"/>
              <p:cNvSpPr>
                <a:spLocks/>
              </p:cNvSpPr>
              <p:nvPr/>
            </p:nvSpPr>
            <p:spPr bwMode="auto">
              <a:xfrm>
                <a:off x="1394" y="3691"/>
                <a:ext cx="92" cy="63"/>
              </a:xfrm>
              <a:custGeom>
                <a:avLst/>
                <a:gdLst>
                  <a:gd name="T0" fmla="*/ 1 w 184"/>
                  <a:gd name="T1" fmla="*/ 0 h 128"/>
                  <a:gd name="T2" fmla="*/ 0 w 184"/>
                  <a:gd name="T3" fmla="*/ 0 h 128"/>
                  <a:gd name="T4" fmla="*/ 1 w 184"/>
                  <a:gd name="T5" fmla="*/ 0 h 128"/>
                  <a:gd name="T6" fmla="*/ 1 w 184"/>
                  <a:gd name="T7" fmla="*/ 0 h 128"/>
                  <a:gd name="T8" fmla="*/ 1 w 184"/>
                  <a:gd name="T9" fmla="*/ 0 h 128"/>
                  <a:gd name="T10" fmla="*/ 1 w 184"/>
                  <a:gd name="T11" fmla="*/ 0 h 128"/>
                  <a:gd name="T12" fmla="*/ 0 60000 65536"/>
                  <a:gd name="T13" fmla="*/ 0 60000 65536"/>
                  <a:gd name="T14" fmla="*/ 0 60000 65536"/>
                  <a:gd name="T15" fmla="*/ 0 60000 65536"/>
                  <a:gd name="T16" fmla="*/ 0 60000 65536"/>
                  <a:gd name="T17" fmla="*/ 0 60000 65536"/>
                  <a:gd name="T18" fmla="*/ 0 w 184"/>
                  <a:gd name="T19" fmla="*/ 0 h 128"/>
                  <a:gd name="T20" fmla="*/ 184 w 184"/>
                  <a:gd name="T21" fmla="*/ 128 h 128"/>
                </a:gdLst>
                <a:ahLst/>
                <a:cxnLst>
                  <a:cxn ang="T12">
                    <a:pos x="T0" y="T1"/>
                  </a:cxn>
                  <a:cxn ang="T13">
                    <a:pos x="T2" y="T3"/>
                  </a:cxn>
                  <a:cxn ang="T14">
                    <a:pos x="T4" y="T5"/>
                  </a:cxn>
                  <a:cxn ang="T15">
                    <a:pos x="T6" y="T7"/>
                  </a:cxn>
                  <a:cxn ang="T16">
                    <a:pos x="T8" y="T9"/>
                  </a:cxn>
                  <a:cxn ang="T17">
                    <a:pos x="T10" y="T11"/>
                  </a:cxn>
                </a:cxnLst>
                <a:rect l="T18" t="T19" r="T20" b="T21"/>
                <a:pathLst>
                  <a:path w="184" h="128">
                    <a:moveTo>
                      <a:pt x="163" y="0"/>
                    </a:moveTo>
                    <a:lnTo>
                      <a:pt x="0" y="46"/>
                    </a:lnTo>
                    <a:lnTo>
                      <a:pt x="70" y="128"/>
                    </a:lnTo>
                    <a:lnTo>
                      <a:pt x="184" y="38"/>
                    </a:lnTo>
                    <a:lnTo>
                      <a:pt x="163" y="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7" name="Freeform 301"/>
              <p:cNvSpPr>
                <a:spLocks/>
              </p:cNvSpPr>
              <p:nvPr/>
            </p:nvSpPr>
            <p:spPr bwMode="auto">
              <a:xfrm>
                <a:off x="1228" y="3547"/>
                <a:ext cx="55" cy="53"/>
              </a:xfrm>
              <a:custGeom>
                <a:avLst/>
                <a:gdLst>
                  <a:gd name="T0" fmla="*/ 0 w 111"/>
                  <a:gd name="T1" fmla="*/ 0 h 107"/>
                  <a:gd name="T2" fmla="*/ 0 w 111"/>
                  <a:gd name="T3" fmla="*/ 0 h 107"/>
                  <a:gd name="T4" fmla="*/ 0 w 111"/>
                  <a:gd name="T5" fmla="*/ 0 h 107"/>
                  <a:gd name="T6" fmla="*/ 0 w 111"/>
                  <a:gd name="T7" fmla="*/ 0 h 107"/>
                  <a:gd name="T8" fmla="*/ 0 w 111"/>
                  <a:gd name="T9" fmla="*/ 0 h 107"/>
                  <a:gd name="T10" fmla="*/ 0 w 111"/>
                  <a:gd name="T11" fmla="*/ 0 h 107"/>
                  <a:gd name="T12" fmla="*/ 0 w 111"/>
                  <a:gd name="T13" fmla="*/ 0 h 107"/>
                  <a:gd name="T14" fmla="*/ 0 w 111"/>
                  <a:gd name="T15" fmla="*/ 0 h 107"/>
                  <a:gd name="T16" fmla="*/ 0 w 111"/>
                  <a:gd name="T17" fmla="*/ 0 h 107"/>
                  <a:gd name="T18" fmla="*/ 0 w 111"/>
                  <a:gd name="T19" fmla="*/ 0 h 107"/>
                  <a:gd name="T20" fmla="*/ 0 w 111"/>
                  <a:gd name="T21" fmla="*/ 0 h 107"/>
                  <a:gd name="T22" fmla="*/ 0 w 111"/>
                  <a:gd name="T23" fmla="*/ 0 h 107"/>
                  <a:gd name="T24" fmla="*/ 0 w 111"/>
                  <a:gd name="T25" fmla="*/ 0 h 107"/>
                  <a:gd name="T26" fmla="*/ 0 w 111"/>
                  <a:gd name="T27" fmla="*/ 0 h 107"/>
                  <a:gd name="T28" fmla="*/ 0 w 111"/>
                  <a:gd name="T29" fmla="*/ 0 h 107"/>
                  <a:gd name="T30" fmla="*/ 0 w 111"/>
                  <a:gd name="T31" fmla="*/ 0 h 107"/>
                  <a:gd name="T32" fmla="*/ 0 w 111"/>
                  <a:gd name="T33" fmla="*/ 0 h 107"/>
                  <a:gd name="T34" fmla="*/ 0 w 111"/>
                  <a:gd name="T35" fmla="*/ 0 h 107"/>
                  <a:gd name="T36" fmla="*/ 0 w 111"/>
                  <a:gd name="T37" fmla="*/ 0 h 107"/>
                  <a:gd name="T38" fmla="*/ 0 w 111"/>
                  <a:gd name="T39" fmla="*/ 0 h 107"/>
                  <a:gd name="T40" fmla="*/ 0 w 111"/>
                  <a:gd name="T41" fmla="*/ 0 h 107"/>
                  <a:gd name="T42" fmla="*/ 0 w 111"/>
                  <a:gd name="T43" fmla="*/ 0 h 107"/>
                  <a:gd name="T44" fmla="*/ 0 w 111"/>
                  <a:gd name="T45" fmla="*/ 0 h 107"/>
                  <a:gd name="T46" fmla="*/ 0 w 111"/>
                  <a:gd name="T47" fmla="*/ 0 h 107"/>
                  <a:gd name="T48" fmla="*/ 0 w 111"/>
                  <a:gd name="T49" fmla="*/ 0 h 107"/>
                  <a:gd name="T50" fmla="*/ 0 w 111"/>
                  <a:gd name="T51" fmla="*/ 0 h 107"/>
                  <a:gd name="T52" fmla="*/ 0 w 111"/>
                  <a:gd name="T53" fmla="*/ 0 h 107"/>
                  <a:gd name="T54" fmla="*/ 0 w 111"/>
                  <a:gd name="T55" fmla="*/ 0 h 107"/>
                  <a:gd name="T56" fmla="*/ 0 w 111"/>
                  <a:gd name="T57" fmla="*/ 0 h 107"/>
                  <a:gd name="T58" fmla="*/ 0 w 111"/>
                  <a:gd name="T59" fmla="*/ 0 h 107"/>
                  <a:gd name="T60" fmla="*/ 0 w 111"/>
                  <a:gd name="T61" fmla="*/ 0 h 107"/>
                  <a:gd name="T62" fmla="*/ 0 w 111"/>
                  <a:gd name="T63" fmla="*/ 0 h 107"/>
                  <a:gd name="T64" fmla="*/ 0 w 111"/>
                  <a:gd name="T65" fmla="*/ 0 h 107"/>
                  <a:gd name="T66" fmla="*/ 0 w 111"/>
                  <a:gd name="T67" fmla="*/ 0 h 10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1"/>
                  <a:gd name="T103" fmla="*/ 0 h 107"/>
                  <a:gd name="T104" fmla="*/ 111 w 111"/>
                  <a:gd name="T105" fmla="*/ 107 h 10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1" h="107">
                    <a:moveTo>
                      <a:pt x="44" y="105"/>
                    </a:moveTo>
                    <a:lnTo>
                      <a:pt x="53" y="105"/>
                    </a:lnTo>
                    <a:lnTo>
                      <a:pt x="65" y="107"/>
                    </a:lnTo>
                    <a:lnTo>
                      <a:pt x="74" y="103"/>
                    </a:lnTo>
                    <a:lnTo>
                      <a:pt x="86" y="101"/>
                    </a:lnTo>
                    <a:lnTo>
                      <a:pt x="93" y="95"/>
                    </a:lnTo>
                    <a:lnTo>
                      <a:pt x="101" y="88"/>
                    </a:lnTo>
                    <a:lnTo>
                      <a:pt x="107" y="78"/>
                    </a:lnTo>
                    <a:lnTo>
                      <a:pt x="111" y="69"/>
                    </a:lnTo>
                    <a:lnTo>
                      <a:pt x="111" y="57"/>
                    </a:lnTo>
                    <a:lnTo>
                      <a:pt x="111" y="48"/>
                    </a:lnTo>
                    <a:lnTo>
                      <a:pt x="107" y="36"/>
                    </a:lnTo>
                    <a:lnTo>
                      <a:pt x="103" y="29"/>
                    </a:lnTo>
                    <a:lnTo>
                      <a:pt x="95" y="19"/>
                    </a:lnTo>
                    <a:lnTo>
                      <a:pt x="88" y="12"/>
                    </a:lnTo>
                    <a:lnTo>
                      <a:pt x="78" y="6"/>
                    </a:lnTo>
                    <a:lnTo>
                      <a:pt x="69" y="4"/>
                    </a:lnTo>
                    <a:lnTo>
                      <a:pt x="57" y="0"/>
                    </a:lnTo>
                    <a:lnTo>
                      <a:pt x="46" y="0"/>
                    </a:lnTo>
                    <a:lnTo>
                      <a:pt x="34" y="4"/>
                    </a:lnTo>
                    <a:lnTo>
                      <a:pt x="27" y="10"/>
                    </a:lnTo>
                    <a:lnTo>
                      <a:pt x="17" y="14"/>
                    </a:lnTo>
                    <a:lnTo>
                      <a:pt x="12" y="21"/>
                    </a:lnTo>
                    <a:lnTo>
                      <a:pt x="6" y="31"/>
                    </a:lnTo>
                    <a:lnTo>
                      <a:pt x="2" y="42"/>
                    </a:lnTo>
                    <a:lnTo>
                      <a:pt x="0" y="52"/>
                    </a:lnTo>
                    <a:lnTo>
                      <a:pt x="0" y="61"/>
                    </a:lnTo>
                    <a:lnTo>
                      <a:pt x="2" y="71"/>
                    </a:lnTo>
                    <a:lnTo>
                      <a:pt x="8" y="80"/>
                    </a:lnTo>
                    <a:lnTo>
                      <a:pt x="14" y="88"/>
                    </a:lnTo>
                    <a:lnTo>
                      <a:pt x="21" y="95"/>
                    </a:lnTo>
                    <a:lnTo>
                      <a:pt x="31" y="101"/>
                    </a:lnTo>
                    <a:lnTo>
                      <a:pt x="44" y="105"/>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8" name="Freeform 302"/>
              <p:cNvSpPr>
                <a:spLocks/>
              </p:cNvSpPr>
              <p:nvPr/>
            </p:nvSpPr>
            <p:spPr bwMode="auto">
              <a:xfrm>
                <a:off x="1287" y="3604"/>
                <a:ext cx="49" cy="47"/>
              </a:xfrm>
              <a:custGeom>
                <a:avLst/>
                <a:gdLst>
                  <a:gd name="T0" fmla="*/ 0 w 99"/>
                  <a:gd name="T1" fmla="*/ 1 h 93"/>
                  <a:gd name="T2" fmla="*/ 0 w 99"/>
                  <a:gd name="T3" fmla="*/ 1 h 93"/>
                  <a:gd name="T4" fmla="*/ 0 w 99"/>
                  <a:gd name="T5" fmla="*/ 1 h 93"/>
                  <a:gd name="T6" fmla="*/ 0 w 99"/>
                  <a:gd name="T7" fmla="*/ 1 h 93"/>
                  <a:gd name="T8" fmla="*/ 0 w 99"/>
                  <a:gd name="T9" fmla="*/ 1 h 93"/>
                  <a:gd name="T10" fmla="*/ 0 w 99"/>
                  <a:gd name="T11" fmla="*/ 1 h 93"/>
                  <a:gd name="T12" fmla="*/ 0 w 99"/>
                  <a:gd name="T13" fmla="*/ 1 h 93"/>
                  <a:gd name="T14" fmla="*/ 0 w 99"/>
                  <a:gd name="T15" fmla="*/ 1 h 93"/>
                  <a:gd name="T16" fmla="*/ 0 w 99"/>
                  <a:gd name="T17" fmla="*/ 1 h 93"/>
                  <a:gd name="T18" fmla="*/ 0 w 99"/>
                  <a:gd name="T19" fmla="*/ 1 h 93"/>
                  <a:gd name="T20" fmla="*/ 0 w 99"/>
                  <a:gd name="T21" fmla="*/ 1 h 93"/>
                  <a:gd name="T22" fmla="*/ 0 w 99"/>
                  <a:gd name="T23" fmla="*/ 1 h 93"/>
                  <a:gd name="T24" fmla="*/ 0 w 99"/>
                  <a:gd name="T25" fmla="*/ 1 h 93"/>
                  <a:gd name="T26" fmla="*/ 0 w 99"/>
                  <a:gd name="T27" fmla="*/ 1 h 93"/>
                  <a:gd name="T28" fmla="*/ 0 w 99"/>
                  <a:gd name="T29" fmla="*/ 1 h 93"/>
                  <a:gd name="T30" fmla="*/ 0 w 99"/>
                  <a:gd name="T31" fmla="*/ 1 h 93"/>
                  <a:gd name="T32" fmla="*/ 0 w 99"/>
                  <a:gd name="T33" fmla="*/ 1 h 93"/>
                  <a:gd name="T34" fmla="*/ 0 w 99"/>
                  <a:gd name="T35" fmla="*/ 0 h 93"/>
                  <a:gd name="T36" fmla="*/ 0 w 99"/>
                  <a:gd name="T37" fmla="*/ 0 h 93"/>
                  <a:gd name="T38" fmla="*/ 0 w 99"/>
                  <a:gd name="T39" fmla="*/ 1 h 93"/>
                  <a:gd name="T40" fmla="*/ 0 w 99"/>
                  <a:gd name="T41" fmla="*/ 1 h 93"/>
                  <a:gd name="T42" fmla="*/ 0 w 99"/>
                  <a:gd name="T43" fmla="*/ 1 h 93"/>
                  <a:gd name="T44" fmla="*/ 0 w 99"/>
                  <a:gd name="T45" fmla="*/ 1 h 93"/>
                  <a:gd name="T46" fmla="*/ 0 w 99"/>
                  <a:gd name="T47" fmla="*/ 1 h 93"/>
                  <a:gd name="T48" fmla="*/ 0 w 99"/>
                  <a:gd name="T49" fmla="*/ 1 h 93"/>
                  <a:gd name="T50" fmla="*/ 0 w 99"/>
                  <a:gd name="T51" fmla="*/ 1 h 93"/>
                  <a:gd name="T52" fmla="*/ 0 w 99"/>
                  <a:gd name="T53" fmla="*/ 1 h 93"/>
                  <a:gd name="T54" fmla="*/ 0 w 99"/>
                  <a:gd name="T55" fmla="*/ 1 h 93"/>
                  <a:gd name="T56" fmla="*/ 0 w 99"/>
                  <a:gd name="T57" fmla="*/ 1 h 93"/>
                  <a:gd name="T58" fmla="*/ 0 w 99"/>
                  <a:gd name="T59" fmla="*/ 1 h 93"/>
                  <a:gd name="T60" fmla="*/ 0 w 99"/>
                  <a:gd name="T61" fmla="*/ 1 h 93"/>
                  <a:gd name="T62" fmla="*/ 0 w 99"/>
                  <a:gd name="T63" fmla="*/ 1 h 93"/>
                  <a:gd name="T64" fmla="*/ 0 w 99"/>
                  <a:gd name="T65" fmla="*/ 1 h 93"/>
                  <a:gd name="T66" fmla="*/ 0 w 99"/>
                  <a:gd name="T67" fmla="*/ 1 h 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9"/>
                  <a:gd name="T103" fmla="*/ 0 h 93"/>
                  <a:gd name="T104" fmla="*/ 99 w 99"/>
                  <a:gd name="T105" fmla="*/ 93 h 9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9" h="93">
                    <a:moveTo>
                      <a:pt x="38" y="92"/>
                    </a:moveTo>
                    <a:lnTo>
                      <a:pt x="48" y="92"/>
                    </a:lnTo>
                    <a:lnTo>
                      <a:pt x="57" y="93"/>
                    </a:lnTo>
                    <a:lnTo>
                      <a:pt x="67" y="90"/>
                    </a:lnTo>
                    <a:lnTo>
                      <a:pt x="76" y="88"/>
                    </a:lnTo>
                    <a:lnTo>
                      <a:pt x="82" y="82"/>
                    </a:lnTo>
                    <a:lnTo>
                      <a:pt x="91" y="74"/>
                    </a:lnTo>
                    <a:lnTo>
                      <a:pt x="95" y="67"/>
                    </a:lnTo>
                    <a:lnTo>
                      <a:pt x="99" y="59"/>
                    </a:lnTo>
                    <a:lnTo>
                      <a:pt x="99" y="50"/>
                    </a:lnTo>
                    <a:lnTo>
                      <a:pt x="99" y="40"/>
                    </a:lnTo>
                    <a:lnTo>
                      <a:pt x="95" y="31"/>
                    </a:lnTo>
                    <a:lnTo>
                      <a:pt x="93" y="25"/>
                    </a:lnTo>
                    <a:lnTo>
                      <a:pt x="86" y="16"/>
                    </a:lnTo>
                    <a:lnTo>
                      <a:pt x="80" y="10"/>
                    </a:lnTo>
                    <a:lnTo>
                      <a:pt x="72" y="4"/>
                    </a:lnTo>
                    <a:lnTo>
                      <a:pt x="63" y="2"/>
                    </a:lnTo>
                    <a:lnTo>
                      <a:pt x="53" y="0"/>
                    </a:lnTo>
                    <a:lnTo>
                      <a:pt x="44" y="0"/>
                    </a:lnTo>
                    <a:lnTo>
                      <a:pt x="32" y="2"/>
                    </a:lnTo>
                    <a:lnTo>
                      <a:pt x="25" y="6"/>
                    </a:lnTo>
                    <a:lnTo>
                      <a:pt x="17" y="10"/>
                    </a:lnTo>
                    <a:lnTo>
                      <a:pt x="12" y="17"/>
                    </a:lnTo>
                    <a:lnTo>
                      <a:pt x="6" y="25"/>
                    </a:lnTo>
                    <a:lnTo>
                      <a:pt x="2" y="35"/>
                    </a:lnTo>
                    <a:lnTo>
                      <a:pt x="0" y="44"/>
                    </a:lnTo>
                    <a:lnTo>
                      <a:pt x="2" y="52"/>
                    </a:lnTo>
                    <a:lnTo>
                      <a:pt x="4" y="61"/>
                    </a:lnTo>
                    <a:lnTo>
                      <a:pt x="8" y="69"/>
                    </a:lnTo>
                    <a:lnTo>
                      <a:pt x="13" y="76"/>
                    </a:lnTo>
                    <a:lnTo>
                      <a:pt x="21" y="82"/>
                    </a:lnTo>
                    <a:lnTo>
                      <a:pt x="29" y="88"/>
                    </a:lnTo>
                    <a:lnTo>
                      <a:pt x="38" y="92"/>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9" name="Freeform 303"/>
              <p:cNvSpPr>
                <a:spLocks/>
              </p:cNvSpPr>
              <p:nvPr/>
            </p:nvSpPr>
            <p:spPr bwMode="auto">
              <a:xfrm>
                <a:off x="1330" y="3658"/>
                <a:ext cx="57" cy="54"/>
              </a:xfrm>
              <a:custGeom>
                <a:avLst/>
                <a:gdLst>
                  <a:gd name="T0" fmla="*/ 1 w 114"/>
                  <a:gd name="T1" fmla="*/ 1 h 106"/>
                  <a:gd name="T2" fmla="*/ 1 w 114"/>
                  <a:gd name="T3" fmla="*/ 1 h 106"/>
                  <a:gd name="T4" fmla="*/ 1 w 114"/>
                  <a:gd name="T5" fmla="*/ 1 h 106"/>
                  <a:gd name="T6" fmla="*/ 1 w 114"/>
                  <a:gd name="T7" fmla="*/ 1 h 106"/>
                  <a:gd name="T8" fmla="*/ 1 w 114"/>
                  <a:gd name="T9" fmla="*/ 1 h 106"/>
                  <a:gd name="T10" fmla="*/ 1 w 114"/>
                  <a:gd name="T11" fmla="*/ 1 h 106"/>
                  <a:gd name="T12" fmla="*/ 1 w 114"/>
                  <a:gd name="T13" fmla="*/ 1 h 106"/>
                  <a:gd name="T14" fmla="*/ 1 w 114"/>
                  <a:gd name="T15" fmla="*/ 1 h 106"/>
                  <a:gd name="T16" fmla="*/ 1 w 114"/>
                  <a:gd name="T17" fmla="*/ 1 h 106"/>
                  <a:gd name="T18" fmla="*/ 1 w 114"/>
                  <a:gd name="T19" fmla="*/ 1 h 106"/>
                  <a:gd name="T20" fmla="*/ 1 w 114"/>
                  <a:gd name="T21" fmla="*/ 1 h 106"/>
                  <a:gd name="T22" fmla="*/ 1 w 114"/>
                  <a:gd name="T23" fmla="*/ 1 h 106"/>
                  <a:gd name="T24" fmla="*/ 1 w 114"/>
                  <a:gd name="T25" fmla="*/ 1 h 106"/>
                  <a:gd name="T26" fmla="*/ 1 w 114"/>
                  <a:gd name="T27" fmla="*/ 1 h 106"/>
                  <a:gd name="T28" fmla="*/ 1 w 114"/>
                  <a:gd name="T29" fmla="*/ 1 h 106"/>
                  <a:gd name="T30" fmla="*/ 1 w 114"/>
                  <a:gd name="T31" fmla="*/ 1 h 106"/>
                  <a:gd name="T32" fmla="*/ 1 w 114"/>
                  <a:gd name="T33" fmla="*/ 1 h 106"/>
                  <a:gd name="T34" fmla="*/ 1 w 114"/>
                  <a:gd name="T35" fmla="*/ 0 h 106"/>
                  <a:gd name="T36" fmla="*/ 1 w 114"/>
                  <a:gd name="T37" fmla="*/ 1 h 106"/>
                  <a:gd name="T38" fmla="*/ 1 w 114"/>
                  <a:gd name="T39" fmla="*/ 1 h 106"/>
                  <a:gd name="T40" fmla="*/ 1 w 114"/>
                  <a:gd name="T41" fmla="*/ 1 h 106"/>
                  <a:gd name="T42" fmla="*/ 1 w 114"/>
                  <a:gd name="T43" fmla="*/ 1 h 106"/>
                  <a:gd name="T44" fmla="*/ 1 w 114"/>
                  <a:gd name="T45" fmla="*/ 1 h 106"/>
                  <a:gd name="T46" fmla="*/ 1 w 114"/>
                  <a:gd name="T47" fmla="*/ 1 h 106"/>
                  <a:gd name="T48" fmla="*/ 1 w 114"/>
                  <a:gd name="T49" fmla="*/ 1 h 106"/>
                  <a:gd name="T50" fmla="*/ 0 w 114"/>
                  <a:gd name="T51" fmla="*/ 1 h 106"/>
                  <a:gd name="T52" fmla="*/ 0 w 114"/>
                  <a:gd name="T53" fmla="*/ 1 h 106"/>
                  <a:gd name="T54" fmla="*/ 1 w 114"/>
                  <a:gd name="T55" fmla="*/ 1 h 106"/>
                  <a:gd name="T56" fmla="*/ 1 w 114"/>
                  <a:gd name="T57" fmla="*/ 1 h 106"/>
                  <a:gd name="T58" fmla="*/ 1 w 114"/>
                  <a:gd name="T59" fmla="*/ 1 h 106"/>
                  <a:gd name="T60" fmla="*/ 1 w 114"/>
                  <a:gd name="T61" fmla="*/ 1 h 106"/>
                  <a:gd name="T62" fmla="*/ 1 w 114"/>
                  <a:gd name="T63" fmla="*/ 1 h 106"/>
                  <a:gd name="T64" fmla="*/ 1 w 114"/>
                  <a:gd name="T65" fmla="*/ 1 h 106"/>
                  <a:gd name="T66" fmla="*/ 1 w 114"/>
                  <a:gd name="T67" fmla="*/ 1 h 10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4"/>
                  <a:gd name="T103" fmla="*/ 0 h 106"/>
                  <a:gd name="T104" fmla="*/ 114 w 114"/>
                  <a:gd name="T105" fmla="*/ 106 h 10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4" h="106">
                    <a:moveTo>
                      <a:pt x="45" y="106"/>
                    </a:moveTo>
                    <a:lnTo>
                      <a:pt x="55" y="106"/>
                    </a:lnTo>
                    <a:lnTo>
                      <a:pt x="66" y="106"/>
                    </a:lnTo>
                    <a:lnTo>
                      <a:pt x="78" y="104"/>
                    </a:lnTo>
                    <a:lnTo>
                      <a:pt x="87" y="100"/>
                    </a:lnTo>
                    <a:lnTo>
                      <a:pt x="97" y="95"/>
                    </a:lnTo>
                    <a:lnTo>
                      <a:pt x="102" y="87"/>
                    </a:lnTo>
                    <a:lnTo>
                      <a:pt x="108" y="78"/>
                    </a:lnTo>
                    <a:lnTo>
                      <a:pt x="114" y="68"/>
                    </a:lnTo>
                    <a:lnTo>
                      <a:pt x="114" y="57"/>
                    </a:lnTo>
                    <a:lnTo>
                      <a:pt x="114" y="45"/>
                    </a:lnTo>
                    <a:lnTo>
                      <a:pt x="110" y="36"/>
                    </a:lnTo>
                    <a:lnTo>
                      <a:pt x="106" y="28"/>
                    </a:lnTo>
                    <a:lnTo>
                      <a:pt x="98" y="17"/>
                    </a:lnTo>
                    <a:lnTo>
                      <a:pt x="91" y="13"/>
                    </a:lnTo>
                    <a:lnTo>
                      <a:pt x="81" y="5"/>
                    </a:lnTo>
                    <a:lnTo>
                      <a:pt x="72" y="4"/>
                    </a:lnTo>
                    <a:lnTo>
                      <a:pt x="59" y="0"/>
                    </a:lnTo>
                    <a:lnTo>
                      <a:pt x="47" y="2"/>
                    </a:lnTo>
                    <a:lnTo>
                      <a:pt x="38" y="4"/>
                    </a:lnTo>
                    <a:lnTo>
                      <a:pt x="28" y="7"/>
                    </a:lnTo>
                    <a:lnTo>
                      <a:pt x="19" y="13"/>
                    </a:lnTo>
                    <a:lnTo>
                      <a:pt x="11" y="21"/>
                    </a:lnTo>
                    <a:lnTo>
                      <a:pt x="5" y="28"/>
                    </a:lnTo>
                    <a:lnTo>
                      <a:pt x="3" y="40"/>
                    </a:lnTo>
                    <a:lnTo>
                      <a:pt x="0" y="51"/>
                    </a:lnTo>
                    <a:lnTo>
                      <a:pt x="0" y="61"/>
                    </a:lnTo>
                    <a:lnTo>
                      <a:pt x="3" y="70"/>
                    </a:lnTo>
                    <a:lnTo>
                      <a:pt x="9" y="81"/>
                    </a:lnTo>
                    <a:lnTo>
                      <a:pt x="15" y="89"/>
                    </a:lnTo>
                    <a:lnTo>
                      <a:pt x="24" y="97"/>
                    </a:lnTo>
                    <a:lnTo>
                      <a:pt x="34" y="102"/>
                    </a:lnTo>
                    <a:lnTo>
                      <a:pt x="45" y="106"/>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0" name="Freeform 304"/>
              <p:cNvSpPr>
                <a:spLocks/>
              </p:cNvSpPr>
              <p:nvPr/>
            </p:nvSpPr>
            <p:spPr bwMode="auto">
              <a:xfrm>
                <a:off x="1366" y="3718"/>
                <a:ext cx="54" cy="52"/>
              </a:xfrm>
              <a:custGeom>
                <a:avLst/>
                <a:gdLst>
                  <a:gd name="T0" fmla="*/ 1 w 106"/>
                  <a:gd name="T1" fmla="*/ 1 h 103"/>
                  <a:gd name="T2" fmla="*/ 1 w 106"/>
                  <a:gd name="T3" fmla="*/ 1 h 103"/>
                  <a:gd name="T4" fmla="*/ 1 w 106"/>
                  <a:gd name="T5" fmla="*/ 1 h 103"/>
                  <a:gd name="T6" fmla="*/ 1 w 106"/>
                  <a:gd name="T7" fmla="*/ 1 h 103"/>
                  <a:gd name="T8" fmla="*/ 1 w 106"/>
                  <a:gd name="T9" fmla="*/ 1 h 103"/>
                  <a:gd name="T10" fmla="*/ 1 w 106"/>
                  <a:gd name="T11" fmla="*/ 1 h 103"/>
                  <a:gd name="T12" fmla="*/ 1 w 106"/>
                  <a:gd name="T13" fmla="*/ 1 h 103"/>
                  <a:gd name="T14" fmla="*/ 1 w 106"/>
                  <a:gd name="T15" fmla="*/ 1 h 103"/>
                  <a:gd name="T16" fmla="*/ 1 w 106"/>
                  <a:gd name="T17" fmla="*/ 1 h 103"/>
                  <a:gd name="T18" fmla="*/ 1 w 106"/>
                  <a:gd name="T19" fmla="*/ 1 h 103"/>
                  <a:gd name="T20" fmla="*/ 1 w 106"/>
                  <a:gd name="T21" fmla="*/ 1 h 103"/>
                  <a:gd name="T22" fmla="*/ 1 w 106"/>
                  <a:gd name="T23" fmla="*/ 1 h 103"/>
                  <a:gd name="T24" fmla="*/ 1 w 106"/>
                  <a:gd name="T25" fmla="*/ 1 h 103"/>
                  <a:gd name="T26" fmla="*/ 1 w 106"/>
                  <a:gd name="T27" fmla="*/ 1 h 103"/>
                  <a:gd name="T28" fmla="*/ 1 w 106"/>
                  <a:gd name="T29" fmla="*/ 1 h 103"/>
                  <a:gd name="T30" fmla="*/ 1 w 106"/>
                  <a:gd name="T31" fmla="*/ 1 h 103"/>
                  <a:gd name="T32" fmla="*/ 1 w 106"/>
                  <a:gd name="T33" fmla="*/ 1 h 103"/>
                  <a:gd name="T34" fmla="*/ 1 w 106"/>
                  <a:gd name="T35" fmla="*/ 0 h 103"/>
                  <a:gd name="T36" fmla="*/ 1 w 106"/>
                  <a:gd name="T37" fmla="*/ 1 h 103"/>
                  <a:gd name="T38" fmla="*/ 1 w 106"/>
                  <a:gd name="T39" fmla="*/ 1 h 103"/>
                  <a:gd name="T40" fmla="*/ 1 w 106"/>
                  <a:gd name="T41" fmla="*/ 1 h 103"/>
                  <a:gd name="T42" fmla="*/ 1 w 106"/>
                  <a:gd name="T43" fmla="*/ 1 h 103"/>
                  <a:gd name="T44" fmla="*/ 1 w 106"/>
                  <a:gd name="T45" fmla="*/ 1 h 103"/>
                  <a:gd name="T46" fmla="*/ 1 w 106"/>
                  <a:gd name="T47" fmla="*/ 1 h 103"/>
                  <a:gd name="T48" fmla="*/ 1 w 106"/>
                  <a:gd name="T49" fmla="*/ 1 h 103"/>
                  <a:gd name="T50" fmla="*/ 0 w 106"/>
                  <a:gd name="T51" fmla="*/ 1 h 103"/>
                  <a:gd name="T52" fmla="*/ 1 w 106"/>
                  <a:gd name="T53" fmla="*/ 1 h 103"/>
                  <a:gd name="T54" fmla="*/ 1 w 106"/>
                  <a:gd name="T55" fmla="*/ 1 h 103"/>
                  <a:gd name="T56" fmla="*/ 1 w 106"/>
                  <a:gd name="T57" fmla="*/ 1 h 103"/>
                  <a:gd name="T58" fmla="*/ 1 w 106"/>
                  <a:gd name="T59" fmla="*/ 1 h 103"/>
                  <a:gd name="T60" fmla="*/ 1 w 106"/>
                  <a:gd name="T61" fmla="*/ 1 h 103"/>
                  <a:gd name="T62" fmla="*/ 1 w 106"/>
                  <a:gd name="T63" fmla="*/ 1 h 103"/>
                  <a:gd name="T64" fmla="*/ 1 w 106"/>
                  <a:gd name="T65" fmla="*/ 1 h 103"/>
                  <a:gd name="T66" fmla="*/ 1 w 106"/>
                  <a:gd name="T67" fmla="*/ 1 h 10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6"/>
                  <a:gd name="T103" fmla="*/ 0 h 103"/>
                  <a:gd name="T104" fmla="*/ 106 w 106"/>
                  <a:gd name="T105" fmla="*/ 103 h 10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6" h="103">
                    <a:moveTo>
                      <a:pt x="44" y="103"/>
                    </a:moveTo>
                    <a:lnTo>
                      <a:pt x="53" y="103"/>
                    </a:lnTo>
                    <a:lnTo>
                      <a:pt x="63" y="103"/>
                    </a:lnTo>
                    <a:lnTo>
                      <a:pt x="74" y="99"/>
                    </a:lnTo>
                    <a:lnTo>
                      <a:pt x="83" y="97"/>
                    </a:lnTo>
                    <a:lnTo>
                      <a:pt x="91" y="90"/>
                    </a:lnTo>
                    <a:lnTo>
                      <a:pt x="99" y="82"/>
                    </a:lnTo>
                    <a:lnTo>
                      <a:pt x="102" y="75"/>
                    </a:lnTo>
                    <a:lnTo>
                      <a:pt x="106" y="67"/>
                    </a:lnTo>
                    <a:lnTo>
                      <a:pt x="106" y="56"/>
                    </a:lnTo>
                    <a:lnTo>
                      <a:pt x="106" y="46"/>
                    </a:lnTo>
                    <a:lnTo>
                      <a:pt x="104" y="37"/>
                    </a:lnTo>
                    <a:lnTo>
                      <a:pt x="101" y="27"/>
                    </a:lnTo>
                    <a:lnTo>
                      <a:pt x="93" y="18"/>
                    </a:lnTo>
                    <a:lnTo>
                      <a:pt x="87" y="12"/>
                    </a:lnTo>
                    <a:lnTo>
                      <a:pt x="78" y="6"/>
                    </a:lnTo>
                    <a:lnTo>
                      <a:pt x="68" y="2"/>
                    </a:lnTo>
                    <a:lnTo>
                      <a:pt x="57" y="0"/>
                    </a:lnTo>
                    <a:lnTo>
                      <a:pt x="45" y="2"/>
                    </a:lnTo>
                    <a:lnTo>
                      <a:pt x="36" y="4"/>
                    </a:lnTo>
                    <a:lnTo>
                      <a:pt x="26" y="8"/>
                    </a:lnTo>
                    <a:lnTo>
                      <a:pt x="19" y="14"/>
                    </a:lnTo>
                    <a:lnTo>
                      <a:pt x="11" y="21"/>
                    </a:lnTo>
                    <a:lnTo>
                      <a:pt x="6" y="29"/>
                    </a:lnTo>
                    <a:lnTo>
                      <a:pt x="2" y="39"/>
                    </a:lnTo>
                    <a:lnTo>
                      <a:pt x="0" y="50"/>
                    </a:lnTo>
                    <a:lnTo>
                      <a:pt x="2" y="59"/>
                    </a:lnTo>
                    <a:lnTo>
                      <a:pt x="4" y="69"/>
                    </a:lnTo>
                    <a:lnTo>
                      <a:pt x="9" y="78"/>
                    </a:lnTo>
                    <a:lnTo>
                      <a:pt x="15" y="86"/>
                    </a:lnTo>
                    <a:lnTo>
                      <a:pt x="23" y="94"/>
                    </a:lnTo>
                    <a:lnTo>
                      <a:pt x="32" y="99"/>
                    </a:lnTo>
                    <a:lnTo>
                      <a:pt x="44" y="103"/>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1" name="Freeform 305"/>
              <p:cNvSpPr>
                <a:spLocks/>
              </p:cNvSpPr>
              <p:nvPr/>
            </p:nvSpPr>
            <p:spPr bwMode="auto">
              <a:xfrm>
                <a:off x="1243" y="3558"/>
                <a:ext cx="19" cy="19"/>
              </a:xfrm>
              <a:custGeom>
                <a:avLst/>
                <a:gdLst>
                  <a:gd name="T0" fmla="*/ 1 w 38"/>
                  <a:gd name="T1" fmla="*/ 1 h 38"/>
                  <a:gd name="T2" fmla="*/ 1 w 38"/>
                  <a:gd name="T3" fmla="*/ 1 h 38"/>
                  <a:gd name="T4" fmla="*/ 1 w 38"/>
                  <a:gd name="T5" fmla="*/ 1 h 38"/>
                  <a:gd name="T6" fmla="*/ 1 w 38"/>
                  <a:gd name="T7" fmla="*/ 1 h 38"/>
                  <a:gd name="T8" fmla="*/ 1 w 38"/>
                  <a:gd name="T9" fmla="*/ 1 h 38"/>
                  <a:gd name="T10" fmla="*/ 1 w 38"/>
                  <a:gd name="T11" fmla="*/ 1 h 38"/>
                  <a:gd name="T12" fmla="*/ 1 w 38"/>
                  <a:gd name="T13" fmla="*/ 1 h 38"/>
                  <a:gd name="T14" fmla="*/ 1 w 38"/>
                  <a:gd name="T15" fmla="*/ 1 h 38"/>
                  <a:gd name="T16" fmla="*/ 1 w 38"/>
                  <a:gd name="T17" fmla="*/ 1 h 38"/>
                  <a:gd name="T18" fmla="*/ 1 w 38"/>
                  <a:gd name="T19" fmla="*/ 0 h 38"/>
                  <a:gd name="T20" fmla="*/ 1 w 38"/>
                  <a:gd name="T21" fmla="*/ 1 h 38"/>
                  <a:gd name="T22" fmla="*/ 1 w 38"/>
                  <a:gd name="T23" fmla="*/ 1 h 38"/>
                  <a:gd name="T24" fmla="*/ 0 w 38"/>
                  <a:gd name="T25" fmla="*/ 1 h 38"/>
                  <a:gd name="T26" fmla="*/ 0 w 38"/>
                  <a:gd name="T27" fmla="*/ 1 h 38"/>
                  <a:gd name="T28" fmla="*/ 1 w 38"/>
                  <a:gd name="T29" fmla="*/ 1 h 38"/>
                  <a:gd name="T30" fmla="*/ 1 w 38"/>
                  <a:gd name="T31" fmla="*/ 1 h 38"/>
                  <a:gd name="T32" fmla="*/ 1 w 38"/>
                  <a:gd name="T33" fmla="*/ 1 h 38"/>
                  <a:gd name="T34" fmla="*/ 1 w 38"/>
                  <a:gd name="T35" fmla="*/ 1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38"/>
                  <a:gd name="T56" fmla="*/ 38 w 38"/>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38">
                    <a:moveTo>
                      <a:pt x="15" y="38"/>
                    </a:moveTo>
                    <a:lnTo>
                      <a:pt x="21" y="38"/>
                    </a:lnTo>
                    <a:lnTo>
                      <a:pt x="30" y="34"/>
                    </a:lnTo>
                    <a:lnTo>
                      <a:pt x="36" y="31"/>
                    </a:lnTo>
                    <a:lnTo>
                      <a:pt x="38" y="25"/>
                    </a:lnTo>
                    <a:lnTo>
                      <a:pt x="38" y="17"/>
                    </a:lnTo>
                    <a:lnTo>
                      <a:pt x="36" y="10"/>
                    </a:lnTo>
                    <a:lnTo>
                      <a:pt x="30" y="4"/>
                    </a:lnTo>
                    <a:lnTo>
                      <a:pt x="24" y="2"/>
                    </a:lnTo>
                    <a:lnTo>
                      <a:pt x="15" y="0"/>
                    </a:lnTo>
                    <a:lnTo>
                      <a:pt x="9" y="2"/>
                    </a:lnTo>
                    <a:lnTo>
                      <a:pt x="2" y="8"/>
                    </a:lnTo>
                    <a:lnTo>
                      <a:pt x="0" y="15"/>
                    </a:lnTo>
                    <a:lnTo>
                      <a:pt x="0" y="21"/>
                    </a:lnTo>
                    <a:lnTo>
                      <a:pt x="2" y="29"/>
                    </a:lnTo>
                    <a:lnTo>
                      <a:pt x="7" y="34"/>
                    </a:lnTo>
                    <a:lnTo>
                      <a:pt x="15" y="38"/>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2" name="Freeform 306"/>
              <p:cNvSpPr>
                <a:spLocks/>
              </p:cNvSpPr>
              <p:nvPr/>
            </p:nvSpPr>
            <p:spPr bwMode="auto">
              <a:xfrm>
                <a:off x="1296" y="3612"/>
                <a:ext cx="22" cy="20"/>
              </a:xfrm>
              <a:custGeom>
                <a:avLst/>
                <a:gdLst>
                  <a:gd name="T0" fmla="*/ 1 w 44"/>
                  <a:gd name="T1" fmla="*/ 1 h 39"/>
                  <a:gd name="T2" fmla="*/ 1 w 44"/>
                  <a:gd name="T3" fmla="*/ 1 h 39"/>
                  <a:gd name="T4" fmla="*/ 1 w 44"/>
                  <a:gd name="T5" fmla="*/ 1 h 39"/>
                  <a:gd name="T6" fmla="*/ 1 w 44"/>
                  <a:gd name="T7" fmla="*/ 1 h 39"/>
                  <a:gd name="T8" fmla="*/ 1 w 44"/>
                  <a:gd name="T9" fmla="*/ 1 h 39"/>
                  <a:gd name="T10" fmla="*/ 1 w 44"/>
                  <a:gd name="T11" fmla="*/ 1 h 39"/>
                  <a:gd name="T12" fmla="*/ 1 w 44"/>
                  <a:gd name="T13" fmla="*/ 1 h 39"/>
                  <a:gd name="T14" fmla="*/ 1 w 44"/>
                  <a:gd name="T15" fmla="*/ 1 h 39"/>
                  <a:gd name="T16" fmla="*/ 1 w 44"/>
                  <a:gd name="T17" fmla="*/ 1 h 39"/>
                  <a:gd name="T18" fmla="*/ 1 w 44"/>
                  <a:gd name="T19" fmla="*/ 0 h 39"/>
                  <a:gd name="T20" fmla="*/ 1 w 44"/>
                  <a:gd name="T21" fmla="*/ 1 h 39"/>
                  <a:gd name="T22" fmla="*/ 1 w 44"/>
                  <a:gd name="T23" fmla="*/ 1 h 39"/>
                  <a:gd name="T24" fmla="*/ 1 w 44"/>
                  <a:gd name="T25" fmla="*/ 1 h 39"/>
                  <a:gd name="T26" fmla="*/ 0 w 44"/>
                  <a:gd name="T27" fmla="*/ 1 h 39"/>
                  <a:gd name="T28" fmla="*/ 1 w 44"/>
                  <a:gd name="T29" fmla="*/ 1 h 39"/>
                  <a:gd name="T30" fmla="*/ 1 w 44"/>
                  <a:gd name="T31" fmla="*/ 1 h 39"/>
                  <a:gd name="T32" fmla="*/ 1 w 44"/>
                  <a:gd name="T33" fmla="*/ 1 h 39"/>
                  <a:gd name="T34" fmla="*/ 1 w 44"/>
                  <a:gd name="T35" fmla="*/ 1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4"/>
                  <a:gd name="T55" fmla="*/ 0 h 39"/>
                  <a:gd name="T56" fmla="*/ 44 w 44"/>
                  <a:gd name="T57" fmla="*/ 39 h 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4" h="39">
                    <a:moveTo>
                      <a:pt x="17" y="39"/>
                    </a:moveTo>
                    <a:lnTo>
                      <a:pt x="25" y="39"/>
                    </a:lnTo>
                    <a:lnTo>
                      <a:pt x="32" y="38"/>
                    </a:lnTo>
                    <a:lnTo>
                      <a:pt x="38" y="32"/>
                    </a:lnTo>
                    <a:lnTo>
                      <a:pt x="44" y="24"/>
                    </a:lnTo>
                    <a:lnTo>
                      <a:pt x="44" y="17"/>
                    </a:lnTo>
                    <a:lnTo>
                      <a:pt x="42" y="9"/>
                    </a:lnTo>
                    <a:lnTo>
                      <a:pt x="34" y="3"/>
                    </a:lnTo>
                    <a:lnTo>
                      <a:pt x="29" y="1"/>
                    </a:lnTo>
                    <a:lnTo>
                      <a:pt x="19" y="0"/>
                    </a:lnTo>
                    <a:lnTo>
                      <a:pt x="12" y="1"/>
                    </a:lnTo>
                    <a:lnTo>
                      <a:pt x="4" y="7"/>
                    </a:lnTo>
                    <a:lnTo>
                      <a:pt x="2" y="15"/>
                    </a:lnTo>
                    <a:lnTo>
                      <a:pt x="0" y="22"/>
                    </a:lnTo>
                    <a:lnTo>
                      <a:pt x="4" y="30"/>
                    </a:lnTo>
                    <a:lnTo>
                      <a:pt x="8" y="36"/>
                    </a:lnTo>
                    <a:lnTo>
                      <a:pt x="17" y="39"/>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3" name="Freeform 307"/>
              <p:cNvSpPr>
                <a:spLocks/>
              </p:cNvSpPr>
              <p:nvPr/>
            </p:nvSpPr>
            <p:spPr bwMode="auto">
              <a:xfrm>
                <a:off x="1346" y="3669"/>
                <a:ext cx="21" cy="20"/>
              </a:xfrm>
              <a:custGeom>
                <a:avLst/>
                <a:gdLst>
                  <a:gd name="T0" fmla="*/ 0 w 44"/>
                  <a:gd name="T1" fmla="*/ 1 h 40"/>
                  <a:gd name="T2" fmla="*/ 0 w 44"/>
                  <a:gd name="T3" fmla="*/ 1 h 40"/>
                  <a:gd name="T4" fmla="*/ 0 w 44"/>
                  <a:gd name="T5" fmla="*/ 1 h 40"/>
                  <a:gd name="T6" fmla="*/ 0 w 44"/>
                  <a:gd name="T7" fmla="*/ 1 h 40"/>
                  <a:gd name="T8" fmla="*/ 0 w 44"/>
                  <a:gd name="T9" fmla="*/ 1 h 40"/>
                  <a:gd name="T10" fmla="*/ 0 w 44"/>
                  <a:gd name="T11" fmla="*/ 1 h 40"/>
                  <a:gd name="T12" fmla="*/ 0 w 44"/>
                  <a:gd name="T13" fmla="*/ 1 h 40"/>
                  <a:gd name="T14" fmla="*/ 0 w 44"/>
                  <a:gd name="T15" fmla="*/ 1 h 40"/>
                  <a:gd name="T16" fmla="*/ 0 w 44"/>
                  <a:gd name="T17" fmla="*/ 0 h 40"/>
                  <a:gd name="T18" fmla="*/ 0 w 44"/>
                  <a:gd name="T19" fmla="*/ 0 h 40"/>
                  <a:gd name="T20" fmla="*/ 0 w 44"/>
                  <a:gd name="T21" fmla="*/ 1 h 40"/>
                  <a:gd name="T22" fmla="*/ 0 w 44"/>
                  <a:gd name="T23" fmla="*/ 1 h 40"/>
                  <a:gd name="T24" fmla="*/ 0 w 44"/>
                  <a:gd name="T25" fmla="*/ 1 h 40"/>
                  <a:gd name="T26" fmla="*/ 0 w 44"/>
                  <a:gd name="T27" fmla="*/ 1 h 40"/>
                  <a:gd name="T28" fmla="*/ 0 w 44"/>
                  <a:gd name="T29" fmla="*/ 1 h 40"/>
                  <a:gd name="T30" fmla="*/ 0 w 44"/>
                  <a:gd name="T31" fmla="*/ 1 h 40"/>
                  <a:gd name="T32" fmla="*/ 0 w 44"/>
                  <a:gd name="T33" fmla="*/ 1 h 40"/>
                  <a:gd name="T34" fmla="*/ 0 w 44"/>
                  <a:gd name="T35" fmla="*/ 1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4"/>
                  <a:gd name="T55" fmla="*/ 0 h 40"/>
                  <a:gd name="T56" fmla="*/ 44 w 44"/>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4" h="40">
                    <a:moveTo>
                      <a:pt x="17" y="40"/>
                    </a:moveTo>
                    <a:lnTo>
                      <a:pt x="25" y="40"/>
                    </a:lnTo>
                    <a:lnTo>
                      <a:pt x="32" y="38"/>
                    </a:lnTo>
                    <a:lnTo>
                      <a:pt x="38" y="32"/>
                    </a:lnTo>
                    <a:lnTo>
                      <a:pt x="44" y="26"/>
                    </a:lnTo>
                    <a:lnTo>
                      <a:pt x="44" y="15"/>
                    </a:lnTo>
                    <a:lnTo>
                      <a:pt x="40" y="9"/>
                    </a:lnTo>
                    <a:lnTo>
                      <a:pt x="34" y="2"/>
                    </a:lnTo>
                    <a:lnTo>
                      <a:pt x="27" y="0"/>
                    </a:lnTo>
                    <a:lnTo>
                      <a:pt x="17" y="0"/>
                    </a:lnTo>
                    <a:lnTo>
                      <a:pt x="10" y="2"/>
                    </a:lnTo>
                    <a:lnTo>
                      <a:pt x="4" y="5"/>
                    </a:lnTo>
                    <a:lnTo>
                      <a:pt x="0" y="13"/>
                    </a:lnTo>
                    <a:lnTo>
                      <a:pt x="0" y="21"/>
                    </a:lnTo>
                    <a:lnTo>
                      <a:pt x="4" y="30"/>
                    </a:lnTo>
                    <a:lnTo>
                      <a:pt x="10" y="36"/>
                    </a:lnTo>
                    <a:lnTo>
                      <a:pt x="17" y="40"/>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4" name="Freeform 308"/>
              <p:cNvSpPr>
                <a:spLocks/>
              </p:cNvSpPr>
              <p:nvPr/>
            </p:nvSpPr>
            <p:spPr bwMode="auto">
              <a:xfrm>
                <a:off x="1384" y="3728"/>
                <a:ext cx="22" cy="21"/>
              </a:xfrm>
              <a:custGeom>
                <a:avLst/>
                <a:gdLst>
                  <a:gd name="T0" fmla="*/ 1 w 44"/>
                  <a:gd name="T1" fmla="*/ 1 h 41"/>
                  <a:gd name="T2" fmla="*/ 1 w 44"/>
                  <a:gd name="T3" fmla="*/ 1 h 41"/>
                  <a:gd name="T4" fmla="*/ 1 w 44"/>
                  <a:gd name="T5" fmla="*/ 1 h 41"/>
                  <a:gd name="T6" fmla="*/ 1 w 44"/>
                  <a:gd name="T7" fmla="*/ 1 h 41"/>
                  <a:gd name="T8" fmla="*/ 1 w 44"/>
                  <a:gd name="T9" fmla="*/ 1 h 41"/>
                  <a:gd name="T10" fmla="*/ 1 w 44"/>
                  <a:gd name="T11" fmla="*/ 1 h 41"/>
                  <a:gd name="T12" fmla="*/ 1 w 44"/>
                  <a:gd name="T13" fmla="*/ 1 h 41"/>
                  <a:gd name="T14" fmla="*/ 1 w 44"/>
                  <a:gd name="T15" fmla="*/ 1 h 41"/>
                  <a:gd name="T16" fmla="*/ 1 w 44"/>
                  <a:gd name="T17" fmla="*/ 1 h 41"/>
                  <a:gd name="T18" fmla="*/ 1 w 44"/>
                  <a:gd name="T19" fmla="*/ 0 h 41"/>
                  <a:gd name="T20" fmla="*/ 1 w 44"/>
                  <a:gd name="T21" fmla="*/ 1 h 41"/>
                  <a:gd name="T22" fmla="*/ 1 w 44"/>
                  <a:gd name="T23" fmla="*/ 1 h 41"/>
                  <a:gd name="T24" fmla="*/ 1 w 44"/>
                  <a:gd name="T25" fmla="*/ 1 h 41"/>
                  <a:gd name="T26" fmla="*/ 0 w 44"/>
                  <a:gd name="T27" fmla="*/ 1 h 41"/>
                  <a:gd name="T28" fmla="*/ 1 w 44"/>
                  <a:gd name="T29" fmla="*/ 1 h 41"/>
                  <a:gd name="T30" fmla="*/ 1 w 44"/>
                  <a:gd name="T31" fmla="*/ 1 h 41"/>
                  <a:gd name="T32" fmla="*/ 1 w 44"/>
                  <a:gd name="T33" fmla="*/ 1 h 41"/>
                  <a:gd name="T34" fmla="*/ 1 w 44"/>
                  <a:gd name="T35" fmla="*/ 1 h 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4"/>
                  <a:gd name="T55" fmla="*/ 0 h 41"/>
                  <a:gd name="T56" fmla="*/ 44 w 44"/>
                  <a:gd name="T57" fmla="*/ 41 h 4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4" h="41">
                    <a:moveTo>
                      <a:pt x="17" y="41"/>
                    </a:moveTo>
                    <a:lnTo>
                      <a:pt x="25" y="41"/>
                    </a:lnTo>
                    <a:lnTo>
                      <a:pt x="32" y="38"/>
                    </a:lnTo>
                    <a:lnTo>
                      <a:pt x="40" y="32"/>
                    </a:lnTo>
                    <a:lnTo>
                      <a:pt x="44" y="24"/>
                    </a:lnTo>
                    <a:lnTo>
                      <a:pt x="44" y="17"/>
                    </a:lnTo>
                    <a:lnTo>
                      <a:pt x="40" y="11"/>
                    </a:lnTo>
                    <a:lnTo>
                      <a:pt x="34" y="3"/>
                    </a:lnTo>
                    <a:lnTo>
                      <a:pt x="27" y="1"/>
                    </a:lnTo>
                    <a:lnTo>
                      <a:pt x="17" y="0"/>
                    </a:lnTo>
                    <a:lnTo>
                      <a:pt x="9" y="3"/>
                    </a:lnTo>
                    <a:lnTo>
                      <a:pt x="4" y="7"/>
                    </a:lnTo>
                    <a:lnTo>
                      <a:pt x="2" y="17"/>
                    </a:lnTo>
                    <a:lnTo>
                      <a:pt x="0" y="22"/>
                    </a:lnTo>
                    <a:lnTo>
                      <a:pt x="4" y="30"/>
                    </a:lnTo>
                    <a:lnTo>
                      <a:pt x="8" y="36"/>
                    </a:lnTo>
                    <a:lnTo>
                      <a:pt x="17" y="41"/>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5" name="Freeform 309"/>
              <p:cNvSpPr>
                <a:spLocks/>
              </p:cNvSpPr>
              <p:nvPr/>
            </p:nvSpPr>
            <p:spPr bwMode="auto">
              <a:xfrm>
                <a:off x="1459" y="3682"/>
                <a:ext cx="38" cy="36"/>
              </a:xfrm>
              <a:custGeom>
                <a:avLst/>
                <a:gdLst>
                  <a:gd name="T0" fmla="*/ 1 w 76"/>
                  <a:gd name="T1" fmla="*/ 1 h 72"/>
                  <a:gd name="T2" fmla="*/ 1 w 76"/>
                  <a:gd name="T3" fmla="*/ 1 h 72"/>
                  <a:gd name="T4" fmla="*/ 1 w 76"/>
                  <a:gd name="T5" fmla="*/ 1 h 72"/>
                  <a:gd name="T6" fmla="*/ 1 w 76"/>
                  <a:gd name="T7" fmla="*/ 1 h 72"/>
                  <a:gd name="T8" fmla="*/ 1 w 76"/>
                  <a:gd name="T9" fmla="*/ 1 h 72"/>
                  <a:gd name="T10" fmla="*/ 1 w 76"/>
                  <a:gd name="T11" fmla="*/ 1 h 72"/>
                  <a:gd name="T12" fmla="*/ 1 w 76"/>
                  <a:gd name="T13" fmla="*/ 1 h 72"/>
                  <a:gd name="T14" fmla="*/ 1 w 76"/>
                  <a:gd name="T15" fmla="*/ 1 h 72"/>
                  <a:gd name="T16" fmla="*/ 1 w 76"/>
                  <a:gd name="T17" fmla="*/ 1 h 72"/>
                  <a:gd name="T18" fmla="*/ 1 w 76"/>
                  <a:gd name="T19" fmla="*/ 1 h 72"/>
                  <a:gd name="T20" fmla="*/ 1 w 76"/>
                  <a:gd name="T21" fmla="*/ 1 h 72"/>
                  <a:gd name="T22" fmla="*/ 1 w 76"/>
                  <a:gd name="T23" fmla="*/ 1 h 72"/>
                  <a:gd name="T24" fmla="*/ 1 w 76"/>
                  <a:gd name="T25" fmla="*/ 1 h 72"/>
                  <a:gd name="T26" fmla="*/ 1 w 76"/>
                  <a:gd name="T27" fmla="*/ 1 h 72"/>
                  <a:gd name="T28" fmla="*/ 1 w 76"/>
                  <a:gd name="T29" fmla="*/ 1 h 72"/>
                  <a:gd name="T30" fmla="*/ 1 w 76"/>
                  <a:gd name="T31" fmla="*/ 1 h 72"/>
                  <a:gd name="T32" fmla="*/ 1 w 76"/>
                  <a:gd name="T33" fmla="*/ 1 h 72"/>
                  <a:gd name="T34" fmla="*/ 1 w 76"/>
                  <a:gd name="T35" fmla="*/ 0 h 72"/>
                  <a:gd name="T36" fmla="*/ 1 w 76"/>
                  <a:gd name="T37" fmla="*/ 0 h 72"/>
                  <a:gd name="T38" fmla="*/ 1 w 76"/>
                  <a:gd name="T39" fmla="*/ 1 h 72"/>
                  <a:gd name="T40" fmla="*/ 1 w 76"/>
                  <a:gd name="T41" fmla="*/ 1 h 72"/>
                  <a:gd name="T42" fmla="*/ 1 w 76"/>
                  <a:gd name="T43" fmla="*/ 1 h 72"/>
                  <a:gd name="T44" fmla="*/ 1 w 76"/>
                  <a:gd name="T45" fmla="*/ 1 h 72"/>
                  <a:gd name="T46" fmla="*/ 1 w 76"/>
                  <a:gd name="T47" fmla="*/ 1 h 72"/>
                  <a:gd name="T48" fmla="*/ 1 w 76"/>
                  <a:gd name="T49" fmla="*/ 1 h 72"/>
                  <a:gd name="T50" fmla="*/ 0 w 76"/>
                  <a:gd name="T51" fmla="*/ 1 h 72"/>
                  <a:gd name="T52" fmla="*/ 0 w 76"/>
                  <a:gd name="T53" fmla="*/ 1 h 72"/>
                  <a:gd name="T54" fmla="*/ 1 w 76"/>
                  <a:gd name="T55" fmla="*/ 1 h 72"/>
                  <a:gd name="T56" fmla="*/ 1 w 76"/>
                  <a:gd name="T57" fmla="*/ 1 h 72"/>
                  <a:gd name="T58" fmla="*/ 1 w 76"/>
                  <a:gd name="T59" fmla="*/ 1 h 72"/>
                  <a:gd name="T60" fmla="*/ 1 w 76"/>
                  <a:gd name="T61" fmla="*/ 1 h 72"/>
                  <a:gd name="T62" fmla="*/ 1 w 76"/>
                  <a:gd name="T63" fmla="*/ 1 h 72"/>
                  <a:gd name="T64" fmla="*/ 1 w 76"/>
                  <a:gd name="T65" fmla="*/ 1 h 72"/>
                  <a:gd name="T66" fmla="*/ 1 w 76"/>
                  <a:gd name="T67" fmla="*/ 1 h 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6"/>
                  <a:gd name="T103" fmla="*/ 0 h 72"/>
                  <a:gd name="T104" fmla="*/ 76 w 76"/>
                  <a:gd name="T105" fmla="*/ 72 h 7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6" h="72">
                    <a:moveTo>
                      <a:pt x="31" y="72"/>
                    </a:moveTo>
                    <a:lnTo>
                      <a:pt x="38" y="72"/>
                    </a:lnTo>
                    <a:lnTo>
                      <a:pt x="44" y="72"/>
                    </a:lnTo>
                    <a:lnTo>
                      <a:pt x="52" y="71"/>
                    </a:lnTo>
                    <a:lnTo>
                      <a:pt x="59" y="69"/>
                    </a:lnTo>
                    <a:lnTo>
                      <a:pt x="63" y="65"/>
                    </a:lnTo>
                    <a:lnTo>
                      <a:pt x="69" y="59"/>
                    </a:lnTo>
                    <a:lnTo>
                      <a:pt x="72" y="53"/>
                    </a:lnTo>
                    <a:lnTo>
                      <a:pt x="76" y="48"/>
                    </a:lnTo>
                    <a:lnTo>
                      <a:pt x="76" y="40"/>
                    </a:lnTo>
                    <a:lnTo>
                      <a:pt x="76" y="31"/>
                    </a:lnTo>
                    <a:lnTo>
                      <a:pt x="74" y="25"/>
                    </a:lnTo>
                    <a:lnTo>
                      <a:pt x="71" y="19"/>
                    </a:lnTo>
                    <a:lnTo>
                      <a:pt x="67" y="12"/>
                    </a:lnTo>
                    <a:lnTo>
                      <a:pt x="61" y="10"/>
                    </a:lnTo>
                    <a:lnTo>
                      <a:pt x="55" y="4"/>
                    </a:lnTo>
                    <a:lnTo>
                      <a:pt x="50" y="4"/>
                    </a:lnTo>
                    <a:lnTo>
                      <a:pt x="40" y="0"/>
                    </a:lnTo>
                    <a:lnTo>
                      <a:pt x="33" y="0"/>
                    </a:lnTo>
                    <a:lnTo>
                      <a:pt x="25" y="2"/>
                    </a:lnTo>
                    <a:lnTo>
                      <a:pt x="19" y="6"/>
                    </a:lnTo>
                    <a:lnTo>
                      <a:pt x="12" y="10"/>
                    </a:lnTo>
                    <a:lnTo>
                      <a:pt x="8" y="15"/>
                    </a:lnTo>
                    <a:lnTo>
                      <a:pt x="4" y="21"/>
                    </a:lnTo>
                    <a:lnTo>
                      <a:pt x="2" y="29"/>
                    </a:lnTo>
                    <a:lnTo>
                      <a:pt x="0" y="34"/>
                    </a:lnTo>
                    <a:lnTo>
                      <a:pt x="0" y="42"/>
                    </a:lnTo>
                    <a:lnTo>
                      <a:pt x="2" y="48"/>
                    </a:lnTo>
                    <a:lnTo>
                      <a:pt x="6" y="55"/>
                    </a:lnTo>
                    <a:lnTo>
                      <a:pt x="10" y="59"/>
                    </a:lnTo>
                    <a:lnTo>
                      <a:pt x="15" y="65"/>
                    </a:lnTo>
                    <a:lnTo>
                      <a:pt x="23" y="69"/>
                    </a:lnTo>
                    <a:lnTo>
                      <a:pt x="31" y="72"/>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6" name="Freeform 310"/>
              <p:cNvSpPr>
                <a:spLocks/>
              </p:cNvSpPr>
              <p:nvPr/>
            </p:nvSpPr>
            <p:spPr bwMode="auto">
              <a:xfrm>
                <a:off x="1443" y="3611"/>
                <a:ext cx="45" cy="42"/>
              </a:xfrm>
              <a:custGeom>
                <a:avLst/>
                <a:gdLst>
                  <a:gd name="T0" fmla="*/ 1 w 89"/>
                  <a:gd name="T1" fmla="*/ 1 h 83"/>
                  <a:gd name="T2" fmla="*/ 1 w 89"/>
                  <a:gd name="T3" fmla="*/ 1 h 83"/>
                  <a:gd name="T4" fmla="*/ 1 w 89"/>
                  <a:gd name="T5" fmla="*/ 1 h 83"/>
                  <a:gd name="T6" fmla="*/ 1 w 89"/>
                  <a:gd name="T7" fmla="*/ 1 h 83"/>
                  <a:gd name="T8" fmla="*/ 1 w 89"/>
                  <a:gd name="T9" fmla="*/ 1 h 83"/>
                  <a:gd name="T10" fmla="*/ 1 w 89"/>
                  <a:gd name="T11" fmla="*/ 1 h 83"/>
                  <a:gd name="T12" fmla="*/ 1 w 89"/>
                  <a:gd name="T13" fmla="*/ 1 h 83"/>
                  <a:gd name="T14" fmla="*/ 1 w 89"/>
                  <a:gd name="T15" fmla="*/ 1 h 83"/>
                  <a:gd name="T16" fmla="*/ 1 w 89"/>
                  <a:gd name="T17" fmla="*/ 1 h 83"/>
                  <a:gd name="T18" fmla="*/ 1 w 89"/>
                  <a:gd name="T19" fmla="*/ 1 h 83"/>
                  <a:gd name="T20" fmla="*/ 1 w 89"/>
                  <a:gd name="T21" fmla="*/ 1 h 83"/>
                  <a:gd name="T22" fmla="*/ 1 w 89"/>
                  <a:gd name="T23" fmla="*/ 1 h 83"/>
                  <a:gd name="T24" fmla="*/ 1 w 89"/>
                  <a:gd name="T25" fmla="*/ 1 h 83"/>
                  <a:gd name="T26" fmla="*/ 1 w 89"/>
                  <a:gd name="T27" fmla="*/ 1 h 83"/>
                  <a:gd name="T28" fmla="*/ 1 w 89"/>
                  <a:gd name="T29" fmla="*/ 1 h 83"/>
                  <a:gd name="T30" fmla="*/ 1 w 89"/>
                  <a:gd name="T31" fmla="*/ 1 h 83"/>
                  <a:gd name="T32" fmla="*/ 1 w 89"/>
                  <a:gd name="T33" fmla="*/ 1 h 83"/>
                  <a:gd name="T34" fmla="*/ 1 w 89"/>
                  <a:gd name="T35" fmla="*/ 0 h 83"/>
                  <a:gd name="T36" fmla="*/ 1 w 89"/>
                  <a:gd name="T37" fmla="*/ 0 h 83"/>
                  <a:gd name="T38" fmla="*/ 1 w 89"/>
                  <a:gd name="T39" fmla="*/ 1 h 83"/>
                  <a:gd name="T40" fmla="*/ 1 w 89"/>
                  <a:gd name="T41" fmla="*/ 1 h 83"/>
                  <a:gd name="T42" fmla="*/ 1 w 89"/>
                  <a:gd name="T43" fmla="*/ 1 h 83"/>
                  <a:gd name="T44" fmla="*/ 1 w 89"/>
                  <a:gd name="T45" fmla="*/ 1 h 83"/>
                  <a:gd name="T46" fmla="*/ 1 w 89"/>
                  <a:gd name="T47" fmla="*/ 1 h 83"/>
                  <a:gd name="T48" fmla="*/ 1 w 89"/>
                  <a:gd name="T49" fmla="*/ 1 h 83"/>
                  <a:gd name="T50" fmla="*/ 0 w 89"/>
                  <a:gd name="T51" fmla="*/ 1 h 83"/>
                  <a:gd name="T52" fmla="*/ 1 w 89"/>
                  <a:gd name="T53" fmla="*/ 1 h 83"/>
                  <a:gd name="T54" fmla="*/ 1 w 89"/>
                  <a:gd name="T55" fmla="*/ 1 h 83"/>
                  <a:gd name="T56" fmla="*/ 1 w 89"/>
                  <a:gd name="T57" fmla="*/ 1 h 83"/>
                  <a:gd name="T58" fmla="*/ 1 w 89"/>
                  <a:gd name="T59" fmla="*/ 1 h 83"/>
                  <a:gd name="T60" fmla="*/ 1 w 89"/>
                  <a:gd name="T61" fmla="*/ 1 h 83"/>
                  <a:gd name="T62" fmla="*/ 1 w 89"/>
                  <a:gd name="T63" fmla="*/ 1 h 83"/>
                  <a:gd name="T64" fmla="*/ 1 w 89"/>
                  <a:gd name="T65" fmla="*/ 1 h 83"/>
                  <a:gd name="T66" fmla="*/ 1 w 89"/>
                  <a:gd name="T67" fmla="*/ 1 h 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9"/>
                  <a:gd name="T103" fmla="*/ 0 h 83"/>
                  <a:gd name="T104" fmla="*/ 89 w 89"/>
                  <a:gd name="T105" fmla="*/ 83 h 8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9" h="83">
                    <a:moveTo>
                      <a:pt x="36" y="83"/>
                    </a:moveTo>
                    <a:lnTo>
                      <a:pt x="44" y="83"/>
                    </a:lnTo>
                    <a:lnTo>
                      <a:pt x="51" y="83"/>
                    </a:lnTo>
                    <a:lnTo>
                      <a:pt x="61" y="79"/>
                    </a:lnTo>
                    <a:lnTo>
                      <a:pt x="68" y="78"/>
                    </a:lnTo>
                    <a:lnTo>
                      <a:pt x="74" y="74"/>
                    </a:lnTo>
                    <a:lnTo>
                      <a:pt x="80" y="68"/>
                    </a:lnTo>
                    <a:lnTo>
                      <a:pt x="85" y="60"/>
                    </a:lnTo>
                    <a:lnTo>
                      <a:pt x="89" y="53"/>
                    </a:lnTo>
                    <a:lnTo>
                      <a:pt x="89" y="43"/>
                    </a:lnTo>
                    <a:lnTo>
                      <a:pt x="89" y="36"/>
                    </a:lnTo>
                    <a:lnTo>
                      <a:pt x="85" y="28"/>
                    </a:lnTo>
                    <a:lnTo>
                      <a:pt x="82" y="21"/>
                    </a:lnTo>
                    <a:lnTo>
                      <a:pt x="76" y="13"/>
                    </a:lnTo>
                    <a:lnTo>
                      <a:pt x="70" y="7"/>
                    </a:lnTo>
                    <a:lnTo>
                      <a:pt x="63" y="3"/>
                    </a:lnTo>
                    <a:lnTo>
                      <a:pt x="57" y="2"/>
                    </a:lnTo>
                    <a:lnTo>
                      <a:pt x="45" y="0"/>
                    </a:lnTo>
                    <a:lnTo>
                      <a:pt x="38" y="0"/>
                    </a:lnTo>
                    <a:lnTo>
                      <a:pt x="30" y="2"/>
                    </a:lnTo>
                    <a:lnTo>
                      <a:pt x="23" y="5"/>
                    </a:lnTo>
                    <a:lnTo>
                      <a:pt x="15" y="9"/>
                    </a:lnTo>
                    <a:lnTo>
                      <a:pt x="9" y="17"/>
                    </a:lnTo>
                    <a:lnTo>
                      <a:pt x="6" y="22"/>
                    </a:lnTo>
                    <a:lnTo>
                      <a:pt x="2" y="32"/>
                    </a:lnTo>
                    <a:lnTo>
                      <a:pt x="0" y="38"/>
                    </a:lnTo>
                    <a:lnTo>
                      <a:pt x="2" y="47"/>
                    </a:lnTo>
                    <a:lnTo>
                      <a:pt x="2" y="55"/>
                    </a:lnTo>
                    <a:lnTo>
                      <a:pt x="7" y="62"/>
                    </a:lnTo>
                    <a:lnTo>
                      <a:pt x="11" y="68"/>
                    </a:lnTo>
                    <a:lnTo>
                      <a:pt x="19" y="74"/>
                    </a:lnTo>
                    <a:lnTo>
                      <a:pt x="25" y="79"/>
                    </a:lnTo>
                    <a:lnTo>
                      <a:pt x="36" y="83"/>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7" name="Freeform 311"/>
              <p:cNvSpPr>
                <a:spLocks/>
              </p:cNvSpPr>
              <p:nvPr/>
            </p:nvSpPr>
            <p:spPr bwMode="auto">
              <a:xfrm>
                <a:off x="1416" y="3532"/>
                <a:ext cx="40" cy="37"/>
              </a:xfrm>
              <a:custGeom>
                <a:avLst/>
                <a:gdLst>
                  <a:gd name="T0" fmla="*/ 1 w 80"/>
                  <a:gd name="T1" fmla="*/ 1 h 74"/>
                  <a:gd name="T2" fmla="*/ 1 w 80"/>
                  <a:gd name="T3" fmla="*/ 1 h 74"/>
                  <a:gd name="T4" fmla="*/ 1 w 80"/>
                  <a:gd name="T5" fmla="*/ 1 h 74"/>
                  <a:gd name="T6" fmla="*/ 1 w 80"/>
                  <a:gd name="T7" fmla="*/ 1 h 74"/>
                  <a:gd name="T8" fmla="*/ 1 w 80"/>
                  <a:gd name="T9" fmla="*/ 1 h 74"/>
                  <a:gd name="T10" fmla="*/ 1 w 80"/>
                  <a:gd name="T11" fmla="*/ 1 h 74"/>
                  <a:gd name="T12" fmla="*/ 1 w 80"/>
                  <a:gd name="T13" fmla="*/ 1 h 74"/>
                  <a:gd name="T14" fmla="*/ 1 w 80"/>
                  <a:gd name="T15" fmla="*/ 1 h 74"/>
                  <a:gd name="T16" fmla="*/ 1 w 80"/>
                  <a:gd name="T17" fmla="*/ 1 h 74"/>
                  <a:gd name="T18" fmla="*/ 1 w 80"/>
                  <a:gd name="T19" fmla="*/ 1 h 74"/>
                  <a:gd name="T20" fmla="*/ 1 w 80"/>
                  <a:gd name="T21" fmla="*/ 1 h 74"/>
                  <a:gd name="T22" fmla="*/ 1 w 80"/>
                  <a:gd name="T23" fmla="*/ 1 h 74"/>
                  <a:gd name="T24" fmla="*/ 1 w 80"/>
                  <a:gd name="T25" fmla="*/ 1 h 74"/>
                  <a:gd name="T26" fmla="*/ 1 w 80"/>
                  <a:gd name="T27" fmla="*/ 1 h 74"/>
                  <a:gd name="T28" fmla="*/ 1 w 80"/>
                  <a:gd name="T29" fmla="*/ 1 h 74"/>
                  <a:gd name="T30" fmla="*/ 1 w 80"/>
                  <a:gd name="T31" fmla="*/ 1 h 74"/>
                  <a:gd name="T32" fmla="*/ 1 w 80"/>
                  <a:gd name="T33" fmla="*/ 1 h 74"/>
                  <a:gd name="T34" fmla="*/ 1 w 80"/>
                  <a:gd name="T35" fmla="*/ 0 h 74"/>
                  <a:gd name="T36" fmla="*/ 1 w 80"/>
                  <a:gd name="T37" fmla="*/ 0 h 74"/>
                  <a:gd name="T38" fmla="*/ 1 w 80"/>
                  <a:gd name="T39" fmla="*/ 0 h 74"/>
                  <a:gd name="T40" fmla="*/ 1 w 80"/>
                  <a:gd name="T41" fmla="*/ 1 h 74"/>
                  <a:gd name="T42" fmla="*/ 1 w 80"/>
                  <a:gd name="T43" fmla="*/ 1 h 74"/>
                  <a:gd name="T44" fmla="*/ 1 w 80"/>
                  <a:gd name="T45" fmla="*/ 1 h 74"/>
                  <a:gd name="T46" fmla="*/ 1 w 80"/>
                  <a:gd name="T47" fmla="*/ 1 h 74"/>
                  <a:gd name="T48" fmla="*/ 1 w 80"/>
                  <a:gd name="T49" fmla="*/ 1 h 74"/>
                  <a:gd name="T50" fmla="*/ 0 w 80"/>
                  <a:gd name="T51" fmla="*/ 1 h 74"/>
                  <a:gd name="T52" fmla="*/ 1 w 80"/>
                  <a:gd name="T53" fmla="*/ 1 h 74"/>
                  <a:gd name="T54" fmla="*/ 1 w 80"/>
                  <a:gd name="T55" fmla="*/ 1 h 74"/>
                  <a:gd name="T56" fmla="*/ 1 w 80"/>
                  <a:gd name="T57" fmla="*/ 1 h 74"/>
                  <a:gd name="T58" fmla="*/ 1 w 80"/>
                  <a:gd name="T59" fmla="*/ 1 h 74"/>
                  <a:gd name="T60" fmla="*/ 1 w 80"/>
                  <a:gd name="T61" fmla="*/ 1 h 74"/>
                  <a:gd name="T62" fmla="*/ 1 w 80"/>
                  <a:gd name="T63" fmla="*/ 1 h 74"/>
                  <a:gd name="T64" fmla="*/ 1 w 80"/>
                  <a:gd name="T65" fmla="*/ 1 h 74"/>
                  <a:gd name="T66" fmla="*/ 1 w 80"/>
                  <a:gd name="T67" fmla="*/ 1 h 7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74"/>
                  <a:gd name="T104" fmla="*/ 80 w 80"/>
                  <a:gd name="T105" fmla="*/ 74 h 7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74">
                    <a:moveTo>
                      <a:pt x="32" y="74"/>
                    </a:moveTo>
                    <a:lnTo>
                      <a:pt x="40" y="74"/>
                    </a:lnTo>
                    <a:lnTo>
                      <a:pt x="47" y="74"/>
                    </a:lnTo>
                    <a:lnTo>
                      <a:pt x="55" y="72"/>
                    </a:lnTo>
                    <a:lnTo>
                      <a:pt x="61" y="68"/>
                    </a:lnTo>
                    <a:lnTo>
                      <a:pt x="66" y="64"/>
                    </a:lnTo>
                    <a:lnTo>
                      <a:pt x="72" y="61"/>
                    </a:lnTo>
                    <a:lnTo>
                      <a:pt x="76" y="53"/>
                    </a:lnTo>
                    <a:lnTo>
                      <a:pt x="80" y="47"/>
                    </a:lnTo>
                    <a:lnTo>
                      <a:pt x="80" y="40"/>
                    </a:lnTo>
                    <a:lnTo>
                      <a:pt x="80" y="32"/>
                    </a:lnTo>
                    <a:lnTo>
                      <a:pt x="76" y="25"/>
                    </a:lnTo>
                    <a:lnTo>
                      <a:pt x="74" y="19"/>
                    </a:lnTo>
                    <a:lnTo>
                      <a:pt x="70" y="11"/>
                    </a:lnTo>
                    <a:lnTo>
                      <a:pt x="64" y="7"/>
                    </a:lnTo>
                    <a:lnTo>
                      <a:pt x="57" y="4"/>
                    </a:lnTo>
                    <a:lnTo>
                      <a:pt x="49" y="2"/>
                    </a:lnTo>
                    <a:lnTo>
                      <a:pt x="42" y="0"/>
                    </a:lnTo>
                    <a:lnTo>
                      <a:pt x="34" y="0"/>
                    </a:lnTo>
                    <a:lnTo>
                      <a:pt x="26" y="0"/>
                    </a:lnTo>
                    <a:lnTo>
                      <a:pt x="21" y="4"/>
                    </a:lnTo>
                    <a:lnTo>
                      <a:pt x="13" y="7"/>
                    </a:lnTo>
                    <a:lnTo>
                      <a:pt x="7" y="13"/>
                    </a:lnTo>
                    <a:lnTo>
                      <a:pt x="5" y="19"/>
                    </a:lnTo>
                    <a:lnTo>
                      <a:pt x="2" y="28"/>
                    </a:lnTo>
                    <a:lnTo>
                      <a:pt x="0" y="34"/>
                    </a:lnTo>
                    <a:lnTo>
                      <a:pt x="2" y="42"/>
                    </a:lnTo>
                    <a:lnTo>
                      <a:pt x="2" y="49"/>
                    </a:lnTo>
                    <a:lnTo>
                      <a:pt x="7" y="55"/>
                    </a:lnTo>
                    <a:lnTo>
                      <a:pt x="11" y="61"/>
                    </a:lnTo>
                    <a:lnTo>
                      <a:pt x="17" y="66"/>
                    </a:lnTo>
                    <a:lnTo>
                      <a:pt x="23" y="70"/>
                    </a:lnTo>
                    <a:lnTo>
                      <a:pt x="32" y="74"/>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8" name="Freeform 312"/>
              <p:cNvSpPr>
                <a:spLocks/>
              </p:cNvSpPr>
              <p:nvPr/>
            </p:nvSpPr>
            <p:spPr bwMode="auto">
              <a:xfrm>
                <a:off x="1334" y="3479"/>
                <a:ext cx="50" cy="46"/>
              </a:xfrm>
              <a:custGeom>
                <a:avLst/>
                <a:gdLst>
                  <a:gd name="T0" fmla="*/ 0 w 101"/>
                  <a:gd name="T1" fmla="*/ 0 h 94"/>
                  <a:gd name="T2" fmla="*/ 0 w 101"/>
                  <a:gd name="T3" fmla="*/ 0 h 94"/>
                  <a:gd name="T4" fmla="*/ 0 w 101"/>
                  <a:gd name="T5" fmla="*/ 0 h 94"/>
                  <a:gd name="T6" fmla="*/ 0 w 101"/>
                  <a:gd name="T7" fmla="*/ 0 h 94"/>
                  <a:gd name="T8" fmla="*/ 0 w 101"/>
                  <a:gd name="T9" fmla="*/ 0 h 94"/>
                  <a:gd name="T10" fmla="*/ 0 w 101"/>
                  <a:gd name="T11" fmla="*/ 0 h 94"/>
                  <a:gd name="T12" fmla="*/ 0 w 101"/>
                  <a:gd name="T13" fmla="*/ 0 h 94"/>
                  <a:gd name="T14" fmla="*/ 0 w 101"/>
                  <a:gd name="T15" fmla="*/ 0 h 94"/>
                  <a:gd name="T16" fmla="*/ 0 w 101"/>
                  <a:gd name="T17" fmla="*/ 0 h 94"/>
                  <a:gd name="T18" fmla="*/ 0 w 101"/>
                  <a:gd name="T19" fmla="*/ 0 h 94"/>
                  <a:gd name="T20" fmla="*/ 0 w 101"/>
                  <a:gd name="T21" fmla="*/ 0 h 94"/>
                  <a:gd name="T22" fmla="*/ 0 w 101"/>
                  <a:gd name="T23" fmla="*/ 0 h 94"/>
                  <a:gd name="T24" fmla="*/ 0 w 101"/>
                  <a:gd name="T25" fmla="*/ 0 h 94"/>
                  <a:gd name="T26" fmla="*/ 0 w 101"/>
                  <a:gd name="T27" fmla="*/ 0 h 94"/>
                  <a:gd name="T28" fmla="*/ 0 w 101"/>
                  <a:gd name="T29" fmla="*/ 0 h 94"/>
                  <a:gd name="T30" fmla="*/ 0 w 101"/>
                  <a:gd name="T31" fmla="*/ 0 h 94"/>
                  <a:gd name="T32" fmla="*/ 0 w 101"/>
                  <a:gd name="T33" fmla="*/ 0 h 94"/>
                  <a:gd name="T34" fmla="*/ 0 w 101"/>
                  <a:gd name="T35" fmla="*/ 0 h 94"/>
                  <a:gd name="T36" fmla="*/ 0 w 101"/>
                  <a:gd name="T37" fmla="*/ 0 h 94"/>
                  <a:gd name="T38" fmla="*/ 0 w 101"/>
                  <a:gd name="T39" fmla="*/ 0 h 94"/>
                  <a:gd name="T40" fmla="*/ 0 w 101"/>
                  <a:gd name="T41" fmla="*/ 0 h 94"/>
                  <a:gd name="T42" fmla="*/ 0 w 101"/>
                  <a:gd name="T43" fmla="*/ 0 h 94"/>
                  <a:gd name="T44" fmla="*/ 0 w 101"/>
                  <a:gd name="T45" fmla="*/ 0 h 94"/>
                  <a:gd name="T46" fmla="*/ 0 w 101"/>
                  <a:gd name="T47" fmla="*/ 0 h 94"/>
                  <a:gd name="T48" fmla="*/ 0 w 101"/>
                  <a:gd name="T49" fmla="*/ 0 h 94"/>
                  <a:gd name="T50" fmla="*/ 0 w 101"/>
                  <a:gd name="T51" fmla="*/ 0 h 94"/>
                  <a:gd name="T52" fmla="*/ 0 w 101"/>
                  <a:gd name="T53" fmla="*/ 0 h 94"/>
                  <a:gd name="T54" fmla="*/ 0 w 101"/>
                  <a:gd name="T55" fmla="*/ 0 h 94"/>
                  <a:gd name="T56" fmla="*/ 0 w 101"/>
                  <a:gd name="T57" fmla="*/ 0 h 94"/>
                  <a:gd name="T58" fmla="*/ 0 w 101"/>
                  <a:gd name="T59" fmla="*/ 0 h 94"/>
                  <a:gd name="T60" fmla="*/ 0 w 101"/>
                  <a:gd name="T61" fmla="*/ 0 h 94"/>
                  <a:gd name="T62" fmla="*/ 0 w 101"/>
                  <a:gd name="T63" fmla="*/ 0 h 94"/>
                  <a:gd name="T64" fmla="*/ 0 w 101"/>
                  <a:gd name="T65" fmla="*/ 0 h 94"/>
                  <a:gd name="T66" fmla="*/ 0 w 101"/>
                  <a:gd name="T67" fmla="*/ 0 h 9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1"/>
                  <a:gd name="T103" fmla="*/ 0 h 94"/>
                  <a:gd name="T104" fmla="*/ 101 w 101"/>
                  <a:gd name="T105" fmla="*/ 94 h 9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1" h="94">
                    <a:moveTo>
                      <a:pt x="40" y="94"/>
                    </a:moveTo>
                    <a:lnTo>
                      <a:pt x="50" y="94"/>
                    </a:lnTo>
                    <a:lnTo>
                      <a:pt x="59" y="94"/>
                    </a:lnTo>
                    <a:lnTo>
                      <a:pt x="67" y="92"/>
                    </a:lnTo>
                    <a:lnTo>
                      <a:pt x="78" y="88"/>
                    </a:lnTo>
                    <a:lnTo>
                      <a:pt x="84" y="82"/>
                    </a:lnTo>
                    <a:lnTo>
                      <a:pt x="91" y="76"/>
                    </a:lnTo>
                    <a:lnTo>
                      <a:pt x="95" y="69"/>
                    </a:lnTo>
                    <a:lnTo>
                      <a:pt x="101" y="61"/>
                    </a:lnTo>
                    <a:lnTo>
                      <a:pt x="101" y="50"/>
                    </a:lnTo>
                    <a:lnTo>
                      <a:pt x="101" y="40"/>
                    </a:lnTo>
                    <a:lnTo>
                      <a:pt x="97" y="31"/>
                    </a:lnTo>
                    <a:lnTo>
                      <a:pt x="95" y="23"/>
                    </a:lnTo>
                    <a:lnTo>
                      <a:pt x="88" y="16"/>
                    </a:lnTo>
                    <a:lnTo>
                      <a:pt x="82" y="10"/>
                    </a:lnTo>
                    <a:lnTo>
                      <a:pt x="72" y="6"/>
                    </a:lnTo>
                    <a:lnTo>
                      <a:pt x="65" y="2"/>
                    </a:lnTo>
                    <a:lnTo>
                      <a:pt x="53" y="0"/>
                    </a:lnTo>
                    <a:lnTo>
                      <a:pt x="42" y="0"/>
                    </a:lnTo>
                    <a:lnTo>
                      <a:pt x="33" y="2"/>
                    </a:lnTo>
                    <a:lnTo>
                      <a:pt x="25" y="6"/>
                    </a:lnTo>
                    <a:lnTo>
                      <a:pt x="17" y="10"/>
                    </a:lnTo>
                    <a:lnTo>
                      <a:pt x="10" y="17"/>
                    </a:lnTo>
                    <a:lnTo>
                      <a:pt x="4" y="25"/>
                    </a:lnTo>
                    <a:lnTo>
                      <a:pt x="2" y="35"/>
                    </a:lnTo>
                    <a:lnTo>
                      <a:pt x="0" y="44"/>
                    </a:lnTo>
                    <a:lnTo>
                      <a:pt x="0" y="52"/>
                    </a:lnTo>
                    <a:lnTo>
                      <a:pt x="4" y="61"/>
                    </a:lnTo>
                    <a:lnTo>
                      <a:pt x="8" y="71"/>
                    </a:lnTo>
                    <a:lnTo>
                      <a:pt x="14" y="76"/>
                    </a:lnTo>
                    <a:lnTo>
                      <a:pt x="21" y="84"/>
                    </a:lnTo>
                    <a:lnTo>
                      <a:pt x="29" y="90"/>
                    </a:lnTo>
                    <a:lnTo>
                      <a:pt x="40" y="94"/>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09" name="Freeform 313"/>
              <p:cNvSpPr>
                <a:spLocks/>
              </p:cNvSpPr>
              <p:nvPr/>
            </p:nvSpPr>
            <p:spPr bwMode="auto">
              <a:xfrm>
                <a:off x="1347" y="3485"/>
                <a:ext cx="19" cy="18"/>
              </a:xfrm>
              <a:custGeom>
                <a:avLst/>
                <a:gdLst>
                  <a:gd name="T0" fmla="*/ 1 w 38"/>
                  <a:gd name="T1" fmla="*/ 1 h 36"/>
                  <a:gd name="T2" fmla="*/ 1 w 38"/>
                  <a:gd name="T3" fmla="*/ 1 h 36"/>
                  <a:gd name="T4" fmla="*/ 1 w 38"/>
                  <a:gd name="T5" fmla="*/ 1 h 36"/>
                  <a:gd name="T6" fmla="*/ 1 w 38"/>
                  <a:gd name="T7" fmla="*/ 1 h 36"/>
                  <a:gd name="T8" fmla="*/ 1 w 38"/>
                  <a:gd name="T9" fmla="*/ 1 h 36"/>
                  <a:gd name="T10" fmla="*/ 1 w 38"/>
                  <a:gd name="T11" fmla="*/ 1 h 36"/>
                  <a:gd name="T12" fmla="*/ 1 w 38"/>
                  <a:gd name="T13" fmla="*/ 1 h 36"/>
                  <a:gd name="T14" fmla="*/ 1 w 38"/>
                  <a:gd name="T15" fmla="*/ 1 h 36"/>
                  <a:gd name="T16" fmla="*/ 1 w 38"/>
                  <a:gd name="T17" fmla="*/ 0 h 36"/>
                  <a:gd name="T18" fmla="*/ 1 w 38"/>
                  <a:gd name="T19" fmla="*/ 0 h 36"/>
                  <a:gd name="T20" fmla="*/ 1 w 38"/>
                  <a:gd name="T21" fmla="*/ 1 h 36"/>
                  <a:gd name="T22" fmla="*/ 1 w 38"/>
                  <a:gd name="T23" fmla="*/ 1 h 36"/>
                  <a:gd name="T24" fmla="*/ 1 w 38"/>
                  <a:gd name="T25" fmla="*/ 1 h 36"/>
                  <a:gd name="T26" fmla="*/ 0 w 38"/>
                  <a:gd name="T27" fmla="*/ 1 h 36"/>
                  <a:gd name="T28" fmla="*/ 1 w 38"/>
                  <a:gd name="T29" fmla="*/ 1 h 36"/>
                  <a:gd name="T30" fmla="*/ 1 w 38"/>
                  <a:gd name="T31" fmla="*/ 1 h 36"/>
                  <a:gd name="T32" fmla="*/ 1 w 38"/>
                  <a:gd name="T33" fmla="*/ 1 h 36"/>
                  <a:gd name="T34" fmla="*/ 1 w 38"/>
                  <a:gd name="T35" fmla="*/ 1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36"/>
                  <a:gd name="T56" fmla="*/ 38 w 38"/>
                  <a:gd name="T57" fmla="*/ 36 h 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36">
                    <a:moveTo>
                      <a:pt x="15" y="36"/>
                    </a:moveTo>
                    <a:lnTo>
                      <a:pt x="21" y="36"/>
                    </a:lnTo>
                    <a:lnTo>
                      <a:pt x="28" y="34"/>
                    </a:lnTo>
                    <a:lnTo>
                      <a:pt x="34" y="30"/>
                    </a:lnTo>
                    <a:lnTo>
                      <a:pt x="38" y="24"/>
                    </a:lnTo>
                    <a:lnTo>
                      <a:pt x="38" y="17"/>
                    </a:lnTo>
                    <a:lnTo>
                      <a:pt x="34" y="11"/>
                    </a:lnTo>
                    <a:lnTo>
                      <a:pt x="28" y="3"/>
                    </a:lnTo>
                    <a:lnTo>
                      <a:pt x="23" y="0"/>
                    </a:lnTo>
                    <a:lnTo>
                      <a:pt x="15" y="0"/>
                    </a:lnTo>
                    <a:lnTo>
                      <a:pt x="9" y="2"/>
                    </a:lnTo>
                    <a:lnTo>
                      <a:pt x="4" y="7"/>
                    </a:lnTo>
                    <a:lnTo>
                      <a:pt x="2" y="15"/>
                    </a:lnTo>
                    <a:lnTo>
                      <a:pt x="0" y="21"/>
                    </a:lnTo>
                    <a:lnTo>
                      <a:pt x="2" y="28"/>
                    </a:lnTo>
                    <a:lnTo>
                      <a:pt x="7" y="32"/>
                    </a:lnTo>
                    <a:lnTo>
                      <a:pt x="15" y="36"/>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0" name="Freeform 314"/>
              <p:cNvSpPr>
                <a:spLocks/>
              </p:cNvSpPr>
              <p:nvPr/>
            </p:nvSpPr>
            <p:spPr bwMode="auto">
              <a:xfrm>
                <a:off x="1423" y="3537"/>
                <a:ext cx="20" cy="19"/>
              </a:xfrm>
              <a:custGeom>
                <a:avLst/>
                <a:gdLst>
                  <a:gd name="T0" fmla="*/ 1 w 40"/>
                  <a:gd name="T1" fmla="*/ 1 h 38"/>
                  <a:gd name="T2" fmla="*/ 1 w 40"/>
                  <a:gd name="T3" fmla="*/ 1 h 38"/>
                  <a:gd name="T4" fmla="*/ 1 w 40"/>
                  <a:gd name="T5" fmla="*/ 1 h 38"/>
                  <a:gd name="T6" fmla="*/ 1 w 40"/>
                  <a:gd name="T7" fmla="*/ 1 h 38"/>
                  <a:gd name="T8" fmla="*/ 1 w 40"/>
                  <a:gd name="T9" fmla="*/ 1 h 38"/>
                  <a:gd name="T10" fmla="*/ 1 w 40"/>
                  <a:gd name="T11" fmla="*/ 1 h 38"/>
                  <a:gd name="T12" fmla="*/ 1 w 40"/>
                  <a:gd name="T13" fmla="*/ 1 h 38"/>
                  <a:gd name="T14" fmla="*/ 1 w 40"/>
                  <a:gd name="T15" fmla="*/ 1 h 38"/>
                  <a:gd name="T16" fmla="*/ 1 w 40"/>
                  <a:gd name="T17" fmla="*/ 1 h 38"/>
                  <a:gd name="T18" fmla="*/ 1 w 40"/>
                  <a:gd name="T19" fmla="*/ 0 h 38"/>
                  <a:gd name="T20" fmla="*/ 1 w 40"/>
                  <a:gd name="T21" fmla="*/ 1 h 38"/>
                  <a:gd name="T22" fmla="*/ 1 w 40"/>
                  <a:gd name="T23" fmla="*/ 1 h 38"/>
                  <a:gd name="T24" fmla="*/ 1 w 40"/>
                  <a:gd name="T25" fmla="*/ 1 h 38"/>
                  <a:gd name="T26" fmla="*/ 0 w 40"/>
                  <a:gd name="T27" fmla="*/ 1 h 38"/>
                  <a:gd name="T28" fmla="*/ 1 w 40"/>
                  <a:gd name="T29" fmla="*/ 1 h 38"/>
                  <a:gd name="T30" fmla="*/ 1 w 40"/>
                  <a:gd name="T31" fmla="*/ 1 h 38"/>
                  <a:gd name="T32" fmla="*/ 1 w 40"/>
                  <a:gd name="T33" fmla="*/ 1 h 38"/>
                  <a:gd name="T34" fmla="*/ 1 w 40"/>
                  <a:gd name="T35" fmla="*/ 1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8"/>
                  <a:gd name="T56" fmla="*/ 40 w 40"/>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8">
                    <a:moveTo>
                      <a:pt x="15" y="38"/>
                    </a:moveTo>
                    <a:lnTo>
                      <a:pt x="21" y="38"/>
                    </a:lnTo>
                    <a:lnTo>
                      <a:pt x="28" y="35"/>
                    </a:lnTo>
                    <a:lnTo>
                      <a:pt x="34" y="31"/>
                    </a:lnTo>
                    <a:lnTo>
                      <a:pt x="40" y="25"/>
                    </a:lnTo>
                    <a:lnTo>
                      <a:pt x="40" y="16"/>
                    </a:lnTo>
                    <a:lnTo>
                      <a:pt x="36" y="10"/>
                    </a:lnTo>
                    <a:lnTo>
                      <a:pt x="30" y="4"/>
                    </a:lnTo>
                    <a:lnTo>
                      <a:pt x="23" y="2"/>
                    </a:lnTo>
                    <a:lnTo>
                      <a:pt x="15" y="0"/>
                    </a:lnTo>
                    <a:lnTo>
                      <a:pt x="9" y="2"/>
                    </a:lnTo>
                    <a:lnTo>
                      <a:pt x="4" y="6"/>
                    </a:lnTo>
                    <a:lnTo>
                      <a:pt x="2" y="14"/>
                    </a:lnTo>
                    <a:lnTo>
                      <a:pt x="0" y="21"/>
                    </a:lnTo>
                    <a:lnTo>
                      <a:pt x="2" y="27"/>
                    </a:lnTo>
                    <a:lnTo>
                      <a:pt x="8" y="33"/>
                    </a:lnTo>
                    <a:lnTo>
                      <a:pt x="15" y="38"/>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1" name="Freeform 315"/>
              <p:cNvSpPr>
                <a:spLocks/>
              </p:cNvSpPr>
              <p:nvPr/>
            </p:nvSpPr>
            <p:spPr bwMode="auto">
              <a:xfrm>
                <a:off x="1457" y="3620"/>
                <a:ext cx="20" cy="18"/>
              </a:xfrm>
              <a:custGeom>
                <a:avLst/>
                <a:gdLst>
                  <a:gd name="T0" fmla="*/ 1 w 40"/>
                  <a:gd name="T1" fmla="*/ 1 h 36"/>
                  <a:gd name="T2" fmla="*/ 1 w 40"/>
                  <a:gd name="T3" fmla="*/ 1 h 36"/>
                  <a:gd name="T4" fmla="*/ 1 w 40"/>
                  <a:gd name="T5" fmla="*/ 1 h 36"/>
                  <a:gd name="T6" fmla="*/ 1 w 40"/>
                  <a:gd name="T7" fmla="*/ 1 h 36"/>
                  <a:gd name="T8" fmla="*/ 1 w 40"/>
                  <a:gd name="T9" fmla="*/ 1 h 36"/>
                  <a:gd name="T10" fmla="*/ 1 w 40"/>
                  <a:gd name="T11" fmla="*/ 1 h 36"/>
                  <a:gd name="T12" fmla="*/ 1 w 40"/>
                  <a:gd name="T13" fmla="*/ 1 h 36"/>
                  <a:gd name="T14" fmla="*/ 1 w 40"/>
                  <a:gd name="T15" fmla="*/ 1 h 36"/>
                  <a:gd name="T16" fmla="*/ 1 w 40"/>
                  <a:gd name="T17" fmla="*/ 0 h 36"/>
                  <a:gd name="T18" fmla="*/ 1 w 40"/>
                  <a:gd name="T19" fmla="*/ 0 h 36"/>
                  <a:gd name="T20" fmla="*/ 1 w 40"/>
                  <a:gd name="T21" fmla="*/ 1 h 36"/>
                  <a:gd name="T22" fmla="*/ 1 w 40"/>
                  <a:gd name="T23" fmla="*/ 1 h 36"/>
                  <a:gd name="T24" fmla="*/ 1 w 40"/>
                  <a:gd name="T25" fmla="*/ 1 h 36"/>
                  <a:gd name="T26" fmla="*/ 0 w 40"/>
                  <a:gd name="T27" fmla="*/ 1 h 36"/>
                  <a:gd name="T28" fmla="*/ 1 w 40"/>
                  <a:gd name="T29" fmla="*/ 1 h 36"/>
                  <a:gd name="T30" fmla="*/ 1 w 40"/>
                  <a:gd name="T31" fmla="*/ 1 h 36"/>
                  <a:gd name="T32" fmla="*/ 1 w 40"/>
                  <a:gd name="T33" fmla="*/ 1 h 36"/>
                  <a:gd name="T34" fmla="*/ 1 w 40"/>
                  <a:gd name="T35" fmla="*/ 1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6"/>
                  <a:gd name="T56" fmla="*/ 40 w 40"/>
                  <a:gd name="T57" fmla="*/ 36 h 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6">
                    <a:moveTo>
                      <a:pt x="18" y="34"/>
                    </a:moveTo>
                    <a:lnTo>
                      <a:pt x="23" y="36"/>
                    </a:lnTo>
                    <a:lnTo>
                      <a:pt x="31" y="32"/>
                    </a:lnTo>
                    <a:lnTo>
                      <a:pt x="37" y="28"/>
                    </a:lnTo>
                    <a:lnTo>
                      <a:pt x="40" y="22"/>
                    </a:lnTo>
                    <a:lnTo>
                      <a:pt x="40" y="15"/>
                    </a:lnTo>
                    <a:lnTo>
                      <a:pt x="38" y="7"/>
                    </a:lnTo>
                    <a:lnTo>
                      <a:pt x="33" y="2"/>
                    </a:lnTo>
                    <a:lnTo>
                      <a:pt x="27" y="0"/>
                    </a:lnTo>
                    <a:lnTo>
                      <a:pt x="18" y="0"/>
                    </a:lnTo>
                    <a:lnTo>
                      <a:pt x="12" y="2"/>
                    </a:lnTo>
                    <a:lnTo>
                      <a:pt x="4" y="5"/>
                    </a:lnTo>
                    <a:lnTo>
                      <a:pt x="2" y="13"/>
                    </a:lnTo>
                    <a:lnTo>
                      <a:pt x="0" y="19"/>
                    </a:lnTo>
                    <a:lnTo>
                      <a:pt x="4" y="26"/>
                    </a:lnTo>
                    <a:lnTo>
                      <a:pt x="10" y="30"/>
                    </a:lnTo>
                    <a:lnTo>
                      <a:pt x="18" y="34"/>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2" name="Freeform 316"/>
              <p:cNvSpPr>
                <a:spLocks/>
              </p:cNvSpPr>
              <p:nvPr/>
            </p:nvSpPr>
            <p:spPr bwMode="auto">
              <a:xfrm>
                <a:off x="1471" y="3688"/>
                <a:ext cx="17" cy="17"/>
              </a:xfrm>
              <a:custGeom>
                <a:avLst/>
                <a:gdLst>
                  <a:gd name="T0" fmla="*/ 1 w 34"/>
                  <a:gd name="T1" fmla="*/ 1 h 34"/>
                  <a:gd name="T2" fmla="*/ 1 w 34"/>
                  <a:gd name="T3" fmla="*/ 1 h 34"/>
                  <a:gd name="T4" fmla="*/ 1 w 34"/>
                  <a:gd name="T5" fmla="*/ 1 h 34"/>
                  <a:gd name="T6" fmla="*/ 1 w 34"/>
                  <a:gd name="T7" fmla="*/ 1 h 34"/>
                  <a:gd name="T8" fmla="*/ 1 w 34"/>
                  <a:gd name="T9" fmla="*/ 1 h 34"/>
                  <a:gd name="T10" fmla="*/ 1 w 34"/>
                  <a:gd name="T11" fmla="*/ 1 h 34"/>
                  <a:gd name="T12" fmla="*/ 1 w 34"/>
                  <a:gd name="T13" fmla="*/ 1 h 34"/>
                  <a:gd name="T14" fmla="*/ 1 w 34"/>
                  <a:gd name="T15" fmla="*/ 1 h 34"/>
                  <a:gd name="T16" fmla="*/ 1 w 34"/>
                  <a:gd name="T17" fmla="*/ 1 h 34"/>
                  <a:gd name="T18" fmla="*/ 1 w 34"/>
                  <a:gd name="T19" fmla="*/ 0 h 34"/>
                  <a:gd name="T20" fmla="*/ 1 w 34"/>
                  <a:gd name="T21" fmla="*/ 1 h 34"/>
                  <a:gd name="T22" fmla="*/ 1 w 34"/>
                  <a:gd name="T23" fmla="*/ 1 h 34"/>
                  <a:gd name="T24" fmla="*/ 1 w 34"/>
                  <a:gd name="T25" fmla="*/ 1 h 34"/>
                  <a:gd name="T26" fmla="*/ 0 w 34"/>
                  <a:gd name="T27" fmla="*/ 1 h 34"/>
                  <a:gd name="T28" fmla="*/ 1 w 34"/>
                  <a:gd name="T29" fmla="*/ 1 h 34"/>
                  <a:gd name="T30" fmla="*/ 1 w 34"/>
                  <a:gd name="T31" fmla="*/ 1 h 34"/>
                  <a:gd name="T32" fmla="*/ 1 w 34"/>
                  <a:gd name="T33" fmla="*/ 1 h 34"/>
                  <a:gd name="T34" fmla="*/ 1 w 34"/>
                  <a:gd name="T35" fmla="*/ 1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
                  <a:gd name="T55" fmla="*/ 0 h 34"/>
                  <a:gd name="T56" fmla="*/ 34 w 34"/>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 h="34">
                    <a:moveTo>
                      <a:pt x="15" y="34"/>
                    </a:moveTo>
                    <a:lnTo>
                      <a:pt x="21" y="34"/>
                    </a:lnTo>
                    <a:lnTo>
                      <a:pt x="27" y="30"/>
                    </a:lnTo>
                    <a:lnTo>
                      <a:pt x="32" y="26"/>
                    </a:lnTo>
                    <a:lnTo>
                      <a:pt x="34" y="22"/>
                    </a:lnTo>
                    <a:lnTo>
                      <a:pt x="34" y="15"/>
                    </a:lnTo>
                    <a:lnTo>
                      <a:pt x="32" y="9"/>
                    </a:lnTo>
                    <a:lnTo>
                      <a:pt x="28" y="3"/>
                    </a:lnTo>
                    <a:lnTo>
                      <a:pt x="25" y="2"/>
                    </a:lnTo>
                    <a:lnTo>
                      <a:pt x="15" y="0"/>
                    </a:lnTo>
                    <a:lnTo>
                      <a:pt x="9" y="2"/>
                    </a:lnTo>
                    <a:lnTo>
                      <a:pt x="4" y="5"/>
                    </a:lnTo>
                    <a:lnTo>
                      <a:pt x="2" y="13"/>
                    </a:lnTo>
                    <a:lnTo>
                      <a:pt x="0" y="19"/>
                    </a:lnTo>
                    <a:lnTo>
                      <a:pt x="4" y="24"/>
                    </a:lnTo>
                    <a:lnTo>
                      <a:pt x="8" y="30"/>
                    </a:lnTo>
                    <a:lnTo>
                      <a:pt x="15" y="34"/>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3" name="Freeform 317"/>
              <p:cNvSpPr>
                <a:spLocks/>
              </p:cNvSpPr>
              <p:nvPr/>
            </p:nvSpPr>
            <p:spPr bwMode="auto">
              <a:xfrm>
                <a:off x="1224" y="3626"/>
                <a:ext cx="63" cy="77"/>
              </a:xfrm>
              <a:custGeom>
                <a:avLst/>
                <a:gdLst>
                  <a:gd name="T0" fmla="*/ 1 w 125"/>
                  <a:gd name="T1" fmla="*/ 1 h 154"/>
                  <a:gd name="T2" fmla="*/ 1 w 125"/>
                  <a:gd name="T3" fmla="*/ 1 h 154"/>
                  <a:gd name="T4" fmla="*/ 1 w 125"/>
                  <a:gd name="T5" fmla="*/ 1 h 154"/>
                  <a:gd name="T6" fmla="*/ 1 w 125"/>
                  <a:gd name="T7" fmla="*/ 1 h 154"/>
                  <a:gd name="T8" fmla="*/ 1 w 125"/>
                  <a:gd name="T9" fmla="*/ 1 h 154"/>
                  <a:gd name="T10" fmla="*/ 1 w 125"/>
                  <a:gd name="T11" fmla="*/ 1 h 154"/>
                  <a:gd name="T12" fmla="*/ 1 w 125"/>
                  <a:gd name="T13" fmla="*/ 1 h 154"/>
                  <a:gd name="T14" fmla="*/ 1 w 125"/>
                  <a:gd name="T15" fmla="*/ 1 h 154"/>
                  <a:gd name="T16" fmla="*/ 1 w 125"/>
                  <a:gd name="T17" fmla="*/ 1 h 154"/>
                  <a:gd name="T18" fmla="*/ 1 w 125"/>
                  <a:gd name="T19" fmla="*/ 1 h 154"/>
                  <a:gd name="T20" fmla="*/ 0 w 125"/>
                  <a:gd name="T21" fmla="*/ 1 h 154"/>
                  <a:gd name="T22" fmla="*/ 1 w 125"/>
                  <a:gd name="T23" fmla="*/ 0 h 154"/>
                  <a:gd name="T24" fmla="*/ 1 w 125"/>
                  <a:gd name="T25" fmla="*/ 1 h 154"/>
                  <a:gd name="T26" fmla="*/ 1 w 125"/>
                  <a:gd name="T27" fmla="*/ 1 h 1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154"/>
                  <a:gd name="T44" fmla="*/ 125 w 125"/>
                  <a:gd name="T45" fmla="*/ 154 h 1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154">
                    <a:moveTo>
                      <a:pt x="118" y="2"/>
                    </a:moveTo>
                    <a:lnTo>
                      <a:pt x="114" y="4"/>
                    </a:lnTo>
                    <a:lnTo>
                      <a:pt x="114" y="10"/>
                    </a:lnTo>
                    <a:lnTo>
                      <a:pt x="110" y="19"/>
                    </a:lnTo>
                    <a:lnTo>
                      <a:pt x="108" y="30"/>
                    </a:lnTo>
                    <a:lnTo>
                      <a:pt x="108" y="42"/>
                    </a:lnTo>
                    <a:lnTo>
                      <a:pt x="110" y="53"/>
                    </a:lnTo>
                    <a:lnTo>
                      <a:pt x="114" y="63"/>
                    </a:lnTo>
                    <a:lnTo>
                      <a:pt x="125" y="69"/>
                    </a:lnTo>
                    <a:lnTo>
                      <a:pt x="28" y="154"/>
                    </a:lnTo>
                    <a:lnTo>
                      <a:pt x="0" y="137"/>
                    </a:lnTo>
                    <a:lnTo>
                      <a:pt x="112" y="0"/>
                    </a:lnTo>
                    <a:lnTo>
                      <a:pt x="118" y="2"/>
                    </a:lnTo>
                    <a:close/>
                  </a:path>
                </a:pathLst>
              </a:custGeom>
              <a:solidFill>
                <a:srgbClr val="E6E6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4" name="Freeform 318"/>
              <p:cNvSpPr>
                <a:spLocks/>
              </p:cNvSpPr>
              <p:nvPr/>
            </p:nvSpPr>
            <p:spPr bwMode="auto">
              <a:xfrm>
                <a:off x="1254" y="3669"/>
                <a:ext cx="78" cy="71"/>
              </a:xfrm>
              <a:custGeom>
                <a:avLst/>
                <a:gdLst>
                  <a:gd name="T0" fmla="*/ 1 w 156"/>
                  <a:gd name="T1" fmla="*/ 0 h 142"/>
                  <a:gd name="T2" fmla="*/ 1 w 156"/>
                  <a:gd name="T3" fmla="*/ 1 h 142"/>
                  <a:gd name="T4" fmla="*/ 1 w 156"/>
                  <a:gd name="T5" fmla="*/ 1 h 142"/>
                  <a:gd name="T6" fmla="*/ 1 w 156"/>
                  <a:gd name="T7" fmla="*/ 1 h 142"/>
                  <a:gd name="T8" fmla="*/ 1 w 156"/>
                  <a:gd name="T9" fmla="*/ 1 h 142"/>
                  <a:gd name="T10" fmla="*/ 1 w 156"/>
                  <a:gd name="T11" fmla="*/ 1 h 142"/>
                  <a:gd name="T12" fmla="*/ 1 w 156"/>
                  <a:gd name="T13" fmla="*/ 1 h 142"/>
                  <a:gd name="T14" fmla="*/ 1 w 156"/>
                  <a:gd name="T15" fmla="*/ 1 h 142"/>
                  <a:gd name="T16" fmla="*/ 1 w 156"/>
                  <a:gd name="T17" fmla="*/ 1 h 142"/>
                  <a:gd name="T18" fmla="*/ 1 w 156"/>
                  <a:gd name="T19" fmla="*/ 1 h 142"/>
                  <a:gd name="T20" fmla="*/ 1 w 156"/>
                  <a:gd name="T21" fmla="*/ 1 h 142"/>
                  <a:gd name="T22" fmla="*/ 1 w 156"/>
                  <a:gd name="T23" fmla="*/ 1 h 142"/>
                  <a:gd name="T24" fmla="*/ 1 w 156"/>
                  <a:gd name="T25" fmla="*/ 1 h 142"/>
                  <a:gd name="T26" fmla="*/ 1 w 156"/>
                  <a:gd name="T27" fmla="*/ 1 h 142"/>
                  <a:gd name="T28" fmla="*/ 1 w 156"/>
                  <a:gd name="T29" fmla="*/ 1 h 142"/>
                  <a:gd name="T30" fmla="*/ 0 w 156"/>
                  <a:gd name="T31" fmla="*/ 1 h 142"/>
                  <a:gd name="T32" fmla="*/ 1 w 156"/>
                  <a:gd name="T33" fmla="*/ 0 h 142"/>
                  <a:gd name="T34" fmla="*/ 1 w 156"/>
                  <a:gd name="T35" fmla="*/ 0 h 1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42"/>
                  <a:gd name="T56" fmla="*/ 156 w 156"/>
                  <a:gd name="T57" fmla="*/ 142 h 1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42">
                    <a:moveTo>
                      <a:pt x="156" y="0"/>
                    </a:moveTo>
                    <a:lnTo>
                      <a:pt x="156" y="3"/>
                    </a:lnTo>
                    <a:lnTo>
                      <a:pt x="147" y="9"/>
                    </a:lnTo>
                    <a:lnTo>
                      <a:pt x="139" y="19"/>
                    </a:lnTo>
                    <a:lnTo>
                      <a:pt x="132" y="26"/>
                    </a:lnTo>
                    <a:lnTo>
                      <a:pt x="126" y="40"/>
                    </a:lnTo>
                    <a:lnTo>
                      <a:pt x="122" y="45"/>
                    </a:lnTo>
                    <a:lnTo>
                      <a:pt x="120" y="51"/>
                    </a:lnTo>
                    <a:lnTo>
                      <a:pt x="116" y="59"/>
                    </a:lnTo>
                    <a:lnTo>
                      <a:pt x="116" y="66"/>
                    </a:lnTo>
                    <a:lnTo>
                      <a:pt x="116" y="72"/>
                    </a:lnTo>
                    <a:lnTo>
                      <a:pt x="118" y="79"/>
                    </a:lnTo>
                    <a:lnTo>
                      <a:pt x="122" y="87"/>
                    </a:lnTo>
                    <a:lnTo>
                      <a:pt x="126" y="97"/>
                    </a:lnTo>
                    <a:lnTo>
                      <a:pt x="29" y="142"/>
                    </a:lnTo>
                    <a:lnTo>
                      <a:pt x="0" y="112"/>
                    </a:lnTo>
                    <a:lnTo>
                      <a:pt x="156" y="0"/>
                    </a:lnTo>
                    <a:close/>
                  </a:path>
                </a:pathLst>
              </a:custGeom>
              <a:solidFill>
                <a:srgbClr val="E6E6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5" name="Freeform 319"/>
              <p:cNvSpPr>
                <a:spLocks/>
              </p:cNvSpPr>
              <p:nvPr/>
            </p:nvSpPr>
            <p:spPr bwMode="auto">
              <a:xfrm>
                <a:off x="1281" y="3733"/>
                <a:ext cx="85" cy="55"/>
              </a:xfrm>
              <a:custGeom>
                <a:avLst/>
                <a:gdLst>
                  <a:gd name="T0" fmla="*/ 0 w 171"/>
                  <a:gd name="T1" fmla="*/ 0 h 110"/>
                  <a:gd name="T2" fmla="*/ 0 w 171"/>
                  <a:gd name="T3" fmla="*/ 1 h 110"/>
                  <a:gd name="T4" fmla="*/ 0 w 171"/>
                  <a:gd name="T5" fmla="*/ 1 h 110"/>
                  <a:gd name="T6" fmla="*/ 0 w 171"/>
                  <a:gd name="T7" fmla="*/ 1 h 110"/>
                  <a:gd name="T8" fmla="*/ 0 w 171"/>
                  <a:gd name="T9" fmla="*/ 1 h 110"/>
                  <a:gd name="T10" fmla="*/ 0 w 171"/>
                  <a:gd name="T11" fmla="*/ 1 h 110"/>
                  <a:gd name="T12" fmla="*/ 0 w 171"/>
                  <a:gd name="T13" fmla="*/ 1 h 110"/>
                  <a:gd name="T14" fmla="*/ 0 w 171"/>
                  <a:gd name="T15" fmla="*/ 1 h 110"/>
                  <a:gd name="T16" fmla="*/ 0 w 171"/>
                  <a:gd name="T17" fmla="*/ 1 h 110"/>
                  <a:gd name="T18" fmla="*/ 0 w 171"/>
                  <a:gd name="T19" fmla="*/ 1 h 110"/>
                  <a:gd name="T20" fmla="*/ 0 w 171"/>
                  <a:gd name="T21" fmla="*/ 1 h 110"/>
                  <a:gd name="T22" fmla="*/ 0 w 171"/>
                  <a:gd name="T23" fmla="*/ 1 h 110"/>
                  <a:gd name="T24" fmla="*/ 0 w 171"/>
                  <a:gd name="T25" fmla="*/ 1 h 110"/>
                  <a:gd name="T26" fmla="*/ 0 w 171"/>
                  <a:gd name="T27" fmla="*/ 1 h 110"/>
                  <a:gd name="T28" fmla="*/ 0 w 171"/>
                  <a:gd name="T29" fmla="*/ 0 h 110"/>
                  <a:gd name="T30" fmla="*/ 0 w 171"/>
                  <a:gd name="T31" fmla="*/ 0 h 1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1"/>
                  <a:gd name="T49" fmla="*/ 0 h 110"/>
                  <a:gd name="T50" fmla="*/ 171 w 171"/>
                  <a:gd name="T51" fmla="*/ 110 h 1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1" h="110">
                    <a:moveTo>
                      <a:pt x="167" y="0"/>
                    </a:moveTo>
                    <a:lnTo>
                      <a:pt x="171" y="8"/>
                    </a:lnTo>
                    <a:lnTo>
                      <a:pt x="165" y="10"/>
                    </a:lnTo>
                    <a:lnTo>
                      <a:pt x="159" y="13"/>
                    </a:lnTo>
                    <a:lnTo>
                      <a:pt x="154" y="17"/>
                    </a:lnTo>
                    <a:lnTo>
                      <a:pt x="148" y="25"/>
                    </a:lnTo>
                    <a:lnTo>
                      <a:pt x="142" y="29"/>
                    </a:lnTo>
                    <a:lnTo>
                      <a:pt x="140" y="38"/>
                    </a:lnTo>
                    <a:lnTo>
                      <a:pt x="139" y="42"/>
                    </a:lnTo>
                    <a:lnTo>
                      <a:pt x="139" y="48"/>
                    </a:lnTo>
                    <a:lnTo>
                      <a:pt x="139" y="53"/>
                    </a:lnTo>
                    <a:lnTo>
                      <a:pt x="140" y="61"/>
                    </a:lnTo>
                    <a:lnTo>
                      <a:pt x="17" y="110"/>
                    </a:lnTo>
                    <a:lnTo>
                      <a:pt x="0" y="86"/>
                    </a:lnTo>
                    <a:lnTo>
                      <a:pt x="1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6" name="Freeform 320"/>
              <p:cNvSpPr>
                <a:spLocks/>
              </p:cNvSpPr>
              <p:nvPr/>
            </p:nvSpPr>
            <p:spPr bwMode="auto">
              <a:xfrm>
                <a:off x="1724" y="3719"/>
                <a:ext cx="271" cy="195"/>
              </a:xfrm>
              <a:custGeom>
                <a:avLst/>
                <a:gdLst>
                  <a:gd name="T0" fmla="*/ 1 w 541"/>
                  <a:gd name="T1" fmla="*/ 1 h 390"/>
                  <a:gd name="T2" fmla="*/ 1 w 541"/>
                  <a:gd name="T3" fmla="*/ 1 h 390"/>
                  <a:gd name="T4" fmla="*/ 1 w 541"/>
                  <a:gd name="T5" fmla="*/ 1 h 390"/>
                  <a:gd name="T6" fmla="*/ 1 w 541"/>
                  <a:gd name="T7" fmla="*/ 1 h 390"/>
                  <a:gd name="T8" fmla="*/ 1 w 541"/>
                  <a:gd name="T9" fmla="*/ 0 h 390"/>
                  <a:gd name="T10" fmla="*/ 1 w 541"/>
                  <a:gd name="T11" fmla="*/ 0 h 390"/>
                  <a:gd name="T12" fmla="*/ 1 w 541"/>
                  <a:gd name="T13" fmla="*/ 0 h 390"/>
                  <a:gd name="T14" fmla="*/ 1 w 541"/>
                  <a:gd name="T15" fmla="*/ 1 h 390"/>
                  <a:gd name="T16" fmla="*/ 1 w 541"/>
                  <a:gd name="T17" fmla="*/ 1 h 390"/>
                  <a:gd name="T18" fmla="*/ 1 w 541"/>
                  <a:gd name="T19" fmla="*/ 1 h 390"/>
                  <a:gd name="T20" fmla="*/ 1 w 541"/>
                  <a:gd name="T21" fmla="*/ 1 h 390"/>
                  <a:gd name="T22" fmla="*/ 1 w 541"/>
                  <a:gd name="T23" fmla="*/ 1 h 390"/>
                  <a:gd name="T24" fmla="*/ 1 w 541"/>
                  <a:gd name="T25" fmla="*/ 1 h 390"/>
                  <a:gd name="T26" fmla="*/ 1 w 541"/>
                  <a:gd name="T27" fmla="*/ 1 h 390"/>
                  <a:gd name="T28" fmla="*/ 1 w 541"/>
                  <a:gd name="T29" fmla="*/ 1 h 390"/>
                  <a:gd name="T30" fmla="*/ 1 w 541"/>
                  <a:gd name="T31" fmla="*/ 1 h 390"/>
                  <a:gd name="T32" fmla="*/ 1 w 541"/>
                  <a:gd name="T33" fmla="*/ 1 h 390"/>
                  <a:gd name="T34" fmla="*/ 1 w 541"/>
                  <a:gd name="T35" fmla="*/ 1 h 390"/>
                  <a:gd name="T36" fmla="*/ 1 w 541"/>
                  <a:gd name="T37" fmla="*/ 1 h 390"/>
                  <a:gd name="T38" fmla="*/ 1 w 541"/>
                  <a:gd name="T39" fmla="*/ 1 h 390"/>
                  <a:gd name="T40" fmla="*/ 1 w 541"/>
                  <a:gd name="T41" fmla="*/ 1 h 390"/>
                  <a:gd name="T42" fmla="*/ 1 w 541"/>
                  <a:gd name="T43" fmla="*/ 1 h 390"/>
                  <a:gd name="T44" fmla="*/ 1 w 541"/>
                  <a:gd name="T45" fmla="*/ 1 h 390"/>
                  <a:gd name="T46" fmla="*/ 1 w 541"/>
                  <a:gd name="T47" fmla="*/ 1 h 390"/>
                  <a:gd name="T48" fmla="*/ 1 w 541"/>
                  <a:gd name="T49" fmla="*/ 1 h 390"/>
                  <a:gd name="T50" fmla="*/ 1 w 541"/>
                  <a:gd name="T51" fmla="*/ 1 h 390"/>
                  <a:gd name="T52" fmla="*/ 1 w 541"/>
                  <a:gd name="T53" fmla="*/ 1 h 390"/>
                  <a:gd name="T54" fmla="*/ 1 w 541"/>
                  <a:gd name="T55" fmla="*/ 1 h 390"/>
                  <a:gd name="T56" fmla="*/ 1 w 541"/>
                  <a:gd name="T57" fmla="*/ 1 h 390"/>
                  <a:gd name="T58" fmla="*/ 1 w 541"/>
                  <a:gd name="T59" fmla="*/ 1 h 390"/>
                  <a:gd name="T60" fmla="*/ 1 w 541"/>
                  <a:gd name="T61" fmla="*/ 1 h 390"/>
                  <a:gd name="T62" fmla="*/ 1 w 541"/>
                  <a:gd name="T63" fmla="*/ 1 h 390"/>
                  <a:gd name="T64" fmla="*/ 1 w 541"/>
                  <a:gd name="T65" fmla="*/ 1 h 390"/>
                  <a:gd name="T66" fmla="*/ 1 w 541"/>
                  <a:gd name="T67" fmla="*/ 1 h 390"/>
                  <a:gd name="T68" fmla="*/ 1 w 541"/>
                  <a:gd name="T69" fmla="*/ 1 h 390"/>
                  <a:gd name="T70" fmla="*/ 1 w 541"/>
                  <a:gd name="T71" fmla="*/ 1 h 390"/>
                  <a:gd name="T72" fmla="*/ 1 w 541"/>
                  <a:gd name="T73" fmla="*/ 1 h 390"/>
                  <a:gd name="T74" fmla="*/ 1 w 541"/>
                  <a:gd name="T75" fmla="*/ 1 h 390"/>
                  <a:gd name="T76" fmla="*/ 1 w 541"/>
                  <a:gd name="T77" fmla="*/ 1 h 390"/>
                  <a:gd name="T78" fmla="*/ 1 w 541"/>
                  <a:gd name="T79" fmla="*/ 1 h 390"/>
                  <a:gd name="T80" fmla="*/ 1 w 541"/>
                  <a:gd name="T81" fmla="*/ 1 h 390"/>
                  <a:gd name="T82" fmla="*/ 1 w 541"/>
                  <a:gd name="T83" fmla="*/ 1 h 390"/>
                  <a:gd name="T84" fmla="*/ 1 w 541"/>
                  <a:gd name="T85" fmla="*/ 1 h 390"/>
                  <a:gd name="T86" fmla="*/ 1 w 541"/>
                  <a:gd name="T87" fmla="*/ 1 h 39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1"/>
                  <a:gd name="T133" fmla="*/ 0 h 390"/>
                  <a:gd name="T134" fmla="*/ 541 w 541"/>
                  <a:gd name="T135" fmla="*/ 390 h 39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1" h="390">
                    <a:moveTo>
                      <a:pt x="541" y="10"/>
                    </a:moveTo>
                    <a:lnTo>
                      <a:pt x="538" y="8"/>
                    </a:lnTo>
                    <a:lnTo>
                      <a:pt x="532" y="6"/>
                    </a:lnTo>
                    <a:lnTo>
                      <a:pt x="526" y="6"/>
                    </a:lnTo>
                    <a:lnTo>
                      <a:pt x="522" y="4"/>
                    </a:lnTo>
                    <a:lnTo>
                      <a:pt x="517" y="4"/>
                    </a:lnTo>
                    <a:lnTo>
                      <a:pt x="511" y="4"/>
                    </a:lnTo>
                    <a:lnTo>
                      <a:pt x="503" y="2"/>
                    </a:lnTo>
                    <a:lnTo>
                      <a:pt x="496" y="0"/>
                    </a:lnTo>
                    <a:lnTo>
                      <a:pt x="486" y="0"/>
                    </a:lnTo>
                    <a:lnTo>
                      <a:pt x="479" y="0"/>
                    </a:lnTo>
                    <a:lnTo>
                      <a:pt x="469" y="0"/>
                    </a:lnTo>
                    <a:lnTo>
                      <a:pt x="458" y="0"/>
                    </a:lnTo>
                    <a:lnTo>
                      <a:pt x="448" y="0"/>
                    </a:lnTo>
                    <a:lnTo>
                      <a:pt x="437" y="2"/>
                    </a:lnTo>
                    <a:lnTo>
                      <a:pt x="431" y="2"/>
                    </a:lnTo>
                    <a:lnTo>
                      <a:pt x="426" y="2"/>
                    </a:lnTo>
                    <a:lnTo>
                      <a:pt x="418" y="2"/>
                    </a:lnTo>
                    <a:lnTo>
                      <a:pt x="412" y="2"/>
                    </a:lnTo>
                    <a:lnTo>
                      <a:pt x="406" y="2"/>
                    </a:lnTo>
                    <a:lnTo>
                      <a:pt x="401" y="4"/>
                    </a:lnTo>
                    <a:lnTo>
                      <a:pt x="393" y="4"/>
                    </a:lnTo>
                    <a:lnTo>
                      <a:pt x="387" y="6"/>
                    </a:lnTo>
                    <a:lnTo>
                      <a:pt x="382" y="6"/>
                    </a:lnTo>
                    <a:lnTo>
                      <a:pt x="374" y="8"/>
                    </a:lnTo>
                    <a:lnTo>
                      <a:pt x="368" y="10"/>
                    </a:lnTo>
                    <a:lnTo>
                      <a:pt x="361" y="10"/>
                    </a:lnTo>
                    <a:lnTo>
                      <a:pt x="353" y="12"/>
                    </a:lnTo>
                    <a:lnTo>
                      <a:pt x="348" y="14"/>
                    </a:lnTo>
                    <a:lnTo>
                      <a:pt x="340" y="16"/>
                    </a:lnTo>
                    <a:lnTo>
                      <a:pt x="334" y="18"/>
                    </a:lnTo>
                    <a:lnTo>
                      <a:pt x="327" y="19"/>
                    </a:lnTo>
                    <a:lnTo>
                      <a:pt x="319" y="21"/>
                    </a:lnTo>
                    <a:lnTo>
                      <a:pt x="311" y="23"/>
                    </a:lnTo>
                    <a:lnTo>
                      <a:pt x="304" y="25"/>
                    </a:lnTo>
                    <a:lnTo>
                      <a:pt x="296" y="29"/>
                    </a:lnTo>
                    <a:lnTo>
                      <a:pt x="291" y="31"/>
                    </a:lnTo>
                    <a:lnTo>
                      <a:pt x="283" y="35"/>
                    </a:lnTo>
                    <a:lnTo>
                      <a:pt x="277" y="38"/>
                    </a:lnTo>
                    <a:lnTo>
                      <a:pt x="270" y="40"/>
                    </a:lnTo>
                    <a:lnTo>
                      <a:pt x="262" y="44"/>
                    </a:lnTo>
                    <a:lnTo>
                      <a:pt x="254" y="48"/>
                    </a:lnTo>
                    <a:lnTo>
                      <a:pt x="249" y="52"/>
                    </a:lnTo>
                    <a:lnTo>
                      <a:pt x="241" y="56"/>
                    </a:lnTo>
                    <a:lnTo>
                      <a:pt x="233" y="59"/>
                    </a:lnTo>
                    <a:lnTo>
                      <a:pt x="228" y="65"/>
                    </a:lnTo>
                    <a:lnTo>
                      <a:pt x="220" y="71"/>
                    </a:lnTo>
                    <a:lnTo>
                      <a:pt x="211" y="75"/>
                    </a:lnTo>
                    <a:lnTo>
                      <a:pt x="203" y="80"/>
                    </a:lnTo>
                    <a:lnTo>
                      <a:pt x="194" y="86"/>
                    </a:lnTo>
                    <a:lnTo>
                      <a:pt x="186" y="94"/>
                    </a:lnTo>
                    <a:lnTo>
                      <a:pt x="178" y="101"/>
                    </a:lnTo>
                    <a:lnTo>
                      <a:pt x="169" y="107"/>
                    </a:lnTo>
                    <a:lnTo>
                      <a:pt x="161" y="114"/>
                    </a:lnTo>
                    <a:lnTo>
                      <a:pt x="156" y="122"/>
                    </a:lnTo>
                    <a:lnTo>
                      <a:pt x="146" y="130"/>
                    </a:lnTo>
                    <a:lnTo>
                      <a:pt x="138" y="139"/>
                    </a:lnTo>
                    <a:lnTo>
                      <a:pt x="131" y="147"/>
                    </a:lnTo>
                    <a:lnTo>
                      <a:pt x="123" y="156"/>
                    </a:lnTo>
                    <a:lnTo>
                      <a:pt x="118" y="166"/>
                    </a:lnTo>
                    <a:lnTo>
                      <a:pt x="110" y="175"/>
                    </a:lnTo>
                    <a:lnTo>
                      <a:pt x="104" y="187"/>
                    </a:lnTo>
                    <a:lnTo>
                      <a:pt x="97" y="196"/>
                    </a:lnTo>
                    <a:lnTo>
                      <a:pt x="91" y="206"/>
                    </a:lnTo>
                    <a:lnTo>
                      <a:pt x="83" y="217"/>
                    </a:lnTo>
                    <a:lnTo>
                      <a:pt x="76" y="227"/>
                    </a:lnTo>
                    <a:lnTo>
                      <a:pt x="70" y="238"/>
                    </a:lnTo>
                    <a:lnTo>
                      <a:pt x="62" y="248"/>
                    </a:lnTo>
                    <a:lnTo>
                      <a:pt x="57" y="261"/>
                    </a:lnTo>
                    <a:lnTo>
                      <a:pt x="53" y="267"/>
                    </a:lnTo>
                    <a:lnTo>
                      <a:pt x="51" y="272"/>
                    </a:lnTo>
                    <a:lnTo>
                      <a:pt x="47" y="278"/>
                    </a:lnTo>
                    <a:lnTo>
                      <a:pt x="45" y="286"/>
                    </a:lnTo>
                    <a:lnTo>
                      <a:pt x="38" y="297"/>
                    </a:lnTo>
                    <a:lnTo>
                      <a:pt x="32" y="308"/>
                    </a:lnTo>
                    <a:lnTo>
                      <a:pt x="28" y="316"/>
                    </a:lnTo>
                    <a:lnTo>
                      <a:pt x="26" y="322"/>
                    </a:lnTo>
                    <a:lnTo>
                      <a:pt x="22" y="329"/>
                    </a:lnTo>
                    <a:lnTo>
                      <a:pt x="21" y="335"/>
                    </a:lnTo>
                    <a:lnTo>
                      <a:pt x="17" y="341"/>
                    </a:lnTo>
                    <a:lnTo>
                      <a:pt x="15" y="348"/>
                    </a:lnTo>
                    <a:lnTo>
                      <a:pt x="11" y="354"/>
                    </a:lnTo>
                    <a:lnTo>
                      <a:pt x="9" y="362"/>
                    </a:lnTo>
                    <a:lnTo>
                      <a:pt x="5" y="367"/>
                    </a:lnTo>
                    <a:lnTo>
                      <a:pt x="3" y="375"/>
                    </a:lnTo>
                    <a:lnTo>
                      <a:pt x="2" y="383"/>
                    </a:lnTo>
                    <a:lnTo>
                      <a:pt x="0" y="390"/>
                    </a:lnTo>
                    <a:lnTo>
                      <a:pt x="541" y="10"/>
                    </a:lnTo>
                    <a:close/>
                  </a:path>
                </a:pathLst>
              </a:custGeom>
              <a:solidFill>
                <a:srgbClr val="0070A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7" name="Freeform 321"/>
              <p:cNvSpPr>
                <a:spLocks/>
              </p:cNvSpPr>
              <p:nvPr/>
            </p:nvSpPr>
            <p:spPr bwMode="auto">
              <a:xfrm>
                <a:off x="1519" y="4088"/>
                <a:ext cx="342" cy="157"/>
              </a:xfrm>
              <a:custGeom>
                <a:avLst/>
                <a:gdLst>
                  <a:gd name="T0" fmla="*/ 1 w 684"/>
                  <a:gd name="T1" fmla="*/ 1 h 314"/>
                  <a:gd name="T2" fmla="*/ 1 w 684"/>
                  <a:gd name="T3" fmla="*/ 0 h 314"/>
                  <a:gd name="T4" fmla="*/ 1 w 684"/>
                  <a:gd name="T5" fmla="*/ 1 h 314"/>
                  <a:gd name="T6" fmla="*/ 0 w 684"/>
                  <a:gd name="T7" fmla="*/ 1 h 314"/>
                  <a:gd name="T8" fmla="*/ 1 w 684"/>
                  <a:gd name="T9" fmla="*/ 1 h 314"/>
                  <a:gd name="T10" fmla="*/ 1 w 684"/>
                  <a:gd name="T11" fmla="*/ 1 h 314"/>
                  <a:gd name="T12" fmla="*/ 0 60000 65536"/>
                  <a:gd name="T13" fmla="*/ 0 60000 65536"/>
                  <a:gd name="T14" fmla="*/ 0 60000 65536"/>
                  <a:gd name="T15" fmla="*/ 0 60000 65536"/>
                  <a:gd name="T16" fmla="*/ 0 60000 65536"/>
                  <a:gd name="T17" fmla="*/ 0 60000 65536"/>
                  <a:gd name="T18" fmla="*/ 0 w 684"/>
                  <a:gd name="T19" fmla="*/ 0 h 314"/>
                  <a:gd name="T20" fmla="*/ 684 w 684"/>
                  <a:gd name="T21" fmla="*/ 314 h 314"/>
                </a:gdLst>
                <a:ahLst/>
                <a:cxnLst>
                  <a:cxn ang="T12">
                    <a:pos x="T0" y="T1"/>
                  </a:cxn>
                  <a:cxn ang="T13">
                    <a:pos x="T2" y="T3"/>
                  </a:cxn>
                  <a:cxn ang="T14">
                    <a:pos x="T4" y="T5"/>
                  </a:cxn>
                  <a:cxn ang="T15">
                    <a:pos x="T6" y="T7"/>
                  </a:cxn>
                  <a:cxn ang="T16">
                    <a:pos x="T8" y="T9"/>
                  </a:cxn>
                  <a:cxn ang="T17">
                    <a:pos x="T10" y="T11"/>
                  </a:cxn>
                </a:cxnLst>
                <a:rect l="T18" t="T19" r="T20" b="T21"/>
                <a:pathLst>
                  <a:path w="684" h="314">
                    <a:moveTo>
                      <a:pt x="122" y="154"/>
                    </a:moveTo>
                    <a:lnTo>
                      <a:pt x="470" y="0"/>
                    </a:lnTo>
                    <a:lnTo>
                      <a:pt x="684" y="314"/>
                    </a:lnTo>
                    <a:lnTo>
                      <a:pt x="0" y="295"/>
                    </a:lnTo>
                    <a:lnTo>
                      <a:pt x="122" y="154"/>
                    </a:lnTo>
                    <a:close/>
                  </a:path>
                </a:pathLst>
              </a:custGeom>
              <a:solidFill>
                <a:srgbClr val="268C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8" name="Freeform 322"/>
              <p:cNvSpPr>
                <a:spLocks/>
              </p:cNvSpPr>
              <p:nvPr/>
            </p:nvSpPr>
            <p:spPr bwMode="auto">
              <a:xfrm>
                <a:off x="1904" y="3421"/>
                <a:ext cx="100" cy="100"/>
              </a:xfrm>
              <a:custGeom>
                <a:avLst/>
                <a:gdLst>
                  <a:gd name="T0" fmla="*/ 1 w 199"/>
                  <a:gd name="T1" fmla="*/ 0 h 200"/>
                  <a:gd name="T2" fmla="*/ 1 w 199"/>
                  <a:gd name="T3" fmla="*/ 1 h 200"/>
                  <a:gd name="T4" fmla="*/ 1 w 199"/>
                  <a:gd name="T5" fmla="*/ 1 h 200"/>
                  <a:gd name="T6" fmla="*/ 0 w 199"/>
                  <a:gd name="T7" fmla="*/ 1 h 200"/>
                  <a:gd name="T8" fmla="*/ 1 w 199"/>
                  <a:gd name="T9" fmla="*/ 0 h 200"/>
                  <a:gd name="T10" fmla="*/ 1 w 199"/>
                  <a:gd name="T11" fmla="*/ 0 h 200"/>
                  <a:gd name="T12" fmla="*/ 0 60000 65536"/>
                  <a:gd name="T13" fmla="*/ 0 60000 65536"/>
                  <a:gd name="T14" fmla="*/ 0 60000 65536"/>
                  <a:gd name="T15" fmla="*/ 0 60000 65536"/>
                  <a:gd name="T16" fmla="*/ 0 60000 65536"/>
                  <a:gd name="T17" fmla="*/ 0 60000 65536"/>
                  <a:gd name="T18" fmla="*/ 0 w 199"/>
                  <a:gd name="T19" fmla="*/ 0 h 200"/>
                  <a:gd name="T20" fmla="*/ 199 w 199"/>
                  <a:gd name="T21" fmla="*/ 200 h 200"/>
                </a:gdLst>
                <a:ahLst/>
                <a:cxnLst>
                  <a:cxn ang="T12">
                    <a:pos x="T0" y="T1"/>
                  </a:cxn>
                  <a:cxn ang="T13">
                    <a:pos x="T2" y="T3"/>
                  </a:cxn>
                  <a:cxn ang="T14">
                    <a:pos x="T4" y="T5"/>
                  </a:cxn>
                  <a:cxn ang="T15">
                    <a:pos x="T6" y="T7"/>
                  </a:cxn>
                  <a:cxn ang="T16">
                    <a:pos x="T8" y="T9"/>
                  </a:cxn>
                  <a:cxn ang="T17">
                    <a:pos x="T10" y="T11"/>
                  </a:cxn>
                </a:cxnLst>
                <a:rect l="T18" t="T19" r="T20" b="T21"/>
                <a:pathLst>
                  <a:path w="199" h="200">
                    <a:moveTo>
                      <a:pt x="21" y="0"/>
                    </a:moveTo>
                    <a:lnTo>
                      <a:pt x="199" y="137"/>
                    </a:lnTo>
                    <a:lnTo>
                      <a:pt x="158" y="200"/>
                    </a:lnTo>
                    <a:lnTo>
                      <a:pt x="0" y="35"/>
                    </a:lnTo>
                    <a:lnTo>
                      <a:pt x="21" y="0"/>
                    </a:lnTo>
                    <a:close/>
                  </a:path>
                </a:pathLst>
              </a:custGeom>
              <a:solidFill>
                <a:srgbClr val="1CAD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19" name="Freeform 323"/>
              <p:cNvSpPr>
                <a:spLocks/>
              </p:cNvSpPr>
              <p:nvPr/>
            </p:nvSpPr>
            <p:spPr bwMode="auto">
              <a:xfrm>
                <a:off x="1524" y="3948"/>
                <a:ext cx="218" cy="294"/>
              </a:xfrm>
              <a:custGeom>
                <a:avLst/>
                <a:gdLst>
                  <a:gd name="T0" fmla="*/ 1 w 436"/>
                  <a:gd name="T1" fmla="*/ 0 h 587"/>
                  <a:gd name="T2" fmla="*/ 1 w 436"/>
                  <a:gd name="T3" fmla="*/ 1 h 587"/>
                  <a:gd name="T4" fmla="*/ 0 w 436"/>
                  <a:gd name="T5" fmla="*/ 1 h 587"/>
                  <a:gd name="T6" fmla="*/ 1 w 436"/>
                  <a:gd name="T7" fmla="*/ 1 h 587"/>
                  <a:gd name="T8" fmla="*/ 1 w 436"/>
                  <a:gd name="T9" fmla="*/ 1 h 587"/>
                  <a:gd name="T10" fmla="*/ 1 w 436"/>
                  <a:gd name="T11" fmla="*/ 0 h 587"/>
                  <a:gd name="T12" fmla="*/ 1 w 436"/>
                  <a:gd name="T13" fmla="*/ 0 h 587"/>
                  <a:gd name="T14" fmla="*/ 0 60000 65536"/>
                  <a:gd name="T15" fmla="*/ 0 60000 65536"/>
                  <a:gd name="T16" fmla="*/ 0 60000 65536"/>
                  <a:gd name="T17" fmla="*/ 0 60000 65536"/>
                  <a:gd name="T18" fmla="*/ 0 60000 65536"/>
                  <a:gd name="T19" fmla="*/ 0 60000 65536"/>
                  <a:gd name="T20" fmla="*/ 0 60000 65536"/>
                  <a:gd name="T21" fmla="*/ 0 w 436"/>
                  <a:gd name="T22" fmla="*/ 0 h 587"/>
                  <a:gd name="T23" fmla="*/ 436 w 436"/>
                  <a:gd name="T24" fmla="*/ 587 h 5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6" h="587">
                    <a:moveTo>
                      <a:pt x="38" y="0"/>
                    </a:moveTo>
                    <a:lnTo>
                      <a:pt x="63" y="496"/>
                    </a:lnTo>
                    <a:lnTo>
                      <a:pt x="0" y="576"/>
                    </a:lnTo>
                    <a:lnTo>
                      <a:pt x="436" y="587"/>
                    </a:lnTo>
                    <a:lnTo>
                      <a:pt x="97" y="5"/>
                    </a:lnTo>
                    <a:lnTo>
                      <a:pt x="38"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0" name="Freeform 324"/>
              <p:cNvSpPr>
                <a:spLocks/>
              </p:cNvSpPr>
              <p:nvPr/>
            </p:nvSpPr>
            <p:spPr bwMode="auto">
              <a:xfrm>
                <a:off x="1578" y="3985"/>
                <a:ext cx="204" cy="259"/>
              </a:xfrm>
              <a:custGeom>
                <a:avLst/>
                <a:gdLst>
                  <a:gd name="T0" fmla="*/ 0 w 407"/>
                  <a:gd name="T1" fmla="*/ 1 h 517"/>
                  <a:gd name="T2" fmla="*/ 1 w 407"/>
                  <a:gd name="T3" fmla="*/ 1 h 517"/>
                  <a:gd name="T4" fmla="*/ 1 w 407"/>
                  <a:gd name="T5" fmla="*/ 1 h 517"/>
                  <a:gd name="T6" fmla="*/ 1 w 407"/>
                  <a:gd name="T7" fmla="*/ 1 h 517"/>
                  <a:gd name="T8" fmla="*/ 1 w 407"/>
                  <a:gd name="T9" fmla="*/ 1 h 517"/>
                  <a:gd name="T10" fmla="*/ 1 w 407"/>
                  <a:gd name="T11" fmla="*/ 1 h 517"/>
                  <a:gd name="T12" fmla="*/ 1 w 407"/>
                  <a:gd name="T13" fmla="*/ 1 h 517"/>
                  <a:gd name="T14" fmla="*/ 1 w 407"/>
                  <a:gd name="T15" fmla="*/ 1 h 517"/>
                  <a:gd name="T16" fmla="*/ 1 w 407"/>
                  <a:gd name="T17" fmla="*/ 1 h 517"/>
                  <a:gd name="T18" fmla="*/ 1 w 407"/>
                  <a:gd name="T19" fmla="*/ 1 h 517"/>
                  <a:gd name="T20" fmla="*/ 1 w 407"/>
                  <a:gd name="T21" fmla="*/ 1 h 517"/>
                  <a:gd name="T22" fmla="*/ 1 w 407"/>
                  <a:gd name="T23" fmla="*/ 0 h 517"/>
                  <a:gd name="T24" fmla="*/ 0 w 407"/>
                  <a:gd name="T25" fmla="*/ 1 h 517"/>
                  <a:gd name="T26" fmla="*/ 0 w 407"/>
                  <a:gd name="T27" fmla="*/ 1 h 5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7"/>
                  <a:gd name="T43" fmla="*/ 0 h 517"/>
                  <a:gd name="T44" fmla="*/ 407 w 407"/>
                  <a:gd name="T45" fmla="*/ 517 h 5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7" h="517">
                    <a:moveTo>
                      <a:pt x="0" y="72"/>
                    </a:moveTo>
                    <a:lnTo>
                      <a:pt x="82" y="158"/>
                    </a:lnTo>
                    <a:lnTo>
                      <a:pt x="49" y="258"/>
                    </a:lnTo>
                    <a:lnTo>
                      <a:pt x="83" y="310"/>
                    </a:lnTo>
                    <a:lnTo>
                      <a:pt x="140" y="285"/>
                    </a:lnTo>
                    <a:lnTo>
                      <a:pt x="272" y="515"/>
                    </a:lnTo>
                    <a:lnTo>
                      <a:pt x="407" y="517"/>
                    </a:lnTo>
                    <a:lnTo>
                      <a:pt x="255" y="272"/>
                    </a:lnTo>
                    <a:lnTo>
                      <a:pt x="291" y="236"/>
                    </a:lnTo>
                    <a:lnTo>
                      <a:pt x="234" y="144"/>
                    </a:lnTo>
                    <a:lnTo>
                      <a:pt x="169" y="137"/>
                    </a:lnTo>
                    <a:lnTo>
                      <a:pt x="101" y="0"/>
                    </a:lnTo>
                    <a:lnTo>
                      <a:pt x="0" y="72"/>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1" name="Freeform 325"/>
              <p:cNvSpPr>
                <a:spLocks/>
              </p:cNvSpPr>
              <p:nvPr/>
            </p:nvSpPr>
            <p:spPr bwMode="auto">
              <a:xfrm>
                <a:off x="1422" y="3786"/>
                <a:ext cx="148" cy="89"/>
              </a:xfrm>
              <a:custGeom>
                <a:avLst/>
                <a:gdLst>
                  <a:gd name="T0" fmla="*/ 0 w 297"/>
                  <a:gd name="T1" fmla="*/ 0 h 179"/>
                  <a:gd name="T2" fmla="*/ 0 w 297"/>
                  <a:gd name="T3" fmla="*/ 0 h 179"/>
                  <a:gd name="T4" fmla="*/ 0 w 297"/>
                  <a:gd name="T5" fmla="*/ 0 h 179"/>
                  <a:gd name="T6" fmla="*/ 0 w 297"/>
                  <a:gd name="T7" fmla="*/ 0 h 179"/>
                  <a:gd name="T8" fmla="*/ 0 w 297"/>
                  <a:gd name="T9" fmla="*/ 0 h 179"/>
                  <a:gd name="T10" fmla="*/ 0 w 297"/>
                  <a:gd name="T11" fmla="*/ 0 h 179"/>
                  <a:gd name="T12" fmla="*/ 0 w 297"/>
                  <a:gd name="T13" fmla="*/ 0 h 179"/>
                  <a:gd name="T14" fmla="*/ 0 w 297"/>
                  <a:gd name="T15" fmla="*/ 0 h 179"/>
                  <a:gd name="T16" fmla="*/ 0 w 297"/>
                  <a:gd name="T17" fmla="*/ 0 h 179"/>
                  <a:gd name="T18" fmla="*/ 0 w 297"/>
                  <a:gd name="T19" fmla="*/ 0 h 179"/>
                  <a:gd name="T20" fmla="*/ 0 w 297"/>
                  <a:gd name="T21" fmla="*/ 0 h 179"/>
                  <a:gd name="T22" fmla="*/ 0 w 297"/>
                  <a:gd name="T23" fmla="*/ 0 h 179"/>
                  <a:gd name="T24" fmla="*/ 0 w 297"/>
                  <a:gd name="T25" fmla="*/ 0 h 179"/>
                  <a:gd name="T26" fmla="*/ 0 w 297"/>
                  <a:gd name="T27" fmla="*/ 0 h 179"/>
                  <a:gd name="T28" fmla="*/ 0 w 297"/>
                  <a:gd name="T29" fmla="*/ 0 h 179"/>
                  <a:gd name="T30" fmla="*/ 0 w 297"/>
                  <a:gd name="T31" fmla="*/ 0 h 179"/>
                  <a:gd name="T32" fmla="*/ 0 w 297"/>
                  <a:gd name="T33" fmla="*/ 0 h 179"/>
                  <a:gd name="T34" fmla="*/ 0 w 297"/>
                  <a:gd name="T35" fmla="*/ 0 h 179"/>
                  <a:gd name="T36" fmla="*/ 0 w 297"/>
                  <a:gd name="T37" fmla="*/ 0 h 179"/>
                  <a:gd name="T38" fmla="*/ 0 w 297"/>
                  <a:gd name="T39" fmla="*/ 0 h 179"/>
                  <a:gd name="T40" fmla="*/ 0 w 297"/>
                  <a:gd name="T41" fmla="*/ 0 h 179"/>
                  <a:gd name="T42" fmla="*/ 0 w 297"/>
                  <a:gd name="T43" fmla="*/ 0 h 179"/>
                  <a:gd name="T44" fmla="*/ 0 w 297"/>
                  <a:gd name="T45" fmla="*/ 0 h 179"/>
                  <a:gd name="T46" fmla="*/ 0 w 297"/>
                  <a:gd name="T47" fmla="*/ 0 h 179"/>
                  <a:gd name="T48" fmla="*/ 0 w 297"/>
                  <a:gd name="T49" fmla="*/ 0 h 179"/>
                  <a:gd name="T50" fmla="*/ 0 w 297"/>
                  <a:gd name="T51" fmla="*/ 0 h 179"/>
                  <a:gd name="T52" fmla="*/ 0 w 297"/>
                  <a:gd name="T53" fmla="*/ 0 h 179"/>
                  <a:gd name="T54" fmla="*/ 0 w 297"/>
                  <a:gd name="T55" fmla="*/ 0 h 179"/>
                  <a:gd name="T56" fmla="*/ 0 w 297"/>
                  <a:gd name="T57" fmla="*/ 0 h 179"/>
                  <a:gd name="T58" fmla="*/ 0 w 297"/>
                  <a:gd name="T59" fmla="*/ 0 h 179"/>
                  <a:gd name="T60" fmla="*/ 0 w 297"/>
                  <a:gd name="T61" fmla="*/ 0 h 179"/>
                  <a:gd name="T62" fmla="*/ 0 w 297"/>
                  <a:gd name="T63" fmla="*/ 0 h 179"/>
                  <a:gd name="T64" fmla="*/ 0 w 297"/>
                  <a:gd name="T65" fmla="*/ 0 h 179"/>
                  <a:gd name="T66" fmla="*/ 0 w 297"/>
                  <a:gd name="T67" fmla="*/ 0 h 179"/>
                  <a:gd name="T68" fmla="*/ 0 w 297"/>
                  <a:gd name="T69" fmla="*/ 0 h 179"/>
                  <a:gd name="T70" fmla="*/ 0 w 297"/>
                  <a:gd name="T71" fmla="*/ 0 h 179"/>
                  <a:gd name="T72" fmla="*/ 0 w 297"/>
                  <a:gd name="T73" fmla="*/ 0 h 179"/>
                  <a:gd name="T74" fmla="*/ 0 w 297"/>
                  <a:gd name="T75" fmla="*/ 0 h 179"/>
                  <a:gd name="T76" fmla="*/ 0 w 297"/>
                  <a:gd name="T77" fmla="*/ 0 h 179"/>
                  <a:gd name="T78" fmla="*/ 0 w 297"/>
                  <a:gd name="T79" fmla="*/ 0 h 179"/>
                  <a:gd name="T80" fmla="*/ 0 w 297"/>
                  <a:gd name="T81" fmla="*/ 0 h 179"/>
                  <a:gd name="T82" fmla="*/ 0 w 297"/>
                  <a:gd name="T83" fmla="*/ 0 h 179"/>
                  <a:gd name="T84" fmla="*/ 0 w 297"/>
                  <a:gd name="T85" fmla="*/ 0 h 179"/>
                  <a:gd name="T86" fmla="*/ 0 w 297"/>
                  <a:gd name="T87" fmla="*/ 0 h 179"/>
                  <a:gd name="T88" fmla="*/ 0 w 297"/>
                  <a:gd name="T89" fmla="*/ 0 h 179"/>
                  <a:gd name="T90" fmla="*/ 0 w 297"/>
                  <a:gd name="T91" fmla="*/ 0 h 179"/>
                  <a:gd name="T92" fmla="*/ 0 w 297"/>
                  <a:gd name="T93" fmla="*/ 0 h 179"/>
                  <a:gd name="T94" fmla="*/ 0 w 297"/>
                  <a:gd name="T95" fmla="*/ 0 h 179"/>
                  <a:gd name="T96" fmla="*/ 0 w 297"/>
                  <a:gd name="T97" fmla="*/ 0 h 17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97"/>
                  <a:gd name="T148" fmla="*/ 0 h 179"/>
                  <a:gd name="T149" fmla="*/ 297 w 297"/>
                  <a:gd name="T150" fmla="*/ 179 h 17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97" h="179">
                    <a:moveTo>
                      <a:pt x="0" y="67"/>
                    </a:moveTo>
                    <a:lnTo>
                      <a:pt x="0" y="65"/>
                    </a:lnTo>
                    <a:lnTo>
                      <a:pt x="6" y="61"/>
                    </a:lnTo>
                    <a:lnTo>
                      <a:pt x="10" y="58"/>
                    </a:lnTo>
                    <a:lnTo>
                      <a:pt x="19" y="52"/>
                    </a:lnTo>
                    <a:lnTo>
                      <a:pt x="23" y="48"/>
                    </a:lnTo>
                    <a:lnTo>
                      <a:pt x="29" y="44"/>
                    </a:lnTo>
                    <a:lnTo>
                      <a:pt x="34" y="42"/>
                    </a:lnTo>
                    <a:lnTo>
                      <a:pt x="40" y="39"/>
                    </a:lnTo>
                    <a:lnTo>
                      <a:pt x="46" y="35"/>
                    </a:lnTo>
                    <a:lnTo>
                      <a:pt x="53" y="31"/>
                    </a:lnTo>
                    <a:lnTo>
                      <a:pt x="61" y="27"/>
                    </a:lnTo>
                    <a:lnTo>
                      <a:pt x="69" y="25"/>
                    </a:lnTo>
                    <a:lnTo>
                      <a:pt x="76" y="21"/>
                    </a:lnTo>
                    <a:lnTo>
                      <a:pt x="84" y="18"/>
                    </a:lnTo>
                    <a:lnTo>
                      <a:pt x="91" y="14"/>
                    </a:lnTo>
                    <a:lnTo>
                      <a:pt x="101" y="12"/>
                    </a:lnTo>
                    <a:lnTo>
                      <a:pt x="108" y="8"/>
                    </a:lnTo>
                    <a:lnTo>
                      <a:pt x="118" y="6"/>
                    </a:lnTo>
                    <a:lnTo>
                      <a:pt x="126" y="4"/>
                    </a:lnTo>
                    <a:lnTo>
                      <a:pt x="137" y="4"/>
                    </a:lnTo>
                    <a:lnTo>
                      <a:pt x="145" y="0"/>
                    </a:lnTo>
                    <a:lnTo>
                      <a:pt x="154" y="0"/>
                    </a:lnTo>
                    <a:lnTo>
                      <a:pt x="162" y="0"/>
                    </a:lnTo>
                    <a:lnTo>
                      <a:pt x="173" y="0"/>
                    </a:lnTo>
                    <a:lnTo>
                      <a:pt x="181" y="0"/>
                    </a:lnTo>
                    <a:lnTo>
                      <a:pt x="188" y="4"/>
                    </a:lnTo>
                    <a:lnTo>
                      <a:pt x="198" y="6"/>
                    </a:lnTo>
                    <a:lnTo>
                      <a:pt x="209" y="8"/>
                    </a:lnTo>
                    <a:lnTo>
                      <a:pt x="215" y="12"/>
                    </a:lnTo>
                    <a:lnTo>
                      <a:pt x="223" y="14"/>
                    </a:lnTo>
                    <a:lnTo>
                      <a:pt x="230" y="16"/>
                    </a:lnTo>
                    <a:lnTo>
                      <a:pt x="238" y="19"/>
                    </a:lnTo>
                    <a:lnTo>
                      <a:pt x="243" y="23"/>
                    </a:lnTo>
                    <a:lnTo>
                      <a:pt x="249" y="25"/>
                    </a:lnTo>
                    <a:lnTo>
                      <a:pt x="255" y="29"/>
                    </a:lnTo>
                    <a:lnTo>
                      <a:pt x="261" y="33"/>
                    </a:lnTo>
                    <a:lnTo>
                      <a:pt x="268" y="39"/>
                    </a:lnTo>
                    <a:lnTo>
                      <a:pt x="274" y="44"/>
                    </a:lnTo>
                    <a:lnTo>
                      <a:pt x="280" y="50"/>
                    </a:lnTo>
                    <a:lnTo>
                      <a:pt x="285" y="58"/>
                    </a:lnTo>
                    <a:lnTo>
                      <a:pt x="291" y="67"/>
                    </a:lnTo>
                    <a:lnTo>
                      <a:pt x="295" y="75"/>
                    </a:lnTo>
                    <a:lnTo>
                      <a:pt x="295" y="80"/>
                    </a:lnTo>
                    <a:lnTo>
                      <a:pt x="297" y="84"/>
                    </a:lnTo>
                    <a:lnTo>
                      <a:pt x="154" y="111"/>
                    </a:lnTo>
                    <a:lnTo>
                      <a:pt x="74" y="179"/>
                    </a:lnTo>
                    <a:lnTo>
                      <a:pt x="0" y="67"/>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2" name="Freeform 326"/>
              <p:cNvSpPr>
                <a:spLocks/>
              </p:cNvSpPr>
              <p:nvPr/>
            </p:nvSpPr>
            <p:spPr bwMode="auto">
              <a:xfrm>
                <a:off x="1463" y="3788"/>
                <a:ext cx="80" cy="41"/>
              </a:xfrm>
              <a:custGeom>
                <a:avLst/>
                <a:gdLst>
                  <a:gd name="T0" fmla="*/ 1 w 159"/>
                  <a:gd name="T1" fmla="*/ 1 h 82"/>
                  <a:gd name="T2" fmla="*/ 1 w 159"/>
                  <a:gd name="T3" fmla="*/ 1 h 82"/>
                  <a:gd name="T4" fmla="*/ 0 w 159"/>
                  <a:gd name="T5" fmla="*/ 1 h 82"/>
                  <a:gd name="T6" fmla="*/ 0 w 159"/>
                  <a:gd name="T7" fmla="*/ 1 h 82"/>
                  <a:gd name="T8" fmla="*/ 1 w 159"/>
                  <a:gd name="T9" fmla="*/ 1 h 82"/>
                  <a:gd name="T10" fmla="*/ 1 w 159"/>
                  <a:gd name="T11" fmla="*/ 1 h 82"/>
                  <a:gd name="T12" fmla="*/ 1 w 159"/>
                  <a:gd name="T13" fmla="*/ 1 h 82"/>
                  <a:gd name="T14" fmla="*/ 1 w 159"/>
                  <a:gd name="T15" fmla="*/ 1 h 82"/>
                  <a:gd name="T16" fmla="*/ 1 w 159"/>
                  <a:gd name="T17" fmla="*/ 1 h 82"/>
                  <a:gd name="T18" fmla="*/ 1 w 159"/>
                  <a:gd name="T19" fmla="*/ 1 h 82"/>
                  <a:gd name="T20" fmla="*/ 1 w 159"/>
                  <a:gd name="T21" fmla="*/ 1 h 82"/>
                  <a:gd name="T22" fmla="*/ 1 w 159"/>
                  <a:gd name="T23" fmla="*/ 1 h 82"/>
                  <a:gd name="T24" fmla="*/ 1 w 159"/>
                  <a:gd name="T25" fmla="*/ 1 h 82"/>
                  <a:gd name="T26" fmla="*/ 1 w 159"/>
                  <a:gd name="T27" fmla="*/ 1 h 82"/>
                  <a:gd name="T28" fmla="*/ 1 w 159"/>
                  <a:gd name="T29" fmla="*/ 1 h 82"/>
                  <a:gd name="T30" fmla="*/ 1 w 159"/>
                  <a:gd name="T31" fmla="*/ 1 h 82"/>
                  <a:gd name="T32" fmla="*/ 1 w 159"/>
                  <a:gd name="T33" fmla="*/ 1 h 82"/>
                  <a:gd name="T34" fmla="*/ 1 w 159"/>
                  <a:gd name="T35" fmla="*/ 1 h 82"/>
                  <a:gd name="T36" fmla="*/ 1 w 159"/>
                  <a:gd name="T37" fmla="*/ 1 h 82"/>
                  <a:gd name="T38" fmla="*/ 1 w 159"/>
                  <a:gd name="T39" fmla="*/ 1 h 82"/>
                  <a:gd name="T40" fmla="*/ 1 w 159"/>
                  <a:gd name="T41" fmla="*/ 1 h 82"/>
                  <a:gd name="T42" fmla="*/ 1 w 159"/>
                  <a:gd name="T43" fmla="*/ 1 h 82"/>
                  <a:gd name="T44" fmla="*/ 1 w 159"/>
                  <a:gd name="T45" fmla="*/ 1 h 82"/>
                  <a:gd name="T46" fmla="*/ 1 w 159"/>
                  <a:gd name="T47" fmla="*/ 1 h 82"/>
                  <a:gd name="T48" fmla="*/ 1 w 159"/>
                  <a:gd name="T49" fmla="*/ 1 h 82"/>
                  <a:gd name="T50" fmla="*/ 1 w 159"/>
                  <a:gd name="T51" fmla="*/ 1 h 82"/>
                  <a:gd name="T52" fmla="*/ 1 w 159"/>
                  <a:gd name="T53" fmla="*/ 1 h 82"/>
                  <a:gd name="T54" fmla="*/ 1 w 159"/>
                  <a:gd name="T55" fmla="*/ 1 h 82"/>
                  <a:gd name="T56" fmla="*/ 1 w 159"/>
                  <a:gd name="T57" fmla="*/ 1 h 82"/>
                  <a:gd name="T58" fmla="*/ 1 w 159"/>
                  <a:gd name="T59" fmla="*/ 1 h 82"/>
                  <a:gd name="T60" fmla="*/ 1 w 159"/>
                  <a:gd name="T61" fmla="*/ 1 h 82"/>
                  <a:gd name="T62" fmla="*/ 1 w 159"/>
                  <a:gd name="T63" fmla="*/ 1 h 82"/>
                  <a:gd name="T64" fmla="*/ 1 w 159"/>
                  <a:gd name="T65" fmla="*/ 1 h 82"/>
                  <a:gd name="T66" fmla="*/ 1 w 159"/>
                  <a:gd name="T67" fmla="*/ 1 h 82"/>
                  <a:gd name="T68" fmla="*/ 1 w 159"/>
                  <a:gd name="T69" fmla="*/ 0 h 82"/>
                  <a:gd name="T70" fmla="*/ 1 w 159"/>
                  <a:gd name="T71" fmla="*/ 0 h 82"/>
                  <a:gd name="T72" fmla="*/ 1 w 159"/>
                  <a:gd name="T73" fmla="*/ 1 h 82"/>
                  <a:gd name="T74" fmla="*/ 1 w 159"/>
                  <a:gd name="T75" fmla="*/ 1 h 82"/>
                  <a:gd name="T76" fmla="*/ 1 w 159"/>
                  <a:gd name="T77" fmla="*/ 1 h 82"/>
                  <a:gd name="T78" fmla="*/ 1 w 159"/>
                  <a:gd name="T79" fmla="*/ 1 h 82"/>
                  <a:gd name="T80" fmla="*/ 1 w 159"/>
                  <a:gd name="T81" fmla="*/ 1 h 82"/>
                  <a:gd name="T82" fmla="*/ 1 w 159"/>
                  <a:gd name="T83" fmla="*/ 1 h 82"/>
                  <a:gd name="T84" fmla="*/ 1 w 159"/>
                  <a:gd name="T85" fmla="*/ 1 h 82"/>
                  <a:gd name="T86" fmla="*/ 1 w 159"/>
                  <a:gd name="T87" fmla="*/ 1 h 82"/>
                  <a:gd name="T88" fmla="*/ 1 w 159"/>
                  <a:gd name="T89" fmla="*/ 1 h 8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9"/>
                  <a:gd name="T136" fmla="*/ 0 h 82"/>
                  <a:gd name="T137" fmla="*/ 159 w 159"/>
                  <a:gd name="T138" fmla="*/ 82 h 8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9" h="82">
                    <a:moveTo>
                      <a:pt x="4" y="31"/>
                    </a:moveTo>
                    <a:lnTo>
                      <a:pt x="2" y="31"/>
                    </a:lnTo>
                    <a:lnTo>
                      <a:pt x="0" y="35"/>
                    </a:lnTo>
                    <a:lnTo>
                      <a:pt x="0" y="38"/>
                    </a:lnTo>
                    <a:lnTo>
                      <a:pt x="2" y="44"/>
                    </a:lnTo>
                    <a:lnTo>
                      <a:pt x="4" y="50"/>
                    </a:lnTo>
                    <a:lnTo>
                      <a:pt x="11" y="57"/>
                    </a:lnTo>
                    <a:lnTo>
                      <a:pt x="17" y="61"/>
                    </a:lnTo>
                    <a:lnTo>
                      <a:pt x="23" y="65"/>
                    </a:lnTo>
                    <a:lnTo>
                      <a:pt x="30" y="71"/>
                    </a:lnTo>
                    <a:lnTo>
                      <a:pt x="42" y="74"/>
                    </a:lnTo>
                    <a:lnTo>
                      <a:pt x="53" y="76"/>
                    </a:lnTo>
                    <a:lnTo>
                      <a:pt x="62" y="80"/>
                    </a:lnTo>
                    <a:lnTo>
                      <a:pt x="72" y="80"/>
                    </a:lnTo>
                    <a:lnTo>
                      <a:pt x="83" y="82"/>
                    </a:lnTo>
                    <a:lnTo>
                      <a:pt x="91" y="80"/>
                    </a:lnTo>
                    <a:lnTo>
                      <a:pt x="102" y="80"/>
                    </a:lnTo>
                    <a:lnTo>
                      <a:pt x="110" y="78"/>
                    </a:lnTo>
                    <a:lnTo>
                      <a:pt x="121" y="76"/>
                    </a:lnTo>
                    <a:lnTo>
                      <a:pt x="127" y="74"/>
                    </a:lnTo>
                    <a:lnTo>
                      <a:pt x="135" y="73"/>
                    </a:lnTo>
                    <a:lnTo>
                      <a:pt x="142" y="71"/>
                    </a:lnTo>
                    <a:lnTo>
                      <a:pt x="150" y="69"/>
                    </a:lnTo>
                    <a:lnTo>
                      <a:pt x="158" y="65"/>
                    </a:lnTo>
                    <a:lnTo>
                      <a:pt x="159" y="65"/>
                    </a:lnTo>
                    <a:lnTo>
                      <a:pt x="158" y="61"/>
                    </a:lnTo>
                    <a:lnTo>
                      <a:pt x="150" y="54"/>
                    </a:lnTo>
                    <a:lnTo>
                      <a:pt x="144" y="48"/>
                    </a:lnTo>
                    <a:lnTo>
                      <a:pt x="140" y="42"/>
                    </a:lnTo>
                    <a:lnTo>
                      <a:pt x="135" y="36"/>
                    </a:lnTo>
                    <a:lnTo>
                      <a:pt x="129" y="31"/>
                    </a:lnTo>
                    <a:lnTo>
                      <a:pt x="118" y="19"/>
                    </a:lnTo>
                    <a:lnTo>
                      <a:pt x="108" y="8"/>
                    </a:lnTo>
                    <a:lnTo>
                      <a:pt x="101" y="2"/>
                    </a:lnTo>
                    <a:lnTo>
                      <a:pt x="97" y="0"/>
                    </a:lnTo>
                    <a:lnTo>
                      <a:pt x="91" y="0"/>
                    </a:lnTo>
                    <a:lnTo>
                      <a:pt x="83" y="2"/>
                    </a:lnTo>
                    <a:lnTo>
                      <a:pt x="72" y="4"/>
                    </a:lnTo>
                    <a:lnTo>
                      <a:pt x="62" y="6"/>
                    </a:lnTo>
                    <a:lnTo>
                      <a:pt x="53" y="8"/>
                    </a:lnTo>
                    <a:lnTo>
                      <a:pt x="45" y="8"/>
                    </a:lnTo>
                    <a:lnTo>
                      <a:pt x="38" y="10"/>
                    </a:lnTo>
                    <a:lnTo>
                      <a:pt x="36" y="10"/>
                    </a:lnTo>
                    <a:lnTo>
                      <a:pt x="4" y="31"/>
                    </a:lnTo>
                    <a:close/>
                  </a:path>
                </a:pathLst>
              </a:custGeom>
              <a:solidFill>
                <a:srgbClr val="FFCC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3" name="Freeform 327"/>
              <p:cNvSpPr>
                <a:spLocks/>
              </p:cNvSpPr>
              <p:nvPr/>
            </p:nvSpPr>
            <p:spPr bwMode="auto">
              <a:xfrm>
                <a:off x="1477" y="3772"/>
                <a:ext cx="154" cy="63"/>
              </a:xfrm>
              <a:custGeom>
                <a:avLst/>
                <a:gdLst>
                  <a:gd name="T0" fmla="*/ 1 w 308"/>
                  <a:gd name="T1" fmla="*/ 1 h 125"/>
                  <a:gd name="T2" fmla="*/ 1 w 308"/>
                  <a:gd name="T3" fmla="*/ 0 h 125"/>
                  <a:gd name="T4" fmla="*/ 1 w 308"/>
                  <a:gd name="T5" fmla="*/ 1 h 125"/>
                  <a:gd name="T6" fmla="*/ 1 w 308"/>
                  <a:gd name="T7" fmla="*/ 1 h 125"/>
                  <a:gd name="T8" fmla="*/ 1 w 308"/>
                  <a:gd name="T9" fmla="*/ 1 h 125"/>
                  <a:gd name="T10" fmla="*/ 1 w 308"/>
                  <a:gd name="T11" fmla="*/ 1 h 125"/>
                  <a:gd name="T12" fmla="*/ 1 w 308"/>
                  <a:gd name="T13" fmla="*/ 1 h 125"/>
                  <a:gd name="T14" fmla="*/ 1 w 308"/>
                  <a:gd name="T15" fmla="*/ 1 h 125"/>
                  <a:gd name="T16" fmla="*/ 1 w 308"/>
                  <a:gd name="T17" fmla="*/ 1 h 125"/>
                  <a:gd name="T18" fmla="*/ 1 w 308"/>
                  <a:gd name="T19" fmla="*/ 1 h 125"/>
                  <a:gd name="T20" fmla="*/ 1 w 308"/>
                  <a:gd name="T21" fmla="*/ 1 h 125"/>
                  <a:gd name="T22" fmla="*/ 1 w 308"/>
                  <a:gd name="T23" fmla="*/ 1 h 125"/>
                  <a:gd name="T24" fmla="*/ 1 w 308"/>
                  <a:gd name="T25" fmla="*/ 1 h 125"/>
                  <a:gd name="T26" fmla="*/ 1 w 308"/>
                  <a:gd name="T27" fmla="*/ 1 h 125"/>
                  <a:gd name="T28" fmla="*/ 1 w 308"/>
                  <a:gd name="T29" fmla="*/ 1 h 125"/>
                  <a:gd name="T30" fmla="*/ 1 w 308"/>
                  <a:gd name="T31" fmla="*/ 1 h 125"/>
                  <a:gd name="T32" fmla="*/ 1 w 308"/>
                  <a:gd name="T33" fmla="*/ 1 h 125"/>
                  <a:gd name="T34" fmla="*/ 1 w 308"/>
                  <a:gd name="T35" fmla="*/ 1 h 125"/>
                  <a:gd name="T36" fmla="*/ 0 w 308"/>
                  <a:gd name="T37" fmla="*/ 1 h 125"/>
                  <a:gd name="T38" fmla="*/ 1 w 308"/>
                  <a:gd name="T39" fmla="*/ 1 h 125"/>
                  <a:gd name="T40" fmla="*/ 1 w 308"/>
                  <a:gd name="T41" fmla="*/ 1 h 1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8"/>
                  <a:gd name="T64" fmla="*/ 0 h 125"/>
                  <a:gd name="T65" fmla="*/ 308 w 308"/>
                  <a:gd name="T66" fmla="*/ 125 h 1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8" h="125">
                    <a:moveTo>
                      <a:pt x="2" y="2"/>
                    </a:moveTo>
                    <a:lnTo>
                      <a:pt x="151" y="0"/>
                    </a:lnTo>
                    <a:lnTo>
                      <a:pt x="308" y="106"/>
                    </a:lnTo>
                    <a:lnTo>
                      <a:pt x="160" y="125"/>
                    </a:lnTo>
                    <a:lnTo>
                      <a:pt x="99" y="66"/>
                    </a:lnTo>
                    <a:lnTo>
                      <a:pt x="92" y="65"/>
                    </a:lnTo>
                    <a:lnTo>
                      <a:pt x="84" y="65"/>
                    </a:lnTo>
                    <a:lnTo>
                      <a:pt x="78" y="65"/>
                    </a:lnTo>
                    <a:lnTo>
                      <a:pt x="75" y="65"/>
                    </a:lnTo>
                    <a:lnTo>
                      <a:pt x="65" y="63"/>
                    </a:lnTo>
                    <a:lnTo>
                      <a:pt x="57" y="63"/>
                    </a:lnTo>
                    <a:lnTo>
                      <a:pt x="48" y="61"/>
                    </a:lnTo>
                    <a:lnTo>
                      <a:pt x="40" y="59"/>
                    </a:lnTo>
                    <a:lnTo>
                      <a:pt x="35" y="59"/>
                    </a:lnTo>
                    <a:lnTo>
                      <a:pt x="29" y="57"/>
                    </a:lnTo>
                    <a:lnTo>
                      <a:pt x="19" y="53"/>
                    </a:lnTo>
                    <a:lnTo>
                      <a:pt x="12" y="49"/>
                    </a:lnTo>
                    <a:lnTo>
                      <a:pt x="4" y="45"/>
                    </a:lnTo>
                    <a:lnTo>
                      <a:pt x="0" y="40"/>
                    </a:lnTo>
                    <a:lnTo>
                      <a:pt x="2" y="2"/>
                    </a:lnTo>
                    <a:close/>
                  </a:path>
                </a:pathLst>
              </a:custGeom>
              <a:solidFill>
                <a:srgbClr val="FFD6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4" name="Freeform 328"/>
              <p:cNvSpPr>
                <a:spLocks/>
              </p:cNvSpPr>
              <p:nvPr/>
            </p:nvSpPr>
            <p:spPr bwMode="auto">
              <a:xfrm>
                <a:off x="1988" y="3494"/>
                <a:ext cx="101" cy="286"/>
              </a:xfrm>
              <a:custGeom>
                <a:avLst/>
                <a:gdLst>
                  <a:gd name="T0" fmla="*/ 1 w 202"/>
                  <a:gd name="T1" fmla="*/ 1 h 572"/>
                  <a:gd name="T2" fmla="*/ 1 w 202"/>
                  <a:gd name="T3" fmla="*/ 1 h 572"/>
                  <a:gd name="T4" fmla="*/ 1 w 202"/>
                  <a:gd name="T5" fmla="*/ 1 h 572"/>
                  <a:gd name="T6" fmla="*/ 1 w 202"/>
                  <a:gd name="T7" fmla="*/ 1 h 572"/>
                  <a:gd name="T8" fmla="*/ 1 w 202"/>
                  <a:gd name="T9" fmla="*/ 1 h 572"/>
                  <a:gd name="T10" fmla="*/ 1 w 202"/>
                  <a:gd name="T11" fmla="*/ 1 h 572"/>
                  <a:gd name="T12" fmla="*/ 1 w 202"/>
                  <a:gd name="T13" fmla="*/ 1 h 572"/>
                  <a:gd name="T14" fmla="*/ 1 w 202"/>
                  <a:gd name="T15" fmla="*/ 1 h 572"/>
                  <a:gd name="T16" fmla="*/ 1 w 202"/>
                  <a:gd name="T17" fmla="*/ 1 h 572"/>
                  <a:gd name="T18" fmla="*/ 1 w 202"/>
                  <a:gd name="T19" fmla="*/ 1 h 572"/>
                  <a:gd name="T20" fmla="*/ 1 w 202"/>
                  <a:gd name="T21" fmla="*/ 1 h 572"/>
                  <a:gd name="T22" fmla="*/ 1 w 202"/>
                  <a:gd name="T23" fmla="*/ 1 h 572"/>
                  <a:gd name="T24" fmla="*/ 1 w 202"/>
                  <a:gd name="T25" fmla="*/ 1 h 572"/>
                  <a:gd name="T26" fmla="*/ 1 w 202"/>
                  <a:gd name="T27" fmla="*/ 1 h 572"/>
                  <a:gd name="T28" fmla="*/ 1 w 202"/>
                  <a:gd name="T29" fmla="*/ 1 h 572"/>
                  <a:gd name="T30" fmla="*/ 1 w 202"/>
                  <a:gd name="T31" fmla="*/ 1 h 572"/>
                  <a:gd name="T32" fmla="*/ 1 w 202"/>
                  <a:gd name="T33" fmla="*/ 1 h 572"/>
                  <a:gd name="T34" fmla="*/ 1 w 202"/>
                  <a:gd name="T35" fmla="*/ 1 h 572"/>
                  <a:gd name="T36" fmla="*/ 1 w 202"/>
                  <a:gd name="T37" fmla="*/ 1 h 572"/>
                  <a:gd name="T38" fmla="*/ 1 w 202"/>
                  <a:gd name="T39" fmla="*/ 1 h 572"/>
                  <a:gd name="T40" fmla="*/ 1 w 202"/>
                  <a:gd name="T41" fmla="*/ 1 h 572"/>
                  <a:gd name="T42" fmla="*/ 1 w 202"/>
                  <a:gd name="T43" fmla="*/ 1 h 572"/>
                  <a:gd name="T44" fmla="*/ 1 w 202"/>
                  <a:gd name="T45" fmla="*/ 1 h 572"/>
                  <a:gd name="T46" fmla="*/ 1 w 202"/>
                  <a:gd name="T47" fmla="*/ 1 h 572"/>
                  <a:gd name="T48" fmla="*/ 1 w 202"/>
                  <a:gd name="T49" fmla="*/ 1 h 572"/>
                  <a:gd name="T50" fmla="*/ 1 w 202"/>
                  <a:gd name="T51" fmla="*/ 1 h 572"/>
                  <a:gd name="T52" fmla="*/ 1 w 202"/>
                  <a:gd name="T53" fmla="*/ 1 h 572"/>
                  <a:gd name="T54" fmla="*/ 1 w 202"/>
                  <a:gd name="T55" fmla="*/ 1 h 572"/>
                  <a:gd name="T56" fmla="*/ 1 w 202"/>
                  <a:gd name="T57" fmla="*/ 1 h 572"/>
                  <a:gd name="T58" fmla="*/ 1 w 202"/>
                  <a:gd name="T59" fmla="*/ 1 h 572"/>
                  <a:gd name="T60" fmla="*/ 1 w 202"/>
                  <a:gd name="T61" fmla="*/ 1 h 572"/>
                  <a:gd name="T62" fmla="*/ 1 w 202"/>
                  <a:gd name="T63" fmla="*/ 1 h 572"/>
                  <a:gd name="T64" fmla="*/ 1 w 202"/>
                  <a:gd name="T65" fmla="*/ 1 h 572"/>
                  <a:gd name="T66" fmla="*/ 1 w 202"/>
                  <a:gd name="T67" fmla="*/ 1 h 572"/>
                  <a:gd name="T68" fmla="*/ 1 w 202"/>
                  <a:gd name="T69" fmla="*/ 1 h 572"/>
                  <a:gd name="T70" fmla="*/ 1 w 202"/>
                  <a:gd name="T71" fmla="*/ 1 h 572"/>
                  <a:gd name="T72" fmla="*/ 1 w 202"/>
                  <a:gd name="T73" fmla="*/ 1 h 572"/>
                  <a:gd name="T74" fmla="*/ 1 w 202"/>
                  <a:gd name="T75" fmla="*/ 1 h 572"/>
                  <a:gd name="T76" fmla="*/ 1 w 202"/>
                  <a:gd name="T77" fmla="*/ 1 h 572"/>
                  <a:gd name="T78" fmla="*/ 1 w 202"/>
                  <a:gd name="T79" fmla="*/ 1 h 572"/>
                  <a:gd name="T80" fmla="*/ 1 w 202"/>
                  <a:gd name="T81" fmla="*/ 1 h 572"/>
                  <a:gd name="T82" fmla="*/ 1 w 202"/>
                  <a:gd name="T83" fmla="*/ 1 h 572"/>
                  <a:gd name="T84" fmla="*/ 1 w 202"/>
                  <a:gd name="T85" fmla="*/ 1 h 572"/>
                  <a:gd name="T86" fmla="*/ 1 w 202"/>
                  <a:gd name="T87" fmla="*/ 1 h 572"/>
                  <a:gd name="T88" fmla="*/ 1 w 202"/>
                  <a:gd name="T89" fmla="*/ 1 h 572"/>
                  <a:gd name="T90" fmla="*/ 1 w 202"/>
                  <a:gd name="T91" fmla="*/ 1 h 572"/>
                  <a:gd name="T92" fmla="*/ 1 w 202"/>
                  <a:gd name="T93" fmla="*/ 1 h 572"/>
                  <a:gd name="T94" fmla="*/ 1 w 202"/>
                  <a:gd name="T95" fmla="*/ 1 h 572"/>
                  <a:gd name="T96" fmla="*/ 1 w 202"/>
                  <a:gd name="T97" fmla="*/ 1 h 572"/>
                  <a:gd name="T98" fmla="*/ 1 w 202"/>
                  <a:gd name="T99" fmla="*/ 1 h 572"/>
                  <a:gd name="T100" fmla="*/ 1 w 202"/>
                  <a:gd name="T101" fmla="*/ 0 h 572"/>
                  <a:gd name="T102" fmla="*/ 0 w 202"/>
                  <a:gd name="T103" fmla="*/ 1 h 5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02"/>
                  <a:gd name="T157" fmla="*/ 0 h 572"/>
                  <a:gd name="T158" fmla="*/ 202 w 202"/>
                  <a:gd name="T159" fmla="*/ 572 h 5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02" h="572">
                    <a:moveTo>
                      <a:pt x="0" y="30"/>
                    </a:moveTo>
                    <a:lnTo>
                      <a:pt x="2" y="30"/>
                    </a:lnTo>
                    <a:lnTo>
                      <a:pt x="10" y="38"/>
                    </a:lnTo>
                    <a:lnTo>
                      <a:pt x="13" y="42"/>
                    </a:lnTo>
                    <a:lnTo>
                      <a:pt x="21" y="49"/>
                    </a:lnTo>
                    <a:lnTo>
                      <a:pt x="27" y="55"/>
                    </a:lnTo>
                    <a:lnTo>
                      <a:pt x="34" y="63"/>
                    </a:lnTo>
                    <a:lnTo>
                      <a:pt x="42" y="70"/>
                    </a:lnTo>
                    <a:lnTo>
                      <a:pt x="51" y="80"/>
                    </a:lnTo>
                    <a:lnTo>
                      <a:pt x="59" y="89"/>
                    </a:lnTo>
                    <a:lnTo>
                      <a:pt x="69" y="101"/>
                    </a:lnTo>
                    <a:lnTo>
                      <a:pt x="76" y="112"/>
                    </a:lnTo>
                    <a:lnTo>
                      <a:pt x="84" y="123"/>
                    </a:lnTo>
                    <a:lnTo>
                      <a:pt x="90" y="131"/>
                    </a:lnTo>
                    <a:lnTo>
                      <a:pt x="93" y="137"/>
                    </a:lnTo>
                    <a:lnTo>
                      <a:pt x="99" y="144"/>
                    </a:lnTo>
                    <a:lnTo>
                      <a:pt x="103" y="150"/>
                    </a:lnTo>
                    <a:lnTo>
                      <a:pt x="107" y="156"/>
                    </a:lnTo>
                    <a:lnTo>
                      <a:pt x="109" y="163"/>
                    </a:lnTo>
                    <a:lnTo>
                      <a:pt x="112" y="169"/>
                    </a:lnTo>
                    <a:lnTo>
                      <a:pt x="118" y="177"/>
                    </a:lnTo>
                    <a:lnTo>
                      <a:pt x="120" y="184"/>
                    </a:lnTo>
                    <a:lnTo>
                      <a:pt x="124" y="192"/>
                    </a:lnTo>
                    <a:lnTo>
                      <a:pt x="128" y="198"/>
                    </a:lnTo>
                    <a:lnTo>
                      <a:pt x="131" y="205"/>
                    </a:lnTo>
                    <a:lnTo>
                      <a:pt x="131" y="213"/>
                    </a:lnTo>
                    <a:lnTo>
                      <a:pt x="135" y="220"/>
                    </a:lnTo>
                    <a:lnTo>
                      <a:pt x="137" y="228"/>
                    </a:lnTo>
                    <a:lnTo>
                      <a:pt x="139" y="236"/>
                    </a:lnTo>
                    <a:lnTo>
                      <a:pt x="141" y="243"/>
                    </a:lnTo>
                    <a:lnTo>
                      <a:pt x="143" y="251"/>
                    </a:lnTo>
                    <a:lnTo>
                      <a:pt x="143" y="258"/>
                    </a:lnTo>
                    <a:lnTo>
                      <a:pt x="145" y="268"/>
                    </a:lnTo>
                    <a:lnTo>
                      <a:pt x="145" y="275"/>
                    </a:lnTo>
                    <a:lnTo>
                      <a:pt x="145" y="283"/>
                    </a:lnTo>
                    <a:lnTo>
                      <a:pt x="145" y="291"/>
                    </a:lnTo>
                    <a:lnTo>
                      <a:pt x="145" y="298"/>
                    </a:lnTo>
                    <a:lnTo>
                      <a:pt x="145" y="306"/>
                    </a:lnTo>
                    <a:lnTo>
                      <a:pt x="143" y="313"/>
                    </a:lnTo>
                    <a:lnTo>
                      <a:pt x="141" y="321"/>
                    </a:lnTo>
                    <a:lnTo>
                      <a:pt x="139" y="331"/>
                    </a:lnTo>
                    <a:lnTo>
                      <a:pt x="137" y="338"/>
                    </a:lnTo>
                    <a:lnTo>
                      <a:pt x="133" y="346"/>
                    </a:lnTo>
                    <a:lnTo>
                      <a:pt x="131" y="353"/>
                    </a:lnTo>
                    <a:lnTo>
                      <a:pt x="128" y="363"/>
                    </a:lnTo>
                    <a:lnTo>
                      <a:pt x="124" y="369"/>
                    </a:lnTo>
                    <a:lnTo>
                      <a:pt x="118" y="378"/>
                    </a:lnTo>
                    <a:lnTo>
                      <a:pt x="112" y="386"/>
                    </a:lnTo>
                    <a:lnTo>
                      <a:pt x="109" y="393"/>
                    </a:lnTo>
                    <a:lnTo>
                      <a:pt x="21" y="479"/>
                    </a:lnTo>
                    <a:lnTo>
                      <a:pt x="34" y="572"/>
                    </a:lnTo>
                    <a:lnTo>
                      <a:pt x="156" y="431"/>
                    </a:lnTo>
                    <a:lnTo>
                      <a:pt x="158" y="428"/>
                    </a:lnTo>
                    <a:lnTo>
                      <a:pt x="162" y="422"/>
                    </a:lnTo>
                    <a:lnTo>
                      <a:pt x="166" y="414"/>
                    </a:lnTo>
                    <a:lnTo>
                      <a:pt x="169" y="409"/>
                    </a:lnTo>
                    <a:lnTo>
                      <a:pt x="173" y="401"/>
                    </a:lnTo>
                    <a:lnTo>
                      <a:pt x="177" y="393"/>
                    </a:lnTo>
                    <a:lnTo>
                      <a:pt x="181" y="384"/>
                    </a:lnTo>
                    <a:lnTo>
                      <a:pt x="185" y="374"/>
                    </a:lnTo>
                    <a:lnTo>
                      <a:pt x="188" y="363"/>
                    </a:lnTo>
                    <a:lnTo>
                      <a:pt x="192" y="352"/>
                    </a:lnTo>
                    <a:lnTo>
                      <a:pt x="194" y="344"/>
                    </a:lnTo>
                    <a:lnTo>
                      <a:pt x="194" y="338"/>
                    </a:lnTo>
                    <a:lnTo>
                      <a:pt x="196" y="331"/>
                    </a:lnTo>
                    <a:lnTo>
                      <a:pt x="198" y="325"/>
                    </a:lnTo>
                    <a:lnTo>
                      <a:pt x="198" y="317"/>
                    </a:lnTo>
                    <a:lnTo>
                      <a:pt x="200" y="310"/>
                    </a:lnTo>
                    <a:lnTo>
                      <a:pt x="200" y="304"/>
                    </a:lnTo>
                    <a:lnTo>
                      <a:pt x="202" y="296"/>
                    </a:lnTo>
                    <a:lnTo>
                      <a:pt x="200" y="289"/>
                    </a:lnTo>
                    <a:lnTo>
                      <a:pt x="200" y="281"/>
                    </a:lnTo>
                    <a:lnTo>
                      <a:pt x="200" y="272"/>
                    </a:lnTo>
                    <a:lnTo>
                      <a:pt x="200" y="264"/>
                    </a:lnTo>
                    <a:lnTo>
                      <a:pt x="198" y="255"/>
                    </a:lnTo>
                    <a:lnTo>
                      <a:pt x="198" y="247"/>
                    </a:lnTo>
                    <a:lnTo>
                      <a:pt x="196" y="239"/>
                    </a:lnTo>
                    <a:lnTo>
                      <a:pt x="194" y="230"/>
                    </a:lnTo>
                    <a:lnTo>
                      <a:pt x="192" y="222"/>
                    </a:lnTo>
                    <a:lnTo>
                      <a:pt x="190" y="213"/>
                    </a:lnTo>
                    <a:lnTo>
                      <a:pt x="186" y="203"/>
                    </a:lnTo>
                    <a:lnTo>
                      <a:pt x="185" y="196"/>
                    </a:lnTo>
                    <a:lnTo>
                      <a:pt x="181" y="186"/>
                    </a:lnTo>
                    <a:lnTo>
                      <a:pt x="177" y="177"/>
                    </a:lnTo>
                    <a:lnTo>
                      <a:pt x="173" y="167"/>
                    </a:lnTo>
                    <a:lnTo>
                      <a:pt x="169" y="159"/>
                    </a:lnTo>
                    <a:lnTo>
                      <a:pt x="164" y="148"/>
                    </a:lnTo>
                    <a:lnTo>
                      <a:pt x="158" y="139"/>
                    </a:lnTo>
                    <a:lnTo>
                      <a:pt x="150" y="129"/>
                    </a:lnTo>
                    <a:lnTo>
                      <a:pt x="145" y="120"/>
                    </a:lnTo>
                    <a:lnTo>
                      <a:pt x="137" y="110"/>
                    </a:lnTo>
                    <a:lnTo>
                      <a:pt x="129" y="99"/>
                    </a:lnTo>
                    <a:lnTo>
                      <a:pt x="122" y="89"/>
                    </a:lnTo>
                    <a:lnTo>
                      <a:pt x="114" y="80"/>
                    </a:lnTo>
                    <a:lnTo>
                      <a:pt x="105" y="70"/>
                    </a:lnTo>
                    <a:lnTo>
                      <a:pt x="93" y="61"/>
                    </a:lnTo>
                    <a:lnTo>
                      <a:pt x="84" y="49"/>
                    </a:lnTo>
                    <a:lnTo>
                      <a:pt x="72" y="40"/>
                    </a:lnTo>
                    <a:lnTo>
                      <a:pt x="61" y="30"/>
                    </a:lnTo>
                    <a:lnTo>
                      <a:pt x="50" y="19"/>
                    </a:lnTo>
                    <a:lnTo>
                      <a:pt x="36" y="9"/>
                    </a:lnTo>
                    <a:lnTo>
                      <a:pt x="25" y="0"/>
                    </a:lnTo>
                    <a:lnTo>
                      <a:pt x="0" y="30"/>
                    </a:lnTo>
                    <a:close/>
                  </a:path>
                </a:pathLst>
              </a:custGeom>
              <a:solidFill>
                <a:srgbClr val="66E3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5" name="Freeform 329"/>
              <p:cNvSpPr>
                <a:spLocks/>
              </p:cNvSpPr>
              <p:nvPr/>
            </p:nvSpPr>
            <p:spPr bwMode="auto">
              <a:xfrm>
                <a:off x="1739" y="3920"/>
                <a:ext cx="115" cy="177"/>
              </a:xfrm>
              <a:custGeom>
                <a:avLst/>
                <a:gdLst>
                  <a:gd name="T0" fmla="*/ 1 w 230"/>
                  <a:gd name="T1" fmla="*/ 0 h 353"/>
                  <a:gd name="T2" fmla="*/ 1 w 230"/>
                  <a:gd name="T3" fmla="*/ 1 h 353"/>
                  <a:gd name="T4" fmla="*/ 1 w 230"/>
                  <a:gd name="T5" fmla="*/ 1 h 353"/>
                  <a:gd name="T6" fmla="*/ 0 w 230"/>
                  <a:gd name="T7" fmla="*/ 1 h 353"/>
                  <a:gd name="T8" fmla="*/ 1 w 230"/>
                  <a:gd name="T9" fmla="*/ 0 h 353"/>
                  <a:gd name="T10" fmla="*/ 1 w 230"/>
                  <a:gd name="T11" fmla="*/ 0 h 353"/>
                  <a:gd name="T12" fmla="*/ 0 60000 65536"/>
                  <a:gd name="T13" fmla="*/ 0 60000 65536"/>
                  <a:gd name="T14" fmla="*/ 0 60000 65536"/>
                  <a:gd name="T15" fmla="*/ 0 60000 65536"/>
                  <a:gd name="T16" fmla="*/ 0 60000 65536"/>
                  <a:gd name="T17" fmla="*/ 0 60000 65536"/>
                  <a:gd name="T18" fmla="*/ 0 w 230"/>
                  <a:gd name="T19" fmla="*/ 0 h 353"/>
                  <a:gd name="T20" fmla="*/ 230 w 230"/>
                  <a:gd name="T21" fmla="*/ 353 h 353"/>
                </a:gdLst>
                <a:ahLst/>
                <a:cxnLst>
                  <a:cxn ang="T12">
                    <a:pos x="T0" y="T1"/>
                  </a:cxn>
                  <a:cxn ang="T13">
                    <a:pos x="T2" y="T3"/>
                  </a:cxn>
                  <a:cxn ang="T14">
                    <a:pos x="T4" y="T5"/>
                  </a:cxn>
                  <a:cxn ang="T15">
                    <a:pos x="T6" y="T7"/>
                  </a:cxn>
                  <a:cxn ang="T16">
                    <a:pos x="T8" y="T9"/>
                  </a:cxn>
                  <a:cxn ang="T17">
                    <a:pos x="T10" y="T11"/>
                  </a:cxn>
                </a:cxnLst>
                <a:rect l="T18" t="T19" r="T20" b="T21"/>
                <a:pathLst>
                  <a:path w="230" h="353">
                    <a:moveTo>
                      <a:pt x="27" y="0"/>
                    </a:moveTo>
                    <a:lnTo>
                      <a:pt x="224" y="91"/>
                    </a:lnTo>
                    <a:lnTo>
                      <a:pt x="230" y="353"/>
                    </a:lnTo>
                    <a:lnTo>
                      <a:pt x="0" y="197"/>
                    </a:lnTo>
                    <a:lnTo>
                      <a:pt x="27" y="0"/>
                    </a:lnTo>
                    <a:close/>
                  </a:path>
                </a:pathLst>
              </a:custGeom>
              <a:solidFill>
                <a:srgbClr val="0D8C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6" name="Freeform 330"/>
              <p:cNvSpPr>
                <a:spLocks/>
              </p:cNvSpPr>
              <p:nvPr/>
            </p:nvSpPr>
            <p:spPr bwMode="auto">
              <a:xfrm>
                <a:off x="2006" y="4005"/>
                <a:ext cx="159" cy="248"/>
              </a:xfrm>
              <a:custGeom>
                <a:avLst/>
                <a:gdLst>
                  <a:gd name="T0" fmla="*/ 1 w 318"/>
                  <a:gd name="T1" fmla="*/ 0 h 496"/>
                  <a:gd name="T2" fmla="*/ 1 w 318"/>
                  <a:gd name="T3" fmla="*/ 1 h 496"/>
                  <a:gd name="T4" fmla="*/ 1 w 318"/>
                  <a:gd name="T5" fmla="*/ 1 h 496"/>
                  <a:gd name="T6" fmla="*/ 1 w 318"/>
                  <a:gd name="T7" fmla="*/ 1 h 496"/>
                  <a:gd name="T8" fmla="*/ 1 w 318"/>
                  <a:gd name="T9" fmla="*/ 1 h 496"/>
                  <a:gd name="T10" fmla="*/ 1 w 318"/>
                  <a:gd name="T11" fmla="*/ 1 h 496"/>
                  <a:gd name="T12" fmla="*/ 1 w 318"/>
                  <a:gd name="T13" fmla="*/ 1 h 496"/>
                  <a:gd name="T14" fmla="*/ 1 w 318"/>
                  <a:gd name="T15" fmla="*/ 1 h 496"/>
                  <a:gd name="T16" fmla="*/ 1 w 318"/>
                  <a:gd name="T17" fmla="*/ 1 h 496"/>
                  <a:gd name="T18" fmla="*/ 1 w 318"/>
                  <a:gd name="T19" fmla="*/ 1 h 496"/>
                  <a:gd name="T20" fmla="*/ 1 w 318"/>
                  <a:gd name="T21" fmla="*/ 1 h 496"/>
                  <a:gd name="T22" fmla="*/ 1 w 318"/>
                  <a:gd name="T23" fmla="*/ 1 h 496"/>
                  <a:gd name="T24" fmla="*/ 1 w 318"/>
                  <a:gd name="T25" fmla="*/ 1 h 496"/>
                  <a:gd name="T26" fmla="*/ 1 w 318"/>
                  <a:gd name="T27" fmla="*/ 1 h 496"/>
                  <a:gd name="T28" fmla="*/ 1 w 318"/>
                  <a:gd name="T29" fmla="*/ 1 h 496"/>
                  <a:gd name="T30" fmla="*/ 1 w 318"/>
                  <a:gd name="T31" fmla="*/ 1 h 496"/>
                  <a:gd name="T32" fmla="*/ 1 w 318"/>
                  <a:gd name="T33" fmla="*/ 1 h 496"/>
                  <a:gd name="T34" fmla="*/ 1 w 318"/>
                  <a:gd name="T35" fmla="*/ 1 h 496"/>
                  <a:gd name="T36" fmla="*/ 1 w 318"/>
                  <a:gd name="T37" fmla="*/ 1 h 496"/>
                  <a:gd name="T38" fmla="*/ 1 w 318"/>
                  <a:gd name="T39" fmla="*/ 1 h 496"/>
                  <a:gd name="T40" fmla="*/ 1 w 318"/>
                  <a:gd name="T41" fmla="*/ 1 h 496"/>
                  <a:gd name="T42" fmla="*/ 1 w 318"/>
                  <a:gd name="T43" fmla="*/ 1 h 496"/>
                  <a:gd name="T44" fmla="*/ 1 w 318"/>
                  <a:gd name="T45" fmla="*/ 1 h 496"/>
                  <a:gd name="T46" fmla="*/ 1 w 318"/>
                  <a:gd name="T47" fmla="*/ 1 h 496"/>
                  <a:gd name="T48" fmla="*/ 1 w 318"/>
                  <a:gd name="T49" fmla="*/ 1 h 496"/>
                  <a:gd name="T50" fmla="*/ 1 w 318"/>
                  <a:gd name="T51" fmla="*/ 1 h 496"/>
                  <a:gd name="T52" fmla="*/ 1 w 318"/>
                  <a:gd name="T53" fmla="*/ 1 h 496"/>
                  <a:gd name="T54" fmla="*/ 1 w 318"/>
                  <a:gd name="T55" fmla="*/ 1 h 496"/>
                  <a:gd name="T56" fmla="*/ 1 w 318"/>
                  <a:gd name="T57" fmla="*/ 1 h 496"/>
                  <a:gd name="T58" fmla="*/ 1 w 318"/>
                  <a:gd name="T59" fmla="*/ 1 h 496"/>
                  <a:gd name="T60" fmla="*/ 1 w 318"/>
                  <a:gd name="T61" fmla="*/ 1 h 496"/>
                  <a:gd name="T62" fmla="*/ 1 w 318"/>
                  <a:gd name="T63" fmla="*/ 1 h 496"/>
                  <a:gd name="T64" fmla="*/ 1 w 318"/>
                  <a:gd name="T65" fmla="*/ 1 h 496"/>
                  <a:gd name="T66" fmla="*/ 1 w 318"/>
                  <a:gd name="T67" fmla="*/ 1 h 496"/>
                  <a:gd name="T68" fmla="*/ 1 w 318"/>
                  <a:gd name="T69" fmla="*/ 1 h 496"/>
                  <a:gd name="T70" fmla="*/ 1 w 318"/>
                  <a:gd name="T71" fmla="*/ 1 h 496"/>
                  <a:gd name="T72" fmla="*/ 1 w 318"/>
                  <a:gd name="T73" fmla="*/ 1 h 496"/>
                  <a:gd name="T74" fmla="*/ 1 w 318"/>
                  <a:gd name="T75" fmla="*/ 1 h 496"/>
                  <a:gd name="T76" fmla="*/ 1 w 318"/>
                  <a:gd name="T77" fmla="*/ 1 h 496"/>
                  <a:gd name="T78" fmla="*/ 0 w 318"/>
                  <a:gd name="T79" fmla="*/ 0 h 49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18"/>
                  <a:gd name="T121" fmla="*/ 0 h 496"/>
                  <a:gd name="T122" fmla="*/ 318 w 318"/>
                  <a:gd name="T123" fmla="*/ 496 h 49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18" h="496">
                    <a:moveTo>
                      <a:pt x="0" y="0"/>
                    </a:moveTo>
                    <a:lnTo>
                      <a:pt x="2" y="0"/>
                    </a:lnTo>
                    <a:lnTo>
                      <a:pt x="14" y="5"/>
                    </a:lnTo>
                    <a:lnTo>
                      <a:pt x="17" y="7"/>
                    </a:lnTo>
                    <a:lnTo>
                      <a:pt x="27" y="13"/>
                    </a:lnTo>
                    <a:lnTo>
                      <a:pt x="35" y="17"/>
                    </a:lnTo>
                    <a:lnTo>
                      <a:pt x="46" y="24"/>
                    </a:lnTo>
                    <a:lnTo>
                      <a:pt x="57" y="30"/>
                    </a:lnTo>
                    <a:lnTo>
                      <a:pt x="69" y="38"/>
                    </a:lnTo>
                    <a:lnTo>
                      <a:pt x="73" y="40"/>
                    </a:lnTo>
                    <a:lnTo>
                      <a:pt x="80" y="43"/>
                    </a:lnTo>
                    <a:lnTo>
                      <a:pt x="88" y="49"/>
                    </a:lnTo>
                    <a:lnTo>
                      <a:pt x="93" y="55"/>
                    </a:lnTo>
                    <a:lnTo>
                      <a:pt x="101" y="57"/>
                    </a:lnTo>
                    <a:lnTo>
                      <a:pt x="107" y="62"/>
                    </a:lnTo>
                    <a:lnTo>
                      <a:pt x="114" y="66"/>
                    </a:lnTo>
                    <a:lnTo>
                      <a:pt x="120" y="72"/>
                    </a:lnTo>
                    <a:lnTo>
                      <a:pt x="128" y="76"/>
                    </a:lnTo>
                    <a:lnTo>
                      <a:pt x="135" y="81"/>
                    </a:lnTo>
                    <a:lnTo>
                      <a:pt x="143" y="87"/>
                    </a:lnTo>
                    <a:lnTo>
                      <a:pt x="150" y="95"/>
                    </a:lnTo>
                    <a:lnTo>
                      <a:pt x="158" y="99"/>
                    </a:lnTo>
                    <a:lnTo>
                      <a:pt x="164" y="104"/>
                    </a:lnTo>
                    <a:lnTo>
                      <a:pt x="171" y="110"/>
                    </a:lnTo>
                    <a:lnTo>
                      <a:pt x="179" y="118"/>
                    </a:lnTo>
                    <a:lnTo>
                      <a:pt x="187" y="123"/>
                    </a:lnTo>
                    <a:lnTo>
                      <a:pt x="192" y="129"/>
                    </a:lnTo>
                    <a:lnTo>
                      <a:pt x="200" y="137"/>
                    </a:lnTo>
                    <a:lnTo>
                      <a:pt x="208" y="142"/>
                    </a:lnTo>
                    <a:lnTo>
                      <a:pt x="213" y="148"/>
                    </a:lnTo>
                    <a:lnTo>
                      <a:pt x="219" y="156"/>
                    </a:lnTo>
                    <a:lnTo>
                      <a:pt x="227" y="161"/>
                    </a:lnTo>
                    <a:lnTo>
                      <a:pt x="232" y="169"/>
                    </a:lnTo>
                    <a:lnTo>
                      <a:pt x="238" y="175"/>
                    </a:lnTo>
                    <a:lnTo>
                      <a:pt x="246" y="184"/>
                    </a:lnTo>
                    <a:lnTo>
                      <a:pt x="251" y="190"/>
                    </a:lnTo>
                    <a:lnTo>
                      <a:pt x="259" y="197"/>
                    </a:lnTo>
                    <a:lnTo>
                      <a:pt x="263" y="205"/>
                    </a:lnTo>
                    <a:lnTo>
                      <a:pt x="268" y="211"/>
                    </a:lnTo>
                    <a:lnTo>
                      <a:pt x="274" y="220"/>
                    </a:lnTo>
                    <a:lnTo>
                      <a:pt x="280" y="228"/>
                    </a:lnTo>
                    <a:lnTo>
                      <a:pt x="284" y="235"/>
                    </a:lnTo>
                    <a:lnTo>
                      <a:pt x="287" y="243"/>
                    </a:lnTo>
                    <a:lnTo>
                      <a:pt x="293" y="251"/>
                    </a:lnTo>
                    <a:lnTo>
                      <a:pt x="297" y="260"/>
                    </a:lnTo>
                    <a:lnTo>
                      <a:pt x="301" y="266"/>
                    </a:lnTo>
                    <a:lnTo>
                      <a:pt x="304" y="275"/>
                    </a:lnTo>
                    <a:lnTo>
                      <a:pt x="306" y="283"/>
                    </a:lnTo>
                    <a:lnTo>
                      <a:pt x="310" y="292"/>
                    </a:lnTo>
                    <a:lnTo>
                      <a:pt x="312" y="300"/>
                    </a:lnTo>
                    <a:lnTo>
                      <a:pt x="314" y="310"/>
                    </a:lnTo>
                    <a:lnTo>
                      <a:pt x="316" y="317"/>
                    </a:lnTo>
                    <a:lnTo>
                      <a:pt x="318" y="327"/>
                    </a:lnTo>
                    <a:lnTo>
                      <a:pt x="318" y="332"/>
                    </a:lnTo>
                    <a:lnTo>
                      <a:pt x="318" y="344"/>
                    </a:lnTo>
                    <a:lnTo>
                      <a:pt x="318" y="348"/>
                    </a:lnTo>
                    <a:lnTo>
                      <a:pt x="318" y="353"/>
                    </a:lnTo>
                    <a:lnTo>
                      <a:pt x="318" y="361"/>
                    </a:lnTo>
                    <a:lnTo>
                      <a:pt x="318" y="367"/>
                    </a:lnTo>
                    <a:lnTo>
                      <a:pt x="316" y="374"/>
                    </a:lnTo>
                    <a:lnTo>
                      <a:pt x="316" y="380"/>
                    </a:lnTo>
                    <a:lnTo>
                      <a:pt x="316" y="388"/>
                    </a:lnTo>
                    <a:lnTo>
                      <a:pt x="316" y="395"/>
                    </a:lnTo>
                    <a:lnTo>
                      <a:pt x="316" y="401"/>
                    </a:lnTo>
                    <a:lnTo>
                      <a:pt x="316" y="408"/>
                    </a:lnTo>
                    <a:lnTo>
                      <a:pt x="316" y="416"/>
                    </a:lnTo>
                    <a:lnTo>
                      <a:pt x="316" y="424"/>
                    </a:lnTo>
                    <a:lnTo>
                      <a:pt x="314" y="431"/>
                    </a:lnTo>
                    <a:lnTo>
                      <a:pt x="314" y="437"/>
                    </a:lnTo>
                    <a:lnTo>
                      <a:pt x="312" y="445"/>
                    </a:lnTo>
                    <a:lnTo>
                      <a:pt x="312" y="452"/>
                    </a:lnTo>
                    <a:lnTo>
                      <a:pt x="312" y="462"/>
                    </a:lnTo>
                    <a:lnTo>
                      <a:pt x="312" y="473"/>
                    </a:lnTo>
                    <a:lnTo>
                      <a:pt x="310" y="483"/>
                    </a:lnTo>
                    <a:lnTo>
                      <a:pt x="310" y="490"/>
                    </a:lnTo>
                    <a:lnTo>
                      <a:pt x="310" y="494"/>
                    </a:lnTo>
                    <a:lnTo>
                      <a:pt x="310" y="496"/>
                    </a:lnTo>
                    <a:lnTo>
                      <a:pt x="118" y="492"/>
                    </a:lnTo>
                    <a:lnTo>
                      <a:pt x="0" y="0"/>
                    </a:lnTo>
                    <a:close/>
                  </a:path>
                </a:pathLst>
              </a:custGeom>
              <a:solidFill>
                <a:srgbClr val="0070A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7" name="Freeform 331"/>
              <p:cNvSpPr>
                <a:spLocks/>
              </p:cNvSpPr>
              <p:nvPr/>
            </p:nvSpPr>
            <p:spPr bwMode="auto">
              <a:xfrm>
                <a:off x="1275" y="3499"/>
                <a:ext cx="64" cy="56"/>
              </a:xfrm>
              <a:custGeom>
                <a:avLst/>
                <a:gdLst>
                  <a:gd name="T0" fmla="*/ 1 w 128"/>
                  <a:gd name="T1" fmla="*/ 0 h 112"/>
                  <a:gd name="T2" fmla="*/ 1 w 128"/>
                  <a:gd name="T3" fmla="*/ 1 h 112"/>
                  <a:gd name="T4" fmla="*/ 1 w 128"/>
                  <a:gd name="T5" fmla="*/ 1 h 112"/>
                  <a:gd name="T6" fmla="*/ 0 w 128"/>
                  <a:gd name="T7" fmla="*/ 1 h 112"/>
                  <a:gd name="T8" fmla="*/ 1 w 128"/>
                  <a:gd name="T9" fmla="*/ 0 h 112"/>
                  <a:gd name="T10" fmla="*/ 1 w 128"/>
                  <a:gd name="T11" fmla="*/ 0 h 112"/>
                  <a:gd name="T12" fmla="*/ 0 60000 65536"/>
                  <a:gd name="T13" fmla="*/ 0 60000 65536"/>
                  <a:gd name="T14" fmla="*/ 0 60000 65536"/>
                  <a:gd name="T15" fmla="*/ 0 60000 65536"/>
                  <a:gd name="T16" fmla="*/ 0 60000 65536"/>
                  <a:gd name="T17" fmla="*/ 0 60000 65536"/>
                  <a:gd name="T18" fmla="*/ 0 w 128"/>
                  <a:gd name="T19" fmla="*/ 0 h 112"/>
                  <a:gd name="T20" fmla="*/ 128 w 128"/>
                  <a:gd name="T21" fmla="*/ 112 h 112"/>
                </a:gdLst>
                <a:ahLst/>
                <a:cxnLst>
                  <a:cxn ang="T12">
                    <a:pos x="T0" y="T1"/>
                  </a:cxn>
                  <a:cxn ang="T13">
                    <a:pos x="T2" y="T3"/>
                  </a:cxn>
                  <a:cxn ang="T14">
                    <a:pos x="T4" y="T5"/>
                  </a:cxn>
                  <a:cxn ang="T15">
                    <a:pos x="T6" y="T7"/>
                  </a:cxn>
                  <a:cxn ang="T16">
                    <a:pos x="T8" y="T9"/>
                  </a:cxn>
                  <a:cxn ang="T17">
                    <a:pos x="T10" y="T11"/>
                  </a:cxn>
                </a:cxnLst>
                <a:rect l="T18" t="T19" r="T20" b="T21"/>
                <a:pathLst>
                  <a:path w="128" h="112">
                    <a:moveTo>
                      <a:pt x="120" y="0"/>
                    </a:moveTo>
                    <a:lnTo>
                      <a:pt x="128" y="25"/>
                    </a:lnTo>
                    <a:lnTo>
                      <a:pt x="33" y="112"/>
                    </a:lnTo>
                    <a:lnTo>
                      <a:pt x="0" y="61"/>
                    </a:lnTo>
                    <a:lnTo>
                      <a:pt x="120" y="0"/>
                    </a:lnTo>
                    <a:close/>
                  </a:path>
                </a:pathLst>
              </a:custGeom>
              <a:solidFill>
                <a:srgbClr val="DEDE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8" name="Freeform 332"/>
              <p:cNvSpPr>
                <a:spLocks/>
              </p:cNvSpPr>
              <p:nvPr/>
            </p:nvSpPr>
            <p:spPr bwMode="auto">
              <a:xfrm>
                <a:off x="1175" y="3944"/>
                <a:ext cx="200" cy="151"/>
              </a:xfrm>
              <a:custGeom>
                <a:avLst/>
                <a:gdLst>
                  <a:gd name="T0" fmla="*/ 0 w 399"/>
                  <a:gd name="T1" fmla="*/ 1 h 300"/>
                  <a:gd name="T2" fmla="*/ 1 w 399"/>
                  <a:gd name="T3" fmla="*/ 1 h 300"/>
                  <a:gd name="T4" fmla="*/ 1 w 399"/>
                  <a:gd name="T5" fmla="*/ 1 h 300"/>
                  <a:gd name="T6" fmla="*/ 1 w 399"/>
                  <a:gd name="T7" fmla="*/ 0 h 300"/>
                  <a:gd name="T8" fmla="*/ 0 w 399"/>
                  <a:gd name="T9" fmla="*/ 1 h 300"/>
                  <a:gd name="T10" fmla="*/ 0 w 399"/>
                  <a:gd name="T11" fmla="*/ 1 h 300"/>
                  <a:gd name="T12" fmla="*/ 0 60000 65536"/>
                  <a:gd name="T13" fmla="*/ 0 60000 65536"/>
                  <a:gd name="T14" fmla="*/ 0 60000 65536"/>
                  <a:gd name="T15" fmla="*/ 0 60000 65536"/>
                  <a:gd name="T16" fmla="*/ 0 60000 65536"/>
                  <a:gd name="T17" fmla="*/ 0 60000 65536"/>
                  <a:gd name="T18" fmla="*/ 0 w 399"/>
                  <a:gd name="T19" fmla="*/ 0 h 300"/>
                  <a:gd name="T20" fmla="*/ 399 w 399"/>
                  <a:gd name="T21" fmla="*/ 300 h 300"/>
                </a:gdLst>
                <a:ahLst/>
                <a:cxnLst>
                  <a:cxn ang="T12">
                    <a:pos x="T0" y="T1"/>
                  </a:cxn>
                  <a:cxn ang="T13">
                    <a:pos x="T2" y="T3"/>
                  </a:cxn>
                  <a:cxn ang="T14">
                    <a:pos x="T4" y="T5"/>
                  </a:cxn>
                  <a:cxn ang="T15">
                    <a:pos x="T6" y="T7"/>
                  </a:cxn>
                  <a:cxn ang="T16">
                    <a:pos x="T8" y="T9"/>
                  </a:cxn>
                  <a:cxn ang="T17">
                    <a:pos x="T10" y="T11"/>
                  </a:cxn>
                </a:cxnLst>
                <a:rect l="T18" t="T19" r="T20" b="T21"/>
                <a:pathLst>
                  <a:path w="399" h="300">
                    <a:moveTo>
                      <a:pt x="0" y="293"/>
                    </a:moveTo>
                    <a:lnTo>
                      <a:pt x="64" y="300"/>
                    </a:lnTo>
                    <a:lnTo>
                      <a:pt x="399" y="11"/>
                    </a:lnTo>
                    <a:lnTo>
                      <a:pt x="332" y="0"/>
                    </a:lnTo>
                    <a:lnTo>
                      <a:pt x="0" y="2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29" name="Freeform 333"/>
              <p:cNvSpPr>
                <a:spLocks/>
              </p:cNvSpPr>
              <p:nvPr/>
            </p:nvSpPr>
            <p:spPr bwMode="auto">
              <a:xfrm>
                <a:off x="1255" y="3957"/>
                <a:ext cx="200" cy="150"/>
              </a:xfrm>
              <a:custGeom>
                <a:avLst/>
                <a:gdLst>
                  <a:gd name="T0" fmla="*/ 0 w 400"/>
                  <a:gd name="T1" fmla="*/ 1 h 300"/>
                  <a:gd name="T2" fmla="*/ 1 w 400"/>
                  <a:gd name="T3" fmla="*/ 1 h 300"/>
                  <a:gd name="T4" fmla="*/ 1 w 400"/>
                  <a:gd name="T5" fmla="*/ 1 h 300"/>
                  <a:gd name="T6" fmla="*/ 1 w 400"/>
                  <a:gd name="T7" fmla="*/ 0 h 300"/>
                  <a:gd name="T8" fmla="*/ 0 w 400"/>
                  <a:gd name="T9" fmla="*/ 1 h 300"/>
                  <a:gd name="T10" fmla="*/ 0 w 400"/>
                  <a:gd name="T11" fmla="*/ 1 h 300"/>
                  <a:gd name="T12" fmla="*/ 0 60000 65536"/>
                  <a:gd name="T13" fmla="*/ 0 60000 65536"/>
                  <a:gd name="T14" fmla="*/ 0 60000 65536"/>
                  <a:gd name="T15" fmla="*/ 0 60000 65536"/>
                  <a:gd name="T16" fmla="*/ 0 60000 65536"/>
                  <a:gd name="T17" fmla="*/ 0 60000 65536"/>
                  <a:gd name="T18" fmla="*/ 0 w 400"/>
                  <a:gd name="T19" fmla="*/ 0 h 300"/>
                  <a:gd name="T20" fmla="*/ 400 w 400"/>
                  <a:gd name="T21" fmla="*/ 300 h 300"/>
                </a:gdLst>
                <a:ahLst/>
                <a:cxnLst>
                  <a:cxn ang="T12">
                    <a:pos x="T0" y="T1"/>
                  </a:cxn>
                  <a:cxn ang="T13">
                    <a:pos x="T2" y="T3"/>
                  </a:cxn>
                  <a:cxn ang="T14">
                    <a:pos x="T4" y="T5"/>
                  </a:cxn>
                  <a:cxn ang="T15">
                    <a:pos x="T6" y="T7"/>
                  </a:cxn>
                  <a:cxn ang="T16">
                    <a:pos x="T8" y="T9"/>
                  </a:cxn>
                  <a:cxn ang="T17">
                    <a:pos x="T10" y="T11"/>
                  </a:cxn>
                </a:cxnLst>
                <a:rect l="T18" t="T19" r="T20" b="T21"/>
                <a:pathLst>
                  <a:path w="400" h="300">
                    <a:moveTo>
                      <a:pt x="0" y="289"/>
                    </a:moveTo>
                    <a:lnTo>
                      <a:pt x="65" y="300"/>
                    </a:lnTo>
                    <a:lnTo>
                      <a:pt x="400" y="9"/>
                    </a:lnTo>
                    <a:lnTo>
                      <a:pt x="333" y="0"/>
                    </a:lnTo>
                    <a:lnTo>
                      <a:pt x="0" y="2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30" name="Freeform 334"/>
              <p:cNvSpPr>
                <a:spLocks/>
              </p:cNvSpPr>
              <p:nvPr/>
            </p:nvSpPr>
            <p:spPr bwMode="auto">
              <a:xfrm>
                <a:off x="1335" y="3969"/>
                <a:ext cx="200" cy="149"/>
              </a:xfrm>
              <a:custGeom>
                <a:avLst/>
                <a:gdLst>
                  <a:gd name="T0" fmla="*/ 0 w 399"/>
                  <a:gd name="T1" fmla="*/ 0 h 299"/>
                  <a:gd name="T2" fmla="*/ 1 w 399"/>
                  <a:gd name="T3" fmla="*/ 0 h 299"/>
                  <a:gd name="T4" fmla="*/ 1 w 399"/>
                  <a:gd name="T5" fmla="*/ 0 h 299"/>
                  <a:gd name="T6" fmla="*/ 1 w 399"/>
                  <a:gd name="T7" fmla="*/ 0 h 299"/>
                  <a:gd name="T8" fmla="*/ 0 w 399"/>
                  <a:gd name="T9" fmla="*/ 0 h 299"/>
                  <a:gd name="T10" fmla="*/ 0 w 399"/>
                  <a:gd name="T11" fmla="*/ 0 h 299"/>
                  <a:gd name="T12" fmla="*/ 0 60000 65536"/>
                  <a:gd name="T13" fmla="*/ 0 60000 65536"/>
                  <a:gd name="T14" fmla="*/ 0 60000 65536"/>
                  <a:gd name="T15" fmla="*/ 0 60000 65536"/>
                  <a:gd name="T16" fmla="*/ 0 60000 65536"/>
                  <a:gd name="T17" fmla="*/ 0 60000 65536"/>
                  <a:gd name="T18" fmla="*/ 0 w 399"/>
                  <a:gd name="T19" fmla="*/ 0 h 299"/>
                  <a:gd name="T20" fmla="*/ 399 w 399"/>
                  <a:gd name="T21" fmla="*/ 299 h 299"/>
                </a:gdLst>
                <a:ahLst/>
                <a:cxnLst>
                  <a:cxn ang="T12">
                    <a:pos x="T0" y="T1"/>
                  </a:cxn>
                  <a:cxn ang="T13">
                    <a:pos x="T2" y="T3"/>
                  </a:cxn>
                  <a:cxn ang="T14">
                    <a:pos x="T4" y="T5"/>
                  </a:cxn>
                  <a:cxn ang="T15">
                    <a:pos x="T6" y="T7"/>
                  </a:cxn>
                  <a:cxn ang="T16">
                    <a:pos x="T8" y="T9"/>
                  </a:cxn>
                  <a:cxn ang="T17">
                    <a:pos x="T10" y="T11"/>
                  </a:cxn>
                </a:cxnLst>
                <a:rect l="T18" t="T19" r="T20" b="T21"/>
                <a:pathLst>
                  <a:path w="399" h="299">
                    <a:moveTo>
                      <a:pt x="0" y="289"/>
                    </a:moveTo>
                    <a:lnTo>
                      <a:pt x="65" y="299"/>
                    </a:lnTo>
                    <a:lnTo>
                      <a:pt x="399" y="10"/>
                    </a:lnTo>
                    <a:lnTo>
                      <a:pt x="335" y="0"/>
                    </a:lnTo>
                    <a:lnTo>
                      <a:pt x="0" y="2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31" name="Freeform 335"/>
              <p:cNvSpPr>
                <a:spLocks/>
              </p:cNvSpPr>
              <p:nvPr/>
            </p:nvSpPr>
            <p:spPr bwMode="auto">
              <a:xfrm>
                <a:off x="1444" y="3820"/>
                <a:ext cx="313" cy="217"/>
              </a:xfrm>
              <a:custGeom>
                <a:avLst/>
                <a:gdLst>
                  <a:gd name="T0" fmla="*/ 1 w 625"/>
                  <a:gd name="T1" fmla="*/ 1 h 433"/>
                  <a:gd name="T2" fmla="*/ 0 w 625"/>
                  <a:gd name="T3" fmla="*/ 1 h 433"/>
                  <a:gd name="T4" fmla="*/ 1 w 625"/>
                  <a:gd name="T5" fmla="*/ 1 h 433"/>
                  <a:gd name="T6" fmla="*/ 1 w 625"/>
                  <a:gd name="T7" fmla="*/ 1 h 433"/>
                  <a:gd name="T8" fmla="*/ 1 w 625"/>
                  <a:gd name="T9" fmla="*/ 1 h 433"/>
                  <a:gd name="T10" fmla="*/ 1 w 625"/>
                  <a:gd name="T11" fmla="*/ 1 h 433"/>
                  <a:gd name="T12" fmla="*/ 1 w 625"/>
                  <a:gd name="T13" fmla="*/ 1 h 433"/>
                  <a:gd name="T14" fmla="*/ 1 w 625"/>
                  <a:gd name="T15" fmla="*/ 1 h 433"/>
                  <a:gd name="T16" fmla="*/ 1 w 625"/>
                  <a:gd name="T17" fmla="*/ 1 h 433"/>
                  <a:gd name="T18" fmla="*/ 1 w 625"/>
                  <a:gd name="T19" fmla="*/ 1 h 433"/>
                  <a:gd name="T20" fmla="*/ 1 w 625"/>
                  <a:gd name="T21" fmla="*/ 1 h 433"/>
                  <a:gd name="T22" fmla="*/ 1 w 625"/>
                  <a:gd name="T23" fmla="*/ 1 h 433"/>
                  <a:gd name="T24" fmla="*/ 1 w 625"/>
                  <a:gd name="T25" fmla="*/ 1 h 433"/>
                  <a:gd name="T26" fmla="*/ 1 w 625"/>
                  <a:gd name="T27" fmla="*/ 1 h 433"/>
                  <a:gd name="T28" fmla="*/ 1 w 625"/>
                  <a:gd name="T29" fmla="*/ 1 h 433"/>
                  <a:gd name="T30" fmla="*/ 1 w 625"/>
                  <a:gd name="T31" fmla="*/ 1 h 433"/>
                  <a:gd name="T32" fmla="*/ 1 w 625"/>
                  <a:gd name="T33" fmla="*/ 1 h 433"/>
                  <a:gd name="T34" fmla="*/ 1 w 625"/>
                  <a:gd name="T35" fmla="*/ 1 h 433"/>
                  <a:gd name="T36" fmla="*/ 1 w 625"/>
                  <a:gd name="T37" fmla="*/ 1 h 433"/>
                  <a:gd name="T38" fmla="*/ 1 w 625"/>
                  <a:gd name="T39" fmla="*/ 1 h 433"/>
                  <a:gd name="T40" fmla="*/ 1 w 625"/>
                  <a:gd name="T41" fmla="*/ 1 h 433"/>
                  <a:gd name="T42" fmla="*/ 1 w 625"/>
                  <a:gd name="T43" fmla="*/ 1 h 433"/>
                  <a:gd name="T44" fmla="*/ 1 w 625"/>
                  <a:gd name="T45" fmla="*/ 1 h 433"/>
                  <a:gd name="T46" fmla="*/ 1 w 625"/>
                  <a:gd name="T47" fmla="*/ 1 h 433"/>
                  <a:gd name="T48" fmla="*/ 1 w 625"/>
                  <a:gd name="T49" fmla="*/ 1 h 433"/>
                  <a:gd name="T50" fmla="*/ 1 w 625"/>
                  <a:gd name="T51" fmla="*/ 1 h 433"/>
                  <a:gd name="T52" fmla="*/ 1 w 625"/>
                  <a:gd name="T53" fmla="*/ 1 h 433"/>
                  <a:gd name="T54" fmla="*/ 1 w 625"/>
                  <a:gd name="T55" fmla="*/ 1 h 433"/>
                  <a:gd name="T56" fmla="*/ 1 w 625"/>
                  <a:gd name="T57" fmla="*/ 1 h 433"/>
                  <a:gd name="T58" fmla="*/ 1 w 625"/>
                  <a:gd name="T59" fmla="*/ 1 h 433"/>
                  <a:gd name="T60" fmla="*/ 1 w 625"/>
                  <a:gd name="T61" fmla="*/ 1 h 433"/>
                  <a:gd name="T62" fmla="*/ 1 w 625"/>
                  <a:gd name="T63" fmla="*/ 1 h 433"/>
                  <a:gd name="T64" fmla="*/ 1 w 625"/>
                  <a:gd name="T65" fmla="*/ 1 h 433"/>
                  <a:gd name="T66" fmla="*/ 1 w 625"/>
                  <a:gd name="T67" fmla="*/ 1 h 433"/>
                  <a:gd name="T68" fmla="*/ 1 w 625"/>
                  <a:gd name="T69" fmla="*/ 1 h 433"/>
                  <a:gd name="T70" fmla="*/ 1 w 625"/>
                  <a:gd name="T71" fmla="*/ 1 h 433"/>
                  <a:gd name="T72" fmla="*/ 1 w 625"/>
                  <a:gd name="T73" fmla="*/ 0 h 4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33"/>
                  <a:gd name="T113" fmla="*/ 625 w 625"/>
                  <a:gd name="T114" fmla="*/ 433 h 4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33">
                    <a:moveTo>
                      <a:pt x="378" y="0"/>
                    </a:moveTo>
                    <a:lnTo>
                      <a:pt x="116" y="15"/>
                    </a:lnTo>
                    <a:lnTo>
                      <a:pt x="7" y="131"/>
                    </a:lnTo>
                    <a:lnTo>
                      <a:pt x="0" y="213"/>
                    </a:lnTo>
                    <a:lnTo>
                      <a:pt x="7" y="217"/>
                    </a:lnTo>
                    <a:lnTo>
                      <a:pt x="15" y="219"/>
                    </a:lnTo>
                    <a:lnTo>
                      <a:pt x="23" y="220"/>
                    </a:lnTo>
                    <a:lnTo>
                      <a:pt x="32" y="222"/>
                    </a:lnTo>
                    <a:lnTo>
                      <a:pt x="40" y="220"/>
                    </a:lnTo>
                    <a:lnTo>
                      <a:pt x="49" y="219"/>
                    </a:lnTo>
                    <a:lnTo>
                      <a:pt x="59" y="215"/>
                    </a:lnTo>
                    <a:lnTo>
                      <a:pt x="68" y="211"/>
                    </a:lnTo>
                    <a:lnTo>
                      <a:pt x="76" y="205"/>
                    </a:lnTo>
                    <a:lnTo>
                      <a:pt x="83" y="201"/>
                    </a:lnTo>
                    <a:lnTo>
                      <a:pt x="89" y="196"/>
                    </a:lnTo>
                    <a:lnTo>
                      <a:pt x="97" y="190"/>
                    </a:lnTo>
                    <a:lnTo>
                      <a:pt x="102" y="182"/>
                    </a:lnTo>
                    <a:lnTo>
                      <a:pt x="108" y="177"/>
                    </a:lnTo>
                    <a:lnTo>
                      <a:pt x="114" y="169"/>
                    </a:lnTo>
                    <a:lnTo>
                      <a:pt x="121" y="163"/>
                    </a:lnTo>
                    <a:lnTo>
                      <a:pt x="125" y="156"/>
                    </a:lnTo>
                    <a:lnTo>
                      <a:pt x="131" y="150"/>
                    </a:lnTo>
                    <a:lnTo>
                      <a:pt x="135" y="143"/>
                    </a:lnTo>
                    <a:lnTo>
                      <a:pt x="139" y="139"/>
                    </a:lnTo>
                    <a:lnTo>
                      <a:pt x="144" y="131"/>
                    </a:lnTo>
                    <a:lnTo>
                      <a:pt x="146" y="129"/>
                    </a:lnTo>
                    <a:lnTo>
                      <a:pt x="247" y="129"/>
                    </a:lnTo>
                    <a:lnTo>
                      <a:pt x="106" y="238"/>
                    </a:lnTo>
                    <a:lnTo>
                      <a:pt x="241" y="433"/>
                    </a:lnTo>
                    <a:lnTo>
                      <a:pt x="243" y="433"/>
                    </a:lnTo>
                    <a:lnTo>
                      <a:pt x="249" y="432"/>
                    </a:lnTo>
                    <a:lnTo>
                      <a:pt x="251" y="428"/>
                    </a:lnTo>
                    <a:lnTo>
                      <a:pt x="256" y="428"/>
                    </a:lnTo>
                    <a:lnTo>
                      <a:pt x="262" y="426"/>
                    </a:lnTo>
                    <a:lnTo>
                      <a:pt x="270" y="426"/>
                    </a:lnTo>
                    <a:lnTo>
                      <a:pt x="275" y="422"/>
                    </a:lnTo>
                    <a:lnTo>
                      <a:pt x="283" y="420"/>
                    </a:lnTo>
                    <a:lnTo>
                      <a:pt x="291" y="416"/>
                    </a:lnTo>
                    <a:lnTo>
                      <a:pt x="300" y="414"/>
                    </a:lnTo>
                    <a:lnTo>
                      <a:pt x="308" y="413"/>
                    </a:lnTo>
                    <a:lnTo>
                      <a:pt x="317" y="411"/>
                    </a:lnTo>
                    <a:lnTo>
                      <a:pt x="325" y="409"/>
                    </a:lnTo>
                    <a:lnTo>
                      <a:pt x="334" y="405"/>
                    </a:lnTo>
                    <a:lnTo>
                      <a:pt x="342" y="403"/>
                    </a:lnTo>
                    <a:lnTo>
                      <a:pt x="351" y="401"/>
                    </a:lnTo>
                    <a:lnTo>
                      <a:pt x="361" y="397"/>
                    </a:lnTo>
                    <a:lnTo>
                      <a:pt x="369" y="395"/>
                    </a:lnTo>
                    <a:lnTo>
                      <a:pt x="376" y="392"/>
                    </a:lnTo>
                    <a:lnTo>
                      <a:pt x="386" y="390"/>
                    </a:lnTo>
                    <a:lnTo>
                      <a:pt x="393" y="388"/>
                    </a:lnTo>
                    <a:lnTo>
                      <a:pt x="401" y="386"/>
                    </a:lnTo>
                    <a:lnTo>
                      <a:pt x="407" y="384"/>
                    </a:lnTo>
                    <a:lnTo>
                      <a:pt x="414" y="384"/>
                    </a:lnTo>
                    <a:lnTo>
                      <a:pt x="420" y="382"/>
                    </a:lnTo>
                    <a:lnTo>
                      <a:pt x="426" y="382"/>
                    </a:lnTo>
                    <a:lnTo>
                      <a:pt x="433" y="380"/>
                    </a:lnTo>
                    <a:lnTo>
                      <a:pt x="439" y="382"/>
                    </a:lnTo>
                    <a:lnTo>
                      <a:pt x="441" y="382"/>
                    </a:lnTo>
                    <a:lnTo>
                      <a:pt x="446" y="382"/>
                    </a:lnTo>
                    <a:lnTo>
                      <a:pt x="450" y="384"/>
                    </a:lnTo>
                    <a:lnTo>
                      <a:pt x="458" y="388"/>
                    </a:lnTo>
                    <a:lnTo>
                      <a:pt x="465" y="392"/>
                    </a:lnTo>
                    <a:lnTo>
                      <a:pt x="473" y="395"/>
                    </a:lnTo>
                    <a:lnTo>
                      <a:pt x="481" y="397"/>
                    </a:lnTo>
                    <a:lnTo>
                      <a:pt x="490" y="403"/>
                    </a:lnTo>
                    <a:lnTo>
                      <a:pt x="496" y="405"/>
                    </a:lnTo>
                    <a:lnTo>
                      <a:pt x="504" y="409"/>
                    </a:lnTo>
                    <a:lnTo>
                      <a:pt x="509" y="413"/>
                    </a:lnTo>
                    <a:lnTo>
                      <a:pt x="517" y="416"/>
                    </a:lnTo>
                    <a:lnTo>
                      <a:pt x="524" y="422"/>
                    </a:lnTo>
                    <a:lnTo>
                      <a:pt x="530" y="424"/>
                    </a:lnTo>
                    <a:lnTo>
                      <a:pt x="591" y="390"/>
                    </a:lnTo>
                    <a:lnTo>
                      <a:pt x="625" y="203"/>
                    </a:lnTo>
                    <a:lnTo>
                      <a:pt x="378" y="0"/>
                    </a:lnTo>
                    <a:close/>
                  </a:path>
                </a:pathLst>
              </a:custGeom>
              <a:solidFill>
                <a:srgbClr val="FFD6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32" name="Freeform 336"/>
              <p:cNvSpPr>
                <a:spLocks/>
              </p:cNvSpPr>
              <p:nvPr/>
            </p:nvSpPr>
            <p:spPr bwMode="auto">
              <a:xfrm>
                <a:off x="908" y="3983"/>
                <a:ext cx="95" cy="162"/>
              </a:xfrm>
              <a:custGeom>
                <a:avLst/>
                <a:gdLst>
                  <a:gd name="T0" fmla="*/ 0 w 191"/>
                  <a:gd name="T1" fmla="*/ 0 h 323"/>
                  <a:gd name="T2" fmla="*/ 0 w 191"/>
                  <a:gd name="T3" fmla="*/ 1 h 323"/>
                  <a:gd name="T4" fmla="*/ 0 w 191"/>
                  <a:gd name="T5" fmla="*/ 1 h 323"/>
                  <a:gd name="T6" fmla="*/ 0 w 191"/>
                  <a:gd name="T7" fmla="*/ 1 h 323"/>
                  <a:gd name="T8" fmla="*/ 0 w 191"/>
                  <a:gd name="T9" fmla="*/ 1 h 323"/>
                  <a:gd name="T10" fmla="*/ 0 w 191"/>
                  <a:gd name="T11" fmla="*/ 0 h 323"/>
                  <a:gd name="T12" fmla="*/ 0 w 191"/>
                  <a:gd name="T13" fmla="*/ 0 h 323"/>
                  <a:gd name="T14" fmla="*/ 0 60000 65536"/>
                  <a:gd name="T15" fmla="*/ 0 60000 65536"/>
                  <a:gd name="T16" fmla="*/ 0 60000 65536"/>
                  <a:gd name="T17" fmla="*/ 0 60000 65536"/>
                  <a:gd name="T18" fmla="*/ 0 60000 65536"/>
                  <a:gd name="T19" fmla="*/ 0 60000 65536"/>
                  <a:gd name="T20" fmla="*/ 0 60000 65536"/>
                  <a:gd name="T21" fmla="*/ 0 w 191"/>
                  <a:gd name="T22" fmla="*/ 0 h 323"/>
                  <a:gd name="T23" fmla="*/ 191 w 191"/>
                  <a:gd name="T24" fmla="*/ 323 h 3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1" h="323">
                    <a:moveTo>
                      <a:pt x="191" y="0"/>
                    </a:moveTo>
                    <a:lnTo>
                      <a:pt x="156" y="118"/>
                    </a:lnTo>
                    <a:lnTo>
                      <a:pt x="20" y="323"/>
                    </a:lnTo>
                    <a:lnTo>
                      <a:pt x="0" y="321"/>
                    </a:lnTo>
                    <a:lnTo>
                      <a:pt x="78" y="135"/>
                    </a:lnTo>
                    <a:lnTo>
                      <a:pt x="191" y="0"/>
                    </a:lnTo>
                    <a:close/>
                  </a:path>
                </a:pathLst>
              </a:custGeom>
              <a:solidFill>
                <a:srgbClr val="D4D4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338" name="标题 1"/>
          <p:cNvSpPr txBox="1">
            <a:spLocks/>
          </p:cNvSpPr>
          <p:nvPr/>
        </p:nvSpPr>
        <p:spPr>
          <a:xfrm>
            <a:off x="2035175" y="274638"/>
            <a:ext cx="5273675" cy="704850"/>
          </a:xfrm>
          <a:prstGeom prst="rect">
            <a:avLst/>
          </a:prstGeom>
        </p:spPr>
        <p:txBody>
          <a:bodyPr lIns="0" rIns="0" bIns="0" anchor="b">
            <a:normAutofit fontScale="9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fontAlgn="auto">
              <a:spcAft>
                <a:spcPts val="0"/>
              </a:spcAft>
              <a:defRPr/>
            </a:pPr>
            <a:r>
              <a:rPr lang="zh-CN" altLang="en-US" sz="4400" dirty="0" smtClean="0">
                <a:solidFill>
                  <a:schemeClr val="tx1"/>
                </a:solidFill>
              </a:rPr>
              <a:t>视频会议基础知识介绍</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a:grpSpLocks/>
          </p:cNvGrpSpPr>
          <p:nvPr/>
        </p:nvGrpSpPr>
        <p:grpSpPr bwMode="auto">
          <a:xfrm>
            <a:off x="3452813" y="3136900"/>
            <a:ext cx="2174875" cy="947738"/>
            <a:chOff x="3452865" y="3136671"/>
            <a:chExt cx="2175149" cy="947522"/>
          </a:xfrm>
        </p:grpSpPr>
        <p:pic>
          <p:nvPicPr>
            <p:cNvPr id="7205" name="Picture 1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2865" y="3136671"/>
              <a:ext cx="2175149" cy="94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6" name="Text Box 18"/>
            <p:cNvSpPr txBox="1">
              <a:spLocks noChangeArrowheads="1"/>
            </p:cNvSpPr>
            <p:nvPr/>
          </p:nvSpPr>
          <p:spPr bwMode="auto">
            <a:xfrm>
              <a:off x="3879956" y="3457273"/>
              <a:ext cx="741456" cy="25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494" tIns="34747" rIns="69494" bIns="3474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200" b="1">
                  <a:solidFill>
                    <a:srgbClr val="FFFF00"/>
                  </a:solidFill>
                  <a:cs typeface="Arial" pitchFamily="34" charset="0"/>
                </a:rPr>
                <a:t>IP</a:t>
              </a:r>
              <a:r>
                <a:rPr lang="zh-CN" altLang="en-US" sz="1200" b="1">
                  <a:solidFill>
                    <a:srgbClr val="FFFF00"/>
                  </a:solidFill>
                  <a:cs typeface="Arial" pitchFamily="34" charset="0"/>
                </a:rPr>
                <a:t>数据网</a:t>
              </a:r>
              <a:endParaRPr lang="zh-CN" altLang="en-US">
                <a:cs typeface="Arial" pitchFamily="34" charset="0"/>
              </a:endParaRPr>
            </a:p>
          </p:txBody>
        </p:sp>
      </p:grpSp>
      <p:grpSp>
        <p:nvGrpSpPr>
          <p:cNvPr id="4" name="组合 40"/>
          <p:cNvGrpSpPr>
            <a:grpSpLocks/>
          </p:cNvGrpSpPr>
          <p:nvPr/>
        </p:nvGrpSpPr>
        <p:grpSpPr bwMode="auto">
          <a:xfrm>
            <a:off x="2763838" y="1263650"/>
            <a:ext cx="1236662" cy="987425"/>
            <a:chOff x="2763400" y="1263945"/>
            <a:chExt cx="1237107" cy="987593"/>
          </a:xfrm>
        </p:grpSpPr>
        <p:pic>
          <p:nvPicPr>
            <p:cNvPr id="7202" name="Picture 2" descr="codian_4500_b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378" y="1493780"/>
              <a:ext cx="1019746" cy="484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58"/>
            <p:cNvSpPr txBox="1">
              <a:spLocks noChangeArrowheads="1"/>
            </p:cNvSpPr>
            <p:nvPr/>
          </p:nvSpPr>
          <p:spPr bwMode="auto">
            <a:xfrm>
              <a:off x="2763400" y="1263945"/>
              <a:ext cx="1237107" cy="212761"/>
            </a:xfrm>
            <a:prstGeom prst="rect">
              <a:avLst/>
            </a:prstGeom>
            <a:noFill/>
            <a:ln w="9525">
              <a:noFill/>
              <a:miter lim="800000"/>
              <a:headEnd/>
              <a:tailEnd/>
            </a:ln>
          </p:spPr>
          <p:txBody>
            <a:bodyPr lIns="0" tIns="0" rIns="0" bIns="0">
              <a:spAutoFit/>
            </a:bodyPr>
            <a:lstStyle/>
            <a:p>
              <a:pPr algn="ctr" fontAlgn="auto">
                <a:spcBef>
                  <a:spcPts val="0"/>
                </a:spcBef>
                <a:spcAft>
                  <a:spcPts val="0"/>
                </a:spcAft>
                <a:defRPr/>
              </a:pPr>
              <a:r>
                <a:rPr lang="zh-CN" sz="1400" b="1" dirty="0">
                  <a:solidFill>
                    <a:srgbClr val="000000"/>
                  </a:solidFill>
                  <a:latin typeface="+mn-ea"/>
                  <a:ea typeface="+mn-ea"/>
                </a:rPr>
                <a:t>多点</a:t>
              </a:r>
              <a:r>
                <a:rPr lang="nb-NO" altLang="zh-CN" sz="1400" b="1" dirty="0">
                  <a:solidFill>
                    <a:srgbClr val="000000"/>
                  </a:solidFill>
                  <a:latin typeface="+mn-ea"/>
                  <a:ea typeface="+mn-ea"/>
                  <a:cs typeface="Arial" charset="0"/>
                </a:rPr>
                <a:t>MCU</a:t>
              </a:r>
              <a:endParaRPr lang="nb-NO" altLang="zh-CN" sz="1400" dirty="0">
                <a:latin typeface="+mn-ea"/>
                <a:ea typeface="+mn-ea"/>
              </a:endParaRPr>
            </a:p>
          </p:txBody>
        </p:sp>
        <p:sp>
          <p:nvSpPr>
            <p:cNvPr id="7204" name="Line 27"/>
            <p:cNvSpPr>
              <a:spLocks noChangeShapeType="1"/>
            </p:cNvSpPr>
            <p:nvPr/>
          </p:nvSpPr>
          <p:spPr bwMode="auto">
            <a:xfrm flipH="1" flipV="1">
              <a:off x="3380412" y="1935047"/>
              <a:ext cx="1542" cy="31649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 name="组合 41"/>
          <p:cNvGrpSpPr>
            <a:grpSpLocks/>
          </p:cNvGrpSpPr>
          <p:nvPr/>
        </p:nvGrpSpPr>
        <p:grpSpPr bwMode="auto">
          <a:xfrm>
            <a:off x="4108450" y="1298575"/>
            <a:ext cx="769938" cy="952500"/>
            <a:chOff x="4108031" y="1297958"/>
            <a:chExt cx="770783" cy="953580"/>
          </a:xfrm>
        </p:grpSpPr>
        <p:pic>
          <p:nvPicPr>
            <p:cNvPr id="7199" name="Picture 60" descr="gatekeeper_lar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8031" y="1564291"/>
              <a:ext cx="770783" cy="3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0" name="Text Box 61"/>
            <p:cNvSpPr txBox="1">
              <a:spLocks noChangeArrowheads="1"/>
            </p:cNvSpPr>
            <p:nvPr/>
          </p:nvSpPr>
          <p:spPr bwMode="auto">
            <a:xfrm>
              <a:off x="4182026" y="1297958"/>
              <a:ext cx="5688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nb-NO" altLang="zh-CN" sz="1400" b="1"/>
                <a:t>GK</a:t>
              </a:r>
            </a:p>
          </p:txBody>
        </p:sp>
        <p:sp>
          <p:nvSpPr>
            <p:cNvPr id="7201" name="Line 26"/>
            <p:cNvSpPr>
              <a:spLocks noChangeShapeType="1"/>
            </p:cNvSpPr>
            <p:nvPr/>
          </p:nvSpPr>
          <p:spPr bwMode="auto">
            <a:xfrm flipH="1" flipV="1">
              <a:off x="4619831" y="1935047"/>
              <a:ext cx="0" cy="31649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 name="组合 43"/>
          <p:cNvGrpSpPr>
            <a:grpSpLocks/>
          </p:cNvGrpSpPr>
          <p:nvPr/>
        </p:nvGrpSpPr>
        <p:grpSpPr bwMode="auto">
          <a:xfrm>
            <a:off x="1485900" y="719138"/>
            <a:ext cx="6181725" cy="2479675"/>
            <a:chOff x="1485827" y="718549"/>
            <a:chExt cx="6182517" cy="2480510"/>
          </a:xfrm>
        </p:grpSpPr>
        <p:grpSp>
          <p:nvGrpSpPr>
            <p:cNvPr id="7188" name="组合 42"/>
            <p:cNvGrpSpPr>
              <a:grpSpLocks/>
            </p:cNvGrpSpPr>
            <p:nvPr/>
          </p:nvGrpSpPr>
          <p:grpSpPr bwMode="auto">
            <a:xfrm>
              <a:off x="1485827" y="914739"/>
              <a:ext cx="6182517" cy="2284320"/>
              <a:chOff x="1485827" y="914739"/>
              <a:chExt cx="6182517" cy="2284320"/>
            </a:xfrm>
          </p:grpSpPr>
          <p:sp>
            <p:nvSpPr>
              <p:cNvPr id="7190" name="Line 23"/>
              <p:cNvSpPr>
                <a:spLocks noChangeShapeType="1"/>
              </p:cNvSpPr>
              <p:nvPr/>
            </p:nvSpPr>
            <p:spPr bwMode="auto">
              <a:xfrm flipH="1" flipV="1">
                <a:off x="4157361" y="2244389"/>
                <a:ext cx="0" cy="31584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191" name="组合 39"/>
              <p:cNvGrpSpPr>
                <a:grpSpLocks/>
              </p:cNvGrpSpPr>
              <p:nvPr/>
            </p:nvGrpSpPr>
            <p:grpSpPr bwMode="auto">
              <a:xfrm>
                <a:off x="1485827" y="914739"/>
                <a:ext cx="6182517" cy="2284320"/>
                <a:chOff x="1485827" y="914739"/>
                <a:chExt cx="6182517" cy="2284320"/>
              </a:xfrm>
            </p:grpSpPr>
            <p:sp>
              <p:nvSpPr>
                <p:cNvPr id="7192" name="Line 17"/>
                <p:cNvSpPr>
                  <a:spLocks noChangeShapeType="1"/>
                </p:cNvSpPr>
                <p:nvPr/>
              </p:nvSpPr>
              <p:spPr bwMode="auto">
                <a:xfrm>
                  <a:off x="4182026" y="2694104"/>
                  <a:ext cx="218132" cy="504955"/>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pic>
              <p:nvPicPr>
                <p:cNvPr id="7193" name="Picture 20"/>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128" y="2378264"/>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4" name="Line 28"/>
                <p:cNvSpPr>
                  <a:spLocks noChangeShapeType="1"/>
                </p:cNvSpPr>
                <p:nvPr/>
              </p:nvSpPr>
              <p:spPr bwMode="auto">
                <a:xfrm flipH="1">
                  <a:off x="3162280" y="2252837"/>
                  <a:ext cx="2696199" cy="0"/>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95" name="Line 25"/>
                <p:cNvSpPr>
                  <a:spLocks noChangeShapeType="1"/>
                </p:cNvSpPr>
                <p:nvPr/>
              </p:nvSpPr>
              <p:spPr bwMode="auto">
                <a:xfrm flipH="1" flipV="1">
                  <a:off x="5695026" y="1927898"/>
                  <a:ext cx="0" cy="31649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7196" name="Picture 8" descr="Profile 52 Dual"/>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59094" y="914739"/>
                  <a:ext cx="1895355" cy="110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7" name="Oval 24"/>
                <p:cNvSpPr>
                  <a:spLocks noChangeArrowheads="1"/>
                </p:cNvSpPr>
                <p:nvPr/>
              </p:nvSpPr>
              <p:spPr bwMode="auto">
                <a:xfrm>
                  <a:off x="1485827" y="1052513"/>
                  <a:ext cx="6182517" cy="1432981"/>
                </a:xfrm>
                <a:prstGeom prst="ellipse">
                  <a:avLst/>
                </a:prstGeom>
                <a:noFill/>
                <a:ln w="952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Constantia" pitchFamily="18" charset="0"/>
                  </a:endParaRPr>
                </a:p>
              </p:txBody>
            </p:sp>
            <p:sp>
              <p:nvSpPr>
                <p:cNvPr id="7198" name="TextBox 25"/>
                <p:cNvSpPr txBox="1">
                  <a:spLocks noChangeArrowheads="1"/>
                </p:cNvSpPr>
                <p:nvPr/>
              </p:nvSpPr>
              <p:spPr bwMode="auto">
                <a:xfrm>
                  <a:off x="1691680" y="1769003"/>
                  <a:ext cx="1011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a:latin typeface="Constantia" pitchFamily="18" charset="0"/>
                    </a:rPr>
                    <a:t>北京总部</a:t>
                  </a:r>
                </a:p>
              </p:txBody>
            </p:sp>
          </p:grpSp>
        </p:grpSp>
        <p:sp>
          <p:nvSpPr>
            <p:cNvPr id="7189" name="TextBox 28"/>
            <p:cNvSpPr txBox="1">
              <a:spLocks noChangeArrowheads="1"/>
            </p:cNvSpPr>
            <p:nvPr/>
          </p:nvSpPr>
          <p:spPr bwMode="auto">
            <a:xfrm>
              <a:off x="5423156" y="71854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终端</a:t>
              </a:r>
            </a:p>
          </p:txBody>
        </p:sp>
      </p:grpSp>
      <p:sp>
        <p:nvSpPr>
          <p:cNvPr id="30" name="TextBox 29"/>
          <p:cNvSpPr txBox="1"/>
          <p:nvPr/>
        </p:nvSpPr>
        <p:spPr>
          <a:xfrm>
            <a:off x="1287463" y="133350"/>
            <a:ext cx="6357937" cy="708025"/>
          </a:xfrm>
          <a:prstGeom prst="rect">
            <a:avLst/>
          </a:prstGeom>
          <a:noFill/>
        </p:spPr>
        <p:txBody>
          <a:bodyPr wrap="none">
            <a:spAutoFit/>
          </a:bodyPr>
          <a:lstStyle/>
          <a:p>
            <a:pPr fontAlgn="auto">
              <a:spcBef>
                <a:spcPts val="0"/>
              </a:spcBef>
              <a:spcAft>
                <a:spcPts val="0"/>
              </a:spcAft>
              <a:defRPr/>
            </a:pPr>
            <a:r>
              <a:rPr lang="zh-CN" altLang="en-US" sz="4000" b="1" dirty="0">
                <a:latin typeface="+mj-ea"/>
                <a:ea typeface="+mj-ea"/>
              </a:rPr>
              <a:t>视频会议系统主要组成部分</a:t>
            </a:r>
          </a:p>
        </p:txBody>
      </p:sp>
      <p:grpSp>
        <p:nvGrpSpPr>
          <p:cNvPr id="9" name="组合 38"/>
          <p:cNvGrpSpPr>
            <a:grpSpLocks/>
          </p:cNvGrpSpPr>
          <p:nvPr/>
        </p:nvGrpSpPr>
        <p:grpSpPr bwMode="auto">
          <a:xfrm>
            <a:off x="1485900" y="3894138"/>
            <a:ext cx="5975350" cy="2312987"/>
            <a:chOff x="1485827" y="3894429"/>
            <a:chExt cx="5975109" cy="2313089"/>
          </a:xfrm>
        </p:grpSpPr>
        <p:sp>
          <p:nvSpPr>
            <p:cNvPr id="7176" name="Line 64"/>
            <p:cNvSpPr>
              <a:spLocks noChangeShapeType="1"/>
            </p:cNvSpPr>
            <p:nvPr/>
          </p:nvSpPr>
          <p:spPr bwMode="auto">
            <a:xfrm flipH="1">
              <a:off x="2725246" y="3894429"/>
              <a:ext cx="874068" cy="694719"/>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177" name="Line 63"/>
            <p:cNvSpPr>
              <a:spLocks noChangeShapeType="1"/>
            </p:cNvSpPr>
            <p:nvPr/>
          </p:nvSpPr>
          <p:spPr bwMode="auto">
            <a:xfrm flipH="1">
              <a:off x="4545836" y="4084193"/>
              <a:ext cx="0" cy="757108"/>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178" name="Line 62"/>
            <p:cNvSpPr>
              <a:spLocks noChangeShapeType="1"/>
            </p:cNvSpPr>
            <p:nvPr/>
          </p:nvSpPr>
          <p:spPr bwMode="auto">
            <a:xfrm>
              <a:off x="5492357" y="3958767"/>
              <a:ext cx="874839" cy="693420"/>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pic>
          <p:nvPicPr>
            <p:cNvPr id="7179" name="Picture 10" descr="Profile 52 Dual"/>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85827" y="4652186"/>
              <a:ext cx="1894584" cy="110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Picture 9" descr="Profile 52 Dual"/>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99314" y="4778263"/>
              <a:ext cx="1894584" cy="110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1" name="Picture 8" descr="Profile 52 Dual"/>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65581" y="4715874"/>
              <a:ext cx="1895355" cy="110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TextBox 24"/>
            <p:cNvSpPr txBox="1">
              <a:spLocks noChangeArrowheads="1"/>
            </p:cNvSpPr>
            <p:nvPr/>
          </p:nvSpPr>
          <p:spPr bwMode="auto">
            <a:xfrm>
              <a:off x="1907704" y="58817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上海终端</a:t>
              </a:r>
            </a:p>
          </p:txBody>
        </p:sp>
        <p:sp>
          <p:nvSpPr>
            <p:cNvPr id="7183" name="TextBox 26"/>
            <p:cNvSpPr txBox="1">
              <a:spLocks noChangeArrowheads="1"/>
            </p:cNvSpPr>
            <p:nvPr/>
          </p:nvSpPr>
          <p:spPr bwMode="auto">
            <a:xfrm>
              <a:off x="6061852" y="589974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西安终端</a:t>
              </a:r>
            </a:p>
          </p:txBody>
        </p:sp>
        <p:sp>
          <p:nvSpPr>
            <p:cNvPr id="7184" name="TextBox 27"/>
            <p:cNvSpPr txBox="1">
              <a:spLocks noChangeArrowheads="1"/>
            </p:cNvSpPr>
            <p:nvPr/>
          </p:nvSpPr>
          <p:spPr bwMode="auto">
            <a:xfrm>
              <a:off x="4119523" y="589974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广州终端</a:t>
              </a:r>
            </a:p>
          </p:txBody>
        </p:sp>
        <p:pic>
          <p:nvPicPr>
            <p:cNvPr id="7185" name="Picture 20"/>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3119" y="4400033"/>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6" name="Picture 20"/>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86080" y="4557953"/>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7" name="Picture 20"/>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5732" y="4462422"/>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0338" y="333375"/>
            <a:ext cx="3271837" cy="706438"/>
          </a:xfrm>
          <a:prstGeom prst="rect">
            <a:avLst/>
          </a:prstGeom>
          <a:noFill/>
        </p:spPr>
        <p:txBody>
          <a:bodyPr wrap="none">
            <a:spAutoFit/>
          </a:bodyPr>
          <a:lstStyle/>
          <a:p>
            <a:pPr fontAlgn="auto">
              <a:spcBef>
                <a:spcPts val="0"/>
              </a:spcBef>
              <a:spcAft>
                <a:spcPts val="0"/>
              </a:spcAft>
              <a:defRPr/>
            </a:pPr>
            <a:r>
              <a:rPr lang="zh-CN" altLang="en-US" sz="4000" b="1" dirty="0">
                <a:latin typeface="+mj-ea"/>
                <a:ea typeface="+mj-ea"/>
              </a:rPr>
              <a:t>组成部分说明</a:t>
            </a:r>
          </a:p>
        </p:txBody>
      </p:sp>
      <p:sp>
        <p:nvSpPr>
          <p:cNvPr id="4" name="TextBox 3"/>
          <p:cNvSpPr txBox="1"/>
          <p:nvPr/>
        </p:nvSpPr>
        <p:spPr>
          <a:xfrm>
            <a:off x="1227138" y="1309688"/>
            <a:ext cx="1603375" cy="400050"/>
          </a:xfrm>
          <a:prstGeom prst="rect">
            <a:avLst/>
          </a:prstGeom>
          <a:noFill/>
        </p:spPr>
        <p:txBody>
          <a:bodyPr wrap="none">
            <a:spAutoFit/>
          </a:bodyPr>
          <a:lstStyle/>
          <a:p>
            <a:pPr fontAlgn="auto">
              <a:spcBef>
                <a:spcPts val="0"/>
              </a:spcBef>
              <a:spcAft>
                <a:spcPts val="0"/>
              </a:spcAft>
              <a:defRPr/>
            </a:pPr>
            <a:r>
              <a:rPr lang="en-US" altLang="zh-CN" sz="2000" b="1" dirty="0">
                <a:latin typeface="+mn-ea"/>
                <a:ea typeface="+mn-ea"/>
              </a:rPr>
              <a:t>1</a:t>
            </a:r>
            <a:r>
              <a:rPr lang="zh-CN" altLang="en-US" sz="2000" b="1" dirty="0">
                <a:latin typeface="+mn-ea"/>
                <a:ea typeface="+mn-ea"/>
              </a:rPr>
              <a:t>、视频终端</a:t>
            </a:r>
          </a:p>
        </p:txBody>
      </p:sp>
      <p:pic>
        <p:nvPicPr>
          <p:cNvPr id="8196" name="Picture 10" descr="Profile 52 Dual"/>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03575" y="1039813"/>
            <a:ext cx="189547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5"/>
          <p:cNvSpPr txBox="1">
            <a:spLocks noChangeArrowheads="1"/>
          </p:cNvSpPr>
          <p:nvPr/>
        </p:nvSpPr>
        <p:spPr bwMode="auto">
          <a:xfrm>
            <a:off x="900113" y="2143125"/>
            <a:ext cx="7488237"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a:latin typeface="Constantia" pitchFamily="18" charset="0"/>
              </a:rPr>
              <a:t>        视频终端是视频会议系统的基本组成部分，又称为视音频编解码器。</a:t>
            </a:r>
            <a:endParaRPr lang="en-US" altLang="zh-CN">
              <a:latin typeface="Constantia" pitchFamily="18" charset="0"/>
            </a:endParaRPr>
          </a:p>
          <a:p>
            <a:pPr eaLnBrk="1" hangingPunct="1">
              <a:lnSpc>
                <a:spcPct val="150000"/>
              </a:lnSpc>
            </a:pPr>
            <a:r>
              <a:rPr lang="zh-CN" altLang="en-US">
                <a:latin typeface="Constantia" pitchFamily="18" charset="0"/>
              </a:rPr>
              <a:t>        其主要作用是将本地视音频信号经过编码后通过网络传输至远程会场，并将接收到的远程会场视音频信号经过解码后显示在本地显示设备上。</a:t>
            </a:r>
            <a:r>
              <a:rPr lang="en-US" altLang="zh-CN">
                <a:latin typeface="Constantia" pitchFamily="18" charset="0"/>
              </a:rPr>
              <a:t/>
            </a:r>
            <a:br>
              <a:rPr lang="en-US" altLang="zh-CN">
                <a:latin typeface="Constantia" pitchFamily="18" charset="0"/>
              </a:rPr>
            </a:br>
            <a:r>
              <a:rPr lang="en-US" altLang="zh-CN">
                <a:latin typeface="Constantia" pitchFamily="18" charset="0"/>
              </a:rPr>
              <a:t>        </a:t>
            </a:r>
            <a:r>
              <a:rPr lang="zh-CN" altLang="en-US">
                <a:latin typeface="Constantia" pitchFamily="18" charset="0"/>
              </a:rPr>
              <a:t>因为视频终端只有一个编解码芯片，所以同时只能编解一路视音频信号。</a:t>
            </a:r>
            <a:endParaRPr lang="en-US" altLang="zh-CN">
              <a:latin typeface="Constantia" pitchFamily="18" charset="0"/>
            </a:endParaRPr>
          </a:p>
          <a:p>
            <a:pPr eaLnBrk="1" hangingPunct="1">
              <a:lnSpc>
                <a:spcPct val="150000"/>
              </a:lnSpc>
            </a:pPr>
            <a:r>
              <a:rPr lang="en-US" altLang="zh-CN">
                <a:latin typeface="Constantia" pitchFamily="18" charset="0"/>
              </a:rPr>
              <a:t>        </a:t>
            </a:r>
            <a:r>
              <a:rPr lang="zh-CN" altLang="en-US">
                <a:latin typeface="Constantia" pitchFamily="18" charset="0"/>
              </a:rPr>
              <a:t>在本地会场可以观看到一路远程会场的画面，或者通过多分屏的方式观看多个会场画面（总分辨率不变，所以单会场画面图像很小，放大后不清晰）。</a:t>
            </a:r>
            <a:endParaRPr lang="en-US" altLang="zh-CN">
              <a:latin typeface="Constant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0338" y="333375"/>
            <a:ext cx="3271837" cy="706438"/>
          </a:xfrm>
          <a:prstGeom prst="rect">
            <a:avLst/>
          </a:prstGeom>
          <a:noFill/>
        </p:spPr>
        <p:txBody>
          <a:bodyPr wrap="none">
            <a:spAutoFit/>
          </a:bodyPr>
          <a:lstStyle/>
          <a:p>
            <a:pPr fontAlgn="auto">
              <a:spcBef>
                <a:spcPts val="0"/>
              </a:spcBef>
              <a:spcAft>
                <a:spcPts val="0"/>
              </a:spcAft>
              <a:defRPr/>
            </a:pPr>
            <a:r>
              <a:rPr lang="zh-CN" altLang="en-US" sz="4000" b="1" dirty="0">
                <a:latin typeface="+mj-ea"/>
                <a:ea typeface="+mj-ea"/>
              </a:rPr>
              <a:t>组成部分说明</a:t>
            </a:r>
          </a:p>
        </p:txBody>
      </p:sp>
      <p:sp>
        <p:nvSpPr>
          <p:cNvPr id="4" name="TextBox 3"/>
          <p:cNvSpPr txBox="1"/>
          <p:nvPr/>
        </p:nvSpPr>
        <p:spPr>
          <a:xfrm>
            <a:off x="1227138" y="1309688"/>
            <a:ext cx="962025" cy="400050"/>
          </a:xfrm>
          <a:prstGeom prst="rect">
            <a:avLst/>
          </a:prstGeom>
          <a:noFill/>
        </p:spPr>
        <p:txBody>
          <a:bodyPr wrap="none">
            <a:spAutoFit/>
          </a:bodyPr>
          <a:lstStyle/>
          <a:p>
            <a:pPr fontAlgn="auto">
              <a:spcBef>
                <a:spcPts val="0"/>
              </a:spcBef>
              <a:spcAft>
                <a:spcPts val="0"/>
              </a:spcAft>
              <a:defRPr/>
            </a:pPr>
            <a:r>
              <a:rPr lang="en-US" altLang="zh-CN" sz="2000" b="1" dirty="0">
                <a:latin typeface="+mn-ea"/>
                <a:ea typeface="+mn-ea"/>
              </a:rPr>
              <a:t>2</a:t>
            </a:r>
            <a:r>
              <a:rPr lang="zh-CN" altLang="en-US" sz="2000" b="1" dirty="0">
                <a:latin typeface="+mn-ea"/>
                <a:ea typeface="+mn-ea"/>
              </a:rPr>
              <a:t>、</a:t>
            </a:r>
            <a:r>
              <a:rPr lang="en-US" altLang="zh-CN" sz="2000" b="1" dirty="0">
                <a:latin typeface="+mn-ea"/>
                <a:ea typeface="+mn-ea"/>
              </a:rPr>
              <a:t>MCU</a:t>
            </a:r>
            <a:endParaRPr lang="zh-CN" altLang="en-US" sz="2000" b="1" dirty="0">
              <a:latin typeface="+mn-ea"/>
              <a:ea typeface="+mn-ea"/>
            </a:endParaRPr>
          </a:p>
        </p:txBody>
      </p:sp>
      <p:sp>
        <p:nvSpPr>
          <p:cNvPr id="9220" name="TextBox 5"/>
          <p:cNvSpPr txBox="1">
            <a:spLocks noChangeArrowheads="1"/>
          </p:cNvSpPr>
          <p:nvPr/>
        </p:nvSpPr>
        <p:spPr bwMode="auto">
          <a:xfrm>
            <a:off x="900113" y="2143125"/>
            <a:ext cx="7488237"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a:latin typeface="Constantia" pitchFamily="18" charset="0"/>
              </a:rPr>
              <a:t>        </a:t>
            </a:r>
            <a:r>
              <a:rPr lang="en-US" altLang="zh-CN">
                <a:latin typeface="Constantia" pitchFamily="18" charset="0"/>
              </a:rPr>
              <a:t>MCU</a:t>
            </a:r>
            <a:r>
              <a:rPr lang="zh-CN" altLang="en-US">
                <a:latin typeface="Constantia" pitchFamily="18" charset="0"/>
              </a:rPr>
              <a:t>是进行多点视频会议的必要组成部分，又称为多点控制器。</a:t>
            </a:r>
            <a:endParaRPr lang="en-US" altLang="zh-CN">
              <a:latin typeface="Constantia" pitchFamily="18" charset="0"/>
            </a:endParaRPr>
          </a:p>
          <a:p>
            <a:pPr eaLnBrk="1" hangingPunct="1">
              <a:lnSpc>
                <a:spcPct val="150000"/>
              </a:lnSpc>
            </a:pPr>
            <a:r>
              <a:rPr lang="zh-CN" altLang="en-US">
                <a:latin typeface="Constantia" pitchFamily="18" charset="0"/>
              </a:rPr>
              <a:t>        其主要作用是将所有会场的视音频信号集中到</a:t>
            </a:r>
            <a:r>
              <a:rPr lang="en-US" altLang="zh-CN">
                <a:latin typeface="Constantia" pitchFamily="18" charset="0"/>
              </a:rPr>
              <a:t>MCU</a:t>
            </a:r>
            <a:r>
              <a:rPr lang="zh-CN" altLang="en-US">
                <a:latin typeface="Constantia" pitchFamily="18" charset="0"/>
              </a:rPr>
              <a:t>中，由</a:t>
            </a:r>
            <a:r>
              <a:rPr lang="en-US" altLang="zh-CN">
                <a:latin typeface="Constantia" pitchFamily="18" charset="0"/>
              </a:rPr>
              <a:t>MCU</a:t>
            </a:r>
            <a:r>
              <a:rPr lang="zh-CN" altLang="en-US">
                <a:latin typeface="Constantia" pitchFamily="18" charset="0"/>
              </a:rPr>
              <a:t>进行视音频的分配。</a:t>
            </a:r>
            <a:endParaRPr lang="en-US" altLang="zh-CN">
              <a:latin typeface="Constantia" pitchFamily="18" charset="0"/>
            </a:endParaRPr>
          </a:p>
          <a:p>
            <a:pPr eaLnBrk="1" hangingPunct="1">
              <a:lnSpc>
                <a:spcPct val="150000"/>
              </a:lnSpc>
            </a:pPr>
            <a:r>
              <a:rPr lang="zh-CN" altLang="en-US">
                <a:latin typeface="Constantia" pitchFamily="18" charset="0"/>
              </a:rPr>
              <a:t>        其图像处理有两种方式：</a:t>
            </a:r>
            <a:endParaRPr lang="en-US" altLang="zh-CN">
              <a:latin typeface="Constantia" pitchFamily="18" charset="0"/>
            </a:endParaRPr>
          </a:p>
          <a:p>
            <a:pPr eaLnBrk="1" hangingPunct="1">
              <a:lnSpc>
                <a:spcPct val="150000"/>
              </a:lnSpc>
            </a:pPr>
            <a:r>
              <a:rPr lang="en-US" altLang="zh-CN">
                <a:latin typeface="Constantia" pitchFamily="18" charset="0"/>
              </a:rPr>
              <a:t>        1</a:t>
            </a:r>
            <a:r>
              <a:rPr lang="zh-CN" altLang="en-US">
                <a:latin typeface="Constantia" pitchFamily="18" charset="0"/>
              </a:rPr>
              <a:t>、单屏显示</a:t>
            </a:r>
            <a:endParaRPr lang="en-US" altLang="zh-CN">
              <a:latin typeface="Constantia" pitchFamily="18" charset="0"/>
            </a:endParaRPr>
          </a:p>
          <a:p>
            <a:pPr eaLnBrk="1" hangingPunct="1">
              <a:lnSpc>
                <a:spcPct val="150000"/>
              </a:lnSpc>
            </a:pPr>
            <a:r>
              <a:rPr lang="en-US" altLang="zh-CN">
                <a:latin typeface="Constantia" pitchFamily="18" charset="0"/>
              </a:rPr>
              <a:t>        </a:t>
            </a:r>
            <a:r>
              <a:rPr lang="zh-CN" altLang="en-US">
                <a:latin typeface="Constantia" pitchFamily="18" charset="0"/>
              </a:rPr>
              <a:t>按照会议需求将单路图像发送至各分会场。</a:t>
            </a:r>
            <a:endParaRPr lang="en-US" altLang="zh-CN">
              <a:latin typeface="Constantia" pitchFamily="18" charset="0"/>
            </a:endParaRPr>
          </a:p>
          <a:p>
            <a:pPr eaLnBrk="1" hangingPunct="1">
              <a:lnSpc>
                <a:spcPct val="150000"/>
              </a:lnSpc>
            </a:pPr>
            <a:r>
              <a:rPr lang="en-US" altLang="zh-CN">
                <a:latin typeface="Constantia" pitchFamily="18" charset="0"/>
              </a:rPr>
              <a:t>        2</a:t>
            </a:r>
            <a:r>
              <a:rPr lang="zh-CN" altLang="en-US">
                <a:latin typeface="Constantia" pitchFamily="18" charset="0"/>
              </a:rPr>
              <a:t>、分屏显示</a:t>
            </a:r>
            <a:endParaRPr lang="en-US" altLang="zh-CN">
              <a:latin typeface="Constantia" pitchFamily="18" charset="0"/>
            </a:endParaRPr>
          </a:p>
          <a:p>
            <a:pPr eaLnBrk="1" hangingPunct="1">
              <a:lnSpc>
                <a:spcPct val="150000"/>
              </a:lnSpc>
            </a:pPr>
            <a:r>
              <a:rPr lang="en-US" altLang="zh-CN">
                <a:latin typeface="Constantia" pitchFamily="18" charset="0"/>
              </a:rPr>
              <a:t>        </a:t>
            </a:r>
            <a:r>
              <a:rPr lang="zh-CN" altLang="en-US">
                <a:latin typeface="Constantia" pitchFamily="18" charset="0"/>
              </a:rPr>
              <a:t>按照会议需求，将多路图像混合成一路图像后发送至各分会场。整体分辨率与单路图像一致。</a:t>
            </a:r>
            <a:r>
              <a:rPr lang="en-US" altLang="zh-CN">
                <a:latin typeface="Constantia" pitchFamily="18" charset="0"/>
              </a:rPr>
              <a:t/>
            </a:r>
            <a:br>
              <a:rPr lang="en-US" altLang="zh-CN">
                <a:latin typeface="Constantia" pitchFamily="18" charset="0"/>
              </a:rPr>
            </a:br>
            <a:endParaRPr lang="zh-CN" altLang="en-US">
              <a:latin typeface="Constantia" pitchFamily="18" charset="0"/>
            </a:endParaRPr>
          </a:p>
        </p:txBody>
      </p:sp>
      <p:pic>
        <p:nvPicPr>
          <p:cNvPr id="9221" name="Picture 2" descr="codian_4500_bi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3225" y="1309688"/>
            <a:ext cx="1700213"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0338" y="333375"/>
            <a:ext cx="3271837" cy="706438"/>
          </a:xfrm>
          <a:prstGeom prst="rect">
            <a:avLst/>
          </a:prstGeom>
          <a:noFill/>
        </p:spPr>
        <p:txBody>
          <a:bodyPr wrap="none">
            <a:spAutoFit/>
          </a:bodyPr>
          <a:lstStyle/>
          <a:p>
            <a:pPr fontAlgn="auto">
              <a:spcBef>
                <a:spcPts val="0"/>
              </a:spcBef>
              <a:spcAft>
                <a:spcPts val="0"/>
              </a:spcAft>
              <a:defRPr/>
            </a:pPr>
            <a:r>
              <a:rPr lang="zh-CN" altLang="en-US" sz="4000" b="1" dirty="0">
                <a:latin typeface="+mj-ea"/>
                <a:ea typeface="+mj-ea"/>
              </a:rPr>
              <a:t>组成部分说明</a:t>
            </a:r>
          </a:p>
        </p:txBody>
      </p:sp>
      <p:sp>
        <p:nvSpPr>
          <p:cNvPr id="10243" name="TextBox 3"/>
          <p:cNvSpPr txBox="1">
            <a:spLocks noChangeArrowheads="1"/>
          </p:cNvSpPr>
          <p:nvPr/>
        </p:nvSpPr>
        <p:spPr bwMode="auto">
          <a:xfrm>
            <a:off x="1227138" y="1309688"/>
            <a:ext cx="825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000" b="1">
                <a:latin typeface="宋体" pitchFamily="2" charset="-122"/>
              </a:rPr>
              <a:t>3</a:t>
            </a:r>
            <a:r>
              <a:rPr lang="zh-CN" altLang="en-US" sz="2000" b="1">
                <a:latin typeface="宋体" pitchFamily="2" charset="-122"/>
              </a:rPr>
              <a:t>、</a:t>
            </a:r>
            <a:r>
              <a:rPr lang="en-US" altLang="zh-CN" sz="2000" b="1">
                <a:latin typeface="宋体" pitchFamily="2" charset="-122"/>
              </a:rPr>
              <a:t>GK</a:t>
            </a:r>
            <a:endParaRPr lang="zh-CN" altLang="en-US" sz="2000" b="1">
              <a:latin typeface="宋体" pitchFamily="2" charset="-122"/>
            </a:endParaRPr>
          </a:p>
        </p:txBody>
      </p:sp>
      <p:sp>
        <p:nvSpPr>
          <p:cNvPr id="10244" name="TextBox 5"/>
          <p:cNvSpPr txBox="1">
            <a:spLocks noChangeArrowheads="1"/>
          </p:cNvSpPr>
          <p:nvPr/>
        </p:nvSpPr>
        <p:spPr bwMode="auto">
          <a:xfrm>
            <a:off x="900113" y="2143125"/>
            <a:ext cx="7488237"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a:latin typeface="Constantia" pitchFamily="18" charset="0"/>
              </a:rPr>
              <a:t>        </a:t>
            </a:r>
            <a:r>
              <a:rPr lang="en-US" altLang="zh-CN">
                <a:latin typeface="Constantia" pitchFamily="18" charset="0"/>
              </a:rPr>
              <a:t>GK,</a:t>
            </a:r>
            <a:r>
              <a:rPr lang="zh-CN" altLang="en-US">
                <a:latin typeface="Constantia" pitchFamily="18" charset="0"/>
              </a:rPr>
              <a:t>全称</a:t>
            </a:r>
            <a:r>
              <a:rPr lang="en-US" altLang="zh-CN">
                <a:latin typeface="Constantia" pitchFamily="18" charset="0"/>
              </a:rPr>
              <a:t>GATEKEEPER</a:t>
            </a:r>
            <a:r>
              <a:rPr lang="zh-CN" altLang="en-US">
                <a:latin typeface="Constantia" pitchFamily="18" charset="0"/>
              </a:rPr>
              <a:t>（网守 ），是视频会议中的可选组成部分。</a:t>
            </a:r>
            <a:endParaRPr lang="en-US" altLang="zh-CN">
              <a:latin typeface="Constantia" pitchFamily="18" charset="0"/>
            </a:endParaRPr>
          </a:p>
          <a:p>
            <a:pPr eaLnBrk="1" hangingPunct="1">
              <a:lnSpc>
                <a:spcPct val="150000"/>
              </a:lnSpc>
            </a:pPr>
            <a:r>
              <a:rPr lang="en-US" altLang="zh-CN">
                <a:latin typeface="Constantia" pitchFamily="18" charset="0"/>
              </a:rPr>
              <a:t>        </a:t>
            </a:r>
            <a:r>
              <a:rPr lang="zh-CN" altLang="en-US">
                <a:latin typeface="Constantia" pitchFamily="18" charset="0"/>
              </a:rPr>
              <a:t>其主要作用是用于简化呼叫方式</a:t>
            </a:r>
            <a:r>
              <a:rPr lang="en-US" altLang="zh-CN">
                <a:latin typeface="Constantia" pitchFamily="18" charset="0"/>
              </a:rPr>
              <a:t>,</a:t>
            </a:r>
            <a:r>
              <a:rPr lang="zh-CN" altLang="en-US">
                <a:latin typeface="Constantia" pitchFamily="18" charset="0"/>
              </a:rPr>
              <a:t>它可将</a:t>
            </a:r>
            <a:r>
              <a:rPr lang="en-US" altLang="zh-CN">
                <a:latin typeface="Constantia" pitchFamily="18" charset="0"/>
              </a:rPr>
              <a:t>IP</a:t>
            </a:r>
            <a:r>
              <a:rPr lang="zh-CN" altLang="en-US">
                <a:latin typeface="Constantia" pitchFamily="18" charset="0"/>
              </a:rPr>
              <a:t>地址翻译成易于用户记忆的号码或者别名进行呼叫，减少了因</a:t>
            </a:r>
            <a:r>
              <a:rPr lang="en-US" altLang="zh-CN">
                <a:latin typeface="Constantia" pitchFamily="18" charset="0"/>
              </a:rPr>
              <a:t>IP</a:t>
            </a:r>
            <a:r>
              <a:rPr lang="zh-CN" altLang="en-US">
                <a:latin typeface="Constantia" pitchFamily="18" charset="0"/>
              </a:rPr>
              <a:t>地址不好记忆所至的呼叫复杂问题。</a:t>
            </a:r>
            <a:endParaRPr lang="en-US" altLang="zh-CN">
              <a:latin typeface="Constantia" pitchFamily="18" charset="0"/>
            </a:endParaRPr>
          </a:p>
        </p:txBody>
      </p:sp>
      <p:pic>
        <p:nvPicPr>
          <p:cNvPr id="10245" name="Picture 60" descr="gatekeeper_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3875" y="1309688"/>
            <a:ext cx="12430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611188" y="2584450"/>
            <a:ext cx="77597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sz="2800" b="1" i="1">
                <a:solidFill>
                  <a:srgbClr val="FF0000"/>
                </a:solidFill>
                <a:latin typeface="Constantia" pitchFamily="18" charset="0"/>
              </a:rPr>
              <a:t>        刚才在介绍中说到了终端只能同时编解一路</a:t>
            </a:r>
            <a:endParaRPr lang="en-US" altLang="zh-CN" sz="2800" b="1" i="1">
              <a:solidFill>
                <a:srgbClr val="FF0000"/>
              </a:solidFill>
              <a:latin typeface="Constantia" pitchFamily="18" charset="0"/>
            </a:endParaRPr>
          </a:p>
          <a:p>
            <a:pPr eaLnBrk="1" hangingPunct="1">
              <a:lnSpc>
                <a:spcPct val="150000"/>
              </a:lnSpc>
            </a:pPr>
            <a:r>
              <a:rPr lang="zh-CN" altLang="en-US" sz="2800" b="1" i="1">
                <a:solidFill>
                  <a:srgbClr val="FF0000"/>
                </a:solidFill>
                <a:latin typeface="Constantia" pitchFamily="18" charset="0"/>
              </a:rPr>
              <a:t>视频信号，得到一个会场的图像，那么做为主会</a:t>
            </a:r>
            <a:endParaRPr lang="en-US" altLang="zh-CN" sz="2800" b="1" i="1">
              <a:solidFill>
                <a:srgbClr val="FF0000"/>
              </a:solidFill>
              <a:latin typeface="Constantia" pitchFamily="18" charset="0"/>
            </a:endParaRPr>
          </a:p>
          <a:p>
            <a:pPr eaLnBrk="1" hangingPunct="1">
              <a:lnSpc>
                <a:spcPct val="150000"/>
              </a:lnSpc>
            </a:pPr>
            <a:r>
              <a:rPr lang="zh-CN" altLang="en-US" sz="2800" b="1" i="1">
                <a:solidFill>
                  <a:srgbClr val="FF0000"/>
                </a:solidFill>
                <a:latin typeface="Constantia" pitchFamily="18" charset="0"/>
              </a:rPr>
              <a:t>场，领导想同时看到多个分会场的清晰图像怎么</a:t>
            </a:r>
            <a:endParaRPr lang="en-US" altLang="zh-CN" sz="2800" b="1" i="1">
              <a:solidFill>
                <a:srgbClr val="FF0000"/>
              </a:solidFill>
              <a:latin typeface="Constantia" pitchFamily="18" charset="0"/>
            </a:endParaRPr>
          </a:p>
          <a:p>
            <a:pPr eaLnBrk="1" hangingPunct="1">
              <a:lnSpc>
                <a:spcPct val="150000"/>
              </a:lnSpc>
            </a:pPr>
            <a:r>
              <a:rPr lang="zh-CN" altLang="en-US" sz="2800" b="1" i="1">
                <a:solidFill>
                  <a:srgbClr val="FF0000"/>
                </a:solidFill>
                <a:latin typeface="Constantia" pitchFamily="18" charset="0"/>
              </a:rPr>
              <a:t>办呢？？？</a:t>
            </a:r>
          </a:p>
        </p:txBody>
      </p:sp>
      <p:pic>
        <p:nvPicPr>
          <p:cNvPr id="11267" name="Picture 2" descr="http://www.google.com.hk/images?q=tbn:ANd9GcSXdIg9TfOlx0C0nPBzHT7IkIN0UPfCFVp81_Y37HeROFg57A31brzFsgI">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0600" y="554038"/>
            <a:ext cx="1920875"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a:grpSpLocks/>
          </p:cNvGrpSpPr>
          <p:nvPr/>
        </p:nvGrpSpPr>
        <p:grpSpPr bwMode="auto">
          <a:xfrm>
            <a:off x="3402013" y="3694113"/>
            <a:ext cx="2174875" cy="947737"/>
            <a:chOff x="3452865" y="3136671"/>
            <a:chExt cx="2175149" cy="947522"/>
          </a:xfrm>
        </p:grpSpPr>
        <p:pic>
          <p:nvPicPr>
            <p:cNvPr id="12327" name="Picture 1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2865" y="3136671"/>
              <a:ext cx="2175149" cy="94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28" name="Text Box 18"/>
            <p:cNvSpPr txBox="1">
              <a:spLocks noChangeArrowheads="1"/>
            </p:cNvSpPr>
            <p:nvPr/>
          </p:nvSpPr>
          <p:spPr bwMode="auto">
            <a:xfrm>
              <a:off x="3879956" y="3457273"/>
              <a:ext cx="741456" cy="25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494" tIns="34747" rIns="69494" bIns="3474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200" b="1">
                  <a:solidFill>
                    <a:srgbClr val="FFFF00"/>
                  </a:solidFill>
                  <a:cs typeface="Arial" pitchFamily="34" charset="0"/>
                </a:rPr>
                <a:t>IP</a:t>
              </a:r>
              <a:r>
                <a:rPr lang="zh-CN" altLang="en-US" sz="1200" b="1">
                  <a:solidFill>
                    <a:srgbClr val="FFFF00"/>
                  </a:solidFill>
                  <a:cs typeface="Arial" pitchFamily="34" charset="0"/>
                </a:rPr>
                <a:t>数据网</a:t>
              </a:r>
              <a:endParaRPr lang="zh-CN" altLang="en-US">
                <a:cs typeface="Arial" pitchFamily="34" charset="0"/>
              </a:endParaRPr>
            </a:p>
          </p:txBody>
        </p:sp>
      </p:grpSp>
      <p:grpSp>
        <p:nvGrpSpPr>
          <p:cNvPr id="4" name="组合 40"/>
          <p:cNvGrpSpPr>
            <a:grpSpLocks/>
          </p:cNvGrpSpPr>
          <p:nvPr/>
        </p:nvGrpSpPr>
        <p:grpSpPr bwMode="auto">
          <a:xfrm>
            <a:off x="2711450" y="1820863"/>
            <a:ext cx="1238250" cy="989012"/>
            <a:chOff x="2763400" y="1263945"/>
            <a:chExt cx="1237107" cy="987593"/>
          </a:xfrm>
        </p:grpSpPr>
        <p:pic>
          <p:nvPicPr>
            <p:cNvPr id="12324" name="Picture 2" descr="codian_4500_b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378" y="1493780"/>
              <a:ext cx="1019746" cy="484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58"/>
            <p:cNvSpPr txBox="1">
              <a:spLocks noChangeArrowheads="1"/>
            </p:cNvSpPr>
            <p:nvPr/>
          </p:nvSpPr>
          <p:spPr bwMode="auto">
            <a:xfrm>
              <a:off x="2763400" y="1263945"/>
              <a:ext cx="1237107" cy="212420"/>
            </a:xfrm>
            <a:prstGeom prst="rect">
              <a:avLst/>
            </a:prstGeom>
            <a:noFill/>
            <a:ln w="9525">
              <a:noFill/>
              <a:miter lim="800000"/>
              <a:headEnd/>
              <a:tailEnd/>
            </a:ln>
          </p:spPr>
          <p:txBody>
            <a:bodyPr lIns="0" tIns="0" rIns="0" bIns="0">
              <a:spAutoFit/>
            </a:bodyPr>
            <a:lstStyle/>
            <a:p>
              <a:pPr algn="ctr" fontAlgn="auto">
                <a:spcBef>
                  <a:spcPts val="0"/>
                </a:spcBef>
                <a:spcAft>
                  <a:spcPts val="0"/>
                </a:spcAft>
                <a:defRPr/>
              </a:pPr>
              <a:r>
                <a:rPr lang="zh-CN" sz="1400" b="1" dirty="0">
                  <a:solidFill>
                    <a:srgbClr val="000000"/>
                  </a:solidFill>
                  <a:latin typeface="+mn-ea"/>
                  <a:ea typeface="+mn-ea"/>
                </a:rPr>
                <a:t>多点</a:t>
              </a:r>
              <a:r>
                <a:rPr lang="nb-NO" altLang="zh-CN" sz="1400" b="1" dirty="0">
                  <a:solidFill>
                    <a:srgbClr val="000000"/>
                  </a:solidFill>
                  <a:latin typeface="+mn-ea"/>
                  <a:ea typeface="+mn-ea"/>
                  <a:cs typeface="Arial" charset="0"/>
                </a:rPr>
                <a:t>MCU</a:t>
              </a:r>
              <a:endParaRPr lang="nb-NO" altLang="zh-CN" sz="1400" dirty="0">
                <a:latin typeface="+mn-ea"/>
                <a:ea typeface="+mn-ea"/>
              </a:endParaRPr>
            </a:p>
          </p:txBody>
        </p:sp>
        <p:sp>
          <p:nvSpPr>
            <p:cNvPr id="12326" name="Line 27"/>
            <p:cNvSpPr>
              <a:spLocks noChangeShapeType="1"/>
            </p:cNvSpPr>
            <p:nvPr/>
          </p:nvSpPr>
          <p:spPr bwMode="auto">
            <a:xfrm flipH="1" flipV="1">
              <a:off x="3380412" y="1935047"/>
              <a:ext cx="1542" cy="31649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 name="组合 43"/>
          <p:cNvGrpSpPr>
            <a:grpSpLocks/>
          </p:cNvGrpSpPr>
          <p:nvPr/>
        </p:nvGrpSpPr>
        <p:grpSpPr bwMode="auto">
          <a:xfrm>
            <a:off x="1403350" y="1668463"/>
            <a:ext cx="6183313" cy="2089150"/>
            <a:chOff x="1485827" y="1109670"/>
            <a:chExt cx="6182517" cy="2089389"/>
          </a:xfrm>
        </p:grpSpPr>
        <p:grpSp>
          <p:nvGrpSpPr>
            <p:cNvPr id="12314" name="组合 42"/>
            <p:cNvGrpSpPr>
              <a:grpSpLocks/>
            </p:cNvGrpSpPr>
            <p:nvPr/>
          </p:nvGrpSpPr>
          <p:grpSpPr bwMode="auto">
            <a:xfrm>
              <a:off x="1485827" y="1524055"/>
              <a:ext cx="6182517" cy="1675004"/>
              <a:chOff x="1485827" y="1524055"/>
              <a:chExt cx="6182517" cy="1675004"/>
            </a:xfrm>
          </p:grpSpPr>
          <p:sp>
            <p:nvSpPr>
              <p:cNvPr id="12316" name="Line 23"/>
              <p:cNvSpPr>
                <a:spLocks noChangeShapeType="1"/>
              </p:cNvSpPr>
              <p:nvPr/>
            </p:nvSpPr>
            <p:spPr bwMode="auto">
              <a:xfrm flipH="1" flipV="1">
                <a:off x="4157361" y="2244389"/>
                <a:ext cx="0" cy="31584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2317" name="组合 39"/>
              <p:cNvGrpSpPr>
                <a:grpSpLocks/>
              </p:cNvGrpSpPr>
              <p:nvPr/>
            </p:nvGrpSpPr>
            <p:grpSpPr bwMode="auto">
              <a:xfrm>
                <a:off x="1485827" y="1524055"/>
                <a:ext cx="6182517" cy="1675004"/>
                <a:chOff x="1485827" y="1524055"/>
                <a:chExt cx="6182517" cy="1675004"/>
              </a:xfrm>
            </p:grpSpPr>
            <p:sp>
              <p:nvSpPr>
                <p:cNvPr id="12318" name="Line 17"/>
                <p:cNvSpPr>
                  <a:spLocks noChangeShapeType="1"/>
                </p:cNvSpPr>
                <p:nvPr/>
              </p:nvSpPr>
              <p:spPr bwMode="auto">
                <a:xfrm>
                  <a:off x="4182026" y="2694104"/>
                  <a:ext cx="218132" cy="504955"/>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pic>
              <p:nvPicPr>
                <p:cNvPr id="12319" name="Picture 2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128" y="2378264"/>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20" name="Line 28"/>
                <p:cNvSpPr>
                  <a:spLocks noChangeShapeType="1"/>
                </p:cNvSpPr>
                <p:nvPr/>
              </p:nvSpPr>
              <p:spPr bwMode="auto">
                <a:xfrm flipH="1">
                  <a:off x="3162279" y="2244389"/>
                  <a:ext cx="3592169" cy="8448"/>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21" name="Line 25"/>
                <p:cNvSpPr>
                  <a:spLocks noChangeShapeType="1"/>
                </p:cNvSpPr>
                <p:nvPr/>
              </p:nvSpPr>
              <p:spPr bwMode="auto">
                <a:xfrm flipH="1" flipV="1">
                  <a:off x="4887108" y="1954544"/>
                  <a:ext cx="0" cy="31649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22" name="Oval 24"/>
                <p:cNvSpPr>
                  <a:spLocks noChangeArrowheads="1"/>
                </p:cNvSpPr>
                <p:nvPr/>
              </p:nvSpPr>
              <p:spPr bwMode="auto">
                <a:xfrm>
                  <a:off x="1485827" y="1524055"/>
                  <a:ext cx="6182517" cy="490593"/>
                </a:xfrm>
                <a:prstGeom prst="ellipse">
                  <a:avLst/>
                </a:prstGeom>
                <a:noFill/>
                <a:ln w="952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Constantia" pitchFamily="18" charset="0"/>
                  </a:endParaRPr>
                </a:p>
              </p:txBody>
            </p:sp>
            <p:sp>
              <p:nvSpPr>
                <p:cNvPr id="12323" name="TextBox 25"/>
                <p:cNvSpPr txBox="1">
                  <a:spLocks noChangeArrowheads="1"/>
                </p:cNvSpPr>
                <p:nvPr/>
              </p:nvSpPr>
              <p:spPr bwMode="auto">
                <a:xfrm>
                  <a:off x="1692175" y="1768558"/>
                  <a:ext cx="1003171" cy="3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a:latin typeface="Constantia" pitchFamily="18" charset="0"/>
                    </a:rPr>
                    <a:t>北京总部</a:t>
                  </a:r>
                </a:p>
              </p:txBody>
            </p:sp>
          </p:grpSp>
        </p:grpSp>
        <p:sp>
          <p:nvSpPr>
            <p:cNvPr id="12315" name="TextBox 28"/>
            <p:cNvSpPr txBox="1">
              <a:spLocks noChangeArrowheads="1"/>
            </p:cNvSpPr>
            <p:nvPr/>
          </p:nvSpPr>
          <p:spPr bwMode="auto">
            <a:xfrm>
              <a:off x="4593752" y="1109670"/>
              <a:ext cx="539681" cy="30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终端</a:t>
              </a:r>
            </a:p>
          </p:txBody>
        </p:sp>
      </p:grpSp>
      <p:sp>
        <p:nvSpPr>
          <p:cNvPr id="30" name="TextBox 29"/>
          <p:cNvSpPr txBox="1"/>
          <p:nvPr/>
        </p:nvSpPr>
        <p:spPr>
          <a:xfrm>
            <a:off x="1287463" y="133350"/>
            <a:ext cx="6873875" cy="708025"/>
          </a:xfrm>
          <a:prstGeom prst="rect">
            <a:avLst/>
          </a:prstGeom>
          <a:noFill/>
        </p:spPr>
        <p:txBody>
          <a:bodyPr wrap="none">
            <a:spAutoFit/>
          </a:bodyPr>
          <a:lstStyle/>
          <a:p>
            <a:pPr fontAlgn="auto">
              <a:spcBef>
                <a:spcPts val="0"/>
              </a:spcBef>
              <a:spcAft>
                <a:spcPts val="0"/>
              </a:spcAft>
              <a:defRPr/>
            </a:pPr>
            <a:r>
              <a:rPr lang="zh-CN" altLang="en-US" sz="4000" b="1" dirty="0">
                <a:latin typeface="+mj-ea"/>
                <a:ea typeface="+mj-ea"/>
              </a:rPr>
              <a:t>利用电视墙设备进行多路显示</a:t>
            </a:r>
          </a:p>
        </p:txBody>
      </p:sp>
      <p:grpSp>
        <p:nvGrpSpPr>
          <p:cNvPr id="8" name="组合 38"/>
          <p:cNvGrpSpPr>
            <a:grpSpLocks/>
          </p:cNvGrpSpPr>
          <p:nvPr/>
        </p:nvGrpSpPr>
        <p:grpSpPr bwMode="auto">
          <a:xfrm>
            <a:off x="1435100" y="4451350"/>
            <a:ext cx="5973763" cy="2309813"/>
            <a:chOff x="1485827" y="3894429"/>
            <a:chExt cx="5975109" cy="2309914"/>
          </a:xfrm>
        </p:grpSpPr>
        <p:sp>
          <p:nvSpPr>
            <p:cNvPr id="12302" name="Line 64"/>
            <p:cNvSpPr>
              <a:spLocks noChangeShapeType="1"/>
            </p:cNvSpPr>
            <p:nvPr/>
          </p:nvSpPr>
          <p:spPr bwMode="auto">
            <a:xfrm flipH="1">
              <a:off x="2725246" y="3894429"/>
              <a:ext cx="874068" cy="694719"/>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303" name="Line 63"/>
            <p:cNvSpPr>
              <a:spLocks noChangeShapeType="1"/>
            </p:cNvSpPr>
            <p:nvPr/>
          </p:nvSpPr>
          <p:spPr bwMode="auto">
            <a:xfrm flipH="1">
              <a:off x="4545836" y="4084193"/>
              <a:ext cx="0" cy="757108"/>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304" name="Line 62"/>
            <p:cNvSpPr>
              <a:spLocks noChangeShapeType="1"/>
            </p:cNvSpPr>
            <p:nvPr/>
          </p:nvSpPr>
          <p:spPr bwMode="auto">
            <a:xfrm>
              <a:off x="5492357" y="3958767"/>
              <a:ext cx="874839" cy="693420"/>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pic>
          <p:nvPicPr>
            <p:cNvPr id="12305" name="Picture 10" descr="Profile 52 Dual"/>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85827" y="4652186"/>
              <a:ext cx="1894584" cy="110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6" name="Picture 9" descr="Profile 52 Dual"/>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99314" y="4778263"/>
              <a:ext cx="1894584" cy="110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7" name="Picture 8" descr="Profile 52 Dual"/>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65581" y="4715874"/>
              <a:ext cx="1895355" cy="110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8" name="TextBox 24"/>
            <p:cNvSpPr txBox="1">
              <a:spLocks noChangeArrowheads="1"/>
            </p:cNvSpPr>
            <p:nvPr/>
          </p:nvSpPr>
          <p:spPr bwMode="auto">
            <a:xfrm>
              <a:off x="1908197" y="5882066"/>
              <a:ext cx="895552" cy="30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上海终端</a:t>
              </a:r>
            </a:p>
          </p:txBody>
        </p:sp>
        <p:sp>
          <p:nvSpPr>
            <p:cNvPr id="12309" name="TextBox 26"/>
            <p:cNvSpPr txBox="1">
              <a:spLocks noChangeArrowheads="1"/>
            </p:cNvSpPr>
            <p:nvPr/>
          </p:nvSpPr>
          <p:spPr bwMode="auto">
            <a:xfrm>
              <a:off x="6062033" y="5899529"/>
              <a:ext cx="895552" cy="30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西安终端</a:t>
              </a:r>
            </a:p>
          </p:txBody>
        </p:sp>
        <p:sp>
          <p:nvSpPr>
            <p:cNvPr id="12310" name="TextBox 27"/>
            <p:cNvSpPr txBox="1">
              <a:spLocks noChangeArrowheads="1"/>
            </p:cNvSpPr>
            <p:nvPr/>
          </p:nvSpPr>
          <p:spPr bwMode="auto">
            <a:xfrm>
              <a:off x="4120083" y="5899529"/>
              <a:ext cx="895552" cy="30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广州终端</a:t>
              </a:r>
            </a:p>
          </p:txBody>
        </p:sp>
        <p:pic>
          <p:nvPicPr>
            <p:cNvPr id="12311" name="Picture 2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3119" y="4400033"/>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2" name="Picture 2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6080" y="4557953"/>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3" name="Picture 2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5732" y="4462422"/>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5" name="Picture 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036763"/>
            <a:ext cx="6127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Line 25"/>
          <p:cNvSpPr>
            <a:spLocks noChangeShapeType="1"/>
          </p:cNvSpPr>
          <p:nvPr/>
        </p:nvSpPr>
        <p:spPr bwMode="auto">
          <a:xfrm flipH="1" flipV="1">
            <a:off x="6462713" y="2465388"/>
            <a:ext cx="0" cy="317500"/>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27738" y="2062163"/>
            <a:ext cx="9032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29275" y="1196975"/>
            <a:ext cx="1735138"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Line 25"/>
          <p:cNvSpPr>
            <a:spLocks noChangeShapeType="1"/>
          </p:cNvSpPr>
          <p:nvPr/>
        </p:nvSpPr>
        <p:spPr bwMode="auto">
          <a:xfrm flipV="1">
            <a:off x="6448425" y="1928813"/>
            <a:ext cx="0" cy="193675"/>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TextBox 21"/>
          <p:cNvSpPr txBox="1">
            <a:spLocks noChangeArrowheads="1"/>
          </p:cNvSpPr>
          <p:nvPr/>
        </p:nvSpPr>
        <p:spPr bwMode="auto">
          <a:xfrm>
            <a:off x="6931025" y="2105025"/>
            <a:ext cx="8413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solidFill>
                  <a:srgbClr val="FF0000"/>
                </a:solidFill>
                <a:latin typeface="Constantia" pitchFamily="18" charset="0"/>
              </a:rPr>
              <a:t>电视墙服务器</a:t>
            </a:r>
          </a:p>
        </p:txBody>
      </p:sp>
      <p:sp>
        <p:nvSpPr>
          <p:cNvPr id="12301" name="TextBox 33"/>
          <p:cNvSpPr txBox="1">
            <a:spLocks noChangeArrowheads="1"/>
          </p:cNvSpPr>
          <p:nvPr/>
        </p:nvSpPr>
        <p:spPr bwMode="auto">
          <a:xfrm>
            <a:off x="539750" y="908050"/>
            <a:ext cx="46799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600" b="1">
                <a:latin typeface="宋体" pitchFamily="2" charset="-122"/>
              </a:rPr>
              <a:t>1</a:t>
            </a:r>
            <a:r>
              <a:rPr lang="zh-CN" altLang="en-US" sz="1600" b="1">
                <a:latin typeface="宋体" pitchFamily="2" charset="-122"/>
              </a:rPr>
              <a:t>、</a:t>
            </a:r>
            <a:r>
              <a:rPr lang="en-US" altLang="zh-CN" sz="1600" b="1">
                <a:latin typeface="宋体" pitchFamily="2" charset="-122"/>
              </a:rPr>
              <a:t>MCU</a:t>
            </a:r>
            <a:r>
              <a:rPr lang="zh-CN" altLang="en-US" sz="1600" b="1">
                <a:latin typeface="宋体" pitchFamily="2" charset="-122"/>
              </a:rPr>
              <a:t>与显示会场在同一处，可直接增加</a:t>
            </a:r>
          </a:p>
          <a:p>
            <a:pPr eaLnBrk="1" hangingPunct="1"/>
            <a:r>
              <a:rPr lang="zh-CN" altLang="en-US" sz="1600" b="1">
                <a:latin typeface="宋体" pitchFamily="2" charset="-122"/>
              </a:rPr>
              <a:t>  电视墙设备进行多路显示。</a:t>
            </a:r>
            <a:endParaRPr lang="en-US" altLang="zh-CN" sz="1600" b="1">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9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7"/>
          <p:cNvGrpSpPr>
            <a:grpSpLocks/>
          </p:cNvGrpSpPr>
          <p:nvPr/>
        </p:nvGrpSpPr>
        <p:grpSpPr bwMode="auto">
          <a:xfrm>
            <a:off x="3162300" y="3694113"/>
            <a:ext cx="2174875" cy="947737"/>
            <a:chOff x="3452865" y="3136671"/>
            <a:chExt cx="2175149" cy="947522"/>
          </a:xfrm>
        </p:grpSpPr>
        <p:pic>
          <p:nvPicPr>
            <p:cNvPr id="13357" name="Picture 1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2865" y="3136671"/>
              <a:ext cx="2175149" cy="94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58" name="Text Box 18"/>
            <p:cNvSpPr txBox="1">
              <a:spLocks noChangeArrowheads="1"/>
            </p:cNvSpPr>
            <p:nvPr/>
          </p:nvSpPr>
          <p:spPr bwMode="auto">
            <a:xfrm>
              <a:off x="3879956" y="3457273"/>
              <a:ext cx="741456" cy="25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494" tIns="34747" rIns="69494" bIns="3474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200" b="1">
                  <a:solidFill>
                    <a:srgbClr val="FFFF00"/>
                  </a:solidFill>
                  <a:cs typeface="Arial" pitchFamily="34" charset="0"/>
                </a:rPr>
                <a:t>IP</a:t>
              </a:r>
              <a:r>
                <a:rPr lang="zh-CN" altLang="en-US" sz="1200" b="1">
                  <a:solidFill>
                    <a:srgbClr val="FFFF00"/>
                  </a:solidFill>
                  <a:cs typeface="Arial" pitchFamily="34" charset="0"/>
                </a:rPr>
                <a:t>数据网</a:t>
              </a:r>
              <a:endParaRPr lang="zh-CN" altLang="en-US">
                <a:cs typeface="Arial" pitchFamily="34" charset="0"/>
              </a:endParaRPr>
            </a:p>
          </p:txBody>
        </p:sp>
      </p:grpSp>
      <p:grpSp>
        <p:nvGrpSpPr>
          <p:cNvPr id="6" name="组合 40"/>
          <p:cNvGrpSpPr>
            <a:grpSpLocks/>
          </p:cNvGrpSpPr>
          <p:nvPr/>
        </p:nvGrpSpPr>
        <p:grpSpPr bwMode="auto">
          <a:xfrm>
            <a:off x="2471738" y="1820863"/>
            <a:ext cx="1238250" cy="989012"/>
            <a:chOff x="2763400" y="1263945"/>
            <a:chExt cx="1237107" cy="987593"/>
          </a:xfrm>
        </p:grpSpPr>
        <p:pic>
          <p:nvPicPr>
            <p:cNvPr id="13354" name="Picture 2" descr="codian_4500_b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378" y="1493780"/>
              <a:ext cx="1019746" cy="484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58"/>
            <p:cNvSpPr txBox="1">
              <a:spLocks noChangeArrowheads="1"/>
            </p:cNvSpPr>
            <p:nvPr/>
          </p:nvSpPr>
          <p:spPr bwMode="auto">
            <a:xfrm>
              <a:off x="2763400" y="1263945"/>
              <a:ext cx="1237107" cy="212420"/>
            </a:xfrm>
            <a:prstGeom prst="rect">
              <a:avLst/>
            </a:prstGeom>
            <a:noFill/>
            <a:ln w="9525">
              <a:noFill/>
              <a:miter lim="800000"/>
              <a:headEnd/>
              <a:tailEnd/>
            </a:ln>
          </p:spPr>
          <p:txBody>
            <a:bodyPr lIns="0" tIns="0" rIns="0" bIns="0">
              <a:spAutoFit/>
            </a:bodyPr>
            <a:lstStyle/>
            <a:p>
              <a:pPr algn="ctr" fontAlgn="auto">
                <a:spcBef>
                  <a:spcPts val="0"/>
                </a:spcBef>
                <a:spcAft>
                  <a:spcPts val="0"/>
                </a:spcAft>
                <a:defRPr/>
              </a:pPr>
              <a:r>
                <a:rPr lang="zh-CN" sz="1400" b="1" dirty="0">
                  <a:solidFill>
                    <a:srgbClr val="000000"/>
                  </a:solidFill>
                  <a:latin typeface="+mn-ea"/>
                  <a:ea typeface="+mn-ea"/>
                </a:rPr>
                <a:t>多点</a:t>
              </a:r>
              <a:r>
                <a:rPr lang="nb-NO" altLang="zh-CN" sz="1400" b="1" dirty="0">
                  <a:solidFill>
                    <a:srgbClr val="000000"/>
                  </a:solidFill>
                  <a:latin typeface="+mn-ea"/>
                  <a:ea typeface="+mn-ea"/>
                  <a:cs typeface="Arial" charset="0"/>
                </a:rPr>
                <a:t>MCU</a:t>
              </a:r>
              <a:endParaRPr lang="nb-NO" altLang="zh-CN" sz="1400" dirty="0">
                <a:latin typeface="+mn-ea"/>
                <a:ea typeface="+mn-ea"/>
              </a:endParaRPr>
            </a:p>
          </p:txBody>
        </p:sp>
        <p:sp>
          <p:nvSpPr>
            <p:cNvPr id="13356" name="Line 27"/>
            <p:cNvSpPr>
              <a:spLocks noChangeShapeType="1"/>
            </p:cNvSpPr>
            <p:nvPr/>
          </p:nvSpPr>
          <p:spPr bwMode="auto">
            <a:xfrm flipH="1" flipV="1">
              <a:off x="3380412" y="1935047"/>
              <a:ext cx="1542" cy="31649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 name="组合 42"/>
          <p:cNvGrpSpPr>
            <a:grpSpLocks/>
          </p:cNvGrpSpPr>
          <p:nvPr/>
        </p:nvGrpSpPr>
        <p:grpSpPr bwMode="auto">
          <a:xfrm>
            <a:off x="1163638" y="1611313"/>
            <a:ext cx="6183312" cy="2146300"/>
            <a:chOff x="1485827" y="1052513"/>
            <a:chExt cx="6182517" cy="2146546"/>
          </a:xfrm>
        </p:grpSpPr>
        <p:sp>
          <p:nvSpPr>
            <p:cNvPr id="2" name="Line 23"/>
            <p:cNvSpPr>
              <a:spLocks noChangeShapeType="1"/>
            </p:cNvSpPr>
            <p:nvPr/>
          </p:nvSpPr>
          <p:spPr bwMode="auto">
            <a:xfrm flipH="1" flipV="1">
              <a:off x="4157361" y="2244389"/>
              <a:ext cx="0" cy="31584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3347" name="组合 39"/>
            <p:cNvGrpSpPr>
              <a:grpSpLocks/>
            </p:cNvGrpSpPr>
            <p:nvPr/>
          </p:nvGrpSpPr>
          <p:grpSpPr bwMode="auto">
            <a:xfrm>
              <a:off x="1485827" y="1052513"/>
              <a:ext cx="6182517" cy="2146546"/>
              <a:chOff x="1485827" y="1052513"/>
              <a:chExt cx="6182517" cy="2146546"/>
            </a:xfrm>
          </p:grpSpPr>
          <p:sp>
            <p:nvSpPr>
              <p:cNvPr id="13348" name="Line 17"/>
              <p:cNvSpPr>
                <a:spLocks noChangeShapeType="1"/>
              </p:cNvSpPr>
              <p:nvPr/>
            </p:nvSpPr>
            <p:spPr bwMode="auto">
              <a:xfrm>
                <a:off x="4182026" y="2694104"/>
                <a:ext cx="218132" cy="504955"/>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pic>
            <p:nvPicPr>
              <p:cNvPr id="13349" name="Picture 2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128" y="2378264"/>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50" name="Line 28"/>
              <p:cNvSpPr>
                <a:spLocks noChangeShapeType="1"/>
              </p:cNvSpPr>
              <p:nvPr/>
            </p:nvSpPr>
            <p:spPr bwMode="auto">
              <a:xfrm flipH="1">
                <a:off x="3162279" y="2244389"/>
                <a:ext cx="3592169" cy="8448"/>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51" name="Line 25"/>
              <p:cNvSpPr>
                <a:spLocks noChangeShapeType="1"/>
              </p:cNvSpPr>
              <p:nvPr/>
            </p:nvSpPr>
            <p:spPr bwMode="auto">
              <a:xfrm flipH="1" flipV="1">
                <a:off x="5342984" y="1954544"/>
                <a:ext cx="0" cy="316491"/>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52" name="Oval 24"/>
              <p:cNvSpPr>
                <a:spLocks noChangeArrowheads="1"/>
              </p:cNvSpPr>
              <p:nvPr/>
            </p:nvSpPr>
            <p:spPr bwMode="auto">
              <a:xfrm>
                <a:off x="1485827" y="1052513"/>
                <a:ext cx="6182517" cy="1432981"/>
              </a:xfrm>
              <a:prstGeom prst="ellipse">
                <a:avLst/>
              </a:prstGeom>
              <a:noFill/>
              <a:ln w="952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Constantia" pitchFamily="18" charset="0"/>
                </a:endParaRPr>
              </a:p>
            </p:txBody>
          </p:sp>
          <p:sp>
            <p:nvSpPr>
              <p:cNvPr id="13353" name="TextBox 25"/>
              <p:cNvSpPr txBox="1">
                <a:spLocks noChangeArrowheads="1"/>
              </p:cNvSpPr>
              <p:nvPr/>
            </p:nvSpPr>
            <p:spPr bwMode="auto">
              <a:xfrm>
                <a:off x="1695873" y="1474836"/>
                <a:ext cx="1011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a:latin typeface="Constantia" pitchFamily="18" charset="0"/>
                  </a:rPr>
                  <a:t>北京总部</a:t>
                </a:r>
              </a:p>
            </p:txBody>
          </p:sp>
        </p:grpSp>
      </p:grpSp>
      <p:sp>
        <p:nvSpPr>
          <p:cNvPr id="13346" name="TextBox 28"/>
          <p:cNvSpPr txBox="1">
            <a:spLocks noChangeArrowheads="1"/>
          </p:cNvSpPr>
          <p:nvPr/>
        </p:nvSpPr>
        <p:spPr bwMode="auto">
          <a:xfrm>
            <a:off x="4765675" y="1668463"/>
            <a:ext cx="544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终端</a:t>
            </a:r>
          </a:p>
        </p:txBody>
      </p:sp>
      <p:sp>
        <p:nvSpPr>
          <p:cNvPr id="30" name="TextBox 29"/>
          <p:cNvSpPr txBox="1"/>
          <p:nvPr/>
        </p:nvSpPr>
        <p:spPr>
          <a:xfrm>
            <a:off x="1287463" y="133350"/>
            <a:ext cx="6873875" cy="708025"/>
          </a:xfrm>
          <a:prstGeom prst="rect">
            <a:avLst/>
          </a:prstGeom>
          <a:noFill/>
        </p:spPr>
        <p:txBody>
          <a:bodyPr wrap="none">
            <a:spAutoFit/>
          </a:bodyPr>
          <a:lstStyle/>
          <a:p>
            <a:pPr fontAlgn="auto">
              <a:spcBef>
                <a:spcPts val="0"/>
              </a:spcBef>
              <a:spcAft>
                <a:spcPts val="0"/>
              </a:spcAft>
              <a:defRPr/>
            </a:pPr>
            <a:r>
              <a:rPr lang="zh-CN" altLang="en-US" sz="4000" b="1" dirty="0">
                <a:latin typeface="+mj-ea"/>
                <a:ea typeface="+mj-ea"/>
              </a:rPr>
              <a:t>利用电视墙设备进行多路显示</a:t>
            </a:r>
          </a:p>
        </p:txBody>
      </p:sp>
      <p:grpSp>
        <p:nvGrpSpPr>
          <p:cNvPr id="9" name="组合 38"/>
          <p:cNvGrpSpPr>
            <a:grpSpLocks/>
          </p:cNvGrpSpPr>
          <p:nvPr/>
        </p:nvGrpSpPr>
        <p:grpSpPr bwMode="auto">
          <a:xfrm>
            <a:off x="1195388" y="4451350"/>
            <a:ext cx="5973762" cy="2312988"/>
            <a:chOff x="1485827" y="3894429"/>
            <a:chExt cx="5975109" cy="2313089"/>
          </a:xfrm>
        </p:grpSpPr>
        <p:sp>
          <p:nvSpPr>
            <p:cNvPr id="13334" name="Line 64"/>
            <p:cNvSpPr>
              <a:spLocks noChangeShapeType="1"/>
            </p:cNvSpPr>
            <p:nvPr/>
          </p:nvSpPr>
          <p:spPr bwMode="auto">
            <a:xfrm flipH="1">
              <a:off x="2725246" y="3894429"/>
              <a:ext cx="874068" cy="694719"/>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3335" name="Line 63"/>
            <p:cNvSpPr>
              <a:spLocks noChangeShapeType="1"/>
            </p:cNvSpPr>
            <p:nvPr/>
          </p:nvSpPr>
          <p:spPr bwMode="auto">
            <a:xfrm flipH="1">
              <a:off x="4545836" y="4084193"/>
              <a:ext cx="0" cy="757108"/>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3336" name="Line 62"/>
            <p:cNvSpPr>
              <a:spLocks noChangeShapeType="1"/>
            </p:cNvSpPr>
            <p:nvPr/>
          </p:nvSpPr>
          <p:spPr bwMode="auto">
            <a:xfrm>
              <a:off x="5492357" y="3958767"/>
              <a:ext cx="874839" cy="693420"/>
            </a:xfrm>
            <a:prstGeom prst="line">
              <a:avLst/>
            </a:prstGeom>
            <a:noFill/>
            <a:ln w="9525">
              <a:solidFill>
                <a:srgbClr val="000000"/>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pic>
          <p:nvPicPr>
            <p:cNvPr id="13337" name="Picture 10" descr="Profile 52 Dual"/>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85827" y="4652186"/>
              <a:ext cx="1894584" cy="110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8" name="Picture 9" descr="Profile 52 Dual"/>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99314" y="4778263"/>
              <a:ext cx="1894584" cy="110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9" name="Picture 8" descr="Profile 52 Dual"/>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65581" y="4715874"/>
              <a:ext cx="1895355" cy="110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0" name="TextBox 24"/>
            <p:cNvSpPr txBox="1">
              <a:spLocks noChangeArrowheads="1"/>
            </p:cNvSpPr>
            <p:nvPr/>
          </p:nvSpPr>
          <p:spPr bwMode="auto">
            <a:xfrm>
              <a:off x="1907704" y="58817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上海终端</a:t>
              </a:r>
            </a:p>
          </p:txBody>
        </p:sp>
        <p:sp>
          <p:nvSpPr>
            <p:cNvPr id="13341" name="TextBox 26"/>
            <p:cNvSpPr txBox="1">
              <a:spLocks noChangeArrowheads="1"/>
            </p:cNvSpPr>
            <p:nvPr/>
          </p:nvSpPr>
          <p:spPr bwMode="auto">
            <a:xfrm>
              <a:off x="6061852" y="589974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西安终端</a:t>
              </a:r>
            </a:p>
          </p:txBody>
        </p:sp>
        <p:sp>
          <p:nvSpPr>
            <p:cNvPr id="13342" name="TextBox 27"/>
            <p:cNvSpPr txBox="1">
              <a:spLocks noChangeArrowheads="1"/>
            </p:cNvSpPr>
            <p:nvPr/>
          </p:nvSpPr>
          <p:spPr bwMode="auto">
            <a:xfrm>
              <a:off x="4119523" y="589974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广州终端</a:t>
              </a:r>
            </a:p>
          </p:txBody>
        </p:sp>
        <p:pic>
          <p:nvPicPr>
            <p:cNvPr id="13343" name="Picture 2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3119" y="4400033"/>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4" name="Picture 2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6080" y="4557953"/>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5" name="Picture 2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5732" y="4462422"/>
              <a:ext cx="508717" cy="3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319" name="Picture 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4875" y="2036763"/>
            <a:ext cx="6127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Line 25"/>
          <p:cNvSpPr>
            <a:spLocks noChangeShapeType="1"/>
          </p:cNvSpPr>
          <p:nvPr/>
        </p:nvSpPr>
        <p:spPr bwMode="auto">
          <a:xfrm flipH="1" flipV="1">
            <a:off x="6223000" y="2465388"/>
            <a:ext cx="0" cy="317500"/>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1332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88025" y="2062163"/>
            <a:ext cx="903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89563" y="1196975"/>
            <a:ext cx="1735137"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Line 25"/>
          <p:cNvSpPr>
            <a:spLocks noChangeShapeType="1"/>
          </p:cNvSpPr>
          <p:nvPr/>
        </p:nvSpPr>
        <p:spPr bwMode="auto">
          <a:xfrm flipV="1">
            <a:off x="6208713" y="1928813"/>
            <a:ext cx="0" cy="193675"/>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24" name="TextBox 21"/>
          <p:cNvSpPr txBox="1">
            <a:spLocks noChangeArrowheads="1"/>
          </p:cNvSpPr>
          <p:nvPr/>
        </p:nvSpPr>
        <p:spPr bwMode="auto">
          <a:xfrm>
            <a:off x="6691313" y="2105025"/>
            <a:ext cx="841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latin typeface="Constantia" pitchFamily="18" charset="0"/>
              </a:rPr>
              <a:t>电视墙服务器</a:t>
            </a:r>
          </a:p>
        </p:txBody>
      </p:sp>
      <p:pic>
        <p:nvPicPr>
          <p:cNvPr id="13325"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09988" y="2139950"/>
            <a:ext cx="93662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Line 25"/>
          <p:cNvSpPr>
            <a:spLocks noChangeShapeType="1"/>
          </p:cNvSpPr>
          <p:nvPr/>
        </p:nvSpPr>
        <p:spPr bwMode="auto">
          <a:xfrm flipH="1" flipV="1">
            <a:off x="4178300" y="2444750"/>
            <a:ext cx="0" cy="315913"/>
          </a:xfrm>
          <a:prstGeom prst="line">
            <a:avLst/>
          </a:prstGeom>
          <a:noFill/>
          <a:ln w="19050">
            <a:solidFill>
              <a:srgbClr val="0066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27" name="TextBox 3"/>
          <p:cNvSpPr txBox="1">
            <a:spLocks noChangeArrowheads="1"/>
          </p:cNvSpPr>
          <p:nvPr/>
        </p:nvSpPr>
        <p:spPr bwMode="auto">
          <a:xfrm>
            <a:off x="3636963" y="1760538"/>
            <a:ext cx="108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400" b="1">
                <a:solidFill>
                  <a:srgbClr val="FF0000"/>
                </a:solidFill>
                <a:latin typeface="Constantia" pitchFamily="18" charset="0"/>
              </a:rPr>
              <a:t>转发服务器</a:t>
            </a:r>
          </a:p>
        </p:txBody>
      </p:sp>
      <p:sp>
        <p:nvSpPr>
          <p:cNvPr id="13329" name="TextBox 4"/>
          <p:cNvSpPr txBox="1">
            <a:spLocks noChangeArrowheads="1"/>
          </p:cNvSpPr>
          <p:nvPr/>
        </p:nvSpPr>
        <p:spPr bwMode="auto">
          <a:xfrm>
            <a:off x="212725" y="877888"/>
            <a:ext cx="47910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b="1">
                <a:latin typeface="宋体" pitchFamily="2" charset="-122"/>
              </a:rPr>
              <a:t>2</a:t>
            </a:r>
            <a:r>
              <a:rPr lang="zh-CN" altLang="en-US" b="1">
                <a:latin typeface="宋体" pitchFamily="2" charset="-122"/>
              </a:rPr>
              <a:t>、显示会场与</a:t>
            </a:r>
            <a:r>
              <a:rPr lang="en-US" altLang="zh-CN" b="1">
                <a:latin typeface="宋体" pitchFamily="2" charset="-122"/>
              </a:rPr>
              <a:t>MCU</a:t>
            </a:r>
            <a:r>
              <a:rPr lang="zh-CN" altLang="en-US" b="1">
                <a:latin typeface="宋体" pitchFamily="2" charset="-122"/>
              </a:rPr>
              <a:t>设备不在同一处时，可增加</a:t>
            </a:r>
            <a:endParaRPr lang="en-US" altLang="zh-CN" b="1">
              <a:latin typeface="宋体" pitchFamily="2" charset="-122"/>
            </a:endParaRPr>
          </a:p>
          <a:p>
            <a:pPr eaLnBrk="1" hangingPunct="1"/>
            <a:r>
              <a:rPr lang="en-US" altLang="zh-CN" b="1">
                <a:latin typeface="宋体" pitchFamily="2" charset="-122"/>
              </a:rPr>
              <a:t>   </a:t>
            </a:r>
            <a:r>
              <a:rPr lang="zh-CN" altLang="en-US" b="1">
                <a:latin typeface="宋体" pitchFamily="2" charset="-122"/>
              </a:rPr>
              <a:t>转发服务器完成。</a:t>
            </a:r>
          </a:p>
        </p:txBody>
      </p:sp>
      <p:sp>
        <p:nvSpPr>
          <p:cNvPr id="19" name="矩形 18"/>
          <p:cNvSpPr/>
          <p:nvPr/>
        </p:nvSpPr>
        <p:spPr>
          <a:xfrm>
            <a:off x="2519363" y="1524000"/>
            <a:ext cx="2127250" cy="114776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0000"/>
              </a:solidFill>
            </a:endParaRPr>
          </a:p>
        </p:txBody>
      </p:sp>
      <p:sp>
        <p:nvSpPr>
          <p:cNvPr id="23" name="TextBox 22"/>
          <p:cNvSpPr txBox="1"/>
          <p:nvPr/>
        </p:nvSpPr>
        <p:spPr>
          <a:xfrm>
            <a:off x="2890838" y="1455738"/>
            <a:ext cx="1116012" cy="338137"/>
          </a:xfrm>
          <a:prstGeom prst="rect">
            <a:avLst/>
          </a:prstGeom>
          <a:noFill/>
        </p:spPr>
        <p:txBody>
          <a:bodyPr wrap="none">
            <a:spAutoFit/>
          </a:bodyPr>
          <a:lstStyle/>
          <a:p>
            <a:pPr fontAlgn="auto">
              <a:spcBef>
                <a:spcPts val="0"/>
              </a:spcBef>
              <a:spcAft>
                <a:spcPts val="0"/>
              </a:spcAft>
              <a:defRPr/>
            </a:pPr>
            <a:r>
              <a:rPr lang="en-US" altLang="zh-CN" sz="1600" b="1" dirty="0">
                <a:solidFill>
                  <a:schemeClr val="accent1"/>
                </a:solidFill>
                <a:latin typeface="+mn-ea"/>
                <a:ea typeface="+mn-ea"/>
              </a:rPr>
              <a:t>2</a:t>
            </a:r>
            <a:r>
              <a:rPr lang="zh-CN" altLang="en-US" sz="1600" b="1" dirty="0">
                <a:solidFill>
                  <a:schemeClr val="accent1"/>
                </a:solidFill>
                <a:latin typeface="+mn-ea"/>
                <a:ea typeface="+mn-ea"/>
              </a:rPr>
              <a:t>号楼机房</a:t>
            </a:r>
          </a:p>
        </p:txBody>
      </p:sp>
      <p:sp>
        <p:nvSpPr>
          <p:cNvPr id="48" name="矩形 47"/>
          <p:cNvSpPr/>
          <p:nvPr/>
        </p:nvSpPr>
        <p:spPr>
          <a:xfrm>
            <a:off x="4714875" y="1196975"/>
            <a:ext cx="2817813" cy="1474788"/>
          </a:xfrm>
          <a:prstGeom prst="rect">
            <a:avLst/>
          </a:prstGeom>
          <a:noFill/>
          <a:ln>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TextBox 33"/>
          <p:cNvSpPr txBox="1"/>
          <p:nvPr/>
        </p:nvSpPr>
        <p:spPr>
          <a:xfrm>
            <a:off x="7169150" y="1168400"/>
            <a:ext cx="1116013" cy="339725"/>
          </a:xfrm>
          <a:prstGeom prst="rect">
            <a:avLst/>
          </a:prstGeom>
          <a:noFill/>
        </p:spPr>
        <p:txBody>
          <a:bodyPr wrap="none">
            <a:spAutoFit/>
          </a:bodyPr>
          <a:lstStyle/>
          <a:p>
            <a:pPr fontAlgn="auto">
              <a:spcBef>
                <a:spcPts val="0"/>
              </a:spcBef>
              <a:spcAft>
                <a:spcPts val="0"/>
              </a:spcAft>
              <a:defRPr/>
            </a:pPr>
            <a:r>
              <a:rPr lang="en-US" altLang="zh-CN" sz="1600" b="1" dirty="0">
                <a:solidFill>
                  <a:schemeClr val="accent1"/>
                </a:solidFill>
                <a:latin typeface="+mn-ea"/>
                <a:ea typeface="+mn-ea"/>
              </a:rPr>
              <a:t>1</a:t>
            </a:r>
            <a:r>
              <a:rPr lang="zh-CN" altLang="en-US" sz="1600" b="1" dirty="0">
                <a:solidFill>
                  <a:schemeClr val="accent1"/>
                </a:solidFill>
                <a:latin typeface="+mn-ea"/>
                <a:ea typeface="+mn-ea"/>
              </a:rPr>
              <a:t>号楼会场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3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33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3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32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33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3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32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33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3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46" grpId="0"/>
      <p:bldP spid="13320" grpId="0" animBg="1"/>
      <p:bldP spid="13323" grpId="0" animBg="1"/>
      <p:bldP spid="13324" grpId="0"/>
      <p:bldP spid="13326" grpId="0" animBg="1"/>
      <p:bldP spid="13327" grpId="0"/>
      <p:bldP spid="19" grpId="0" animBg="1"/>
      <p:bldP spid="23" grpId="0"/>
      <p:bldP spid="48" grpId="0" animBg="1"/>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p:cNvSpPr txBox="1">
            <a:spLocks noChangeArrowheads="1"/>
          </p:cNvSpPr>
          <p:nvPr/>
        </p:nvSpPr>
        <p:spPr bwMode="auto">
          <a:xfrm>
            <a:off x="3067050" y="811213"/>
            <a:ext cx="25304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800" b="1">
                <a:latin typeface="宋体" pitchFamily="2" charset="-122"/>
              </a:rPr>
              <a:t> </a:t>
            </a:r>
            <a:r>
              <a:rPr lang="zh-CN" altLang="en-US" sz="2800" b="1">
                <a:latin typeface="宋体" pitchFamily="2" charset="-122"/>
              </a:rPr>
              <a:t>公司产品介绍</a:t>
            </a:r>
          </a:p>
        </p:txBody>
      </p:sp>
      <p:sp>
        <p:nvSpPr>
          <p:cNvPr id="14339" name="TextBox 2"/>
          <p:cNvSpPr txBox="1">
            <a:spLocks noChangeArrowheads="1"/>
          </p:cNvSpPr>
          <p:nvPr/>
        </p:nvSpPr>
        <p:spPr bwMode="auto">
          <a:xfrm>
            <a:off x="2771775" y="1557338"/>
            <a:ext cx="40322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a:latin typeface="宋体" pitchFamily="2" charset="-122"/>
              </a:rPr>
              <a:t>一、多路视频显示系统（</a:t>
            </a:r>
            <a:r>
              <a:rPr lang="en-US" altLang="zh-CN">
                <a:latin typeface="宋体" pitchFamily="2" charset="-122"/>
              </a:rPr>
              <a:t>MVDS</a:t>
            </a:r>
            <a:r>
              <a:rPr lang="zh-CN" altLang="en-US">
                <a:latin typeface="宋体" pitchFamily="2" charset="-122"/>
              </a:rPr>
              <a:t>）</a:t>
            </a:r>
          </a:p>
        </p:txBody>
      </p:sp>
      <p:sp>
        <p:nvSpPr>
          <p:cNvPr id="14340" name="TextBox 2"/>
          <p:cNvSpPr txBox="1">
            <a:spLocks noChangeArrowheads="1"/>
          </p:cNvSpPr>
          <p:nvPr/>
        </p:nvSpPr>
        <p:spPr bwMode="auto">
          <a:xfrm>
            <a:off x="2771775" y="2781300"/>
            <a:ext cx="28257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a:latin typeface="宋体" pitchFamily="2" charset="-122"/>
              </a:rPr>
              <a:t>三、网真处理系统（</a:t>
            </a:r>
            <a:r>
              <a:rPr lang="en-US" altLang="zh-CN">
                <a:latin typeface="宋体" pitchFamily="2" charset="-122"/>
              </a:rPr>
              <a:t>TPS</a:t>
            </a:r>
            <a:r>
              <a:rPr lang="zh-CN" altLang="en-US">
                <a:latin typeface="宋体" pitchFamily="2" charset="-122"/>
              </a:rPr>
              <a:t>）</a:t>
            </a:r>
          </a:p>
        </p:txBody>
      </p:sp>
      <p:sp>
        <p:nvSpPr>
          <p:cNvPr id="14341" name="TextBox 2"/>
          <p:cNvSpPr txBox="1">
            <a:spLocks noChangeArrowheads="1"/>
          </p:cNvSpPr>
          <p:nvPr/>
        </p:nvSpPr>
        <p:spPr bwMode="auto">
          <a:xfrm>
            <a:off x="2771775" y="3429000"/>
            <a:ext cx="28257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a:latin typeface="宋体" pitchFamily="2" charset="-122"/>
              </a:rPr>
              <a:t>四、网真转发系统（</a:t>
            </a:r>
            <a:r>
              <a:rPr lang="en-US" altLang="zh-CN">
                <a:latin typeface="宋体" pitchFamily="2" charset="-122"/>
              </a:rPr>
              <a:t>TTS)</a:t>
            </a:r>
          </a:p>
        </p:txBody>
      </p:sp>
      <p:sp>
        <p:nvSpPr>
          <p:cNvPr id="14342" name="TextBox 2"/>
          <p:cNvSpPr txBox="1">
            <a:spLocks noChangeArrowheads="1"/>
          </p:cNvSpPr>
          <p:nvPr/>
        </p:nvSpPr>
        <p:spPr bwMode="auto">
          <a:xfrm>
            <a:off x="2771775" y="4076700"/>
            <a:ext cx="28257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a:latin typeface="宋体" pitchFamily="2" charset="-122"/>
              </a:rPr>
              <a:t>五、网络矩阵（</a:t>
            </a:r>
            <a:r>
              <a:rPr lang="en-US" altLang="zh-CN">
                <a:latin typeface="宋体" pitchFamily="2" charset="-122"/>
              </a:rPr>
              <a:t>NNVS</a:t>
            </a:r>
            <a:r>
              <a:rPr lang="zh-CN" altLang="en-US">
                <a:latin typeface="宋体" pitchFamily="2" charset="-122"/>
              </a:rPr>
              <a:t>）</a:t>
            </a:r>
          </a:p>
        </p:txBody>
      </p:sp>
      <p:sp>
        <p:nvSpPr>
          <p:cNvPr id="14343" name="TextBox 2"/>
          <p:cNvSpPr txBox="1">
            <a:spLocks noChangeArrowheads="1"/>
          </p:cNvSpPr>
          <p:nvPr/>
        </p:nvSpPr>
        <p:spPr bwMode="auto">
          <a:xfrm>
            <a:off x="2771775" y="2133600"/>
            <a:ext cx="33845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a:latin typeface="宋体" pitchFamily="2" charset="-122"/>
              </a:rPr>
              <a:t>二、多路视频转发系统（</a:t>
            </a:r>
            <a:r>
              <a:rPr lang="en-US" altLang="zh-CN">
                <a:latin typeface="宋体" pitchFamily="2" charset="-122"/>
              </a:rPr>
              <a:t>MVTS</a:t>
            </a:r>
            <a:r>
              <a:rPr lang="zh-CN" altLang="en-US">
                <a:latin typeface="宋体" pitchFamily="2" charset="-122"/>
              </a:rPr>
              <a:t>）</a:t>
            </a:r>
          </a:p>
        </p:txBody>
      </p:sp>
      <p:sp>
        <p:nvSpPr>
          <p:cNvPr id="14344" name="TextBox 2"/>
          <p:cNvSpPr txBox="1">
            <a:spLocks noChangeArrowheads="1"/>
          </p:cNvSpPr>
          <p:nvPr/>
        </p:nvSpPr>
        <p:spPr bwMode="auto">
          <a:xfrm>
            <a:off x="2771775" y="4652963"/>
            <a:ext cx="33845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a:latin typeface="宋体" pitchFamily="2" charset="-122"/>
              </a:rPr>
              <a:t>六、高清视音频编码器（</a:t>
            </a:r>
            <a:r>
              <a:rPr lang="en-US" altLang="zh-CN">
                <a:latin typeface="宋体" pitchFamily="2" charset="-122"/>
              </a:rPr>
              <a:t>AVES</a:t>
            </a:r>
            <a:r>
              <a:rPr lang="zh-CN" altLang="en-US">
                <a:latin typeface="宋体" pitchFamily="2" charset="-122"/>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p:cNvSpPr txBox="1">
            <a:spLocks noChangeArrowheads="1"/>
          </p:cNvSpPr>
          <p:nvPr/>
        </p:nvSpPr>
        <p:spPr bwMode="auto">
          <a:xfrm>
            <a:off x="250825" y="731838"/>
            <a:ext cx="3863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400" b="1">
                <a:latin typeface="宋体" pitchFamily="2" charset="-122"/>
              </a:rPr>
              <a:t>一、</a:t>
            </a:r>
            <a:r>
              <a:rPr lang="en-US" altLang="zh-CN" sz="2400" b="1">
                <a:latin typeface="宋体" pitchFamily="2" charset="-122"/>
              </a:rPr>
              <a:t>MVDS</a:t>
            </a:r>
            <a:r>
              <a:rPr lang="zh-CN" altLang="en-US" sz="2400" b="1">
                <a:latin typeface="宋体" pitchFamily="2" charset="-122"/>
              </a:rPr>
              <a:t>多路视频显示系统</a:t>
            </a:r>
          </a:p>
        </p:txBody>
      </p:sp>
      <p:sp>
        <p:nvSpPr>
          <p:cNvPr id="15363" name="TextBox 2"/>
          <p:cNvSpPr txBox="1">
            <a:spLocks noChangeArrowheads="1"/>
          </p:cNvSpPr>
          <p:nvPr/>
        </p:nvSpPr>
        <p:spPr bwMode="auto">
          <a:xfrm>
            <a:off x="522288" y="2276475"/>
            <a:ext cx="7993062"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en-US" altLang="zh-CN" sz="1600">
                <a:latin typeface="宋体" pitchFamily="2" charset="-122"/>
              </a:rPr>
              <a:t>    Bit@link  MVDS </a:t>
            </a:r>
            <a:r>
              <a:rPr lang="zh-CN" altLang="zh-CN" sz="1600">
                <a:latin typeface="宋体" pitchFamily="2" charset="-122"/>
              </a:rPr>
              <a:t>系列是技术领先的高清级电视墙服务器设备</a:t>
            </a:r>
            <a:r>
              <a:rPr lang="en-US" altLang="zh-CN" sz="1600">
                <a:latin typeface="宋体" pitchFamily="2" charset="-122"/>
              </a:rPr>
              <a:t>, </a:t>
            </a:r>
            <a:r>
              <a:rPr lang="zh-CN" altLang="zh-CN" sz="1600">
                <a:latin typeface="宋体" pitchFamily="2" charset="-122"/>
              </a:rPr>
              <a:t>该设备兼容了符合</a:t>
            </a:r>
            <a:r>
              <a:rPr lang="en-US" altLang="zh-CN" sz="1600">
                <a:latin typeface="宋体" pitchFamily="2" charset="-122"/>
              </a:rPr>
              <a:t>H.323</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通讯协议标准的视频系统，支持</a:t>
            </a:r>
            <a:r>
              <a:rPr lang="en-US" altLang="zh-CN" sz="1600">
                <a:latin typeface="宋体" pitchFamily="2" charset="-122"/>
              </a:rPr>
              <a:t>H.264</a:t>
            </a:r>
            <a:r>
              <a:rPr lang="zh-CN" altLang="zh-CN" sz="1600">
                <a:latin typeface="宋体" pitchFamily="2" charset="-122"/>
              </a:rPr>
              <a:t>和</a:t>
            </a:r>
            <a:r>
              <a:rPr lang="en-US" altLang="zh-CN" sz="1600">
                <a:latin typeface="宋体" pitchFamily="2" charset="-122"/>
              </a:rPr>
              <a:t> mpeg </a:t>
            </a:r>
            <a:r>
              <a:rPr lang="zh-CN" altLang="zh-CN" sz="1600">
                <a:latin typeface="宋体" pitchFamily="2" charset="-122"/>
              </a:rPr>
              <a:t>编码的视频系统，无需修改原有系统的设置即可实现高质量多画面的高清视频输出</a:t>
            </a:r>
            <a:r>
              <a:rPr lang="zh-CN" altLang="en-US" sz="1600">
                <a:latin typeface="宋体" pitchFamily="2" charset="-122"/>
              </a:rPr>
              <a:t>。</a:t>
            </a:r>
            <a:r>
              <a:rPr lang="zh-CN" altLang="zh-CN" sz="1600">
                <a:latin typeface="宋体" pitchFamily="2" charset="-122"/>
              </a:rPr>
              <a:t>该设备不会占用额外的网络带宽资源，对原有视频系统不会产生任何影响。单套</a:t>
            </a:r>
            <a:r>
              <a:rPr lang="en-US" altLang="zh-CN" sz="1600">
                <a:latin typeface="宋体" pitchFamily="2" charset="-122"/>
              </a:rPr>
              <a:t> MVDS </a:t>
            </a:r>
            <a:r>
              <a:rPr lang="zh-CN" altLang="zh-CN" sz="1600">
                <a:latin typeface="宋体" pitchFamily="2" charset="-122"/>
              </a:rPr>
              <a:t>设备最大提供</a:t>
            </a:r>
            <a:r>
              <a:rPr lang="en-US" altLang="zh-CN" sz="1600">
                <a:latin typeface="宋体" pitchFamily="2" charset="-122"/>
              </a:rPr>
              <a:t>14</a:t>
            </a:r>
            <a:r>
              <a:rPr lang="zh-CN" altLang="zh-CN" sz="1600">
                <a:latin typeface="宋体" pitchFamily="2" charset="-122"/>
              </a:rPr>
              <a:t>路</a:t>
            </a:r>
            <a:r>
              <a:rPr lang="en-US" altLang="zh-CN" sz="1600">
                <a:latin typeface="宋体" pitchFamily="2" charset="-122"/>
              </a:rPr>
              <a:t>DVI</a:t>
            </a:r>
            <a:r>
              <a:rPr lang="zh-CN" altLang="zh-CN" sz="1600">
                <a:latin typeface="宋体" pitchFamily="2" charset="-122"/>
              </a:rPr>
              <a:t>输出，并支持最多</a:t>
            </a:r>
            <a:r>
              <a:rPr lang="en-US" altLang="zh-CN" sz="1600">
                <a:latin typeface="宋体" pitchFamily="2" charset="-122"/>
              </a:rPr>
              <a:t>20</a:t>
            </a:r>
            <a:r>
              <a:rPr lang="zh-CN" altLang="zh-CN" sz="1600">
                <a:latin typeface="宋体" pitchFamily="2" charset="-122"/>
              </a:rPr>
              <a:t>路</a:t>
            </a:r>
            <a:r>
              <a:rPr lang="en-US" altLang="zh-CN" sz="1600">
                <a:latin typeface="宋体" pitchFamily="2" charset="-122"/>
              </a:rPr>
              <a:t>1080P</a:t>
            </a:r>
            <a:r>
              <a:rPr lang="zh-CN" altLang="zh-CN" sz="1600">
                <a:latin typeface="宋体" pitchFamily="2" charset="-122"/>
              </a:rPr>
              <a:t>的高清分辨率视频解码</a:t>
            </a:r>
            <a:r>
              <a:rPr lang="zh-CN" altLang="en-US" sz="1600">
                <a:latin typeface="宋体" pitchFamily="2" charset="-122"/>
              </a:rPr>
              <a:t>。</a:t>
            </a:r>
            <a:r>
              <a:rPr lang="zh-CN" altLang="zh-CN" sz="1600">
                <a:latin typeface="宋体" pitchFamily="2" charset="-122"/>
              </a:rPr>
              <a:t>可连接到具有</a:t>
            </a:r>
            <a:r>
              <a:rPr lang="en-US" altLang="zh-CN" sz="1600">
                <a:latin typeface="宋体" pitchFamily="2" charset="-122"/>
              </a:rPr>
              <a:t>DVI/HDMI</a:t>
            </a:r>
            <a:r>
              <a:rPr lang="zh-CN" altLang="zh-CN" sz="1600">
                <a:latin typeface="宋体" pitchFamily="2" charset="-122"/>
              </a:rPr>
              <a:t>接口的液晶电视机、显示器等多种高清显示设备上，每个画面的帧率为</a:t>
            </a:r>
            <a:r>
              <a:rPr lang="en-US" altLang="zh-CN" sz="1600">
                <a:latin typeface="宋体" pitchFamily="2" charset="-122"/>
              </a:rPr>
              <a:t>30-60</a:t>
            </a:r>
            <a:r>
              <a:rPr lang="zh-CN" altLang="zh-CN" sz="1600">
                <a:latin typeface="宋体" pitchFamily="2" charset="-122"/>
              </a:rPr>
              <a:t>帧</a:t>
            </a:r>
            <a:r>
              <a:rPr lang="en-US" altLang="zh-CN" sz="1600">
                <a:latin typeface="宋体" pitchFamily="2" charset="-122"/>
              </a:rPr>
              <a:t>/</a:t>
            </a:r>
            <a:r>
              <a:rPr lang="zh-CN" altLang="zh-CN" sz="1600">
                <a:latin typeface="宋体" pitchFamily="2" charset="-122"/>
              </a:rPr>
              <a:t>秒</a:t>
            </a:r>
            <a:r>
              <a:rPr lang="zh-CN" altLang="en-US" sz="1600">
                <a:latin typeface="宋体" pitchFamily="2" charset="-122"/>
              </a:rPr>
              <a:t>。</a:t>
            </a:r>
            <a:r>
              <a:rPr lang="zh-CN" altLang="zh-CN" sz="1600">
                <a:latin typeface="宋体" pitchFamily="2" charset="-122"/>
              </a:rPr>
              <a:t>每个输出端口可独立输出单路视频流，同时也具备多路视频流输出</a:t>
            </a:r>
            <a:r>
              <a:rPr lang="zh-CN" altLang="en-US" sz="1600">
                <a:latin typeface="宋体" pitchFamily="2" charset="-122"/>
              </a:rPr>
              <a:t>。</a:t>
            </a:r>
            <a:r>
              <a:rPr lang="en-US" altLang="zh-CN" sz="1600">
                <a:latin typeface="宋体" pitchFamily="2" charset="-122"/>
              </a:rPr>
              <a:t>MVDS</a:t>
            </a:r>
            <a:r>
              <a:rPr lang="zh-CN" altLang="zh-CN" sz="1600">
                <a:latin typeface="宋体" pitchFamily="2" charset="-122"/>
              </a:rPr>
              <a:t>设备支持双流的输出</a:t>
            </a:r>
            <a:r>
              <a:rPr lang="en-US" altLang="zh-CN" sz="1600">
                <a:latin typeface="宋体" pitchFamily="2" charset="-122"/>
              </a:rPr>
              <a:t>,</a:t>
            </a:r>
            <a:r>
              <a:rPr lang="zh-CN" altLang="zh-CN" sz="1600">
                <a:latin typeface="宋体" pitchFamily="2" charset="-122"/>
              </a:rPr>
              <a:t>能够最大限度地满足视频高端用户对于多画面、高清晰度的应用需求，全面提升视觉感受。</a:t>
            </a:r>
            <a:endParaRPr lang="zh-CN" altLang="en-US" sz="1600">
              <a:latin typeface="宋体" pitchFamily="2" charset="-122"/>
            </a:endParaRP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0" y="731838"/>
            <a:ext cx="2417763"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1"/>
          <p:cNvSpPr txBox="1">
            <a:spLocks noChangeArrowheads="1"/>
          </p:cNvSpPr>
          <p:nvPr/>
        </p:nvSpPr>
        <p:spPr bwMode="auto">
          <a:xfrm>
            <a:off x="1116013" y="646113"/>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整体设计</a:t>
            </a:r>
          </a:p>
        </p:txBody>
      </p:sp>
      <p:sp>
        <p:nvSpPr>
          <p:cNvPr id="16387" name="TextBox 2"/>
          <p:cNvSpPr txBox="1">
            <a:spLocks noChangeArrowheads="1"/>
          </p:cNvSpPr>
          <p:nvPr/>
        </p:nvSpPr>
        <p:spPr bwMode="auto">
          <a:xfrm>
            <a:off x="1022350" y="1246188"/>
            <a:ext cx="5629275" cy="403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buClr>
                <a:schemeClr val="tx2"/>
              </a:buClr>
              <a:buFont typeface="Wingdings" pitchFamily="2" charset="2"/>
              <a:buChar char="Ø"/>
            </a:pPr>
            <a:r>
              <a:rPr lang="zh-CN" altLang="zh-CN" sz="1600">
                <a:latin typeface="宋体" pitchFamily="2" charset="-122"/>
              </a:rPr>
              <a:t>标准</a:t>
            </a:r>
            <a:r>
              <a:rPr lang="en-US" altLang="zh-CN" sz="1600">
                <a:latin typeface="宋体" pitchFamily="2" charset="-122"/>
              </a:rPr>
              <a:t>3U</a:t>
            </a:r>
            <a:r>
              <a:rPr lang="zh-CN" altLang="zh-CN" sz="1600">
                <a:latin typeface="宋体" pitchFamily="2" charset="-122"/>
              </a:rPr>
              <a:t>硬件设备，可上机架</a:t>
            </a:r>
          </a:p>
          <a:p>
            <a:pPr eaLnBrk="1" hangingPunct="1">
              <a:lnSpc>
                <a:spcPct val="150000"/>
              </a:lnSpc>
              <a:buClr>
                <a:schemeClr val="tx2"/>
              </a:buClr>
              <a:buFont typeface="Wingdings" pitchFamily="2" charset="2"/>
              <a:buChar char="Ø"/>
            </a:pPr>
            <a:r>
              <a:rPr lang="zh-CN" altLang="zh-CN" sz="1600">
                <a:latin typeface="宋体" pitchFamily="2" charset="-122"/>
              </a:rPr>
              <a:t>硬件集成，嵌入式系统</a:t>
            </a:r>
          </a:p>
          <a:p>
            <a:pPr eaLnBrk="1" hangingPunct="1">
              <a:lnSpc>
                <a:spcPct val="150000"/>
              </a:lnSpc>
              <a:buClr>
                <a:schemeClr val="tx2"/>
              </a:buClr>
              <a:buFont typeface="Wingdings" pitchFamily="2" charset="2"/>
              <a:buChar char="Ø"/>
            </a:pPr>
            <a:r>
              <a:rPr lang="zh-CN" altLang="zh-CN" sz="1600">
                <a:latin typeface="宋体" pitchFamily="2" charset="-122"/>
              </a:rPr>
              <a:t>可堆叠扩容</a:t>
            </a:r>
          </a:p>
          <a:p>
            <a:pPr eaLnBrk="1" hangingPunct="1">
              <a:lnSpc>
                <a:spcPct val="150000"/>
              </a:lnSpc>
              <a:buClr>
                <a:schemeClr val="tx2"/>
              </a:buClr>
              <a:buFont typeface="Wingdings" pitchFamily="2" charset="2"/>
              <a:buChar char="Ø"/>
            </a:pPr>
            <a:r>
              <a:rPr lang="zh-CN" altLang="zh-CN" sz="1600">
                <a:latin typeface="宋体" pitchFamily="2" charset="-122"/>
              </a:rPr>
              <a:t>卓越的性能指标，单台最大支持</a:t>
            </a:r>
            <a:r>
              <a:rPr lang="en-US" altLang="zh-CN" sz="1600">
                <a:latin typeface="宋体" pitchFamily="2" charset="-122"/>
              </a:rPr>
              <a:t>14</a:t>
            </a:r>
            <a:r>
              <a:rPr lang="zh-CN" altLang="zh-CN" sz="1600">
                <a:latin typeface="宋体" pitchFamily="2" charset="-122"/>
              </a:rPr>
              <a:t>路</a:t>
            </a:r>
            <a:r>
              <a:rPr lang="en-US" altLang="zh-CN" sz="1600">
                <a:latin typeface="宋体" pitchFamily="2" charset="-122"/>
              </a:rPr>
              <a:t>DVI</a:t>
            </a:r>
            <a:r>
              <a:rPr lang="zh-CN" altLang="zh-CN" sz="1600">
                <a:latin typeface="宋体" pitchFamily="2" charset="-122"/>
              </a:rPr>
              <a:t>输出，</a:t>
            </a:r>
          </a:p>
          <a:p>
            <a:pPr eaLnBrk="1" hangingPunct="1">
              <a:lnSpc>
                <a:spcPct val="150000"/>
              </a:lnSpc>
              <a:buClr>
                <a:schemeClr val="tx2"/>
              </a:buClr>
              <a:buFont typeface="Wingdings" pitchFamily="2" charset="2"/>
              <a:buNone/>
            </a:pPr>
            <a:r>
              <a:rPr lang="zh-CN" altLang="en-US" sz="1600">
                <a:latin typeface="宋体" pitchFamily="2" charset="-122"/>
              </a:rPr>
              <a:t> </a:t>
            </a:r>
            <a:r>
              <a:rPr lang="zh-CN" altLang="zh-CN" sz="1600">
                <a:latin typeface="宋体" pitchFamily="2" charset="-122"/>
              </a:rPr>
              <a:t>单台最多支持</a:t>
            </a:r>
            <a:r>
              <a:rPr lang="en-US" altLang="zh-CN" sz="1600">
                <a:latin typeface="宋体" pitchFamily="2" charset="-122"/>
              </a:rPr>
              <a:t>20</a:t>
            </a:r>
            <a:r>
              <a:rPr lang="zh-CN" altLang="zh-CN" sz="1600">
                <a:latin typeface="宋体" pitchFamily="2" charset="-122"/>
              </a:rPr>
              <a:t>路</a:t>
            </a:r>
            <a:r>
              <a:rPr lang="en-US" altLang="zh-CN" sz="1600">
                <a:latin typeface="宋体" pitchFamily="2" charset="-122"/>
              </a:rPr>
              <a:t>1080P</a:t>
            </a:r>
            <a:r>
              <a:rPr lang="zh-CN" altLang="zh-CN" sz="1600">
                <a:latin typeface="宋体" pitchFamily="2" charset="-122"/>
              </a:rPr>
              <a:t>解码</a:t>
            </a:r>
          </a:p>
          <a:p>
            <a:pPr eaLnBrk="1" hangingPunct="1">
              <a:lnSpc>
                <a:spcPct val="150000"/>
              </a:lnSpc>
              <a:buClr>
                <a:schemeClr val="tx2"/>
              </a:buClr>
              <a:buFont typeface="Wingdings" pitchFamily="2" charset="2"/>
              <a:buChar char="Ø"/>
            </a:pPr>
            <a:r>
              <a:rPr lang="zh-CN" altLang="zh-CN" sz="1600">
                <a:latin typeface="宋体" pitchFamily="2" charset="-122"/>
              </a:rPr>
              <a:t>每路支持最高码率</a:t>
            </a:r>
            <a:r>
              <a:rPr lang="en-US" altLang="zh-CN" sz="1600">
                <a:latin typeface="宋体" pitchFamily="2" charset="-122"/>
              </a:rPr>
              <a:t>10Mbps H.264</a:t>
            </a:r>
            <a:r>
              <a:rPr lang="zh-CN" altLang="zh-CN" sz="1600">
                <a:latin typeface="宋体" pitchFamily="2" charset="-122"/>
              </a:rPr>
              <a:t>编码的视频解</a:t>
            </a:r>
          </a:p>
          <a:p>
            <a:pPr eaLnBrk="1" hangingPunct="1">
              <a:lnSpc>
                <a:spcPct val="150000"/>
              </a:lnSpc>
              <a:buClr>
                <a:schemeClr val="tx2"/>
              </a:buClr>
              <a:buFont typeface="Wingdings" pitchFamily="2" charset="2"/>
              <a:buNone/>
            </a:pPr>
            <a:r>
              <a:rPr lang="en-US" altLang="zh-CN" sz="1600">
                <a:latin typeface="宋体" pitchFamily="2" charset="-122"/>
              </a:rPr>
              <a:t> </a:t>
            </a:r>
            <a:r>
              <a:rPr lang="zh-CN" altLang="zh-CN" sz="1600">
                <a:latin typeface="宋体" pitchFamily="2" charset="-122"/>
              </a:rPr>
              <a:t>码，单台最高速率</a:t>
            </a:r>
            <a:r>
              <a:rPr lang="en-US" altLang="zh-CN" sz="1600">
                <a:latin typeface="宋体" pitchFamily="2" charset="-122"/>
              </a:rPr>
              <a:t>1Gbps</a:t>
            </a:r>
            <a:endParaRPr lang="zh-CN" altLang="zh-CN" sz="1600">
              <a:latin typeface="宋体" pitchFamily="2" charset="-122"/>
            </a:endParaRPr>
          </a:p>
          <a:p>
            <a:pPr eaLnBrk="1" hangingPunct="1">
              <a:lnSpc>
                <a:spcPct val="150000"/>
              </a:lnSpc>
              <a:buClr>
                <a:schemeClr val="tx2"/>
              </a:buClr>
              <a:buFont typeface="Wingdings" pitchFamily="2" charset="2"/>
              <a:buChar char="Ø"/>
            </a:pPr>
            <a:r>
              <a:rPr lang="zh-CN" altLang="zh-CN" sz="1600">
                <a:latin typeface="宋体" pitchFamily="2" charset="-122"/>
              </a:rPr>
              <a:t>良好的兼容性，完全兼容各种</a:t>
            </a:r>
            <a:r>
              <a:rPr lang="en-US" altLang="zh-CN" sz="1600">
                <a:latin typeface="宋体" pitchFamily="2" charset="-122"/>
              </a:rPr>
              <a:t>H.323</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通讯协议的系统，</a:t>
            </a:r>
          </a:p>
          <a:p>
            <a:pPr eaLnBrk="1" hangingPunct="1">
              <a:lnSpc>
                <a:spcPct val="150000"/>
              </a:lnSpc>
              <a:buClr>
                <a:schemeClr val="tx2"/>
              </a:buClr>
              <a:buFont typeface="Wingdings" pitchFamily="2" charset="2"/>
              <a:buNone/>
            </a:pPr>
            <a:r>
              <a:rPr lang="zh-CN" altLang="en-US" sz="1600">
                <a:latin typeface="宋体" pitchFamily="2" charset="-122"/>
              </a:rPr>
              <a:t> </a:t>
            </a:r>
            <a:r>
              <a:rPr lang="zh-CN" altLang="zh-CN" sz="1600">
                <a:latin typeface="宋体" pitchFamily="2" charset="-122"/>
              </a:rPr>
              <a:t>为系统提供良好的可扩展性</a:t>
            </a:r>
          </a:p>
          <a:p>
            <a:pPr eaLnBrk="1" hangingPunct="1">
              <a:lnSpc>
                <a:spcPct val="150000"/>
              </a:lnSpc>
              <a:buClr>
                <a:schemeClr val="tx2"/>
              </a:buClr>
              <a:buFont typeface="Wingdings" pitchFamily="2" charset="2"/>
              <a:buChar char="Ø"/>
            </a:pPr>
            <a:r>
              <a:rPr lang="en-US" altLang="zh-CN" sz="1600">
                <a:latin typeface="宋体" pitchFamily="2" charset="-122"/>
              </a:rPr>
              <a:t>Web</a:t>
            </a:r>
            <a:r>
              <a:rPr lang="zh-CN" altLang="zh-CN" sz="1600">
                <a:latin typeface="宋体" pitchFamily="2" charset="-122"/>
              </a:rPr>
              <a:t>页面方式管理，简单方便</a:t>
            </a:r>
          </a:p>
          <a:p>
            <a:pPr eaLnBrk="1" hangingPunct="1"/>
            <a:endParaRPr lang="zh-CN" altLang="en-US">
              <a:latin typeface="Constantia" pitchFamily="18" charset="0"/>
            </a:endParaRPr>
          </a:p>
        </p:txBody>
      </p:sp>
      <p:sp>
        <p:nvSpPr>
          <p:cNvPr id="16388" name="TextBox 3"/>
          <p:cNvSpPr txBox="1">
            <a:spLocks noChangeArrowheads="1"/>
          </p:cNvSpPr>
          <p:nvPr/>
        </p:nvSpPr>
        <p:spPr bwMode="auto">
          <a:xfrm>
            <a:off x="6367463" y="1246188"/>
            <a:ext cx="1301750" cy="192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50000"/>
              </a:lnSpc>
            </a:pPr>
            <a:r>
              <a:rPr lang="en-US" altLang="zh-CN" sz="1600">
                <a:latin typeface="宋体" pitchFamily="2" charset="-122"/>
              </a:rPr>
              <a:t> MVDS-6008 </a:t>
            </a:r>
          </a:p>
          <a:p>
            <a:pPr algn="ctr" eaLnBrk="1" hangingPunct="1">
              <a:lnSpc>
                <a:spcPct val="150000"/>
              </a:lnSpc>
            </a:pPr>
            <a:r>
              <a:rPr lang="en-US" altLang="zh-CN" sz="1600">
                <a:latin typeface="宋体" pitchFamily="2" charset="-122"/>
              </a:rPr>
              <a:t>MVDS-7004</a:t>
            </a:r>
            <a:endParaRPr lang="zh-CN" altLang="zh-CN" sz="1600">
              <a:latin typeface="宋体" pitchFamily="2" charset="-122"/>
            </a:endParaRPr>
          </a:p>
          <a:p>
            <a:pPr algn="ctr" eaLnBrk="1" hangingPunct="1">
              <a:lnSpc>
                <a:spcPct val="150000"/>
              </a:lnSpc>
            </a:pPr>
            <a:r>
              <a:rPr lang="en-US" altLang="zh-CN" sz="1600">
                <a:latin typeface="宋体" pitchFamily="2" charset="-122"/>
              </a:rPr>
              <a:t>MVDS-7006</a:t>
            </a:r>
            <a:endParaRPr lang="zh-CN" altLang="zh-CN" sz="1600">
              <a:latin typeface="宋体" pitchFamily="2" charset="-122"/>
            </a:endParaRPr>
          </a:p>
          <a:p>
            <a:pPr algn="ctr" eaLnBrk="1" hangingPunct="1">
              <a:lnSpc>
                <a:spcPct val="150000"/>
              </a:lnSpc>
            </a:pPr>
            <a:r>
              <a:rPr lang="en-US" altLang="zh-CN" sz="1600">
                <a:latin typeface="宋体" pitchFamily="2" charset="-122"/>
              </a:rPr>
              <a:t>MVDS-7010</a:t>
            </a:r>
            <a:endParaRPr lang="zh-CN" altLang="zh-CN" sz="1600">
              <a:latin typeface="宋体" pitchFamily="2" charset="-122"/>
            </a:endParaRPr>
          </a:p>
          <a:p>
            <a:pPr algn="ctr" eaLnBrk="1" hangingPunct="1">
              <a:lnSpc>
                <a:spcPct val="150000"/>
              </a:lnSpc>
            </a:pPr>
            <a:r>
              <a:rPr lang="en-US" altLang="zh-CN" sz="1600">
                <a:latin typeface="宋体" pitchFamily="2" charset="-122"/>
              </a:rPr>
              <a:t>MVDS-7014</a:t>
            </a:r>
            <a:endParaRPr lang="zh-CN" altLang="en-US" sz="1600">
              <a:latin typeface="宋体" pitchFamily="2" charset="-122"/>
            </a:endParaRPr>
          </a:p>
        </p:txBody>
      </p:sp>
      <p:sp>
        <p:nvSpPr>
          <p:cNvPr id="5" name="矩形 4"/>
          <p:cNvSpPr/>
          <p:nvPr/>
        </p:nvSpPr>
        <p:spPr>
          <a:xfrm>
            <a:off x="6430963" y="646113"/>
            <a:ext cx="1223962" cy="369887"/>
          </a:xfrm>
          <a:prstGeom prst="rect">
            <a:avLst/>
          </a:prstGeom>
        </p:spPr>
        <p:txBody>
          <a:bodyPr wrap="none">
            <a:spAutoFit/>
          </a:bodyPr>
          <a:lstStyle/>
          <a:p>
            <a:pPr fontAlgn="auto">
              <a:spcBef>
                <a:spcPts val="0"/>
              </a:spcBef>
              <a:spcAft>
                <a:spcPts val="0"/>
              </a:spcAft>
              <a:defRPr/>
            </a:pPr>
            <a:r>
              <a:rPr lang="zh-CN" altLang="zh-CN" b="1" dirty="0">
                <a:solidFill>
                  <a:prstClr val="black"/>
                </a:solidFill>
                <a:latin typeface="+mn-ea"/>
                <a:ea typeface="+mn-ea"/>
              </a:rPr>
              <a:t>设备型号</a:t>
            </a:r>
            <a:r>
              <a:rPr lang="en-US" altLang="zh-CN" b="1" dirty="0">
                <a:solidFill>
                  <a:prstClr val="black"/>
                </a:solidFill>
                <a:latin typeface="+mn-ea"/>
                <a:ea typeface="+mn-ea"/>
              </a:rPr>
              <a:t> </a:t>
            </a:r>
            <a:endParaRPr lang="zh-CN" altLang="zh-CN" b="1" dirty="0">
              <a:solidFill>
                <a:prstClr val="black"/>
              </a:solidFill>
              <a:latin typeface="+mn-ea"/>
              <a:ea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088" y="658813"/>
            <a:ext cx="1206500" cy="396875"/>
          </a:xfrm>
          <a:prstGeom prst="rect">
            <a:avLst/>
          </a:prstGeom>
          <a:noFill/>
        </p:spPr>
        <p:txBody>
          <a:bodyPr wrap="none">
            <a:spAutoFit/>
          </a:bodyPr>
          <a:lstStyle/>
          <a:p>
            <a:pPr fontAlgn="auto">
              <a:spcBef>
                <a:spcPts val="0"/>
              </a:spcBef>
              <a:spcAft>
                <a:spcPts val="0"/>
              </a:spcAft>
              <a:defRPr/>
            </a:pPr>
            <a:r>
              <a:rPr lang="zh-CN" altLang="en-US" sz="2000" b="1" dirty="0">
                <a:latin typeface="+mn-ea"/>
                <a:ea typeface="+mn-ea"/>
              </a:rPr>
              <a:t>特色功能</a:t>
            </a:r>
          </a:p>
        </p:txBody>
      </p:sp>
      <p:sp>
        <p:nvSpPr>
          <p:cNvPr id="17411" name="TextBox 2"/>
          <p:cNvSpPr txBox="1">
            <a:spLocks noChangeArrowheads="1"/>
          </p:cNvSpPr>
          <p:nvPr/>
        </p:nvSpPr>
        <p:spPr bwMode="auto">
          <a:xfrm>
            <a:off x="660400" y="1196975"/>
            <a:ext cx="4756150" cy="476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buFont typeface="Wingdings" pitchFamily="2" charset="2"/>
              <a:buChar char="Ø"/>
            </a:pPr>
            <a:r>
              <a:rPr lang="zh-CN" altLang="zh-CN" sz="1600">
                <a:solidFill>
                  <a:srgbClr val="FF3300"/>
                </a:solidFill>
                <a:latin typeface="宋体" pitchFamily="2" charset="-122"/>
              </a:rPr>
              <a:t>支持</a:t>
            </a:r>
            <a:r>
              <a:rPr lang="en-US" altLang="zh-CN" sz="1600">
                <a:solidFill>
                  <a:srgbClr val="FF3300"/>
                </a:solidFill>
                <a:latin typeface="宋体" pitchFamily="2" charset="-122"/>
              </a:rPr>
              <a:t>H.264-hp</a:t>
            </a:r>
            <a:r>
              <a:rPr lang="zh-CN" altLang="zh-CN" sz="1600">
                <a:solidFill>
                  <a:srgbClr val="FF3300"/>
                </a:solidFill>
                <a:latin typeface="宋体" pitchFamily="2" charset="-122"/>
              </a:rPr>
              <a:t>解码</a:t>
            </a:r>
          </a:p>
          <a:p>
            <a:pPr eaLnBrk="1" hangingPunct="1">
              <a:lnSpc>
                <a:spcPct val="150000"/>
              </a:lnSpc>
              <a:buFont typeface="Wingdings" pitchFamily="2" charset="2"/>
              <a:buChar char="Ø"/>
            </a:pPr>
            <a:r>
              <a:rPr lang="zh-CN" altLang="zh-CN" sz="1600">
                <a:solidFill>
                  <a:srgbClr val="FF3300"/>
                </a:solidFill>
                <a:latin typeface="宋体" pitchFamily="2" charset="-122"/>
              </a:rPr>
              <a:t>支持唇音同步调整</a:t>
            </a:r>
          </a:p>
          <a:p>
            <a:pPr eaLnBrk="1" hangingPunct="1">
              <a:lnSpc>
                <a:spcPct val="150000"/>
              </a:lnSpc>
              <a:buFont typeface="Wingdings" pitchFamily="2" charset="2"/>
              <a:buChar char="Ø"/>
            </a:pPr>
            <a:r>
              <a:rPr lang="zh-CN" altLang="zh-CN" sz="1600">
                <a:solidFill>
                  <a:srgbClr val="FF3300"/>
                </a:solidFill>
                <a:latin typeface="宋体" pitchFamily="2" charset="-122"/>
              </a:rPr>
              <a:t>支持</a:t>
            </a:r>
            <a:r>
              <a:rPr lang="en-US" altLang="zh-CN" sz="1600">
                <a:solidFill>
                  <a:srgbClr val="FF3300"/>
                </a:solidFill>
                <a:latin typeface="宋体" pitchFamily="2" charset="-122"/>
              </a:rPr>
              <a:t>IPAD</a:t>
            </a:r>
            <a:r>
              <a:rPr lang="zh-CN" altLang="zh-CN" sz="1600">
                <a:solidFill>
                  <a:srgbClr val="FF3300"/>
                </a:solidFill>
                <a:latin typeface="宋体" pitchFamily="2" charset="-122"/>
              </a:rPr>
              <a:t>控制管理</a:t>
            </a:r>
          </a:p>
          <a:p>
            <a:pPr eaLnBrk="1" hangingPunct="1">
              <a:lnSpc>
                <a:spcPct val="150000"/>
              </a:lnSpc>
              <a:buFont typeface="Wingdings" pitchFamily="2" charset="2"/>
              <a:buChar char="Ø"/>
            </a:pPr>
            <a:r>
              <a:rPr lang="zh-CN" altLang="zh-CN" sz="1600">
                <a:solidFill>
                  <a:srgbClr val="FF3300"/>
                </a:solidFill>
                <a:latin typeface="宋体" pitchFamily="2" charset="-122"/>
              </a:rPr>
              <a:t>堆叠扩容采用分布式，参与堆叠的电视墙服务</a:t>
            </a:r>
            <a:endParaRPr lang="zh-CN" altLang="en-US" sz="1600">
              <a:solidFill>
                <a:srgbClr val="FF3300"/>
              </a:solidFill>
              <a:latin typeface="宋体" pitchFamily="2" charset="-122"/>
            </a:endParaRPr>
          </a:p>
          <a:p>
            <a:pPr eaLnBrk="1" hangingPunct="1">
              <a:lnSpc>
                <a:spcPct val="150000"/>
              </a:lnSpc>
              <a:buFont typeface="Wingdings" pitchFamily="2" charset="2"/>
              <a:buNone/>
            </a:pPr>
            <a:r>
              <a:rPr lang="en-US" altLang="zh-CN" sz="1600">
                <a:solidFill>
                  <a:srgbClr val="FF3300"/>
                </a:solidFill>
                <a:latin typeface="宋体" pitchFamily="2" charset="-122"/>
              </a:rPr>
              <a:t> </a:t>
            </a:r>
            <a:r>
              <a:rPr lang="zh-CN" altLang="zh-CN" sz="1600">
                <a:solidFill>
                  <a:srgbClr val="FF3300"/>
                </a:solidFill>
                <a:latin typeface="宋体" pitchFamily="2" charset="-122"/>
              </a:rPr>
              <a:t>器会自动同步相关配置</a:t>
            </a:r>
            <a:r>
              <a:rPr lang="en-US" altLang="zh-CN" sz="1600">
                <a:solidFill>
                  <a:srgbClr val="FF3300"/>
                </a:solidFill>
                <a:latin typeface="宋体" pitchFamily="2" charset="-122"/>
              </a:rPr>
              <a:t> </a:t>
            </a:r>
            <a:endParaRPr lang="zh-CN" altLang="zh-CN" sz="1600">
              <a:solidFill>
                <a:srgbClr val="FF3300"/>
              </a:solidFill>
              <a:latin typeface="宋体" pitchFamily="2" charset="-122"/>
            </a:endParaRPr>
          </a:p>
          <a:p>
            <a:pPr eaLnBrk="1" hangingPunct="1">
              <a:lnSpc>
                <a:spcPct val="150000"/>
              </a:lnSpc>
              <a:buFont typeface="Wingdings" pitchFamily="2" charset="2"/>
              <a:buChar char="Ø"/>
            </a:pPr>
            <a:r>
              <a:rPr lang="zh-CN" altLang="zh-CN" sz="1600">
                <a:solidFill>
                  <a:srgbClr val="FF3300"/>
                </a:solidFill>
                <a:latin typeface="宋体" pitchFamily="2" charset="-122"/>
              </a:rPr>
              <a:t>支持监控视频的接入</a:t>
            </a:r>
          </a:p>
          <a:p>
            <a:pPr eaLnBrk="1" hangingPunct="1">
              <a:lnSpc>
                <a:spcPct val="150000"/>
              </a:lnSpc>
              <a:buFont typeface="Wingdings" pitchFamily="2" charset="2"/>
              <a:buChar char="Ø"/>
            </a:pPr>
            <a:r>
              <a:rPr lang="zh-CN" altLang="zh-CN" sz="1600">
                <a:solidFill>
                  <a:srgbClr val="FF3300"/>
                </a:solidFill>
                <a:latin typeface="宋体" pitchFamily="2" charset="-122"/>
              </a:rPr>
              <a:t>友好的图形管理界面</a:t>
            </a:r>
          </a:p>
          <a:p>
            <a:pPr eaLnBrk="1" hangingPunct="1">
              <a:lnSpc>
                <a:spcPct val="150000"/>
              </a:lnSpc>
              <a:buFont typeface="Wingdings" pitchFamily="2" charset="2"/>
              <a:buChar char="Ø"/>
            </a:pPr>
            <a:r>
              <a:rPr lang="zh-CN" altLang="zh-CN" sz="1600">
                <a:solidFill>
                  <a:srgbClr val="FF3300"/>
                </a:solidFill>
                <a:latin typeface="宋体" pitchFamily="2" charset="-122"/>
              </a:rPr>
              <a:t>解码帧率可达</a:t>
            </a:r>
            <a:r>
              <a:rPr lang="en-US" altLang="zh-CN" sz="1600">
                <a:solidFill>
                  <a:srgbClr val="FF3300"/>
                </a:solidFill>
                <a:latin typeface="宋体" pitchFamily="2" charset="-122"/>
              </a:rPr>
              <a:t>30-60</a:t>
            </a:r>
            <a:r>
              <a:rPr lang="zh-CN" altLang="zh-CN" sz="1600">
                <a:solidFill>
                  <a:srgbClr val="FF3300"/>
                </a:solidFill>
                <a:latin typeface="宋体" pitchFamily="2" charset="-122"/>
              </a:rPr>
              <a:t>帧</a:t>
            </a:r>
            <a:r>
              <a:rPr lang="en-US" altLang="zh-CN" sz="1600">
                <a:solidFill>
                  <a:srgbClr val="FF3300"/>
                </a:solidFill>
                <a:latin typeface="宋体" pitchFamily="2" charset="-122"/>
              </a:rPr>
              <a:t>/</a:t>
            </a:r>
            <a:r>
              <a:rPr lang="zh-CN" altLang="zh-CN" sz="1600">
                <a:solidFill>
                  <a:srgbClr val="FF3300"/>
                </a:solidFill>
                <a:latin typeface="宋体" pitchFamily="2" charset="-122"/>
              </a:rPr>
              <a:t>秒</a:t>
            </a:r>
          </a:p>
          <a:p>
            <a:pPr eaLnBrk="1" hangingPunct="1">
              <a:lnSpc>
                <a:spcPct val="150000"/>
              </a:lnSpc>
              <a:buFont typeface="Wingdings" pitchFamily="2" charset="2"/>
              <a:buChar char="Ø"/>
            </a:pPr>
            <a:r>
              <a:rPr lang="zh-CN" altLang="zh-CN" sz="1600">
                <a:solidFill>
                  <a:srgbClr val="FF3300"/>
                </a:solidFill>
                <a:latin typeface="宋体" pitchFamily="2" charset="-122"/>
              </a:rPr>
              <a:t>拼屏、分屏、轮询可随意切换</a:t>
            </a:r>
            <a:r>
              <a:rPr lang="en-US" altLang="zh-CN" sz="1600">
                <a:solidFill>
                  <a:srgbClr val="FF3300"/>
                </a:solidFill>
                <a:latin typeface="宋体" pitchFamily="2" charset="-122"/>
              </a:rPr>
              <a:t> </a:t>
            </a:r>
            <a:endParaRPr lang="zh-CN" altLang="zh-CN" sz="1600">
              <a:solidFill>
                <a:srgbClr val="FF3300"/>
              </a:solidFill>
              <a:latin typeface="宋体" pitchFamily="2" charset="-122"/>
            </a:endParaRPr>
          </a:p>
          <a:p>
            <a:pPr eaLnBrk="1" hangingPunct="1">
              <a:lnSpc>
                <a:spcPct val="150000"/>
              </a:lnSpc>
              <a:buFont typeface="Wingdings" pitchFamily="2" charset="2"/>
              <a:buChar char="Ø"/>
            </a:pPr>
            <a:r>
              <a:rPr lang="zh-CN" altLang="zh-CN" sz="1600">
                <a:solidFill>
                  <a:srgbClr val="FF3300"/>
                </a:solidFill>
                <a:latin typeface="宋体" pitchFamily="2" charset="-122"/>
              </a:rPr>
              <a:t>视频源与显示设备比例</a:t>
            </a:r>
            <a:r>
              <a:rPr lang="en-US" altLang="zh-CN" sz="1600">
                <a:solidFill>
                  <a:srgbClr val="FF3300"/>
                </a:solidFill>
                <a:latin typeface="宋体" pitchFamily="2" charset="-122"/>
              </a:rPr>
              <a:t>(16</a:t>
            </a:r>
            <a:r>
              <a:rPr lang="zh-CN" altLang="zh-CN" sz="1600">
                <a:solidFill>
                  <a:srgbClr val="FF3300"/>
                </a:solidFill>
                <a:latin typeface="宋体" pitchFamily="2" charset="-122"/>
              </a:rPr>
              <a:t>：</a:t>
            </a:r>
            <a:r>
              <a:rPr lang="en-US" altLang="zh-CN" sz="1600">
                <a:solidFill>
                  <a:srgbClr val="FF3300"/>
                </a:solidFill>
                <a:latin typeface="宋体" pitchFamily="2" charset="-122"/>
              </a:rPr>
              <a:t>9</a:t>
            </a:r>
            <a:r>
              <a:rPr lang="zh-CN" altLang="zh-CN" sz="1600">
                <a:solidFill>
                  <a:srgbClr val="FF3300"/>
                </a:solidFill>
                <a:latin typeface="宋体" pitchFamily="2" charset="-122"/>
              </a:rPr>
              <a:t>或</a:t>
            </a:r>
            <a:r>
              <a:rPr lang="en-US" altLang="zh-CN" sz="1600">
                <a:solidFill>
                  <a:srgbClr val="FF3300"/>
                </a:solidFill>
                <a:latin typeface="宋体" pitchFamily="2" charset="-122"/>
              </a:rPr>
              <a:t>4</a:t>
            </a:r>
            <a:r>
              <a:rPr lang="zh-CN" altLang="zh-CN" sz="1600">
                <a:solidFill>
                  <a:srgbClr val="FF3300"/>
                </a:solidFill>
                <a:latin typeface="宋体" pitchFamily="2" charset="-122"/>
              </a:rPr>
              <a:t>：</a:t>
            </a:r>
            <a:r>
              <a:rPr lang="en-US" altLang="zh-CN" sz="1600">
                <a:solidFill>
                  <a:srgbClr val="FF3300"/>
                </a:solidFill>
                <a:latin typeface="宋体" pitchFamily="2" charset="-122"/>
              </a:rPr>
              <a:t>3)</a:t>
            </a:r>
            <a:r>
              <a:rPr lang="zh-CN" altLang="zh-CN" sz="1600">
                <a:solidFill>
                  <a:srgbClr val="FF3300"/>
                </a:solidFill>
                <a:latin typeface="宋体" pitchFamily="2" charset="-122"/>
              </a:rPr>
              <a:t>不一致时</a:t>
            </a:r>
            <a:endParaRPr lang="en-US" altLang="zh-CN" sz="1600">
              <a:solidFill>
                <a:srgbClr val="FF3300"/>
              </a:solidFill>
              <a:latin typeface="宋体" pitchFamily="2" charset="-122"/>
            </a:endParaRPr>
          </a:p>
          <a:p>
            <a:pPr eaLnBrk="1" hangingPunct="1">
              <a:lnSpc>
                <a:spcPct val="150000"/>
              </a:lnSpc>
              <a:buFont typeface="Wingdings" pitchFamily="2" charset="2"/>
              <a:buNone/>
            </a:pPr>
            <a:r>
              <a:rPr lang="zh-CN" altLang="en-US" sz="1600">
                <a:solidFill>
                  <a:srgbClr val="FF3300"/>
                </a:solidFill>
                <a:latin typeface="宋体" pitchFamily="2" charset="-122"/>
              </a:rPr>
              <a:t> </a:t>
            </a:r>
            <a:r>
              <a:rPr lang="zh-CN" altLang="zh-CN" sz="1600">
                <a:solidFill>
                  <a:srgbClr val="FF3300"/>
                </a:solidFill>
                <a:latin typeface="宋体" pitchFamily="2" charset="-122"/>
              </a:rPr>
              <a:t>可缩放充满全屏显示，保持比例有黑边显示或保持</a:t>
            </a:r>
            <a:endParaRPr lang="en-US" altLang="zh-CN" sz="1600">
              <a:solidFill>
                <a:srgbClr val="FF3300"/>
              </a:solidFill>
              <a:latin typeface="宋体" pitchFamily="2" charset="-122"/>
            </a:endParaRPr>
          </a:p>
          <a:p>
            <a:pPr eaLnBrk="1" hangingPunct="1">
              <a:lnSpc>
                <a:spcPct val="150000"/>
              </a:lnSpc>
              <a:buFont typeface="Wingdings" pitchFamily="2" charset="2"/>
              <a:buNone/>
            </a:pPr>
            <a:r>
              <a:rPr lang="zh-CN" altLang="en-US" sz="1600">
                <a:solidFill>
                  <a:srgbClr val="FF3300"/>
                </a:solidFill>
                <a:latin typeface="宋体" pitchFamily="2" charset="-122"/>
              </a:rPr>
              <a:t> </a:t>
            </a:r>
            <a:r>
              <a:rPr lang="zh-CN" altLang="zh-CN" sz="1600">
                <a:solidFill>
                  <a:srgbClr val="FF3300"/>
                </a:solidFill>
                <a:latin typeface="宋体" pitchFamily="2" charset="-122"/>
              </a:rPr>
              <a:t>比例无黑边裁剪显示</a:t>
            </a:r>
          </a:p>
          <a:p>
            <a:pPr eaLnBrk="1" hangingPunct="1"/>
            <a:endParaRPr lang="zh-CN" altLang="en-US">
              <a:solidFill>
                <a:srgbClr val="FF3300"/>
              </a:solidFill>
              <a:latin typeface="Constantia" pitchFamily="18" charset="0"/>
            </a:endParaRPr>
          </a:p>
        </p:txBody>
      </p:sp>
      <p:pic>
        <p:nvPicPr>
          <p:cNvPr id="174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4550" y="5600700"/>
            <a:ext cx="29654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0425" y="677863"/>
            <a:ext cx="421957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3429000"/>
            <a:ext cx="3957637"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755650" y="968375"/>
            <a:ext cx="7153275" cy="595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buClr>
                <a:schemeClr val="tx2"/>
              </a:buClr>
              <a:buFont typeface="Wingdings" pitchFamily="2" charset="2"/>
              <a:buChar char="Ø"/>
            </a:pPr>
            <a:r>
              <a:rPr lang="zh-CN" altLang="en-US" sz="1600">
                <a:latin typeface="宋体" pitchFamily="2" charset="-122"/>
              </a:rPr>
              <a:t> </a:t>
            </a:r>
            <a:r>
              <a:rPr lang="zh-CN" altLang="zh-CN" sz="1600">
                <a:latin typeface="宋体" pitchFamily="2" charset="-122"/>
              </a:rPr>
              <a:t>安装简单，配置方便</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设备配置可保存在网络上的任一台计算机上，维护设备时方便恢复配置</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最大支持</a:t>
            </a:r>
            <a:r>
              <a:rPr lang="en-US" altLang="zh-CN" sz="1600">
                <a:latin typeface="宋体" pitchFamily="2" charset="-122"/>
              </a:rPr>
              <a:t>14</a:t>
            </a:r>
            <a:r>
              <a:rPr lang="zh-CN" altLang="zh-CN" sz="1600">
                <a:latin typeface="宋体" pitchFamily="2" charset="-122"/>
              </a:rPr>
              <a:t>路</a:t>
            </a:r>
            <a:r>
              <a:rPr lang="en-US" altLang="zh-CN" sz="1600">
                <a:latin typeface="宋体" pitchFamily="2" charset="-122"/>
              </a:rPr>
              <a:t>DVI</a:t>
            </a:r>
            <a:r>
              <a:rPr lang="zh-CN" altLang="zh-CN" sz="1600">
                <a:latin typeface="宋体" pitchFamily="2" charset="-122"/>
              </a:rPr>
              <a:t>输出</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最大支持</a:t>
            </a:r>
            <a:r>
              <a:rPr lang="en-US" altLang="zh-CN" sz="1600">
                <a:latin typeface="宋体" pitchFamily="2" charset="-122"/>
              </a:rPr>
              <a:t>1920X1080</a:t>
            </a:r>
            <a:r>
              <a:rPr lang="zh-CN" altLang="zh-CN" sz="1600">
                <a:latin typeface="宋体" pitchFamily="2" charset="-122"/>
              </a:rPr>
              <a:t>高清分辨率</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单路视频最高码率</a:t>
            </a:r>
            <a:r>
              <a:rPr lang="en-US" altLang="zh-CN" sz="1600">
                <a:latin typeface="宋体" pitchFamily="2" charset="-122"/>
              </a:rPr>
              <a:t>10Mbps</a:t>
            </a:r>
            <a:r>
              <a:rPr lang="zh-CN" altLang="zh-CN" sz="1600">
                <a:latin typeface="宋体" pitchFamily="2" charset="-122"/>
              </a:rPr>
              <a:t>，单台最高速率</a:t>
            </a:r>
            <a:r>
              <a:rPr lang="en-US" altLang="zh-CN" sz="1600">
                <a:latin typeface="宋体" pitchFamily="2" charset="-122"/>
              </a:rPr>
              <a:t>1Gbps</a:t>
            </a:r>
            <a:endParaRPr lang="zh-CN" altLang="zh-CN" sz="1600">
              <a:latin typeface="宋体" pitchFamily="2" charset="-122"/>
            </a:endParaRP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画面清晰流畅，帧率可达到</a:t>
            </a:r>
            <a:r>
              <a:rPr lang="en-US" altLang="zh-CN" sz="1600">
                <a:latin typeface="宋体" pitchFamily="2" charset="-122"/>
              </a:rPr>
              <a:t>30-60</a:t>
            </a:r>
            <a:r>
              <a:rPr lang="zh-CN" altLang="zh-CN" sz="1600">
                <a:latin typeface="宋体" pitchFamily="2" charset="-122"/>
              </a:rPr>
              <a:t>帧</a:t>
            </a:r>
            <a:r>
              <a:rPr lang="en-US" altLang="zh-CN" sz="1600">
                <a:latin typeface="宋体" pitchFamily="2" charset="-122"/>
              </a:rPr>
              <a:t>/</a:t>
            </a:r>
            <a:r>
              <a:rPr lang="zh-CN" altLang="zh-CN" sz="1600">
                <a:latin typeface="宋体" pitchFamily="2" charset="-122"/>
              </a:rPr>
              <a:t>秒</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支持</a:t>
            </a:r>
            <a:r>
              <a:rPr lang="en-US" altLang="zh-CN" sz="1600">
                <a:latin typeface="宋体" pitchFamily="2" charset="-122"/>
              </a:rPr>
              <a:t>4</a:t>
            </a:r>
            <a:r>
              <a:rPr lang="zh-CN" altLang="zh-CN" sz="1600">
                <a:latin typeface="宋体" pitchFamily="2" charset="-122"/>
              </a:rPr>
              <a:t>路</a:t>
            </a:r>
            <a:r>
              <a:rPr lang="zh-CN" altLang="en-US" sz="1600">
                <a:latin typeface="宋体" pitchFamily="2" charset="-122"/>
              </a:rPr>
              <a:t>、</a:t>
            </a:r>
            <a:r>
              <a:rPr lang="en-US" altLang="zh-CN" sz="1600">
                <a:latin typeface="宋体" pitchFamily="2" charset="-122"/>
              </a:rPr>
              <a:t>9</a:t>
            </a:r>
            <a:r>
              <a:rPr lang="zh-CN" altLang="zh-CN" sz="1600">
                <a:latin typeface="宋体" pitchFamily="2" charset="-122"/>
              </a:rPr>
              <a:t>路拼屏</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支持</a:t>
            </a:r>
            <a:r>
              <a:rPr lang="en-US" altLang="zh-CN" sz="1600">
                <a:latin typeface="宋体" pitchFamily="2" charset="-122"/>
              </a:rPr>
              <a:t>2</a:t>
            </a:r>
            <a:r>
              <a:rPr lang="zh-CN" altLang="zh-CN" sz="1600">
                <a:latin typeface="宋体" pitchFamily="2" charset="-122"/>
              </a:rPr>
              <a:t>、</a:t>
            </a:r>
            <a:r>
              <a:rPr lang="en-US" altLang="zh-CN" sz="1600">
                <a:latin typeface="宋体" pitchFamily="2" charset="-122"/>
              </a:rPr>
              <a:t>3</a:t>
            </a:r>
            <a:r>
              <a:rPr lang="zh-CN" altLang="zh-CN" sz="1600">
                <a:latin typeface="宋体" pitchFamily="2" charset="-122"/>
              </a:rPr>
              <a:t>、</a:t>
            </a:r>
            <a:r>
              <a:rPr lang="en-US" altLang="zh-CN" sz="1600">
                <a:latin typeface="宋体" pitchFamily="2" charset="-122"/>
              </a:rPr>
              <a:t>4</a:t>
            </a:r>
            <a:r>
              <a:rPr lang="zh-CN" altLang="zh-CN" sz="1600">
                <a:latin typeface="宋体" pitchFamily="2" charset="-122"/>
              </a:rPr>
              <a:t>分屏</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支持轮询，轮询时间可以任意设置</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拼屏、分屏、轮询可随意切换</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视频画面和双流画面，可任意指定屏幕输出</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en-US" sz="1600">
                <a:latin typeface="宋体" pitchFamily="2" charset="-122"/>
              </a:rPr>
              <a:t>支持</a:t>
            </a:r>
            <a:r>
              <a:rPr lang="zh-CN" altLang="zh-CN" sz="1600">
                <a:latin typeface="宋体" pitchFamily="2" charset="-122"/>
              </a:rPr>
              <a:t>视频名称</a:t>
            </a:r>
            <a:r>
              <a:rPr lang="zh-CN" altLang="zh-CN"/>
              <a:t>显示</a:t>
            </a:r>
            <a:r>
              <a:rPr lang="zh-CN" altLang="zh-CN" sz="1600">
                <a:latin typeface="宋体" pitchFamily="2" charset="-122"/>
              </a:rPr>
              <a:t>，视频名</a:t>
            </a:r>
            <a:r>
              <a:rPr lang="zh-CN" altLang="en-US" sz="1600">
                <a:latin typeface="宋体" pitchFamily="2" charset="-122"/>
              </a:rPr>
              <a:t>称</a:t>
            </a:r>
            <a:r>
              <a:rPr lang="zh-CN" altLang="zh-CN" sz="1600">
                <a:latin typeface="宋体" pitchFamily="2" charset="-122"/>
              </a:rPr>
              <a:t>的位置、颜色和大小可设置</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当视频数目多于</a:t>
            </a:r>
            <a:r>
              <a:rPr lang="en-US" altLang="zh-CN" sz="1600">
                <a:latin typeface="宋体" pitchFamily="2" charset="-122"/>
              </a:rPr>
              <a:t>MVDS</a:t>
            </a:r>
            <a:r>
              <a:rPr lang="zh-CN" altLang="zh-CN" sz="1600">
                <a:latin typeface="宋体" pitchFamily="2" charset="-122"/>
              </a:rPr>
              <a:t>输出时，可采用分屏和轮询模式</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视频源与显示设备比例</a:t>
            </a:r>
            <a:r>
              <a:rPr lang="en-US" altLang="zh-CN" sz="1600">
                <a:latin typeface="宋体" pitchFamily="2" charset="-122"/>
              </a:rPr>
              <a:t>(16</a:t>
            </a:r>
            <a:r>
              <a:rPr lang="zh-CN" altLang="zh-CN" sz="1600">
                <a:latin typeface="宋体" pitchFamily="2" charset="-122"/>
              </a:rPr>
              <a:t>：</a:t>
            </a:r>
            <a:r>
              <a:rPr lang="en-US" altLang="zh-CN" sz="1600">
                <a:latin typeface="宋体" pitchFamily="2" charset="-122"/>
              </a:rPr>
              <a:t>9</a:t>
            </a:r>
            <a:r>
              <a:rPr lang="zh-CN" altLang="zh-CN" sz="1600">
                <a:latin typeface="宋体" pitchFamily="2" charset="-122"/>
              </a:rPr>
              <a:t>或</a:t>
            </a:r>
            <a:r>
              <a:rPr lang="en-US" altLang="zh-CN" sz="1600">
                <a:latin typeface="宋体" pitchFamily="2" charset="-122"/>
              </a:rPr>
              <a:t>4</a:t>
            </a:r>
            <a:r>
              <a:rPr lang="zh-CN" altLang="zh-CN" sz="1600">
                <a:latin typeface="宋体" pitchFamily="2" charset="-122"/>
              </a:rPr>
              <a:t>：</a:t>
            </a:r>
            <a:r>
              <a:rPr lang="en-US" altLang="zh-CN" sz="1600">
                <a:latin typeface="宋体" pitchFamily="2" charset="-122"/>
              </a:rPr>
              <a:t>3)</a:t>
            </a:r>
            <a:r>
              <a:rPr lang="zh-CN" altLang="zh-CN" sz="1600">
                <a:latin typeface="宋体" pitchFamily="2" charset="-122"/>
              </a:rPr>
              <a:t>不一致时可实现全屏显示，保持比例</a:t>
            </a:r>
            <a:endParaRPr lang="en-US" altLang="zh-CN" sz="1600">
              <a:latin typeface="宋体" pitchFamily="2" charset="-122"/>
            </a:endParaRPr>
          </a:p>
          <a:p>
            <a:pPr eaLnBrk="1" hangingPunct="1">
              <a:lnSpc>
                <a:spcPct val="120000"/>
              </a:lnSpc>
              <a:buClr>
                <a:schemeClr val="tx2"/>
              </a:buClr>
              <a:buFont typeface="Wingdings" pitchFamily="2" charset="2"/>
              <a:buNone/>
            </a:pPr>
            <a:r>
              <a:rPr lang="en-US" altLang="zh-CN" sz="1600">
                <a:latin typeface="宋体" pitchFamily="2" charset="-122"/>
              </a:rPr>
              <a:t>  </a:t>
            </a:r>
            <a:r>
              <a:rPr lang="zh-CN" altLang="zh-CN" sz="1600">
                <a:latin typeface="宋体" pitchFamily="2" charset="-122"/>
              </a:rPr>
              <a:t>有黑边显示或保持比例无黑边裁剪显示</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支持不同网络中多组会议显示，即物理隔离的网络上的不同分组会议的视频</a:t>
            </a:r>
            <a:endParaRPr lang="zh-CN" altLang="en-US" sz="1600">
              <a:latin typeface="宋体" pitchFamily="2" charset="-122"/>
            </a:endParaRPr>
          </a:p>
          <a:p>
            <a:pPr eaLnBrk="1" hangingPunct="1">
              <a:lnSpc>
                <a:spcPct val="120000"/>
              </a:lnSpc>
              <a:buClr>
                <a:schemeClr val="tx2"/>
              </a:buClr>
              <a:buFont typeface="Wingdings" pitchFamily="2" charset="2"/>
              <a:buNone/>
            </a:pPr>
            <a:r>
              <a:rPr lang="zh-CN" altLang="en-US" sz="1600">
                <a:latin typeface="宋体" pitchFamily="2" charset="-122"/>
              </a:rPr>
              <a:t>  </a:t>
            </a:r>
            <a:r>
              <a:rPr lang="zh-CN" altLang="zh-CN" sz="1600">
                <a:latin typeface="宋体" pitchFamily="2" charset="-122"/>
              </a:rPr>
              <a:t>可同时显示在一台</a:t>
            </a:r>
            <a:r>
              <a:rPr lang="en-US" altLang="zh-CN" sz="1600">
                <a:latin typeface="宋体" pitchFamily="2" charset="-122"/>
              </a:rPr>
              <a:t>MVDS</a:t>
            </a:r>
            <a:r>
              <a:rPr lang="zh-CN" altLang="zh-CN" sz="1600">
                <a:latin typeface="宋体" pitchFamily="2" charset="-122"/>
              </a:rPr>
              <a:t>上</a:t>
            </a: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支持唇音同步调整</a:t>
            </a:r>
            <a:r>
              <a:rPr lang="en-US" altLang="zh-CN" sz="1600">
                <a:latin typeface="宋体" pitchFamily="2" charset="-122"/>
              </a:rPr>
              <a:t> </a:t>
            </a:r>
            <a:endParaRPr lang="zh-CN" altLang="zh-CN" sz="1600">
              <a:latin typeface="宋体" pitchFamily="2" charset="-122"/>
            </a:endParaRPr>
          </a:p>
          <a:p>
            <a:pPr eaLnBrk="1" hangingPunct="1">
              <a:lnSpc>
                <a:spcPct val="120000"/>
              </a:lnSpc>
              <a:buClr>
                <a:schemeClr val="tx2"/>
              </a:buClr>
              <a:buFont typeface="Wingdings" pitchFamily="2" charset="2"/>
              <a:buChar char="Ø"/>
            </a:pPr>
            <a:r>
              <a:rPr lang="en-US" altLang="zh-CN" sz="1600">
                <a:latin typeface="宋体" pitchFamily="2" charset="-122"/>
              </a:rPr>
              <a:t> </a:t>
            </a:r>
            <a:r>
              <a:rPr lang="zh-CN" altLang="zh-CN" sz="1600">
                <a:latin typeface="宋体" pitchFamily="2" charset="-122"/>
              </a:rPr>
              <a:t>支持多组会议的显示</a:t>
            </a:r>
          </a:p>
          <a:p>
            <a:pPr eaLnBrk="1" hangingPunct="1">
              <a:buClr>
                <a:schemeClr val="tx2"/>
              </a:buClr>
              <a:buFont typeface="Wingdings" pitchFamily="2" charset="2"/>
              <a:buChar char="Ø"/>
            </a:pPr>
            <a:endParaRPr lang="zh-CN" altLang="en-US" sz="1600">
              <a:latin typeface="Constantia" pitchFamily="18" charset="0"/>
            </a:endParaRPr>
          </a:p>
        </p:txBody>
      </p:sp>
      <p:sp>
        <p:nvSpPr>
          <p:cNvPr id="18435" name="TextBox 2"/>
          <p:cNvSpPr txBox="1">
            <a:spLocks noChangeArrowheads="1"/>
          </p:cNvSpPr>
          <p:nvPr/>
        </p:nvSpPr>
        <p:spPr bwMode="auto">
          <a:xfrm>
            <a:off x="676275" y="511175"/>
            <a:ext cx="2160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系统功能</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755650" y="1101725"/>
            <a:ext cx="7673975" cy="576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zh-CN" sz="1600">
                <a:latin typeface="宋体" pitchFamily="2" charset="-122"/>
              </a:rPr>
              <a:t>通信协议</a:t>
            </a:r>
            <a:r>
              <a:rPr lang="en-US" altLang="zh-CN" sz="1600">
                <a:latin typeface="宋体" pitchFamily="2" charset="-122"/>
              </a:rPr>
              <a:t> 	 H.323 V4</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a:t>
            </a:r>
            <a:r>
              <a:rPr lang="en-US" altLang="zh-CN" sz="1600">
                <a:latin typeface="宋体" pitchFamily="2" charset="-122"/>
              </a:rPr>
              <a:t>Q.931</a:t>
            </a:r>
            <a:r>
              <a:rPr lang="zh-CN" altLang="zh-CN" sz="1600">
                <a:latin typeface="宋体" pitchFamily="2" charset="-122"/>
              </a:rPr>
              <a:t>、</a:t>
            </a:r>
            <a:r>
              <a:rPr lang="en-US" altLang="zh-CN" sz="1600">
                <a:latin typeface="宋体" pitchFamily="2" charset="-122"/>
              </a:rPr>
              <a:t>H.225</a:t>
            </a:r>
            <a:r>
              <a:rPr lang="zh-CN" altLang="zh-CN" sz="1600">
                <a:latin typeface="宋体" pitchFamily="2" charset="-122"/>
              </a:rPr>
              <a:t>、</a:t>
            </a:r>
          </a:p>
          <a:p>
            <a:pPr eaLnBrk="1" hangingPunct="1">
              <a:lnSpc>
                <a:spcPct val="130000"/>
              </a:lnSpc>
            </a:pPr>
            <a:r>
              <a:rPr lang="en-US" altLang="zh-CN" sz="1600">
                <a:latin typeface="宋体" pitchFamily="2" charset="-122"/>
              </a:rPr>
              <a:t>                   H.245</a:t>
            </a:r>
            <a:r>
              <a:rPr lang="zh-CN" altLang="zh-CN" sz="1600">
                <a:latin typeface="宋体" pitchFamily="2" charset="-122"/>
              </a:rPr>
              <a:t>、</a:t>
            </a:r>
            <a:r>
              <a:rPr lang="en-US" altLang="zh-CN" sz="1600">
                <a:latin typeface="宋体" pitchFamily="2" charset="-122"/>
              </a:rPr>
              <a:t>TCP/IP</a:t>
            </a:r>
            <a:r>
              <a:rPr lang="zh-CN" altLang="zh-CN" sz="1600">
                <a:latin typeface="宋体" pitchFamily="2" charset="-122"/>
              </a:rPr>
              <a:t>、</a:t>
            </a:r>
            <a:r>
              <a:rPr lang="en-US" altLang="zh-CN" sz="1600">
                <a:latin typeface="宋体" pitchFamily="2" charset="-122"/>
              </a:rPr>
              <a:t>RTP/RTCP</a:t>
            </a:r>
            <a:r>
              <a:rPr lang="zh-CN" altLang="zh-CN" sz="1600">
                <a:latin typeface="宋体" pitchFamily="2" charset="-122"/>
              </a:rPr>
              <a:t>、</a:t>
            </a:r>
            <a:r>
              <a:rPr lang="en-US" altLang="zh-CN" sz="1600">
                <a:latin typeface="宋体" pitchFamily="2" charset="-122"/>
              </a:rPr>
              <a:t>H.239</a:t>
            </a:r>
            <a:endParaRPr lang="zh-CN" altLang="zh-CN" sz="1600">
              <a:latin typeface="宋体" pitchFamily="2" charset="-122"/>
            </a:endParaRPr>
          </a:p>
          <a:p>
            <a:pPr eaLnBrk="1" hangingPunct="1">
              <a:lnSpc>
                <a:spcPct val="130000"/>
              </a:lnSpc>
            </a:pPr>
            <a:r>
              <a:rPr lang="zh-CN" altLang="zh-CN" sz="1600">
                <a:latin typeface="宋体" pitchFamily="2" charset="-122"/>
              </a:rPr>
              <a:t>视频协议</a:t>
            </a:r>
            <a:r>
              <a:rPr lang="en-US" altLang="zh-CN" sz="1600">
                <a:latin typeface="宋体" pitchFamily="2" charset="-122"/>
              </a:rPr>
              <a:t> 	 H.261</a:t>
            </a:r>
            <a:r>
              <a:rPr lang="zh-CN" altLang="zh-CN" sz="1600">
                <a:latin typeface="宋体" pitchFamily="2" charset="-122"/>
              </a:rPr>
              <a:t>、</a:t>
            </a:r>
            <a:r>
              <a:rPr lang="en-US" altLang="zh-CN" sz="1600">
                <a:latin typeface="宋体" pitchFamily="2" charset="-122"/>
              </a:rPr>
              <a:t>H.263</a:t>
            </a:r>
            <a:r>
              <a:rPr lang="zh-CN" altLang="zh-CN" sz="1600">
                <a:latin typeface="宋体" pitchFamily="2" charset="-122"/>
              </a:rPr>
              <a:t>、</a:t>
            </a:r>
            <a:r>
              <a:rPr lang="en-US" altLang="zh-CN" sz="1600">
                <a:latin typeface="宋体" pitchFamily="2" charset="-122"/>
              </a:rPr>
              <a:t>H.264</a:t>
            </a:r>
            <a:r>
              <a:rPr lang="zh-CN" altLang="zh-CN" sz="1600">
                <a:latin typeface="宋体" pitchFamily="2" charset="-122"/>
              </a:rPr>
              <a:t>、</a:t>
            </a:r>
            <a:r>
              <a:rPr lang="en-US" altLang="zh-CN" sz="1600">
                <a:latin typeface="宋体" pitchFamily="2" charset="-122"/>
              </a:rPr>
              <a:t>H.264-hp Mpeg</a:t>
            </a:r>
            <a:endParaRPr lang="zh-CN" altLang="zh-CN" sz="1600">
              <a:latin typeface="宋体" pitchFamily="2" charset="-122"/>
            </a:endParaRPr>
          </a:p>
          <a:p>
            <a:pPr eaLnBrk="1" hangingPunct="1">
              <a:lnSpc>
                <a:spcPct val="130000"/>
              </a:lnSpc>
            </a:pPr>
            <a:r>
              <a:rPr lang="zh-CN" altLang="zh-CN" sz="1600">
                <a:latin typeface="宋体" pitchFamily="2" charset="-122"/>
              </a:rPr>
              <a:t>视频格式</a:t>
            </a:r>
            <a:r>
              <a:rPr lang="en-US" altLang="zh-CN" sz="1600">
                <a:latin typeface="宋体" pitchFamily="2" charset="-122"/>
              </a:rPr>
              <a:t>   	 CIF</a:t>
            </a:r>
            <a:r>
              <a:rPr lang="zh-CN" altLang="zh-CN" sz="1600">
                <a:latin typeface="宋体" pitchFamily="2" charset="-122"/>
              </a:rPr>
              <a:t>、</a:t>
            </a:r>
            <a:r>
              <a:rPr lang="en-US" altLang="zh-CN" sz="1600">
                <a:latin typeface="宋体" pitchFamily="2" charset="-122"/>
              </a:rPr>
              <a:t>4CIF</a:t>
            </a:r>
            <a:r>
              <a:rPr lang="zh-CN" altLang="zh-CN" sz="1600">
                <a:latin typeface="宋体" pitchFamily="2" charset="-122"/>
              </a:rPr>
              <a:t>、</a:t>
            </a:r>
            <a:r>
              <a:rPr lang="en-US" altLang="zh-CN" sz="1600">
                <a:latin typeface="宋体" pitchFamily="2" charset="-122"/>
              </a:rPr>
              <a:t>720P</a:t>
            </a:r>
            <a:r>
              <a:rPr lang="zh-CN" altLang="zh-CN" sz="1600">
                <a:latin typeface="宋体" pitchFamily="2" charset="-122"/>
              </a:rPr>
              <a:t>、</a:t>
            </a:r>
            <a:r>
              <a:rPr lang="en-US" altLang="zh-CN" sz="1600">
                <a:latin typeface="宋体" pitchFamily="2" charset="-122"/>
              </a:rPr>
              <a:t>1080P</a:t>
            </a:r>
            <a:r>
              <a:rPr lang="zh-CN" altLang="zh-CN" sz="1600">
                <a:latin typeface="宋体" pitchFamily="2" charset="-122"/>
              </a:rPr>
              <a:t>、</a:t>
            </a:r>
            <a:r>
              <a:rPr lang="en-US" altLang="zh-CN" sz="1600">
                <a:latin typeface="宋体" pitchFamily="2" charset="-122"/>
              </a:rPr>
              <a:t>VGA</a:t>
            </a:r>
            <a:r>
              <a:rPr lang="zh-CN" altLang="zh-CN" sz="1600">
                <a:latin typeface="宋体" pitchFamily="2" charset="-122"/>
              </a:rPr>
              <a:t>、</a:t>
            </a:r>
            <a:r>
              <a:rPr lang="en-US" altLang="zh-CN" sz="1600">
                <a:latin typeface="宋体" pitchFamily="2" charset="-122"/>
              </a:rPr>
              <a:t>SVGA</a:t>
            </a:r>
            <a:r>
              <a:rPr lang="zh-CN" altLang="zh-CN" sz="1600">
                <a:latin typeface="宋体" pitchFamily="2" charset="-122"/>
              </a:rPr>
              <a:t>、</a:t>
            </a:r>
            <a:r>
              <a:rPr lang="en-US" altLang="zh-CN" sz="1600">
                <a:latin typeface="宋体" pitchFamily="2" charset="-122"/>
              </a:rPr>
              <a:t>XVGA</a:t>
            </a:r>
            <a:endParaRPr lang="zh-CN" altLang="zh-CN" sz="1600">
              <a:latin typeface="宋体" pitchFamily="2" charset="-122"/>
            </a:endParaRPr>
          </a:p>
          <a:p>
            <a:pPr eaLnBrk="1" hangingPunct="1">
              <a:lnSpc>
                <a:spcPct val="130000"/>
              </a:lnSpc>
            </a:pPr>
            <a:r>
              <a:rPr lang="zh-CN" altLang="zh-CN" sz="1600">
                <a:latin typeface="宋体" pitchFamily="2" charset="-122"/>
              </a:rPr>
              <a:t>视频输出</a:t>
            </a:r>
            <a:r>
              <a:rPr lang="en-US" altLang="zh-CN" sz="1600">
                <a:latin typeface="宋体" pitchFamily="2" charset="-122"/>
              </a:rPr>
              <a:t> 	 14</a:t>
            </a:r>
            <a:r>
              <a:rPr lang="zh-CN" altLang="zh-CN" sz="1600">
                <a:latin typeface="宋体" pitchFamily="2" charset="-122"/>
              </a:rPr>
              <a:t>路</a:t>
            </a:r>
            <a:r>
              <a:rPr lang="en-US" altLang="zh-CN" sz="1600">
                <a:latin typeface="宋体" pitchFamily="2" charset="-122"/>
              </a:rPr>
              <a:t>DVI </a:t>
            </a:r>
            <a:endParaRPr lang="zh-CN" altLang="zh-CN" sz="1600">
              <a:latin typeface="宋体" pitchFamily="2" charset="-122"/>
            </a:endParaRPr>
          </a:p>
          <a:p>
            <a:pPr eaLnBrk="1" hangingPunct="1">
              <a:lnSpc>
                <a:spcPct val="130000"/>
              </a:lnSpc>
            </a:pPr>
            <a:r>
              <a:rPr lang="zh-CN" altLang="zh-CN" sz="1600">
                <a:latin typeface="宋体" pitchFamily="2" charset="-122"/>
              </a:rPr>
              <a:t>分</a:t>
            </a:r>
            <a:r>
              <a:rPr lang="zh-CN" altLang="en-US" sz="1600">
                <a:latin typeface="宋体" pitchFamily="2" charset="-122"/>
              </a:rPr>
              <a:t>辨</a:t>
            </a:r>
            <a:r>
              <a:rPr lang="zh-CN" altLang="zh-CN" sz="1600">
                <a:latin typeface="宋体" pitchFamily="2" charset="-122"/>
              </a:rPr>
              <a:t>率</a:t>
            </a:r>
            <a:r>
              <a:rPr lang="en-US" altLang="zh-CN" sz="1600">
                <a:latin typeface="宋体" pitchFamily="2" charset="-122"/>
              </a:rPr>
              <a:t> 	          1024</a:t>
            </a:r>
            <a:r>
              <a:rPr lang="zh-CN" altLang="zh-CN" sz="1600">
                <a:latin typeface="宋体" pitchFamily="2" charset="-122"/>
              </a:rPr>
              <a:t>×</a:t>
            </a:r>
            <a:r>
              <a:rPr lang="en-US" altLang="zh-CN" sz="1600">
                <a:latin typeface="宋体" pitchFamily="2" charset="-122"/>
              </a:rPr>
              <a:t>768</a:t>
            </a:r>
            <a:r>
              <a:rPr lang="zh-CN" altLang="zh-CN" sz="1600">
                <a:latin typeface="宋体" pitchFamily="2" charset="-122"/>
              </a:rPr>
              <a:t>、</a:t>
            </a:r>
            <a:r>
              <a:rPr lang="en-US" altLang="zh-CN" sz="1600">
                <a:latin typeface="宋体" pitchFamily="2" charset="-122"/>
              </a:rPr>
              <a:t>1280</a:t>
            </a:r>
            <a:r>
              <a:rPr lang="zh-CN" altLang="zh-CN" sz="1600">
                <a:latin typeface="宋体" pitchFamily="2" charset="-122"/>
              </a:rPr>
              <a:t>×</a:t>
            </a:r>
            <a:r>
              <a:rPr lang="en-US" altLang="zh-CN" sz="1600">
                <a:latin typeface="宋体" pitchFamily="2" charset="-122"/>
              </a:rPr>
              <a:t>720</a:t>
            </a:r>
            <a:r>
              <a:rPr lang="zh-CN" altLang="zh-CN" sz="1600">
                <a:latin typeface="宋体" pitchFamily="2" charset="-122"/>
              </a:rPr>
              <a:t>、</a:t>
            </a:r>
            <a:r>
              <a:rPr lang="en-US" altLang="zh-CN" sz="1600">
                <a:latin typeface="宋体" pitchFamily="2" charset="-122"/>
              </a:rPr>
              <a:t>1600</a:t>
            </a:r>
            <a:r>
              <a:rPr lang="zh-CN" altLang="zh-CN" sz="1600">
                <a:latin typeface="宋体" pitchFamily="2" charset="-122"/>
              </a:rPr>
              <a:t>×</a:t>
            </a:r>
            <a:r>
              <a:rPr lang="en-US" altLang="zh-CN" sz="1600">
                <a:latin typeface="宋体" pitchFamily="2" charset="-122"/>
              </a:rPr>
              <a:t>1200</a:t>
            </a:r>
            <a:r>
              <a:rPr lang="zh-CN" altLang="zh-CN" sz="1600">
                <a:latin typeface="宋体" pitchFamily="2" charset="-122"/>
              </a:rPr>
              <a:t>、</a:t>
            </a:r>
            <a:r>
              <a:rPr lang="en-US" altLang="zh-CN" sz="1600">
                <a:latin typeface="宋体" pitchFamily="2" charset="-122"/>
              </a:rPr>
              <a:t>1920</a:t>
            </a:r>
            <a:r>
              <a:rPr lang="zh-CN" altLang="zh-CN" sz="1600">
                <a:latin typeface="宋体" pitchFamily="2" charset="-122"/>
              </a:rPr>
              <a:t>×</a:t>
            </a:r>
            <a:r>
              <a:rPr lang="en-US" altLang="zh-CN" sz="1600">
                <a:latin typeface="宋体" pitchFamily="2" charset="-122"/>
              </a:rPr>
              <a:t>1080          </a:t>
            </a:r>
            <a:endParaRPr lang="zh-CN" altLang="zh-CN" sz="1600">
              <a:latin typeface="宋体" pitchFamily="2" charset="-122"/>
            </a:endParaRPr>
          </a:p>
          <a:p>
            <a:pPr eaLnBrk="1" hangingPunct="1">
              <a:lnSpc>
                <a:spcPct val="130000"/>
              </a:lnSpc>
            </a:pPr>
            <a:r>
              <a:rPr lang="zh-CN" altLang="zh-CN" sz="1600">
                <a:latin typeface="宋体" pitchFamily="2" charset="-122"/>
              </a:rPr>
              <a:t>带宽范围</a:t>
            </a:r>
            <a:r>
              <a:rPr lang="en-US" altLang="zh-CN" sz="1600">
                <a:latin typeface="宋体" pitchFamily="2" charset="-122"/>
              </a:rPr>
              <a:t> 	 128K-10M </a:t>
            </a:r>
            <a:endParaRPr lang="zh-CN" altLang="zh-CN" sz="1600">
              <a:latin typeface="宋体" pitchFamily="2" charset="-122"/>
            </a:endParaRPr>
          </a:p>
          <a:p>
            <a:pPr eaLnBrk="1" hangingPunct="1">
              <a:lnSpc>
                <a:spcPct val="130000"/>
              </a:lnSpc>
            </a:pPr>
            <a:r>
              <a:rPr lang="zh-CN" altLang="zh-CN" sz="1600">
                <a:latin typeface="宋体" pitchFamily="2" charset="-122"/>
              </a:rPr>
              <a:t>网络接口</a:t>
            </a:r>
            <a:r>
              <a:rPr lang="en-US" altLang="zh-CN" sz="1600">
                <a:latin typeface="宋体" pitchFamily="2" charset="-122"/>
              </a:rPr>
              <a:t>   	 10/100/1000M</a:t>
            </a:r>
            <a:r>
              <a:rPr lang="zh-CN" altLang="zh-CN" sz="1600">
                <a:latin typeface="宋体" pitchFamily="2" charset="-122"/>
              </a:rPr>
              <a:t>自适应×</a:t>
            </a:r>
            <a:r>
              <a:rPr lang="en-US" altLang="zh-CN" sz="1600">
                <a:latin typeface="宋体" pitchFamily="2" charset="-122"/>
              </a:rPr>
              <a:t>2 </a:t>
            </a:r>
            <a:endParaRPr lang="zh-CN" altLang="zh-CN" sz="1600">
              <a:latin typeface="宋体" pitchFamily="2" charset="-122"/>
            </a:endParaRPr>
          </a:p>
          <a:p>
            <a:pPr eaLnBrk="1" hangingPunct="1">
              <a:lnSpc>
                <a:spcPct val="130000"/>
              </a:lnSpc>
            </a:pPr>
            <a:r>
              <a:rPr lang="zh-CN" altLang="zh-CN" sz="1600">
                <a:latin typeface="宋体" pitchFamily="2" charset="-122"/>
              </a:rPr>
              <a:t>控制方式</a:t>
            </a:r>
            <a:r>
              <a:rPr lang="en-US" altLang="zh-CN" sz="1600">
                <a:latin typeface="宋体" pitchFamily="2" charset="-122"/>
              </a:rPr>
              <a:t> 	 Web</a:t>
            </a:r>
            <a:r>
              <a:rPr lang="zh-CN" altLang="zh-CN" sz="1600">
                <a:latin typeface="宋体" pitchFamily="2" charset="-122"/>
              </a:rPr>
              <a:t>浏览器</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扩容能力</a:t>
            </a:r>
            <a:r>
              <a:rPr lang="en-US" altLang="zh-CN" sz="1600">
                <a:latin typeface="宋体" pitchFamily="2" charset="-122"/>
              </a:rPr>
              <a:t>   	 </a:t>
            </a:r>
            <a:r>
              <a:rPr lang="zh-CN" altLang="zh-CN" sz="1600">
                <a:latin typeface="宋体" pitchFamily="2" charset="-122"/>
              </a:rPr>
              <a:t>可多台堆叠</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支持系统</a:t>
            </a:r>
            <a:r>
              <a:rPr lang="en-US" altLang="zh-CN" sz="1600">
                <a:latin typeface="宋体" pitchFamily="2" charset="-122"/>
              </a:rPr>
              <a:t>   	 </a:t>
            </a:r>
            <a:r>
              <a:rPr lang="zh-CN" altLang="zh-CN" sz="1600">
                <a:latin typeface="宋体" pitchFamily="2" charset="-122"/>
              </a:rPr>
              <a:t>所有符合</a:t>
            </a:r>
            <a:r>
              <a:rPr lang="en-US" altLang="zh-CN" sz="1600">
                <a:latin typeface="宋体" pitchFamily="2" charset="-122"/>
              </a:rPr>
              <a:t>H.323</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标准系统</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体积</a:t>
            </a:r>
            <a:r>
              <a:rPr lang="en-US" altLang="zh-CN" sz="1600">
                <a:latin typeface="宋体" pitchFamily="2" charset="-122"/>
              </a:rPr>
              <a:t>  	          500mm</a:t>
            </a:r>
            <a:r>
              <a:rPr lang="zh-CN" altLang="zh-CN" sz="1600">
                <a:latin typeface="宋体" pitchFamily="2" charset="-122"/>
              </a:rPr>
              <a:t>×</a:t>
            </a:r>
            <a:r>
              <a:rPr lang="en-US" altLang="zh-CN" sz="1600">
                <a:latin typeface="宋体" pitchFamily="2" charset="-122"/>
              </a:rPr>
              <a:t>430mm</a:t>
            </a:r>
            <a:r>
              <a:rPr lang="zh-CN" altLang="zh-CN" sz="1600">
                <a:latin typeface="宋体" pitchFamily="2" charset="-122"/>
              </a:rPr>
              <a:t>×</a:t>
            </a:r>
            <a:r>
              <a:rPr lang="en-US" altLang="zh-CN" sz="1600">
                <a:latin typeface="宋体" pitchFamily="2" charset="-122"/>
              </a:rPr>
              <a:t>132mm </a:t>
            </a:r>
            <a:endParaRPr lang="zh-CN" altLang="zh-CN" sz="1600">
              <a:latin typeface="宋体" pitchFamily="2" charset="-122"/>
            </a:endParaRPr>
          </a:p>
          <a:p>
            <a:pPr eaLnBrk="1" hangingPunct="1">
              <a:lnSpc>
                <a:spcPct val="130000"/>
              </a:lnSpc>
            </a:pPr>
            <a:r>
              <a:rPr lang="zh-CN" altLang="zh-CN" sz="1600">
                <a:latin typeface="宋体" pitchFamily="2" charset="-122"/>
              </a:rPr>
              <a:t>重量 </a:t>
            </a:r>
            <a:r>
              <a:rPr lang="en-US" altLang="zh-CN" sz="1600">
                <a:latin typeface="宋体" pitchFamily="2" charset="-122"/>
              </a:rPr>
              <a:t>	          8Kg </a:t>
            </a:r>
            <a:endParaRPr lang="zh-CN" altLang="zh-CN" sz="1600">
              <a:latin typeface="宋体" pitchFamily="2" charset="-122"/>
            </a:endParaRPr>
          </a:p>
          <a:p>
            <a:pPr eaLnBrk="1" hangingPunct="1">
              <a:lnSpc>
                <a:spcPct val="130000"/>
              </a:lnSpc>
            </a:pPr>
            <a:r>
              <a:rPr lang="zh-CN" altLang="zh-CN" sz="1600">
                <a:latin typeface="宋体" pitchFamily="2" charset="-122"/>
              </a:rPr>
              <a:t>工作温度</a:t>
            </a:r>
            <a:r>
              <a:rPr lang="en-US" altLang="zh-CN" sz="1600">
                <a:latin typeface="宋体" pitchFamily="2" charset="-122"/>
              </a:rPr>
              <a:t>   	 -20</a:t>
            </a:r>
            <a:r>
              <a:rPr lang="zh-CN" altLang="zh-CN" sz="1600">
                <a:latin typeface="宋体" pitchFamily="2" charset="-122"/>
              </a:rPr>
              <a:t>℃～</a:t>
            </a:r>
            <a:r>
              <a:rPr lang="en-US" altLang="zh-CN" sz="1600">
                <a:latin typeface="宋体" pitchFamily="2" charset="-122"/>
              </a:rPr>
              <a:t>40</a:t>
            </a:r>
            <a:r>
              <a:rPr lang="zh-CN" altLang="zh-CN" sz="1600">
                <a:latin typeface="宋体" pitchFamily="2" charset="-122"/>
              </a:rPr>
              <a:t>℃</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工作湿度</a:t>
            </a:r>
            <a:r>
              <a:rPr lang="en-US" altLang="zh-CN" sz="1600">
                <a:latin typeface="宋体" pitchFamily="2" charset="-122"/>
              </a:rPr>
              <a:t> 	 30%</a:t>
            </a:r>
            <a:r>
              <a:rPr lang="zh-CN" altLang="zh-CN" sz="1600">
                <a:latin typeface="宋体" pitchFamily="2" charset="-122"/>
              </a:rPr>
              <a:t>～</a:t>
            </a:r>
            <a:r>
              <a:rPr lang="en-US" altLang="zh-CN" sz="1600">
                <a:latin typeface="宋体" pitchFamily="2" charset="-122"/>
              </a:rPr>
              <a:t>90%</a:t>
            </a:r>
            <a:r>
              <a:rPr lang="zh-CN" altLang="zh-CN" sz="1600">
                <a:latin typeface="宋体" pitchFamily="2" charset="-122"/>
              </a:rPr>
              <a:t>非凝结</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电源</a:t>
            </a:r>
            <a:r>
              <a:rPr lang="en-US" altLang="zh-CN" sz="1600">
                <a:latin typeface="宋体" pitchFamily="2" charset="-122"/>
              </a:rPr>
              <a:t>   	          </a:t>
            </a:r>
            <a:r>
              <a:rPr lang="zh-CN" altLang="zh-CN" sz="1600">
                <a:latin typeface="宋体" pitchFamily="2" charset="-122"/>
              </a:rPr>
              <a:t>交流</a:t>
            </a:r>
            <a:r>
              <a:rPr lang="en-US" altLang="zh-CN" sz="1600">
                <a:latin typeface="宋体" pitchFamily="2" charset="-122"/>
              </a:rPr>
              <a:t>110V</a:t>
            </a:r>
            <a:r>
              <a:rPr lang="zh-CN" altLang="zh-CN" sz="1600">
                <a:latin typeface="宋体" pitchFamily="2" charset="-122"/>
              </a:rPr>
              <a:t>～</a:t>
            </a:r>
            <a:r>
              <a:rPr lang="en-US" altLang="zh-CN" sz="1600">
                <a:latin typeface="宋体" pitchFamily="2" charset="-122"/>
              </a:rPr>
              <a:t>240V</a:t>
            </a:r>
            <a:r>
              <a:rPr lang="zh-CN" altLang="zh-CN" sz="1600">
                <a:latin typeface="宋体" pitchFamily="2" charset="-122"/>
              </a:rPr>
              <a:t>，</a:t>
            </a:r>
            <a:r>
              <a:rPr lang="en-US" altLang="zh-CN" sz="1600">
                <a:latin typeface="宋体" pitchFamily="2" charset="-122"/>
              </a:rPr>
              <a:t>50/60Hz </a:t>
            </a:r>
            <a:endParaRPr lang="zh-CN" altLang="zh-CN" sz="1600">
              <a:latin typeface="宋体" pitchFamily="2" charset="-122"/>
            </a:endParaRPr>
          </a:p>
          <a:p>
            <a:pPr eaLnBrk="1" hangingPunct="1">
              <a:lnSpc>
                <a:spcPct val="130000"/>
              </a:lnSpc>
            </a:pPr>
            <a:r>
              <a:rPr lang="zh-CN" altLang="zh-CN" sz="1600">
                <a:latin typeface="宋体" pitchFamily="2" charset="-122"/>
              </a:rPr>
              <a:t>最大功率</a:t>
            </a:r>
            <a:r>
              <a:rPr lang="en-US" altLang="zh-CN" sz="1600">
                <a:latin typeface="宋体" pitchFamily="2" charset="-122"/>
              </a:rPr>
              <a:t>  	 200W</a:t>
            </a:r>
            <a:endParaRPr lang="zh-CN" altLang="zh-CN" sz="1600">
              <a:latin typeface="宋体" pitchFamily="2" charset="-122"/>
            </a:endParaRPr>
          </a:p>
          <a:p>
            <a:pPr eaLnBrk="1" hangingPunct="1"/>
            <a:endParaRPr lang="zh-CN" altLang="en-US">
              <a:latin typeface="Constantia" pitchFamily="18" charset="0"/>
            </a:endParaRPr>
          </a:p>
        </p:txBody>
      </p:sp>
      <p:sp>
        <p:nvSpPr>
          <p:cNvPr id="3" name="TextBox 2"/>
          <p:cNvSpPr txBox="1"/>
          <p:nvPr/>
        </p:nvSpPr>
        <p:spPr>
          <a:xfrm>
            <a:off x="755650" y="708025"/>
            <a:ext cx="1206500" cy="396875"/>
          </a:xfrm>
          <a:prstGeom prst="rect">
            <a:avLst/>
          </a:prstGeom>
          <a:noFill/>
        </p:spPr>
        <p:txBody>
          <a:bodyPr wrap="none">
            <a:spAutoFit/>
          </a:bodyPr>
          <a:lstStyle/>
          <a:p>
            <a:pPr fontAlgn="auto">
              <a:spcBef>
                <a:spcPts val="0"/>
              </a:spcBef>
              <a:spcAft>
                <a:spcPts val="0"/>
              </a:spcAft>
              <a:defRPr/>
            </a:pPr>
            <a:r>
              <a:rPr lang="zh-CN" altLang="en-US" sz="2000" b="1" dirty="0">
                <a:latin typeface="+mn-ea"/>
                <a:ea typeface="+mn-ea"/>
              </a:rPr>
              <a:t>技术参数</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2988" y="404813"/>
            <a:ext cx="1104900" cy="366712"/>
          </a:xfrm>
          <a:prstGeom prst="rect">
            <a:avLst/>
          </a:prstGeom>
          <a:noFill/>
        </p:spPr>
        <p:txBody>
          <a:bodyPr wrap="none">
            <a:spAutoFit/>
          </a:bodyPr>
          <a:lstStyle/>
          <a:p>
            <a:pPr fontAlgn="auto">
              <a:spcBef>
                <a:spcPts val="0"/>
              </a:spcBef>
              <a:spcAft>
                <a:spcPts val="0"/>
              </a:spcAft>
              <a:defRPr/>
            </a:pPr>
            <a:r>
              <a:rPr lang="zh-CN" altLang="en-US" b="1" dirty="0">
                <a:latin typeface="+mn-ea"/>
                <a:ea typeface="+mn-ea"/>
              </a:rPr>
              <a:t>操作界面</a:t>
            </a:r>
          </a:p>
        </p:txBody>
      </p:sp>
      <p:pic>
        <p:nvPicPr>
          <p:cNvPr id="2048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112838"/>
            <a:ext cx="778192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1"/>
          <p:cNvSpPr>
            <a:spLocks noChangeArrowheads="1"/>
          </p:cNvSpPr>
          <p:nvPr/>
        </p:nvSpPr>
        <p:spPr bwMode="auto">
          <a:xfrm>
            <a:off x="844550" y="981075"/>
            <a:ext cx="7504113" cy="571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75000"/>
              </a:lnSpc>
            </a:pPr>
            <a:r>
              <a:rPr lang="zh-CN" altLang="en-US" sz="1600" b="1">
                <a:latin typeface="宋体" pitchFamily="2" charset="-122"/>
              </a:rPr>
              <a:t>客户需求：</a:t>
            </a:r>
          </a:p>
          <a:p>
            <a:pPr>
              <a:lnSpc>
                <a:spcPct val="175000"/>
              </a:lnSpc>
            </a:pPr>
            <a:r>
              <a:rPr lang="zh-CN" altLang="en-US" sz="1600">
                <a:latin typeface="宋体" pitchFamily="2" charset="-122"/>
              </a:rPr>
              <a:t>    视频会议系统由一台</a:t>
            </a:r>
            <a:r>
              <a:rPr lang="en-US" altLang="zh-CN" sz="1600">
                <a:latin typeface="宋体" pitchFamily="2" charset="-122"/>
              </a:rPr>
              <a:t>MCU</a:t>
            </a:r>
            <a:r>
              <a:rPr lang="zh-CN" altLang="en-US" sz="1600">
                <a:latin typeface="宋体" pitchFamily="2" charset="-122"/>
              </a:rPr>
              <a:t>和</a:t>
            </a:r>
            <a:r>
              <a:rPr lang="en-US" altLang="zh-CN" sz="1600">
                <a:latin typeface="宋体" pitchFamily="2" charset="-122"/>
              </a:rPr>
              <a:t>28</a:t>
            </a:r>
            <a:r>
              <a:rPr lang="zh-CN" altLang="en-US" sz="1600">
                <a:latin typeface="宋体" pitchFamily="2" charset="-122"/>
              </a:rPr>
              <a:t>台视频会议终端组成，要求与原系统</a:t>
            </a:r>
            <a:r>
              <a:rPr lang="en-US" altLang="zh-CN" sz="1600">
                <a:latin typeface="宋体" pitchFamily="2" charset="-122"/>
              </a:rPr>
              <a:t>MCU</a:t>
            </a:r>
            <a:r>
              <a:rPr lang="zh-CN" altLang="en-US" sz="1600">
                <a:latin typeface="宋体" pitchFamily="2" charset="-122"/>
              </a:rPr>
              <a:t>及视频终端无缝融合，支持</a:t>
            </a:r>
            <a:r>
              <a:rPr lang="en-US" altLang="zh-CN" sz="1600">
                <a:latin typeface="宋体" pitchFamily="2" charset="-122"/>
              </a:rPr>
              <a:t>1080P</a:t>
            </a:r>
            <a:r>
              <a:rPr lang="zh-CN" altLang="en-US" sz="1600">
                <a:latin typeface="宋体" pitchFamily="2" charset="-122"/>
              </a:rPr>
              <a:t>、</a:t>
            </a:r>
            <a:r>
              <a:rPr lang="en-US" altLang="zh-CN" sz="1600">
                <a:latin typeface="宋体" pitchFamily="2" charset="-122"/>
              </a:rPr>
              <a:t>720P</a:t>
            </a:r>
            <a:r>
              <a:rPr lang="zh-CN" altLang="en-US" sz="1600">
                <a:latin typeface="宋体" pitchFamily="2" charset="-122"/>
              </a:rPr>
              <a:t>高清视频及向下兼容</a:t>
            </a:r>
            <a:r>
              <a:rPr lang="en-US" altLang="zh-CN" sz="1600">
                <a:latin typeface="宋体" pitchFamily="2" charset="-122"/>
              </a:rPr>
              <a:t>4CIF</a:t>
            </a:r>
            <a:r>
              <a:rPr lang="zh-CN" altLang="en-US" sz="1600">
                <a:latin typeface="宋体" pitchFamily="2" charset="-122"/>
              </a:rPr>
              <a:t>等标清视频解码。满足</a:t>
            </a:r>
            <a:r>
              <a:rPr lang="en-US" altLang="zh-CN" sz="1600">
                <a:latin typeface="宋体" pitchFamily="2" charset="-122"/>
              </a:rPr>
              <a:t>28</a:t>
            </a:r>
            <a:r>
              <a:rPr lang="zh-CN" altLang="en-US" sz="1600">
                <a:latin typeface="宋体" pitchFamily="2" charset="-122"/>
              </a:rPr>
              <a:t>路视频会议终端信号同时解码，输出到大屏上，接口满足</a:t>
            </a:r>
            <a:r>
              <a:rPr lang="en-US" altLang="zh-CN" sz="1600">
                <a:latin typeface="宋体" pitchFamily="2" charset="-122"/>
              </a:rPr>
              <a:t>DVI</a:t>
            </a:r>
            <a:r>
              <a:rPr lang="zh-CN" altLang="en-US" sz="1600">
                <a:latin typeface="宋体" pitchFamily="2" charset="-122"/>
              </a:rPr>
              <a:t>、</a:t>
            </a:r>
            <a:r>
              <a:rPr lang="en-US" altLang="zh-CN" sz="1600">
                <a:latin typeface="宋体" pitchFamily="2" charset="-122"/>
              </a:rPr>
              <a:t>HDMI</a:t>
            </a:r>
            <a:r>
              <a:rPr lang="zh-CN" altLang="en-US" sz="1600">
                <a:latin typeface="宋体" pitchFamily="2" charset="-122"/>
              </a:rPr>
              <a:t>和</a:t>
            </a:r>
            <a:r>
              <a:rPr lang="en-US" altLang="zh-CN" sz="1600">
                <a:latin typeface="宋体" pitchFamily="2" charset="-122"/>
              </a:rPr>
              <a:t>VGA</a:t>
            </a:r>
            <a:r>
              <a:rPr lang="zh-CN" altLang="en-US" sz="1600">
                <a:latin typeface="宋体" pitchFamily="2" charset="-122"/>
              </a:rPr>
              <a:t>。客户希望把监控系统接入到视频会议系统中。</a:t>
            </a:r>
          </a:p>
          <a:p>
            <a:pPr>
              <a:lnSpc>
                <a:spcPct val="175000"/>
              </a:lnSpc>
            </a:pPr>
            <a:r>
              <a:rPr lang="zh-CN" altLang="en-US" sz="1600" b="1">
                <a:latin typeface="宋体" pitchFamily="2" charset="-122"/>
              </a:rPr>
              <a:t>方案解析：</a:t>
            </a:r>
          </a:p>
          <a:p>
            <a:pPr>
              <a:lnSpc>
                <a:spcPct val="175000"/>
              </a:lnSpc>
            </a:pPr>
            <a:r>
              <a:rPr lang="zh-CN" altLang="en-US" sz="1600">
                <a:latin typeface="宋体" pitchFamily="2" charset="-122"/>
              </a:rPr>
              <a:t>    在该方案中采用了</a:t>
            </a:r>
            <a:r>
              <a:rPr lang="en-US" altLang="zh-CN" sz="1600">
                <a:latin typeface="宋体" pitchFamily="2" charset="-122"/>
              </a:rPr>
              <a:t>3</a:t>
            </a:r>
            <a:r>
              <a:rPr lang="zh-CN" altLang="en-US" sz="1600">
                <a:latin typeface="宋体" pitchFamily="2" charset="-122"/>
              </a:rPr>
              <a:t>台</a:t>
            </a:r>
            <a:r>
              <a:rPr lang="en-US" altLang="zh-CN" sz="1600">
                <a:latin typeface="宋体" pitchFamily="2" charset="-122"/>
              </a:rPr>
              <a:t>MVDS-7010</a:t>
            </a:r>
            <a:r>
              <a:rPr lang="zh-CN" altLang="en-US" sz="1600">
                <a:latin typeface="宋体" pitchFamily="2" charset="-122"/>
              </a:rPr>
              <a:t>高清电视墙服务器堆叠，提供在功能及用户控制界面上等同于单台</a:t>
            </a:r>
            <a:r>
              <a:rPr lang="en-US" altLang="zh-CN" sz="1600">
                <a:latin typeface="宋体" pitchFamily="2" charset="-122"/>
              </a:rPr>
              <a:t>30</a:t>
            </a:r>
            <a:r>
              <a:rPr lang="zh-CN" altLang="en-US" sz="1600">
                <a:latin typeface="宋体" pitchFamily="2" charset="-122"/>
              </a:rPr>
              <a:t>路输出的高清电视墙设备。通过电视墙服务器可以同时观看</a:t>
            </a:r>
            <a:r>
              <a:rPr lang="en-US" altLang="zh-CN" sz="1600">
                <a:latin typeface="宋体" pitchFamily="2" charset="-122"/>
              </a:rPr>
              <a:t>28</a:t>
            </a:r>
            <a:r>
              <a:rPr lang="zh-CN" altLang="en-US" sz="1600">
                <a:latin typeface="宋体" pitchFamily="2" charset="-122"/>
              </a:rPr>
              <a:t>个会场的实时场景，同时提供</a:t>
            </a:r>
            <a:r>
              <a:rPr lang="en-US" altLang="zh-CN" sz="1600">
                <a:latin typeface="宋体" pitchFamily="2" charset="-122"/>
              </a:rPr>
              <a:t>1</a:t>
            </a:r>
            <a:r>
              <a:rPr lang="zh-CN" altLang="en-US" sz="1600">
                <a:latin typeface="宋体" pitchFamily="2" charset="-122"/>
              </a:rPr>
              <a:t>路会议双流的显示， </a:t>
            </a:r>
            <a:r>
              <a:rPr lang="en-US" altLang="zh-CN" sz="1600">
                <a:latin typeface="宋体" pitchFamily="2" charset="-122"/>
              </a:rPr>
              <a:t>1</a:t>
            </a:r>
            <a:r>
              <a:rPr lang="zh-CN" altLang="en-US" sz="1600">
                <a:latin typeface="宋体" pitchFamily="2" charset="-122"/>
              </a:rPr>
              <a:t>路远端监控信号、</a:t>
            </a:r>
            <a:r>
              <a:rPr lang="en-US" altLang="zh-CN" sz="1600">
                <a:latin typeface="宋体" pitchFamily="2" charset="-122"/>
              </a:rPr>
              <a:t>DVD</a:t>
            </a:r>
            <a:r>
              <a:rPr lang="zh-CN" altLang="en-US" sz="1600">
                <a:latin typeface="宋体" pitchFamily="2" charset="-122"/>
              </a:rPr>
              <a:t>或者培训资料的接入显示，且每一个端口可以输出</a:t>
            </a:r>
            <a:r>
              <a:rPr lang="en-US" altLang="zh-CN" sz="1600">
                <a:latin typeface="宋体" pitchFamily="2" charset="-122"/>
              </a:rPr>
              <a:t>1080P</a:t>
            </a:r>
            <a:r>
              <a:rPr lang="zh-CN" altLang="en-US" sz="1600">
                <a:latin typeface="宋体" pitchFamily="2" charset="-122"/>
              </a:rPr>
              <a:t>或其他标清格式的</a:t>
            </a:r>
            <a:r>
              <a:rPr lang="zh-CN" altLang="en-US"/>
              <a:t>的</a:t>
            </a:r>
            <a:r>
              <a:rPr lang="zh-CN" altLang="en-US" sz="1600">
                <a:latin typeface="宋体" pitchFamily="2" charset="-122"/>
              </a:rPr>
              <a:t>图像，可以针对每一个会场设置相应的中文会场名称，使观看效果更加直接。中心会场通过观看大屏幕，获取各会场的动态信息，为用户挣取了宝贵的时间，并提高了办公会议决策的效率。</a:t>
            </a:r>
          </a:p>
        </p:txBody>
      </p:sp>
      <p:sp>
        <p:nvSpPr>
          <p:cNvPr id="21507" name="矩形 2"/>
          <p:cNvSpPr>
            <a:spLocks noChangeArrowheads="1"/>
          </p:cNvSpPr>
          <p:nvPr/>
        </p:nvSpPr>
        <p:spPr bwMode="auto">
          <a:xfrm>
            <a:off x="684213" y="668338"/>
            <a:ext cx="4829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solidFill>
                  <a:srgbClr val="000000"/>
                </a:solidFill>
                <a:latin typeface="宋体" pitchFamily="2" charset="-122"/>
              </a:rPr>
              <a:t>MVDS</a:t>
            </a:r>
            <a:r>
              <a:rPr lang="zh-CN" altLang="en-US" sz="2400" b="1">
                <a:solidFill>
                  <a:srgbClr val="000000"/>
                </a:solidFill>
                <a:latin typeface="宋体" pitchFamily="2" charset="-122"/>
              </a:rPr>
              <a:t>应用案例</a:t>
            </a:r>
            <a:endParaRPr lang="zh-CN" altLang="en-US" sz="2400" b="1">
              <a:latin typeface="宋体"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1"/>
          <p:cNvSpPr>
            <a:spLocks noChangeArrowheads="1"/>
          </p:cNvSpPr>
          <p:nvPr/>
        </p:nvSpPr>
        <p:spPr bwMode="auto">
          <a:xfrm>
            <a:off x="1187450" y="460375"/>
            <a:ext cx="271938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75000"/>
              </a:lnSpc>
            </a:pPr>
            <a:r>
              <a:rPr lang="zh-CN" altLang="en-US" sz="1600" b="1">
                <a:latin typeface="宋体" pitchFamily="2" charset="-122"/>
              </a:rPr>
              <a:t>系统拓朴图</a:t>
            </a:r>
            <a:endParaRPr lang="zh-CN" altLang="en-US" sz="1600">
              <a:latin typeface="宋体" pitchFamily="2" charset="-122"/>
            </a:endParaRPr>
          </a:p>
        </p:txBody>
      </p:sp>
      <p:pic>
        <p:nvPicPr>
          <p:cNvPr id="2253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0813" y="1125538"/>
            <a:ext cx="7038975"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1"/>
          <p:cNvSpPr>
            <a:spLocks noChangeArrowheads="1"/>
          </p:cNvSpPr>
          <p:nvPr/>
        </p:nvSpPr>
        <p:spPr bwMode="auto">
          <a:xfrm>
            <a:off x="1276350" y="531813"/>
            <a:ext cx="271938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75000"/>
              </a:lnSpc>
            </a:pPr>
            <a:r>
              <a:rPr lang="zh-CN" altLang="en-US" sz="1600" b="1">
                <a:latin typeface="宋体" pitchFamily="2" charset="-122"/>
              </a:rPr>
              <a:t>案例设备清单：</a:t>
            </a:r>
            <a:endParaRPr lang="zh-CN" altLang="en-US" sz="1600">
              <a:latin typeface="宋体" pitchFamily="2" charset="-122"/>
            </a:endParaRPr>
          </a:p>
        </p:txBody>
      </p:sp>
      <p:graphicFrame>
        <p:nvGraphicFramePr>
          <p:cNvPr id="23588" name="Group 36"/>
          <p:cNvGraphicFramePr>
            <a:graphicFrameLocks noGrp="1"/>
          </p:cNvGraphicFramePr>
          <p:nvPr/>
        </p:nvGraphicFramePr>
        <p:xfrm>
          <a:off x="1406525" y="1243013"/>
          <a:ext cx="6330950" cy="5354637"/>
        </p:xfrm>
        <a:graphic>
          <a:graphicData uri="http://schemas.openxmlformats.org/drawingml/2006/table">
            <a:tbl>
              <a:tblPr/>
              <a:tblGrid>
                <a:gridCol w="406400"/>
                <a:gridCol w="1422400"/>
                <a:gridCol w="755650"/>
                <a:gridCol w="431800"/>
                <a:gridCol w="431800"/>
                <a:gridCol w="2882900"/>
              </a:tblGrid>
              <a:tr h="3968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序号</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名称</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型号</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单位</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数量</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描述</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21224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宋体" pitchFamily="2" charset="-122"/>
                          <a:ea typeface="宋体" pitchFamily="2" charset="-122"/>
                        </a:rPr>
                        <a:t>1</a:t>
                      </a:r>
                      <a:endParaRPr kumimoji="0" lang="en-US" altLang="zh-CN"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高清编码器</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宋体" pitchFamily="2" charset="-122"/>
                          <a:ea typeface="宋体" pitchFamily="2" charset="-122"/>
                        </a:rPr>
                        <a:t>AVES-4000</a:t>
                      </a:r>
                      <a:endParaRPr kumimoji="0" lang="en-US" altLang="zh-CN"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套</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宋体" pitchFamily="2" charset="-122"/>
                          <a:ea typeface="宋体" pitchFamily="2" charset="-122"/>
                        </a:rPr>
                        <a:t>1</a:t>
                      </a:r>
                      <a:endParaRPr kumimoji="0" lang="en-US" altLang="zh-CN"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rPr>
                        <a:t>视频编码输入口：</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en-US" altLang="zh-CN" sz="1200" b="0" i="0" u="none" strike="noStrike" cap="none" normalizeH="0" baseline="0" smtClean="0">
                          <a:ln>
                            <a:noFill/>
                          </a:ln>
                          <a:solidFill>
                            <a:schemeClr val="tx1"/>
                          </a:solidFill>
                          <a:effectLst/>
                          <a:latin typeface="宋体" pitchFamily="2" charset="-122"/>
                          <a:ea typeface="宋体" pitchFamily="2" charset="-122"/>
                        </a:rPr>
                        <a:t>HDMI/DVI             2</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en-US" altLang="zh-CN" sz="1200" b="0" i="0" u="none" strike="noStrike" cap="none" normalizeH="0" baseline="0" smtClean="0">
                          <a:ln>
                            <a:noFill/>
                          </a:ln>
                          <a:solidFill>
                            <a:schemeClr val="tx1"/>
                          </a:solidFill>
                          <a:effectLst/>
                          <a:latin typeface="宋体" pitchFamily="2" charset="-122"/>
                          <a:ea typeface="宋体" pitchFamily="2" charset="-122"/>
                        </a:rPr>
                        <a:t>VGA/YPbPr            1</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en-US" altLang="zh-CN" sz="1200" b="0" i="0" u="none" strike="noStrike" cap="none" normalizeH="0" baseline="0" smtClean="0">
                          <a:ln>
                            <a:noFill/>
                          </a:ln>
                          <a:solidFill>
                            <a:schemeClr val="tx1"/>
                          </a:solidFill>
                          <a:effectLst/>
                          <a:latin typeface="宋体" pitchFamily="2" charset="-122"/>
                          <a:ea typeface="宋体" pitchFamily="2" charset="-122"/>
                        </a:rPr>
                        <a:t>CVBS                 1</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音频编码输入口：</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en-US" altLang="zh-CN" sz="1200" b="0" i="0" u="none" strike="noStrike" cap="none" normalizeH="0" baseline="0" smtClean="0">
                          <a:ln>
                            <a:noFill/>
                          </a:ln>
                          <a:solidFill>
                            <a:schemeClr val="tx1"/>
                          </a:solidFill>
                          <a:effectLst/>
                          <a:latin typeface="宋体" pitchFamily="2" charset="-122"/>
                          <a:ea typeface="宋体" pitchFamily="2" charset="-122"/>
                        </a:rPr>
                        <a:t>HDMI                 1</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en-US" altLang="zh-CN" sz="1200" b="0" i="0" u="none" strike="noStrike" cap="none" normalizeH="0" baseline="0" smtClean="0">
                          <a:ln>
                            <a:noFill/>
                          </a:ln>
                          <a:solidFill>
                            <a:schemeClr val="tx1"/>
                          </a:solidFill>
                          <a:effectLst/>
                          <a:latin typeface="宋体" pitchFamily="2" charset="-122"/>
                          <a:ea typeface="宋体" pitchFamily="2" charset="-122"/>
                        </a:rPr>
                        <a:t>DTS 5.1 CH           1</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en-US" altLang="zh-CN" sz="1200" b="0" i="0" u="none" strike="noStrike" cap="none" normalizeH="0" baseline="0" smtClean="0">
                          <a:ln>
                            <a:noFill/>
                          </a:ln>
                          <a:solidFill>
                            <a:schemeClr val="tx1"/>
                          </a:solidFill>
                          <a:effectLst/>
                          <a:latin typeface="宋体" pitchFamily="2" charset="-122"/>
                          <a:ea typeface="宋体" pitchFamily="2" charset="-122"/>
                        </a:rPr>
                        <a:t>AC3 5.1 CH           1</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en-US" altLang="zh-CN" sz="1200" b="0" i="0" u="none" strike="noStrike" cap="none" normalizeH="0" baseline="0" smtClean="0">
                          <a:ln>
                            <a:noFill/>
                          </a:ln>
                          <a:solidFill>
                            <a:schemeClr val="tx1"/>
                          </a:solidFill>
                          <a:effectLst/>
                          <a:latin typeface="宋体" pitchFamily="2" charset="-122"/>
                          <a:ea typeface="宋体" pitchFamily="2" charset="-122"/>
                        </a:rPr>
                        <a:t>RCA</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输入接口          </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1</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通讯：</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en-US" altLang="zh-CN" sz="1200" b="0" i="0" u="none" strike="noStrike" cap="none" normalizeH="0" baseline="0" smtClean="0">
                          <a:ln>
                            <a:noFill/>
                          </a:ln>
                          <a:solidFill>
                            <a:schemeClr val="tx1"/>
                          </a:solidFill>
                          <a:effectLst/>
                          <a:latin typeface="宋体" pitchFamily="2" charset="-122"/>
                          <a:ea typeface="宋体" pitchFamily="2" charset="-122"/>
                        </a:rPr>
                        <a:t>10/100M</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自适应网口    </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1</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3527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宋体" pitchFamily="2" charset="-122"/>
                          <a:ea typeface="宋体" pitchFamily="2" charset="-122"/>
                        </a:rPr>
                        <a:t>2</a:t>
                      </a:r>
                      <a:endParaRPr kumimoji="0" lang="en-US" altLang="zh-CN"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宋体" pitchFamily="2" charset="-122"/>
                          <a:ea typeface="宋体" pitchFamily="2" charset="-122"/>
                        </a:rPr>
                        <a:t>10</a:t>
                      </a:r>
                      <a:r>
                        <a:rPr kumimoji="0" lang="zh-CN" altLang="en-US" sz="900" b="0" i="0" u="none" strike="noStrike" cap="none" normalizeH="0" baseline="0" smtClean="0">
                          <a:ln>
                            <a:noFill/>
                          </a:ln>
                          <a:solidFill>
                            <a:schemeClr val="tx1"/>
                          </a:solidFill>
                          <a:effectLst/>
                          <a:latin typeface="宋体" pitchFamily="2" charset="-122"/>
                          <a:ea typeface="宋体" pitchFamily="2" charset="-122"/>
                        </a:rPr>
                        <a:t>高清电视墙服务器</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宋体" pitchFamily="2" charset="-122"/>
                          <a:ea typeface="宋体" pitchFamily="2" charset="-122"/>
                        </a:rPr>
                        <a:t>MVDS-7010</a:t>
                      </a:r>
                      <a:endParaRPr kumimoji="0" lang="en-US" altLang="zh-CN"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900" b="0" i="0" u="none" strike="noStrike" cap="none" normalizeH="0" baseline="0" smtClean="0">
                          <a:ln>
                            <a:noFill/>
                          </a:ln>
                          <a:solidFill>
                            <a:schemeClr val="tx1"/>
                          </a:solidFill>
                          <a:effectLst/>
                          <a:latin typeface="宋体" pitchFamily="2" charset="-122"/>
                          <a:ea typeface="宋体" pitchFamily="2" charset="-122"/>
                        </a:rPr>
                        <a:t>套</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宋体" pitchFamily="2" charset="-122"/>
                          <a:ea typeface="宋体" pitchFamily="2" charset="-122"/>
                        </a:rPr>
                        <a:t>3</a:t>
                      </a:r>
                      <a:endParaRPr kumimoji="0" lang="en-US" altLang="zh-CN"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rPr>
                        <a:t>支持标准</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H.323</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协议和</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SIP</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协议</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H.261</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H.263</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H.264 ,H.264-hp</a:t>
                      </a:r>
                      <a:br>
                        <a:rPr kumimoji="0" lang="en-US" altLang="zh-CN"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10</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DVI</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输出</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10</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路</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1080P</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解码</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最大支持</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1920X1080</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高清分辨率</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单路视频最高码率</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10Mbps</a:t>
                      </a:r>
                      <a:br>
                        <a:rPr kumimoji="0" lang="en-US" altLang="zh-CN"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单台最高速率</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1Gbps</a:t>
                      </a:r>
                      <a:br>
                        <a:rPr kumimoji="0" lang="en-US" altLang="zh-CN"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2</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3</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4</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分屏</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支持单屏、分屏轮询          </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帧率可达到</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30-60</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帧</a:t>
                      </a:r>
                      <a:r>
                        <a:rPr kumimoji="0" lang="en-US" altLang="zh-CN" sz="1200" b="0" i="0" u="none" strike="noStrike" cap="none" normalizeH="0" baseline="0" smtClean="0">
                          <a:ln>
                            <a:noFill/>
                          </a:ln>
                          <a:solidFill>
                            <a:schemeClr val="tx1"/>
                          </a:solidFill>
                          <a:effectLst/>
                          <a:latin typeface="宋体" pitchFamily="2" charset="-122"/>
                          <a:ea typeface="宋体" pitchFamily="2" charset="-122"/>
                        </a:rPr>
                        <a:t>/</a:t>
                      </a:r>
                      <a:r>
                        <a:rPr kumimoji="0" lang="zh-CN" altLang="en-US" sz="1200" b="0" i="0" u="none" strike="noStrike" cap="none" normalizeH="0" baseline="0" smtClean="0">
                          <a:ln>
                            <a:noFill/>
                          </a:ln>
                          <a:solidFill>
                            <a:schemeClr val="tx1"/>
                          </a:solidFill>
                          <a:effectLst/>
                          <a:latin typeface="宋体" pitchFamily="2" charset="-122"/>
                          <a:ea typeface="宋体" pitchFamily="2" charset="-122"/>
                        </a:rPr>
                        <a:t>秒</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可显示各视频名称，位置和颜色可调</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支持多组视频</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可多台堆叠，增加系统容量 </a:t>
                      </a:r>
                      <a:br>
                        <a:rPr kumimoji="0" lang="zh-CN" altLang="en-US" sz="1200" b="0" i="0" u="none" strike="noStrike" cap="none" normalizeH="0" baseline="0" smtClean="0">
                          <a:ln>
                            <a:noFill/>
                          </a:ln>
                          <a:solidFill>
                            <a:schemeClr val="tx1"/>
                          </a:solidFill>
                          <a:effectLst/>
                          <a:latin typeface="宋体" pitchFamily="2" charset="-122"/>
                          <a:ea typeface="宋体" pitchFamily="2" charset="-122"/>
                        </a:rPr>
                      </a:br>
                      <a:r>
                        <a:rPr kumimoji="0" lang="zh-CN" altLang="en-US" sz="1200" b="0" i="0" u="none" strike="noStrike" cap="none" normalizeH="0" baseline="0" smtClean="0">
                          <a:ln>
                            <a:noFill/>
                          </a:ln>
                          <a:solidFill>
                            <a:schemeClr val="tx1"/>
                          </a:solidFill>
                          <a:effectLst/>
                          <a:latin typeface="宋体" pitchFamily="2" charset="-122"/>
                          <a:ea typeface="宋体" pitchFamily="2" charset="-122"/>
                        </a:rPr>
                        <a:t>输出画面亮度、对比度、饱和度可自由调整，方便达到更好的视觉效果</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1"/>
          <p:cNvSpPr>
            <a:spLocks noChangeArrowheads="1"/>
          </p:cNvSpPr>
          <p:nvPr/>
        </p:nvSpPr>
        <p:spPr bwMode="auto">
          <a:xfrm>
            <a:off x="844550" y="2636838"/>
            <a:ext cx="7504113"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sz="1600">
                <a:latin typeface="宋体" pitchFamily="2" charset="-122"/>
              </a:rPr>
              <a:t>    BIT@LINK  MVTS </a:t>
            </a:r>
            <a:r>
              <a:rPr lang="zh-CN" altLang="en-US" sz="1600">
                <a:latin typeface="宋体" pitchFamily="2" charset="-122"/>
              </a:rPr>
              <a:t>系列是一款高清级多路视频转发设备，兼容了所有符合</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通讯协议标准的视频系统，支持所有</a:t>
            </a:r>
            <a:r>
              <a:rPr lang="en-US" altLang="zh-CN" sz="1600">
                <a:latin typeface="宋体" pitchFamily="2" charset="-122"/>
              </a:rPr>
              <a:t>H.264</a:t>
            </a:r>
            <a:r>
              <a:rPr lang="zh-CN" altLang="en-US" sz="1600">
                <a:latin typeface="宋体" pitchFamily="2" charset="-122"/>
              </a:rPr>
              <a:t>和 </a:t>
            </a:r>
            <a:r>
              <a:rPr lang="en-US" altLang="zh-CN" sz="1600">
                <a:latin typeface="宋体" pitchFamily="2" charset="-122"/>
              </a:rPr>
              <a:t>mpeg </a:t>
            </a:r>
            <a:r>
              <a:rPr lang="zh-CN" altLang="en-US" sz="1600">
                <a:latin typeface="宋体" pitchFamily="2" charset="-122"/>
              </a:rPr>
              <a:t>编码的视频系统，无需修改原有系统的设置即可实现高质量、多画面的高清视频的转发。不会占用额外的网络带宽资源，对原有视频系统不会产生任何影响，单套 </a:t>
            </a:r>
            <a:r>
              <a:rPr lang="en-US" altLang="zh-CN" sz="1600">
                <a:latin typeface="宋体" pitchFamily="2" charset="-122"/>
              </a:rPr>
              <a:t>MVTS </a:t>
            </a:r>
            <a:r>
              <a:rPr lang="zh-CN" altLang="en-US" sz="1600">
                <a:latin typeface="宋体" pitchFamily="2" charset="-122"/>
              </a:rPr>
              <a:t>设备最大提供</a:t>
            </a:r>
            <a:r>
              <a:rPr lang="en-US" altLang="zh-CN" sz="1600">
                <a:latin typeface="宋体" pitchFamily="2" charset="-122"/>
              </a:rPr>
              <a:t>200</a:t>
            </a:r>
            <a:r>
              <a:rPr lang="zh-CN" altLang="en-US" sz="1600">
                <a:latin typeface="宋体" pitchFamily="2" charset="-122"/>
              </a:rPr>
              <a:t>路</a:t>
            </a:r>
            <a:r>
              <a:rPr lang="en-US" altLang="zh-CN" sz="1600">
                <a:latin typeface="宋体" pitchFamily="2" charset="-122"/>
              </a:rPr>
              <a:t>128K-10M</a:t>
            </a:r>
            <a:r>
              <a:rPr lang="zh-CN" altLang="en-US" sz="1600">
                <a:latin typeface="宋体" pitchFamily="2" charset="-122"/>
              </a:rPr>
              <a:t>的视频流数据，转发总带宽最大为</a:t>
            </a:r>
            <a:r>
              <a:rPr lang="en-US" altLang="zh-CN" sz="1600">
                <a:latin typeface="宋体" pitchFamily="2" charset="-122"/>
              </a:rPr>
              <a:t>850M</a:t>
            </a:r>
            <a:r>
              <a:rPr lang="zh-CN" altLang="en-US" sz="1600">
                <a:latin typeface="宋体" pitchFamily="2" charset="-122"/>
              </a:rPr>
              <a:t>，主要用于多路图像显示系统和</a:t>
            </a:r>
            <a:r>
              <a:rPr lang="en-US" altLang="zh-CN" sz="1600">
                <a:latin typeface="宋体" pitchFamily="2" charset="-122"/>
              </a:rPr>
              <a:t>MCU</a:t>
            </a:r>
            <a:r>
              <a:rPr lang="zh-CN" altLang="en-US" sz="1600">
                <a:latin typeface="宋体" pitchFamily="2" charset="-122"/>
              </a:rPr>
              <a:t>不在同一个交换机的情况下。</a:t>
            </a:r>
          </a:p>
        </p:txBody>
      </p:sp>
      <p:sp>
        <p:nvSpPr>
          <p:cNvPr id="24579" name="矩形 2"/>
          <p:cNvSpPr>
            <a:spLocks noChangeArrowheads="1"/>
          </p:cNvSpPr>
          <p:nvPr/>
        </p:nvSpPr>
        <p:spPr bwMode="auto">
          <a:xfrm>
            <a:off x="684213" y="703263"/>
            <a:ext cx="4829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rgbClr val="000000"/>
                </a:solidFill>
                <a:latin typeface="宋体" pitchFamily="2" charset="-122"/>
              </a:rPr>
              <a:t>二、</a:t>
            </a:r>
            <a:r>
              <a:rPr lang="en-US" altLang="zh-CN" sz="2400" b="1">
                <a:solidFill>
                  <a:srgbClr val="000000"/>
                </a:solidFill>
                <a:latin typeface="宋体" pitchFamily="2" charset="-122"/>
              </a:rPr>
              <a:t>MVTS</a:t>
            </a:r>
            <a:r>
              <a:rPr lang="zh-CN" altLang="en-US" sz="2400" b="1">
                <a:solidFill>
                  <a:srgbClr val="000000"/>
                </a:solidFill>
                <a:latin typeface="宋体" pitchFamily="2" charset="-122"/>
              </a:rPr>
              <a:t>多路视频转发系统</a:t>
            </a:r>
            <a:endParaRPr lang="zh-CN" altLang="en-US" sz="2400" b="1">
              <a:latin typeface="宋体" pitchFamily="2" charset="-122"/>
            </a:endParaRPr>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388" y="850900"/>
            <a:ext cx="3028950"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1"/>
          <p:cNvSpPr>
            <a:spLocks noChangeArrowheads="1"/>
          </p:cNvSpPr>
          <p:nvPr/>
        </p:nvSpPr>
        <p:spPr bwMode="auto">
          <a:xfrm>
            <a:off x="900113" y="1341438"/>
            <a:ext cx="6840537"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a:lnSpc>
                <a:spcPct val="150000"/>
              </a:lnSpc>
              <a:buFont typeface="Wingdings" pitchFamily="2" charset="2"/>
              <a:buChar char="u"/>
            </a:pPr>
            <a:r>
              <a:rPr lang="zh-CN" altLang="en-US" sz="1600">
                <a:latin typeface="宋体" pitchFamily="2" charset="-122"/>
              </a:rPr>
              <a:t> 标准</a:t>
            </a:r>
            <a:r>
              <a:rPr lang="en-US" altLang="zh-CN" sz="1600">
                <a:latin typeface="宋体" pitchFamily="2" charset="-122"/>
              </a:rPr>
              <a:t>1U</a:t>
            </a:r>
            <a:r>
              <a:rPr lang="zh-CN" altLang="en-US" sz="1600">
                <a:latin typeface="宋体" pitchFamily="2" charset="-122"/>
              </a:rPr>
              <a:t>硬件设备，可上机架，适用于大规模网络集成服务。</a:t>
            </a:r>
          </a:p>
          <a:p>
            <a:pPr marL="285750">
              <a:lnSpc>
                <a:spcPct val="150000"/>
              </a:lnSpc>
              <a:buFont typeface="Wingdings" pitchFamily="2" charset="2"/>
              <a:buChar char="u"/>
            </a:pPr>
            <a:r>
              <a:rPr lang="zh-CN" altLang="en-US" sz="1600">
                <a:latin typeface="宋体" pitchFamily="2" charset="-122"/>
              </a:rPr>
              <a:t> 硬件集成、嵌入式系统。</a:t>
            </a:r>
          </a:p>
          <a:p>
            <a:pPr marL="285750">
              <a:lnSpc>
                <a:spcPct val="150000"/>
              </a:lnSpc>
              <a:buFont typeface="Wingdings" pitchFamily="2" charset="2"/>
              <a:buChar char="u"/>
            </a:pPr>
            <a:r>
              <a:rPr lang="zh-CN" altLang="en-US" sz="1600">
                <a:latin typeface="宋体" pitchFamily="2" charset="-122"/>
              </a:rPr>
              <a:t> 卓越的性能指标，单台最大支持</a:t>
            </a:r>
            <a:r>
              <a:rPr lang="en-US" altLang="zh-CN" sz="1600">
                <a:latin typeface="宋体" pitchFamily="2" charset="-122"/>
              </a:rPr>
              <a:t>200</a:t>
            </a:r>
            <a:r>
              <a:rPr lang="zh-CN" altLang="en-US" sz="1600">
                <a:latin typeface="宋体" pitchFamily="2" charset="-122"/>
              </a:rPr>
              <a:t>路视频数据流。</a:t>
            </a:r>
          </a:p>
          <a:p>
            <a:pPr marL="285750">
              <a:lnSpc>
                <a:spcPct val="150000"/>
              </a:lnSpc>
              <a:buFont typeface="Wingdings" pitchFamily="2" charset="2"/>
              <a:buChar char="u"/>
            </a:pPr>
            <a:r>
              <a:rPr lang="zh-CN" altLang="en-US" sz="1600">
                <a:latin typeface="宋体" pitchFamily="2" charset="-122"/>
              </a:rPr>
              <a:t> 每路支持最高码率</a:t>
            </a:r>
            <a:r>
              <a:rPr lang="en-US" altLang="zh-CN" sz="1600">
                <a:latin typeface="宋体" pitchFamily="2" charset="-122"/>
              </a:rPr>
              <a:t>10Mbps </a:t>
            </a:r>
            <a:r>
              <a:rPr lang="zh-CN" altLang="en-US" sz="1600">
                <a:latin typeface="宋体" pitchFamily="2" charset="-122"/>
              </a:rPr>
              <a:t>，单台最高转发速率</a:t>
            </a:r>
            <a:r>
              <a:rPr lang="en-US" altLang="zh-CN" sz="1600">
                <a:latin typeface="宋体" pitchFamily="2" charset="-122"/>
              </a:rPr>
              <a:t>850Mbps</a:t>
            </a:r>
            <a:r>
              <a:rPr lang="zh-CN" altLang="en-US" sz="1600">
                <a:latin typeface="宋体" pitchFamily="2" charset="-122"/>
              </a:rPr>
              <a:t>。</a:t>
            </a:r>
          </a:p>
          <a:p>
            <a:pPr marL="285750">
              <a:lnSpc>
                <a:spcPct val="150000"/>
              </a:lnSpc>
              <a:buFont typeface="Wingdings" pitchFamily="2" charset="2"/>
              <a:buChar char="u"/>
            </a:pPr>
            <a:r>
              <a:rPr lang="zh-CN" altLang="en-US" sz="1600">
                <a:latin typeface="宋体" pitchFamily="2" charset="-122"/>
              </a:rPr>
              <a:t> 可堆叠扩容。</a:t>
            </a:r>
          </a:p>
          <a:p>
            <a:pPr marL="285750">
              <a:lnSpc>
                <a:spcPct val="150000"/>
              </a:lnSpc>
              <a:buFont typeface="Wingdings" pitchFamily="2" charset="2"/>
              <a:buChar char="u"/>
            </a:pPr>
            <a:r>
              <a:rPr lang="zh-CN" altLang="en-US" sz="1600">
                <a:latin typeface="宋体" pitchFamily="2" charset="-122"/>
              </a:rPr>
              <a:t> 良好的兼容性，完全兼容各种</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通讯协议的系统，为系 </a:t>
            </a:r>
          </a:p>
          <a:p>
            <a:pPr marL="285750">
              <a:lnSpc>
                <a:spcPct val="150000"/>
              </a:lnSpc>
              <a:buFont typeface="Wingdings" pitchFamily="2" charset="2"/>
              <a:buNone/>
            </a:pPr>
            <a:r>
              <a:rPr lang="zh-CN" altLang="en-US" sz="1600">
                <a:latin typeface="宋体" pitchFamily="2" charset="-122"/>
              </a:rPr>
              <a:t>     统提供良好的可扩展性。</a:t>
            </a:r>
          </a:p>
          <a:p>
            <a:pPr marL="285750">
              <a:lnSpc>
                <a:spcPct val="150000"/>
              </a:lnSpc>
              <a:buFont typeface="Wingdings" pitchFamily="2" charset="2"/>
              <a:buChar char="u"/>
            </a:pPr>
            <a:r>
              <a:rPr lang="zh-CN" altLang="en-US" sz="1600">
                <a:latin typeface="宋体" pitchFamily="2" charset="-122"/>
              </a:rPr>
              <a:t> </a:t>
            </a:r>
            <a:r>
              <a:rPr lang="en-US" altLang="zh-CN" sz="1600">
                <a:latin typeface="宋体" pitchFamily="2" charset="-122"/>
              </a:rPr>
              <a:t>Web</a:t>
            </a:r>
            <a:r>
              <a:rPr lang="zh-CN" altLang="en-US" sz="1600">
                <a:latin typeface="宋体" pitchFamily="2" charset="-122"/>
              </a:rPr>
              <a:t>页面方式管理，简单方便。</a:t>
            </a:r>
          </a:p>
        </p:txBody>
      </p:sp>
      <p:sp>
        <p:nvSpPr>
          <p:cNvPr id="3" name="矩形 2"/>
          <p:cNvSpPr/>
          <p:nvPr/>
        </p:nvSpPr>
        <p:spPr>
          <a:xfrm>
            <a:off x="1152525" y="728663"/>
            <a:ext cx="1206500" cy="396875"/>
          </a:xfrm>
          <a:prstGeom prst="rect">
            <a:avLst/>
          </a:prstGeom>
        </p:spPr>
        <p:txBody>
          <a:bodyPr wrap="none">
            <a:spAutoFit/>
          </a:bodyPr>
          <a:lstStyle/>
          <a:p>
            <a:pPr fontAlgn="auto">
              <a:spcBef>
                <a:spcPts val="0"/>
              </a:spcBef>
              <a:spcAft>
                <a:spcPts val="0"/>
              </a:spcAft>
              <a:defRPr/>
            </a:pPr>
            <a:r>
              <a:rPr lang="zh-CN" altLang="en-US" sz="2000" b="1" dirty="0">
                <a:solidFill>
                  <a:prstClr val="black"/>
                </a:solidFill>
                <a:latin typeface="+mn-ea"/>
                <a:ea typeface="+mn-ea"/>
              </a:rPr>
              <a:t>整体设计</a:t>
            </a:r>
          </a:p>
        </p:txBody>
      </p:sp>
      <p:sp>
        <p:nvSpPr>
          <p:cNvPr id="4" name="矩形 3"/>
          <p:cNvSpPr/>
          <p:nvPr/>
        </p:nvSpPr>
        <p:spPr>
          <a:xfrm>
            <a:off x="1152525" y="5053013"/>
            <a:ext cx="4572000" cy="1192212"/>
          </a:xfrm>
          <a:prstGeom prst="rect">
            <a:avLst/>
          </a:prstGeom>
        </p:spPr>
        <p:txBody>
          <a:bodyPr>
            <a:spAutoFit/>
          </a:bodyPr>
          <a:lstStyle/>
          <a:p>
            <a:pPr fontAlgn="auto">
              <a:lnSpc>
                <a:spcPct val="150000"/>
              </a:lnSpc>
              <a:spcBef>
                <a:spcPts val="0"/>
              </a:spcBef>
              <a:spcAft>
                <a:spcPts val="0"/>
              </a:spcAft>
              <a:defRPr/>
            </a:pPr>
            <a:r>
              <a:rPr lang="en-US" altLang="zh-CN" sz="1600" dirty="0">
                <a:latin typeface="+mn-ea"/>
                <a:ea typeface="+mn-ea"/>
              </a:rPr>
              <a:t>MVTS-3001</a:t>
            </a:r>
          </a:p>
          <a:p>
            <a:pPr fontAlgn="auto">
              <a:lnSpc>
                <a:spcPct val="150000"/>
              </a:lnSpc>
              <a:spcBef>
                <a:spcPts val="0"/>
              </a:spcBef>
              <a:spcAft>
                <a:spcPts val="0"/>
              </a:spcAft>
              <a:defRPr/>
            </a:pPr>
            <a:r>
              <a:rPr lang="en-US" altLang="zh-CN" sz="1600" dirty="0">
                <a:latin typeface="+mn-ea"/>
                <a:ea typeface="+mn-ea"/>
              </a:rPr>
              <a:t>MVTS-3002</a:t>
            </a:r>
          </a:p>
          <a:p>
            <a:pPr fontAlgn="auto">
              <a:lnSpc>
                <a:spcPct val="150000"/>
              </a:lnSpc>
              <a:spcBef>
                <a:spcPts val="0"/>
              </a:spcBef>
              <a:spcAft>
                <a:spcPts val="0"/>
              </a:spcAft>
              <a:defRPr/>
            </a:pPr>
            <a:r>
              <a:rPr lang="en-US" altLang="zh-CN" sz="1600" dirty="0">
                <a:latin typeface="+mn-ea"/>
                <a:ea typeface="+mn-ea"/>
              </a:rPr>
              <a:t>MVTS-3005</a:t>
            </a:r>
            <a:endParaRPr lang="zh-CN" altLang="en-US" sz="1600" dirty="0">
              <a:latin typeface="+mn-ea"/>
              <a:ea typeface="+mn-ea"/>
            </a:endParaRPr>
          </a:p>
        </p:txBody>
      </p:sp>
      <p:sp>
        <p:nvSpPr>
          <p:cNvPr id="25605" name="矩形 4"/>
          <p:cNvSpPr>
            <a:spLocks noChangeArrowheads="1"/>
          </p:cNvSpPr>
          <p:nvPr/>
        </p:nvSpPr>
        <p:spPr bwMode="auto">
          <a:xfrm>
            <a:off x="1152525" y="4621213"/>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000000"/>
                </a:solidFill>
                <a:latin typeface="Constantia" pitchFamily="18" charset="0"/>
              </a:rPr>
              <a:t>设备型号</a:t>
            </a:r>
            <a:endParaRPr lang="zh-CN" altLang="en-US" sz="2000" b="1">
              <a:latin typeface="Constantia"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矩形 1"/>
          <p:cNvSpPr>
            <a:spLocks noChangeArrowheads="1"/>
          </p:cNvSpPr>
          <p:nvPr/>
        </p:nvSpPr>
        <p:spPr bwMode="auto">
          <a:xfrm>
            <a:off x="468313" y="1255713"/>
            <a:ext cx="8135937" cy="526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600">
                <a:solidFill>
                  <a:srgbClr val="FF3300"/>
                </a:solidFill>
                <a:latin typeface="宋体" pitchFamily="2" charset="-122"/>
              </a:rPr>
              <a:t>支持转发所有通过网络接口的数据转发：</a:t>
            </a:r>
          </a:p>
          <a:p>
            <a:pPr>
              <a:lnSpc>
                <a:spcPct val="150000"/>
              </a:lnSpc>
            </a:pPr>
            <a:r>
              <a:rPr lang="en-US" altLang="zh-CN" sz="1600">
                <a:solidFill>
                  <a:srgbClr val="FF3300"/>
                </a:solidFill>
                <a:latin typeface="宋体" pitchFamily="2" charset="-122"/>
              </a:rPr>
              <a:t>    </a:t>
            </a:r>
            <a:r>
              <a:rPr lang="en-US" altLang="zh-CN" sz="1600">
                <a:latin typeface="宋体" pitchFamily="2" charset="-122"/>
              </a:rPr>
              <a:t>BIT@LINK  MVTS </a:t>
            </a:r>
            <a:r>
              <a:rPr lang="zh-CN" altLang="en-US" sz="1600">
                <a:latin typeface="宋体" pitchFamily="2" charset="-122"/>
              </a:rPr>
              <a:t>系列多路视频转发设备，不仅能配合多路视频显示设备转发使用，还可为其他网络分析设备提供跨交换机、跨网段的远程数据转发功能。</a:t>
            </a:r>
          </a:p>
          <a:p>
            <a:pPr>
              <a:lnSpc>
                <a:spcPct val="150000"/>
              </a:lnSpc>
            </a:pPr>
            <a:endParaRPr lang="zh-CN" altLang="en-US" sz="900">
              <a:latin typeface="宋体" pitchFamily="2" charset="-122"/>
            </a:endParaRPr>
          </a:p>
          <a:p>
            <a:pPr>
              <a:lnSpc>
                <a:spcPct val="150000"/>
              </a:lnSpc>
            </a:pPr>
            <a:r>
              <a:rPr lang="zh-CN" altLang="en-US" sz="1600">
                <a:solidFill>
                  <a:srgbClr val="FF3300"/>
                </a:solidFill>
                <a:latin typeface="宋体" pitchFamily="2" charset="-122"/>
              </a:rPr>
              <a:t>复制会议室功能：</a:t>
            </a:r>
          </a:p>
          <a:p>
            <a:pPr>
              <a:lnSpc>
                <a:spcPct val="150000"/>
              </a:lnSpc>
            </a:pPr>
            <a:r>
              <a:rPr lang="en-US" altLang="zh-CN" sz="1600">
                <a:solidFill>
                  <a:srgbClr val="FF3300"/>
                </a:solidFill>
                <a:latin typeface="宋体" pitchFamily="2" charset="-122"/>
              </a:rPr>
              <a:t>    </a:t>
            </a:r>
            <a:r>
              <a:rPr lang="en-US" altLang="zh-CN" sz="1600">
                <a:latin typeface="宋体" pitchFamily="2" charset="-122"/>
              </a:rPr>
              <a:t>BIT@LINK  MVTS </a:t>
            </a:r>
            <a:r>
              <a:rPr lang="zh-CN" altLang="en-US" sz="1600">
                <a:latin typeface="宋体" pitchFamily="2" charset="-122"/>
              </a:rPr>
              <a:t>系列多路视频转发设备，可以同时转发给两个以上的多路视频显示系统同样的会场视频数据，使得每个多路视频显示设备显示相同的会场视频，当参会人数超出会议室容量时，可扩大参会范围，也可通过这项功能设立贵宾会议室或者建立会议的监督、监察和观察室。</a:t>
            </a:r>
          </a:p>
          <a:p>
            <a:pPr>
              <a:lnSpc>
                <a:spcPct val="150000"/>
              </a:lnSpc>
            </a:pPr>
            <a:endParaRPr lang="zh-CN" altLang="en-US" sz="900">
              <a:solidFill>
                <a:srgbClr val="FF3300"/>
              </a:solidFill>
              <a:latin typeface="宋体" pitchFamily="2" charset="-122"/>
            </a:endParaRPr>
          </a:p>
          <a:p>
            <a:pPr>
              <a:lnSpc>
                <a:spcPct val="150000"/>
              </a:lnSpc>
            </a:pPr>
            <a:r>
              <a:rPr lang="zh-CN" altLang="en-US" sz="1600">
                <a:solidFill>
                  <a:srgbClr val="FF3300"/>
                </a:solidFill>
                <a:latin typeface="宋体" pitchFamily="2" charset="-122"/>
              </a:rPr>
              <a:t>指定会场转发功能：</a:t>
            </a:r>
          </a:p>
          <a:p>
            <a:pPr>
              <a:lnSpc>
                <a:spcPct val="150000"/>
              </a:lnSpc>
            </a:pPr>
            <a:r>
              <a:rPr lang="zh-CN" altLang="en-US" sz="1600">
                <a:solidFill>
                  <a:srgbClr val="FF3300"/>
                </a:solidFill>
                <a:latin typeface="宋体" pitchFamily="2" charset="-122"/>
              </a:rPr>
              <a:t>    </a:t>
            </a:r>
            <a:r>
              <a:rPr lang="zh-CN" altLang="en-US" sz="1600">
                <a:latin typeface="宋体" pitchFamily="2" charset="-122"/>
              </a:rPr>
              <a:t>在视频会议的建设过程中，带宽可能不足，</a:t>
            </a:r>
            <a:r>
              <a:rPr lang="en-US" altLang="zh-CN" sz="1600">
                <a:latin typeface="宋体" pitchFamily="2" charset="-122"/>
              </a:rPr>
              <a:t>BIT@LINK  MVTS </a:t>
            </a:r>
            <a:r>
              <a:rPr lang="zh-CN" altLang="en-US" sz="1600">
                <a:latin typeface="宋体" pitchFamily="2" charset="-122"/>
              </a:rPr>
              <a:t>系列多路视频转发设备，为了适应带宽的要求，设计了指定会场转发功能，通过指定会场名的方式来转发，只转发需要显示的会场视频流数据，过滤其他数据，可节省带宽，也适应了在远程显示多路视频图像的需要。</a:t>
            </a:r>
          </a:p>
        </p:txBody>
      </p:sp>
      <p:sp>
        <p:nvSpPr>
          <p:cNvPr id="3" name="矩形 2"/>
          <p:cNvSpPr/>
          <p:nvPr/>
        </p:nvSpPr>
        <p:spPr>
          <a:xfrm>
            <a:off x="582613" y="723900"/>
            <a:ext cx="1206500" cy="396875"/>
          </a:xfrm>
          <a:prstGeom prst="rect">
            <a:avLst/>
          </a:prstGeom>
        </p:spPr>
        <p:txBody>
          <a:bodyPr wrap="none">
            <a:spAutoFit/>
          </a:bodyPr>
          <a:lstStyle/>
          <a:p>
            <a:pPr fontAlgn="auto">
              <a:spcBef>
                <a:spcPts val="0"/>
              </a:spcBef>
              <a:spcAft>
                <a:spcPts val="0"/>
              </a:spcAft>
              <a:defRPr/>
            </a:pPr>
            <a:r>
              <a:rPr lang="zh-CN" altLang="en-US" sz="2000" b="1" dirty="0">
                <a:solidFill>
                  <a:prstClr val="black"/>
                </a:solidFill>
                <a:latin typeface="+mn-ea"/>
                <a:ea typeface="+mn-ea"/>
              </a:rPr>
              <a:t>特色功能</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1"/>
          <p:cNvSpPr>
            <a:spLocks noChangeArrowheads="1"/>
          </p:cNvSpPr>
          <p:nvPr/>
        </p:nvSpPr>
        <p:spPr bwMode="auto">
          <a:xfrm>
            <a:off x="468313" y="1196975"/>
            <a:ext cx="8064500"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50000"/>
              </a:lnSpc>
              <a:buSzPct val="80000"/>
              <a:buFont typeface="Wingdings" pitchFamily="2" charset="2"/>
              <a:buChar char="Ø"/>
            </a:pPr>
            <a:r>
              <a:rPr lang="zh-CN" altLang="en-US" sz="1600">
                <a:latin typeface="宋体" pitchFamily="2" charset="-122"/>
              </a:rPr>
              <a:t>安装简单，配置方便。设备配置可保存在网络上的任一台计算机上，维护设备时方便恢复配置。</a:t>
            </a:r>
          </a:p>
          <a:p>
            <a:pPr marL="285750" indent="-285750">
              <a:lnSpc>
                <a:spcPct val="150000"/>
              </a:lnSpc>
              <a:buSzPct val="80000"/>
              <a:buFont typeface="Wingdings" pitchFamily="2" charset="2"/>
              <a:buChar char="Ø"/>
            </a:pPr>
            <a:r>
              <a:rPr lang="zh-CN" altLang="en-US" sz="1600">
                <a:latin typeface="宋体" pitchFamily="2" charset="-122"/>
              </a:rPr>
              <a:t>最大支持</a:t>
            </a:r>
            <a:r>
              <a:rPr lang="en-US" altLang="zh-CN" sz="1600">
                <a:latin typeface="宋体" pitchFamily="2" charset="-122"/>
              </a:rPr>
              <a:t>200</a:t>
            </a:r>
            <a:r>
              <a:rPr lang="zh-CN" altLang="en-US" sz="1600">
                <a:latin typeface="宋体" pitchFamily="2" charset="-122"/>
              </a:rPr>
              <a:t>路视频转发。</a:t>
            </a:r>
          </a:p>
          <a:p>
            <a:pPr marL="285750" indent="-285750">
              <a:lnSpc>
                <a:spcPct val="150000"/>
              </a:lnSpc>
              <a:buSzPct val="80000"/>
              <a:buFont typeface="Wingdings" pitchFamily="2" charset="2"/>
              <a:buChar char="Ø"/>
            </a:pPr>
            <a:r>
              <a:rPr lang="zh-CN" altLang="en-US" sz="1600">
                <a:latin typeface="宋体" pitchFamily="2" charset="-122"/>
              </a:rPr>
              <a:t>最大支持</a:t>
            </a:r>
            <a:r>
              <a:rPr lang="en-US" altLang="zh-CN" sz="1600">
                <a:latin typeface="宋体" pitchFamily="2" charset="-122"/>
              </a:rPr>
              <a:t>1920X1080</a:t>
            </a:r>
            <a:r>
              <a:rPr lang="zh-CN" altLang="en-US" sz="1600">
                <a:latin typeface="宋体" pitchFamily="2" charset="-122"/>
              </a:rPr>
              <a:t>高清分辨率。</a:t>
            </a:r>
          </a:p>
          <a:p>
            <a:pPr marL="285750" indent="-285750">
              <a:lnSpc>
                <a:spcPct val="150000"/>
              </a:lnSpc>
              <a:buSzPct val="80000"/>
              <a:buFont typeface="Wingdings" pitchFamily="2" charset="2"/>
              <a:buChar char="Ø"/>
            </a:pPr>
            <a:r>
              <a:rPr lang="zh-CN" altLang="en-US" sz="1600">
                <a:latin typeface="宋体" pitchFamily="2" charset="-122"/>
              </a:rPr>
              <a:t>单路视频最高码率</a:t>
            </a:r>
            <a:r>
              <a:rPr lang="en-US" altLang="zh-CN" sz="1600">
                <a:latin typeface="宋体" pitchFamily="2" charset="-122"/>
              </a:rPr>
              <a:t>10Mbps</a:t>
            </a:r>
            <a:r>
              <a:rPr lang="zh-CN" altLang="en-US" sz="1600">
                <a:latin typeface="宋体" pitchFamily="2" charset="-122"/>
              </a:rPr>
              <a:t>，单台最高速率</a:t>
            </a:r>
            <a:r>
              <a:rPr lang="en-US" altLang="zh-CN" sz="1600">
                <a:latin typeface="宋体" pitchFamily="2" charset="-122"/>
              </a:rPr>
              <a:t>850Gbps</a:t>
            </a:r>
            <a:r>
              <a:rPr lang="zh-CN" altLang="en-US" sz="1600">
                <a:latin typeface="宋体" pitchFamily="2" charset="-122"/>
              </a:rPr>
              <a:t>。</a:t>
            </a:r>
          </a:p>
          <a:p>
            <a:pPr marL="285750" indent="-285750">
              <a:lnSpc>
                <a:spcPct val="150000"/>
              </a:lnSpc>
              <a:buSzPct val="80000"/>
              <a:buFont typeface="Wingdings" pitchFamily="2" charset="2"/>
              <a:buChar char="Ø"/>
            </a:pPr>
            <a:r>
              <a:rPr lang="zh-CN" altLang="en-US" sz="1600">
                <a:latin typeface="宋体" pitchFamily="2" charset="-122"/>
              </a:rPr>
              <a:t>具有全部转发数据的功能。</a:t>
            </a:r>
          </a:p>
          <a:p>
            <a:pPr marL="285750" indent="-285750">
              <a:lnSpc>
                <a:spcPct val="150000"/>
              </a:lnSpc>
              <a:buSzPct val="80000"/>
              <a:buFont typeface="Wingdings" pitchFamily="2" charset="2"/>
              <a:buChar char="Ø"/>
            </a:pPr>
            <a:r>
              <a:rPr lang="zh-CN" altLang="en-US" sz="1600">
                <a:latin typeface="宋体" pitchFamily="2" charset="-122"/>
              </a:rPr>
              <a:t>不仅适用于视频会议系统中，还可用在为其他网络数据分析设备转发数据。</a:t>
            </a:r>
          </a:p>
          <a:p>
            <a:pPr marL="285750" indent="-285750">
              <a:lnSpc>
                <a:spcPct val="150000"/>
              </a:lnSpc>
              <a:buSzPct val="80000"/>
              <a:buFont typeface="Wingdings" pitchFamily="2" charset="2"/>
              <a:buNone/>
            </a:pPr>
            <a:r>
              <a:rPr lang="zh-CN" altLang="en-US" sz="1600">
                <a:latin typeface="宋体" pitchFamily="2" charset="-122"/>
              </a:rPr>
              <a:t>   转发效率高，转发延时小于</a:t>
            </a:r>
            <a:r>
              <a:rPr lang="en-US" altLang="zh-CN" sz="1600">
                <a:latin typeface="宋体" pitchFamily="2" charset="-122"/>
              </a:rPr>
              <a:t>10 ms</a:t>
            </a:r>
            <a:r>
              <a:rPr lang="zh-CN" altLang="en-US" sz="1600">
                <a:latin typeface="宋体" pitchFamily="2" charset="-122"/>
              </a:rPr>
              <a:t>。</a:t>
            </a:r>
          </a:p>
          <a:p>
            <a:pPr marL="285750" indent="-285750">
              <a:lnSpc>
                <a:spcPct val="150000"/>
              </a:lnSpc>
              <a:buSzPct val="80000"/>
              <a:buFont typeface="Wingdings" pitchFamily="2" charset="2"/>
              <a:buChar char="Ø"/>
            </a:pPr>
            <a:r>
              <a:rPr lang="zh-CN" altLang="en-US" sz="1600">
                <a:latin typeface="宋体" pitchFamily="2" charset="-122"/>
              </a:rPr>
              <a:t>通过指定会场名的方式实现按需转发的功能。</a:t>
            </a:r>
          </a:p>
          <a:p>
            <a:pPr marL="285750" indent="-285750">
              <a:lnSpc>
                <a:spcPct val="150000"/>
              </a:lnSpc>
              <a:buSzPct val="80000"/>
              <a:buFont typeface="Wingdings" pitchFamily="2" charset="2"/>
              <a:buChar char="Ø"/>
            </a:pPr>
            <a:r>
              <a:rPr lang="zh-CN" altLang="en-US" sz="1600">
                <a:latin typeface="宋体" pitchFamily="2" charset="-122"/>
              </a:rPr>
              <a:t>每个网卡既有接收功能，又有转发功能。</a:t>
            </a:r>
          </a:p>
          <a:p>
            <a:pPr marL="285750" indent="-285750">
              <a:lnSpc>
                <a:spcPct val="150000"/>
              </a:lnSpc>
              <a:buSzPct val="80000"/>
              <a:buFont typeface="Wingdings" pitchFamily="2" charset="2"/>
              <a:buChar char="Ø"/>
            </a:pPr>
            <a:r>
              <a:rPr lang="zh-CN" altLang="en-US" sz="1600">
                <a:latin typeface="宋体" pitchFamily="2" charset="-122"/>
              </a:rPr>
              <a:t>通过对网卡设置来实现接收数据和转发数据分离，这样可提高转发速率和效率。</a:t>
            </a:r>
          </a:p>
          <a:p>
            <a:pPr marL="285750" indent="-285750">
              <a:lnSpc>
                <a:spcPct val="150000"/>
              </a:lnSpc>
              <a:buSzPct val="80000"/>
              <a:buFont typeface="Wingdings" pitchFamily="2" charset="2"/>
              <a:buChar char="Ø"/>
            </a:pPr>
            <a:r>
              <a:rPr lang="zh-CN" altLang="en-US" sz="1600">
                <a:latin typeface="宋体" pitchFamily="2" charset="-122"/>
              </a:rPr>
              <a:t>同样的数据可转发给多个电视墙服务器。</a:t>
            </a:r>
          </a:p>
          <a:p>
            <a:pPr marL="285750" indent="-285750">
              <a:lnSpc>
                <a:spcPct val="150000"/>
              </a:lnSpc>
              <a:buSzPct val="80000"/>
              <a:buFont typeface="Wingdings" pitchFamily="2" charset="2"/>
              <a:buChar char="Ø"/>
            </a:pPr>
            <a:r>
              <a:rPr lang="zh-CN" altLang="en-US" sz="1600">
                <a:latin typeface="宋体" pitchFamily="2" charset="-122"/>
              </a:rPr>
              <a:t>可配置多个电视墙服务（无最大台数限制）。每个电视墙服务器，按照客户的要求，可任意配置转发方案。</a:t>
            </a:r>
          </a:p>
        </p:txBody>
      </p:sp>
      <p:sp>
        <p:nvSpPr>
          <p:cNvPr id="3" name="TextBox 2"/>
          <p:cNvSpPr txBox="1"/>
          <p:nvPr/>
        </p:nvSpPr>
        <p:spPr>
          <a:xfrm>
            <a:off x="495300" y="760413"/>
            <a:ext cx="1206500" cy="396875"/>
          </a:xfrm>
          <a:prstGeom prst="rect">
            <a:avLst/>
          </a:prstGeom>
          <a:noFill/>
        </p:spPr>
        <p:txBody>
          <a:bodyPr wrap="none">
            <a:spAutoFit/>
          </a:bodyPr>
          <a:lstStyle/>
          <a:p>
            <a:pPr fontAlgn="auto">
              <a:spcBef>
                <a:spcPts val="0"/>
              </a:spcBef>
              <a:spcAft>
                <a:spcPts val="0"/>
              </a:spcAft>
              <a:defRPr/>
            </a:pPr>
            <a:r>
              <a:rPr lang="zh-CN" altLang="en-US" sz="2000" b="1" dirty="0">
                <a:latin typeface="+mn-ea"/>
                <a:ea typeface="+mn-ea"/>
              </a:rPr>
              <a:t>系统功能</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1"/>
          <p:cNvSpPr>
            <a:spLocks noChangeArrowheads="1"/>
          </p:cNvSpPr>
          <p:nvPr/>
        </p:nvSpPr>
        <p:spPr bwMode="auto">
          <a:xfrm>
            <a:off x="684213" y="1052513"/>
            <a:ext cx="7991475" cy="531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sz="1600">
                <a:latin typeface="宋体" pitchFamily="2" charset="-122"/>
              </a:rPr>
              <a:t>通信协议</a:t>
            </a:r>
            <a:r>
              <a:rPr lang="en-US" altLang="zh-CN" sz="1600">
                <a:latin typeface="宋体" pitchFamily="2" charset="-122"/>
              </a:rPr>
              <a:t>      H.323 V4</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a:t>
            </a:r>
            <a:r>
              <a:rPr lang="en-US" altLang="zh-CN" sz="1600">
                <a:latin typeface="宋体" pitchFamily="2" charset="-122"/>
              </a:rPr>
              <a:t>Q.931</a:t>
            </a:r>
            <a:r>
              <a:rPr lang="zh-CN" altLang="zh-CN" sz="1600">
                <a:latin typeface="宋体" pitchFamily="2" charset="-122"/>
              </a:rPr>
              <a:t>、</a:t>
            </a:r>
            <a:r>
              <a:rPr lang="en-US" altLang="zh-CN" sz="1600">
                <a:latin typeface="宋体" pitchFamily="2" charset="-122"/>
              </a:rPr>
              <a:t>H.225</a:t>
            </a:r>
            <a:r>
              <a:rPr lang="zh-CN" altLang="zh-CN" sz="1600">
                <a:latin typeface="宋体" pitchFamily="2" charset="-122"/>
              </a:rPr>
              <a:t>、</a:t>
            </a:r>
            <a:r>
              <a:rPr lang="en-US" altLang="zh-CN" sz="1600">
                <a:latin typeface="宋体" pitchFamily="2" charset="-122"/>
              </a:rPr>
              <a:t>H.245</a:t>
            </a:r>
            <a:r>
              <a:rPr lang="zh-CN" altLang="zh-CN" sz="1600">
                <a:latin typeface="宋体" pitchFamily="2" charset="-122"/>
              </a:rPr>
              <a:t>、</a:t>
            </a:r>
            <a:r>
              <a:rPr lang="en-US" altLang="zh-CN" sz="1600">
                <a:latin typeface="宋体" pitchFamily="2" charset="-122"/>
              </a:rPr>
              <a:t>TCP/IP</a:t>
            </a:r>
            <a:r>
              <a:rPr lang="zh-CN" altLang="zh-CN" sz="1600">
                <a:latin typeface="宋体" pitchFamily="2" charset="-122"/>
              </a:rPr>
              <a:t>、</a:t>
            </a:r>
            <a:r>
              <a:rPr lang="en-US" altLang="zh-CN" sz="1600">
                <a:latin typeface="宋体" pitchFamily="2" charset="-122"/>
              </a:rPr>
              <a:t>RTP/RTCP</a:t>
            </a:r>
            <a:r>
              <a:rPr lang="zh-CN" altLang="zh-CN" sz="1600">
                <a:latin typeface="宋体" pitchFamily="2" charset="-122"/>
              </a:rPr>
              <a:t>、</a:t>
            </a:r>
            <a:r>
              <a:rPr lang="en-US" altLang="zh-CN" sz="1600">
                <a:latin typeface="宋体" pitchFamily="2" charset="-122"/>
              </a:rPr>
              <a:t>H.239 </a:t>
            </a:r>
            <a:endParaRPr lang="zh-CN" altLang="zh-CN" sz="1600">
              <a:latin typeface="宋体" pitchFamily="2" charset="-122"/>
            </a:endParaRPr>
          </a:p>
          <a:p>
            <a:pPr>
              <a:lnSpc>
                <a:spcPct val="150000"/>
              </a:lnSpc>
            </a:pPr>
            <a:r>
              <a:rPr lang="zh-CN" altLang="zh-CN" sz="1600">
                <a:latin typeface="宋体" pitchFamily="2" charset="-122"/>
              </a:rPr>
              <a:t>视频协议</a:t>
            </a:r>
            <a:r>
              <a:rPr lang="en-US" altLang="zh-CN" sz="1600">
                <a:latin typeface="宋体" pitchFamily="2" charset="-122"/>
              </a:rPr>
              <a:t>      H.261</a:t>
            </a:r>
            <a:r>
              <a:rPr lang="zh-CN" altLang="zh-CN" sz="1600">
                <a:latin typeface="宋体" pitchFamily="2" charset="-122"/>
              </a:rPr>
              <a:t>、</a:t>
            </a:r>
            <a:r>
              <a:rPr lang="en-US" altLang="zh-CN" sz="1600">
                <a:latin typeface="宋体" pitchFamily="2" charset="-122"/>
              </a:rPr>
              <a:t>H.263</a:t>
            </a:r>
            <a:r>
              <a:rPr lang="zh-CN" altLang="zh-CN" sz="1600">
                <a:latin typeface="宋体" pitchFamily="2" charset="-122"/>
              </a:rPr>
              <a:t>、</a:t>
            </a:r>
            <a:r>
              <a:rPr lang="en-US" altLang="zh-CN" sz="1600">
                <a:latin typeface="宋体" pitchFamily="2" charset="-122"/>
              </a:rPr>
              <a:t>H.264 </a:t>
            </a:r>
            <a:r>
              <a:rPr lang="zh-CN" altLang="zh-CN" sz="1600">
                <a:latin typeface="宋体" pitchFamily="2" charset="-122"/>
              </a:rPr>
              <a:t>、</a:t>
            </a:r>
            <a:r>
              <a:rPr lang="en-US" altLang="zh-CN" sz="1600">
                <a:latin typeface="宋体" pitchFamily="2" charset="-122"/>
              </a:rPr>
              <a:t>Mpeg </a:t>
            </a:r>
            <a:endParaRPr lang="zh-CN" altLang="zh-CN" sz="1600">
              <a:latin typeface="宋体" pitchFamily="2" charset="-122"/>
            </a:endParaRPr>
          </a:p>
          <a:p>
            <a:pPr>
              <a:lnSpc>
                <a:spcPct val="150000"/>
              </a:lnSpc>
            </a:pPr>
            <a:r>
              <a:rPr lang="zh-CN" altLang="zh-CN" sz="1600">
                <a:latin typeface="宋体" pitchFamily="2" charset="-122"/>
              </a:rPr>
              <a:t>转</a:t>
            </a:r>
            <a:r>
              <a:rPr lang="en-US" altLang="zh-CN" sz="1600">
                <a:latin typeface="宋体" pitchFamily="2" charset="-122"/>
              </a:rPr>
              <a:t>Web</a:t>
            </a:r>
            <a:r>
              <a:rPr lang="zh-CN" altLang="zh-CN" sz="1600">
                <a:latin typeface="宋体" pitchFamily="2" charset="-122"/>
              </a:rPr>
              <a:t>浏览器</a:t>
            </a:r>
          </a:p>
          <a:p>
            <a:pPr>
              <a:lnSpc>
                <a:spcPct val="150000"/>
              </a:lnSpc>
            </a:pPr>
            <a:r>
              <a:rPr lang="zh-CN" altLang="zh-CN" sz="1600">
                <a:latin typeface="宋体" pitchFamily="2" charset="-122"/>
              </a:rPr>
              <a:t>扩容能力 </a:t>
            </a:r>
            <a:r>
              <a:rPr lang="en-US" altLang="zh-CN" sz="1600">
                <a:latin typeface="宋体" pitchFamily="2" charset="-122"/>
              </a:rPr>
              <a:t>     </a:t>
            </a:r>
            <a:r>
              <a:rPr lang="zh-CN" altLang="zh-CN" sz="1600">
                <a:latin typeface="宋体" pitchFamily="2" charset="-122"/>
              </a:rPr>
              <a:t>可多台堆叠发数量</a:t>
            </a:r>
            <a:r>
              <a:rPr lang="en-US" altLang="zh-CN" sz="1600">
                <a:latin typeface="宋体" pitchFamily="2" charset="-122"/>
              </a:rPr>
              <a:t>      200</a:t>
            </a:r>
            <a:r>
              <a:rPr lang="zh-CN" altLang="zh-CN" sz="1600">
                <a:latin typeface="宋体" pitchFamily="2" charset="-122"/>
              </a:rPr>
              <a:t>路</a:t>
            </a:r>
          </a:p>
          <a:p>
            <a:pPr>
              <a:lnSpc>
                <a:spcPct val="150000"/>
              </a:lnSpc>
            </a:pPr>
            <a:r>
              <a:rPr lang="zh-CN" altLang="zh-CN" sz="1600">
                <a:latin typeface="宋体" pitchFamily="2" charset="-122"/>
              </a:rPr>
              <a:t>带宽范围</a:t>
            </a:r>
            <a:r>
              <a:rPr lang="en-US" altLang="zh-CN" sz="1600">
                <a:latin typeface="宋体" pitchFamily="2" charset="-122"/>
              </a:rPr>
              <a:t>      128K-10M </a:t>
            </a:r>
            <a:endParaRPr lang="zh-CN" altLang="zh-CN" sz="1600">
              <a:latin typeface="宋体" pitchFamily="2" charset="-122"/>
            </a:endParaRPr>
          </a:p>
          <a:p>
            <a:pPr>
              <a:lnSpc>
                <a:spcPct val="150000"/>
              </a:lnSpc>
            </a:pPr>
            <a:r>
              <a:rPr lang="zh-CN" altLang="zh-CN" sz="1600">
                <a:latin typeface="宋体" pitchFamily="2" charset="-122"/>
              </a:rPr>
              <a:t>网络接口</a:t>
            </a:r>
            <a:r>
              <a:rPr lang="en-US" altLang="zh-CN" sz="1600">
                <a:latin typeface="宋体" pitchFamily="2" charset="-122"/>
              </a:rPr>
              <a:t>      10/100/1000M</a:t>
            </a:r>
            <a:r>
              <a:rPr lang="zh-CN" altLang="zh-CN" sz="1600">
                <a:latin typeface="宋体" pitchFamily="2" charset="-122"/>
              </a:rPr>
              <a:t>自适应×</a:t>
            </a:r>
            <a:r>
              <a:rPr lang="en-US" altLang="zh-CN" sz="1600">
                <a:latin typeface="宋体" pitchFamily="2" charset="-122"/>
              </a:rPr>
              <a:t>2 </a:t>
            </a:r>
            <a:endParaRPr lang="zh-CN" altLang="zh-CN" sz="1600">
              <a:latin typeface="宋体" pitchFamily="2" charset="-122"/>
            </a:endParaRPr>
          </a:p>
          <a:p>
            <a:pPr>
              <a:lnSpc>
                <a:spcPct val="150000"/>
              </a:lnSpc>
            </a:pPr>
            <a:r>
              <a:rPr lang="zh-CN" altLang="zh-CN" sz="1600">
                <a:latin typeface="宋体" pitchFamily="2" charset="-122"/>
              </a:rPr>
              <a:t>控制方式</a:t>
            </a:r>
            <a:r>
              <a:rPr lang="en-US" altLang="zh-CN" sz="1600">
                <a:latin typeface="宋体" pitchFamily="2" charset="-122"/>
              </a:rPr>
              <a:t> </a:t>
            </a:r>
            <a:endParaRPr lang="zh-CN" altLang="zh-CN" sz="1600">
              <a:latin typeface="宋体" pitchFamily="2" charset="-122"/>
            </a:endParaRPr>
          </a:p>
          <a:p>
            <a:pPr>
              <a:lnSpc>
                <a:spcPct val="150000"/>
              </a:lnSpc>
            </a:pPr>
            <a:r>
              <a:rPr lang="zh-CN" altLang="zh-CN" sz="1600">
                <a:latin typeface="宋体" pitchFamily="2" charset="-122"/>
              </a:rPr>
              <a:t>支持系统 </a:t>
            </a:r>
            <a:r>
              <a:rPr lang="en-US" altLang="zh-CN" sz="1600">
                <a:latin typeface="宋体" pitchFamily="2" charset="-122"/>
              </a:rPr>
              <a:t>     </a:t>
            </a:r>
            <a:r>
              <a:rPr lang="zh-CN" altLang="zh-CN" sz="1600">
                <a:latin typeface="宋体" pitchFamily="2" charset="-122"/>
              </a:rPr>
              <a:t>所有符合</a:t>
            </a:r>
            <a:r>
              <a:rPr lang="en-US" altLang="zh-CN" sz="1600">
                <a:latin typeface="宋体" pitchFamily="2" charset="-122"/>
              </a:rPr>
              <a:t>H.323</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标准系统</a:t>
            </a:r>
          </a:p>
          <a:p>
            <a:pPr>
              <a:lnSpc>
                <a:spcPct val="150000"/>
              </a:lnSpc>
            </a:pPr>
            <a:r>
              <a:rPr lang="zh-CN" altLang="zh-CN" sz="1600">
                <a:latin typeface="宋体" pitchFamily="2" charset="-122"/>
              </a:rPr>
              <a:t>物理参数</a:t>
            </a:r>
            <a:r>
              <a:rPr lang="en-US" altLang="zh-CN" sz="1600">
                <a:latin typeface="宋体" pitchFamily="2" charset="-122"/>
              </a:rPr>
              <a:t>      430mm</a:t>
            </a:r>
            <a:r>
              <a:rPr lang="zh-CN" altLang="zh-CN" sz="1600">
                <a:latin typeface="宋体" pitchFamily="2" charset="-122"/>
              </a:rPr>
              <a:t>×</a:t>
            </a:r>
            <a:r>
              <a:rPr lang="en-US" altLang="zh-CN" sz="1600">
                <a:latin typeface="宋体" pitchFamily="2" charset="-122"/>
              </a:rPr>
              <a:t>280mm</a:t>
            </a:r>
            <a:r>
              <a:rPr lang="zh-CN" altLang="zh-CN" sz="1600">
                <a:latin typeface="宋体" pitchFamily="2" charset="-122"/>
              </a:rPr>
              <a:t>×</a:t>
            </a:r>
            <a:r>
              <a:rPr lang="en-US" altLang="zh-CN" sz="1600">
                <a:latin typeface="宋体" pitchFamily="2" charset="-122"/>
              </a:rPr>
              <a:t>43mm </a:t>
            </a:r>
            <a:endParaRPr lang="zh-CN" altLang="zh-CN" sz="1600">
              <a:latin typeface="宋体" pitchFamily="2" charset="-122"/>
            </a:endParaRPr>
          </a:p>
          <a:p>
            <a:pPr>
              <a:lnSpc>
                <a:spcPct val="150000"/>
              </a:lnSpc>
            </a:pPr>
            <a:r>
              <a:rPr lang="zh-CN" altLang="zh-CN" sz="1600">
                <a:latin typeface="宋体" pitchFamily="2" charset="-122"/>
              </a:rPr>
              <a:t>重量 </a:t>
            </a:r>
            <a:r>
              <a:rPr lang="en-US" altLang="zh-CN" sz="1600">
                <a:latin typeface="宋体" pitchFamily="2" charset="-122"/>
              </a:rPr>
              <a:t>         </a:t>
            </a:r>
            <a:r>
              <a:rPr lang="zh-CN" altLang="zh-CN" sz="1600">
                <a:latin typeface="宋体" pitchFamily="2" charset="-122"/>
              </a:rPr>
              <a:t>净重</a:t>
            </a:r>
            <a:r>
              <a:rPr lang="en-US" altLang="zh-CN" sz="1600">
                <a:latin typeface="宋体" pitchFamily="2" charset="-122"/>
              </a:rPr>
              <a:t>1.5Kg </a:t>
            </a:r>
            <a:endParaRPr lang="zh-CN" altLang="zh-CN" sz="1600">
              <a:latin typeface="宋体" pitchFamily="2" charset="-122"/>
            </a:endParaRPr>
          </a:p>
          <a:p>
            <a:pPr>
              <a:lnSpc>
                <a:spcPct val="150000"/>
              </a:lnSpc>
            </a:pPr>
            <a:r>
              <a:rPr lang="zh-CN" altLang="zh-CN" sz="1600">
                <a:latin typeface="宋体" pitchFamily="2" charset="-122"/>
              </a:rPr>
              <a:t>工作温度</a:t>
            </a:r>
            <a:r>
              <a:rPr lang="en-US" altLang="zh-CN" sz="1600">
                <a:latin typeface="宋体" pitchFamily="2" charset="-122"/>
              </a:rPr>
              <a:t>      -20</a:t>
            </a:r>
            <a:r>
              <a:rPr lang="zh-CN" altLang="zh-CN" sz="1600">
                <a:latin typeface="宋体" pitchFamily="2" charset="-122"/>
              </a:rPr>
              <a:t>℃～</a:t>
            </a:r>
            <a:r>
              <a:rPr lang="en-US" altLang="zh-CN" sz="1600">
                <a:latin typeface="宋体" pitchFamily="2" charset="-122"/>
              </a:rPr>
              <a:t>40</a:t>
            </a:r>
            <a:r>
              <a:rPr lang="zh-CN" altLang="zh-CN" sz="1600">
                <a:latin typeface="宋体" pitchFamily="2" charset="-122"/>
              </a:rPr>
              <a:t>℃</a:t>
            </a:r>
            <a:r>
              <a:rPr lang="en-US" altLang="zh-CN">
                <a:latin typeface="宋体" pitchFamily="2" charset="-122"/>
              </a:rPr>
              <a:t> </a:t>
            </a:r>
            <a:endParaRPr lang="zh-CN" altLang="zh-CN">
              <a:latin typeface="宋体" pitchFamily="2" charset="-122"/>
            </a:endParaRPr>
          </a:p>
          <a:p>
            <a:pPr>
              <a:lnSpc>
                <a:spcPct val="150000"/>
              </a:lnSpc>
            </a:pPr>
            <a:r>
              <a:rPr lang="zh-CN" altLang="zh-CN" sz="1600">
                <a:latin typeface="宋体" pitchFamily="2" charset="-122"/>
              </a:rPr>
              <a:t>工作湿度</a:t>
            </a:r>
            <a:r>
              <a:rPr lang="en-US" altLang="zh-CN" sz="1600">
                <a:latin typeface="宋体" pitchFamily="2" charset="-122"/>
              </a:rPr>
              <a:t>      30%</a:t>
            </a:r>
            <a:r>
              <a:rPr lang="zh-CN" altLang="zh-CN"/>
              <a:t>～</a:t>
            </a:r>
            <a:r>
              <a:rPr lang="en-US" altLang="zh-CN" sz="1600">
                <a:latin typeface="宋体" pitchFamily="2" charset="-122"/>
              </a:rPr>
              <a:t>90%</a:t>
            </a:r>
            <a:r>
              <a:rPr lang="zh-CN" altLang="en-US" sz="1600">
                <a:latin typeface="宋体" pitchFamily="2" charset="-122"/>
              </a:rPr>
              <a:t>（</a:t>
            </a:r>
            <a:r>
              <a:rPr lang="zh-CN" altLang="zh-CN" sz="1600">
                <a:latin typeface="宋体" pitchFamily="2" charset="-122"/>
              </a:rPr>
              <a:t>非凝结</a:t>
            </a:r>
            <a:r>
              <a:rPr lang="zh-CN" altLang="en-US" sz="1600">
                <a:latin typeface="宋体" pitchFamily="2" charset="-122"/>
              </a:rPr>
              <a:t>）</a:t>
            </a:r>
            <a:endParaRPr lang="zh-CN" altLang="zh-CN" sz="1600">
              <a:latin typeface="宋体" pitchFamily="2" charset="-122"/>
            </a:endParaRPr>
          </a:p>
          <a:p>
            <a:pPr>
              <a:lnSpc>
                <a:spcPct val="150000"/>
              </a:lnSpc>
            </a:pPr>
            <a:r>
              <a:rPr lang="zh-CN" altLang="zh-CN" sz="1600">
                <a:latin typeface="宋体" pitchFamily="2" charset="-122"/>
              </a:rPr>
              <a:t>电源 </a:t>
            </a:r>
            <a:r>
              <a:rPr lang="en-US" altLang="zh-CN" sz="1600">
                <a:latin typeface="宋体" pitchFamily="2" charset="-122"/>
              </a:rPr>
              <a:t>         </a:t>
            </a:r>
            <a:r>
              <a:rPr lang="zh-CN" altLang="zh-CN" sz="1600">
                <a:latin typeface="宋体" pitchFamily="2" charset="-122"/>
              </a:rPr>
              <a:t>交流</a:t>
            </a:r>
            <a:r>
              <a:rPr lang="en-US" altLang="zh-CN" sz="1600">
                <a:latin typeface="宋体" pitchFamily="2" charset="-122"/>
              </a:rPr>
              <a:t>110</a:t>
            </a:r>
            <a:r>
              <a:rPr lang="zh-CN" altLang="zh-CN" sz="1600">
                <a:latin typeface="宋体" pitchFamily="2" charset="-122"/>
              </a:rPr>
              <a:t>～</a:t>
            </a:r>
            <a:r>
              <a:rPr lang="en-US" altLang="zh-CN" sz="1600">
                <a:latin typeface="宋体" pitchFamily="2" charset="-122"/>
              </a:rPr>
              <a:t>240V</a:t>
            </a:r>
            <a:r>
              <a:rPr lang="zh-CN" altLang="zh-CN" sz="1600">
                <a:latin typeface="宋体" pitchFamily="2" charset="-122"/>
              </a:rPr>
              <a:t>，</a:t>
            </a:r>
            <a:r>
              <a:rPr lang="en-US" altLang="zh-CN" sz="1600">
                <a:latin typeface="宋体" pitchFamily="2" charset="-122"/>
              </a:rPr>
              <a:t>50/60Hz </a:t>
            </a:r>
            <a:endParaRPr lang="zh-CN" altLang="zh-CN" sz="1600">
              <a:latin typeface="宋体" pitchFamily="2" charset="-122"/>
            </a:endParaRPr>
          </a:p>
          <a:p>
            <a:pPr>
              <a:lnSpc>
                <a:spcPct val="150000"/>
              </a:lnSpc>
            </a:pPr>
            <a:r>
              <a:rPr lang="zh-CN" altLang="zh-CN" sz="1600">
                <a:latin typeface="宋体" pitchFamily="2" charset="-122"/>
              </a:rPr>
              <a:t>最大功率</a:t>
            </a:r>
            <a:r>
              <a:rPr lang="en-US" altLang="zh-CN" sz="1600">
                <a:latin typeface="宋体" pitchFamily="2" charset="-122"/>
              </a:rPr>
              <a:t>      20W</a:t>
            </a:r>
            <a:endParaRPr lang="zh-CN" altLang="zh-CN" sz="1600">
              <a:latin typeface="宋体" pitchFamily="2" charset="-122"/>
            </a:endParaRPr>
          </a:p>
        </p:txBody>
      </p:sp>
      <p:sp>
        <p:nvSpPr>
          <p:cNvPr id="28675" name="TextBox 2"/>
          <p:cNvSpPr txBox="1">
            <a:spLocks noChangeArrowheads="1"/>
          </p:cNvSpPr>
          <p:nvPr/>
        </p:nvSpPr>
        <p:spPr bwMode="auto">
          <a:xfrm>
            <a:off x="681038" y="704850"/>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技术参数</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052513"/>
            <a:ext cx="737235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Box 1"/>
          <p:cNvSpPr txBox="1">
            <a:spLocks noChangeArrowheads="1"/>
          </p:cNvSpPr>
          <p:nvPr/>
        </p:nvSpPr>
        <p:spPr bwMode="auto">
          <a:xfrm>
            <a:off x="3621088" y="636588"/>
            <a:ext cx="14620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设备连接图</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1"/>
          <p:cNvSpPr>
            <a:spLocks noChangeArrowheads="1"/>
          </p:cNvSpPr>
          <p:nvPr/>
        </p:nvSpPr>
        <p:spPr bwMode="auto">
          <a:xfrm>
            <a:off x="844550" y="1463675"/>
            <a:ext cx="7504113" cy="510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rgbClr val="000000"/>
                </a:solidFill>
                <a:latin typeface="宋体" pitchFamily="2" charset="-122"/>
              </a:rPr>
              <a:t>客户需求：</a:t>
            </a:r>
          </a:p>
          <a:p>
            <a:endParaRPr lang="zh-CN" altLang="en-US" sz="800" b="1">
              <a:solidFill>
                <a:srgbClr val="000000"/>
              </a:solidFill>
              <a:latin typeface="宋体" pitchFamily="2" charset="-122"/>
            </a:endParaRPr>
          </a:p>
          <a:p>
            <a:r>
              <a:rPr lang="zh-CN" altLang="en-US" sz="1600">
                <a:solidFill>
                  <a:srgbClr val="000000"/>
                </a:solidFill>
                <a:latin typeface="宋体" pitchFamily="2" charset="-122"/>
              </a:rPr>
              <a:t>    原视频会议系统由一台</a:t>
            </a:r>
            <a:r>
              <a:rPr lang="en-US" altLang="zh-CN" sz="1600">
                <a:solidFill>
                  <a:srgbClr val="000000"/>
                </a:solidFill>
                <a:latin typeface="宋体" pitchFamily="2" charset="-122"/>
              </a:rPr>
              <a:t>MCU</a:t>
            </a:r>
            <a:r>
              <a:rPr lang="zh-CN" altLang="en-US" sz="1600">
                <a:solidFill>
                  <a:srgbClr val="000000"/>
                </a:solidFill>
                <a:latin typeface="宋体" pitchFamily="2" charset="-122"/>
              </a:rPr>
              <a:t>和</a:t>
            </a:r>
            <a:r>
              <a:rPr lang="en-US" altLang="zh-CN" sz="1600">
                <a:solidFill>
                  <a:srgbClr val="000000"/>
                </a:solidFill>
                <a:latin typeface="宋体" pitchFamily="2" charset="-122"/>
              </a:rPr>
              <a:t>12</a:t>
            </a:r>
            <a:r>
              <a:rPr lang="zh-CN" altLang="en-US" sz="1600">
                <a:solidFill>
                  <a:srgbClr val="000000"/>
                </a:solidFill>
                <a:latin typeface="宋体" pitchFamily="2" charset="-122"/>
              </a:rPr>
              <a:t>台视频会议终端组成，要求与原系统</a:t>
            </a:r>
            <a:r>
              <a:rPr lang="en-US" altLang="zh-CN" sz="1600">
                <a:solidFill>
                  <a:srgbClr val="000000"/>
                </a:solidFill>
                <a:latin typeface="宋体" pitchFamily="2" charset="-122"/>
              </a:rPr>
              <a:t>MCU</a:t>
            </a:r>
            <a:r>
              <a:rPr lang="zh-CN" altLang="en-US" sz="1600">
                <a:solidFill>
                  <a:srgbClr val="000000"/>
                </a:solidFill>
                <a:latin typeface="宋体" pitchFamily="2" charset="-122"/>
              </a:rPr>
              <a:t>及视频终端无缝融合，支持</a:t>
            </a:r>
            <a:r>
              <a:rPr lang="en-US" altLang="zh-CN" sz="1600">
                <a:solidFill>
                  <a:srgbClr val="000000"/>
                </a:solidFill>
                <a:latin typeface="宋体" pitchFamily="2" charset="-122"/>
              </a:rPr>
              <a:t>1080P</a:t>
            </a:r>
            <a:r>
              <a:rPr lang="zh-CN" altLang="en-US" sz="1600">
                <a:solidFill>
                  <a:srgbClr val="000000"/>
                </a:solidFill>
                <a:latin typeface="宋体" pitchFamily="2" charset="-122"/>
              </a:rPr>
              <a:t>、</a:t>
            </a:r>
            <a:r>
              <a:rPr lang="en-US" altLang="zh-CN" sz="1600">
                <a:solidFill>
                  <a:srgbClr val="000000"/>
                </a:solidFill>
                <a:latin typeface="宋体" pitchFamily="2" charset="-122"/>
              </a:rPr>
              <a:t>720P</a:t>
            </a:r>
            <a:r>
              <a:rPr lang="zh-CN" altLang="en-US" sz="1600">
                <a:solidFill>
                  <a:srgbClr val="000000"/>
                </a:solidFill>
                <a:latin typeface="宋体" pitchFamily="2" charset="-122"/>
              </a:rPr>
              <a:t>高清视频及向下兼容</a:t>
            </a:r>
            <a:r>
              <a:rPr lang="en-US" altLang="zh-CN" sz="1600">
                <a:solidFill>
                  <a:srgbClr val="000000"/>
                </a:solidFill>
                <a:latin typeface="宋体" pitchFamily="2" charset="-122"/>
              </a:rPr>
              <a:t>4CIF</a:t>
            </a:r>
            <a:r>
              <a:rPr lang="zh-CN" altLang="en-US" sz="1600">
                <a:solidFill>
                  <a:srgbClr val="000000"/>
                </a:solidFill>
                <a:latin typeface="宋体" pitchFamily="2" charset="-122"/>
              </a:rPr>
              <a:t>等标清视频解码。在主会场内满足</a:t>
            </a:r>
            <a:r>
              <a:rPr lang="en-US" altLang="zh-CN" sz="1600">
                <a:solidFill>
                  <a:srgbClr val="000000"/>
                </a:solidFill>
                <a:latin typeface="宋体" pitchFamily="2" charset="-122"/>
              </a:rPr>
              <a:t>12</a:t>
            </a:r>
            <a:r>
              <a:rPr lang="zh-CN" altLang="en-US" sz="1600">
                <a:solidFill>
                  <a:srgbClr val="000000"/>
                </a:solidFill>
                <a:latin typeface="宋体" pitchFamily="2" charset="-122"/>
              </a:rPr>
              <a:t>路视频会议终端信号同时解码并输出到主会场的大屏上，在别的楼层贵宾室里可以同时观看到与主会场大屏相同的</a:t>
            </a:r>
            <a:r>
              <a:rPr lang="en-US" altLang="zh-CN" sz="1600">
                <a:solidFill>
                  <a:srgbClr val="000000"/>
                </a:solidFill>
                <a:latin typeface="宋体" pitchFamily="2" charset="-122"/>
              </a:rPr>
              <a:t>12</a:t>
            </a:r>
            <a:r>
              <a:rPr lang="zh-CN" altLang="en-US" sz="1600">
                <a:solidFill>
                  <a:srgbClr val="000000"/>
                </a:solidFill>
                <a:latin typeface="宋体" pitchFamily="2" charset="-122"/>
              </a:rPr>
              <a:t>路会议终端视频图像，上海分会场可以根据会议需要显示</a:t>
            </a:r>
            <a:r>
              <a:rPr lang="en-US" altLang="zh-CN" sz="1600">
                <a:solidFill>
                  <a:srgbClr val="000000"/>
                </a:solidFill>
                <a:latin typeface="宋体" pitchFamily="2" charset="-122"/>
              </a:rPr>
              <a:t>4-8</a:t>
            </a:r>
            <a:r>
              <a:rPr lang="zh-CN" altLang="en-US" sz="1600">
                <a:solidFill>
                  <a:srgbClr val="000000"/>
                </a:solidFill>
                <a:latin typeface="宋体" pitchFamily="2" charset="-122"/>
              </a:rPr>
              <a:t>路视频会议终端视频图像。接口满足</a:t>
            </a:r>
            <a:r>
              <a:rPr lang="en-US" altLang="zh-CN" sz="1600">
                <a:solidFill>
                  <a:srgbClr val="000000"/>
                </a:solidFill>
                <a:latin typeface="宋体" pitchFamily="2" charset="-122"/>
              </a:rPr>
              <a:t>DVI</a:t>
            </a:r>
            <a:r>
              <a:rPr lang="zh-CN" altLang="en-US" sz="1600">
                <a:solidFill>
                  <a:srgbClr val="000000"/>
                </a:solidFill>
                <a:latin typeface="宋体" pitchFamily="2" charset="-122"/>
              </a:rPr>
              <a:t>、</a:t>
            </a:r>
            <a:r>
              <a:rPr lang="en-US" altLang="zh-CN" sz="1600">
                <a:solidFill>
                  <a:srgbClr val="000000"/>
                </a:solidFill>
                <a:latin typeface="宋体" pitchFamily="2" charset="-122"/>
              </a:rPr>
              <a:t>HDMI</a:t>
            </a:r>
            <a:r>
              <a:rPr lang="zh-CN" altLang="en-US" sz="1600">
                <a:solidFill>
                  <a:srgbClr val="000000"/>
                </a:solidFill>
                <a:latin typeface="宋体" pitchFamily="2" charset="-122"/>
              </a:rPr>
              <a:t>和</a:t>
            </a:r>
            <a:r>
              <a:rPr lang="en-US" altLang="zh-CN" sz="1600">
                <a:solidFill>
                  <a:srgbClr val="000000"/>
                </a:solidFill>
                <a:latin typeface="宋体" pitchFamily="2" charset="-122"/>
              </a:rPr>
              <a:t>VGA</a:t>
            </a:r>
            <a:r>
              <a:rPr lang="zh-CN" altLang="en-US" sz="1600">
                <a:solidFill>
                  <a:srgbClr val="000000"/>
                </a:solidFill>
                <a:latin typeface="宋体" pitchFamily="2" charset="-122"/>
              </a:rPr>
              <a:t>。</a:t>
            </a:r>
          </a:p>
          <a:p>
            <a:endParaRPr lang="zh-CN" altLang="en-US" sz="800">
              <a:solidFill>
                <a:srgbClr val="000000"/>
              </a:solidFill>
              <a:latin typeface="宋体" pitchFamily="2" charset="-122"/>
            </a:endParaRPr>
          </a:p>
          <a:p>
            <a:r>
              <a:rPr lang="zh-CN" altLang="en-US" sz="1600" b="1">
                <a:solidFill>
                  <a:srgbClr val="000000"/>
                </a:solidFill>
                <a:latin typeface="宋体" pitchFamily="2" charset="-122"/>
              </a:rPr>
              <a:t>方案解析：</a:t>
            </a:r>
          </a:p>
          <a:p>
            <a:endParaRPr lang="zh-CN" altLang="en-US" sz="800">
              <a:solidFill>
                <a:srgbClr val="000000"/>
              </a:solidFill>
              <a:latin typeface="宋体" pitchFamily="2" charset="-122"/>
            </a:endParaRPr>
          </a:p>
          <a:p>
            <a:r>
              <a:rPr lang="zh-CN" altLang="en-US" sz="1600">
                <a:solidFill>
                  <a:srgbClr val="000000"/>
                </a:solidFill>
                <a:latin typeface="宋体" pitchFamily="2" charset="-122"/>
              </a:rPr>
              <a:t>    方案中采用了</a:t>
            </a:r>
            <a:r>
              <a:rPr lang="en-US" altLang="zh-CN" sz="1600">
                <a:solidFill>
                  <a:srgbClr val="000000"/>
                </a:solidFill>
                <a:latin typeface="宋体" pitchFamily="2" charset="-122"/>
              </a:rPr>
              <a:t>2</a:t>
            </a:r>
            <a:r>
              <a:rPr lang="zh-CN" altLang="en-US" sz="1600">
                <a:solidFill>
                  <a:srgbClr val="000000"/>
                </a:solidFill>
                <a:latin typeface="宋体" pitchFamily="2" charset="-122"/>
              </a:rPr>
              <a:t>台</a:t>
            </a:r>
            <a:r>
              <a:rPr lang="en-US" altLang="zh-CN" sz="1600">
                <a:solidFill>
                  <a:srgbClr val="000000"/>
                </a:solidFill>
                <a:latin typeface="宋体" pitchFamily="2" charset="-122"/>
              </a:rPr>
              <a:t>MVDS-7014</a:t>
            </a:r>
            <a:r>
              <a:rPr lang="zh-CN" altLang="en-US" sz="1600">
                <a:solidFill>
                  <a:srgbClr val="000000"/>
                </a:solidFill>
                <a:latin typeface="宋体" pitchFamily="2" charset="-122"/>
              </a:rPr>
              <a:t>高清电视墙服务器和</a:t>
            </a:r>
            <a:r>
              <a:rPr lang="en-US" altLang="zh-CN" sz="1600">
                <a:solidFill>
                  <a:srgbClr val="000000"/>
                </a:solidFill>
                <a:latin typeface="宋体" pitchFamily="2" charset="-122"/>
              </a:rPr>
              <a:t>1</a:t>
            </a:r>
            <a:r>
              <a:rPr lang="zh-CN" altLang="en-US" sz="1600">
                <a:solidFill>
                  <a:srgbClr val="000000"/>
                </a:solidFill>
                <a:latin typeface="宋体" pitchFamily="2" charset="-122"/>
              </a:rPr>
              <a:t>台</a:t>
            </a:r>
            <a:r>
              <a:rPr lang="en-US" altLang="zh-CN" sz="1600">
                <a:solidFill>
                  <a:srgbClr val="000000"/>
                </a:solidFill>
                <a:latin typeface="宋体" pitchFamily="2" charset="-122"/>
              </a:rPr>
              <a:t>MVDS-7008</a:t>
            </a:r>
            <a:r>
              <a:rPr lang="zh-CN" altLang="en-US" sz="1600">
                <a:solidFill>
                  <a:srgbClr val="000000"/>
                </a:solidFill>
                <a:latin typeface="宋体" pitchFamily="2" charset="-122"/>
              </a:rPr>
              <a:t>高清电视墙服务器，分别放置在主会场、贵宾室和上海分会场。采用了一台</a:t>
            </a:r>
            <a:r>
              <a:rPr lang="en-US" altLang="zh-CN" sz="1600">
                <a:solidFill>
                  <a:srgbClr val="000000"/>
                </a:solidFill>
                <a:latin typeface="宋体" pitchFamily="2" charset="-122"/>
              </a:rPr>
              <a:t>MVTS-3002</a:t>
            </a:r>
            <a:r>
              <a:rPr lang="zh-CN" altLang="en-US" sz="1600">
                <a:solidFill>
                  <a:srgbClr val="000000"/>
                </a:solidFill>
                <a:latin typeface="宋体" pitchFamily="2" charset="-122"/>
              </a:rPr>
              <a:t>多路视频转发器，与</a:t>
            </a:r>
            <a:r>
              <a:rPr lang="en-US" altLang="zh-CN" sz="1600">
                <a:solidFill>
                  <a:srgbClr val="000000"/>
                </a:solidFill>
                <a:latin typeface="宋体" pitchFamily="2" charset="-122"/>
              </a:rPr>
              <a:t>MCU</a:t>
            </a:r>
            <a:r>
              <a:rPr lang="zh-CN" altLang="en-US" sz="1600">
                <a:solidFill>
                  <a:srgbClr val="000000"/>
                </a:solidFill>
                <a:latin typeface="宋体" pitchFamily="2" charset="-122"/>
              </a:rPr>
              <a:t>设备安装在同一个带有镜像接口的交换机上。</a:t>
            </a:r>
            <a:endParaRPr lang="en-US" altLang="zh-CN" sz="1600">
              <a:solidFill>
                <a:srgbClr val="000000"/>
              </a:solidFill>
              <a:latin typeface="宋体" pitchFamily="2" charset="-122"/>
            </a:endParaRPr>
          </a:p>
          <a:p>
            <a:r>
              <a:rPr lang="zh-CN" altLang="en-US" sz="1600">
                <a:solidFill>
                  <a:srgbClr val="000000"/>
                </a:solidFill>
                <a:latin typeface="宋体" pitchFamily="2" charset="-122"/>
              </a:rPr>
              <a:t>　　配置多路视频转发器把视频数据分别转发给主会场和贵宾室的</a:t>
            </a:r>
            <a:r>
              <a:rPr lang="en-US" altLang="zh-CN" sz="1600">
                <a:solidFill>
                  <a:srgbClr val="000000"/>
                </a:solidFill>
                <a:latin typeface="宋体" pitchFamily="2" charset="-122"/>
              </a:rPr>
              <a:t>MVDS-7014</a:t>
            </a:r>
            <a:r>
              <a:rPr lang="zh-CN" altLang="en-US" sz="1600">
                <a:solidFill>
                  <a:srgbClr val="000000"/>
                </a:solidFill>
                <a:latin typeface="宋体" pitchFamily="2" charset="-122"/>
              </a:rPr>
              <a:t>电视墙服务器，通过电视墙服务器在主会场和贵宾室可以同时观看到</a:t>
            </a:r>
            <a:r>
              <a:rPr lang="en-US" altLang="zh-CN" sz="1600">
                <a:solidFill>
                  <a:srgbClr val="000000"/>
                </a:solidFill>
                <a:latin typeface="宋体" pitchFamily="2" charset="-122"/>
              </a:rPr>
              <a:t>12</a:t>
            </a:r>
            <a:r>
              <a:rPr lang="zh-CN" altLang="en-US" sz="1600">
                <a:solidFill>
                  <a:srgbClr val="000000"/>
                </a:solidFill>
                <a:latin typeface="宋体" pitchFamily="2" charset="-122"/>
              </a:rPr>
              <a:t>个会场清晰的实时场景图像；</a:t>
            </a:r>
            <a:endParaRPr lang="en-US" altLang="zh-CN" sz="1600">
              <a:solidFill>
                <a:srgbClr val="000000"/>
              </a:solidFill>
              <a:latin typeface="宋体" pitchFamily="2" charset="-122"/>
            </a:endParaRPr>
          </a:p>
          <a:p>
            <a:r>
              <a:rPr lang="zh-CN" altLang="en-US" sz="1600">
                <a:solidFill>
                  <a:srgbClr val="000000"/>
                </a:solidFill>
                <a:latin typeface="宋体" pitchFamily="2" charset="-122"/>
              </a:rPr>
              <a:t>　　在上海会场可根据会议需要，通过多路视频转发器把需要显示在上海会场的</a:t>
            </a:r>
            <a:r>
              <a:rPr lang="en-US" altLang="zh-CN" sz="1600">
                <a:solidFill>
                  <a:srgbClr val="000000"/>
                </a:solidFill>
                <a:latin typeface="宋体" pitchFamily="2" charset="-122"/>
              </a:rPr>
              <a:t>4-8</a:t>
            </a:r>
            <a:r>
              <a:rPr lang="zh-CN" altLang="en-US" sz="1600">
                <a:solidFill>
                  <a:srgbClr val="000000"/>
                </a:solidFill>
                <a:latin typeface="宋体" pitchFamily="2" charset="-122"/>
              </a:rPr>
              <a:t>路视频数据转发给</a:t>
            </a:r>
            <a:r>
              <a:rPr lang="en-US" altLang="zh-CN" sz="1600">
                <a:solidFill>
                  <a:srgbClr val="000000"/>
                </a:solidFill>
                <a:latin typeface="宋体" pitchFamily="2" charset="-122"/>
              </a:rPr>
              <a:t>MVDS-7008</a:t>
            </a:r>
            <a:r>
              <a:rPr lang="zh-CN" altLang="en-US" sz="1600">
                <a:solidFill>
                  <a:srgbClr val="000000"/>
                </a:solidFill>
                <a:latin typeface="宋体" pitchFamily="2" charset="-122"/>
              </a:rPr>
              <a:t>电视墙服务器，使其提供</a:t>
            </a:r>
            <a:r>
              <a:rPr lang="en-US" altLang="zh-CN" sz="1600">
                <a:solidFill>
                  <a:srgbClr val="000000"/>
                </a:solidFill>
                <a:latin typeface="宋体" pitchFamily="2" charset="-122"/>
              </a:rPr>
              <a:t>4-8</a:t>
            </a:r>
            <a:r>
              <a:rPr lang="zh-CN" altLang="en-US" sz="1600">
                <a:solidFill>
                  <a:srgbClr val="000000"/>
                </a:solidFill>
                <a:latin typeface="宋体" pitchFamily="2" charset="-122"/>
              </a:rPr>
              <a:t>路会场清晰的实时场景图像显示；　　　　</a:t>
            </a:r>
            <a:endParaRPr lang="en-US" altLang="zh-CN" sz="1600">
              <a:solidFill>
                <a:srgbClr val="000000"/>
              </a:solidFill>
              <a:latin typeface="宋体" pitchFamily="2" charset="-122"/>
            </a:endParaRPr>
          </a:p>
          <a:p>
            <a:r>
              <a:rPr lang="zh-CN" altLang="en-US" sz="1600">
                <a:solidFill>
                  <a:srgbClr val="000000"/>
                </a:solidFill>
                <a:latin typeface="宋体" pitchFamily="2" charset="-122"/>
              </a:rPr>
              <a:t>　　可以针对每一个会场设置相应的中文会场名称，使观看效果更加直接。中心会场、贵宾室及上海会场可通过观看大屏幕，获取各会场的动态信息，为用户挣取了宝贵的时间，并提高了决策的效率。</a:t>
            </a:r>
          </a:p>
        </p:txBody>
      </p:sp>
      <p:sp>
        <p:nvSpPr>
          <p:cNvPr id="30723" name="矩形 2"/>
          <p:cNvSpPr>
            <a:spLocks noChangeArrowheads="1"/>
          </p:cNvSpPr>
          <p:nvPr/>
        </p:nvSpPr>
        <p:spPr bwMode="auto">
          <a:xfrm>
            <a:off x="684213" y="765175"/>
            <a:ext cx="4829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solidFill>
                  <a:srgbClr val="000000"/>
                </a:solidFill>
                <a:latin typeface="宋体" pitchFamily="2" charset="-122"/>
              </a:rPr>
              <a:t>MVTS</a:t>
            </a:r>
            <a:r>
              <a:rPr lang="zh-CN" altLang="en-US" sz="2400" b="1">
                <a:solidFill>
                  <a:srgbClr val="000000"/>
                </a:solidFill>
                <a:latin typeface="宋体" pitchFamily="2" charset="-122"/>
              </a:rPr>
              <a:t>应用案例</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1"/>
          <p:cNvSpPr>
            <a:spLocks noChangeArrowheads="1"/>
          </p:cNvSpPr>
          <p:nvPr/>
        </p:nvSpPr>
        <p:spPr bwMode="auto">
          <a:xfrm>
            <a:off x="1187450" y="460375"/>
            <a:ext cx="271938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75000"/>
              </a:lnSpc>
            </a:pPr>
            <a:r>
              <a:rPr lang="zh-CN" altLang="en-US" sz="1600" b="1">
                <a:solidFill>
                  <a:srgbClr val="000000"/>
                </a:solidFill>
                <a:latin typeface="宋体" pitchFamily="2" charset="-122"/>
              </a:rPr>
              <a:t>系统拓朴图</a:t>
            </a:r>
            <a:endParaRPr lang="zh-CN" altLang="en-US" sz="1600">
              <a:solidFill>
                <a:srgbClr val="000000"/>
              </a:solidFill>
              <a:latin typeface="宋体" pitchFamily="2" charset="-122"/>
            </a:endParaRPr>
          </a:p>
        </p:txBody>
      </p:sp>
      <p:pic>
        <p:nvPicPr>
          <p:cNvPr id="3174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038" y="981075"/>
            <a:ext cx="6257925"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1"/>
          <p:cNvSpPr>
            <a:spLocks noChangeArrowheads="1"/>
          </p:cNvSpPr>
          <p:nvPr/>
        </p:nvSpPr>
        <p:spPr bwMode="auto">
          <a:xfrm>
            <a:off x="1420813" y="460375"/>
            <a:ext cx="271938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75000"/>
              </a:lnSpc>
            </a:pPr>
            <a:r>
              <a:rPr lang="zh-CN" altLang="en-US" sz="1600" b="1">
                <a:solidFill>
                  <a:srgbClr val="000000"/>
                </a:solidFill>
                <a:latin typeface="宋体" pitchFamily="2" charset="-122"/>
              </a:rPr>
              <a:t>案例设备清单：</a:t>
            </a:r>
            <a:endParaRPr lang="zh-CN" altLang="en-US" sz="1600">
              <a:solidFill>
                <a:srgbClr val="000000"/>
              </a:solidFill>
              <a:latin typeface="宋体" pitchFamily="2" charset="-122"/>
            </a:endParaRPr>
          </a:p>
        </p:txBody>
      </p:sp>
      <p:graphicFrame>
        <p:nvGraphicFramePr>
          <p:cNvPr id="76875" name="Group 75"/>
          <p:cNvGraphicFramePr>
            <a:graphicFrameLocks noGrp="1"/>
          </p:cNvGraphicFramePr>
          <p:nvPr/>
        </p:nvGraphicFramePr>
        <p:xfrm>
          <a:off x="1403350" y="1125538"/>
          <a:ext cx="6330950" cy="5546725"/>
        </p:xfrm>
        <a:graphic>
          <a:graphicData uri="http://schemas.openxmlformats.org/drawingml/2006/table">
            <a:tbl>
              <a:tblPr/>
              <a:tblGrid>
                <a:gridCol w="406400"/>
                <a:gridCol w="1422400"/>
                <a:gridCol w="755650"/>
                <a:gridCol w="431800"/>
                <a:gridCol w="431800"/>
                <a:gridCol w="2882900"/>
              </a:tblGrid>
              <a:tr h="39617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序号</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名称</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型号</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单位</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数量</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描述</a:t>
                      </a:r>
                      <a:endParaRPr kumimoji="0" lang="zh-CN" altLang="en-US" sz="18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100571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宋体" pitchFamily="2" charset="-122"/>
                          <a:ea typeface="宋体" pitchFamily="2" charset="-122"/>
                        </a:rPr>
                        <a:t>1</a:t>
                      </a:r>
                      <a:endParaRPr kumimoji="0" lang="en-US" altLang="zh-CN" sz="18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多路转发器</a:t>
                      </a:r>
                      <a:endParaRPr kumimoji="0" lang="zh-CN" altLang="en-US"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宋体" pitchFamily="2" charset="-122"/>
                          <a:ea typeface="宋体" pitchFamily="2" charset="-122"/>
                        </a:rPr>
                        <a:t>MVTS-3002</a:t>
                      </a:r>
                      <a:endParaRPr kumimoji="0" lang="en-US" altLang="zh-CN"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套</a:t>
                      </a:r>
                      <a:endParaRPr kumimoji="0" lang="zh-CN" altLang="en-US"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宋体" pitchFamily="2" charset="-122"/>
                          <a:ea typeface="宋体" pitchFamily="2" charset="-122"/>
                        </a:rPr>
                        <a:t>1</a:t>
                      </a:r>
                      <a:endParaRPr kumimoji="0" lang="en-US" altLang="zh-CN"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200</a:t>
                      </a:r>
                      <a:r>
                        <a:rPr kumimoji="0" lang="zh-CN" altLang="zh-CN" sz="1000" b="0" i="0" u="none" strike="noStrike" cap="none" normalizeH="0" baseline="0" smtClean="0">
                          <a:ln>
                            <a:noFill/>
                          </a:ln>
                          <a:solidFill>
                            <a:schemeClr val="tx1"/>
                          </a:solidFill>
                          <a:effectLst/>
                          <a:latin typeface="宋体" pitchFamily="2" charset="-122"/>
                          <a:ea typeface="宋体" pitchFamily="2" charset="-122"/>
                        </a:rPr>
                        <a:t>路</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视频</a:t>
                      </a:r>
                      <a:r>
                        <a:rPr kumimoji="0" lang="zh-CN" altLang="zh-CN" sz="1000" b="0" i="0" u="none" strike="noStrike" cap="none" normalizeH="0" baseline="0" smtClean="0">
                          <a:ln>
                            <a:noFill/>
                          </a:ln>
                          <a:solidFill>
                            <a:schemeClr val="tx1"/>
                          </a:solidFill>
                          <a:effectLst/>
                          <a:latin typeface="宋体" pitchFamily="2" charset="-122"/>
                          <a:ea typeface="宋体" pitchFamily="2" charset="-122"/>
                        </a:rPr>
                        <a:t>转发</a:t>
                      </a:r>
                    </a:p>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128K-10M</a:t>
                      </a:r>
                      <a:r>
                        <a:rPr kumimoji="0" lang="zh-CN" altLang="zh-CN" sz="1000" b="0" i="0" u="none" strike="noStrike" cap="none" normalizeH="0" baseline="0" smtClean="0">
                          <a:ln>
                            <a:noFill/>
                          </a:ln>
                          <a:solidFill>
                            <a:schemeClr val="tx1"/>
                          </a:solidFill>
                          <a:effectLst/>
                          <a:latin typeface="宋体" pitchFamily="2" charset="-122"/>
                          <a:ea typeface="宋体" pitchFamily="2" charset="-122"/>
                        </a:rPr>
                        <a:t>带宽范围</a:t>
                      </a:r>
                    </a:p>
                    <a:p>
                      <a:pPr marL="0" marR="0" lvl="0" indent="0" algn="l" defTabSz="914400" rtl="0" eaLnBrk="1" fontAlgn="ctr" latinLnBrk="0" hangingPunct="1">
                        <a:lnSpc>
                          <a:spcPct val="100000"/>
                        </a:lnSpc>
                        <a:spcBef>
                          <a:spcPct val="0"/>
                        </a:spcBef>
                        <a:spcAft>
                          <a:spcPct val="0"/>
                        </a:spcAft>
                        <a:buClrTx/>
                        <a:buSzTx/>
                        <a:buFontTx/>
                        <a:buNone/>
                        <a:tabLst/>
                      </a:pPr>
                      <a:r>
                        <a:rPr kumimoji="0" lang="zh-CN" altLang="zh-CN" sz="1000" b="0" i="0" u="none" strike="noStrike" cap="none" normalizeH="0" baseline="0" smtClean="0">
                          <a:ln>
                            <a:noFill/>
                          </a:ln>
                          <a:solidFill>
                            <a:schemeClr val="tx1"/>
                          </a:solidFill>
                          <a:effectLst/>
                          <a:latin typeface="宋体" pitchFamily="2" charset="-122"/>
                          <a:ea typeface="宋体" pitchFamily="2" charset="-122"/>
                        </a:rPr>
                        <a:t>网络接口</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 </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10/100/1000M</a:t>
                      </a:r>
                      <a:r>
                        <a:rPr kumimoji="0" lang="zh-CN" altLang="zh-CN" sz="1000" b="0" i="0" u="none" strike="noStrike" cap="none" normalizeH="0" baseline="0" smtClean="0">
                          <a:ln>
                            <a:noFill/>
                          </a:ln>
                          <a:solidFill>
                            <a:schemeClr val="tx1"/>
                          </a:solidFill>
                          <a:effectLst/>
                          <a:latin typeface="宋体" pitchFamily="2" charset="-122"/>
                          <a:ea typeface="宋体" pitchFamily="2" charset="-122"/>
                        </a:rPr>
                        <a:t>自适应×</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2 </a:t>
                      </a:r>
                      <a:endParaRPr kumimoji="0" lang="zh-CN" altLang="zh-CN" sz="1000" b="0" i="0" u="none" strike="noStrike" cap="none" normalizeH="0" baseline="0" smtClean="0">
                        <a:ln>
                          <a:noFill/>
                        </a:ln>
                        <a:solidFill>
                          <a:schemeClr val="tx1"/>
                        </a:solidFill>
                        <a:effectLst/>
                        <a:latin typeface="宋体" pitchFamily="2" charset="-122"/>
                        <a:ea typeface="宋体" pitchFamily="2" charset="-122"/>
                      </a:endParaRPr>
                    </a:p>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Web</a:t>
                      </a:r>
                      <a:r>
                        <a:rPr kumimoji="0" lang="zh-CN" altLang="zh-CN" sz="1000" b="0" i="0" u="none" strike="noStrike" cap="none" normalizeH="0" baseline="0" smtClean="0">
                          <a:ln>
                            <a:noFill/>
                          </a:ln>
                          <a:solidFill>
                            <a:schemeClr val="tx1"/>
                          </a:solidFill>
                          <a:effectLst/>
                          <a:latin typeface="宋体" pitchFamily="2" charset="-122"/>
                          <a:ea typeface="宋体" pitchFamily="2" charset="-122"/>
                        </a:rPr>
                        <a:t>浏览器控制</a:t>
                      </a:r>
                    </a:p>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zh-CN" altLang="zh-CN" sz="1000" b="0" i="0" u="none" strike="noStrike" cap="none" normalizeH="0" baseline="0" smtClean="0">
                          <a:ln>
                            <a:noFill/>
                          </a:ln>
                          <a:solidFill>
                            <a:schemeClr val="tx1"/>
                          </a:solidFill>
                          <a:effectLst/>
                          <a:latin typeface="宋体" pitchFamily="2" charset="-122"/>
                          <a:ea typeface="宋体" pitchFamily="2" charset="-122"/>
                        </a:rPr>
                        <a:t>多台堆叠扩容</a:t>
                      </a:r>
                    </a:p>
                    <a:p>
                      <a:pPr marL="0" marR="0" lvl="0" indent="0" algn="l" defTabSz="914400" rtl="0" eaLnBrk="1" fontAlgn="ctr" latinLnBrk="0" hangingPunct="1">
                        <a:lnSpc>
                          <a:spcPct val="100000"/>
                        </a:lnSpc>
                        <a:spcBef>
                          <a:spcPct val="0"/>
                        </a:spcBef>
                        <a:spcAft>
                          <a:spcPct val="0"/>
                        </a:spcAft>
                        <a:buClrTx/>
                        <a:buSzTx/>
                        <a:buFontTx/>
                        <a:buNone/>
                        <a:tabLst/>
                      </a:pPr>
                      <a:r>
                        <a:rPr kumimoji="0" lang="zh-CN" altLang="zh-CN" sz="1000" b="0" i="0" u="none" strike="noStrike" cap="none" normalizeH="0" baseline="0" smtClean="0">
                          <a:ln>
                            <a:noFill/>
                          </a:ln>
                          <a:solidFill>
                            <a:schemeClr val="tx1"/>
                          </a:solidFill>
                          <a:effectLst/>
                          <a:latin typeface="宋体" pitchFamily="2" charset="-122"/>
                          <a:ea typeface="宋体" pitchFamily="2" charset="-122"/>
                        </a:rPr>
                        <a:t>支持所有符合</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H.323</a:t>
                      </a:r>
                      <a:r>
                        <a:rPr kumimoji="0" lang="zh-CN" altLang="zh-CN" sz="10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SIP</a:t>
                      </a:r>
                      <a:r>
                        <a:rPr kumimoji="0" lang="zh-CN" altLang="zh-CN" sz="1000" b="0" i="0" u="none" strike="noStrike" cap="none" normalizeH="0" baseline="0" smtClean="0">
                          <a:ln>
                            <a:noFill/>
                          </a:ln>
                          <a:solidFill>
                            <a:schemeClr val="tx1"/>
                          </a:solidFill>
                          <a:effectLst/>
                          <a:latin typeface="宋体" pitchFamily="2" charset="-122"/>
                          <a:ea typeface="宋体" pitchFamily="2" charset="-122"/>
                        </a:rPr>
                        <a:t>标准</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的</a:t>
                      </a:r>
                      <a:r>
                        <a:rPr kumimoji="0" lang="zh-CN" altLang="zh-CN" sz="1000" b="0" i="0" u="none" strike="noStrike" cap="none" normalizeH="0" baseline="0" smtClean="0">
                          <a:ln>
                            <a:noFill/>
                          </a:ln>
                          <a:solidFill>
                            <a:schemeClr val="tx1"/>
                          </a:solidFill>
                          <a:effectLst/>
                          <a:latin typeface="宋体" pitchFamily="2" charset="-122"/>
                          <a:ea typeface="宋体" pitchFamily="2" charset="-122"/>
                        </a:rPr>
                        <a:t>系统</a:t>
                      </a:r>
                      <a:endParaRPr kumimoji="0" lang="zh-CN" altLang="en-US" sz="1000" b="0" i="0" u="none" strike="noStrike" cap="none" normalizeH="0" baseline="0" smtClean="0">
                        <a:ln>
                          <a:noFill/>
                        </a:ln>
                        <a:solidFill>
                          <a:schemeClr val="tx1"/>
                        </a:solidFill>
                        <a:effectLst/>
                        <a:latin typeface="宋体" pitchFamily="2" charset="-122"/>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7241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宋体" pitchFamily="2" charset="-122"/>
                          <a:ea typeface="宋体" pitchFamily="2" charset="-122"/>
                        </a:rPr>
                        <a:t>2</a:t>
                      </a:r>
                      <a:endParaRPr kumimoji="0" lang="en-US" altLang="zh-CN" sz="18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宋体" pitchFamily="2" charset="-122"/>
                          <a:ea typeface="宋体" pitchFamily="2" charset="-122"/>
                        </a:rPr>
                        <a:t>1</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４高清电视墙服务器</a:t>
                      </a:r>
                      <a:endParaRPr kumimoji="0" lang="zh-CN" altLang="en-US"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宋体" pitchFamily="2" charset="-122"/>
                          <a:ea typeface="宋体" pitchFamily="2" charset="-122"/>
                        </a:rPr>
                        <a:t>MVDS-7014</a:t>
                      </a:r>
                      <a:endParaRPr kumimoji="0" lang="en-US" altLang="zh-CN"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套</a:t>
                      </a:r>
                      <a:endParaRPr kumimoji="0" lang="zh-CN" altLang="en-US"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２</a:t>
                      </a:r>
                      <a:endParaRPr kumimoji="0" lang="en-US" altLang="zh-CN"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支持标准</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H.323</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协议和</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SIP</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协议</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H.261</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H.263</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H.264, H.264-hp</a:t>
                      </a:r>
                      <a:br>
                        <a:rPr kumimoji="0" lang="en-US" altLang="zh-CN"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10</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路</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DVI</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输出</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10</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路</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1080P</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解码</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最大支持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1920X1080</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高清分辨率</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单路视频最高码率</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10Mbps</a:t>
                      </a:r>
                      <a:br>
                        <a:rPr kumimoji="0" lang="en-US" altLang="zh-CN"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单台最高速率</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1Gbps</a:t>
                      </a:r>
                      <a:br>
                        <a:rPr kumimoji="0" lang="en-US" altLang="zh-CN"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2</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3</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4</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分屏</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支持单屏、分屏轮询          </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帧率可达到</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30-60</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帧</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秒</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可显示各视频名称，位置和颜色可调</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支持多组视频</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可多台堆叠，增加系统容量 </a:t>
                      </a:r>
                      <a:endParaRPr kumimoji="0" lang="zh-CN" altLang="en-US"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207241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３</a:t>
                      </a:r>
                      <a:endParaRPr kumimoji="0" lang="en-US" altLang="zh-CN" sz="1000" b="0" i="0" u="none" strike="noStrike" cap="none" normalizeH="0" baseline="0" smtClean="0">
                        <a:ln>
                          <a:noFill/>
                        </a:ln>
                        <a:solidFill>
                          <a:schemeClr val="tx1"/>
                        </a:solidFill>
                        <a:effectLst/>
                        <a:latin typeface="宋体" pitchFamily="2" charset="-122"/>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８高清电视墙服务器</a:t>
                      </a: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宋体" pitchFamily="2" charset="-122"/>
                          <a:ea typeface="宋体" pitchFamily="2" charset="-122"/>
                        </a:rPr>
                        <a:t>MVDS-7008</a:t>
                      </a: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套</a:t>
                      </a: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１</a:t>
                      </a:r>
                      <a:endParaRPr kumimoji="0" lang="en-US" altLang="zh-CN" sz="1000" b="0" i="0" u="none" strike="noStrike" cap="none" normalizeH="0" baseline="0" smtClean="0">
                        <a:ln>
                          <a:noFill/>
                        </a:ln>
                        <a:solidFill>
                          <a:schemeClr val="tx1"/>
                        </a:solidFill>
                        <a:effectLst/>
                        <a:latin typeface="宋体" pitchFamily="2" charset="-122"/>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支持标准</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H.323</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协议和</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SIP</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协议</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H.261</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H.263</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H.264, H.264-hp</a:t>
                      </a:r>
                      <a:br>
                        <a:rPr kumimoji="0" lang="en-US" altLang="zh-CN"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8</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路</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DVI</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输出</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8</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路</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1080P</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解码</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最大支持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1920X1080</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高清分辨率</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单路视频最高码率</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10Mbps</a:t>
                      </a:r>
                      <a:br>
                        <a:rPr kumimoji="0" lang="en-US" altLang="zh-CN"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单台最高速率</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1Gbps</a:t>
                      </a:r>
                      <a:br>
                        <a:rPr kumimoji="0" lang="en-US" altLang="zh-CN"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2</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3</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4</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分屏</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支持单屏、分屏轮询          </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帧率可达到</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30-60</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帧</a:t>
                      </a:r>
                      <a:r>
                        <a:rPr kumimoji="0" lang="en-US" altLang="zh-CN" sz="1000" b="0" i="0" u="none" strike="noStrike" cap="none" normalizeH="0" baseline="0" smtClean="0">
                          <a:ln>
                            <a:noFill/>
                          </a:ln>
                          <a:solidFill>
                            <a:schemeClr val="tx1"/>
                          </a:solidFill>
                          <a:effectLst/>
                          <a:latin typeface="宋体" pitchFamily="2" charset="-122"/>
                          <a:ea typeface="宋体" pitchFamily="2" charset="-122"/>
                        </a:rPr>
                        <a:t>/</a:t>
                      </a:r>
                      <a:r>
                        <a:rPr kumimoji="0" lang="zh-CN" altLang="en-US" sz="1000" b="0" i="0" u="none" strike="noStrike" cap="none" normalizeH="0" baseline="0" smtClean="0">
                          <a:ln>
                            <a:noFill/>
                          </a:ln>
                          <a:solidFill>
                            <a:schemeClr val="tx1"/>
                          </a:solidFill>
                          <a:effectLst/>
                          <a:latin typeface="宋体" pitchFamily="2" charset="-122"/>
                          <a:ea typeface="宋体" pitchFamily="2" charset="-122"/>
                        </a:rPr>
                        <a:t>秒</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可显示各视频名称，位置和颜色可调</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支持多组视频</a:t>
                      </a:r>
                      <a:br>
                        <a:rPr kumimoji="0" lang="zh-CN" altLang="en-US" sz="1000" b="0" i="0" u="none" strike="noStrike" cap="none" normalizeH="0" baseline="0" smtClean="0">
                          <a:ln>
                            <a:noFill/>
                          </a:ln>
                          <a:solidFill>
                            <a:schemeClr val="tx1"/>
                          </a:solidFill>
                          <a:effectLst/>
                          <a:latin typeface="宋体" pitchFamily="2" charset="-122"/>
                          <a:ea typeface="宋体" pitchFamily="2" charset="-122"/>
                        </a:rPr>
                      </a:br>
                      <a:r>
                        <a:rPr kumimoji="0" lang="zh-CN" altLang="en-US" sz="1000" b="0" i="0" u="none" strike="noStrike" cap="none" normalizeH="0" baseline="0" smtClean="0">
                          <a:ln>
                            <a:noFill/>
                          </a:ln>
                          <a:solidFill>
                            <a:schemeClr val="tx1"/>
                          </a:solidFill>
                          <a:effectLst/>
                          <a:latin typeface="宋体" pitchFamily="2" charset="-122"/>
                          <a:ea typeface="宋体" pitchFamily="2" charset="-122"/>
                        </a:rPr>
                        <a:t>可多台堆叠，增加系统容量 </a:t>
                      </a:r>
                      <a:endParaRPr kumimoji="0" lang="zh-CN" altLang="en-US" sz="1000" b="0" i="0" u="none" strike="noStrike" cap="none" normalizeH="0" baseline="0" smtClean="0">
                        <a:ln>
                          <a:noFill/>
                        </a:ln>
                        <a:solidFill>
                          <a:schemeClr val="tx1"/>
                        </a:solidFill>
                        <a:effectLst/>
                        <a:latin typeface="Constantia" pitchFamily="18" charset="0"/>
                        <a:ea typeface="宋体" pitchFamily="2" charset="-122"/>
                      </a:endParaRPr>
                    </a:p>
                  </a:txBody>
                  <a:tcPr marT="45704" marB="45704"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1"/>
          <p:cNvSpPr>
            <a:spLocks noChangeArrowheads="1"/>
          </p:cNvSpPr>
          <p:nvPr/>
        </p:nvSpPr>
        <p:spPr bwMode="auto">
          <a:xfrm>
            <a:off x="539750" y="836613"/>
            <a:ext cx="3097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latin typeface="宋体" pitchFamily="2" charset="-122"/>
              </a:rPr>
              <a:t>三、</a:t>
            </a:r>
            <a:r>
              <a:rPr lang="en-US" altLang="zh-CN" sz="2400" b="1">
                <a:latin typeface="宋体" pitchFamily="2" charset="-122"/>
              </a:rPr>
              <a:t>TPS</a:t>
            </a:r>
            <a:r>
              <a:rPr lang="zh-CN" altLang="en-US" sz="2400" b="1">
                <a:latin typeface="宋体" pitchFamily="2" charset="-122"/>
              </a:rPr>
              <a:t>网真处理系统</a:t>
            </a:r>
          </a:p>
        </p:txBody>
      </p:sp>
      <p:sp>
        <p:nvSpPr>
          <p:cNvPr id="33795" name="矩形 2"/>
          <p:cNvSpPr>
            <a:spLocks noChangeArrowheads="1"/>
          </p:cNvSpPr>
          <p:nvPr/>
        </p:nvSpPr>
        <p:spPr bwMode="auto">
          <a:xfrm>
            <a:off x="684213" y="2349500"/>
            <a:ext cx="7920037"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sz="1600">
                <a:latin typeface="宋体" pitchFamily="2" charset="-122"/>
              </a:rPr>
              <a:t>    BIT@LINK  TPS</a:t>
            </a:r>
            <a:r>
              <a:rPr lang="zh-CN" altLang="en-US" sz="1600">
                <a:latin typeface="宋体" pitchFamily="2" charset="-122"/>
              </a:rPr>
              <a:t>系列是一款自主研发的高清级网真处理设备，兼容了所有符合</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通讯协议标准的视频系统，支持所有</a:t>
            </a:r>
            <a:r>
              <a:rPr lang="en-US" altLang="zh-CN" sz="1600">
                <a:latin typeface="宋体" pitchFamily="2" charset="-122"/>
              </a:rPr>
              <a:t>H.264</a:t>
            </a:r>
            <a:r>
              <a:rPr lang="zh-CN" altLang="en-US" sz="1600">
                <a:latin typeface="宋体" pitchFamily="2" charset="-122"/>
              </a:rPr>
              <a:t>和</a:t>
            </a:r>
            <a:r>
              <a:rPr lang="en-US" altLang="zh-CN" sz="1600">
                <a:latin typeface="宋体" pitchFamily="2" charset="-122"/>
              </a:rPr>
              <a:t>mpeg</a:t>
            </a:r>
            <a:r>
              <a:rPr lang="zh-CN" altLang="en-US" sz="1600">
                <a:latin typeface="宋体" pitchFamily="2" charset="-122"/>
              </a:rPr>
              <a:t>编码的视频系统，可以配合目前市面上主流的视频会议终端（</a:t>
            </a:r>
            <a:r>
              <a:rPr lang="en-US" altLang="zh-CN" sz="1600">
                <a:latin typeface="宋体" pitchFamily="2" charset="-122"/>
              </a:rPr>
              <a:t>TENDBERG</a:t>
            </a:r>
            <a:r>
              <a:rPr lang="zh-CN" altLang="en-US" sz="1600">
                <a:latin typeface="宋体" pitchFamily="2" charset="-122"/>
              </a:rPr>
              <a:t>、</a:t>
            </a:r>
            <a:r>
              <a:rPr lang="en-US" altLang="zh-CN" sz="1600">
                <a:latin typeface="宋体" pitchFamily="2" charset="-122"/>
              </a:rPr>
              <a:t>POLYCOM</a:t>
            </a:r>
            <a:r>
              <a:rPr lang="zh-CN" altLang="en-US" sz="1600">
                <a:latin typeface="宋体" pitchFamily="2" charset="-122"/>
              </a:rPr>
              <a:t>、</a:t>
            </a:r>
            <a:r>
              <a:rPr lang="en-US" altLang="zh-CN" sz="1600">
                <a:latin typeface="宋体" pitchFamily="2" charset="-122"/>
              </a:rPr>
              <a:t>RADVISON</a:t>
            </a:r>
            <a:r>
              <a:rPr lang="zh-CN" altLang="en-US" sz="1600">
                <a:latin typeface="宋体" pitchFamily="2" charset="-122"/>
              </a:rPr>
              <a:t>、中兴、华为等）组建网真会议系统，也可以用</a:t>
            </a:r>
            <a:r>
              <a:rPr lang="en-US" altLang="zh-CN" sz="1600">
                <a:latin typeface="宋体" pitchFamily="2" charset="-122"/>
              </a:rPr>
              <a:t>BIT@LINK AVES </a:t>
            </a:r>
            <a:r>
              <a:rPr lang="zh-CN" altLang="en-US" sz="1600">
                <a:latin typeface="宋体" pitchFamily="2" charset="-122"/>
              </a:rPr>
              <a:t>编码器来组建网真会议系统。安装集成简单，提供</a:t>
            </a:r>
            <a:r>
              <a:rPr lang="en-US" altLang="zh-CN" sz="1600">
                <a:latin typeface="宋体" pitchFamily="2" charset="-122"/>
              </a:rPr>
              <a:t>4</a:t>
            </a:r>
            <a:r>
              <a:rPr lang="zh-CN" altLang="en-US" sz="1600">
                <a:latin typeface="宋体" pitchFamily="2" charset="-122"/>
              </a:rPr>
              <a:t>路</a:t>
            </a:r>
            <a:r>
              <a:rPr lang="en-US" altLang="zh-CN" sz="1600">
                <a:latin typeface="宋体" pitchFamily="2" charset="-122"/>
              </a:rPr>
              <a:t>DVI</a:t>
            </a:r>
            <a:r>
              <a:rPr lang="zh-CN" altLang="en-US" sz="1600">
                <a:latin typeface="宋体" pitchFamily="2" charset="-122"/>
              </a:rPr>
              <a:t>输出，每路输出最高可达到</a:t>
            </a:r>
            <a:r>
              <a:rPr lang="en-US" altLang="zh-CN" sz="1600">
                <a:latin typeface="宋体" pitchFamily="2" charset="-122"/>
              </a:rPr>
              <a:t>1920X1080</a:t>
            </a:r>
            <a:r>
              <a:rPr lang="zh-CN" altLang="en-US" sz="1600">
                <a:latin typeface="宋体" pitchFamily="2" charset="-122"/>
              </a:rPr>
              <a:t>的高清分辨率。可连接到具有</a:t>
            </a:r>
            <a:r>
              <a:rPr lang="en-US" altLang="zh-CN" sz="1600">
                <a:latin typeface="宋体" pitchFamily="2" charset="-122"/>
              </a:rPr>
              <a:t>DVI/HDMI</a:t>
            </a:r>
            <a:r>
              <a:rPr lang="zh-CN" altLang="en-US" sz="1600">
                <a:latin typeface="宋体" pitchFamily="2" charset="-122"/>
              </a:rPr>
              <a:t>接口的液晶电视机、显示器等多种高清显示设备上，每个画面的帧率为</a:t>
            </a:r>
            <a:r>
              <a:rPr lang="en-US" altLang="zh-CN" sz="1600">
                <a:latin typeface="宋体" pitchFamily="2" charset="-122"/>
              </a:rPr>
              <a:t>30-60</a:t>
            </a:r>
            <a:r>
              <a:rPr lang="zh-CN" altLang="en-US" sz="1600">
                <a:latin typeface="宋体" pitchFamily="2" charset="-122"/>
              </a:rPr>
              <a:t>帧</a:t>
            </a:r>
            <a:r>
              <a:rPr lang="en-US" altLang="zh-CN" sz="1600">
                <a:latin typeface="宋体" pitchFamily="2" charset="-122"/>
              </a:rPr>
              <a:t>/</a:t>
            </a:r>
            <a:r>
              <a:rPr lang="zh-CN" altLang="en-US" sz="1600">
                <a:latin typeface="宋体" pitchFamily="2" charset="-122"/>
              </a:rPr>
              <a:t>秒。</a:t>
            </a:r>
            <a:r>
              <a:rPr lang="en-US" altLang="zh-CN" sz="1600">
                <a:latin typeface="宋体" pitchFamily="2" charset="-122"/>
              </a:rPr>
              <a:t>1-3</a:t>
            </a:r>
            <a:r>
              <a:rPr lang="zh-CN" altLang="en-US" sz="1600">
                <a:latin typeface="宋体" pitchFamily="2" charset="-122"/>
              </a:rPr>
              <a:t>路是输出网真视频信号，第</a:t>
            </a:r>
            <a:r>
              <a:rPr lang="en-US" altLang="zh-CN" sz="1600">
                <a:latin typeface="宋体" pitchFamily="2" charset="-122"/>
              </a:rPr>
              <a:t>4</a:t>
            </a:r>
            <a:r>
              <a:rPr lang="zh-CN" altLang="en-US" sz="1600">
                <a:latin typeface="宋体" pitchFamily="2" charset="-122"/>
              </a:rPr>
              <a:t>路是输出双流信号。</a:t>
            </a:r>
          </a:p>
        </p:txBody>
      </p:sp>
      <p:pic>
        <p:nvPicPr>
          <p:cNvPr id="337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9725" y="812800"/>
            <a:ext cx="1997075"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58888" y="1484313"/>
            <a:ext cx="6553200" cy="2659062"/>
          </a:xfrm>
          <a:prstGeom prst="rect">
            <a:avLst/>
          </a:prstGeom>
        </p:spPr>
        <p:txBody>
          <a:bodyPr>
            <a:spAutoFit/>
          </a:bodyPr>
          <a:lstStyle/>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标准</a:t>
            </a:r>
            <a:r>
              <a:rPr lang="en-US" altLang="zh-CN" sz="1600" dirty="0">
                <a:latin typeface="+mn-ea"/>
                <a:ea typeface="+mn-ea"/>
              </a:rPr>
              <a:t>3U</a:t>
            </a:r>
            <a:r>
              <a:rPr lang="zh-CN" altLang="en-US" sz="1600" dirty="0">
                <a:latin typeface="+mn-ea"/>
                <a:ea typeface="+mn-ea"/>
              </a:rPr>
              <a:t>硬件设备，可上机架。</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硬件集成、嵌入式系统。</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最大支持</a:t>
            </a:r>
            <a:r>
              <a:rPr lang="en-US" altLang="zh-CN" sz="1600" dirty="0">
                <a:latin typeface="+mn-ea"/>
                <a:ea typeface="+mn-ea"/>
              </a:rPr>
              <a:t>20</a:t>
            </a:r>
            <a:r>
              <a:rPr lang="zh-CN" altLang="en-US" sz="1600" dirty="0">
                <a:latin typeface="+mn-ea"/>
                <a:ea typeface="+mn-ea"/>
              </a:rPr>
              <a:t>路</a:t>
            </a:r>
            <a:r>
              <a:rPr lang="en-US" altLang="zh-CN" sz="1600" dirty="0">
                <a:latin typeface="+mn-ea"/>
                <a:ea typeface="+mn-ea"/>
              </a:rPr>
              <a:t>1080P</a:t>
            </a:r>
            <a:r>
              <a:rPr lang="zh-CN" altLang="en-US" sz="1600" dirty="0">
                <a:latin typeface="+mn-ea"/>
                <a:ea typeface="+mn-ea"/>
              </a:rPr>
              <a:t>解码。</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每路支持最高码率</a:t>
            </a:r>
            <a:r>
              <a:rPr lang="en-US" altLang="zh-CN" sz="1600" dirty="0">
                <a:latin typeface="+mn-ea"/>
                <a:ea typeface="+mn-ea"/>
              </a:rPr>
              <a:t>15Mbps H.264</a:t>
            </a:r>
            <a:r>
              <a:rPr lang="zh-CN" altLang="en-US" sz="1600" dirty="0">
                <a:latin typeface="+mn-ea"/>
                <a:ea typeface="+mn-ea"/>
              </a:rPr>
              <a:t>编码的视频解码。</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良好的兼容性，完全兼容各种</a:t>
            </a:r>
            <a:r>
              <a:rPr lang="en-US" altLang="zh-CN" sz="1600" dirty="0">
                <a:latin typeface="+mn-ea"/>
                <a:ea typeface="+mn-ea"/>
              </a:rPr>
              <a:t>H.323</a:t>
            </a:r>
            <a:r>
              <a:rPr lang="zh-CN" altLang="en-US" sz="1600" dirty="0">
                <a:latin typeface="+mn-ea"/>
                <a:ea typeface="+mn-ea"/>
              </a:rPr>
              <a:t>、</a:t>
            </a:r>
            <a:r>
              <a:rPr lang="en-US" altLang="zh-CN" sz="1600" dirty="0">
                <a:latin typeface="+mn-ea"/>
                <a:ea typeface="+mn-ea"/>
              </a:rPr>
              <a:t>SIP</a:t>
            </a:r>
            <a:r>
              <a:rPr lang="zh-CN" altLang="en-US" sz="1600" dirty="0">
                <a:latin typeface="+mn-ea"/>
                <a:ea typeface="+mn-ea"/>
              </a:rPr>
              <a:t>通讯协议的系统，为系统提供良好的可扩展性。</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a:t>
            </a:r>
            <a:r>
              <a:rPr lang="en-US" altLang="zh-CN" sz="1600" dirty="0">
                <a:latin typeface="+mn-ea"/>
                <a:ea typeface="+mn-ea"/>
              </a:rPr>
              <a:t>Web</a:t>
            </a:r>
            <a:r>
              <a:rPr lang="zh-CN" altLang="en-US" sz="1600" dirty="0">
                <a:latin typeface="+mn-ea"/>
                <a:ea typeface="+mn-ea"/>
              </a:rPr>
              <a:t>页面方式管理，简单方便。</a:t>
            </a:r>
          </a:p>
        </p:txBody>
      </p:sp>
      <p:sp>
        <p:nvSpPr>
          <p:cNvPr id="34819" name="矩形 2"/>
          <p:cNvSpPr>
            <a:spLocks noChangeArrowheads="1"/>
          </p:cNvSpPr>
          <p:nvPr/>
        </p:nvSpPr>
        <p:spPr bwMode="auto">
          <a:xfrm>
            <a:off x="1258888" y="750888"/>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000000"/>
                </a:solidFill>
                <a:latin typeface="Constantia" pitchFamily="18" charset="0"/>
              </a:rPr>
              <a:t>整体设计</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1"/>
          <p:cNvSpPr>
            <a:spLocks noChangeArrowheads="1"/>
          </p:cNvSpPr>
          <p:nvPr/>
        </p:nvSpPr>
        <p:spPr bwMode="auto">
          <a:xfrm>
            <a:off x="250825" y="188913"/>
            <a:ext cx="8497888" cy="192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50000"/>
              </a:lnSpc>
              <a:buFont typeface="Wingdings" pitchFamily="2" charset="2"/>
              <a:buNone/>
            </a:pPr>
            <a:endParaRPr lang="zh-CN" altLang="en-US" sz="1600">
              <a:solidFill>
                <a:srgbClr val="FF3300"/>
              </a:solidFill>
              <a:latin typeface="宋体" pitchFamily="2" charset="-122"/>
            </a:endParaRPr>
          </a:p>
          <a:p>
            <a:pPr marL="285750" indent="-285750">
              <a:lnSpc>
                <a:spcPct val="150000"/>
              </a:lnSpc>
              <a:buFont typeface="Wingdings" pitchFamily="2" charset="2"/>
              <a:buChar char="u"/>
            </a:pPr>
            <a:r>
              <a:rPr lang="zh-CN" altLang="en-US" sz="1600">
                <a:solidFill>
                  <a:srgbClr val="FF3300"/>
                </a:solidFill>
                <a:latin typeface="宋体" pitchFamily="2" charset="-122"/>
              </a:rPr>
              <a:t>简单实用的操作界面</a:t>
            </a:r>
            <a:endParaRPr lang="zh-CN" altLang="en-US" sz="1600">
              <a:latin typeface="宋体" pitchFamily="2" charset="-122"/>
            </a:endParaRPr>
          </a:p>
          <a:p>
            <a:pPr marL="285750" indent="-285750">
              <a:lnSpc>
                <a:spcPct val="150000"/>
              </a:lnSpc>
            </a:pPr>
            <a:r>
              <a:rPr lang="zh-CN" altLang="en-US" sz="1600">
                <a:latin typeface="宋体" pitchFamily="2" charset="-122"/>
              </a:rPr>
              <a:t>       传统模式利用终端组建网真系统</a:t>
            </a:r>
            <a:r>
              <a:rPr lang="en-US" altLang="zh-CN" sz="1600">
                <a:latin typeface="宋体" pitchFamily="2" charset="-122"/>
              </a:rPr>
              <a:t>,</a:t>
            </a:r>
            <a:r>
              <a:rPr lang="zh-CN" altLang="en-US" sz="1600">
                <a:latin typeface="宋体" pitchFamily="2" charset="-122"/>
              </a:rPr>
              <a:t>使用大量矩阵和中控设备</a:t>
            </a:r>
            <a:r>
              <a:rPr lang="en-US" altLang="zh-CN" sz="1600">
                <a:latin typeface="宋体" pitchFamily="2" charset="-122"/>
              </a:rPr>
              <a:t>,</a:t>
            </a:r>
            <a:r>
              <a:rPr lang="zh-CN" altLang="en-US" sz="1600">
                <a:latin typeface="宋体" pitchFamily="2" charset="-122"/>
              </a:rPr>
              <a:t>由于控制设备较多</a:t>
            </a:r>
            <a:r>
              <a:rPr lang="en-US" altLang="zh-CN" sz="1600">
                <a:latin typeface="宋体" pitchFamily="2" charset="-122"/>
              </a:rPr>
              <a:t>,</a:t>
            </a:r>
            <a:r>
              <a:rPr lang="zh-CN" altLang="en-US" sz="1600">
                <a:latin typeface="宋体" pitchFamily="2" charset="-122"/>
              </a:rPr>
              <a:t>需设置专门的控制人员。</a:t>
            </a:r>
            <a:r>
              <a:rPr lang="en-US" altLang="zh-CN" sz="1600">
                <a:latin typeface="宋体" pitchFamily="2" charset="-122"/>
              </a:rPr>
              <a:t>TPS</a:t>
            </a:r>
            <a:r>
              <a:rPr lang="zh-CN" altLang="en-US" sz="1600">
                <a:latin typeface="宋体" pitchFamily="2" charset="-122"/>
              </a:rPr>
              <a:t>模式只有下面这个单一界面</a:t>
            </a:r>
            <a:r>
              <a:rPr lang="en-US" altLang="zh-CN" sz="1600">
                <a:latin typeface="宋体" pitchFamily="2" charset="-122"/>
              </a:rPr>
              <a:t>,</a:t>
            </a:r>
            <a:r>
              <a:rPr lang="zh-CN" altLang="en-US" sz="1600">
                <a:latin typeface="宋体" pitchFamily="2" charset="-122"/>
              </a:rPr>
              <a:t>可让与会者根据会议需要自行控制。</a:t>
            </a:r>
          </a:p>
          <a:p>
            <a:pPr marL="285750" indent="-285750">
              <a:lnSpc>
                <a:spcPct val="150000"/>
              </a:lnSpc>
            </a:pPr>
            <a:r>
              <a:rPr lang="zh-CN" altLang="en-US" sz="1600">
                <a:latin typeface="宋体" pitchFamily="2" charset="-122"/>
              </a:rPr>
              <a:t>    </a:t>
            </a:r>
          </a:p>
        </p:txBody>
      </p:sp>
      <p:sp>
        <p:nvSpPr>
          <p:cNvPr id="35843" name="矩形 2"/>
          <p:cNvSpPr>
            <a:spLocks noChangeArrowheads="1"/>
          </p:cNvSpPr>
          <p:nvPr/>
        </p:nvSpPr>
        <p:spPr bwMode="auto">
          <a:xfrm>
            <a:off x="611188" y="188913"/>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000000"/>
                </a:solidFill>
                <a:latin typeface="Constantia" pitchFamily="18" charset="0"/>
              </a:rPr>
              <a:t>特色功能</a:t>
            </a:r>
          </a:p>
        </p:txBody>
      </p:sp>
      <p:pic>
        <p:nvPicPr>
          <p:cNvPr id="35844" name="Picture 5" descr="网真界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1916113"/>
            <a:ext cx="684212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矩形 1"/>
          <p:cNvSpPr>
            <a:spLocks noChangeArrowheads="1"/>
          </p:cNvSpPr>
          <p:nvPr/>
        </p:nvSpPr>
        <p:spPr bwMode="auto">
          <a:xfrm>
            <a:off x="485775" y="1338263"/>
            <a:ext cx="8208963" cy="453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50000"/>
              </a:lnSpc>
              <a:buFont typeface="Wingdings" pitchFamily="2" charset="2"/>
              <a:buChar char="u"/>
            </a:pPr>
            <a:r>
              <a:rPr lang="en-US" altLang="zh-CN">
                <a:solidFill>
                  <a:srgbClr val="FF3300"/>
                </a:solidFill>
              </a:rPr>
              <a:t></a:t>
            </a:r>
            <a:r>
              <a:rPr lang="zh-CN" altLang="en-US">
                <a:solidFill>
                  <a:srgbClr val="FF3300"/>
                </a:solidFill>
              </a:rPr>
              <a:t>实破利用终端建立多方网真系统的瓶颈</a:t>
            </a:r>
          </a:p>
          <a:p>
            <a:pPr marL="285750" indent="-285750">
              <a:lnSpc>
                <a:spcPct val="150000"/>
              </a:lnSpc>
            </a:pPr>
            <a:r>
              <a:rPr lang="zh-CN" altLang="en-US" sz="1600">
                <a:latin typeface="宋体" pitchFamily="2" charset="-122"/>
              </a:rPr>
              <a:t>       传统模式利用终端组建网真系统，使用了大量矩阵试图实现多方网真会议系统，结果最终还是只能组建成点对点的网真系统，而</a:t>
            </a:r>
            <a:r>
              <a:rPr lang="en-US" altLang="zh-CN" sz="1600">
                <a:latin typeface="宋体" pitchFamily="2" charset="-122"/>
              </a:rPr>
              <a:t>TPS</a:t>
            </a:r>
            <a:r>
              <a:rPr lang="zh-CN" altLang="en-US" sz="1600">
                <a:latin typeface="宋体" pitchFamily="2" charset="-122"/>
              </a:rPr>
              <a:t>由于有很多的解码资源和控制转发能力，所以目前能实现多方网真会议系统。</a:t>
            </a:r>
          </a:p>
          <a:p>
            <a:pPr marL="285750" indent="-285750">
              <a:lnSpc>
                <a:spcPct val="150000"/>
              </a:lnSpc>
            </a:pPr>
            <a:endParaRPr lang="zh-CN" altLang="en-US" sz="1600">
              <a:latin typeface="宋体" pitchFamily="2" charset="-122"/>
            </a:endParaRPr>
          </a:p>
          <a:p>
            <a:pPr marL="285750" indent="-285750">
              <a:lnSpc>
                <a:spcPct val="150000"/>
              </a:lnSpc>
              <a:buFont typeface="Wingdings" pitchFamily="2" charset="2"/>
              <a:buChar char="u"/>
            </a:pPr>
            <a:r>
              <a:rPr lang="zh-CN" altLang="en-US" sz="1600">
                <a:solidFill>
                  <a:srgbClr val="FF3300"/>
                </a:solidFill>
                <a:latin typeface="宋体" pitchFamily="2" charset="-122"/>
              </a:rPr>
              <a:t>全景网真会议的功能</a:t>
            </a:r>
          </a:p>
          <a:p>
            <a:pPr marL="285750" indent="-285750">
              <a:lnSpc>
                <a:spcPct val="150000"/>
              </a:lnSpc>
            </a:pPr>
            <a:r>
              <a:rPr lang="en-US" altLang="zh-CN" sz="1600">
                <a:latin typeface="宋体" pitchFamily="2" charset="-122"/>
              </a:rPr>
              <a:t>       TPS</a:t>
            </a:r>
            <a:r>
              <a:rPr lang="zh-CN" altLang="en-US" sz="1600">
                <a:latin typeface="宋体" pitchFamily="2" charset="-122"/>
              </a:rPr>
              <a:t>由于有很多的解码资源和控制转发能力，所以简单通过切换可以把参与网真会议的所有会场在自己的显示屏上浏览。</a:t>
            </a:r>
          </a:p>
          <a:p>
            <a:pPr marL="285750" indent="-285750">
              <a:lnSpc>
                <a:spcPct val="150000"/>
              </a:lnSpc>
            </a:pPr>
            <a:endParaRPr lang="zh-CN" altLang="en-US" sz="1600">
              <a:latin typeface="宋体" pitchFamily="2" charset="-122"/>
            </a:endParaRPr>
          </a:p>
          <a:p>
            <a:pPr marL="285750" indent="-285750">
              <a:lnSpc>
                <a:spcPct val="150000"/>
              </a:lnSpc>
              <a:buFont typeface="Wingdings" pitchFamily="2" charset="2"/>
              <a:buChar char="u"/>
            </a:pPr>
            <a:r>
              <a:rPr lang="zh-CN" altLang="en-US" sz="1600">
                <a:solidFill>
                  <a:srgbClr val="FF3300"/>
                </a:solidFill>
                <a:latin typeface="宋体" pitchFamily="2" charset="-122"/>
              </a:rPr>
              <a:t>传统视频会议的功能</a:t>
            </a:r>
          </a:p>
          <a:p>
            <a:pPr marL="285750" indent="-285750">
              <a:lnSpc>
                <a:spcPct val="150000"/>
              </a:lnSpc>
              <a:buFont typeface="Wingdings" pitchFamily="2" charset="2"/>
              <a:buNone/>
            </a:pPr>
            <a:r>
              <a:rPr lang="en-US" altLang="zh-CN" sz="1600">
                <a:latin typeface="宋体" pitchFamily="2" charset="-122"/>
              </a:rPr>
              <a:t>       TPS</a:t>
            </a:r>
            <a:r>
              <a:rPr lang="zh-CN" altLang="en-US" sz="1600">
                <a:latin typeface="宋体" pitchFamily="2" charset="-122"/>
              </a:rPr>
              <a:t>可以控制所有终端的摄像头位置和</a:t>
            </a:r>
            <a:r>
              <a:rPr lang="en-US" altLang="zh-CN" sz="1600">
                <a:latin typeface="宋体" pitchFamily="2" charset="-122"/>
              </a:rPr>
              <a:t>MIC</a:t>
            </a:r>
            <a:r>
              <a:rPr lang="zh-CN" altLang="en-US" sz="1600">
                <a:latin typeface="宋体" pitchFamily="2" charset="-122"/>
              </a:rPr>
              <a:t>开关，来自动实现网真会议和传统会议的无缝过渡，可以使设备资源得到充分的利用。减少客户的重复建设。</a:t>
            </a:r>
          </a:p>
        </p:txBody>
      </p:sp>
      <p:sp>
        <p:nvSpPr>
          <p:cNvPr id="36867" name="矩形 2"/>
          <p:cNvSpPr>
            <a:spLocks noChangeArrowheads="1"/>
          </p:cNvSpPr>
          <p:nvPr/>
        </p:nvSpPr>
        <p:spPr bwMode="auto">
          <a:xfrm>
            <a:off x="611188" y="511175"/>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000000"/>
                </a:solidFill>
                <a:latin typeface="Constantia" pitchFamily="18" charset="0"/>
              </a:rPr>
              <a:t>特色功能</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矩形 1"/>
          <p:cNvSpPr>
            <a:spLocks noChangeArrowheads="1"/>
          </p:cNvSpPr>
          <p:nvPr/>
        </p:nvSpPr>
        <p:spPr bwMode="auto">
          <a:xfrm>
            <a:off x="539750" y="1412875"/>
            <a:ext cx="8272463" cy="494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buClr>
                <a:schemeClr val="tx2"/>
              </a:buClr>
              <a:buSzPct val="90000"/>
              <a:buFont typeface="Wingdings" pitchFamily="2" charset="2"/>
              <a:buChar char="Ø"/>
            </a:pPr>
            <a:r>
              <a:rPr lang="zh-CN" altLang="en-US" sz="1400">
                <a:latin typeface="宋体" pitchFamily="2" charset="-122"/>
              </a:rPr>
              <a:t>安装简单，配置方便。</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设备配置可以保存在网络上的任一台计算机上，维修或更换设备时方便恢复配置。</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支持</a:t>
            </a:r>
            <a:r>
              <a:rPr lang="en-US" altLang="zh-CN" sz="1400">
                <a:latin typeface="宋体" pitchFamily="2" charset="-122"/>
              </a:rPr>
              <a:t>4</a:t>
            </a:r>
            <a:r>
              <a:rPr lang="zh-CN" altLang="en-US" sz="1400">
                <a:latin typeface="宋体" pitchFamily="2" charset="-122"/>
              </a:rPr>
              <a:t>路</a:t>
            </a:r>
            <a:r>
              <a:rPr lang="en-US" altLang="zh-CN" sz="1400">
                <a:latin typeface="宋体" pitchFamily="2" charset="-122"/>
              </a:rPr>
              <a:t>DVI</a:t>
            </a:r>
            <a:r>
              <a:rPr lang="zh-CN" altLang="en-US" sz="1400">
                <a:latin typeface="宋体" pitchFamily="2" charset="-122"/>
              </a:rPr>
              <a:t>输出。</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最大支持</a:t>
            </a:r>
            <a:r>
              <a:rPr lang="en-US" altLang="zh-CN" sz="1400">
                <a:latin typeface="宋体" pitchFamily="2" charset="-122"/>
              </a:rPr>
              <a:t>1920X1080</a:t>
            </a:r>
            <a:r>
              <a:rPr lang="zh-CN" altLang="en-US" sz="1400">
                <a:latin typeface="宋体" pitchFamily="2" charset="-122"/>
              </a:rPr>
              <a:t>高清分辨率。</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单路视频最高码率</a:t>
            </a:r>
            <a:r>
              <a:rPr lang="en-US" altLang="zh-CN" sz="1400">
                <a:latin typeface="宋体" pitchFamily="2" charset="-122"/>
              </a:rPr>
              <a:t>15Mbps</a:t>
            </a:r>
            <a:r>
              <a:rPr lang="zh-CN" altLang="en-US" sz="1400">
                <a:latin typeface="宋体" pitchFamily="2" charset="-122"/>
              </a:rPr>
              <a:t>。</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画面清晰流畅，帧率可达到</a:t>
            </a:r>
            <a:r>
              <a:rPr lang="en-US" altLang="zh-CN" sz="1400">
                <a:latin typeface="宋体" pitchFamily="2" charset="-122"/>
              </a:rPr>
              <a:t>30-60</a:t>
            </a:r>
            <a:r>
              <a:rPr lang="zh-CN" altLang="en-US" sz="1400">
                <a:latin typeface="宋体" pitchFamily="2" charset="-122"/>
              </a:rPr>
              <a:t>帧</a:t>
            </a:r>
            <a:r>
              <a:rPr lang="en-US" altLang="zh-CN" sz="1400">
                <a:latin typeface="宋体" pitchFamily="2" charset="-122"/>
              </a:rPr>
              <a:t>/</a:t>
            </a:r>
            <a:r>
              <a:rPr lang="zh-CN" altLang="en-US" sz="1400">
                <a:latin typeface="宋体" pitchFamily="2" charset="-122"/>
              </a:rPr>
              <a:t>秒。</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输出画面亮度、对比度、饱和度可自由调整，方便达到更好的视觉效果 。</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可显示各视频名称，使视频一目了然，视频名称显示位置、大小和颜色可以任意指定。</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当视频数目多于</a:t>
            </a:r>
            <a:r>
              <a:rPr lang="en-US" altLang="zh-CN" sz="1400">
                <a:latin typeface="宋体" pitchFamily="2" charset="-122"/>
              </a:rPr>
              <a:t>MVDS</a:t>
            </a:r>
            <a:r>
              <a:rPr lang="zh-CN" altLang="en-US" sz="1400">
                <a:latin typeface="宋体" pitchFamily="2" charset="-122"/>
              </a:rPr>
              <a:t>输出时，用户可采用分屏和轮询模式。</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视频源与显示设备比例</a:t>
            </a:r>
            <a:r>
              <a:rPr lang="en-US" altLang="zh-CN" sz="1400">
                <a:latin typeface="宋体" pitchFamily="2" charset="-122"/>
              </a:rPr>
              <a:t>(16</a:t>
            </a:r>
            <a:r>
              <a:rPr lang="zh-CN" altLang="en-US" sz="1400">
                <a:latin typeface="宋体" pitchFamily="2" charset="-122"/>
              </a:rPr>
              <a:t>：</a:t>
            </a:r>
            <a:r>
              <a:rPr lang="en-US" altLang="zh-CN" sz="1400">
                <a:latin typeface="宋体" pitchFamily="2" charset="-122"/>
              </a:rPr>
              <a:t>9</a:t>
            </a:r>
            <a:r>
              <a:rPr lang="zh-CN" altLang="en-US" sz="1400">
                <a:latin typeface="宋体" pitchFamily="2" charset="-122"/>
              </a:rPr>
              <a:t>或</a:t>
            </a:r>
            <a:r>
              <a:rPr lang="en-US" altLang="zh-CN" sz="1400">
                <a:latin typeface="宋体" pitchFamily="2" charset="-122"/>
              </a:rPr>
              <a:t>4</a:t>
            </a:r>
            <a:r>
              <a:rPr lang="zh-CN" altLang="en-US" sz="1400">
                <a:latin typeface="宋体" pitchFamily="2" charset="-122"/>
              </a:rPr>
              <a:t>：</a:t>
            </a:r>
            <a:r>
              <a:rPr lang="en-US" altLang="zh-CN" sz="1400">
                <a:latin typeface="宋体" pitchFamily="2" charset="-122"/>
              </a:rPr>
              <a:t>3)</a:t>
            </a:r>
            <a:r>
              <a:rPr lang="zh-CN" altLang="en-US" sz="1400">
                <a:latin typeface="宋体" pitchFamily="2" charset="-122"/>
              </a:rPr>
              <a:t>不一致时可实现充满全屏显示、保持比例有黑</a:t>
            </a:r>
          </a:p>
          <a:p>
            <a:pPr marL="285750" indent="-285750">
              <a:lnSpc>
                <a:spcPct val="120000"/>
              </a:lnSpc>
              <a:buClr>
                <a:schemeClr val="tx2"/>
              </a:buClr>
              <a:buSzPct val="90000"/>
              <a:buFont typeface="Wingdings" pitchFamily="2" charset="2"/>
              <a:buNone/>
            </a:pPr>
            <a:r>
              <a:rPr lang="zh-CN" altLang="en-US" sz="1400">
                <a:latin typeface="宋体" pitchFamily="2" charset="-122"/>
              </a:rPr>
              <a:t>   边显示、保持比例无黑边裁剪显示。</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灵活建立会议的功能。可以通过控制界面来建立网真的连接和挂断，也可以把已经参</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加网真会议的一方挂断，把未参加的一方加入到目前的网真会议中来。</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快捷的建立双流会议的功能。开会过程中，任何一方可以发双流，只要点击双流图标</a:t>
            </a:r>
          </a:p>
          <a:p>
            <a:pPr marL="285750" indent="-285750">
              <a:lnSpc>
                <a:spcPct val="120000"/>
              </a:lnSpc>
              <a:buClr>
                <a:schemeClr val="tx2"/>
              </a:buClr>
              <a:buSzPct val="90000"/>
              <a:buFont typeface="Wingdings" pitchFamily="2" charset="2"/>
              <a:buNone/>
            </a:pPr>
            <a:r>
              <a:rPr lang="zh-CN" altLang="en-US" sz="1400">
                <a:latin typeface="宋体" pitchFamily="2" charset="-122"/>
              </a:rPr>
              <a:t>   就可以发出，当其他方发双流时，当前的双流自动挂断，保证在一个网真会议中，只有一路双流图像显示。</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语音激励的网真会议功能。通过控制对方的</a:t>
            </a:r>
            <a:r>
              <a:rPr lang="en-US" altLang="zh-CN" sz="1400">
                <a:latin typeface="宋体" pitchFamily="2" charset="-122"/>
              </a:rPr>
              <a:t>MIC</a:t>
            </a:r>
            <a:r>
              <a:rPr lang="zh-CN" altLang="en-US" sz="1400">
                <a:latin typeface="宋体" pitchFamily="2" charset="-122"/>
              </a:rPr>
              <a:t>来实现语音激励的会议模式。</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无缝切换传统视频会议的功能</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支持唇音同步调整</a:t>
            </a:r>
          </a:p>
        </p:txBody>
      </p:sp>
      <p:sp>
        <p:nvSpPr>
          <p:cNvPr id="37891" name="TextBox 2"/>
          <p:cNvSpPr txBox="1">
            <a:spLocks noChangeArrowheads="1"/>
          </p:cNvSpPr>
          <p:nvPr/>
        </p:nvSpPr>
        <p:spPr bwMode="auto">
          <a:xfrm>
            <a:off x="809625" y="728663"/>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系统功能</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1"/>
          <p:cNvSpPr>
            <a:spLocks noChangeArrowheads="1"/>
          </p:cNvSpPr>
          <p:nvPr/>
        </p:nvSpPr>
        <p:spPr bwMode="auto">
          <a:xfrm>
            <a:off x="954088" y="1196975"/>
            <a:ext cx="7362825"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40000"/>
              </a:lnSpc>
            </a:pPr>
            <a:r>
              <a:rPr lang="zh-CN" altLang="en-US" sz="1600">
                <a:latin typeface="宋体" pitchFamily="2" charset="-122"/>
              </a:rPr>
              <a:t>通信协议   </a:t>
            </a:r>
            <a:r>
              <a:rPr lang="en-US" altLang="zh-CN" sz="1600">
                <a:latin typeface="宋体" pitchFamily="2" charset="-122"/>
              </a:rPr>
              <a:t>H.323 V4</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a:t>
            </a:r>
            <a:r>
              <a:rPr lang="en-US" altLang="zh-CN" sz="1600">
                <a:latin typeface="宋体" pitchFamily="2" charset="-122"/>
              </a:rPr>
              <a:t>Q.931</a:t>
            </a:r>
            <a:r>
              <a:rPr lang="zh-CN" altLang="en-US" sz="1600">
                <a:latin typeface="宋体" pitchFamily="2" charset="-122"/>
              </a:rPr>
              <a:t>、</a:t>
            </a:r>
            <a:r>
              <a:rPr lang="en-US" altLang="zh-CN" sz="1600">
                <a:latin typeface="宋体" pitchFamily="2" charset="-122"/>
              </a:rPr>
              <a:t>H.225</a:t>
            </a:r>
            <a:r>
              <a:rPr lang="zh-CN" altLang="en-US" sz="1600">
                <a:latin typeface="宋体" pitchFamily="2" charset="-122"/>
              </a:rPr>
              <a:t>、</a:t>
            </a:r>
            <a:r>
              <a:rPr lang="en-US" altLang="zh-CN" sz="1600">
                <a:latin typeface="宋体" pitchFamily="2" charset="-122"/>
              </a:rPr>
              <a:t>H.245</a:t>
            </a:r>
            <a:r>
              <a:rPr lang="zh-CN" altLang="en-US" sz="1600">
                <a:latin typeface="宋体" pitchFamily="2" charset="-122"/>
              </a:rPr>
              <a:t>、</a:t>
            </a:r>
            <a:r>
              <a:rPr lang="en-US" altLang="zh-CN" sz="1600">
                <a:latin typeface="宋体" pitchFamily="2" charset="-122"/>
              </a:rPr>
              <a:t>TCP/IP</a:t>
            </a:r>
            <a:r>
              <a:rPr lang="zh-CN" altLang="en-US" sz="1600">
                <a:latin typeface="宋体" pitchFamily="2" charset="-122"/>
              </a:rPr>
              <a:t>、</a:t>
            </a:r>
            <a:r>
              <a:rPr lang="en-US" altLang="zh-CN" sz="1600">
                <a:latin typeface="宋体" pitchFamily="2" charset="-122"/>
              </a:rPr>
              <a:t>RTP/RTCP</a:t>
            </a:r>
            <a:r>
              <a:rPr lang="zh-CN" altLang="en-US" sz="1600">
                <a:latin typeface="宋体" pitchFamily="2" charset="-122"/>
              </a:rPr>
              <a:t>、</a:t>
            </a:r>
            <a:r>
              <a:rPr lang="en-US" altLang="zh-CN" sz="1600">
                <a:latin typeface="宋体" pitchFamily="2" charset="-122"/>
              </a:rPr>
              <a:t>H.239 </a:t>
            </a:r>
          </a:p>
          <a:p>
            <a:pPr>
              <a:lnSpc>
                <a:spcPct val="140000"/>
              </a:lnSpc>
            </a:pPr>
            <a:r>
              <a:rPr lang="zh-CN" altLang="en-US" sz="1600">
                <a:latin typeface="宋体" pitchFamily="2" charset="-122"/>
              </a:rPr>
              <a:t>视频协议   </a:t>
            </a:r>
            <a:r>
              <a:rPr lang="en-US" altLang="zh-CN" sz="1600">
                <a:latin typeface="宋体" pitchFamily="2" charset="-122"/>
              </a:rPr>
              <a:t>H.261</a:t>
            </a:r>
            <a:r>
              <a:rPr lang="zh-CN" altLang="en-US" sz="1600">
                <a:latin typeface="宋体" pitchFamily="2" charset="-122"/>
              </a:rPr>
              <a:t>、</a:t>
            </a:r>
            <a:r>
              <a:rPr lang="en-US" altLang="zh-CN" sz="1600">
                <a:latin typeface="宋体" pitchFamily="2" charset="-122"/>
              </a:rPr>
              <a:t>H.263</a:t>
            </a:r>
            <a:r>
              <a:rPr lang="zh-CN" altLang="en-US" sz="1600">
                <a:latin typeface="宋体" pitchFamily="2" charset="-122"/>
              </a:rPr>
              <a:t>、</a:t>
            </a:r>
            <a:r>
              <a:rPr lang="en-US" altLang="zh-CN" sz="1600">
                <a:latin typeface="宋体" pitchFamily="2" charset="-122"/>
              </a:rPr>
              <a:t>H.264 </a:t>
            </a:r>
            <a:r>
              <a:rPr lang="zh-CN" altLang="en-US" sz="1600">
                <a:latin typeface="宋体" pitchFamily="2" charset="-122"/>
              </a:rPr>
              <a:t>、</a:t>
            </a:r>
            <a:r>
              <a:rPr lang="en-US" altLang="zh-CN" sz="1600">
                <a:latin typeface="宋体" pitchFamily="2" charset="-122"/>
              </a:rPr>
              <a:t>Mpeg </a:t>
            </a:r>
          </a:p>
          <a:p>
            <a:pPr>
              <a:lnSpc>
                <a:spcPct val="140000"/>
              </a:lnSpc>
            </a:pPr>
            <a:r>
              <a:rPr lang="zh-CN" altLang="en-US" sz="1600">
                <a:latin typeface="宋体" pitchFamily="2" charset="-122"/>
              </a:rPr>
              <a:t>视频格式   </a:t>
            </a:r>
            <a:r>
              <a:rPr lang="en-US" altLang="zh-CN" sz="1600">
                <a:latin typeface="宋体" pitchFamily="2" charset="-122"/>
              </a:rPr>
              <a:t>CIF</a:t>
            </a:r>
            <a:r>
              <a:rPr lang="zh-CN" altLang="en-US" sz="1600">
                <a:latin typeface="宋体" pitchFamily="2" charset="-122"/>
              </a:rPr>
              <a:t>、</a:t>
            </a:r>
            <a:r>
              <a:rPr lang="en-US" altLang="zh-CN" sz="1600">
                <a:latin typeface="宋体" pitchFamily="2" charset="-122"/>
              </a:rPr>
              <a:t>4CIF</a:t>
            </a:r>
            <a:r>
              <a:rPr lang="zh-CN" altLang="en-US" sz="1600">
                <a:latin typeface="宋体" pitchFamily="2" charset="-122"/>
              </a:rPr>
              <a:t>、</a:t>
            </a:r>
            <a:r>
              <a:rPr lang="en-US" altLang="zh-CN" sz="1600">
                <a:latin typeface="宋体" pitchFamily="2" charset="-122"/>
              </a:rPr>
              <a:t>720P</a:t>
            </a:r>
            <a:r>
              <a:rPr lang="zh-CN" altLang="en-US" sz="1600">
                <a:latin typeface="宋体" pitchFamily="2" charset="-122"/>
              </a:rPr>
              <a:t>、</a:t>
            </a:r>
            <a:r>
              <a:rPr lang="en-US" altLang="zh-CN" sz="1600">
                <a:latin typeface="宋体" pitchFamily="2" charset="-122"/>
              </a:rPr>
              <a:t>1080P</a:t>
            </a:r>
            <a:r>
              <a:rPr lang="zh-CN" altLang="en-US" sz="1600">
                <a:latin typeface="宋体" pitchFamily="2" charset="-122"/>
              </a:rPr>
              <a:t>、</a:t>
            </a:r>
            <a:r>
              <a:rPr lang="en-US" altLang="zh-CN" sz="1600">
                <a:latin typeface="宋体" pitchFamily="2" charset="-122"/>
              </a:rPr>
              <a:t>VGA</a:t>
            </a:r>
            <a:r>
              <a:rPr lang="zh-CN" altLang="en-US" sz="1600">
                <a:latin typeface="宋体" pitchFamily="2" charset="-122"/>
              </a:rPr>
              <a:t>、</a:t>
            </a:r>
            <a:r>
              <a:rPr lang="en-US" altLang="zh-CN" sz="1600">
                <a:latin typeface="宋体" pitchFamily="2" charset="-122"/>
              </a:rPr>
              <a:t>SVGA</a:t>
            </a:r>
            <a:r>
              <a:rPr lang="zh-CN" altLang="en-US" sz="1600">
                <a:latin typeface="宋体" pitchFamily="2" charset="-122"/>
              </a:rPr>
              <a:t>、</a:t>
            </a:r>
            <a:r>
              <a:rPr lang="en-US" altLang="zh-CN" sz="1600">
                <a:latin typeface="宋体" pitchFamily="2" charset="-122"/>
              </a:rPr>
              <a:t>XVGA</a:t>
            </a:r>
          </a:p>
          <a:p>
            <a:pPr>
              <a:lnSpc>
                <a:spcPct val="140000"/>
              </a:lnSpc>
            </a:pPr>
            <a:r>
              <a:rPr lang="zh-CN" altLang="en-US" sz="1600">
                <a:latin typeface="宋体" pitchFamily="2" charset="-122"/>
              </a:rPr>
              <a:t>视频输出   </a:t>
            </a:r>
            <a:r>
              <a:rPr lang="en-US" altLang="zh-CN" sz="1600">
                <a:latin typeface="宋体" pitchFamily="2" charset="-122"/>
              </a:rPr>
              <a:t>4</a:t>
            </a:r>
            <a:r>
              <a:rPr lang="zh-CN" altLang="en-US" sz="1600">
                <a:latin typeface="宋体" pitchFamily="2" charset="-122"/>
              </a:rPr>
              <a:t>路</a:t>
            </a:r>
            <a:r>
              <a:rPr lang="en-US" altLang="zh-CN" sz="1600">
                <a:latin typeface="宋体" pitchFamily="2" charset="-122"/>
              </a:rPr>
              <a:t>DVI </a:t>
            </a:r>
          </a:p>
          <a:p>
            <a:pPr>
              <a:lnSpc>
                <a:spcPct val="140000"/>
              </a:lnSpc>
            </a:pPr>
            <a:r>
              <a:rPr lang="zh-CN" altLang="en-US" sz="1600">
                <a:latin typeface="宋体" pitchFamily="2" charset="-122"/>
              </a:rPr>
              <a:t>分辩率     </a:t>
            </a:r>
            <a:r>
              <a:rPr lang="en-US" altLang="zh-CN" sz="1600">
                <a:latin typeface="宋体" pitchFamily="2" charset="-122"/>
              </a:rPr>
              <a:t>1024×768</a:t>
            </a:r>
            <a:r>
              <a:rPr lang="zh-CN" altLang="en-US" sz="1600">
                <a:latin typeface="宋体" pitchFamily="2" charset="-122"/>
              </a:rPr>
              <a:t>、</a:t>
            </a:r>
            <a:r>
              <a:rPr lang="en-US" altLang="zh-CN" sz="1600">
                <a:latin typeface="宋体" pitchFamily="2" charset="-122"/>
              </a:rPr>
              <a:t>1280×720</a:t>
            </a:r>
            <a:r>
              <a:rPr lang="zh-CN" altLang="en-US" sz="1600">
                <a:latin typeface="宋体" pitchFamily="2" charset="-122"/>
              </a:rPr>
              <a:t>、</a:t>
            </a:r>
            <a:r>
              <a:rPr lang="en-US" altLang="zh-CN" sz="1600">
                <a:latin typeface="宋体" pitchFamily="2" charset="-122"/>
              </a:rPr>
              <a:t>1600×1200</a:t>
            </a:r>
            <a:r>
              <a:rPr lang="zh-CN" altLang="en-US" sz="1600">
                <a:latin typeface="宋体" pitchFamily="2" charset="-122"/>
              </a:rPr>
              <a:t>、</a:t>
            </a:r>
            <a:r>
              <a:rPr lang="en-US" altLang="zh-CN" sz="1600">
                <a:latin typeface="宋体" pitchFamily="2" charset="-122"/>
              </a:rPr>
              <a:t>1920×1080</a:t>
            </a:r>
          </a:p>
          <a:p>
            <a:pPr>
              <a:lnSpc>
                <a:spcPct val="140000"/>
              </a:lnSpc>
            </a:pPr>
            <a:r>
              <a:rPr lang="zh-CN" altLang="en-US" sz="1600">
                <a:latin typeface="宋体" pitchFamily="2" charset="-122"/>
              </a:rPr>
              <a:t>带宽范围   </a:t>
            </a:r>
            <a:r>
              <a:rPr lang="en-US" altLang="zh-CN" sz="1600">
                <a:latin typeface="宋体" pitchFamily="2" charset="-122"/>
              </a:rPr>
              <a:t>128K-15M </a:t>
            </a:r>
          </a:p>
          <a:p>
            <a:pPr>
              <a:lnSpc>
                <a:spcPct val="140000"/>
              </a:lnSpc>
            </a:pPr>
            <a:r>
              <a:rPr lang="zh-CN" altLang="en-US" sz="1600">
                <a:latin typeface="宋体" pitchFamily="2" charset="-122"/>
              </a:rPr>
              <a:t>网络接口   </a:t>
            </a:r>
            <a:r>
              <a:rPr lang="en-US" altLang="zh-CN" sz="1600">
                <a:latin typeface="宋体" pitchFamily="2" charset="-122"/>
              </a:rPr>
              <a:t>10/100/1000M</a:t>
            </a:r>
            <a:r>
              <a:rPr lang="zh-CN" altLang="en-US" sz="1600">
                <a:latin typeface="宋体" pitchFamily="2" charset="-122"/>
              </a:rPr>
              <a:t>自适应</a:t>
            </a:r>
            <a:r>
              <a:rPr lang="en-US" altLang="zh-CN" sz="1600">
                <a:latin typeface="宋体" pitchFamily="2" charset="-122"/>
              </a:rPr>
              <a:t>×2 </a:t>
            </a:r>
          </a:p>
          <a:p>
            <a:pPr>
              <a:lnSpc>
                <a:spcPct val="140000"/>
              </a:lnSpc>
            </a:pPr>
            <a:r>
              <a:rPr lang="zh-CN" altLang="en-US" sz="1600">
                <a:latin typeface="宋体" pitchFamily="2" charset="-122"/>
              </a:rPr>
              <a:t>控制方式   </a:t>
            </a:r>
            <a:r>
              <a:rPr lang="en-US" altLang="zh-CN" sz="1600">
                <a:latin typeface="宋体" pitchFamily="2" charset="-122"/>
              </a:rPr>
              <a:t>Web</a:t>
            </a:r>
            <a:r>
              <a:rPr lang="zh-CN" altLang="en-US" sz="1600">
                <a:latin typeface="宋体" pitchFamily="2" charset="-122"/>
              </a:rPr>
              <a:t>浏览器</a:t>
            </a:r>
          </a:p>
          <a:p>
            <a:pPr>
              <a:lnSpc>
                <a:spcPct val="140000"/>
              </a:lnSpc>
            </a:pPr>
            <a:r>
              <a:rPr lang="zh-CN" altLang="en-US" sz="1600">
                <a:latin typeface="宋体" pitchFamily="2" charset="-122"/>
              </a:rPr>
              <a:t>扩容能力   可多台堆叠</a:t>
            </a:r>
          </a:p>
          <a:p>
            <a:pPr>
              <a:lnSpc>
                <a:spcPct val="140000"/>
              </a:lnSpc>
            </a:pPr>
            <a:r>
              <a:rPr lang="zh-CN" altLang="en-US" sz="1600">
                <a:latin typeface="宋体" pitchFamily="2" charset="-122"/>
              </a:rPr>
              <a:t>支持系统   所有符合</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标准系统</a:t>
            </a:r>
          </a:p>
          <a:p>
            <a:pPr>
              <a:lnSpc>
                <a:spcPct val="140000"/>
              </a:lnSpc>
            </a:pPr>
            <a:r>
              <a:rPr lang="zh-CN" altLang="en-US" sz="1600">
                <a:latin typeface="宋体" pitchFamily="2" charset="-122"/>
              </a:rPr>
              <a:t>物理参数   </a:t>
            </a:r>
            <a:r>
              <a:rPr lang="en-US" altLang="zh-CN" sz="1600">
                <a:latin typeface="宋体" pitchFamily="2" charset="-122"/>
              </a:rPr>
              <a:t>500mm×430mm×132mm </a:t>
            </a:r>
          </a:p>
          <a:p>
            <a:pPr>
              <a:lnSpc>
                <a:spcPct val="140000"/>
              </a:lnSpc>
            </a:pPr>
            <a:r>
              <a:rPr lang="zh-CN" altLang="en-US" sz="1600">
                <a:latin typeface="宋体" pitchFamily="2" charset="-122"/>
              </a:rPr>
              <a:t>重量       净重</a:t>
            </a:r>
            <a:r>
              <a:rPr lang="en-US" altLang="zh-CN" sz="1600">
                <a:latin typeface="宋体" pitchFamily="2" charset="-122"/>
              </a:rPr>
              <a:t>5Kg </a:t>
            </a:r>
          </a:p>
          <a:p>
            <a:pPr>
              <a:lnSpc>
                <a:spcPct val="140000"/>
              </a:lnSpc>
            </a:pPr>
            <a:r>
              <a:rPr lang="zh-CN" altLang="en-US" sz="1600">
                <a:latin typeface="宋体" pitchFamily="2" charset="-122"/>
              </a:rPr>
              <a:t>工作温度   </a:t>
            </a:r>
            <a:r>
              <a:rPr lang="en-US" altLang="zh-CN" sz="1600">
                <a:latin typeface="宋体" pitchFamily="2" charset="-122"/>
              </a:rPr>
              <a:t>-20</a:t>
            </a:r>
            <a:r>
              <a:rPr lang="zh-CN" altLang="en-US" sz="1600"/>
              <a:t>～</a:t>
            </a:r>
            <a:r>
              <a:rPr lang="en-US" altLang="zh-CN" sz="1600">
                <a:latin typeface="宋体" pitchFamily="2" charset="-122"/>
              </a:rPr>
              <a:t>40</a:t>
            </a:r>
            <a:r>
              <a:rPr lang="zh-CN" altLang="en-US" sz="1600"/>
              <a:t>℃</a:t>
            </a:r>
            <a:endParaRPr lang="zh-CN" altLang="en-US" sz="1600">
              <a:latin typeface="宋体" pitchFamily="2" charset="-122"/>
            </a:endParaRPr>
          </a:p>
          <a:p>
            <a:pPr>
              <a:lnSpc>
                <a:spcPct val="140000"/>
              </a:lnSpc>
            </a:pPr>
            <a:r>
              <a:rPr lang="zh-CN" altLang="en-US" sz="1600">
                <a:latin typeface="宋体" pitchFamily="2" charset="-122"/>
              </a:rPr>
              <a:t>工作湿度   </a:t>
            </a:r>
            <a:r>
              <a:rPr lang="en-US" altLang="zh-CN" sz="1600">
                <a:latin typeface="宋体" pitchFamily="2" charset="-122"/>
              </a:rPr>
              <a:t>30%</a:t>
            </a:r>
            <a:r>
              <a:rPr lang="zh-CN" altLang="en-US" sz="1600"/>
              <a:t>～</a:t>
            </a:r>
            <a:r>
              <a:rPr lang="en-US" altLang="zh-CN" sz="1600">
                <a:latin typeface="宋体" pitchFamily="2" charset="-122"/>
              </a:rPr>
              <a:t>90%</a:t>
            </a:r>
            <a:r>
              <a:rPr lang="zh-CN" altLang="en-US" sz="1600">
                <a:latin typeface="宋体" pitchFamily="2" charset="-122"/>
              </a:rPr>
              <a:t>非凝结</a:t>
            </a:r>
          </a:p>
          <a:p>
            <a:pPr>
              <a:lnSpc>
                <a:spcPct val="140000"/>
              </a:lnSpc>
            </a:pPr>
            <a:r>
              <a:rPr lang="zh-CN" altLang="en-US" sz="1600">
                <a:latin typeface="宋体" pitchFamily="2" charset="-122"/>
              </a:rPr>
              <a:t>电源       交流</a:t>
            </a:r>
            <a:r>
              <a:rPr lang="en-US" altLang="zh-CN" sz="1600">
                <a:latin typeface="宋体" pitchFamily="2" charset="-122"/>
              </a:rPr>
              <a:t>110</a:t>
            </a:r>
            <a:r>
              <a:rPr lang="zh-CN" altLang="en-US" sz="1600">
                <a:latin typeface="宋体" pitchFamily="2" charset="-122"/>
              </a:rPr>
              <a:t>～</a:t>
            </a:r>
            <a:r>
              <a:rPr lang="en-US" altLang="zh-CN" sz="1600">
                <a:latin typeface="宋体" pitchFamily="2" charset="-122"/>
              </a:rPr>
              <a:t>240V</a:t>
            </a:r>
            <a:r>
              <a:rPr lang="zh-CN" altLang="en-US" sz="1600">
                <a:latin typeface="宋体" pitchFamily="2" charset="-122"/>
              </a:rPr>
              <a:t>，</a:t>
            </a:r>
            <a:r>
              <a:rPr lang="en-US" altLang="zh-CN" sz="1600">
                <a:latin typeface="宋体" pitchFamily="2" charset="-122"/>
              </a:rPr>
              <a:t>50/60Hz </a:t>
            </a:r>
          </a:p>
          <a:p>
            <a:pPr>
              <a:lnSpc>
                <a:spcPct val="140000"/>
              </a:lnSpc>
            </a:pPr>
            <a:r>
              <a:rPr lang="zh-CN" altLang="en-US" sz="1600">
                <a:latin typeface="宋体" pitchFamily="2" charset="-122"/>
              </a:rPr>
              <a:t>最大功率   </a:t>
            </a:r>
            <a:r>
              <a:rPr lang="en-US" altLang="zh-CN" sz="1600">
                <a:latin typeface="宋体" pitchFamily="2" charset="-122"/>
              </a:rPr>
              <a:t>200W</a:t>
            </a:r>
            <a:endParaRPr lang="zh-CN" altLang="en-US" sz="1600">
              <a:latin typeface="宋体" pitchFamily="2" charset="-122"/>
            </a:endParaRPr>
          </a:p>
        </p:txBody>
      </p:sp>
      <p:sp>
        <p:nvSpPr>
          <p:cNvPr id="38915" name="TextBox 2"/>
          <p:cNvSpPr txBox="1">
            <a:spLocks noChangeArrowheads="1"/>
          </p:cNvSpPr>
          <p:nvPr/>
        </p:nvSpPr>
        <p:spPr bwMode="auto">
          <a:xfrm>
            <a:off x="954088" y="646113"/>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技术参数</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268413"/>
            <a:ext cx="76327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Box 1"/>
          <p:cNvSpPr txBox="1">
            <a:spLocks noChangeArrowheads="1"/>
          </p:cNvSpPr>
          <p:nvPr/>
        </p:nvSpPr>
        <p:spPr bwMode="auto">
          <a:xfrm>
            <a:off x="3495675" y="760413"/>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设备连接图</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矩形 1"/>
          <p:cNvSpPr>
            <a:spLocks noChangeArrowheads="1"/>
          </p:cNvSpPr>
          <p:nvPr/>
        </p:nvSpPr>
        <p:spPr bwMode="auto">
          <a:xfrm>
            <a:off x="844550" y="2636838"/>
            <a:ext cx="7504113"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sz="1600">
                <a:latin typeface="宋体" pitchFamily="2" charset="-122"/>
              </a:rPr>
              <a:t>    BIT@LINK  TTS </a:t>
            </a:r>
            <a:r>
              <a:rPr lang="zh-CN" altLang="en-US" sz="1600">
                <a:latin typeface="宋体" pitchFamily="2" charset="-122"/>
              </a:rPr>
              <a:t>系列是高清级配合网真处理器使用的转发设备，兼容了所有符合</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通讯协议标准的视频系统，支持所有</a:t>
            </a:r>
            <a:r>
              <a:rPr lang="en-US" altLang="zh-CN" sz="1600">
                <a:latin typeface="宋体" pitchFamily="2" charset="-122"/>
              </a:rPr>
              <a:t>H.264</a:t>
            </a:r>
            <a:r>
              <a:rPr lang="zh-CN" altLang="en-US" sz="1600">
                <a:latin typeface="宋体" pitchFamily="2" charset="-122"/>
              </a:rPr>
              <a:t>和 </a:t>
            </a:r>
            <a:r>
              <a:rPr lang="en-US" altLang="zh-CN" sz="1600">
                <a:latin typeface="宋体" pitchFamily="2" charset="-122"/>
              </a:rPr>
              <a:t>mpeg </a:t>
            </a:r>
            <a:r>
              <a:rPr lang="zh-CN" altLang="en-US" sz="1600">
                <a:latin typeface="宋体" pitchFamily="2" charset="-122"/>
              </a:rPr>
              <a:t>编码的视频系统，无需修改原有系统的设置即可实现高质量、多画面的高清视频的转发。不会占用额外的网络带宽资源，对原有视频系统不会产生任何影响，单套 </a:t>
            </a:r>
            <a:r>
              <a:rPr lang="en-US" altLang="zh-CN" sz="1600">
                <a:latin typeface="宋体" pitchFamily="2" charset="-122"/>
              </a:rPr>
              <a:t>TTS </a:t>
            </a:r>
            <a:r>
              <a:rPr lang="zh-CN" altLang="en-US" sz="1600">
                <a:latin typeface="宋体" pitchFamily="2" charset="-122"/>
              </a:rPr>
              <a:t>设备最大提供</a:t>
            </a:r>
            <a:r>
              <a:rPr lang="en-US" altLang="zh-CN" sz="1600">
                <a:latin typeface="宋体" pitchFamily="2" charset="-122"/>
              </a:rPr>
              <a:t>200</a:t>
            </a:r>
            <a:r>
              <a:rPr lang="zh-CN" altLang="en-US" sz="1600">
                <a:latin typeface="宋体" pitchFamily="2" charset="-122"/>
              </a:rPr>
              <a:t>路</a:t>
            </a:r>
            <a:r>
              <a:rPr lang="en-US" altLang="zh-CN" sz="1600">
                <a:latin typeface="宋体" pitchFamily="2" charset="-122"/>
              </a:rPr>
              <a:t>128K-10M</a:t>
            </a:r>
            <a:r>
              <a:rPr lang="zh-CN" altLang="en-US" sz="1600">
                <a:latin typeface="宋体" pitchFamily="2" charset="-122"/>
              </a:rPr>
              <a:t>的视频流数据，转发总带宽最大为</a:t>
            </a:r>
            <a:r>
              <a:rPr lang="en-US" altLang="zh-CN" sz="1600">
                <a:latin typeface="宋体" pitchFamily="2" charset="-122"/>
              </a:rPr>
              <a:t>850M,</a:t>
            </a:r>
            <a:r>
              <a:rPr lang="zh-CN" altLang="en-US" sz="1600">
                <a:latin typeface="宋体" pitchFamily="2" charset="-122"/>
              </a:rPr>
              <a:t>主要用于多套网真系统使用的场合。</a:t>
            </a:r>
          </a:p>
        </p:txBody>
      </p:sp>
      <p:sp>
        <p:nvSpPr>
          <p:cNvPr id="40963" name="矩形 2"/>
          <p:cNvSpPr>
            <a:spLocks noChangeArrowheads="1"/>
          </p:cNvSpPr>
          <p:nvPr/>
        </p:nvSpPr>
        <p:spPr bwMode="auto">
          <a:xfrm>
            <a:off x="684213" y="703263"/>
            <a:ext cx="4829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rgbClr val="000000"/>
                </a:solidFill>
                <a:latin typeface="宋体" pitchFamily="2" charset="-122"/>
              </a:rPr>
              <a:t>四、</a:t>
            </a:r>
            <a:r>
              <a:rPr lang="en-US" altLang="zh-CN" sz="2400" b="1">
                <a:solidFill>
                  <a:srgbClr val="000000"/>
                </a:solidFill>
                <a:latin typeface="宋体" pitchFamily="2" charset="-122"/>
              </a:rPr>
              <a:t>TTS</a:t>
            </a:r>
            <a:r>
              <a:rPr lang="zh-CN" altLang="en-US" sz="2400" b="1">
                <a:solidFill>
                  <a:srgbClr val="000000"/>
                </a:solidFill>
                <a:latin typeface="宋体" pitchFamily="2" charset="-122"/>
              </a:rPr>
              <a:t>网真转发系统</a:t>
            </a:r>
            <a:endParaRPr lang="zh-CN" altLang="en-US" sz="2400" b="1">
              <a:latin typeface="宋体" pitchFamily="2" charset="-122"/>
            </a:endParaRPr>
          </a:p>
        </p:txBody>
      </p:sp>
      <p:pic>
        <p:nvPicPr>
          <p:cNvPr id="409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388" y="850900"/>
            <a:ext cx="3028950"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矩形 1"/>
          <p:cNvSpPr>
            <a:spLocks noChangeArrowheads="1"/>
          </p:cNvSpPr>
          <p:nvPr/>
        </p:nvSpPr>
        <p:spPr bwMode="auto">
          <a:xfrm>
            <a:off x="900113" y="1341438"/>
            <a:ext cx="6840537"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a:lnSpc>
                <a:spcPct val="150000"/>
              </a:lnSpc>
              <a:buFont typeface="Wingdings" pitchFamily="2" charset="2"/>
              <a:buChar char="u"/>
            </a:pPr>
            <a:r>
              <a:rPr lang="zh-CN" altLang="en-US" sz="1600">
                <a:latin typeface="宋体" pitchFamily="2" charset="-122"/>
              </a:rPr>
              <a:t> 标准</a:t>
            </a:r>
            <a:r>
              <a:rPr lang="en-US" altLang="zh-CN" sz="1600">
                <a:latin typeface="宋体" pitchFamily="2" charset="-122"/>
              </a:rPr>
              <a:t>1U</a:t>
            </a:r>
            <a:r>
              <a:rPr lang="zh-CN" altLang="en-US" sz="1600">
                <a:latin typeface="宋体" pitchFamily="2" charset="-122"/>
              </a:rPr>
              <a:t>硬件设备，可上机架，适用于大规模网络集成服务。</a:t>
            </a:r>
          </a:p>
          <a:p>
            <a:pPr marL="285750">
              <a:lnSpc>
                <a:spcPct val="150000"/>
              </a:lnSpc>
              <a:buFont typeface="Wingdings" pitchFamily="2" charset="2"/>
              <a:buChar char="u"/>
            </a:pPr>
            <a:r>
              <a:rPr lang="zh-CN" altLang="en-US" sz="1600">
                <a:latin typeface="宋体" pitchFamily="2" charset="-122"/>
              </a:rPr>
              <a:t> 硬件集成、嵌入式系统。</a:t>
            </a:r>
          </a:p>
          <a:p>
            <a:pPr marL="285750">
              <a:lnSpc>
                <a:spcPct val="150000"/>
              </a:lnSpc>
              <a:buFont typeface="Wingdings" pitchFamily="2" charset="2"/>
              <a:buChar char="u"/>
            </a:pPr>
            <a:r>
              <a:rPr lang="zh-CN" altLang="en-US" sz="1600">
                <a:latin typeface="宋体" pitchFamily="2" charset="-122"/>
              </a:rPr>
              <a:t> 卓越的性能指标，单台最大支持</a:t>
            </a:r>
            <a:r>
              <a:rPr lang="en-US" altLang="zh-CN" sz="1600">
                <a:latin typeface="宋体" pitchFamily="2" charset="-122"/>
              </a:rPr>
              <a:t>200</a:t>
            </a:r>
            <a:r>
              <a:rPr lang="zh-CN" altLang="en-US" sz="1600">
                <a:latin typeface="宋体" pitchFamily="2" charset="-122"/>
              </a:rPr>
              <a:t>路视频数据流。</a:t>
            </a:r>
          </a:p>
          <a:p>
            <a:pPr marL="285750">
              <a:lnSpc>
                <a:spcPct val="150000"/>
              </a:lnSpc>
              <a:buFont typeface="Wingdings" pitchFamily="2" charset="2"/>
              <a:buChar char="u"/>
            </a:pPr>
            <a:r>
              <a:rPr lang="zh-CN" altLang="en-US" sz="1600">
                <a:latin typeface="宋体" pitchFamily="2" charset="-122"/>
              </a:rPr>
              <a:t> 每路支持最高码率</a:t>
            </a:r>
            <a:r>
              <a:rPr lang="en-US" altLang="zh-CN" sz="1600">
                <a:latin typeface="宋体" pitchFamily="2" charset="-122"/>
              </a:rPr>
              <a:t>10Mbps</a:t>
            </a:r>
            <a:r>
              <a:rPr lang="zh-CN" altLang="en-US" sz="1600">
                <a:latin typeface="宋体" pitchFamily="2" charset="-122"/>
              </a:rPr>
              <a:t>， 单台最高转发速率</a:t>
            </a:r>
            <a:r>
              <a:rPr lang="en-US" altLang="zh-CN" sz="1600">
                <a:latin typeface="宋体" pitchFamily="2" charset="-122"/>
              </a:rPr>
              <a:t>850Mbps</a:t>
            </a:r>
            <a:r>
              <a:rPr lang="zh-CN" altLang="en-US" sz="1600">
                <a:latin typeface="宋体" pitchFamily="2" charset="-122"/>
              </a:rPr>
              <a:t>。</a:t>
            </a:r>
          </a:p>
          <a:p>
            <a:pPr marL="285750">
              <a:lnSpc>
                <a:spcPct val="150000"/>
              </a:lnSpc>
              <a:buFont typeface="Wingdings" pitchFamily="2" charset="2"/>
              <a:buChar char="u"/>
            </a:pPr>
            <a:r>
              <a:rPr lang="zh-CN" altLang="en-US" sz="1600">
                <a:latin typeface="宋体" pitchFamily="2" charset="-122"/>
              </a:rPr>
              <a:t> 可堆叠扩容。</a:t>
            </a:r>
          </a:p>
          <a:p>
            <a:pPr marL="285750">
              <a:lnSpc>
                <a:spcPct val="150000"/>
              </a:lnSpc>
              <a:buFont typeface="Wingdings" pitchFamily="2" charset="2"/>
              <a:buChar char="u"/>
            </a:pPr>
            <a:r>
              <a:rPr lang="zh-CN" altLang="en-US" sz="1600">
                <a:latin typeface="宋体" pitchFamily="2" charset="-122"/>
              </a:rPr>
              <a:t> 良好的兼容性，完全兼容各种</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通讯协议的系统，为系  </a:t>
            </a:r>
          </a:p>
          <a:p>
            <a:pPr marL="285750">
              <a:lnSpc>
                <a:spcPct val="150000"/>
              </a:lnSpc>
              <a:buFont typeface="Wingdings" pitchFamily="2" charset="2"/>
              <a:buNone/>
            </a:pPr>
            <a:r>
              <a:rPr lang="zh-CN" altLang="en-US" sz="1600">
                <a:latin typeface="宋体" pitchFamily="2" charset="-122"/>
              </a:rPr>
              <a:t>     统提供良好的可扩展性。</a:t>
            </a:r>
          </a:p>
          <a:p>
            <a:pPr marL="285750">
              <a:lnSpc>
                <a:spcPct val="150000"/>
              </a:lnSpc>
              <a:buFont typeface="Wingdings" pitchFamily="2" charset="2"/>
              <a:buChar char="u"/>
            </a:pPr>
            <a:r>
              <a:rPr lang="zh-CN" altLang="en-US" sz="1600">
                <a:latin typeface="宋体" pitchFamily="2" charset="-122"/>
              </a:rPr>
              <a:t> </a:t>
            </a:r>
            <a:r>
              <a:rPr lang="en-US" altLang="zh-CN" sz="1600">
                <a:latin typeface="宋体" pitchFamily="2" charset="-122"/>
              </a:rPr>
              <a:t>Web</a:t>
            </a:r>
            <a:r>
              <a:rPr lang="zh-CN" altLang="en-US" sz="1600">
                <a:latin typeface="宋体" pitchFamily="2" charset="-122"/>
              </a:rPr>
              <a:t>页面方式管理，简单方便。</a:t>
            </a:r>
          </a:p>
        </p:txBody>
      </p:sp>
      <p:sp>
        <p:nvSpPr>
          <p:cNvPr id="3" name="矩形 2"/>
          <p:cNvSpPr/>
          <p:nvPr/>
        </p:nvSpPr>
        <p:spPr>
          <a:xfrm>
            <a:off x="1152525" y="728663"/>
            <a:ext cx="1206500" cy="396875"/>
          </a:xfrm>
          <a:prstGeom prst="rect">
            <a:avLst/>
          </a:prstGeom>
        </p:spPr>
        <p:txBody>
          <a:bodyPr wrap="none">
            <a:spAutoFit/>
          </a:bodyPr>
          <a:lstStyle/>
          <a:p>
            <a:pPr fontAlgn="auto">
              <a:spcBef>
                <a:spcPts val="0"/>
              </a:spcBef>
              <a:spcAft>
                <a:spcPts val="0"/>
              </a:spcAft>
              <a:defRPr/>
            </a:pPr>
            <a:r>
              <a:rPr lang="zh-CN" altLang="en-US" sz="2000" b="1" dirty="0">
                <a:solidFill>
                  <a:prstClr val="black"/>
                </a:solidFill>
                <a:latin typeface="+mn-ea"/>
                <a:ea typeface="+mn-ea"/>
              </a:rPr>
              <a:t>整体设计</a:t>
            </a:r>
          </a:p>
        </p:txBody>
      </p:sp>
      <p:sp>
        <p:nvSpPr>
          <p:cNvPr id="4" name="矩形 3"/>
          <p:cNvSpPr/>
          <p:nvPr/>
        </p:nvSpPr>
        <p:spPr>
          <a:xfrm>
            <a:off x="1152525" y="5053013"/>
            <a:ext cx="4572000" cy="825500"/>
          </a:xfrm>
          <a:prstGeom prst="rect">
            <a:avLst/>
          </a:prstGeom>
        </p:spPr>
        <p:txBody>
          <a:bodyPr>
            <a:spAutoFit/>
          </a:bodyPr>
          <a:lstStyle/>
          <a:p>
            <a:pPr fontAlgn="auto">
              <a:lnSpc>
                <a:spcPct val="150000"/>
              </a:lnSpc>
              <a:spcBef>
                <a:spcPts val="0"/>
              </a:spcBef>
              <a:spcAft>
                <a:spcPts val="0"/>
              </a:spcAft>
              <a:defRPr/>
            </a:pPr>
            <a:r>
              <a:rPr lang="en-US" altLang="zh-CN" sz="1600" dirty="0">
                <a:latin typeface="+mn-ea"/>
                <a:ea typeface="+mn-ea"/>
              </a:rPr>
              <a:t>TTS-3001</a:t>
            </a:r>
          </a:p>
          <a:p>
            <a:pPr fontAlgn="auto">
              <a:lnSpc>
                <a:spcPct val="150000"/>
              </a:lnSpc>
              <a:spcBef>
                <a:spcPts val="0"/>
              </a:spcBef>
              <a:spcAft>
                <a:spcPts val="0"/>
              </a:spcAft>
              <a:defRPr/>
            </a:pPr>
            <a:r>
              <a:rPr lang="en-US" altLang="zh-CN" sz="1600" dirty="0">
                <a:latin typeface="+mn-ea"/>
                <a:ea typeface="+mn-ea"/>
              </a:rPr>
              <a:t>TTS-3002</a:t>
            </a:r>
          </a:p>
        </p:txBody>
      </p:sp>
      <p:sp>
        <p:nvSpPr>
          <p:cNvPr id="41989" name="矩形 4"/>
          <p:cNvSpPr>
            <a:spLocks noChangeArrowheads="1"/>
          </p:cNvSpPr>
          <p:nvPr/>
        </p:nvSpPr>
        <p:spPr bwMode="auto">
          <a:xfrm>
            <a:off x="1152525" y="4621213"/>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000000"/>
                </a:solidFill>
                <a:latin typeface="Constantia" pitchFamily="18" charset="0"/>
              </a:rPr>
              <a:t>设备型号</a:t>
            </a:r>
            <a:endParaRPr lang="zh-CN" altLang="en-US" sz="2000" b="1">
              <a:latin typeface="Constantia"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8313" y="1341438"/>
            <a:ext cx="8135937" cy="5226050"/>
          </a:xfrm>
          <a:prstGeom prst="rect">
            <a:avLst/>
          </a:prstGeom>
        </p:spPr>
        <p:txBody>
          <a:bodyPr>
            <a:spAutoFit/>
          </a:bodyPr>
          <a:lstStyle/>
          <a:p>
            <a:pPr fontAlgn="auto">
              <a:lnSpc>
                <a:spcPct val="150000"/>
              </a:lnSpc>
              <a:spcBef>
                <a:spcPts val="0"/>
              </a:spcBef>
              <a:spcAft>
                <a:spcPts val="0"/>
              </a:spcAft>
              <a:defRPr/>
            </a:pPr>
            <a:r>
              <a:rPr lang="zh-CN" altLang="en-US" sz="1600" dirty="0">
                <a:latin typeface="+mn-ea"/>
                <a:ea typeface="+mn-ea"/>
              </a:rPr>
              <a:t>支持转发所有通过网络接口的数据转发：</a:t>
            </a:r>
          </a:p>
          <a:p>
            <a:pPr fontAlgn="auto">
              <a:lnSpc>
                <a:spcPct val="150000"/>
              </a:lnSpc>
              <a:spcBef>
                <a:spcPts val="0"/>
              </a:spcBef>
              <a:spcAft>
                <a:spcPts val="0"/>
              </a:spcAft>
              <a:defRPr/>
            </a:pPr>
            <a:r>
              <a:rPr lang="en-US" altLang="zh-CN" sz="1600" dirty="0">
                <a:latin typeface="+mn-ea"/>
                <a:ea typeface="+mn-ea"/>
              </a:rPr>
              <a:t>    BIT@LINK  TTS </a:t>
            </a:r>
            <a:r>
              <a:rPr lang="zh-CN" altLang="en-US" sz="1600" dirty="0">
                <a:latin typeface="+mn-ea"/>
                <a:ea typeface="+mn-ea"/>
              </a:rPr>
              <a:t>系列网真转发设备，不仅能配合网真处理器应用，还可为其他网络分析设备提供跨交换机、跨网段的远程数据转发功能。</a:t>
            </a:r>
          </a:p>
          <a:p>
            <a:pPr fontAlgn="auto">
              <a:lnSpc>
                <a:spcPct val="150000"/>
              </a:lnSpc>
              <a:spcBef>
                <a:spcPts val="0"/>
              </a:spcBef>
              <a:spcAft>
                <a:spcPts val="0"/>
              </a:spcAft>
              <a:defRPr/>
            </a:pPr>
            <a:r>
              <a:rPr lang="zh-CN" altLang="en-US" sz="1600" dirty="0">
                <a:latin typeface="+mn-ea"/>
                <a:ea typeface="+mn-ea"/>
              </a:rPr>
              <a:t>全景网真功能：</a:t>
            </a:r>
          </a:p>
          <a:p>
            <a:pPr fontAlgn="auto">
              <a:lnSpc>
                <a:spcPct val="150000"/>
              </a:lnSpc>
              <a:spcBef>
                <a:spcPts val="0"/>
              </a:spcBef>
              <a:spcAft>
                <a:spcPts val="0"/>
              </a:spcAft>
              <a:defRPr/>
            </a:pPr>
            <a:r>
              <a:rPr lang="en-US" altLang="zh-CN" sz="1600" dirty="0">
                <a:latin typeface="+mn-ea"/>
                <a:ea typeface="+mn-ea"/>
              </a:rPr>
              <a:t>    BIT@LINK  TTS </a:t>
            </a:r>
            <a:r>
              <a:rPr lang="zh-CN" altLang="en-US" sz="1600" dirty="0">
                <a:latin typeface="+mn-ea"/>
                <a:ea typeface="+mn-ea"/>
              </a:rPr>
              <a:t>系列网真转发设备，可以同时转发给两个以上的网真处理器相同的会场视频数据，使得每个网真处理器能同时浏览到其它网真会场的视频画面，根据客户需要</a:t>
            </a:r>
            <a:r>
              <a:rPr lang="en-US" altLang="zh-CN" sz="1600" dirty="0">
                <a:latin typeface="+mn-ea"/>
                <a:ea typeface="+mn-ea"/>
              </a:rPr>
              <a:t>,</a:t>
            </a:r>
            <a:r>
              <a:rPr lang="zh-CN" altLang="en-US" sz="1600" dirty="0">
                <a:latin typeface="+mn-ea"/>
                <a:ea typeface="+mn-ea"/>
              </a:rPr>
              <a:t>实现语音激励模式或者切换主席控制模式</a:t>
            </a:r>
            <a:r>
              <a:rPr lang="en-US" altLang="zh-CN" sz="1600" dirty="0">
                <a:latin typeface="+mn-ea"/>
                <a:ea typeface="+mn-ea"/>
              </a:rPr>
              <a:t>,</a:t>
            </a:r>
            <a:r>
              <a:rPr lang="zh-CN" altLang="en-US" sz="1600" dirty="0">
                <a:latin typeface="+mn-ea"/>
                <a:ea typeface="+mn-ea"/>
              </a:rPr>
              <a:t>也可进行手动切换浏览所有参加会议的网真会场画面。</a:t>
            </a:r>
          </a:p>
          <a:p>
            <a:pPr fontAlgn="auto">
              <a:lnSpc>
                <a:spcPct val="150000"/>
              </a:lnSpc>
              <a:spcBef>
                <a:spcPts val="0"/>
              </a:spcBef>
              <a:spcAft>
                <a:spcPts val="0"/>
              </a:spcAft>
              <a:defRPr/>
            </a:pPr>
            <a:r>
              <a:rPr lang="zh-CN" altLang="en-US" sz="1600" dirty="0">
                <a:latin typeface="+mn-ea"/>
                <a:ea typeface="+mn-ea"/>
              </a:rPr>
              <a:t></a:t>
            </a:r>
          </a:p>
          <a:p>
            <a:pPr fontAlgn="auto">
              <a:lnSpc>
                <a:spcPct val="150000"/>
              </a:lnSpc>
              <a:spcBef>
                <a:spcPts val="0"/>
              </a:spcBef>
              <a:spcAft>
                <a:spcPts val="0"/>
              </a:spcAft>
              <a:defRPr/>
            </a:pPr>
            <a:r>
              <a:rPr lang="zh-CN" altLang="en-US" sz="1600" dirty="0">
                <a:latin typeface="+mn-ea"/>
                <a:ea typeface="+mn-ea"/>
              </a:rPr>
              <a:t>指定会场转发功能：</a:t>
            </a:r>
          </a:p>
          <a:p>
            <a:pPr fontAlgn="auto">
              <a:lnSpc>
                <a:spcPct val="150000"/>
              </a:lnSpc>
              <a:spcBef>
                <a:spcPts val="0"/>
              </a:spcBef>
              <a:spcAft>
                <a:spcPts val="0"/>
              </a:spcAft>
              <a:defRPr/>
            </a:pPr>
            <a:r>
              <a:rPr lang="zh-CN" altLang="en-US" sz="1600" dirty="0">
                <a:latin typeface="+mn-ea"/>
                <a:ea typeface="+mn-ea"/>
              </a:rPr>
              <a:t>    在视频会议的建设过程中，带宽可能不充足，</a:t>
            </a:r>
            <a:r>
              <a:rPr lang="en-US" altLang="zh-CN" sz="1600" dirty="0">
                <a:latin typeface="+mn-ea"/>
                <a:ea typeface="+mn-ea"/>
              </a:rPr>
              <a:t>BIT@LINK  TTS </a:t>
            </a:r>
            <a:r>
              <a:rPr lang="zh-CN" altLang="en-US" sz="1600" dirty="0">
                <a:latin typeface="+mn-ea"/>
                <a:ea typeface="+mn-ea"/>
              </a:rPr>
              <a:t>系列网真转发设备，为了适应带宽的要求，设计了指定会场转发功能，通过指定会场名的方式来转发，只转发需要显示的会场视频流数据，过滤其他数据，可节省带宽，也适应了在远程显示多路视频图像的需要。</a:t>
            </a:r>
          </a:p>
        </p:txBody>
      </p:sp>
      <p:sp>
        <p:nvSpPr>
          <p:cNvPr id="3" name="矩形 2"/>
          <p:cNvSpPr/>
          <p:nvPr/>
        </p:nvSpPr>
        <p:spPr>
          <a:xfrm>
            <a:off x="582613" y="723900"/>
            <a:ext cx="1206500" cy="396875"/>
          </a:xfrm>
          <a:prstGeom prst="rect">
            <a:avLst/>
          </a:prstGeom>
        </p:spPr>
        <p:txBody>
          <a:bodyPr wrap="none">
            <a:spAutoFit/>
          </a:bodyPr>
          <a:lstStyle/>
          <a:p>
            <a:pPr fontAlgn="auto">
              <a:spcBef>
                <a:spcPts val="0"/>
              </a:spcBef>
              <a:spcAft>
                <a:spcPts val="0"/>
              </a:spcAft>
              <a:defRPr/>
            </a:pPr>
            <a:r>
              <a:rPr lang="zh-CN" altLang="en-US" sz="2000" b="1" dirty="0">
                <a:solidFill>
                  <a:prstClr val="black"/>
                </a:solidFill>
                <a:latin typeface="+mn-ea"/>
                <a:ea typeface="+mn-ea"/>
              </a:rPr>
              <a:t>特色功能</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8313" y="1196975"/>
            <a:ext cx="8064500" cy="4905375"/>
          </a:xfrm>
          <a:prstGeom prst="rect">
            <a:avLst/>
          </a:prstGeom>
        </p:spPr>
        <p:txBody>
          <a:bodyPr>
            <a:spAutoFit/>
          </a:bodyPr>
          <a:lstStyle/>
          <a:p>
            <a:pPr marL="285750" indent="-285750" fontAlgn="auto">
              <a:lnSpc>
                <a:spcPct val="150000"/>
              </a:lnSpc>
              <a:spcBef>
                <a:spcPts val="0"/>
              </a:spcBef>
              <a:spcAft>
                <a:spcPts val="0"/>
              </a:spcAft>
              <a:buFont typeface="Wingdings" pitchFamily="2" charset="2"/>
              <a:buChar char="u"/>
              <a:defRPr/>
            </a:pPr>
            <a:r>
              <a:rPr lang="zh-CN" altLang="en-US" dirty="0">
                <a:latin typeface="+mn-lt"/>
                <a:ea typeface="+mn-ea"/>
              </a:rPr>
              <a:t></a:t>
            </a:r>
            <a:r>
              <a:rPr lang="zh-CN" altLang="en-US" sz="1600" dirty="0">
                <a:latin typeface="+mn-ea"/>
                <a:ea typeface="+mn-ea"/>
              </a:rPr>
              <a:t>安装简单，配置方便。</a:t>
            </a:r>
            <a:endParaRPr lang="en-US" altLang="zh-CN" sz="1600" dirty="0">
              <a:latin typeface="+mn-ea"/>
              <a:ea typeface="+mn-ea"/>
            </a:endParaRPr>
          </a:p>
          <a:p>
            <a:pPr marL="285750" indent="-285750" fontAlgn="auto">
              <a:lnSpc>
                <a:spcPct val="150000"/>
              </a:lnSpc>
              <a:spcBef>
                <a:spcPts val="0"/>
              </a:spcBef>
              <a:spcAft>
                <a:spcPts val="0"/>
              </a:spcAft>
              <a:buFont typeface="Wingdings" pitchFamily="2" charset="2"/>
              <a:buChar char="u"/>
              <a:defRPr/>
            </a:pPr>
            <a:r>
              <a:rPr lang="en-US" altLang="zh-CN" sz="1600" dirty="0">
                <a:latin typeface="+mn-ea"/>
                <a:ea typeface="+mn-ea"/>
              </a:rPr>
              <a:t>  </a:t>
            </a:r>
            <a:r>
              <a:rPr lang="zh-CN" altLang="en-US" sz="1600" dirty="0">
                <a:latin typeface="+mn-ea"/>
                <a:ea typeface="+mn-ea"/>
              </a:rPr>
              <a:t>设备配置可以保存在网络上的任一台计算机上，维护设备时方便恢复配置。</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最大支持</a:t>
            </a:r>
            <a:r>
              <a:rPr lang="en-US" altLang="zh-CN" sz="1600" dirty="0">
                <a:latin typeface="+mn-ea"/>
                <a:ea typeface="+mn-ea"/>
              </a:rPr>
              <a:t>1920X1080</a:t>
            </a:r>
            <a:r>
              <a:rPr lang="zh-CN" altLang="en-US" sz="1600" dirty="0">
                <a:latin typeface="+mn-ea"/>
                <a:ea typeface="+mn-ea"/>
              </a:rPr>
              <a:t>高清分辨率。</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单路视频最高码率</a:t>
            </a:r>
            <a:r>
              <a:rPr lang="en-US" altLang="zh-CN" sz="1600" dirty="0">
                <a:latin typeface="+mn-ea"/>
                <a:ea typeface="+mn-ea"/>
              </a:rPr>
              <a:t>15Mbps</a:t>
            </a:r>
            <a:r>
              <a:rPr lang="zh-CN" altLang="en-US" sz="1600" dirty="0">
                <a:latin typeface="+mn-ea"/>
                <a:ea typeface="+mn-ea"/>
              </a:rPr>
              <a:t>。</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具有全部转发数据的功能。</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主要用于对网真视频信号的转发。</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转发效率高，转发延时小于</a:t>
            </a:r>
            <a:r>
              <a:rPr lang="en-US" altLang="zh-CN" sz="1600" dirty="0">
                <a:latin typeface="+mn-ea"/>
                <a:ea typeface="+mn-ea"/>
              </a:rPr>
              <a:t>10 </a:t>
            </a:r>
            <a:r>
              <a:rPr lang="en-US" altLang="zh-CN" sz="1600" dirty="0" err="1">
                <a:latin typeface="+mn-ea"/>
                <a:ea typeface="+mn-ea"/>
              </a:rPr>
              <a:t>ms</a:t>
            </a:r>
            <a:r>
              <a:rPr lang="zh-CN" altLang="en-US" sz="1600" dirty="0">
                <a:latin typeface="+mn-ea"/>
                <a:ea typeface="+mn-ea"/>
              </a:rPr>
              <a:t>。</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具有指定会场名的方法按需转发的功能。</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每个网卡可以即有接收功能，又有转发功能。</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通过对网卡设置来实现接收数据和转发数据分离，这样可以提高转发速率和效率。</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同样的数据可以转发给多个网真处理器。</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可以配置多个网真处理器。每个网真处理器，可以按照客户的要求任意浏览其它参会的网真视频。</a:t>
            </a:r>
          </a:p>
        </p:txBody>
      </p:sp>
      <p:sp>
        <p:nvSpPr>
          <p:cNvPr id="3" name="TextBox 2"/>
          <p:cNvSpPr txBox="1"/>
          <p:nvPr/>
        </p:nvSpPr>
        <p:spPr>
          <a:xfrm>
            <a:off x="495300" y="760413"/>
            <a:ext cx="1206500" cy="396875"/>
          </a:xfrm>
          <a:prstGeom prst="rect">
            <a:avLst/>
          </a:prstGeom>
          <a:noFill/>
        </p:spPr>
        <p:txBody>
          <a:bodyPr wrap="none">
            <a:spAutoFit/>
          </a:bodyPr>
          <a:lstStyle/>
          <a:p>
            <a:pPr fontAlgn="auto">
              <a:spcBef>
                <a:spcPts val="0"/>
              </a:spcBef>
              <a:spcAft>
                <a:spcPts val="0"/>
              </a:spcAft>
              <a:defRPr/>
            </a:pPr>
            <a:r>
              <a:rPr lang="zh-CN" altLang="en-US" sz="2000" b="1" dirty="0">
                <a:latin typeface="+mn-ea"/>
                <a:ea typeface="+mn-ea"/>
              </a:rPr>
              <a:t>系统功能</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矩形 1"/>
          <p:cNvSpPr>
            <a:spLocks noChangeArrowheads="1"/>
          </p:cNvSpPr>
          <p:nvPr/>
        </p:nvSpPr>
        <p:spPr bwMode="auto">
          <a:xfrm>
            <a:off x="684213" y="1052513"/>
            <a:ext cx="5957887" cy="568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sz="1600">
                <a:latin typeface="宋体" pitchFamily="2" charset="-122"/>
              </a:rPr>
              <a:t>通信协议</a:t>
            </a:r>
            <a:r>
              <a:rPr lang="en-US" altLang="zh-CN" sz="1600">
                <a:latin typeface="宋体" pitchFamily="2" charset="-122"/>
              </a:rPr>
              <a:t>      H.323 V4</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a:t>
            </a:r>
            <a:r>
              <a:rPr lang="en-US" altLang="zh-CN" sz="1600">
                <a:latin typeface="宋体" pitchFamily="2" charset="-122"/>
              </a:rPr>
              <a:t>Q.931</a:t>
            </a:r>
            <a:r>
              <a:rPr lang="zh-CN" altLang="zh-CN" sz="1600">
                <a:latin typeface="宋体" pitchFamily="2" charset="-122"/>
              </a:rPr>
              <a:t>、</a:t>
            </a:r>
            <a:r>
              <a:rPr lang="en-US" altLang="zh-CN" sz="1600">
                <a:latin typeface="宋体" pitchFamily="2" charset="-122"/>
              </a:rPr>
              <a:t>H.225</a:t>
            </a:r>
            <a:r>
              <a:rPr lang="zh-CN" altLang="zh-CN" sz="1600">
                <a:latin typeface="宋体" pitchFamily="2" charset="-122"/>
              </a:rPr>
              <a:t>、</a:t>
            </a:r>
            <a:r>
              <a:rPr lang="en-US" altLang="zh-CN" sz="1600">
                <a:latin typeface="宋体" pitchFamily="2" charset="-122"/>
              </a:rPr>
              <a:t>H.245</a:t>
            </a:r>
            <a:r>
              <a:rPr lang="zh-CN" altLang="zh-CN" sz="1600">
                <a:latin typeface="宋体" pitchFamily="2" charset="-122"/>
              </a:rPr>
              <a:t>、</a:t>
            </a:r>
            <a:r>
              <a:rPr lang="en-US" altLang="zh-CN" sz="1600">
                <a:latin typeface="宋体" pitchFamily="2" charset="-122"/>
              </a:rPr>
              <a:t>TCP/IP</a:t>
            </a:r>
            <a:r>
              <a:rPr lang="zh-CN" altLang="zh-CN" sz="1600">
                <a:latin typeface="宋体" pitchFamily="2" charset="-122"/>
              </a:rPr>
              <a:t>、</a:t>
            </a:r>
            <a:r>
              <a:rPr lang="en-US" altLang="zh-CN" sz="1600">
                <a:latin typeface="宋体" pitchFamily="2" charset="-122"/>
              </a:rPr>
              <a:t>RTP/RTCP</a:t>
            </a:r>
            <a:r>
              <a:rPr lang="zh-CN" altLang="zh-CN" sz="1600">
                <a:latin typeface="宋体" pitchFamily="2" charset="-122"/>
              </a:rPr>
              <a:t>、</a:t>
            </a:r>
            <a:r>
              <a:rPr lang="en-US" altLang="zh-CN" sz="1600">
                <a:latin typeface="宋体" pitchFamily="2" charset="-122"/>
              </a:rPr>
              <a:t>H.239 </a:t>
            </a:r>
            <a:endParaRPr lang="zh-CN" altLang="zh-CN" sz="1600">
              <a:latin typeface="宋体" pitchFamily="2" charset="-122"/>
            </a:endParaRPr>
          </a:p>
          <a:p>
            <a:pPr>
              <a:lnSpc>
                <a:spcPct val="150000"/>
              </a:lnSpc>
            </a:pPr>
            <a:r>
              <a:rPr lang="zh-CN" altLang="zh-CN" sz="1600">
                <a:latin typeface="宋体" pitchFamily="2" charset="-122"/>
              </a:rPr>
              <a:t>视频协议</a:t>
            </a:r>
            <a:r>
              <a:rPr lang="en-US" altLang="zh-CN" sz="1600">
                <a:latin typeface="宋体" pitchFamily="2" charset="-122"/>
              </a:rPr>
              <a:t>      H.261</a:t>
            </a:r>
            <a:r>
              <a:rPr lang="zh-CN" altLang="zh-CN" sz="1600">
                <a:latin typeface="宋体" pitchFamily="2" charset="-122"/>
              </a:rPr>
              <a:t>、</a:t>
            </a:r>
            <a:r>
              <a:rPr lang="en-US" altLang="zh-CN" sz="1600">
                <a:latin typeface="宋体" pitchFamily="2" charset="-122"/>
              </a:rPr>
              <a:t>H.263</a:t>
            </a:r>
            <a:r>
              <a:rPr lang="zh-CN" altLang="zh-CN" sz="1600">
                <a:latin typeface="宋体" pitchFamily="2" charset="-122"/>
              </a:rPr>
              <a:t>、</a:t>
            </a:r>
            <a:r>
              <a:rPr lang="en-US" altLang="zh-CN" sz="1600">
                <a:latin typeface="宋体" pitchFamily="2" charset="-122"/>
              </a:rPr>
              <a:t>H.264 </a:t>
            </a:r>
            <a:r>
              <a:rPr lang="zh-CN" altLang="zh-CN" sz="1600">
                <a:latin typeface="宋体" pitchFamily="2" charset="-122"/>
              </a:rPr>
              <a:t>、</a:t>
            </a:r>
            <a:r>
              <a:rPr lang="en-US" altLang="zh-CN" sz="1600">
                <a:latin typeface="宋体" pitchFamily="2" charset="-122"/>
              </a:rPr>
              <a:t>Mpeg </a:t>
            </a:r>
            <a:endParaRPr lang="zh-CN" altLang="zh-CN" sz="1600">
              <a:latin typeface="宋体" pitchFamily="2" charset="-122"/>
            </a:endParaRPr>
          </a:p>
          <a:p>
            <a:pPr>
              <a:lnSpc>
                <a:spcPct val="150000"/>
              </a:lnSpc>
            </a:pPr>
            <a:r>
              <a:rPr lang="zh-CN" altLang="zh-CN" sz="1600">
                <a:latin typeface="宋体" pitchFamily="2" charset="-122"/>
              </a:rPr>
              <a:t>转发数量</a:t>
            </a:r>
            <a:r>
              <a:rPr lang="en-US" altLang="zh-CN" sz="1600">
                <a:latin typeface="宋体" pitchFamily="2" charset="-122"/>
              </a:rPr>
              <a:t>      200</a:t>
            </a:r>
            <a:r>
              <a:rPr lang="zh-CN" altLang="zh-CN" sz="1600">
                <a:latin typeface="宋体" pitchFamily="2" charset="-122"/>
              </a:rPr>
              <a:t>路</a:t>
            </a:r>
          </a:p>
          <a:p>
            <a:pPr>
              <a:lnSpc>
                <a:spcPct val="150000"/>
              </a:lnSpc>
            </a:pPr>
            <a:r>
              <a:rPr lang="zh-CN" altLang="zh-CN" sz="1600">
                <a:latin typeface="宋体" pitchFamily="2" charset="-122"/>
              </a:rPr>
              <a:t>带宽范围</a:t>
            </a:r>
            <a:r>
              <a:rPr lang="en-US" altLang="zh-CN" sz="1600">
                <a:latin typeface="宋体" pitchFamily="2" charset="-122"/>
              </a:rPr>
              <a:t>      128K-10M </a:t>
            </a:r>
            <a:endParaRPr lang="zh-CN" altLang="zh-CN" sz="1600">
              <a:latin typeface="宋体" pitchFamily="2" charset="-122"/>
            </a:endParaRPr>
          </a:p>
          <a:p>
            <a:pPr>
              <a:lnSpc>
                <a:spcPct val="150000"/>
              </a:lnSpc>
            </a:pPr>
            <a:r>
              <a:rPr lang="zh-CN" altLang="zh-CN" sz="1600">
                <a:latin typeface="宋体" pitchFamily="2" charset="-122"/>
              </a:rPr>
              <a:t>网络接口</a:t>
            </a:r>
            <a:r>
              <a:rPr lang="en-US" altLang="zh-CN" sz="1600">
                <a:latin typeface="宋体" pitchFamily="2" charset="-122"/>
              </a:rPr>
              <a:t>      10/100/1000M</a:t>
            </a:r>
            <a:r>
              <a:rPr lang="zh-CN" altLang="zh-CN" sz="1600">
                <a:latin typeface="宋体" pitchFamily="2" charset="-122"/>
              </a:rPr>
              <a:t>自适应×</a:t>
            </a:r>
            <a:r>
              <a:rPr lang="en-US" altLang="zh-CN" sz="1600">
                <a:latin typeface="宋体" pitchFamily="2" charset="-122"/>
              </a:rPr>
              <a:t>2 </a:t>
            </a:r>
            <a:endParaRPr lang="zh-CN" altLang="zh-CN" sz="1600">
              <a:latin typeface="宋体" pitchFamily="2" charset="-122"/>
            </a:endParaRPr>
          </a:p>
          <a:p>
            <a:pPr>
              <a:lnSpc>
                <a:spcPct val="150000"/>
              </a:lnSpc>
            </a:pPr>
            <a:r>
              <a:rPr lang="zh-CN" altLang="zh-CN" sz="1600">
                <a:latin typeface="宋体" pitchFamily="2" charset="-122"/>
              </a:rPr>
              <a:t>控制方式</a:t>
            </a:r>
            <a:r>
              <a:rPr lang="en-US" altLang="zh-CN" sz="1600">
                <a:latin typeface="宋体" pitchFamily="2" charset="-122"/>
              </a:rPr>
              <a:t>      Web</a:t>
            </a:r>
            <a:r>
              <a:rPr lang="zh-CN" altLang="zh-CN" sz="1600">
                <a:latin typeface="宋体" pitchFamily="2" charset="-122"/>
              </a:rPr>
              <a:t>浏览器</a:t>
            </a:r>
          </a:p>
          <a:p>
            <a:pPr>
              <a:lnSpc>
                <a:spcPct val="150000"/>
              </a:lnSpc>
            </a:pPr>
            <a:r>
              <a:rPr lang="zh-CN" altLang="zh-CN" sz="1600">
                <a:latin typeface="宋体" pitchFamily="2" charset="-122"/>
              </a:rPr>
              <a:t>扩容能力 </a:t>
            </a:r>
            <a:r>
              <a:rPr lang="en-US" altLang="zh-CN" sz="1600">
                <a:latin typeface="宋体" pitchFamily="2" charset="-122"/>
              </a:rPr>
              <a:t>     </a:t>
            </a:r>
            <a:r>
              <a:rPr lang="zh-CN" altLang="zh-CN" sz="1600">
                <a:latin typeface="宋体" pitchFamily="2" charset="-122"/>
              </a:rPr>
              <a:t>可多台堆叠</a:t>
            </a:r>
          </a:p>
          <a:p>
            <a:pPr>
              <a:lnSpc>
                <a:spcPct val="150000"/>
              </a:lnSpc>
            </a:pPr>
            <a:r>
              <a:rPr lang="zh-CN" altLang="zh-CN" sz="1600">
                <a:latin typeface="宋体" pitchFamily="2" charset="-122"/>
              </a:rPr>
              <a:t>支持系统 </a:t>
            </a:r>
            <a:r>
              <a:rPr lang="en-US" altLang="zh-CN" sz="1600">
                <a:latin typeface="宋体" pitchFamily="2" charset="-122"/>
              </a:rPr>
              <a:t>     </a:t>
            </a:r>
            <a:r>
              <a:rPr lang="zh-CN" altLang="zh-CN" sz="1600">
                <a:latin typeface="宋体" pitchFamily="2" charset="-122"/>
              </a:rPr>
              <a:t>所有符合</a:t>
            </a:r>
            <a:r>
              <a:rPr lang="en-US" altLang="zh-CN" sz="1600">
                <a:latin typeface="宋体" pitchFamily="2" charset="-122"/>
              </a:rPr>
              <a:t>H.323</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标准系统</a:t>
            </a:r>
          </a:p>
          <a:p>
            <a:pPr>
              <a:lnSpc>
                <a:spcPct val="150000"/>
              </a:lnSpc>
            </a:pPr>
            <a:r>
              <a:rPr lang="zh-CN" altLang="zh-CN" sz="1600">
                <a:latin typeface="宋体" pitchFamily="2" charset="-122"/>
              </a:rPr>
              <a:t>物理参数</a:t>
            </a:r>
            <a:r>
              <a:rPr lang="en-US" altLang="zh-CN" sz="1600">
                <a:latin typeface="宋体" pitchFamily="2" charset="-122"/>
              </a:rPr>
              <a:t>      430mm</a:t>
            </a:r>
            <a:r>
              <a:rPr lang="zh-CN" altLang="zh-CN" sz="1600">
                <a:latin typeface="宋体" pitchFamily="2" charset="-122"/>
              </a:rPr>
              <a:t>×</a:t>
            </a:r>
            <a:r>
              <a:rPr lang="en-US" altLang="zh-CN" sz="1600">
                <a:latin typeface="宋体" pitchFamily="2" charset="-122"/>
              </a:rPr>
              <a:t>280mm</a:t>
            </a:r>
            <a:r>
              <a:rPr lang="zh-CN" altLang="zh-CN" sz="1600">
                <a:latin typeface="宋体" pitchFamily="2" charset="-122"/>
              </a:rPr>
              <a:t>×</a:t>
            </a:r>
            <a:r>
              <a:rPr lang="en-US" altLang="zh-CN" sz="1600">
                <a:latin typeface="宋体" pitchFamily="2" charset="-122"/>
              </a:rPr>
              <a:t>43mm </a:t>
            </a:r>
            <a:endParaRPr lang="zh-CN" altLang="zh-CN" sz="1600">
              <a:latin typeface="宋体" pitchFamily="2" charset="-122"/>
            </a:endParaRPr>
          </a:p>
          <a:p>
            <a:pPr>
              <a:lnSpc>
                <a:spcPct val="150000"/>
              </a:lnSpc>
            </a:pPr>
            <a:r>
              <a:rPr lang="zh-CN" altLang="zh-CN" sz="1600">
                <a:latin typeface="宋体" pitchFamily="2" charset="-122"/>
              </a:rPr>
              <a:t>重量 </a:t>
            </a:r>
            <a:r>
              <a:rPr lang="en-US" altLang="zh-CN" sz="1600">
                <a:latin typeface="宋体" pitchFamily="2" charset="-122"/>
              </a:rPr>
              <a:t>         </a:t>
            </a:r>
            <a:r>
              <a:rPr lang="zh-CN" altLang="zh-CN" sz="1600">
                <a:latin typeface="宋体" pitchFamily="2" charset="-122"/>
              </a:rPr>
              <a:t>净重</a:t>
            </a:r>
            <a:r>
              <a:rPr lang="en-US" altLang="zh-CN" sz="1600">
                <a:latin typeface="宋体" pitchFamily="2" charset="-122"/>
              </a:rPr>
              <a:t>1.5Kg </a:t>
            </a:r>
            <a:endParaRPr lang="zh-CN" altLang="zh-CN" sz="1600">
              <a:latin typeface="宋体" pitchFamily="2" charset="-122"/>
            </a:endParaRPr>
          </a:p>
          <a:p>
            <a:pPr>
              <a:lnSpc>
                <a:spcPct val="150000"/>
              </a:lnSpc>
            </a:pPr>
            <a:r>
              <a:rPr lang="zh-CN" altLang="zh-CN" sz="1600">
                <a:latin typeface="宋体" pitchFamily="2" charset="-122"/>
              </a:rPr>
              <a:t>工作温度</a:t>
            </a:r>
            <a:r>
              <a:rPr lang="en-US" altLang="zh-CN" sz="1600">
                <a:latin typeface="宋体" pitchFamily="2" charset="-122"/>
              </a:rPr>
              <a:t>      -20</a:t>
            </a:r>
            <a:r>
              <a:rPr lang="zh-CN" altLang="zh-CN"/>
              <a:t>～</a:t>
            </a:r>
            <a:r>
              <a:rPr lang="en-US" altLang="zh-CN" sz="1600">
                <a:latin typeface="宋体" pitchFamily="2" charset="-122"/>
              </a:rPr>
              <a:t>40</a:t>
            </a:r>
            <a:r>
              <a:rPr lang="zh-CN" altLang="zh-CN"/>
              <a:t>℃</a:t>
            </a:r>
            <a:endParaRPr lang="zh-CN" altLang="en-US"/>
          </a:p>
          <a:p>
            <a:pPr>
              <a:lnSpc>
                <a:spcPct val="150000"/>
              </a:lnSpc>
            </a:pPr>
            <a:r>
              <a:rPr lang="zh-CN" altLang="zh-CN" sz="1600">
                <a:latin typeface="宋体" pitchFamily="2" charset="-122"/>
              </a:rPr>
              <a:t>工作湿度</a:t>
            </a:r>
            <a:r>
              <a:rPr lang="en-US" altLang="zh-CN" sz="1600">
                <a:latin typeface="宋体" pitchFamily="2" charset="-122"/>
              </a:rPr>
              <a:t>      30%</a:t>
            </a:r>
            <a:r>
              <a:rPr lang="zh-CN" altLang="zh-CN"/>
              <a:t>～</a:t>
            </a:r>
            <a:r>
              <a:rPr lang="en-US" altLang="zh-CN" sz="1600">
                <a:latin typeface="宋体" pitchFamily="2" charset="-122"/>
              </a:rPr>
              <a:t>90%</a:t>
            </a:r>
            <a:r>
              <a:rPr lang="zh-CN" altLang="zh-CN" sz="1600">
                <a:latin typeface="宋体" pitchFamily="2" charset="-122"/>
              </a:rPr>
              <a:t>非凝结</a:t>
            </a:r>
          </a:p>
          <a:p>
            <a:pPr>
              <a:lnSpc>
                <a:spcPct val="150000"/>
              </a:lnSpc>
            </a:pPr>
            <a:r>
              <a:rPr lang="zh-CN" altLang="zh-CN" sz="1600">
                <a:latin typeface="宋体" pitchFamily="2" charset="-122"/>
              </a:rPr>
              <a:t>电源 </a:t>
            </a:r>
            <a:r>
              <a:rPr lang="en-US" altLang="zh-CN" sz="1600">
                <a:latin typeface="宋体" pitchFamily="2" charset="-122"/>
              </a:rPr>
              <a:t>         </a:t>
            </a:r>
            <a:r>
              <a:rPr lang="zh-CN" altLang="zh-CN" sz="1600">
                <a:latin typeface="宋体" pitchFamily="2" charset="-122"/>
              </a:rPr>
              <a:t>交流</a:t>
            </a:r>
            <a:r>
              <a:rPr lang="en-US" altLang="zh-CN" sz="1600">
                <a:latin typeface="宋体" pitchFamily="2" charset="-122"/>
              </a:rPr>
              <a:t>110</a:t>
            </a:r>
            <a:r>
              <a:rPr lang="zh-CN" altLang="zh-CN" sz="1600">
                <a:latin typeface="宋体" pitchFamily="2" charset="-122"/>
              </a:rPr>
              <a:t>～</a:t>
            </a:r>
            <a:r>
              <a:rPr lang="en-US" altLang="zh-CN" sz="1600">
                <a:latin typeface="宋体" pitchFamily="2" charset="-122"/>
              </a:rPr>
              <a:t>240V</a:t>
            </a:r>
            <a:r>
              <a:rPr lang="zh-CN" altLang="zh-CN" sz="1600">
                <a:latin typeface="宋体" pitchFamily="2" charset="-122"/>
              </a:rPr>
              <a:t>，</a:t>
            </a:r>
            <a:r>
              <a:rPr lang="en-US" altLang="zh-CN" sz="1600">
                <a:latin typeface="宋体" pitchFamily="2" charset="-122"/>
              </a:rPr>
              <a:t>50/60Hz </a:t>
            </a:r>
            <a:endParaRPr lang="zh-CN" altLang="zh-CN" sz="1600">
              <a:latin typeface="宋体" pitchFamily="2" charset="-122"/>
            </a:endParaRPr>
          </a:p>
          <a:p>
            <a:pPr>
              <a:lnSpc>
                <a:spcPct val="150000"/>
              </a:lnSpc>
            </a:pPr>
            <a:r>
              <a:rPr lang="zh-CN" altLang="zh-CN" sz="1600">
                <a:latin typeface="宋体" pitchFamily="2" charset="-122"/>
              </a:rPr>
              <a:t>最大功率</a:t>
            </a:r>
            <a:r>
              <a:rPr lang="en-US" altLang="zh-CN" sz="1600">
                <a:latin typeface="宋体" pitchFamily="2" charset="-122"/>
              </a:rPr>
              <a:t>      20W</a:t>
            </a:r>
            <a:endParaRPr lang="zh-CN" altLang="zh-CN" sz="1600">
              <a:latin typeface="宋体" pitchFamily="2" charset="-122"/>
            </a:endParaRPr>
          </a:p>
        </p:txBody>
      </p:sp>
      <p:sp>
        <p:nvSpPr>
          <p:cNvPr id="45059" name="TextBox 2"/>
          <p:cNvSpPr txBox="1">
            <a:spLocks noChangeArrowheads="1"/>
          </p:cNvSpPr>
          <p:nvPr/>
        </p:nvSpPr>
        <p:spPr bwMode="auto">
          <a:xfrm>
            <a:off x="681038" y="704850"/>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技术参数</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p:cNvSpPr txBox="1">
            <a:spLocks noChangeArrowheads="1"/>
          </p:cNvSpPr>
          <p:nvPr/>
        </p:nvSpPr>
        <p:spPr bwMode="auto">
          <a:xfrm>
            <a:off x="3621088" y="636588"/>
            <a:ext cx="14620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设备连接图</a:t>
            </a:r>
          </a:p>
        </p:txBody>
      </p:sp>
      <p:pic>
        <p:nvPicPr>
          <p:cNvPr id="460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027113"/>
            <a:ext cx="6913562" cy="549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矩形 1"/>
          <p:cNvSpPr>
            <a:spLocks noChangeArrowheads="1"/>
          </p:cNvSpPr>
          <p:nvPr/>
        </p:nvSpPr>
        <p:spPr bwMode="auto">
          <a:xfrm>
            <a:off x="684213" y="908050"/>
            <a:ext cx="2638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latin typeface="宋体" pitchFamily="2" charset="-122"/>
              </a:rPr>
              <a:t>五、</a:t>
            </a:r>
            <a:r>
              <a:rPr lang="en-US" altLang="zh-CN" sz="2400" b="1">
                <a:latin typeface="宋体" pitchFamily="2" charset="-122"/>
              </a:rPr>
              <a:t>NVMS</a:t>
            </a:r>
            <a:r>
              <a:rPr lang="zh-CN" altLang="en-US" sz="2400" b="1">
                <a:latin typeface="宋体" pitchFamily="2" charset="-122"/>
              </a:rPr>
              <a:t>网络矩阵</a:t>
            </a:r>
          </a:p>
        </p:txBody>
      </p:sp>
      <p:pic>
        <p:nvPicPr>
          <p:cNvPr id="4710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1136650"/>
            <a:ext cx="275272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矩形 2"/>
          <p:cNvSpPr>
            <a:spLocks noChangeArrowheads="1"/>
          </p:cNvSpPr>
          <p:nvPr/>
        </p:nvSpPr>
        <p:spPr bwMode="auto">
          <a:xfrm>
            <a:off x="468313" y="2333625"/>
            <a:ext cx="8351837"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sz="1600">
                <a:latin typeface="宋体" pitchFamily="2" charset="-122"/>
              </a:rPr>
              <a:t>    BIT@LINK  NVMS</a:t>
            </a:r>
            <a:r>
              <a:rPr lang="zh-CN" altLang="en-US" sz="1600">
                <a:latin typeface="宋体" pitchFamily="2" charset="-122"/>
              </a:rPr>
              <a:t>系列网络矩阵设备是比邻自主研发的高清级网络矩阵，该矩阵除了具有传统矩阵的功能外，还具有丰富的解码资源，可对网络上的</a:t>
            </a:r>
            <a:r>
              <a:rPr lang="en-US" altLang="zh-CN" sz="1600">
                <a:latin typeface="宋体" pitchFamily="2" charset="-122"/>
              </a:rPr>
              <a:t>H.264</a:t>
            </a:r>
            <a:r>
              <a:rPr lang="zh-CN" altLang="en-US" sz="1600">
                <a:latin typeface="宋体" pitchFamily="2" charset="-122"/>
              </a:rPr>
              <a:t>和</a:t>
            </a:r>
            <a:r>
              <a:rPr lang="en-US" altLang="zh-CN" sz="1600">
                <a:latin typeface="宋体" pitchFamily="2" charset="-122"/>
              </a:rPr>
              <a:t>MPEG</a:t>
            </a:r>
            <a:r>
              <a:rPr lang="zh-CN" altLang="en-US" sz="1600">
                <a:latin typeface="宋体" pitchFamily="2" charset="-122"/>
              </a:rPr>
              <a:t>编码的视频流进行解码在各个通道之间进行切换显示。网络矩阵不同于传统矩阵的特点，视频的输入和输出分离，中间用网络连接起来，可以实现远程视频的切换。主要应用于视频源和显示设备不在同一个地方，在网络上已经通过编码设备编码的视频流（例如：视频会议系统、监控系统和流媒体系统等）都可以通过网络矩阵来切换显示。单套</a:t>
            </a:r>
            <a:r>
              <a:rPr lang="en-US" altLang="zh-CN" sz="1600">
                <a:latin typeface="宋体" pitchFamily="2" charset="-122"/>
              </a:rPr>
              <a:t>NVMS</a:t>
            </a:r>
            <a:r>
              <a:rPr lang="zh-CN" altLang="en-US" sz="1600">
                <a:latin typeface="宋体" pitchFamily="2" charset="-122"/>
              </a:rPr>
              <a:t>设备最大提供</a:t>
            </a:r>
            <a:r>
              <a:rPr lang="en-US" altLang="zh-CN" sz="1600">
                <a:latin typeface="宋体" pitchFamily="2" charset="-122"/>
              </a:rPr>
              <a:t>16</a:t>
            </a:r>
            <a:r>
              <a:rPr lang="zh-CN" altLang="en-US" sz="1600">
                <a:latin typeface="宋体" pitchFamily="2" charset="-122"/>
              </a:rPr>
              <a:t>路</a:t>
            </a:r>
            <a:r>
              <a:rPr lang="en-US" altLang="zh-CN" sz="1600">
                <a:latin typeface="宋体" pitchFamily="2" charset="-122"/>
              </a:rPr>
              <a:t>DVI</a:t>
            </a:r>
            <a:r>
              <a:rPr lang="zh-CN" altLang="en-US" sz="1600">
                <a:latin typeface="宋体" pitchFamily="2" charset="-122"/>
              </a:rPr>
              <a:t>输出，每路输出最高可达到</a:t>
            </a:r>
            <a:r>
              <a:rPr lang="en-US" altLang="zh-CN" sz="1600">
                <a:latin typeface="宋体" pitchFamily="2" charset="-122"/>
              </a:rPr>
              <a:t>1920X1080</a:t>
            </a:r>
            <a:r>
              <a:rPr lang="zh-CN" altLang="en-US" sz="1600">
                <a:latin typeface="宋体" pitchFamily="2" charset="-122"/>
              </a:rPr>
              <a:t>的高清分辨率。可连接到具有</a:t>
            </a:r>
            <a:r>
              <a:rPr lang="en-US" altLang="zh-CN" sz="1600">
                <a:latin typeface="宋体" pitchFamily="2" charset="-122"/>
              </a:rPr>
              <a:t>DVI/HDMI</a:t>
            </a:r>
            <a:r>
              <a:rPr lang="zh-CN" altLang="en-US" sz="1600">
                <a:latin typeface="宋体" pitchFamily="2" charset="-122"/>
              </a:rPr>
              <a:t>接口的液晶电视机、显示器等多种高清显示设备上，每个画面的帧率为</a:t>
            </a:r>
            <a:r>
              <a:rPr lang="en-US" altLang="zh-CN" sz="1600">
                <a:latin typeface="宋体" pitchFamily="2" charset="-122"/>
              </a:rPr>
              <a:t>30-60</a:t>
            </a:r>
            <a:r>
              <a:rPr lang="zh-CN" altLang="en-US" sz="1600">
                <a:latin typeface="宋体" pitchFamily="2" charset="-122"/>
              </a:rPr>
              <a:t>帧</a:t>
            </a:r>
            <a:r>
              <a:rPr lang="en-US" altLang="zh-CN" sz="1600">
                <a:latin typeface="宋体" pitchFamily="2" charset="-122"/>
              </a:rPr>
              <a:t>/</a:t>
            </a:r>
            <a:r>
              <a:rPr lang="zh-CN" altLang="en-US" sz="1600">
                <a:latin typeface="宋体" pitchFamily="2" charset="-122"/>
              </a:rPr>
              <a:t>秒。每个输出端口可独立输出单路视频流，同时也具备多路视频流输出；视频源的输入数量不受限制。满足视频高端用户对于多画面、高清晰度的应用需求，全面提升视觉感受。</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矩形 1"/>
          <p:cNvSpPr>
            <a:spLocks noChangeArrowheads="1"/>
          </p:cNvSpPr>
          <p:nvPr/>
        </p:nvSpPr>
        <p:spPr bwMode="auto">
          <a:xfrm>
            <a:off x="971550" y="1420813"/>
            <a:ext cx="7632700"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50000"/>
              </a:lnSpc>
              <a:buFont typeface="Wingdings" pitchFamily="2" charset="2"/>
              <a:buChar char="u"/>
            </a:pPr>
            <a:r>
              <a:rPr lang="zh-CN" altLang="en-US" sz="1600">
                <a:latin typeface="宋体" pitchFamily="2" charset="-122"/>
              </a:rPr>
              <a:t> 标准</a:t>
            </a:r>
            <a:r>
              <a:rPr lang="en-US" altLang="zh-CN" sz="1600">
                <a:latin typeface="宋体" pitchFamily="2" charset="-122"/>
              </a:rPr>
              <a:t>3U</a:t>
            </a:r>
            <a:r>
              <a:rPr lang="zh-CN" altLang="en-US" sz="1600">
                <a:latin typeface="宋体" pitchFamily="2" charset="-122"/>
              </a:rPr>
              <a:t>硬件设备，可上机架，适用于大规模网络集成服务。</a:t>
            </a:r>
          </a:p>
          <a:p>
            <a:pPr marL="285750" indent="-285750">
              <a:lnSpc>
                <a:spcPct val="150000"/>
              </a:lnSpc>
              <a:buFont typeface="Wingdings" pitchFamily="2" charset="2"/>
              <a:buChar char="u"/>
            </a:pPr>
            <a:r>
              <a:rPr lang="zh-CN" altLang="en-US" sz="1600">
                <a:latin typeface="宋体" pitchFamily="2" charset="-122"/>
              </a:rPr>
              <a:t> 硬件集成、嵌入式系统。</a:t>
            </a:r>
          </a:p>
          <a:p>
            <a:pPr marL="285750" indent="-285750">
              <a:lnSpc>
                <a:spcPct val="150000"/>
              </a:lnSpc>
              <a:buFont typeface="Wingdings" pitchFamily="2" charset="2"/>
              <a:buChar char="u"/>
            </a:pPr>
            <a:r>
              <a:rPr lang="zh-CN" altLang="en-US" sz="1600">
                <a:latin typeface="宋体" pitchFamily="2" charset="-122"/>
              </a:rPr>
              <a:t> 卓越的性能指标，单台最大支持</a:t>
            </a:r>
            <a:r>
              <a:rPr lang="en-US" altLang="zh-CN" sz="1600">
                <a:latin typeface="宋体" pitchFamily="2" charset="-122"/>
              </a:rPr>
              <a:t>14</a:t>
            </a:r>
            <a:r>
              <a:rPr lang="zh-CN" altLang="en-US" sz="1600">
                <a:latin typeface="宋体" pitchFamily="2" charset="-122"/>
              </a:rPr>
              <a:t>路</a:t>
            </a:r>
            <a:r>
              <a:rPr lang="en-US" altLang="zh-CN" sz="1600">
                <a:latin typeface="宋体" pitchFamily="2" charset="-122"/>
              </a:rPr>
              <a:t>DVI</a:t>
            </a:r>
            <a:r>
              <a:rPr lang="zh-CN" altLang="en-US" sz="1600">
                <a:latin typeface="宋体" pitchFamily="2" charset="-122"/>
              </a:rPr>
              <a:t>输出</a:t>
            </a:r>
          </a:p>
          <a:p>
            <a:pPr marL="285750" indent="-285750">
              <a:lnSpc>
                <a:spcPct val="150000"/>
              </a:lnSpc>
              <a:buFont typeface="Wingdings" pitchFamily="2" charset="2"/>
              <a:buChar char="u"/>
            </a:pPr>
            <a:r>
              <a:rPr lang="zh-CN" altLang="en-US" sz="1600">
                <a:latin typeface="宋体" pitchFamily="2" charset="-122"/>
              </a:rPr>
              <a:t> 每路支持最高码率</a:t>
            </a:r>
            <a:r>
              <a:rPr lang="en-US" altLang="zh-CN" sz="1600">
                <a:latin typeface="宋体" pitchFamily="2" charset="-122"/>
              </a:rPr>
              <a:t>10Mbps H.264</a:t>
            </a:r>
            <a:r>
              <a:rPr lang="zh-CN" altLang="en-US" sz="1600">
                <a:latin typeface="宋体" pitchFamily="2" charset="-122"/>
              </a:rPr>
              <a:t>编码的视频解码，单台最高速率</a:t>
            </a:r>
            <a:r>
              <a:rPr lang="en-US" altLang="zh-CN" sz="1600">
                <a:latin typeface="宋体" pitchFamily="2" charset="-122"/>
              </a:rPr>
              <a:t>1Gbps</a:t>
            </a:r>
            <a:r>
              <a:rPr lang="zh-CN" altLang="en-US" sz="1600">
                <a:latin typeface="宋体" pitchFamily="2" charset="-122"/>
              </a:rPr>
              <a:t>。</a:t>
            </a:r>
          </a:p>
          <a:p>
            <a:pPr marL="285750" indent="-285750">
              <a:lnSpc>
                <a:spcPct val="150000"/>
              </a:lnSpc>
              <a:buFont typeface="Wingdings" pitchFamily="2" charset="2"/>
              <a:buChar char="u"/>
            </a:pPr>
            <a:r>
              <a:rPr lang="zh-CN" altLang="en-US" sz="1600">
                <a:latin typeface="宋体" pitchFamily="2" charset="-122"/>
              </a:rPr>
              <a:t> 可堆叠扩容。</a:t>
            </a:r>
          </a:p>
          <a:p>
            <a:pPr marL="285750" indent="-285750">
              <a:lnSpc>
                <a:spcPct val="150000"/>
              </a:lnSpc>
              <a:buFont typeface="Wingdings" pitchFamily="2" charset="2"/>
              <a:buChar char="u"/>
            </a:pPr>
            <a:r>
              <a:rPr lang="zh-CN" altLang="en-US" sz="1600">
                <a:latin typeface="宋体" pitchFamily="2" charset="-122"/>
              </a:rPr>
              <a:t> 良好的兼容性，完全兼容各种</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通讯协议的系统，为系统提供良好</a:t>
            </a:r>
          </a:p>
          <a:p>
            <a:pPr marL="285750" indent="-285750">
              <a:lnSpc>
                <a:spcPct val="150000"/>
              </a:lnSpc>
              <a:buFont typeface="Wingdings" pitchFamily="2" charset="2"/>
              <a:buNone/>
            </a:pPr>
            <a:r>
              <a:rPr lang="zh-CN" altLang="en-US" sz="1600">
                <a:latin typeface="宋体" pitchFamily="2" charset="-122"/>
              </a:rPr>
              <a:t>    的可扩展性。</a:t>
            </a:r>
          </a:p>
          <a:p>
            <a:pPr marL="285750" indent="-285750">
              <a:lnSpc>
                <a:spcPct val="150000"/>
              </a:lnSpc>
              <a:buFont typeface="Wingdings" pitchFamily="2" charset="2"/>
              <a:buChar char="u"/>
            </a:pPr>
            <a:r>
              <a:rPr lang="zh-CN" altLang="en-US" sz="1600">
                <a:latin typeface="宋体" pitchFamily="2" charset="-122"/>
              </a:rPr>
              <a:t> </a:t>
            </a:r>
            <a:r>
              <a:rPr lang="en-US" altLang="zh-CN" sz="1600">
                <a:latin typeface="宋体" pitchFamily="2" charset="-122"/>
              </a:rPr>
              <a:t>Web</a:t>
            </a:r>
            <a:r>
              <a:rPr lang="zh-CN" altLang="en-US" sz="1600">
                <a:latin typeface="宋体" pitchFamily="2" charset="-122"/>
              </a:rPr>
              <a:t>页面方式管理，简单方便。</a:t>
            </a:r>
          </a:p>
        </p:txBody>
      </p:sp>
      <p:sp>
        <p:nvSpPr>
          <p:cNvPr id="48131" name="矩形 2"/>
          <p:cNvSpPr>
            <a:spLocks noChangeArrowheads="1"/>
          </p:cNvSpPr>
          <p:nvPr/>
        </p:nvSpPr>
        <p:spPr bwMode="auto">
          <a:xfrm>
            <a:off x="1122363" y="1004888"/>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000000"/>
                </a:solidFill>
                <a:latin typeface="Constantia" pitchFamily="18" charset="0"/>
              </a:rPr>
              <a:t>整体设计</a:t>
            </a:r>
          </a:p>
        </p:txBody>
      </p:sp>
      <p:sp>
        <p:nvSpPr>
          <p:cNvPr id="48132" name="TextBox 3"/>
          <p:cNvSpPr txBox="1">
            <a:spLocks noChangeArrowheads="1"/>
          </p:cNvSpPr>
          <p:nvPr/>
        </p:nvSpPr>
        <p:spPr bwMode="auto">
          <a:xfrm>
            <a:off x="1122363" y="5084763"/>
            <a:ext cx="1936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b="1">
                <a:latin typeface="Constantia" pitchFamily="18" charset="0"/>
              </a:rPr>
              <a:t>产品型号</a:t>
            </a:r>
          </a:p>
        </p:txBody>
      </p:sp>
      <p:sp>
        <p:nvSpPr>
          <p:cNvPr id="5" name="TextBox 4"/>
          <p:cNvSpPr txBox="1"/>
          <p:nvPr/>
        </p:nvSpPr>
        <p:spPr>
          <a:xfrm>
            <a:off x="1274763" y="5483225"/>
            <a:ext cx="3536950" cy="1192213"/>
          </a:xfrm>
          <a:prstGeom prst="rect">
            <a:avLst/>
          </a:prstGeom>
          <a:noFill/>
        </p:spPr>
        <p:txBody>
          <a:bodyPr wrap="none">
            <a:spAutoFit/>
          </a:bodyPr>
          <a:lstStyle/>
          <a:p>
            <a:pPr fontAlgn="auto">
              <a:lnSpc>
                <a:spcPct val="150000"/>
              </a:lnSpc>
              <a:spcBef>
                <a:spcPts val="0"/>
              </a:spcBef>
              <a:spcAft>
                <a:spcPts val="0"/>
              </a:spcAft>
              <a:defRPr/>
            </a:pPr>
            <a:r>
              <a:rPr lang="en-US" altLang="zh-CN" sz="1600" dirty="0">
                <a:latin typeface="+mn-ea"/>
                <a:ea typeface="+mn-ea"/>
              </a:rPr>
              <a:t>NVMS-5004               NVMS-5012</a:t>
            </a:r>
          </a:p>
          <a:p>
            <a:pPr fontAlgn="auto">
              <a:lnSpc>
                <a:spcPct val="150000"/>
              </a:lnSpc>
              <a:spcBef>
                <a:spcPts val="0"/>
              </a:spcBef>
              <a:spcAft>
                <a:spcPts val="0"/>
              </a:spcAft>
              <a:defRPr/>
            </a:pPr>
            <a:r>
              <a:rPr lang="en-US" altLang="zh-CN" sz="1600" dirty="0">
                <a:latin typeface="+mn-ea"/>
                <a:ea typeface="+mn-ea"/>
              </a:rPr>
              <a:t>NVMS-5008               NVMS-5016</a:t>
            </a:r>
          </a:p>
          <a:p>
            <a:pPr fontAlgn="auto">
              <a:lnSpc>
                <a:spcPct val="150000"/>
              </a:lnSpc>
              <a:spcBef>
                <a:spcPts val="0"/>
              </a:spcBef>
              <a:spcAft>
                <a:spcPts val="0"/>
              </a:spcAft>
              <a:defRPr/>
            </a:pPr>
            <a:r>
              <a:rPr lang="en-US" altLang="zh-CN" sz="1600" dirty="0">
                <a:latin typeface="+mn-ea"/>
                <a:ea typeface="+mn-ea"/>
              </a:rPr>
              <a:t>NVMS-5009</a:t>
            </a:r>
            <a:endParaRPr lang="zh-CN" altLang="en-US" sz="1600" dirty="0">
              <a:latin typeface="+mn-ea"/>
              <a:ea typeface="+mn-ea"/>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矩形 2"/>
          <p:cNvSpPr>
            <a:spLocks noChangeArrowheads="1"/>
          </p:cNvSpPr>
          <p:nvPr/>
        </p:nvSpPr>
        <p:spPr bwMode="auto">
          <a:xfrm>
            <a:off x="971550" y="1444625"/>
            <a:ext cx="588645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50000"/>
              </a:lnSpc>
              <a:buFont typeface="Wingdings" pitchFamily="2" charset="2"/>
              <a:buChar char="u"/>
            </a:pPr>
            <a:r>
              <a:rPr lang="zh-CN" altLang="en-US" sz="1600">
                <a:latin typeface="宋体" pitchFamily="2" charset="-122"/>
              </a:rPr>
              <a:t>支持</a:t>
            </a:r>
            <a:r>
              <a:rPr lang="en-US" altLang="zh-CN" sz="1600">
                <a:latin typeface="宋体" pitchFamily="2" charset="-122"/>
              </a:rPr>
              <a:t>4</a:t>
            </a:r>
            <a:r>
              <a:rPr lang="zh-CN" altLang="en-US" sz="1600">
                <a:latin typeface="宋体" pitchFamily="2" charset="-122"/>
              </a:rPr>
              <a:t>路、</a:t>
            </a:r>
            <a:r>
              <a:rPr lang="en-US" altLang="zh-CN" sz="1600">
                <a:latin typeface="宋体" pitchFamily="2" charset="-122"/>
              </a:rPr>
              <a:t>9</a:t>
            </a:r>
            <a:r>
              <a:rPr lang="zh-CN" altLang="en-US" sz="1600">
                <a:latin typeface="宋体" pitchFamily="2" charset="-122"/>
              </a:rPr>
              <a:t>路、</a:t>
            </a:r>
            <a:r>
              <a:rPr lang="en-US" altLang="zh-CN" sz="1600">
                <a:latin typeface="宋体" pitchFamily="2" charset="-122"/>
              </a:rPr>
              <a:t>16</a:t>
            </a:r>
            <a:r>
              <a:rPr lang="zh-CN" altLang="en-US" sz="1600">
                <a:latin typeface="宋体" pitchFamily="2" charset="-122"/>
              </a:rPr>
              <a:t>路拼屏。</a:t>
            </a:r>
          </a:p>
          <a:p>
            <a:pPr marL="285750" indent="-285750">
              <a:lnSpc>
                <a:spcPct val="150000"/>
              </a:lnSpc>
              <a:buFont typeface="Wingdings" pitchFamily="2" charset="2"/>
              <a:buChar char="u"/>
            </a:pPr>
            <a:r>
              <a:rPr lang="zh-CN" altLang="en-US" sz="1600">
                <a:latin typeface="宋体" pitchFamily="2" charset="-122"/>
              </a:rPr>
              <a:t>支持唇音同步调整。</a:t>
            </a:r>
            <a:endParaRPr lang="en-US" altLang="zh-CN" sz="1600">
              <a:latin typeface="宋体" pitchFamily="2" charset="-122"/>
            </a:endParaRPr>
          </a:p>
          <a:p>
            <a:pPr marL="285750" indent="-285750">
              <a:lnSpc>
                <a:spcPct val="150000"/>
              </a:lnSpc>
              <a:buFont typeface="Wingdings" pitchFamily="2" charset="2"/>
              <a:buChar char="u"/>
            </a:pPr>
            <a:r>
              <a:rPr lang="zh-CN" altLang="en-US" sz="1600">
                <a:latin typeface="宋体" pitchFamily="2" charset="-122"/>
              </a:rPr>
              <a:t>视频的输入除视频源以外</a:t>
            </a:r>
            <a:r>
              <a:rPr lang="en-US" altLang="zh-CN" sz="1600">
                <a:latin typeface="宋体" pitchFamily="2" charset="-122"/>
              </a:rPr>
              <a:t>,</a:t>
            </a:r>
            <a:r>
              <a:rPr lang="zh-CN" altLang="en-US" sz="1600">
                <a:latin typeface="宋体" pitchFamily="2" charset="-122"/>
              </a:rPr>
              <a:t>还可利用网络上已编码的视频流。</a:t>
            </a:r>
            <a:endParaRPr lang="en-US" altLang="zh-CN" sz="1600">
              <a:latin typeface="宋体" pitchFamily="2" charset="-122"/>
            </a:endParaRPr>
          </a:p>
          <a:p>
            <a:pPr marL="285750" indent="-285750">
              <a:lnSpc>
                <a:spcPct val="150000"/>
              </a:lnSpc>
              <a:buFont typeface="Wingdings" pitchFamily="2" charset="2"/>
              <a:buChar char="u"/>
            </a:pPr>
            <a:r>
              <a:rPr lang="zh-CN" altLang="en-US" sz="1600">
                <a:latin typeface="宋体" pitchFamily="2" charset="-122"/>
              </a:rPr>
              <a:t>拼屏、分屏、轮询可随意切换。</a:t>
            </a:r>
          </a:p>
          <a:p>
            <a:pPr marL="285750" indent="-285750">
              <a:lnSpc>
                <a:spcPct val="150000"/>
              </a:lnSpc>
              <a:buFont typeface="Wingdings" pitchFamily="2" charset="2"/>
              <a:buChar char="u"/>
            </a:pPr>
            <a:r>
              <a:rPr lang="zh-CN" altLang="en-US" sz="1600">
                <a:latin typeface="宋体" pitchFamily="2" charset="-122"/>
              </a:rPr>
              <a:t>视频源与显示设备比例</a:t>
            </a:r>
            <a:r>
              <a:rPr lang="en-US" altLang="zh-CN" sz="1600">
                <a:latin typeface="宋体" pitchFamily="2" charset="-122"/>
              </a:rPr>
              <a:t>(16</a:t>
            </a:r>
            <a:r>
              <a:rPr lang="zh-CN" altLang="en-US" sz="1600">
                <a:latin typeface="宋体" pitchFamily="2" charset="-122"/>
              </a:rPr>
              <a:t>：</a:t>
            </a:r>
            <a:r>
              <a:rPr lang="en-US" altLang="zh-CN" sz="1600">
                <a:latin typeface="宋体" pitchFamily="2" charset="-122"/>
              </a:rPr>
              <a:t>9</a:t>
            </a:r>
            <a:r>
              <a:rPr lang="zh-CN" altLang="en-US" sz="1600">
                <a:latin typeface="宋体" pitchFamily="2" charset="-122"/>
              </a:rPr>
              <a:t>或</a:t>
            </a:r>
            <a:r>
              <a:rPr lang="en-US" altLang="zh-CN" sz="1600">
                <a:latin typeface="宋体" pitchFamily="2" charset="-122"/>
              </a:rPr>
              <a:t>4</a:t>
            </a:r>
            <a:r>
              <a:rPr lang="zh-CN" altLang="en-US" sz="1600">
                <a:latin typeface="宋体" pitchFamily="2" charset="-122"/>
              </a:rPr>
              <a:t>：</a:t>
            </a:r>
            <a:r>
              <a:rPr lang="en-US" altLang="zh-CN" sz="1600">
                <a:latin typeface="宋体" pitchFamily="2" charset="-122"/>
              </a:rPr>
              <a:t>3)</a:t>
            </a:r>
            <a:r>
              <a:rPr lang="zh-CN" altLang="en-US" sz="1600">
                <a:latin typeface="宋体" pitchFamily="2" charset="-122"/>
              </a:rPr>
              <a:t>不一致时可缩放充满全屏显示、保持比例有黑边显示、保持比例无黑边裁剪显示。</a:t>
            </a:r>
          </a:p>
        </p:txBody>
      </p:sp>
      <p:sp>
        <p:nvSpPr>
          <p:cNvPr id="49155" name="TextBox 3"/>
          <p:cNvSpPr txBox="1">
            <a:spLocks noChangeArrowheads="1"/>
          </p:cNvSpPr>
          <p:nvPr/>
        </p:nvSpPr>
        <p:spPr bwMode="auto">
          <a:xfrm>
            <a:off x="1074738" y="852488"/>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特色功能</a:t>
            </a:r>
          </a:p>
        </p:txBody>
      </p:sp>
      <p:pic>
        <p:nvPicPr>
          <p:cNvPr id="491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3981450"/>
            <a:ext cx="4724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矩形 1"/>
          <p:cNvSpPr>
            <a:spLocks noChangeArrowheads="1"/>
          </p:cNvSpPr>
          <p:nvPr/>
        </p:nvSpPr>
        <p:spPr bwMode="auto">
          <a:xfrm>
            <a:off x="592138" y="1412875"/>
            <a:ext cx="8137525"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Wingdings" pitchFamily="2" charset="2"/>
              <a:buChar char="u"/>
            </a:pPr>
            <a:r>
              <a:rPr lang="zh-CN" altLang="en-US" sz="1600">
                <a:latin typeface="宋体" pitchFamily="2" charset="-122"/>
              </a:rPr>
              <a:t>安装简单，配置方便。</a:t>
            </a:r>
          </a:p>
          <a:p>
            <a:pPr marL="285750" indent="-285750">
              <a:buFont typeface="Wingdings" pitchFamily="2" charset="2"/>
              <a:buChar char="u"/>
            </a:pPr>
            <a:r>
              <a:rPr lang="zh-CN" altLang="en-US" sz="1600">
                <a:latin typeface="宋体" pitchFamily="2" charset="-122"/>
              </a:rPr>
              <a:t>设备配置可以保存在网络上的任一台计算机上，维修或更换设备时方便恢复配置。</a:t>
            </a:r>
          </a:p>
          <a:p>
            <a:pPr marL="285750" indent="-285750">
              <a:buFont typeface="Wingdings" pitchFamily="2" charset="2"/>
              <a:buChar char="u"/>
            </a:pPr>
            <a:r>
              <a:rPr lang="zh-CN" altLang="en-US" sz="1600">
                <a:latin typeface="宋体" pitchFamily="2" charset="-122"/>
              </a:rPr>
              <a:t>最大支持</a:t>
            </a:r>
            <a:r>
              <a:rPr lang="en-US" altLang="zh-CN" sz="1600">
                <a:latin typeface="宋体" pitchFamily="2" charset="-122"/>
              </a:rPr>
              <a:t>16</a:t>
            </a:r>
            <a:r>
              <a:rPr lang="zh-CN" altLang="en-US" sz="1600">
                <a:latin typeface="宋体" pitchFamily="2" charset="-122"/>
              </a:rPr>
              <a:t>路</a:t>
            </a:r>
            <a:r>
              <a:rPr lang="en-US" altLang="zh-CN" sz="1600">
                <a:latin typeface="宋体" pitchFamily="2" charset="-122"/>
              </a:rPr>
              <a:t>DVI</a:t>
            </a:r>
            <a:r>
              <a:rPr lang="zh-CN" altLang="en-US" sz="1600">
                <a:latin typeface="宋体" pitchFamily="2" charset="-122"/>
              </a:rPr>
              <a:t>输出。</a:t>
            </a:r>
          </a:p>
          <a:p>
            <a:pPr marL="285750" indent="-285750">
              <a:buFont typeface="Wingdings" pitchFamily="2" charset="2"/>
              <a:buChar char="u"/>
            </a:pPr>
            <a:r>
              <a:rPr lang="zh-CN" altLang="en-US" sz="1600">
                <a:latin typeface="宋体" pitchFamily="2" charset="-122"/>
              </a:rPr>
              <a:t>最大支持</a:t>
            </a:r>
            <a:r>
              <a:rPr lang="en-US" altLang="zh-CN" sz="1600">
                <a:latin typeface="宋体" pitchFamily="2" charset="-122"/>
              </a:rPr>
              <a:t>1920X1080</a:t>
            </a:r>
            <a:r>
              <a:rPr lang="zh-CN" altLang="en-US" sz="1600">
                <a:latin typeface="宋体" pitchFamily="2" charset="-122"/>
              </a:rPr>
              <a:t>高清分辨率。</a:t>
            </a:r>
          </a:p>
          <a:p>
            <a:pPr marL="285750" indent="-285750">
              <a:buFont typeface="Wingdings" pitchFamily="2" charset="2"/>
              <a:buChar char="u"/>
            </a:pPr>
            <a:r>
              <a:rPr lang="zh-CN" altLang="en-US" sz="1600">
                <a:latin typeface="宋体" pitchFamily="2" charset="-122"/>
              </a:rPr>
              <a:t>单路视频最高码率</a:t>
            </a:r>
            <a:r>
              <a:rPr lang="en-US" altLang="zh-CN" sz="1600">
                <a:latin typeface="宋体" pitchFamily="2" charset="-122"/>
              </a:rPr>
              <a:t>15Mbps</a:t>
            </a:r>
            <a:r>
              <a:rPr lang="zh-CN" altLang="en-US" sz="1600">
                <a:latin typeface="宋体" pitchFamily="2" charset="-122"/>
              </a:rPr>
              <a:t>，单台最高速率</a:t>
            </a:r>
            <a:r>
              <a:rPr lang="en-US" altLang="zh-CN" sz="1600">
                <a:latin typeface="宋体" pitchFamily="2" charset="-122"/>
              </a:rPr>
              <a:t>1Gbps</a:t>
            </a:r>
            <a:r>
              <a:rPr lang="zh-CN" altLang="en-US" sz="1600">
                <a:latin typeface="宋体" pitchFamily="2" charset="-122"/>
              </a:rPr>
              <a:t>。</a:t>
            </a:r>
          </a:p>
          <a:p>
            <a:pPr marL="285750" indent="-285750">
              <a:buFont typeface="Wingdings" pitchFamily="2" charset="2"/>
              <a:buChar char="u"/>
            </a:pPr>
            <a:r>
              <a:rPr lang="zh-CN" altLang="en-US" sz="1600">
                <a:latin typeface="宋体" pitchFamily="2" charset="-122"/>
              </a:rPr>
              <a:t>画面清晰流畅，帧率可达到</a:t>
            </a:r>
            <a:r>
              <a:rPr lang="en-US" altLang="zh-CN" sz="1600">
                <a:latin typeface="宋体" pitchFamily="2" charset="-122"/>
              </a:rPr>
              <a:t>30-60</a:t>
            </a:r>
            <a:r>
              <a:rPr lang="zh-CN" altLang="en-US" sz="1600">
                <a:latin typeface="宋体" pitchFamily="2" charset="-122"/>
              </a:rPr>
              <a:t>帧</a:t>
            </a:r>
            <a:r>
              <a:rPr lang="en-US" altLang="zh-CN" sz="1600">
                <a:latin typeface="宋体" pitchFamily="2" charset="-122"/>
              </a:rPr>
              <a:t>/</a:t>
            </a:r>
            <a:r>
              <a:rPr lang="zh-CN" altLang="en-US" sz="1600">
                <a:latin typeface="宋体" pitchFamily="2" charset="-122"/>
              </a:rPr>
              <a:t>秒。</a:t>
            </a:r>
          </a:p>
          <a:p>
            <a:pPr marL="285750" indent="-285750">
              <a:buFont typeface="Wingdings" pitchFamily="2" charset="2"/>
              <a:buChar char="u"/>
            </a:pPr>
            <a:r>
              <a:rPr lang="zh-CN" altLang="en-US" sz="1600">
                <a:latin typeface="宋体" pitchFamily="2" charset="-122"/>
              </a:rPr>
              <a:t>支持</a:t>
            </a:r>
            <a:r>
              <a:rPr lang="en-US" altLang="zh-CN" sz="1600">
                <a:latin typeface="宋体" pitchFamily="2" charset="-122"/>
              </a:rPr>
              <a:t>4</a:t>
            </a:r>
            <a:r>
              <a:rPr lang="zh-CN" altLang="en-US" sz="1600">
                <a:latin typeface="宋体" pitchFamily="2" charset="-122"/>
              </a:rPr>
              <a:t>路、</a:t>
            </a:r>
            <a:r>
              <a:rPr lang="en-US" altLang="zh-CN" sz="1600">
                <a:latin typeface="宋体" pitchFamily="2" charset="-122"/>
              </a:rPr>
              <a:t>9</a:t>
            </a:r>
            <a:r>
              <a:rPr lang="zh-CN" altLang="en-US" sz="1600">
                <a:latin typeface="宋体" pitchFamily="2" charset="-122"/>
              </a:rPr>
              <a:t>路、</a:t>
            </a:r>
            <a:r>
              <a:rPr lang="en-US" altLang="zh-CN" sz="1600">
                <a:latin typeface="宋体" pitchFamily="2" charset="-122"/>
              </a:rPr>
              <a:t>16</a:t>
            </a:r>
            <a:r>
              <a:rPr lang="zh-CN" altLang="en-US" sz="1600">
                <a:latin typeface="宋体" pitchFamily="2" charset="-122"/>
              </a:rPr>
              <a:t>路拼屏。</a:t>
            </a:r>
          </a:p>
          <a:p>
            <a:pPr marL="285750" indent="-285750">
              <a:buFont typeface="Wingdings" pitchFamily="2" charset="2"/>
              <a:buChar char="u"/>
            </a:pPr>
            <a:r>
              <a:rPr lang="zh-CN" altLang="en-US" sz="1600">
                <a:latin typeface="宋体" pitchFamily="2" charset="-122"/>
              </a:rPr>
              <a:t>拼屏时参于拼屏的图像在下一屏自动分屏显示。</a:t>
            </a:r>
          </a:p>
          <a:p>
            <a:pPr marL="285750" indent="-285750">
              <a:buFont typeface="Wingdings" pitchFamily="2" charset="2"/>
              <a:buChar char="u"/>
            </a:pPr>
            <a:r>
              <a:rPr lang="zh-CN" altLang="en-US" sz="1600">
                <a:latin typeface="宋体" pitchFamily="2" charset="-122"/>
              </a:rPr>
              <a:t>支持</a:t>
            </a:r>
            <a:r>
              <a:rPr lang="en-US" altLang="zh-CN" sz="1600">
                <a:latin typeface="宋体" pitchFamily="2" charset="-122"/>
              </a:rPr>
              <a:t>2</a:t>
            </a:r>
            <a:r>
              <a:rPr lang="zh-CN" altLang="en-US" sz="1600">
                <a:latin typeface="宋体" pitchFamily="2" charset="-122"/>
              </a:rPr>
              <a:t>、</a:t>
            </a:r>
            <a:r>
              <a:rPr lang="en-US" altLang="zh-CN" sz="1600">
                <a:latin typeface="宋体" pitchFamily="2" charset="-122"/>
              </a:rPr>
              <a:t>3</a:t>
            </a:r>
            <a:r>
              <a:rPr lang="zh-CN" altLang="en-US" sz="1600">
                <a:latin typeface="宋体" pitchFamily="2" charset="-122"/>
              </a:rPr>
              <a:t>、</a:t>
            </a:r>
            <a:r>
              <a:rPr lang="en-US" altLang="zh-CN" sz="1600">
                <a:latin typeface="宋体" pitchFamily="2" charset="-122"/>
              </a:rPr>
              <a:t>4</a:t>
            </a:r>
            <a:r>
              <a:rPr lang="zh-CN" altLang="en-US" sz="1600">
                <a:latin typeface="宋体" pitchFamily="2" charset="-122"/>
              </a:rPr>
              <a:t>分屏。</a:t>
            </a:r>
          </a:p>
          <a:p>
            <a:pPr marL="285750" indent="-285750">
              <a:buFont typeface="Wingdings" pitchFamily="2" charset="2"/>
              <a:buChar char="u"/>
            </a:pPr>
            <a:r>
              <a:rPr lang="zh-CN" altLang="en-US" sz="1600">
                <a:latin typeface="宋体" pitchFamily="2" charset="-122"/>
              </a:rPr>
              <a:t>支持轮询。</a:t>
            </a:r>
          </a:p>
          <a:p>
            <a:pPr marL="285750" indent="-285750">
              <a:buFont typeface="Wingdings" pitchFamily="2" charset="2"/>
              <a:buChar char="u"/>
            </a:pPr>
            <a:r>
              <a:rPr lang="zh-CN" altLang="en-US" sz="1600">
                <a:latin typeface="宋体" pitchFamily="2" charset="-122"/>
              </a:rPr>
              <a:t>拼屏、分屏、轮询可随意切换。</a:t>
            </a:r>
          </a:p>
          <a:p>
            <a:pPr marL="285750" indent="-285750">
              <a:buFont typeface="Wingdings" pitchFamily="2" charset="2"/>
              <a:buChar char="u"/>
            </a:pPr>
            <a:r>
              <a:rPr lang="zh-CN" altLang="en-US" sz="1600">
                <a:latin typeface="宋体" pitchFamily="2" charset="-122"/>
              </a:rPr>
              <a:t>单路视频需要放大时可以通过拼屏模式。</a:t>
            </a:r>
          </a:p>
          <a:p>
            <a:pPr marL="285750" indent="-285750">
              <a:buFont typeface="Wingdings" pitchFamily="2" charset="2"/>
              <a:buChar char="u"/>
            </a:pPr>
            <a:r>
              <a:rPr lang="zh-CN" altLang="en-US" sz="1600">
                <a:latin typeface="宋体" pitchFamily="2" charset="-122"/>
              </a:rPr>
              <a:t>可显示各视频名称，使视频一目了然，视频名显示位置、大小和颜色可设定。</a:t>
            </a:r>
          </a:p>
          <a:p>
            <a:pPr marL="285750" indent="-285750">
              <a:buFont typeface="Wingdings" pitchFamily="2" charset="2"/>
              <a:buChar char="u"/>
            </a:pPr>
            <a:r>
              <a:rPr lang="zh-CN" altLang="en-US" sz="1600">
                <a:latin typeface="宋体" pitchFamily="2" charset="-122"/>
              </a:rPr>
              <a:t>当视频数目多于</a:t>
            </a:r>
            <a:r>
              <a:rPr lang="en-US" altLang="zh-CN" sz="1600">
                <a:latin typeface="宋体" pitchFamily="2" charset="-122"/>
              </a:rPr>
              <a:t>MVDS</a:t>
            </a:r>
            <a:r>
              <a:rPr lang="zh-CN" altLang="en-US" sz="1600">
                <a:latin typeface="宋体" pitchFamily="2" charset="-122"/>
              </a:rPr>
              <a:t>输出时，用户可采用分屏和轮询模式。</a:t>
            </a:r>
          </a:p>
          <a:p>
            <a:pPr marL="285750" indent="-285750">
              <a:buFont typeface="Wingdings" pitchFamily="2" charset="2"/>
              <a:buChar char="u"/>
            </a:pPr>
            <a:r>
              <a:rPr lang="zh-CN" altLang="en-US" sz="1600">
                <a:latin typeface="宋体" pitchFamily="2" charset="-122"/>
              </a:rPr>
              <a:t>视频源与显示设备比例</a:t>
            </a:r>
            <a:r>
              <a:rPr lang="en-US" altLang="zh-CN" sz="1600">
                <a:latin typeface="宋体" pitchFamily="2" charset="-122"/>
              </a:rPr>
              <a:t>(16</a:t>
            </a:r>
            <a:r>
              <a:rPr lang="zh-CN" altLang="en-US" sz="1600">
                <a:latin typeface="宋体" pitchFamily="2" charset="-122"/>
              </a:rPr>
              <a:t>：</a:t>
            </a:r>
            <a:r>
              <a:rPr lang="en-US" altLang="zh-CN" sz="1600">
                <a:latin typeface="宋体" pitchFamily="2" charset="-122"/>
              </a:rPr>
              <a:t>9</a:t>
            </a:r>
            <a:r>
              <a:rPr lang="zh-CN" altLang="en-US" sz="1600">
                <a:latin typeface="宋体" pitchFamily="2" charset="-122"/>
              </a:rPr>
              <a:t>或</a:t>
            </a:r>
            <a:r>
              <a:rPr lang="en-US" altLang="zh-CN" sz="1600">
                <a:latin typeface="宋体" pitchFamily="2" charset="-122"/>
              </a:rPr>
              <a:t>4</a:t>
            </a:r>
            <a:r>
              <a:rPr lang="zh-CN" altLang="en-US" sz="1600">
                <a:latin typeface="宋体" pitchFamily="2" charset="-122"/>
              </a:rPr>
              <a:t>：</a:t>
            </a:r>
            <a:r>
              <a:rPr lang="en-US" altLang="zh-CN" sz="1600">
                <a:latin typeface="宋体" pitchFamily="2" charset="-122"/>
              </a:rPr>
              <a:t>3)</a:t>
            </a:r>
            <a:r>
              <a:rPr lang="zh-CN" altLang="en-US" sz="1600">
                <a:latin typeface="宋体" pitchFamily="2" charset="-122"/>
              </a:rPr>
              <a:t>不一致时可实现充满全屏显示、保持比例有黑</a:t>
            </a:r>
          </a:p>
          <a:p>
            <a:pPr marL="285750" indent="-285750">
              <a:buFont typeface="Wingdings" pitchFamily="2" charset="2"/>
              <a:buNone/>
            </a:pPr>
            <a:r>
              <a:rPr lang="zh-CN" altLang="en-US" sz="1600">
                <a:latin typeface="宋体" pitchFamily="2" charset="-122"/>
              </a:rPr>
              <a:t>     边显示或保持比例无黑边裁剪显示。</a:t>
            </a:r>
          </a:p>
          <a:p>
            <a:pPr marL="285750" indent="-285750">
              <a:buFont typeface="Wingdings" pitchFamily="2" charset="2"/>
              <a:buChar char="u"/>
            </a:pPr>
            <a:r>
              <a:rPr lang="zh-CN" altLang="en-US" sz="1600">
                <a:latin typeface="宋体" pitchFamily="2" charset="-122"/>
              </a:rPr>
              <a:t>输出画面亮度、对比度、饱和度可自由调整，方便达到更好的视觉效果。</a:t>
            </a:r>
          </a:p>
          <a:p>
            <a:pPr marL="285750" indent="-285750">
              <a:buFont typeface="Wingdings" pitchFamily="2" charset="2"/>
              <a:buChar char="u"/>
            </a:pPr>
            <a:r>
              <a:rPr lang="zh-CN" altLang="en-US" sz="1600">
                <a:latin typeface="宋体" pitchFamily="2" charset="-122"/>
              </a:rPr>
              <a:t>支持唇音同步调整。</a:t>
            </a:r>
          </a:p>
          <a:p>
            <a:pPr marL="285750" indent="-285750">
              <a:buFont typeface="Wingdings" pitchFamily="2" charset="2"/>
              <a:buChar char="u"/>
            </a:pPr>
            <a:r>
              <a:rPr lang="zh-CN" altLang="en-US" sz="1600">
                <a:latin typeface="宋体" pitchFamily="2" charset="-122"/>
              </a:rPr>
              <a:t>视频源的输入接口丰富，</a:t>
            </a:r>
            <a:r>
              <a:rPr lang="en-US" altLang="zh-CN" sz="1600">
                <a:latin typeface="宋体" pitchFamily="2" charset="-122"/>
              </a:rPr>
              <a:t>HDMI/DVI</a:t>
            </a:r>
            <a:r>
              <a:rPr lang="zh-CN" altLang="en-US" sz="1600">
                <a:latin typeface="宋体" pitchFamily="2" charset="-122"/>
              </a:rPr>
              <a:t>、</a:t>
            </a:r>
            <a:r>
              <a:rPr lang="en-US" altLang="zh-CN" sz="1600">
                <a:latin typeface="宋体" pitchFamily="2" charset="-122"/>
              </a:rPr>
              <a:t>VGA/YPbPr</a:t>
            </a:r>
            <a:r>
              <a:rPr lang="zh-CN" altLang="en-US" sz="1600">
                <a:latin typeface="宋体" pitchFamily="2" charset="-122"/>
              </a:rPr>
              <a:t>、</a:t>
            </a:r>
            <a:r>
              <a:rPr lang="en-US" altLang="zh-CN" sz="1600">
                <a:latin typeface="宋体" pitchFamily="2" charset="-122"/>
              </a:rPr>
              <a:t>CVBS</a:t>
            </a:r>
            <a:r>
              <a:rPr lang="zh-CN" altLang="en-US" sz="1600">
                <a:latin typeface="宋体" pitchFamily="2" charset="-122"/>
              </a:rPr>
              <a:t>。</a:t>
            </a:r>
          </a:p>
          <a:p>
            <a:pPr marL="285750" indent="-285750">
              <a:buFont typeface="Wingdings" pitchFamily="2" charset="2"/>
              <a:buChar char="u"/>
            </a:pPr>
            <a:r>
              <a:rPr lang="en-US" altLang="zh-CN" sz="1600">
                <a:latin typeface="宋体" pitchFamily="2" charset="-122"/>
              </a:rPr>
              <a:t></a:t>
            </a:r>
            <a:r>
              <a:rPr lang="zh-CN" altLang="en-US" sz="1600">
                <a:latin typeface="宋体" pitchFamily="2" charset="-122"/>
              </a:rPr>
              <a:t>堆叠扩容模式采用分布式。</a:t>
            </a:r>
          </a:p>
        </p:txBody>
      </p:sp>
      <p:sp>
        <p:nvSpPr>
          <p:cNvPr id="3" name="矩形 2"/>
          <p:cNvSpPr/>
          <p:nvPr/>
        </p:nvSpPr>
        <p:spPr>
          <a:xfrm>
            <a:off x="755650" y="836613"/>
            <a:ext cx="1206500" cy="396875"/>
          </a:xfrm>
          <a:prstGeom prst="rect">
            <a:avLst/>
          </a:prstGeom>
        </p:spPr>
        <p:txBody>
          <a:bodyPr wrap="none">
            <a:spAutoFit/>
          </a:bodyPr>
          <a:lstStyle/>
          <a:p>
            <a:pPr fontAlgn="auto">
              <a:spcBef>
                <a:spcPts val="0"/>
              </a:spcBef>
              <a:spcAft>
                <a:spcPts val="0"/>
              </a:spcAft>
              <a:defRPr/>
            </a:pPr>
            <a:r>
              <a:rPr lang="zh-CN" altLang="en-US" sz="2000" b="1" dirty="0">
                <a:latin typeface="+mn-ea"/>
                <a:ea typeface="+mn-ea"/>
              </a:rPr>
              <a:t>系统功能</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1"/>
          <p:cNvSpPr>
            <a:spLocks noChangeArrowheads="1"/>
          </p:cNvSpPr>
          <p:nvPr/>
        </p:nvSpPr>
        <p:spPr bwMode="auto">
          <a:xfrm>
            <a:off x="669925" y="1341438"/>
            <a:ext cx="7129463" cy="50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600">
                <a:latin typeface="宋体" pitchFamily="2" charset="-122"/>
              </a:rPr>
              <a:t>通信协议 </a:t>
            </a:r>
            <a:r>
              <a:rPr lang="en-US" altLang="zh-CN" sz="1600">
                <a:latin typeface="宋体" pitchFamily="2" charset="-122"/>
              </a:rPr>
              <a:t>H.323 V4</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a:t>
            </a:r>
            <a:r>
              <a:rPr lang="en-US" altLang="zh-CN" sz="1600">
                <a:latin typeface="宋体" pitchFamily="2" charset="-122"/>
              </a:rPr>
              <a:t>Q.931</a:t>
            </a:r>
            <a:r>
              <a:rPr lang="zh-CN" altLang="en-US" sz="1600">
                <a:latin typeface="宋体" pitchFamily="2" charset="-122"/>
              </a:rPr>
              <a:t>、</a:t>
            </a:r>
            <a:r>
              <a:rPr lang="en-US" altLang="zh-CN" sz="1600">
                <a:latin typeface="宋体" pitchFamily="2" charset="-122"/>
              </a:rPr>
              <a:t>H.225</a:t>
            </a:r>
            <a:r>
              <a:rPr lang="zh-CN" altLang="en-US" sz="1600">
                <a:latin typeface="宋体" pitchFamily="2" charset="-122"/>
              </a:rPr>
              <a:t>、</a:t>
            </a:r>
            <a:r>
              <a:rPr lang="en-US" altLang="zh-CN" sz="1600">
                <a:latin typeface="宋体" pitchFamily="2" charset="-122"/>
              </a:rPr>
              <a:t>H.245</a:t>
            </a:r>
            <a:r>
              <a:rPr lang="zh-CN" altLang="en-US" sz="1600">
                <a:latin typeface="宋体" pitchFamily="2" charset="-122"/>
              </a:rPr>
              <a:t>、</a:t>
            </a:r>
            <a:r>
              <a:rPr lang="en-US" altLang="zh-CN" sz="1600">
                <a:latin typeface="宋体" pitchFamily="2" charset="-122"/>
              </a:rPr>
              <a:t>TCP/IP</a:t>
            </a:r>
            <a:r>
              <a:rPr lang="zh-CN" altLang="en-US" sz="1600">
                <a:latin typeface="宋体" pitchFamily="2" charset="-122"/>
              </a:rPr>
              <a:t>、</a:t>
            </a:r>
            <a:r>
              <a:rPr lang="en-US" altLang="zh-CN" sz="1600">
                <a:latin typeface="宋体" pitchFamily="2" charset="-122"/>
              </a:rPr>
              <a:t>RTP/RTCP</a:t>
            </a:r>
            <a:r>
              <a:rPr lang="zh-CN" altLang="en-US" sz="1600">
                <a:latin typeface="宋体" pitchFamily="2" charset="-122"/>
              </a:rPr>
              <a:t>、</a:t>
            </a:r>
            <a:r>
              <a:rPr lang="en-US" altLang="zh-CN" sz="1600">
                <a:latin typeface="宋体" pitchFamily="2" charset="-122"/>
              </a:rPr>
              <a:t>H.239 </a:t>
            </a:r>
          </a:p>
          <a:p>
            <a:pPr>
              <a:lnSpc>
                <a:spcPct val="120000"/>
              </a:lnSpc>
            </a:pPr>
            <a:r>
              <a:rPr lang="zh-CN" altLang="en-US" sz="1600">
                <a:latin typeface="宋体" pitchFamily="2" charset="-122"/>
              </a:rPr>
              <a:t>视频协议 </a:t>
            </a:r>
            <a:r>
              <a:rPr lang="en-US" altLang="zh-CN" sz="1600">
                <a:latin typeface="宋体" pitchFamily="2" charset="-122"/>
              </a:rPr>
              <a:t>H.261</a:t>
            </a:r>
            <a:r>
              <a:rPr lang="zh-CN" altLang="en-US" sz="1600">
                <a:latin typeface="宋体" pitchFamily="2" charset="-122"/>
              </a:rPr>
              <a:t>、</a:t>
            </a:r>
            <a:r>
              <a:rPr lang="en-US" altLang="zh-CN" sz="1600">
                <a:latin typeface="宋体" pitchFamily="2" charset="-122"/>
              </a:rPr>
              <a:t>H.263</a:t>
            </a:r>
            <a:r>
              <a:rPr lang="zh-CN" altLang="en-US" sz="1600">
                <a:latin typeface="宋体" pitchFamily="2" charset="-122"/>
              </a:rPr>
              <a:t>、</a:t>
            </a:r>
            <a:r>
              <a:rPr lang="en-US" altLang="zh-CN" sz="1600">
                <a:latin typeface="宋体" pitchFamily="2" charset="-122"/>
              </a:rPr>
              <a:t>H.264</a:t>
            </a:r>
            <a:r>
              <a:rPr lang="zh-CN" altLang="en-US" sz="1600">
                <a:latin typeface="宋体" pitchFamily="2" charset="-122"/>
              </a:rPr>
              <a:t>、</a:t>
            </a:r>
            <a:r>
              <a:rPr lang="en-US" altLang="zh-CN" sz="1600">
                <a:latin typeface="宋体" pitchFamily="2" charset="-122"/>
              </a:rPr>
              <a:t>Mpeg </a:t>
            </a:r>
          </a:p>
          <a:p>
            <a:pPr>
              <a:lnSpc>
                <a:spcPct val="120000"/>
              </a:lnSpc>
            </a:pPr>
            <a:r>
              <a:rPr lang="zh-CN" altLang="en-US" sz="1600">
                <a:latin typeface="宋体" pitchFamily="2" charset="-122"/>
              </a:rPr>
              <a:t>视频格式 </a:t>
            </a:r>
            <a:r>
              <a:rPr lang="en-US" altLang="zh-CN" sz="1600">
                <a:latin typeface="宋体" pitchFamily="2" charset="-122"/>
              </a:rPr>
              <a:t>CIF</a:t>
            </a:r>
            <a:r>
              <a:rPr lang="zh-CN" altLang="en-US" sz="1600">
                <a:latin typeface="宋体" pitchFamily="2" charset="-122"/>
              </a:rPr>
              <a:t>、</a:t>
            </a:r>
            <a:r>
              <a:rPr lang="en-US" altLang="zh-CN" sz="1600">
                <a:latin typeface="宋体" pitchFamily="2" charset="-122"/>
              </a:rPr>
              <a:t>4CIF</a:t>
            </a:r>
            <a:r>
              <a:rPr lang="zh-CN" altLang="en-US" sz="1600">
                <a:latin typeface="宋体" pitchFamily="2" charset="-122"/>
              </a:rPr>
              <a:t>、</a:t>
            </a:r>
            <a:r>
              <a:rPr lang="en-US" altLang="zh-CN" sz="1600">
                <a:latin typeface="宋体" pitchFamily="2" charset="-122"/>
              </a:rPr>
              <a:t>720P</a:t>
            </a:r>
            <a:r>
              <a:rPr lang="zh-CN" altLang="en-US" sz="1600">
                <a:latin typeface="宋体" pitchFamily="2" charset="-122"/>
              </a:rPr>
              <a:t>、</a:t>
            </a:r>
            <a:r>
              <a:rPr lang="en-US" altLang="zh-CN" sz="1600">
                <a:latin typeface="宋体" pitchFamily="2" charset="-122"/>
              </a:rPr>
              <a:t>1080P</a:t>
            </a:r>
            <a:r>
              <a:rPr lang="zh-CN" altLang="en-US" sz="1600">
                <a:latin typeface="宋体" pitchFamily="2" charset="-122"/>
              </a:rPr>
              <a:t>、</a:t>
            </a:r>
            <a:r>
              <a:rPr lang="en-US" altLang="zh-CN" sz="1600">
                <a:latin typeface="宋体" pitchFamily="2" charset="-122"/>
              </a:rPr>
              <a:t>VGA</a:t>
            </a:r>
            <a:r>
              <a:rPr lang="zh-CN" altLang="en-US" sz="1600">
                <a:latin typeface="宋体" pitchFamily="2" charset="-122"/>
              </a:rPr>
              <a:t>、</a:t>
            </a:r>
            <a:r>
              <a:rPr lang="en-US" altLang="zh-CN" sz="1600">
                <a:latin typeface="宋体" pitchFamily="2" charset="-122"/>
              </a:rPr>
              <a:t>SVGA</a:t>
            </a:r>
            <a:r>
              <a:rPr lang="zh-CN" altLang="en-US" sz="1600">
                <a:latin typeface="宋体" pitchFamily="2" charset="-122"/>
              </a:rPr>
              <a:t>、</a:t>
            </a:r>
            <a:r>
              <a:rPr lang="en-US" altLang="zh-CN" sz="1600">
                <a:latin typeface="宋体" pitchFamily="2" charset="-122"/>
              </a:rPr>
              <a:t>XVGA</a:t>
            </a:r>
          </a:p>
          <a:p>
            <a:pPr>
              <a:lnSpc>
                <a:spcPct val="120000"/>
              </a:lnSpc>
            </a:pPr>
            <a:r>
              <a:rPr lang="zh-CN" altLang="en-US" sz="1600">
                <a:latin typeface="宋体" pitchFamily="2" charset="-122"/>
              </a:rPr>
              <a:t>视频输入 </a:t>
            </a:r>
            <a:r>
              <a:rPr lang="en-US" altLang="zh-CN" sz="1600">
                <a:latin typeface="宋体" pitchFamily="2" charset="-122"/>
              </a:rPr>
              <a:t>HDMI/DVI</a:t>
            </a:r>
            <a:r>
              <a:rPr lang="zh-CN" altLang="en-US" sz="1600">
                <a:latin typeface="宋体" pitchFamily="2" charset="-122"/>
              </a:rPr>
              <a:t>、</a:t>
            </a:r>
            <a:r>
              <a:rPr lang="en-US" altLang="zh-CN" sz="1600">
                <a:latin typeface="宋体" pitchFamily="2" charset="-122"/>
              </a:rPr>
              <a:t>VGA/YPbPr</a:t>
            </a:r>
            <a:r>
              <a:rPr lang="zh-CN" altLang="en-US" sz="1600">
                <a:latin typeface="宋体" pitchFamily="2" charset="-122"/>
              </a:rPr>
              <a:t>、</a:t>
            </a:r>
            <a:r>
              <a:rPr lang="en-US" altLang="zh-CN" sz="1600">
                <a:latin typeface="宋体" pitchFamily="2" charset="-122"/>
              </a:rPr>
              <a:t>CVBS</a:t>
            </a:r>
          </a:p>
          <a:p>
            <a:pPr>
              <a:lnSpc>
                <a:spcPct val="120000"/>
              </a:lnSpc>
            </a:pPr>
            <a:r>
              <a:rPr lang="zh-CN" altLang="en-US" sz="1600">
                <a:latin typeface="宋体" pitchFamily="2" charset="-122"/>
              </a:rPr>
              <a:t>视频输出 </a:t>
            </a:r>
            <a:r>
              <a:rPr lang="en-US" altLang="zh-CN" sz="1600">
                <a:latin typeface="宋体" pitchFamily="2" charset="-122"/>
              </a:rPr>
              <a:t>16</a:t>
            </a:r>
            <a:r>
              <a:rPr lang="zh-CN" altLang="en-US" sz="1600">
                <a:latin typeface="宋体" pitchFamily="2" charset="-122"/>
              </a:rPr>
              <a:t>路</a:t>
            </a:r>
            <a:r>
              <a:rPr lang="en-US" altLang="zh-CN" sz="1600">
                <a:latin typeface="宋体" pitchFamily="2" charset="-122"/>
              </a:rPr>
              <a:t>DVI </a:t>
            </a:r>
          </a:p>
          <a:p>
            <a:pPr>
              <a:lnSpc>
                <a:spcPct val="120000"/>
              </a:lnSpc>
            </a:pPr>
            <a:r>
              <a:rPr lang="zh-CN" altLang="en-US" sz="1600">
                <a:latin typeface="宋体" pitchFamily="2" charset="-122"/>
              </a:rPr>
              <a:t>分辩率 </a:t>
            </a:r>
            <a:r>
              <a:rPr lang="en-US" altLang="zh-CN" sz="1600">
                <a:latin typeface="宋体" pitchFamily="2" charset="-122"/>
              </a:rPr>
              <a:t>1024×768</a:t>
            </a:r>
            <a:r>
              <a:rPr lang="zh-CN" altLang="en-US" sz="1600">
                <a:latin typeface="宋体" pitchFamily="2" charset="-122"/>
              </a:rPr>
              <a:t>、</a:t>
            </a:r>
            <a:r>
              <a:rPr lang="en-US" altLang="zh-CN" sz="1600">
                <a:latin typeface="宋体" pitchFamily="2" charset="-122"/>
              </a:rPr>
              <a:t>1280×720</a:t>
            </a:r>
            <a:r>
              <a:rPr lang="zh-CN" altLang="en-US" sz="1600">
                <a:latin typeface="宋体" pitchFamily="2" charset="-122"/>
              </a:rPr>
              <a:t>、</a:t>
            </a:r>
            <a:r>
              <a:rPr lang="en-US" altLang="zh-CN" sz="1600">
                <a:latin typeface="宋体" pitchFamily="2" charset="-122"/>
              </a:rPr>
              <a:t>1600×1200</a:t>
            </a:r>
            <a:r>
              <a:rPr lang="zh-CN" altLang="en-US" sz="1600">
                <a:latin typeface="宋体" pitchFamily="2" charset="-122"/>
              </a:rPr>
              <a:t>、</a:t>
            </a:r>
            <a:r>
              <a:rPr lang="en-US" altLang="zh-CN" sz="1600">
                <a:latin typeface="宋体" pitchFamily="2" charset="-122"/>
              </a:rPr>
              <a:t>1920×1080</a:t>
            </a:r>
          </a:p>
          <a:p>
            <a:pPr>
              <a:lnSpc>
                <a:spcPct val="120000"/>
              </a:lnSpc>
            </a:pPr>
            <a:r>
              <a:rPr lang="zh-CN" altLang="en-US" sz="1600">
                <a:latin typeface="宋体" pitchFamily="2" charset="-122"/>
              </a:rPr>
              <a:t>带宽范围 </a:t>
            </a:r>
            <a:r>
              <a:rPr lang="en-US" altLang="zh-CN" sz="1600">
                <a:latin typeface="宋体" pitchFamily="2" charset="-122"/>
              </a:rPr>
              <a:t>128K-15M </a:t>
            </a:r>
          </a:p>
          <a:p>
            <a:pPr>
              <a:lnSpc>
                <a:spcPct val="120000"/>
              </a:lnSpc>
            </a:pPr>
            <a:r>
              <a:rPr lang="zh-CN" altLang="en-US" sz="1600">
                <a:latin typeface="宋体" pitchFamily="2" charset="-122"/>
              </a:rPr>
              <a:t>网络接口 </a:t>
            </a:r>
            <a:r>
              <a:rPr lang="en-US" altLang="zh-CN" sz="1600">
                <a:latin typeface="宋体" pitchFamily="2" charset="-122"/>
              </a:rPr>
              <a:t>10/100/1000M</a:t>
            </a:r>
            <a:r>
              <a:rPr lang="zh-CN" altLang="en-US" sz="1600">
                <a:latin typeface="宋体" pitchFamily="2" charset="-122"/>
              </a:rPr>
              <a:t>自适应</a:t>
            </a:r>
            <a:r>
              <a:rPr lang="en-US" altLang="zh-CN" sz="1600">
                <a:latin typeface="宋体" pitchFamily="2" charset="-122"/>
              </a:rPr>
              <a:t>×2 </a:t>
            </a:r>
          </a:p>
          <a:p>
            <a:pPr>
              <a:lnSpc>
                <a:spcPct val="120000"/>
              </a:lnSpc>
            </a:pPr>
            <a:r>
              <a:rPr lang="zh-CN" altLang="en-US" sz="1600">
                <a:latin typeface="宋体" pitchFamily="2" charset="-122"/>
              </a:rPr>
              <a:t>控制方式 </a:t>
            </a:r>
            <a:r>
              <a:rPr lang="en-US" altLang="zh-CN" sz="1600">
                <a:latin typeface="宋体" pitchFamily="2" charset="-122"/>
              </a:rPr>
              <a:t>Web</a:t>
            </a:r>
            <a:r>
              <a:rPr lang="zh-CN" altLang="en-US" sz="1600">
                <a:latin typeface="宋体" pitchFamily="2" charset="-122"/>
              </a:rPr>
              <a:t>浏览器</a:t>
            </a:r>
          </a:p>
          <a:p>
            <a:pPr>
              <a:lnSpc>
                <a:spcPct val="120000"/>
              </a:lnSpc>
            </a:pPr>
            <a:r>
              <a:rPr lang="zh-CN" altLang="en-US" sz="1600">
                <a:latin typeface="宋体" pitchFamily="2" charset="-122"/>
              </a:rPr>
              <a:t>扩容能力 可多台堆叠</a:t>
            </a:r>
          </a:p>
          <a:p>
            <a:pPr>
              <a:lnSpc>
                <a:spcPct val="120000"/>
              </a:lnSpc>
            </a:pPr>
            <a:r>
              <a:rPr lang="zh-CN" altLang="en-US" sz="1600">
                <a:latin typeface="宋体" pitchFamily="2" charset="-122"/>
              </a:rPr>
              <a:t>支持系统 所有符合</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标准系统</a:t>
            </a:r>
          </a:p>
          <a:p>
            <a:pPr>
              <a:lnSpc>
                <a:spcPct val="120000"/>
              </a:lnSpc>
            </a:pPr>
            <a:r>
              <a:rPr lang="zh-CN" altLang="en-US" sz="1600">
                <a:latin typeface="宋体" pitchFamily="2" charset="-122"/>
              </a:rPr>
              <a:t>物理参数 </a:t>
            </a:r>
            <a:r>
              <a:rPr lang="en-US" altLang="zh-CN" sz="1600">
                <a:latin typeface="宋体" pitchFamily="2" charset="-122"/>
              </a:rPr>
              <a:t>500mm×430mm×132mm </a:t>
            </a:r>
          </a:p>
          <a:p>
            <a:pPr>
              <a:lnSpc>
                <a:spcPct val="120000"/>
              </a:lnSpc>
            </a:pPr>
            <a:r>
              <a:rPr lang="zh-CN" altLang="en-US" sz="1600">
                <a:latin typeface="宋体" pitchFamily="2" charset="-122"/>
              </a:rPr>
              <a:t>重量     净重</a:t>
            </a:r>
            <a:r>
              <a:rPr lang="en-US" altLang="zh-CN" sz="1600">
                <a:latin typeface="宋体" pitchFamily="2" charset="-122"/>
              </a:rPr>
              <a:t>8Kg </a:t>
            </a:r>
          </a:p>
          <a:p>
            <a:pPr>
              <a:lnSpc>
                <a:spcPct val="120000"/>
              </a:lnSpc>
            </a:pPr>
            <a:r>
              <a:rPr lang="zh-CN" altLang="en-US" sz="1600">
                <a:latin typeface="宋体" pitchFamily="2" charset="-122"/>
              </a:rPr>
              <a:t>工作温度 </a:t>
            </a:r>
            <a:r>
              <a:rPr lang="en-US" altLang="zh-CN" sz="1600">
                <a:latin typeface="宋体" pitchFamily="2" charset="-122"/>
              </a:rPr>
              <a:t>-20</a:t>
            </a:r>
            <a:r>
              <a:rPr lang="zh-CN" altLang="en-US" sz="1600"/>
              <a:t>～</a:t>
            </a:r>
            <a:r>
              <a:rPr lang="en-US" altLang="zh-CN" sz="1600">
                <a:latin typeface="宋体" pitchFamily="2" charset="-122"/>
              </a:rPr>
              <a:t>40</a:t>
            </a:r>
            <a:r>
              <a:rPr lang="zh-CN" altLang="en-US" sz="1600"/>
              <a:t>℃</a:t>
            </a:r>
            <a:endParaRPr lang="zh-CN" altLang="en-US" sz="1600">
              <a:latin typeface="宋体" pitchFamily="2" charset="-122"/>
            </a:endParaRPr>
          </a:p>
          <a:p>
            <a:pPr>
              <a:lnSpc>
                <a:spcPct val="120000"/>
              </a:lnSpc>
            </a:pPr>
            <a:r>
              <a:rPr lang="zh-CN" altLang="en-US" sz="1600">
                <a:latin typeface="宋体" pitchFamily="2" charset="-122"/>
              </a:rPr>
              <a:t>工作湿度 </a:t>
            </a:r>
            <a:r>
              <a:rPr lang="en-US" altLang="zh-CN" sz="1600">
                <a:latin typeface="宋体" pitchFamily="2" charset="-122"/>
              </a:rPr>
              <a:t>30%</a:t>
            </a:r>
            <a:r>
              <a:rPr lang="zh-CN" altLang="en-US" sz="1600"/>
              <a:t>～</a:t>
            </a:r>
            <a:r>
              <a:rPr lang="en-US" altLang="zh-CN" sz="1600">
                <a:latin typeface="宋体" pitchFamily="2" charset="-122"/>
              </a:rPr>
              <a:t>90%</a:t>
            </a:r>
            <a:r>
              <a:rPr lang="zh-CN" altLang="en-US" sz="1600">
                <a:latin typeface="宋体" pitchFamily="2" charset="-122"/>
              </a:rPr>
              <a:t>非凝结</a:t>
            </a:r>
          </a:p>
          <a:p>
            <a:pPr>
              <a:lnSpc>
                <a:spcPct val="120000"/>
              </a:lnSpc>
            </a:pPr>
            <a:r>
              <a:rPr lang="zh-CN" altLang="en-US" sz="1600">
                <a:latin typeface="宋体" pitchFamily="2" charset="-122"/>
              </a:rPr>
              <a:t>电源     交流</a:t>
            </a:r>
            <a:r>
              <a:rPr lang="en-US" altLang="zh-CN" sz="1600">
                <a:latin typeface="宋体" pitchFamily="2" charset="-122"/>
              </a:rPr>
              <a:t>110</a:t>
            </a:r>
            <a:r>
              <a:rPr lang="zh-CN" altLang="en-US" sz="1600">
                <a:latin typeface="宋体" pitchFamily="2" charset="-122"/>
              </a:rPr>
              <a:t>～</a:t>
            </a:r>
            <a:r>
              <a:rPr lang="en-US" altLang="zh-CN" sz="1600">
                <a:latin typeface="宋体" pitchFamily="2" charset="-122"/>
              </a:rPr>
              <a:t>240V</a:t>
            </a:r>
            <a:r>
              <a:rPr lang="zh-CN" altLang="en-US" sz="1600">
                <a:latin typeface="宋体" pitchFamily="2" charset="-122"/>
              </a:rPr>
              <a:t>，</a:t>
            </a:r>
            <a:r>
              <a:rPr lang="en-US" altLang="zh-CN" sz="1600">
                <a:latin typeface="宋体" pitchFamily="2" charset="-122"/>
              </a:rPr>
              <a:t>50/60Hz </a:t>
            </a:r>
          </a:p>
          <a:p>
            <a:pPr>
              <a:lnSpc>
                <a:spcPct val="120000"/>
              </a:lnSpc>
            </a:pPr>
            <a:r>
              <a:rPr lang="zh-CN" altLang="en-US" sz="1600">
                <a:latin typeface="宋体" pitchFamily="2" charset="-122"/>
              </a:rPr>
              <a:t>最大功率 </a:t>
            </a:r>
            <a:r>
              <a:rPr lang="en-US" altLang="zh-CN" sz="1600">
                <a:latin typeface="宋体" pitchFamily="2" charset="-122"/>
              </a:rPr>
              <a:t>200W</a:t>
            </a:r>
            <a:endParaRPr lang="zh-CN" altLang="en-US" sz="1600">
              <a:latin typeface="宋体" pitchFamily="2" charset="-122"/>
            </a:endParaRPr>
          </a:p>
        </p:txBody>
      </p:sp>
      <p:sp>
        <p:nvSpPr>
          <p:cNvPr id="3" name="TextBox 2"/>
          <p:cNvSpPr txBox="1"/>
          <p:nvPr/>
        </p:nvSpPr>
        <p:spPr>
          <a:xfrm>
            <a:off x="882650" y="781050"/>
            <a:ext cx="1206500" cy="396875"/>
          </a:xfrm>
          <a:prstGeom prst="rect">
            <a:avLst/>
          </a:prstGeom>
          <a:noFill/>
        </p:spPr>
        <p:txBody>
          <a:bodyPr wrap="none">
            <a:spAutoFit/>
          </a:bodyPr>
          <a:lstStyle/>
          <a:p>
            <a:pPr fontAlgn="auto">
              <a:spcBef>
                <a:spcPts val="0"/>
              </a:spcBef>
              <a:spcAft>
                <a:spcPts val="0"/>
              </a:spcAft>
              <a:defRPr/>
            </a:pPr>
            <a:r>
              <a:rPr lang="zh-CN" altLang="en-US" sz="2000" b="1" dirty="0">
                <a:latin typeface="+mn-ea"/>
                <a:ea typeface="+mn-ea"/>
              </a:rPr>
              <a:t>技术参数</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1113" y="717550"/>
            <a:ext cx="1462087" cy="396875"/>
          </a:xfrm>
          <a:prstGeom prst="rect">
            <a:avLst/>
          </a:prstGeom>
          <a:noFill/>
        </p:spPr>
        <p:txBody>
          <a:bodyPr wrap="none">
            <a:spAutoFit/>
          </a:bodyPr>
          <a:lstStyle/>
          <a:p>
            <a:pPr fontAlgn="auto">
              <a:spcBef>
                <a:spcPts val="0"/>
              </a:spcBef>
              <a:spcAft>
                <a:spcPts val="0"/>
              </a:spcAft>
              <a:defRPr/>
            </a:pPr>
            <a:r>
              <a:rPr lang="zh-CN" altLang="en-US" sz="2000" b="1" dirty="0">
                <a:latin typeface="+mn-ea"/>
                <a:ea typeface="+mn-ea"/>
              </a:rPr>
              <a:t>设备连接图</a:t>
            </a:r>
          </a:p>
        </p:txBody>
      </p:sp>
      <p:pic>
        <p:nvPicPr>
          <p:cNvPr id="522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200150"/>
            <a:ext cx="8713787" cy="546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矩形 1"/>
          <p:cNvSpPr>
            <a:spLocks noChangeArrowheads="1"/>
          </p:cNvSpPr>
          <p:nvPr/>
        </p:nvSpPr>
        <p:spPr bwMode="auto">
          <a:xfrm>
            <a:off x="684213" y="836613"/>
            <a:ext cx="3863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latin typeface="宋体" pitchFamily="2" charset="-122"/>
              </a:rPr>
              <a:t>六、</a:t>
            </a:r>
            <a:r>
              <a:rPr lang="en-US" altLang="zh-CN" sz="2400" b="1">
                <a:latin typeface="宋体" pitchFamily="2" charset="-122"/>
              </a:rPr>
              <a:t>AVES</a:t>
            </a:r>
            <a:r>
              <a:rPr lang="zh-CN" altLang="en-US" sz="2400" b="1">
                <a:latin typeface="宋体" pitchFamily="2" charset="-122"/>
              </a:rPr>
              <a:t>高清音视频编码器</a:t>
            </a:r>
          </a:p>
        </p:txBody>
      </p:sp>
      <p:pic>
        <p:nvPicPr>
          <p:cNvPr id="532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782638"/>
            <a:ext cx="31623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042988" y="2852738"/>
            <a:ext cx="7058025" cy="1558925"/>
          </a:xfrm>
          <a:prstGeom prst="rect">
            <a:avLst/>
          </a:prstGeom>
        </p:spPr>
        <p:txBody>
          <a:bodyPr>
            <a:spAutoFit/>
          </a:bodyPr>
          <a:lstStyle/>
          <a:p>
            <a:pPr fontAlgn="auto">
              <a:lnSpc>
                <a:spcPct val="150000"/>
              </a:lnSpc>
              <a:spcBef>
                <a:spcPts val="0"/>
              </a:spcBef>
              <a:spcAft>
                <a:spcPts val="0"/>
              </a:spcAft>
              <a:defRPr/>
            </a:pPr>
            <a:r>
              <a:rPr lang="en-US" altLang="zh-CN" sz="1600" dirty="0">
                <a:latin typeface="+mn-ea"/>
                <a:ea typeface="+mn-ea"/>
              </a:rPr>
              <a:t>    BIT@LINK  AVES</a:t>
            </a:r>
            <a:r>
              <a:rPr lang="zh-CN" altLang="en-US" sz="1600" dirty="0">
                <a:latin typeface="+mn-ea"/>
                <a:ea typeface="+mn-ea"/>
              </a:rPr>
              <a:t>系列是一款自主研发的高清级音视频编码器及网络传输设备，兼容了所有符合</a:t>
            </a:r>
            <a:r>
              <a:rPr lang="en-US" altLang="zh-CN" sz="1600" dirty="0">
                <a:latin typeface="+mn-ea"/>
                <a:ea typeface="+mn-ea"/>
              </a:rPr>
              <a:t>H.323</a:t>
            </a:r>
            <a:r>
              <a:rPr lang="zh-CN" altLang="en-US" sz="1600" dirty="0">
                <a:latin typeface="+mn-ea"/>
                <a:ea typeface="+mn-ea"/>
              </a:rPr>
              <a:t>、</a:t>
            </a:r>
            <a:r>
              <a:rPr lang="en-US" altLang="zh-CN" sz="1600" dirty="0">
                <a:latin typeface="+mn-ea"/>
                <a:ea typeface="+mn-ea"/>
              </a:rPr>
              <a:t>SIP</a:t>
            </a:r>
            <a:r>
              <a:rPr lang="zh-CN" altLang="en-US" sz="1600" dirty="0">
                <a:latin typeface="+mn-ea"/>
                <a:ea typeface="+mn-ea"/>
              </a:rPr>
              <a:t>和流媒体通讯协议标准的视频系统，支持所有</a:t>
            </a:r>
            <a:r>
              <a:rPr lang="en-US" altLang="zh-CN" sz="1600" dirty="0">
                <a:latin typeface="+mn-ea"/>
                <a:ea typeface="+mn-ea"/>
              </a:rPr>
              <a:t>H.264</a:t>
            </a:r>
            <a:r>
              <a:rPr lang="zh-CN" altLang="en-US" sz="1600" dirty="0">
                <a:latin typeface="+mn-ea"/>
                <a:ea typeface="+mn-ea"/>
              </a:rPr>
              <a:t>和</a:t>
            </a:r>
            <a:r>
              <a:rPr lang="en-US" altLang="zh-CN" sz="1600" dirty="0">
                <a:latin typeface="+mn-ea"/>
                <a:ea typeface="+mn-ea"/>
              </a:rPr>
              <a:t>mpeg </a:t>
            </a:r>
            <a:r>
              <a:rPr lang="zh-CN" altLang="en-US" sz="1600" dirty="0">
                <a:latin typeface="+mn-ea"/>
                <a:ea typeface="+mn-ea"/>
              </a:rPr>
              <a:t>编码的视频系统，是目前市面上唯一可以编</a:t>
            </a:r>
            <a:r>
              <a:rPr lang="en-US" altLang="zh-CN" sz="1600" dirty="0">
                <a:latin typeface="+mn-ea"/>
                <a:ea typeface="+mn-ea"/>
              </a:rPr>
              <a:t>1080P 60</a:t>
            </a:r>
            <a:r>
              <a:rPr lang="zh-CN" altLang="en-US" sz="1600" dirty="0">
                <a:latin typeface="+mn-ea"/>
                <a:ea typeface="+mn-ea"/>
              </a:rPr>
              <a:t>帧，延时低于</a:t>
            </a:r>
            <a:r>
              <a:rPr lang="en-US" altLang="zh-CN" sz="1600" dirty="0">
                <a:latin typeface="+mn-ea"/>
                <a:ea typeface="+mn-ea"/>
              </a:rPr>
              <a:t>20ms</a:t>
            </a:r>
            <a:r>
              <a:rPr lang="zh-CN" altLang="en-US" sz="1600" dirty="0">
                <a:latin typeface="+mn-ea"/>
                <a:ea typeface="+mn-ea"/>
              </a:rPr>
              <a:t>，支持带宽在</a:t>
            </a:r>
            <a:r>
              <a:rPr lang="en-US" altLang="zh-CN" sz="1600" dirty="0">
                <a:latin typeface="+mn-ea"/>
                <a:ea typeface="+mn-ea"/>
              </a:rPr>
              <a:t>15M</a:t>
            </a:r>
            <a:r>
              <a:rPr lang="zh-CN" altLang="en-US" sz="1600" dirty="0">
                <a:latin typeface="+mn-ea"/>
                <a:ea typeface="+mn-ea"/>
              </a:rPr>
              <a:t>的高清编码器。</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755650" y="1557338"/>
            <a:ext cx="786765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50000"/>
              </a:lnSpc>
              <a:buFont typeface="Wingdings" pitchFamily="2" charset="2"/>
              <a:buChar char="u"/>
            </a:pPr>
            <a:r>
              <a:rPr lang="zh-CN" altLang="en-US" sz="1600">
                <a:latin typeface="宋体" pitchFamily="2" charset="-122"/>
              </a:rPr>
              <a:t> 体积小、接口丰富。</a:t>
            </a:r>
          </a:p>
          <a:p>
            <a:pPr marL="285750" indent="-285750">
              <a:lnSpc>
                <a:spcPct val="150000"/>
              </a:lnSpc>
              <a:buFont typeface="Wingdings" pitchFamily="2" charset="2"/>
              <a:buChar char="u"/>
            </a:pPr>
            <a:r>
              <a:rPr lang="zh-CN" altLang="en-US" sz="1600">
                <a:latin typeface="宋体" pitchFamily="2" charset="-122"/>
              </a:rPr>
              <a:t> 嵌入式设备。</a:t>
            </a:r>
          </a:p>
          <a:p>
            <a:pPr marL="285750" indent="-285750">
              <a:lnSpc>
                <a:spcPct val="150000"/>
              </a:lnSpc>
              <a:buFont typeface="Wingdings" pitchFamily="2" charset="2"/>
              <a:buChar char="u"/>
            </a:pPr>
            <a:r>
              <a:rPr lang="zh-CN" altLang="en-US" sz="1600">
                <a:latin typeface="宋体" pitchFamily="2" charset="-122"/>
              </a:rPr>
              <a:t> 每路支持最高码率</a:t>
            </a:r>
            <a:r>
              <a:rPr lang="en-US" altLang="zh-CN" sz="1600">
                <a:latin typeface="宋体" pitchFamily="2" charset="-122"/>
              </a:rPr>
              <a:t>15Mbps H.264</a:t>
            </a:r>
            <a:r>
              <a:rPr lang="zh-CN" altLang="en-US" sz="1600">
                <a:latin typeface="宋体" pitchFamily="2" charset="-122"/>
              </a:rPr>
              <a:t>编码。</a:t>
            </a:r>
          </a:p>
          <a:p>
            <a:pPr marL="285750" indent="-285750">
              <a:lnSpc>
                <a:spcPct val="150000"/>
              </a:lnSpc>
              <a:buFont typeface="Wingdings" pitchFamily="2" charset="2"/>
              <a:buChar char="u"/>
            </a:pPr>
            <a:r>
              <a:rPr lang="zh-CN" altLang="en-US" sz="1600">
                <a:latin typeface="宋体" pitchFamily="2" charset="-122"/>
              </a:rPr>
              <a:t> 良好的兼容性，完全兼容各种</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通讯协议的系统。</a:t>
            </a:r>
          </a:p>
          <a:p>
            <a:pPr marL="285750" indent="-285750">
              <a:lnSpc>
                <a:spcPct val="150000"/>
              </a:lnSpc>
              <a:buFont typeface="Wingdings" pitchFamily="2" charset="2"/>
              <a:buChar char="u"/>
            </a:pPr>
            <a:r>
              <a:rPr lang="zh-CN" altLang="en-US" sz="1600">
                <a:latin typeface="宋体" pitchFamily="2" charset="-122"/>
              </a:rPr>
              <a:t>　为系统提供良好的可扩展性。</a:t>
            </a:r>
          </a:p>
          <a:p>
            <a:pPr marL="285750" indent="-285750">
              <a:lnSpc>
                <a:spcPct val="150000"/>
              </a:lnSpc>
              <a:buFont typeface="Wingdings" pitchFamily="2" charset="2"/>
              <a:buChar char="u"/>
            </a:pPr>
            <a:r>
              <a:rPr lang="zh-CN" altLang="en-US" sz="1600">
                <a:latin typeface="宋体" pitchFamily="2" charset="-122"/>
              </a:rPr>
              <a:t> </a:t>
            </a:r>
            <a:r>
              <a:rPr lang="en-US" altLang="zh-CN" sz="1600">
                <a:latin typeface="宋体" pitchFamily="2" charset="-122"/>
              </a:rPr>
              <a:t>Web</a:t>
            </a:r>
            <a:r>
              <a:rPr lang="zh-CN" altLang="en-US" sz="1600">
                <a:latin typeface="宋体" pitchFamily="2" charset="-122"/>
              </a:rPr>
              <a:t>页面方式管理，简单方便。</a:t>
            </a:r>
          </a:p>
        </p:txBody>
      </p:sp>
      <p:sp>
        <p:nvSpPr>
          <p:cNvPr id="54275" name="矩形 2"/>
          <p:cNvSpPr>
            <a:spLocks noChangeArrowheads="1"/>
          </p:cNvSpPr>
          <p:nvPr/>
        </p:nvSpPr>
        <p:spPr bwMode="auto">
          <a:xfrm>
            <a:off x="1096963" y="788988"/>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000000"/>
                </a:solidFill>
                <a:latin typeface="Constantia" pitchFamily="18" charset="0"/>
              </a:rPr>
              <a:t>整体设计</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87450" y="620713"/>
            <a:ext cx="1206500" cy="396875"/>
          </a:xfrm>
          <a:prstGeom prst="rect">
            <a:avLst/>
          </a:prstGeom>
        </p:spPr>
        <p:txBody>
          <a:bodyPr wrap="none">
            <a:spAutoFit/>
          </a:bodyPr>
          <a:lstStyle/>
          <a:p>
            <a:pPr fontAlgn="auto">
              <a:spcBef>
                <a:spcPts val="0"/>
              </a:spcBef>
              <a:spcAft>
                <a:spcPts val="0"/>
              </a:spcAft>
              <a:defRPr/>
            </a:pPr>
            <a:r>
              <a:rPr lang="zh-CN" altLang="en-US" sz="2000" b="1" dirty="0">
                <a:solidFill>
                  <a:prstClr val="black"/>
                </a:solidFill>
                <a:latin typeface="+mn-ea"/>
                <a:ea typeface="+mn-ea"/>
              </a:rPr>
              <a:t>接口参数</a:t>
            </a:r>
          </a:p>
        </p:txBody>
      </p:sp>
      <p:graphicFrame>
        <p:nvGraphicFramePr>
          <p:cNvPr id="52355" name="Group 131"/>
          <p:cNvGraphicFramePr>
            <a:graphicFrameLocks noGrp="1"/>
          </p:cNvGraphicFramePr>
          <p:nvPr/>
        </p:nvGraphicFramePr>
        <p:xfrm>
          <a:off x="1187450" y="1412875"/>
          <a:ext cx="6913563" cy="4957763"/>
        </p:xfrm>
        <a:graphic>
          <a:graphicData uri="http://schemas.openxmlformats.org/drawingml/2006/table">
            <a:tbl>
              <a:tblPr/>
              <a:tblGrid>
                <a:gridCol w="4806950"/>
                <a:gridCol w="2106613"/>
              </a:tblGrid>
              <a:tr h="474663">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endPar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功能说明</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9999"/>
                    </a:solid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AVES4000</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9999"/>
                    </a:solidFill>
                  </a:tcPr>
                </a:tc>
              </a:tr>
              <a:tr h="663575">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视频编码输入口</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itchFamily="18" charset="2"/>
                        <a:buNone/>
                        <a:tabLst/>
                      </a:pP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12738">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Constantia" pitchFamily="18" charset="0"/>
                          <a:ea typeface="金梅特明體" pitchFamily="49" charset="-122"/>
                        </a:rPr>
                        <a:t>HDMI/DVI</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2</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路</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2738">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Constantia" pitchFamily="18" charset="0"/>
                          <a:ea typeface="金梅特明體" pitchFamily="49" charset="-122"/>
                        </a:rPr>
                        <a:t>VGA/YPbPr</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路</a:t>
                      </a:r>
                      <a:endPar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CVBS </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路</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3575">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音频编码输入口</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itchFamily="18" charset="2"/>
                        <a:buNone/>
                        <a:tabLst/>
                      </a:pP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11150">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HDMI</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路</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2738">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DTS 5.1 CH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路</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1150">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AC3 5.1 CH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路</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1150">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RCA</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输入接口</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路</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1988">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通讯</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itchFamily="18" charset="2"/>
                        <a:buNone/>
                        <a:tabLst/>
                      </a:pP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12738">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10/100M</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自适应网口</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路</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1"/>
          <p:cNvSpPr txBox="1">
            <a:spLocks noChangeArrowheads="1"/>
          </p:cNvSpPr>
          <p:nvPr/>
        </p:nvSpPr>
        <p:spPr bwMode="auto">
          <a:xfrm>
            <a:off x="930275" y="655638"/>
            <a:ext cx="2484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视频接口支持分辨率</a:t>
            </a:r>
          </a:p>
        </p:txBody>
      </p:sp>
      <p:graphicFrame>
        <p:nvGraphicFramePr>
          <p:cNvPr id="78272" name="Group 448"/>
          <p:cNvGraphicFramePr>
            <a:graphicFrameLocks noGrp="1"/>
          </p:cNvGraphicFramePr>
          <p:nvPr/>
        </p:nvGraphicFramePr>
        <p:xfrm>
          <a:off x="1258888" y="1412875"/>
          <a:ext cx="6769100" cy="4824413"/>
        </p:xfrm>
        <a:graphic>
          <a:graphicData uri="http://schemas.openxmlformats.org/drawingml/2006/table">
            <a:tbl>
              <a:tblPr/>
              <a:tblGrid>
                <a:gridCol w="1554162"/>
                <a:gridCol w="2417763"/>
                <a:gridCol w="931862"/>
                <a:gridCol w="933450"/>
                <a:gridCol w="931863"/>
              </a:tblGrid>
              <a:tr h="341313">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1" i="0" u="none" strike="noStrike" cap="none" normalizeH="0" baseline="0" smtClean="0">
                          <a:ln>
                            <a:noFill/>
                          </a:ln>
                          <a:solidFill>
                            <a:srgbClr val="000000"/>
                          </a:solidFill>
                          <a:effectLst/>
                          <a:latin typeface="宋体" pitchFamily="2" charset="-122"/>
                          <a:ea typeface="宋体" pitchFamily="2" charset="-122"/>
                        </a:rPr>
                        <a:t>视频标准</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1" i="0" u="none" strike="noStrike" cap="none" normalizeH="0" baseline="0" smtClean="0">
                          <a:ln>
                            <a:noFill/>
                          </a:ln>
                          <a:solidFill>
                            <a:srgbClr val="000000"/>
                          </a:solidFill>
                          <a:effectLst/>
                          <a:latin typeface="宋体" pitchFamily="2" charset="-122"/>
                          <a:ea typeface="宋体" pitchFamily="2" charset="-122"/>
                        </a:rPr>
                        <a:t>分辨率</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1" i="0" u="none" strike="noStrike" cap="none" normalizeH="0" baseline="0" smtClean="0">
                          <a:ln>
                            <a:noFill/>
                          </a:ln>
                          <a:solidFill>
                            <a:srgbClr val="000000"/>
                          </a:solidFill>
                          <a:effectLst/>
                          <a:latin typeface="宋体" pitchFamily="2" charset="-122"/>
                          <a:ea typeface="宋体" pitchFamily="2" charset="-122"/>
                        </a:rPr>
                        <a:t>接口标准</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339725">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HDMI</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D-SUB</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CVBS</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rowSpan="13">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DTV</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480I60(NTSC)</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576I50(PAL)</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480P60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576P50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1280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720P60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1280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720P50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1920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1080I50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1920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1080I60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1920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1080P24</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1920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1080P25</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1920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1080P30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1920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1080P50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1920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1080P60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169" name="Group 921"/>
          <p:cNvGraphicFramePr>
            <a:graphicFrameLocks noGrp="1"/>
          </p:cNvGraphicFramePr>
          <p:nvPr/>
        </p:nvGraphicFramePr>
        <p:xfrm>
          <a:off x="1476375" y="692150"/>
          <a:ext cx="6191250" cy="6035675"/>
        </p:xfrm>
        <a:graphic>
          <a:graphicData uri="http://schemas.openxmlformats.org/drawingml/2006/table">
            <a:tbl>
              <a:tblPr/>
              <a:tblGrid>
                <a:gridCol w="1422400"/>
                <a:gridCol w="2209800"/>
                <a:gridCol w="854075"/>
                <a:gridCol w="852488"/>
                <a:gridCol w="852487"/>
              </a:tblGrid>
              <a:tr h="274349">
                <a:tc rowSpan="2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VESA</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640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480P60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640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480P70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640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480P85</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800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600P60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800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600P70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800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600P85</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1024</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768P60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1024</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768P70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1024</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768P85</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1152</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864P60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1152</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864P70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1152</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864P85</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1280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800P60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1280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960P60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1280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960P70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1280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960P85</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1280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1024P60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1360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768P60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1440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900P60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1600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900P60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1600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1200P60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49">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1680</a:t>
                      </a:r>
                      <a:r>
                        <a:rPr kumimoji="0" lang="en-US" altLang="zh-CN" sz="12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rPr>
                        <a:t>1050P60</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zh-CN" altLang="en-US" sz="1200" b="0" i="0" u="none" strike="noStrike" cap="none" normalizeH="0" baseline="0" smtClean="0">
                          <a:ln>
                            <a:noFill/>
                          </a:ln>
                          <a:solidFill>
                            <a:srgbClr val="000000"/>
                          </a:solidFill>
                          <a:effectLst/>
                          <a:latin typeface="宋体" pitchFamily="2" charset="-122"/>
                          <a:ea typeface="宋体" pitchFamily="2" charset="-122"/>
                        </a:rPr>
                        <a:t>○</a:t>
                      </a:r>
                      <a:endParaRPr kumimoji="0" lang="zh-CN" altLang="en-US"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rgbClr val="000000"/>
                          </a:solidFill>
                          <a:effectLst/>
                          <a:latin typeface="宋体" pitchFamily="2" charset="-122"/>
                          <a:ea typeface="宋体" pitchFamily="2" charset="-122"/>
                        </a:rPr>
                        <a:t>×</a:t>
                      </a:r>
                      <a:endParaRPr kumimoji="0" lang="en-US" altLang="zh-CN" sz="1200" b="0" i="0" u="none" strike="noStrike" cap="none" normalizeH="0" baseline="0" smtClean="0">
                        <a:ln>
                          <a:noFill/>
                        </a:ln>
                        <a:solidFill>
                          <a:schemeClr val="tx1"/>
                        </a:solidFill>
                        <a:effectLst/>
                        <a:latin typeface="Arial" pitchFamily="34"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1"/>
          <p:cNvSpPr txBox="1">
            <a:spLocks noChangeArrowheads="1"/>
          </p:cNvSpPr>
          <p:nvPr/>
        </p:nvSpPr>
        <p:spPr bwMode="auto">
          <a:xfrm>
            <a:off x="809625" y="774700"/>
            <a:ext cx="1717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软件技术参数</a:t>
            </a:r>
          </a:p>
        </p:txBody>
      </p:sp>
      <p:graphicFrame>
        <p:nvGraphicFramePr>
          <p:cNvPr id="54403" name="Group 131"/>
          <p:cNvGraphicFramePr>
            <a:graphicFrameLocks noGrp="1"/>
          </p:cNvGraphicFramePr>
          <p:nvPr/>
        </p:nvGraphicFramePr>
        <p:xfrm>
          <a:off x="1187450" y="1412875"/>
          <a:ext cx="6913563" cy="4824413"/>
        </p:xfrm>
        <a:graphic>
          <a:graphicData uri="http://schemas.openxmlformats.org/drawingml/2006/table">
            <a:tbl>
              <a:tblPr/>
              <a:tblGrid>
                <a:gridCol w="1389063"/>
                <a:gridCol w="5524500"/>
              </a:tblGrid>
              <a:tr h="534988">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参数</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AVES 4000</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8100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视频编码等级</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ISO/IEC-14496-10/H.264 Baseline/Main/High Profile</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视频编码清晰度</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720P/1080I/1080P/XGA/SXGA</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视频速率</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64Kbps </a:t>
                      </a:r>
                      <a:r>
                        <a:rPr kumimoji="0" lang="en-US" altLang="zh-CN" sz="1200" b="0" i="0" u="none" strike="noStrike" cap="none" normalizeH="0" baseline="0" smtClean="0">
                          <a:ln>
                            <a:noFill/>
                          </a:ln>
                          <a:solidFill>
                            <a:schemeClr val="tx1"/>
                          </a:solidFill>
                          <a:effectLst/>
                          <a:latin typeface="Constantia"/>
                          <a:ea typeface="宋体" pitchFamily="2" charset="-122"/>
                          <a:cs typeface="Times New Roman" pitchFamily="18" charset="0"/>
                        </a:rPr>
                        <a:t>–</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 15Mbps</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可调</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输出视频流格式</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TS/RTP/RTSP</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流</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275">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编码帧率</a:t>
                      </a:r>
                      <a:r>
                        <a:rPr kumimoji="0" lang="en-US" altLang="zh-CN"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最高</a:t>
                      </a:r>
                      <a:r>
                        <a:rPr kumimoji="0" lang="en-US" altLang="zh-CN"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endParaRPr kumimoji="0" lang="en-US" altLang="zh-CN" sz="1200" b="0" i="0" u="none" strike="noStrike" cap="none" normalizeH="0" baseline="0" smtClean="0">
                        <a:ln>
                          <a:noFill/>
                        </a:ln>
                        <a:solidFill>
                          <a:schemeClr val="tx1"/>
                        </a:solidFill>
                        <a:effectLst/>
                        <a:latin typeface="Times New Roman" pitchFamily="18" charset="0"/>
                        <a:ea typeface="金梅特明體" pitchFamily="49"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NTSC</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制： </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30</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帧</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秒、</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PAL</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制：  </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25</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帧</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秒、</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VGA</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制：  </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60</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帧</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秒、</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HDMI</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制： </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60</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帧</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秒</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音频编码</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G.711</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音频带宽</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32Kbps~384Kbps</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网络协议</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TCP,UDP,IP,HTTP,NTP,RTP,IGMP,RTSP,RTCP</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管理方式</a:t>
                      </a:r>
                      <a:endParaRPr kumimoji="0" lang="zh-CN" altLang="en-US" sz="1200" b="0" i="0" u="none" strike="noStrike" cap="none" normalizeH="0" baseline="0" smtClean="0">
                        <a:ln>
                          <a:noFill/>
                        </a:ln>
                        <a:solidFill>
                          <a:schemeClr val="tx1"/>
                        </a:solidFill>
                        <a:effectLst/>
                        <a:latin typeface="Times New Roman" pitchFamily="18" charset="0"/>
                        <a:ea typeface="金梅特明體" pitchFamily="49"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WEB</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操作界面</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画页延时</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小于</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20</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毫秒（</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LAN</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内）</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嵌入式</a:t>
                      </a:r>
                      <a:r>
                        <a:rPr kumimoji="0" lang="en-US" altLang="zh-CN"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WEB</a:t>
                      </a: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服务器</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支持</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IE</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浏览，配置，升级，直播等。</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Box 1"/>
          <p:cNvSpPr txBox="1">
            <a:spLocks noChangeArrowheads="1"/>
          </p:cNvSpPr>
          <p:nvPr/>
        </p:nvSpPr>
        <p:spPr bwMode="auto">
          <a:xfrm>
            <a:off x="823913" y="781050"/>
            <a:ext cx="1717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硬件技术参数</a:t>
            </a:r>
          </a:p>
        </p:txBody>
      </p:sp>
      <p:graphicFrame>
        <p:nvGraphicFramePr>
          <p:cNvPr id="55653" name="Group 357"/>
          <p:cNvGraphicFramePr>
            <a:graphicFrameLocks noGrp="1"/>
          </p:cNvGraphicFramePr>
          <p:nvPr/>
        </p:nvGraphicFramePr>
        <p:xfrm>
          <a:off x="1331913" y="1322388"/>
          <a:ext cx="6656387" cy="5224462"/>
        </p:xfrm>
        <a:graphic>
          <a:graphicData uri="http://schemas.openxmlformats.org/drawingml/2006/table">
            <a:tbl>
              <a:tblPr/>
              <a:tblGrid>
                <a:gridCol w="1958975"/>
                <a:gridCol w="1103312"/>
                <a:gridCol w="231775"/>
                <a:gridCol w="1831975"/>
                <a:gridCol w="1530350"/>
              </a:tblGrid>
              <a:tr h="274289">
                <a:tc gridSpan="5">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视频</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274289">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数字视频 </a:t>
                      </a:r>
                      <a:r>
                        <a:rPr kumimoji="0" lang="en-US" altLang="zh-CN"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HDMI/DVI</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zh-CN" altLang="en-US"/>
                    </a:p>
                  </a:txBody>
                  <a:tcPr/>
                </a:tc>
                <a:tc hMerge="1">
                  <a:txBody>
                    <a:bodyPr/>
                    <a:lstStyle/>
                    <a:p>
                      <a:endParaRPr lang="zh-CN" altLang="en-US"/>
                    </a:p>
                  </a:txBody>
                  <a:tcPr/>
                </a:tc>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模拟视频 </a:t>
                      </a:r>
                      <a:r>
                        <a:rPr kumimoji="0" lang="en-US" altLang="zh-CN"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VGA</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zh-CN" altLang="en-US"/>
                    </a:p>
                  </a:txBody>
                  <a:tcPr/>
                </a:tc>
              </a:tr>
              <a:tr h="287259">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输入最高分辨率：</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1080P</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输入输出阻抗： </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75</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欧姆</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89">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输入输出</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TDMS</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信号带宽</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1.65Gpbs</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带宽： </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300MHz </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3dB</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89">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输出输出</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TDMS</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信号电压</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1.2 volts p-p</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HV</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输入电平：</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0.5V- 5.0V p-p</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89">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像素时钟频率：</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24MHz</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165MHz</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增益：</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0 dB</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89">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信噪比：</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大于</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50dB</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通道串扰：</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-55dB @105 MHz</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289">
                <a:tc gridSpan="5">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音频</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274289">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每通道带宽：</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20Hz </a:t>
                      </a:r>
                      <a:r>
                        <a:rPr kumimoji="0" lang="en-US" altLang="zh-CN" sz="12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 </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20KHz</a:t>
                      </a: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274289">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输入电平：</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0.5Vp-p </a:t>
                      </a:r>
                      <a:r>
                        <a:rPr kumimoji="0" lang="en-US" altLang="zh-CN" sz="1200" b="0" i="0" u="none" strike="noStrike" cap="none" normalizeH="0" baseline="0" smtClean="0">
                          <a:ln>
                            <a:noFill/>
                          </a:ln>
                          <a:solidFill>
                            <a:schemeClr val="tx1"/>
                          </a:solidFill>
                          <a:effectLst/>
                          <a:latin typeface="Constantia"/>
                          <a:ea typeface="宋体" pitchFamily="2" charset="-122"/>
                          <a:cs typeface="Times New Roman" pitchFamily="18" charset="0"/>
                        </a:rPr>
                        <a:t>—</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 2Vp-p</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274289">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输入阻抗：</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100KΩ</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274289">
                <a:tc gridSpan="5">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通讯</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274289">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网络接口</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10M/100M</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自适应</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274289">
                <a:tc gridSpan="5">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规格</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274289">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电源</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直流 </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12V 2A</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274289">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温度</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0℃-50℃</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（工作温度）</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 -40℃-75℃(</a:t>
                      </a: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使用温度）</a:t>
                      </a: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274289">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湿度</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储存、使用湿度</a:t>
                      </a: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:10% ~ 90%</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274289">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机箱尺寸</a:t>
                      </a:r>
                      <a:r>
                        <a:rPr kumimoji="0" lang="en-US" altLang="zh-CN" sz="12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(mm)</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260(L) X 215mm(W) X 50mm(H)</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274289">
                <a:tc gridSpan="2">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zh-CN" altLang="en-US" sz="12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产品重量</a:t>
                      </a:r>
                      <a:endParaRPr kumimoji="0" lang="zh-CN" altLang="en-US"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3">
                  <a:txBody>
                    <a:bodyPr/>
                    <a:lstStyle/>
                    <a:p>
                      <a:pPr marL="0" marR="0" lvl="0" indent="0" algn="l" defTabSz="914400" rtl="0" eaLnBrk="0" fontAlgn="base" latinLnBrk="0" hangingPunct="0">
                        <a:lnSpc>
                          <a:spcPct val="100000"/>
                        </a:lnSpc>
                        <a:spcBef>
                          <a:spcPct val="0"/>
                        </a:spcBef>
                        <a:spcAft>
                          <a:spcPct val="0"/>
                        </a:spcAft>
                        <a:buClr>
                          <a:srgbClr val="0BD0D9"/>
                        </a:buClr>
                        <a:buSzPct val="95000"/>
                        <a:buFont typeface="Wingdings 2" pitchFamily="18" charset="2"/>
                        <a:buNone/>
                        <a:tabLst/>
                      </a:pPr>
                      <a:r>
                        <a:rPr kumimoji="0" lang="en-US" altLang="zh-CN" sz="12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1Kg</a:t>
                      </a:r>
                      <a:endParaRPr kumimoji="0" lang="en-US" altLang="zh-CN" sz="1200" b="0" i="0" u="none" strike="noStrike" cap="none" normalizeH="0" baseline="0" smtClean="0">
                        <a:ln>
                          <a:noFill/>
                        </a:ln>
                        <a:solidFill>
                          <a:schemeClr val="tx1"/>
                        </a:solidFill>
                        <a:effectLst/>
                        <a:latin typeface="Constantia" pitchFamily="18"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3297" name="标题 1"/>
          <p:cNvSpPr>
            <a:spLocks noGrp="1"/>
          </p:cNvSpPr>
          <p:nvPr>
            <p:ph type="title" idx="4294967295"/>
          </p:nvPr>
        </p:nvSpPr>
        <p:spPr>
          <a:xfrm>
            <a:off x="2035175" y="274638"/>
            <a:ext cx="5273675" cy="704850"/>
          </a:xfrm>
        </p:spPr>
        <p:txBody>
          <a:bodyPr>
            <a:normAutofit fontScale="90000"/>
          </a:bodyPr>
          <a:lstStyle/>
          <a:p>
            <a:pPr eaLnBrk="1" fontAlgn="auto" hangingPunct="1">
              <a:spcAft>
                <a:spcPts val="0"/>
              </a:spcAft>
              <a:defRPr/>
            </a:pPr>
            <a:r>
              <a:rPr lang="zh-CN" altLang="en-US" sz="4400" dirty="0" smtClean="0">
                <a:solidFill>
                  <a:schemeClr val="tx1"/>
                </a:solidFill>
              </a:rPr>
              <a:t>视频会议基础知识介绍</a:t>
            </a:r>
          </a:p>
        </p:txBody>
      </p:sp>
      <p:grpSp>
        <p:nvGrpSpPr>
          <p:cNvPr id="2" name="Group 3"/>
          <p:cNvGrpSpPr>
            <a:grpSpLocks/>
          </p:cNvGrpSpPr>
          <p:nvPr/>
        </p:nvGrpSpPr>
        <p:grpSpPr bwMode="auto">
          <a:xfrm>
            <a:off x="2790825" y="1095375"/>
            <a:ext cx="3457575" cy="3557588"/>
            <a:chOff x="1758" y="529"/>
            <a:chExt cx="2178" cy="2241"/>
          </a:xfrm>
        </p:grpSpPr>
        <p:grpSp>
          <p:nvGrpSpPr>
            <p:cNvPr id="4110" name="Group 4"/>
            <p:cNvGrpSpPr>
              <a:grpSpLocks/>
            </p:cNvGrpSpPr>
            <p:nvPr/>
          </p:nvGrpSpPr>
          <p:grpSpPr bwMode="auto">
            <a:xfrm rot="-2626315">
              <a:off x="1758" y="529"/>
              <a:ext cx="2178" cy="2241"/>
              <a:chOff x="1758" y="459"/>
              <a:chExt cx="2178" cy="2241"/>
            </a:xfrm>
          </p:grpSpPr>
          <p:sp>
            <p:nvSpPr>
              <p:cNvPr id="4112" name="AutoShape 5"/>
              <p:cNvSpPr>
                <a:spLocks noChangeAspect="1" noChangeArrowheads="1" noTextEdit="1"/>
              </p:cNvSpPr>
              <p:nvPr/>
            </p:nvSpPr>
            <p:spPr bwMode="auto">
              <a:xfrm>
                <a:off x="1758" y="459"/>
                <a:ext cx="2178" cy="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13" name="Freeform 6"/>
              <p:cNvSpPr>
                <a:spLocks noEditPoints="1"/>
              </p:cNvSpPr>
              <p:nvPr/>
            </p:nvSpPr>
            <p:spPr bwMode="auto">
              <a:xfrm>
                <a:off x="1765" y="467"/>
                <a:ext cx="2164" cy="2225"/>
              </a:xfrm>
              <a:custGeom>
                <a:avLst/>
                <a:gdLst>
                  <a:gd name="T0" fmla="*/ 1845 w 2164"/>
                  <a:gd name="T1" fmla="*/ 777 h 2225"/>
                  <a:gd name="T2" fmla="*/ 1722 w 2164"/>
                  <a:gd name="T3" fmla="*/ 624 h 2225"/>
                  <a:gd name="T4" fmla="*/ 1701 w 2164"/>
                  <a:gd name="T5" fmla="*/ 582 h 2225"/>
                  <a:gd name="T6" fmla="*/ 1911 w 2164"/>
                  <a:gd name="T7" fmla="*/ 344 h 2225"/>
                  <a:gd name="T8" fmla="*/ 1882 w 2164"/>
                  <a:gd name="T9" fmla="*/ 314 h 2225"/>
                  <a:gd name="T10" fmla="*/ 1646 w 2164"/>
                  <a:gd name="T11" fmla="*/ 521 h 2225"/>
                  <a:gd name="T12" fmla="*/ 1607 w 2164"/>
                  <a:gd name="T13" fmla="*/ 505 h 2225"/>
                  <a:gd name="T14" fmla="*/ 1455 w 2164"/>
                  <a:gd name="T15" fmla="*/ 364 h 2225"/>
                  <a:gd name="T16" fmla="*/ 1270 w 2164"/>
                  <a:gd name="T17" fmla="*/ 233 h 2225"/>
                  <a:gd name="T18" fmla="*/ 1020 w 2164"/>
                  <a:gd name="T19" fmla="*/ 111 h 2225"/>
                  <a:gd name="T20" fmla="*/ 825 w 2164"/>
                  <a:gd name="T21" fmla="*/ 53 h 2225"/>
                  <a:gd name="T22" fmla="*/ 528 w 2164"/>
                  <a:gd name="T23" fmla="*/ 11 h 2225"/>
                  <a:gd name="T24" fmla="*/ 344 w 2164"/>
                  <a:gd name="T25" fmla="*/ 0 h 2225"/>
                  <a:gd name="T26" fmla="*/ 301 w 2164"/>
                  <a:gd name="T27" fmla="*/ 15 h 2225"/>
                  <a:gd name="T28" fmla="*/ 308 w 2164"/>
                  <a:gd name="T29" fmla="*/ 46 h 2225"/>
                  <a:gd name="T30" fmla="*/ 326 w 2164"/>
                  <a:gd name="T31" fmla="*/ 76 h 2225"/>
                  <a:gd name="T32" fmla="*/ 282 w 2164"/>
                  <a:gd name="T33" fmla="*/ 149 h 2225"/>
                  <a:gd name="T34" fmla="*/ 178 w 2164"/>
                  <a:gd name="T35" fmla="*/ 233 h 2225"/>
                  <a:gd name="T36" fmla="*/ 138 w 2164"/>
                  <a:gd name="T37" fmla="*/ 272 h 2225"/>
                  <a:gd name="T38" fmla="*/ 156 w 2164"/>
                  <a:gd name="T39" fmla="*/ 291 h 2225"/>
                  <a:gd name="T40" fmla="*/ 250 w 2164"/>
                  <a:gd name="T41" fmla="*/ 333 h 2225"/>
                  <a:gd name="T42" fmla="*/ 395 w 2164"/>
                  <a:gd name="T43" fmla="*/ 498 h 2225"/>
                  <a:gd name="T44" fmla="*/ 481 w 2164"/>
                  <a:gd name="T45" fmla="*/ 666 h 2225"/>
                  <a:gd name="T46" fmla="*/ 597 w 2164"/>
                  <a:gd name="T47" fmla="*/ 1015 h 2225"/>
                  <a:gd name="T48" fmla="*/ 619 w 2164"/>
                  <a:gd name="T49" fmla="*/ 1095 h 2225"/>
                  <a:gd name="T50" fmla="*/ 774 w 2164"/>
                  <a:gd name="T51" fmla="*/ 1222 h 2225"/>
                  <a:gd name="T52" fmla="*/ 471 w 2164"/>
                  <a:gd name="T53" fmla="*/ 1697 h 2225"/>
                  <a:gd name="T54" fmla="*/ 434 w 2164"/>
                  <a:gd name="T55" fmla="*/ 1716 h 2225"/>
                  <a:gd name="T56" fmla="*/ 264 w 2164"/>
                  <a:gd name="T57" fmla="*/ 1896 h 2225"/>
                  <a:gd name="T58" fmla="*/ 181 w 2164"/>
                  <a:gd name="T59" fmla="*/ 1957 h 2225"/>
                  <a:gd name="T60" fmla="*/ 138 w 2164"/>
                  <a:gd name="T61" fmla="*/ 1953 h 2225"/>
                  <a:gd name="T62" fmla="*/ 120 w 2164"/>
                  <a:gd name="T63" fmla="*/ 1907 h 2225"/>
                  <a:gd name="T64" fmla="*/ 149 w 2164"/>
                  <a:gd name="T65" fmla="*/ 1846 h 2225"/>
                  <a:gd name="T66" fmla="*/ 149 w 2164"/>
                  <a:gd name="T67" fmla="*/ 1808 h 2225"/>
                  <a:gd name="T68" fmla="*/ 91 w 2164"/>
                  <a:gd name="T69" fmla="*/ 1773 h 2225"/>
                  <a:gd name="T70" fmla="*/ 44 w 2164"/>
                  <a:gd name="T71" fmla="*/ 1800 h 2225"/>
                  <a:gd name="T72" fmla="*/ 0 w 2164"/>
                  <a:gd name="T73" fmla="*/ 1915 h 2225"/>
                  <a:gd name="T74" fmla="*/ 44 w 2164"/>
                  <a:gd name="T75" fmla="*/ 2026 h 2225"/>
                  <a:gd name="T76" fmla="*/ 80 w 2164"/>
                  <a:gd name="T77" fmla="*/ 2057 h 2225"/>
                  <a:gd name="T78" fmla="*/ 120 w 2164"/>
                  <a:gd name="T79" fmla="*/ 2076 h 2225"/>
                  <a:gd name="T80" fmla="*/ 250 w 2164"/>
                  <a:gd name="T81" fmla="*/ 2057 h 2225"/>
                  <a:gd name="T82" fmla="*/ 355 w 2164"/>
                  <a:gd name="T83" fmla="*/ 1969 h 2225"/>
                  <a:gd name="T84" fmla="*/ 510 w 2164"/>
                  <a:gd name="T85" fmla="*/ 1796 h 2225"/>
                  <a:gd name="T86" fmla="*/ 525 w 2164"/>
                  <a:gd name="T87" fmla="*/ 1758 h 2225"/>
                  <a:gd name="T88" fmla="*/ 1020 w 2164"/>
                  <a:gd name="T89" fmla="*/ 1440 h 2225"/>
                  <a:gd name="T90" fmla="*/ 1285 w 2164"/>
                  <a:gd name="T91" fmla="*/ 1708 h 2225"/>
                  <a:gd name="T92" fmla="*/ 1505 w 2164"/>
                  <a:gd name="T93" fmla="*/ 1976 h 2225"/>
                  <a:gd name="T94" fmla="*/ 1552 w 2164"/>
                  <a:gd name="T95" fmla="*/ 1995 h 2225"/>
                  <a:gd name="T96" fmla="*/ 1704 w 2164"/>
                  <a:gd name="T97" fmla="*/ 2011 h 2225"/>
                  <a:gd name="T98" fmla="*/ 1929 w 2164"/>
                  <a:gd name="T99" fmla="*/ 2080 h 2225"/>
                  <a:gd name="T100" fmla="*/ 2070 w 2164"/>
                  <a:gd name="T101" fmla="*/ 2164 h 2225"/>
                  <a:gd name="T102" fmla="*/ 2138 w 2164"/>
                  <a:gd name="T103" fmla="*/ 2225 h 2225"/>
                  <a:gd name="T104" fmla="*/ 2164 w 2164"/>
                  <a:gd name="T105" fmla="*/ 2202 h 2225"/>
                  <a:gd name="T106" fmla="*/ 2157 w 2164"/>
                  <a:gd name="T107" fmla="*/ 2026 h 2225"/>
                  <a:gd name="T108" fmla="*/ 2106 w 2164"/>
                  <a:gd name="T109" fmla="*/ 1425 h 2225"/>
                  <a:gd name="T110" fmla="*/ 2037 w 2164"/>
                  <a:gd name="T111" fmla="*/ 1157 h 2225"/>
                  <a:gd name="T112" fmla="*/ 1918 w 2164"/>
                  <a:gd name="T113" fmla="*/ 900 h 2225"/>
                  <a:gd name="T114" fmla="*/ 141 w 2164"/>
                  <a:gd name="T115" fmla="*/ 1796 h 22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64"/>
                  <a:gd name="T175" fmla="*/ 0 h 2225"/>
                  <a:gd name="T176" fmla="*/ 2164 w 2164"/>
                  <a:gd name="T177" fmla="*/ 2225 h 222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64" h="2225">
                    <a:moveTo>
                      <a:pt x="1918" y="900"/>
                    </a:moveTo>
                    <a:lnTo>
                      <a:pt x="1918" y="900"/>
                    </a:lnTo>
                    <a:lnTo>
                      <a:pt x="1882" y="839"/>
                    </a:lnTo>
                    <a:lnTo>
                      <a:pt x="1845" y="777"/>
                    </a:lnTo>
                    <a:lnTo>
                      <a:pt x="1802" y="720"/>
                    </a:lnTo>
                    <a:lnTo>
                      <a:pt x="1759" y="666"/>
                    </a:lnTo>
                    <a:lnTo>
                      <a:pt x="1722" y="624"/>
                    </a:lnTo>
                    <a:lnTo>
                      <a:pt x="1701" y="597"/>
                    </a:lnTo>
                    <a:lnTo>
                      <a:pt x="1697" y="590"/>
                    </a:lnTo>
                    <a:lnTo>
                      <a:pt x="1701" y="582"/>
                    </a:lnTo>
                    <a:lnTo>
                      <a:pt x="1900" y="364"/>
                    </a:lnTo>
                    <a:lnTo>
                      <a:pt x="1907" y="356"/>
                    </a:lnTo>
                    <a:lnTo>
                      <a:pt x="1911" y="344"/>
                    </a:lnTo>
                    <a:lnTo>
                      <a:pt x="1907" y="333"/>
                    </a:lnTo>
                    <a:lnTo>
                      <a:pt x="1900" y="321"/>
                    </a:lnTo>
                    <a:lnTo>
                      <a:pt x="1892" y="318"/>
                    </a:lnTo>
                    <a:lnTo>
                      <a:pt x="1882" y="314"/>
                    </a:lnTo>
                    <a:lnTo>
                      <a:pt x="1871" y="314"/>
                    </a:lnTo>
                    <a:lnTo>
                      <a:pt x="1860" y="321"/>
                    </a:lnTo>
                    <a:lnTo>
                      <a:pt x="1646" y="521"/>
                    </a:lnTo>
                    <a:lnTo>
                      <a:pt x="1639" y="524"/>
                    </a:lnTo>
                    <a:lnTo>
                      <a:pt x="1628" y="521"/>
                    </a:lnTo>
                    <a:lnTo>
                      <a:pt x="1607" y="505"/>
                    </a:lnTo>
                    <a:lnTo>
                      <a:pt x="1570" y="467"/>
                    </a:lnTo>
                    <a:lnTo>
                      <a:pt x="1513" y="413"/>
                    </a:lnTo>
                    <a:lnTo>
                      <a:pt x="1455" y="364"/>
                    </a:lnTo>
                    <a:lnTo>
                      <a:pt x="1393" y="314"/>
                    </a:lnTo>
                    <a:lnTo>
                      <a:pt x="1328" y="272"/>
                    </a:lnTo>
                    <a:lnTo>
                      <a:pt x="1270" y="233"/>
                    </a:lnTo>
                    <a:lnTo>
                      <a:pt x="1212" y="199"/>
                    </a:lnTo>
                    <a:lnTo>
                      <a:pt x="1151" y="168"/>
                    </a:lnTo>
                    <a:lnTo>
                      <a:pt x="1086" y="138"/>
                    </a:lnTo>
                    <a:lnTo>
                      <a:pt x="1020" y="111"/>
                    </a:lnTo>
                    <a:lnTo>
                      <a:pt x="959" y="88"/>
                    </a:lnTo>
                    <a:lnTo>
                      <a:pt x="890" y="69"/>
                    </a:lnTo>
                    <a:lnTo>
                      <a:pt x="825" y="53"/>
                    </a:lnTo>
                    <a:lnTo>
                      <a:pt x="753" y="38"/>
                    </a:lnTo>
                    <a:lnTo>
                      <a:pt x="677" y="26"/>
                    </a:lnTo>
                    <a:lnTo>
                      <a:pt x="604" y="15"/>
                    </a:lnTo>
                    <a:lnTo>
                      <a:pt x="528" y="11"/>
                    </a:lnTo>
                    <a:lnTo>
                      <a:pt x="380" y="3"/>
                    </a:lnTo>
                    <a:lnTo>
                      <a:pt x="344" y="0"/>
                    </a:lnTo>
                    <a:lnTo>
                      <a:pt x="326" y="3"/>
                    </a:lnTo>
                    <a:lnTo>
                      <a:pt x="311" y="7"/>
                    </a:lnTo>
                    <a:lnTo>
                      <a:pt x="301" y="15"/>
                    </a:lnTo>
                    <a:lnTo>
                      <a:pt x="301" y="26"/>
                    </a:lnTo>
                    <a:lnTo>
                      <a:pt x="301" y="38"/>
                    </a:lnTo>
                    <a:lnTo>
                      <a:pt x="308" y="46"/>
                    </a:lnTo>
                    <a:lnTo>
                      <a:pt x="319" y="53"/>
                    </a:lnTo>
                    <a:lnTo>
                      <a:pt x="322" y="61"/>
                    </a:lnTo>
                    <a:lnTo>
                      <a:pt x="326" y="69"/>
                    </a:lnTo>
                    <a:lnTo>
                      <a:pt x="326" y="76"/>
                    </a:lnTo>
                    <a:lnTo>
                      <a:pt x="322" y="95"/>
                    </a:lnTo>
                    <a:lnTo>
                      <a:pt x="311" y="115"/>
                    </a:lnTo>
                    <a:lnTo>
                      <a:pt x="297" y="134"/>
                    </a:lnTo>
                    <a:lnTo>
                      <a:pt x="282" y="149"/>
                    </a:lnTo>
                    <a:lnTo>
                      <a:pt x="257" y="172"/>
                    </a:lnTo>
                    <a:lnTo>
                      <a:pt x="217" y="203"/>
                    </a:lnTo>
                    <a:lnTo>
                      <a:pt x="178" y="233"/>
                    </a:lnTo>
                    <a:lnTo>
                      <a:pt x="163" y="245"/>
                    </a:lnTo>
                    <a:lnTo>
                      <a:pt x="145" y="260"/>
                    </a:lnTo>
                    <a:lnTo>
                      <a:pt x="138" y="272"/>
                    </a:lnTo>
                    <a:lnTo>
                      <a:pt x="138" y="279"/>
                    </a:lnTo>
                    <a:lnTo>
                      <a:pt x="145" y="287"/>
                    </a:lnTo>
                    <a:lnTo>
                      <a:pt x="156" y="291"/>
                    </a:lnTo>
                    <a:lnTo>
                      <a:pt x="181" y="298"/>
                    </a:lnTo>
                    <a:lnTo>
                      <a:pt x="206" y="306"/>
                    </a:lnTo>
                    <a:lnTo>
                      <a:pt x="228" y="318"/>
                    </a:lnTo>
                    <a:lnTo>
                      <a:pt x="250" y="333"/>
                    </a:lnTo>
                    <a:lnTo>
                      <a:pt x="290" y="367"/>
                    </a:lnTo>
                    <a:lnTo>
                      <a:pt x="329" y="406"/>
                    </a:lnTo>
                    <a:lnTo>
                      <a:pt x="362" y="452"/>
                    </a:lnTo>
                    <a:lnTo>
                      <a:pt x="395" y="498"/>
                    </a:lnTo>
                    <a:lnTo>
                      <a:pt x="420" y="547"/>
                    </a:lnTo>
                    <a:lnTo>
                      <a:pt x="445" y="590"/>
                    </a:lnTo>
                    <a:lnTo>
                      <a:pt x="481" y="666"/>
                    </a:lnTo>
                    <a:lnTo>
                      <a:pt x="510" y="743"/>
                    </a:lnTo>
                    <a:lnTo>
                      <a:pt x="539" y="819"/>
                    </a:lnTo>
                    <a:lnTo>
                      <a:pt x="565" y="896"/>
                    </a:lnTo>
                    <a:lnTo>
                      <a:pt x="597" y="1015"/>
                    </a:lnTo>
                    <a:lnTo>
                      <a:pt x="608" y="1072"/>
                    </a:lnTo>
                    <a:lnTo>
                      <a:pt x="612" y="1084"/>
                    </a:lnTo>
                    <a:lnTo>
                      <a:pt x="619" y="1095"/>
                    </a:lnTo>
                    <a:lnTo>
                      <a:pt x="637" y="1114"/>
                    </a:lnTo>
                    <a:lnTo>
                      <a:pt x="680" y="1145"/>
                    </a:lnTo>
                    <a:lnTo>
                      <a:pt x="774" y="1222"/>
                    </a:lnTo>
                    <a:lnTo>
                      <a:pt x="869" y="1298"/>
                    </a:lnTo>
                    <a:lnTo>
                      <a:pt x="471" y="1697"/>
                    </a:lnTo>
                    <a:lnTo>
                      <a:pt x="463" y="1704"/>
                    </a:lnTo>
                    <a:lnTo>
                      <a:pt x="452" y="1708"/>
                    </a:lnTo>
                    <a:lnTo>
                      <a:pt x="445" y="1708"/>
                    </a:lnTo>
                    <a:lnTo>
                      <a:pt x="434" y="1716"/>
                    </a:lnTo>
                    <a:lnTo>
                      <a:pt x="337" y="1815"/>
                    </a:lnTo>
                    <a:lnTo>
                      <a:pt x="264" y="1896"/>
                    </a:lnTo>
                    <a:lnTo>
                      <a:pt x="243" y="1915"/>
                    </a:lnTo>
                    <a:lnTo>
                      <a:pt x="225" y="1934"/>
                    </a:lnTo>
                    <a:lnTo>
                      <a:pt x="203" y="1946"/>
                    </a:lnTo>
                    <a:lnTo>
                      <a:pt x="181" y="1957"/>
                    </a:lnTo>
                    <a:lnTo>
                      <a:pt x="167" y="1961"/>
                    </a:lnTo>
                    <a:lnTo>
                      <a:pt x="152" y="1957"/>
                    </a:lnTo>
                    <a:lnTo>
                      <a:pt x="138" y="1953"/>
                    </a:lnTo>
                    <a:lnTo>
                      <a:pt x="130" y="1946"/>
                    </a:lnTo>
                    <a:lnTo>
                      <a:pt x="123" y="1934"/>
                    </a:lnTo>
                    <a:lnTo>
                      <a:pt x="116" y="1919"/>
                    </a:lnTo>
                    <a:lnTo>
                      <a:pt x="120" y="1907"/>
                    </a:lnTo>
                    <a:lnTo>
                      <a:pt x="123" y="1892"/>
                    </a:lnTo>
                    <a:lnTo>
                      <a:pt x="141" y="1861"/>
                    </a:lnTo>
                    <a:lnTo>
                      <a:pt x="149" y="1846"/>
                    </a:lnTo>
                    <a:lnTo>
                      <a:pt x="152" y="1831"/>
                    </a:lnTo>
                    <a:lnTo>
                      <a:pt x="149" y="1808"/>
                    </a:lnTo>
                    <a:lnTo>
                      <a:pt x="138" y="1792"/>
                    </a:lnTo>
                    <a:lnTo>
                      <a:pt x="127" y="1781"/>
                    </a:lnTo>
                    <a:lnTo>
                      <a:pt x="109" y="1773"/>
                    </a:lnTo>
                    <a:lnTo>
                      <a:pt x="91" y="1773"/>
                    </a:lnTo>
                    <a:lnTo>
                      <a:pt x="73" y="1777"/>
                    </a:lnTo>
                    <a:lnTo>
                      <a:pt x="58" y="1785"/>
                    </a:lnTo>
                    <a:lnTo>
                      <a:pt x="44" y="1800"/>
                    </a:lnTo>
                    <a:lnTo>
                      <a:pt x="26" y="1827"/>
                    </a:lnTo>
                    <a:lnTo>
                      <a:pt x="11" y="1854"/>
                    </a:lnTo>
                    <a:lnTo>
                      <a:pt x="4" y="1884"/>
                    </a:lnTo>
                    <a:lnTo>
                      <a:pt x="0" y="1915"/>
                    </a:lnTo>
                    <a:lnTo>
                      <a:pt x="4" y="1942"/>
                    </a:lnTo>
                    <a:lnTo>
                      <a:pt x="11" y="1973"/>
                    </a:lnTo>
                    <a:lnTo>
                      <a:pt x="22" y="1999"/>
                    </a:lnTo>
                    <a:lnTo>
                      <a:pt x="44" y="2026"/>
                    </a:lnTo>
                    <a:lnTo>
                      <a:pt x="62" y="2041"/>
                    </a:lnTo>
                    <a:lnTo>
                      <a:pt x="80" y="2057"/>
                    </a:lnTo>
                    <a:lnTo>
                      <a:pt x="98" y="2068"/>
                    </a:lnTo>
                    <a:lnTo>
                      <a:pt x="120" y="2076"/>
                    </a:lnTo>
                    <a:lnTo>
                      <a:pt x="152" y="2084"/>
                    </a:lnTo>
                    <a:lnTo>
                      <a:pt x="185" y="2080"/>
                    </a:lnTo>
                    <a:lnTo>
                      <a:pt x="217" y="2072"/>
                    </a:lnTo>
                    <a:lnTo>
                      <a:pt x="250" y="2057"/>
                    </a:lnTo>
                    <a:lnTo>
                      <a:pt x="279" y="2038"/>
                    </a:lnTo>
                    <a:lnTo>
                      <a:pt x="304" y="2018"/>
                    </a:lnTo>
                    <a:lnTo>
                      <a:pt x="355" y="1969"/>
                    </a:lnTo>
                    <a:lnTo>
                      <a:pt x="449" y="1869"/>
                    </a:lnTo>
                    <a:lnTo>
                      <a:pt x="492" y="1823"/>
                    </a:lnTo>
                    <a:lnTo>
                      <a:pt x="507" y="1808"/>
                    </a:lnTo>
                    <a:lnTo>
                      <a:pt x="510" y="1796"/>
                    </a:lnTo>
                    <a:lnTo>
                      <a:pt x="518" y="1777"/>
                    </a:lnTo>
                    <a:lnTo>
                      <a:pt x="521" y="1766"/>
                    </a:lnTo>
                    <a:lnTo>
                      <a:pt x="525" y="1758"/>
                    </a:lnTo>
                    <a:lnTo>
                      <a:pt x="930" y="1356"/>
                    </a:lnTo>
                    <a:lnTo>
                      <a:pt x="1020" y="1440"/>
                    </a:lnTo>
                    <a:lnTo>
                      <a:pt x="1111" y="1528"/>
                    </a:lnTo>
                    <a:lnTo>
                      <a:pt x="1198" y="1616"/>
                    </a:lnTo>
                    <a:lnTo>
                      <a:pt x="1285" y="1708"/>
                    </a:lnTo>
                    <a:lnTo>
                      <a:pt x="1404" y="1846"/>
                    </a:lnTo>
                    <a:lnTo>
                      <a:pt x="1498" y="1961"/>
                    </a:lnTo>
                    <a:lnTo>
                      <a:pt x="1505" y="1976"/>
                    </a:lnTo>
                    <a:lnTo>
                      <a:pt x="1516" y="1988"/>
                    </a:lnTo>
                    <a:lnTo>
                      <a:pt x="1534" y="1995"/>
                    </a:lnTo>
                    <a:lnTo>
                      <a:pt x="1552" y="1995"/>
                    </a:lnTo>
                    <a:lnTo>
                      <a:pt x="1589" y="1995"/>
                    </a:lnTo>
                    <a:lnTo>
                      <a:pt x="1646" y="1999"/>
                    </a:lnTo>
                    <a:lnTo>
                      <a:pt x="1704" y="2011"/>
                    </a:lnTo>
                    <a:lnTo>
                      <a:pt x="1762" y="2022"/>
                    </a:lnTo>
                    <a:lnTo>
                      <a:pt x="1820" y="2038"/>
                    </a:lnTo>
                    <a:lnTo>
                      <a:pt x="1874" y="2057"/>
                    </a:lnTo>
                    <a:lnTo>
                      <a:pt x="1929" y="2080"/>
                    </a:lnTo>
                    <a:lnTo>
                      <a:pt x="1983" y="2107"/>
                    </a:lnTo>
                    <a:lnTo>
                      <a:pt x="2034" y="2137"/>
                    </a:lnTo>
                    <a:lnTo>
                      <a:pt x="2070" y="2164"/>
                    </a:lnTo>
                    <a:lnTo>
                      <a:pt x="2102" y="2195"/>
                    </a:lnTo>
                    <a:lnTo>
                      <a:pt x="2124" y="2214"/>
                    </a:lnTo>
                    <a:lnTo>
                      <a:pt x="2138" y="2225"/>
                    </a:lnTo>
                    <a:lnTo>
                      <a:pt x="2149" y="2225"/>
                    </a:lnTo>
                    <a:lnTo>
                      <a:pt x="2157" y="2222"/>
                    </a:lnTo>
                    <a:lnTo>
                      <a:pt x="2164" y="2214"/>
                    </a:lnTo>
                    <a:lnTo>
                      <a:pt x="2164" y="2202"/>
                    </a:lnTo>
                    <a:lnTo>
                      <a:pt x="2160" y="2118"/>
                    </a:lnTo>
                    <a:lnTo>
                      <a:pt x="2157" y="2026"/>
                    </a:lnTo>
                    <a:lnTo>
                      <a:pt x="2153" y="1865"/>
                    </a:lnTo>
                    <a:lnTo>
                      <a:pt x="2142" y="1712"/>
                    </a:lnTo>
                    <a:lnTo>
                      <a:pt x="2128" y="1566"/>
                    </a:lnTo>
                    <a:lnTo>
                      <a:pt x="2106" y="1425"/>
                    </a:lnTo>
                    <a:lnTo>
                      <a:pt x="2091" y="1356"/>
                    </a:lnTo>
                    <a:lnTo>
                      <a:pt x="2077" y="1291"/>
                    </a:lnTo>
                    <a:lnTo>
                      <a:pt x="2059" y="1222"/>
                    </a:lnTo>
                    <a:lnTo>
                      <a:pt x="2037" y="1157"/>
                    </a:lnTo>
                    <a:lnTo>
                      <a:pt x="2012" y="1091"/>
                    </a:lnTo>
                    <a:lnTo>
                      <a:pt x="1983" y="1026"/>
                    </a:lnTo>
                    <a:lnTo>
                      <a:pt x="1954" y="965"/>
                    </a:lnTo>
                    <a:lnTo>
                      <a:pt x="1918" y="900"/>
                    </a:lnTo>
                    <a:close/>
                    <a:moveTo>
                      <a:pt x="141" y="1796"/>
                    </a:moveTo>
                    <a:lnTo>
                      <a:pt x="141" y="17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4" name="Freeform 7"/>
              <p:cNvSpPr>
                <a:spLocks/>
              </p:cNvSpPr>
              <p:nvPr/>
            </p:nvSpPr>
            <p:spPr bwMode="auto">
              <a:xfrm>
                <a:off x="1765" y="467"/>
                <a:ext cx="2164" cy="2225"/>
              </a:xfrm>
              <a:custGeom>
                <a:avLst/>
                <a:gdLst>
                  <a:gd name="T0" fmla="*/ 1845 w 2164"/>
                  <a:gd name="T1" fmla="*/ 777 h 2225"/>
                  <a:gd name="T2" fmla="*/ 1722 w 2164"/>
                  <a:gd name="T3" fmla="*/ 624 h 2225"/>
                  <a:gd name="T4" fmla="*/ 1701 w 2164"/>
                  <a:gd name="T5" fmla="*/ 582 h 2225"/>
                  <a:gd name="T6" fmla="*/ 1911 w 2164"/>
                  <a:gd name="T7" fmla="*/ 344 h 2225"/>
                  <a:gd name="T8" fmla="*/ 1882 w 2164"/>
                  <a:gd name="T9" fmla="*/ 314 h 2225"/>
                  <a:gd name="T10" fmla="*/ 1646 w 2164"/>
                  <a:gd name="T11" fmla="*/ 521 h 2225"/>
                  <a:gd name="T12" fmla="*/ 1607 w 2164"/>
                  <a:gd name="T13" fmla="*/ 505 h 2225"/>
                  <a:gd name="T14" fmla="*/ 1455 w 2164"/>
                  <a:gd name="T15" fmla="*/ 364 h 2225"/>
                  <a:gd name="T16" fmla="*/ 1270 w 2164"/>
                  <a:gd name="T17" fmla="*/ 233 h 2225"/>
                  <a:gd name="T18" fmla="*/ 1020 w 2164"/>
                  <a:gd name="T19" fmla="*/ 111 h 2225"/>
                  <a:gd name="T20" fmla="*/ 825 w 2164"/>
                  <a:gd name="T21" fmla="*/ 53 h 2225"/>
                  <a:gd name="T22" fmla="*/ 528 w 2164"/>
                  <a:gd name="T23" fmla="*/ 11 h 2225"/>
                  <a:gd name="T24" fmla="*/ 344 w 2164"/>
                  <a:gd name="T25" fmla="*/ 0 h 2225"/>
                  <a:gd name="T26" fmla="*/ 301 w 2164"/>
                  <a:gd name="T27" fmla="*/ 15 h 2225"/>
                  <a:gd name="T28" fmla="*/ 308 w 2164"/>
                  <a:gd name="T29" fmla="*/ 46 h 2225"/>
                  <a:gd name="T30" fmla="*/ 326 w 2164"/>
                  <a:gd name="T31" fmla="*/ 76 h 2225"/>
                  <a:gd name="T32" fmla="*/ 282 w 2164"/>
                  <a:gd name="T33" fmla="*/ 149 h 2225"/>
                  <a:gd name="T34" fmla="*/ 178 w 2164"/>
                  <a:gd name="T35" fmla="*/ 233 h 2225"/>
                  <a:gd name="T36" fmla="*/ 138 w 2164"/>
                  <a:gd name="T37" fmla="*/ 272 h 2225"/>
                  <a:gd name="T38" fmla="*/ 156 w 2164"/>
                  <a:gd name="T39" fmla="*/ 291 h 2225"/>
                  <a:gd name="T40" fmla="*/ 250 w 2164"/>
                  <a:gd name="T41" fmla="*/ 333 h 2225"/>
                  <a:gd name="T42" fmla="*/ 395 w 2164"/>
                  <a:gd name="T43" fmla="*/ 498 h 2225"/>
                  <a:gd name="T44" fmla="*/ 481 w 2164"/>
                  <a:gd name="T45" fmla="*/ 666 h 2225"/>
                  <a:gd name="T46" fmla="*/ 597 w 2164"/>
                  <a:gd name="T47" fmla="*/ 1015 h 2225"/>
                  <a:gd name="T48" fmla="*/ 619 w 2164"/>
                  <a:gd name="T49" fmla="*/ 1095 h 2225"/>
                  <a:gd name="T50" fmla="*/ 774 w 2164"/>
                  <a:gd name="T51" fmla="*/ 1222 h 2225"/>
                  <a:gd name="T52" fmla="*/ 471 w 2164"/>
                  <a:gd name="T53" fmla="*/ 1697 h 2225"/>
                  <a:gd name="T54" fmla="*/ 434 w 2164"/>
                  <a:gd name="T55" fmla="*/ 1716 h 2225"/>
                  <a:gd name="T56" fmla="*/ 264 w 2164"/>
                  <a:gd name="T57" fmla="*/ 1896 h 2225"/>
                  <a:gd name="T58" fmla="*/ 181 w 2164"/>
                  <a:gd name="T59" fmla="*/ 1957 h 2225"/>
                  <a:gd name="T60" fmla="*/ 138 w 2164"/>
                  <a:gd name="T61" fmla="*/ 1953 h 2225"/>
                  <a:gd name="T62" fmla="*/ 120 w 2164"/>
                  <a:gd name="T63" fmla="*/ 1907 h 2225"/>
                  <a:gd name="T64" fmla="*/ 149 w 2164"/>
                  <a:gd name="T65" fmla="*/ 1846 h 2225"/>
                  <a:gd name="T66" fmla="*/ 149 w 2164"/>
                  <a:gd name="T67" fmla="*/ 1808 h 2225"/>
                  <a:gd name="T68" fmla="*/ 91 w 2164"/>
                  <a:gd name="T69" fmla="*/ 1773 h 2225"/>
                  <a:gd name="T70" fmla="*/ 44 w 2164"/>
                  <a:gd name="T71" fmla="*/ 1800 h 2225"/>
                  <a:gd name="T72" fmla="*/ 0 w 2164"/>
                  <a:gd name="T73" fmla="*/ 1915 h 2225"/>
                  <a:gd name="T74" fmla="*/ 44 w 2164"/>
                  <a:gd name="T75" fmla="*/ 2026 h 2225"/>
                  <a:gd name="T76" fmla="*/ 80 w 2164"/>
                  <a:gd name="T77" fmla="*/ 2057 h 2225"/>
                  <a:gd name="T78" fmla="*/ 120 w 2164"/>
                  <a:gd name="T79" fmla="*/ 2076 h 2225"/>
                  <a:gd name="T80" fmla="*/ 250 w 2164"/>
                  <a:gd name="T81" fmla="*/ 2057 h 2225"/>
                  <a:gd name="T82" fmla="*/ 355 w 2164"/>
                  <a:gd name="T83" fmla="*/ 1969 h 2225"/>
                  <a:gd name="T84" fmla="*/ 510 w 2164"/>
                  <a:gd name="T85" fmla="*/ 1796 h 2225"/>
                  <a:gd name="T86" fmla="*/ 525 w 2164"/>
                  <a:gd name="T87" fmla="*/ 1758 h 2225"/>
                  <a:gd name="T88" fmla="*/ 1020 w 2164"/>
                  <a:gd name="T89" fmla="*/ 1440 h 2225"/>
                  <a:gd name="T90" fmla="*/ 1285 w 2164"/>
                  <a:gd name="T91" fmla="*/ 1708 h 2225"/>
                  <a:gd name="T92" fmla="*/ 1505 w 2164"/>
                  <a:gd name="T93" fmla="*/ 1976 h 2225"/>
                  <a:gd name="T94" fmla="*/ 1552 w 2164"/>
                  <a:gd name="T95" fmla="*/ 1995 h 2225"/>
                  <a:gd name="T96" fmla="*/ 1704 w 2164"/>
                  <a:gd name="T97" fmla="*/ 2011 h 2225"/>
                  <a:gd name="T98" fmla="*/ 1929 w 2164"/>
                  <a:gd name="T99" fmla="*/ 2080 h 2225"/>
                  <a:gd name="T100" fmla="*/ 2070 w 2164"/>
                  <a:gd name="T101" fmla="*/ 2164 h 2225"/>
                  <a:gd name="T102" fmla="*/ 2138 w 2164"/>
                  <a:gd name="T103" fmla="*/ 2225 h 2225"/>
                  <a:gd name="T104" fmla="*/ 2164 w 2164"/>
                  <a:gd name="T105" fmla="*/ 2202 h 2225"/>
                  <a:gd name="T106" fmla="*/ 2157 w 2164"/>
                  <a:gd name="T107" fmla="*/ 2026 h 2225"/>
                  <a:gd name="T108" fmla="*/ 2106 w 2164"/>
                  <a:gd name="T109" fmla="*/ 1425 h 2225"/>
                  <a:gd name="T110" fmla="*/ 2037 w 2164"/>
                  <a:gd name="T111" fmla="*/ 1157 h 2225"/>
                  <a:gd name="T112" fmla="*/ 1918 w 2164"/>
                  <a:gd name="T113" fmla="*/ 900 h 22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64"/>
                  <a:gd name="T172" fmla="*/ 0 h 2225"/>
                  <a:gd name="T173" fmla="*/ 2164 w 2164"/>
                  <a:gd name="T174" fmla="*/ 2225 h 22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64" h="2225">
                    <a:moveTo>
                      <a:pt x="1918" y="900"/>
                    </a:moveTo>
                    <a:lnTo>
                      <a:pt x="1918" y="900"/>
                    </a:lnTo>
                    <a:lnTo>
                      <a:pt x="1882" y="839"/>
                    </a:lnTo>
                    <a:lnTo>
                      <a:pt x="1845" y="777"/>
                    </a:lnTo>
                    <a:lnTo>
                      <a:pt x="1802" y="720"/>
                    </a:lnTo>
                    <a:lnTo>
                      <a:pt x="1759" y="666"/>
                    </a:lnTo>
                    <a:lnTo>
                      <a:pt x="1722" y="624"/>
                    </a:lnTo>
                    <a:lnTo>
                      <a:pt x="1701" y="597"/>
                    </a:lnTo>
                    <a:lnTo>
                      <a:pt x="1697" y="590"/>
                    </a:lnTo>
                    <a:lnTo>
                      <a:pt x="1701" y="582"/>
                    </a:lnTo>
                    <a:lnTo>
                      <a:pt x="1900" y="364"/>
                    </a:lnTo>
                    <a:lnTo>
                      <a:pt x="1907" y="356"/>
                    </a:lnTo>
                    <a:lnTo>
                      <a:pt x="1911" y="344"/>
                    </a:lnTo>
                    <a:lnTo>
                      <a:pt x="1907" y="333"/>
                    </a:lnTo>
                    <a:lnTo>
                      <a:pt x="1900" y="321"/>
                    </a:lnTo>
                    <a:lnTo>
                      <a:pt x="1892" y="318"/>
                    </a:lnTo>
                    <a:lnTo>
                      <a:pt x="1882" y="314"/>
                    </a:lnTo>
                    <a:lnTo>
                      <a:pt x="1871" y="314"/>
                    </a:lnTo>
                    <a:lnTo>
                      <a:pt x="1860" y="321"/>
                    </a:lnTo>
                    <a:lnTo>
                      <a:pt x="1646" y="521"/>
                    </a:lnTo>
                    <a:lnTo>
                      <a:pt x="1639" y="524"/>
                    </a:lnTo>
                    <a:lnTo>
                      <a:pt x="1628" y="521"/>
                    </a:lnTo>
                    <a:lnTo>
                      <a:pt x="1607" y="505"/>
                    </a:lnTo>
                    <a:lnTo>
                      <a:pt x="1570" y="467"/>
                    </a:lnTo>
                    <a:lnTo>
                      <a:pt x="1513" y="413"/>
                    </a:lnTo>
                    <a:lnTo>
                      <a:pt x="1455" y="364"/>
                    </a:lnTo>
                    <a:lnTo>
                      <a:pt x="1393" y="314"/>
                    </a:lnTo>
                    <a:lnTo>
                      <a:pt x="1328" y="272"/>
                    </a:lnTo>
                    <a:lnTo>
                      <a:pt x="1270" y="233"/>
                    </a:lnTo>
                    <a:lnTo>
                      <a:pt x="1212" y="199"/>
                    </a:lnTo>
                    <a:lnTo>
                      <a:pt x="1151" y="168"/>
                    </a:lnTo>
                    <a:lnTo>
                      <a:pt x="1086" y="138"/>
                    </a:lnTo>
                    <a:lnTo>
                      <a:pt x="1020" y="111"/>
                    </a:lnTo>
                    <a:lnTo>
                      <a:pt x="959" y="88"/>
                    </a:lnTo>
                    <a:lnTo>
                      <a:pt x="890" y="69"/>
                    </a:lnTo>
                    <a:lnTo>
                      <a:pt x="825" y="53"/>
                    </a:lnTo>
                    <a:lnTo>
                      <a:pt x="753" y="38"/>
                    </a:lnTo>
                    <a:lnTo>
                      <a:pt x="677" y="26"/>
                    </a:lnTo>
                    <a:lnTo>
                      <a:pt x="604" y="15"/>
                    </a:lnTo>
                    <a:lnTo>
                      <a:pt x="528" y="11"/>
                    </a:lnTo>
                    <a:lnTo>
                      <a:pt x="380" y="3"/>
                    </a:lnTo>
                    <a:lnTo>
                      <a:pt x="344" y="0"/>
                    </a:lnTo>
                    <a:lnTo>
                      <a:pt x="326" y="3"/>
                    </a:lnTo>
                    <a:lnTo>
                      <a:pt x="311" y="7"/>
                    </a:lnTo>
                    <a:lnTo>
                      <a:pt x="301" y="15"/>
                    </a:lnTo>
                    <a:lnTo>
                      <a:pt x="301" y="26"/>
                    </a:lnTo>
                    <a:lnTo>
                      <a:pt x="301" y="38"/>
                    </a:lnTo>
                    <a:lnTo>
                      <a:pt x="308" y="46"/>
                    </a:lnTo>
                    <a:lnTo>
                      <a:pt x="319" y="53"/>
                    </a:lnTo>
                    <a:lnTo>
                      <a:pt x="322" y="61"/>
                    </a:lnTo>
                    <a:lnTo>
                      <a:pt x="326" y="69"/>
                    </a:lnTo>
                    <a:lnTo>
                      <a:pt x="326" y="76"/>
                    </a:lnTo>
                    <a:lnTo>
                      <a:pt x="322" y="95"/>
                    </a:lnTo>
                    <a:lnTo>
                      <a:pt x="311" y="115"/>
                    </a:lnTo>
                    <a:lnTo>
                      <a:pt x="297" y="134"/>
                    </a:lnTo>
                    <a:lnTo>
                      <a:pt x="282" y="149"/>
                    </a:lnTo>
                    <a:lnTo>
                      <a:pt x="257" y="172"/>
                    </a:lnTo>
                    <a:lnTo>
                      <a:pt x="217" y="203"/>
                    </a:lnTo>
                    <a:lnTo>
                      <a:pt x="178" y="233"/>
                    </a:lnTo>
                    <a:lnTo>
                      <a:pt x="163" y="245"/>
                    </a:lnTo>
                    <a:lnTo>
                      <a:pt x="145" y="260"/>
                    </a:lnTo>
                    <a:lnTo>
                      <a:pt x="138" y="272"/>
                    </a:lnTo>
                    <a:lnTo>
                      <a:pt x="138" y="279"/>
                    </a:lnTo>
                    <a:lnTo>
                      <a:pt x="145" y="287"/>
                    </a:lnTo>
                    <a:lnTo>
                      <a:pt x="156" y="291"/>
                    </a:lnTo>
                    <a:lnTo>
                      <a:pt x="181" y="298"/>
                    </a:lnTo>
                    <a:lnTo>
                      <a:pt x="206" y="306"/>
                    </a:lnTo>
                    <a:lnTo>
                      <a:pt x="228" y="318"/>
                    </a:lnTo>
                    <a:lnTo>
                      <a:pt x="250" y="333"/>
                    </a:lnTo>
                    <a:lnTo>
                      <a:pt x="290" y="367"/>
                    </a:lnTo>
                    <a:lnTo>
                      <a:pt x="329" y="406"/>
                    </a:lnTo>
                    <a:lnTo>
                      <a:pt x="362" y="452"/>
                    </a:lnTo>
                    <a:lnTo>
                      <a:pt x="395" y="498"/>
                    </a:lnTo>
                    <a:lnTo>
                      <a:pt x="420" y="547"/>
                    </a:lnTo>
                    <a:lnTo>
                      <a:pt x="445" y="590"/>
                    </a:lnTo>
                    <a:lnTo>
                      <a:pt x="481" y="666"/>
                    </a:lnTo>
                    <a:lnTo>
                      <a:pt x="510" y="743"/>
                    </a:lnTo>
                    <a:lnTo>
                      <a:pt x="539" y="819"/>
                    </a:lnTo>
                    <a:lnTo>
                      <a:pt x="565" y="896"/>
                    </a:lnTo>
                    <a:lnTo>
                      <a:pt x="597" y="1015"/>
                    </a:lnTo>
                    <a:lnTo>
                      <a:pt x="608" y="1072"/>
                    </a:lnTo>
                    <a:lnTo>
                      <a:pt x="612" y="1084"/>
                    </a:lnTo>
                    <a:lnTo>
                      <a:pt x="619" y="1095"/>
                    </a:lnTo>
                    <a:lnTo>
                      <a:pt x="637" y="1114"/>
                    </a:lnTo>
                    <a:lnTo>
                      <a:pt x="680" y="1145"/>
                    </a:lnTo>
                    <a:lnTo>
                      <a:pt x="774" y="1222"/>
                    </a:lnTo>
                    <a:lnTo>
                      <a:pt x="869" y="1298"/>
                    </a:lnTo>
                    <a:lnTo>
                      <a:pt x="471" y="1697"/>
                    </a:lnTo>
                    <a:lnTo>
                      <a:pt x="463" y="1704"/>
                    </a:lnTo>
                    <a:lnTo>
                      <a:pt x="452" y="1708"/>
                    </a:lnTo>
                    <a:lnTo>
                      <a:pt x="445" y="1708"/>
                    </a:lnTo>
                    <a:lnTo>
                      <a:pt x="434" y="1716"/>
                    </a:lnTo>
                    <a:lnTo>
                      <a:pt x="337" y="1815"/>
                    </a:lnTo>
                    <a:lnTo>
                      <a:pt x="264" y="1896"/>
                    </a:lnTo>
                    <a:lnTo>
                      <a:pt x="243" y="1915"/>
                    </a:lnTo>
                    <a:lnTo>
                      <a:pt x="225" y="1934"/>
                    </a:lnTo>
                    <a:lnTo>
                      <a:pt x="203" y="1946"/>
                    </a:lnTo>
                    <a:lnTo>
                      <a:pt x="181" y="1957"/>
                    </a:lnTo>
                    <a:lnTo>
                      <a:pt x="167" y="1961"/>
                    </a:lnTo>
                    <a:lnTo>
                      <a:pt x="152" y="1957"/>
                    </a:lnTo>
                    <a:lnTo>
                      <a:pt x="138" y="1953"/>
                    </a:lnTo>
                    <a:lnTo>
                      <a:pt x="130" y="1946"/>
                    </a:lnTo>
                    <a:lnTo>
                      <a:pt x="123" y="1934"/>
                    </a:lnTo>
                    <a:lnTo>
                      <a:pt x="116" y="1919"/>
                    </a:lnTo>
                    <a:lnTo>
                      <a:pt x="120" y="1907"/>
                    </a:lnTo>
                    <a:lnTo>
                      <a:pt x="123" y="1892"/>
                    </a:lnTo>
                    <a:lnTo>
                      <a:pt x="141" y="1861"/>
                    </a:lnTo>
                    <a:lnTo>
                      <a:pt x="149" y="1846"/>
                    </a:lnTo>
                    <a:lnTo>
                      <a:pt x="152" y="1831"/>
                    </a:lnTo>
                    <a:lnTo>
                      <a:pt x="149" y="1808"/>
                    </a:lnTo>
                    <a:lnTo>
                      <a:pt x="138" y="1792"/>
                    </a:lnTo>
                    <a:lnTo>
                      <a:pt x="127" y="1781"/>
                    </a:lnTo>
                    <a:lnTo>
                      <a:pt x="109" y="1773"/>
                    </a:lnTo>
                    <a:lnTo>
                      <a:pt x="91" y="1773"/>
                    </a:lnTo>
                    <a:lnTo>
                      <a:pt x="73" y="1777"/>
                    </a:lnTo>
                    <a:lnTo>
                      <a:pt x="58" y="1785"/>
                    </a:lnTo>
                    <a:lnTo>
                      <a:pt x="44" y="1800"/>
                    </a:lnTo>
                    <a:lnTo>
                      <a:pt x="26" y="1827"/>
                    </a:lnTo>
                    <a:lnTo>
                      <a:pt x="11" y="1854"/>
                    </a:lnTo>
                    <a:lnTo>
                      <a:pt x="4" y="1884"/>
                    </a:lnTo>
                    <a:lnTo>
                      <a:pt x="0" y="1915"/>
                    </a:lnTo>
                    <a:lnTo>
                      <a:pt x="4" y="1942"/>
                    </a:lnTo>
                    <a:lnTo>
                      <a:pt x="11" y="1973"/>
                    </a:lnTo>
                    <a:lnTo>
                      <a:pt x="22" y="1999"/>
                    </a:lnTo>
                    <a:lnTo>
                      <a:pt x="44" y="2026"/>
                    </a:lnTo>
                    <a:lnTo>
                      <a:pt x="62" y="2041"/>
                    </a:lnTo>
                    <a:lnTo>
                      <a:pt x="80" y="2057"/>
                    </a:lnTo>
                    <a:lnTo>
                      <a:pt x="98" y="2068"/>
                    </a:lnTo>
                    <a:lnTo>
                      <a:pt x="120" y="2076"/>
                    </a:lnTo>
                    <a:lnTo>
                      <a:pt x="152" y="2084"/>
                    </a:lnTo>
                    <a:lnTo>
                      <a:pt x="185" y="2080"/>
                    </a:lnTo>
                    <a:lnTo>
                      <a:pt x="217" y="2072"/>
                    </a:lnTo>
                    <a:lnTo>
                      <a:pt x="250" y="2057"/>
                    </a:lnTo>
                    <a:lnTo>
                      <a:pt x="279" y="2038"/>
                    </a:lnTo>
                    <a:lnTo>
                      <a:pt x="304" y="2018"/>
                    </a:lnTo>
                    <a:lnTo>
                      <a:pt x="355" y="1969"/>
                    </a:lnTo>
                    <a:lnTo>
                      <a:pt x="449" y="1869"/>
                    </a:lnTo>
                    <a:lnTo>
                      <a:pt x="492" y="1823"/>
                    </a:lnTo>
                    <a:lnTo>
                      <a:pt x="507" y="1808"/>
                    </a:lnTo>
                    <a:lnTo>
                      <a:pt x="510" y="1796"/>
                    </a:lnTo>
                    <a:lnTo>
                      <a:pt x="518" y="1777"/>
                    </a:lnTo>
                    <a:lnTo>
                      <a:pt x="521" y="1766"/>
                    </a:lnTo>
                    <a:lnTo>
                      <a:pt x="525" y="1758"/>
                    </a:lnTo>
                    <a:lnTo>
                      <a:pt x="930" y="1356"/>
                    </a:lnTo>
                    <a:lnTo>
                      <a:pt x="1020" y="1440"/>
                    </a:lnTo>
                    <a:lnTo>
                      <a:pt x="1111" y="1528"/>
                    </a:lnTo>
                    <a:lnTo>
                      <a:pt x="1198" y="1616"/>
                    </a:lnTo>
                    <a:lnTo>
                      <a:pt x="1285" y="1708"/>
                    </a:lnTo>
                    <a:lnTo>
                      <a:pt x="1404" y="1846"/>
                    </a:lnTo>
                    <a:lnTo>
                      <a:pt x="1498" y="1961"/>
                    </a:lnTo>
                    <a:lnTo>
                      <a:pt x="1505" y="1976"/>
                    </a:lnTo>
                    <a:lnTo>
                      <a:pt x="1516" y="1988"/>
                    </a:lnTo>
                    <a:lnTo>
                      <a:pt x="1534" y="1995"/>
                    </a:lnTo>
                    <a:lnTo>
                      <a:pt x="1552" y="1995"/>
                    </a:lnTo>
                    <a:lnTo>
                      <a:pt x="1589" y="1995"/>
                    </a:lnTo>
                    <a:lnTo>
                      <a:pt x="1646" y="1999"/>
                    </a:lnTo>
                    <a:lnTo>
                      <a:pt x="1704" y="2011"/>
                    </a:lnTo>
                    <a:lnTo>
                      <a:pt x="1762" y="2022"/>
                    </a:lnTo>
                    <a:lnTo>
                      <a:pt x="1820" y="2038"/>
                    </a:lnTo>
                    <a:lnTo>
                      <a:pt x="1874" y="2057"/>
                    </a:lnTo>
                    <a:lnTo>
                      <a:pt x="1929" y="2080"/>
                    </a:lnTo>
                    <a:lnTo>
                      <a:pt x="1983" y="2107"/>
                    </a:lnTo>
                    <a:lnTo>
                      <a:pt x="2034" y="2137"/>
                    </a:lnTo>
                    <a:lnTo>
                      <a:pt x="2070" y="2164"/>
                    </a:lnTo>
                    <a:lnTo>
                      <a:pt x="2102" y="2195"/>
                    </a:lnTo>
                    <a:lnTo>
                      <a:pt x="2124" y="2214"/>
                    </a:lnTo>
                    <a:lnTo>
                      <a:pt x="2138" y="2225"/>
                    </a:lnTo>
                    <a:lnTo>
                      <a:pt x="2149" y="2225"/>
                    </a:lnTo>
                    <a:lnTo>
                      <a:pt x="2157" y="2222"/>
                    </a:lnTo>
                    <a:lnTo>
                      <a:pt x="2164" y="2214"/>
                    </a:lnTo>
                    <a:lnTo>
                      <a:pt x="2164" y="2202"/>
                    </a:lnTo>
                    <a:lnTo>
                      <a:pt x="2160" y="2118"/>
                    </a:lnTo>
                    <a:lnTo>
                      <a:pt x="2157" y="2026"/>
                    </a:lnTo>
                    <a:lnTo>
                      <a:pt x="2153" y="1865"/>
                    </a:lnTo>
                    <a:lnTo>
                      <a:pt x="2142" y="1712"/>
                    </a:lnTo>
                    <a:lnTo>
                      <a:pt x="2128" y="1566"/>
                    </a:lnTo>
                    <a:lnTo>
                      <a:pt x="2106" y="1425"/>
                    </a:lnTo>
                    <a:lnTo>
                      <a:pt x="2091" y="1356"/>
                    </a:lnTo>
                    <a:lnTo>
                      <a:pt x="2077" y="1291"/>
                    </a:lnTo>
                    <a:lnTo>
                      <a:pt x="2059" y="1222"/>
                    </a:lnTo>
                    <a:lnTo>
                      <a:pt x="2037" y="1157"/>
                    </a:lnTo>
                    <a:lnTo>
                      <a:pt x="2012" y="1091"/>
                    </a:lnTo>
                    <a:lnTo>
                      <a:pt x="1983" y="1026"/>
                    </a:lnTo>
                    <a:lnTo>
                      <a:pt x="1954" y="965"/>
                    </a:lnTo>
                    <a:lnTo>
                      <a:pt x="1918" y="9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5" name="Freeform 8"/>
              <p:cNvSpPr>
                <a:spLocks/>
              </p:cNvSpPr>
              <p:nvPr/>
            </p:nvSpPr>
            <p:spPr bwMode="auto">
              <a:xfrm>
                <a:off x="1906" y="2263"/>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6" name="Freeform 9"/>
              <p:cNvSpPr>
                <a:spLocks/>
              </p:cNvSpPr>
              <p:nvPr/>
            </p:nvSpPr>
            <p:spPr bwMode="auto">
              <a:xfrm>
                <a:off x="1787" y="2198"/>
                <a:ext cx="474" cy="330"/>
              </a:xfrm>
              <a:custGeom>
                <a:avLst/>
                <a:gdLst>
                  <a:gd name="T0" fmla="*/ 470 w 474"/>
                  <a:gd name="T1" fmla="*/ 54 h 330"/>
                  <a:gd name="T2" fmla="*/ 474 w 474"/>
                  <a:gd name="T3" fmla="*/ 31 h 330"/>
                  <a:gd name="T4" fmla="*/ 474 w 474"/>
                  <a:gd name="T5" fmla="*/ 31 h 330"/>
                  <a:gd name="T6" fmla="*/ 474 w 474"/>
                  <a:gd name="T7" fmla="*/ 19 h 330"/>
                  <a:gd name="T8" fmla="*/ 467 w 474"/>
                  <a:gd name="T9" fmla="*/ 8 h 330"/>
                  <a:gd name="T10" fmla="*/ 459 w 474"/>
                  <a:gd name="T11" fmla="*/ 4 h 330"/>
                  <a:gd name="T12" fmla="*/ 438 w 474"/>
                  <a:gd name="T13" fmla="*/ 0 h 330"/>
                  <a:gd name="T14" fmla="*/ 412 w 474"/>
                  <a:gd name="T15" fmla="*/ 8 h 330"/>
                  <a:gd name="T16" fmla="*/ 394 w 474"/>
                  <a:gd name="T17" fmla="*/ 31 h 330"/>
                  <a:gd name="T18" fmla="*/ 329 w 474"/>
                  <a:gd name="T19" fmla="*/ 100 h 330"/>
                  <a:gd name="T20" fmla="*/ 253 w 474"/>
                  <a:gd name="T21" fmla="*/ 180 h 330"/>
                  <a:gd name="T22" fmla="*/ 213 w 474"/>
                  <a:gd name="T23" fmla="*/ 219 h 330"/>
                  <a:gd name="T24" fmla="*/ 203 w 474"/>
                  <a:gd name="T25" fmla="*/ 226 h 330"/>
                  <a:gd name="T26" fmla="*/ 184 w 474"/>
                  <a:gd name="T27" fmla="*/ 238 h 330"/>
                  <a:gd name="T28" fmla="*/ 166 w 474"/>
                  <a:gd name="T29" fmla="*/ 245 h 330"/>
                  <a:gd name="T30" fmla="*/ 127 w 474"/>
                  <a:gd name="T31" fmla="*/ 249 h 330"/>
                  <a:gd name="T32" fmla="*/ 108 w 474"/>
                  <a:gd name="T33" fmla="*/ 242 h 330"/>
                  <a:gd name="T34" fmla="*/ 87 w 474"/>
                  <a:gd name="T35" fmla="*/ 226 h 330"/>
                  <a:gd name="T36" fmla="*/ 83 w 474"/>
                  <a:gd name="T37" fmla="*/ 219 h 330"/>
                  <a:gd name="T38" fmla="*/ 72 w 474"/>
                  <a:gd name="T39" fmla="*/ 192 h 330"/>
                  <a:gd name="T40" fmla="*/ 72 w 474"/>
                  <a:gd name="T41" fmla="*/ 184 h 330"/>
                  <a:gd name="T42" fmla="*/ 72 w 474"/>
                  <a:gd name="T43" fmla="*/ 173 h 330"/>
                  <a:gd name="T44" fmla="*/ 87 w 474"/>
                  <a:gd name="T45" fmla="*/ 142 h 330"/>
                  <a:gd name="T46" fmla="*/ 87 w 474"/>
                  <a:gd name="T47" fmla="*/ 138 h 330"/>
                  <a:gd name="T48" fmla="*/ 94 w 474"/>
                  <a:gd name="T49" fmla="*/ 130 h 330"/>
                  <a:gd name="T50" fmla="*/ 98 w 474"/>
                  <a:gd name="T51" fmla="*/ 127 h 330"/>
                  <a:gd name="T52" fmla="*/ 98 w 474"/>
                  <a:gd name="T53" fmla="*/ 127 h 330"/>
                  <a:gd name="T54" fmla="*/ 98 w 474"/>
                  <a:gd name="T55" fmla="*/ 127 h 330"/>
                  <a:gd name="T56" fmla="*/ 108 w 474"/>
                  <a:gd name="T57" fmla="*/ 100 h 330"/>
                  <a:gd name="T58" fmla="*/ 98 w 474"/>
                  <a:gd name="T59" fmla="*/ 73 h 330"/>
                  <a:gd name="T60" fmla="*/ 87 w 474"/>
                  <a:gd name="T61" fmla="*/ 65 h 330"/>
                  <a:gd name="T62" fmla="*/ 58 w 474"/>
                  <a:gd name="T63" fmla="*/ 65 h 330"/>
                  <a:gd name="T64" fmla="*/ 47 w 474"/>
                  <a:gd name="T65" fmla="*/ 73 h 330"/>
                  <a:gd name="T66" fmla="*/ 33 w 474"/>
                  <a:gd name="T67" fmla="*/ 92 h 330"/>
                  <a:gd name="T68" fmla="*/ 14 w 474"/>
                  <a:gd name="T69" fmla="*/ 123 h 330"/>
                  <a:gd name="T70" fmla="*/ 11 w 474"/>
                  <a:gd name="T71" fmla="*/ 130 h 330"/>
                  <a:gd name="T72" fmla="*/ 0 w 474"/>
                  <a:gd name="T73" fmla="*/ 176 h 330"/>
                  <a:gd name="T74" fmla="*/ 0 w 474"/>
                  <a:gd name="T75" fmla="*/ 196 h 330"/>
                  <a:gd name="T76" fmla="*/ 0 w 474"/>
                  <a:gd name="T77" fmla="*/ 207 h 330"/>
                  <a:gd name="T78" fmla="*/ 11 w 474"/>
                  <a:gd name="T79" fmla="*/ 238 h 330"/>
                  <a:gd name="T80" fmla="*/ 36 w 474"/>
                  <a:gd name="T81" fmla="*/ 280 h 330"/>
                  <a:gd name="T82" fmla="*/ 51 w 474"/>
                  <a:gd name="T83" fmla="*/ 295 h 330"/>
                  <a:gd name="T84" fmla="*/ 76 w 474"/>
                  <a:gd name="T85" fmla="*/ 310 h 330"/>
                  <a:gd name="T86" fmla="*/ 101 w 474"/>
                  <a:gd name="T87" fmla="*/ 322 h 330"/>
                  <a:gd name="T88" fmla="*/ 159 w 474"/>
                  <a:gd name="T89" fmla="*/ 330 h 330"/>
                  <a:gd name="T90" fmla="*/ 177 w 474"/>
                  <a:gd name="T91" fmla="*/ 322 h 330"/>
                  <a:gd name="T92" fmla="*/ 235 w 474"/>
                  <a:gd name="T93" fmla="*/ 295 h 330"/>
                  <a:gd name="T94" fmla="*/ 239 w 474"/>
                  <a:gd name="T95" fmla="*/ 291 h 330"/>
                  <a:gd name="T96" fmla="*/ 271 w 474"/>
                  <a:gd name="T97" fmla="*/ 264 h 330"/>
                  <a:gd name="T98" fmla="*/ 307 w 474"/>
                  <a:gd name="T99" fmla="*/ 234 h 330"/>
                  <a:gd name="T100" fmla="*/ 391 w 474"/>
                  <a:gd name="T101" fmla="*/ 142 h 330"/>
                  <a:gd name="T102" fmla="*/ 416 w 474"/>
                  <a:gd name="T103" fmla="*/ 115 h 330"/>
                  <a:gd name="T104" fmla="*/ 467 w 474"/>
                  <a:gd name="T105" fmla="*/ 65 h 330"/>
                  <a:gd name="T106" fmla="*/ 467 w 474"/>
                  <a:gd name="T107" fmla="*/ 65 h 330"/>
                  <a:gd name="T108" fmla="*/ 470 w 474"/>
                  <a:gd name="T109" fmla="*/ 54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4"/>
                  <a:gd name="T166" fmla="*/ 0 h 330"/>
                  <a:gd name="T167" fmla="*/ 474 w 474"/>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4" h="330">
                    <a:moveTo>
                      <a:pt x="470" y="54"/>
                    </a:moveTo>
                    <a:lnTo>
                      <a:pt x="470" y="54"/>
                    </a:lnTo>
                    <a:lnTo>
                      <a:pt x="474" y="42"/>
                    </a:lnTo>
                    <a:lnTo>
                      <a:pt x="474" y="31"/>
                    </a:lnTo>
                    <a:lnTo>
                      <a:pt x="474" y="19"/>
                    </a:lnTo>
                    <a:lnTo>
                      <a:pt x="467" y="8"/>
                    </a:lnTo>
                    <a:lnTo>
                      <a:pt x="459" y="4"/>
                    </a:lnTo>
                    <a:lnTo>
                      <a:pt x="449" y="0"/>
                    </a:lnTo>
                    <a:lnTo>
                      <a:pt x="438" y="0"/>
                    </a:lnTo>
                    <a:lnTo>
                      <a:pt x="423" y="0"/>
                    </a:lnTo>
                    <a:lnTo>
                      <a:pt x="412" y="8"/>
                    </a:lnTo>
                    <a:lnTo>
                      <a:pt x="394" y="31"/>
                    </a:lnTo>
                    <a:lnTo>
                      <a:pt x="329" y="100"/>
                    </a:lnTo>
                    <a:lnTo>
                      <a:pt x="253" y="180"/>
                    </a:lnTo>
                    <a:lnTo>
                      <a:pt x="213" y="219"/>
                    </a:lnTo>
                    <a:lnTo>
                      <a:pt x="203" y="226"/>
                    </a:lnTo>
                    <a:lnTo>
                      <a:pt x="184" y="238"/>
                    </a:lnTo>
                    <a:lnTo>
                      <a:pt x="166" y="245"/>
                    </a:lnTo>
                    <a:lnTo>
                      <a:pt x="145" y="253"/>
                    </a:lnTo>
                    <a:lnTo>
                      <a:pt x="127" y="249"/>
                    </a:lnTo>
                    <a:lnTo>
                      <a:pt x="108" y="242"/>
                    </a:lnTo>
                    <a:lnTo>
                      <a:pt x="87" y="226"/>
                    </a:lnTo>
                    <a:lnTo>
                      <a:pt x="83" y="219"/>
                    </a:lnTo>
                    <a:lnTo>
                      <a:pt x="76" y="207"/>
                    </a:lnTo>
                    <a:lnTo>
                      <a:pt x="72" y="192"/>
                    </a:lnTo>
                    <a:lnTo>
                      <a:pt x="72" y="184"/>
                    </a:lnTo>
                    <a:lnTo>
                      <a:pt x="72" y="173"/>
                    </a:lnTo>
                    <a:lnTo>
                      <a:pt x="80" y="157"/>
                    </a:lnTo>
                    <a:lnTo>
                      <a:pt x="87" y="142"/>
                    </a:lnTo>
                    <a:lnTo>
                      <a:pt x="87" y="138"/>
                    </a:lnTo>
                    <a:lnTo>
                      <a:pt x="94" y="130"/>
                    </a:lnTo>
                    <a:lnTo>
                      <a:pt x="98" y="127"/>
                    </a:lnTo>
                    <a:lnTo>
                      <a:pt x="105" y="115"/>
                    </a:lnTo>
                    <a:lnTo>
                      <a:pt x="108" y="100"/>
                    </a:lnTo>
                    <a:lnTo>
                      <a:pt x="105" y="84"/>
                    </a:lnTo>
                    <a:lnTo>
                      <a:pt x="98" y="73"/>
                    </a:lnTo>
                    <a:lnTo>
                      <a:pt x="87" y="65"/>
                    </a:lnTo>
                    <a:lnTo>
                      <a:pt x="72" y="61"/>
                    </a:lnTo>
                    <a:lnTo>
                      <a:pt x="58" y="65"/>
                    </a:lnTo>
                    <a:lnTo>
                      <a:pt x="47" y="73"/>
                    </a:lnTo>
                    <a:lnTo>
                      <a:pt x="33" y="92"/>
                    </a:lnTo>
                    <a:lnTo>
                      <a:pt x="14" y="123"/>
                    </a:lnTo>
                    <a:lnTo>
                      <a:pt x="11" y="130"/>
                    </a:lnTo>
                    <a:lnTo>
                      <a:pt x="0" y="157"/>
                    </a:lnTo>
                    <a:lnTo>
                      <a:pt x="0" y="176"/>
                    </a:lnTo>
                    <a:lnTo>
                      <a:pt x="0" y="196"/>
                    </a:lnTo>
                    <a:lnTo>
                      <a:pt x="0" y="207"/>
                    </a:lnTo>
                    <a:lnTo>
                      <a:pt x="11" y="238"/>
                    </a:lnTo>
                    <a:lnTo>
                      <a:pt x="22" y="261"/>
                    </a:lnTo>
                    <a:lnTo>
                      <a:pt x="36" y="280"/>
                    </a:lnTo>
                    <a:lnTo>
                      <a:pt x="51" y="295"/>
                    </a:lnTo>
                    <a:lnTo>
                      <a:pt x="76" y="310"/>
                    </a:lnTo>
                    <a:lnTo>
                      <a:pt x="101" y="322"/>
                    </a:lnTo>
                    <a:lnTo>
                      <a:pt x="130" y="330"/>
                    </a:lnTo>
                    <a:lnTo>
                      <a:pt x="159" y="330"/>
                    </a:lnTo>
                    <a:lnTo>
                      <a:pt x="177" y="322"/>
                    </a:lnTo>
                    <a:lnTo>
                      <a:pt x="195" y="318"/>
                    </a:lnTo>
                    <a:lnTo>
                      <a:pt x="235" y="295"/>
                    </a:lnTo>
                    <a:lnTo>
                      <a:pt x="239" y="291"/>
                    </a:lnTo>
                    <a:lnTo>
                      <a:pt x="271" y="264"/>
                    </a:lnTo>
                    <a:lnTo>
                      <a:pt x="307" y="234"/>
                    </a:lnTo>
                    <a:lnTo>
                      <a:pt x="391" y="142"/>
                    </a:lnTo>
                    <a:lnTo>
                      <a:pt x="416" y="115"/>
                    </a:lnTo>
                    <a:lnTo>
                      <a:pt x="467" y="65"/>
                    </a:lnTo>
                    <a:lnTo>
                      <a:pt x="470" y="54"/>
                    </a:lnTo>
                    <a:close/>
                  </a:path>
                </a:pathLst>
              </a:custGeom>
              <a:solidFill>
                <a:srgbClr val="C12C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7" name="Freeform 10"/>
              <p:cNvSpPr>
                <a:spLocks/>
              </p:cNvSpPr>
              <p:nvPr/>
            </p:nvSpPr>
            <p:spPr bwMode="auto">
              <a:xfrm>
                <a:off x="2196" y="2194"/>
                <a:ext cx="65" cy="50"/>
              </a:xfrm>
              <a:custGeom>
                <a:avLst/>
                <a:gdLst>
                  <a:gd name="T0" fmla="*/ 54 w 65"/>
                  <a:gd name="T1" fmla="*/ 42 h 50"/>
                  <a:gd name="T2" fmla="*/ 54 w 65"/>
                  <a:gd name="T3" fmla="*/ 42 h 50"/>
                  <a:gd name="T4" fmla="*/ 61 w 65"/>
                  <a:gd name="T5" fmla="*/ 35 h 50"/>
                  <a:gd name="T6" fmla="*/ 65 w 65"/>
                  <a:gd name="T7" fmla="*/ 23 h 50"/>
                  <a:gd name="T8" fmla="*/ 65 w 65"/>
                  <a:gd name="T9" fmla="*/ 23 h 50"/>
                  <a:gd name="T10" fmla="*/ 58 w 65"/>
                  <a:gd name="T11" fmla="*/ 12 h 50"/>
                  <a:gd name="T12" fmla="*/ 58 w 65"/>
                  <a:gd name="T13" fmla="*/ 12 h 50"/>
                  <a:gd name="T14" fmla="*/ 43 w 65"/>
                  <a:gd name="T15" fmla="*/ 4 h 50"/>
                  <a:gd name="T16" fmla="*/ 32 w 65"/>
                  <a:gd name="T17" fmla="*/ 0 h 50"/>
                  <a:gd name="T18" fmla="*/ 18 w 65"/>
                  <a:gd name="T19" fmla="*/ 4 h 50"/>
                  <a:gd name="T20" fmla="*/ 11 w 65"/>
                  <a:gd name="T21" fmla="*/ 12 h 50"/>
                  <a:gd name="T22" fmla="*/ 11 w 65"/>
                  <a:gd name="T23" fmla="*/ 12 h 50"/>
                  <a:gd name="T24" fmla="*/ 3 w 65"/>
                  <a:gd name="T25" fmla="*/ 19 h 50"/>
                  <a:gd name="T26" fmla="*/ 0 w 65"/>
                  <a:gd name="T27" fmla="*/ 27 h 50"/>
                  <a:gd name="T28" fmla="*/ 0 w 65"/>
                  <a:gd name="T29" fmla="*/ 27 h 50"/>
                  <a:gd name="T30" fmla="*/ 7 w 65"/>
                  <a:gd name="T31" fmla="*/ 39 h 50"/>
                  <a:gd name="T32" fmla="*/ 7 w 65"/>
                  <a:gd name="T33" fmla="*/ 39 h 50"/>
                  <a:gd name="T34" fmla="*/ 21 w 65"/>
                  <a:gd name="T35" fmla="*/ 46 h 50"/>
                  <a:gd name="T36" fmla="*/ 32 w 65"/>
                  <a:gd name="T37" fmla="*/ 50 h 50"/>
                  <a:gd name="T38" fmla="*/ 43 w 65"/>
                  <a:gd name="T39" fmla="*/ 46 h 50"/>
                  <a:gd name="T40" fmla="*/ 54 w 65"/>
                  <a:gd name="T41" fmla="*/ 42 h 50"/>
                  <a:gd name="T42" fmla="*/ 54 w 65"/>
                  <a:gd name="T43" fmla="*/ 42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
                  <a:gd name="T67" fmla="*/ 0 h 50"/>
                  <a:gd name="T68" fmla="*/ 65 w 65"/>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 h="50">
                    <a:moveTo>
                      <a:pt x="54" y="42"/>
                    </a:moveTo>
                    <a:lnTo>
                      <a:pt x="54" y="42"/>
                    </a:lnTo>
                    <a:lnTo>
                      <a:pt x="61" y="35"/>
                    </a:lnTo>
                    <a:lnTo>
                      <a:pt x="65" y="23"/>
                    </a:lnTo>
                    <a:lnTo>
                      <a:pt x="58" y="12"/>
                    </a:lnTo>
                    <a:lnTo>
                      <a:pt x="43" y="4"/>
                    </a:lnTo>
                    <a:lnTo>
                      <a:pt x="32" y="0"/>
                    </a:lnTo>
                    <a:lnTo>
                      <a:pt x="18" y="4"/>
                    </a:lnTo>
                    <a:lnTo>
                      <a:pt x="11" y="12"/>
                    </a:lnTo>
                    <a:lnTo>
                      <a:pt x="3" y="19"/>
                    </a:lnTo>
                    <a:lnTo>
                      <a:pt x="0" y="27"/>
                    </a:lnTo>
                    <a:lnTo>
                      <a:pt x="7" y="39"/>
                    </a:lnTo>
                    <a:lnTo>
                      <a:pt x="21" y="46"/>
                    </a:lnTo>
                    <a:lnTo>
                      <a:pt x="32" y="50"/>
                    </a:lnTo>
                    <a:lnTo>
                      <a:pt x="43" y="46"/>
                    </a:lnTo>
                    <a:lnTo>
                      <a:pt x="54" y="42"/>
                    </a:lnTo>
                    <a:close/>
                  </a:path>
                </a:pathLst>
              </a:custGeom>
              <a:solidFill>
                <a:srgbClr val="E278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8" name="Freeform 11"/>
              <p:cNvSpPr>
                <a:spLocks/>
              </p:cNvSpPr>
              <p:nvPr/>
            </p:nvSpPr>
            <p:spPr bwMode="auto">
              <a:xfrm>
                <a:off x="1830" y="2259"/>
                <a:ext cx="123" cy="207"/>
              </a:xfrm>
              <a:custGeom>
                <a:avLst/>
                <a:gdLst>
                  <a:gd name="T0" fmla="*/ 84 w 123"/>
                  <a:gd name="T1" fmla="*/ 188 h 207"/>
                  <a:gd name="T2" fmla="*/ 44 w 123"/>
                  <a:gd name="T3" fmla="*/ 165 h 207"/>
                  <a:gd name="T4" fmla="*/ 33 w 123"/>
                  <a:gd name="T5" fmla="*/ 146 h 207"/>
                  <a:gd name="T6" fmla="*/ 29 w 123"/>
                  <a:gd name="T7" fmla="*/ 131 h 207"/>
                  <a:gd name="T8" fmla="*/ 29 w 123"/>
                  <a:gd name="T9" fmla="*/ 123 h 207"/>
                  <a:gd name="T10" fmla="*/ 29 w 123"/>
                  <a:gd name="T11" fmla="*/ 112 h 207"/>
                  <a:gd name="T12" fmla="*/ 44 w 123"/>
                  <a:gd name="T13" fmla="*/ 81 h 207"/>
                  <a:gd name="T14" fmla="*/ 44 w 123"/>
                  <a:gd name="T15" fmla="*/ 77 h 207"/>
                  <a:gd name="T16" fmla="*/ 51 w 123"/>
                  <a:gd name="T17" fmla="*/ 69 h 207"/>
                  <a:gd name="T18" fmla="*/ 55 w 123"/>
                  <a:gd name="T19" fmla="*/ 66 h 207"/>
                  <a:gd name="T20" fmla="*/ 55 w 123"/>
                  <a:gd name="T21" fmla="*/ 66 h 207"/>
                  <a:gd name="T22" fmla="*/ 55 w 123"/>
                  <a:gd name="T23" fmla="*/ 66 h 207"/>
                  <a:gd name="T24" fmla="*/ 65 w 123"/>
                  <a:gd name="T25" fmla="*/ 39 h 207"/>
                  <a:gd name="T26" fmla="*/ 55 w 123"/>
                  <a:gd name="T27" fmla="*/ 12 h 207"/>
                  <a:gd name="T28" fmla="*/ 44 w 123"/>
                  <a:gd name="T29" fmla="*/ 4 h 207"/>
                  <a:gd name="T30" fmla="*/ 15 w 123"/>
                  <a:gd name="T31" fmla="*/ 4 h 207"/>
                  <a:gd name="T32" fmla="*/ 4 w 123"/>
                  <a:gd name="T33" fmla="*/ 12 h 207"/>
                  <a:gd name="T34" fmla="*/ 0 w 123"/>
                  <a:gd name="T35" fmla="*/ 16 h 207"/>
                  <a:gd name="T36" fmla="*/ 26 w 123"/>
                  <a:gd name="T37" fmla="*/ 27 h 207"/>
                  <a:gd name="T38" fmla="*/ 33 w 123"/>
                  <a:gd name="T39" fmla="*/ 39 h 207"/>
                  <a:gd name="T40" fmla="*/ 37 w 123"/>
                  <a:gd name="T41" fmla="*/ 66 h 207"/>
                  <a:gd name="T42" fmla="*/ 29 w 123"/>
                  <a:gd name="T43" fmla="*/ 77 h 207"/>
                  <a:gd name="T44" fmla="*/ 26 w 123"/>
                  <a:gd name="T45" fmla="*/ 81 h 207"/>
                  <a:gd name="T46" fmla="*/ 26 w 123"/>
                  <a:gd name="T47" fmla="*/ 81 h 207"/>
                  <a:gd name="T48" fmla="*/ 22 w 123"/>
                  <a:gd name="T49" fmla="*/ 85 h 207"/>
                  <a:gd name="T50" fmla="*/ 15 w 123"/>
                  <a:gd name="T51" fmla="*/ 92 h 207"/>
                  <a:gd name="T52" fmla="*/ 8 w 123"/>
                  <a:gd name="T53" fmla="*/ 108 h 207"/>
                  <a:gd name="T54" fmla="*/ 0 w 123"/>
                  <a:gd name="T55" fmla="*/ 127 h 207"/>
                  <a:gd name="T56" fmla="*/ 0 w 123"/>
                  <a:gd name="T57" fmla="*/ 135 h 207"/>
                  <a:gd name="T58" fmla="*/ 0 w 123"/>
                  <a:gd name="T59" fmla="*/ 146 h 207"/>
                  <a:gd name="T60" fmla="*/ 15 w 123"/>
                  <a:gd name="T61" fmla="*/ 181 h 207"/>
                  <a:gd name="T62" fmla="*/ 37 w 123"/>
                  <a:gd name="T63" fmla="*/ 196 h 207"/>
                  <a:gd name="T64" fmla="*/ 55 w 123"/>
                  <a:gd name="T65" fmla="*/ 203 h 207"/>
                  <a:gd name="T66" fmla="*/ 94 w 123"/>
                  <a:gd name="T67" fmla="*/ 200 h 207"/>
                  <a:gd name="T68" fmla="*/ 123 w 123"/>
                  <a:gd name="T69" fmla="*/ 188 h 207"/>
                  <a:gd name="T70" fmla="*/ 102 w 123"/>
                  <a:gd name="T71" fmla="*/ 192 h 207"/>
                  <a:gd name="T72" fmla="*/ 84 w 123"/>
                  <a:gd name="T73" fmla="*/ 188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07"/>
                  <a:gd name="T113" fmla="*/ 123 w 123"/>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07">
                    <a:moveTo>
                      <a:pt x="84" y="188"/>
                    </a:moveTo>
                    <a:lnTo>
                      <a:pt x="84" y="188"/>
                    </a:lnTo>
                    <a:lnTo>
                      <a:pt x="65" y="181"/>
                    </a:lnTo>
                    <a:lnTo>
                      <a:pt x="44" y="165"/>
                    </a:lnTo>
                    <a:lnTo>
                      <a:pt x="33" y="146"/>
                    </a:lnTo>
                    <a:lnTo>
                      <a:pt x="29" y="131"/>
                    </a:lnTo>
                    <a:lnTo>
                      <a:pt x="29" y="123"/>
                    </a:lnTo>
                    <a:lnTo>
                      <a:pt x="29" y="112"/>
                    </a:lnTo>
                    <a:lnTo>
                      <a:pt x="37" y="92"/>
                    </a:lnTo>
                    <a:lnTo>
                      <a:pt x="44" y="81"/>
                    </a:lnTo>
                    <a:lnTo>
                      <a:pt x="44" y="77"/>
                    </a:lnTo>
                    <a:lnTo>
                      <a:pt x="51" y="69"/>
                    </a:lnTo>
                    <a:lnTo>
                      <a:pt x="55" y="66"/>
                    </a:lnTo>
                    <a:lnTo>
                      <a:pt x="62" y="54"/>
                    </a:lnTo>
                    <a:lnTo>
                      <a:pt x="65" y="39"/>
                    </a:lnTo>
                    <a:lnTo>
                      <a:pt x="62" y="23"/>
                    </a:lnTo>
                    <a:lnTo>
                      <a:pt x="55" y="12"/>
                    </a:lnTo>
                    <a:lnTo>
                      <a:pt x="44" y="4"/>
                    </a:lnTo>
                    <a:lnTo>
                      <a:pt x="29" y="0"/>
                    </a:lnTo>
                    <a:lnTo>
                      <a:pt x="15" y="4"/>
                    </a:lnTo>
                    <a:lnTo>
                      <a:pt x="4" y="12"/>
                    </a:lnTo>
                    <a:lnTo>
                      <a:pt x="0" y="16"/>
                    </a:lnTo>
                    <a:lnTo>
                      <a:pt x="15" y="20"/>
                    </a:lnTo>
                    <a:lnTo>
                      <a:pt x="26" y="27"/>
                    </a:lnTo>
                    <a:lnTo>
                      <a:pt x="33" y="39"/>
                    </a:lnTo>
                    <a:lnTo>
                      <a:pt x="37" y="50"/>
                    </a:lnTo>
                    <a:lnTo>
                      <a:pt x="37" y="66"/>
                    </a:lnTo>
                    <a:lnTo>
                      <a:pt x="29" y="77"/>
                    </a:lnTo>
                    <a:lnTo>
                      <a:pt x="26" y="81"/>
                    </a:lnTo>
                    <a:lnTo>
                      <a:pt x="22" y="85"/>
                    </a:lnTo>
                    <a:lnTo>
                      <a:pt x="15" y="92"/>
                    </a:lnTo>
                    <a:lnTo>
                      <a:pt x="8" y="108"/>
                    </a:lnTo>
                    <a:lnTo>
                      <a:pt x="0" y="127"/>
                    </a:lnTo>
                    <a:lnTo>
                      <a:pt x="0" y="135"/>
                    </a:lnTo>
                    <a:lnTo>
                      <a:pt x="0" y="146"/>
                    </a:lnTo>
                    <a:lnTo>
                      <a:pt x="4" y="161"/>
                    </a:lnTo>
                    <a:lnTo>
                      <a:pt x="15" y="181"/>
                    </a:lnTo>
                    <a:lnTo>
                      <a:pt x="37" y="196"/>
                    </a:lnTo>
                    <a:lnTo>
                      <a:pt x="55" y="203"/>
                    </a:lnTo>
                    <a:lnTo>
                      <a:pt x="73" y="207"/>
                    </a:lnTo>
                    <a:lnTo>
                      <a:pt x="94" y="200"/>
                    </a:lnTo>
                    <a:lnTo>
                      <a:pt x="123" y="188"/>
                    </a:lnTo>
                    <a:lnTo>
                      <a:pt x="102" y="192"/>
                    </a:lnTo>
                    <a:lnTo>
                      <a:pt x="84" y="188"/>
                    </a:lnTo>
                    <a:close/>
                  </a:path>
                </a:pathLst>
              </a:custGeom>
              <a:solidFill>
                <a:srgbClr val="E278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9" name="Freeform 12"/>
              <p:cNvSpPr>
                <a:spLocks/>
              </p:cNvSpPr>
              <p:nvPr/>
            </p:nvSpPr>
            <p:spPr bwMode="auto">
              <a:xfrm>
                <a:off x="2228" y="800"/>
                <a:ext cx="1426" cy="1433"/>
              </a:xfrm>
              <a:custGeom>
                <a:avLst/>
                <a:gdLst>
                  <a:gd name="T0" fmla="*/ 26 w 1426"/>
                  <a:gd name="T1" fmla="*/ 1429 h 1433"/>
                  <a:gd name="T2" fmla="*/ 1212 w 1426"/>
                  <a:gd name="T3" fmla="*/ 241 h 1433"/>
                  <a:gd name="T4" fmla="*/ 1422 w 1426"/>
                  <a:gd name="T5" fmla="*/ 15 h 1433"/>
                  <a:gd name="T6" fmla="*/ 1422 w 1426"/>
                  <a:gd name="T7" fmla="*/ 15 h 1433"/>
                  <a:gd name="T8" fmla="*/ 1426 w 1426"/>
                  <a:gd name="T9" fmla="*/ 8 h 1433"/>
                  <a:gd name="T10" fmla="*/ 1422 w 1426"/>
                  <a:gd name="T11" fmla="*/ 4 h 1433"/>
                  <a:gd name="T12" fmla="*/ 1422 w 1426"/>
                  <a:gd name="T13" fmla="*/ 4 h 1433"/>
                  <a:gd name="T14" fmla="*/ 1419 w 1426"/>
                  <a:gd name="T15" fmla="*/ 0 h 1433"/>
                  <a:gd name="T16" fmla="*/ 1415 w 1426"/>
                  <a:gd name="T17" fmla="*/ 4 h 1433"/>
                  <a:gd name="T18" fmla="*/ 1191 w 1426"/>
                  <a:gd name="T19" fmla="*/ 214 h 1433"/>
                  <a:gd name="T20" fmla="*/ 4 w 1426"/>
                  <a:gd name="T21" fmla="*/ 1402 h 1433"/>
                  <a:gd name="T22" fmla="*/ 4 w 1426"/>
                  <a:gd name="T23" fmla="*/ 1402 h 1433"/>
                  <a:gd name="T24" fmla="*/ 0 w 1426"/>
                  <a:gd name="T25" fmla="*/ 1410 h 1433"/>
                  <a:gd name="T26" fmla="*/ 0 w 1426"/>
                  <a:gd name="T27" fmla="*/ 1413 h 1433"/>
                  <a:gd name="T28" fmla="*/ 8 w 1426"/>
                  <a:gd name="T29" fmla="*/ 1425 h 1433"/>
                  <a:gd name="T30" fmla="*/ 8 w 1426"/>
                  <a:gd name="T31" fmla="*/ 1425 h 1433"/>
                  <a:gd name="T32" fmla="*/ 15 w 1426"/>
                  <a:gd name="T33" fmla="*/ 1433 h 1433"/>
                  <a:gd name="T34" fmla="*/ 22 w 1426"/>
                  <a:gd name="T35" fmla="*/ 1433 h 1433"/>
                  <a:gd name="T36" fmla="*/ 26 w 1426"/>
                  <a:gd name="T37" fmla="*/ 1429 h 1433"/>
                  <a:gd name="T38" fmla="*/ 26 w 1426"/>
                  <a:gd name="T39" fmla="*/ 1429 h 143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26"/>
                  <a:gd name="T61" fmla="*/ 0 h 1433"/>
                  <a:gd name="T62" fmla="*/ 1426 w 1426"/>
                  <a:gd name="T63" fmla="*/ 1433 h 143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26" h="1433">
                    <a:moveTo>
                      <a:pt x="26" y="1429"/>
                    </a:moveTo>
                    <a:lnTo>
                      <a:pt x="1212" y="241"/>
                    </a:lnTo>
                    <a:lnTo>
                      <a:pt x="1422" y="15"/>
                    </a:lnTo>
                    <a:lnTo>
                      <a:pt x="1426" y="8"/>
                    </a:lnTo>
                    <a:lnTo>
                      <a:pt x="1422" y="4"/>
                    </a:lnTo>
                    <a:lnTo>
                      <a:pt x="1419" y="0"/>
                    </a:lnTo>
                    <a:lnTo>
                      <a:pt x="1415" y="4"/>
                    </a:lnTo>
                    <a:lnTo>
                      <a:pt x="1191" y="214"/>
                    </a:lnTo>
                    <a:lnTo>
                      <a:pt x="4" y="1402"/>
                    </a:lnTo>
                    <a:lnTo>
                      <a:pt x="0" y="1410"/>
                    </a:lnTo>
                    <a:lnTo>
                      <a:pt x="0" y="1413"/>
                    </a:lnTo>
                    <a:lnTo>
                      <a:pt x="8" y="1425"/>
                    </a:lnTo>
                    <a:lnTo>
                      <a:pt x="15" y="1433"/>
                    </a:lnTo>
                    <a:lnTo>
                      <a:pt x="22" y="1433"/>
                    </a:lnTo>
                    <a:lnTo>
                      <a:pt x="26" y="14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0" name="Freeform 13"/>
              <p:cNvSpPr>
                <a:spLocks/>
              </p:cNvSpPr>
              <p:nvPr/>
            </p:nvSpPr>
            <p:spPr bwMode="auto">
              <a:xfrm>
                <a:off x="2243" y="804"/>
                <a:ext cx="1404" cy="1425"/>
              </a:xfrm>
              <a:custGeom>
                <a:avLst/>
                <a:gdLst>
                  <a:gd name="T0" fmla="*/ 1396 w 1404"/>
                  <a:gd name="T1" fmla="*/ 0 h 1425"/>
                  <a:gd name="T2" fmla="*/ 1186 w 1404"/>
                  <a:gd name="T3" fmla="*/ 226 h 1425"/>
                  <a:gd name="T4" fmla="*/ 3 w 1404"/>
                  <a:gd name="T5" fmla="*/ 1413 h 1425"/>
                  <a:gd name="T6" fmla="*/ 3 w 1404"/>
                  <a:gd name="T7" fmla="*/ 1413 h 1425"/>
                  <a:gd name="T8" fmla="*/ 0 w 1404"/>
                  <a:gd name="T9" fmla="*/ 1421 h 1425"/>
                  <a:gd name="T10" fmla="*/ 0 w 1404"/>
                  <a:gd name="T11" fmla="*/ 1425 h 1425"/>
                  <a:gd name="T12" fmla="*/ 3 w 1404"/>
                  <a:gd name="T13" fmla="*/ 1425 h 1425"/>
                  <a:gd name="T14" fmla="*/ 7 w 1404"/>
                  <a:gd name="T15" fmla="*/ 1421 h 1425"/>
                  <a:gd name="T16" fmla="*/ 1194 w 1404"/>
                  <a:gd name="T17" fmla="*/ 233 h 1425"/>
                  <a:gd name="T18" fmla="*/ 1404 w 1404"/>
                  <a:gd name="T19" fmla="*/ 7 h 1425"/>
                  <a:gd name="T20" fmla="*/ 1404 w 1404"/>
                  <a:gd name="T21" fmla="*/ 7 h 1425"/>
                  <a:gd name="T22" fmla="*/ 1404 w 1404"/>
                  <a:gd name="T23" fmla="*/ 4 h 1425"/>
                  <a:gd name="T24" fmla="*/ 1404 w 1404"/>
                  <a:gd name="T25" fmla="*/ 0 h 1425"/>
                  <a:gd name="T26" fmla="*/ 1396 w 1404"/>
                  <a:gd name="T27" fmla="*/ 0 h 1425"/>
                  <a:gd name="T28" fmla="*/ 1396 w 1404"/>
                  <a:gd name="T29" fmla="*/ 0 h 14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4"/>
                  <a:gd name="T46" fmla="*/ 0 h 1425"/>
                  <a:gd name="T47" fmla="*/ 1404 w 1404"/>
                  <a:gd name="T48" fmla="*/ 1425 h 14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4" h="1425">
                    <a:moveTo>
                      <a:pt x="1396" y="0"/>
                    </a:moveTo>
                    <a:lnTo>
                      <a:pt x="1186" y="226"/>
                    </a:lnTo>
                    <a:lnTo>
                      <a:pt x="3" y="1413"/>
                    </a:lnTo>
                    <a:lnTo>
                      <a:pt x="0" y="1421"/>
                    </a:lnTo>
                    <a:lnTo>
                      <a:pt x="0" y="1425"/>
                    </a:lnTo>
                    <a:lnTo>
                      <a:pt x="3" y="1425"/>
                    </a:lnTo>
                    <a:lnTo>
                      <a:pt x="7" y="1421"/>
                    </a:lnTo>
                    <a:lnTo>
                      <a:pt x="1194" y="233"/>
                    </a:lnTo>
                    <a:lnTo>
                      <a:pt x="1404" y="7"/>
                    </a:lnTo>
                    <a:lnTo>
                      <a:pt x="1404" y="4"/>
                    </a:lnTo>
                    <a:lnTo>
                      <a:pt x="1404" y="0"/>
                    </a:lnTo>
                    <a:lnTo>
                      <a:pt x="1396"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1" name="Freeform 14"/>
              <p:cNvSpPr>
                <a:spLocks/>
              </p:cNvSpPr>
              <p:nvPr/>
            </p:nvSpPr>
            <p:spPr bwMode="auto">
              <a:xfrm>
                <a:off x="2228" y="800"/>
                <a:ext cx="1426" cy="1429"/>
              </a:xfrm>
              <a:custGeom>
                <a:avLst/>
                <a:gdLst>
                  <a:gd name="T0" fmla="*/ 8 w 1426"/>
                  <a:gd name="T1" fmla="*/ 1410 h 1429"/>
                  <a:gd name="T2" fmla="*/ 1194 w 1426"/>
                  <a:gd name="T3" fmla="*/ 218 h 1429"/>
                  <a:gd name="T4" fmla="*/ 1419 w 1426"/>
                  <a:gd name="T5" fmla="*/ 8 h 1429"/>
                  <a:gd name="T6" fmla="*/ 1419 w 1426"/>
                  <a:gd name="T7" fmla="*/ 8 h 1429"/>
                  <a:gd name="T8" fmla="*/ 1426 w 1426"/>
                  <a:gd name="T9" fmla="*/ 8 h 1429"/>
                  <a:gd name="T10" fmla="*/ 1426 w 1426"/>
                  <a:gd name="T11" fmla="*/ 8 h 1429"/>
                  <a:gd name="T12" fmla="*/ 1422 w 1426"/>
                  <a:gd name="T13" fmla="*/ 4 h 1429"/>
                  <a:gd name="T14" fmla="*/ 1422 w 1426"/>
                  <a:gd name="T15" fmla="*/ 4 h 1429"/>
                  <a:gd name="T16" fmla="*/ 1419 w 1426"/>
                  <a:gd name="T17" fmla="*/ 0 h 1429"/>
                  <a:gd name="T18" fmla="*/ 1415 w 1426"/>
                  <a:gd name="T19" fmla="*/ 4 h 1429"/>
                  <a:gd name="T20" fmla="*/ 1191 w 1426"/>
                  <a:gd name="T21" fmla="*/ 214 h 1429"/>
                  <a:gd name="T22" fmla="*/ 4 w 1426"/>
                  <a:gd name="T23" fmla="*/ 1402 h 1429"/>
                  <a:gd name="T24" fmla="*/ 4 w 1426"/>
                  <a:gd name="T25" fmla="*/ 1402 h 1429"/>
                  <a:gd name="T26" fmla="*/ 0 w 1426"/>
                  <a:gd name="T27" fmla="*/ 1410 h 1429"/>
                  <a:gd name="T28" fmla="*/ 0 w 1426"/>
                  <a:gd name="T29" fmla="*/ 1413 h 1429"/>
                  <a:gd name="T30" fmla="*/ 8 w 1426"/>
                  <a:gd name="T31" fmla="*/ 1425 h 1429"/>
                  <a:gd name="T32" fmla="*/ 8 w 1426"/>
                  <a:gd name="T33" fmla="*/ 1425 h 1429"/>
                  <a:gd name="T34" fmla="*/ 11 w 1426"/>
                  <a:gd name="T35" fmla="*/ 1429 h 1429"/>
                  <a:gd name="T36" fmla="*/ 11 w 1426"/>
                  <a:gd name="T37" fmla="*/ 1429 h 1429"/>
                  <a:gd name="T38" fmla="*/ 4 w 1426"/>
                  <a:gd name="T39" fmla="*/ 1417 h 1429"/>
                  <a:gd name="T40" fmla="*/ 4 w 1426"/>
                  <a:gd name="T41" fmla="*/ 1413 h 1429"/>
                  <a:gd name="T42" fmla="*/ 8 w 1426"/>
                  <a:gd name="T43" fmla="*/ 1410 h 1429"/>
                  <a:gd name="T44" fmla="*/ 8 w 1426"/>
                  <a:gd name="T45" fmla="*/ 1410 h 1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26"/>
                  <a:gd name="T70" fmla="*/ 0 h 1429"/>
                  <a:gd name="T71" fmla="*/ 1426 w 1426"/>
                  <a:gd name="T72" fmla="*/ 1429 h 1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26" h="1429">
                    <a:moveTo>
                      <a:pt x="8" y="1410"/>
                    </a:moveTo>
                    <a:lnTo>
                      <a:pt x="1194" y="218"/>
                    </a:lnTo>
                    <a:lnTo>
                      <a:pt x="1419" y="8"/>
                    </a:lnTo>
                    <a:lnTo>
                      <a:pt x="1426" y="8"/>
                    </a:lnTo>
                    <a:lnTo>
                      <a:pt x="1422" y="4"/>
                    </a:lnTo>
                    <a:lnTo>
                      <a:pt x="1419" y="0"/>
                    </a:lnTo>
                    <a:lnTo>
                      <a:pt x="1415" y="4"/>
                    </a:lnTo>
                    <a:lnTo>
                      <a:pt x="1191" y="214"/>
                    </a:lnTo>
                    <a:lnTo>
                      <a:pt x="4" y="1402"/>
                    </a:lnTo>
                    <a:lnTo>
                      <a:pt x="0" y="1410"/>
                    </a:lnTo>
                    <a:lnTo>
                      <a:pt x="0" y="1413"/>
                    </a:lnTo>
                    <a:lnTo>
                      <a:pt x="8" y="1425"/>
                    </a:lnTo>
                    <a:lnTo>
                      <a:pt x="11" y="1429"/>
                    </a:lnTo>
                    <a:lnTo>
                      <a:pt x="4" y="1417"/>
                    </a:lnTo>
                    <a:lnTo>
                      <a:pt x="4" y="1413"/>
                    </a:lnTo>
                    <a:lnTo>
                      <a:pt x="8" y="141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2" name="Freeform 15"/>
              <p:cNvSpPr>
                <a:spLocks/>
              </p:cNvSpPr>
              <p:nvPr/>
            </p:nvSpPr>
            <p:spPr bwMode="auto">
              <a:xfrm>
                <a:off x="1924" y="493"/>
                <a:ext cx="1983" cy="2176"/>
              </a:xfrm>
              <a:custGeom>
                <a:avLst/>
                <a:gdLst>
                  <a:gd name="T0" fmla="*/ 1976 w 1983"/>
                  <a:gd name="T1" fmla="*/ 2000 h 2176"/>
                  <a:gd name="T2" fmla="*/ 1958 w 1983"/>
                  <a:gd name="T3" fmla="*/ 1678 h 2176"/>
                  <a:gd name="T4" fmla="*/ 1936 w 1983"/>
                  <a:gd name="T5" fmla="*/ 1483 h 2176"/>
                  <a:gd name="T6" fmla="*/ 1900 w 1983"/>
                  <a:gd name="T7" fmla="*/ 1295 h 2176"/>
                  <a:gd name="T8" fmla="*/ 1849 w 1983"/>
                  <a:gd name="T9" fmla="*/ 1123 h 2176"/>
                  <a:gd name="T10" fmla="*/ 1780 w 1983"/>
                  <a:gd name="T11" fmla="*/ 954 h 2176"/>
                  <a:gd name="T12" fmla="*/ 1683 w 1983"/>
                  <a:gd name="T13" fmla="*/ 790 h 2176"/>
                  <a:gd name="T14" fmla="*/ 1563 w 1983"/>
                  <a:gd name="T15" fmla="*/ 629 h 2176"/>
                  <a:gd name="T16" fmla="*/ 1491 w 1983"/>
                  <a:gd name="T17" fmla="*/ 548 h 2176"/>
                  <a:gd name="T18" fmla="*/ 1325 w 1983"/>
                  <a:gd name="T19" fmla="*/ 391 h 2176"/>
                  <a:gd name="T20" fmla="*/ 1158 w 1983"/>
                  <a:gd name="T21" fmla="*/ 265 h 2176"/>
                  <a:gd name="T22" fmla="*/ 995 w 1983"/>
                  <a:gd name="T23" fmla="*/ 169 h 2176"/>
                  <a:gd name="T24" fmla="*/ 833 w 1983"/>
                  <a:gd name="T25" fmla="*/ 96 h 2176"/>
                  <a:gd name="T26" fmla="*/ 666 w 1983"/>
                  <a:gd name="T27" fmla="*/ 50 h 2176"/>
                  <a:gd name="T28" fmla="*/ 500 w 1983"/>
                  <a:gd name="T29" fmla="*/ 20 h 2176"/>
                  <a:gd name="T30" fmla="*/ 333 w 1983"/>
                  <a:gd name="T31" fmla="*/ 4 h 2176"/>
                  <a:gd name="T32" fmla="*/ 160 w 1983"/>
                  <a:gd name="T33" fmla="*/ 0 h 2176"/>
                  <a:gd name="T34" fmla="*/ 167 w 1983"/>
                  <a:gd name="T35" fmla="*/ 4 h 2176"/>
                  <a:gd name="T36" fmla="*/ 185 w 1983"/>
                  <a:gd name="T37" fmla="*/ 31 h 2176"/>
                  <a:gd name="T38" fmla="*/ 185 w 1983"/>
                  <a:gd name="T39" fmla="*/ 58 h 2176"/>
                  <a:gd name="T40" fmla="*/ 174 w 1983"/>
                  <a:gd name="T41" fmla="*/ 92 h 2176"/>
                  <a:gd name="T42" fmla="*/ 145 w 1983"/>
                  <a:gd name="T43" fmla="*/ 135 h 2176"/>
                  <a:gd name="T44" fmla="*/ 87 w 1983"/>
                  <a:gd name="T45" fmla="*/ 184 h 2176"/>
                  <a:gd name="T46" fmla="*/ 0 w 1983"/>
                  <a:gd name="T47" fmla="*/ 242 h 2176"/>
                  <a:gd name="T48" fmla="*/ 29 w 1983"/>
                  <a:gd name="T49" fmla="*/ 249 h 2176"/>
                  <a:gd name="T50" fmla="*/ 80 w 1983"/>
                  <a:gd name="T51" fmla="*/ 276 h 2176"/>
                  <a:gd name="T52" fmla="*/ 131 w 1983"/>
                  <a:gd name="T53" fmla="*/ 311 h 2176"/>
                  <a:gd name="T54" fmla="*/ 199 w 1983"/>
                  <a:gd name="T55" fmla="*/ 387 h 2176"/>
                  <a:gd name="T56" fmla="*/ 283 w 1983"/>
                  <a:gd name="T57" fmla="*/ 510 h 2176"/>
                  <a:gd name="T58" fmla="*/ 348 w 1983"/>
                  <a:gd name="T59" fmla="*/ 648 h 2176"/>
                  <a:gd name="T60" fmla="*/ 402 w 1983"/>
                  <a:gd name="T61" fmla="*/ 786 h 2176"/>
                  <a:gd name="T62" fmla="*/ 464 w 1983"/>
                  <a:gd name="T63" fmla="*/ 1004 h 2176"/>
                  <a:gd name="T64" fmla="*/ 474 w 1983"/>
                  <a:gd name="T65" fmla="*/ 1054 h 2176"/>
                  <a:gd name="T66" fmla="*/ 630 w 1983"/>
                  <a:gd name="T67" fmla="*/ 1177 h 2176"/>
                  <a:gd name="T68" fmla="*/ 786 w 1983"/>
                  <a:gd name="T69" fmla="*/ 1311 h 2176"/>
                  <a:gd name="T70" fmla="*/ 1064 w 1983"/>
                  <a:gd name="T71" fmla="*/ 1586 h 2176"/>
                  <a:gd name="T72" fmla="*/ 1274 w 1983"/>
                  <a:gd name="T73" fmla="*/ 1816 h 2176"/>
                  <a:gd name="T74" fmla="*/ 1368 w 1983"/>
                  <a:gd name="T75" fmla="*/ 1943 h 2176"/>
                  <a:gd name="T76" fmla="*/ 1426 w 1983"/>
                  <a:gd name="T77" fmla="*/ 1947 h 2176"/>
                  <a:gd name="T78" fmla="*/ 1538 w 1983"/>
                  <a:gd name="T79" fmla="*/ 1958 h 2176"/>
                  <a:gd name="T80" fmla="*/ 1643 w 1983"/>
                  <a:gd name="T81" fmla="*/ 1985 h 2176"/>
                  <a:gd name="T82" fmla="*/ 1737 w 1983"/>
                  <a:gd name="T83" fmla="*/ 2015 h 2176"/>
                  <a:gd name="T84" fmla="*/ 1856 w 1983"/>
                  <a:gd name="T85" fmla="*/ 2073 h 2176"/>
                  <a:gd name="T86" fmla="*/ 1961 w 1983"/>
                  <a:gd name="T87" fmla="*/ 2146 h 2176"/>
                  <a:gd name="T88" fmla="*/ 1983 w 1983"/>
                  <a:gd name="T89" fmla="*/ 2176 h 2176"/>
                  <a:gd name="T90" fmla="*/ 1983 w 1983"/>
                  <a:gd name="T91" fmla="*/ 2130 h 2176"/>
                  <a:gd name="T92" fmla="*/ 1976 w 1983"/>
                  <a:gd name="T93" fmla="*/ 2000 h 21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83"/>
                  <a:gd name="T142" fmla="*/ 0 h 2176"/>
                  <a:gd name="T143" fmla="*/ 1983 w 1983"/>
                  <a:gd name="T144" fmla="*/ 2176 h 217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83" h="2176">
                    <a:moveTo>
                      <a:pt x="1976" y="2000"/>
                    </a:moveTo>
                    <a:lnTo>
                      <a:pt x="1976" y="2000"/>
                    </a:lnTo>
                    <a:lnTo>
                      <a:pt x="1965" y="1782"/>
                    </a:lnTo>
                    <a:lnTo>
                      <a:pt x="1958" y="1678"/>
                    </a:lnTo>
                    <a:lnTo>
                      <a:pt x="1947" y="1579"/>
                    </a:lnTo>
                    <a:lnTo>
                      <a:pt x="1936" y="1483"/>
                    </a:lnTo>
                    <a:lnTo>
                      <a:pt x="1918" y="1387"/>
                    </a:lnTo>
                    <a:lnTo>
                      <a:pt x="1900" y="1295"/>
                    </a:lnTo>
                    <a:lnTo>
                      <a:pt x="1878" y="1207"/>
                    </a:lnTo>
                    <a:lnTo>
                      <a:pt x="1849" y="1123"/>
                    </a:lnTo>
                    <a:lnTo>
                      <a:pt x="1817" y="1039"/>
                    </a:lnTo>
                    <a:lnTo>
                      <a:pt x="1780" y="954"/>
                    </a:lnTo>
                    <a:lnTo>
                      <a:pt x="1733" y="874"/>
                    </a:lnTo>
                    <a:lnTo>
                      <a:pt x="1683" y="790"/>
                    </a:lnTo>
                    <a:lnTo>
                      <a:pt x="1628" y="709"/>
                    </a:lnTo>
                    <a:lnTo>
                      <a:pt x="1563" y="629"/>
                    </a:lnTo>
                    <a:lnTo>
                      <a:pt x="1491" y="548"/>
                    </a:lnTo>
                    <a:lnTo>
                      <a:pt x="1408" y="464"/>
                    </a:lnTo>
                    <a:lnTo>
                      <a:pt x="1325" y="391"/>
                    </a:lnTo>
                    <a:lnTo>
                      <a:pt x="1241" y="322"/>
                    </a:lnTo>
                    <a:lnTo>
                      <a:pt x="1158" y="265"/>
                    </a:lnTo>
                    <a:lnTo>
                      <a:pt x="1079" y="211"/>
                    </a:lnTo>
                    <a:lnTo>
                      <a:pt x="995" y="169"/>
                    </a:lnTo>
                    <a:lnTo>
                      <a:pt x="912" y="131"/>
                    </a:lnTo>
                    <a:lnTo>
                      <a:pt x="833" y="96"/>
                    </a:lnTo>
                    <a:lnTo>
                      <a:pt x="749" y="69"/>
                    </a:lnTo>
                    <a:lnTo>
                      <a:pt x="666" y="50"/>
                    </a:lnTo>
                    <a:lnTo>
                      <a:pt x="583" y="31"/>
                    </a:lnTo>
                    <a:lnTo>
                      <a:pt x="500" y="20"/>
                    </a:lnTo>
                    <a:lnTo>
                      <a:pt x="416" y="12"/>
                    </a:lnTo>
                    <a:lnTo>
                      <a:pt x="333" y="4"/>
                    </a:lnTo>
                    <a:lnTo>
                      <a:pt x="246" y="0"/>
                    </a:lnTo>
                    <a:lnTo>
                      <a:pt x="160" y="0"/>
                    </a:lnTo>
                    <a:lnTo>
                      <a:pt x="167" y="4"/>
                    </a:lnTo>
                    <a:lnTo>
                      <a:pt x="174" y="16"/>
                    </a:lnTo>
                    <a:lnTo>
                      <a:pt x="185" y="31"/>
                    </a:lnTo>
                    <a:lnTo>
                      <a:pt x="185" y="43"/>
                    </a:lnTo>
                    <a:lnTo>
                      <a:pt x="185" y="58"/>
                    </a:lnTo>
                    <a:lnTo>
                      <a:pt x="181" y="73"/>
                    </a:lnTo>
                    <a:lnTo>
                      <a:pt x="174" y="92"/>
                    </a:lnTo>
                    <a:lnTo>
                      <a:pt x="163" y="112"/>
                    </a:lnTo>
                    <a:lnTo>
                      <a:pt x="145" y="135"/>
                    </a:lnTo>
                    <a:lnTo>
                      <a:pt x="120" y="158"/>
                    </a:lnTo>
                    <a:lnTo>
                      <a:pt x="87" y="184"/>
                    </a:lnTo>
                    <a:lnTo>
                      <a:pt x="51" y="211"/>
                    </a:lnTo>
                    <a:lnTo>
                      <a:pt x="0" y="242"/>
                    </a:lnTo>
                    <a:lnTo>
                      <a:pt x="29" y="249"/>
                    </a:lnTo>
                    <a:lnTo>
                      <a:pt x="55" y="261"/>
                    </a:lnTo>
                    <a:lnTo>
                      <a:pt x="80" y="276"/>
                    </a:lnTo>
                    <a:lnTo>
                      <a:pt x="105" y="292"/>
                    </a:lnTo>
                    <a:lnTo>
                      <a:pt x="131" y="311"/>
                    </a:lnTo>
                    <a:lnTo>
                      <a:pt x="156" y="334"/>
                    </a:lnTo>
                    <a:lnTo>
                      <a:pt x="199" y="387"/>
                    </a:lnTo>
                    <a:lnTo>
                      <a:pt x="243" y="445"/>
                    </a:lnTo>
                    <a:lnTo>
                      <a:pt x="283" y="510"/>
                    </a:lnTo>
                    <a:lnTo>
                      <a:pt x="315" y="579"/>
                    </a:lnTo>
                    <a:lnTo>
                      <a:pt x="348" y="648"/>
                    </a:lnTo>
                    <a:lnTo>
                      <a:pt x="377" y="717"/>
                    </a:lnTo>
                    <a:lnTo>
                      <a:pt x="402" y="786"/>
                    </a:lnTo>
                    <a:lnTo>
                      <a:pt x="442" y="908"/>
                    </a:lnTo>
                    <a:lnTo>
                      <a:pt x="464" y="1004"/>
                    </a:lnTo>
                    <a:lnTo>
                      <a:pt x="474" y="1054"/>
                    </a:lnTo>
                    <a:lnTo>
                      <a:pt x="554" y="1115"/>
                    </a:lnTo>
                    <a:lnTo>
                      <a:pt x="630" y="1177"/>
                    </a:lnTo>
                    <a:lnTo>
                      <a:pt x="710" y="1242"/>
                    </a:lnTo>
                    <a:lnTo>
                      <a:pt x="786" y="1311"/>
                    </a:lnTo>
                    <a:lnTo>
                      <a:pt x="934" y="1452"/>
                    </a:lnTo>
                    <a:lnTo>
                      <a:pt x="1064" y="1586"/>
                    </a:lnTo>
                    <a:lnTo>
                      <a:pt x="1180" y="1713"/>
                    </a:lnTo>
                    <a:lnTo>
                      <a:pt x="1274" y="1816"/>
                    </a:lnTo>
                    <a:lnTo>
                      <a:pt x="1335" y="1897"/>
                    </a:lnTo>
                    <a:lnTo>
                      <a:pt x="1368" y="1943"/>
                    </a:lnTo>
                    <a:lnTo>
                      <a:pt x="1426" y="1947"/>
                    </a:lnTo>
                    <a:lnTo>
                      <a:pt x="1484" y="1950"/>
                    </a:lnTo>
                    <a:lnTo>
                      <a:pt x="1538" y="1958"/>
                    </a:lnTo>
                    <a:lnTo>
                      <a:pt x="1592" y="1969"/>
                    </a:lnTo>
                    <a:lnTo>
                      <a:pt x="1643" y="1985"/>
                    </a:lnTo>
                    <a:lnTo>
                      <a:pt x="1694" y="2000"/>
                    </a:lnTo>
                    <a:lnTo>
                      <a:pt x="1737" y="2015"/>
                    </a:lnTo>
                    <a:lnTo>
                      <a:pt x="1780" y="2035"/>
                    </a:lnTo>
                    <a:lnTo>
                      <a:pt x="1856" y="2073"/>
                    </a:lnTo>
                    <a:lnTo>
                      <a:pt x="1918" y="2111"/>
                    </a:lnTo>
                    <a:lnTo>
                      <a:pt x="1961" y="2146"/>
                    </a:lnTo>
                    <a:lnTo>
                      <a:pt x="1976" y="2161"/>
                    </a:lnTo>
                    <a:lnTo>
                      <a:pt x="1983" y="2176"/>
                    </a:lnTo>
                    <a:lnTo>
                      <a:pt x="1983" y="2130"/>
                    </a:lnTo>
                    <a:lnTo>
                      <a:pt x="1976" y="2000"/>
                    </a:lnTo>
                    <a:close/>
                  </a:path>
                </a:pathLst>
              </a:custGeom>
              <a:solidFill>
                <a:srgbClr val="575A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3" name="Freeform 16"/>
              <p:cNvSpPr>
                <a:spLocks/>
              </p:cNvSpPr>
              <p:nvPr/>
            </p:nvSpPr>
            <p:spPr bwMode="auto">
              <a:xfrm>
                <a:off x="3415" y="1041"/>
                <a:ext cx="14" cy="23"/>
              </a:xfrm>
              <a:custGeom>
                <a:avLst/>
                <a:gdLst>
                  <a:gd name="T0" fmla="*/ 14 w 14"/>
                  <a:gd name="T1" fmla="*/ 19 h 23"/>
                  <a:gd name="T2" fmla="*/ 14 w 14"/>
                  <a:gd name="T3" fmla="*/ 19 h 23"/>
                  <a:gd name="T4" fmla="*/ 0 w 14"/>
                  <a:gd name="T5" fmla="*/ 0 h 23"/>
                  <a:gd name="T6" fmla="*/ 0 w 14"/>
                  <a:gd name="T7" fmla="*/ 0 h 23"/>
                  <a:gd name="T8" fmla="*/ 4 w 14"/>
                  <a:gd name="T9" fmla="*/ 23 h 23"/>
                  <a:gd name="T10" fmla="*/ 14 w 14"/>
                  <a:gd name="T11" fmla="*/ 19 h 23"/>
                  <a:gd name="T12" fmla="*/ 0 60000 65536"/>
                  <a:gd name="T13" fmla="*/ 0 60000 65536"/>
                  <a:gd name="T14" fmla="*/ 0 60000 65536"/>
                  <a:gd name="T15" fmla="*/ 0 60000 65536"/>
                  <a:gd name="T16" fmla="*/ 0 60000 65536"/>
                  <a:gd name="T17" fmla="*/ 0 60000 65536"/>
                  <a:gd name="T18" fmla="*/ 0 w 14"/>
                  <a:gd name="T19" fmla="*/ 0 h 23"/>
                  <a:gd name="T20" fmla="*/ 14 w 14"/>
                  <a:gd name="T21" fmla="*/ 23 h 23"/>
                </a:gdLst>
                <a:ahLst/>
                <a:cxnLst>
                  <a:cxn ang="T12">
                    <a:pos x="T0" y="T1"/>
                  </a:cxn>
                  <a:cxn ang="T13">
                    <a:pos x="T2" y="T3"/>
                  </a:cxn>
                  <a:cxn ang="T14">
                    <a:pos x="T4" y="T5"/>
                  </a:cxn>
                  <a:cxn ang="T15">
                    <a:pos x="T6" y="T7"/>
                  </a:cxn>
                  <a:cxn ang="T16">
                    <a:pos x="T8" y="T9"/>
                  </a:cxn>
                  <a:cxn ang="T17">
                    <a:pos x="T10" y="T11"/>
                  </a:cxn>
                </a:cxnLst>
                <a:rect l="T18" t="T19" r="T20" b="T21"/>
                <a:pathLst>
                  <a:path w="14" h="23">
                    <a:moveTo>
                      <a:pt x="14" y="19"/>
                    </a:moveTo>
                    <a:lnTo>
                      <a:pt x="14" y="19"/>
                    </a:lnTo>
                    <a:lnTo>
                      <a:pt x="0" y="0"/>
                    </a:lnTo>
                    <a:lnTo>
                      <a:pt x="4" y="23"/>
                    </a:lnTo>
                    <a:lnTo>
                      <a:pt x="14" y="19"/>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4" name="Freeform 17"/>
              <p:cNvSpPr>
                <a:spLocks/>
              </p:cNvSpPr>
              <p:nvPr/>
            </p:nvSpPr>
            <p:spPr bwMode="auto">
              <a:xfrm>
                <a:off x="3419" y="1060"/>
                <a:ext cx="61" cy="69"/>
              </a:xfrm>
              <a:custGeom>
                <a:avLst/>
                <a:gdLst>
                  <a:gd name="T0" fmla="*/ 29 w 61"/>
                  <a:gd name="T1" fmla="*/ 69 h 69"/>
                  <a:gd name="T2" fmla="*/ 61 w 61"/>
                  <a:gd name="T3" fmla="*/ 54 h 69"/>
                  <a:gd name="T4" fmla="*/ 61 w 61"/>
                  <a:gd name="T5" fmla="*/ 54 h 69"/>
                  <a:gd name="T6" fmla="*/ 10 w 61"/>
                  <a:gd name="T7" fmla="*/ 0 h 69"/>
                  <a:gd name="T8" fmla="*/ 0 w 61"/>
                  <a:gd name="T9" fmla="*/ 4 h 69"/>
                  <a:gd name="T10" fmla="*/ 0 w 61"/>
                  <a:gd name="T11" fmla="*/ 4 h 69"/>
                  <a:gd name="T12" fmla="*/ 10 w 61"/>
                  <a:gd name="T13" fmla="*/ 31 h 69"/>
                  <a:gd name="T14" fmla="*/ 29 w 61"/>
                  <a:gd name="T15" fmla="*/ 69 h 69"/>
                  <a:gd name="T16" fmla="*/ 29 w 61"/>
                  <a:gd name="T17" fmla="*/ 69 h 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69"/>
                  <a:gd name="T29" fmla="*/ 61 w 61"/>
                  <a:gd name="T30" fmla="*/ 69 h 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69">
                    <a:moveTo>
                      <a:pt x="29" y="69"/>
                    </a:moveTo>
                    <a:lnTo>
                      <a:pt x="61" y="54"/>
                    </a:lnTo>
                    <a:lnTo>
                      <a:pt x="10" y="0"/>
                    </a:lnTo>
                    <a:lnTo>
                      <a:pt x="0" y="4"/>
                    </a:lnTo>
                    <a:lnTo>
                      <a:pt x="10" y="31"/>
                    </a:lnTo>
                    <a:lnTo>
                      <a:pt x="29" y="69"/>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5" name="Freeform 18"/>
              <p:cNvSpPr>
                <a:spLocks/>
              </p:cNvSpPr>
              <p:nvPr/>
            </p:nvSpPr>
            <p:spPr bwMode="auto">
              <a:xfrm>
                <a:off x="3448" y="1114"/>
                <a:ext cx="79" cy="81"/>
              </a:xfrm>
              <a:custGeom>
                <a:avLst/>
                <a:gdLst>
                  <a:gd name="T0" fmla="*/ 32 w 79"/>
                  <a:gd name="T1" fmla="*/ 81 h 81"/>
                  <a:gd name="T2" fmla="*/ 79 w 79"/>
                  <a:gd name="T3" fmla="*/ 58 h 81"/>
                  <a:gd name="T4" fmla="*/ 79 w 79"/>
                  <a:gd name="T5" fmla="*/ 58 h 81"/>
                  <a:gd name="T6" fmla="*/ 32 w 79"/>
                  <a:gd name="T7" fmla="*/ 0 h 81"/>
                  <a:gd name="T8" fmla="*/ 0 w 79"/>
                  <a:gd name="T9" fmla="*/ 15 h 81"/>
                  <a:gd name="T10" fmla="*/ 0 w 79"/>
                  <a:gd name="T11" fmla="*/ 15 h 81"/>
                  <a:gd name="T12" fmla="*/ 32 w 79"/>
                  <a:gd name="T13" fmla="*/ 81 h 81"/>
                  <a:gd name="T14" fmla="*/ 32 w 79"/>
                  <a:gd name="T15" fmla="*/ 81 h 81"/>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81"/>
                  <a:gd name="T26" fmla="*/ 79 w 79"/>
                  <a:gd name="T27" fmla="*/ 81 h 8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81">
                    <a:moveTo>
                      <a:pt x="32" y="81"/>
                    </a:moveTo>
                    <a:lnTo>
                      <a:pt x="79" y="58"/>
                    </a:lnTo>
                    <a:lnTo>
                      <a:pt x="32" y="0"/>
                    </a:lnTo>
                    <a:lnTo>
                      <a:pt x="0" y="15"/>
                    </a:lnTo>
                    <a:lnTo>
                      <a:pt x="32" y="81"/>
                    </a:lnTo>
                    <a:close/>
                  </a:path>
                </a:pathLst>
              </a:custGeom>
              <a:solidFill>
                <a:srgbClr val="858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6" name="Freeform 19"/>
              <p:cNvSpPr>
                <a:spLocks/>
              </p:cNvSpPr>
              <p:nvPr/>
            </p:nvSpPr>
            <p:spPr bwMode="auto">
              <a:xfrm>
                <a:off x="3480" y="1172"/>
                <a:ext cx="91" cy="84"/>
              </a:xfrm>
              <a:custGeom>
                <a:avLst/>
                <a:gdLst>
                  <a:gd name="T0" fmla="*/ 36 w 91"/>
                  <a:gd name="T1" fmla="*/ 84 h 84"/>
                  <a:gd name="T2" fmla="*/ 91 w 91"/>
                  <a:gd name="T3" fmla="*/ 57 h 84"/>
                  <a:gd name="T4" fmla="*/ 91 w 91"/>
                  <a:gd name="T5" fmla="*/ 57 h 84"/>
                  <a:gd name="T6" fmla="*/ 47 w 91"/>
                  <a:gd name="T7" fmla="*/ 0 h 84"/>
                  <a:gd name="T8" fmla="*/ 0 w 91"/>
                  <a:gd name="T9" fmla="*/ 23 h 84"/>
                  <a:gd name="T10" fmla="*/ 0 w 91"/>
                  <a:gd name="T11" fmla="*/ 23 h 84"/>
                  <a:gd name="T12" fmla="*/ 36 w 91"/>
                  <a:gd name="T13" fmla="*/ 84 h 84"/>
                  <a:gd name="T14" fmla="*/ 36 w 91"/>
                  <a:gd name="T15" fmla="*/ 84 h 84"/>
                  <a:gd name="T16" fmla="*/ 0 60000 65536"/>
                  <a:gd name="T17" fmla="*/ 0 60000 65536"/>
                  <a:gd name="T18" fmla="*/ 0 60000 65536"/>
                  <a:gd name="T19" fmla="*/ 0 60000 65536"/>
                  <a:gd name="T20" fmla="*/ 0 60000 65536"/>
                  <a:gd name="T21" fmla="*/ 0 60000 65536"/>
                  <a:gd name="T22" fmla="*/ 0 60000 65536"/>
                  <a:gd name="T23" fmla="*/ 0 60000 65536"/>
                  <a:gd name="T24" fmla="*/ 0 w 91"/>
                  <a:gd name="T25" fmla="*/ 0 h 84"/>
                  <a:gd name="T26" fmla="*/ 91 w 91"/>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1" h="84">
                    <a:moveTo>
                      <a:pt x="36" y="84"/>
                    </a:moveTo>
                    <a:lnTo>
                      <a:pt x="91" y="57"/>
                    </a:lnTo>
                    <a:lnTo>
                      <a:pt x="47" y="0"/>
                    </a:lnTo>
                    <a:lnTo>
                      <a:pt x="0" y="23"/>
                    </a:lnTo>
                    <a:lnTo>
                      <a:pt x="36" y="84"/>
                    </a:lnTo>
                    <a:close/>
                  </a:path>
                </a:pathLst>
              </a:custGeom>
              <a:solidFill>
                <a:srgbClr val="7A7F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7" name="Freeform 20"/>
              <p:cNvSpPr>
                <a:spLocks/>
              </p:cNvSpPr>
              <p:nvPr/>
            </p:nvSpPr>
            <p:spPr bwMode="auto">
              <a:xfrm>
                <a:off x="3516" y="1229"/>
                <a:ext cx="94" cy="88"/>
              </a:xfrm>
              <a:custGeom>
                <a:avLst/>
                <a:gdLst>
                  <a:gd name="T0" fmla="*/ 33 w 94"/>
                  <a:gd name="T1" fmla="*/ 88 h 88"/>
                  <a:gd name="T2" fmla="*/ 94 w 94"/>
                  <a:gd name="T3" fmla="*/ 57 h 88"/>
                  <a:gd name="T4" fmla="*/ 94 w 94"/>
                  <a:gd name="T5" fmla="*/ 57 h 88"/>
                  <a:gd name="T6" fmla="*/ 55 w 94"/>
                  <a:gd name="T7" fmla="*/ 0 h 88"/>
                  <a:gd name="T8" fmla="*/ 0 w 94"/>
                  <a:gd name="T9" fmla="*/ 27 h 88"/>
                  <a:gd name="T10" fmla="*/ 0 w 94"/>
                  <a:gd name="T11" fmla="*/ 27 h 88"/>
                  <a:gd name="T12" fmla="*/ 33 w 94"/>
                  <a:gd name="T13" fmla="*/ 88 h 88"/>
                  <a:gd name="T14" fmla="*/ 33 w 94"/>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88"/>
                  <a:gd name="T26" fmla="*/ 94 w 94"/>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88">
                    <a:moveTo>
                      <a:pt x="33" y="88"/>
                    </a:moveTo>
                    <a:lnTo>
                      <a:pt x="94" y="57"/>
                    </a:lnTo>
                    <a:lnTo>
                      <a:pt x="55" y="0"/>
                    </a:lnTo>
                    <a:lnTo>
                      <a:pt x="0" y="27"/>
                    </a:lnTo>
                    <a:lnTo>
                      <a:pt x="33" y="88"/>
                    </a:lnTo>
                    <a:close/>
                  </a:path>
                </a:pathLst>
              </a:custGeom>
              <a:solidFill>
                <a:srgbClr val="7074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8" name="Freeform 21"/>
              <p:cNvSpPr>
                <a:spLocks/>
              </p:cNvSpPr>
              <p:nvPr/>
            </p:nvSpPr>
            <p:spPr bwMode="auto">
              <a:xfrm>
                <a:off x="3549" y="1286"/>
                <a:ext cx="101" cy="96"/>
              </a:xfrm>
              <a:custGeom>
                <a:avLst/>
                <a:gdLst>
                  <a:gd name="T0" fmla="*/ 36 w 101"/>
                  <a:gd name="T1" fmla="*/ 96 h 96"/>
                  <a:gd name="T2" fmla="*/ 101 w 101"/>
                  <a:gd name="T3" fmla="*/ 62 h 96"/>
                  <a:gd name="T4" fmla="*/ 101 w 101"/>
                  <a:gd name="T5" fmla="*/ 62 h 96"/>
                  <a:gd name="T6" fmla="*/ 61 w 101"/>
                  <a:gd name="T7" fmla="*/ 0 h 96"/>
                  <a:gd name="T8" fmla="*/ 0 w 101"/>
                  <a:gd name="T9" fmla="*/ 31 h 96"/>
                  <a:gd name="T10" fmla="*/ 0 w 101"/>
                  <a:gd name="T11" fmla="*/ 31 h 96"/>
                  <a:gd name="T12" fmla="*/ 36 w 101"/>
                  <a:gd name="T13" fmla="*/ 96 h 96"/>
                  <a:gd name="T14" fmla="*/ 36 w 101"/>
                  <a:gd name="T15" fmla="*/ 96 h 96"/>
                  <a:gd name="T16" fmla="*/ 0 60000 65536"/>
                  <a:gd name="T17" fmla="*/ 0 60000 65536"/>
                  <a:gd name="T18" fmla="*/ 0 60000 65536"/>
                  <a:gd name="T19" fmla="*/ 0 60000 65536"/>
                  <a:gd name="T20" fmla="*/ 0 60000 65536"/>
                  <a:gd name="T21" fmla="*/ 0 60000 65536"/>
                  <a:gd name="T22" fmla="*/ 0 60000 65536"/>
                  <a:gd name="T23" fmla="*/ 0 60000 65536"/>
                  <a:gd name="T24" fmla="*/ 0 w 101"/>
                  <a:gd name="T25" fmla="*/ 0 h 96"/>
                  <a:gd name="T26" fmla="*/ 101 w 101"/>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 h="96">
                    <a:moveTo>
                      <a:pt x="36" y="96"/>
                    </a:moveTo>
                    <a:lnTo>
                      <a:pt x="101" y="62"/>
                    </a:lnTo>
                    <a:lnTo>
                      <a:pt x="61" y="0"/>
                    </a:lnTo>
                    <a:lnTo>
                      <a:pt x="0" y="31"/>
                    </a:lnTo>
                    <a:lnTo>
                      <a:pt x="36" y="96"/>
                    </a:lnTo>
                    <a:close/>
                  </a:path>
                </a:pathLst>
              </a:custGeom>
              <a:solidFill>
                <a:srgbClr val="656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9" name="Freeform 22"/>
              <p:cNvSpPr>
                <a:spLocks/>
              </p:cNvSpPr>
              <p:nvPr/>
            </p:nvSpPr>
            <p:spPr bwMode="auto">
              <a:xfrm>
                <a:off x="3585" y="1348"/>
                <a:ext cx="98" cy="96"/>
              </a:xfrm>
              <a:custGeom>
                <a:avLst/>
                <a:gdLst>
                  <a:gd name="T0" fmla="*/ 33 w 98"/>
                  <a:gd name="T1" fmla="*/ 96 h 96"/>
                  <a:gd name="T2" fmla="*/ 98 w 98"/>
                  <a:gd name="T3" fmla="*/ 61 h 96"/>
                  <a:gd name="T4" fmla="*/ 98 w 98"/>
                  <a:gd name="T5" fmla="*/ 61 h 96"/>
                  <a:gd name="T6" fmla="*/ 65 w 98"/>
                  <a:gd name="T7" fmla="*/ 0 h 96"/>
                  <a:gd name="T8" fmla="*/ 0 w 98"/>
                  <a:gd name="T9" fmla="*/ 34 h 96"/>
                  <a:gd name="T10" fmla="*/ 0 w 98"/>
                  <a:gd name="T11" fmla="*/ 34 h 96"/>
                  <a:gd name="T12" fmla="*/ 33 w 98"/>
                  <a:gd name="T13" fmla="*/ 96 h 96"/>
                  <a:gd name="T14" fmla="*/ 33 w 98"/>
                  <a:gd name="T15" fmla="*/ 96 h 96"/>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96"/>
                  <a:gd name="T26" fmla="*/ 98 w 98"/>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96">
                    <a:moveTo>
                      <a:pt x="33" y="96"/>
                    </a:moveTo>
                    <a:lnTo>
                      <a:pt x="98" y="61"/>
                    </a:lnTo>
                    <a:lnTo>
                      <a:pt x="65" y="0"/>
                    </a:lnTo>
                    <a:lnTo>
                      <a:pt x="0" y="34"/>
                    </a:lnTo>
                    <a:lnTo>
                      <a:pt x="33" y="96"/>
                    </a:lnTo>
                    <a:close/>
                  </a:path>
                </a:pathLst>
              </a:custGeom>
              <a:solidFill>
                <a:srgbClr val="5C5F6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0" name="Freeform 23"/>
              <p:cNvSpPr>
                <a:spLocks/>
              </p:cNvSpPr>
              <p:nvPr/>
            </p:nvSpPr>
            <p:spPr bwMode="auto">
              <a:xfrm>
                <a:off x="3618" y="1409"/>
                <a:ext cx="97" cy="96"/>
              </a:xfrm>
              <a:custGeom>
                <a:avLst/>
                <a:gdLst>
                  <a:gd name="T0" fmla="*/ 36 w 97"/>
                  <a:gd name="T1" fmla="*/ 96 h 96"/>
                  <a:gd name="T2" fmla="*/ 97 w 97"/>
                  <a:gd name="T3" fmla="*/ 65 h 96"/>
                  <a:gd name="T4" fmla="*/ 97 w 97"/>
                  <a:gd name="T5" fmla="*/ 65 h 96"/>
                  <a:gd name="T6" fmla="*/ 65 w 97"/>
                  <a:gd name="T7" fmla="*/ 0 h 96"/>
                  <a:gd name="T8" fmla="*/ 0 w 97"/>
                  <a:gd name="T9" fmla="*/ 35 h 96"/>
                  <a:gd name="T10" fmla="*/ 0 w 97"/>
                  <a:gd name="T11" fmla="*/ 35 h 96"/>
                  <a:gd name="T12" fmla="*/ 36 w 97"/>
                  <a:gd name="T13" fmla="*/ 96 h 96"/>
                  <a:gd name="T14" fmla="*/ 36 w 97"/>
                  <a:gd name="T15" fmla="*/ 96 h 96"/>
                  <a:gd name="T16" fmla="*/ 0 60000 65536"/>
                  <a:gd name="T17" fmla="*/ 0 60000 65536"/>
                  <a:gd name="T18" fmla="*/ 0 60000 65536"/>
                  <a:gd name="T19" fmla="*/ 0 60000 65536"/>
                  <a:gd name="T20" fmla="*/ 0 60000 65536"/>
                  <a:gd name="T21" fmla="*/ 0 60000 65536"/>
                  <a:gd name="T22" fmla="*/ 0 60000 65536"/>
                  <a:gd name="T23" fmla="*/ 0 60000 65536"/>
                  <a:gd name="T24" fmla="*/ 0 w 97"/>
                  <a:gd name="T25" fmla="*/ 0 h 96"/>
                  <a:gd name="T26" fmla="*/ 97 w 97"/>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7" h="96">
                    <a:moveTo>
                      <a:pt x="36" y="96"/>
                    </a:moveTo>
                    <a:lnTo>
                      <a:pt x="97" y="65"/>
                    </a:lnTo>
                    <a:lnTo>
                      <a:pt x="65" y="0"/>
                    </a:lnTo>
                    <a:lnTo>
                      <a:pt x="0" y="35"/>
                    </a:lnTo>
                    <a:lnTo>
                      <a:pt x="36" y="96"/>
                    </a:lnTo>
                    <a:close/>
                  </a:path>
                </a:pathLst>
              </a:custGeom>
              <a:solidFill>
                <a:srgbClr val="5154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1" name="Freeform 24"/>
              <p:cNvSpPr>
                <a:spLocks/>
              </p:cNvSpPr>
              <p:nvPr/>
            </p:nvSpPr>
            <p:spPr bwMode="auto">
              <a:xfrm>
                <a:off x="3654" y="1474"/>
                <a:ext cx="90" cy="92"/>
              </a:xfrm>
              <a:custGeom>
                <a:avLst/>
                <a:gdLst>
                  <a:gd name="T0" fmla="*/ 32 w 90"/>
                  <a:gd name="T1" fmla="*/ 92 h 92"/>
                  <a:gd name="T2" fmla="*/ 90 w 90"/>
                  <a:gd name="T3" fmla="*/ 65 h 92"/>
                  <a:gd name="T4" fmla="*/ 90 w 90"/>
                  <a:gd name="T5" fmla="*/ 65 h 92"/>
                  <a:gd name="T6" fmla="*/ 61 w 90"/>
                  <a:gd name="T7" fmla="*/ 0 h 92"/>
                  <a:gd name="T8" fmla="*/ 0 w 90"/>
                  <a:gd name="T9" fmla="*/ 31 h 92"/>
                  <a:gd name="T10" fmla="*/ 0 w 90"/>
                  <a:gd name="T11" fmla="*/ 31 h 92"/>
                  <a:gd name="T12" fmla="*/ 32 w 90"/>
                  <a:gd name="T13" fmla="*/ 92 h 92"/>
                  <a:gd name="T14" fmla="*/ 32 w 90"/>
                  <a:gd name="T15" fmla="*/ 92 h 92"/>
                  <a:gd name="T16" fmla="*/ 0 60000 65536"/>
                  <a:gd name="T17" fmla="*/ 0 60000 65536"/>
                  <a:gd name="T18" fmla="*/ 0 60000 65536"/>
                  <a:gd name="T19" fmla="*/ 0 60000 65536"/>
                  <a:gd name="T20" fmla="*/ 0 60000 65536"/>
                  <a:gd name="T21" fmla="*/ 0 60000 65536"/>
                  <a:gd name="T22" fmla="*/ 0 60000 65536"/>
                  <a:gd name="T23" fmla="*/ 0 60000 65536"/>
                  <a:gd name="T24" fmla="*/ 0 w 90"/>
                  <a:gd name="T25" fmla="*/ 0 h 92"/>
                  <a:gd name="T26" fmla="*/ 90 w 90"/>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0" h="92">
                    <a:moveTo>
                      <a:pt x="32" y="92"/>
                    </a:moveTo>
                    <a:lnTo>
                      <a:pt x="90" y="65"/>
                    </a:lnTo>
                    <a:lnTo>
                      <a:pt x="61" y="0"/>
                    </a:lnTo>
                    <a:lnTo>
                      <a:pt x="0" y="31"/>
                    </a:lnTo>
                    <a:lnTo>
                      <a:pt x="32" y="92"/>
                    </a:lnTo>
                    <a:close/>
                  </a:path>
                </a:pathLst>
              </a:custGeom>
              <a:solidFill>
                <a:srgbClr val="4749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2" name="Freeform 25"/>
              <p:cNvSpPr>
                <a:spLocks/>
              </p:cNvSpPr>
              <p:nvPr/>
            </p:nvSpPr>
            <p:spPr bwMode="auto">
              <a:xfrm>
                <a:off x="3686" y="1539"/>
                <a:ext cx="84" cy="92"/>
              </a:xfrm>
              <a:custGeom>
                <a:avLst/>
                <a:gdLst>
                  <a:gd name="T0" fmla="*/ 15 w 84"/>
                  <a:gd name="T1" fmla="*/ 50 h 92"/>
                  <a:gd name="T2" fmla="*/ 15 w 84"/>
                  <a:gd name="T3" fmla="*/ 50 h 92"/>
                  <a:gd name="T4" fmla="*/ 37 w 84"/>
                  <a:gd name="T5" fmla="*/ 92 h 92"/>
                  <a:gd name="T6" fmla="*/ 84 w 84"/>
                  <a:gd name="T7" fmla="*/ 69 h 92"/>
                  <a:gd name="T8" fmla="*/ 84 w 84"/>
                  <a:gd name="T9" fmla="*/ 69 h 92"/>
                  <a:gd name="T10" fmla="*/ 58 w 84"/>
                  <a:gd name="T11" fmla="*/ 0 h 92"/>
                  <a:gd name="T12" fmla="*/ 0 w 84"/>
                  <a:gd name="T13" fmla="*/ 27 h 92"/>
                  <a:gd name="T14" fmla="*/ 0 w 84"/>
                  <a:gd name="T15" fmla="*/ 27 h 92"/>
                  <a:gd name="T16" fmla="*/ 15 w 84"/>
                  <a:gd name="T17" fmla="*/ 50 h 92"/>
                  <a:gd name="T18" fmla="*/ 15 w 84"/>
                  <a:gd name="T19" fmla="*/ 50 h 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92"/>
                  <a:gd name="T32" fmla="*/ 84 w 84"/>
                  <a:gd name="T33" fmla="*/ 92 h 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92">
                    <a:moveTo>
                      <a:pt x="15" y="50"/>
                    </a:moveTo>
                    <a:lnTo>
                      <a:pt x="15" y="50"/>
                    </a:lnTo>
                    <a:lnTo>
                      <a:pt x="37" y="92"/>
                    </a:lnTo>
                    <a:lnTo>
                      <a:pt x="84" y="69"/>
                    </a:lnTo>
                    <a:lnTo>
                      <a:pt x="58" y="0"/>
                    </a:lnTo>
                    <a:lnTo>
                      <a:pt x="0" y="27"/>
                    </a:lnTo>
                    <a:lnTo>
                      <a:pt x="15" y="50"/>
                    </a:lnTo>
                    <a:close/>
                  </a:path>
                </a:pathLst>
              </a:custGeom>
              <a:solidFill>
                <a:srgbClr val="3C3E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3" name="Freeform 26"/>
              <p:cNvSpPr>
                <a:spLocks/>
              </p:cNvSpPr>
              <p:nvPr/>
            </p:nvSpPr>
            <p:spPr bwMode="auto">
              <a:xfrm>
                <a:off x="3723" y="1608"/>
                <a:ext cx="68" cy="88"/>
              </a:xfrm>
              <a:custGeom>
                <a:avLst/>
                <a:gdLst>
                  <a:gd name="T0" fmla="*/ 25 w 68"/>
                  <a:gd name="T1" fmla="*/ 88 h 88"/>
                  <a:gd name="T2" fmla="*/ 68 w 68"/>
                  <a:gd name="T3" fmla="*/ 65 h 88"/>
                  <a:gd name="T4" fmla="*/ 68 w 68"/>
                  <a:gd name="T5" fmla="*/ 65 h 88"/>
                  <a:gd name="T6" fmla="*/ 47 w 68"/>
                  <a:gd name="T7" fmla="*/ 0 h 88"/>
                  <a:gd name="T8" fmla="*/ 0 w 68"/>
                  <a:gd name="T9" fmla="*/ 23 h 88"/>
                  <a:gd name="T10" fmla="*/ 0 w 68"/>
                  <a:gd name="T11" fmla="*/ 23 h 88"/>
                  <a:gd name="T12" fmla="*/ 25 w 68"/>
                  <a:gd name="T13" fmla="*/ 88 h 88"/>
                  <a:gd name="T14" fmla="*/ 25 w 68"/>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88"/>
                  <a:gd name="T26" fmla="*/ 68 w 68"/>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88">
                    <a:moveTo>
                      <a:pt x="25" y="88"/>
                    </a:moveTo>
                    <a:lnTo>
                      <a:pt x="68" y="65"/>
                    </a:lnTo>
                    <a:lnTo>
                      <a:pt x="47" y="0"/>
                    </a:lnTo>
                    <a:lnTo>
                      <a:pt x="0" y="23"/>
                    </a:lnTo>
                    <a:lnTo>
                      <a:pt x="25" y="88"/>
                    </a:lnTo>
                    <a:close/>
                  </a:path>
                </a:pathLst>
              </a:custGeom>
              <a:solidFill>
                <a:srgbClr val="3234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4" name="Freeform 27"/>
              <p:cNvSpPr>
                <a:spLocks/>
              </p:cNvSpPr>
              <p:nvPr/>
            </p:nvSpPr>
            <p:spPr bwMode="auto">
              <a:xfrm>
                <a:off x="3748" y="1673"/>
                <a:ext cx="65" cy="92"/>
              </a:xfrm>
              <a:custGeom>
                <a:avLst/>
                <a:gdLst>
                  <a:gd name="T0" fmla="*/ 25 w 65"/>
                  <a:gd name="T1" fmla="*/ 92 h 92"/>
                  <a:gd name="T2" fmla="*/ 65 w 65"/>
                  <a:gd name="T3" fmla="*/ 73 h 92"/>
                  <a:gd name="T4" fmla="*/ 65 w 65"/>
                  <a:gd name="T5" fmla="*/ 73 h 92"/>
                  <a:gd name="T6" fmla="*/ 43 w 65"/>
                  <a:gd name="T7" fmla="*/ 0 h 92"/>
                  <a:gd name="T8" fmla="*/ 0 w 65"/>
                  <a:gd name="T9" fmla="*/ 23 h 92"/>
                  <a:gd name="T10" fmla="*/ 0 w 65"/>
                  <a:gd name="T11" fmla="*/ 23 h 92"/>
                  <a:gd name="T12" fmla="*/ 25 w 65"/>
                  <a:gd name="T13" fmla="*/ 92 h 92"/>
                  <a:gd name="T14" fmla="*/ 25 w 65"/>
                  <a:gd name="T15" fmla="*/ 92 h 92"/>
                  <a:gd name="T16" fmla="*/ 0 60000 65536"/>
                  <a:gd name="T17" fmla="*/ 0 60000 65536"/>
                  <a:gd name="T18" fmla="*/ 0 60000 65536"/>
                  <a:gd name="T19" fmla="*/ 0 60000 65536"/>
                  <a:gd name="T20" fmla="*/ 0 60000 65536"/>
                  <a:gd name="T21" fmla="*/ 0 60000 65536"/>
                  <a:gd name="T22" fmla="*/ 0 60000 65536"/>
                  <a:gd name="T23" fmla="*/ 0 60000 65536"/>
                  <a:gd name="T24" fmla="*/ 0 w 65"/>
                  <a:gd name="T25" fmla="*/ 0 h 92"/>
                  <a:gd name="T26" fmla="*/ 65 w 65"/>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 h="92">
                    <a:moveTo>
                      <a:pt x="25" y="92"/>
                    </a:moveTo>
                    <a:lnTo>
                      <a:pt x="65" y="73"/>
                    </a:lnTo>
                    <a:lnTo>
                      <a:pt x="43" y="0"/>
                    </a:lnTo>
                    <a:lnTo>
                      <a:pt x="0" y="23"/>
                    </a:lnTo>
                    <a:lnTo>
                      <a:pt x="25" y="92"/>
                    </a:lnTo>
                    <a:close/>
                  </a:path>
                </a:pathLst>
              </a:custGeom>
              <a:solidFill>
                <a:srgbClr val="282A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5" name="Freeform 28"/>
              <p:cNvSpPr>
                <a:spLocks/>
              </p:cNvSpPr>
              <p:nvPr/>
            </p:nvSpPr>
            <p:spPr bwMode="auto">
              <a:xfrm>
                <a:off x="3773" y="1746"/>
                <a:ext cx="58" cy="88"/>
              </a:xfrm>
              <a:custGeom>
                <a:avLst/>
                <a:gdLst>
                  <a:gd name="T0" fmla="*/ 22 w 58"/>
                  <a:gd name="T1" fmla="*/ 88 h 88"/>
                  <a:gd name="T2" fmla="*/ 58 w 58"/>
                  <a:gd name="T3" fmla="*/ 69 h 88"/>
                  <a:gd name="T4" fmla="*/ 58 w 58"/>
                  <a:gd name="T5" fmla="*/ 69 h 88"/>
                  <a:gd name="T6" fmla="*/ 40 w 58"/>
                  <a:gd name="T7" fmla="*/ 0 h 88"/>
                  <a:gd name="T8" fmla="*/ 0 w 58"/>
                  <a:gd name="T9" fmla="*/ 19 h 88"/>
                  <a:gd name="T10" fmla="*/ 0 w 58"/>
                  <a:gd name="T11" fmla="*/ 19 h 88"/>
                  <a:gd name="T12" fmla="*/ 22 w 58"/>
                  <a:gd name="T13" fmla="*/ 88 h 88"/>
                  <a:gd name="T14" fmla="*/ 22 w 58"/>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88"/>
                  <a:gd name="T26" fmla="*/ 58 w 58"/>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88">
                    <a:moveTo>
                      <a:pt x="22" y="88"/>
                    </a:moveTo>
                    <a:lnTo>
                      <a:pt x="58" y="69"/>
                    </a:lnTo>
                    <a:lnTo>
                      <a:pt x="40" y="0"/>
                    </a:lnTo>
                    <a:lnTo>
                      <a:pt x="0" y="19"/>
                    </a:lnTo>
                    <a:lnTo>
                      <a:pt x="22" y="88"/>
                    </a:lnTo>
                    <a:close/>
                  </a:path>
                </a:pathLst>
              </a:custGeom>
              <a:solidFill>
                <a:srgbClr val="1D1E2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6" name="Freeform 29"/>
              <p:cNvSpPr>
                <a:spLocks/>
              </p:cNvSpPr>
              <p:nvPr/>
            </p:nvSpPr>
            <p:spPr bwMode="auto">
              <a:xfrm>
                <a:off x="3795" y="1815"/>
                <a:ext cx="51" cy="88"/>
              </a:xfrm>
              <a:custGeom>
                <a:avLst/>
                <a:gdLst>
                  <a:gd name="T0" fmla="*/ 22 w 51"/>
                  <a:gd name="T1" fmla="*/ 88 h 88"/>
                  <a:gd name="T2" fmla="*/ 51 w 51"/>
                  <a:gd name="T3" fmla="*/ 73 h 88"/>
                  <a:gd name="T4" fmla="*/ 51 w 51"/>
                  <a:gd name="T5" fmla="*/ 73 h 88"/>
                  <a:gd name="T6" fmla="*/ 36 w 51"/>
                  <a:gd name="T7" fmla="*/ 0 h 88"/>
                  <a:gd name="T8" fmla="*/ 0 w 51"/>
                  <a:gd name="T9" fmla="*/ 19 h 88"/>
                  <a:gd name="T10" fmla="*/ 0 w 51"/>
                  <a:gd name="T11" fmla="*/ 19 h 88"/>
                  <a:gd name="T12" fmla="*/ 22 w 51"/>
                  <a:gd name="T13" fmla="*/ 88 h 88"/>
                  <a:gd name="T14" fmla="*/ 22 w 51"/>
                  <a:gd name="T15" fmla="*/ 88 h 88"/>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88"/>
                  <a:gd name="T26" fmla="*/ 51 w 51"/>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88">
                    <a:moveTo>
                      <a:pt x="22" y="88"/>
                    </a:moveTo>
                    <a:lnTo>
                      <a:pt x="51" y="73"/>
                    </a:lnTo>
                    <a:lnTo>
                      <a:pt x="36" y="0"/>
                    </a:lnTo>
                    <a:lnTo>
                      <a:pt x="0" y="19"/>
                    </a:lnTo>
                    <a:lnTo>
                      <a:pt x="22" y="88"/>
                    </a:lnTo>
                    <a:close/>
                  </a:path>
                </a:pathLst>
              </a:custGeom>
              <a:solidFill>
                <a:srgbClr val="1314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7" name="Freeform 30"/>
              <p:cNvSpPr>
                <a:spLocks/>
              </p:cNvSpPr>
              <p:nvPr/>
            </p:nvSpPr>
            <p:spPr bwMode="auto">
              <a:xfrm>
                <a:off x="3817" y="1888"/>
                <a:ext cx="39" cy="84"/>
              </a:xfrm>
              <a:custGeom>
                <a:avLst/>
                <a:gdLst>
                  <a:gd name="T0" fmla="*/ 14 w 39"/>
                  <a:gd name="T1" fmla="*/ 84 h 84"/>
                  <a:gd name="T2" fmla="*/ 39 w 39"/>
                  <a:gd name="T3" fmla="*/ 73 h 84"/>
                  <a:gd name="T4" fmla="*/ 39 w 39"/>
                  <a:gd name="T5" fmla="*/ 73 h 84"/>
                  <a:gd name="T6" fmla="*/ 29 w 39"/>
                  <a:gd name="T7" fmla="*/ 0 h 84"/>
                  <a:gd name="T8" fmla="*/ 0 w 39"/>
                  <a:gd name="T9" fmla="*/ 15 h 84"/>
                  <a:gd name="T10" fmla="*/ 0 w 39"/>
                  <a:gd name="T11" fmla="*/ 15 h 84"/>
                  <a:gd name="T12" fmla="*/ 14 w 39"/>
                  <a:gd name="T13" fmla="*/ 84 h 84"/>
                  <a:gd name="T14" fmla="*/ 14 w 39"/>
                  <a:gd name="T15" fmla="*/ 84 h 84"/>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84"/>
                  <a:gd name="T26" fmla="*/ 39 w 39"/>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84">
                    <a:moveTo>
                      <a:pt x="14" y="84"/>
                    </a:moveTo>
                    <a:lnTo>
                      <a:pt x="39" y="73"/>
                    </a:lnTo>
                    <a:lnTo>
                      <a:pt x="29" y="0"/>
                    </a:lnTo>
                    <a:lnTo>
                      <a:pt x="0" y="15"/>
                    </a:lnTo>
                    <a:lnTo>
                      <a:pt x="14" y="84"/>
                    </a:lnTo>
                    <a:close/>
                  </a:path>
                </a:pathLst>
              </a:custGeom>
              <a:solidFill>
                <a:srgbClr val="0D0E0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8" name="Freeform 31"/>
              <p:cNvSpPr>
                <a:spLocks/>
              </p:cNvSpPr>
              <p:nvPr/>
            </p:nvSpPr>
            <p:spPr bwMode="auto">
              <a:xfrm>
                <a:off x="3831" y="1961"/>
                <a:ext cx="69" cy="532"/>
              </a:xfrm>
              <a:custGeom>
                <a:avLst/>
                <a:gdLst>
                  <a:gd name="T0" fmla="*/ 69 w 69"/>
                  <a:gd name="T1" fmla="*/ 532 h 532"/>
                  <a:gd name="T2" fmla="*/ 69 w 69"/>
                  <a:gd name="T3" fmla="*/ 532 h 532"/>
                  <a:gd name="T4" fmla="*/ 69 w 69"/>
                  <a:gd name="T5" fmla="*/ 532 h 532"/>
                  <a:gd name="T6" fmla="*/ 62 w 69"/>
                  <a:gd name="T7" fmla="*/ 390 h 532"/>
                  <a:gd name="T8" fmla="*/ 54 w 69"/>
                  <a:gd name="T9" fmla="*/ 252 h 532"/>
                  <a:gd name="T10" fmla="*/ 43 w 69"/>
                  <a:gd name="T11" fmla="*/ 126 h 532"/>
                  <a:gd name="T12" fmla="*/ 25 w 69"/>
                  <a:gd name="T13" fmla="*/ 0 h 532"/>
                  <a:gd name="T14" fmla="*/ 0 w 69"/>
                  <a:gd name="T15" fmla="*/ 11 h 532"/>
                  <a:gd name="T16" fmla="*/ 0 w 69"/>
                  <a:gd name="T17" fmla="*/ 11 h 532"/>
                  <a:gd name="T18" fmla="*/ 29 w 69"/>
                  <a:gd name="T19" fmla="*/ 157 h 532"/>
                  <a:gd name="T20" fmla="*/ 47 w 69"/>
                  <a:gd name="T21" fmla="*/ 295 h 532"/>
                  <a:gd name="T22" fmla="*/ 62 w 69"/>
                  <a:gd name="T23" fmla="*/ 421 h 532"/>
                  <a:gd name="T24" fmla="*/ 69 w 69"/>
                  <a:gd name="T25" fmla="*/ 532 h 532"/>
                  <a:gd name="T26" fmla="*/ 69 w 69"/>
                  <a:gd name="T27" fmla="*/ 532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532"/>
                  <a:gd name="T44" fmla="*/ 69 w 69"/>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532">
                    <a:moveTo>
                      <a:pt x="69" y="532"/>
                    </a:moveTo>
                    <a:lnTo>
                      <a:pt x="69" y="532"/>
                    </a:lnTo>
                    <a:lnTo>
                      <a:pt x="62" y="390"/>
                    </a:lnTo>
                    <a:lnTo>
                      <a:pt x="54" y="252"/>
                    </a:lnTo>
                    <a:lnTo>
                      <a:pt x="43" y="126"/>
                    </a:lnTo>
                    <a:lnTo>
                      <a:pt x="25" y="0"/>
                    </a:lnTo>
                    <a:lnTo>
                      <a:pt x="0" y="11"/>
                    </a:lnTo>
                    <a:lnTo>
                      <a:pt x="29" y="157"/>
                    </a:lnTo>
                    <a:lnTo>
                      <a:pt x="47" y="295"/>
                    </a:lnTo>
                    <a:lnTo>
                      <a:pt x="62" y="421"/>
                    </a:lnTo>
                    <a:lnTo>
                      <a:pt x="69" y="532"/>
                    </a:lnTo>
                    <a:close/>
                  </a:path>
                </a:pathLst>
              </a:custGeom>
              <a:solidFill>
                <a:srgbClr val="0D0E0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9" name="Freeform 32"/>
              <p:cNvSpPr>
                <a:spLocks/>
              </p:cNvSpPr>
              <p:nvPr/>
            </p:nvSpPr>
            <p:spPr bwMode="auto">
              <a:xfrm>
                <a:off x="1924" y="700"/>
                <a:ext cx="55" cy="35"/>
              </a:xfrm>
              <a:custGeom>
                <a:avLst/>
                <a:gdLst>
                  <a:gd name="T0" fmla="*/ 0 w 55"/>
                  <a:gd name="T1" fmla="*/ 35 h 35"/>
                  <a:gd name="T2" fmla="*/ 0 w 55"/>
                  <a:gd name="T3" fmla="*/ 35 h 35"/>
                  <a:gd name="T4" fmla="*/ 55 w 55"/>
                  <a:gd name="T5" fmla="*/ 31 h 35"/>
                  <a:gd name="T6" fmla="*/ 55 w 55"/>
                  <a:gd name="T7" fmla="*/ 0 h 35"/>
                  <a:gd name="T8" fmla="*/ 55 w 55"/>
                  <a:gd name="T9" fmla="*/ 0 h 35"/>
                  <a:gd name="T10" fmla="*/ 0 w 55"/>
                  <a:gd name="T11" fmla="*/ 35 h 35"/>
                  <a:gd name="T12" fmla="*/ 0 w 55"/>
                  <a:gd name="T13" fmla="*/ 35 h 35"/>
                  <a:gd name="T14" fmla="*/ 0 60000 65536"/>
                  <a:gd name="T15" fmla="*/ 0 60000 65536"/>
                  <a:gd name="T16" fmla="*/ 0 60000 65536"/>
                  <a:gd name="T17" fmla="*/ 0 60000 65536"/>
                  <a:gd name="T18" fmla="*/ 0 60000 65536"/>
                  <a:gd name="T19" fmla="*/ 0 60000 65536"/>
                  <a:gd name="T20" fmla="*/ 0 60000 65536"/>
                  <a:gd name="T21" fmla="*/ 0 w 55"/>
                  <a:gd name="T22" fmla="*/ 0 h 35"/>
                  <a:gd name="T23" fmla="*/ 55 w 55"/>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 h="35">
                    <a:moveTo>
                      <a:pt x="0" y="35"/>
                    </a:moveTo>
                    <a:lnTo>
                      <a:pt x="0" y="35"/>
                    </a:lnTo>
                    <a:lnTo>
                      <a:pt x="55" y="31"/>
                    </a:lnTo>
                    <a:lnTo>
                      <a:pt x="55" y="0"/>
                    </a:lnTo>
                    <a:lnTo>
                      <a:pt x="0" y="35"/>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0" name="Freeform 33"/>
              <p:cNvSpPr>
                <a:spLocks/>
              </p:cNvSpPr>
              <p:nvPr/>
            </p:nvSpPr>
            <p:spPr bwMode="auto">
              <a:xfrm>
                <a:off x="1979" y="662"/>
                <a:ext cx="54" cy="69"/>
              </a:xfrm>
              <a:custGeom>
                <a:avLst/>
                <a:gdLst>
                  <a:gd name="T0" fmla="*/ 0 w 54"/>
                  <a:gd name="T1" fmla="*/ 38 h 69"/>
                  <a:gd name="T2" fmla="*/ 0 w 54"/>
                  <a:gd name="T3" fmla="*/ 69 h 69"/>
                  <a:gd name="T4" fmla="*/ 0 w 54"/>
                  <a:gd name="T5" fmla="*/ 69 h 69"/>
                  <a:gd name="T6" fmla="*/ 54 w 54"/>
                  <a:gd name="T7" fmla="*/ 61 h 69"/>
                  <a:gd name="T8" fmla="*/ 54 w 54"/>
                  <a:gd name="T9" fmla="*/ 0 h 69"/>
                  <a:gd name="T10" fmla="*/ 54 w 54"/>
                  <a:gd name="T11" fmla="*/ 0 h 69"/>
                  <a:gd name="T12" fmla="*/ 0 w 54"/>
                  <a:gd name="T13" fmla="*/ 38 h 69"/>
                  <a:gd name="T14" fmla="*/ 0 w 54"/>
                  <a:gd name="T15" fmla="*/ 38 h 6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69"/>
                  <a:gd name="T26" fmla="*/ 54 w 54"/>
                  <a:gd name="T27" fmla="*/ 69 h 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69">
                    <a:moveTo>
                      <a:pt x="0" y="38"/>
                    </a:moveTo>
                    <a:lnTo>
                      <a:pt x="0" y="69"/>
                    </a:lnTo>
                    <a:lnTo>
                      <a:pt x="54" y="61"/>
                    </a:lnTo>
                    <a:lnTo>
                      <a:pt x="54" y="0"/>
                    </a:lnTo>
                    <a:lnTo>
                      <a:pt x="0" y="38"/>
                    </a:lnTo>
                    <a:close/>
                  </a:path>
                </a:pathLst>
              </a:custGeom>
              <a:solidFill>
                <a:srgbClr val="8B90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1" name="Freeform 34"/>
              <p:cNvSpPr>
                <a:spLocks/>
              </p:cNvSpPr>
              <p:nvPr/>
            </p:nvSpPr>
            <p:spPr bwMode="auto">
              <a:xfrm>
                <a:off x="2033" y="605"/>
                <a:ext cx="51" cy="118"/>
              </a:xfrm>
              <a:custGeom>
                <a:avLst/>
                <a:gdLst>
                  <a:gd name="T0" fmla="*/ 0 w 51"/>
                  <a:gd name="T1" fmla="*/ 57 h 118"/>
                  <a:gd name="T2" fmla="*/ 0 w 51"/>
                  <a:gd name="T3" fmla="*/ 118 h 118"/>
                  <a:gd name="T4" fmla="*/ 0 w 51"/>
                  <a:gd name="T5" fmla="*/ 118 h 118"/>
                  <a:gd name="T6" fmla="*/ 51 w 51"/>
                  <a:gd name="T7" fmla="*/ 114 h 118"/>
                  <a:gd name="T8" fmla="*/ 51 w 51"/>
                  <a:gd name="T9" fmla="*/ 0 h 118"/>
                  <a:gd name="T10" fmla="*/ 51 w 51"/>
                  <a:gd name="T11" fmla="*/ 0 h 118"/>
                  <a:gd name="T12" fmla="*/ 29 w 51"/>
                  <a:gd name="T13" fmla="*/ 26 h 118"/>
                  <a:gd name="T14" fmla="*/ 0 w 51"/>
                  <a:gd name="T15" fmla="*/ 57 h 118"/>
                  <a:gd name="T16" fmla="*/ 0 w 51"/>
                  <a:gd name="T17" fmla="*/ 57 h 1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18"/>
                  <a:gd name="T29" fmla="*/ 51 w 51"/>
                  <a:gd name="T30" fmla="*/ 118 h 1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18">
                    <a:moveTo>
                      <a:pt x="0" y="57"/>
                    </a:moveTo>
                    <a:lnTo>
                      <a:pt x="0" y="118"/>
                    </a:lnTo>
                    <a:lnTo>
                      <a:pt x="51" y="114"/>
                    </a:lnTo>
                    <a:lnTo>
                      <a:pt x="51" y="0"/>
                    </a:lnTo>
                    <a:lnTo>
                      <a:pt x="29" y="26"/>
                    </a:lnTo>
                    <a:lnTo>
                      <a:pt x="0" y="57"/>
                    </a:lnTo>
                    <a:close/>
                  </a:path>
                </a:pathLst>
              </a:custGeom>
              <a:solidFill>
                <a:srgbClr val="878C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2" name="Freeform 35"/>
              <p:cNvSpPr>
                <a:spLocks/>
              </p:cNvSpPr>
              <p:nvPr/>
            </p:nvSpPr>
            <p:spPr bwMode="auto">
              <a:xfrm>
                <a:off x="2084" y="493"/>
                <a:ext cx="54" cy="226"/>
              </a:xfrm>
              <a:custGeom>
                <a:avLst/>
                <a:gdLst>
                  <a:gd name="T0" fmla="*/ 0 w 54"/>
                  <a:gd name="T1" fmla="*/ 112 h 226"/>
                  <a:gd name="T2" fmla="*/ 0 w 54"/>
                  <a:gd name="T3" fmla="*/ 226 h 226"/>
                  <a:gd name="T4" fmla="*/ 0 w 54"/>
                  <a:gd name="T5" fmla="*/ 226 h 226"/>
                  <a:gd name="T6" fmla="*/ 54 w 54"/>
                  <a:gd name="T7" fmla="*/ 223 h 226"/>
                  <a:gd name="T8" fmla="*/ 54 w 54"/>
                  <a:gd name="T9" fmla="*/ 0 h 226"/>
                  <a:gd name="T10" fmla="*/ 54 w 54"/>
                  <a:gd name="T11" fmla="*/ 0 h 226"/>
                  <a:gd name="T12" fmla="*/ 0 w 54"/>
                  <a:gd name="T13" fmla="*/ 0 h 226"/>
                  <a:gd name="T14" fmla="*/ 0 w 54"/>
                  <a:gd name="T15" fmla="*/ 0 h 226"/>
                  <a:gd name="T16" fmla="*/ 10 w 54"/>
                  <a:gd name="T17" fmla="*/ 8 h 226"/>
                  <a:gd name="T18" fmla="*/ 18 w 54"/>
                  <a:gd name="T19" fmla="*/ 16 h 226"/>
                  <a:gd name="T20" fmla="*/ 21 w 54"/>
                  <a:gd name="T21" fmla="*/ 27 h 226"/>
                  <a:gd name="T22" fmla="*/ 25 w 54"/>
                  <a:gd name="T23" fmla="*/ 43 h 226"/>
                  <a:gd name="T24" fmla="*/ 25 w 54"/>
                  <a:gd name="T25" fmla="*/ 62 h 226"/>
                  <a:gd name="T26" fmla="*/ 18 w 54"/>
                  <a:gd name="T27" fmla="*/ 85 h 226"/>
                  <a:gd name="T28" fmla="*/ 0 w 54"/>
                  <a:gd name="T29" fmla="*/ 112 h 226"/>
                  <a:gd name="T30" fmla="*/ 0 w 54"/>
                  <a:gd name="T31" fmla="*/ 112 h 2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226"/>
                  <a:gd name="T50" fmla="*/ 54 w 54"/>
                  <a:gd name="T51" fmla="*/ 226 h 2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226">
                    <a:moveTo>
                      <a:pt x="0" y="112"/>
                    </a:moveTo>
                    <a:lnTo>
                      <a:pt x="0" y="226"/>
                    </a:lnTo>
                    <a:lnTo>
                      <a:pt x="54" y="223"/>
                    </a:lnTo>
                    <a:lnTo>
                      <a:pt x="54" y="0"/>
                    </a:lnTo>
                    <a:lnTo>
                      <a:pt x="0" y="0"/>
                    </a:lnTo>
                    <a:lnTo>
                      <a:pt x="10" y="8"/>
                    </a:lnTo>
                    <a:lnTo>
                      <a:pt x="18" y="16"/>
                    </a:lnTo>
                    <a:lnTo>
                      <a:pt x="21" y="27"/>
                    </a:lnTo>
                    <a:lnTo>
                      <a:pt x="25" y="43"/>
                    </a:lnTo>
                    <a:lnTo>
                      <a:pt x="25" y="62"/>
                    </a:lnTo>
                    <a:lnTo>
                      <a:pt x="18" y="85"/>
                    </a:lnTo>
                    <a:lnTo>
                      <a:pt x="0" y="112"/>
                    </a:lnTo>
                    <a:close/>
                  </a:path>
                </a:pathLst>
              </a:custGeom>
              <a:solidFill>
                <a:srgbClr val="8388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3" name="Freeform 36"/>
              <p:cNvSpPr>
                <a:spLocks/>
              </p:cNvSpPr>
              <p:nvPr/>
            </p:nvSpPr>
            <p:spPr bwMode="auto">
              <a:xfrm>
                <a:off x="2138" y="493"/>
                <a:ext cx="54" cy="223"/>
              </a:xfrm>
              <a:custGeom>
                <a:avLst/>
                <a:gdLst>
                  <a:gd name="T0" fmla="*/ 54 w 54"/>
                  <a:gd name="T1" fmla="*/ 219 h 223"/>
                  <a:gd name="T2" fmla="*/ 54 w 54"/>
                  <a:gd name="T3" fmla="*/ 0 h 223"/>
                  <a:gd name="T4" fmla="*/ 54 w 54"/>
                  <a:gd name="T5" fmla="*/ 0 h 223"/>
                  <a:gd name="T6" fmla="*/ 0 w 54"/>
                  <a:gd name="T7" fmla="*/ 0 h 223"/>
                  <a:gd name="T8" fmla="*/ 0 w 54"/>
                  <a:gd name="T9" fmla="*/ 223 h 223"/>
                  <a:gd name="T10" fmla="*/ 0 w 54"/>
                  <a:gd name="T11" fmla="*/ 223 h 223"/>
                  <a:gd name="T12" fmla="*/ 54 w 54"/>
                  <a:gd name="T13" fmla="*/ 219 h 223"/>
                  <a:gd name="T14" fmla="*/ 54 w 54"/>
                  <a:gd name="T15" fmla="*/ 219 h 223"/>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23"/>
                  <a:gd name="T26" fmla="*/ 54 w 54"/>
                  <a:gd name="T27" fmla="*/ 223 h 2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23">
                    <a:moveTo>
                      <a:pt x="54" y="219"/>
                    </a:moveTo>
                    <a:lnTo>
                      <a:pt x="54" y="0"/>
                    </a:lnTo>
                    <a:lnTo>
                      <a:pt x="0" y="0"/>
                    </a:lnTo>
                    <a:lnTo>
                      <a:pt x="0" y="223"/>
                    </a:lnTo>
                    <a:lnTo>
                      <a:pt x="54" y="219"/>
                    </a:lnTo>
                    <a:close/>
                  </a:path>
                </a:pathLst>
              </a:custGeom>
              <a:solidFill>
                <a:srgbClr val="7F83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4" name="Freeform 37"/>
              <p:cNvSpPr>
                <a:spLocks/>
              </p:cNvSpPr>
              <p:nvPr/>
            </p:nvSpPr>
            <p:spPr bwMode="auto">
              <a:xfrm>
                <a:off x="2192" y="493"/>
                <a:ext cx="54" cy="219"/>
              </a:xfrm>
              <a:custGeom>
                <a:avLst/>
                <a:gdLst>
                  <a:gd name="T0" fmla="*/ 54 w 54"/>
                  <a:gd name="T1" fmla="*/ 219 h 219"/>
                  <a:gd name="T2" fmla="*/ 54 w 54"/>
                  <a:gd name="T3" fmla="*/ 4 h 219"/>
                  <a:gd name="T4" fmla="*/ 54 w 54"/>
                  <a:gd name="T5" fmla="*/ 4 h 219"/>
                  <a:gd name="T6" fmla="*/ 0 w 54"/>
                  <a:gd name="T7" fmla="*/ 0 h 219"/>
                  <a:gd name="T8" fmla="*/ 0 w 54"/>
                  <a:gd name="T9" fmla="*/ 219 h 219"/>
                  <a:gd name="T10" fmla="*/ 0 w 54"/>
                  <a:gd name="T11" fmla="*/ 219 h 219"/>
                  <a:gd name="T12" fmla="*/ 54 w 54"/>
                  <a:gd name="T13" fmla="*/ 219 h 219"/>
                  <a:gd name="T14" fmla="*/ 54 w 54"/>
                  <a:gd name="T15" fmla="*/ 219 h 21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19"/>
                  <a:gd name="T26" fmla="*/ 54 w 54"/>
                  <a:gd name="T27" fmla="*/ 219 h 2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19">
                    <a:moveTo>
                      <a:pt x="54" y="219"/>
                    </a:moveTo>
                    <a:lnTo>
                      <a:pt x="54" y="4"/>
                    </a:lnTo>
                    <a:lnTo>
                      <a:pt x="0" y="0"/>
                    </a:lnTo>
                    <a:lnTo>
                      <a:pt x="0" y="219"/>
                    </a:lnTo>
                    <a:lnTo>
                      <a:pt x="54" y="219"/>
                    </a:lnTo>
                    <a:close/>
                  </a:path>
                </a:pathLst>
              </a:custGeom>
              <a:solidFill>
                <a:srgbClr val="7B7F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5" name="Freeform 38"/>
              <p:cNvSpPr>
                <a:spLocks/>
              </p:cNvSpPr>
              <p:nvPr/>
            </p:nvSpPr>
            <p:spPr bwMode="auto">
              <a:xfrm>
                <a:off x="2246" y="497"/>
                <a:ext cx="51" cy="215"/>
              </a:xfrm>
              <a:custGeom>
                <a:avLst/>
                <a:gdLst>
                  <a:gd name="T0" fmla="*/ 51 w 51"/>
                  <a:gd name="T1" fmla="*/ 215 h 215"/>
                  <a:gd name="T2" fmla="*/ 51 w 51"/>
                  <a:gd name="T3" fmla="*/ 4 h 215"/>
                  <a:gd name="T4" fmla="*/ 51 w 51"/>
                  <a:gd name="T5" fmla="*/ 4 h 215"/>
                  <a:gd name="T6" fmla="*/ 0 w 51"/>
                  <a:gd name="T7" fmla="*/ 0 h 215"/>
                  <a:gd name="T8" fmla="*/ 0 w 51"/>
                  <a:gd name="T9" fmla="*/ 215 h 215"/>
                  <a:gd name="T10" fmla="*/ 0 w 51"/>
                  <a:gd name="T11" fmla="*/ 215 h 215"/>
                  <a:gd name="T12" fmla="*/ 51 w 51"/>
                  <a:gd name="T13" fmla="*/ 215 h 215"/>
                  <a:gd name="T14" fmla="*/ 51 w 51"/>
                  <a:gd name="T15" fmla="*/ 215 h 215"/>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215"/>
                  <a:gd name="T26" fmla="*/ 51 w 51"/>
                  <a:gd name="T27" fmla="*/ 215 h 2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215">
                    <a:moveTo>
                      <a:pt x="51" y="215"/>
                    </a:moveTo>
                    <a:lnTo>
                      <a:pt x="51" y="4"/>
                    </a:lnTo>
                    <a:lnTo>
                      <a:pt x="0" y="0"/>
                    </a:lnTo>
                    <a:lnTo>
                      <a:pt x="0" y="215"/>
                    </a:lnTo>
                    <a:lnTo>
                      <a:pt x="51" y="215"/>
                    </a:lnTo>
                    <a:close/>
                  </a:path>
                </a:pathLst>
              </a:custGeom>
              <a:solidFill>
                <a:srgbClr val="777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6" name="Freeform 39"/>
              <p:cNvSpPr>
                <a:spLocks/>
              </p:cNvSpPr>
              <p:nvPr/>
            </p:nvSpPr>
            <p:spPr bwMode="auto">
              <a:xfrm>
                <a:off x="2297" y="501"/>
                <a:ext cx="54" cy="211"/>
              </a:xfrm>
              <a:custGeom>
                <a:avLst/>
                <a:gdLst>
                  <a:gd name="T0" fmla="*/ 54 w 54"/>
                  <a:gd name="T1" fmla="*/ 211 h 211"/>
                  <a:gd name="T2" fmla="*/ 54 w 54"/>
                  <a:gd name="T3" fmla="*/ 4 h 211"/>
                  <a:gd name="T4" fmla="*/ 54 w 54"/>
                  <a:gd name="T5" fmla="*/ 4 h 211"/>
                  <a:gd name="T6" fmla="*/ 0 w 54"/>
                  <a:gd name="T7" fmla="*/ 0 h 211"/>
                  <a:gd name="T8" fmla="*/ 0 w 54"/>
                  <a:gd name="T9" fmla="*/ 211 h 211"/>
                  <a:gd name="T10" fmla="*/ 0 w 54"/>
                  <a:gd name="T11" fmla="*/ 211 h 211"/>
                  <a:gd name="T12" fmla="*/ 54 w 54"/>
                  <a:gd name="T13" fmla="*/ 211 h 211"/>
                  <a:gd name="T14" fmla="*/ 54 w 54"/>
                  <a:gd name="T15" fmla="*/ 211 h 211"/>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211"/>
                  <a:gd name="T26" fmla="*/ 54 w 54"/>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211">
                    <a:moveTo>
                      <a:pt x="54" y="211"/>
                    </a:moveTo>
                    <a:lnTo>
                      <a:pt x="54" y="4"/>
                    </a:lnTo>
                    <a:lnTo>
                      <a:pt x="0" y="0"/>
                    </a:lnTo>
                    <a:lnTo>
                      <a:pt x="0" y="211"/>
                    </a:lnTo>
                    <a:lnTo>
                      <a:pt x="54" y="211"/>
                    </a:lnTo>
                    <a:close/>
                  </a:path>
                </a:pathLst>
              </a:custGeom>
              <a:solidFill>
                <a:srgbClr val="7478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7" name="Freeform 40"/>
              <p:cNvSpPr>
                <a:spLocks/>
              </p:cNvSpPr>
              <p:nvPr/>
            </p:nvSpPr>
            <p:spPr bwMode="auto">
              <a:xfrm>
                <a:off x="2351" y="505"/>
                <a:ext cx="55" cy="207"/>
              </a:xfrm>
              <a:custGeom>
                <a:avLst/>
                <a:gdLst>
                  <a:gd name="T0" fmla="*/ 55 w 55"/>
                  <a:gd name="T1" fmla="*/ 207 h 207"/>
                  <a:gd name="T2" fmla="*/ 55 w 55"/>
                  <a:gd name="T3" fmla="*/ 4 h 207"/>
                  <a:gd name="T4" fmla="*/ 55 w 55"/>
                  <a:gd name="T5" fmla="*/ 4 h 207"/>
                  <a:gd name="T6" fmla="*/ 0 w 55"/>
                  <a:gd name="T7" fmla="*/ 0 h 207"/>
                  <a:gd name="T8" fmla="*/ 0 w 55"/>
                  <a:gd name="T9" fmla="*/ 207 h 207"/>
                  <a:gd name="T10" fmla="*/ 0 w 55"/>
                  <a:gd name="T11" fmla="*/ 207 h 207"/>
                  <a:gd name="T12" fmla="*/ 55 w 55"/>
                  <a:gd name="T13" fmla="*/ 207 h 207"/>
                  <a:gd name="T14" fmla="*/ 55 w 55"/>
                  <a:gd name="T15" fmla="*/ 207 h 207"/>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207"/>
                  <a:gd name="T26" fmla="*/ 55 w 55"/>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207">
                    <a:moveTo>
                      <a:pt x="55" y="207"/>
                    </a:moveTo>
                    <a:lnTo>
                      <a:pt x="55" y="4"/>
                    </a:lnTo>
                    <a:lnTo>
                      <a:pt x="0" y="0"/>
                    </a:lnTo>
                    <a:lnTo>
                      <a:pt x="0" y="207"/>
                    </a:lnTo>
                    <a:lnTo>
                      <a:pt x="55" y="207"/>
                    </a:lnTo>
                    <a:close/>
                  </a:path>
                </a:pathLst>
              </a:custGeom>
              <a:solidFill>
                <a:srgbClr val="7074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8" name="Freeform 41"/>
              <p:cNvSpPr>
                <a:spLocks/>
              </p:cNvSpPr>
              <p:nvPr/>
            </p:nvSpPr>
            <p:spPr bwMode="auto">
              <a:xfrm>
                <a:off x="2406" y="509"/>
                <a:ext cx="50" cy="207"/>
              </a:xfrm>
              <a:custGeom>
                <a:avLst/>
                <a:gdLst>
                  <a:gd name="T0" fmla="*/ 50 w 50"/>
                  <a:gd name="T1" fmla="*/ 207 h 207"/>
                  <a:gd name="T2" fmla="*/ 50 w 50"/>
                  <a:gd name="T3" fmla="*/ 7 h 207"/>
                  <a:gd name="T4" fmla="*/ 50 w 50"/>
                  <a:gd name="T5" fmla="*/ 7 h 207"/>
                  <a:gd name="T6" fmla="*/ 0 w 50"/>
                  <a:gd name="T7" fmla="*/ 0 h 207"/>
                  <a:gd name="T8" fmla="*/ 0 w 50"/>
                  <a:gd name="T9" fmla="*/ 203 h 207"/>
                  <a:gd name="T10" fmla="*/ 0 w 50"/>
                  <a:gd name="T11" fmla="*/ 203 h 207"/>
                  <a:gd name="T12" fmla="*/ 50 w 50"/>
                  <a:gd name="T13" fmla="*/ 207 h 207"/>
                  <a:gd name="T14" fmla="*/ 50 w 50"/>
                  <a:gd name="T15" fmla="*/ 207 h 207"/>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207"/>
                  <a:gd name="T26" fmla="*/ 50 w 50"/>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207">
                    <a:moveTo>
                      <a:pt x="50" y="207"/>
                    </a:moveTo>
                    <a:lnTo>
                      <a:pt x="50" y="7"/>
                    </a:lnTo>
                    <a:lnTo>
                      <a:pt x="0" y="0"/>
                    </a:lnTo>
                    <a:lnTo>
                      <a:pt x="0" y="203"/>
                    </a:lnTo>
                    <a:lnTo>
                      <a:pt x="50" y="207"/>
                    </a:lnTo>
                    <a:close/>
                  </a:path>
                </a:pathLst>
              </a:custGeom>
              <a:solidFill>
                <a:srgbClr val="6C70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9" name="Freeform 42"/>
              <p:cNvSpPr>
                <a:spLocks/>
              </p:cNvSpPr>
              <p:nvPr/>
            </p:nvSpPr>
            <p:spPr bwMode="auto">
              <a:xfrm>
                <a:off x="2456" y="516"/>
                <a:ext cx="55" cy="203"/>
              </a:xfrm>
              <a:custGeom>
                <a:avLst/>
                <a:gdLst>
                  <a:gd name="T0" fmla="*/ 55 w 55"/>
                  <a:gd name="T1" fmla="*/ 203 h 203"/>
                  <a:gd name="T2" fmla="*/ 55 w 55"/>
                  <a:gd name="T3" fmla="*/ 12 h 203"/>
                  <a:gd name="T4" fmla="*/ 55 w 55"/>
                  <a:gd name="T5" fmla="*/ 12 h 203"/>
                  <a:gd name="T6" fmla="*/ 0 w 55"/>
                  <a:gd name="T7" fmla="*/ 0 h 203"/>
                  <a:gd name="T8" fmla="*/ 0 w 55"/>
                  <a:gd name="T9" fmla="*/ 200 h 203"/>
                  <a:gd name="T10" fmla="*/ 0 w 55"/>
                  <a:gd name="T11" fmla="*/ 200 h 203"/>
                  <a:gd name="T12" fmla="*/ 55 w 55"/>
                  <a:gd name="T13" fmla="*/ 203 h 203"/>
                  <a:gd name="T14" fmla="*/ 55 w 55"/>
                  <a:gd name="T15" fmla="*/ 203 h 203"/>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203"/>
                  <a:gd name="T26" fmla="*/ 55 w 55"/>
                  <a:gd name="T27" fmla="*/ 203 h 2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203">
                    <a:moveTo>
                      <a:pt x="55" y="203"/>
                    </a:moveTo>
                    <a:lnTo>
                      <a:pt x="55" y="12"/>
                    </a:lnTo>
                    <a:lnTo>
                      <a:pt x="0" y="0"/>
                    </a:lnTo>
                    <a:lnTo>
                      <a:pt x="0" y="200"/>
                    </a:lnTo>
                    <a:lnTo>
                      <a:pt x="55" y="203"/>
                    </a:lnTo>
                    <a:close/>
                  </a:path>
                </a:pathLst>
              </a:custGeom>
              <a:solidFill>
                <a:srgbClr val="686B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0" name="Freeform 43"/>
              <p:cNvSpPr>
                <a:spLocks/>
              </p:cNvSpPr>
              <p:nvPr/>
            </p:nvSpPr>
            <p:spPr bwMode="auto">
              <a:xfrm>
                <a:off x="2511" y="528"/>
                <a:ext cx="54" cy="195"/>
              </a:xfrm>
              <a:custGeom>
                <a:avLst/>
                <a:gdLst>
                  <a:gd name="T0" fmla="*/ 54 w 54"/>
                  <a:gd name="T1" fmla="*/ 195 h 195"/>
                  <a:gd name="T2" fmla="*/ 54 w 54"/>
                  <a:gd name="T3" fmla="*/ 8 h 195"/>
                  <a:gd name="T4" fmla="*/ 54 w 54"/>
                  <a:gd name="T5" fmla="*/ 8 h 195"/>
                  <a:gd name="T6" fmla="*/ 0 w 54"/>
                  <a:gd name="T7" fmla="*/ 0 h 195"/>
                  <a:gd name="T8" fmla="*/ 0 w 54"/>
                  <a:gd name="T9" fmla="*/ 191 h 195"/>
                  <a:gd name="T10" fmla="*/ 0 w 54"/>
                  <a:gd name="T11" fmla="*/ 191 h 195"/>
                  <a:gd name="T12" fmla="*/ 54 w 54"/>
                  <a:gd name="T13" fmla="*/ 195 h 195"/>
                  <a:gd name="T14" fmla="*/ 54 w 54"/>
                  <a:gd name="T15" fmla="*/ 195 h 195"/>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95"/>
                  <a:gd name="T26" fmla="*/ 54 w 54"/>
                  <a:gd name="T27" fmla="*/ 195 h 1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95">
                    <a:moveTo>
                      <a:pt x="54" y="195"/>
                    </a:moveTo>
                    <a:lnTo>
                      <a:pt x="54" y="8"/>
                    </a:lnTo>
                    <a:lnTo>
                      <a:pt x="0" y="0"/>
                    </a:lnTo>
                    <a:lnTo>
                      <a:pt x="0" y="191"/>
                    </a:lnTo>
                    <a:lnTo>
                      <a:pt x="54" y="195"/>
                    </a:lnTo>
                    <a:close/>
                  </a:path>
                </a:pathLst>
              </a:custGeom>
              <a:solidFill>
                <a:srgbClr val="646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1" name="Freeform 44"/>
              <p:cNvSpPr>
                <a:spLocks/>
              </p:cNvSpPr>
              <p:nvPr/>
            </p:nvSpPr>
            <p:spPr bwMode="auto">
              <a:xfrm>
                <a:off x="2565" y="536"/>
                <a:ext cx="50" cy="195"/>
              </a:xfrm>
              <a:custGeom>
                <a:avLst/>
                <a:gdLst>
                  <a:gd name="T0" fmla="*/ 50 w 50"/>
                  <a:gd name="T1" fmla="*/ 195 h 195"/>
                  <a:gd name="T2" fmla="*/ 50 w 50"/>
                  <a:gd name="T3" fmla="*/ 11 h 195"/>
                  <a:gd name="T4" fmla="*/ 50 w 50"/>
                  <a:gd name="T5" fmla="*/ 11 h 195"/>
                  <a:gd name="T6" fmla="*/ 0 w 50"/>
                  <a:gd name="T7" fmla="*/ 0 h 195"/>
                  <a:gd name="T8" fmla="*/ 0 w 50"/>
                  <a:gd name="T9" fmla="*/ 187 h 195"/>
                  <a:gd name="T10" fmla="*/ 0 w 50"/>
                  <a:gd name="T11" fmla="*/ 187 h 195"/>
                  <a:gd name="T12" fmla="*/ 50 w 50"/>
                  <a:gd name="T13" fmla="*/ 195 h 195"/>
                  <a:gd name="T14" fmla="*/ 50 w 50"/>
                  <a:gd name="T15" fmla="*/ 195 h 195"/>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195"/>
                  <a:gd name="T26" fmla="*/ 50 w 50"/>
                  <a:gd name="T27" fmla="*/ 195 h 1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195">
                    <a:moveTo>
                      <a:pt x="50" y="195"/>
                    </a:moveTo>
                    <a:lnTo>
                      <a:pt x="50" y="11"/>
                    </a:lnTo>
                    <a:lnTo>
                      <a:pt x="0" y="0"/>
                    </a:lnTo>
                    <a:lnTo>
                      <a:pt x="0" y="187"/>
                    </a:lnTo>
                    <a:lnTo>
                      <a:pt x="50" y="195"/>
                    </a:lnTo>
                    <a:close/>
                  </a:path>
                </a:pathLst>
              </a:custGeom>
              <a:solidFill>
                <a:srgbClr val="6064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2" name="Freeform 45"/>
              <p:cNvSpPr>
                <a:spLocks/>
              </p:cNvSpPr>
              <p:nvPr/>
            </p:nvSpPr>
            <p:spPr bwMode="auto">
              <a:xfrm>
                <a:off x="2615" y="547"/>
                <a:ext cx="55" cy="192"/>
              </a:xfrm>
              <a:custGeom>
                <a:avLst/>
                <a:gdLst>
                  <a:gd name="T0" fmla="*/ 55 w 55"/>
                  <a:gd name="T1" fmla="*/ 192 h 192"/>
                  <a:gd name="T2" fmla="*/ 55 w 55"/>
                  <a:gd name="T3" fmla="*/ 15 h 192"/>
                  <a:gd name="T4" fmla="*/ 55 w 55"/>
                  <a:gd name="T5" fmla="*/ 15 h 192"/>
                  <a:gd name="T6" fmla="*/ 0 w 55"/>
                  <a:gd name="T7" fmla="*/ 0 h 192"/>
                  <a:gd name="T8" fmla="*/ 0 w 55"/>
                  <a:gd name="T9" fmla="*/ 184 h 192"/>
                  <a:gd name="T10" fmla="*/ 0 w 55"/>
                  <a:gd name="T11" fmla="*/ 184 h 192"/>
                  <a:gd name="T12" fmla="*/ 55 w 55"/>
                  <a:gd name="T13" fmla="*/ 192 h 192"/>
                  <a:gd name="T14" fmla="*/ 55 w 55"/>
                  <a:gd name="T15" fmla="*/ 192 h 192"/>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92"/>
                  <a:gd name="T26" fmla="*/ 55 w 55"/>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92">
                    <a:moveTo>
                      <a:pt x="55" y="192"/>
                    </a:moveTo>
                    <a:lnTo>
                      <a:pt x="55" y="15"/>
                    </a:lnTo>
                    <a:lnTo>
                      <a:pt x="0" y="0"/>
                    </a:lnTo>
                    <a:lnTo>
                      <a:pt x="0" y="184"/>
                    </a:lnTo>
                    <a:lnTo>
                      <a:pt x="55" y="192"/>
                    </a:lnTo>
                    <a:close/>
                  </a:path>
                </a:pathLst>
              </a:custGeom>
              <a:solidFill>
                <a:srgbClr val="5D60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3" name="Freeform 46"/>
              <p:cNvSpPr>
                <a:spLocks/>
              </p:cNvSpPr>
              <p:nvPr/>
            </p:nvSpPr>
            <p:spPr bwMode="auto">
              <a:xfrm>
                <a:off x="2670" y="562"/>
                <a:ext cx="54" cy="184"/>
              </a:xfrm>
              <a:custGeom>
                <a:avLst/>
                <a:gdLst>
                  <a:gd name="T0" fmla="*/ 54 w 54"/>
                  <a:gd name="T1" fmla="*/ 184 h 184"/>
                  <a:gd name="T2" fmla="*/ 54 w 54"/>
                  <a:gd name="T3" fmla="*/ 16 h 184"/>
                  <a:gd name="T4" fmla="*/ 54 w 54"/>
                  <a:gd name="T5" fmla="*/ 16 h 184"/>
                  <a:gd name="T6" fmla="*/ 0 w 54"/>
                  <a:gd name="T7" fmla="*/ 0 h 184"/>
                  <a:gd name="T8" fmla="*/ 0 w 54"/>
                  <a:gd name="T9" fmla="*/ 177 h 184"/>
                  <a:gd name="T10" fmla="*/ 0 w 54"/>
                  <a:gd name="T11" fmla="*/ 177 h 184"/>
                  <a:gd name="T12" fmla="*/ 54 w 54"/>
                  <a:gd name="T13" fmla="*/ 184 h 184"/>
                  <a:gd name="T14" fmla="*/ 54 w 54"/>
                  <a:gd name="T15" fmla="*/ 184 h 18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84"/>
                  <a:gd name="T26" fmla="*/ 54 w 54"/>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84">
                    <a:moveTo>
                      <a:pt x="54" y="184"/>
                    </a:moveTo>
                    <a:lnTo>
                      <a:pt x="54" y="16"/>
                    </a:lnTo>
                    <a:lnTo>
                      <a:pt x="0" y="0"/>
                    </a:lnTo>
                    <a:lnTo>
                      <a:pt x="0" y="177"/>
                    </a:lnTo>
                    <a:lnTo>
                      <a:pt x="54" y="184"/>
                    </a:lnTo>
                    <a:close/>
                  </a:path>
                </a:pathLst>
              </a:custGeom>
              <a:solidFill>
                <a:srgbClr val="595C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4" name="Freeform 47"/>
              <p:cNvSpPr>
                <a:spLocks/>
              </p:cNvSpPr>
              <p:nvPr/>
            </p:nvSpPr>
            <p:spPr bwMode="auto">
              <a:xfrm>
                <a:off x="2724" y="578"/>
                <a:ext cx="51" cy="180"/>
              </a:xfrm>
              <a:custGeom>
                <a:avLst/>
                <a:gdLst>
                  <a:gd name="T0" fmla="*/ 51 w 51"/>
                  <a:gd name="T1" fmla="*/ 180 h 180"/>
                  <a:gd name="T2" fmla="*/ 51 w 51"/>
                  <a:gd name="T3" fmla="*/ 19 h 180"/>
                  <a:gd name="T4" fmla="*/ 51 w 51"/>
                  <a:gd name="T5" fmla="*/ 19 h 180"/>
                  <a:gd name="T6" fmla="*/ 0 w 51"/>
                  <a:gd name="T7" fmla="*/ 0 h 180"/>
                  <a:gd name="T8" fmla="*/ 0 w 51"/>
                  <a:gd name="T9" fmla="*/ 168 h 180"/>
                  <a:gd name="T10" fmla="*/ 0 w 51"/>
                  <a:gd name="T11" fmla="*/ 168 h 180"/>
                  <a:gd name="T12" fmla="*/ 51 w 51"/>
                  <a:gd name="T13" fmla="*/ 180 h 180"/>
                  <a:gd name="T14" fmla="*/ 51 w 51"/>
                  <a:gd name="T15" fmla="*/ 180 h 180"/>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180"/>
                  <a:gd name="T26" fmla="*/ 51 w 51"/>
                  <a:gd name="T27" fmla="*/ 180 h 1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180">
                    <a:moveTo>
                      <a:pt x="51" y="180"/>
                    </a:moveTo>
                    <a:lnTo>
                      <a:pt x="51" y="19"/>
                    </a:lnTo>
                    <a:lnTo>
                      <a:pt x="0" y="0"/>
                    </a:lnTo>
                    <a:lnTo>
                      <a:pt x="0" y="168"/>
                    </a:lnTo>
                    <a:lnTo>
                      <a:pt x="51" y="180"/>
                    </a:lnTo>
                    <a:close/>
                  </a:path>
                </a:pathLst>
              </a:custGeom>
              <a:solidFill>
                <a:srgbClr val="5457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5" name="Freeform 48"/>
              <p:cNvSpPr>
                <a:spLocks/>
              </p:cNvSpPr>
              <p:nvPr/>
            </p:nvSpPr>
            <p:spPr bwMode="auto">
              <a:xfrm>
                <a:off x="2775" y="597"/>
                <a:ext cx="54" cy="176"/>
              </a:xfrm>
              <a:custGeom>
                <a:avLst/>
                <a:gdLst>
                  <a:gd name="T0" fmla="*/ 54 w 54"/>
                  <a:gd name="T1" fmla="*/ 176 h 176"/>
                  <a:gd name="T2" fmla="*/ 54 w 54"/>
                  <a:gd name="T3" fmla="*/ 23 h 176"/>
                  <a:gd name="T4" fmla="*/ 54 w 54"/>
                  <a:gd name="T5" fmla="*/ 23 h 176"/>
                  <a:gd name="T6" fmla="*/ 0 w 54"/>
                  <a:gd name="T7" fmla="*/ 0 h 176"/>
                  <a:gd name="T8" fmla="*/ 0 w 54"/>
                  <a:gd name="T9" fmla="*/ 161 h 176"/>
                  <a:gd name="T10" fmla="*/ 0 w 54"/>
                  <a:gd name="T11" fmla="*/ 161 h 176"/>
                  <a:gd name="T12" fmla="*/ 54 w 54"/>
                  <a:gd name="T13" fmla="*/ 176 h 176"/>
                  <a:gd name="T14" fmla="*/ 54 w 54"/>
                  <a:gd name="T15" fmla="*/ 176 h 176"/>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76"/>
                  <a:gd name="T26" fmla="*/ 54 w 54"/>
                  <a:gd name="T27" fmla="*/ 176 h 1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76">
                    <a:moveTo>
                      <a:pt x="54" y="176"/>
                    </a:moveTo>
                    <a:lnTo>
                      <a:pt x="54" y="23"/>
                    </a:lnTo>
                    <a:lnTo>
                      <a:pt x="0" y="0"/>
                    </a:lnTo>
                    <a:lnTo>
                      <a:pt x="0" y="161"/>
                    </a:lnTo>
                    <a:lnTo>
                      <a:pt x="54" y="176"/>
                    </a:lnTo>
                    <a:close/>
                  </a:path>
                </a:pathLst>
              </a:custGeom>
              <a:solidFill>
                <a:srgbClr val="5153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6" name="Freeform 49"/>
              <p:cNvSpPr>
                <a:spLocks/>
              </p:cNvSpPr>
              <p:nvPr/>
            </p:nvSpPr>
            <p:spPr bwMode="auto">
              <a:xfrm>
                <a:off x="2829" y="620"/>
                <a:ext cx="54" cy="168"/>
              </a:xfrm>
              <a:custGeom>
                <a:avLst/>
                <a:gdLst>
                  <a:gd name="T0" fmla="*/ 54 w 54"/>
                  <a:gd name="T1" fmla="*/ 168 h 168"/>
                  <a:gd name="T2" fmla="*/ 54 w 54"/>
                  <a:gd name="T3" fmla="*/ 23 h 168"/>
                  <a:gd name="T4" fmla="*/ 54 w 54"/>
                  <a:gd name="T5" fmla="*/ 23 h 168"/>
                  <a:gd name="T6" fmla="*/ 0 w 54"/>
                  <a:gd name="T7" fmla="*/ 0 h 168"/>
                  <a:gd name="T8" fmla="*/ 0 w 54"/>
                  <a:gd name="T9" fmla="*/ 153 h 168"/>
                  <a:gd name="T10" fmla="*/ 0 w 54"/>
                  <a:gd name="T11" fmla="*/ 153 h 168"/>
                  <a:gd name="T12" fmla="*/ 54 w 54"/>
                  <a:gd name="T13" fmla="*/ 168 h 168"/>
                  <a:gd name="T14" fmla="*/ 54 w 54"/>
                  <a:gd name="T15" fmla="*/ 168 h 168"/>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68"/>
                  <a:gd name="T26" fmla="*/ 54 w 54"/>
                  <a:gd name="T27" fmla="*/ 168 h 1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68">
                    <a:moveTo>
                      <a:pt x="54" y="168"/>
                    </a:moveTo>
                    <a:lnTo>
                      <a:pt x="54" y="23"/>
                    </a:lnTo>
                    <a:lnTo>
                      <a:pt x="0" y="0"/>
                    </a:lnTo>
                    <a:lnTo>
                      <a:pt x="0" y="153"/>
                    </a:lnTo>
                    <a:lnTo>
                      <a:pt x="54" y="168"/>
                    </a:lnTo>
                    <a:close/>
                  </a:path>
                </a:pathLst>
              </a:custGeom>
              <a:solidFill>
                <a:srgbClr val="4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7" name="Freeform 50"/>
              <p:cNvSpPr>
                <a:spLocks/>
              </p:cNvSpPr>
              <p:nvPr/>
            </p:nvSpPr>
            <p:spPr bwMode="auto">
              <a:xfrm>
                <a:off x="2883" y="643"/>
                <a:ext cx="54" cy="165"/>
              </a:xfrm>
              <a:custGeom>
                <a:avLst/>
                <a:gdLst>
                  <a:gd name="T0" fmla="*/ 54 w 54"/>
                  <a:gd name="T1" fmla="*/ 165 h 165"/>
                  <a:gd name="T2" fmla="*/ 54 w 54"/>
                  <a:gd name="T3" fmla="*/ 27 h 165"/>
                  <a:gd name="T4" fmla="*/ 54 w 54"/>
                  <a:gd name="T5" fmla="*/ 27 h 165"/>
                  <a:gd name="T6" fmla="*/ 0 w 54"/>
                  <a:gd name="T7" fmla="*/ 0 h 165"/>
                  <a:gd name="T8" fmla="*/ 0 w 54"/>
                  <a:gd name="T9" fmla="*/ 145 h 165"/>
                  <a:gd name="T10" fmla="*/ 0 w 54"/>
                  <a:gd name="T11" fmla="*/ 145 h 165"/>
                  <a:gd name="T12" fmla="*/ 54 w 54"/>
                  <a:gd name="T13" fmla="*/ 165 h 165"/>
                  <a:gd name="T14" fmla="*/ 54 w 54"/>
                  <a:gd name="T15" fmla="*/ 165 h 165"/>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65"/>
                  <a:gd name="T26" fmla="*/ 54 w 54"/>
                  <a:gd name="T27" fmla="*/ 165 h 1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65">
                    <a:moveTo>
                      <a:pt x="54" y="165"/>
                    </a:moveTo>
                    <a:lnTo>
                      <a:pt x="54" y="27"/>
                    </a:lnTo>
                    <a:lnTo>
                      <a:pt x="0" y="0"/>
                    </a:lnTo>
                    <a:lnTo>
                      <a:pt x="0" y="145"/>
                    </a:lnTo>
                    <a:lnTo>
                      <a:pt x="54" y="165"/>
                    </a:lnTo>
                    <a:close/>
                  </a:path>
                </a:pathLst>
              </a:custGeom>
              <a:solidFill>
                <a:srgbClr val="494C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8" name="Freeform 51"/>
              <p:cNvSpPr>
                <a:spLocks/>
              </p:cNvSpPr>
              <p:nvPr/>
            </p:nvSpPr>
            <p:spPr bwMode="auto">
              <a:xfrm>
                <a:off x="2937" y="670"/>
                <a:ext cx="51" cy="164"/>
              </a:xfrm>
              <a:custGeom>
                <a:avLst/>
                <a:gdLst>
                  <a:gd name="T0" fmla="*/ 51 w 51"/>
                  <a:gd name="T1" fmla="*/ 164 h 164"/>
                  <a:gd name="T2" fmla="*/ 51 w 51"/>
                  <a:gd name="T3" fmla="*/ 27 h 164"/>
                  <a:gd name="T4" fmla="*/ 51 w 51"/>
                  <a:gd name="T5" fmla="*/ 27 h 164"/>
                  <a:gd name="T6" fmla="*/ 0 w 51"/>
                  <a:gd name="T7" fmla="*/ 0 h 164"/>
                  <a:gd name="T8" fmla="*/ 0 w 51"/>
                  <a:gd name="T9" fmla="*/ 138 h 164"/>
                  <a:gd name="T10" fmla="*/ 0 w 51"/>
                  <a:gd name="T11" fmla="*/ 138 h 164"/>
                  <a:gd name="T12" fmla="*/ 51 w 51"/>
                  <a:gd name="T13" fmla="*/ 164 h 164"/>
                  <a:gd name="T14" fmla="*/ 51 w 51"/>
                  <a:gd name="T15" fmla="*/ 164 h 164"/>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164"/>
                  <a:gd name="T26" fmla="*/ 51 w 51"/>
                  <a:gd name="T27" fmla="*/ 164 h 1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164">
                    <a:moveTo>
                      <a:pt x="51" y="164"/>
                    </a:moveTo>
                    <a:lnTo>
                      <a:pt x="51" y="27"/>
                    </a:lnTo>
                    <a:lnTo>
                      <a:pt x="0" y="0"/>
                    </a:lnTo>
                    <a:lnTo>
                      <a:pt x="0" y="138"/>
                    </a:lnTo>
                    <a:lnTo>
                      <a:pt x="51" y="164"/>
                    </a:lnTo>
                    <a:close/>
                  </a:path>
                </a:pathLst>
              </a:custGeom>
              <a:solidFill>
                <a:srgbClr val="4548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9" name="Freeform 52"/>
              <p:cNvSpPr>
                <a:spLocks/>
              </p:cNvSpPr>
              <p:nvPr/>
            </p:nvSpPr>
            <p:spPr bwMode="auto">
              <a:xfrm>
                <a:off x="2988" y="697"/>
                <a:ext cx="54" cy="164"/>
              </a:xfrm>
              <a:custGeom>
                <a:avLst/>
                <a:gdLst>
                  <a:gd name="T0" fmla="*/ 54 w 54"/>
                  <a:gd name="T1" fmla="*/ 164 h 164"/>
                  <a:gd name="T2" fmla="*/ 54 w 54"/>
                  <a:gd name="T3" fmla="*/ 34 h 164"/>
                  <a:gd name="T4" fmla="*/ 54 w 54"/>
                  <a:gd name="T5" fmla="*/ 34 h 164"/>
                  <a:gd name="T6" fmla="*/ 0 w 54"/>
                  <a:gd name="T7" fmla="*/ 0 h 164"/>
                  <a:gd name="T8" fmla="*/ 0 w 54"/>
                  <a:gd name="T9" fmla="*/ 137 h 164"/>
                  <a:gd name="T10" fmla="*/ 0 w 54"/>
                  <a:gd name="T11" fmla="*/ 137 h 164"/>
                  <a:gd name="T12" fmla="*/ 54 w 54"/>
                  <a:gd name="T13" fmla="*/ 164 h 164"/>
                  <a:gd name="T14" fmla="*/ 54 w 54"/>
                  <a:gd name="T15" fmla="*/ 164 h 16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64"/>
                  <a:gd name="T26" fmla="*/ 54 w 54"/>
                  <a:gd name="T27" fmla="*/ 164 h 1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64">
                    <a:moveTo>
                      <a:pt x="54" y="164"/>
                    </a:moveTo>
                    <a:lnTo>
                      <a:pt x="54" y="34"/>
                    </a:lnTo>
                    <a:lnTo>
                      <a:pt x="0" y="0"/>
                    </a:lnTo>
                    <a:lnTo>
                      <a:pt x="0" y="137"/>
                    </a:lnTo>
                    <a:lnTo>
                      <a:pt x="54" y="164"/>
                    </a:lnTo>
                    <a:close/>
                  </a:path>
                </a:pathLst>
              </a:custGeom>
              <a:solidFill>
                <a:srgbClr val="4143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0" name="Freeform 53"/>
              <p:cNvSpPr>
                <a:spLocks/>
              </p:cNvSpPr>
              <p:nvPr/>
            </p:nvSpPr>
            <p:spPr bwMode="auto">
              <a:xfrm>
                <a:off x="3042" y="731"/>
                <a:ext cx="55" cy="161"/>
              </a:xfrm>
              <a:custGeom>
                <a:avLst/>
                <a:gdLst>
                  <a:gd name="T0" fmla="*/ 55 w 55"/>
                  <a:gd name="T1" fmla="*/ 161 h 161"/>
                  <a:gd name="T2" fmla="*/ 55 w 55"/>
                  <a:gd name="T3" fmla="*/ 34 h 161"/>
                  <a:gd name="T4" fmla="*/ 55 w 55"/>
                  <a:gd name="T5" fmla="*/ 34 h 161"/>
                  <a:gd name="T6" fmla="*/ 0 w 55"/>
                  <a:gd name="T7" fmla="*/ 0 h 161"/>
                  <a:gd name="T8" fmla="*/ 0 w 55"/>
                  <a:gd name="T9" fmla="*/ 130 h 161"/>
                  <a:gd name="T10" fmla="*/ 0 w 55"/>
                  <a:gd name="T11" fmla="*/ 130 h 161"/>
                  <a:gd name="T12" fmla="*/ 55 w 55"/>
                  <a:gd name="T13" fmla="*/ 161 h 161"/>
                  <a:gd name="T14" fmla="*/ 55 w 55"/>
                  <a:gd name="T15" fmla="*/ 161 h 161"/>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61"/>
                  <a:gd name="T26" fmla="*/ 55 w 55"/>
                  <a:gd name="T27" fmla="*/ 161 h 1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61">
                    <a:moveTo>
                      <a:pt x="55" y="161"/>
                    </a:moveTo>
                    <a:lnTo>
                      <a:pt x="55" y="34"/>
                    </a:lnTo>
                    <a:lnTo>
                      <a:pt x="0" y="0"/>
                    </a:lnTo>
                    <a:lnTo>
                      <a:pt x="0" y="130"/>
                    </a:lnTo>
                    <a:lnTo>
                      <a:pt x="55" y="161"/>
                    </a:lnTo>
                    <a:close/>
                  </a:path>
                </a:pathLst>
              </a:custGeom>
              <a:solidFill>
                <a:srgbClr val="3D3F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1" name="Freeform 54"/>
              <p:cNvSpPr>
                <a:spLocks/>
              </p:cNvSpPr>
              <p:nvPr/>
            </p:nvSpPr>
            <p:spPr bwMode="auto">
              <a:xfrm>
                <a:off x="3097" y="765"/>
                <a:ext cx="50" cy="158"/>
              </a:xfrm>
              <a:custGeom>
                <a:avLst/>
                <a:gdLst>
                  <a:gd name="T0" fmla="*/ 32 w 50"/>
                  <a:gd name="T1" fmla="*/ 146 h 158"/>
                  <a:gd name="T2" fmla="*/ 32 w 50"/>
                  <a:gd name="T3" fmla="*/ 146 h 158"/>
                  <a:gd name="T4" fmla="*/ 50 w 50"/>
                  <a:gd name="T5" fmla="*/ 158 h 158"/>
                  <a:gd name="T6" fmla="*/ 50 w 50"/>
                  <a:gd name="T7" fmla="*/ 39 h 158"/>
                  <a:gd name="T8" fmla="*/ 50 w 50"/>
                  <a:gd name="T9" fmla="*/ 39 h 158"/>
                  <a:gd name="T10" fmla="*/ 0 w 50"/>
                  <a:gd name="T11" fmla="*/ 0 h 158"/>
                  <a:gd name="T12" fmla="*/ 0 w 50"/>
                  <a:gd name="T13" fmla="*/ 127 h 158"/>
                  <a:gd name="T14" fmla="*/ 0 w 50"/>
                  <a:gd name="T15" fmla="*/ 127 h 158"/>
                  <a:gd name="T16" fmla="*/ 32 w 50"/>
                  <a:gd name="T17" fmla="*/ 146 h 158"/>
                  <a:gd name="T18" fmla="*/ 32 w 50"/>
                  <a:gd name="T19" fmla="*/ 146 h 1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158"/>
                  <a:gd name="T32" fmla="*/ 50 w 50"/>
                  <a:gd name="T33" fmla="*/ 158 h 1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158">
                    <a:moveTo>
                      <a:pt x="32" y="146"/>
                    </a:moveTo>
                    <a:lnTo>
                      <a:pt x="32" y="146"/>
                    </a:lnTo>
                    <a:lnTo>
                      <a:pt x="50" y="158"/>
                    </a:lnTo>
                    <a:lnTo>
                      <a:pt x="50" y="39"/>
                    </a:lnTo>
                    <a:lnTo>
                      <a:pt x="0" y="0"/>
                    </a:lnTo>
                    <a:lnTo>
                      <a:pt x="0" y="127"/>
                    </a:lnTo>
                    <a:lnTo>
                      <a:pt x="32" y="146"/>
                    </a:lnTo>
                    <a:close/>
                  </a:path>
                </a:pathLst>
              </a:custGeom>
              <a:solidFill>
                <a:srgbClr val="393C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2" name="Freeform 55"/>
              <p:cNvSpPr>
                <a:spLocks/>
              </p:cNvSpPr>
              <p:nvPr/>
            </p:nvSpPr>
            <p:spPr bwMode="auto">
              <a:xfrm>
                <a:off x="3147" y="804"/>
                <a:ext cx="55" cy="145"/>
              </a:xfrm>
              <a:custGeom>
                <a:avLst/>
                <a:gdLst>
                  <a:gd name="T0" fmla="*/ 55 w 55"/>
                  <a:gd name="T1" fmla="*/ 145 h 145"/>
                  <a:gd name="T2" fmla="*/ 55 w 55"/>
                  <a:gd name="T3" fmla="*/ 42 h 145"/>
                  <a:gd name="T4" fmla="*/ 55 w 55"/>
                  <a:gd name="T5" fmla="*/ 42 h 145"/>
                  <a:gd name="T6" fmla="*/ 0 w 55"/>
                  <a:gd name="T7" fmla="*/ 0 h 145"/>
                  <a:gd name="T8" fmla="*/ 0 w 55"/>
                  <a:gd name="T9" fmla="*/ 119 h 145"/>
                  <a:gd name="T10" fmla="*/ 0 w 55"/>
                  <a:gd name="T11" fmla="*/ 119 h 145"/>
                  <a:gd name="T12" fmla="*/ 55 w 55"/>
                  <a:gd name="T13" fmla="*/ 145 h 145"/>
                  <a:gd name="T14" fmla="*/ 55 w 55"/>
                  <a:gd name="T15" fmla="*/ 145 h 145"/>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45"/>
                  <a:gd name="T26" fmla="*/ 55 w 55"/>
                  <a:gd name="T27" fmla="*/ 145 h 1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45">
                    <a:moveTo>
                      <a:pt x="55" y="145"/>
                    </a:moveTo>
                    <a:lnTo>
                      <a:pt x="55" y="42"/>
                    </a:lnTo>
                    <a:lnTo>
                      <a:pt x="0" y="0"/>
                    </a:lnTo>
                    <a:lnTo>
                      <a:pt x="0" y="119"/>
                    </a:lnTo>
                    <a:lnTo>
                      <a:pt x="55" y="145"/>
                    </a:lnTo>
                    <a:close/>
                  </a:path>
                </a:pathLst>
              </a:custGeom>
              <a:solidFill>
                <a:srgbClr val="3637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3" name="Freeform 56"/>
              <p:cNvSpPr>
                <a:spLocks/>
              </p:cNvSpPr>
              <p:nvPr/>
            </p:nvSpPr>
            <p:spPr bwMode="auto">
              <a:xfrm>
                <a:off x="3202" y="846"/>
                <a:ext cx="54" cy="130"/>
              </a:xfrm>
              <a:custGeom>
                <a:avLst/>
                <a:gdLst>
                  <a:gd name="T0" fmla="*/ 54 w 54"/>
                  <a:gd name="T1" fmla="*/ 130 h 130"/>
                  <a:gd name="T2" fmla="*/ 54 w 54"/>
                  <a:gd name="T3" fmla="*/ 42 h 130"/>
                  <a:gd name="T4" fmla="*/ 54 w 54"/>
                  <a:gd name="T5" fmla="*/ 42 h 130"/>
                  <a:gd name="T6" fmla="*/ 0 w 54"/>
                  <a:gd name="T7" fmla="*/ 0 h 130"/>
                  <a:gd name="T8" fmla="*/ 0 w 54"/>
                  <a:gd name="T9" fmla="*/ 103 h 130"/>
                  <a:gd name="T10" fmla="*/ 0 w 54"/>
                  <a:gd name="T11" fmla="*/ 103 h 130"/>
                  <a:gd name="T12" fmla="*/ 54 w 54"/>
                  <a:gd name="T13" fmla="*/ 130 h 130"/>
                  <a:gd name="T14" fmla="*/ 54 w 54"/>
                  <a:gd name="T15" fmla="*/ 130 h 130"/>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130"/>
                  <a:gd name="T26" fmla="*/ 54 w 54"/>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130">
                    <a:moveTo>
                      <a:pt x="54" y="130"/>
                    </a:moveTo>
                    <a:lnTo>
                      <a:pt x="54" y="42"/>
                    </a:lnTo>
                    <a:lnTo>
                      <a:pt x="0" y="0"/>
                    </a:lnTo>
                    <a:lnTo>
                      <a:pt x="0" y="103"/>
                    </a:lnTo>
                    <a:lnTo>
                      <a:pt x="54" y="130"/>
                    </a:lnTo>
                    <a:close/>
                  </a:path>
                </a:pathLst>
              </a:custGeom>
              <a:solidFill>
                <a:srgbClr val="3233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4" name="Freeform 57"/>
              <p:cNvSpPr>
                <a:spLocks/>
              </p:cNvSpPr>
              <p:nvPr/>
            </p:nvSpPr>
            <p:spPr bwMode="auto">
              <a:xfrm>
                <a:off x="3256" y="888"/>
                <a:ext cx="50" cy="111"/>
              </a:xfrm>
              <a:custGeom>
                <a:avLst/>
                <a:gdLst>
                  <a:gd name="T0" fmla="*/ 50 w 50"/>
                  <a:gd name="T1" fmla="*/ 111 h 111"/>
                  <a:gd name="T2" fmla="*/ 50 w 50"/>
                  <a:gd name="T3" fmla="*/ 50 h 111"/>
                  <a:gd name="T4" fmla="*/ 50 w 50"/>
                  <a:gd name="T5" fmla="*/ 50 h 111"/>
                  <a:gd name="T6" fmla="*/ 0 w 50"/>
                  <a:gd name="T7" fmla="*/ 0 h 111"/>
                  <a:gd name="T8" fmla="*/ 0 w 50"/>
                  <a:gd name="T9" fmla="*/ 88 h 111"/>
                  <a:gd name="T10" fmla="*/ 0 w 50"/>
                  <a:gd name="T11" fmla="*/ 88 h 111"/>
                  <a:gd name="T12" fmla="*/ 50 w 50"/>
                  <a:gd name="T13" fmla="*/ 111 h 111"/>
                  <a:gd name="T14" fmla="*/ 50 w 50"/>
                  <a:gd name="T15" fmla="*/ 111 h 111"/>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111"/>
                  <a:gd name="T26" fmla="*/ 50 w 50"/>
                  <a:gd name="T27" fmla="*/ 111 h 1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111">
                    <a:moveTo>
                      <a:pt x="50" y="111"/>
                    </a:moveTo>
                    <a:lnTo>
                      <a:pt x="50" y="50"/>
                    </a:lnTo>
                    <a:lnTo>
                      <a:pt x="0" y="0"/>
                    </a:lnTo>
                    <a:lnTo>
                      <a:pt x="0" y="88"/>
                    </a:lnTo>
                    <a:lnTo>
                      <a:pt x="50" y="111"/>
                    </a:lnTo>
                    <a:close/>
                  </a:path>
                </a:pathLst>
              </a:custGeom>
              <a:solidFill>
                <a:srgbClr val="2D2F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5" name="Freeform 58"/>
              <p:cNvSpPr>
                <a:spLocks/>
              </p:cNvSpPr>
              <p:nvPr/>
            </p:nvSpPr>
            <p:spPr bwMode="auto">
              <a:xfrm>
                <a:off x="3306" y="938"/>
                <a:ext cx="55" cy="84"/>
              </a:xfrm>
              <a:custGeom>
                <a:avLst/>
                <a:gdLst>
                  <a:gd name="T0" fmla="*/ 55 w 55"/>
                  <a:gd name="T1" fmla="*/ 84 h 84"/>
                  <a:gd name="T2" fmla="*/ 55 w 55"/>
                  <a:gd name="T3" fmla="*/ 50 h 84"/>
                  <a:gd name="T4" fmla="*/ 55 w 55"/>
                  <a:gd name="T5" fmla="*/ 50 h 84"/>
                  <a:gd name="T6" fmla="*/ 0 w 55"/>
                  <a:gd name="T7" fmla="*/ 0 h 84"/>
                  <a:gd name="T8" fmla="*/ 0 w 55"/>
                  <a:gd name="T9" fmla="*/ 61 h 84"/>
                  <a:gd name="T10" fmla="*/ 0 w 55"/>
                  <a:gd name="T11" fmla="*/ 61 h 84"/>
                  <a:gd name="T12" fmla="*/ 55 w 55"/>
                  <a:gd name="T13" fmla="*/ 84 h 84"/>
                  <a:gd name="T14" fmla="*/ 55 w 55"/>
                  <a:gd name="T15" fmla="*/ 84 h 84"/>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84"/>
                  <a:gd name="T26" fmla="*/ 55 w 55"/>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84">
                    <a:moveTo>
                      <a:pt x="55" y="84"/>
                    </a:moveTo>
                    <a:lnTo>
                      <a:pt x="55" y="50"/>
                    </a:lnTo>
                    <a:lnTo>
                      <a:pt x="0" y="0"/>
                    </a:lnTo>
                    <a:lnTo>
                      <a:pt x="0" y="61"/>
                    </a:lnTo>
                    <a:lnTo>
                      <a:pt x="55" y="84"/>
                    </a:lnTo>
                    <a:close/>
                  </a:path>
                </a:pathLst>
              </a:custGeom>
              <a:solidFill>
                <a:srgbClr val="2A2B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6" name="Freeform 59"/>
              <p:cNvSpPr>
                <a:spLocks/>
              </p:cNvSpPr>
              <p:nvPr/>
            </p:nvSpPr>
            <p:spPr bwMode="auto">
              <a:xfrm>
                <a:off x="3361" y="988"/>
                <a:ext cx="54" cy="53"/>
              </a:xfrm>
              <a:custGeom>
                <a:avLst/>
                <a:gdLst>
                  <a:gd name="T0" fmla="*/ 54 w 54"/>
                  <a:gd name="T1" fmla="*/ 53 h 53"/>
                  <a:gd name="T2" fmla="*/ 54 w 54"/>
                  <a:gd name="T3" fmla="*/ 53 h 53"/>
                  <a:gd name="T4" fmla="*/ 54 w 54"/>
                  <a:gd name="T5" fmla="*/ 53 h 53"/>
                  <a:gd name="T6" fmla="*/ 0 w 54"/>
                  <a:gd name="T7" fmla="*/ 0 h 53"/>
                  <a:gd name="T8" fmla="*/ 0 w 54"/>
                  <a:gd name="T9" fmla="*/ 34 h 53"/>
                  <a:gd name="T10" fmla="*/ 0 w 54"/>
                  <a:gd name="T11" fmla="*/ 34 h 53"/>
                  <a:gd name="T12" fmla="*/ 54 w 54"/>
                  <a:gd name="T13" fmla="*/ 53 h 53"/>
                  <a:gd name="T14" fmla="*/ 54 w 54"/>
                  <a:gd name="T15" fmla="*/ 53 h 53"/>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53"/>
                  <a:gd name="T26" fmla="*/ 54 w 54"/>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53">
                    <a:moveTo>
                      <a:pt x="54" y="53"/>
                    </a:moveTo>
                    <a:lnTo>
                      <a:pt x="54" y="53"/>
                    </a:lnTo>
                    <a:lnTo>
                      <a:pt x="0" y="0"/>
                    </a:lnTo>
                    <a:lnTo>
                      <a:pt x="0" y="34"/>
                    </a:lnTo>
                    <a:lnTo>
                      <a:pt x="54" y="53"/>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7" name="Freeform 60"/>
              <p:cNvSpPr>
                <a:spLocks/>
              </p:cNvSpPr>
              <p:nvPr/>
            </p:nvSpPr>
            <p:spPr bwMode="auto">
              <a:xfrm>
                <a:off x="1924" y="735"/>
                <a:ext cx="15" cy="4"/>
              </a:xfrm>
              <a:custGeom>
                <a:avLst/>
                <a:gdLst>
                  <a:gd name="T0" fmla="*/ 0 w 15"/>
                  <a:gd name="T1" fmla="*/ 0 h 4"/>
                  <a:gd name="T2" fmla="*/ 0 w 15"/>
                  <a:gd name="T3" fmla="*/ 0 h 4"/>
                  <a:gd name="T4" fmla="*/ 8 w 15"/>
                  <a:gd name="T5" fmla="*/ 4 h 4"/>
                  <a:gd name="T6" fmla="*/ 15 w 15"/>
                  <a:gd name="T7" fmla="*/ 0 h 4"/>
                  <a:gd name="T8" fmla="*/ 15 w 15"/>
                  <a:gd name="T9" fmla="*/ 0 h 4"/>
                  <a:gd name="T10" fmla="*/ 0 w 15"/>
                  <a:gd name="T11" fmla="*/ 0 h 4"/>
                  <a:gd name="T12" fmla="*/ 0 w 15"/>
                  <a:gd name="T13" fmla="*/ 0 h 4"/>
                  <a:gd name="T14" fmla="*/ 0 60000 65536"/>
                  <a:gd name="T15" fmla="*/ 0 60000 65536"/>
                  <a:gd name="T16" fmla="*/ 0 60000 65536"/>
                  <a:gd name="T17" fmla="*/ 0 60000 65536"/>
                  <a:gd name="T18" fmla="*/ 0 60000 65536"/>
                  <a:gd name="T19" fmla="*/ 0 60000 65536"/>
                  <a:gd name="T20" fmla="*/ 0 60000 65536"/>
                  <a:gd name="T21" fmla="*/ 0 w 15"/>
                  <a:gd name="T22" fmla="*/ 0 h 4"/>
                  <a:gd name="T23" fmla="*/ 15 w 1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4">
                    <a:moveTo>
                      <a:pt x="0" y="0"/>
                    </a:moveTo>
                    <a:lnTo>
                      <a:pt x="0" y="0"/>
                    </a:lnTo>
                    <a:lnTo>
                      <a:pt x="8" y="4"/>
                    </a:lnTo>
                    <a:lnTo>
                      <a:pt x="15" y="0"/>
                    </a:lnTo>
                    <a:lnTo>
                      <a:pt x="0" y="0"/>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8" name="Freeform 61"/>
              <p:cNvSpPr>
                <a:spLocks/>
              </p:cNvSpPr>
              <p:nvPr/>
            </p:nvSpPr>
            <p:spPr bwMode="auto">
              <a:xfrm>
                <a:off x="1932" y="727"/>
                <a:ext cx="79" cy="23"/>
              </a:xfrm>
              <a:custGeom>
                <a:avLst/>
                <a:gdLst>
                  <a:gd name="T0" fmla="*/ 7 w 79"/>
                  <a:gd name="T1" fmla="*/ 8 h 23"/>
                  <a:gd name="T2" fmla="*/ 0 w 79"/>
                  <a:gd name="T3" fmla="*/ 12 h 23"/>
                  <a:gd name="T4" fmla="*/ 0 w 79"/>
                  <a:gd name="T5" fmla="*/ 12 h 23"/>
                  <a:gd name="T6" fmla="*/ 43 w 79"/>
                  <a:gd name="T7" fmla="*/ 23 h 23"/>
                  <a:gd name="T8" fmla="*/ 79 w 79"/>
                  <a:gd name="T9" fmla="*/ 0 h 23"/>
                  <a:gd name="T10" fmla="*/ 79 w 79"/>
                  <a:gd name="T11" fmla="*/ 0 h 23"/>
                  <a:gd name="T12" fmla="*/ 7 w 79"/>
                  <a:gd name="T13" fmla="*/ 8 h 23"/>
                  <a:gd name="T14" fmla="*/ 7 w 79"/>
                  <a:gd name="T15" fmla="*/ 8 h 23"/>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23"/>
                  <a:gd name="T26" fmla="*/ 79 w 79"/>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23">
                    <a:moveTo>
                      <a:pt x="7" y="8"/>
                    </a:moveTo>
                    <a:lnTo>
                      <a:pt x="0" y="12"/>
                    </a:lnTo>
                    <a:lnTo>
                      <a:pt x="43" y="23"/>
                    </a:lnTo>
                    <a:lnTo>
                      <a:pt x="79" y="0"/>
                    </a:lnTo>
                    <a:lnTo>
                      <a:pt x="7" y="8"/>
                    </a:lnTo>
                    <a:close/>
                  </a:path>
                </a:pathLst>
              </a:custGeom>
              <a:solidFill>
                <a:srgbClr val="8B90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9" name="Freeform 62"/>
              <p:cNvSpPr>
                <a:spLocks/>
              </p:cNvSpPr>
              <p:nvPr/>
            </p:nvSpPr>
            <p:spPr bwMode="auto">
              <a:xfrm>
                <a:off x="1975" y="719"/>
                <a:ext cx="109" cy="50"/>
              </a:xfrm>
              <a:custGeom>
                <a:avLst/>
                <a:gdLst>
                  <a:gd name="T0" fmla="*/ 36 w 109"/>
                  <a:gd name="T1" fmla="*/ 8 h 50"/>
                  <a:gd name="T2" fmla="*/ 0 w 109"/>
                  <a:gd name="T3" fmla="*/ 31 h 50"/>
                  <a:gd name="T4" fmla="*/ 0 w 109"/>
                  <a:gd name="T5" fmla="*/ 31 h 50"/>
                  <a:gd name="T6" fmla="*/ 33 w 109"/>
                  <a:gd name="T7" fmla="*/ 50 h 50"/>
                  <a:gd name="T8" fmla="*/ 109 w 109"/>
                  <a:gd name="T9" fmla="*/ 0 h 50"/>
                  <a:gd name="T10" fmla="*/ 109 w 109"/>
                  <a:gd name="T11" fmla="*/ 0 h 50"/>
                  <a:gd name="T12" fmla="*/ 36 w 109"/>
                  <a:gd name="T13" fmla="*/ 8 h 50"/>
                  <a:gd name="T14" fmla="*/ 36 w 109"/>
                  <a:gd name="T15" fmla="*/ 8 h 50"/>
                  <a:gd name="T16" fmla="*/ 0 60000 65536"/>
                  <a:gd name="T17" fmla="*/ 0 60000 65536"/>
                  <a:gd name="T18" fmla="*/ 0 60000 65536"/>
                  <a:gd name="T19" fmla="*/ 0 60000 65536"/>
                  <a:gd name="T20" fmla="*/ 0 60000 65536"/>
                  <a:gd name="T21" fmla="*/ 0 60000 65536"/>
                  <a:gd name="T22" fmla="*/ 0 60000 65536"/>
                  <a:gd name="T23" fmla="*/ 0 60000 65536"/>
                  <a:gd name="T24" fmla="*/ 0 w 109"/>
                  <a:gd name="T25" fmla="*/ 0 h 50"/>
                  <a:gd name="T26" fmla="*/ 109 w 109"/>
                  <a:gd name="T27" fmla="*/ 50 h 5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9" h="50">
                    <a:moveTo>
                      <a:pt x="36" y="8"/>
                    </a:moveTo>
                    <a:lnTo>
                      <a:pt x="0" y="31"/>
                    </a:lnTo>
                    <a:lnTo>
                      <a:pt x="33" y="50"/>
                    </a:lnTo>
                    <a:lnTo>
                      <a:pt x="109" y="0"/>
                    </a:lnTo>
                    <a:lnTo>
                      <a:pt x="36" y="8"/>
                    </a:lnTo>
                    <a:close/>
                  </a:path>
                </a:pathLst>
              </a:custGeom>
              <a:solidFill>
                <a:srgbClr val="878C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0" name="Freeform 63"/>
              <p:cNvSpPr>
                <a:spLocks/>
              </p:cNvSpPr>
              <p:nvPr/>
            </p:nvSpPr>
            <p:spPr bwMode="auto">
              <a:xfrm>
                <a:off x="2008" y="716"/>
                <a:ext cx="144" cy="76"/>
              </a:xfrm>
              <a:custGeom>
                <a:avLst/>
                <a:gdLst>
                  <a:gd name="T0" fmla="*/ 76 w 144"/>
                  <a:gd name="T1" fmla="*/ 3 h 76"/>
                  <a:gd name="T2" fmla="*/ 0 w 144"/>
                  <a:gd name="T3" fmla="*/ 53 h 76"/>
                  <a:gd name="T4" fmla="*/ 0 w 144"/>
                  <a:gd name="T5" fmla="*/ 53 h 76"/>
                  <a:gd name="T6" fmla="*/ 32 w 144"/>
                  <a:gd name="T7" fmla="*/ 76 h 76"/>
                  <a:gd name="T8" fmla="*/ 144 w 144"/>
                  <a:gd name="T9" fmla="*/ 0 h 76"/>
                  <a:gd name="T10" fmla="*/ 144 w 144"/>
                  <a:gd name="T11" fmla="*/ 0 h 76"/>
                  <a:gd name="T12" fmla="*/ 76 w 144"/>
                  <a:gd name="T13" fmla="*/ 3 h 76"/>
                  <a:gd name="T14" fmla="*/ 76 w 144"/>
                  <a:gd name="T15" fmla="*/ 3 h 7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76"/>
                  <a:gd name="T26" fmla="*/ 144 w 144"/>
                  <a:gd name="T27" fmla="*/ 76 h 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76">
                    <a:moveTo>
                      <a:pt x="76" y="3"/>
                    </a:moveTo>
                    <a:lnTo>
                      <a:pt x="0" y="53"/>
                    </a:lnTo>
                    <a:lnTo>
                      <a:pt x="32" y="76"/>
                    </a:lnTo>
                    <a:lnTo>
                      <a:pt x="144" y="0"/>
                    </a:lnTo>
                    <a:lnTo>
                      <a:pt x="76" y="3"/>
                    </a:lnTo>
                    <a:close/>
                  </a:path>
                </a:pathLst>
              </a:custGeom>
              <a:solidFill>
                <a:srgbClr val="8388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1" name="Freeform 64"/>
              <p:cNvSpPr>
                <a:spLocks/>
              </p:cNvSpPr>
              <p:nvPr/>
            </p:nvSpPr>
            <p:spPr bwMode="auto">
              <a:xfrm>
                <a:off x="2040" y="712"/>
                <a:ext cx="181" cy="103"/>
              </a:xfrm>
              <a:custGeom>
                <a:avLst/>
                <a:gdLst>
                  <a:gd name="T0" fmla="*/ 112 w 181"/>
                  <a:gd name="T1" fmla="*/ 4 h 103"/>
                  <a:gd name="T2" fmla="*/ 0 w 181"/>
                  <a:gd name="T3" fmla="*/ 80 h 103"/>
                  <a:gd name="T4" fmla="*/ 0 w 181"/>
                  <a:gd name="T5" fmla="*/ 80 h 103"/>
                  <a:gd name="T6" fmla="*/ 26 w 181"/>
                  <a:gd name="T7" fmla="*/ 103 h 103"/>
                  <a:gd name="T8" fmla="*/ 181 w 181"/>
                  <a:gd name="T9" fmla="*/ 0 h 103"/>
                  <a:gd name="T10" fmla="*/ 181 w 181"/>
                  <a:gd name="T11" fmla="*/ 0 h 103"/>
                  <a:gd name="T12" fmla="*/ 112 w 181"/>
                  <a:gd name="T13" fmla="*/ 4 h 103"/>
                  <a:gd name="T14" fmla="*/ 112 w 181"/>
                  <a:gd name="T15" fmla="*/ 4 h 103"/>
                  <a:gd name="T16" fmla="*/ 0 60000 65536"/>
                  <a:gd name="T17" fmla="*/ 0 60000 65536"/>
                  <a:gd name="T18" fmla="*/ 0 60000 65536"/>
                  <a:gd name="T19" fmla="*/ 0 60000 65536"/>
                  <a:gd name="T20" fmla="*/ 0 60000 65536"/>
                  <a:gd name="T21" fmla="*/ 0 60000 65536"/>
                  <a:gd name="T22" fmla="*/ 0 60000 65536"/>
                  <a:gd name="T23" fmla="*/ 0 60000 65536"/>
                  <a:gd name="T24" fmla="*/ 0 w 181"/>
                  <a:gd name="T25" fmla="*/ 0 h 103"/>
                  <a:gd name="T26" fmla="*/ 181 w 181"/>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1" h="103">
                    <a:moveTo>
                      <a:pt x="112" y="4"/>
                    </a:moveTo>
                    <a:lnTo>
                      <a:pt x="0" y="80"/>
                    </a:lnTo>
                    <a:lnTo>
                      <a:pt x="26" y="103"/>
                    </a:lnTo>
                    <a:lnTo>
                      <a:pt x="181" y="0"/>
                    </a:lnTo>
                    <a:lnTo>
                      <a:pt x="112" y="4"/>
                    </a:lnTo>
                    <a:close/>
                  </a:path>
                </a:pathLst>
              </a:custGeom>
              <a:solidFill>
                <a:srgbClr val="7F83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2" name="Freeform 65"/>
              <p:cNvSpPr>
                <a:spLocks/>
              </p:cNvSpPr>
              <p:nvPr/>
            </p:nvSpPr>
            <p:spPr bwMode="auto">
              <a:xfrm>
                <a:off x="2066" y="712"/>
                <a:ext cx="220" cy="130"/>
              </a:xfrm>
              <a:custGeom>
                <a:avLst/>
                <a:gdLst>
                  <a:gd name="T0" fmla="*/ 155 w 220"/>
                  <a:gd name="T1" fmla="*/ 0 h 130"/>
                  <a:gd name="T2" fmla="*/ 0 w 220"/>
                  <a:gd name="T3" fmla="*/ 103 h 130"/>
                  <a:gd name="T4" fmla="*/ 0 w 220"/>
                  <a:gd name="T5" fmla="*/ 103 h 130"/>
                  <a:gd name="T6" fmla="*/ 25 w 220"/>
                  <a:gd name="T7" fmla="*/ 130 h 130"/>
                  <a:gd name="T8" fmla="*/ 220 w 220"/>
                  <a:gd name="T9" fmla="*/ 0 h 130"/>
                  <a:gd name="T10" fmla="*/ 220 w 220"/>
                  <a:gd name="T11" fmla="*/ 0 h 130"/>
                  <a:gd name="T12" fmla="*/ 155 w 220"/>
                  <a:gd name="T13" fmla="*/ 0 h 130"/>
                  <a:gd name="T14" fmla="*/ 155 w 220"/>
                  <a:gd name="T15" fmla="*/ 0 h 130"/>
                  <a:gd name="T16" fmla="*/ 0 60000 65536"/>
                  <a:gd name="T17" fmla="*/ 0 60000 65536"/>
                  <a:gd name="T18" fmla="*/ 0 60000 65536"/>
                  <a:gd name="T19" fmla="*/ 0 60000 65536"/>
                  <a:gd name="T20" fmla="*/ 0 60000 65536"/>
                  <a:gd name="T21" fmla="*/ 0 60000 65536"/>
                  <a:gd name="T22" fmla="*/ 0 60000 65536"/>
                  <a:gd name="T23" fmla="*/ 0 60000 65536"/>
                  <a:gd name="T24" fmla="*/ 0 w 220"/>
                  <a:gd name="T25" fmla="*/ 0 h 130"/>
                  <a:gd name="T26" fmla="*/ 220 w 220"/>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0" h="130">
                    <a:moveTo>
                      <a:pt x="155" y="0"/>
                    </a:moveTo>
                    <a:lnTo>
                      <a:pt x="0" y="103"/>
                    </a:lnTo>
                    <a:lnTo>
                      <a:pt x="25" y="130"/>
                    </a:lnTo>
                    <a:lnTo>
                      <a:pt x="220" y="0"/>
                    </a:lnTo>
                    <a:lnTo>
                      <a:pt x="155" y="0"/>
                    </a:lnTo>
                    <a:close/>
                  </a:path>
                </a:pathLst>
              </a:custGeom>
              <a:solidFill>
                <a:srgbClr val="7B7F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3" name="Freeform 66"/>
              <p:cNvSpPr>
                <a:spLocks/>
              </p:cNvSpPr>
              <p:nvPr/>
            </p:nvSpPr>
            <p:spPr bwMode="auto">
              <a:xfrm>
                <a:off x="2091" y="712"/>
                <a:ext cx="257" cy="157"/>
              </a:xfrm>
              <a:custGeom>
                <a:avLst/>
                <a:gdLst>
                  <a:gd name="T0" fmla="*/ 195 w 257"/>
                  <a:gd name="T1" fmla="*/ 0 h 157"/>
                  <a:gd name="T2" fmla="*/ 0 w 257"/>
                  <a:gd name="T3" fmla="*/ 130 h 157"/>
                  <a:gd name="T4" fmla="*/ 0 w 257"/>
                  <a:gd name="T5" fmla="*/ 130 h 157"/>
                  <a:gd name="T6" fmla="*/ 25 w 257"/>
                  <a:gd name="T7" fmla="*/ 157 h 157"/>
                  <a:gd name="T8" fmla="*/ 257 w 257"/>
                  <a:gd name="T9" fmla="*/ 0 h 157"/>
                  <a:gd name="T10" fmla="*/ 257 w 257"/>
                  <a:gd name="T11" fmla="*/ 0 h 157"/>
                  <a:gd name="T12" fmla="*/ 195 w 257"/>
                  <a:gd name="T13" fmla="*/ 0 h 157"/>
                  <a:gd name="T14" fmla="*/ 195 w 257"/>
                  <a:gd name="T15" fmla="*/ 0 h 157"/>
                  <a:gd name="T16" fmla="*/ 0 60000 65536"/>
                  <a:gd name="T17" fmla="*/ 0 60000 65536"/>
                  <a:gd name="T18" fmla="*/ 0 60000 65536"/>
                  <a:gd name="T19" fmla="*/ 0 60000 65536"/>
                  <a:gd name="T20" fmla="*/ 0 60000 65536"/>
                  <a:gd name="T21" fmla="*/ 0 60000 65536"/>
                  <a:gd name="T22" fmla="*/ 0 60000 65536"/>
                  <a:gd name="T23" fmla="*/ 0 60000 65536"/>
                  <a:gd name="T24" fmla="*/ 0 w 257"/>
                  <a:gd name="T25" fmla="*/ 0 h 157"/>
                  <a:gd name="T26" fmla="*/ 257 w 257"/>
                  <a:gd name="T27" fmla="*/ 157 h 1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7" h="157">
                    <a:moveTo>
                      <a:pt x="195" y="0"/>
                    </a:moveTo>
                    <a:lnTo>
                      <a:pt x="0" y="130"/>
                    </a:lnTo>
                    <a:lnTo>
                      <a:pt x="25" y="157"/>
                    </a:lnTo>
                    <a:lnTo>
                      <a:pt x="257" y="0"/>
                    </a:lnTo>
                    <a:lnTo>
                      <a:pt x="195" y="0"/>
                    </a:lnTo>
                    <a:close/>
                  </a:path>
                </a:pathLst>
              </a:custGeom>
              <a:solidFill>
                <a:srgbClr val="777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4" name="Freeform 67"/>
              <p:cNvSpPr>
                <a:spLocks/>
              </p:cNvSpPr>
              <p:nvPr/>
            </p:nvSpPr>
            <p:spPr bwMode="auto">
              <a:xfrm>
                <a:off x="2116" y="712"/>
                <a:ext cx="293" cy="184"/>
              </a:xfrm>
              <a:custGeom>
                <a:avLst/>
                <a:gdLst>
                  <a:gd name="T0" fmla="*/ 232 w 293"/>
                  <a:gd name="T1" fmla="*/ 0 h 184"/>
                  <a:gd name="T2" fmla="*/ 0 w 293"/>
                  <a:gd name="T3" fmla="*/ 157 h 184"/>
                  <a:gd name="T4" fmla="*/ 0 w 293"/>
                  <a:gd name="T5" fmla="*/ 157 h 184"/>
                  <a:gd name="T6" fmla="*/ 22 w 293"/>
                  <a:gd name="T7" fmla="*/ 184 h 184"/>
                  <a:gd name="T8" fmla="*/ 293 w 293"/>
                  <a:gd name="T9" fmla="*/ 0 h 184"/>
                  <a:gd name="T10" fmla="*/ 293 w 293"/>
                  <a:gd name="T11" fmla="*/ 0 h 184"/>
                  <a:gd name="T12" fmla="*/ 232 w 293"/>
                  <a:gd name="T13" fmla="*/ 0 h 184"/>
                  <a:gd name="T14" fmla="*/ 232 w 293"/>
                  <a:gd name="T15" fmla="*/ 0 h 184"/>
                  <a:gd name="T16" fmla="*/ 0 60000 65536"/>
                  <a:gd name="T17" fmla="*/ 0 60000 65536"/>
                  <a:gd name="T18" fmla="*/ 0 60000 65536"/>
                  <a:gd name="T19" fmla="*/ 0 60000 65536"/>
                  <a:gd name="T20" fmla="*/ 0 60000 65536"/>
                  <a:gd name="T21" fmla="*/ 0 60000 65536"/>
                  <a:gd name="T22" fmla="*/ 0 60000 65536"/>
                  <a:gd name="T23" fmla="*/ 0 60000 65536"/>
                  <a:gd name="T24" fmla="*/ 0 w 293"/>
                  <a:gd name="T25" fmla="*/ 0 h 184"/>
                  <a:gd name="T26" fmla="*/ 293 w 293"/>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3" h="184">
                    <a:moveTo>
                      <a:pt x="232" y="0"/>
                    </a:moveTo>
                    <a:lnTo>
                      <a:pt x="0" y="157"/>
                    </a:lnTo>
                    <a:lnTo>
                      <a:pt x="22" y="184"/>
                    </a:lnTo>
                    <a:lnTo>
                      <a:pt x="293" y="0"/>
                    </a:lnTo>
                    <a:lnTo>
                      <a:pt x="232" y="0"/>
                    </a:lnTo>
                    <a:close/>
                  </a:path>
                </a:pathLst>
              </a:custGeom>
              <a:solidFill>
                <a:srgbClr val="7478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5" name="Freeform 68"/>
              <p:cNvSpPr>
                <a:spLocks/>
              </p:cNvSpPr>
              <p:nvPr/>
            </p:nvSpPr>
            <p:spPr bwMode="auto">
              <a:xfrm>
                <a:off x="2138" y="712"/>
                <a:ext cx="329" cy="211"/>
              </a:xfrm>
              <a:custGeom>
                <a:avLst/>
                <a:gdLst>
                  <a:gd name="T0" fmla="*/ 271 w 329"/>
                  <a:gd name="T1" fmla="*/ 0 h 211"/>
                  <a:gd name="T2" fmla="*/ 0 w 329"/>
                  <a:gd name="T3" fmla="*/ 184 h 211"/>
                  <a:gd name="T4" fmla="*/ 0 w 329"/>
                  <a:gd name="T5" fmla="*/ 184 h 211"/>
                  <a:gd name="T6" fmla="*/ 18 w 329"/>
                  <a:gd name="T7" fmla="*/ 211 h 211"/>
                  <a:gd name="T8" fmla="*/ 329 w 329"/>
                  <a:gd name="T9" fmla="*/ 4 h 211"/>
                  <a:gd name="T10" fmla="*/ 329 w 329"/>
                  <a:gd name="T11" fmla="*/ 4 h 211"/>
                  <a:gd name="T12" fmla="*/ 271 w 329"/>
                  <a:gd name="T13" fmla="*/ 0 h 211"/>
                  <a:gd name="T14" fmla="*/ 271 w 329"/>
                  <a:gd name="T15" fmla="*/ 0 h 211"/>
                  <a:gd name="T16" fmla="*/ 0 60000 65536"/>
                  <a:gd name="T17" fmla="*/ 0 60000 65536"/>
                  <a:gd name="T18" fmla="*/ 0 60000 65536"/>
                  <a:gd name="T19" fmla="*/ 0 60000 65536"/>
                  <a:gd name="T20" fmla="*/ 0 60000 65536"/>
                  <a:gd name="T21" fmla="*/ 0 60000 65536"/>
                  <a:gd name="T22" fmla="*/ 0 60000 65536"/>
                  <a:gd name="T23" fmla="*/ 0 60000 65536"/>
                  <a:gd name="T24" fmla="*/ 0 w 329"/>
                  <a:gd name="T25" fmla="*/ 0 h 211"/>
                  <a:gd name="T26" fmla="*/ 329 w 329"/>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9" h="211">
                    <a:moveTo>
                      <a:pt x="271" y="0"/>
                    </a:moveTo>
                    <a:lnTo>
                      <a:pt x="0" y="184"/>
                    </a:lnTo>
                    <a:lnTo>
                      <a:pt x="18" y="211"/>
                    </a:lnTo>
                    <a:lnTo>
                      <a:pt x="329" y="4"/>
                    </a:lnTo>
                    <a:lnTo>
                      <a:pt x="271" y="0"/>
                    </a:lnTo>
                    <a:close/>
                  </a:path>
                </a:pathLst>
              </a:custGeom>
              <a:solidFill>
                <a:srgbClr val="7074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6" name="Freeform 69"/>
              <p:cNvSpPr>
                <a:spLocks/>
              </p:cNvSpPr>
              <p:nvPr/>
            </p:nvSpPr>
            <p:spPr bwMode="auto">
              <a:xfrm>
                <a:off x="2156" y="716"/>
                <a:ext cx="369" cy="237"/>
              </a:xfrm>
              <a:custGeom>
                <a:avLst/>
                <a:gdLst>
                  <a:gd name="T0" fmla="*/ 311 w 369"/>
                  <a:gd name="T1" fmla="*/ 0 h 237"/>
                  <a:gd name="T2" fmla="*/ 0 w 369"/>
                  <a:gd name="T3" fmla="*/ 207 h 237"/>
                  <a:gd name="T4" fmla="*/ 0 w 369"/>
                  <a:gd name="T5" fmla="*/ 207 h 237"/>
                  <a:gd name="T6" fmla="*/ 22 w 369"/>
                  <a:gd name="T7" fmla="*/ 237 h 237"/>
                  <a:gd name="T8" fmla="*/ 369 w 369"/>
                  <a:gd name="T9" fmla="*/ 3 h 237"/>
                  <a:gd name="T10" fmla="*/ 369 w 369"/>
                  <a:gd name="T11" fmla="*/ 3 h 237"/>
                  <a:gd name="T12" fmla="*/ 311 w 369"/>
                  <a:gd name="T13" fmla="*/ 0 h 237"/>
                  <a:gd name="T14" fmla="*/ 311 w 369"/>
                  <a:gd name="T15" fmla="*/ 0 h 237"/>
                  <a:gd name="T16" fmla="*/ 0 60000 65536"/>
                  <a:gd name="T17" fmla="*/ 0 60000 65536"/>
                  <a:gd name="T18" fmla="*/ 0 60000 65536"/>
                  <a:gd name="T19" fmla="*/ 0 60000 65536"/>
                  <a:gd name="T20" fmla="*/ 0 60000 65536"/>
                  <a:gd name="T21" fmla="*/ 0 60000 65536"/>
                  <a:gd name="T22" fmla="*/ 0 60000 65536"/>
                  <a:gd name="T23" fmla="*/ 0 60000 65536"/>
                  <a:gd name="T24" fmla="*/ 0 w 369"/>
                  <a:gd name="T25" fmla="*/ 0 h 237"/>
                  <a:gd name="T26" fmla="*/ 369 w 369"/>
                  <a:gd name="T27" fmla="*/ 237 h 2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9" h="237">
                    <a:moveTo>
                      <a:pt x="311" y="0"/>
                    </a:moveTo>
                    <a:lnTo>
                      <a:pt x="0" y="207"/>
                    </a:lnTo>
                    <a:lnTo>
                      <a:pt x="22" y="237"/>
                    </a:lnTo>
                    <a:lnTo>
                      <a:pt x="369" y="3"/>
                    </a:lnTo>
                    <a:lnTo>
                      <a:pt x="311" y="0"/>
                    </a:lnTo>
                    <a:close/>
                  </a:path>
                </a:pathLst>
              </a:custGeom>
              <a:solidFill>
                <a:srgbClr val="6C70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7" name="Freeform 70"/>
              <p:cNvSpPr>
                <a:spLocks/>
              </p:cNvSpPr>
              <p:nvPr/>
            </p:nvSpPr>
            <p:spPr bwMode="auto">
              <a:xfrm>
                <a:off x="2178" y="719"/>
                <a:ext cx="401" cy="265"/>
              </a:xfrm>
              <a:custGeom>
                <a:avLst/>
                <a:gdLst>
                  <a:gd name="T0" fmla="*/ 347 w 401"/>
                  <a:gd name="T1" fmla="*/ 0 h 265"/>
                  <a:gd name="T2" fmla="*/ 0 w 401"/>
                  <a:gd name="T3" fmla="*/ 234 h 265"/>
                  <a:gd name="T4" fmla="*/ 0 w 401"/>
                  <a:gd name="T5" fmla="*/ 234 h 265"/>
                  <a:gd name="T6" fmla="*/ 18 w 401"/>
                  <a:gd name="T7" fmla="*/ 265 h 265"/>
                  <a:gd name="T8" fmla="*/ 401 w 401"/>
                  <a:gd name="T9" fmla="*/ 4 h 265"/>
                  <a:gd name="T10" fmla="*/ 401 w 401"/>
                  <a:gd name="T11" fmla="*/ 4 h 265"/>
                  <a:gd name="T12" fmla="*/ 347 w 401"/>
                  <a:gd name="T13" fmla="*/ 0 h 265"/>
                  <a:gd name="T14" fmla="*/ 347 w 401"/>
                  <a:gd name="T15" fmla="*/ 0 h 265"/>
                  <a:gd name="T16" fmla="*/ 0 60000 65536"/>
                  <a:gd name="T17" fmla="*/ 0 60000 65536"/>
                  <a:gd name="T18" fmla="*/ 0 60000 65536"/>
                  <a:gd name="T19" fmla="*/ 0 60000 65536"/>
                  <a:gd name="T20" fmla="*/ 0 60000 65536"/>
                  <a:gd name="T21" fmla="*/ 0 60000 65536"/>
                  <a:gd name="T22" fmla="*/ 0 60000 65536"/>
                  <a:gd name="T23" fmla="*/ 0 60000 65536"/>
                  <a:gd name="T24" fmla="*/ 0 w 401"/>
                  <a:gd name="T25" fmla="*/ 0 h 265"/>
                  <a:gd name="T26" fmla="*/ 401 w 401"/>
                  <a:gd name="T27" fmla="*/ 265 h 2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1" h="265">
                    <a:moveTo>
                      <a:pt x="347" y="0"/>
                    </a:moveTo>
                    <a:lnTo>
                      <a:pt x="0" y="234"/>
                    </a:lnTo>
                    <a:lnTo>
                      <a:pt x="18" y="265"/>
                    </a:lnTo>
                    <a:lnTo>
                      <a:pt x="401" y="4"/>
                    </a:lnTo>
                    <a:lnTo>
                      <a:pt x="347" y="0"/>
                    </a:lnTo>
                    <a:close/>
                  </a:path>
                </a:pathLst>
              </a:custGeom>
              <a:solidFill>
                <a:srgbClr val="686B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8" name="Freeform 71"/>
              <p:cNvSpPr>
                <a:spLocks/>
              </p:cNvSpPr>
              <p:nvPr/>
            </p:nvSpPr>
            <p:spPr bwMode="auto">
              <a:xfrm>
                <a:off x="2196" y="723"/>
                <a:ext cx="438" cy="291"/>
              </a:xfrm>
              <a:custGeom>
                <a:avLst/>
                <a:gdLst>
                  <a:gd name="T0" fmla="*/ 383 w 438"/>
                  <a:gd name="T1" fmla="*/ 0 h 291"/>
                  <a:gd name="T2" fmla="*/ 0 w 438"/>
                  <a:gd name="T3" fmla="*/ 261 h 291"/>
                  <a:gd name="T4" fmla="*/ 0 w 438"/>
                  <a:gd name="T5" fmla="*/ 261 h 291"/>
                  <a:gd name="T6" fmla="*/ 14 w 438"/>
                  <a:gd name="T7" fmla="*/ 291 h 291"/>
                  <a:gd name="T8" fmla="*/ 438 w 438"/>
                  <a:gd name="T9" fmla="*/ 8 h 291"/>
                  <a:gd name="T10" fmla="*/ 438 w 438"/>
                  <a:gd name="T11" fmla="*/ 8 h 291"/>
                  <a:gd name="T12" fmla="*/ 383 w 438"/>
                  <a:gd name="T13" fmla="*/ 0 h 291"/>
                  <a:gd name="T14" fmla="*/ 383 w 438"/>
                  <a:gd name="T15" fmla="*/ 0 h 291"/>
                  <a:gd name="T16" fmla="*/ 0 60000 65536"/>
                  <a:gd name="T17" fmla="*/ 0 60000 65536"/>
                  <a:gd name="T18" fmla="*/ 0 60000 65536"/>
                  <a:gd name="T19" fmla="*/ 0 60000 65536"/>
                  <a:gd name="T20" fmla="*/ 0 60000 65536"/>
                  <a:gd name="T21" fmla="*/ 0 60000 65536"/>
                  <a:gd name="T22" fmla="*/ 0 60000 65536"/>
                  <a:gd name="T23" fmla="*/ 0 60000 65536"/>
                  <a:gd name="T24" fmla="*/ 0 w 438"/>
                  <a:gd name="T25" fmla="*/ 0 h 291"/>
                  <a:gd name="T26" fmla="*/ 438 w 438"/>
                  <a:gd name="T27" fmla="*/ 291 h 2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8" h="291">
                    <a:moveTo>
                      <a:pt x="383" y="0"/>
                    </a:moveTo>
                    <a:lnTo>
                      <a:pt x="0" y="261"/>
                    </a:lnTo>
                    <a:lnTo>
                      <a:pt x="14" y="291"/>
                    </a:lnTo>
                    <a:lnTo>
                      <a:pt x="438" y="8"/>
                    </a:lnTo>
                    <a:lnTo>
                      <a:pt x="383" y="0"/>
                    </a:lnTo>
                    <a:close/>
                  </a:path>
                </a:pathLst>
              </a:custGeom>
              <a:solidFill>
                <a:srgbClr val="646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9" name="Freeform 72"/>
              <p:cNvSpPr>
                <a:spLocks/>
              </p:cNvSpPr>
              <p:nvPr/>
            </p:nvSpPr>
            <p:spPr bwMode="auto">
              <a:xfrm>
                <a:off x="2210" y="731"/>
                <a:ext cx="474" cy="314"/>
              </a:xfrm>
              <a:custGeom>
                <a:avLst/>
                <a:gdLst>
                  <a:gd name="T0" fmla="*/ 424 w 474"/>
                  <a:gd name="T1" fmla="*/ 0 h 314"/>
                  <a:gd name="T2" fmla="*/ 0 w 474"/>
                  <a:gd name="T3" fmla="*/ 283 h 314"/>
                  <a:gd name="T4" fmla="*/ 0 w 474"/>
                  <a:gd name="T5" fmla="*/ 283 h 314"/>
                  <a:gd name="T6" fmla="*/ 18 w 474"/>
                  <a:gd name="T7" fmla="*/ 314 h 314"/>
                  <a:gd name="T8" fmla="*/ 474 w 474"/>
                  <a:gd name="T9" fmla="*/ 8 h 314"/>
                  <a:gd name="T10" fmla="*/ 474 w 474"/>
                  <a:gd name="T11" fmla="*/ 8 h 314"/>
                  <a:gd name="T12" fmla="*/ 424 w 474"/>
                  <a:gd name="T13" fmla="*/ 0 h 314"/>
                  <a:gd name="T14" fmla="*/ 424 w 474"/>
                  <a:gd name="T15" fmla="*/ 0 h 314"/>
                  <a:gd name="T16" fmla="*/ 0 60000 65536"/>
                  <a:gd name="T17" fmla="*/ 0 60000 65536"/>
                  <a:gd name="T18" fmla="*/ 0 60000 65536"/>
                  <a:gd name="T19" fmla="*/ 0 60000 65536"/>
                  <a:gd name="T20" fmla="*/ 0 60000 65536"/>
                  <a:gd name="T21" fmla="*/ 0 60000 65536"/>
                  <a:gd name="T22" fmla="*/ 0 60000 65536"/>
                  <a:gd name="T23" fmla="*/ 0 60000 65536"/>
                  <a:gd name="T24" fmla="*/ 0 w 474"/>
                  <a:gd name="T25" fmla="*/ 0 h 314"/>
                  <a:gd name="T26" fmla="*/ 474 w 474"/>
                  <a:gd name="T27" fmla="*/ 314 h 3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4" h="314">
                    <a:moveTo>
                      <a:pt x="424" y="0"/>
                    </a:moveTo>
                    <a:lnTo>
                      <a:pt x="0" y="283"/>
                    </a:lnTo>
                    <a:lnTo>
                      <a:pt x="18" y="314"/>
                    </a:lnTo>
                    <a:lnTo>
                      <a:pt x="474" y="8"/>
                    </a:lnTo>
                    <a:lnTo>
                      <a:pt x="424" y="0"/>
                    </a:lnTo>
                    <a:close/>
                  </a:path>
                </a:pathLst>
              </a:custGeom>
              <a:solidFill>
                <a:srgbClr val="6064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0" name="Freeform 73"/>
              <p:cNvSpPr>
                <a:spLocks/>
              </p:cNvSpPr>
              <p:nvPr/>
            </p:nvSpPr>
            <p:spPr bwMode="auto">
              <a:xfrm>
                <a:off x="2228" y="739"/>
                <a:ext cx="503" cy="337"/>
              </a:xfrm>
              <a:custGeom>
                <a:avLst/>
                <a:gdLst>
                  <a:gd name="T0" fmla="*/ 456 w 503"/>
                  <a:gd name="T1" fmla="*/ 0 h 337"/>
                  <a:gd name="T2" fmla="*/ 0 w 503"/>
                  <a:gd name="T3" fmla="*/ 306 h 337"/>
                  <a:gd name="T4" fmla="*/ 0 w 503"/>
                  <a:gd name="T5" fmla="*/ 306 h 337"/>
                  <a:gd name="T6" fmla="*/ 15 w 503"/>
                  <a:gd name="T7" fmla="*/ 337 h 337"/>
                  <a:gd name="T8" fmla="*/ 503 w 503"/>
                  <a:gd name="T9" fmla="*/ 11 h 337"/>
                  <a:gd name="T10" fmla="*/ 503 w 503"/>
                  <a:gd name="T11" fmla="*/ 11 h 337"/>
                  <a:gd name="T12" fmla="*/ 456 w 503"/>
                  <a:gd name="T13" fmla="*/ 0 h 337"/>
                  <a:gd name="T14" fmla="*/ 456 w 503"/>
                  <a:gd name="T15" fmla="*/ 0 h 337"/>
                  <a:gd name="T16" fmla="*/ 0 60000 65536"/>
                  <a:gd name="T17" fmla="*/ 0 60000 65536"/>
                  <a:gd name="T18" fmla="*/ 0 60000 65536"/>
                  <a:gd name="T19" fmla="*/ 0 60000 65536"/>
                  <a:gd name="T20" fmla="*/ 0 60000 65536"/>
                  <a:gd name="T21" fmla="*/ 0 60000 65536"/>
                  <a:gd name="T22" fmla="*/ 0 60000 65536"/>
                  <a:gd name="T23" fmla="*/ 0 60000 65536"/>
                  <a:gd name="T24" fmla="*/ 0 w 503"/>
                  <a:gd name="T25" fmla="*/ 0 h 337"/>
                  <a:gd name="T26" fmla="*/ 503 w 503"/>
                  <a:gd name="T27" fmla="*/ 337 h 3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3" h="337">
                    <a:moveTo>
                      <a:pt x="456" y="0"/>
                    </a:moveTo>
                    <a:lnTo>
                      <a:pt x="0" y="306"/>
                    </a:lnTo>
                    <a:lnTo>
                      <a:pt x="15" y="337"/>
                    </a:lnTo>
                    <a:lnTo>
                      <a:pt x="503" y="11"/>
                    </a:lnTo>
                    <a:lnTo>
                      <a:pt x="456" y="0"/>
                    </a:lnTo>
                    <a:close/>
                  </a:path>
                </a:pathLst>
              </a:custGeom>
              <a:solidFill>
                <a:srgbClr val="5D60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1" name="Freeform 74"/>
              <p:cNvSpPr>
                <a:spLocks/>
              </p:cNvSpPr>
              <p:nvPr/>
            </p:nvSpPr>
            <p:spPr bwMode="auto">
              <a:xfrm>
                <a:off x="2243" y="750"/>
                <a:ext cx="535" cy="360"/>
              </a:xfrm>
              <a:custGeom>
                <a:avLst/>
                <a:gdLst>
                  <a:gd name="T0" fmla="*/ 488 w 535"/>
                  <a:gd name="T1" fmla="*/ 0 h 360"/>
                  <a:gd name="T2" fmla="*/ 0 w 535"/>
                  <a:gd name="T3" fmla="*/ 326 h 360"/>
                  <a:gd name="T4" fmla="*/ 0 w 535"/>
                  <a:gd name="T5" fmla="*/ 326 h 360"/>
                  <a:gd name="T6" fmla="*/ 14 w 535"/>
                  <a:gd name="T7" fmla="*/ 360 h 360"/>
                  <a:gd name="T8" fmla="*/ 535 w 535"/>
                  <a:gd name="T9" fmla="*/ 8 h 360"/>
                  <a:gd name="T10" fmla="*/ 535 w 535"/>
                  <a:gd name="T11" fmla="*/ 8 h 360"/>
                  <a:gd name="T12" fmla="*/ 488 w 535"/>
                  <a:gd name="T13" fmla="*/ 0 h 360"/>
                  <a:gd name="T14" fmla="*/ 488 w 535"/>
                  <a:gd name="T15" fmla="*/ 0 h 360"/>
                  <a:gd name="T16" fmla="*/ 0 60000 65536"/>
                  <a:gd name="T17" fmla="*/ 0 60000 65536"/>
                  <a:gd name="T18" fmla="*/ 0 60000 65536"/>
                  <a:gd name="T19" fmla="*/ 0 60000 65536"/>
                  <a:gd name="T20" fmla="*/ 0 60000 65536"/>
                  <a:gd name="T21" fmla="*/ 0 60000 65536"/>
                  <a:gd name="T22" fmla="*/ 0 60000 65536"/>
                  <a:gd name="T23" fmla="*/ 0 60000 65536"/>
                  <a:gd name="T24" fmla="*/ 0 w 535"/>
                  <a:gd name="T25" fmla="*/ 0 h 360"/>
                  <a:gd name="T26" fmla="*/ 535 w 535"/>
                  <a:gd name="T27" fmla="*/ 360 h 3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5" h="360">
                    <a:moveTo>
                      <a:pt x="488" y="0"/>
                    </a:moveTo>
                    <a:lnTo>
                      <a:pt x="0" y="326"/>
                    </a:lnTo>
                    <a:lnTo>
                      <a:pt x="14" y="360"/>
                    </a:lnTo>
                    <a:lnTo>
                      <a:pt x="535" y="8"/>
                    </a:lnTo>
                    <a:lnTo>
                      <a:pt x="488" y="0"/>
                    </a:lnTo>
                    <a:close/>
                  </a:path>
                </a:pathLst>
              </a:custGeom>
              <a:solidFill>
                <a:srgbClr val="595C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2" name="Freeform 75"/>
              <p:cNvSpPr>
                <a:spLocks/>
              </p:cNvSpPr>
              <p:nvPr/>
            </p:nvSpPr>
            <p:spPr bwMode="auto">
              <a:xfrm>
                <a:off x="2257" y="758"/>
                <a:ext cx="565" cy="383"/>
              </a:xfrm>
              <a:custGeom>
                <a:avLst/>
                <a:gdLst>
                  <a:gd name="T0" fmla="*/ 521 w 565"/>
                  <a:gd name="T1" fmla="*/ 0 h 383"/>
                  <a:gd name="T2" fmla="*/ 0 w 565"/>
                  <a:gd name="T3" fmla="*/ 352 h 383"/>
                  <a:gd name="T4" fmla="*/ 0 w 565"/>
                  <a:gd name="T5" fmla="*/ 352 h 383"/>
                  <a:gd name="T6" fmla="*/ 15 w 565"/>
                  <a:gd name="T7" fmla="*/ 383 h 383"/>
                  <a:gd name="T8" fmla="*/ 565 w 565"/>
                  <a:gd name="T9" fmla="*/ 15 h 383"/>
                  <a:gd name="T10" fmla="*/ 565 w 565"/>
                  <a:gd name="T11" fmla="*/ 15 h 383"/>
                  <a:gd name="T12" fmla="*/ 521 w 565"/>
                  <a:gd name="T13" fmla="*/ 0 h 383"/>
                  <a:gd name="T14" fmla="*/ 521 w 565"/>
                  <a:gd name="T15" fmla="*/ 0 h 383"/>
                  <a:gd name="T16" fmla="*/ 0 60000 65536"/>
                  <a:gd name="T17" fmla="*/ 0 60000 65536"/>
                  <a:gd name="T18" fmla="*/ 0 60000 65536"/>
                  <a:gd name="T19" fmla="*/ 0 60000 65536"/>
                  <a:gd name="T20" fmla="*/ 0 60000 65536"/>
                  <a:gd name="T21" fmla="*/ 0 60000 65536"/>
                  <a:gd name="T22" fmla="*/ 0 60000 65536"/>
                  <a:gd name="T23" fmla="*/ 0 60000 65536"/>
                  <a:gd name="T24" fmla="*/ 0 w 565"/>
                  <a:gd name="T25" fmla="*/ 0 h 383"/>
                  <a:gd name="T26" fmla="*/ 565 w 565"/>
                  <a:gd name="T27" fmla="*/ 383 h 3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 h="383">
                    <a:moveTo>
                      <a:pt x="521" y="0"/>
                    </a:moveTo>
                    <a:lnTo>
                      <a:pt x="0" y="352"/>
                    </a:lnTo>
                    <a:lnTo>
                      <a:pt x="15" y="383"/>
                    </a:lnTo>
                    <a:lnTo>
                      <a:pt x="565" y="15"/>
                    </a:lnTo>
                    <a:lnTo>
                      <a:pt x="521" y="0"/>
                    </a:lnTo>
                    <a:close/>
                  </a:path>
                </a:pathLst>
              </a:custGeom>
              <a:solidFill>
                <a:srgbClr val="5457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3" name="Freeform 76"/>
              <p:cNvSpPr>
                <a:spLocks/>
              </p:cNvSpPr>
              <p:nvPr/>
            </p:nvSpPr>
            <p:spPr bwMode="auto">
              <a:xfrm>
                <a:off x="2272" y="773"/>
                <a:ext cx="593" cy="402"/>
              </a:xfrm>
              <a:custGeom>
                <a:avLst/>
                <a:gdLst>
                  <a:gd name="T0" fmla="*/ 550 w 593"/>
                  <a:gd name="T1" fmla="*/ 0 h 402"/>
                  <a:gd name="T2" fmla="*/ 0 w 593"/>
                  <a:gd name="T3" fmla="*/ 368 h 402"/>
                  <a:gd name="T4" fmla="*/ 0 w 593"/>
                  <a:gd name="T5" fmla="*/ 368 h 402"/>
                  <a:gd name="T6" fmla="*/ 14 w 593"/>
                  <a:gd name="T7" fmla="*/ 402 h 402"/>
                  <a:gd name="T8" fmla="*/ 593 w 593"/>
                  <a:gd name="T9" fmla="*/ 12 h 402"/>
                  <a:gd name="T10" fmla="*/ 593 w 593"/>
                  <a:gd name="T11" fmla="*/ 12 h 402"/>
                  <a:gd name="T12" fmla="*/ 550 w 593"/>
                  <a:gd name="T13" fmla="*/ 0 h 402"/>
                  <a:gd name="T14" fmla="*/ 550 w 593"/>
                  <a:gd name="T15" fmla="*/ 0 h 402"/>
                  <a:gd name="T16" fmla="*/ 0 60000 65536"/>
                  <a:gd name="T17" fmla="*/ 0 60000 65536"/>
                  <a:gd name="T18" fmla="*/ 0 60000 65536"/>
                  <a:gd name="T19" fmla="*/ 0 60000 65536"/>
                  <a:gd name="T20" fmla="*/ 0 60000 65536"/>
                  <a:gd name="T21" fmla="*/ 0 60000 65536"/>
                  <a:gd name="T22" fmla="*/ 0 60000 65536"/>
                  <a:gd name="T23" fmla="*/ 0 60000 65536"/>
                  <a:gd name="T24" fmla="*/ 0 w 593"/>
                  <a:gd name="T25" fmla="*/ 0 h 402"/>
                  <a:gd name="T26" fmla="*/ 593 w 593"/>
                  <a:gd name="T27" fmla="*/ 402 h 4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3" h="402">
                    <a:moveTo>
                      <a:pt x="550" y="0"/>
                    </a:moveTo>
                    <a:lnTo>
                      <a:pt x="0" y="368"/>
                    </a:lnTo>
                    <a:lnTo>
                      <a:pt x="14" y="402"/>
                    </a:lnTo>
                    <a:lnTo>
                      <a:pt x="593" y="12"/>
                    </a:lnTo>
                    <a:lnTo>
                      <a:pt x="550" y="0"/>
                    </a:lnTo>
                    <a:close/>
                  </a:path>
                </a:pathLst>
              </a:custGeom>
              <a:solidFill>
                <a:srgbClr val="5153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4" name="Freeform 77"/>
              <p:cNvSpPr>
                <a:spLocks/>
              </p:cNvSpPr>
              <p:nvPr/>
            </p:nvSpPr>
            <p:spPr bwMode="auto">
              <a:xfrm>
                <a:off x="2286" y="785"/>
                <a:ext cx="623" cy="421"/>
              </a:xfrm>
              <a:custGeom>
                <a:avLst/>
                <a:gdLst>
                  <a:gd name="T0" fmla="*/ 579 w 623"/>
                  <a:gd name="T1" fmla="*/ 0 h 421"/>
                  <a:gd name="T2" fmla="*/ 0 w 623"/>
                  <a:gd name="T3" fmla="*/ 390 h 421"/>
                  <a:gd name="T4" fmla="*/ 0 w 623"/>
                  <a:gd name="T5" fmla="*/ 390 h 421"/>
                  <a:gd name="T6" fmla="*/ 15 w 623"/>
                  <a:gd name="T7" fmla="*/ 421 h 421"/>
                  <a:gd name="T8" fmla="*/ 623 w 623"/>
                  <a:gd name="T9" fmla="*/ 15 h 421"/>
                  <a:gd name="T10" fmla="*/ 623 w 623"/>
                  <a:gd name="T11" fmla="*/ 15 h 421"/>
                  <a:gd name="T12" fmla="*/ 579 w 623"/>
                  <a:gd name="T13" fmla="*/ 0 h 421"/>
                  <a:gd name="T14" fmla="*/ 579 w 623"/>
                  <a:gd name="T15" fmla="*/ 0 h 421"/>
                  <a:gd name="T16" fmla="*/ 0 60000 65536"/>
                  <a:gd name="T17" fmla="*/ 0 60000 65536"/>
                  <a:gd name="T18" fmla="*/ 0 60000 65536"/>
                  <a:gd name="T19" fmla="*/ 0 60000 65536"/>
                  <a:gd name="T20" fmla="*/ 0 60000 65536"/>
                  <a:gd name="T21" fmla="*/ 0 60000 65536"/>
                  <a:gd name="T22" fmla="*/ 0 60000 65536"/>
                  <a:gd name="T23" fmla="*/ 0 60000 65536"/>
                  <a:gd name="T24" fmla="*/ 0 w 623"/>
                  <a:gd name="T25" fmla="*/ 0 h 421"/>
                  <a:gd name="T26" fmla="*/ 623 w 623"/>
                  <a:gd name="T27" fmla="*/ 421 h 4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3" h="421">
                    <a:moveTo>
                      <a:pt x="579" y="0"/>
                    </a:moveTo>
                    <a:lnTo>
                      <a:pt x="0" y="390"/>
                    </a:lnTo>
                    <a:lnTo>
                      <a:pt x="15" y="421"/>
                    </a:lnTo>
                    <a:lnTo>
                      <a:pt x="623" y="15"/>
                    </a:lnTo>
                    <a:lnTo>
                      <a:pt x="579" y="0"/>
                    </a:lnTo>
                    <a:close/>
                  </a:path>
                </a:pathLst>
              </a:custGeom>
              <a:solidFill>
                <a:srgbClr val="4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5" name="Freeform 78"/>
              <p:cNvSpPr>
                <a:spLocks/>
              </p:cNvSpPr>
              <p:nvPr/>
            </p:nvSpPr>
            <p:spPr bwMode="auto">
              <a:xfrm>
                <a:off x="2301" y="800"/>
                <a:ext cx="647" cy="440"/>
              </a:xfrm>
              <a:custGeom>
                <a:avLst/>
                <a:gdLst>
                  <a:gd name="T0" fmla="*/ 608 w 647"/>
                  <a:gd name="T1" fmla="*/ 0 h 440"/>
                  <a:gd name="T2" fmla="*/ 0 w 647"/>
                  <a:gd name="T3" fmla="*/ 406 h 440"/>
                  <a:gd name="T4" fmla="*/ 0 w 647"/>
                  <a:gd name="T5" fmla="*/ 406 h 440"/>
                  <a:gd name="T6" fmla="*/ 11 w 647"/>
                  <a:gd name="T7" fmla="*/ 440 h 440"/>
                  <a:gd name="T8" fmla="*/ 647 w 647"/>
                  <a:gd name="T9" fmla="*/ 15 h 440"/>
                  <a:gd name="T10" fmla="*/ 647 w 647"/>
                  <a:gd name="T11" fmla="*/ 15 h 440"/>
                  <a:gd name="T12" fmla="*/ 608 w 647"/>
                  <a:gd name="T13" fmla="*/ 0 h 440"/>
                  <a:gd name="T14" fmla="*/ 608 w 647"/>
                  <a:gd name="T15" fmla="*/ 0 h 440"/>
                  <a:gd name="T16" fmla="*/ 0 60000 65536"/>
                  <a:gd name="T17" fmla="*/ 0 60000 65536"/>
                  <a:gd name="T18" fmla="*/ 0 60000 65536"/>
                  <a:gd name="T19" fmla="*/ 0 60000 65536"/>
                  <a:gd name="T20" fmla="*/ 0 60000 65536"/>
                  <a:gd name="T21" fmla="*/ 0 60000 65536"/>
                  <a:gd name="T22" fmla="*/ 0 60000 65536"/>
                  <a:gd name="T23" fmla="*/ 0 60000 65536"/>
                  <a:gd name="T24" fmla="*/ 0 w 647"/>
                  <a:gd name="T25" fmla="*/ 0 h 440"/>
                  <a:gd name="T26" fmla="*/ 647 w 647"/>
                  <a:gd name="T27" fmla="*/ 440 h 4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7" h="440">
                    <a:moveTo>
                      <a:pt x="608" y="0"/>
                    </a:moveTo>
                    <a:lnTo>
                      <a:pt x="0" y="406"/>
                    </a:lnTo>
                    <a:lnTo>
                      <a:pt x="11" y="440"/>
                    </a:lnTo>
                    <a:lnTo>
                      <a:pt x="647" y="15"/>
                    </a:lnTo>
                    <a:lnTo>
                      <a:pt x="608" y="0"/>
                    </a:lnTo>
                    <a:close/>
                  </a:path>
                </a:pathLst>
              </a:custGeom>
              <a:solidFill>
                <a:srgbClr val="494C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6" name="Freeform 79"/>
              <p:cNvSpPr>
                <a:spLocks/>
              </p:cNvSpPr>
              <p:nvPr/>
            </p:nvSpPr>
            <p:spPr bwMode="auto">
              <a:xfrm>
                <a:off x="2312" y="815"/>
                <a:ext cx="672" cy="460"/>
              </a:xfrm>
              <a:custGeom>
                <a:avLst/>
                <a:gdLst>
                  <a:gd name="T0" fmla="*/ 636 w 672"/>
                  <a:gd name="T1" fmla="*/ 0 h 460"/>
                  <a:gd name="T2" fmla="*/ 0 w 672"/>
                  <a:gd name="T3" fmla="*/ 425 h 460"/>
                  <a:gd name="T4" fmla="*/ 0 w 672"/>
                  <a:gd name="T5" fmla="*/ 425 h 460"/>
                  <a:gd name="T6" fmla="*/ 14 w 672"/>
                  <a:gd name="T7" fmla="*/ 460 h 460"/>
                  <a:gd name="T8" fmla="*/ 672 w 672"/>
                  <a:gd name="T9" fmla="*/ 16 h 460"/>
                  <a:gd name="T10" fmla="*/ 672 w 672"/>
                  <a:gd name="T11" fmla="*/ 16 h 460"/>
                  <a:gd name="T12" fmla="*/ 636 w 672"/>
                  <a:gd name="T13" fmla="*/ 0 h 460"/>
                  <a:gd name="T14" fmla="*/ 636 w 672"/>
                  <a:gd name="T15" fmla="*/ 0 h 460"/>
                  <a:gd name="T16" fmla="*/ 0 60000 65536"/>
                  <a:gd name="T17" fmla="*/ 0 60000 65536"/>
                  <a:gd name="T18" fmla="*/ 0 60000 65536"/>
                  <a:gd name="T19" fmla="*/ 0 60000 65536"/>
                  <a:gd name="T20" fmla="*/ 0 60000 65536"/>
                  <a:gd name="T21" fmla="*/ 0 60000 65536"/>
                  <a:gd name="T22" fmla="*/ 0 60000 65536"/>
                  <a:gd name="T23" fmla="*/ 0 60000 65536"/>
                  <a:gd name="T24" fmla="*/ 0 w 672"/>
                  <a:gd name="T25" fmla="*/ 0 h 460"/>
                  <a:gd name="T26" fmla="*/ 672 w 672"/>
                  <a:gd name="T27" fmla="*/ 460 h 4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2" h="460">
                    <a:moveTo>
                      <a:pt x="636" y="0"/>
                    </a:moveTo>
                    <a:lnTo>
                      <a:pt x="0" y="425"/>
                    </a:lnTo>
                    <a:lnTo>
                      <a:pt x="14" y="460"/>
                    </a:lnTo>
                    <a:lnTo>
                      <a:pt x="672" y="16"/>
                    </a:lnTo>
                    <a:lnTo>
                      <a:pt x="636" y="0"/>
                    </a:lnTo>
                    <a:close/>
                  </a:path>
                </a:pathLst>
              </a:custGeom>
              <a:solidFill>
                <a:srgbClr val="4548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7" name="Freeform 80"/>
              <p:cNvSpPr>
                <a:spLocks/>
              </p:cNvSpPr>
              <p:nvPr/>
            </p:nvSpPr>
            <p:spPr bwMode="auto">
              <a:xfrm>
                <a:off x="2326" y="831"/>
                <a:ext cx="695" cy="478"/>
              </a:xfrm>
              <a:custGeom>
                <a:avLst/>
                <a:gdLst>
                  <a:gd name="T0" fmla="*/ 658 w 695"/>
                  <a:gd name="T1" fmla="*/ 0 h 478"/>
                  <a:gd name="T2" fmla="*/ 0 w 695"/>
                  <a:gd name="T3" fmla="*/ 444 h 478"/>
                  <a:gd name="T4" fmla="*/ 0 w 695"/>
                  <a:gd name="T5" fmla="*/ 444 h 478"/>
                  <a:gd name="T6" fmla="*/ 11 w 695"/>
                  <a:gd name="T7" fmla="*/ 478 h 478"/>
                  <a:gd name="T8" fmla="*/ 695 w 695"/>
                  <a:gd name="T9" fmla="*/ 19 h 478"/>
                  <a:gd name="T10" fmla="*/ 695 w 695"/>
                  <a:gd name="T11" fmla="*/ 19 h 478"/>
                  <a:gd name="T12" fmla="*/ 658 w 695"/>
                  <a:gd name="T13" fmla="*/ 0 h 478"/>
                  <a:gd name="T14" fmla="*/ 658 w 695"/>
                  <a:gd name="T15" fmla="*/ 0 h 478"/>
                  <a:gd name="T16" fmla="*/ 0 60000 65536"/>
                  <a:gd name="T17" fmla="*/ 0 60000 65536"/>
                  <a:gd name="T18" fmla="*/ 0 60000 65536"/>
                  <a:gd name="T19" fmla="*/ 0 60000 65536"/>
                  <a:gd name="T20" fmla="*/ 0 60000 65536"/>
                  <a:gd name="T21" fmla="*/ 0 60000 65536"/>
                  <a:gd name="T22" fmla="*/ 0 60000 65536"/>
                  <a:gd name="T23" fmla="*/ 0 60000 65536"/>
                  <a:gd name="T24" fmla="*/ 0 w 695"/>
                  <a:gd name="T25" fmla="*/ 0 h 478"/>
                  <a:gd name="T26" fmla="*/ 695 w 695"/>
                  <a:gd name="T27" fmla="*/ 478 h 4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5" h="478">
                    <a:moveTo>
                      <a:pt x="658" y="0"/>
                    </a:moveTo>
                    <a:lnTo>
                      <a:pt x="0" y="444"/>
                    </a:lnTo>
                    <a:lnTo>
                      <a:pt x="11" y="478"/>
                    </a:lnTo>
                    <a:lnTo>
                      <a:pt x="695" y="19"/>
                    </a:lnTo>
                    <a:lnTo>
                      <a:pt x="658" y="0"/>
                    </a:lnTo>
                    <a:close/>
                  </a:path>
                </a:pathLst>
              </a:custGeom>
              <a:solidFill>
                <a:srgbClr val="4143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8" name="Freeform 81"/>
              <p:cNvSpPr>
                <a:spLocks/>
              </p:cNvSpPr>
              <p:nvPr/>
            </p:nvSpPr>
            <p:spPr bwMode="auto">
              <a:xfrm>
                <a:off x="2337" y="850"/>
                <a:ext cx="720" cy="494"/>
              </a:xfrm>
              <a:custGeom>
                <a:avLst/>
                <a:gdLst>
                  <a:gd name="T0" fmla="*/ 684 w 720"/>
                  <a:gd name="T1" fmla="*/ 0 h 494"/>
                  <a:gd name="T2" fmla="*/ 0 w 720"/>
                  <a:gd name="T3" fmla="*/ 459 h 494"/>
                  <a:gd name="T4" fmla="*/ 0 w 720"/>
                  <a:gd name="T5" fmla="*/ 459 h 494"/>
                  <a:gd name="T6" fmla="*/ 11 w 720"/>
                  <a:gd name="T7" fmla="*/ 494 h 494"/>
                  <a:gd name="T8" fmla="*/ 720 w 720"/>
                  <a:gd name="T9" fmla="*/ 19 h 494"/>
                  <a:gd name="T10" fmla="*/ 720 w 720"/>
                  <a:gd name="T11" fmla="*/ 19 h 494"/>
                  <a:gd name="T12" fmla="*/ 684 w 720"/>
                  <a:gd name="T13" fmla="*/ 0 h 494"/>
                  <a:gd name="T14" fmla="*/ 684 w 720"/>
                  <a:gd name="T15" fmla="*/ 0 h 494"/>
                  <a:gd name="T16" fmla="*/ 0 60000 65536"/>
                  <a:gd name="T17" fmla="*/ 0 60000 65536"/>
                  <a:gd name="T18" fmla="*/ 0 60000 65536"/>
                  <a:gd name="T19" fmla="*/ 0 60000 65536"/>
                  <a:gd name="T20" fmla="*/ 0 60000 65536"/>
                  <a:gd name="T21" fmla="*/ 0 60000 65536"/>
                  <a:gd name="T22" fmla="*/ 0 60000 65536"/>
                  <a:gd name="T23" fmla="*/ 0 60000 65536"/>
                  <a:gd name="T24" fmla="*/ 0 w 720"/>
                  <a:gd name="T25" fmla="*/ 0 h 494"/>
                  <a:gd name="T26" fmla="*/ 720 w 720"/>
                  <a:gd name="T27" fmla="*/ 494 h 4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0" h="494">
                    <a:moveTo>
                      <a:pt x="684" y="0"/>
                    </a:moveTo>
                    <a:lnTo>
                      <a:pt x="0" y="459"/>
                    </a:lnTo>
                    <a:lnTo>
                      <a:pt x="11" y="494"/>
                    </a:lnTo>
                    <a:lnTo>
                      <a:pt x="720" y="19"/>
                    </a:lnTo>
                    <a:lnTo>
                      <a:pt x="684" y="0"/>
                    </a:lnTo>
                    <a:close/>
                  </a:path>
                </a:pathLst>
              </a:custGeom>
              <a:solidFill>
                <a:srgbClr val="3D3F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9" name="Freeform 82"/>
              <p:cNvSpPr>
                <a:spLocks/>
              </p:cNvSpPr>
              <p:nvPr/>
            </p:nvSpPr>
            <p:spPr bwMode="auto">
              <a:xfrm>
                <a:off x="2348" y="869"/>
                <a:ext cx="741" cy="509"/>
              </a:xfrm>
              <a:custGeom>
                <a:avLst/>
                <a:gdLst>
                  <a:gd name="T0" fmla="*/ 709 w 741"/>
                  <a:gd name="T1" fmla="*/ 0 h 509"/>
                  <a:gd name="T2" fmla="*/ 0 w 741"/>
                  <a:gd name="T3" fmla="*/ 475 h 509"/>
                  <a:gd name="T4" fmla="*/ 0 w 741"/>
                  <a:gd name="T5" fmla="*/ 475 h 509"/>
                  <a:gd name="T6" fmla="*/ 11 w 741"/>
                  <a:gd name="T7" fmla="*/ 509 h 509"/>
                  <a:gd name="T8" fmla="*/ 741 w 741"/>
                  <a:gd name="T9" fmla="*/ 19 h 509"/>
                  <a:gd name="T10" fmla="*/ 741 w 741"/>
                  <a:gd name="T11" fmla="*/ 19 h 509"/>
                  <a:gd name="T12" fmla="*/ 709 w 741"/>
                  <a:gd name="T13" fmla="*/ 0 h 509"/>
                  <a:gd name="T14" fmla="*/ 709 w 741"/>
                  <a:gd name="T15" fmla="*/ 0 h 509"/>
                  <a:gd name="T16" fmla="*/ 0 60000 65536"/>
                  <a:gd name="T17" fmla="*/ 0 60000 65536"/>
                  <a:gd name="T18" fmla="*/ 0 60000 65536"/>
                  <a:gd name="T19" fmla="*/ 0 60000 65536"/>
                  <a:gd name="T20" fmla="*/ 0 60000 65536"/>
                  <a:gd name="T21" fmla="*/ 0 60000 65536"/>
                  <a:gd name="T22" fmla="*/ 0 60000 65536"/>
                  <a:gd name="T23" fmla="*/ 0 60000 65536"/>
                  <a:gd name="T24" fmla="*/ 0 w 741"/>
                  <a:gd name="T25" fmla="*/ 0 h 509"/>
                  <a:gd name="T26" fmla="*/ 741 w 741"/>
                  <a:gd name="T27" fmla="*/ 509 h 5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1" h="509">
                    <a:moveTo>
                      <a:pt x="709" y="0"/>
                    </a:moveTo>
                    <a:lnTo>
                      <a:pt x="0" y="475"/>
                    </a:lnTo>
                    <a:lnTo>
                      <a:pt x="11" y="509"/>
                    </a:lnTo>
                    <a:lnTo>
                      <a:pt x="741" y="19"/>
                    </a:lnTo>
                    <a:lnTo>
                      <a:pt x="709" y="0"/>
                    </a:lnTo>
                    <a:close/>
                  </a:path>
                </a:pathLst>
              </a:custGeom>
              <a:solidFill>
                <a:srgbClr val="393C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0" name="Freeform 83"/>
              <p:cNvSpPr>
                <a:spLocks/>
              </p:cNvSpPr>
              <p:nvPr/>
            </p:nvSpPr>
            <p:spPr bwMode="auto">
              <a:xfrm>
                <a:off x="2359" y="888"/>
                <a:ext cx="763" cy="525"/>
              </a:xfrm>
              <a:custGeom>
                <a:avLst/>
                <a:gdLst>
                  <a:gd name="T0" fmla="*/ 730 w 763"/>
                  <a:gd name="T1" fmla="*/ 0 h 525"/>
                  <a:gd name="T2" fmla="*/ 0 w 763"/>
                  <a:gd name="T3" fmla="*/ 490 h 525"/>
                  <a:gd name="T4" fmla="*/ 0 w 763"/>
                  <a:gd name="T5" fmla="*/ 490 h 525"/>
                  <a:gd name="T6" fmla="*/ 10 w 763"/>
                  <a:gd name="T7" fmla="*/ 525 h 525"/>
                  <a:gd name="T8" fmla="*/ 763 w 763"/>
                  <a:gd name="T9" fmla="*/ 19 h 525"/>
                  <a:gd name="T10" fmla="*/ 763 w 763"/>
                  <a:gd name="T11" fmla="*/ 19 h 525"/>
                  <a:gd name="T12" fmla="*/ 730 w 763"/>
                  <a:gd name="T13" fmla="*/ 0 h 525"/>
                  <a:gd name="T14" fmla="*/ 730 w 763"/>
                  <a:gd name="T15" fmla="*/ 0 h 525"/>
                  <a:gd name="T16" fmla="*/ 0 60000 65536"/>
                  <a:gd name="T17" fmla="*/ 0 60000 65536"/>
                  <a:gd name="T18" fmla="*/ 0 60000 65536"/>
                  <a:gd name="T19" fmla="*/ 0 60000 65536"/>
                  <a:gd name="T20" fmla="*/ 0 60000 65536"/>
                  <a:gd name="T21" fmla="*/ 0 60000 65536"/>
                  <a:gd name="T22" fmla="*/ 0 60000 65536"/>
                  <a:gd name="T23" fmla="*/ 0 60000 65536"/>
                  <a:gd name="T24" fmla="*/ 0 w 763"/>
                  <a:gd name="T25" fmla="*/ 0 h 525"/>
                  <a:gd name="T26" fmla="*/ 763 w 763"/>
                  <a:gd name="T27" fmla="*/ 525 h 5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3" h="525">
                    <a:moveTo>
                      <a:pt x="730" y="0"/>
                    </a:moveTo>
                    <a:lnTo>
                      <a:pt x="0" y="490"/>
                    </a:lnTo>
                    <a:lnTo>
                      <a:pt x="10" y="525"/>
                    </a:lnTo>
                    <a:lnTo>
                      <a:pt x="763" y="19"/>
                    </a:lnTo>
                    <a:lnTo>
                      <a:pt x="730" y="0"/>
                    </a:lnTo>
                    <a:close/>
                  </a:path>
                </a:pathLst>
              </a:custGeom>
              <a:solidFill>
                <a:srgbClr val="3637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1" name="Freeform 84"/>
              <p:cNvSpPr>
                <a:spLocks/>
              </p:cNvSpPr>
              <p:nvPr/>
            </p:nvSpPr>
            <p:spPr bwMode="auto">
              <a:xfrm>
                <a:off x="2369" y="907"/>
                <a:ext cx="786" cy="544"/>
              </a:xfrm>
              <a:custGeom>
                <a:avLst/>
                <a:gdLst>
                  <a:gd name="T0" fmla="*/ 760 w 786"/>
                  <a:gd name="T1" fmla="*/ 4 h 544"/>
                  <a:gd name="T2" fmla="*/ 760 w 786"/>
                  <a:gd name="T3" fmla="*/ 4 h 544"/>
                  <a:gd name="T4" fmla="*/ 753 w 786"/>
                  <a:gd name="T5" fmla="*/ 0 h 544"/>
                  <a:gd name="T6" fmla="*/ 0 w 786"/>
                  <a:gd name="T7" fmla="*/ 506 h 544"/>
                  <a:gd name="T8" fmla="*/ 0 w 786"/>
                  <a:gd name="T9" fmla="*/ 506 h 544"/>
                  <a:gd name="T10" fmla="*/ 8 w 786"/>
                  <a:gd name="T11" fmla="*/ 544 h 544"/>
                  <a:gd name="T12" fmla="*/ 786 w 786"/>
                  <a:gd name="T13" fmla="*/ 19 h 544"/>
                  <a:gd name="T14" fmla="*/ 786 w 786"/>
                  <a:gd name="T15" fmla="*/ 19 h 544"/>
                  <a:gd name="T16" fmla="*/ 760 w 786"/>
                  <a:gd name="T17" fmla="*/ 4 h 544"/>
                  <a:gd name="T18" fmla="*/ 760 w 786"/>
                  <a:gd name="T19" fmla="*/ 4 h 5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544"/>
                  <a:gd name="T32" fmla="*/ 786 w 786"/>
                  <a:gd name="T33" fmla="*/ 544 h 5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544">
                    <a:moveTo>
                      <a:pt x="760" y="4"/>
                    </a:moveTo>
                    <a:lnTo>
                      <a:pt x="760" y="4"/>
                    </a:lnTo>
                    <a:lnTo>
                      <a:pt x="753" y="0"/>
                    </a:lnTo>
                    <a:lnTo>
                      <a:pt x="0" y="506"/>
                    </a:lnTo>
                    <a:lnTo>
                      <a:pt x="8" y="544"/>
                    </a:lnTo>
                    <a:lnTo>
                      <a:pt x="786" y="19"/>
                    </a:lnTo>
                    <a:lnTo>
                      <a:pt x="760" y="4"/>
                    </a:lnTo>
                    <a:close/>
                  </a:path>
                </a:pathLst>
              </a:custGeom>
              <a:solidFill>
                <a:srgbClr val="3233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2" name="Freeform 85"/>
              <p:cNvSpPr>
                <a:spLocks/>
              </p:cNvSpPr>
              <p:nvPr/>
            </p:nvSpPr>
            <p:spPr bwMode="auto">
              <a:xfrm>
                <a:off x="2377" y="926"/>
                <a:ext cx="814" cy="560"/>
              </a:xfrm>
              <a:custGeom>
                <a:avLst/>
                <a:gdLst>
                  <a:gd name="T0" fmla="*/ 778 w 814"/>
                  <a:gd name="T1" fmla="*/ 0 h 560"/>
                  <a:gd name="T2" fmla="*/ 0 w 814"/>
                  <a:gd name="T3" fmla="*/ 525 h 560"/>
                  <a:gd name="T4" fmla="*/ 0 w 814"/>
                  <a:gd name="T5" fmla="*/ 525 h 560"/>
                  <a:gd name="T6" fmla="*/ 11 w 814"/>
                  <a:gd name="T7" fmla="*/ 560 h 560"/>
                  <a:gd name="T8" fmla="*/ 814 w 814"/>
                  <a:gd name="T9" fmla="*/ 20 h 560"/>
                  <a:gd name="T10" fmla="*/ 814 w 814"/>
                  <a:gd name="T11" fmla="*/ 20 h 560"/>
                  <a:gd name="T12" fmla="*/ 778 w 814"/>
                  <a:gd name="T13" fmla="*/ 0 h 560"/>
                  <a:gd name="T14" fmla="*/ 778 w 814"/>
                  <a:gd name="T15" fmla="*/ 0 h 560"/>
                  <a:gd name="T16" fmla="*/ 0 60000 65536"/>
                  <a:gd name="T17" fmla="*/ 0 60000 65536"/>
                  <a:gd name="T18" fmla="*/ 0 60000 65536"/>
                  <a:gd name="T19" fmla="*/ 0 60000 65536"/>
                  <a:gd name="T20" fmla="*/ 0 60000 65536"/>
                  <a:gd name="T21" fmla="*/ 0 60000 65536"/>
                  <a:gd name="T22" fmla="*/ 0 60000 65536"/>
                  <a:gd name="T23" fmla="*/ 0 60000 65536"/>
                  <a:gd name="T24" fmla="*/ 0 w 814"/>
                  <a:gd name="T25" fmla="*/ 0 h 560"/>
                  <a:gd name="T26" fmla="*/ 814 w 814"/>
                  <a:gd name="T27" fmla="*/ 560 h 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4" h="560">
                    <a:moveTo>
                      <a:pt x="778" y="0"/>
                    </a:moveTo>
                    <a:lnTo>
                      <a:pt x="0" y="525"/>
                    </a:lnTo>
                    <a:lnTo>
                      <a:pt x="11" y="560"/>
                    </a:lnTo>
                    <a:lnTo>
                      <a:pt x="814" y="20"/>
                    </a:lnTo>
                    <a:lnTo>
                      <a:pt x="778" y="0"/>
                    </a:lnTo>
                    <a:close/>
                  </a:path>
                </a:pathLst>
              </a:custGeom>
              <a:solidFill>
                <a:srgbClr val="2D2F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3" name="Freeform 86"/>
              <p:cNvSpPr>
                <a:spLocks/>
              </p:cNvSpPr>
              <p:nvPr/>
            </p:nvSpPr>
            <p:spPr bwMode="auto">
              <a:xfrm>
                <a:off x="2388" y="946"/>
                <a:ext cx="839" cy="578"/>
              </a:xfrm>
              <a:custGeom>
                <a:avLst/>
                <a:gdLst>
                  <a:gd name="T0" fmla="*/ 803 w 839"/>
                  <a:gd name="T1" fmla="*/ 0 h 578"/>
                  <a:gd name="T2" fmla="*/ 0 w 839"/>
                  <a:gd name="T3" fmla="*/ 540 h 578"/>
                  <a:gd name="T4" fmla="*/ 0 w 839"/>
                  <a:gd name="T5" fmla="*/ 540 h 578"/>
                  <a:gd name="T6" fmla="*/ 7 w 839"/>
                  <a:gd name="T7" fmla="*/ 578 h 578"/>
                  <a:gd name="T8" fmla="*/ 839 w 839"/>
                  <a:gd name="T9" fmla="*/ 19 h 578"/>
                  <a:gd name="T10" fmla="*/ 839 w 839"/>
                  <a:gd name="T11" fmla="*/ 19 h 578"/>
                  <a:gd name="T12" fmla="*/ 803 w 839"/>
                  <a:gd name="T13" fmla="*/ 0 h 578"/>
                  <a:gd name="T14" fmla="*/ 803 w 839"/>
                  <a:gd name="T15" fmla="*/ 0 h 578"/>
                  <a:gd name="T16" fmla="*/ 0 60000 65536"/>
                  <a:gd name="T17" fmla="*/ 0 60000 65536"/>
                  <a:gd name="T18" fmla="*/ 0 60000 65536"/>
                  <a:gd name="T19" fmla="*/ 0 60000 65536"/>
                  <a:gd name="T20" fmla="*/ 0 60000 65536"/>
                  <a:gd name="T21" fmla="*/ 0 60000 65536"/>
                  <a:gd name="T22" fmla="*/ 0 60000 65536"/>
                  <a:gd name="T23" fmla="*/ 0 60000 65536"/>
                  <a:gd name="T24" fmla="*/ 0 w 839"/>
                  <a:gd name="T25" fmla="*/ 0 h 578"/>
                  <a:gd name="T26" fmla="*/ 839 w 839"/>
                  <a:gd name="T27" fmla="*/ 578 h 5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9" h="578">
                    <a:moveTo>
                      <a:pt x="803" y="0"/>
                    </a:moveTo>
                    <a:lnTo>
                      <a:pt x="0" y="540"/>
                    </a:lnTo>
                    <a:lnTo>
                      <a:pt x="7" y="578"/>
                    </a:lnTo>
                    <a:lnTo>
                      <a:pt x="839" y="19"/>
                    </a:lnTo>
                    <a:lnTo>
                      <a:pt x="803" y="0"/>
                    </a:lnTo>
                    <a:close/>
                  </a:path>
                </a:pathLst>
              </a:custGeom>
              <a:solidFill>
                <a:srgbClr val="2A2B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4" name="Freeform 87"/>
              <p:cNvSpPr>
                <a:spLocks/>
              </p:cNvSpPr>
              <p:nvPr/>
            </p:nvSpPr>
            <p:spPr bwMode="auto">
              <a:xfrm>
                <a:off x="2395" y="965"/>
                <a:ext cx="872" cy="582"/>
              </a:xfrm>
              <a:custGeom>
                <a:avLst/>
                <a:gdLst>
                  <a:gd name="T0" fmla="*/ 832 w 872"/>
                  <a:gd name="T1" fmla="*/ 0 h 582"/>
                  <a:gd name="T2" fmla="*/ 0 w 872"/>
                  <a:gd name="T3" fmla="*/ 559 h 582"/>
                  <a:gd name="T4" fmla="*/ 0 w 872"/>
                  <a:gd name="T5" fmla="*/ 559 h 582"/>
                  <a:gd name="T6" fmla="*/ 3 w 872"/>
                  <a:gd name="T7" fmla="*/ 582 h 582"/>
                  <a:gd name="T8" fmla="*/ 3 w 872"/>
                  <a:gd name="T9" fmla="*/ 582 h 582"/>
                  <a:gd name="T10" fmla="*/ 3 w 872"/>
                  <a:gd name="T11" fmla="*/ 582 h 582"/>
                  <a:gd name="T12" fmla="*/ 58 w 872"/>
                  <a:gd name="T13" fmla="*/ 540 h 582"/>
                  <a:gd name="T14" fmla="*/ 188 w 872"/>
                  <a:gd name="T15" fmla="*/ 436 h 582"/>
                  <a:gd name="T16" fmla="*/ 271 w 872"/>
                  <a:gd name="T17" fmla="*/ 379 h 582"/>
                  <a:gd name="T18" fmla="*/ 354 w 872"/>
                  <a:gd name="T19" fmla="*/ 321 h 582"/>
                  <a:gd name="T20" fmla="*/ 438 w 872"/>
                  <a:gd name="T21" fmla="*/ 272 h 582"/>
                  <a:gd name="T22" fmla="*/ 474 w 872"/>
                  <a:gd name="T23" fmla="*/ 252 h 582"/>
                  <a:gd name="T24" fmla="*/ 510 w 872"/>
                  <a:gd name="T25" fmla="*/ 237 h 582"/>
                  <a:gd name="T26" fmla="*/ 510 w 872"/>
                  <a:gd name="T27" fmla="*/ 237 h 582"/>
                  <a:gd name="T28" fmla="*/ 575 w 872"/>
                  <a:gd name="T29" fmla="*/ 214 h 582"/>
                  <a:gd name="T30" fmla="*/ 872 w 872"/>
                  <a:gd name="T31" fmla="*/ 15 h 582"/>
                  <a:gd name="T32" fmla="*/ 872 w 872"/>
                  <a:gd name="T33" fmla="*/ 15 h 582"/>
                  <a:gd name="T34" fmla="*/ 832 w 872"/>
                  <a:gd name="T35" fmla="*/ 0 h 582"/>
                  <a:gd name="T36" fmla="*/ 832 w 872"/>
                  <a:gd name="T37" fmla="*/ 0 h 5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2"/>
                  <a:gd name="T58" fmla="*/ 0 h 582"/>
                  <a:gd name="T59" fmla="*/ 872 w 872"/>
                  <a:gd name="T60" fmla="*/ 582 h 5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2" h="582">
                    <a:moveTo>
                      <a:pt x="832" y="0"/>
                    </a:moveTo>
                    <a:lnTo>
                      <a:pt x="0" y="559"/>
                    </a:lnTo>
                    <a:lnTo>
                      <a:pt x="3" y="582"/>
                    </a:lnTo>
                    <a:lnTo>
                      <a:pt x="58" y="540"/>
                    </a:lnTo>
                    <a:lnTo>
                      <a:pt x="188" y="436"/>
                    </a:lnTo>
                    <a:lnTo>
                      <a:pt x="271" y="379"/>
                    </a:lnTo>
                    <a:lnTo>
                      <a:pt x="354" y="321"/>
                    </a:lnTo>
                    <a:lnTo>
                      <a:pt x="438" y="272"/>
                    </a:lnTo>
                    <a:lnTo>
                      <a:pt x="474" y="252"/>
                    </a:lnTo>
                    <a:lnTo>
                      <a:pt x="510" y="237"/>
                    </a:lnTo>
                    <a:lnTo>
                      <a:pt x="575" y="214"/>
                    </a:lnTo>
                    <a:lnTo>
                      <a:pt x="872" y="15"/>
                    </a:lnTo>
                    <a:lnTo>
                      <a:pt x="832" y="0"/>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5" name="Freeform 88"/>
              <p:cNvSpPr>
                <a:spLocks/>
              </p:cNvSpPr>
              <p:nvPr/>
            </p:nvSpPr>
            <p:spPr bwMode="auto">
              <a:xfrm>
                <a:off x="2970" y="980"/>
                <a:ext cx="445" cy="199"/>
              </a:xfrm>
              <a:custGeom>
                <a:avLst/>
                <a:gdLst>
                  <a:gd name="T0" fmla="*/ 0 w 445"/>
                  <a:gd name="T1" fmla="*/ 199 h 199"/>
                  <a:gd name="T2" fmla="*/ 0 w 445"/>
                  <a:gd name="T3" fmla="*/ 199 h 199"/>
                  <a:gd name="T4" fmla="*/ 58 w 445"/>
                  <a:gd name="T5" fmla="*/ 180 h 199"/>
                  <a:gd name="T6" fmla="*/ 116 w 445"/>
                  <a:gd name="T7" fmla="*/ 169 h 199"/>
                  <a:gd name="T8" fmla="*/ 232 w 445"/>
                  <a:gd name="T9" fmla="*/ 142 h 199"/>
                  <a:gd name="T10" fmla="*/ 286 w 445"/>
                  <a:gd name="T11" fmla="*/ 126 h 199"/>
                  <a:gd name="T12" fmla="*/ 340 w 445"/>
                  <a:gd name="T13" fmla="*/ 111 h 199"/>
                  <a:gd name="T14" fmla="*/ 394 w 445"/>
                  <a:gd name="T15" fmla="*/ 88 h 199"/>
                  <a:gd name="T16" fmla="*/ 445 w 445"/>
                  <a:gd name="T17" fmla="*/ 61 h 199"/>
                  <a:gd name="T18" fmla="*/ 445 w 445"/>
                  <a:gd name="T19" fmla="*/ 61 h 199"/>
                  <a:gd name="T20" fmla="*/ 398 w 445"/>
                  <a:gd name="T21" fmla="*/ 42 h 199"/>
                  <a:gd name="T22" fmla="*/ 297 w 445"/>
                  <a:gd name="T23" fmla="*/ 0 h 199"/>
                  <a:gd name="T24" fmla="*/ 0 w 445"/>
                  <a:gd name="T25" fmla="*/ 199 h 1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5"/>
                  <a:gd name="T40" fmla="*/ 0 h 199"/>
                  <a:gd name="T41" fmla="*/ 445 w 445"/>
                  <a:gd name="T42" fmla="*/ 199 h 19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5" h="199">
                    <a:moveTo>
                      <a:pt x="0" y="199"/>
                    </a:moveTo>
                    <a:lnTo>
                      <a:pt x="0" y="199"/>
                    </a:lnTo>
                    <a:lnTo>
                      <a:pt x="58" y="180"/>
                    </a:lnTo>
                    <a:lnTo>
                      <a:pt x="116" y="169"/>
                    </a:lnTo>
                    <a:lnTo>
                      <a:pt x="232" y="142"/>
                    </a:lnTo>
                    <a:lnTo>
                      <a:pt x="286" y="126"/>
                    </a:lnTo>
                    <a:lnTo>
                      <a:pt x="340" y="111"/>
                    </a:lnTo>
                    <a:lnTo>
                      <a:pt x="394" y="88"/>
                    </a:lnTo>
                    <a:lnTo>
                      <a:pt x="445" y="61"/>
                    </a:lnTo>
                    <a:lnTo>
                      <a:pt x="398" y="42"/>
                    </a:lnTo>
                    <a:lnTo>
                      <a:pt x="297" y="0"/>
                    </a:lnTo>
                    <a:lnTo>
                      <a:pt x="0" y="199"/>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6" name="Freeform 89"/>
              <p:cNvSpPr>
                <a:spLocks/>
              </p:cNvSpPr>
              <p:nvPr/>
            </p:nvSpPr>
            <p:spPr bwMode="auto">
              <a:xfrm>
                <a:off x="3292" y="2290"/>
                <a:ext cx="43" cy="150"/>
              </a:xfrm>
              <a:custGeom>
                <a:avLst/>
                <a:gdLst>
                  <a:gd name="T0" fmla="*/ 0 w 43"/>
                  <a:gd name="T1" fmla="*/ 146 h 150"/>
                  <a:gd name="T2" fmla="*/ 0 w 43"/>
                  <a:gd name="T3" fmla="*/ 146 h 150"/>
                  <a:gd name="T4" fmla="*/ 43 w 43"/>
                  <a:gd name="T5" fmla="*/ 150 h 150"/>
                  <a:gd name="T6" fmla="*/ 43 w 43"/>
                  <a:gd name="T7" fmla="*/ 0 h 150"/>
                  <a:gd name="T8" fmla="*/ 43 w 43"/>
                  <a:gd name="T9" fmla="*/ 0 h 150"/>
                  <a:gd name="T10" fmla="*/ 0 w 43"/>
                  <a:gd name="T11" fmla="*/ 146 h 150"/>
                  <a:gd name="T12" fmla="*/ 0 w 43"/>
                  <a:gd name="T13" fmla="*/ 146 h 150"/>
                  <a:gd name="T14" fmla="*/ 0 60000 65536"/>
                  <a:gd name="T15" fmla="*/ 0 60000 65536"/>
                  <a:gd name="T16" fmla="*/ 0 60000 65536"/>
                  <a:gd name="T17" fmla="*/ 0 60000 65536"/>
                  <a:gd name="T18" fmla="*/ 0 60000 65536"/>
                  <a:gd name="T19" fmla="*/ 0 60000 65536"/>
                  <a:gd name="T20" fmla="*/ 0 60000 65536"/>
                  <a:gd name="T21" fmla="*/ 0 w 43"/>
                  <a:gd name="T22" fmla="*/ 0 h 150"/>
                  <a:gd name="T23" fmla="*/ 43 w 43"/>
                  <a:gd name="T24" fmla="*/ 150 h 1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150">
                    <a:moveTo>
                      <a:pt x="0" y="146"/>
                    </a:moveTo>
                    <a:lnTo>
                      <a:pt x="0" y="146"/>
                    </a:lnTo>
                    <a:lnTo>
                      <a:pt x="43" y="150"/>
                    </a:lnTo>
                    <a:lnTo>
                      <a:pt x="43" y="0"/>
                    </a:lnTo>
                    <a:lnTo>
                      <a:pt x="0" y="146"/>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7" name="Freeform 90"/>
              <p:cNvSpPr>
                <a:spLocks/>
              </p:cNvSpPr>
              <p:nvPr/>
            </p:nvSpPr>
            <p:spPr bwMode="auto">
              <a:xfrm>
                <a:off x="3335" y="2133"/>
                <a:ext cx="40" cy="307"/>
              </a:xfrm>
              <a:custGeom>
                <a:avLst/>
                <a:gdLst>
                  <a:gd name="T0" fmla="*/ 0 w 40"/>
                  <a:gd name="T1" fmla="*/ 157 h 307"/>
                  <a:gd name="T2" fmla="*/ 0 w 40"/>
                  <a:gd name="T3" fmla="*/ 307 h 307"/>
                  <a:gd name="T4" fmla="*/ 0 w 40"/>
                  <a:gd name="T5" fmla="*/ 307 h 307"/>
                  <a:gd name="T6" fmla="*/ 40 w 40"/>
                  <a:gd name="T7" fmla="*/ 307 h 307"/>
                  <a:gd name="T8" fmla="*/ 40 w 40"/>
                  <a:gd name="T9" fmla="*/ 0 h 307"/>
                  <a:gd name="T10" fmla="*/ 40 w 40"/>
                  <a:gd name="T11" fmla="*/ 0 h 307"/>
                  <a:gd name="T12" fmla="*/ 0 w 40"/>
                  <a:gd name="T13" fmla="*/ 157 h 307"/>
                  <a:gd name="T14" fmla="*/ 0 w 40"/>
                  <a:gd name="T15" fmla="*/ 157 h 307"/>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307"/>
                  <a:gd name="T26" fmla="*/ 40 w 40"/>
                  <a:gd name="T27" fmla="*/ 307 h 3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307">
                    <a:moveTo>
                      <a:pt x="0" y="157"/>
                    </a:moveTo>
                    <a:lnTo>
                      <a:pt x="0" y="307"/>
                    </a:lnTo>
                    <a:lnTo>
                      <a:pt x="40" y="307"/>
                    </a:lnTo>
                    <a:lnTo>
                      <a:pt x="40" y="0"/>
                    </a:lnTo>
                    <a:lnTo>
                      <a:pt x="0" y="157"/>
                    </a:lnTo>
                    <a:close/>
                  </a:path>
                </a:pathLst>
              </a:custGeom>
              <a:solidFill>
                <a:srgbClr val="868B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8" name="Freeform 91"/>
              <p:cNvSpPr>
                <a:spLocks/>
              </p:cNvSpPr>
              <p:nvPr/>
            </p:nvSpPr>
            <p:spPr bwMode="auto">
              <a:xfrm>
                <a:off x="3408" y="1041"/>
                <a:ext cx="7" cy="222"/>
              </a:xfrm>
              <a:custGeom>
                <a:avLst/>
                <a:gdLst>
                  <a:gd name="T0" fmla="*/ 7 w 7"/>
                  <a:gd name="T1" fmla="*/ 0 h 222"/>
                  <a:gd name="T2" fmla="*/ 7 w 7"/>
                  <a:gd name="T3" fmla="*/ 0 h 222"/>
                  <a:gd name="T4" fmla="*/ 0 w 7"/>
                  <a:gd name="T5" fmla="*/ 58 h 222"/>
                  <a:gd name="T6" fmla="*/ 0 w 7"/>
                  <a:gd name="T7" fmla="*/ 115 h 222"/>
                  <a:gd name="T8" fmla="*/ 3 w 7"/>
                  <a:gd name="T9" fmla="*/ 169 h 222"/>
                  <a:gd name="T10" fmla="*/ 7 w 7"/>
                  <a:gd name="T11" fmla="*/ 222 h 222"/>
                  <a:gd name="T12" fmla="*/ 7 w 7"/>
                  <a:gd name="T13" fmla="*/ 12 h 222"/>
                  <a:gd name="T14" fmla="*/ 7 w 7"/>
                  <a:gd name="T15" fmla="*/ 12 h 222"/>
                  <a:gd name="T16" fmla="*/ 7 w 7"/>
                  <a:gd name="T17" fmla="*/ 0 h 222"/>
                  <a:gd name="T18" fmla="*/ 7 w 7"/>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222"/>
                  <a:gd name="T32" fmla="*/ 7 w 7"/>
                  <a:gd name="T33" fmla="*/ 222 h 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222">
                    <a:moveTo>
                      <a:pt x="7" y="0"/>
                    </a:moveTo>
                    <a:lnTo>
                      <a:pt x="7" y="0"/>
                    </a:lnTo>
                    <a:lnTo>
                      <a:pt x="0" y="58"/>
                    </a:lnTo>
                    <a:lnTo>
                      <a:pt x="0" y="115"/>
                    </a:lnTo>
                    <a:lnTo>
                      <a:pt x="3" y="169"/>
                    </a:lnTo>
                    <a:lnTo>
                      <a:pt x="7" y="222"/>
                    </a:lnTo>
                    <a:lnTo>
                      <a:pt x="7" y="12"/>
                    </a:lnTo>
                    <a:lnTo>
                      <a:pt x="7" y="0"/>
                    </a:lnTo>
                    <a:close/>
                  </a:path>
                </a:pathLst>
              </a:custGeom>
              <a:solidFill>
                <a:srgbClr val="7E83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 name="Freeform 92"/>
              <p:cNvSpPr>
                <a:spLocks/>
              </p:cNvSpPr>
              <p:nvPr/>
            </p:nvSpPr>
            <p:spPr bwMode="auto">
              <a:xfrm>
                <a:off x="3375" y="1953"/>
                <a:ext cx="40" cy="490"/>
              </a:xfrm>
              <a:custGeom>
                <a:avLst/>
                <a:gdLst>
                  <a:gd name="T0" fmla="*/ 0 w 40"/>
                  <a:gd name="T1" fmla="*/ 180 h 490"/>
                  <a:gd name="T2" fmla="*/ 0 w 40"/>
                  <a:gd name="T3" fmla="*/ 487 h 490"/>
                  <a:gd name="T4" fmla="*/ 0 w 40"/>
                  <a:gd name="T5" fmla="*/ 487 h 490"/>
                  <a:gd name="T6" fmla="*/ 40 w 40"/>
                  <a:gd name="T7" fmla="*/ 490 h 490"/>
                  <a:gd name="T8" fmla="*/ 40 w 40"/>
                  <a:gd name="T9" fmla="*/ 0 h 490"/>
                  <a:gd name="T10" fmla="*/ 40 w 40"/>
                  <a:gd name="T11" fmla="*/ 0 h 490"/>
                  <a:gd name="T12" fmla="*/ 0 w 40"/>
                  <a:gd name="T13" fmla="*/ 180 h 490"/>
                  <a:gd name="T14" fmla="*/ 0 w 40"/>
                  <a:gd name="T15" fmla="*/ 180 h 49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90"/>
                  <a:gd name="T26" fmla="*/ 40 w 40"/>
                  <a:gd name="T27" fmla="*/ 490 h 4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90">
                    <a:moveTo>
                      <a:pt x="0" y="180"/>
                    </a:moveTo>
                    <a:lnTo>
                      <a:pt x="0" y="487"/>
                    </a:lnTo>
                    <a:lnTo>
                      <a:pt x="40" y="490"/>
                    </a:lnTo>
                    <a:lnTo>
                      <a:pt x="40" y="0"/>
                    </a:lnTo>
                    <a:lnTo>
                      <a:pt x="0" y="180"/>
                    </a:lnTo>
                    <a:close/>
                  </a:path>
                </a:pathLst>
              </a:custGeom>
              <a:solidFill>
                <a:srgbClr val="7E83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 name="Freeform 93"/>
              <p:cNvSpPr>
                <a:spLocks/>
              </p:cNvSpPr>
              <p:nvPr/>
            </p:nvSpPr>
            <p:spPr bwMode="auto">
              <a:xfrm>
                <a:off x="3415" y="1053"/>
                <a:ext cx="43" cy="502"/>
              </a:xfrm>
              <a:custGeom>
                <a:avLst/>
                <a:gdLst>
                  <a:gd name="T0" fmla="*/ 0 w 43"/>
                  <a:gd name="T1" fmla="*/ 0 h 502"/>
                  <a:gd name="T2" fmla="*/ 0 w 43"/>
                  <a:gd name="T3" fmla="*/ 210 h 502"/>
                  <a:gd name="T4" fmla="*/ 0 w 43"/>
                  <a:gd name="T5" fmla="*/ 210 h 502"/>
                  <a:gd name="T6" fmla="*/ 22 w 43"/>
                  <a:gd name="T7" fmla="*/ 348 h 502"/>
                  <a:gd name="T8" fmla="*/ 33 w 43"/>
                  <a:gd name="T9" fmla="*/ 425 h 502"/>
                  <a:gd name="T10" fmla="*/ 43 w 43"/>
                  <a:gd name="T11" fmla="*/ 502 h 502"/>
                  <a:gd name="T12" fmla="*/ 43 w 43"/>
                  <a:gd name="T13" fmla="*/ 92 h 502"/>
                  <a:gd name="T14" fmla="*/ 43 w 43"/>
                  <a:gd name="T15" fmla="*/ 92 h 502"/>
                  <a:gd name="T16" fmla="*/ 14 w 43"/>
                  <a:gd name="T17" fmla="*/ 34 h 502"/>
                  <a:gd name="T18" fmla="*/ 0 w 43"/>
                  <a:gd name="T19" fmla="*/ 0 h 502"/>
                  <a:gd name="T20" fmla="*/ 0 w 43"/>
                  <a:gd name="T21" fmla="*/ 0 h 5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3"/>
                  <a:gd name="T34" fmla="*/ 0 h 502"/>
                  <a:gd name="T35" fmla="*/ 43 w 43"/>
                  <a:gd name="T36" fmla="*/ 502 h 5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3" h="502">
                    <a:moveTo>
                      <a:pt x="0" y="0"/>
                    </a:moveTo>
                    <a:lnTo>
                      <a:pt x="0" y="210"/>
                    </a:lnTo>
                    <a:lnTo>
                      <a:pt x="22" y="348"/>
                    </a:lnTo>
                    <a:lnTo>
                      <a:pt x="33" y="425"/>
                    </a:lnTo>
                    <a:lnTo>
                      <a:pt x="43" y="502"/>
                    </a:lnTo>
                    <a:lnTo>
                      <a:pt x="43" y="92"/>
                    </a:lnTo>
                    <a:lnTo>
                      <a:pt x="14" y="34"/>
                    </a:lnTo>
                    <a:lnTo>
                      <a:pt x="0" y="0"/>
                    </a:lnTo>
                    <a:close/>
                  </a:path>
                </a:pathLst>
              </a:custGeom>
              <a:solidFill>
                <a:srgbClr val="767A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1" name="Freeform 94"/>
              <p:cNvSpPr>
                <a:spLocks/>
              </p:cNvSpPr>
              <p:nvPr/>
            </p:nvSpPr>
            <p:spPr bwMode="auto">
              <a:xfrm>
                <a:off x="3415" y="1700"/>
                <a:ext cx="43" cy="751"/>
              </a:xfrm>
              <a:custGeom>
                <a:avLst/>
                <a:gdLst>
                  <a:gd name="T0" fmla="*/ 0 w 43"/>
                  <a:gd name="T1" fmla="*/ 253 h 751"/>
                  <a:gd name="T2" fmla="*/ 0 w 43"/>
                  <a:gd name="T3" fmla="*/ 743 h 751"/>
                  <a:gd name="T4" fmla="*/ 0 w 43"/>
                  <a:gd name="T5" fmla="*/ 743 h 751"/>
                  <a:gd name="T6" fmla="*/ 43 w 43"/>
                  <a:gd name="T7" fmla="*/ 751 h 751"/>
                  <a:gd name="T8" fmla="*/ 43 w 43"/>
                  <a:gd name="T9" fmla="*/ 0 h 751"/>
                  <a:gd name="T10" fmla="*/ 43 w 43"/>
                  <a:gd name="T11" fmla="*/ 0 h 751"/>
                  <a:gd name="T12" fmla="*/ 36 w 43"/>
                  <a:gd name="T13" fmla="*/ 58 h 751"/>
                  <a:gd name="T14" fmla="*/ 25 w 43"/>
                  <a:gd name="T15" fmla="*/ 123 h 751"/>
                  <a:gd name="T16" fmla="*/ 0 w 43"/>
                  <a:gd name="T17" fmla="*/ 253 h 751"/>
                  <a:gd name="T18" fmla="*/ 0 w 43"/>
                  <a:gd name="T19" fmla="*/ 253 h 7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751"/>
                  <a:gd name="T32" fmla="*/ 43 w 43"/>
                  <a:gd name="T33" fmla="*/ 751 h 7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751">
                    <a:moveTo>
                      <a:pt x="0" y="253"/>
                    </a:moveTo>
                    <a:lnTo>
                      <a:pt x="0" y="743"/>
                    </a:lnTo>
                    <a:lnTo>
                      <a:pt x="43" y="751"/>
                    </a:lnTo>
                    <a:lnTo>
                      <a:pt x="43" y="0"/>
                    </a:lnTo>
                    <a:lnTo>
                      <a:pt x="36" y="58"/>
                    </a:lnTo>
                    <a:lnTo>
                      <a:pt x="25" y="123"/>
                    </a:lnTo>
                    <a:lnTo>
                      <a:pt x="0" y="253"/>
                    </a:lnTo>
                    <a:close/>
                  </a:path>
                </a:pathLst>
              </a:custGeom>
              <a:solidFill>
                <a:srgbClr val="767A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2" name="Freeform 95"/>
              <p:cNvSpPr>
                <a:spLocks/>
              </p:cNvSpPr>
              <p:nvPr/>
            </p:nvSpPr>
            <p:spPr bwMode="auto">
              <a:xfrm>
                <a:off x="3458" y="1145"/>
                <a:ext cx="40" cy="1314"/>
              </a:xfrm>
              <a:custGeom>
                <a:avLst/>
                <a:gdLst>
                  <a:gd name="T0" fmla="*/ 0 w 40"/>
                  <a:gd name="T1" fmla="*/ 0 h 1314"/>
                  <a:gd name="T2" fmla="*/ 0 w 40"/>
                  <a:gd name="T3" fmla="*/ 410 h 1314"/>
                  <a:gd name="T4" fmla="*/ 0 w 40"/>
                  <a:gd name="T5" fmla="*/ 410 h 1314"/>
                  <a:gd name="T6" fmla="*/ 0 w 40"/>
                  <a:gd name="T7" fmla="*/ 456 h 1314"/>
                  <a:gd name="T8" fmla="*/ 0 w 40"/>
                  <a:gd name="T9" fmla="*/ 456 h 1314"/>
                  <a:gd name="T10" fmla="*/ 0 w 40"/>
                  <a:gd name="T11" fmla="*/ 502 h 1314"/>
                  <a:gd name="T12" fmla="*/ 0 w 40"/>
                  <a:gd name="T13" fmla="*/ 555 h 1314"/>
                  <a:gd name="T14" fmla="*/ 0 w 40"/>
                  <a:gd name="T15" fmla="*/ 1306 h 1314"/>
                  <a:gd name="T16" fmla="*/ 0 w 40"/>
                  <a:gd name="T17" fmla="*/ 1306 h 1314"/>
                  <a:gd name="T18" fmla="*/ 40 w 40"/>
                  <a:gd name="T19" fmla="*/ 1314 h 1314"/>
                  <a:gd name="T20" fmla="*/ 40 w 40"/>
                  <a:gd name="T21" fmla="*/ 76 h 1314"/>
                  <a:gd name="T22" fmla="*/ 40 w 40"/>
                  <a:gd name="T23" fmla="*/ 76 h 1314"/>
                  <a:gd name="T24" fmla="*/ 0 w 40"/>
                  <a:gd name="T25" fmla="*/ 0 h 1314"/>
                  <a:gd name="T26" fmla="*/ 0 w 40"/>
                  <a:gd name="T27" fmla="*/ 0 h 13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
                  <a:gd name="T43" fmla="*/ 0 h 1314"/>
                  <a:gd name="T44" fmla="*/ 40 w 40"/>
                  <a:gd name="T45" fmla="*/ 1314 h 13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 h="1314">
                    <a:moveTo>
                      <a:pt x="0" y="0"/>
                    </a:moveTo>
                    <a:lnTo>
                      <a:pt x="0" y="410"/>
                    </a:lnTo>
                    <a:lnTo>
                      <a:pt x="0" y="456"/>
                    </a:lnTo>
                    <a:lnTo>
                      <a:pt x="0" y="502"/>
                    </a:lnTo>
                    <a:lnTo>
                      <a:pt x="0" y="555"/>
                    </a:lnTo>
                    <a:lnTo>
                      <a:pt x="0" y="1306"/>
                    </a:lnTo>
                    <a:lnTo>
                      <a:pt x="40" y="1314"/>
                    </a:lnTo>
                    <a:lnTo>
                      <a:pt x="40" y="76"/>
                    </a:lnTo>
                    <a:lnTo>
                      <a:pt x="0" y="0"/>
                    </a:lnTo>
                    <a:close/>
                  </a:path>
                </a:pathLst>
              </a:custGeom>
              <a:solidFill>
                <a:srgbClr val="6E72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3" name="Freeform 96"/>
              <p:cNvSpPr>
                <a:spLocks/>
              </p:cNvSpPr>
              <p:nvPr/>
            </p:nvSpPr>
            <p:spPr bwMode="auto">
              <a:xfrm>
                <a:off x="3498" y="1221"/>
                <a:ext cx="40" cy="1249"/>
              </a:xfrm>
              <a:custGeom>
                <a:avLst/>
                <a:gdLst>
                  <a:gd name="T0" fmla="*/ 0 w 40"/>
                  <a:gd name="T1" fmla="*/ 0 h 1249"/>
                  <a:gd name="T2" fmla="*/ 0 w 40"/>
                  <a:gd name="T3" fmla="*/ 1238 h 1249"/>
                  <a:gd name="T4" fmla="*/ 0 w 40"/>
                  <a:gd name="T5" fmla="*/ 1238 h 1249"/>
                  <a:gd name="T6" fmla="*/ 40 w 40"/>
                  <a:gd name="T7" fmla="*/ 1249 h 1249"/>
                  <a:gd name="T8" fmla="*/ 40 w 40"/>
                  <a:gd name="T9" fmla="*/ 77 h 1249"/>
                  <a:gd name="T10" fmla="*/ 40 w 40"/>
                  <a:gd name="T11" fmla="*/ 77 h 1249"/>
                  <a:gd name="T12" fmla="*/ 0 w 40"/>
                  <a:gd name="T13" fmla="*/ 0 h 1249"/>
                  <a:gd name="T14" fmla="*/ 0 w 40"/>
                  <a:gd name="T15" fmla="*/ 0 h 1249"/>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249"/>
                  <a:gd name="T26" fmla="*/ 40 w 40"/>
                  <a:gd name="T27" fmla="*/ 1249 h 12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249">
                    <a:moveTo>
                      <a:pt x="0" y="0"/>
                    </a:moveTo>
                    <a:lnTo>
                      <a:pt x="0" y="1238"/>
                    </a:lnTo>
                    <a:lnTo>
                      <a:pt x="40" y="1249"/>
                    </a:lnTo>
                    <a:lnTo>
                      <a:pt x="40" y="77"/>
                    </a:lnTo>
                    <a:lnTo>
                      <a:pt x="0" y="0"/>
                    </a:lnTo>
                    <a:close/>
                  </a:path>
                </a:pathLst>
              </a:custGeom>
              <a:solidFill>
                <a:srgbClr val="666A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4" name="Freeform 97"/>
              <p:cNvSpPr>
                <a:spLocks/>
              </p:cNvSpPr>
              <p:nvPr/>
            </p:nvSpPr>
            <p:spPr bwMode="auto">
              <a:xfrm>
                <a:off x="3538" y="1298"/>
                <a:ext cx="43" cy="1184"/>
              </a:xfrm>
              <a:custGeom>
                <a:avLst/>
                <a:gdLst>
                  <a:gd name="T0" fmla="*/ 0 w 43"/>
                  <a:gd name="T1" fmla="*/ 0 h 1184"/>
                  <a:gd name="T2" fmla="*/ 0 w 43"/>
                  <a:gd name="T3" fmla="*/ 1172 h 1184"/>
                  <a:gd name="T4" fmla="*/ 0 w 43"/>
                  <a:gd name="T5" fmla="*/ 1172 h 1184"/>
                  <a:gd name="T6" fmla="*/ 43 w 43"/>
                  <a:gd name="T7" fmla="*/ 1184 h 1184"/>
                  <a:gd name="T8" fmla="*/ 43 w 43"/>
                  <a:gd name="T9" fmla="*/ 73 h 1184"/>
                  <a:gd name="T10" fmla="*/ 43 w 43"/>
                  <a:gd name="T11" fmla="*/ 73 h 1184"/>
                  <a:gd name="T12" fmla="*/ 0 w 43"/>
                  <a:gd name="T13" fmla="*/ 0 h 1184"/>
                  <a:gd name="T14" fmla="*/ 0 w 43"/>
                  <a:gd name="T15" fmla="*/ 0 h 1184"/>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1184"/>
                  <a:gd name="T26" fmla="*/ 43 w 43"/>
                  <a:gd name="T27" fmla="*/ 1184 h 1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1184">
                    <a:moveTo>
                      <a:pt x="0" y="0"/>
                    </a:moveTo>
                    <a:lnTo>
                      <a:pt x="0" y="1172"/>
                    </a:lnTo>
                    <a:lnTo>
                      <a:pt x="43" y="1184"/>
                    </a:lnTo>
                    <a:lnTo>
                      <a:pt x="43" y="73"/>
                    </a:lnTo>
                    <a:lnTo>
                      <a:pt x="0" y="0"/>
                    </a:lnTo>
                    <a:close/>
                  </a:path>
                </a:pathLst>
              </a:custGeom>
              <a:solidFill>
                <a:srgbClr val="5E616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5" name="Freeform 98"/>
              <p:cNvSpPr>
                <a:spLocks/>
              </p:cNvSpPr>
              <p:nvPr/>
            </p:nvSpPr>
            <p:spPr bwMode="auto">
              <a:xfrm>
                <a:off x="3581" y="1371"/>
                <a:ext cx="40" cy="1122"/>
              </a:xfrm>
              <a:custGeom>
                <a:avLst/>
                <a:gdLst>
                  <a:gd name="T0" fmla="*/ 0 w 40"/>
                  <a:gd name="T1" fmla="*/ 0 h 1122"/>
                  <a:gd name="T2" fmla="*/ 0 w 40"/>
                  <a:gd name="T3" fmla="*/ 1111 h 1122"/>
                  <a:gd name="T4" fmla="*/ 0 w 40"/>
                  <a:gd name="T5" fmla="*/ 1111 h 1122"/>
                  <a:gd name="T6" fmla="*/ 40 w 40"/>
                  <a:gd name="T7" fmla="*/ 1122 h 1122"/>
                  <a:gd name="T8" fmla="*/ 40 w 40"/>
                  <a:gd name="T9" fmla="*/ 76 h 1122"/>
                  <a:gd name="T10" fmla="*/ 40 w 40"/>
                  <a:gd name="T11" fmla="*/ 76 h 1122"/>
                  <a:gd name="T12" fmla="*/ 0 w 40"/>
                  <a:gd name="T13" fmla="*/ 0 h 1122"/>
                  <a:gd name="T14" fmla="*/ 0 w 40"/>
                  <a:gd name="T15" fmla="*/ 0 h 1122"/>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122"/>
                  <a:gd name="T26" fmla="*/ 40 w 40"/>
                  <a:gd name="T27" fmla="*/ 1122 h 1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122">
                    <a:moveTo>
                      <a:pt x="0" y="0"/>
                    </a:moveTo>
                    <a:lnTo>
                      <a:pt x="0" y="1111"/>
                    </a:lnTo>
                    <a:lnTo>
                      <a:pt x="40" y="1122"/>
                    </a:lnTo>
                    <a:lnTo>
                      <a:pt x="40" y="76"/>
                    </a:lnTo>
                    <a:lnTo>
                      <a:pt x="0" y="0"/>
                    </a:lnTo>
                    <a:close/>
                  </a:path>
                </a:pathLst>
              </a:custGeom>
              <a:solidFill>
                <a:srgbClr val="5659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6" name="Freeform 99"/>
              <p:cNvSpPr>
                <a:spLocks/>
              </p:cNvSpPr>
              <p:nvPr/>
            </p:nvSpPr>
            <p:spPr bwMode="auto">
              <a:xfrm>
                <a:off x="3621" y="1447"/>
                <a:ext cx="40" cy="1061"/>
              </a:xfrm>
              <a:custGeom>
                <a:avLst/>
                <a:gdLst>
                  <a:gd name="T0" fmla="*/ 0 w 40"/>
                  <a:gd name="T1" fmla="*/ 0 h 1061"/>
                  <a:gd name="T2" fmla="*/ 0 w 40"/>
                  <a:gd name="T3" fmla="*/ 1046 h 1061"/>
                  <a:gd name="T4" fmla="*/ 0 w 40"/>
                  <a:gd name="T5" fmla="*/ 1046 h 1061"/>
                  <a:gd name="T6" fmla="*/ 40 w 40"/>
                  <a:gd name="T7" fmla="*/ 1061 h 1061"/>
                  <a:gd name="T8" fmla="*/ 40 w 40"/>
                  <a:gd name="T9" fmla="*/ 73 h 1061"/>
                  <a:gd name="T10" fmla="*/ 40 w 40"/>
                  <a:gd name="T11" fmla="*/ 73 h 1061"/>
                  <a:gd name="T12" fmla="*/ 0 w 40"/>
                  <a:gd name="T13" fmla="*/ 0 h 1061"/>
                  <a:gd name="T14" fmla="*/ 0 w 40"/>
                  <a:gd name="T15" fmla="*/ 0 h 1061"/>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061"/>
                  <a:gd name="T26" fmla="*/ 40 w 40"/>
                  <a:gd name="T27" fmla="*/ 1061 h 10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061">
                    <a:moveTo>
                      <a:pt x="0" y="0"/>
                    </a:moveTo>
                    <a:lnTo>
                      <a:pt x="0" y="1046"/>
                    </a:lnTo>
                    <a:lnTo>
                      <a:pt x="40" y="1061"/>
                    </a:lnTo>
                    <a:lnTo>
                      <a:pt x="40" y="73"/>
                    </a:lnTo>
                    <a:lnTo>
                      <a:pt x="0" y="0"/>
                    </a:lnTo>
                    <a:close/>
                  </a:path>
                </a:pathLst>
              </a:custGeom>
              <a:solidFill>
                <a:srgbClr val="4E50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7" name="Freeform 100"/>
              <p:cNvSpPr>
                <a:spLocks/>
              </p:cNvSpPr>
              <p:nvPr/>
            </p:nvSpPr>
            <p:spPr bwMode="auto">
              <a:xfrm>
                <a:off x="3661" y="1520"/>
                <a:ext cx="43" cy="1008"/>
              </a:xfrm>
              <a:custGeom>
                <a:avLst/>
                <a:gdLst>
                  <a:gd name="T0" fmla="*/ 40 w 43"/>
                  <a:gd name="T1" fmla="*/ 69 h 1008"/>
                  <a:gd name="T2" fmla="*/ 40 w 43"/>
                  <a:gd name="T3" fmla="*/ 69 h 1008"/>
                  <a:gd name="T4" fmla="*/ 0 w 43"/>
                  <a:gd name="T5" fmla="*/ 0 h 1008"/>
                  <a:gd name="T6" fmla="*/ 0 w 43"/>
                  <a:gd name="T7" fmla="*/ 988 h 1008"/>
                  <a:gd name="T8" fmla="*/ 0 w 43"/>
                  <a:gd name="T9" fmla="*/ 988 h 1008"/>
                  <a:gd name="T10" fmla="*/ 43 w 43"/>
                  <a:gd name="T11" fmla="*/ 1008 h 1008"/>
                  <a:gd name="T12" fmla="*/ 43 w 43"/>
                  <a:gd name="T13" fmla="*/ 77 h 1008"/>
                  <a:gd name="T14" fmla="*/ 43 w 43"/>
                  <a:gd name="T15" fmla="*/ 77 h 1008"/>
                  <a:gd name="T16" fmla="*/ 40 w 43"/>
                  <a:gd name="T17" fmla="*/ 69 h 1008"/>
                  <a:gd name="T18" fmla="*/ 40 w 43"/>
                  <a:gd name="T19" fmla="*/ 69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1008"/>
                  <a:gd name="T32" fmla="*/ 43 w 43"/>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1008">
                    <a:moveTo>
                      <a:pt x="40" y="69"/>
                    </a:moveTo>
                    <a:lnTo>
                      <a:pt x="40" y="69"/>
                    </a:lnTo>
                    <a:lnTo>
                      <a:pt x="0" y="0"/>
                    </a:lnTo>
                    <a:lnTo>
                      <a:pt x="0" y="988"/>
                    </a:lnTo>
                    <a:lnTo>
                      <a:pt x="43" y="1008"/>
                    </a:lnTo>
                    <a:lnTo>
                      <a:pt x="43" y="77"/>
                    </a:lnTo>
                    <a:lnTo>
                      <a:pt x="40" y="69"/>
                    </a:lnTo>
                    <a:close/>
                  </a:path>
                </a:pathLst>
              </a:custGeom>
              <a:solidFill>
                <a:srgbClr val="4548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8" name="Freeform 101"/>
              <p:cNvSpPr>
                <a:spLocks/>
              </p:cNvSpPr>
              <p:nvPr/>
            </p:nvSpPr>
            <p:spPr bwMode="auto">
              <a:xfrm>
                <a:off x="3704" y="1597"/>
                <a:ext cx="40" cy="950"/>
              </a:xfrm>
              <a:custGeom>
                <a:avLst/>
                <a:gdLst>
                  <a:gd name="T0" fmla="*/ 0 w 40"/>
                  <a:gd name="T1" fmla="*/ 0 h 950"/>
                  <a:gd name="T2" fmla="*/ 0 w 40"/>
                  <a:gd name="T3" fmla="*/ 931 h 950"/>
                  <a:gd name="T4" fmla="*/ 0 w 40"/>
                  <a:gd name="T5" fmla="*/ 931 h 950"/>
                  <a:gd name="T6" fmla="*/ 40 w 40"/>
                  <a:gd name="T7" fmla="*/ 950 h 950"/>
                  <a:gd name="T8" fmla="*/ 40 w 40"/>
                  <a:gd name="T9" fmla="*/ 88 h 950"/>
                  <a:gd name="T10" fmla="*/ 40 w 40"/>
                  <a:gd name="T11" fmla="*/ 88 h 950"/>
                  <a:gd name="T12" fmla="*/ 19 w 40"/>
                  <a:gd name="T13" fmla="*/ 42 h 950"/>
                  <a:gd name="T14" fmla="*/ 0 w 40"/>
                  <a:gd name="T15" fmla="*/ 0 h 950"/>
                  <a:gd name="T16" fmla="*/ 0 w 40"/>
                  <a:gd name="T17" fmla="*/ 0 h 9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950"/>
                  <a:gd name="T29" fmla="*/ 40 w 40"/>
                  <a:gd name="T30" fmla="*/ 950 h 9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950">
                    <a:moveTo>
                      <a:pt x="0" y="0"/>
                    </a:moveTo>
                    <a:lnTo>
                      <a:pt x="0" y="931"/>
                    </a:lnTo>
                    <a:lnTo>
                      <a:pt x="40" y="950"/>
                    </a:lnTo>
                    <a:lnTo>
                      <a:pt x="40" y="88"/>
                    </a:lnTo>
                    <a:lnTo>
                      <a:pt x="19" y="42"/>
                    </a:lnTo>
                    <a:lnTo>
                      <a:pt x="0" y="0"/>
                    </a:lnTo>
                    <a:close/>
                  </a:path>
                </a:pathLst>
              </a:custGeom>
              <a:solidFill>
                <a:srgbClr val="3D3F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9" name="Freeform 102"/>
              <p:cNvSpPr>
                <a:spLocks/>
              </p:cNvSpPr>
              <p:nvPr/>
            </p:nvSpPr>
            <p:spPr bwMode="auto">
              <a:xfrm>
                <a:off x="3744" y="1685"/>
                <a:ext cx="40" cy="885"/>
              </a:xfrm>
              <a:custGeom>
                <a:avLst/>
                <a:gdLst>
                  <a:gd name="T0" fmla="*/ 0 w 40"/>
                  <a:gd name="T1" fmla="*/ 0 h 885"/>
                  <a:gd name="T2" fmla="*/ 0 w 40"/>
                  <a:gd name="T3" fmla="*/ 862 h 885"/>
                  <a:gd name="T4" fmla="*/ 0 w 40"/>
                  <a:gd name="T5" fmla="*/ 862 h 885"/>
                  <a:gd name="T6" fmla="*/ 40 w 40"/>
                  <a:gd name="T7" fmla="*/ 885 h 885"/>
                  <a:gd name="T8" fmla="*/ 40 w 40"/>
                  <a:gd name="T9" fmla="*/ 111 h 885"/>
                  <a:gd name="T10" fmla="*/ 40 w 40"/>
                  <a:gd name="T11" fmla="*/ 111 h 885"/>
                  <a:gd name="T12" fmla="*/ 22 w 40"/>
                  <a:gd name="T13" fmla="*/ 53 h 885"/>
                  <a:gd name="T14" fmla="*/ 0 w 40"/>
                  <a:gd name="T15" fmla="*/ 0 h 885"/>
                  <a:gd name="T16" fmla="*/ 0 w 40"/>
                  <a:gd name="T17" fmla="*/ 0 h 8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885"/>
                  <a:gd name="T29" fmla="*/ 40 w 40"/>
                  <a:gd name="T30" fmla="*/ 885 h 8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885">
                    <a:moveTo>
                      <a:pt x="0" y="0"/>
                    </a:moveTo>
                    <a:lnTo>
                      <a:pt x="0" y="862"/>
                    </a:lnTo>
                    <a:lnTo>
                      <a:pt x="40" y="885"/>
                    </a:lnTo>
                    <a:lnTo>
                      <a:pt x="40" y="111"/>
                    </a:lnTo>
                    <a:lnTo>
                      <a:pt x="22" y="53"/>
                    </a:lnTo>
                    <a:lnTo>
                      <a:pt x="0" y="0"/>
                    </a:lnTo>
                    <a:close/>
                  </a:path>
                </a:pathLst>
              </a:custGeom>
              <a:solidFill>
                <a:srgbClr val="3537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0" name="Freeform 103"/>
              <p:cNvSpPr>
                <a:spLocks/>
              </p:cNvSpPr>
              <p:nvPr/>
            </p:nvSpPr>
            <p:spPr bwMode="auto">
              <a:xfrm>
                <a:off x="3784" y="1796"/>
                <a:ext cx="43" cy="797"/>
              </a:xfrm>
              <a:custGeom>
                <a:avLst/>
                <a:gdLst>
                  <a:gd name="T0" fmla="*/ 0 w 43"/>
                  <a:gd name="T1" fmla="*/ 0 h 797"/>
                  <a:gd name="T2" fmla="*/ 0 w 43"/>
                  <a:gd name="T3" fmla="*/ 774 h 797"/>
                  <a:gd name="T4" fmla="*/ 0 w 43"/>
                  <a:gd name="T5" fmla="*/ 774 h 797"/>
                  <a:gd name="T6" fmla="*/ 43 w 43"/>
                  <a:gd name="T7" fmla="*/ 797 h 797"/>
                  <a:gd name="T8" fmla="*/ 43 w 43"/>
                  <a:gd name="T9" fmla="*/ 153 h 797"/>
                  <a:gd name="T10" fmla="*/ 43 w 43"/>
                  <a:gd name="T11" fmla="*/ 153 h 797"/>
                  <a:gd name="T12" fmla="*/ 22 w 43"/>
                  <a:gd name="T13" fmla="*/ 77 h 797"/>
                  <a:gd name="T14" fmla="*/ 0 w 43"/>
                  <a:gd name="T15" fmla="*/ 0 h 797"/>
                  <a:gd name="T16" fmla="*/ 0 w 43"/>
                  <a:gd name="T17" fmla="*/ 0 h 7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797"/>
                  <a:gd name="T29" fmla="*/ 43 w 43"/>
                  <a:gd name="T30" fmla="*/ 797 h 7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797">
                    <a:moveTo>
                      <a:pt x="0" y="0"/>
                    </a:moveTo>
                    <a:lnTo>
                      <a:pt x="0" y="774"/>
                    </a:lnTo>
                    <a:lnTo>
                      <a:pt x="43" y="797"/>
                    </a:lnTo>
                    <a:lnTo>
                      <a:pt x="43" y="153"/>
                    </a:lnTo>
                    <a:lnTo>
                      <a:pt x="22" y="77"/>
                    </a:lnTo>
                    <a:lnTo>
                      <a:pt x="0" y="0"/>
                    </a:lnTo>
                    <a:close/>
                  </a:path>
                </a:pathLst>
              </a:custGeom>
              <a:solidFill>
                <a:srgbClr val="2C2E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1" name="Freeform 104"/>
              <p:cNvSpPr>
                <a:spLocks/>
              </p:cNvSpPr>
              <p:nvPr/>
            </p:nvSpPr>
            <p:spPr bwMode="auto">
              <a:xfrm>
                <a:off x="3827" y="1949"/>
                <a:ext cx="40" cy="674"/>
              </a:xfrm>
              <a:custGeom>
                <a:avLst/>
                <a:gdLst>
                  <a:gd name="T0" fmla="*/ 0 w 40"/>
                  <a:gd name="T1" fmla="*/ 0 h 674"/>
                  <a:gd name="T2" fmla="*/ 0 w 40"/>
                  <a:gd name="T3" fmla="*/ 644 h 674"/>
                  <a:gd name="T4" fmla="*/ 0 w 40"/>
                  <a:gd name="T5" fmla="*/ 644 h 674"/>
                  <a:gd name="T6" fmla="*/ 40 w 40"/>
                  <a:gd name="T7" fmla="*/ 674 h 674"/>
                  <a:gd name="T8" fmla="*/ 40 w 40"/>
                  <a:gd name="T9" fmla="*/ 219 h 674"/>
                  <a:gd name="T10" fmla="*/ 40 w 40"/>
                  <a:gd name="T11" fmla="*/ 219 h 674"/>
                  <a:gd name="T12" fmla="*/ 22 w 40"/>
                  <a:gd name="T13" fmla="*/ 107 h 674"/>
                  <a:gd name="T14" fmla="*/ 0 w 40"/>
                  <a:gd name="T15" fmla="*/ 0 h 674"/>
                  <a:gd name="T16" fmla="*/ 0 w 40"/>
                  <a:gd name="T17" fmla="*/ 0 h 6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674"/>
                  <a:gd name="T29" fmla="*/ 40 w 40"/>
                  <a:gd name="T30" fmla="*/ 674 h 6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674">
                    <a:moveTo>
                      <a:pt x="0" y="0"/>
                    </a:moveTo>
                    <a:lnTo>
                      <a:pt x="0" y="644"/>
                    </a:lnTo>
                    <a:lnTo>
                      <a:pt x="40" y="674"/>
                    </a:lnTo>
                    <a:lnTo>
                      <a:pt x="40" y="219"/>
                    </a:lnTo>
                    <a:lnTo>
                      <a:pt x="22" y="107"/>
                    </a:lnTo>
                    <a:lnTo>
                      <a:pt x="0" y="0"/>
                    </a:lnTo>
                    <a:close/>
                  </a:path>
                </a:pathLst>
              </a:custGeom>
              <a:solidFill>
                <a:srgbClr val="242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2" name="Freeform 105"/>
              <p:cNvSpPr>
                <a:spLocks/>
              </p:cNvSpPr>
              <p:nvPr/>
            </p:nvSpPr>
            <p:spPr bwMode="auto">
              <a:xfrm>
                <a:off x="3867" y="2168"/>
                <a:ext cx="40" cy="501"/>
              </a:xfrm>
              <a:custGeom>
                <a:avLst/>
                <a:gdLst>
                  <a:gd name="T0" fmla="*/ 33 w 40"/>
                  <a:gd name="T1" fmla="*/ 325 h 501"/>
                  <a:gd name="T2" fmla="*/ 33 w 40"/>
                  <a:gd name="T3" fmla="*/ 325 h 501"/>
                  <a:gd name="T4" fmla="*/ 22 w 40"/>
                  <a:gd name="T5" fmla="*/ 176 h 501"/>
                  <a:gd name="T6" fmla="*/ 11 w 40"/>
                  <a:gd name="T7" fmla="*/ 88 h 501"/>
                  <a:gd name="T8" fmla="*/ 0 w 40"/>
                  <a:gd name="T9" fmla="*/ 0 h 501"/>
                  <a:gd name="T10" fmla="*/ 0 w 40"/>
                  <a:gd name="T11" fmla="*/ 455 h 501"/>
                  <a:gd name="T12" fmla="*/ 0 w 40"/>
                  <a:gd name="T13" fmla="*/ 455 h 501"/>
                  <a:gd name="T14" fmla="*/ 26 w 40"/>
                  <a:gd name="T15" fmla="*/ 482 h 501"/>
                  <a:gd name="T16" fmla="*/ 40 w 40"/>
                  <a:gd name="T17" fmla="*/ 501 h 501"/>
                  <a:gd name="T18" fmla="*/ 40 w 40"/>
                  <a:gd name="T19" fmla="*/ 501 h 501"/>
                  <a:gd name="T20" fmla="*/ 40 w 40"/>
                  <a:gd name="T21" fmla="*/ 501 h 501"/>
                  <a:gd name="T22" fmla="*/ 33 w 40"/>
                  <a:gd name="T23" fmla="*/ 325 h 501"/>
                  <a:gd name="T24" fmla="*/ 33 w 40"/>
                  <a:gd name="T25" fmla="*/ 325 h 5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501"/>
                  <a:gd name="T41" fmla="*/ 40 w 40"/>
                  <a:gd name="T42" fmla="*/ 501 h 5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501">
                    <a:moveTo>
                      <a:pt x="33" y="325"/>
                    </a:moveTo>
                    <a:lnTo>
                      <a:pt x="33" y="325"/>
                    </a:lnTo>
                    <a:lnTo>
                      <a:pt x="22" y="176"/>
                    </a:lnTo>
                    <a:lnTo>
                      <a:pt x="11" y="88"/>
                    </a:lnTo>
                    <a:lnTo>
                      <a:pt x="0" y="0"/>
                    </a:lnTo>
                    <a:lnTo>
                      <a:pt x="0" y="455"/>
                    </a:lnTo>
                    <a:lnTo>
                      <a:pt x="26" y="482"/>
                    </a:lnTo>
                    <a:lnTo>
                      <a:pt x="40" y="501"/>
                    </a:lnTo>
                    <a:lnTo>
                      <a:pt x="33" y="325"/>
                    </a:lnTo>
                    <a:close/>
                  </a:path>
                </a:pathLst>
              </a:custGeom>
              <a:solidFill>
                <a:srgbClr val="1C1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3" name="Freeform 106"/>
              <p:cNvSpPr>
                <a:spLocks/>
              </p:cNvSpPr>
              <p:nvPr/>
            </p:nvSpPr>
            <p:spPr bwMode="auto">
              <a:xfrm>
                <a:off x="2398" y="1547"/>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
                  <a:gd name="T26" fmla="*/ 1 w 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
                    <a:moveTo>
                      <a:pt x="0" y="0"/>
                    </a:moveTo>
                    <a:lnTo>
                      <a:pt x="0" y="0"/>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4" name="Freeform 107"/>
              <p:cNvSpPr>
                <a:spLocks/>
              </p:cNvSpPr>
              <p:nvPr/>
            </p:nvSpPr>
            <p:spPr bwMode="auto">
              <a:xfrm>
                <a:off x="2398" y="1367"/>
                <a:ext cx="236" cy="214"/>
              </a:xfrm>
              <a:custGeom>
                <a:avLst/>
                <a:gdLst>
                  <a:gd name="T0" fmla="*/ 0 w 236"/>
                  <a:gd name="T1" fmla="*/ 180 h 214"/>
                  <a:gd name="T2" fmla="*/ 0 w 236"/>
                  <a:gd name="T3" fmla="*/ 180 h 214"/>
                  <a:gd name="T4" fmla="*/ 0 w 236"/>
                  <a:gd name="T5" fmla="*/ 180 h 214"/>
                  <a:gd name="T6" fmla="*/ 44 w 236"/>
                  <a:gd name="T7" fmla="*/ 214 h 214"/>
                  <a:gd name="T8" fmla="*/ 236 w 236"/>
                  <a:gd name="T9" fmla="*/ 0 h 214"/>
                  <a:gd name="T10" fmla="*/ 236 w 236"/>
                  <a:gd name="T11" fmla="*/ 0 h 214"/>
                  <a:gd name="T12" fmla="*/ 145 w 236"/>
                  <a:gd name="T13" fmla="*/ 69 h 214"/>
                  <a:gd name="T14" fmla="*/ 69 w 236"/>
                  <a:gd name="T15" fmla="*/ 126 h 214"/>
                  <a:gd name="T16" fmla="*/ 0 w 236"/>
                  <a:gd name="T17" fmla="*/ 180 h 214"/>
                  <a:gd name="T18" fmla="*/ 0 w 236"/>
                  <a:gd name="T19" fmla="*/ 180 h 2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6"/>
                  <a:gd name="T31" fmla="*/ 0 h 214"/>
                  <a:gd name="T32" fmla="*/ 236 w 236"/>
                  <a:gd name="T33" fmla="*/ 214 h 2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6" h="214">
                    <a:moveTo>
                      <a:pt x="0" y="180"/>
                    </a:moveTo>
                    <a:lnTo>
                      <a:pt x="0" y="180"/>
                    </a:lnTo>
                    <a:lnTo>
                      <a:pt x="44" y="214"/>
                    </a:lnTo>
                    <a:lnTo>
                      <a:pt x="236" y="0"/>
                    </a:lnTo>
                    <a:lnTo>
                      <a:pt x="145" y="69"/>
                    </a:lnTo>
                    <a:lnTo>
                      <a:pt x="69" y="126"/>
                    </a:lnTo>
                    <a:lnTo>
                      <a:pt x="0" y="180"/>
                    </a:lnTo>
                    <a:close/>
                  </a:path>
                </a:pathLst>
              </a:custGeom>
              <a:solidFill>
                <a:srgbClr val="8E94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5" name="Freeform 108"/>
              <p:cNvSpPr>
                <a:spLocks/>
              </p:cNvSpPr>
              <p:nvPr/>
            </p:nvSpPr>
            <p:spPr bwMode="auto">
              <a:xfrm>
                <a:off x="2442" y="1248"/>
                <a:ext cx="372" cy="368"/>
              </a:xfrm>
              <a:custGeom>
                <a:avLst/>
                <a:gdLst>
                  <a:gd name="T0" fmla="*/ 192 w 372"/>
                  <a:gd name="T1" fmla="*/ 119 h 368"/>
                  <a:gd name="T2" fmla="*/ 0 w 372"/>
                  <a:gd name="T3" fmla="*/ 333 h 368"/>
                  <a:gd name="T4" fmla="*/ 0 w 372"/>
                  <a:gd name="T5" fmla="*/ 333 h 368"/>
                  <a:gd name="T6" fmla="*/ 47 w 372"/>
                  <a:gd name="T7" fmla="*/ 368 h 368"/>
                  <a:gd name="T8" fmla="*/ 372 w 372"/>
                  <a:gd name="T9" fmla="*/ 0 h 368"/>
                  <a:gd name="T10" fmla="*/ 372 w 372"/>
                  <a:gd name="T11" fmla="*/ 0 h 368"/>
                  <a:gd name="T12" fmla="*/ 282 w 372"/>
                  <a:gd name="T13" fmla="*/ 58 h 368"/>
                  <a:gd name="T14" fmla="*/ 192 w 372"/>
                  <a:gd name="T15" fmla="*/ 119 h 368"/>
                  <a:gd name="T16" fmla="*/ 192 w 372"/>
                  <a:gd name="T17" fmla="*/ 119 h 3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368"/>
                  <a:gd name="T29" fmla="*/ 372 w 372"/>
                  <a:gd name="T30" fmla="*/ 368 h 3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368">
                    <a:moveTo>
                      <a:pt x="192" y="119"/>
                    </a:moveTo>
                    <a:lnTo>
                      <a:pt x="0" y="333"/>
                    </a:lnTo>
                    <a:lnTo>
                      <a:pt x="47" y="368"/>
                    </a:lnTo>
                    <a:lnTo>
                      <a:pt x="372" y="0"/>
                    </a:lnTo>
                    <a:lnTo>
                      <a:pt x="282" y="58"/>
                    </a:lnTo>
                    <a:lnTo>
                      <a:pt x="192" y="119"/>
                    </a:lnTo>
                    <a:close/>
                  </a:path>
                </a:pathLst>
              </a:custGeom>
              <a:solidFill>
                <a:srgbClr val="8A8F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6" name="Freeform 109"/>
              <p:cNvSpPr>
                <a:spLocks/>
              </p:cNvSpPr>
              <p:nvPr/>
            </p:nvSpPr>
            <p:spPr bwMode="auto">
              <a:xfrm>
                <a:off x="2489" y="1187"/>
                <a:ext cx="456" cy="467"/>
              </a:xfrm>
              <a:custGeom>
                <a:avLst/>
                <a:gdLst>
                  <a:gd name="T0" fmla="*/ 416 w 456"/>
                  <a:gd name="T1" fmla="*/ 15 h 467"/>
                  <a:gd name="T2" fmla="*/ 416 w 456"/>
                  <a:gd name="T3" fmla="*/ 15 h 467"/>
                  <a:gd name="T4" fmla="*/ 372 w 456"/>
                  <a:gd name="T5" fmla="*/ 34 h 467"/>
                  <a:gd name="T6" fmla="*/ 325 w 456"/>
                  <a:gd name="T7" fmla="*/ 61 h 467"/>
                  <a:gd name="T8" fmla="*/ 0 w 456"/>
                  <a:gd name="T9" fmla="*/ 429 h 467"/>
                  <a:gd name="T10" fmla="*/ 0 w 456"/>
                  <a:gd name="T11" fmla="*/ 429 h 467"/>
                  <a:gd name="T12" fmla="*/ 43 w 456"/>
                  <a:gd name="T13" fmla="*/ 467 h 467"/>
                  <a:gd name="T14" fmla="*/ 456 w 456"/>
                  <a:gd name="T15" fmla="*/ 0 h 467"/>
                  <a:gd name="T16" fmla="*/ 456 w 456"/>
                  <a:gd name="T17" fmla="*/ 0 h 467"/>
                  <a:gd name="T18" fmla="*/ 416 w 456"/>
                  <a:gd name="T19" fmla="*/ 15 h 467"/>
                  <a:gd name="T20" fmla="*/ 416 w 456"/>
                  <a:gd name="T21" fmla="*/ 15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6"/>
                  <a:gd name="T34" fmla="*/ 0 h 467"/>
                  <a:gd name="T35" fmla="*/ 456 w 456"/>
                  <a:gd name="T36" fmla="*/ 467 h 4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6" h="467">
                    <a:moveTo>
                      <a:pt x="416" y="15"/>
                    </a:moveTo>
                    <a:lnTo>
                      <a:pt x="416" y="15"/>
                    </a:lnTo>
                    <a:lnTo>
                      <a:pt x="372" y="34"/>
                    </a:lnTo>
                    <a:lnTo>
                      <a:pt x="325" y="61"/>
                    </a:lnTo>
                    <a:lnTo>
                      <a:pt x="0" y="429"/>
                    </a:lnTo>
                    <a:lnTo>
                      <a:pt x="43" y="467"/>
                    </a:lnTo>
                    <a:lnTo>
                      <a:pt x="456" y="0"/>
                    </a:lnTo>
                    <a:lnTo>
                      <a:pt x="416" y="15"/>
                    </a:lnTo>
                    <a:close/>
                  </a:path>
                </a:pathLst>
              </a:custGeom>
              <a:solidFill>
                <a:srgbClr val="858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7" name="Freeform 110"/>
              <p:cNvSpPr>
                <a:spLocks/>
              </p:cNvSpPr>
              <p:nvPr/>
            </p:nvSpPr>
            <p:spPr bwMode="auto">
              <a:xfrm>
                <a:off x="2532" y="1156"/>
                <a:ext cx="518" cy="533"/>
              </a:xfrm>
              <a:custGeom>
                <a:avLst/>
                <a:gdLst>
                  <a:gd name="T0" fmla="*/ 413 w 518"/>
                  <a:gd name="T1" fmla="*/ 31 h 533"/>
                  <a:gd name="T2" fmla="*/ 0 w 518"/>
                  <a:gd name="T3" fmla="*/ 498 h 533"/>
                  <a:gd name="T4" fmla="*/ 0 w 518"/>
                  <a:gd name="T5" fmla="*/ 498 h 533"/>
                  <a:gd name="T6" fmla="*/ 47 w 518"/>
                  <a:gd name="T7" fmla="*/ 533 h 533"/>
                  <a:gd name="T8" fmla="*/ 518 w 518"/>
                  <a:gd name="T9" fmla="*/ 0 h 533"/>
                  <a:gd name="T10" fmla="*/ 518 w 518"/>
                  <a:gd name="T11" fmla="*/ 0 h 533"/>
                  <a:gd name="T12" fmla="*/ 467 w 518"/>
                  <a:gd name="T13" fmla="*/ 16 h 533"/>
                  <a:gd name="T14" fmla="*/ 413 w 518"/>
                  <a:gd name="T15" fmla="*/ 31 h 533"/>
                  <a:gd name="T16" fmla="*/ 413 w 518"/>
                  <a:gd name="T17" fmla="*/ 31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8"/>
                  <a:gd name="T28" fmla="*/ 0 h 533"/>
                  <a:gd name="T29" fmla="*/ 518 w 518"/>
                  <a:gd name="T30" fmla="*/ 533 h 5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8" h="533">
                    <a:moveTo>
                      <a:pt x="413" y="31"/>
                    </a:moveTo>
                    <a:lnTo>
                      <a:pt x="0" y="498"/>
                    </a:lnTo>
                    <a:lnTo>
                      <a:pt x="47" y="533"/>
                    </a:lnTo>
                    <a:lnTo>
                      <a:pt x="518" y="0"/>
                    </a:lnTo>
                    <a:lnTo>
                      <a:pt x="467" y="16"/>
                    </a:lnTo>
                    <a:lnTo>
                      <a:pt x="413" y="31"/>
                    </a:lnTo>
                    <a:close/>
                  </a:path>
                </a:pathLst>
              </a:custGeom>
              <a:solidFill>
                <a:srgbClr val="8084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8" name="Freeform 111"/>
              <p:cNvSpPr>
                <a:spLocks/>
              </p:cNvSpPr>
              <p:nvPr/>
            </p:nvSpPr>
            <p:spPr bwMode="auto">
              <a:xfrm>
                <a:off x="2579" y="1133"/>
                <a:ext cx="565" cy="594"/>
              </a:xfrm>
              <a:custGeom>
                <a:avLst/>
                <a:gdLst>
                  <a:gd name="T0" fmla="*/ 471 w 565"/>
                  <a:gd name="T1" fmla="*/ 23 h 594"/>
                  <a:gd name="T2" fmla="*/ 0 w 565"/>
                  <a:gd name="T3" fmla="*/ 556 h 594"/>
                  <a:gd name="T4" fmla="*/ 0 w 565"/>
                  <a:gd name="T5" fmla="*/ 556 h 594"/>
                  <a:gd name="T6" fmla="*/ 44 w 565"/>
                  <a:gd name="T7" fmla="*/ 594 h 594"/>
                  <a:gd name="T8" fmla="*/ 565 w 565"/>
                  <a:gd name="T9" fmla="*/ 0 h 594"/>
                  <a:gd name="T10" fmla="*/ 565 w 565"/>
                  <a:gd name="T11" fmla="*/ 0 h 594"/>
                  <a:gd name="T12" fmla="*/ 471 w 565"/>
                  <a:gd name="T13" fmla="*/ 23 h 594"/>
                  <a:gd name="T14" fmla="*/ 471 w 565"/>
                  <a:gd name="T15" fmla="*/ 23 h 594"/>
                  <a:gd name="T16" fmla="*/ 0 60000 65536"/>
                  <a:gd name="T17" fmla="*/ 0 60000 65536"/>
                  <a:gd name="T18" fmla="*/ 0 60000 65536"/>
                  <a:gd name="T19" fmla="*/ 0 60000 65536"/>
                  <a:gd name="T20" fmla="*/ 0 60000 65536"/>
                  <a:gd name="T21" fmla="*/ 0 60000 65536"/>
                  <a:gd name="T22" fmla="*/ 0 60000 65536"/>
                  <a:gd name="T23" fmla="*/ 0 60000 65536"/>
                  <a:gd name="T24" fmla="*/ 0 w 565"/>
                  <a:gd name="T25" fmla="*/ 0 h 594"/>
                  <a:gd name="T26" fmla="*/ 565 w 565"/>
                  <a:gd name="T27" fmla="*/ 594 h 5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 h="594">
                    <a:moveTo>
                      <a:pt x="471" y="23"/>
                    </a:moveTo>
                    <a:lnTo>
                      <a:pt x="0" y="556"/>
                    </a:lnTo>
                    <a:lnTo>
                      <a:pt x="44" y="594"/>
                    </a:lnTo>
                    <a:lnTo>
                      <a:pt x="565" y="0"/>
                    </a:lnTo>
                    <a:lnTo>
                      <a:pt x="471" y="23"/>
                    </a:lnTo>
                    <a:close/>
                  </a:path>
                </a:pathLst>
              </a:custGeom>
              <a:solidFill>
                <a:srgbClr val="7B7F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9" name="Freeform 112"/>
              <p:cNvSpPr>
                <a:spLocks/>
              </p:cNvSpPr>
              <p:nvPr/>
            </p:nvSpPr>
            <p:spPr bwMode="auto">
              <a:xfrm>
                <a:off x="2623" y="1110"/>
                <a:ext cx="618" cy="655"/>
              </a:xfrm>
              <a:custGeom>
                <a:avLst/>
                <a:gdLst>
                  <a:gd name="T0" fmla="*/ 521 w 618"/>
                  <a:gd name="T1" fmla="*/ 23 h 655"/>
                  <a:gd name="T2" fmla="*/ 0 w 618"/>
                  <a:gd name="T3" fmla="*/ 617 h 655"/>
                  <a:gd name="T4" fmla="*/ 0 w 618"/>
                  <a:gd name="T5" fmla="*/ 617 h 655"/>
                  <a:gd name="T6" fmla="*/ 43 w 618"/>
                  <a:gd name="T7" fmla="*/ 655 h 655"/>
                  <a:gd name="T8" fmla="*/ 618 w 618"/>
                  <a:gd name="T9" fmla="*/ 0 h 655"/>
                  <a:gd name="T10" fmla="*/ 618 w 618"/>
                  <a:gd name="T11" fmla="*/ 0 h 655"/>
                  <a:gd name="T12" fmla="*/ 521 w 618"/>
                  <a:gd name="T13" fmla="*/ 23 h 655"/>
                  <a:gd name="T14" fmla="*/ 521 w 618"/>
                  <a:gd name="T15" fmla="*/ 23 h 655"/>
                  <a:gd name="T16" fmla="*/ 0 60000 65536"/>
                  <a:gd name="T17" fmla="*/ 0 60000 65536"/>
                  <a:gd name="T18" fmla="*/ 0 60000 65536"/>
                  <a:gd name="T19" fmla="*/ 0 60000 65536"/>
                  <a:gd name="T20" fmla="*/ 0 60000 65536"/>
                  <a:gd name="T21" fmla="*/ 0 60000 65536"/>
                  <a:gd name="T22" fmla="*/ 0 60000 65536"/>
                  <a:gd name="T23" fmla="*/ 0 60000 65536"/>
                  <a:gd name="T24" fmla="*/ 0 w 618"/>
                  <a:gd name="T25" fmla="*/ 0 h 655"/>
                  <a:gd name="T26" fmla="*/ 618 w 618"/>
                  <a:gd name="T27" fmla="*/ 655 h 6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8" h="655">
                    <a:moveTo>
                      <a:pt x="521" y="23"/>
                    </a:moveTo>
                    <a:lnTo>
                      <a:pt x="0" y="617"/>
                    </a:lnTo>
                    <a:lnTo>
                      <a:pt x="43" y="655"/>
                    </a:lnTo>
                    <a:lnTo>
                      <a:pt x="618" y="0"/>
                    </a:lnTo>
                    <a:lnTo>
                      <a:pt x="521" y="23"/>
                    </a:lnTo>
                    <a:close/>
                  </a:path>
                </a:pathLst>
              </a:custGeom>
              <a:solidFill>
                <a:srgbClr val="767A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0" name="Freeform 113"/>
              <p:cNvSpPr>
                <a:spLocks/>
              </p:cNvSpPr>
              <p:nvPr/>
            </p:nvSpPr>
            <p:spPr bwMode="auto">
              <a:xfrm>
                <a:off x="2666" y="1076"/>
                <a:ext cx="684" cy="728"/>
              </a:xfrm>
              <a:custGeom>
                <a:avLst/>
                <a:gdLst>
                  <a:gd name="T0" fmla="*/ 575 w 684"/>
                  <a:gd name="T1" fmla="*/ 34 h 728"/>
                  <a:gd name="T2" fmla="*/ 0 w 684"/>
                  <a:gd name="T3" fmla="*/ 689 h 728"/>
                  <a:gd name="T4" fmla="*/ 0 w 684"/>
                  <a:gd name="T5" fmla="*/ 689 h 728"/>
                  <a:gd name="T6" fmla="*/ 40 w 684"/>
                  <a:gd name="T7" fmla="*/ 728 h 728"/>
                  <a:gd name="T8" fmla="*/ 684 w 684"/>
                  <a:gd name="T9" fmla="*/ 0 h 728"/>
                  <a:gd name="T10" fmla="*/ 684 w 684"/>
                  <a:gd name="T11" fmla="*/ 0 h 728"/>
                  <a:gd name="T12" fmla="*/ 633 w 684"/>
                  <a:gd name="T13" fmla="*/ 19 h 728"/>
                  <a:gd name="T14" fmla="*/ 575 w 684"/>
                  <a:gd name="T15" fmla="*/ 34 h 728"/>
                  <a:gd name="T16" fmla="*/ 575 w 684"/>
                  <a:gd name="T17" fmla="*/ 34 h 7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4"/>
                  <a:gd name="T28" fmla="*/ 0 h 728"/>
                  <a:gd name="T29" fmla="*/ 684 w 684"/>
                  <a:gd name="T30" fmla="*/ 728 h 7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4" h="728">
                    <a:moveTo>
                      <a:pt x="575" y="34"/>
                    </a:moveTo>
                    <a:lnTo>
                      <a:pt x="0" y="689"/>
                    </a:lnTo>
                    <a:lnTo>
                      <a:pt x="40" y="728"/>
                    </a:lnTo>
                    <a:lnTo>
                      <a:pt x="684" y="0"/>
                    </a:lnTo>
                    <a:lnTo>
                      <a:pt x="633" y="19"/>
                    </a:lnTo>
                    <a:lnTo>
                      <a:pt x="575" y="34"/>
                    </a:lnTo>
                    <a:close/>
                  </a:path>
                </a:pathLst>
              </a:custGeom>
              <a:solidFill>
                <a:srgbClr val="7175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1" name="Freeform 114"/>
              <p:cNvSpPr>
                <a:spLocks/>
              </p:cNvSpPr>
              <p:nvPr/>
            </p:nvSpPr>
            <p:spPr bwMode="auto">
              <a:xfrm>
                <a:off x="2706" y="1041"/>
                <a:ext cx="709" cy="801"/>
              </a:xfrm>
              <a:custGeom>
                <a:avLst/>
                <a:gdLst>
                  <a:gd name="T0" fmla="*/ 709 w 709"/>
                  <a:gd name="T1" fmla="*/ 0 h 801"/>
                  <a:gd name="T2" fmla="*/ 709 w 709"/>
                  <a:gd name="T3" fmla="*/ 0 h 801"/>
                  <a:gd name="T4" fmla="*/ 676 w 709"/>
                  <a:gd name="T5" fmla="*/ 19 h 801"/>
                  <a:gd name="T6" fmla="*/ 644 w 709"/>
                  <a:gd name="T7" fmla="*/ 35 h 801"/>
                  <a:gd name="T8" fmla="*/ 0 w 709"/>
                  <a:gd name="T9" fmla="*/ 763 h 801"/>
                  <a:gd name="T10" fmla="*/ 0 w 709"/>
                  <a:gd name="T11" fmla="*/ 763 h 801"/>
                  <a:gd name="T12" fmla="*/ 43 w 709"/>
                  <a:gd name="T13" fmla="*/ 801 h 801"/>
                  <a:gd name="T14" fmla="*/ 702 w 709"/>
                  <a:gd name="T15" fmla="*/ 54 h 801"/>
                  <a:gd name="T16" fmla="*/ 702 w 709"/>
                  <a:gd name="T17" fmla="*/ 54 h 801"/>
                  <a:gd name="T18" fmla="*/ 709 w 709"/>
                  <a:gd name="T19" fmla="*/ 0 h 801"/>
                  <a:gd name="T20" fmla="*/ 709 w 709"/>
                  <a:gd name="T21" fmla="*/ 0 h 8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09"/>
                  <a:gd name="T34" fmla="*/ 0 h 801"/>
                  <a:gd name="T35" fmla="*/ 709 w 709"/>
                  <a:gd name="T36" fmla="*/ 801 h 8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09" h="801">
                    <a:moveTo>
                      <a:pt x="709" y="0"/>
                    </a:moveTo>
                    <a:lnTo>
                      <a:pt x="709" y="0"/>
                    </a:lnTo>
                    <a:lnTo>
                      <a:pt x="676" y="19"/>
                    </a:lnTo>
                    <a:lnTo>
                      <a:pt x="644" y="35"/>
                    </a:lnTo>
                    <a:lnTo>
                      <a:pt x="0" y="763"/>
                    </a:lnTo>
                    <a:lnTo>
                      <a:pt x="43" y="801"/>
                    </a:lnTo>
                    <a:lnTo>
                      <a:pt x="702" y="54"/>
                    </a:lnTo>
                    <a:lnTo>
                      <a:pt x="709" y="0"/>
                    </a:lnTo>
                    <a:close/>
                  </a:path>
                </a:pathLst>
              </a:custGeom>
              <a:solidFill>
                <a:srgbClr val="6C70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2" name="Freeform 115"/>
              <p:cNvSpPr>
                <a:spLocks/>
              </p:cNvSpPr>
              <p:nvPr/>
            </p:nvSpPr>
            <p:spPr bwMode="auto">
              <a:xfrm>
                <a:off x="2749" y="1095"/>
                <a:ext cx="659" cy="785"/>
              </a:xfrm>
              <a:custGeom>
                <a:avLst/>
                <a:gdLst>
                  <a:gd name="T0" fmla="*/ 659 w 659"/>
                  <a:gd name="T1" fmla="*/ 0 h 785"/>
                  <a:gd name="T2" fmla="*/ 0 w 659"/>
                  <a:gd name="T3" fmla="*/ 747 h 785"/>
                  <a:gd name="T4" fmla="*/ 0 w 659"/>
                  <a:gd name="T5" fmla="*/ 747 h 785"/>
                  <a:gd name="T6" fmla="*/ 44 w 659"/>
                  <a:gd name="T7" fmla="*/ 785 h 785"/>
                  <a:gd name="T8" fmla="*/ 659 w 659"/>
                  <a:gd name="T9" fmla="*/ 88 h 785"/>
                  <a:gd name="T10" fmla="*/ 659 w 659"/>
                  <a:gd name="T11" fmla="*/ 88 h 785"/>
                  <a:gd name="T12" fmla="*/ 659 w 659"/>
                  <a:gd name="T13" fmla="*/ 42 h 785"/>
                  <a:gd name="T14" fmla="*/ 659 w 659"/>
                  <a:gd name="T15" fmla="*/ 0 h 785"/>
                  <a:gd name="T16" fmla="*/ 659 w 659"/>
                  <a:gd name="T17" fmla="*/ 0 h 7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9"/>
                  <a:gd name="T28" fmla="*/ 0 h 785"/>
                  <a:gd name="T29" fmla="*/ 659 w 659"/>
                  <a:gd name="T30" fmla="*/ 785 h 7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9" h="785">
                    <a:moveTo>
                      <a:pt x="659" y="0"/>
                    </a:moveTo>
                    <a:lnTo>
                      <a:pt x="0" y="747"/>
                    </a:lnTo>
                    <a:lnTo>
                      <a:pt x="44" y="785"/>
                    </a:lnTo>
                    <a:lnTo>
                      <a:pt x="659" y="88"/>
                    </a:lnTo>
                    <a:lnTo>
                      <a:pt x="659" y="42"/>
                    </a:lnTo>
                    <a:lnTo>
                      <a:pt x="659" y="0"/>
                    </a:lnTo>
                    <a:close/>
                  </a:path>
                </a:pathLst>
              </a:custGeom>
              <a:solidFill>
                <a:srgbClr val="676B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3" name="Freeform 116"/>
              <p:cNvSpPr>
                <a:spLocks/>
              </p:cNvSpPr>
              <p:nvPr/>
            </p:nvSpPr>
            <p:spPr bwMode="auto">
              <a:xfrm>
                <a:off x="2793" y="1183"/>
                <a:ext cx="622" cy="736"/>
              </a:xfrm>
              <a:custGeom>
                <a:avLst/>
                <a:gdLst>
                  <a:gd name="T0" fmla="*/ 615 w 622"/>
                  <a:gd name="T1" fmla="*/ 0 h 736"/>
                  <a:gd name="T2" fmla="*/ 0 w 622"/>
                  <a:gd name="T3" fmla="*/ 697 h 736"/>
                  <a:gd name="T4" fmla="*/ 0 w 622"/>
                  <a:gd name="T5" fmla="*/ 697 h 736"/>
                  <a:gd name="T6" fmla="*/ 40 w 622"/>
                  <a:gd name="T7" fmla="*/ 736 h 736"/>
                  <a:gd name="T8" fmla="*/ 622 w 622"/>
                  <a:gd name="T9" fmla="*/ 77 h 736"/>
                  <a:gd name="T10" fmla="*/ 622 w 622"/>
                  <a:gd name="T11" fmla="*/ 77 h 736"/>
                  <a:gd name="T12" fmla="*/ 615 w 622"/>
                  <a:gd name="T13" fmla="*/ 0 h 736"/>
                  <a:gd name="T14" fmla="*/ 615 w 622"/>
                  <a:gd name="T15" fmla="*/ 0 h 736"/>
                  <a:gd name="T16" fmla="*/ 0 60000 65536"/>
                  <a:gd name="T17" fmla="*/ 0 60000 65536"/>
                  <a:gd name="T18" fmla="*/ 0 60000 65536"/>
                  <a:gd name="T19" fmla="*/ 0 60000 65536"/>
                  <a:gd name="T20" fmla="*/ 0 60000 65536"/>
                  <a:gd name="T21" fmla="*/ 0 60000 65536"/>
                  <a:gd name="T22" fmla="*/ 0 60000 65536"/>
                  <a:gd name="T23" fmla="*/ 0 60000 65536"/>
                  <a:gd name="T24" fmla="*/ 0 w 622"/>
                  <a:gd name="T25" fmla="*/ 0 h 736"/>
                  <a:gd name="T26" fmla="*/ 622 w 622"/>
                  <a:gd name="T27" fmla="*/ 736 h 7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2" h="736">
                    <a:moveTo>
                      <a:pt x="615" y="0"/>
                    </a:moveTo>
                    <a:lnTo>
                      <a:pt x="0" y="697"/>
                    </a:lnTo>
                    <a:lnTo>
                      <a:pt x="40" y="736"/>
                    </a:lnTo>
                    <a:lnTo>
                      <a:pt x="622" y="77"/>
                    </a:lnTo>
                    <a:lnTo>
                      <a:pt x="615" y="0"/>
                    </a:lnTo>
                    <a:close/>
                  </a:path>
                </a:pathLst>
              </a:custGeom>
              <a:solidFill>
                <a:srgbClr val="6265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4" name="Freeform 117"/>
              <p:cNvSpPr>
                <a:spLocks/>
              </p:cNvSpPr>
              <p:nvPr/>
            </p:nvSpPr>
            <p:spPr bwMode="auto">
              <a:xfrm>
                <a:off x="2833" y="1260"/>
                <a:ext cx="593" cy="701"/>
              </a:xfrm>
              <a:custGeom>
                <a:avLst/>
                <a:gdLst>
                  <a:gd name="T0" fmla="*/ 582 w 593"/>
                  <a:gd name="T1" fmla="*/ 0 h 701"/>
                  <a:gd name="T2" fmla="*/ 0 w 593"/>
                  <a:gd name="T3" fmla="*/ 659 h 701"/>
                  <a:gd name="T4" fmla="*/ 0 w 593"/>
                  <a:gd name="T5" fmla="*/ 659 h 701"/>
                  <a:gd name="T6" fmla="*/ 39 w 593"/>
                  <a:gd name="T7" fmla="*/ 701 h 701"/>
                  <a:gd name="T8" fmla="*/ 593 w 593"/>
                  <a:gd name="T9" fmla="*/ 76 h 701"/>
                  <a:gd name="T10" fmla="*/ 593 w 593"/>
                  <a:gd name="T11" fmla="*/ 76 h 701"/>
                  <a:gd name="T12" fmla="*/ 582 w 593"/>
                  <a:gd name="T13" fmla="*/ 0 h 701"/>
                  <a:gd name="T14" fmla="*/ 582 w 593"/>
                  <a:gd name="T15" fmla="*/ 0 h 701"/>
                  <a:gd name="T16" fmla="*/ 0 60000 65536"/>
                  <a:gd name="T17" fmla="*/ 0 60000 65536"/>
                  <a:gd name="T18" fmla="*/ 0 60000 65536"/>
                  <a:gd name="T19" fmla="*/ 0 60000 65536"/>
                  <a:gd name="T20" fmla="*/ 0 60000 65536"/>
                  <a:gd name="T21" fmla="*/ 0 60000 65536"/>
                  <a:gd name="T22" fmla="*/ 0 60000 65536"/>
                  <a:gd name="T23" fmla="*/ 0 60000 65536"/>
                  <a:gd name="T24" fmla="*/ 0 w 593"/>
                  <a:gd name="T25" fmla="*/ 0 h 701"/>
                  <a:gd name="T26" fmla="*/ 593 w 593"/>
                  <a:gd name="T27" fmla="*/ 701 h 70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3" h="701">
                    <a:moveTo>
                      <a:pt x="582" y="0"/>
                    </a:moveTo>
                    <a:lnTo>
                      <a:pt x="0" y="659"/>
                    </a:lnTo>
                    <a:lnTo>
                      <a:pt x="39" y="701"/>
                    </a:lnTo>
                    <a:lnTo>
                      <a:pt x="593" y="76"/>
                    </a:lnTo>
                    <a:lnTo>
                      <a:pt x="582" y="0"/>
                    </a:lnTo>
                    <a:close/>
                  </a:path>
                </a:pathLst>
              </a:custGeom>
              <a:solidFill>
                <a:srgbClr val="5D60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5" name="Freeform 118"/>
              <p:cNvSpPr>
                <a:spLocks/>
              </p:cNvSpPr>
              <p:nvPr/>
            </p:nvSpPr>
            <p:spPr bwMode="auto">
              <a:xfrm>
                <a:off x="2872" y="1336"/>
                <a:ext cx="565" cy="663"/>
              </a:xfrm>
              <a:custGeom>
                <a:avLst/>
                <a:gdLst>
                  <a:gd name="T0" fmla="*/ 554 w 565"/>
                  <a:gd name="T1" fmla="*/ 0 h 663"/>
                  <a:gd name="T2" fmla="*/ 0 w 565"/>
                  <a:gd name="T3" fmla="*/ 625 h 663"/>
                  <a:gd name="T4" fmla="*/ 0 w 565"/>
                  <a:gd name="T5" fmla="*/ 625 h 663"/>
                  <a:gd name="T6" fmla="*/ 40 w 565"/>
                  <a:gd name="T7" fmla="*/ 663 h 663"/>
                  <a:gd name="T8" fmla="*/ 565 w 565"/>
                  <a:gd name="T9" fmla="*/ 73 h 663"/>
                  <a:gd name="T10" fmla="*/ 565 w 565"/>
                  <a:gd name="T11" fmla="*/ 73 h 663"/>
                  <a:gd name="T12" fmla="*/ 554 w 565"/>
                  <a:gd name="T13" fmla="*/ 0 h 663"/>
                  <a:gd name="T14" fmla="*/ 554 w 565"/>
                  <a:gd name="T15" fmla="*/ 0 h 663"/>
                  <a:gd name="T16" fmla="*/ 0 60000 65536"/>
                  <a:gd name="T17" fmla="*/ 0 60000 65536"/>
                  <a:gd name="T18" fmla="*/ 0 60000 65536"/>
                  <a:gd name="T19" fmla="*/ 0 60000 65536"/>
                  <a:gd name="T20" fmla="*/ 0 60000 65536"/>
                  <a:gd name="T21" fmla="*/ 0 60000 65536"/>
                  <a:gd name="T22" fmla="*/ 0 60000 65536"/>
                  <a:gd name="T23" fmla="*/ 0 60000 65536"/>
                  <a:gd name="T24" fmla="*/ 0 w 565"/>
                  <a:gd name="T25" fmla="*/ 0 h 663"/>
                  <a:gd name="T26" fmla="*/ 565 w 565"/>
                  <a:gd name="T27" fmla="*/ 663 h 6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 h="663">
                    <a:moveTo>
                      <a:pt x="554" y="0"/>
                    </a:moveTo>
                    <a:lnTo>
                      <a:pt x="0" y="625"/>
                    </a:lnTo>
                    <a:lnTo>
                      <a:pt x="40" y="663"/>
                    </a:lnTo>
                    <a:lnTo>
                      <a:pt x="565" y="73"/>
                    </a:lnTo>
                    <a:lnTo>
                      <a:pt x="554" y="0"/>
                    </a:lnTo>
                    <a:close/>
                  </a:path>
                </a:pathLst>
              </a:custGeom>
              <a:solidFill>
                <a:srgbClr val="585B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6" name="Freeform 119"/>
              <p:cNvSpPr>
                <a:spLocks/>
              </p:cNvSpPr>
              <p:nvPr/>
            </p:nvSpPr>
            <p:spPr bwMode="auto">
              <a:xfrm>
                <a:off x="2912" y="1409"/>
                <a:ext cx="536" cy="632"/>
              </a:xfrm>
              <a:custGeom>
                <a:avLst/>
                <a:gdLst>
                  <a:gd name="T0" fmla="*/ 525 w 536"/>
                  <a:gd name="T1" fmla="*/ 0 h 632"/>
                  <a:gd name="T2" fmla="*/ 0 w 536"/>
                  <a:gd name="T3" fmla="*/ 590 h 632"/>
                  <a:gd name="T4" fmla="*/ 0 w 536"/>
                  <a:gd name="T5" fmla="*/ 590 h 632"/>
                  <a:gd name="T6" fmla="*/ 44 w 536"/>
                  <a:gd name="T7" fmla="*/ 632 h 632"/>
                  <a:gd name="T8" fmla="*/ 536 w 536"/>
                  <a:gd name="T9" fmla="*/ 73 h 632"/>
                  <a:gd name="T10" fmla="*/ 536 w 536"/>
                  <a:gd name="T11" fmla="*/ 73 h 632"/>
                  <a:gd name="T12" fmla="*/ 525 w 536"/>
                  <a:gd name="T13" fmla="*/ 0 h 632"/>
                  <a:gd name="T14" fmla="*/ 525 w 536"/>
                  <a:gd name="T15" fmla="*/ 0 h 632"/>
                  <a:gd name="T16" fmla="*/ 0 60000 65536"/>
                  <a:gd name="T17" fmla="*/ 0 60000 65536"/>
                  <a:gd name="T18" fmla="*/ 0 60000 65536"/>
                  <a:gd name="T19" fmla="*/ 0 60000 65536"/>
                  <a:gd name="T20" fmla="*/ 0 60000 65536"/>
                  <a:gd name="T21" fmla="*/ 0 60000 65536"/>
                  <a:gd name="T22" fmla="*/ 0 60000 65536"/>
                  <a:gd name="T23" fmla="*/ 0 60000 65536"/>
                  <a:gd name="T24" fmla="*/ 0 w 536"/>
                  <a:gd name="T25" fmla="*/ 0 h 632"/>
                  <a:gd name="T26" fmla="*/ 536 w 536"/>
                  <a:gd name="T27" fmla="*/ 632 h 6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6" h="632">
                    <a:moveTo>
                      <a:pt x="525" y="0"/>
                    </a:moveTo>
                    <a:lnTo>
                      <a:pt x="0" y="590"/>
                    </a:lnTo>
                    <a:lnTo>
                      <a:pt x="44" y="632"/>
                    </a:lnTo>
                    <a:lnTo>
                      <a:pt x="536" y="73"/>
                    </a:lnTo>
                    <a:lnTo>
                      <a:pt x="525" y="0"/>
                    </a:lnTo>
                    <a:close/>
                  </a:path>
                </a:pathLst>
              </a:custGeom>
              <a:solidFill>
                <a:srgbClr val="535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7" name="Freeform 120"/>
              <p:cNvSpPr>
                <a:spLocks/>
              </p:cNvSpPr>
              <p:nvPr/>
            </p:nvSpPr>
            <p:spPr bwMode="auto">
              <a:xfrm>
                <a:off x="2956" y="1482"/>
                <a:ext cx="502" cy="601"/>
              </a:xfrm>
              <a:custGeom>
                <a:avLst/>
                <a:gdLst>
                  <a:gd name="T0" fmla="*/ 0 w 502"/>
                  <a:gd name="T1" fmla="*/ 559 h 601"/>
                  <a:gd name="T2" fmla="*/ 0 w 502"/>
                  <a:gd name="T3" fmla="*/ 559 h 601"/>
                  <a:gd name="T4" fmla="*/ 39 w 502"/>
                  <a:gd name="T5" fmla="*/ 601 h 601"/>
                  <a:gd name="T6" fmla="*/ 502 w 502"/>
                  <a:gd name="T7" fmla="*/ 76 h 601"/>
                  <a:gd name="T8" fmla="*/ 502 w 502"/>
                  <a:gd name="T9" fmla="*/ 76 h 601"/>
                  <a:gd name="T10" fmla="*/ 492 w 502"/>
                  <a:gd name="T11" fmla="*/ 0 h 601"/>
                  <a:gd name="T12" fmla="*/ 0 w 502"/>
                  <a:gd name="T13" fmla="*/ 559 h 601"/>
                  <a:gd name="T14" fmla="*/ 0 60000 65536"/>
                  <a:gd name="T15" fmla="*/ 0 60000 65536"/>
                  <a:gd name="T16" fmla="*/ 0 60000 65536"/>
                  <a:gd name="T17" fmla="*/ 0 60000 65536"/>
                  <a:gd name="T18" fmla="*/ 0 60000 65536"/>
                  <a:gd name="T19" fmla="*/ 0 60000 65536"/>
                  <a:gd name="T20" fmla="*/ 0 60000 65536"/>
                  <a:gd name="T21" fmla="*/ 0 w 502"/>
                  <a:gd name="T22" fmla="*/ 0 h 601"/>
                  <a:gd name="T23" fmla="*/ 502 w 502"/>
                  <a:gd name="T24" fmla="*/ 601 h 6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2" h="601">
                    <a:moveTo>
                      <a:pt x="0" y="559"/>
                    </a:moveTo>
                    <a:lnTo>
                      <a:pt x="0" y="559"/>
                    </a:lnTo>
                    <a:lnTo>
                      <a:pt x="39" y="601"/>
                    </a:lnTo>
                    <a:lnTo>
                      <a:pt x="502" y="76"/>
                    </a:lnTo>
                    <a:lnTo>
                      <a:pt x="492" y="0"/>
                    </a:lnTo>
                    <a:lnTo>
                      <a:pt x="0" y="559"/>
                    </a:lnTo>
                    <a:close/>
                  </a:path>
                </a:pathLst>
              </a:custGeom>
              <a:solidFill>
                <a:srgbClr val="4E50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8" name="Freeform 121"/>
              <p:cNvSpPr>
                <a:spLocks/>
              </p:cNvSpPr>
              <p:nvPr/>
            </p:nvSpPr>
            <p:spPr bwMode="auto">
              <a:xfrm>
                <a:off x="2995" y="1558"/>
                <a:ext cx="467" cy="567"/>
              </a:xfrm>
              <a:custGeom>
                <a:avLst/>
                <a:gdLst>
                  <a:gd name="T0" fmla="*/ 37 w 467"/>
                  <a:gd name="T1" fmla="*/ 567 h 567"/>
                  <a:gd name="T2" fmla="*/ 467 w 467"/>
                  <a:gd name="T3" fmla="*/ 85 h 567"/>
                  <a:gd name="T4" fmla="*/ 467 w 467"/>
                  <a:gd name="T5" fmla="*/ 85 h 567"/>
                  <a:gd name="T6" fmla="*/ 463 w 467"/>
                  <a:gd name="T7" fmla="*/ 43 h 567"/>
                  <a:gd name="T8" fmla="*/ 463 w 467"/>
                  <a:gd name="T9" fmla="*/ 43 h 567"/>
                  <a:gd name="T10" fmla="*/ 463 w 467"/>
                  <a:gd name="T11" fmla="*/ 0 h 567"/>
                  <a:gd name="T12" fmla="*/ 0 w 467"/>
                  <a:gd name="T13" fmla="*/ 525 h 567"/>
                  <a:gd name="T14" fmla="*/ 0 w 467"/>
                  <a:gd name="T15" fmla="*/ 525 h 567"/>
                  <a:gd name="T16" fmla="*/ 37 w 467"/>
                  <a:gd name="T17" fmla="*/ 567 h 567"/>
                  <a:gd name="T18" fmla="*/ 37 w 467"/>
                  <a:gd name="T19" fmla="*/ 567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7"/>
                  <a:gd name="T31" fmla="*/ 0 h 567"/>
                  <a:gd name="T32" fmla="*/ 467 w 467"/>
                  <a:gd name="T33" fmla="*/ 567 h 5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7" h="567">
                    <a:moveTo>
                      <a:pt x="37" y="567"/>
                    </a:moveTo>
                    <a:lnTo>
                      <a:pt x="467" y="85"/>
                    </a:lnTo>
                    <a:lnTo>
                      <a:pt x="463" y="43"/>
                    </a:lnTo>
                    <a:lnTo>
                      <a:pt x="463" y="0"/>
                    </a:lnTo>
                    <a:lnTo>
                      <a:pt x="0" y="525"/>
                    </a:lnTo>
                    <a:lnTo>
                      <a:pt x="37" y="567"/>
                    </a:lnTo>
                    <a:close/>
                  </a:path>
                </a:pathLst>
              </a:custGeom>
              <a:solidFill>
                <a:srgbClr val="494C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9" name="Freeform 122"/>
              <p:cNvSpPr>
                <a:spLocks/>
              </p:cNvSpPr>
              <p:nvPr/>
            </p:nvSpPr>
            <p:spPr bwMode="auto">
              <a:xfrm>
                <a:off x="3032" y="1643"/>
                <a:ext cx="430" cy="525"/>
              </a:xfrm>
              <a:custGeom>
                <a:avLst/>
                <a:gdLst>
                  <a:gd name="T0" fmla="*/ 39 w 430"/>
                  <a:gd name="T1" fmla="*/ 525 h 525"/>
                  <a:gd name="T2" fmla="*/ 423 w 430"/>
                  <a:gd name="T3" fmla="*/ 95 h 525"/>
                  <a:gd name="T4" fmla="*/ 423 w 430"/>
                  <a:gd name="T5" fmla="*/ 95 h 525"/>
                  <a:gd name="T6" fmla="*/ 426 w 430"/>
                  <a:gd name="T7" fmla="*/ 46 h 525"/>
                  <a:gd name="T8" fmla="*/ 430 w 430"/>
                  <a:gd name="T9" fmla="*/ 0 h 525"/>
                  <a:gd name="T10" fmla="*/ 0 w 430"/>
                  <a:gd name="T11" fmla="*/ 482 h 525"/>
                  <a:gd name="T12" fmla="*/ 0 w 430"/>
                  <a:gd name="T13" fmla="*/ 482 h 525"/>
                  <a:gd name="T14" fmla="*/ 39 w 430"/>
                  <a:gd name="T15" fmla="*/ 525 h 525"/>
                  <a:gd name="T16" fmla="*/ 39 w 430"/>
                  <a:gd name="T17" fmla="*/ 525 h 5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525"/>
                  <a:gd name="T29" fmla="*/ 430 w 430"/>
                  <a:gd name="T30" fmla="*/ 525 h 5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525">
                    <a:moveTo>
                      <a:pt x="39" y="525"/>
                    </a:moveTo>
                    <a:lnTo>
                      <a:pt x="423" y="95"/>
                    </a:lnTo>
                    <a:lnTo>
                      <a:pt x="426" y="46"/>
                    </a:lnTo>
                    <a:lnTo>
                      <a:pt x="430" y="0"/>
                    </a:lnTo>
                    <a:lnTo>
                      <a:pt x="0" y="482"/>
                    </a:lnTo>
                    <a:lnTo>
                      <a:pt x="39" y="525"/>
                    </a:lnTo>
                    <a:close/>
                  </a:path>
                </a:pathLst>
              </a:custGeom>
              <a:solidFill>
                <a:srgbClr val="4446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0" name="Freeform 123"/>
              <p:cNvSpPr>
                <a:spLocks/>
              </p:cNvSpPr>
              <p:nvPr/>
            </p:nvSpPr>
            <p:spPr bwMode="auto">
              <a:xfrm>
                <a:off x="3071" y="1738"/>
                <a:ext cx="384" cy="472"/>
              </a:xfrm>
              <a:custGeom>
                <a:avLst/>
                <a:gdLst>
                  <a:gd name="T0" fmla="*/ 40 w 384"/>
                  <a:gd name="T1" fmla="*/ 472 h 472"/>
                  <a:gd name="T2" fmla="*/ 366 w 384"/>
                  <a:gd name="T3" fmla="*/ 104 h 472"/>
                  <a:gd name="T4" fmla="*/ 366 w 384"/>
                  <a:gd name="T5" fmla="*/ 104 h 472"/>
                  <a:gd name="T6" fmla="*/ 384 w 384"/>
                  <a:gd name="T7" fmla="*/ 0 h 472"/>
                  <a:gd name="T8" fmla="*/ 0 w 384"/>
                  <a:gd name="T9" fmla="*/ 430 h 472"/>
                  <a:gd name="T10" fmla="*/ 0 w 384"/>
                  <a:gd name="T11" fmla="*/ 430 h 472"/>
                  <a:gd name="T12" fmla="*/ 40 w 384"/>
                  <a:gd name="T13" fmla="*/ 472 h 472"/>
                  <a:gd name="T14" fmla="*/ 40 w 384"/>
                  <a:gd name="T15" fmla="*/ 472 h 472"/>
                  <a:gd name="T16" fmla="*/ 0 60000 65536"/>
                  <a:gd name="T17" fmla="*/ 0 60000 65536"/>
                  <a:gd name="T18" fmla="*/ 0 60000 65536"/>
                  <a:gd name="T19" fmla="*/ 0 60000 65536"/>
                  <a:gd name="T20" fmla="*/ 0 60000 65536"/>
                  <a:gd name="T21" fmla="*/ 0 60000 65536"/>
                  <a:gd name="T22" fmla="*/ 0 60000 65536"/>
                  <a:gd name="T23" fmla="*/ 0 60000 65536"/>
                  <a:gd name="T24" fmla="*/ 0 w 384"/>
                  <a:gd name="T25" fmla="*/ 0 h 472"/>
                  <a:gd name="T26" fmla="*/ 384 w 384"/>
                  <a:gd name="T27" fmla="*/ 472 h 4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4" h="472">
                    <a:moveTo>
                      <a:pt x="40" y="472"/>
                    </a:moveTo>
                    <a:lnTo>
                      <a:pt x="366" y="104"/>
                    </a:lnTo>
                    <a:lnTo>
                      <a:pt x="384" y="0"/>
                    </a:lnTo>
                    <a:lnTo>
                      <a:pt x="0" y="430"/>
                    </a:lnTo>
                    <a:lnTo>
                      <a:pt x="40" y="472"/>
                    </a:lnTo>
                    <a:close/>
                  </a:path>
                </a:pathLst>
              </a:custGeom>
              <a:solidFill>
                <a:srgbClr val="3F41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1" name="Freeform 124"/>
              <p:cNvSpPr>
                <a:spLocks/>
              </p:cNvSpPr>
              <p:nvPr/>
            </p:nvSpPr>
            <p:spPr bwMode="auto">
              <a:xfrm>
                <a:off x="3111" y="1842"/>
                <a:ext cx="326" cy="414"/>
              </a:xfrm>
              <a:custGeom>
                <a:avLst/>
                <a:gdLst>
                  <a:gd name="T0" fmla="*/ 36 w 326"/>
                  <a:gd name="T1" fmla="*/ 414 h 414"/>
                  <a:gd name="T2" fmla="*/ 304 w 326"/>
                  <a:gd name="T3" fmla="*/ 111 h 414"/>
                  <a:gd name="T4" fmla="*/ 304 w 326"/>
                  <a:gd name="T5" fmla="*/ 111 h 414"/>
                  <a:gd name="T6" fmla="*/ 326 w 326"/>
                  <a:gd name="T7" fmla="*/ 0 h 414"/>
                  <a:gd name="T8" fmla="*/ 0 w 326"/>
                  <a:gd name="T9" fmla="*/ 368 h 414"/>
                  <a:gd name="T10" fmla="*/ 0 w 326"/>
                  <a:gd name="T11" fmla="*/ 368 h 414"/>
                  <a:gd name="T12" fmla="*/ 36 w 326"/>
                  <a:gd name="T13" fmla="*/ 414 h 414"/>
                  <a:gd name="T14" fmla="*/ 36 w 326"/>
                  <a:gd name="T15" fmla="*/ 414 h 414"/>
                  <a:gd name="T16" fmla="*/ 0 60000 65536"/>
                  <a:gd name="T17" fmla="*/ 0 60000 65536"/>
                  <a:gd name="T18" fmla="*/ 0 60000 65536"/>
                  <a:gd name="T19" fmla="*/ 0 60000 65536"/>
                  <a:gd name="T20" fmla="*/ 0 60000 65536"/>
                  <a:gd name="T21" fmla="*/ 0 60000 65536"/>
                  <a:gd name="T22" fmla="*/ 0 60000 65536"/>
                  <a:gd name="T23" fmla="*/ 0 60000 65536"/>
                  <a:gd name="T24" fmla="*/ 0 w 326"/>
                  <a:gd name="T25" fmla="*/ 0 h 414"/>
                  <a:gd name="T26" fmla="*/ 326 w 326"/>
                  <a:gd name="T27" fmla="*/ 414 h 4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6" h="414">
                    <a:moveTo>
                      <a:pt x="36" y="414"/>
                    </a:moveTo>
                    <a:lnTo>
                      <a:pt x="304" y="111"/>
                    </a:lnTo>
                    <a:lnTo>
                      <a:pt x="326" y="0"/>
                    </a:lnTo>
                    <a:lnTo>
                      <a:pt x="0" y="368"/>
                    </a:lnTo>
                    <a:lnTo>
                      <a:pt x="36" y="414"/>
                    </a:lnTo>
                    <a:close/>
                  </a:path>
                </a:pathLst>
              </a:custGeom>
              <a:solidFill>
                <a:srgbClr val="3A3C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2" name="Freeform 125"/>
              <p:cNvSpPr>
                <a:spLocks/>
              </p:cNvSpPr>
              <p:nvPr/>
            </p:nvSpPr>
            <p:spPr bwMode="auto">
              <a:xfrm>
                <a:off x="3147" y="1953"/>
                <a:ext cx="268" cy="345"/>
              </a:xfrm>
              <a:custGeom>
                <a:avLst/>
                <a:gdLst>
                  <a:gd name="T0" fmla="*/ 40 w 268"/>
                  <a:gd name="T1" fmla="*/ 345 h 345"/>
                  <a:gd name="T2" fmla="*/ 243 w 268"/>
                  <a:gd name="T3" fmla="*/ 115 h 345"/>
                  <a:gd name="T4" fmla="*/ 243 w 268"/>
                  <a:gd name="T5" fmla="*/ 115 h 345"/>
                  <a:gd name="T6" fmla="*/ 268 w 268"/>
                  <a:gd name="T7" fmla="*/ 0 h 345"/>
                  <a:gd name="T8" fmla="*/ 0 w 268"/>
                  <a:gd name="T9" fmla="*/ 303 h 345"/>
                  <a:gd name="T10" fmla="*/ 0 w 268"/>
                  <a:gd name="T11" fmla="*/ 303 h 345"/>
                  <a:gd name="T12" fmla="*/ 40 w 268"/>
                  <a:gd name="T13" fmla="*/ 345 h 345"/>
                  <a:gd name="T14" fmla="*/ 40 w 268"/>
                  <a:gd name="T15" fmla="*/ 345 h 345"/>
                  <a:gd name="T16" fmla="*/ 0 60000 65536"/>
                  <a:gd name="T17" fmla="*/ 0 60000 65536"/>
                  <a:gd name="T18" fmla="*/ 0 60000 65536"/>
                  <a:gd name="T19" fmla="*/ 0 60000 65536"/>
                  <a:gd name="T20" fmla="*/ 0 60000 65536"/>
                  <a:gd name="T21" fmla="*/ 0 60000 65536"/>
                  <a:gd name="T22" fmla="*/ 0 60000 65536"/>
                  <a:gd name="T23" fmla="*/ 0 60000 65536"/>
                  <a:gd name="T24" fmla="*/ 0 w 268"/>
                  <a:gd name="T25" fmla="*/ 0 h 345"/>
                  <a:gd name="T26" fmla="*/ 268 w 268"/>
                  <a:gd name="T27" fmla="*/ 345 h 3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8" h="345">
                    <a:moveTo>
                      <a:pt x="40" y="345"/>
                    </a:moveTo>
                    <a:lnTo>
                      <a:pt x="243" y="115"/>
                    </a:lnTo>
                    <a:lnTo>
                      <a:pt x="268" y="0"/>
                    </a:lnTo>
                    <a:lnTo>
                      <a:pt x="0" y="303"/>
                    </a:lnTo>
                    <a:lnTo>
                      <a:pt x="40" y="345"/>
                    </a:lnTo>
                    <a:close/>
                  </a:path>
                </a:pathLst>
              </a:custGeom>
              <a:solidFill>
                <a:srgbClr val="3537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3" name="Freeform 126"/>
              <p:cNvSpPr>
                <a:spLocks/>
              </p:cNvSpPr>
              <p:nvPr/>
            </p:nvSpPr>
            <p:spPr bwMode="auto">
              <a:xfrm>
                <a:off x="3187" y="2068"/>
                <a:ext cx="203" cy="276"/>
              </a:xfrm>
              <a:custGeom>
                <a:avLst/>
                <a:gdLst>
                  <a:gd name="T0" fmla="*/ 36 w 203"/>
                  <a:gd name="T1" fmla="*/ 276 h 276"/>
                  <a:gd name="T2" fmla="*/ 174 w 203"/>
                  <a:gd name="T3" fmla="*/ 119 h 276"/>
                  <a:gd name="T4" fmla="*/ 174 w 203"/>
                  <a:gd name="T5" fmla="*/ 119 h 276"/>
                  <a:gd name="T6" fmla="*/ 203 w 203"/>
                  <a:gd name="T7" fmla="*/ 0 h 276"/>
                  <a:gd name="T8" fmla="*/ 0 w 203"/>
                  <a:gd name="T9" fmla="*/ 230 h 276"/>
                  <a:gd name="T10" fmla="*/ 0 w 203"/>
                  <a:gd name="T11" fmla="*/ 230 h 276"/>
                  <a:gd name="T12" fmla="*/ 36 w 203"/>
                  <a:gd name="T13" fmla="*/ 276 h 276"/>
                  <a:gd name="T14" fmla="*/ 36 w 203"/>
                  <a:gd name="T15" fmla="*/ 276 h 276"/>
                  <a:gd name="T16" fmla="*/ 0 60000 65536"/>
                  <a:gd name="T17" fmla="*/ 0 60000 65536"/>
                  <a:gd name="T18" fmla="*/ 0 60000 65536"/>
                  <a:gd name="T19" fmla="*/ 0 60000 65536"/>
                  <a:gd name="T20" fmla="*/ 0 60000 65536"/>
                  <a:gd name="T21" fmla="*/ 0 60000 65536"/>
                  <a:gd name="T22" fmla="*/ 0 60000 65536"/>
                  <a:gd name="T23" fmla="*/ 0 60000 65536"/>
                  <a:gd name="T24" fmla="*/ 0 w 203"/>
                  <a:gd name="T25" fmla="*/ 0 h 276"/>
                  <a:gd name="T26" fmla="*/ 203 w 203"/>
                  <a:gd name="T27" fmla="*/ 276 h 2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3" h="276">
                    <a:moveTo>
                      <a:pt x="36" y="276"/>
                    </a:moveTo>
                    <a:lnTo>
                      <a:pt x="174" y="119"/>
                    </a:lnTo>
                    <a:lnTo>
                      <a:pt x="203" y="0"/>
                    </a:lnTo>
                    <a:lnTo>
                      <a:pt x="0" y="230"/>
                    </a:lnTo>
                    <a:lnTo>
                      <a:pt x="36" y="276"/>
                    </a:lnTo>
                    <a:close/>
                  </a:path>
                </a:pathLst>
              </a:custGeom>
              <a:solidFill>
                <a:srgbClr val="2F31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4" name="Freeform 127"/>
              <p:cNvSpPr>
                <a:spLocks/>
              </p:cNvSpPr>
              <p:nvPr/>
            </p:nvSpPr>
            <p:spPr bwMode="auto">
              <a:xfrm>
                <a:off x="3223" y="2187"/>
                <a:ext cx="138" cy="203"/>
              </a:xfrm>
              <a:custGeom>
                <a:avLst/>
                <a:gdLst>
                  <a:gd name="T0" fmla="*/ 36 w 138"/>
                  <a:gd name="T1" fmla="*/ 203 h 203"/>
                  <a:gd name="T2" fmla="*/ 105 w 138"/>
                  <a:gd name="T3" fmla="*/ 122 h 203"/>
                  <a:gd name="T4" fmla="*/ 105 w 138"/>
                  <a:gd name="T5" fmla="*/ 122 h 203"/>
                  <a:gd name="T6" fmla="*/ 138 w 138"/>
                  <a:gd name="T7" fmla="*/ 0 h 203"/>
                  <a:gd name="T8" fmla="*/ 0 w 138"/>
                  <a:gd name="T9" fmla="*/ 157 h 203"/>
                  <a:gd name="T10" fmla="*/ 0 w 138"/>
                  <a:gd name="T11" fmla="*/ 157 h 203"/>
                  <a:gd name="T12" fmla="*/ 36 w 138"/>
                  <a:gd name="T13" fmla="*/ 203 h 203"/>
                  <a:gd name="T14" fmla="*/ 36 w 138"/>
                  <a:gd name="T15" fmla="*/ 203 h 203"/>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203"/>
                  <a:gd name="T26" fmla="*/ 138 w 138"/>
                  <a:gd name="T27" fmla="*/ 203 h 2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203">
                    <a:moveTo>
                      <a:pt x="36" y="203"/>
                    </a:moveTo>
                    <a:lnTo>
                      <a:pt x="105" y="122"/>
                    </a:lnTo>
                    <a:lnTo>
                      <a:pt x="138" y="0"/>
                    </a:lnTo>
                    <a:lnTo>
                      <a:pt x="0" y="157"/>
                    </a:lnTo>
                    <a:lnTo>
                      <a:pt x="36" y="203"/>
                    </a:lnTo>
                    <a:close/>
                  </a:path>
                </a:pathLst>
              </a:custGeom>
              <a:solidFill>
                <a:srgbClr val="2B2D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5" name="Freeform 128"/>
              <p:cNvSpPr>
                <a:spLocks/>
              </p:cNvSpPr>
              <p:nvPr/>
            </p:nvSpPr>
            <p:spPr bwMode="auto">
              <a:xfrm>
                <a:off x="3259" y="2309"/>
                <a:ext cx="69" cy="127"/>
              </a:xfrm>
              <a:custGeom>
                <a:avLst/>
                <a:gdLst>
                  <a:gd name="T0" fmla="*/ 33 w 69"/>
                  <a:gd name="T1" fmla="*/ 127 h 127"/>
                  <a:gd name="T2" fmla="*/ 33 w 69"/>
                  <a:gd name="T3" fmla="*/ 127 h 127"/>
                  <a:gd name="T4" fmla="*/ 33 w 69"/>
                  <a:gd name="T5" fmla="*/ 127 h 127"/>
                  <a:gd name="T6" fmla="*/ 69 w 69"/>
                  <a:gd name="T7" fmla="*/ 0 h 127"/>
                  <a:gd name="T8" fmla="*/ 0 w 69"/>
                  <a:gd name="T9" fmla="*/ 81 h 127"/>
                  <a:gd name="T10" fmla="*/ 0 w 69"/>
                  <a:gd name="T11" fmla="*/ 81 h 127"/>
                  <a:gd name="T12" fmla="*/ 33 w 69"/>
                  <a:gd name="T13" fmla="*/ 127 h 127"/>
                  <a:gd name="T14" fmla="*/ 33 w 69"/>
                  <a:gd name="T15" fmla="*/ 127 h 127"/>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127"/>
                  <a:gd name="T26" fmla="*/ 69 w 69"/>
                  <a:gd name="T27" fmla="*/ 127 h 1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127">
                    <a:moveTo>
                      <a:pt x="33" y="127"/>
                    </a:moveTo>
                    <a:lnTo>
                      <a:pt x="33" y="127"/>
                    </a:lnTo>
                    <a:lnTo>
                      <a:pt x="69" y="0"/>
                    </a:lnTo>
                    <a:lnTo>
                      <a:pt x="0" y="81"/>
                    </a:lnTo>
                    <a:lnTo>
                      <a:pt x="33" y="127"/>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6" name="Freeform 129"/>
              <p:cNvSpPr>
                <a:spLocks/>
              </p:cNvSpPr>
              <p:nvPr/>
            </p:nvSpPr>
            <p:spPr bwMode="auto">
              <a:xfrm>
                <a:off x="3292" y="2436"/>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0"/>
                    </a:lnTo>
                    <a:close/>
                  </a:path>
                </a:pathLst>
              </a:custGeom>
              <a:solidFill>
                <a:srgbClr val="2627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7" name="Freeform 130"/>
              <p:cNvSpPr>
                <a:spLocks/>
              </p:cNvSpPr>
              <p:nvPr/>
            </p:nvSpPr>
            <p:spPr bwMode="auto">
              <a:xfrm>
                <a:off x="3390" y="1007"/>
                <a:ext cx="54" cy="61"/>
              </a:xfrm>
              <a:custGeom>
                <a:avLst/>
                <a:gdLst>
                  <a:gd name="T0" fmla="*/ 50 w 54"/>
                  <a:gd name="T1" fmla="*/ 53 h 61"/>
                  <a:gd name="T2" fmla="*/ 50 w 54"/>
                  <a:gd name="T3" fmla="*/ 53 h 61"/>
                  <a:gd name="T4" fmla="*/ 43 w 54"/>
                  <a:gd name="T5" fmla="*/ 61 h 61"/>
                  <a:gd name="T6" fmla="*/ 32 w 54"/>
                  <a:gd name="T7" fmla="*/ 61 h 61"/>
                  <a:gd name="T8" fmla="*/ 21 w 54"/>
                  <a:gd name="T9" fmla="*/ 53 h 61"/>
                  <a:gd name="T10" fmla="*/ 14 w 54"/>
                  <a:gd name="T11" fmla="*/ 46 h 61"/>
                  <a:gd name="T12" fmla="*/ 14 w 54"/>
                  <a:gd name="T13" fmla="*/ 46 h 61"/>
                  <a:gd name="T14" fmla="*/ 3 w 54"/>
                  <a:gd name="T15" fmla="*/ 34 h 61"/>
                  <a:gd name="T16" fmla="*/ 0 w 54"/>
                  <a:gd name="T17" fmla="*/ 23 h 61"/>
                  <a:gd name="T18" fmla="*/ 0 w 54"/>
                  <a:gd name="T19" fmla="*/ 15 h 61"/>
                  <a:gd name="T20" fmla="*/ 3 w 54"/>
                  <a:gd name="T21" fmla="*/ 7 h 61"/>
                  <a:gd name="T22" fmla="*/ 3 w 54"/>
                  <a:gd name="T23" fmla="*/ 7 h 61"/>
                  <a:gd name="T24" fmla="*/ 14 w 54"/>
                  <a:gd name="T25" fmla="*/ 0 h 61"/>
                  <a:gd name="T26" fmla="*/ 21 w 54"/>
                  <a:gd name="T27" fmla="*/ 0 h 61"/>
                  <a:gd name="T28" fmla="*/ 32 w 54"/>
                  <a:gd name="T29" fmla="*/ 7 h 61"/>
                  <a:gd name="T30" fmla="*/ 43 w 54"/>
                  <a:gd name="T31" fmla="*/ 15 h 61"/>
                  <a:gd name="T32" fmla="*/ 43 w 54"/>
                  <a:gd name="T33" fmla="*/ 15 h 61"/>
                  <a:gd name="T34" fmla="*/ 50 w 54"/>
                  <a:gd name="T35" fmla="*/ 27 h 61"/>
                  <a:gd name="T36" fmla="*/ 54 w 54"/>
                  <a:gd name="T37" fmla="*/ 38 h 61"/>
                  <a:gd name="T38" fmla="*/ 54 w 54"/>
                  <a:gd name="T39" fmla="*/ 46 h 61"/>
                  <a:gd name="T40" fmla="*/ 50 w 54"/>
                  <a:gd name="T41" fmla="*/ 53 h 61"/>
                  <a:gd name="T42" fmla="*/ 50 w 54"/>
                  <a:gd name="T43" fmla="*/ 53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
                  <a:gd name="T67" fmla="*/ 0 h 61"/>
                  <a:gd name="T68" fmla="*/ 54 w 54"/>
                  <a:gd name="T69" fmla="*/ 61 h 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 h="61">
                    <a:moveTo>
                      <a:pt x="50" y="53"/>
                    </a:moveTo>
                    <a:lnTo>
                      <a:pt x="50" y="53"/>
                    </a:lnTo>
                    <a:lnTo>
                      <a:pt x="43" y="61"/>
                    </a:lnTo>
                    <a:lnTo>
                      <a:pt x="32" y="61"/>
                    </a:lnTo>
                    <a:lnTo>
                      <a:pt x="21" y="53"/>
                    </a:lnTo>
                    <a:lnTo>
                      <a:pt x="14" y="46"/>
                    </a:lnTo>
                    <a:lnTo>
                      <a:pt x="3" y="34"/>
                    </a:lnTo>
                    <a:lnTo>
                      <a:pt x="0" y="23"/>
                    </a:lnTo>
                    <a:lnTo>
                      <a:pt x="0" y="15"/>
                    </a:lnTo>
                    <a:lnTo>
                      <a:pt x="3" y="7"/>
                    </a:lnTo>
                    <a:lnTo>
                      <a:pt x="14" y="0"/>
                    </a:lnTo>
                    <a:lnTo>
                      <a:pt x="21" y="0"/>
                    </a:lnTo>
                    <a:lnTo>
                      <a:pt x="32" y="7"/>
                    </a:lnTo>
                    <a:lnTo>
                      <a:pt x="43" y="15"/>
                    </a:lnTo>
                    <a:lnTo>
                      <a:pt x="50" y="27"/>
                    </a:lnTo>
                    <a:lnTo>
                      <a:pt x="54" y="38"/>
                    </a:lnTo>
                    <a:lnTo>
                      <a:pt x="54" y="46"/>
                    </a:lnTo>
                    <a:lnTo>
                      <a:pt x="50" y="53"/>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8" name="Freeform 131"/>
              <p:cNvSpPr>
                <a:spLocks/>
              </p:cNvSpPr>
              <p:nvPr/>
            </p:nvSpPr>
            <p:spPr bwMode="auto">
              <a:xfrm>
                <a:off x="3390" y="1018"/>
                <a:ext cx="58" cy="50"/>
              </a:xfrm>
              <a:custGeom>
                <a:avLst/>
                <a:gdLst>
                  <a:gd name="T0" fmla="*/ 54 w 58"/>
                  <a:gd name="T1" fmla="*/ 35 h 50"/>
                  <a:gd name="T2" fmla="*/ 54 w 58"/>
                  <a:gd name="T3" fmla="*/ 35 h 50"/>
                  <a:gd name="T4" fmla="*/ 43 w 58"/>
                  <a:gd name="T5" fmla="*/ 39 h 50"/>
                  <a:gd name="T6" fmla="*/ 36 w 58"/>
                  <a:gd name="T7" fmla="*/ 39 h 50"/>
                  <a:gd name="T8" fmla="*/ 25 w 58"/>
                  <a:gd name="T9" fmla="*/ 35 h 50"/>
                  <a:gd name="T10" fmla="*/ 14 w 58"/>
                  <a:gd name="T11" fmla="*/ 23 h 50"/>
                  <a:gd name="T12" fmla="*/ 14 w 58"/>
                  <a:gd name="T13" fmla="*/ 23 h 50"/>
                  <a:gd name="T14" fmla="*/ 7 w 58"/>
                  <a:gd name="T15" fmla="*/ 12 h 50"/>
                  <a:gd name="T16" fmla="*/ 0 w 58"/>
                  <a:gd name="T17" fmla="*/ 0 h 50"/>
                  <a:gd name="T18" fmla="*/ 0 w 58"/>
                  <a:gd name="T19" fmla="*/ 0 h 50"/>
                  <a:gd name="T20" fmla="*/ 0 w 58"/>
                  <a:gd name="T21" fmla="*/ 8 h 50"/>
                  <a:gd name="T22" fmla="*/ 3 w 58"/>
                  <a:gd name="T23" fmla="*/ 19 h 50"/>
                  <a:gd name="T24" fmla="*/ 7 w 58"/>
                  <a:gd name="T25" fmla="*/ 27 h 50"/>
                  <a:gd name="T26" fmla="*/ 14 w 58"/>
                  <a:gd name="T27" fmla="*/ 35 h 50"/>
                  <a:gd name="T28" fmla="*/ 14 w 58"/>
                  <a:gd name="T29" fmla="*/ 35 h 50"/>
                  <a:gd name="T30" fmla="*/ 21 w 58"/>
                  <a:gd name="T31" fmla="*/ 42 h 50"/>
                  <a:gd name="T32" fmla="*/ 32 w 58"/>
                  <a:gd name="T33" fmla="*/ 50 h 50"/>
                  <a:gd name="T34" fmla="*/ 43 w 58"/>
                  <a:gd name="T35" fmla="*/ 50 h 50"/>
                  <a:gd name="T36" fmla="*/ 50 w 58"/>
                  <a:gd name="T37" fmla="*/ 42 h 50"/>
                  <a:gd name="T38" fmla="*/ 50 w 58"/>
                  <a:gd name="T39" fmla="*/ 42 h 50"/>
                  <a:gd name="T40" fmla="*/ 54 w 58"/>
                  <a:gd name="T41" fmla="*/ 35 h 50"/>
                  <a:gd name="T42" fmla="*/ 58 w 58"/>
                  <a:gd name="T43" fmla="*/ 27 h 50"/>
                  <a:gd name="T44" fmla="*/ 58 w 58"/>
                  <a:gd name="T45" fmla="*/ 27 h 50"/>
                  <a:gd name="T46" fmla="*/ 54 w 58"/>
                  <a:gd name="T47" fmla="*/ 35 h 50"/>
                  <a:gd name="T48" fmla="*/ 54 w 58"/>
                  <a:gd name="T49" fmla="*/ 35 h 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
                  <a:gd name="T76" fmla="*/ 0 h 50"/>
                  <a:gd name="T77" fmla="*/ 58 w 58"/>
                  <a:gd name="T78" fmla="*/ 50 h 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 h="50">
                    <a:moveTo>
                      <a:pt x="54" y="35"/>
                    </a:moveTo>
                    <a:lnTo>
                      <a:pt x="54" y="35"/>
                    </a:lnTo>
                    <a:lnTo>
                      <a:pt x="43" y="39"/>
                    </a:lnTo>
                    <a:lnTo>
                      <a:pt x="36" y="39"/>
                    </a:lnTo>
                    <a:lnTo>
                      <a:pt x="25" y="35"/>
                    </a:lnTo>
                    <a:lnTo>
                      <a:pt x="14" y="23"/>
                    </a:lnTo>
                    <a:lnTo>
                      <a:pt x="7" y="12"/>
                    </a:lnTo>
                    <a:lnTo>
                      <a:pt x="0" y="0"/>
                    </a:lnTo>
                    <a:lnTo>
                      <a:pt x="0" y="8"/>
                    </a:lnTo>
                    <a:lnTo>
                      <a:pt x="3" y="19"/>
                    </a:lnTo>
                    <a:lnTo>
                      <a:pt x="7" y="27"/>
                    </a:lnTo>
                    <a:lnTo>
                      <a:pt x="14" y="35"/>
                    </a:lnTo>
                    <a:lnTo>
                      <a:pt x="21" y="42"/>
                    </a:lnTo>
                    <a:lnTo>
                      <a:pt x="32" y="50"/>
                    </a:lnTo>
                    <a:lnTo>
                      <a:pt x="43" y="50"/>
                    </a:lnTo>
                    <a:lnTo>
                      <a:pt x="50" y="42"/>
                    </a:lnTo>
                    <a:lnTo>
                      <a:pt x="54" y="35"/>
                    </a:lnTo>
                    <a:lnTo>
                      <a:pt x="58" y="27"/>
                    </a:lnTo>
                    <a:lnTo>
                      <a:pt x="54" y="35"/>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9" name="Freeform 132"/>
              <p:cNvSpPr>
                <a:spLocks/>
              </p:cNvSpPr>
              <p:nvPr/>
            </p:nvSpPr>
            <p:spPr bwMode="auto">
              <a:xfrm>
                <a:off x="3404" y="1014"/>
                <a:ext cx="25" cy="23"/>
              </a:xfrm>
              <a:custGeom>
                <a:avLst/>
                <a:gdLst>
                  <a:gd name="T0" fmla="*/ 22 w 25"/>
                  <a:gd name="T1" fmla="*/ 20 h 23"/>
                  <a:gd name="T2" fmla="*/ 22 w 25"/>
                  <a:gd name="T3" fmla="*/ 20 h 23"/>
                  <a:gd name="T4" fmla="*/ 15 w 25"/>
                  <a:gd name="T5" fmla="*/ 23 h 23"/>
                  <a:gd name="T6" fmla="*/ 7 w 25"/>
                  <a:gd name="T7" fmla="*/ 20 h 23"/>
                  <a:gd name="T8" fmla="*/ 7 w 25"/>
                  <a:gd name="T9" fmla="*/ 20 h 23"/>
                  <a:gd name="T10" fmla="*/ 0 w 25"/>
                  <a:gd name="T11" fmla="*/ 8 h 23"/>
                  <a:gd name="T12" fmla="*/ 4 w 25"/>
                  <a:gd name="T13" fmla="*/ 0 h 23"/>
                  <a:gd name="T14" fmla="*/ 4 w 25"/>
                  <a:gd name="T15" fmla="*/ 0 h 23"/>
                  <a:gd name="T16" fmla="*/ 11 w 25"/>
                  <a:gd name="T17" fmla="*/ 0 h 23"/>
                  <a:gd name="T18" fmla="*/ 18 w 25"/>
                  <a:gd name="T19" fmla="*/ 4 h 23"/>
                  <a:gd name="T20" fmla="*/ 18 w 25"/>
                  <a:gd name="T21" fmla="*/ 4 h 23"/>
                  <a:gd name="T22" fmla="*/ 25 w 25"/>
                  <a:gd name="T23" fmla="*/ 12 h 23"/>
                  <a:gd name="T24" fmla="*/ 22 w 25"/>
                  <a:gd name="T25" fmla="*/ 20 h 23"/>
                  <a:gd name="T26" fmla="*/ 22 w 25"/>
                  <a:gd name="T27" fmla="*/ 20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
                  <a:gd name="T43" fmla="*/ 0 h 23"/>
                  <a:gd name="T44" fmla="*/ 25 w 25"/>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 h="23">
                    <a:moveTo>
                      <a:pt x="22" y="20"/>
                    </a:moveTo>
                    <a:lnTo>
                      <a:pt x="22" y="20"/>
                    </a:lnTo>
                    <a:lnTo>
                      <a:pt x="15" y="23"/>
                    </a:lnTo>
                    <a:lnTo>
                      <a:pt x="7" y="20"/>
                    </a:lnTo>
                    <a:lnTo>
                      <a:pt x="0" y="8"/>
                    </a:lnTo>
                    <a:lnTo>
                      <a:pt x="4" y="0"/>
                    </a:lnTo>
                    <a:lnTo>
                      <a:pt x="11" y="0"/>
                    </a:lnTo>
                    <a:lnTo>
                      <a:pt x="18" y="4"/>
                    </a:lnTo>
                    <a:lnTo>
                      <a:pt x="25" y="12"/>
                    </a:lnTo>
                    <a:lnTo>
                      <a:pt x="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7" name="Text Box 133"/>
            <p:cNvSpPr txBox="1">
              <a:spLocks noChangeArrowheads="1"/>
            </p:cNvSpPr>
            <p:nvPr/>
          </p:nvSpPr>
          <p:spPr bwMode="auto">
            <a:xfrm>
              <a:off x="2427" y="1224"/>
              <a:ext cx="977" cy="365"/>
            </a:xfrm>
            <a:prstGeom prst="rect">
              <a:avLst/>
            </a:prstGeom>
            <a:noFill/>
            <a:ln w="9525">
              <a:noFill/>
              <a:miter lim="800000"/>
              <a:headEnd/>
              <a:tailEnd/>
            </a:ln>
            <a:effectLst>
              <a:outerShdw dist="35921" dir="2700000" algn="ctr" rotWithShape="0">
                <a:schemeClr val="bg1"/>
              </a:outerShdw>
            </a:effectLst>
          </p:spPr>
          <p:txBody>
            <a:bodyPr>
              <a:spAutoFit/>
            </a:bodyPr>
            <a:lstStyle/>
            <a:p>
              <a:pPr fontAlgn="auto">
                <a:spcBef>
                  <a:spcPts val="0"/>
                </a:spcBef>
                <a:spcAft>
                  <a:spcPts val="0"/>
                </a:spcAft>
                <a:defRPr/>
              </a:pPr>
              <a:r>
                <a:rPr lang="en-US" altLang="zh-CN" sz="3200" b="1" dirty="0">
                  <a:solidFill>
                    <a:srgbClr val="FF6309"/>
                  </a:solidFill>
                  <a:latin typeface="FrutigerNext LT Regular" pitchFamily="34" charset="0"/>
                  <a:ea typeface="+mn-ea"/>
                </a:rPr>
                <a:t>H.320</a:t>
              </a:r>
            </a:p>
          </p:txBody>
        </p:sp>
      </p:grpSp>
      <p:graphicFrame>
        <p:nvGraphicFramePr>
          <p:cNvPr id="183465" name="Group 169"/>
          <p:cNvGraphicFramePr>
            <a:graphicFrameLocks noGrp="1"/>
          </p:cNvGraphicFramePr>
          <p:nvPr>
            <p:ph idx="4294967295"/>
          </p:nvPr>
        </p:nvGraphicFramePr>
        <p:xfrm>
          <a:off x="1384300" y="4075113"/>
          <a:ext cx="7104063" cy="2230824"/>
        </p:xfrm>
        <a:graphic>
          <a:graphicData uri="http://schemas.openxmlformats.org/drawingml/2006/table">
            <a:tbl>
              <a:tblPr/>
              <a:tblGrid>
                <a:gridCol w="1585913"/>
                <a:gridCol w="1784350"/>
                <a:gridCol w="1511300"/>
                <a:gridCol w="2222500"/>
              </a:tblGrid>
              <a:tr h="496592">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Audio</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Video</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Data</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sng" strike="noStrike" cap="none" normalizeH="0" baseline="0" smtClean="0">
                          <a:ln>
                            <a:noFill/>
                          </a:ln>
                          <a:solidFill>
                            <a:srgbClr val="FF6309"/>
                          </a:solidFill>
                          <a:effectLst/>
                          <a:latin typeface="Arial" charset="0"/>
                          <a:ea typeface="宋体" charset="-122"/>
                        </a:rPr>
                        <a:t>Control</a:t>
                      </a:r>
                    </a:p>
                  </a:txBody>
                  <a:tcPr marT="45642" marB="45642" horzOverflow="overflow">
                    <a:lnL>
                      <a:noFill/>
                    </a:lnL>
                    <a:lnR>
                      <a:noFill/>
                    </a:lnR>
                    <a:lnT>
                      <a:noFill/>
                    </a:lnT>
                    <a:lnB>
                      <a:noFill/>
                    </a:lnB>
                    <a:lnTlToBr>
                      <a:noFill/>
                    </a:lnTlToBr>
                    <a:lnBlToTr>
                      <a:noFill/>
                    </a:lnBlToTr>
                    <a:noFill/>
                  </a:tcPr>
                </a:tc>
              </a:tr>
              <a:tr h="1733845">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G.711</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G.722</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G.728</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H.261</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H.263</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H.264</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T.120</a:t>
                      </a:r>
                    </a:p>
                  </a:txBody>
                  <a:tcPr marT="45642" marB="4564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H.221</a:t>
                      </a:r>
                    </a:p>
                    <a:p>
                      <a:pPr marL="0" marR="0" lvl="0" indent="0" algn="l" defTabSz="914400" rtl="0" eaLnBrk="1" fontAlgn="base" latinLnBrk="0" hangingPunct="1">
                        <a:lnSpc>
                          <a:spcPct val="95000"/>
                        </a:lnSpc>
                        <a:spcBef>
                          <a:spcPct val="50000"/>
                        </a:spcBef>
                        <a:spcAft>
                          <a:spcPct val="0"/>
                        </a:spcAft>
                        <a:buClr>
                          <a:schemeClr val="tx2"/>
                        </a:buClr>
                        <a:buSzTx/>
                        <a:buFont typeface="Wingdings" pitchFamily="2" charset="2"/>
                        <a:buNone/>
                        <a:tabLst/>
                      </a:pPr>
                      <a:r>
                        <a:rPr kumimoji="0" lang="en-US" altLang="zh-CN" sz="2800" b="1" i="0" u="none" strike="noStrike" cap="none" normalizeH="0" baseline="0" smtClean="0">
                          <a:ln>
                            <a:noFill/>
                          </a:ln>
                          <a:solidFill>
                            <a:srgbClr val="FF6309"/>
                          </a:solidFill>
                          <a:effectLst/>
                          <a:latin typeface="Arial" charset="0"/>
                          <a:ea typeface="宋体" charset="-122"/>
                        </a:rPr>
                        <a:t>BONDing</a:t>
                      </a:r>
                    </a:p>
                  </a:txBody>
                  <a:tcPr marT="45642" marB="45642" horzOverflow="overflow">
                    <a:lnL>
                      <a:noFill/>
                    </a:lnL>
                    <a:lnR>
                      <a:noFill/>
                    </a:lnR>
                    <a:lnT>
                      <a:noFill/>
                    </a:lnT>
                    <a:lnB>
                      <a:noFill/>
                    </a:lnB>
                    <a:lnTlToBr>
                      <a:noFill/>
                    </a:lnTlToBr>
                    <a:lnBlToTr>
                      <a:noFill/>
                    </a:lnBlToTr>
                    <a:noFill/>
                  </a:tcPr>
                </a:tc>
              </a:tr>
            </a:tbl>
          </a:graphicData>
        </a:graphic>
      </p:graphicFrame>
      <p:sp>
        <p:nvSpPr>
          <p:cNvPr id="3" name="矩形 2"/>
          <p:cNvSpPr/>
          <p:nvPr/>
        </p:nvSpPr>
        <p:spPr>
          <a:xfrm>
            <a:off x="204788" y="979488"/>
            <a:ext cx="3173412" cy="461962"/>
          </a:xfrm>
          <a:prstGeom prst="rect">
            <a:avLst/>
          </a:prstGeom>
        </p:spPr>
        <p:txBody>
          <a:bodyPr wrap="none">
            <a:spAutoFit/>
          </a:bodyPr>
          <a:lstStyle/>
          <a:p>
            <a:pPr fontAlgn="auto">
              <a:spcBef>
                <a:spcPts val="0"/>
              </a:spcBef>
              <a:spcAft>
                <a:spcPts val="0"/>
              </a:spcAft>
              <a:defRPr/>
            </a:pPr>
            <a:r>
              <a:rPr lang="zh-CN" altLang="en-US" sz="2400" b="1" kern="0" dirty="0">
                <a:solidFill>
                  <a:srgbClr val="669900"/>
                </a:solidFill>
                <a:latin typeface="Arial"/>
                <a:ea typeface="宋体" charset="-122"/>
                <a:cs typeface="+mj-cs"/>
              </a:rPr>
              <a:t>视频通信标准之</a:t>
            </a:r>
            <a:r>
              <a:rPr lang="en-US" altLang="zh-CN" sz="2400" b="1" kern="0" dirty="0">
                <a:solidFill>
                  <a:srgbClr val="669900"/>
                </a:solidFill>
                <a:latin typeface="Arial"/>
                <a:ea typeface="宋体" charset="-122"/>
                <a:cs typeface="+mj-cs"/>
              </a:rPr>
              <a:t>H.320</a:t>
            </a:r>
            <a:endParaRPr lang="zh-CN" altLang="en-US" sz="2400" kern="0" dirty="0">
              <a:solidFill>
                <a:srgbClr val="669900"/>
              </a:solidFill>
              <a:latin typeface="FrutigerNext LT Regular" pitchFamily="34" charset="0"/>
              <a:ea typeface="+mn-ea"/>
            </a:endParaRPr>
          </a:p>
        </p:txBody>
      </p:sp>
    </p:spTree>
    <p:extLst>
      <p:ext uri="{BB962C8B-B14F-4D97-AF65-F5344CB8AC3E}">
        <p14:creationId xmlns:p14="http://schemas.microsoft.com/office/powerpoint/2010/main" val="18710654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83465"/>
                                        </p:tgtEl>
                                        <p:attrNameLst>
                                          <p:attrName>style.visibility</p:attrName>
                                        </p:attrNameLst>
                                      </p:cBhvr>
                                      <p:to>
                                        <p:strVal val="visible"/>
                                      </p:to>
                                    </p:set>
                                    <p:animEffect transition="in" filter="wipe(up)">
                                      <p:cBhvr>
                                        <p:cTn id="12" dur="500"/>
                                        <p:tgtEl>
                                          <p:spTgt spid="183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755650" y="1101725"/>
            <a:ext cx="7673975" cy="576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zh-CN" sz="1600">
                <a:latin typeface="宋体" pitchFamily="2" charset="-122"/>
              </a:rPr>
              <a:t>通信协议</a:t>
            </a:r>
            <a:r>
              <a:rPr lang="en-US" altLang="zh-CN" sz="1600">
                <a:latin typeface="宋体" pitchFamily="2" charset="-122"/>
              </a:rPr>
              <a:t> 	 H.323 V4</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a:t>
            </a:r>
            <a:r>
              <a:rPr lang="en-US" altLang="zh-CN" sz="1600">
                <a:latin typeface="宋体" pitchFamily="2" charset="-122"/>
              </a:rPr>
              <a:t>Q.931</a:t>
            </a:r>
            <a:r>
              <a:rPr lang="zh-CN" altLang="zh-CN" sz="1600">
                <a:latin typeface="宋体" pitchFamily="2" charset="-122"/>
              </a:rPr>
              <a:t>、</a:t>
            </a:r>
            <a:r>
              <a:rPr lang="en-US" altLang="zh-CN" sz="1600">
                <a:latin typeface="宋体" pitchFamily="2" charset="-122"/>
              </a:rPr>
              <a:t>H.225</a:t>
            </a:r>
            <a:r>
              <a:rPr lang="zh-CN" altLang="zh-CN" sz="1600">
                <a:latin typeface="宋体" pitchFamily="2" charset="-122"/>
              </a:rPr>
              <a:t>、</a:t>
            </a:r>
          </a:p>
          <a:p>
            <a:pPr eaLnBrk="1" hangingPunct="1">
              <a:lnSpc>
                <a:spcPct val="130000"/>
              </a:lnSpc>
            </a:pPr>
            <a:r>
              <a:rPr lang="en-US" altLang="zh-CN" sz="1600">
                <a:latin typeface="宋体" pitchFamily="2" charset="-122"/>
              </a:rPr>
              <a:t>                   H.245</a:t>
            </a:r>
            <a:r>
              <a:rPr lang="zh-CN" altLang="zh-CN" sz="1600">
                <a:latin typeface="宋体" pitchFamily="2" charset="-122"/>
              </a:rPr>
              <a:t>、</a:t>
            </a:r>
            <a:r>
              <a:rPr lang="en-US" altLang="zh-CN" sz="1600">
                <a:latin typeface="宋体" pitchFamily="2" charset="-122"/>
              </a:rPr>
              <a:t>TCP/IP</a:t>
            </a:r>
            <a:r>
              <a:rPr lang="zh-CN" altLang="zh-CN" sz="1600">
                <a:latin typeface="宋体" pitchFamily="2" charset="-122"/>
              </a:rPr>
              <a:t>、</a:t>
            </a:r>
            <a:r>
              <a:rPr lang="en-US" altLang="zh-CN" sz="1600">
                <a:latin typeface="宋体" pitchFamily="2" charset="-122"/>
              </a:rPr>
              <a:t>RTP/RTCP</a:t>
            </a:r>
            <a:r>
              <a:rPr lang="zh-CN" altLang="zh-CN" sz="1600">
                <a:latin typeface="宋体" pitchFamily="2" charset="-122"/>
              </a:rPr>
              <a:t>、</a:t>
            </a:r>
            <a:r>
              <a:rPr lang="en-US" altLang="zh-CN" sz="1600">
                <a:latin typeface="宋体" pitchFamily="2" charset="-122"/>
              </a:rPr>
              <a:t>H.239</a:t>
            </a:r>
            <a:endParaRPr lang="zh-CN" altLang="zh-CN" sz="1600">
              <a:latin typeface="宋体" pitchFamily="2" charset="-122"/>
            </a:endParaRPr>
          </a:p>
          <a:p>
            <a:pPr eaLnBrk="1" hangingPunct="1">
              <a:lnSpc>
                <a:spcPct val="130000"/>
              </a:lnSpc>
            </a:pPr>
            <a:r>
              <a:rPr lang="zh-CN" altLang="zh-CN" sz="1600">
                <a:latin typeface="宋体" pitchFamily="2" charset="-122"/>
              </a:rPr>
              <a:t>视频协议</a:t>
            </a:r>
            <a:r>
              <a:rPr lang="en-US" altLang="zh-CN" sz="1600">
                <a:latin typeface="宋体" pitchFamily="2" charset="-122"/>
              </a:rPr>
              <a:t> 	 H.261</a:t>
            </a:r>
            <a:r>
              <a:rPr lang="zh-CN" altLang="zh-CN" sz="1600">
                <a:latin typeface="宋体" pitchFamily="2" charset="-122"/>
              </a:rPr>
              <a:t>、</a:t>
            </a:r>
            <a:r>
              <a:rPr lang="en-US" altLang="zh-CN" sz="1600">
                <a:latin typeface="宋体" pitchFamily="2" charset="-122"/>
              </a:rPr>
              <a:t>H.263</a:t>
            </a:r>
            <a:r>
              <a:rPr lang="zh-CN" altLang="zh-CN" sz="1600">
                <a:latin typeface="宋体" pitchFamily="2" charset="-122"/>
              </a:rPr>
              <a:t>、</a:t>
            </a:r>
            <a:r>
              <a:rPr lang="en-US" altLang="zh-CN" sz="1600">
                <a:latin typeface="宋体" pitchFamily="2" charset="-122"/>
              </a:rPr>
              <a:t>H.264</a:t>
            </a:r>
            <a:r>
              <a:rPr lang="zh-CN" altLang="zh-CN" sz="1600">
                <a:latin typeface="宋体" pitchFamily="2" charset="-122"/>
              </a:rPr>
              <a:t>、</a:t>
            </a:r>
            <a:r>
              <a:rPr lang="en-US" altLang="zh-CN" sz="1600">
                <a:latin typeface="宋体" pitchFamily="2" charset="-122"/>
              </a:rPr>
              <a:t>H.264-hp Mpeg</a:t>
            </a:r>
            <a:endParaRPr lang="zh-CN" altLang="zh-CN" sz="1600">
              <a:latin typeface="宋体" pitchFamily="2" charset="-122"/>
            </a:endParaRPr>
          </a:p>
          <a:p>
            <a:pPr eaLnBrk="1" hangingPunct="1">
              <a:lnSpc>
                <a:spcPct val="130000"/>
              </a:lnSpc>
            </a:pPr>
            <a:r>
              <a:rPr lang="zh-CN" altLang="zh-CN" sz="1600">
                <a:latin typeface="宋体" pitchFamily="2" charset="-122"/>
              </a:rPr>
              <a:t>视频格式</a:t>
            </a:r>
            <a:r>
              <a:rPr lang="en-US" altLang="zh-CN" sz="1600">
                <a:latin typeface="宋体" pitchFamily="2" charset="-122"/>
              </a:rPr>
              <a:t>   	 CIF</a:t>
            </a:r>
            <a:r>
              <a:rPr lang="zh-CN" altLang="zh-CN" sz="1600">
                <a:latin typeface="宋体" pitchFamily="2" charset="-122"/>
              </a:rPr>
              <a:t>、</a:t>
            </a:r>
            <a:r>
              <a:rPr lang="en-US" altLang="zh-CN" sz="1600">
                <a:latin typeface="宋体" pitchFamily="2" charset="-122"/>
              </a:rPr>
              <a:t>4CIF</a:t>
            </a:r>
            <a:r>
              <a:rPr lang="zh-CN" altLang="zh-CN" sz="1600">
                <a:latin typeface="宋体" pitchFamily="2" charset="-122"/>
              </a:rPr>
              <a:t>、</a:t>
            </a:r>
            <a:r>
              <a:rPr lang="en-US" altLang="zh-CN" sz="1600">
                <a:latin typeface="宋体" pitchFamily="2" charset="-122"/>
              </a:rPr>
              <a:t>720P</a:t>
            </a:r>
            <a:r>
              <a:rPr lang="zh-CN" altLang="zh-CN" sz="1600">
                <a:latin typeface="宋体" pitchFamily="2" charset="-122"/>
              </a:rPr>
              <a:t>、</a:t>
            </a:r>
            <a:r>
              <a:rPr lang="en-US" altLang="zh-CN" sz="1600">
                <a:latin typeface="宋体" pitchFamily="2" charset="-122"/>
              </a:rPr>
              <a:t>1080P</a:t>
            </a:r>
            <a:r>
              <a:rPr lang="zh-CN" altLang="zh-CN" sz="1600">
                <a:latin typeface="宋体" pitchFamily="2" charset="-122"/>
              </a:rPr>
              <a:t>、</a:t>
            </a:r>
            <a:r>
              <a:rPr lang="en-US" altLang="zh-CN" sz="1600">
                <a:latin typeface="宋体" pitchFamily="2" charset="-122"/>
              </a:rPr>
              <a:t>VGA</a:t>
            </a:r>
            <a:r>
              <a:rPr lang="zh-CN" altLang="zh-CN" sz="1600">
                <a:latin typeface="宋体" pitchFamily="2" charset="-122"/>
              </a:rPr>
              <a:t>、</a:t>
            </a:r>
            <a:r>
              <a:rPr lang="en-US" altLang="zh-CN" sz="1600">
                <a:latin typeface="宋体" pitchFamily="2" charset="-122"/>
              </a:rPr>
              <a:t>SVGA</a:t>
            </a:r>
            <a:r>
              <a:rPr lang="zh-CN" altLang="zh-CN" sz="1600">
                <a:latin typeface="宋体" pitchFamily="2" charset="-122"/>
              </a:rPr>
              <a:t>、</a:t>
            </a:r>
            <a:r>
              <a:rPr lang="en-US" altLang="zh-CN" sz="1600">
                <a:latin typeface="宋体" pitchFamily="2" charset="-122"/>
              </a:rPr>
              <a:t>XVGA</a:t>
            </a:r>
            <a:endParaRPr lang="zh-CN" altLang="zh-CN" sz="1600">
              <a:latin typeface="宋体" pitchFamily="2" charset="-122"/>
            </a:endParaRPr>
          </a:p>
          <a:p>
            <a:pPr eaLnBrk="1" hangingPunct="1">
              <a:lnSpc>
                <a:spcPct val="130000"/>
              </a:lnSpc>
            </a:pPr>
            <a:r>
              <a:rPr lang="zh-CN" altLang="zh-CN" sz="1600">
                <a:latin typeface="宋体" pitchFamily="2" charset="-122"/>
              </a:rPr>
              <a:t>视频输出</a:t>
            </a:r>
            <a:r>
              <a:rPr lang="en-US" altLang="zh-CN" sz="1600">
                <a:latin typeface="宋体" pitchFamily="2" charset="-122"/>
              </a:rPr>
              <a:t> 	 14</a:t>
            </a:r>
            <a:r>
              <a:rPr lang="zh-CN" altLang="zh-CN" sz="1600">
                <a:latin typeface="宋体" pitchFamily="2" charset="-122"/>
              </a:rPr>
              <a:t>路</a:t>
            </a:r>
            <a:r>
              <a:rPr lang="en-US" altLang="zh-CN" sz="1600">
                <a:latin typeface="宋体" pitchFamily="2" charset="-122"/>
              </a:rPr>
              <a:t>DVI </a:t>
            </a:r>
            <a:endParaRPr lang="zh-CN" altLang="zh-CN" sz="1600">
              <a:latin typeface="宋体" pitchFamily="2" charset="-122"/>
            </a:endParaRPr>
          </a:p>
          <a:p>
            <a:pPr eaLnBrk="1" hangingPunct="1">
              <a:lnSpc>
                <a:spcPct val="130000"/>
              </a:lnSpc>
            </a:pPr>
            <a:r>
              <a:rPr lang="zh-CN" altLang="zh-CN" sz="1600">
                <a:latin typeface="宋体" pitchFamily="2" charset="-122"/>
              </a:rPr>
              <a:t>分</a:t>
            </a:r>
            <a:r>
              <a:rPr lang="zh-CN" altLang="en-US" sz="1600">
                <a:latin typeface="宋体" pitchFamily="2" charset="-122"/>
              </a:rPr>
              <a:t>辨</a:t>
            </a:r>
            <a:r>
              <a:rPr lang="zh-CN" altLang="zh-CN" sz="1600">
                <a:latin typeface="宋体" pitchFamily="2" charset="-122"/>
              </a:rPr>
              <a:t>率</a:t>
            </a:r>
            <a:r>
              <a:rPr lang="en-US" altLang="zh-CN" sz="1600">
                <a:latin typeface="宋体" pitchFamily="2" charset="-122"/>
              </a:rPr>
              <a:t> 	          1024</a:t>
            </a:r>
            <a:r>
              <a:rPr lang="zh-CN" altLang="zh-CN" sz="1600">
                <a:latin typeface="宋体" pitchFamily="2" charset="-122"/>
              </a:rPr>
              <a:t>×</a:t>
            </a:r>
            <a:r>
              <a:rPr lang="en-US" altLang="zh-CN" sz="1600">
                <a:latin typeface="宋体" pitchFamily="2" charset="-122"/>
              </a:rPr>
              <a:t>768</a:t>
            </a:r>
            <a:r>
              <a:rPr lang="zh-CN" altLang="zh-CN" sz="1600">
                <a:latin typeface="宋体" pitchFamily="2" charset="-122"/>
              </a:rPr>
              <a:t>、</a:t>
            </a:r>
            <a:r>
              <a:rPr lang="en-US" altLang="zh-CN" sz="1600">
                <a:latin typeface="宋体" pitchFamily="2" charset="-122"/>
              </a:rPr>
              <a:t>1280</a:t>
            </a:r>
            <a:r>
              <a:rPr lang="zh-CN" altLang="zh-CN" sz="1600">
                <a:latin typeface="宋体" pitchFamily="2" charset="-122"/>
              </a:rPr>
              <a:t>×</a:t>
            </a:r>
            <a:r>
              <a:rPr lang="en-US" altLang="zh-CN" sz="1600">
                <a:latin typeface="宋体" pitchFamily="2" charset="-122"/>
              </a:rPr>
              <a:t>720</a:t>
            </a:r>
            <a:r>
              <a:rPr lang="zh-CN" altLang="zh-CN" sz="1600">
                <a:latin typeface="宋体" pitchFamily="2" charset="-122"/>
              </a:rPr>
              <a:t>、</a:t>
            </a:r>
            <a:r>
              <a:rPr lang="en-US" altLang="zh-CN" sz="1600">
                <a:latin typeface="宋体" pitchFamily="2" charset="-122"/>
              </a:rPr>
              <a:t>1600</a:t>
            </a:r>
            <a:r>
              <a:rPr lang="zh-CN" altLang="zh-CN" sz="1600">
                <a:latin typeface="宋体" pitchFamily="2" charset="-122"/>
              </a:rPr>
              <a:t>×</a:t>
            </a:r>
            <a:r>
              <a:rPr lang="en-US" altLang="zh-CN" sz="1600">
                <a:latin typeface="宋体" pitchFamily="2" charset="-122"/>
              </a:rPr>
              <a:t>1200</a:t>
            </a:r>
            <a:r>
              <a:rPr lang="zh-CN" altLang="zh-CN" sz="1600">
                <a:latin typeface="宋体" pitchFamily="2" charset="-122"/>
              </a:rPr>
              <a:t>、</a:t>
            </a:r>
            <a:r>
              <a:rPr lang="en-US" altLang="zh-CN" sz="1600">
                <a:latin typeface="宋体" pitchFamily="2" charset="-122"/>
              </a:rPr>
              <a:t>1920</a:t>
            </a:r>
            <a:r>
              <a:rPr lang="zh-CN" altLang="zh-CN" sz="1600">
                <a:latin typeface="宋体" pitchFamily="2" charset="-122"/>
              </a:rPr>
              <a:t>×</a:t>
            </a:r>
            <a:r>
              <a:rPr lang="en-US" altLang="zh-CN" sz="1600">
                <a:latin typeface="宋体" pitchFamily="2" charset="-122"/>
              </a:rPr>
              <a:t>1080          </a:t>
            </a:r>
            <a:endParaRPr lang="zh-CN" altLang="zh-CN" sz="1600">
              <a:latin typeface="宋体" pitchFamily="2" charset="-122"/>
            </a:endParaRPr>
          </a:p>
          <a:p>
            <a:pPr eaLnBrk="1" hangingPunct="1">
              <a:lnSpc>
                <a:spcPct val="130000"/>
              </a:lnSpc>
            </a:pPr>
            <a:r>
              <a:rPr lang="zh-CN" altLang="zh-CN" sz="1600">
                <a:latin typeface="宋体" pitchFamily="2" charset="-122"/>
              </a:rPr>
              <a:t>带宽范围</a:t>
            </a:r>
            <a:r>
              <a:rPr lang="en-US" altLang="zh-CN" sz="1600">
                <a:latin typeface="宋体" pitchFamily="2" charset="-122"/>
              </a:rPr>
              <a:t> 	 128K-10M </a:t>
            </a:r>
            <a:endParaRPr lang="zh-CN" altLang="zh-CN" sz="1600">
              <a:latin typeface="宋体" pitchFamily="2" charset="-122"/>
            </a:endParaRPr>
          </a:p>
          <a:p>
            <a:pPr eaLnBrk="1" hangingPunct="1">
              <a:lnSpc>
                <a:spcPct val="130000"/>
              </a:lnSpc>
            </a:pPr>
            <a:r>
              <a:rPr lang="zh-CN" altLang="zh-CN" sz="1600">
                <a:latin typeface="宋体" pitchFamily="2" charset="-122"/>
              </a:rPr>
              <a:t>网络接口</a:t>
            </a:r>
            <a:r>
              <a:rPr lang="en-US" altLang="zh-CN" sz="1600">
                <a:latin typeface="宋体" pitchFamily="2" charset="-122"/>
              </a:rPr>
              <a:t>   	 10/100/1000M</a:t>
            </a:r>
            <a:r>
              <a:rPr lang="zh-CN" altLang="zh-CN" sz="1600">
                <a:latin typeface="宋体" pitchFamily="2" charset="-122"/>
              </a:rPr>
              <a:t>自适应×</a:t>
            </a:r>
            <a:r>
              <a:rPr lang="en-US" altLang="zh-CN" sz="1600">
                <a:latin typeface="宋体" pitchFamily="2" charset="-122"/>
              </a:rPr>
              <a:t>2 </a:t>
            </a:r>
            <a:endParaRPr lang="zh-CN" altLang="zh-CN" sz="1600">
              <a:latin typeface="宋体" pitchFamily="2" charset="-122"/>
            </a:endParaRPr>
          </a:p>
          <a:p>
            <a:pPr eaLnBrk="1" hangingPunct="1">
              <a:lnSpc>
                <a:spcPct val="130000"/>
              </a:lnSpc>
            </a:pPr>
            <a:r>
              <a:rPr lang="zh-CN" altLang="zh-CN" sz="1600">
                <a:latin typeface="宋体" pitchFamily="2" charset="-122"/>
              </a:rPr>
              <a:t>控制方式</a:t>
            </a:r>
            <a:r>
              <a:rPr lang="en-US" altLang="zh-CN" sz="1600">
                <a:latin typeface="宋体" pitchFamily="2" charset="-122"/>
              </a:rPr>
              <a:t> 	 Web</a:t>
            </a:r>
            <a:r>
              <a:rPr lang="zh-CN" altLang="zh-CN" sz="1600">
                <a:latin typeface="宋体" pitchFamily="2" charset="-122"/>
              </a:rPr>
              <a:t>浏览器</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扩容能力</a:t>
            </a:r>
            <a:r>
              <a:rPr lang="en-US" altLang="zh-CN" sz="1600">
                <a:latin typeface="宋体" pitchFamily="2" charset="-122"/>
              </a:rPr>
              <a:t>   	 </a:t>
            </a:r>
            <a:r>
              <a:rPr lang="zh-CN" altLang="zh-CN" sz="1600">
                <a:latin typeface="宋体" pitchFamily="2" charset="-122"/>
              </a:rPr>
              <a:t>可多台堆叠</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支持系统</a:t>
            </a:r>
            <a:r>
              <a:rPr lang="en-US" altLang="zh-CN" sz="1600">
                <a:latin typeface="宋体" pitchFamily="2" charset="-122"/>
              </a:rPr>
              <a:t>   	 </a:t>
            </a:r>
            <a:r>
              <a:rPr lang="zh-CN" altLang="zh-CN" sz="1600">
                <a:latin typeface="宋体" pitchFamily="2" charset="-122"/>
              </a:rPr>
              <a:t>所有符合</a:t>
            </a:r>
            <a:r>
              <a:rPr lang="en-US" altLang="zh-CN" sz="1600">
                <a:latin typeface="宋体" pitchFamily="2" charset="-122"/>
              </a:rPr>
              <a:t>H.323</a:t>
            </a:r>
            <a:r>
              <a:rPr lang="zh-CN" altLang="zh-CN" sz="1600">
                <a:latin typeface="宋体" pitchFamily="2" charset="-122"/>
              </a:rPr>
              <a:t>、</a:t>
            </a:r>
            <a:r>
              <a:rPr lang="en-US" altLang="zh-CN" sz="1600">
                <a:latin typeface="宋体" pitchFamily="2" charset="-122"/>
              </a:rPr>
              <a:t>SIP</a:t>
            </a:r>
            <a:r>
              <a:rPr lang="zh-CN" altLang="zh-CN" sz="1600">
                <a:latin typeface="宋体" pitchFamily="2" charset="-122"/>
              </a:rPr>
              <a:t>标准系统</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体积</a:t>
            </a:r>
            <a:r>
              <a:rPr lang="en-US" altLang="zh-CN" sz="1600">
                <a:latin typeface="宋体" pitchFamily="2" charset="-122"/>
              </a:rPr>
              <a:t>  	          500mm</a:t>
            </a:r>
            <a:r>
              <a:rPr lang="zh-CN" altLang="zh-CN" sz="1600">
                <a:latin typeface="宋体" pitchFamily="2" charset="-122"/>
              </a:rPr>
              <a:t>×</a:t>
            </a:r>
            <a:r>
              <a:rPr lang="en-US" altLang="zh-CN" sz="1600">
                <a:latin typeface="宋体" pitchFamily="2" charset="-122"/>
              </a:rPr>
              <a:t>430mm</a:t>
            </a:r>
            <a:r>
              <a:rPr lang="zh-CN" altLang="zh-CN" sz="1600">
                <a:latin typeface="宋体" pitchFamily="2" charset="-122"/>
              </a:rPr>
              <a:t>×</a:t>
            </a:r>
            <a:r>
              <a:rPr lang="en-US" altLang="zh-CN" sz="1600">
                <a:latin typeface="宋体" pitchFamily="2" charset="-122"/>
              </a:rPr>
              <a:t>132mm </a:t>
            </a:r>
            <a:endParaRPr lang="zh-CN" altLang="zh-CN" sz="1600">
              <a:latin typeface="宋体" pitchFamily="2" charset="-122"/>
            </a:endParaRPr>
          </a:p>
          <a:p>
            <a:pPr eaLnBrk="1" hangingPunct="1">
              <a:lnSpc>
                <a:spcPct val="130000"/>
              </a:lnSpc>
            </a:pPr>
            <a:r>
              <a:rPr lang="zh-CN" altLang="zh-CN" sz="1600">
                <a:latin typeface="宋体" pitchFamily="2" charset="-122"/>
              </a:rPr>
              <a:t>重量 </a:t>
            </a:r>
            <a:r>
              <a:rPr lang="en-US" altLang="zh-CN" sz="1600">
                <a:latin typeface="宋体" pitchFamily="2" charset="-122"/>
              </a:rPr>
              <a:t>	          8Kg </a:t>
            </a:r>
            <a:endParaRPr lang="zh-CN" altLang="zh-CN" sz="1600">
              <a:latin typeface="宋体" pitchFamily="2" charset="-122"/>
            </a:endParaRPr>
          </a:p>
          <a:p>
            <a:pPr eaLnBrk="1" hangingPunct="1">
              <a:lnSpc>
                <a:spcPct val="130000"/>
              </a:lnSpc>
            </a:pPr>
            <a:r>
              <a:rPr lang="zh-CN" altLang="zh-CN" sz="1600">
                <a:latin typeface="宋体" pitchFamily="2" charset="-122"/>
              </a:rPr>
              <a:t>工作温度</a:t>
            </a:r>
            <a:r>
              <a:rPr lang="en-US" altLang="zh-CN" sz="1600">
                <a:latin typeface="宋体" pitchFamily="2" charset="-122"/>
              </a:rPr>
              <a:t>   	 -20</a:t>
            </a:r>
            <a:r>
              <a:rPr lang="zh-CN" altLang="zh-CN" sz="1600">
                <a:latin typeface="宋体" pitchFamily="2" charset="-122"/>
              </a:rPr>
              <a:t>℃～</a:t>
            </a:r>
            <a:r>
              <a:rPr lang="en-US" altLang="zh-CN" sz="1600">
                <a:latin typeface="宋体" pitchFamily="2" charset="-122"/>
              </a:rPr>
              <a:t>40</a:t>
            </a:r>
            <a:r>
              <a:rPr lang="zh-CN" altLang="zh-CN" sz="1600">
                <a:latin typeface="宋体" pitchFamily="2" charset="-122"/>
              </a:rPr>
              <a:t>℃</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工作湿度</a:t>
            </a:r>
            <a:r>
              <a:rPr lang="en-US" altLang="zh-CN" sz="1600">
                <a:latin typeface="宋体" pitchFamily="2" charset="-122"/>
              </a:rPr>
              <a:t> 	 30%</a:t>
            </a:r>
            <a:r>
              <a:rPr lang="zh-CN" altLang="zh-CN" sz="1600">
                <a:latin typeface="宋体" pitchFamily="2" charset="-122"/>
              </a:rPr>
              <a:t>～</a:t>
            </a:r>
            <a:r>
              <a:rPr lang="en-US" altLang="zh-CN" sz="1600">
                <a:latin typeface="宋体" pitchFamily="2" charset="-122"/>
              </a:rPr>
              <a:t>90%</a:t>
            </a:r>
            <a:r>
              <a:rPr lang="zh-CN" altLang="zh-CN" sz="1600">
                <a:latin typeface="宋体" pitchFamily="2" charset="-122"/>
              </a:rPr>
              <a:t>非凝结</a:t>
            </a:r>
            <a:r>
              <a:rPr lang="en-US" altLang="zh-CN" sz="1600">
                <a:latin typeface="宋体" pitchFamily="2" charset="-122"/>
              </a:rPr>
              <a:t> </a:t>
            </a:r>
            <a:endParaRPr lang="zh-CN" altLang="zh-CN" sz="1600">
              <a:latin typeface="宋体" pitchFamily="2" charset="-122"/>
            </a:endParaRPr>
          </a:p>
          <a:p>
            <a:pPr eaLnBrk="1" hangingPunct="1">
              <a:lnSpc>
                <a:spcPct val="130000"/>
              </a:lnSpc>
            </a:pPr>
            <a:r>
              <a:rPr lang="zh-CN" altLang="zh-CN" sz="1600">
                <a:latin typeface="宋体" pitchFamily="2" charset="-122"/>
              </a:rPr>
              <a:t>电源</a:t>
            </a:r>
            <a:r>
              <a:rPr lang="en-US" altLang="zh-CN" sz="1600">
                <a:latin typeface="宋体" pitchFamily="2" charset="-122"/>
              </a:rPr>
              <a:t>   	          </a:t>
            </a:r>
            <a:r>
              <a:rPr lang="zh-CN" altLang="zh-CN" sz="1600">
                <a:latin typeface="宋体" pitchFamily="2" charset="-122"/>
              </a:rPr>
              <a:t>交流</a:t>
            </a:r>
            <a:r>
              <a:rPr lang="en-US" altLang="zh-CN" sz="1600">
                <a:latin typeface="宋体" pitchFamily="2" charset="-122"/>
              </a:rPr>
              <a:t>110V</a:t>
            </a:r>
            <a:r>
              <a:rPr lang="zh-CN" altLang="zh-CN" sz="1600">
                <a:latin typeface="宋体" pitchFamily="2" charset="-122"/>
              </a:rPr>
              <a:t>～</a:t>
            </a:r>
            <a:r>
              <a:rPr lang="en-US" altLang="zh-CN" sz="1600">
                <a:latin typeface="宋体" pitchFamily="2" charset="-122"/>
              </a:rPr>
              <a:t>240V</a:t>
            </a:r>
            <a:r>
              <a:rPr lang="zh-CN" altLang="zh-CN" sz="1600">
                <a:latin typeface="宋体" pitchFamily="2" charset="-122"/>
              </a:rPr>
              <a:t>，</a:t>
            </a:r>
            <a:r>
              <a:rPr lang="en-US" altLang="zh-CN" sz="1600">
                <a:latin typeface="宋体" pitchFamily="2" charset="-122"/>
              </a:rPr>
              <a:t>50/60Hz </a:t>
            </a:r>
            <a:endParaRPr lang="zh-CN" altLang="zh-CN" sz="1600">
              <a:latin typeface="宋体" pitchFamily="2" charset="-122"/>
            </a:endParaRPr>
          </a:p>
          <a:p>
            <a:pPr eaLnBrk="1" hangingPunct="1">
              <a:lnSpc>
                <a:spcPct val="130000"/>
              </a:lnSpc>
            </a:pPr>
            <a:r>
              <a:rPr lang="zh-CN" altLang="zh-CN" sz="1600">
                <a:latin typeface="宋体" pitchFamily="2" charset="-122"/>
              </a:rPr>
              <a:t>最大功率</a:t>
            </a:r>
            <a:r>
              <a:rPr lang="en-US" altLang="zh-CN" sz="1600">
                <a:latin typeface="宋体" pitchFamily="2" charset="-122"/>
              </a:rPr>
              <a:t>  	 200W</a:t>
            </a:r>
            <a:endParaRPr lang="zh-CN" altLang="zh-CN" sz="1600">
              <a:latin typeface="宋体" pitchFamily="2" charset="-122"/>
            </a:endParaRPr>
          </a:p>
          <a:p>
            <a:pPr eaLnBrk="1" hangingPunct="1"/>
            <a:endParaRPr lang="zh-CN" altLang="en-US">
              <a:latin typeface="Constantia" pitchFamily="18" charset="0"/>
            </a:endParaRPr>
          </a:p>
        </p:txBody>
      </p:sp>
      <p:sp>
        <p:nvSpPr>
          <p:cNvPr id="3" name="TextBox 2"/>
          <p:cNvSpPr txBox="1"/>
          <p:nvPr/>
        </p:nvSpPr>
        <p:spPr>
          <a:xfrm>
            <a:off x="755650" y="708025"/>
            <a:ext cx="1206500" cy="396875"/>
          </a:xfrm>
          <a:prstGeom prst="rect">
            <a:avLst/>
          </a:prstGeom>
          <a:noFill/>
        </p:spPr>
        <p:txBody>
          <a:bodyPr wrap="none">
            <a:spAutoFit/>
          </a:bodyPr>
          <a:lstStyle/>
          <a:p>
            <a:pPr fontAlgn="auto">
              <a:spcBef>
                <a:spcPts val="0"/>
              </a:spcBef>
              <a:spcAft>
                <a:spcPts val="0"/>
              </a:spcAft>
              <a:defRPr/>
            </a:pPr>
            <a:r>
              <a:rPr lang="zh-CN" altLang="en-US" sz="2000" b="1" dirty="0">
                <a:latin typeface="+mn-ea"/>
                <a:ea typeface="+mn-ea"/>
              </a:rPr>
              <a:t>技术参数</a:t>
            </a:r>
          </a:p>
        </p:txBody>
      </p:sp>
    </p:spTree>
    <p:extLst>
      <p:ext uri="{BB962C8B-B14F-4D97-AF65-F5344CB8AC3E}">
        <p14:creationId xmlns:p14="http://schemas.microsoft.com/office/powerpoint/2010/main" val="2560869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矩形 1"/>
          <p:cNvSpPr>
            <a:spLocks noChangeArrowheads="1"/>
          </p:cNvSpPr>
          <p:nvPr/>
        </p:nvSpPr>
        <p:spPr bwMode="auto">
          <a:xfrm>
            <a:off x="539750" y="836613"/>
            <a:ext cx="3097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latin typeface="宋体" pitchFamily="2" charset="-122"/>
              </a:rPr>
              <a:t>三、</a:t>
            </a:r>
            <a:r>
              <a:rPr lang="en-US" altLang="zh-CN" sz="2400" b="1">
                <a:latin typeface="宋体" pitchFamily="2" charset="-122"/>
              </a:rPr>
              <a:t>TPS</a:t>
            </a:r>
            <a:r>
              <a:rPr lang="zh-CN" altLang="en-US" sz="2400" b="1">
                <a:latin typeface="宋体" pitchFamily="2" charset="-122"/>
              </a:rPr>
              <a:t>网真处理系统</a:t>
            </a:r>
          </a:p>
        </p:txBody>
      </p:sp>
      <p:sp>
        <p:nvSpPr>
          <p:cNvPr id="33795" name="矩形 2"/>
          <p:cNvSpPr>
            <a:spLocks noChangeArrowheads="1"/>
          </p:cNvSpPr>
          <p:nvPr/>
        </p:nvSpPr>
        <p:spPr bwMode="auto">
          <a:xfrm>
            <a:off x="684213" y="2349500"/>
            <a:ext cx="7920037"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sz="1600">
                <a:latin typeface="宋体" pitchFamily="2" charset="-122"/>
              </a:rPr>
              <a:t>    BIT@LINK  TPS</a:t>
            </a:r>
            <a:r>
              <a:rPr lang="zh-CN" altLang="en-US" sz="1600">
                <a:latin typeface="宋体" pitchFamily="2" charset="-122"/>
              </a:rPr>
              <a:t>系列是一款自主研发的高清级网真处理设备，兼容了所有符合</a:t>
            </a:r>
            <a:r>
              <a:rPr lang="en-US" altLang="zh-CN" sz="1600">
                <a:latin typeface="宋体" pitchFamily="2" charset="-122"/>
              </a:rPr>
              <a:t>H.323</a:t>
            </a:r>
            <a:r>
              <a:rPr lang="zh-CN" altLang="en-US" sz="1600">
                <a:latin typeface="宋体" pitchFamily="2" charset="-122"/>
              </a:rPr>
              <a:t>、</a:t>
            </a:r>
            <a:r>
              <a:rPr lang="en-US" altLang="zh-CN" sz="1600">
                <a:latin typeface="宋体" pitchFamily="2" charset="-122"/>
              </a:rPr>
              <a:t>SIP</a:t>
            </a:r>
            <a:r>
              <a:rPr lang="zh-CN" altLang="en-US" sz="1600">
                <a:latin typeface="宋体" pitchFamily="2" charset="-122"/>
              </a:rPr>
              <a:t>通讯协议标准的视频系统，支持所有</a:t>
            </a:r>
            <a:r>
              <a:rPr lang="en-US" altLang="zh-CN" sz="1600">
                <a:latin typeface="宋体" pitchFamily="2" charset="-122"/>
              </a:rPr>
              <a:t>H.264</a:t>
            </a:r>
            <a:r>
              <a:rPr lang="zh-CN" altLang="en-US" sz="1600">
                <a:latin typeface="宋体" pitchFamily="2" charset="-122"/>
              </a:rPr>
              <a:t>和</a:t>
            </a:r>
            <a:r>
              <a:rPr lang="en-US" altLang="zh-CN" sz="1600">
                <a:latin typeface="宋体" pitchFamily="2" charset="-122"/>
              </a:rPr>
              <a:t>mpeg</a:t>
            </a:r>
            <a:r>
              <a:rPr lang="zh-CN" altLang="en-US" sz="1600">
                <a:latin typeface="宋体" pitchFamily="2" charset="-122"/>
              </a:rPr>
              <a:t>编码的视频系统，可以配合目前市面上主流的视频会议终端（</a:t>
            </a:r>
            <a:r>
              <a:rPr lang="en-US" altLang="zh-CN" sz="1600">
                <a:latin typeface="宋体" pitchFamily="2" charset="-122"/>
              </a:rPr>
              <a:t>TENDBERG</a:t>
            </a:r>
            <a:r>
              <a:rPr lang="zh-CN" altLang="en-US" sz="1600">
                <a:latin typeface="宋体" pitchFamily="2" charset="-122"/>
              </a:rPr>
              <a:t>、</a:t>
            </a:r>
            <a:r>
              <a:rPr lang="en-US" altLang="zh-CN" sz="1600">
                <a:latin typeface="宋体" pitchFamily="2" charset="-122"/>
              </a:rPr>
              <a:t>POLYCOM</a:t>
            </a:r>
            <a:r>
              <a:rPr lang="zh-CN" altLang="en-US" sz="1600">
                <a:latin typeface="宋体" pitchFamily="2" charset="-122"/>
              </a:rPr>
              <a:t>、</a:t>
            </a:r>
            <a:r>
              <a:rPr lang="en-US" altLang="zh-CN" sz="1600">
                <a:latin typeface="宋体" pitchFamily="2" charset="-122"/>
              </a:rPr>
              <a:t>RADVISON</a:t>
            </a:r>
            <a:r>
              <a:rPr lang="zh-CN" altLang="en-US" sz="1600">
                <a:latin typeface="宋体" pitchFamily="2" charset="-122"/>
              </a:rPr>
              <a:t>、中兴、华为等）组建网真会议系统，也可以用</a:t>
            </a:r>
            <a:r>
              <a:rPr lang="en-US" altLang="zh-CN" sz="1600">
                <a:latin typeface="宋体" pitchFamily="2" charset="-122"/>
              </a:rPr>
              <a:t>BIT@LINK AVES </a:t>
            </a:r>
            <a:r>
              <a:rPr lang="zh-CN" altLang="en-US" sz="1600">
                <a:latin typeface="宋体" pitchFamily="2" charset="-122"/>
              </a:rPr>
              <a:t>编码器来组建网真会议系统。安装集成简单，提供</a:t>
            </a:r>
            <a:r>
              <a:rPr lang="en-US" altLang="zh-CN" sz="1600">
                <a:latin typeface="宋体" pitchFamily="2" charset="-122"/>
              </a:rPr>
              <a:t>4</a:t>
            </a:r>
            <a:r>
              <a:rPr lang="zh-CN" altLang="en-US" sz="1600">
                <a:latin typeface="宋体" pitchFamily="2" charset="-122"/>
              </a:rPr>
              <a:t>路</a:t>
            </a:r>
            <a:r>
              <a:rPr lang="en-US" altLang="zh-CN" sz="1600">
                <a:latin typeface="宋体" pitchFamily="2" charset="-122"/>
              </a:rPr>
              <a:t>DVI</a:t>
            </a:r>
            <a:r>
              <a:rPr lang="zh-CN" altLang="en-US" sz="1600">
                <a:latin typeface="宋体" pitchFamily="2" charset="-122"/>
              </a:rPr>
              <a:t>输出，每路输出最高可达到</a:t>
            </a:r>
            <a:r>
              <a:rPr lang="en-US" altLang="zh-CN" sz="1600">
                <a:latin typeface="宋体" pitchFamily="2" charset="-122"/>
              </a:rPr>
              <a:t>1920X1080</a:t>
            </a:r>
            <a:r>
              <a:rPr lang="zh-CN" altLang="en-US" sz="1600">
                <a:latin typeface="宋体" pitchFamily="2" charset="-122"/>
              </a:rPr>
              <a:t>的高清分辨率。可连接到具有</a:t>
            </a:r>
            <a:r>
              <a:rPr lang="en-US" altLang="zh-CN" sz="1600">
                <a:latin typeface="宋体" pitchFamily="2" charset="-122"/>
              </a:rPr>
              <a:t>DVI/HDMI</a:t>
            </a:r>
            <a:r>
              <a:rPr lang="zh-CN" altLang="en-US" sz="1600">
                <a:latin typeface="宋体" pitchFamily="2" charset="-122"/>
              </a:rPr>
              <a:t>接口的液晶电视机、显示器等多种高清显示设备上，每个画面的帧率为</a:t>
            </a:r>
            <a:r>
              <a:rPr lang="en-US" altLang="zh-CN" sz="1600">
                <a:latin typeface="宋体" pitchFamily="2" charset="-122"/>
              </a:rPr>
              <a:t>30-60</a:t>
            </a:r>
            <a:r>
              <a:rPr lang="zh-CN" altLang="en-US" sz="1600">
                <a:latin typeface="宋体" pitchFamily="2" charset="-122"/>
              </a:rPr>
              <a:t>帧</a:t>
            </a:r>
            <a:r>
              <a:rPr lang="en-US" altLang="zh-CN" sz="1600">
                <a:latin typeface="宋体" pitchFamily="2" charset="-122"/>
              </a:rPr>
              <a:t>/</a:t>
            </a:r>
            <a:r>
              <a:rPr lang="zh-CN" altLang="en-US" sz="1600">
                <a:latin typeface="宋体" pitchFamily="2" charset="-122"/>
              </a:rPr>
              <a:t>秒。</a:t>
            </a:r>
            <a:r>
              <a:rPr lang="en-US" altLang="zh-CN" sz="1600">
                <a:latin typeface="宋体" pitchFamily="2" charset="-122"/>
              </a:rPr>
              <a:t>1-3</a:t>
            </a:r>
            <a:r>
              <a:rPr lang="zh-CN" altLang="en-US" sz="1600">
                <a:latin typeface="宋体" pitchFamily="2" charset="-122"/>
              </a:rPr>
              <a:t>路是输出网真视频信号，第</a:t>
            </a:r>
            <a:r>
              <a:rPr lang="en-US" altLang="zh-CN" sz="1600">
                <a:latin typeface="宋体" pitchFamily="2" charset="-122"/>
              </a:rPr>
              <a:t>4</a:t>
            </a:r>
            <a:r>
              <a:rPr lang="zh-CN" altLang="en-US" sz="1600">
                <a:latin typeface="宋体" pitchFamily="2" charset="-122"/>
              </a:rPr>
              <a:t>路是输出双流信号。</a:t>
            </a:r>
          </a:p>
        </p:txBody>
      </p:sp>
      <p:pic>
        <p:nvPicPr>
          <p:cNvPr id="337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9725" y="812800"/>
            <a:ext cx="1997075"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764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1"/>
          <p:cNvSpPr/>
          <p:nvPr/>
        </p:nvSpPr>
        <p:spPr>
          <a:xfrm>
            <a:off x="1258888" y="1484313"/>
            <a:ext cx="6553200" cy="2659062"/>
          </a:xfrm>
          <a:prstGeom prst="rect">
            <a:avLst/>
          </a:prstGeom>
        </p:spPr>
        <p:txBody>
          <a:bodyPr>
            <a:spAutoFit/>
          </a:bodyPr>
          <a:lstStyle/>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标准</a:t>
            </a:r>
            <a:r>
              <a:rPr lang="en-US" altLang="zh-CN" sz="1600" dirty="0">
                <a:latin typeface="+mn-ea"/>
                <a:ea typeface="+mn-ea"/>
              </a:rPr>
              <a:t>3U</a:t>
            </a:r>
            <a:r>
              <a:rPr lang="zh-CN" altLang="en-US" sz="1600" dirty="0">
                <a:latin typeface="+mn-ea"/>
                <a:ea typeface="+mn-ea"/>
              </a:rPr>
              <a:t>硬件设备，可上机架。</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硬件集成、嵌入式系统。</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最大支持</a:t>
            </a:r>
            <a:r>
              <a:rPr lang="en-US" altLang="zh-CN" sz="1600" dirty="0">
                <a:latin typeface="+mn-ea"/>
                <a:ea typeface="+mn-ea"/>
              </a:rPr>
              <a:t>20</a:t>
            </a:r>
            <a:r>
              <a:rPr lang="zh-CN" altLang="en-US" sz="1600" dirty="0">
                <a:latin typeface="+mn-ea"/>
                <a:ea typeface="+mn-ea"/>
              </a:rPr>
              <a:t>路</a:t>
            </a:r>
            <a:r>
              <a:rPr lang="en-US" altLang="zh-CN" sz="1600" dirty="0">
                <a:latin typeface="+mn-ea"/>
                <a:ea typeface="+mn-ea"/>
              </a:rPr>
              <a:t>1080P</a:t>
            </a:r>
            <a:r>
              <a:rPr lang="zh-CN" altLang="en-US" sz="1600" dirty="0">
                <a:latin typeface="+mn-ea"/>
                <a:ea typeface="+mn-ea"/>
              </a:rPr>
              <a:t>解码。</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每路支持最高码率</a:t>
            </a:r>
            <a:r>
              <a:rPr lang="en-US" altLang="zh-CN" sz="1600" dirty="0">
                <a:latin typeface="+mn-ea"/>
                <a:ea typeface="+mn-ea"/>
              </a:rPr>
              <a:t>15Mbps H.264</a:t>
            </a:r>
            <a:r>
              <a:rPr lang="zh-CN" altLang="en-US" sz="1600" dirty="0">
                <a:latin typeface="+mn-ea"/>
                <a:ea typeface="+mn-ea"/>
              </a:rPr>
              <a:t>编码的视频解码。</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良好的兼容性，完全兼容各种</a:t>
            </a:r>
            <a:r>
              <a:rPr lang="en-US" altLang="zh-CN" sz="1600" dirty="0">
                <a:latin typeface="+mn-ea"/>
                <a:ea typeface="+mn-ea"/>
              </a:rPr>
              <a:t>H.323</a:t>
            </a:r>
            <a:r>
              <a:rPr lang="zh-CN" altLang="en-US" sz="1600" dirty="0">
                <a:latin typeface="+mn-ea"/>
                <a:ea typeface="+mn-ea"/>
              </a:rPr>
              <a:t>、</a:t>
            </a:r>
            <a:r>
              <a:rPr lang="en-US" altLang="zh-CN" sz="1600" dirty="0">
                <a:latin typeface="+mn-ea"/>
                <a:ea typeface="+mn-ea"/>
              </a:rPr>
              <a:t>SIP</a:t>
            </a:r>
            <a:r>
              <a:rPr lang="zh-CN" altLang="en-US" sz="1600" dirty="0">
                <a:latin typeface="+mn-ea"/>
                <a:ea typeface="+mn-ea"/>
              </a:rPr>
              <a:t>通讯协议的系统，为系统提供良好的可扩展性。</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 </a:t>
            </a:r>
            <a:r>
              <a:rPr lang="en-US" altLang="zh-CN" sz="1600" dirty="0">
                <a:latin typeface="+mn-ea"/>
                <a:ea typeface="+mn-ea"/>
              </a:rPr>
              <a:t>Web</a:t>
            </a:r>
            <a:r>
              <a:rPr lang="zh-CN" altLang="en-US" sz="1600" dirty="0">
                <a:latin typeface="+mn-ea"/>
                <a:ea typeface="+mn-ea"/>
              </a:rPr>
              <a:t>页面方式管理，简单方便。</a:t>
            </a:r>
          </a:p>
        </p:txBody>
      </p:sp>
      <p:sp>
        <p:nvSpPr>
          <p:cNvPr id="34819" name="矩形 2"/>
          <p:cNvSpPr>
            <a:spLocks noChangeArrowheads="1"/>
          </p:cNvSpPr>
          <p:nvPr/>
        </p:nvSpPr>
        <p:spPr bwMode="auto">
          <a:xfrm>
            <a:off x="1258888" y="750888"/>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000000"/>
                </a:solidFill>
                <a:latin typeface="Constantia" pitchFamily="18" charset="0"/>
              </a:rPr>
              <a:t>整体设计</a:t>
            </a:r>
          </a:p>
        </p:txBody>
      </p:sp>
    </p:spTree>
    <p:extLst>
      <p:ext uri="{BB962C8B-B14F-4D97-AF65-F5344CB8AC3E}">
        <p14:creationId xmlns:p14="http://schemas.microsoft.com/office/powerpoint/2010/main" val="3831032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矩形 1"/>
          <p:cNvSpPr>
            <a:spLocks noChangeArrowheads="1"/>
          </p:cNvSpPr>
          <p:nvPr/>
        </p:nvSpPr>
        <p:spPr bwMode="auto">
          <a:xfrm>
            <a:off x="539750" y="1412875"/>
            <a:ext cx="8272463" cy="494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buClr>
                <a:schemeClr val="tx2"/>
              </a:buClr>
              <a:buSzPct val="90000"/>
              <a:buFont typeface="Wingdings" pitchFamily="2" charset="2"/>
              <a:buChar char="Ø"/>
            </a:pPr>
            <a:r>
              <a:rPr lang="zh-CN" altLang="en-US" sz="1400">
                <a:latin typeface="宋体" pitchFamily="2" charset="-122"/>
              </a:rPr>
              <a:t>安装简单，配置方便。</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设备配置可以保存在网络上的任一台计算机上，维修或更换设备时方便恢复配置。</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支持</a:t>
            </a:r>
            <a:r>
              <a:rPr lang="en-US" altLang="zh-CN" sz="1400">
                <a:latin typeface="宋体" pitchFamily="2" charset="-122"/>
              </a:rPr>
              <a:t>4</a:t>
            </a:r>
            <a:r>
              <a:rPr lang="zh-CN" altLang="en-US" sz="1400">
                <a:latin typeface="宋体" pitchFamily="2" charset="-122"/>
              </a:rPr>
              <a:t>路</a:t>
            </a:r>
            <a:r>
              <a:rPr lang="en-US" altLang="zh-CN" sz="1400">
                <a:latin typeface="宋体" pitchFamily="2" charset="-122"/>
              </a:rPr>
              <a:t>DVI</a:t>
            </a:r>
            <a:r>
              <a:rPr lang="zh-CN" altLang="en-US" sz="1400">
                <a:latin typeface="宋体" pitchFamily="2" charset="-122"/>
              </a:rPr>
              <a:t>输出。</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最大支持</a:t>
            </a:r>
            <a:r>
              <a:rPr lang="en-US" altLang="zh-CN" sz="1400">
                <a:latin typeface="宋体" pitchFamily="2" charset="-122"/>
              </a:rPr>
              <a:t>1920X1080</a:t>
            </a:r>
            <a:r>
              <a:rPr lang="zh-CN" altLang="en-US" sz="1400">
                <a:latin typeface="宋体" pitchFamily="2" charset="-122"/>
              </a:rPr>
              <a:t>高清分辨率。</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单路视频最高码率</a:t>
            </a:r>
            <a:r>
              <a:rPr lang="en-US" altLang="zh-CN" sz="1400">
                <a:latin typeface="宋体" pitchFamily="2" charset="-122"/>
              </a:rPr>
              <a:t>15Mbps</a:t>
            </a:r>
            <a:r>
              <a:rPr lang="zh-CN" altLang="en-US" sz="1400">
                <a:latin typeface="宋体" pitchFamily="2" charset="-122"/>
              </a:rPr>
              <a:t>。</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画面清晰流畅，帧率可达到</a:t>
            </a:r>
            <a:r>
              <a:rPr lang="en-US" altLang="zh-CN" sz="1400">
                <a:latin typeface="宋体" pitchFamily="2" charset="-122"/>
              </a:rPr>
              <a:t>30-60</a:t>
            </a:r>
            <a:r>
              <a:rPr lang="zh-CN" altLang="en-US" sz="1400">
                <a:latin typeface="宋体" pitchFamily="2" charset="-122"/>
              </a:rPr>
              <a:t>帧</a:t>
            </a:r>
            <a:r>
              <a:rPr lang="en-US" altLang="zh-CN" sz="1400">
                <a:latin typeface="宋体" pitchFamily="2" charset="-122"/>
              </a:rPr>
              <a:t>/</a:t>
            </a:r>
            <a:r>
              <a:rPr lang="zh-CN" altLang="en-US" sz="1400">
                <a:latin typeface="宋体" pitchFamily="2" charset="-122"/>
              </a:rPr>
              <a:t>秒。</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输出画面亮度、对比度、饱和度可自由调整，方便达到更好的视觉效果 。</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可显示各视频名称，使视频一目了然，视频名称显示位置、大小和颜色可以任意指定。</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当视频数目多于</a:t>
            </a:r>
            <a:r>
              <a:rPr lang="en-US" altLang="zh-CN" sz="1400">
                <a:latin typeface="宋体" pitchFamily="2" charset="-122"/>
              </a:rPr>
              <a:t>MVDS</a:t>
            </a:r>
            <a:r>
              <a:rPr lang="zh-CN" altLang="en-US" sz="1400">
                <a:latin typeface="宋体" pitchFamily="2" charset="-122"/>
              </a:rPr>
              <a:t>输出时，用户可采用分屏和轮询模式。</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视频源与显示设备比例</a:t>
            </a:r>
            <a:r>
              <a:rPr lang="en-US" altLang="zh-CN" sz="1400">
                <a:latin typeface="宋体" pitchFamily="2" charset="-122"/>
              </a:rPr>
              <a:t>(16</a:t>
            </a:r>
            <a:r>
              <a:rPr lang="zh-CN" altLang="en-US" sz="1400">
                <a:latin typeface="宋体" pitchFamily="2" charset="-122"/>
              </a:rPr>
              <a:t>：</a:t>
            </a:r>
            <a:r>
              <a:rPr lang="en-US" altLang="zh-CN" sz="1400">
                <a:latin typeface="宋体" pitchFamily="2" charset="-122"/>
              </a:rPr>
              <a:t>9</a:t>
            </a:r>
            <a:r>
              <a:rPr lang="zh-CN" altLang="en-US" sz="1400">
                <a:latin typeface="宋体" pitchFamily="2" charset="-122"/>
              </a:rPr>
              <a:t>或</a:t>
            </a:r>
            <a:r>
              <a:rPr lang="en-US" altLang="zh-CN" sz="1400">
                <a:latin typeface="宋体" pitchFamily="2" charset="-122"/>
              </a:rPr>
              <a:t>4</a:t>
            </a:r>
            <a:r>
              <a:rPr lang="zh-CN" altLang="en-US" sz="1400">
                <a:latin typeface="宋体" pitchFamily="2" charset="-122"/>
              </a:rPr>
              <a:t>：</a:t>
            </a:r>
            <a:r>
              <a:rPr lang="en-US" altLang="zh-CN" sz="1400">
                <a:latin typeface="宋体" pitchFamily="2" charset="-122"/>
              </a:rPr>
              <a:t>3)</a:t>
            </a:r>
            <a:r>
              <a:rPr lang="zh-CN" altLang="en-US" sz="1400">
                <a:latin typeface="宋体" pitchFamily="2" charset="-122"/>
              </a:rPr>
              <a:t>不一致时可实现充满全屏显示、保持比例有黑</a:t>
            </a:r>
          </a:p>
          <a:p>
            <a:pPr marL="285750" indent="-285750">
              <a:lnSpc>
                <a:spcPct val="120000"/>
              </a:lnSpc>
              <a:buClr>
                <a:schemeClr val="tx2"/>
              </a:buClr>
              <a:buSzPct val="90000"/>
              <a:buFont typeface="Wingdings" pitchFamily="2" charset="2"/>
              <a:buNone/>
            </a:pPr>
            <a:r>
              <a:rPr lang="zh-CN" altLang="en-US" sz="1400">
                <a:latin typeface="宋体" pitchFamily="2" charset="-122"/>
              </a:rPr>
              <a:t>   边显示、保持比例无黑边裁剪显示。</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灵活建立会议的功能。可以通过控制界面来建立网真的连接和挂断，也可以把已经参</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加网真会议的一方挂断，把未参加的一方加入到目前的网真会议中来。</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快捷的建立双流会议的功能。开会过程中，任何一方可以发双流，只要点击双流图标</a:t>
            </a:r>
          </a:p>
          <a:p>
            <a:pPr marL="285750" indent="-285750">
              <a:lnSpc>
                <a:spcPct val="120000"/>
              </a:lnSpc>
              <a:buClr>
                <a:schemeClr val="tx2"/>
              </a:buClr>
              <a:buSzPct val="90000"/>
              <a:buFont typeface="Wingdings" pitchFamily="2" charset="2"/>
              <a:buNone/>
            </a:pPr>
            <a:r>
              <a:rPr lang="zh-CN" altLang="en-US" sz="1400">
                <a:latin typeface="宋体" pitchFamily="2" charset="-122"/>
              </a:rPr>
              <a:t>   就可以发出，当其他方发双流时，当前的双流自动挂断，保证在一个网真会议中，只有一路双流图像显示。</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语音激励的网真会议功能。通过控制对方的</a:t>
            </a:r>
            <a:r>
              <a:rPr lang="en-US" altLang="zh-CN" sz="1400">
                <a:latin typeface="宋体" pitchFamily="2" charset="-122"/>
              </a:rPr>
              <a:t>MIC</a:t>
            </a:r>
            <a:r>
              <a:rPr lang="zh-CN" altLang="en-US" sz="1400">
                <a:latin typeface="宋体" pitchFamily="2" charset="-122"/>
              </a:rPr>
              <a:t>来实现语音激励的会议模式。</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无缝切换传统视频会议的功能</a:t>
            </a:r>
          </a:p>
          <a:p>
            <a:pPr marL="285750" indent="-285750">
              <a:lnSpc>
                <a:spcPct val="120000"/>
              </a:lnSpc>
              <a:buClr>
                <a:schemeClr val="tx2"/>
              </a:buClr>
              <a:buSzPct val="90000"/>
              <a:buFont typeface="Wingdings" pitchFamily="2" charset="2"/>
              <a:buChar char="Ø"/>
            </a:pPr>
            <a:r>
              <a:rPr lang="zh-CN" altLang="en-US" sz="1400">
                <a:latin typeface="宋体" pitchFamily="2" charset="-122"/>
              </a:rPr>
              <a:t>支持唇音同步调整</a:t>
            </a:r>
          </a:p>
        </p:txBody>
      </p:sp>
      <p:sp>
        <p:nvSpPr>
          <p:cNvPr id="37891" name="TextBox 2"/>
          <p:cNvSpPr txBox="1">
            <a:spLocks noChangeArrowheads="1"/>
          </p:cNvSpPr>
          <p:nvPr/>
        </p:nvSpPr>
        <p:spPr bwMode="auto">
          <a:xfrm>
            <a:off x="809625" y="728663"/>
            <a:ext cx="1206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系统功能</a:t>
            </a:r>
          </a:p>
        </p:txBody>
      </p:sp>
    </p:spTree>
    <p:extLst>
      <p:ext uri="{BB962C8B-B14F-4D97-AF65-F5344CB8AC3E}">
        <p14:creationId xmlns:p14="http://schemas.microsoft.com/office/powerpoint/2010/main" val="3671322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268413"/>
            <a:ext cx="76327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Box 1"/>
          <p:cNvSpPr txBox="1">
            <a:spLocks noChangeArrowheads="1"/>
          </p:cNvSpPr>
          <p:nvPr/>
        </p:nvSpPr>
        <p:spPr bwMode="auto">
          <a:xfrm>
            <a:off x="3495675" y="760413"/>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latin typeface="Constantia" pitchFamily="18" charset="0"/>
              </a:rPr>
              <a:t>设备连接图</a:t>
            </a:r>
          </a:p>
        </p:txBody>
      </p:sp>
    </p:spTree>
    <p:extLst>
      <p:ext uri="{BB962C8B-B14F-4D97-AF65-F5344CB8AC3E}">
        <p14:creationId xmlns:p14="http://schemas.microsoft.com/office/powerpoint/2010/main" val="3637158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1"/>
          <p:cNvSpPr/>
          <p:nvPr/>
        </p:nvSpPr>
        <p:spPr>
          <a:xfrm>
            <a:off x="468313" y="1196975"/>
            <a:ext cx="8064500" cy="4905375"/>
          </a:xfrm>
          <a:prstGeom prst="rect">
            <a:avLst/>
          </a:prstGeom>
        </p:spPr>
        <p:txBody>
          <a:bodyPr>
            <a:spAutoFit/>
          </a:bodyPr>
          <a:lstStyle/>
          <a:p>
            <a:pPr marL="285750" indent="-285750" fontAlgn="auto">
              <a:lnSpc>
                <a:spcPct val="150000"/>
              </a:lnSpc>
              <a:spcBef>
                <a:spcPts val="0"/>
              </a:spcBef>
              <a:spcAft>
                <a:spcPts val="0"/>
              </a:spcAft>
              <a:buFont typeface="Wingdings" pitchFamily="2" charset="2"/>
              <a:buChar char="u"/>
              <a:defRPr/>
            </a:pPr>
            <a:r>
              <a:rPr lang="zh-CN" altLang="en-US" dirty="0">
                <a:latin typeface="+mn-lt"/>
                <a:ea typeface="+mn-ea"/>
              </a:rPr>
              <a:t></a:t>
            </a:r>
            <a:r>
              <a:rPr lang="zh-CN" altLang="en-US" sz="1600" dirty="0">
                <a:latin typeface="+mn-ea"/>
                <a:ea typeface="+mn-ea"/>
              </a:rPr>
              <a:t>安装简单，配置方便。</a:t>
            </a:r>
            <a:endParaRPr lang="en-US" altLang="zh-CN" sz="1600" dirty="0">
              <a:latin typeface="+mn-ea"/>
              <a:ea typeface="+mn-ea"/>
            </a:endParaRPr>
          </a:p>
          <a:p>
            <a:pPr marL="285750" indent="-285750" fontAlgn="auto">
              <a:lnSpc>
                <a:spcPct val="150000"/>
              </a:lnSpc>
              <a:spcBef>
                <a:spcPts val="0"/>
              </a:spcBef>
              <a:spcAft>
                <a:spcPts val="0"/>
              </a:spcAft>
              <a:buFont typeface="Wingdings" pitchFamily="2" charset="2"/>
              <a:buChar char="u"/>
              <a:defRPr/>
            </a:pPr>
            <a:r>
              <a:rPr lang="en-US" altLang="zh-CN" sz="1600" dirty="0">
                <a:latin typeface="+mn-ea"/>
                <a:ea typeface="+mn-ea"/>
              </a:rPr>
              <a:t>  </a:t>
            </a:r>
            <a:r>
              <a:rPr lang="zh-CN" altLang="en-US" sz="1600" dirty="0">
                <a:latin typeface="+mn-ea"/>
                <a:ea typeface="+mn-ea"/>
              </a:rPr>
              <a:t>设备配置可以保存在网络上的任一台计算机上，维护设备时方便恢复配置。</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最大支持</a:t>
            </a:r>
            <a:r>
              <a:rPr lang="en-US" altLang="zh-CN" sz="1600" dirty="0">
                <a:latin typeface="+mn-ea"/>
                <a:ea typeface="+mn-ea"/>
              </a:rPr>
              <a:t>1920X1080</a:t>
            </a:r>
            <a:r>
              <a:rPr lang="zh-CN" altLang="en-US" sz="1600" dirty="0">
                <a:latin typeface="+mn-ea"/>
                <a:ea typeface="+mn-ea"/>
              </a:rPr>
              <a:t>高清分辨率。</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单路视频最高码率</a:t>
            </a:r>
            <a:r>
              <a:rPr lang="en-US" altLang="zh-CN" sz="1600" dirty="0">
                <a:latin typeface="+mn-ea"/>
                <a:ea typeface="+mn-ea"/>
              </a:rPr>
              <a:t>15Mbps</a:t>
            </a:r>
            <a:r>
              <a:rPr lang="zh-CN" altLang="en-US" sz="1600" dirty="0">
                <a:latin typeface="+mn-ea"/>
                <a:ea typeface="+mn-ea"/>
              </a:rPr>
              <a:t>。</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具有全部转发数据的功能。</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主要用于对网真视频信号的转发。</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转发效率高，转发延时小于</a:t>
            </a:r>
            <a:r>
              <a:rPr lang="en-US" altLang="zh-CN" sz="1600" dirty="0">
                <a:latin typeface="+mn-ea"/>
                <a:ea typeface="+mn-ea"/>
              </a:rPr>
              <a:t>10 </a:t>
            </a:r>
            <a:r>
              <a:rPr lang="en-US" altLang="zh-CN" sz="1600" dirty="0" err="1">
                <a:latin typeface="+mn-ea"/>
                <a:ea typeface="+mn-ea"/>
              </a:rPr>
              <a:t>ms</a:t>
            </a:r>
            <a:r>
              <a:rPr lang="zh-CN" altLang="en-US" sz="1600" dirty="0">
                <a:latin typeface="+mn-ea"/>
                <a:ea typeface="+mn-ea"/>
              </a:rPr>
              <a:t>。</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具有指定会场名的方法按需转发的功能。</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每个网卡可以即有接收功能，又有转发功能。</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通过对网卡设置来实现接收数据和转发数据分离，这样可以提高转发速率和效率。</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同样的数据可以转发给多个网真处理器。</a:t>
            </a:r>
          </a:p>
          <a:p>
            <a:pPr marL="285750" indent="-285750" fontAlgn="auto">
              <a:lnSpc>
                <a:spcPct val="150000"/>
              </a:lnSpc>
              <a:spcBef>
                <a:spcPts val="0"/>
              </a:spcBef>
              <a:spcAft>
                <a:spcPts val="0"/>
              </a:spcAft>
              <a:buFont typeface="Wingdings" pitchFamily="2" charset="2"/>
              <a:buChar char="u"/>
              <a:defRPr/>
            </a:pPr>
            <a:r>
              <a:rPr lang="zh-CN" altLang="en-US" sz="1600" dirty="0">
                <a:latin typeface="+mn-ea"/>
                <a:ea typeface="+mn-ea"/>
              </a:rPr>
              <a:t>可以配置多个网真处理器。每个网真处理器，可以按照客户的要求任意浏览其它参会的网真视频。</a:t>
            </a:r>
          </a:p>
        </p:txBody>
      </p:sp>
      <p:sp>
        <p:nvSpPr>
          <p:cNvPr id="3" name="TextBox 2"/>
          <p:cNvSpPr txBox="1"/>
          <p:nvPr/>
        </p:nvSpPr>
        <p:spPr>
          <a:xfrm>
            <a:off x="495300" y="760413"/>
            <a:ext cx="1206500" cy="396875"/>
          </a:xfrm>
          <a:prstGeom prst="rect">
            <a:avLst/>
          </a:prstGeom>
          <a:noFill/>
        </p:spPr>
        <p:txBody>
          <a:bodyPr wrap="none">
            <a:spAutoFit/>
          </a:bodyPr>
          <a:lstStyle/>
          <a:p>
            <a:pPr fontAlgn="auto">
              <a:spcBef>
                <a:spcPts val="0"/>
              </a:spcBef>
              <a:spcAft>
                <a:spcPts val="0"/>
              </a:spcAft>
              <a:defRPr/>
            </a:pPr>
            <a:r>
              <a:rPr lang="zh-CN" altLang="en-US" sz="2000" b="1" dirty="0">
                <a:latin typeface="+mn-ea"/>
                <a:ea typeface="+mn-ea"/>
              </a:rPr>
              <a:t>系统功能</a:t>
            </a:r>
          </a:p>
        </p:txBody>
      </p:sp>
    </p:spTree>
    <p:extLst>
      <p:ext uri="{BB962C8B-B14F-4D97-AF65-F5344CB8AC3E}">
        <p14:creationId xmlns:p14="http://schemas.microsoft.com/office/powerpoint/2010/main" val="3956723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矩形 1"/>
          <p:cNvSpPr>
            <a:spLocks noChangeArrowheads="1"/>
          </p:cNvSpPr>
          <p:nvPr/>
        </p:nvSpPr>
        <p:spPr bwMode="auto">
          <a:xfrm>
            <a:off x="684213" y="836613"/>
            <a:ext cx="3863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latin typeface="宋体" pitchFamily="2" charset="-122"/>
              </a:rPr>
              <a:t>六、</a:t>
            </a:r>
            <a:r>
              <a:rPr lang="en-US" altLang="zh-CN" sz="2400" b="1">
                <a:latin typeface="宋体" pitchFamily="2" charset="-122"/>
              </a:rPr>
              <a:t>AVES</a:t>
            </a:r>
            <a:r>
              <a:rPr lang="zh-CN" altLang="en-US" sz="2400" b="1">
                <a:latin typeface="宋体" pitchFamily="2" charset="-122"/>
              </a:rPr>
              <a:t>高清音视频编码器</a:t>
            </a:r>
          </a:p>
        </p:txBody>
      </p:sp>
      <p:pic>
        <p:nvPicPr>
          <p:cNvPr id="532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782638"/>
            <a:ext cx="31623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042988" y="2852738"/>
            <a:ext cx="7058025" cy="1558925"/>
          </a:xfrm>
          <a:prstGeom prst="rect">
            <a:avLst/>
          </a:prstGeom>
        </p:spPr>
        <p:txBody>
          <a:bodyPr>
            <a:spAutoFit/>
          </a:bodyPr>
          <a:lstStyle/>
          <a:p>
            <a:pPr fontAlgn="auto">
              <a:lnSpc>
                <a:spcPct val="150000"/>
              </a:lnSpc>
              <a:spcBef>
                <a:spcPts val="0"/>
              </a:spcBef>
              <a:spcAft>
                <a:spcPts val="0"/>
              </a:spcAft>
              <a:defRPr/>
            </a:pPr>
            <a:r>
              <a:rPr lang="en-US" altLang="zh-CN" sz="1600" dirty="0">
                <a:latin typeface="+mn-ea"/>
                <a:ea typeface="+mn-ea"/>
              </a:rPr>
              <a:t>    BIT@LINK  AVES</a:t>
            </a:r>
            <a:r>
              <a:rPr lang="zh-CN" altLang="en-US" sz="1600" dirty="0">
                <a:latin typeface="+mn-ea"/>
                <a:ea typeface="+mn-ea"/>
              </a:rPr>
              <a:t>系列是一款自主研发的高清级音视频编码器及网络传输设备，兼容了所有符合</a:t>
            </a:r>
            <a:r>
              <a:rPr lang="en-US" altLang="zh-CN" sz="1600" dirty="0">
                <a:latin typeface="+mn-ea"/>
                <a:ea typeface="+mn-ea"/>
              </a:rPr>
              <a:t>H.323</a:t>
            </a:r>
            <a:r>
              <a:rPr lang="zh-CN" altLang="en-US" sz="1600" dirty="0">
                <a:latin typeface="+mn-ea"/>
                <a:ea typeface="+mn-ea"/>
              </a:rPr>
              <a:t>、</a:t>
            </a:r>
            <a:r>
              <a:rPr lang="en-US" altLang="zh-CN" sz="1600" dirty="0">
                <a:latin typeface="+mn-ea"/>
                <a:ea typeface="+mn-ea"/>
              </a:rPr>
              <a:t>SIP</a:t>
            </a:r>
            <a:r>
              <a:rPr lang="zh-CN" altLang="en-US" sz="1600" dirty="0">
                <a:latin typeface="+mn-ea"/>
                <a:ea typeface="+mn-ea"/>
              </a:rPr>
              <a:t>和流媒体通讯协议标准的视频系统，支持所有</a:t>
            </a:r>
            <a:r>
              <a:rPr lang="en-US" altLang="zh-CN" sz="1600" dirty="0">
                <a:latin typeface="+mn-ea"/>
                <a:ea typeface="+mn-ea"/>
              </a:rPr>
              <a:t>H.264</a:t>
            </a:r>
            <a:r>
              <a:rPr lang="zh-CN" altLang="en-US" sz="1600" dirty="0">
                <a:latin typeface="+mn-ea"/>
                <a:ea typeface="+mn-ea"/>
              </a:rPr>
              <a:t>和</a:t>
            </a:r>
            <a:r>
              <a:rPr lang="en-US" altLang="zh-CN" sz="1600" dirty="0">
                <a:latin typeface="+mn-ea"/>
                <a:ea typeface="+mn-ea"/>
              </a:rPr>
              <a:t>mpeg </a:t>
            </a:r>
            <a:r>
              <a:rPr lang="zh-CN" altLang="en-US" sz="1600" dirty="0">
                <a:latin typeface="+mn-ea"/>
                <a:ea typeface="+mn-ea"/>
              </a:rPr>
              <a:t>编码的视频系统，是目前市面上唯一可以编</a:t>
            </a:r>
            <a:r>
              <a:rPr lang="en-US" altLang="zh-CN" sz="1600" dirty="0">
                <a:latin typeface="+mn-ea"/>
                <a:ea typeface="+mn-ea"/>
              </a:rPr>
              <a:t>1080P 60</a:t>
            </a:r>
            <a:r>
              <a:rPr lang="zh-CN" altLang="en-US" sz="1600" dirty="0">
                <a:latin typeface="+mn-ea"/>
                <a:ea typeface="+mn-ea"/>
              </a:rPr>
              <a:t>帧，延时低于</a:t>
            </a:r>
            <a:r>
              <a:rPr lang="en-US" altLang="zh-CN" sz="1600" dirty="0">
                <a:latin typeface="+mn-ea"/>
                <a:ea typeface="+mn-ea"/>
              </a:rPr>
              <a:t>20ms</a:t>
            </a:r>
            <a:r>
              <a:rPr lang="zh-CN" altLang="en-US" sz="1600" dirty="0">
                <a:latin typeface="+mn-ea"/>
                <a:ea typeface="+mn-ea"/>
              </a:rPr>
              <a:t>，支持带宽在</a:t>
            </a:r>
            <a:r>
              <a:rPr lang="en-US" altLang="zh-CN" sz="1600" dirty="0">
                <a:latin typeface="+mn-ea"/>
                <a:ea typeface="+mn-ea"/>
              </a:rPr>
              <a:t>15M</a:t>
            </a:r>
            <a:r>
              <a:rPr lang="zh-CN" altLang="en-US" sz="1600" dirty="0">
                <a:latin typeface="+mn-ea"/>
                <a:ea typeface="+mn-ea"/>
              </a:rPr>
              <a:t>的高清编码器。</a:t>
            </a:r>
          </a:p>
        </p:txBody>
      </p:sp>
    </p:spTree>
    <p:extLst>
      <p:ext uri="{BB962C8B-B14F-4D97-AF65-F5344CB8AC3E}">
        <p14:creationId xmlns:p14="http://schemas.microsoft.com/office/powerpoint/2010/main" val="3576854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畅">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1995</TotalTime>
  <Words>6112</Words>
  <Application>Microsoft Office PowerPoint</Application>
  <PresentationFormat>全屏显示(4:3)</PresentationFormat>
  <Paragraphs>807</Paragraphs>
  <Slides>64</Slides>
  <Notes>2</Notes>
  <HiddenSlides>8</HiddenSlides>
  <MMClips>0</MMClips>
  <ScaleCrop>false</ScaleCrop>
  <HeadingPairs>
    <vt:vector size="4" baseType="variant">
      <vt:variant>
        <vt:lpstr>主题</vt:lpstr>
      </vt:variant>
      <vt:variant>
        <vt:i4>1</vt:i4>
      </vt:variant>
      <vt:variant>
        <vt:lpstr>幻灯片标题</vt:lpstr>
      </vt:variant>
      <vt:variant>
        <vt:i4>64</vt:i4>
      </vt:variant>
    </vt:vector>
  </HeadingPairs>
  <TitlesOfParts>
    <vt:vector size="65" baseType="lpstr">
      <vt:lpstr>流畅</vt:lpstr>
      <vt:lpstr>视频会议基础知识介绍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视频会议基础知识介绍</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www.niuwk.com 牛牛文库  海量资料分享</dc:title>
  <dc:subject>www.niuwk.com 牛牛文库  海量资料分享</dc:subject>
  <dc:creator/>
  <cp:keywords>www.niuwk.com 牛牛文库  海量资料分享</cp:keywords>
  <dc:description/>
  <cp:lastModifiedBy>JonMMx 2000</cp:lastModifiedBy>
  <cp:revision>92</cp:revision>
  <dcterms:modified xsi:type="dcterms:W3CDTF">2021-02-27T20:29:07Z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000800a4220000000000010250600207f7000400038000</vt:lpwstr>
  </property>
</Properties>
</file>