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583" r:id="rId1"/>
    <p:sldMasterId id="2147501620" r:id="rId2"/>
  </p:sldMasterIdLst>
  <p:notesMasterIdLst>
    <p:notesMasterId r:id="rId3"/>
  </p:notesMasterIdLst>
  <p:sldIdLst>
    <p:sldId id="8564" r:id="rId4"/>
    <p:sldId id="8569" r:id="rId5"/>
    <p:sldId id="8573" r:id="rId6"/>
    <p:sldId id="8576" r:id="rId7"/>
    <p:sldId id="8582" r:id="rId9"/>
    <p:sldId id="8585" r:id="rId10"/>
    <p:sldId id="8588" r:id="rId11"/>
    <p:sldId id="8591" r:id="rId12"/>
    <p:sldId id="8597" r:id="rId14"/>
    <p:sldId id="8600" r:id="rId15"/>
    <p:sldId id="8603" r:id="rId16"/>
    <p:sldId id="8606" r:id="rId17"/>
    <p:sldId id="8612" r:id="rId19"/>
    <p:sldId id="8615" r:id="rId20"/>
    <p:sldId id="8618" r:id="rId21"/>
    <p:sldId id="8621" r:id="rId22"/>
    <p:sldId id="8627" r:id="rId24"/>
    <p:sldId id="8630" r:id="rId25"/>
    <p:sldId id="8633" r:id="rId26"/>
    <p:sldId id="8636" r:id="rId27"/>
    <p:sldId id="8639" r:id="rId28"/>
    <p:sldId id="8645" r:id="rId30"/>
    <p:sldId id="8648" r:id="rId31"/>
    <p:sldId id="8651" r:id="rId32"/>
    <p:sldId id="8654" r:id="rId33"/>
    <p:sldId id="8658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584" r:id="rId1"/>
    <p:sldLayoutId id="2147501585" r:id="rId2"/>
    <p:sldLayoutId id="2147501586" r:id="rId3"/>
    <p:sldLayoutId id="2147501587" r:id="rId4"/>
    <p:sldLayoutId id="2147501588" r:id="rId5"/>
    <p:sldLayoutId id="2147501589" r:id="rId6"/>
    <p:sldLayoutId id="2147501590" r:id="rId7"/>
    <p:sldLayoutId id="2147501591" r:id="rId8"/>
    <p:sldLayoutId id="2147501592" r:id="rId9"/>
    <p:sldLayoutId id="2147501593" r:id="rId10"/>
    <p:sldLayoutId id="21475015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621" r:id="rId1"/>
    <p:sldLayoutId id="2147501622" r:id="rId2"/>
    <p:sldLayoutId id="2147501623" r:id="rId3"/>
    <p:sldLayoutId id="2147501624" r:id="rId4"/>
    <p:sldLayoutId id="2147501625" r:id="rId5"/>
    <p:sldLayoutId id="2147501626" r:id="rId6"/>
    <p:sldLayoutId id="2147501627" r:id="rId7"/>
    <p:sldLayoutId id="2147501628" r:id="rId8"/>
    <p:sldLayoutId id="2147501629" r:id="rId9"/>
    <p:sldLayoutId id="2147501630" r:id="rId10"/>
    <p:sldLayoutId id="21475016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tags" Target="../tags/tag199.xml"/><Relationship Id="rId26" Type="http://schemas.openxmlformats.org/officeDocument/2006/relationships/tags" Target="../tags/tag200.xml"/><Relationship Id="rId27" Type="http://schemas.openxmlformats.org/officeDocument/2006/relationships/tags" Target="../tags/tag201.xml"/><Relationship Id="rId28" Type="http://schemas.openxmlformats.org/officeDocument/2006/relationships/tags" Target="../tags/tag202.xml"/><Relationship Id="rId29" Type="http://schemas.openxmlformats.org/officeDocument/2006/relationships/tags" Target="../tags/tag203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特许经营行业工作总结与展望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特许经营行业概述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特许经营模式分析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特许经营行业现状与问题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特许经营企业运营策略与建议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未来展望与趋势预测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特许经营行业概述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定义与发展历程</a:t>
            </a:r>
            <a:endParaRPr altLang="en-US" lang="zh-CN"/>
          </a:p>
        </p:txBody>
      </p:sp>
      <p:sp>
        <p:nvSpPr>
          <p:cNvPr id="10489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特许经营的定义与特点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特许经营的发展历程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特许经营的分类与模式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特许经营的优势与风险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2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行业前景：特许经营行业未来发展的机遇与挑战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行业特点：特许经营行业的特征、优势及局限性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增长趋势：特许经营行业未来发展趋势及预测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行业规模：全球特许经营市场规模及增长情况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主要参与者：特许经营品牌、特许经销商、特许经营协会等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竞争格局：特许经营品牌之间的竞争、特许经销商之间的竞争、不同行业之间的竞争等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行业发展趋势：特许经营行业的未来发展方向和趋势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未来展望：特许经营行业的未来发展前景和展望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特许经营模式分析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直营模式与加盟模式比较</a:t>
            </a:r>
            <a:endParaRPr altLang="en-US" lang="zh-CN"/>
          </a:p>
        </p:txBody>
      </p:sp>
      <p:sp>
        <p:nvSpPr>
          <p:cNvPr id="1049212" name="矩形: 圆角 23"/>
          <p:cNvSpPr/>
          <p:nvPr>
            <p:custDataLst>
              <p:tags r:id="rId1"/>
            </p:custDataLst>
          </p:nvPr>
        </p:nvSpPr>
        <p:spPr>
          <a:xfrm>
            <a:off x="608400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14" name="矩形: 圆角 27"/>
          <p:cNvSpPr/>
          <p:nvPr>
            <p:custDataLst>
              <p:tags r:id="rId2"/>
            </p:custDataLst>
          </p:nvPr>
        </p:nvSpPr>
        <p:spPr>
          <a:xfrm>
            <a:off x="6383201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16" name="矩形: 圆角 6"/>
          <p:cNvSpPr/>
          <p:nvPr>
            <p:custDataLst>
              <p:tags r:id="rId3"/>
            </p:custDataLst>
          </p:nvPr>
        </p:nvSpPr>
        <p:spPr>
          <a:xfrm>
            <a:off x="608400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18" name="矩形: 圆角 9"/>
          <p:cNvSpPr/>
          <p:nvPr>
            <p:custDataLst>
              <p:tags r:id="rId4"/>
            </p:custDataLst>
          </p:nvPr>
        </p:nvSpPr>
        <p:spPr>
          <a:xfrm>
            <a:off x="795094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5"/>
            </p:custDataLst>
          </p:nvPr>
        </p:nvSpPr>
        <p:spPr>
          <a:xfrm>
            <a:off x="795094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比较：直营模式和加盟模式各有优缺点，需要根据公司的实际情况和市场需求进行选择。同时，两种模式也可以相互补充，形成混合经营模式。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2" name="矩形: 圆角 24"/>
          <p:cNvSpPr/>
          <p:nvPr>
            <p:custDataLst>
              <p:tags r:id="rId6"/>
            </p:custDataLst>
          </p:nvPr>
        </p:nvSpPr>
        <p:spPr>
          <a:xfrm>
            <a:off x="7950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224" name="正文"/>
          <p:cNvSpPr txBox="1"/>
          <p:nvPr>
            <p:custDataLst>
              <p:tags r:id="rId7"/>
            </p:custDataLst>
          </p:nvPr>
        </p:nvSpPr>
        <p:spPr>
          <a:xfrm>
            <a:off x="7950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直营模式：由公司直接投资、经营和管理，具有较高的控制力和管理能力，但需要投入大量资金和人力资源。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6" name="矩形: 圆角 28"/>
          <p:cNvSpPr/>
          <p:nvPr>
            <p:custDataLst>
              <p:tags r:id="rId8"/>
            </p:custDataLst>
          </p:nvPr>
        </p:nvSpPr>
        <p:spPr>
          <a:xfrm>
            <a:off x="65698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9"/>
            </p:custDataLst>
          </p:nvPr>
        </p:nvSpPr>
        <p:spPr>
          <a:xfrm>
            <a:off x="65698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加盟模式：通过授权特许经营权给加盟商，由加盟商投资、经营和管理，公司收取一定的加盟费用，具有较低的风险和较快的扩张速度。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0" name="矩形: 圆角 6"/>
          <p:cNvSpPr/>
          <p:nvPr>
            <p:custDataLst>
              <p:tags r:id="rId10"/>
            </p:custDataLst>
          </p:nvPr>
        </p:nvSpPr>
        <p:spPr>
          <a:xfrm>
            <a:off x="6382566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32" name="矩形: 圆角 9"/>
          <p:cNvSpPr/>
          <p:nvPr>
            <p:custDataLst>
              <p:tags r:id="rId11"/>
            </p:custDataLst>
          </p:nvPr>
        </p:nvSpPr>
        <p:spPr>
          <a:xfrm>
            <a:off x="6569259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12"/>
            </p:custDataLst>
          </p:nvPr>
        </p:nvSpPr>
        <p:spPr>
          <a:xfrm>
            <a:off x="6569259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展望：随着特许经营行业的不断发展，直营模式和加盟模式也将不断创新和完善，为消费者提供更好的服务和产品。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不同行业特许经营模式特点</a:t>
            </a:r>
            <a:endParaRPr altLang="en-US" lang="zh-CN"/>
          </a:p>
        </p:txBody>
      </p:sp>
      <p:sp>
        <p:nvSpPr>
          <p:cNvPr id="1049270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餐饮行业：以品牌、技术、管理为核心，通过加盟、直营等方式拓展市场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零售行业：以商品销售为主，注重店面形象、商品陈列和营销策略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教育行业：以课程、师资、教学管理为核心，通过加盟、直营等方式拓展市场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美容美发行业：以技术、服务为核心，注重店面形象、服务质量和管理规范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汽车服务行业：以技术、服务为核心，通过直营、加盟等方式拓展市场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健身行业：以健身器材、教练为核心，通过直营、加盟等方式拓展市场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成功与失败案例分析</a:t>
            </a:r>
            <a:endParaRPr altLang="en-US" lang="zh-CN"/>
          </a:p>
        </p:txBody>
      </p:sp>
      <p:sp>
        <p:nvSpPr>
          <p:cNvPr id="10493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成功案例：麦当劳、肯德基等知名品牌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案例对特许经营行业的启示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成功与失败原因分析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失败案例：一些失败的特许经营品牌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特许经营行业现状与问题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9458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特许经营的定义和分类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4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行业规模和增长趋势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0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主要参与者和市场结构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6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行业标准和规范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行业现状及特点分析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8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行业发展趋势和前景预测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存在的主要问题与挑战</a:t>
            </a:r>
            <a:endParaRPr altLang="en-US" lang="zh-CN"/>
          </a:p>
        </p:txBody>
      </p:sp>
      <p:sp>
        <p:nvSpPr>
          <p:cNvPr id="104952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特许经营模式的问题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3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特许经营法律法规不完善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4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特许经营品牌管理不规范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4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特许经营行业人才缺乏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行业发展趋势与机遇</a:t>
            </a:r>
            <a:endParaRPr altLang="en-US" lang="zh-CN"/>
          </a:p>
        </p:txBody>
      </p:sp>
      <p:sp>
        <p:nvSpPr>
          <p:cNvPr id="10495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行业规模不断扩大，未来有望持续增长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消费者需求不断升级，为行业发展带来更多机遇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政策环境逐步改善，为行业发展提供有力保障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特许经营模式不断创新，为行业发展注入新动力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特许经营企业运营策略与建议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品牌建设与推广策略</a:t>
            </a:r>
            <a:endParaRPr altLang="en-US" lang="zh-CN"/>
          </a:p>
        </p:txBody>
      </p:sp>
      <p:sp>
        <p:nvSpPr>
          <p:cNvPr id="10497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品牌定位：明确品牌形象和目标受众，提升品牌认知度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品牌体验：提供优质的产品和服务，增强消费者对品牌的信任和忠诚度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品牌合作：与其他品牌或机构合作，扩大品牌影响力，提升竞争力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品牌传播：通过广告、公关、社交媒体等多种渠道推广品牌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营销策略与渠道拓展建议</a:t>
            </a:r>
            <a:endParaRPr altLang="en-US" lang="zh-CN"/>
          </a:p>
        </p:txBody>
      </p:sp>
      <p:sp>
        <p:nvSpPr>
          <p:cNvPr id="10498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营销策略：制定有针对性的营销计划，提高品牌知名度和美誉度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渠道拓展建议：积极寻找新的销售渠道和合作伙伴，扩大市场份额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客户服务与支持：提供优质的客户服务，增强客户满意度和忠诚度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持续改进与创新：不断改进和创新营销策略和渠道拓展方式，提高企业竞争力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供应链管理与优化建议</a:t>
            </a:r>
            <a:endParaRPr altLang="en-US" lang="zh-CN"/>
          </a:p>
        </p:txBody>
      </p:sp>
      <p:sp>
        <p:nvSpPr>
          <p:cNvPr id="10498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优化库存管理，降低库存成本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建立稳定的供应商合作关系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提升物流配送效率，降低运输成本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加强供应链风险管理，确保供应链稳定性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人才培养与团队建设策略</a:t>
            </a:r>
            <a:endParaRPr altLang="en-US" lang="zh-CN"/>
          </a:p>
        </p:txBody>
      </p:sp>
      <p:sp>
        <p:nvSpPr>
          <p:cNvPr id="10499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人才培养策略：建立完善的培训体系，提高员工的专业技能和素质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团队建设策略：加强团队沟通与协作，提高团队凝聚力和执行力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激励机制：建立合理的薪酬制度和晋升机制，激发员工的工作积极性和创造力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企业文化建设：营造积极向上的企业文化氛围，增强员工的归属感和忠诚度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未来展望与趋势预测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00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数字化转型：随着互联网技术的发展，特许经营企业将更加注重数字化转型，提升运营效率和用户体验。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智能化升级：人工智能、大数据等技术的广泛应用，将推动特许经营行业实现智能化升级，提高决策效率和准确性。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绿色环保：随着消费者对环保意识的提高，特许经营企业将更加注重绿色环保，推广环保产品和环保理念。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多元化发展：特许经营企业将更加注重多元化发展，拓展新的业务领域和市场空间，提高企业竞争力。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技术创新对行业影响分析</a:t>
            </a:r>
            <a:endParaRPr altLang="en-US" lang="zh-CN"/>
          </a:p>
        </p:txBody>
      </p:sp>
      <p:sp>
        <p:nvSpPr>
          <p:cNvPr id="10500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数字化转型：提升特许经营效率与用户体验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绿色环保：推动可持续发展与环保理念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互联网+：拓展线上业务与社交媒体营销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智能化技术：实现个性化定制与精准营销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政策法规变化对行业影响评估</a:t>
            </a:r>
            <a:endParaRPr altLang="en-US" lang="zh-CN"/>
          </a:p>
        </p:txBody>
      </p:sp>
      <p:sp>
        <p:nvSpPr>
          <p:cNvPr id="10501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政策法规变化对行业发展的机遇与挑战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政策法规变化对特许经营行业的影响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行业未来发展趋势预测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行业应对策略与建议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企业应对策略与建议</a:t>
            </a:r>
            <a:endParaRPr altLang="en-US" lang="zh-CN"/>
          </a:p>
        </p:txBody>
      </p:sp>
      <p:sp>
        <p:nvSpPr>
          <p:cNvPr id="10502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提升品牌影响力：加强品牌建设，提高品牌知名度和美誉度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拓展市场份额：通过多种渠道拓展市场份额，提高市场占有率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加强人才培养：重视人才培养，提高员工素质和技能水平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创新经营模式：积极探索新的经营模式，提高企业竞争力和盈利能力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2023-12-17T17:50:57Z</dcterms:created>
  <dcterms:modified xsi:type="dcterms:W3CDTF">2023-12-17T17:50:57Z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9ba8f91c807041748692538740eadf0e_21</vt:lpwstr>
  </property>
</Properties>
</file>