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887" r:id="rId1"/>
    <p:sldMasterId id="2147483924" r:id="rId2"/>
  </p:sldMasterIdLst>
  <p:notesMasterIdLst>
    <p:notesMasterId r:id="rId3"/>
  </p:notesMasterIdLst>
  <p:sldIdLst>
    <p:sldId id="378" r:id="rId4"/>
    <p:sldId id="382" r:id="rId5"/>
    <p:sldId id="385" r:id="rId6"/>
    <p:sldId id="388" r:id="rId7"/>
    <p:sldId id="394" r:id="rId9"/>
    <p:sldId id="397" r:id="rId10"/>
    <p:sldId id="400" r:id="rId11"/>
    <p:sldId id="403" r:id="rId12"/>
    <p:sldId id="406" r:id="rId13"/>
    <p:sldId id="412" r:id="rId15"/>
    <p:sldId id="415" r:id="rId16"/>
    <p:sldId id="418" r:id="rId17"/>
    <p:sldId id="421" r:id="rId18"/>
    <p:sldId id="424" r:id="rId19"/>
    <p:sldId id="430" r:id="rId21"/>
    <p:sldId id="433" r:id="rId22"/>
    <p:sldId id="436" r:id="rId23"/>
    <p:sldId id="439" r:id="rId24"/>
    <p:sldId id="442" r:id="rId25"/>
    <p:sldId id="448" r:id="rId27"/>
    <p:sldId id="451" r:id="rId28"/>
    <p:sldId id="454" r:id="rId29"/>
    <p:sldId id="457" r:id="rId30"/>
    <p:sldId id="460" r:id="rId31"/>
    <p:sldId id="466" r:id="rId33"/>
    <p:sldId id="469" r:id="rId34"/>
    <p:sldId id="472" r:id="rId35"/>
    <p:sldId id="475" r:id="rId36"/>
    <p:sldId id="478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image" Target="../media/image3.png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image" Target="../media/image1.png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image" Target="../media/image4.png"/><Relationship Id="rId7" Type="http://schemas.openxmlformats.org/officeDocument/2006/relationships/tags" Target="../tags/tag16.xml"/><Relationship Id="rId8" Type="http://schemas.openxmlformats.org/officeDocument/2006/relationships/tags" Target="../tags/tag17.xml"/><Relationship Id="rId9" Type="http://schemas.openxmlformats.org/officeDocument/2006/relationships/image" Target="../media/image5.png"/><Relationship Id="rId10" Type="http://schemas.openxmlformats.org/officeDocument/2006/relationships/tags" Target="../tags/tag18.xml"/><Relationship Id="rId11" Type="http://schemas.openxmlformats.org/officeDocument/2006/relationships/tags" Target="../tags/tag19.xml"/><Relationship Id="rId12" Type="http://schemas.openxmlformats.org/officeDocument/2006/relationships/tags" Target="../tags/tag20.xml"/><Relationship Id="rId13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image" Target="../media/image1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image" Target="../media/image6.png"/><Relationship Id="rId12" Type="http://schemas.openxmlformats.org/officeDocument/2006/relationships/tags" Target="../tags/tag30.xml"/><Relationship Id="rId13" Type="http://schemas.openxmlformats.org/officeDocument/2006/relationships/image" Target="../media/image7.png"/><Relationship Id="rId14" Type="http://schemas.openxmlformats.org/officeDocument/2006/relationships/tags" Target="../tags/tag31.xml"/><Relationship Id="rId15" Type="http://schemas.openxmlformats.org/officeDocument/2006/relationships/tags" Target="../tags/tag32.xml"/><Relationship Id="rId16" Type="http://schemas.openxmlformats.org/officeDocument/2006/relationships/tags" Target="../tags/tag33.xml"/><Relationship Id="rId17" Type="http://schemas.openxmlformats.org/officeDocument/2006/relationships/tags" Target="../tags/tag34.xml"/><Relationship Id="rId18" Type="http://schemas.openxmlformats.org/officeDocument/2006/relationships/tags" Target="../tags/tag35.xml"/><Relationship Id="rId1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tags" Target="../tags/tag37.xml"/><Relationship Id="rId3" Type="http://schemas.openxmlformats.org/officeDocument/2006/relationships/image" Target="../media/image7.png"/><Relationship Id="rId4" Type="http://schemas.openxmlformats.org/officeDocument/2006/relationships/tags" Target="../tags/tag38.xml"/><Relationship Id="rId5" Type="http://schemas.openxmlformats.org/officeDocument/2006/relationships/image" Target="../media/image8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image" Target="../media/image9.png"/><Relationship Id="rId9" Type="http://schemas.openxmlformats.org/officeDocument/2006/relationships/tags" Target="../tags/tag41.xml"/><Relationship Id="rId10" Type="http://schemas.openxmlformats.org/officeDocument/2006/relationships/tags" Target="../tags/tag42.xml"/><Relationship Id="rId11" Type="http://schemas.openxmlformats.org/officeDocument/2006/relationships/tags" Target="../tags/tag43.xml"/><Relationship Id="rId12" Type="http://schemas.openxmlformats.org/officeDocument/2006/relationships/tags" Target="../tags/tag44.xml"/><Relationship Id="rId13" Type="http://schemas.openxmlformats.org/officeDocument/2006/relationships/tags" Target="../tags/tag45.xml"/><Relationship Id="rId14" Type="http://schemas.openxmlformats.org/officeDocument/2006/relationships/tags" Target="../tags/tag46.xml"/><Relationship Id="rId1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image" Target="../media/image9.png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tags" Target="../tags/tag54.xml"/><Relationship Id="rId10" Type="http://schemas.openxmlformats.org/officeDocument/2006/relationships/tags" Target="../tags/tag55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image" Target="../media/image9.png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tags" Target="../tags/tag61.xml"/><Relationship Id="rId8" Type="http://schemas.openxmlformats.org/officeDocument/2006/relationships/tags" Target="../tags/tag62.xml"/><Relationship Id="rId9" Type="http://schemas.openxmlformats.org/officeDocument/2006/relationships/tags" Target="../tags/tag63.xml"/><Relationship Id="rId10" Type="http://schemas.openxmlformats.org/officeDocument/2006/relationships/tags" Target="../tags/tag64.xml"/><Relationship Id="rId11" Type="http://schemas.openxmlformats.org/officeDocument/2006/relationships/tags" Target="../tags/tag65.xml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image" Target="../media/image9.png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image" Target="../media/image9.png"/><Relationship Id="rId3" Type="http://schemas.openxmlformats.org/officeDocument/2006/relationships/tags" Target="../tags/tag75.xml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image" Target="../media/image9.png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image" Target="../media/image9.png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image" Target="../media/image1.png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image" Target="../media/image2.png"/><Relationship Id="rId7" Type="http://schemas.openxmlformats.org/officeDocument/2006/relationships/tags" Target="../tags/tag97.xml"/><Relationship Id="rId8" Type="http://schemas.openxmlformats.org/officeDocument/2006/relationships/image" Target="../media/image3.png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55" name="图片 9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72" name="任意多边形: 形状 14"/>
          <p:cNvSpPr/>
          <p:nvPr>
            <p:custDataLst>
              <p:tags r:id="rId4"/>
            </p:custDataLst>
          </p:nvPr>
        </p:nvSpPr>
        <p:spPr>
          <a:xfrm>
            <a:off x="7379336" y="2026284"/>
            <a:ext cx="4812664" cy="4824233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12664" h="4824233">
                <a:moveTo>
                  <a:pt x="4812664" y="4774197"/>
                </a:moveTo>
                <a:lnTo>
                  <a:pt x="4812664" y="4824233"/>
                </a:lnTo>
                <a:lnTo>
                  <a:pt x="4768382" y="4824233"/>
                </a:lnTo>
                <a:close/>
                <a:moveTo>
                  <a:pt x="3274582" y="0"/>
                </a:moveTo>
                <a:cubicBezTo>
                  <a:pt x="3726708" y="0"/>
                  <a:pt x="4157432" y="94102"/>
                  <a:pt x="4549197" y="264275"/>
                </a:cubicBezTo>
                <a:lnTo>
                  <a:pt x="4812664" y="394617"/>
                </a:lnTo>
                <a:lnTo>
                  <a:pt x="4812664" y="1951632"/>
                </a:lnTo>
                <a:lnTo>
                  <a:pt x="4734641" y="1863470"/>
                </a:lnTo>
                <a:cubicBezTo>
                  <a:pt x="4360980" y="1479728"/>
                  <a:pt x="3844771" y="1242379"/>
                  <a:pt x="3274582" y="1242379"/>
                </a:cubicBezTo>
                <a:cubicBezTo>
                  <a:pt x="2134205" y="1242379"/>
                  <a:pt x="1209746" y="2191775"/>
                  <a:pt x="1209746" y="3362914"/>
                </a:cubicBezTo>
                <a:cubicBezTo>
                  <a:pt x="1209746" y="3875288"/>
                  <a:pt x="1386693" y="4345218"/>
                  <a:pt x="1681254" y="4711771"/>
                </a:cubicBezTo>
                <a:lnTo>
                  <a:pt x="1780782" y="4824233"/>
                </a:lnTo>
                <a:lnTo>
                  <a:pt x="328782" y="4824233"/>
                </a:lnTo>
                <a:lnTo>
                  <a:pt x="257333" y="4671914"/>
                </a:lnTo>
                <a:cubicBezTo>
                  <a:pt x="91630" y="4269580"/>
                  <a:pt x="0" y="3827237"/>
                  <a:pt x="0" y="3362915"/>
                </a:cubicBezTo>
                <a:cubicBezTo>
                  <a:pt x="0" y="1505628"/>
                  <a:pt x="1466080" y="0"/>
                  <a:pt x="3274582" y="0"/>
                </a:cubicBezTo>
                <a:close/>
              </a:path>
            </a:pathLst>
          </a:custGeom>
          <a:solidFill>
            <a:schemeClr val="bg1">
              <a:lumMod val="10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57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flipH="1">
            <a:off x="7001510" y="1156970"/>
            <a:ext cx="4286885" cy="4338955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>
            <a:off x="6305550" y="4939030"/>
            <a:ext cx="1906905" cy="1037590"/>
          </a:xfrm>
          <a:prstGeom prst="rect"/>
        </p:spPr>
      </p:pic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998220" y="407797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998218" y="1918970"/>
            <a:ext cx="5935343" cy="869950"/>
          </a:xfrm>
          <a:prstGeom prst="rect"/>
          <a:noFill/>
        </p:spPr>
        <p:txBody>
          <a:bodyPr anchor="ctr" anchorCtr="0" bIns="0" lIns="144000" rIns="0" rtlCol="0" tIns="7200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4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998217" y="2788920"/>
            <a:ext cx="5935344" cy="99885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江城圆体 700W" panose="020B0A00000000000000" charset="-122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61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88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1555423" y="599440"/>
            <a:ext cx="9093854" cy="8877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lang="en-US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pic>
        <p:nvPicPr>
          <p:cNvPr id="2097163" name="图片 3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>
            <a:lum contrast="6000"/>
          </a:blip>
          <a:stretch>
            <a:fillRect/>
          </a:stretch>
        </p:blipFill>
        <p:spPr>
          <a:xfrm>
            <a:off x="10578465" y="748030"/>
            <a:ext cx="1085850" cy="591185"/>
          </a:xfrm>
          <a:prstGeom prst="rect"/>
        </p:spPr>
      </p:pic>
      <p:sp>
        <p:nvSpPr>
          <p:cNvPr id="1048690" name="PPT世界-5-1"/>
          <p:cNvSpPr/>
          <p:nvPr>
            <p:custDataLst>
              <p:tags r:id="rId7"/>
            </p:custDataLst>
          </p:nvPr>
        </p:nvSpPr>
        <p:spPr>
          <a:xfrm>
            <a:off x="852170" y="1969770"/>
            <a:ext cx="3956050" cy="3956050"/>
          </a:xfrm>
          <a:custGeom>
            <a:avLst/>
            <a:gdLst>
              <a:gd name="connsiteX0" fmla="*/ 2109044 w 4196396"/>
              <a:gd name="connsiteY0" fmla="*/ 1211 h 4196397"/>
              <a:gd name="connsiteX1" fmla="*/ 2137620 w 4196396"/>
              <a:gd name="connsiteY1" fmla="*/ 23854 h 4196397"/>
              <a:gd name="connsiteX2" fmla="*/ 2197717 w 4196396"/>
              <a:gd name="connsiteY2" fmla="*/ 127469 h 4196397"/>
              <a:gd name="connsiteX3" fmla="*/ 2300207 w 4196396"/>
              <a:gd name="connsiteY3" fmla="*/ 132645 h 4196397"/>
              <a:gd name="connsiteX4" fmla="*/ 4063754 w 4196396"/>
              <a:gd name="connsiteY4" fmla="*/ 1896188 h 4196397"/>
              <a:gd name="connsiteX5" fmla="*/ 4068929 w 4196396"/>
              <a:gd name="connsiteY5" fmla="*/ 1998682 h 4196397"/>
              <a:gd name="connsiteX6" fmla="*/ 4172542 w 4196396"/>
              <a:gd name="connsiteY6" fmla="*/ 2058778 h 4196397"/>
              <a:gd name="connsiteX7" fmla="*/ 4172542 w 4196396"/>
              <a:gd name="connsiteY7" fmla="*/ 2136600 h 4196397"/>
              <a:gd name="connsiteX8" fmla="*/ 4068982 w 4196396"/>
              <a:gd name="connsiteY8" fmla="*/ 2196665 h 4196397"/>
              <a:gd name="connsiteX9" fmla="*/ 4063754 w 4196396"/>
              <a:gd name="connsiteY9" fmla="*/ 2300206 h 4196397"/>
              <a:gd name="connsiteX10" fmla="*/ 2300207 w 4196396"/>
              <a:gd name="connsiteY10" fmla="*/ 4063750 h 4196397"/>
              <a:gd name="connsiteX11" fmla="*/ 2197718 w 4196396"/>
              <a:gd name="connsiteY11" fmla="*/ 4068925 h 4196397"/>
              <a:gd name="connsiteX12" fmla="*/ 2137619 w 4196396"/>
              <a:gd name="connsiteY12" fmla="*/ 4172543 h 4196397"/>
              <a:gd name="connsiteX13" fmla="*/ 2059796 w 4196396"/>
              <a:gd name="connsiteY13" fmla="*/ 4172544 h 4196397"/>
              <a:gd name="connsiteX14" fmla="*/ 1999729 w 4196396"/>
              <a:gd name="connsiteY14" fmla="*/ 4068978 h 4196397"/>
              <a:gd name="connsiteX15" fmla="*/ 1896188 w 4196396"/>
              <a:gd name="connsiteY15" fmla="*/ 4063750 h 4196397"/>
              <a:gd name="connsiteX16" fmla="*/ 132641 w 4196396"/>
              <a:gd name="connsiteY16" fmla="*/ 2300206 h 4196397"/>
              <a:gd name="connsiteX17" fmla="*/ 127412 w 4196396"/>
              <a:gd name="connsiteY17" fmla="*/ 2196665 h 4196397"/>
              <a:gd name="connsiteX18" fmla="*/ 23853 w 4196396"/>
              <a:gd name="connsiteY18" fmla="*/ 2136600 h 4196397"/>
              <a:gd name="connsiteX19" fmla="*/ 23853 w 4196396"/>
              <a:gd name="connsiteY19" fmla="*/ 2058777 h 4196397"/>
              <a:gd name="connsiteX20" fmla="*/ 127465 w 4196396"/>
              <a:gd name="connsiteY20" fmla="*/ 1998683 h 4196397"/>
              <a:gd name="connsiteX21" fmla="*/ 132641 w 4196396"/>
              <a:gd name="connsiteY21" fmla="*/ 1896188 h 4196397"/>
              <a:gd name="connsiteX22" fmla="*/ 1896188 w 4196396"/>
              <a:gd name="connsiteY22" fmla="*/ 132645 h 4196397"/>
              <a:gd name="connsiteX23" fmla="*/ 1999731 w 4196396"/>
              <a:gd name="connsiteY23" fmla="*/ 127416 h 4196397"/>
              <a:gd name="connsiteX24" fmla="*/ 2059797 w 4196396"/>
              <a:gd name="connsiteY24" fmla="*/ 23854 h 4196397"/>
              <a:gd name="connsiteX25" fmla="*/ 2109044 w 4196396"/>
              <a:gd name="connsiteY25" fmla="*/ 1211 h 4196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196396" h="4196397">
                <a:moveTo>
                  <a:pt x="2109044" y="1211"/>
                </a:moveTo>
                <a:cubicBezTo>
                  <a:pt x="2118164" y="3727"/>
                  <a:pt x="2127892" y="10436"/>
                  <a:pt x="2137620" y="23854"/>
                </a:cubicBezTo>
                <a:lnTo>
                  <a:pt x="2197717" y="127469"/>
                </a:lnTo>
                <a:lnTo>
                  <a:pt x="2300207" y="132645"/>
                </a:lnTo>
                <a:cubicBezTo>
                  <a:pt x="3230075" y="227078"/>
                  <a:pt x="3969320" y="966322"/>
                  <a:pt x="4063754" y="1896188"/>
                </a:cubicBezTo>
                <a:lnTo>
                  <a:pt x="4068929" y="1998682"/>
                </a:lnTo>
                <a:lnTo>
                  <a:pt x="4172542" y="2058778"/>
                </a:lnTo>
                <a:cubicBezTo>
                  <a:pt x="4226214" y="2097689"/>
                  <a:pt x="4172542" y="2136600"/>
                  <a:pt x="4172542" y="2136600"/>
                </a:cubicBezTo>
                <a:lnTo>
                  <a:pt x="4068982" y="2196665"/>
                </a:lnTo>
                <a:lnTo>
                  <a:pt x="4063754" y="2300206"/>
                </a:lnTo>
                <a:cubicBezTo>
                  <a:pt x="3969320" y="3230073"/>
                  <a:pt x="3230075" y="3969317"/>
                  <a:pt x="2300207" y="4063750"/>
                </a:cubicBezTo>
                <a:lnTo>
                  <a:pt x="2197718" y="4068925"/>
                </a:lnTo>
                <a:lnTo>
                  <a:pt x="2137619" y="4172543"/>
                </a:lnTo>
                <a:cubicBezTo>
                  <a:pt x="2098708" y="4226215"/>
                  <a:pt x="2059796" y="4172544"/>
                  <a:pt x="2059796" y="4172544"/>
                </a:cubicBezTo>
                <a:lnTo>
                  <a:pt x="1999729" y="4068978"/>
                </a:lnTo>
                <a:lnTo>
                  <a:pt x="1896188" y="4063750"/>
                </a:lnTo>
                <a:cubicBezTo>
                  <a:pt x="966320" y="3969317"/>
                  <a:pt x="227074" y="3230073"/>
                  <a:pt x="132641" y="2300206"/>
                </a:cubicBezTo>
                <a:lnTo>
                  <a:pt x="127412" y="2196665"/>
                </a:lnTo>
                <a:lnTo>
                  <a:pt x="23853" y="2136600"/>
                </a:lnTo>
                <a:cubicBezTo>
                  <a:pt x="23853" y="2136600"/>
                  <a:pt x="-29818" y="2097688"/>
                  <a:pt x="23853" y="2058777"/>
                </a:cubicBezTo>
                <a:lnTo>
                  <a:pt x="127465" y="1998683"/>
                </a:lnTo>
                <a:lnTo>
                  <a:pt x="132641" y="1896188"/>
                </a:lnTo>
                <a:cubicBezTo>
                  <a:pt x="227074" y="966322"/>
                  <a:pt x="966320" y="227078"/>
                  <a:pt x="1896188" y="132645"/>
                </a:cubicBezTo>
                <a:lnTo>
                  <a:pt x="1999731" y="127416"/>
                </a:lnTo>
                <a:lnTo>
                  <a:pt x="2059797" y="23854"/>
                </a:lnTo>
                <a:cubicBezTo>
                  <a:pt x="2059797" y="23854"/>
                  <a:pt x="2081685" y="-6336"/>
                  <a:pt x="2109044" y="121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4800" i="0" kern="1200" kumimoji="0" noProof="0" normalizeH="0" spc="0" strike="noStrike" u="none">
              <a:ln w="6350">
                <a:noFill/>
              </a:ln>
              <a:solidFill>
                <a:srgbClr val="FFFFFF"/>
              </a:solidFill>
              <a:effectLst>
                <a:glow rad="63500">
                  <a:srgbClr val="FFFFFF">
                    <a:alpha val="5000"/>
                  </a:srgbClr>
                </a:glow>
                <a:outerShdw algn="t" blurRad="279400" dir="8160000" dist="203200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+mn-lt"/>
            </a:endParaRPr>
          </a:p>
        </p:txBody>
      </p:sp>
      <p:pic>
        <p:nvPicPr>
          <p:cNvPr id="2097165" name="图片 5" descr="A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>
            <a:off x="1209675" y="1985645"/>
            <a:ext cx="3362960" cy="3829050"/>
          </a:xfrm>
          <a:prstGeom prst="rect"/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2"/>
          <p:cNvGrpSpPr/>
          <p:nvPr userDrawn="1">
            <p:custDataLst>
              <p:tags r:id="rId1"/>
            </p:custDataLst>
          </p:nvPr>
        </p:nvGrpSpPr>
        <p:grpSpPr>
          <a:xfrm>
            <a:off x="0" y="0"/>
            <a:ext cx="12192000" cy="6867525"/>
            <a:chOff x="0" y="-9525"/>
            <a:chExt cx="12192000" cy="6867525"/>
          </a:xfrm>
        </p:grpSpPr>
        <p:sp>
          <p:nvSpPr>
            <p:cNvPr id="1048698" name="矩形 10"/>
            <p:cNvSpPr/>
            <p:nvPr userDrawn="1">
              <p:custDataLst>
                <p:tags r:id="rId2"/>
              </p:custDataLst>
            </p:nvPr>
          </p:nvSpPr>
          <p:spPr>
            <a:xfrm>
              <a:off x="0" y="-9525"/>
              <a:ext cx="12192000" cy="6858000"/>
            </a:xfrm>
            <a:prstGeom prst="rect"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ln>
                  <a:noFill/>
                </a:ln>
                <a:solidFill>
                  <a:srgbClr val="4799FF"/>
                </a:solidFill>
                <a:cs typeface="汉仪粗圆简" panose="02010600000101010101" charset="-122"/>
              </a:endParaRPr>
            </a:p>
          </p:txBody>
        </p:sp>
        <p:pic>
          <p:nvPicPr>
            <p:cNvPr id="2097167" name="图片 11" descr="花瓣元素白格子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xmlns:r="http://schemas.openxmlformats.org/officeDocument/2006/relationships" r:embed="rId4">
              <a:alphaModFix amt="5000"/>
            </a:blip>
            <a:srcRect/>
            <a:stretch>
              <a:fillRect/>
            </a:stretch>
          </p:blipFill>
          <p:spPr>
            <a:xfrm rot="5400000">
              <a:off x="2662238" y="-2671445"/>
              <a:ext cx="6867525" cy="12191365"/>
            </a:xfrm>
            <a:custGeom>
              <a:av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620" h="6426">
                  <a:moveTo>
                    <a:pt x="0" y="0"/>
                  </a:moveTo>
                  <a:lnTo>
                    <a:pt x="3620" y="0"/>
                  </a:lnTo>
                  <a:lnTo>
                    <a:pt x="3620" y="6426"/>
                  </a:lnTo>
                  <a:lnTo>
                    <a:pt x="0" y="6426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</p:pic>
      </p:grpSp>
      <p:sp>
        <p:nvSpPr>
          <p:cNvPr id="1048700" name="圆角矩形 32"/>
          <p:cNvSpPr/>
          <p:nvPr>
            <p:custDataLst>
              <p:tags r:id="rId5"/>
            </p:custDataLst>
          </p:nvPr>
        </p:nvSpPr>
        <p:spPr>
          <a:xfrm>
            <a:off x="5719445" y="3941445"/>
            <a:ext cx="5658485" cy="1524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600" lang="zh-CN">
              <a:solidFill>
                <a:srgbClr val="FE7962"/>
              </a:solidFill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2" name="任意多边形: 形状 12"/>
          <p:cNvSpPr/>
          <p:nvPr>
            <p:custDataLst>
              <p:tags r:id="rId6"/>
            </p:custDataLst>
          </p:nvPr>
        </p:nvSpPr>
        <p:spPr>
          <a:xfrm>
            <a:off x="0" y="-9525"/>
            <a:ext cx="3809240" cy="3592195"/>
          </a:xfrm>
          <a:custGeom>
            <a:avLst/>
            <a:gdLst>
              <a:gd name="connsiteX0" fmla="*/ 2613398 w 3809240"/>
              <a:gd name="connsiteY0" fmla="*/ 0 h 3592195"/>
              <a:gd name="connsiteX1" fmla="*/ 3689993 w 3809240"/>
              <a:gd name="connsiteY1" fmla="*/ 0 h 3592195"/>
              <a:gd name="connsiteX2" fmla="*/ 3754327 w 3809240"/>
              <a:gd name="connsiteY2" fmla="*/ 256953 h 3592195"/>
              <a:gd name="connsiteX3" fmla="*/ 3809240 w 3809240"/>
              <a:gd name="connsiteY3" fmla="*/ 816378 h 3592195"/>
              <a:gd name="connsiteX4" fmla="*/ 1106335 w 3809240"/>
              <a:gd name="connsiteY4" fmla="*/ 3592195 h 3592195"/>
              <a:gd name="connsiteX5" fmla="*/ 54242 w 3809240"/>
              <a:gd name="connsiteY5" fmla="*/ 3374058 h 3592195"/>
              <a:gd name="connsiteX6" fmla="*/ 0 w 3809240"/>
              <a:gd name="connsiteY6" fmla="*/ 3347223 h 3592195"/>
              <a:gd name="connsiteX7" fmla="*/ 0 w 3809240"/>
              <a:gd name="connsiteY7" fmla="*/ 2146292 h 3592195"/>
              <a:gd name="connsiteX8" fmla="*/ 22206 w 3809240"/>
              <a:gd name="connsiteY8" fmla="*/ 2167018 h 3592195"/>
              <a:gd name="connsiteX9" fmla="*/ 1106335 w 3809240"/>
              <a:gd name="connsiteY9" fmla="*/ 2566709 h 3592195"/>
              <a:gd name="connsiteX10" fmla="*/ 2810692 w 3809240"/>
              <a:gd name="connsiteY10" fmla="*/ 816377 h 3592195"/>
              <a:gd name="connsiteX11" fmla="*/ 2676755 w 3809240"/>
              <a:gd name="connsiteY11" fmla="*/ 135069 h 3592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09240" h="3592195">
                <a:moveTo>
                  <a:pt x="2613398" y="0"/>
                </a:moveTo>
                <a:lnTo>
                  <a:pt x="3689993" y="0"/>
                </a:lnTo>
                <a:lnTo>
                  <a:pt x="3754327" y="256953"/>
                </a:lnTo>
                <a:cubicBezTo>
                  <a:pt x="3790332" y="437652"/>
                  <a:pt x="3809240" y="624747"/>
                  <a:pt x="3809240" y="816378"/>
                </a:cubicBezTo>
                <a:cubicBezTo>
                  <a:pt x="3809240" y="2349420"/>
                  <a:pt x="2599108" y="3592195"/>
                  <a:pt x="1106335" y="3592195"/>
                </a:cubicBezTo>
                <a:cubicBezTo>
                  <a:pt x="733142" y="3592195"/>
                  <a:pt x="377613" y="3514522"/>
                  <a:pt x="54242" y="3374058"/>
                </a:cubicBezTo>
                <a:lnTo>
                  <a:pt x="0" y="3347223"/>
                </a:lnTo>
                <a:lnTo>
                  <a:pt x="0" y="2146292"/>
                </a:lnTo>
                <a:lnTo>
                  <a:pt x="22206" y="2167018"/>
                </a:lnTo>
                <a:cubicBezTo>
                  <a:pt x="316819" y="2416713"/>
                  <a:pt x="694521" y="2566709"/>
                  <a:pt x="1106335" y="2566709"/>
                </a:cubicBezTo>
                <a:cubicBezTo>
                  <a:pt x="2047625" y="2566709"/>
                  <a:pt x="2810692" y="1783058"/>
                  <a:pt x="2810692" y="816377"/>
                </a:cubicBezTo>
                <a:cubicBezTo>
                  <a:pt x="2810692" y="574706"/>
                  <a:pt x="2763000" y="344475"/>
                  <a:pt x="2676755" y="135069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04" name="椭圆 20"/>
          <p:cNvSpPr/>
          <p:nvPr>
            <p:custDataLst>
              <p:tags r:id="rId7"/>
            </p:custDataLst>
          </p:nvPr>
        </p:nvSpPr>
        <p:spPr>
          <a:xfrm>
            <a:off x="1055370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6" name="椭圆 21"/>
          <p:cNvSpPr/>
          <p:nvPr>
            <p:custDataLst>
              <p:tags r:id="rId8"/>
            </p:custDataLst>
          </p:nvPr>
        </p:nvSpPr>
        <p:spPr>
          <a:xfrm>
            <a:off x="1080262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9"/>
            </p:custDataLst>
          </p:nvPr>
        </p:nvSpPr>
        <p:spPr>
          <a:xfrm>
            <a:off x="1105154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69" name="图片 3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xmlns:r="http://schemas.openxmlformats.org/officeDocument/2006/relationships" r:embed="rId11">
            <a:lum contrast="12000"/>
          </a:blip>
          <a:stretch>
            <a:fillRect/>
          </a:stretch>
        </p:blipFill>
        <p:spPr>
          <a:xfrm>
            <a:off x="968375" y="4810760"/>
            <a:ext cx="1236345" cy="673100"/>
          </a:xfrm>
          <a:prstGeom prst="rect"/>
        </p:spPr>
      </p:pic>
      <p:pic>
        <p:nvPicPr>
          <p:cNvPr id="2097171" name="图片 15" descr="0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310640" y="945515"/>
            <a:ext cx="4047490" cy="5276215"/>
          </a:xfrm>
          <a:prstGeom prst="rect"/>
        </p:spPr>
      </p:pic>
      <p:sp>
        <p:nvSpPr>
          <p:cNvPr id="1048710" name="节编号"/>
          <p:cNvSpPr txBox="1">
            <a:spLocks noGrp="1"/>
          </p:cNvSpPr>
          <p:nvPr>
            <p:ph type="body" idx="2" hasCustomPrompt="1"/>
            <p:custDataLst>
              <p:tags r:id="rId14"/>
            </p:custDataLst>
          </p:nvPr>
        </p:nvSpPr>
        <p:spPr>
          <a:xfrm>
            <a:off x="5358130" y="2305366"/>
            <a:ext cx="6038478" cy="768351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300" strike="noStrike" u="none">
                <a:ln>
                  <a:solidFill>
                    <a:schemeClr val="bg1"/>
                  </a:solidFill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 hasCustomPrompt="1"/>
            <p:custDataLst>
              <p:tags r:id="rId15"/>
            </p:custDataLst>
          </p:nvPr>
        </p:nvSpPr>
        <p:spPr>
          <a:xfrm>
            <a:off x="5358130" y="3256280"/>
            <a:ext cx="6038478" cy="768350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任意多边形: 形状 7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73" name="图片 12" descr="05" hidden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20000"/>
          </a:blip>
          <a:stretch>
            <a:fillRect/>
          </a:stretch>
        </p:blipFill>
        <p:spPr>
          <a:xfrm flipH="1">
            <a:off x="8723086" y="2423904"/>
            <a:ext cx="3279859" cy="4275548"/>
          </a:xfrm>
          <a:prstGeom prst="rect"/>
        </p:spPr>
      </p:pic>
      <p:pic>
        <p:nvPicPr>
          <p:cNvPr id="2097175" name="图片 11" hidden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>
            <a:lum contrast="12000"/>
          </a:blip>
          <a:srcRect/>
          <a:stretch>
            <a:fillRect/>
          </a:stretch>
        </p:blipFill>
        <p:spPr>
          <a:xfrm flipH="1">
            <a:off x="0" y="0"/>
            <a:ext cx="796290" cy="950595"/>
          </a:xfrm>
          <a:prstGeom prst="rect"/>
        </p:spPr>
      </p:pic>
      <p:sp>
        <p:nvSpPr>
          <p:cNvPr id="1048722" name="圆角矩形 24"/>
          <p:cNvSpPr/>
          <p:nvPr>
            <p:custDataLst>
              <p:tags r:id="rId6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pic>
        <p:nvPicPr>
          <p:cNvPr id="2097177" name="图片 9" descr="VCG41N1446807744" hidden="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alphaModFix amt="13000"/>
            <a:lum contrast="18000"/>
          </a:blip>
          <a:srcRect/>
          <a:stretch>
            <a:fillRect/>
          </a:stretch>
        </p:blipFill>
        <p:spPr>
          <a:xfrm flipH="1">
            <a:off x="8268970" y="78994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4" name="正文"/>
          <p:cNvSpPr txBox="1">
            <a:spLocks noGrp="1"/>
          </p:cNvSpPr>
          <p:nvPr>
            <p:ph idx="3"/>
            <p:custDataLst>
              <p:tags r:id="rId9"/>
            </p:custDataLst>
          </p:nvPr>
        </p:nvSpPr>
        <p:spPr>
          <a:xfrm>
            <a:off x="654755" y="156279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pic>
        <p:nvPicPr>
          <p:cNvPr id="2097179" name="图片 6" descr="VCG41N144680774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8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: 形状 8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1" name="图片 11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36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3" name="图片 15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5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6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2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5" name="图片 6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7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7" name="图片 7" descr="VCG41N144680774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82" name="任意多边形: 形状 1"/>
          <p:cNvSpPr/>
          <p:nvPr>
            <p:custDataLst>
              <p:tags r:id="rId3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9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9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1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80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副标题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0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93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816" name="任意多边形: 形状 10"/>
          <p:cNvSpPr/>
          <p:nvPr>
            <p:custDataLst>
              <p:tags r:id="rId4"/>
            </p:custDataLst>
          </p:nvPr>
        </p:nvSpPr>
        <p:spPr>
          <a:xfrm>
            <a:off x="0" y="2064478"/>
            <a:ext cx="4848860" cy="4793522"/>
          </a:xfrm>
          <a:custGeom>
            <a:avLst/>
            <a:gdLst>
              <a:gd name="connsiteX0" fmla="*/ 1507547 w 4848860"/>
              <a:gd name="connsiteY0" fmla="*/ 0 h 4793522"/>
              <a:gd name="connsiteX1" fmla="*/ 4848860 w 4848860"/>
              <a:gd name="connsiteY1" fmla="*/ 3431447 h 4793522"/>
              <a:gd name="connsiteX2" fmla="*/ 4586283 w 4848860"/>
              <a:gd name="connsiteY2" fmla="*/ 4767121 h 4793522"/>
              <a:gd name="connsiteX3" fmla="*/ 4573899 w 4848860"/>
              <a:gd name="connsiteY3" fmla="*/ 4793522 h 4793522"/>
              <a:gd name="connsiteX4" fmla="*/ 3143734 w 4848860"/>
              <a:gd name="connsiteY4" fmla="*/ 4793522 h 4793522"/>
              <a:gd name="connsiteX5" fmla="*/ 3254633 w 4848860"/>
              <a:gd name="connsiteY5" fmla="*/ 4641218 h 4793522"/>
              <a:gd name="connsiteX6" fmla="*/ 3614461 w 4848860"/>
              <a:gd name="connsiteY6" fmla="*/ 3431446 h 4793522"/>
              <a:gd name="connsiteX7" fmla="*/ 1507547 w 4848860"/>
              <a:gd name="connsiteY7" fmla="*/ 1267697 h 4793522"/>
              <a:gd name="connsiteX8" fmla="*/ 17733 w 4848860"/>
              <a:gd name="connsiteY8" fmla="*/ 1901444 h 4793522"/>
              <a:gd name="connsiteX9" fmla="*/ 0 w 4848860"/>
              <a:gd name="connsiteY9" fmla="*/ 1921482 h 4793522"/>
              <a:gd name="connsiteX10" fmla="*/ 0 w 4848860"/>
              <a:gd name="connsiteY10" fmla="*/ 372046 h 4793522"/>
              <a:gd name="connsiteX11" fmla="*/ 206957 w 4848860"/>
              <a:gd name="connsiteY11" fmla="*/ 269660 h 4793522"/>
              <a:gd name="connsiteX12" fmla="*/ 1507547 w 4848860"/>
              <a:gd name="connsiteY12" fmla="*/ 0 h 479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48860" h="4793522">
                <a:moveTo>
                  <a:pt x="1507547" y="0"/>
                </a:moveTo>
                <a:cubicBezTo>
                  <a:pt x="3352904" y="0"/>
                  <a:pt x="4848860" y="1536311"/>
                  <a:pt x="4848860" y="3431447"/>
                </a:cubicBezTo>
                <a:cubicBezTo>
                  <a:pt x="4848860" y="3905231"/>
                  <a:pt x="4755363" y="4356588"/>
                  <a:pt x="4586283" y="4767121"/>
                </a:cubicBezTo>
                <a:lnTo>
                  <a:pt x="4573899" y="4793522"/>
                </a:lnTo>
                <a:lnTo>
                  <a:pt x="3143734" y="4793522"/>
                </a:lnTo>
                <a:lnTo>
                  <a:pt x="3254633" y="4641218"/>
                </a:lnTo>
                <a:cubicBezTo>
                  <a:pt x="3481810" y="4295882"/>
                  <a:pt x="3614461" y="3879573"/>
                  <a:pt x="3614461" y="3431446"/>
                </a:cubicBezTo>
                <a:cubicBezTo>
                  <a:pt x="3614461" y="2236440"/>
                  <a:pt x="2671163" y="1267697"/>
                  <a:pt x="1507547" y="1267697"/>
                </a:cubicBezTo>
                <a:cubicBezTo>
                  <a:pt x="925739" y="1267697"/>
                  <a:pt x="399010" y="1509883"/>
                  <a:pt x="17733" y="1901444"/>
                </a:cubicBezTo>
                <a:lnTo>
                  <a:pt x="0" y="1921482"/>
                </a:lnTo>
                <a:lnTo>
                  <a:pt x="0" y="372046"/>
                </a:lnTo>
                <a:lnTo>
                  <a:pt x="206957" y="269660"/>
                </a:lnTo>
                <a:cubicBezTo>
                  <a:pt x="606706" y="96020"/>
                  <a:pt x="1046208" y="0"/>
                  <a:pt x="1507547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5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895350" y="1156970"/>
            <a:ext cx="4286885" cy="4338955"/>
          </a:xfrm>
          <a:prstGeom prst="rect"/>
        </p:spPr>
      </p:pic>
      <p:pic>
        <p:nvPicPr>
          <p:cNvPr id="2097197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 flipH="1">
            <a:off x="3971290" y="4939030"/>
            <a:ext cx="1906905" cy="1037590"/>
          </a:xfrm>
          <a:prstGeom prst="rect"/>
        </p:spPr>
      </p:pic>
      <p:sp>
        <p:nvSpPr>
          <p:cNvPr id="1048818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5552440" y="1620520"/>
            <a:ext cx="5935345" cy="228917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7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0" name="署名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9223375" y="415544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image" Target="../media/image9.png"/><Relationship Id="rId15" Type="http://schemas.openxmlformats.org/officeDocument/2006/relationships/tags" Target="../tags/tag105.xml"/><Relationship Id="rId16" Type="http://schemas.openxmlformats.org/officeDocument/2006/relationships/tags" Target="../tags/tag106.xml"/><Relationship Id="rId17" Type="http://schemas.openxmlformats.org/officeDocument/2006/relationships/tags" Target="../tags/tag107.xml"/><Relationship Id="rId18" Type="http://schemas.openxmlformats.org/officeDocument/2006/relationships/tags" Target="../tags/tag108.xml"/><Relationship Id="rId19" Type="http://schemas.openxmlformats.org/officeDocument/2006/relationships/tags" Target="../tags/tag109.xml"/><Relationship Id="rId20" Type="http://schemas.openxmlformats.org/officeDocument/2006/relationships/tags" Target="../tags/tag110.xml"/><Relationship Id="rId21" Type="http://schemas.openxmlformats.org/officeDocument/2006/relationships/tags" Target="../tags/tag111.xml"/><Relationship Id="rId22" Type="http://schemas.openxmlformats.org/officeDocument/2006/relationships/tags" Target="../tags/tag112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1"/>
          <p:cNvSpPr/>
          <p:nvPr>
            <p:custDataLst>
              <p:tags r:id="rId12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53" name="图片 6" descr="VCG41N144680774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656" name="圆角矩形 24"/>
          <p:cNvSpPr/>
          <p:nvPr>
            <p:custDataLst>
              <p:tags r:id="rId15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2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21"/>
            <p:custDataLst>
              <p:tags r:id="rId19"/>
            </p:custDataLst>
          </p:nvPr>
        </p:nvSpPr>
        <p:spPr>
          <a:xfrm>
            <a:off x="654415" y="1461796"/>
            <a:ext cx="10699385" cy="4715167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54415" y="365126"/>
            <a:ext cx="10699385" cy="95982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2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汉仪粗圆简" panose="02010600000101010101" charset="-122"/>
          <a:sym typeface="汉仪粗圆简" panose="02010600000101010101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粗圆简" panose="02010600000101010101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slideLayout" Target="../slideLayouts/slideLayout1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slideLayout" Target="../slideLayouts/slideLayout1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tags" Target="../tags/tag196.xml"/><Relationship Id="rId14" Type="http://schemas.openxmlformats.org/officeDocument/2006/relationships/tags" Target="../tags/tag197.xml"/><Relationship Id="rId15" Type="http://schemas.openxmlformats.org/officeDocument/2006/relationships/tags" Target="../tags/tag198.xml"/><Relationship Id="rId16" Type="http://schemas.openxmlformats.org/officeDocument/2006/relationships/tags" Target="../tags/tag199.xml"/><Relationship Id="rId17" Type="http://schemas.openxmlformats.org/officeDocument/2006/relationships/tags" Target="../tags/tag200.xml"/><Relationship Id="rId18" Type="http://schemas.openxmlformats.org/officeDocument/2006/relationships/tags" Target="../tags/tag201.xml"/><Relationship Id="rId19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tags" Target="../tags/tag230.xml"/><Relationship Id="rId14" Type="http://schemas.openxmlformats.org/officeDocument/2006/relationships/tags" Target="../tags/tag231.xml"/><Relationship Id="rId15" Type="http://schemas.openxmlformats.org/officeDocument/2006/relationships/tags" Target="../tags/tag232.xml"/><Relationship Id="rId16" Type="http://schemas.openxmlformats.org/officeDocument/2006/relationships/tags" Target="../tags/tag233.xml"/><Relationship Id="rId17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slideLayout" Target="../slideLayouts/slideLayout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tags" Target="../tags/tag249.xml"/><Relationship Id="rId14" Type="http://schemas.openxmlformats.org/officeDocument/2006/relationships/tags" Target="../tags/tag250.xml"/><Relationship Id="rId15" Type="http://schemas.openxmlformats.org/officeDocument/2006/relationships/tags" Target="../tags/tag251.xml"/><Relationship Id="rId16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slideLayout" Target="../slideLayouts/slideLayout14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slideLayout" Target="../slideLayouts/slideLayout1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tags" Target="../tags/tag350.xml"/><Relationship Id="rId10" Type="http://schemas.openxmlformats.org/officeDocument/2006/relationships/tags" Target="../tags/tag351.xml"/><Relationship Id="rId11" Type="http://schemas.openxmlformats.org/officeDocument/2006/relationships/tags" Target="../tags/tag352.xml"/><Relationship Id="rId12" Type="http://schemas.openxmlformats.org/officeDocument/2006/relationships/tags" Target="../tags/tag353.xml"/><Relationship Id="rId13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tags" Target="../tags/tag366.xml"/><Relationship Id="rId10" Type="http://schemas.openxmlformats.org/officeDocument/2006/relationships/tags" Target="../tags/tag367.xml"/><Relationship Id="rId11" Type="http://schemas.openxmlformats.org/officeDocument/2006/relationships/tags" Target="../tags/tag368.xml"/><Relationship Id="rId12" Type="http://schemas.openxmlformats.org/officeDocument/2006/relationships/tags" Target="../tags/tag369.xml"/><Relationship Id="rId13" Type="http://schemas.openxmlformats.org/officeDocument/2006/relationships/tags" Target="../tags/tag370.xml"/><Relationship Id="rId14" Type="http://schemas.openxmlformats.org/officeDocument/2006/relationships/tags" Target="../tags/tag371.xml"/><Relationship Id="rId15" Type="http://schemas.openxmlformats.org/officeDocument/2006/relationships/tags" Target="../tags/tag372.xml"/><Relationship Id="rId16" Type="http://schemas.openxmlformats.org/officeDocument/2006/relationships/tags" Target="../tags/tag373.xml"/><Relationship Id="rId17" Type="http://schemas.openxmlformats.org/officeDocument/2006/relationships/tags" Target="../tags/tag374.xml"/><Relationship Id="rId18" Type="http://schemas.openxmlformats.org/officeDocument/2006/relationships/tags" Target="../tags/tag375.xml"/><Relationship Id="rId19" Type="http://schemas.openxmlformats.org/officeDocument/2006/relationships/tags" Target="../tags/tag376.xml"/><Relationship Id="rId20" Type="http://schemas.openxmlformats.org/officeDocument/2006/relationships/tags" Target="../tags/tag377.xml"/><Relationship Id="rId21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利用移动学习解决学生的学习难题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5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6" name="序号"/>
          <p:cNvSpPr txBox="1"/>
          <p:nvPr>
            <p:custDataLst>
              <p:tags r:id="rId2"/>
            </p:custDataLst>
          </p:nvPr>
        </p:nvSpPr>
        <p:spPr>
          <a:xfrm>
            <a:off x="511111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One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48" name="标题"/>
          <p:cNvSpPr txBox="1"/>
          <p:nvPr>
            <p:custDataLst>
              <p:tags r:id="rId3"/>
            </p:custDataLst>
          </p:nvPr>
        </p:nvSpPr>
        <p:spPr>
          <a:xfrm>
            <a:off x="5111115" y="2194560"/>
            <a:ext cx="3052445" cy="945515"/>
          </a:xfrm>
          <a:prstGeom prst="rect"/>
          <a:noFill/>
        </p:spPr>
        <p:txBody>
          <a:bodyPr anchor="t" bIns="0" lIns="0" rIns="0" rtlCol="0" tIns="0" wrap="square"/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添加目录标题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0" name="序号"/>
          <p:cNvSpPr txBox="1"/>
          <p:nvPr>
            <p:custDataLst>
              <p:tags r:id="rId4"/>
            </p:custDataLst>
          </p:nvPr>
        </p:nvSpPr>
        <p:spPr>
          <a:xfrm>
            <a:off x="855408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Two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2" name="标题"/>
          <p:cNvSpPr txBox="1"/>
          <p:nvPr>
            <p:custDataLst>
              <p:tags r:id="rId5"/>
            </p:custDataLst>
          </p:nvPr>
        </p:nvSpPr>
        <p:spPr>
          <a:xfrm>
            <a:off x="8554085" y="219456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移动学习的优势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4" name="序号"/>
          <p:cNvSpPr txBox="1"/>
          <p:nvPr>
            <p:custDataLst>
              <p:tags r:id="rId6"/>
            </p:custDataLst>
          </p:nvPr>
        </p:nvSpPr>
        <p:spPr>
          <a:xfrm>
            <a:off x="511111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Three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7"/>
            </p:custDataLst>
          </p:nvPr>
        </p:nvSpPr>
        <p:spPr>
          <a:xfrm>
            <a:off x="511111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移动学习在解决学习难题中的应用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8"/>
            </p:custDataLst>
          </p:nvPr>
        </p:nvSpPr>
        <p:spPr>
          <a:xfrm>
            <a:off x="855408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Four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0" name="标题"/>
          <p:cNvSpPr txBox="1"/>
          <p:nvPr>
            <p:custDataLst>
              <p:tags r:id="rId9"/>
            </p:custDataLst>
          </p:nvPr>
        </p:nvSpPr>
        <p:spPr>
          <a:xfrm>
            <a:off x="855408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移动学习的实践案例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2" name="序号"/>
          <p:cNvSpPr txBox="1"/>
          <p:nvPr>
            <p:custDataLst>
              <p:tags r:id="rId10"/>
            </p:custDataLst>
          </p:nvPr>
        </p:nvSpPr>
        <p:spPr>
          <a:xfrm>
            <a:off x="514032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Five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4" name="标题"/>
          <p:cNvSpPr txBox="1"/>
          <p:nvPr>
            <p:custDataLst>
              <p:tags r:id="rId11"/>
            </p:custDataLst>
          </p:nvPr>
        </p:nvSpPr>
        <p:spPr>
          <a:xfrm>
            <a:off x="514032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移动学习的挑战与对策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6" name="序号"/>
          <p:cNvSpPr txBox="1"/>
          <p:nvPr>
            <p:custDataLst>
              <p:tags r:id="rId12"/>
            </p:custDataLst>
          </p:nvPr>
        </p:nvSpPr>
        <p:spPr>
          <a:xfrm>
            <a:off x="858329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Six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8" name="标题"/>
          <p:cNvSpPr txBox="1"/>
          <p:nvPr>
            <p:custDataLst>
              <p:tags r:id="rId13"/>
            </p:custDataLst>
          </p:nvPr>
        </p:nvSpPr>
        <p:spPr>
          <a:xfrm>
            <a:off x="858329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未来移动学习的发展趋势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7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移动学习的优势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随时随地学习</a:t>
            </a:r>
            <a:endParaRPr altLang="en-US" lang="zh-CN"/>
          </a:p>
        </p:txBody>
      </p:sp>
      <p:sp>
        <p:nvSpPr>
          <p:cNvPr id="1049080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2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4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6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8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充分利用碎片时间，提高学习效率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0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打破时间和空间限制，随时随地进行学习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2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适应不同学习需求，个性化学习体验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4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方便快捷，随时随地与他人交流学习心得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个性化学习体验</a:t>
            </a:r>
            <a:endParaRPr altLang="en-US" lang="zh-CN"/>
          </a:p>
        </p:txBody>
      </p:sp>
      <p:sp>
        <p:nvSpPr>
          <p:cNvPr id="1049142" name="圆角矩形 26"/>
          <p:cNvSpPr/>
          <p:nvPr>
            <p:custDataLst>
              <p:tags r:id="rId1"/>
            </p:custDataLst>
          </p:nvPr>
        </p:nvSpPr>
        <p:spPr>
          <a:xfrm>
            <a:off x="65475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44" name="圆角矩形 28"/>
          <p:cNvSpPr/>
          <p:nvPr>
            <p:custDataLst>
              <p:tags r:id="rId2"/>
            </p:custDataLst>
          </p:nvPr>
        </p:nvSpPr>
        <p:spPr>
          <a:xfrm>
            <a:off x="65729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46" name="文本框 31"/>
          <p:cNvSpPr txBox="1"/>
          <p:nvPr>
            <p:custDataLst>
              <p:tags r:id="rId3"/>
            </p:custDataLst>
          </p:nvPr>
        </p:nvSpPr>
        <p:spPr>
          <a:xfrm>
            <a:off x="809734" y="236274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定制化学习计划：根据学生的需求和能力，制定个性化的学习计划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圆角矩形 29"/>
          <p:cNvSpPr/>
          <p:nvPr>
            <p:custDataLst>
              <p:tags r:id="rId4"/>
            </p:custDataLst>
          </p:nvPr>
        </p:nvSpPr>
        <p:spPr>
          <a:xfrm>
            <a:off x="344691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50" name="圆角矩形 32"/>
          <p:cNvSpPr/>
          <p:nvPr>
            <p:custDataLst>
              <p:tags r:id="rId5"/>
            </p:custDataLst>
          </p:nvPr>
        </p:nvSpPr>
        <p:spPr>
          <a:xfrm>
            <a:off x="344945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52" name="文本框 34"/>
          <p:cNvSpPr txBox="1"/>
          <p:nvPr>
            <p:custDataLst>
              <p:tags r:id="rId6"/>
            </p:custDataLst>
          </p:nvPr>
        </p:nvSpPr>
        <p:spPr>
          <a:xfrm>
            <a:off x="3604435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多样化学习资源：提供丰富的学习资源，满足不同学生的需求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圆角矩形 3"/>
          <p:cNvSpPr/>
          <p:nvPr>
            <p:custDataLst>
              <p:tags r:id="rId7"/>
            </p:custDataLst>
          </p:nvPr>
        </p:nvSpPr>
        <p:spPr>
          <a:xfrm>
            <a:off x="623907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56" name="圆角矩形 4"/>
          <p:cNvSpPr/>
          <p:nvPr>
            <p:custDataLst>
              <p:tags r:id="rId8"/>
            </p:custDataLst>
          </p:nvPr>
        </p:nvSpPr>
        <p:spPr>
          <a:xfrm>
            <a:off x="624161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58" name="文本框 5"/>
          <p:cNvSpPr txBox="1"/>
          <p:nvPr>
            <p:custDataLst>
              <p:tags r:id="rId9"/>
            </p:custDataLst>
          </p:nvPr>
        </p:nvSpPr>
        <p:spPr>
          <a:xfrm>
            <a:off x="6395959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灵活性学习方式：学生可以在任何时间、任何地点进行学习，不受时间和地点的限制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圆角矩形 8"/>
          <p:cNvSpPr/>
          <p:nvPr>
            <p:custDataLst>
              <p:tags r:id="rId10"/>
            </p:custDataLst>
          </p:nvPr>
        </p:nvSpPr>
        <p:spPr>
          <a:xfrm>
            <a:off x="903123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62" name="圆角矩形 9"/>
          <p:cNvSpPr/>
          <p:nvPr>
            <p:custDataLst>
              <p:tags r:id="rId11"/>
            </p:custDataLst>
          </p:nvPr>
        </p:nvSpPr>
        <p:spPr>
          <a:xfrm>
            <a:off x="903377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64" name="文本框 10"/>
          <p:cNvSpPr txBox="1"/>
          <p:nvPr>
            <p:custDataLst>
              <p:tags r:id="rId12"/>
            </p:custDataLst>
          </p:nvPr>
        </p:nvSpPr>
        <p:spPr>
          <a:xfrm>
            <a:off x="9188119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互动性学习过程：学生可以通过移动设备与其他学生或教师进行互动，提高学习效果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丰富的学习资源</a:t>
            </a:r>
            <a:endParaRPr altLang="en-US" lang="zh-CN"/>
          </a:p>
        </p:txBody>
      </p:sp>
      <p:sp>
        <p:nvSpPr>
          <p:cNvPr id="1049212" name="矩形 5"/>
          <p:cNvSpPr/>
          <p:nvPr>
            <p:custDataLst>
              <p:tags r:id="rId1"/>
            </p:custDataLst>
          </p:nvPr>
        </p:nvSpPr>
        <p:spPr>
          <a:xfrm>
            <a:off x="654755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4" name="矩形 10"/>
          <p:cNvSpPr/>
          <p:nvPr>
            <p:custDataLst>
              <p:tags r:id="rId2"/>
            </p:custDataLst>
          </p:nvPr>
        </p:nvSpPr>
        <p:spPr>
          <a:xfrm>
            <a:off x="1009361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6" name="TextBox 2"/>
          <p:cNvSpPr txBox="1"/>
          <p:nvPr>
            <p:custDataLst>
              <p:tags r:id="rId3"/>
            </p:custDataLst>
          </p:nvPr>
        </p:nvSpPr>
        <p:spPr>
          <a:xfrm>
            <a:off x="809736" y="3209898"/>
            <a:ext cx="2278952" cy="184023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多样化的学习资源：移动学习提供了丰富的电子书籍、在线课程、学习工具等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18" name="矩形 6"/>
          <p:cNvSpPr/>
          <p:nvPr>
            <p:custDataLst>
              <p:tags r:id="rId4"/>
            </p:custDataLst>
          </p:nvPr>
        </p:nvSpPr>
        <p:spPr>
          <a:xfrm>
            <a:off x="34533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0" name="矩形 11"/>
          <p:cNvSpPr/>
          <p:nvPr>
            <p:custDataLst>
              <p:tags r:id="rId5"/>
            </p:custDataLst>
          </p:nvPr>
        </p:nvSpPr>
        <p:spPr>
          <a:xfrm>
            <a:off x="38270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2" name="TextBox 2"/>
          <p:cNvSpPr txBox="1"/>
          <p:nvPr>
            <p:custDataLst>
              <p:tags r:id="rId6"/>
            </p:custDataLst>
          </p:nvPr>
        </p:nvSpPr>
        <p:spPr>
          <a:xfrm>
            <a:off x="3607682" y="3209898"/>
            <a:ext cx="2278952" cy="1840235"/>
          </a:xfrm>
          <a:prstGeom prst="rect"/>
          <a:noFill/>
        </p:spPr>
        <p:txBody>
          <a:bodyPr rtlCol="0" wrap="square">
            <a:normAutofit fontScale="9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实时更新的学习内容：移动学习平台可以及时更新和补充学习资源，满足学生的学习需求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24" name="矩形 33"/>
          <p:cNvSpPr/>
          <p:nvPr>
            <p:custDataLst>
              <p:tags r:id="rId7"/>
            </p:custDataLst>
          </p:nvPr>
        </p:nvSpPr>
        <p:spPr>
          <a:xfrm>
            <a:off x="624745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6" name="矩形 37"/>
          <p:cNvSpPr/>
          <p:nvPr>
            <p:custDataLst>
              <p:tags r:id="rId8"/>
            </p:custDataLst>
          </p:nvPr>
        </p:nvSpPr>
        <p:spPr>
          <a:xfrm>
            <a:off x="6602065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8" name="TextBox 2"/>
          <p:cNvSpPr txBox="1"/>
          <p:nvPr>
            <p:custDataLst>
              <p:tags r:id="rId9"/>
            </p:custDataLst>
          </p:nvPr>
        </p:nvSpPr>
        <p:spPr>
          <a:xfrm>
            <a:off x="6402440" y="3209898"/>
            <a:ext cx="2278952" cy="1840235"/>
          </a:xfrm>
          <a:prstGeom prst="rect"/>
          <a:noFill/>
        </p:spPr>
        <p:txBody>
          <a:bodyPr rtlCol="0" wrap="square">
            <a:normAutofit fontScale="9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个性化的学习资源：移动学习可以根据学生的兴趣和需求，提供个性化的学习资源和推荐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30" name="矩形 34"/>
          <p:cNvSpPr/>
          <p:nvPr>
            <p:custDataLst>
              <p:tags r:id="rId10"/>
            </p:custDataLst>
          </p:nvPr>
        </p:nvSpPr>
        <p:spPr>
          <a:xfrm>
            <a:off x="90358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2" name="矩形 38"/>
          <p:cNvSpPr/>
          <p:nvPr>
            <p:custDataLst>
              <p:tags r:id="rId11"/>
            </p:custDataLst>
          </p:nvPr>
        </p:nvSpPr>
        <p:spPr>
          <a:xfrm>
            <a:off x="94095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4" name="TextBox 2"/>
          <p:cNvSpPr txBox="1"/>
          <p:nvPr>
            <p:custDataLst>
              <p:tags r:id="rId12"/>
            </p:custDataLst>
          </p:nvPr>
        </p:nvSpPr>
        <p:spPr>
          <a:xfrm>
            <a:off x="9190820" y="3209898"/>
            <a:ext cx="2278952" cy="1840235"/>
          </a:xfrm>
          <a:prstGeom prst="rect"/>
          <a:noFill/>
        </p:spPr>
        <p:txBody>
          <a:bodyPr rtlCol="0" wrap="square">
            <a:normAutofit fontScale="9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便捷的学习方式：移动学习可以在任何时间、任何地点进行，方便学生随时随地进行学习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互动与交流</a:t>
            </a:r>
            <a:endParaRPr altLang="en-US" lang="zh-CN"/>
          </a:p>
        </p:txBody>
      </p:sp>
      <p:sp>
        <p:nvSpPr>
          <p:cNvPr id="1049282" name="矩形 15"/>
          <p:cNvSpPr/>
          <p:nvPr>
            <p:custDataLst>
              <p:tags r:id="rId1"/>
            </p:custDataLst>
          </p:nvPr>
        </p:nvSpPr>
        <p:spPr>
          <a:xfrm>
            <a:off x="2469768" y="164359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实时互动：移动学习平台支持实时互动，方便学生随时提问和讨论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任意多边形 17"/>
          <p:cNvSpPr/>
          <p:nvPr>
            <p:custDataLst>
              <p:tags r:id="rId2"/>
            </p:custDataLst>
          </p:nvPr>
        </p:nvSpPr>
        <p:spPr>
          <a:xfrm flipV="1">
            <a:off x="2391414" y="156279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6" name="任意多边形 18"/>
          <p:cNvSpPr/>
          <p:nvPr>
            <p:custDataLst>
              <p:tags r:id="rId3"/>
            </p:custDataLst>
          </p:nvPr>
        </p:nvSpPr>
        <p:spPr>
          <a:xfrm flipH="1">
            <a:off x="8574864" y="212351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8" name="矩形 27"/>
          <p:cNvSpPr/>
          <p:nvPr>
            <p:custDataLst>
              <p:tags r:id="rId4"/>
            </p:custDataLst>
          </p:nvPr>
        </p:nvSpPr>
        <p:spPr>
          <a:xfrm>
            <a:off x="2469768" y="296092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小组合作：学生可以在移动学习平台上分组合作，共同完成任务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任意多边形 29"/>
          <p:cNvSpPr/>
          <p:nvPr>
            <p:custDataLst>
              <p:tags r:id="rId5"/>
            </p:custDataLst>
          </p:nvPr>
        </p:nvSpPr>
        <p:spPr>
          <a:xfrm flipV="1">
            <a:off x="2391414" y="288012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2" name="任意多边形 30"/>
          <p:cNvSpPr/>
          <p:nvPr>
            <p:custDataLst>
              <p:tags r:id="rId6"/>
            </p:custDataLst>
          </p:nvPr>
        </p:nvSpPr>
        <p:spPr>
          <a:xfrm flipH="1">
            <a:off x="8574864" y="344084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4" name="矩形 5"/>
          <p:cNvSpPr/>
          <p:nvPr>
            <p:custDataLst>
              <p:tags r:id="rId7"/>
            </p:custDataLst>
          </p:nvPr>
        </p:nvSpPr>
        <p:spPr>
          <a:xfrm>
            <a:off x="2469768" y="427825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资源共享：移动学习平台可以共享学习资源，方便学生随时随地学习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任意多边形 7"/>
          <p:cNvSpPr/>
          <p:nvPr>
            <p:custDataLst>
              <p:tags r:id="rId8"/>
            </p:custDataLst>
          </p:nvPr>
        </p:nvSpPr>
        <p:spPr>
          <a:xfrm flipV="1">
            <a:off x="2391414" y="419744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8" name="任意多边形 8"/>
          <p:cNvSpPr/>
          <p:nvPr>
            <p:custDataLst>
              <p:tags r:id="rId9"/>
            </p:custDataLst>
          </p:nvPr>
        </p:nvSpPr>
        <p:spPr>
          <a:xfrm flipH="1">
            <a:off x="8574864" y="475817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0" name="矩形 10"/>
          <p:cNvSpPr/>
          <p:nvPr>
            <p:custDataLst>
              <p:tags r:id="rId10"/>
            </p:custDataLst>
          </p:nvPr>
        </p:nvSpPr>
        <p:spPr>
          <a:xfrm>
            <a:off x="2469768" y="559558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个性化学习：移动学习平台可以根据学生的需求和兴趣定制个性化学习计划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任意多边形 12"/>
          <p:cNvSpPr/>
          <p:nvPr>
            <p:custDataLst>
              <p:tags r:id="rId11"/>
            </p:custDataLst>
          </p:nvPr>
        </p:nvSpPr>
        <p:spPr>
          <a:xfrm flipV="1">
            <a:off x="2391414" y="551477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4" name="任意多边形 13"/>
          <p:cNvSpPr/>
          <p:nvPr>
            <p:custDataLst>
              <p:tags r:id="rId12"/>
            </p:custDataLst>
          </p:nvPr>
        </p:nvSpPr>
        <p:spPr>
          <a:xfrm flipH="1">
            <a:off x="8574864" y="607550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5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移动学习在解决学习难题中的应用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针对不同学科的移动学习资源</a:t>
            </a:r>
            <a:endParaRPr altLang="en-US" lang="zh-CN"/>
          </a:p>
        </p:txBody>
      </p:sp>
      <p:sp>
        <p:nvSpPr>
          <p:cNvPr id="1049456" name="矩形 3"/>
          <p:cNvSpPr/>
          <p:nvPr>
            <p:custDataLst>
              <p:tags r:id="rId1"/>
            </p:custDataLst>
          </p:nvPr>
        </p:nvSpPr>
        <p:spPr>
          <a:xfrm>
            <a:off x="1019069" y="1847582"/>
            <a:ext cx="4918093" cy="124158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58" name="矩形 13"/>
          <p:cNvSpPr/>
          <p:nvPr>
            <p:custDataLst>
              <p:tags r:id="rId2"/>
            </p:custDataLst>
          </p:nvPr>
        </p:nvSpPr>
        <p:spPr>
          <a:xfrm>
            <a:off x="654755" y="1847582"/>
            <a:ext cx="177667" cy="124158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460" name="文本框 4"/>
          <p:cNvSpPr txBox="1"/>
          <p:nvPr>
            <p:custDataLst>
              <p:tags r:id="rId3"/>
            </p:custDataLst>
          </p:nvPr>
        </p:nvSpPr>
        <p:spPr>
          <a:xfrm>
            <a:off x="1206999" y="195469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语文学科：提供电子书、在线阅读、作文辅导等资源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矩形 39"/>
          <p:cNvSpPr/>
          <p:nvPr>
            <p:custDataLst>
              <p:tags r:id="rId4"/>
            </p:custDataLst>
          </p:nvPr>
        </p:nvSpPr>
        <p:spPr>
          <a:xfrm>
            <a:off x="1019069" y="3321516"/>
            <a:ext cx="4918093" cy="124158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64" name="矩形 5"/>
          <p:cNvSpPr/>
          <p:nvPr>
            <p:custDataLst>
              <p:tags r:id="rId5"/>
            </p:custDataLst>
          </p:nvPr>
        </p:nvSpPr>
        <p:spPr>
          <a:xfrm>
            <a:off x="654755" y="3321516"/>
            <a:ext cx="177667" cy="124158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66" name="文本框 41"/>
          <p:cNvSpPr txBox="1"/>
          <p:nvPr>
            <p:custDataLst>
              <p:tags r:id="rId6"/>
            </p:custDataLst>
          </p:nvPr>
        </p:nvSpPr>
        <p:spPr>
          <a:xfrm>
            <a:off x="1206999" y="342863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数学学科：提供数学公式、解题技巧、在线模拟考试等资源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矩形 12"/>
          <p:cNvSpPr/>
          <p:nvPr>
            <p:custDataLst>
              <p:tags r:id="rId7"/>
            </p:custDataLst>
          </p:nvPr>
        </p:nvSpPr>
        <p:spPr>
          <a:xfrm>
            <a:off x="1019069" y="4795450"/>
            <a:ext cx="4918093" cy="124158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70" name="矩形 17"/>
          <p:cNvSpPr/>
          <p:nvPr>
            <p:custDataLst>
              <p:tags r:id="rId8"/>
            </p:custDataLst>
          </p:nvPr>
        </p:nvSpPr>
        <p:spPr>
          <a:xfrm>
            <a:off x="654755" y="4795450"/>
            <a:ext cx="177667" cy="124158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72" name="文本框 19"/>
          <p:cNvSpPr txBox="1"/>
          <p:nvPr>
            <p:custDataLst>
              <p:tags r:id="rId9"/>
            </p:custDataLst>
          </p:nvPr>
        </p:nvSpPr>
        <p:spPr>
          <a:xfrm>
            <a:off x="1206999" y="4902564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英语学科：提供单词记忆、口语练习、听力训练等资源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49"/>
          <p:cNvSpPr/>
          <p:nvPr>
            <p:custDataLst>
              <p:tags r:id="rId10"/>
            </p:custDataLst>
          </p:nvPr>
        </p:nvSpPr>
        <p:spPr>
          <a:xfrm>
            <a:off x="6705710" y="1847582"/>
            <a:ext cx="4918093" cy="124158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76" name="矩形 26"/>
          <p:cNvSpPr/>
          <p:nvPr>
            <p:custDataLst>
              <p:tags r:id="rId11"/>
            </p:custDataLst>
          </p:nvPr>
        </p:nvSpPr>
        <p:spPr>
          <a:xfrm>
            <a:off x="6341396" y="1847582"/>
            <a:ext cx="177667" cy="124158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78" name="文本框 27"/>
          <p:cNvSpPr txBox="1"/>
          <p:nvPr>
            <p:custDataLst>
              <p:tags r:id="rId12"/>
            </p:custDataLst>
          </p:nvPr>
        </p:nvSpPr>
        <p:spPr>
          <a:xfrm>
            <a:off x="6893640" y="195469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理科：提供实验视频、科学知识普及、题目解析等资源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矩形 64"/>
          <p:cNvSpPr/>
          <p:nvPr>
            <p:custDataLst>
              <p:tags r:id="rId13"/>
            </p:custDataLst>
          </p:nvPr>
        </p:nvSpPr>
        <p:spPr>
          <a:xfrm>
            <a:off x="6705710" y="3321516"/>
            <a:ext cx="4918093" cy="1241586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82" name="矩形 65"/>
          <p:cNvSpPr/>
          <p:nvPr>
            <p:custDataLst>
              <p:tags r:id="rId14"/>
            </p:custDataLst>
          </p:nvPr>
        </p:nvSpPr>
        <p:spPr>
          <a:xfrm>
            <a:off x="6341396" y="3321516"/>
            <a:ext cx="177667" cy="1241586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84" name="文本框 66"/>
          <p:cNvSpPr txBox="1"/>
          <p:nvPr>
            <p:custDataLst>
              <p:tags r:id="rId15"/>
            </p:custDataLst>
          </p:nvPr>
        </p:nvSpPr>
        <p:spPr>
          <a:xfrm>
            <a:off x="6893640" y="342863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文科：提供历史事件、文化背景、论文资料等资源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矩形 67"/>
          <p:cNvSpPr/>
          <p:nvPr>
            <p:custDataLst>
              <p:tags r:id="rId16"/>
            </p:custDataLst>
          </p:nvPr>
        </p:nvSpPr>
        <p:spPr>
          <a:xfrm>
            <a:off x="6705710" y="4795450"/>
            <a:ext cx="4918093" cy="1241586"/>
          </a:xfrm>
          <a:prstGeom prst="rect"/>
          <a:solidFill>
            <a:schemeClr val="accent6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88" name="矩形 68"/>
          <p:cNvSpPr/>
          <p:nvPr>
            <p:custDataLst>
              <p:tags r:id="rId17"/>
            </p:custDataLst>
          </p:nvPr>
        </p:nvSpPr>
        <p:spPr>
          <a:xfrm>
            <a:off x="6341396" y="4795450"/>
            <a:ext cx="177667" cy="1241586"/>
          </a:xfrm>
          <a:prstGeom prst="rect"/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90" name="文本框 69"/>
          <p:cNvSpPr txBox="1"/>
          <p:nvPr>
            <p:custDataLst>
              <p:tags r:id="rId18"/>
            </p:custDataLst>
          </p:nvPr>
        </p:nvSpPr>
        <p:spPr>
          <a:xfrm>
            <a:off x="6893640" y="4902564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艺术类：提供音乐欣赏、绘画教程、创作灵感等资源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利用移动学习进行自主学习</a:t>
            </a:r>
            <a:endParaRPr altLang="en-US" lang="zh-CN"/>
          </a:p>
        </p:txBody>
      </p:sp>
      <p:sp>
        <p:nvSpPr>
          <p:cNvPr id="1049538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0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2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4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6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自主学习时间灵活：学生可以根据自己的时间安排，随时随地进行学习。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8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移动学习资源丰富：提供多样化的学习资源，满足不同学生的学习需求。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0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学习效果可追踪：通过移动学习平台，学生可以实时查看自己的学习进度和成果。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2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促进自主学习能力：移动学习鼓励学生自主探索和发现，培养自主学习能力。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通过移动学习进行在线答疑和辅导</a:t>
            </a:r>
            <a:endParaRPr altLang="en-US" lang="zh-CN"/>
          </a:p>
        </p:txBody>
      </p:sp>
      <p:sp>
        <p:nvSpPr>
          <p:cNvPr id="1049600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2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4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6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8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辅导资源：移动学习平台可以提供丰富的辅导资源，如视频教程、在线课程等，帮助学生更好地理解和掌握知识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0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在线答疑：学生可以通过移动设备随时向老师或同学提问，获得及时解答和帮助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2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个性化学习：移动学习可以根据学生的需求和兴趣定制个性化的学习计划和资源，提高学习效果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4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随时随地学习：移动学习不受时间和地点的限制，学生可以在任何时间、任何地点进行学习，充分利用碎片时间提高学习效率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移动学习在特殊教育中的应用</a:t>
            </a:r>
            <a:endParaRPr altLang="en-US" lang="zh-CN"/>
          </a:p>
        </p:txBody>
      </p:sp>
      <p:sp>
        <p:nvSpPr>
          <p:cNvPr id="1049662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4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6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8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移动学习在特殊教育中的应用案例：如听力障碍学生通过移动设备进行语言训练、自闭症儿童通过移动应用进行社交技能训练等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2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4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特殊教育面临的挑战：传统教学方式难以满足特殊学生的需求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0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2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4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移动学习的优势：灵活、便捷、个性化，适合特殊学生自主学习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8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0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2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移动学习在特殊教育中的未来发展：随着技术的不断进步，移动学习将为特殊教育带来更多可能性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74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移动学习的实践案例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某学校利用移动学习提高教学质量</a:t>
            </a:r>
            <a:endParaRPr altLang="en-US" lang="zh-CN"/>
          </a:p>
        </p:txBody>
      </p:sp>
      <p:sp>
        <p:nvSpPr>
          <p:cNvPr id="1049844" name="任意多边形 20"/>
          <p:cNvSpPr/>
          <p:nvPr>
            <p:custDataLst>
              <p:tags r:id="rId1"/>
            </p:custDataLst>
          </p:nvPr>
        </p:nvSpPr>
        <p:spPr>
          <a:xfrm rot="2700000">
            <a:off x="991027" y="168396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654755" y="332530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背景介绍：某学校在传统教学模式中遇到的问题，如时间、地点、资源等方面的限制。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矩形 42"/>
          <p:cNvSpPr/>
          <p:nvPr>
            <p:custDataLst>
              <p:tags r:id="rId3"/>
            </p:custDataLst>
          </p:nvPr>
        </p:nvSpPr>
        <p:spPr>
          <a:xfrm>
            <a:off x="779716" y="2968676"/>
            <a:ext cx="1635727" cy="115835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0" name="任意多边形 18"/>
          <p:cNvSpPr/>
          <p:nvPr>
            <p:custDataLst>
              <p:tags r:id="rId4"/>
            </p:custDataLst>
          </p:nvPr>
        </p:nvSpPr>
        <p:spPr>
          <a:xfrm rot="5400000">
            <a:off x="3262792" y="168396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925818" y="332530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移动学习实践：该校引入移动学习平台，如微信、APP等，为学生提供更加灵活、便捷的学习方式。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矩形 43"/>
          <p:cNvSpPr/>
          <p:nvPr>
            <p:custDataLst>
              <p:tags r:id="rId6"/>
            </p:custDataLst>
          </p:nvPr>
        </p:nvSpPr>
        <p:spPr>
          <a:xfrm>
            <a:off x="3050779" y="2968676"/>
            <a:ext cx="1635727" cy="115835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533153" y="168396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96179" y="332530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教学质量提升：通过移动学习平台，该校实现了教学资源共享，提高了教学效率，同时也激发了学生的学习兴趣和主动性。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矩形 44"/>
          <p:cNvSpPr/>
          <p:nvPr>
            <p:custDataLst>
              <p:tags r:id="rId9"/>
            </p:custDataLst>
          </p:nvPr>
        </p:nvSpPr>
        <p:spPr>
          <a:xfrm>
            <a:off x="5321843" y="2968676"/>
            <a:ext cx="1635727" cy="115835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804216" y="168396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467243" y="332530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案例分析：具体介绍该校在移动学习方面的实践案例，包括教学内容、教学方法、教学资源等方面。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矩形 45"/>
          <p:cNvSpPr/>
          <p:nvPr>
            <p:custDataLst>
              <p:tags r:id="rId12"/>
            </p:custDataLst>
          </p:nvPr>
        </p:nvSpPr>
        <p:spPr>
          <a:xfrm>
            <a:off x="7592204" y="2968676"/>
            <a:ext cx="1635727" cy="115835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8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10075982" y="168396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0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738306" y="332530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总结与展望：总结该校在移动学习方面的实践成果，并展望未来移动学习的发展趋势和应用前景。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矩形 5"/>
          <p:cNvSpPr/>
          <p:nvPr>
            <p:custDataLst>
              <p:tags r:id="rId15"/>
            </p:custDataLst>
          </p:nvPr>
        </p:nvSpPr>
        <p:spPr>
          <a:xfrm>
            <a:off x="9863267" y="2968676"/>
            <a:ext cx="1635727" cy="115835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某学生利用移动学习提高学习成绩</a:t>
            </a:r>
            <a:endParaRPr altLang="en-US" lang="zh-CN"/>
          </a:p>
        </p:txBody>
      </p:sp>
      <p:sp>
        <p:nvSpPr>
          <p:cNvPr id="104992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68926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414497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背景介绍：该学生面临学习难题，需要提高学习成绩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矩形 42"/>
          <p:cNvSpPr/>
          <p:nvPr>
            <p:custDataLst>
              <p:tags r:id="rId3"/>
            </p:custDataLst>
          </p:nvPr>
        </p:nvSpPr>
        <p:spPr>
          <a:xfrm>
            <a:off x="1546031" y="291636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57058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901980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移动学习实践：利用移动学习平台进行自主学习，不受时间和地点限制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矩形 43"/>
          <p:cNvSpPr/>
          <p:nvPr>
            <p:custDataLst>
              <p:tags r:id="rId6"/>
            </p:custDataLst>
          </p:nvPr>
        </p:nvSpPr>
        <p:spPr>
          <a:xfrm>
            <a:off x="4034162" y="291636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4541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90112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学习效果：通过移动学习，该学生提高了学习成绩，掌握了更多知识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矩形 44"/>
          <p:cNvSpPr/>
          <p:nvPr>
            <p:custDataLst>
              <p:tags r:id="rId9"/>
            </p:custDataLst>
          </p:nvPr>
        </p:nvSpPr>
        <p:spPr>
          <a:xfrm>
            <a:off x="6520998" y="291636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32025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77596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总结反思：移动学习是一种有效的学习方式，可以帮助学生解决学习难题，提高学习成绩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矩形 45"/>
          <p:cNvSpPr/>
          <p:nvPr>
            <p:custDataLst>
              <p:tags r:id="rId12"/>
            </p:custDataLst>
          </p:nvPr>
        </p:nvSpPr>
        <p:spPr>
          <a:xfrm>
            <a:off x="9009130" y="291636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特殊教育机构利用移动学习辅助教学</a:t>
            </a:r>
            <a:endParaRPr altLang="en-US" lang="zh-CN"/>
          </a:p>
        </p:txBody>
      </p:sp>
      <p:sp>
        <p:nvSpPr>
          <p:cNvPr id="1049990" name="正文"/>
          <p:cNvSpPr txBox="1"/>
          <p:nvPr>
            <p:custDataLst>
              <p:tags r:id="rId1"/>
            </p:custDataLst>
          </p:nvPr>
        </p:nvSpPr>
        <p:spPr>
          <a:xfrm>
            <a:off x="2468186" y="156279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特殊教育机构利用移动学习平台，为残障学生提供个性化的学习方案，满足不同学生的需求。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正文"/>
          <p:cNvSpPr txBox="1"/>
          <p:nvPr>
            <p:custDataLst>
              <p:tags r:id="rId2"/>
            </p:custDataLst>
          </p:nvPr>
        </p:nvSpPr>
        <p:spPr>
          <a:xfrm>
            <a:off x="2468186" y="282563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移动学习平台为特殊教育机构提供了丰富的教学资源和工具，帮助教师更好地开展教学工作。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正文"/>
          <p:cNvSpPr txBox="1"/>
          <p:nvPr>
            <p:custDataLst>
              <p:tags r:id="rId3"/>
            </p:custDataLst>
          </p:nvPr>
        </p:nvSpPr>
        <p:spPr>
          <a:xfrm>
            <a:off x="2468186" y="408848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特殊教育机构通过移动学习平台，实现了与家长的实时沟通和协作，共同关注学生的学习进展。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正文"/>
          <p:cNvSpPr txBox="1"/>
          <p:nvPr>
            <p:custDataLst>
              <p:tags r:id="rId4"/>
            </p:custDataLst>
          </p:nvPr>
        </p:nvSpPr>
        <p:spPr>
          <a:xfrm>
            <a:off x="2468186" y="535133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移动学习在特殊教育机构中的应用，不仅提高了学生的学习效果，还促进了特殊教育的创新和发展。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在线教育平台利用移动学习推广优质课程</a:t>
            </a:r>
            <a:endParaRPr altLang="en-US" lang="zh-CN"/>
          </a:p>
        </p:txBody>
      </p:sp>
      <p:sp>
        <p:nvSpPr>
          <p:cNvPr id="1050044" name="矩形 15"/>
          <p:cNvSpPr/>
          <p:nvPr>
            <p:custDataLst>
              <p:tags r:id="rId1"/>
            </p:custDataLst>
          </p:nvPr>
        </p:nvSpPr>
        <p:spPr>
          <a:xfrm>
            <a:off x="2469768" y="164359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在线教育平台：提供丰富的学习资源，包括视频、音频、文本等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任意多边形 17"/>
          <p:cNvSpPr/>
          <p:nvPr>
            <p:custDataLst>
              <p:tags r:id="rId2"/>
            </p:custDataLst>
          </p:nvPr>
        </p:nvSpPr>
        <p:spPr>
          <a:xfrm flipV="1">
            <a:off x="2391414" y="156279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8" name="任意多边形 18"/>
          <p:cNvSpPr/>
          <p:nvPr>
            <p:custDataLst>
              <p:tags r:id="rId3"/>
            </p:custDataLst>
          </p:nvPr>
        </p:nvSpPr>
        <p:spPr>
          <a:xfrm flipH="1">
            <a:off x="8574864" y="212351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0" name="矩形 27"/>
          <p:cNvSpPr/>
          <p:nvPr>
            <p:custDataLst>
              <p:tags r:id="rId4"/>
            </p:custDataLst>
          </p:nvPr>
        </p:nvSpPr>
        <p:spPr>
          <a:xfrm>
            <a:off x="2469768" y="296092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移动学习：利用手机、平板等移动设备进行学习，方便快捷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任意多边形 29"/>
          <p:cNvSpPr/>
          <p:nvPr>
            <p:custDataLst>
              <p:tags r:id="rId5"/>
            </p:custDataLst>
          </p:nvPr>
        </p:nvSpPr>
        <p:spPr>
          <a:xfrm flipV="1">
            <a:off x="2391414" y="288012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4" name="任意多边形 30"/>
          <p:cNvSpPr/>
          <p:nvPr>
            <p:custDataLst>
              <p:tags r:id="rId6"/>
            </p:custDataLst>
          </p:nvPr>
        </p:nvSpPr>
        <p:spPr>
          <a:xfrm flipH="1">
            <a:off x="8574864" y="344084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6" name="矩形 5"/>
          <p:cNvSpPr/>
          <p:nvPr>
            <p:custDataLst>
              <p:tags r:id="rId7"/>
            </p:custDataLst>
          </p:nvPr>
        </p:nvSpPr>
        <p:spPr>
          <a:xfrm>
            <a:off x="2469768" y="427825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优质课程：通过筛选和评估，提供高质量的课程资源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任意多边形 7"/>
          <p:cNvSpPr/>
          <p:nvPr>
            <p:custDataLst>
              <p:tags r:id="rId8"/>
            </p:custDataLst>
          </p:nvPr>
        </p:nvSpPr>
        <p:spPr>
          <a:xfrm flipV="1">
            <a:off x="2391414" y="419744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0" name="任意多边形 8"/>
          <p:cNvSpPr/>
          <p:nvPr>
            <p:custDataLst>
              <p:tags r:id="rId9"/>
            </p:custDataLst>
          </p:nvPr>
        </p:nvSpPr>
        <p:spPr>
          <a:xfrm flipH="1">
            <a:off x="8574864" y="475817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2" name="矩形 10"/>
          <p:cNvSpPr/>
          <p:nvPr>
            <p:custDataLst>
              <p:tags r:id="rId10"/>
            </p:custDataLst>
          </p:nvPr>
        </p:nvSpPr>
        <p:spPr>
          <a:xfrm>
            <a:off x="2469768" y="559558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推广策略：采用多种推广方式，如社交媒体、广告等，吸引更多用户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任意多边形 12"/>
          <p:cNvSpPr/>
          <p:nvPr>
            <p:custDataLst>
              <p:tags r:id="rId11"/>
            </p:custDataLst>
          </p:nvPr>
        </p:nvSpPr>
        <p:spPr>
          <a:xfrm flipV="1">
            <a:off x="2391414" y="551477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6" name="任意多边形 13"/>
          <p:cNvSpPr/>
          <p:nvPr>
            <p:custDataLst>
              <p:tags r:id="rId12"/>
            </p:custDataLst>
          </p:nvPr>
        </p:nvSpPr>
        <p:spPr>
          <a:xfrm flipH="1">
            <a:off x="8574864" y="607550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11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移动学习的挑战与对策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技术与设备的限制</a:t>
            </a:r>
            <a:endParaRPr altLang="en-US" lang="zh-CN"/>
          </a:p>
        </p:txBody>
      </p:sp>
      <p:sp>
        <p:nvSpPr>
          <p:cNvPr id="1050218" name="矩形 15"/>
          <p:cNvSpPr/>
          <p:nvPr>
            <p:custDataLst>
              <p:tags r:id="rId1"/>
            </p:custDataLst>
          </p:nvPr>
        </p:nvSpPr>
        <p:spPr>
          <a:xfrm>
            <a:off x="2469768" y="164359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技术成熟度：移动学习技术尚未完全成熟，存在一些技术难题需要解决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任意多边形 17"/>
          <p:cNvSpPr/>
          <p:nvPr>
            <p:custDataLst>
              <p:tags r:id="rId2"/>
            </p:custDataLst>
          </p:nvPr>
        </p:nvSpPr>
        <p:spPr>
          <a:xfrm flipV="1">
            <a:off x="2391414" y="156279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2" name="任意多边形 18"/>
          <p:cNvSpPr/>
          <p:nvPr>
            <p:custDataLst>
              <p:tags r:id="rId3"/>
            </p:custDataLst>
          </p:nvPr>
        </p:nvSpPr>
        <p:spPr>
          <a:xfrm flipH="1">
            <a:off x="8574864" y="212351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4" name="矩形 27"/>
          <p:cNvSpPr/>
          <p:nvPr>
            <p:custDataLst>
              <p:tags r:id="rId4"/>
            </p:custDataLst>
          </p:nvPr>
        </p:nvSpPr>
        <p:spPr>
          <a:xfrm>
            <a:off x="2469768" y="296092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设备性能：移动设备的性能可能无法满足某些学习需求，如屏幕尺寸、电池寿命等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任意多边形 29"/>
          <p:cNvSpPr/>
          <p:nvPr>
            <p:custDataLst>
              <p:tags r:id="rId5"/>
            </p:custDataLst>
          </p:nvPr>
        </p:nvSpPr>
        <p:spPr>
          <a:xfrm flipV="1">
            <a:off x="2391414" y="288012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8" name="任意多边形 30"/>
          <p:cNvSpPr/>
          <p:nvPr>
            <p:custDataLst>
              <p:tags r:id="rId6"/>
            </p:custDataLst>
          </p:nvPr>
        </p:nvSpPr>
        <p:spPr>
          <a:xfrm flipH="1">
            <a:off x="8574864" y="344084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0" name="矩形 5"/>
          <p:cNvSpPr/>
          <p:nvPr>
            <p:custDataLst>
              <p:tags r:id="rId7"/>
            </p:custDataLst>
          </p:nvPr>
        </p:nvSpPr>
        <p:spPr>
          <a:xfrm>
            <a:off x="2469768" y="427825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网络覆盖：网络覆盖不全或信号不稳定，影响移动学习的正常进行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任意多边形 7"/>
          <p:cNvSpPr/>
          <p:nvPr>
            <p:custDataLst>
              <p:tags r:id="rId8"/>
            </p:custDataLst>
          </p:nvPr>
        </p:nvSpPr>
        <p:spPr>
          <a:xfrm flipV="1">
            <a:off x="2391414" y="419744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4" name="任意多边形 8"/>
          <p:cNvSpPr/>
          <p:nvPr>
            <p:custDataLst>
              <p:tags r:id="rId9"/>
            </p:custDataLst>
          </p:nvPr>
        </p:nvSpPr>
        <p:spPr>
          <a:xfrm flipH="1">
            <a:off x="8574864" y="475817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6" name="矩形 10"/>
          <p:cNvSpPr/>
          <p:nvPr>
            <p:custDataLst>
              <p:tags r:id="rId10"/>
            </p:custDataLst>
          </p:nvPr>
        </p:nvSpPr>
        <p:spPr>
          <a:xfrm>
            <a:off x="2469768" y="559558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费用成本：移动设备的购买和维护成本较高，对于一些贫困地区的学生来说是一个挑战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任意多边形 12"/>
          <p:cNvSpPr/>
          <p:nvPr>
            <p:custDataLst>
              <p:tags r:id="rId11"/>
            </p:custDataLst>
          </p:nvPr>
        </p:nvSpPr>
        <p:spPr>
          <a:xfrm flipV="1">
            <a:off x="2391414" y="551477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0" name="任意多边形 13"/>
          <p:cNvSpPr/>
          <p:nvPr>
            <p:custDataLst>
              <p:tags r:id="rId12"/>
            </p:custDataLst>
          </p:nvPr>
        </p:nvSpPr>
        <p:spPr>
          <a:xfrm flipH="1">
            <a:off x="8574864" y="607550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学习效果的评估问题</a:t>
            </a:r>
            <a:endParaRPr altLang="en-US" lang="zh-CN"/>
          </a:p>
        </p:txBody>
      </p:sp>
      <p:sp>
        <p:nvSpPr>
          <p:cNvPr id="1050288" name="矩形 5"/>
          <p:cNvSpPr/>
          <p:nvPr>
            <p:custDataLst>
              <p:tags r:id="rId1"/>
            </p:custDataLst>
          </p:nvPr>
        </p:nvSpPr>
        <p:spPr>
          <a:xfrm>
            <a:off x="654755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0" name="矩形 10"/>
          <p:cNvSpPr/>
          <p:nvPr>
            <p:custDataLst>
              <p:tags r:id="rId2"/>
            </p:custDataLst>
          </p:nvPr>
        </p:nvSpPr>
        <p:spPr>
          <a:xfrm>
            <a:off x="1009361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2" name="TextBox 2"/>
          <p:cNvSpPr txBox="1"/>
          <p:nvPr>
            <p:custDataLst>
              <p:tags r:id="rId3"/>
            </p:custDataLst>
          </p:nvPr>
        </p:nvSpPr>
        <p:spPr>
          <a:xfrm>
            <a:off x="809736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评估方式：如何对移动学习的效果进行评估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94" name="矩形 6"/>
          <p:cNvSpPr/>
          <p:nvPr>
            <p:custDataLst>
              <p:tags r:id="rId4"/>
            </p:custDataLst>
          </p:nvPr>
        </p:nvSpPr>
        <p:spPr>
          <a:xfrm>
            <a:off x="34533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6" name="矩形 11"/>
          <p:cNvSpPr/>
          <p:nvPr>
            <p:custDataLst>
              <p:tags r:id="rId5"/>
            </p:custDataLst>
          </p:nvPr>
        </p:nvSpPr>
        <p:spPr>
          <a:xfrm>
            <a:off x="38270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8" name="TextBox 2"/>
          <p:cNvSpPr txBox="1"/>
          <p:nvPr>
            <p:custDataLst>
              <p:tags r:id="rId6"/>
            </p:custDataLst>
          </p:nvPr>
        </p:nvSpPr>
        <p:spPr>
          <a:xfrm>
            <a:off x="3607682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评估指标：评估移动学习效果的指标有哪些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00" name="矩形 33"/>
          <p:cNvSpPr/>
          <p:nvPr>
            <p:custDataLst>
              <p:tags r:id="rId7"/>
            </p:custDataLst>
          </p:nvPr>
        </p:nvSpPr>
        <p:spPr>
          <a:xfrm>
            <a:off x="624745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2" name="矩形 37"/>
          <p:cNvSpPr/>
          <p:nvPr>
            <p:custDataLst>
              <p:tags r:id="rId8"/>
            </p:custDataLst>
          </p:nvPr>
        </p:nvSpPr>
        <p:spPr>
          <a:xfrm>
            <a:off x="6602065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4" name="TextBox 2"/>
          <p:cNvSpPr txBox="1"/>
          <p:nvPr>
            <p:custDataLst>
              <p:tags r:id="rId9"/>
            </p:custDataLst>
          </p:nvPr>
        </p:nvSpPr>
        <p:spPr>
          <a:xfrm>
            <a:off x="640244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评估工具：可以使用哪些工具进行评估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06" name="矩形 34"/>
          <p:cNvSpPr/>
          <p:nvPr>
            <p:custDataLst>
              <p:tags r:id="rId10"/>
            </p:custDataLst>
          </p:nvPr>
        </p:nvSpPr>
        <p:spPr>
          <a:xfrm>
            <a:off x="90358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8" name="矩形 38"/>
          <p:cNvSpPr/>
          <p:nvPr>
            <p:custDataLst>
              <p:tags r:id="rId11"/>
            </p:custDataLst>
          </p:nvPr>
        </p:nvSpPr>
        <p:spPr>
          <a:xfrm>
            <a:off x="94095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0" name="TextBox 2"/>
          <p:cNvSpPr txBox="1"/>
          <p:nvPr>
            <p:custDataLst>
              <p:tags r:id="rId12"/>
            </p:custDataLst>
          </p:nvPr>
        </p:nvSpPr>
        <p:spPr>
          <a:xfrm>
            <a:off x="919082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评估结果：如何根据评估结果改进移动学习策略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学习资源的版权问题</a:t>
            </a:r>
            <a:endParaRPr altLang="en-US" lang="zh-CN"/>
          </a:p>
        </p:txBody>
      </p:sp>
      <p:sp>
        <p:nvSpPr>
          <p:cNvPr id="1050358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60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62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64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66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移动学习资源版权问题的表现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68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移动学习资源版权问题的背景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70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移动学习资源版权问题的原因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72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移动学习资源版权问题的对策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如何保证学生的学习动力</a:t>
            </a:r>
            <a:endParaRPr altLang="en-US" lang="zh-CN"/>
          </a:p>
        </p:txBody>
      </p:sp>
      <p:sp>
        <p:nvSpPr>
          <p:cNvPr id="1050420" name="圆角矩形 3"/>
          <p:cNvSpPr/>
          <p:nvPr>
            <p:custDataLst>
              <p:tags r:id="rId1"/>
            </p:custDataLst>
          </p:nvPr>
        </p:nvSpPr>
        <p:spPr>
          <a:xfrm rot="16200000">
            <a:off x="5655725" y="-343472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2" name="圆角矩形 4"/>
          <p:cNvSpPr/>
          <p:nvPr>
            <p:custDataLst>
              <p:tags r:id="rId2"/>
            </p:custDataLst>
          </p:nvPr>
        </p:nvSpPr>
        <p:spPr>
          <a:xfrm rot="16200000">
            <a:off x="247862" y="197314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24" name="圆角矩形 5"/>
          <p:cNvSpPr/>
          <p:nvPr>
            <p:custDataLst>
              <p:tags r:id="rId3"/>
            </p:custDataLst>
          </p:nvPr>
        </p:nvSpPr>
        <p:spPr>
          <a:xfrm rot="16200000">
            <a:off x="5656999" y="-216224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6" name="圆角矩形 6"/>
          <p:cNvSpPr/>
          <p:nvPr>
            <p:custDataLst>
              <p:tags r:id="rId4"/>
            </p:custDataLst>
          </p:nvPr>
        </p:nvSpPr>
        <p:spPr>
          <a:xfrm rot="16200000">
            <a:off x="249136" y="324625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28" name="圆角矩形 9"/>
          <p:cNvSpPr/>
          <p:nvPr>
            <p:custDataLst>
              <p:tags r:id="rId5"/>
            </p:custDataLst>
          </p:nvPr>
        </p:nvSpPr>
        <p:spPr>
          <a:xfrm rot="16200000">
            <a:off x="5655725" y="-91398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0" name="圆角矩形 10"/>
          <p:cNvSpPr/>
          <p:nvPr>
            <p:custDataLst>
              <p:tags r:id="rId6"/>
            </p:custDataLst>
          </p:nvPr>
        </p:nvSpPr>
        <p:spPr>
          <a:xfrm rot="16200000">
            <a:off x="247862" y="449388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32" name="圆角矩形 11"/>
          <p:cNvSpPr/>
          <p:nvPr>
            <p:custDataLst>
              <p:tags r:id="rId7"/>
            </p:custDataLst>
          </p:nvPr>
        </p:nvSpPr>
        <p:spPr>
          <a:xfrm rot="16200000">
            <a:off x="5656999" y="35785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4" name="圆角矩形 12"/>
          <p:cNvSpPr/>
          <p:nvPr>
            <p:custDataLst>
              <p:tags r:id="rId8"/>
            </p:custDataLst>
          </p:nvPr>
        </p:nvSpPr>
        <p:spPr>
          <a:xfrm rot="16200000">
            <a:off x="249136" y="576635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36" name="文本框 7"/>
          <p:cNvSpPr txBox="1"/>
          <p:nvPr>
            <p:custDataLst>
              <p:tags r:id="rId9"/>
            </p:custDataLst>
          </p:nvPr>
        </p:nvSpPr>
        <p:spPr>
          <a:xfrm>
            <a:off x="1118269" y="408352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建立激励机制和奖励制度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38" name="文本框 8"/>
          <p:cNvSpPr txBox="1"/>
          <p:nvPr>
            <p:custDataLst>
              <p:tags r:id="rId10"/>
            </p:custDataLst>
          </p:nvPr>
        </p:nvSpPr>
        <p:spPr>
          <a:xfrm>
            <a:off x="1118269" y="535664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营造积极的学习氛围和环境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40" name="文本框 13"/>
          <p:cNvSpPr txBox="1"/>
          <p:nvPr>
            <p:custDataLst>
              <p:tags r:id="rId11"/>
            </p:custDataLst>
          </p:nvPr>
        </p:nvSpPr>
        <p:spPr>
          <a:xfrm>
            <a:off x="1118269" y="156279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设定明确的学习目标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42" name="文本框 14"/>
          <p:cNvSpPr txBox="1"/>
          <p:nvPr>
            <p:custDataLst>
              <p:tags r:id="rId12"/>
            </p:custDataLst>
          </p:nvPr>
        </p:nvSpPr>
        <p:spPr>
          <a:xfrm>
            <a:off x="1118269" y="283717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提供个性化的学习体验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49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未来移动学习的发展趋势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更加智能化的推荐系统</a:t>
            </a:r>
            <a:endParaRPr altLang="en-US" lang="zh-CN"/>
          </a:p>
        </p:txBody>
      </p:sp>
      <p:sp>
        <p:nvSpPr>
          <p:cNvPr id="105059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68926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9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414497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更加智能化的推荐系统：根据学生的学习习惯和需求，提供更加个性化的学习内容和推荐，提高学习效果和满意度。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8" name="矩形 42"/>
          <p:cNvSpPr/>
          <p:nvPr>
            <p:custDataLst>
              <p:tags r:id="rId3"/>
            </p:custDataLst>
          </p:nvPr>
        </p:nvSpPr>
        <p:spPr>
          <a:xfrm>
            <a:off x="1546031" y="291636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0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57058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0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901980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更加多样化的学习方式：结合AR/VR技术，提供更加沉浸式的学习体验，满足不同学生的学习需求和偏好。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4" name="矩形 43"/>
          <p:cNvSpPr/>
          <p:nvPr>
            <p:custDataLst>
              <p:tags r:id="rId6"/>
            </p:custDataLst>
          </p:nvPr>
        </p:nvSpPr>
        <p:spPr>
          <a:xfrm>
            <a:off x="4034162" y="291636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0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4541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0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90112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更加智能化的辅助教学：通过自然语言处理和机器学习等技术，提供更加智能化的辅助教学，帮助学生更好地理解和掌握知识。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0" name="矩形 44"/>
          <p:cNvSpPr/>
          <p:nvPr>
            <p:custDataLst>
              <p:tags r:id="rId9"/>
            </p:custDataLst>
          </p:nvPr>
        </p:nvSpPr>
        <p:spPr>
          <a:xfrm>
            <a:off x="6520998" y="291636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1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32025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1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77596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更加便捷的学习工具：结合移动设备的普及和互联网技术的发展，提供更加便捷的学习工具，方便学生随时随地进行学习。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6" name="矩形 45"/>
          <p:cNvSpPr/>
          <p:nvPr>
            <p:custDataLst>
              <p:tags r:id="rId12"/>
            </p:custDataLst>
          </p:nvPr>
        </p:nvSpPr>
        <p:spPr>
          <a:xfrm>
            <a:off x="9009130" y="291636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6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更加丰富的学习资源</a:t>
            </a:r>
            <a:endParaRPr altLang="en-US" lang="zh-CN"/>
          </a:p>
        </p:txBody>
      </p:sp>
      <p:sp>
        <p:nvSpPr>
          <p:cNvPr id="105066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68926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6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414497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更加多样化的学习资源：包括文字、图片、音频、视频等多种形式，满足不同学习风格和需求。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8" name="矩形 42"/>
          <p:cNvSpPr/>
          <p:nvPr>
            <p:custDataLst>
              <p:tags r:id="rId3"/>
            </p:custDataLst>
          </p:nvPr>
        </p:nvSpPr>
        <p:spPr>
          <a:xfrm>
            <a:off x="1546031" y="291636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7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57058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7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901980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更加智能化的学习推荐：基于大数据和人工智能技术，根据学生的学习进度和兴趣，个性化推荐学习资源。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4" name="矩形 43"/>
          <p:cNvSpPr/>
          <p:nvPr>
            <p:custDataLst>
              <p:tags r:id="rId6"/>
            </p:custDataLst>
          </p:nvPr>
        </p:nvSpPr>
        <p:spPr>
          <a:xfrm>
            <a:off x="4034162" y="291636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7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4541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7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90112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更加便捷的学习工具：支持多种终端设备，如手机、平板电脑等，方便学生随时随地进行学习。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80" name="矩形 44"/>
          <p:cNvSpPr/>
          <p:nvPr>
            <p:custDataLst>
              <p:tags r:id="rId9"/>
            </p:custDataLst>
          </p:nvPr>
        </p:nvSpPr>
        <p:spPr>
          <a:xfrm>
            <a:off x="6520998" y="291636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8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32025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8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77596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更加互动的学习环境：通过社交媒体、在线论坛等方式，鼓励学生之间进行交流和讨论，提高学习效果。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86" name="矩形 45"/>
          <p:cNvSpPr/>
          <p:nvPr>
            <p:custDataLst>
              <p:tags r:id="rId12"/>
            </p:custDataLst>
          </p:nvPr>
        </p:nvSpPr>
        <p:spPr>
          <a:xfrm>
            <a:off x="9009130" y="291636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3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更加个性化的学习体验</a:t>
            </a:r>
            <a:endParaRPr altLang="en-US" lang="zh-CN"/>
          </a:p>
        </p:txBody>
      </p:sp>
      <p:sp>
        <p:nvSpPr>
          <p:cNvPr id="1050734" name="正文"/>
          <p:cNvSpPr txBox="1"/>
          <p:nvPr>
            <p:custDataLst>
              <p:tags r:id="rId1"/>
            </p:custDataLst>
          </p:nvPr>
        </p:nvSpPr>
        <p:spPr>
          <a:xfrm>
            <a:off x="2468186" y="156279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更加个性化的学习体验：根据学生的需求和兴趣，提供更加个性化的学习内容和方式，提高学习效果。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6" name="正文"/>
          <p:cNvSpPr txBox="1"/>
          <p:nvPr>
            <p:custDataLst>
              <p:tags r:id="rId2"/>
            </p:custDataLst>
          </p:nvPr>
        </p:nvSpPr>
        <p:spPr>
          <a:xfrm>
            <a:off x="2468186" y="282563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更加智能化的学习辅助：利用人工智能技术，提供更加智能化的学习辅助，帮助学生更好地理解和掌握知识。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8" name="正文"/>
          <p:cNvSpPr txBox="1"/>
          <p:nvPr>
            <p:custDataLst>
              <p:tags r:id="rId3"/>
            </p:custDataLst>
          </p:nvPr>
        </p:nvSpPr>
        <p:spPr>
          <a:xfrm>
            <a:off x="2468186" y="408848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更加多样化的学习方式：利用移动设备的特点，提供更加多样化的学习方式，如在线视频、音频、互动游戏等，增加学习的趣味性和互动性。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0" name="正文"/>
          <p:cNvSpPr txBox="1"/>
          <p:nvPr>
            <p:custDataLst>
              <p:tags r:id="rId4"/>
            </p:custDataLst>
          </p:nvPr>
        </p:nvSpPr>
        <p:spPr>
          <a:xfrm>
            <a:off x="2468186" y="535133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更加便捷的学习资源：利用互联网技术，提供更加便捷的学习资源，如在线课程、电子书、学习软件等，方便学生随时随地学习。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8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更加广泛的跨平台合作</a:t>
            </a:r>
            <a:endParaRPr altLang="en-US" lang="zh-CN"/>
          </a:p>
        </p:txBody>
      </p:sp>
      <p:sp>
        <p:nvSpPr>
          <p:cNvPr id="1050788" name="任意多边形 35"/>
          <p:cNvSpPr/>
          <p:nvPr>
            <p:custDataLst>
              <p:tags r:id="rId1"/>
            </p:custDataLst>
          </p:nvPr>
        </p:nvSpPr>
        <p:spPr>
          <a:xfrm>
            <a:off x="654755" y="1564078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790" name="任意多边形 39"/>
          <p:cNvSpPr/>
          <p:nvPr>
            <p:custDataLst>
              <p:tags r:id="rId2"/>
            </p:custDataLst>
          </p:nvPr>
        </p:nvSpPr>
        <p:spPr>
          <a:xfrm>
            <a:off x="737970" y="1654281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29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043374" y="1877883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792" name="正文"/>
          <p:cNvSpPr txBox="1"/>
          <p:nvPr>
            <p:custDataLst>
              <p:tags r:id="rId4"/>
            </p:custDataLst>
          </p:nvPr>
        </p:nvSpPr>
        <p:spPr>
          <a:xfrm>
            <a:off x="2306996" y="1639671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9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更加广泛的跨平台合作：随着移动设备的普及和技术的不断发展，未来移动学习将更加注重跨平台合作，实现不同设备、不同平台之间的无缝衔接，为学生提供更加便捷、高效的学习体验。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794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967290" y="163586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0796" name="任意多边形 45"/>
          <p:cNvSpPr/>
          <p:nvPr>
            <p:custDataLst>
              <p:tags r:id="rId6"/>
            </p:custDataLst>
          </p:nvPr>
        </p:nvSpPr>
        <p:spPr>
          <a:xfrm>
            <a:off x="654755" y="2801512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798" name="任意多边形 46"/>
          <p:cNvSpPr/>
          <p:nvPr>
            <p:custDataLst>
              <p:tags r:id="rId7"/>
            </p:custDataLst>
          </p:nvPr>
        </p:nvSpPr>
        <p:spPr>
          <a:xfrm>
            <a:off x="737970" y="2891715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1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2043374" y="3115317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800" name="正文"/>
          <p:cNvSpPr txBox="1"/>
          <p:nvPr>
            <p:custDataLst>
              <p:tags r:id="rId9"/>
            </p:custDataLst>
          </p:nvPr>
        </p:nvSpPr>
        <p:spPr>
          <a:xfrm>
            <a:off x="2306996" y="2877104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个性化学习体验：未来移动学习将更加注重个性化学习体验，通过大数据分析、人工智能等技术手段，为学生提供更加精准、个性化的学习建议和资源推荐，提高学习效果。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802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967290" y="2873293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0804" name="任意多边形 51"/>
          <p:cNvSpPr/>
          <p:nvPr>
            <p:custDataLst>
              <p:tags r:id="rId11"/>
            </p:custDataLst>
          </p:nvPr>
        </p:nvSpPr>
        <p:spPr>
          <a:xfrm>
            <a:off x="654755" y="4038945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806" name="任意多边形 52"/>
          <p:cNvSpPr/>
          <p:nvPr>
            <p:custDataLst>
              <p:tags r:id="rId12"/>
            </p:custDataLst>
          </p:nvPr>
        </p:nvSpPr>
        <p:spPr>
          <a:xfrm>
            <a:off x="737970" y="4129148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3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2043374" y="4352750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808" name="正文"/>
          <p:cNvSpPr txBox="1"/>
          <p:nvPr>
            <p:custDataLst>
              <p:tags r:id="rId14"/>
            </p:custDataLst>
          </p:nvPr>
        </p:nvSpPr>
        <p:spPr>
          <a:xfrm>
            <a:off x="2306996" y="4114538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95556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更加智能化的学习辅助：未来移动学习将更加注重智能化学习辅助，通过自然语言处理、机器学习等技术手段，实现智能答疑、智能推荐等功能，帮助学生更好地理解和掌握知识。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810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967290" y="4110727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0812" name="任意多边形 57"/>
          <p:cNvSpPr/>
          <p:nvPr>
            <p:custDataLst>
              <p:tags r:id="rId16"/>
            </p:custDataLst>
          </p:nvPr>
        </p:nvSpPr>
        <p:spPr>
          <a:xfrm>
            <a:off x="654755" y="5276379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814" name="任意多边形 58"/>
          <p:cNvSpPr/>
          <p:nvPr>
            <p:custDataLst>
              <p:tags r:id="rId17"/>
            </p:custDataLst>
          </p:nvPr>
        </p:nvSpPr>
        <p:spPr>
          <a:xfrm>
            <a:off x="737970" y="5366582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5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043374" y="5590184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816" name="正文"/>
          <p:cNvSpPr txBox="1"/>
          <p:nvPr>
            <p:custDataLst>
              <p:tags r:id="rId19"/>
            </p:custDataLst>
          </p:nvPr>
        </p:nvSpPr>
        <p:spPr>
          <a:xfrm>
            <a:off x="2306996" y="5351971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95556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更加丰富的学习资源：未来移动学习将更加注重学习资源的丰富性，通过与各类教育机构、专家学者等的合作，为学生提供更加全面、多样化的学习资源，满足不同学生的学习需求。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818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967290" y="534816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3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6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86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CONTENT_GROUP_TYPE" val="contentchip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CONTENT_GROUP_TYPE" val="contentchip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titlestyle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9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1"/>
  <p:tag name="KSO_WM_TAG_VERSION" val="1.0"/>
  <p:tag name="KSO_WM_BEAUTIFY_FLAG" val="#wm#"/>
  <p:tag name="KSO_WM_TEMPLATE_CATEGORY" val="custom"/>
  <p:tag name="KSO_WM_TEMPLATE_INDEX" val="20230291"/>
  <p:tag name="KSO_WM_TEMPLATE_THUMBS_INDEX" val="1、9"/>
</p:tagLst>
</file>

<file path=ppt/tags/tag11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1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1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91_1*b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1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16.xml><?xml version="1.0" encoding="utf-8"?>
<p:tagLst xmlns:p="http://schemas.openxmlformats.org/presentationml/2006/main">
  <p:tag name="KSO_WM_SLIDE_ID" val="custom20230291_1"/>
  <p:tag name="KSO_WM_TEMPLATE_SUBCATEGORY" val="29"/>
  <p:tag name="KSO_WM_TEMPLATE_MASTER_TYPE" val="0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1"/>
  <p:tag name="KSO_WM_SLIDE_LAYOUT" val="a_b_f"/>
  <p:tag name="KSO_WM_SLIDE_LAYOUT_CNT" val="1_1_1"/>
  <p:tag name="KSO_WM_TEMPLATE_THUMBS_INDEX" val="1、9"/>
  <p:tag name="KSO_WM_SLIDE_CONTENT_AREA" val="{&quot;left&quot;:&quot;59.15&quot;,&quot;top&quot;:&quot;78.05&quot;,&quot;width&quot;:&quot;530.55&quot;,&quot;height&quot;:&quot;334.2&quot;}"/>
</p:tagLst>
</file>

<file path=ppt/tags/tag11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6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1_6*l_h_i*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1_6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1_6*l_h_i*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1_6*l_h_i*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1_6*l_h_i*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1_6*l_h_i*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1_6*l_h_i*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Six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6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SLIDE_ID" val="custom20230291_6"/>
  <p:tag name="KSO_WM_TEMPLATE_SUBCATEGORY" val="29"/>
  <p:tag name="KSO_WM_TEMPLATE_MASTER_TYPE" val="0"/>
  <p:tag name="KSO_WM_TEMPLATE_COLOR_TYPE" val="1"/>
  <p:tag name="KSO_WM_SLIDE_TYPE" val="contents"/>
  <p:tag name="KSO_WM_SLIDE_SUBTYPE" val="diag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1"/>
  <p:tag name="KSO_WM_SLIDE_LAYOUT" val="a_l"/>
  <p:tag name="KSO_WM_SLIDE_LAYOUT_CNT" val="1_1"/>
  <p:tag name="KSO_WM_TEMPLATE_THUMBS_INDEX" val="1、4、7、12、13、14、15、16、17、18、20、24、25、28、33、36、40、43、44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3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6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83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5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5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5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5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5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5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5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5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5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5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5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5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5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5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5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20_5*l_h_i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20_5*l_h_i*1_6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20_5*l_h_f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36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82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29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9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37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9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80.xml><?xml version="1.0" encoding="utf-8"?>
<p:tagLst xmlns:p="http://schemas.openxmlformats.org/presentationml/2006/main">
  <p:tag name="KSO_WM_SLIDE_ID" val="custom20230291_9"/>
  <p:tag name="KSO_WM_TEMPLATE_SUBCATEGORY" val="29"/>
  <p:tag name="KSO_WM_TEMPLATE_MASTER_TYPE" val="0"/>
  <p:tag name="KSO_WM_TEMPLATE_COLOR_TYPE" val="1"/>
  <p:tag name="KSO_WM_SLIDE_TYPE" val="endPage"/>
  <p:tag name="KSO_WM_SLIDE_SUBTYPE" val="pureTxt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1"/>
  <p:tag name="KSO_WM_SLIDE_LAYOUT" val="a_f"/>
  <p:tag name="KSO_WM_SLIDE_LAYOUT_CNT" val="1_1"/>
  <p:tag name="KSO_WM_TEMPLATE_THUMBS_INDEX" val="1、4、7、12、13、14、15、16、17、18、20、24、25、28、33、36、40、43、44"/>
  <p:tag name="KSO_WM_SLIDE_CONTENT_AREA" val="{&quot;left&quot;:&quot;408.05&quot;,&quot;top&quot;:&quot;74.7&quot;,&quot;width&quot;:&quot;543.2&quot;,&quot;height&quot;:&quot;389.8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6">
      <a:dk1>
        <a:sysClr lastClr="000000" val="windowText"/>
      </a:dk1>
      <a:lt1>
        <a:sysClr lastClr="FFFFFF" val="window"/>
      </a:lt1>
      <a:dk2>
        <a:srgbClr val="005FD3"/>
      </a:dk2>
      <a:lt2>
        <a:srgbClr val="F6FAFF"/>
      </a:lt2>
      <a:accent1>
        <a:srgbClr val="4799FF"/>
      </a:accent1>
      <a:accent2>
        <a:srgbClr val="39C0FD"/>
      </a:accent2>
      <a:accent3>
        <a:srgbClr val="53D174"/>
      </a:accent3>
      <a:accent4>
        <a:srgbClr val="9FD739"/>
      </a:accent4>
      <a:accent5>
        <a:srgbClr val="FFD769"/>
      </a:accent5>
      <a:accent6>
        <a:srgbClr val="FE7962"/>
      </a:accent6>
      <a:hlink>
        <a:srgbClr val="0563C1"/>
      </a:hlink>
      <a:folHlink>
        <a:srgbClr val="954D72"/>
      </a:folHlink>
    </a:clrScheme>
    <a:fontScheme name="自定义 58">
      <a:majorFont>
        <a:latin typeface="汉仪粗圆简"/>
        <a:ea typeface="汉仪粗圆简"/>
        <a:cs typeface=""/>
      </a:majorFont>
      <a:minorFont>
        <a:latin typeface="汉仪粗圆简"/>
        <a:ea typeface="汉仪粗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2023-12-16T01:38:46Z</dcterms:created>
  <dcterms:modified xsi:type="dcterms:W3CDTF">2023-12-16T01:38:46Z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636b35f093034c0fb69be476a18e109a_21</vt:lpwstr>
  </property>
</Properties>
</file>