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20" r:id="rId1"/>
    <p:sldMasterId id="2147484357" r:id="rId2"/>
  </p:sldMasterIdLst>
  <p:notesMasterIdLst>
    <p:notesMasterId r:id="rId3"/>
  </p:notesMasterIdLst>
  <p:sldIdLst>
    <p:sldId id="561" r:id="rId4"/>
    <p:sldId id="566" r:id="rId5"/>
    <p:sldId id="570" r:id="rId6"/>
    <p:sldId id="573" r:id="rId7"/>
    <p:sldId id="579" r:id="rId9"/>
    <p:sldId id="582" r:id="rId10"/>
    <p:sldId id="585" r:id="rId11"/>
    <p:sldId id="588" r:id="rId12"/>
    <p:sldId id="594" r:id="rId14"/>
    <p:sldId id="597" r:id="rId15"/>
    <p:sldId id="600" r:id="rId16"/>
    <p:sldId id="603" r:id="rId17"/>
    <p:sldId id="609" r:id="rId19"/>
    <p:sldId id="612" r:id="rId20"/>
    <p:sldId id="615" r:id="rId21"/>
    <p:sldId id="618" r:id="rId22"/>
    <p:sldId id="624" r:id="rId24"/>
    <p:sldId id="627" r:id="rId25"/>
    <p:sldId id="630" r:id="rId26"/>
    <p:sldId id="633" r:id="rId27"/>
    <p:sldId id="639" r:id="rId29"/>
    <p:sldId id="642" r:id="rId30"/>
    <p:sldId id="645" r:id="rId31"/>
    <p:sldId id="648" r:id="rId32"/>
    <p:sldId id="654" r:id="rId34"/>
    <p:sldId id="657" r:id="rId35"/>
    <p:sldId id="660" r:id="rId36"/>
    <p:sldId id="66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58" r:id="rId1"/>
    <p:sldLayoutId id="2147484359" r:id="rId2"/>
    <p:sldLayoutId id="2147484360" r:id="rId3"/>
    <p:sldLayoutId id="2147484361" r:id="rId4"/>
    <p:sldLayoutId id="2147484362" r:id="rId5"/>
    <p:sldLayoutId id="2147484363" r:id="rId6"/>
    <p:sldLayoutId id="2147484364" r:id="rId7"/>
    <p:sldLayoutId id="2147484365" r:id="rId8"/>
    <p:sldLayoutId id="2147484366" r:id="rId9"/>
    <p:sldLayoutId id="2147484367" r:id="rId10"/>
    <p:sldLayoutId id="21474843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tags" Target="../tags/tag225.xml"/><Relationship Id="rId22" Type="http://schemas.openxmlformats.org/officeDocument/2006/relationships/tags" Target="../tags/tag226.xml"/><Relationship Id="rId23" Type="http://schemas.openxmlformats.org/officeDocument/2006/relationships/tags" Target="../tags/tag227.xml"/><Relationship Id="rId24" Type="http://schemas.openxmlformats.org/officeDocument/2006/relationships/tags" Target="../tags/tag228.xml"/><Relationship Id="rId25" Type="http://schemas.openxmlformats.org/officeDocument/2006/relationships/tags" Target="../tags/tag229.xml"/><Relationship Id="rId26" Type="http://schemas.openxmlformats.org/officeDocument/2006/relationships/tags" Target="../tags/tag230.xml"/><Relationship Id="rId27" Type="http://schemas.openxmlformats.org/officeDocument/2006/relationships/tags" Target="../tags/tag231.xml"/><Relationship Id="rId28" Type="http://schemas.openxmlformats.org/officeDocument/2006/relationships/tags" Target="../tags/tag232.xml"/><Relationship Id="rId29" Type="http://schemas.openxmlformats.org/officeDocument/2006/relationships/tags" Target="../tags/tag233.xml"/><Relationship Id="rId30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建立效果评估和改进的机制和方法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效果评估的重要性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建立评估机制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收集和分析数据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实施改进措施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建立奖惩机制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总结经验和教训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效果评估的重要性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确保工作目标的实现</a:t>
            </a:r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1"/>
            </p:custDataLst>
          </p:nvPr>
        </p:nvSpPr>
        <p:spPr>
          <a:xfrm>
            <a:off x="2821191" y="2000033"/>
            <a:ext cx="6543231" cy="597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标题"/>
          <p:cNvSpPr txBox="1"/>
          <p:nvPr>
            <p:custDataLst>
              <p:tags r:id="rId2"/>
            </p:custDataLst>
          </p:nvPr>
        </p:nvSpPr>
        <p:spPr>
          <a:xfrm>
            <a:off x="2821863" y="1490345"/>
            <a:ext cx="6543231" cy="4447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明确工作目标：在项目开始时，要明确项目目标，确保所有成员对目标有清晰的认识。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2" name="标题"/>
          <p:cNvSpPr txBox="1"/>
          <p:nvPr>
            <p:custDataLst>
              <p:tags r:id="rId3"/>
            </p:custDataLst>
          </p:nvPr>
        </p:nvSpPr>
        <p:spPr>
          <a:xfrm>
            <a:off x="2821863" y="5142881"/>
            <a:ext cx="6543231" cy="444752"/>
          </a:xfrm>
          <a:prstGeom prst="rect"/>
          <a:noFill/>
        </p:spPr>
        <p:txBody>
          <a:bodyPr anchor="b" bIns="0" lIns="0" rIns="0" rtlCol="0" tIns="0" wrap="square">
            <a:normAutofit fontScale="6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及时调整：根据评估结果，及时调整项目计划和策略，确保项目目标的实现。  以上内容仅供参考，具体内容可以根据您的需求进行调整优化。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4" name="正文"/>
          <p:cNvSpPr txBox="1"/>
          <p:nvPr>
            <p:custDataLst>
              <p:tags r:id="rId4"/>
            </p:custDataLst>
          </p:nvPr>
        </p:nvSpPr>
        <p:spPr>
          <a:xfrm>
            <a:off x="2821863" y="5652569"/>
            <a:ext cx="6543231" cy="597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以上内容仅供参考，具体内容可以根据您的需求进行调整优化。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5"/>
            </p:custDataLst>
          </p:nvPr>
        </p:nvSpPr>
        <p:spPr>
          <a:xfrm>
            <a:off x="2821863" y="3217096"/>
            <a:ext cx="6543231" cy="597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标题"/>
          <p:cNvSpPr txBox="1"/>
          <p:nvPr>
            <p:custDataLst>
              <p:tags r:id="rId6"/>
            </p:custDataLst>
          </p:nvPr>
        </p:nvSpPr>
        <p:spPr>
          <a:xfrm>
            <a:off x="2822535" y="2708081"/>
            <a:ext cx="6543231" cy="4447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制定评估标准：根据项目目标，制定相应的评估标准，以便对项目进展和成果进行评估。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0" name="标题"/>
          <p:cNvSpPr txBox="1"/>
          <p:nvPr>
            <p:custDataLst>
              <p:tags r:id="rId7"/>
            </p:custDataLst>
          </p:nvPr>
        </p:nvSpPr>
        <p:spPr>
          <a:xfrm>
            <a:off x="2822535" y="3925145"/>
            <a:ext cx="6543231" cy="4447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定期评估：在项目执行过程中，定期进行项目评估，了解项目进展情况，及时发现和解决问题。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2" name="正文"/>
          <p:cNvSpPr txBox="1"/>
          <p:nvPr>
            <p:custDataLst>
              <p:tags r:id="rId8"/>
            </p:custDataLst>
          </p:nvPr>
        </p:nvSpPr>
        <p:spPr>
          <a:xfrm>
            <a:off x="2821863" y="4434833"/>
            <a:ext cx="6543231" cy="597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及时发现问题和不足</a:t>
            </a:r>
            <a:endParaRPr altLang="en-US" lang="zh-CN"/>
          </a:p>
        </p:txBody>
      </p:sp>
      <p:sp>
        <p:nvSpPr>
          <p:cNvPr id="104904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效果评估是持续改进的基础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及时发现潜在问题和风险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针对问题和不足制定改进措施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促进团队不断学习和进步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为改进工作提供依据</a:t>
            </a:r>
            <a:endParaRPr altLang="en-US" lang="zh-CN"/>
          </a:p>
        </p:txBody>
      </p:sp>
      <p:sp>
        <p:nvSpPr>
          <p:cNvPr id="104909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了解工作效果：通过效果评估，可以了解工作的实际效果，为改进工作提供依据。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发现问题：效果评估可以帮助发现工作中的问题，及时采取措施加以改进。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优化工作流程：通过效果评估，可以优化工作流程，提高工作效率和质量。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提升员工能力：通过效果评估，可以了解员工的能力和表现，为提升员工能力提供依据。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建立评估机制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明确评估目标和标准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评估方法：采用定量和定性评估方法相结合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评估目标：提高项目效果、降低成本、提高客户满意度等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评估标准：明确评估指标、制定评估流程、确定评估周期等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评估结果：根据评估结果进行改进和优化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制定评估计划和方法</a:t>
            </a:r>
            <a:endParaRPr altLang="en-US" lang="zh-CN"/>
          </a:p>
        </p:txBody>
      </p:sp>
      <p:sp>
        <p:nvSpPr>
          <p:cNvPr id="1049262" name="对角圆角矩形 15"/>
          <p:cNvSpPr/>
          <p:nvPr>
            <p:custDataLst>
              <p:tags r:id="rId1"/>
            </p:custDataLst>
          </p:nvPr>
        </p:nvSpPr>
        <p:spPr>
          <a:xfrm>
            <a:off x="1422035" y="358409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6"/>
          <p:cNvSpPr/>
          <p:nvPr>
            <p:custDataLst>
              <p:tags r:id="rId2"/>
            </p:custDataLst>
          </p:nvPr>
        </p:nvSpPr>
        <p:spPr>
          <a:xfrm>
            <a:off x="1422035" y="345652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7"/>
          <p:cNvSpPr/>
          <p:nvPr>
            <p:custDataLst>
              <p:tags r:id="rId3"/>
            </p:custDataLst>
          </p:nvPr>
        </p:nvSpPr>
        <p:spPr>
          <a:xfrm>
            <a:off x="1927860" y="3457160"/>
            <a:ext cx="76159" cy="12693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27"/>
          <p:cNvSpPr txBox="1"/>
          <p:nvPr>
            <p:custDataLst>
              <p:tags r:id="rId4"/>
            </p:custDataLst>
          </p:nvPr>
        </p:nvSpPr>
        <p:spPr>
          <a:xfrm>
            <a:off x="1960863" y="3593612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选择评估方法：根据评估目标，选择合适的评估方法，如问卷调查、访谈、观察等。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52"/>
          <p:cNvSpPr/>
          <p:nvPr>
            <p:custDataLst>
              <p:tags r:id="rId5"/>
            </p:custDataLst>
          </p:nvPr>
        </p:nvSpPr>
        <p:spPr>
          <a:xfrm>
            <a:off x="1422035" y="1617912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53"/>
          <p:cNvSpPr/>
          <p:nvPr>
            <p:custDataLst>
              <p:tags r:id="rId6"/>
            </p:custDataLst>
          </p:nvPr>
        </p:nvSpPr>
        <p:spPr>
          <a:xfrm>
            <a:off x="1422035" y="1490345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54"/>
          <p:cNvSpPr/>
          <p:nvPr>
            <p:custDataLst>
              <p:tags r:id="rId7"/>
            </p:custDataLst>
          </p:nvPr>
        </p:nvSpPr>
        <p:spPr>
          <a:xfrm>
            <a:off x="1927860" y="1490980"/>
            <a:ext cx="76159" cy="12693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56"/>
          <p:cNvSpPr txBox="1"/>
          <p:nvPr>
            <p:custDataLst>
              <p:tags r:id="rId8"/>
            </p:custDataLst>
          </p:nvPr>
        </p:nvSpPr>
        <p:spPr>
          <a:xfrm>
            <a:off x="1960863" y="1621085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明确评估目标：确定评估的目的和范围，为后续计划和方法制定提供方向。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5"/>
          <p:cNvSpPr/>
          <p:nvPr>
            <p:custDataLst>
              <p:tags r:id="rId9"/>
            </p:custDataLst>
          </p:nvPr>
        </p:nvSpPr>
        <p:spPr>
          <a:xfrm>
            <a:off x="1422035" y="2601002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6"/>
          <p:cNvSpPr/>
          <p:nvPr>
            <p:custDataLst>
              <p:tags r:id="rId10"/>
            </p:custDataLst>
          </p:nvPr>
        </p:nvSpPr>
        <p:spPr>
          <a:xfrm>
            <a:off x="1422035" y="2473435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7"/>
          <p:cNvSpPr/>
          <p:nvPr>
            <p:custDataLst>
              <p:tags r:id="rId11"/>
            </p:custDataLst>
          </p:nvPr>
        </p:nvSpPr>
        <p:spPr>
          <a:xfrm>
            <a:off x="1927860" y="2474070"/>
            <a:ext cx="76159" cy="12693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2"/>
            </p:custDataLst>
          </p:nvPr>
        </p:nvSpPr>
        <p:spPr>
          <a:xfrm>
            <a:off x="1960863" y="2610522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制定评估计划：根据评估目标，制定详细的评估计划，包括评估时间、人员、预算等。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9"/>
          <p:cNvSpPr/>
          <p:nvPr>
            <p:custDataLst>
              <p:tags r:id="rId13"/>
            </p:custDataLst>
          </p:nvPr>
        </p:nvSpPr>
        <p:spPr>
          <a:xfrm>
            <a:off x="1422035" y="456718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0"/>
          <p:cNvSpPr/>
          <p:nvPr>
            <p:custDataLst>
              <p:tags r:id="rId14"/>
            </p:custDataLst>
          </p:nvPr>
        </p:nvSpPr>
        <p:spPr>
          <a:xfrm>
            <a:off x="1422035" y="443961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1"/>
          <p:cNvSpPr/>
          <p:nvPr>
            <p:custDataLst>
              <p:tags r:id="rId15"/>
            </p:custDataLst>
          </p:nvPr>
        </p:nvSpPr>
        <p:spPr>
          <a:xfrm>
            <a:off x="1927860" y="4440251"/>
            <a:ext cx="76159" cy="12693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12"/>
          <p:cNvSpPr txBox="1"/>
          <p:nvPr>
            <p:custDataLst>
              <p:tags r:id="rId16"/>
            </p:custDataLst>
          </p:nvPr>
        </p:nvSpPr>
        <p:spPr>
          <a:xfrm>
            <a:off x="1960863" y="4576703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设计评估指标：根据评估目标，设计具体的评估指标，以便对效果进行量化评估。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14"/>
          <p:cNvSpPr/>
          <p:nvPr>
            <p:custDataLst>
              <p:tags r:id="rId17"/>
            </p:custDataLst>
          </p:nvPr>
        </p:nvSpPr>
        <p:spPr>
          <a:xfrm>
            <a:off x="1422035" y="555027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8"/>
          <p:cNvSpPr/>
          <p:nvPr>
            <p:custDataLst>
              <p:tags r:id="rId18"/>
            </p:custDataLst>
          </p:nvPr>
        </p:nvSpPr>
        <p:spPr>
          <a:xfrm>
            <a:off x="1422035" y="542270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9"/>
          <p:cNvSpPr/>
          <p:nvPr>
            <p:custDataLst>
              <p:tags r:id="rId19"/>
            </p:custDataLst>
          </p:nvPr>
        </p:nvSpPr>
        <p:spPr>
          <a:xfrm>
            <a:off x="1927860" y="5423341"/>
            <a:ext cx="76159" cy="12693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20"/>
          <p:cNvSpPr txBox="1"/>
          <p:nvPr>
            <p:custDataLst>
              <p:tags r:id="rId20"/>
            </p:custDataLst>
          </p:nvPr>
        </p:nvSpPr>
        <p:spPr>
          <a:xfrm>
            <a:off x="1960863" y="5559793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确定评估周期：根据效果持续时间，确定合适的评估周期，以便及时了解效果变化。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确定评估时间和周期</a:t>
            </a:r>
            <a:endParaRPr altLang="en-US" lang="zh-CN"/>
          </a:p>
        </p:txBody>
      </p:sp>
      <p:sp>
        <p:nvSpPr>
          <p:cNvPr id="1049336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8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0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评估时间：根据项目或任务的重要性和紧急程度，确定评估的时间点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4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6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评估周期：根据项目或任务的性质和特点，确定评估的周期长度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0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2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灵活性：根据实际情况和需要，灵活调整评估时间和周期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8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透明度：确保评估时间和周期的透明度和可预测性，以便相关人员了解并做好准备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收集和分析数据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收集相关数据和信息</a:t>
            </a:r>
            <a:endParaRPr altLang="en-US" lang="zh-CN"/>
          </a:p>
        </p:txBody>
      </p:sp>
      <p:sp>
        <p:nvSpPr>
          <p:cNvPr id="104945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确定评估指标和标准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设计调查问卷或访谈提纲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收集定量和定性数据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对数据进行清洗、整理和分析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分析数据和信息，发现问题</a:t>
            </a:r>
            <a:endParaRPr altLang="en-US" lang="zh-CN"/>
          </a:p>
        </p:txBody>
      </p:sp>
      <p:sp>
        <p:nvSpPr>
          <p:cNvPr id="104950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收集数据：通过调查、观察、实验等方法获取数据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分析数据：对收集到的数据进行整理、归纳、分类、比较等分析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发现问题：通过数据分析，发现存在的问题和不足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确定改进方向：根据分析结果，确定需要改进的方向和措施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提出改进措施和建议</a:t>
            </a:r>
            <a:endParaRPr altLang="en-US" lang="zh-CN"/>
          </a:p>
        </p:txBody>
      </p:sp>
      <p:sp>
        <p:nvSpPr>
          <p:cNvPr id="104955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根据数据分析结果，确定需要改进的方面和具体措施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将改进经验总结归纳，形成标准化流程，为未来工作提供参考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跟踪和评估改进措施的实施效果，及时调整和优化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制定详细的改进计划，包括时间表、责任人和所需资源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3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实施改进措施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制定改进计划和方案</a:t>
            </a:r>
            <a:endParaRPr altLang="en-US" lang="zh-CN"/>
          </a:p>
        </p:txBody>
      </p:sp>
      <p:sp>
        <p:nvSpPr>
          <p:cNvPr id="104970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明确改进目标：根据效果评估结果，确定需要改进的方面和目标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明确责任人和时间：确定改进计划的责任人和执行时间，确保计划的有效实施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制定改进计划：根据问题原因，制定具体的改进计划和方案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分析问题原因：深入分析问题产生的原因，找出根本原因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明确责任人和时间节点</a:t>
            </a:r>
            <a:endParaRPr altLang="en-US" lang="zh-CN"/>
          </a:p>
        </p:txBody>
      </p:sp>
      <p:sp>
        <p:nvSpPr>
          <p:cNvPr id="1049778" name="矩形 31"/>
          <p:cNvSpPr/>
          <p:nvPr>
            <p:custDataLst>
              <p:tags r:id="rId1"/>
            </p:custDataLst>
          </p:nvPr>
        </p:nvSpPr>
        <p:spPr>
          <a:xfrm>
            <a:off x="608330" y="2032337"/>
            <a:ext cx="10971236" cy="169184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责任人：明确各项改进措施的具体负责人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"/>
          <p:cNvSpPr/>
          <p:nvPr>
            <p:custDataLst>
              <p:tags r:id="rId2"/>
            </p:custDataLst>
          </p:nvPr>
        </p:nvSpPr>
        <p:spPr>
          <a:xfrm>
            <a:off x="608330" y="4015829"/>
            <a:ext cx="10971236" cy="169184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时间节点：设定各项改进措施的完成时间，并确保按时完成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跟踪和监督改进过程</a:t>
            </a:r>
            <a:endParaRPr altLang="en-US" lang="zh-CN"/>
          </a:p>
        </p:txBody>
      </p:sp>
      <p:sp>
        <p:nvSpPr>
          <p:cNvPr id="1049816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建立改进措施的跟踪机制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2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定期评估改进措施的效果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8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监督改进过程，确保措施得到有效执行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4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及时调整和优化改进措施，提高改进效果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7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建立奖惩机制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制定奖惩标准和规则</a:t>
            </a:r>
            <a:endParaRPr altLang="en-US" lang="zh-CN"/>
          </a:p>
        </p:txBody>
      </p:sp>
      <p:sp>
        <p:nvSpPr>
          <p:cNvPr id="1049938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确保奖惩标准和规则的公平、公正和透明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8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制定科学、合理、可操作的奖惩标准和规则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深入调研和分析现有奖惩机制存在的问题和不足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0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明确奖惩标准和规则的制定目的和意义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实施奖惩措施，激励员工积极性</a:t>
            </a:r>
            <a:endParaRPr altLang="en-US" lang="zh-CN"/>
          </a:p>
        </p:txBody>
      </p:sp>
      <p:sp>
        <p:nvSpPr>
          <p:cNvPr id="1050000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04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奖励措施：设立奖励制度，对表现优秀的员工给予物质和精神奖励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8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0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惩罚措施：对违反规定或工作不力的员工进行惩罚，以警示其他员工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6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激励员工积极性：通过奖惩措施，激励员工更加积极地投入工作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提高工作效率：奖惩制度可以促使员工更加专注于工作，提高工作效率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及时调整奖惩机制，确保其合理性和有效性</a:t>
            </a:r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奖惩机制的建立：明确奖励和惩罚的标准和流程，确保其公平、公正和透明。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及时调整奖惩机制：根据实际情况和效果评估结果，及时调整奖惩机制，确保其适应性和有效性。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奖惩机制的合理性：确保奖惩机制的合理性和科学性，避免出现过度奖励或惩罚的情况。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奖惩机制的有效性：通过实际应用和效果评估，不断改进和完善奖惩机制，提高其有效性和实用性。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0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总结经验和教训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对效果评估和改进过程进行总结</a:t>
            </a:r>
            <a:endParaRPr altLang="en-US" lang="zh-CN"/>
          </a:p>
        </p:txBody>
      </p:sp>
      <p:sp>
        <p:nvSpPr>
          <p:cNvPr id="1050164" name="矩形 3"/>
          <p:cNvSpPr/>
          <p:nvPr>
            <p:custDataLst>
              <p:tags r:id="rId1"/>
            </p:custDataLst>
          </p:nvPr>
        </p:nvSpPr>
        <p:spPr>
          <a:xfrm>
            <a:off x="972659" y="1775118"/>
            <a:ext cx="4918283" cy="124163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66" name="矩形 13"/>
          <p:cNvSpPr/>
          <p:nvPr>
            <p:custDataLst>
              <p:tags r:id="rId2"/>
            </p:custDataLst>
          </p:nvPr>
        </p:nvSpPr>
        <p:spPr>
          <a:xfrm>
            <a:off x="608330" y="1775118"/>
            <a:ext cx="177674" cy="124163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168" name="文本框 4"/>
          <p:cNvSpPr txBox="1"/>
          <p:nvPr>
            <p:custDataLst>
              <p:tags r:id="rId3"/>
            </p:custDataLst>
          </p:nvPr>
        </p:nvSpPr>
        <p:spPr>
          <a:xfrm>
            <a:off x="1160596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明确评估目标：确定评估目的和范围，为后续评估提供基础。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39"/>
          <p:cNvSpPr/>
          <p:nvPr>
            <p:custDataLst>
              <p:tags r:id="rId4"/>
            </p:custDataLst>
          </p:nvPr>
        </p:nvSpPr>
        <p:spPr>
          <a:xfrm>
            <a:off x="972659" y="3249110"/>
            <a:ext cx="4918283" cy="124163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72" name="矩形 5"/>
          <p:cNvSpPr/>
          <p:nvPr>
            <p:custDataLst>
              <p:tags r:id="rId5"/>
            </p:custDataLst>
          </p:nvPr>
        </p:nvSpPr>
        <p:spPr>
          <a:xfrm>
            <a:off x="608330" y="3249110"/>
            <a:ext cx="177674" cy="124163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74" name="文本框 41"/>
          <p:cNvSpPr txBox="1"/>
          <p:nvPr>
            <p:custDataLst>
              <p:tags r:id="rId6"/>
            </p:custDataLst>
          </p:nvPr>
        </p:nvSpPr>
        <p:spPr>
          <a:xfrm>
            <a:off x="1160596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收集数据：通过各种渠道收集相关数据，包括定量和定性数据。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12"/>
          <p:cNvSpPr/>
          <p:nvPr>
            <p:custDataLst>
              <p:tags r:id="rId7"/>
            </p:custDataLst>
          </p:nvPr>
        </p:nvSpPr>
        <p:spPr>
          <a:xfrm>
            <a:off x="972659" y="4723101"/>
            <a:ext cx="4918283" cy="124163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78" name="矩形 17"/>
          <p:cNvSpPr/>
          <p:nvPr>
            <p:custDataLst>
              <p:tags r:id="rId8"/>
            </p:custDataLst>
          </p:nvPr>
        </p:nvSpPr>
        <p:spPr>
          <a:xfrm>
            <a:off x="608330" y="4723101"/>
            <a:ext cx="177674" cy="124163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0" name="文本框 19"/>
          <p:cNvSpPr txBox="1"/>
          <p:nvPr>
            <p:custDataLst>
              <p:tags r:id="rId9"/>
            </p:custDataLst>
          </p:nvPr>
        </p:nvSpPr>
        <p:spPr>
          <a:xfrm>
            <a:off x="1160596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分析数据：对收集到的数据进行整理、分析和解释，找出问题所在。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9"/>
          <p:cNvSpPr/>
          <p:nvPr>
            <p:custDataLst>
              <p:tags r:id="rId10"/>
            </p:custDataLst>
          </p:nvPr>
        </p:nvSpPr>
        <p:spPr>
          <a:xfrm>
            <a:off x="6659519" y="1775118"/>
            <a:ext cx="4918283" cy="124163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4" name="矩形 26"/>
          <p:cNvSpPr/>
          <p:nvPr>
            <p:custDataLst>
              <p:tags r:id="rId11"/>
            </p:custDataLst>
          </p:nvPr>
        </p:nvSpPr>
        <p:spPr>
          <a:xfrm>
            <a:off x="6295191" y="1775118"/>
            <a:ext cx="177674" cy="124163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6" name="文本框 27"/>
          <p:cNvSpPr txBox="1"/>
          <p:nvPr>
            <p:custDataLst>
              <p:tags r:id="rId12"/>
            </p:custDataLst>
          </p:nvPr>
        </p:nvSpPr>
        <p:spPr>
          <a:xfrm>
            <a:off x="6847457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总结经验教训：根据分析结果，总结经验教训，为今后的工作提供参考。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64"/>
          <p:cNvSpPr/>
          <p:nvPr>
            <p:custDataLst>
              <p:tags r:id="rId13"/>
            </p:custDataLst>
          </p:nvPr>
        </p:nvSpPr>
        <p:spPr>
          <a:xfrm>
            <a:off x="6659519" y="3249110"/>
            <a:ext cx="4918283" cy="124163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90" name="矩形 65"/>
          <p:cNvSpPr/>
          <p:nvPr>
            <p:custDataLst>
              <p:tags r:id="rId14"/>
            </p:custDataLst>
          </p:nvPr>
        </p:nvSpPr>
        <p:spPr>
          <a:xfrm>
            <a:off x="6295191" y="3249110"/>
            <a:ext cx="177674" cy="124163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92" name="文本框 66"/>
          <p:cNvSpPr txBox="1"/>
          <p:nvPr>
            <p:custDataLst>
              <p:tags r:id="rId15"/>
            </p:custDataLst>
          </p:nvPr>
        </p:nvSpPr>
        <p:spPr>
          <a:xfrm>
            <a:off x="6847457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制定改进措施：根据总结的经验教训，制定相应的改进措施，提高工作效果。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67"/>
          <p:cNvSpPr/>
          <p:nvPr>
            <p:custDataLst>
              <p:tags r:id="rId16"/>
            </p:custDataLst>
          </p:nvPr>
        </p:nvSpPr>
        <p:spPr>
          <a:xfrm>
            <a:off x="6659519" y="4723101"/>
            <a:ext cx="4918283" cy="124163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96" name="矩形 68"/>
          <p:cNvSpPr/>
          <p:nvPr>
            <p:custDataLst>
              <p:tags r:id="rId17"/>
            </p:custDataLst>
          </p:nvPr>
        </p:nvSpPr>
        <p:spPr>
          <a:xfrm>
            <a:off x="6295191" y="4723101"/>
            <a:ext cx="177674" cy="124163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98" name="文本框 69"/>
          <p:cNvSpPr txBox="1"/>
          <p:nvPr>
            <p:custDataLst>
              <p:tags r:id="rId18"/>
            </p:custDataLst>
          </p:nvPr>
        </p:nvSpPr>
        <p:spPr>
          <a:xfrm>
            <a:off x="6847457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跟踪和评估改进效果：对改进措施进行跟踪和评估，确保改进效果达到预期目标。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分析经验和教训，为未来工作提供借鉴</a:t>
            </a:r>
            <a:endParaRPr altLang="en-US" lang="zh-CN"/>
          </a:p>
        </p:txBody>
      </p:sp>
      <p:sp>
        <p:nvSpPr>
          <p:cNvPr id="105023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为未来工作提供借鉴：将总结的经验和教训应用到未来的工作中，避免重蹈覆辙，提高工作效率和质量。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总结经验：对过去工作的成功经验进行总结和归纳，提炼出可复制的优秀做法和经验。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分析教训：对过去工作中出现的问题和不足进行分析和反思，找出原因和改进方向。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不断学习和进步：通过不断学习和实践，不断提高自己的能力和素质，为未来的工作提供更多的借鉴和帮助。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不断改进和完善机制和方法，提高工作效率和质量</a:t>
            </a:r>
            <a:endParaRPr altLang="en-US" lang="zh-CN"/>
          </a:p>
        </p:txBody>
      </p:sp>
      <p:sp>
        <p:nvSpPr>
          <p:cNvPr id="105030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引入新技术和新方法：积极引入新技术和新方法，提高工作效率和质量，同时也可以为公司的创新和发展提供支持。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总结经验教训：对过去的工作进行回顾和总结，找出存在的问题和不足，分析原因并采取相应的措施加以改进。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改进机制和方法：根据总结的经验教训，对现有的机制和方法进行改进和完善，提高工作效率和质量。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建立反馈机制：建立有效的反馈机制，及时收集员工和客户的意见和建议，对存在的问题及时采取措施加以改进。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366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2023-12-19T06:17:12Z</dcterms:created>
  <dcterms:modified xsi:type="dcterms:W3CDTF">2023-12-19T06:17:12Z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97c834d5e8ed416f9453946fea11ee5a_21</vt:lpwstr>
  </property>
</Properties>
</file>