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9" r:id="rId20"/>
    <p:sldId id="277" r:id="rId21"/>
    <p:sldId id="274" r:id="rId22"/>
    <p:sldId id="275" r:id="rId23"/>
    <p:sldId id="276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9ABD80-03D0-4B50-B82C-D729DCD723EC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031389-9447-46C9-9E83-6344BCA9A9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36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8B102B-35F4-42D0-AB24-0F122756B05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9058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8B102B-35F4-42D0-AB24-0F122756B05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3486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8B102B-35F4-42D0-AB24-0F122756B056}" type="slidenum">
              <a:rPr lang="zh-CN" altLang="en-US" smtClean="0">
                <a:solidFill>
                  <a:prstClr val="black"/>
                </a:solidFill>
              </a:rPr>
              <a:pPr/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161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1976" y="2614108"/>
            <a:ext cx="11005073" cy="2259106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zh-CN" altLang="en-US" sz="7200" b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关于差旅费、招待费报销流程及注意事项</a:t>
            </a:r>
          </a:p>
        </p:txBody>
      </p:sp>
    </p:spTree>
    <p:extLst>
      <p:ext uri="{BB962C8B-B14F-4D97-AF65-F5344CB8AC3E}">
        <p14:creationId xmlns:p14="http://schemas.microsoft.com/office/powerpoint/2010/main" val="2982991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sz="7200" b="1" dirty="0"/>
              <a:t>一、关于招待费报销</a:t>
            </a:r>
          </a:p>
        </p:txBody>
      </p:sp>
    </p:spTree>
    <p:extLst>
      <p:ext uri="{BB962C8B-B14F-4D97-AF65-F5344CB8AC3E}">
        <p14:creationId xmlns:p14="http://schemas.microsoft.com/office/powerpoint/2010/main" val="99878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一、招待费</a:t>
            </a:r>
            <a:r>
              <a:rPr lang="en-US" altLang="zh-CN" dirty="0" smtClean="0"/>
              <a:t>OA</a:t>
            </a:r>
            <a:r>
              <a:rPr lang="zh-CN" altLang="en-US" dirty="0" smtClean="0"/>
              <a:t>流程入口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3014" y="1690688"/>
            <a:ext cx="8993876" cy="4682815"/>
          </a:xfrm>
          <a:prstGeom prst="rect">
            <a:avLst/>
          </a:prstGeom>
        </p:spPr>
      </p:pic>
      <p:sp>
        <p:nvSpPr>
          <p:cNvPr id="8" name="下箭头 7"/>
          <p:cNvSpPr/>
          <p:nvPr/>
        </p:nvSpPr>
        <p:spPr>
          <a:xfrm rot="2511352">
            <a:off x="9014924" y="4163242"/>
            <a:ext cx="209932" cy="49233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343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96537" y="5702301"/>
            <a:ext cx="10084558" cy="800574"/>
          </a:xfrm>
        </p:spPr>
        <p:txBody>
          <a:bodyPr>
            <a:normAutofit/>
          </a:bodyPr>
          <a:lstStyle/>
          <a:p>
            <a:r>
              <a:rPr lang="zh-CN" altLang="en-US" sz="2800" b="1" dirty="0" smtClean="0"/>
              <a:t>注：填写此表需注意申请时间必须等于或者前于接待时间</a:t>
            </a:r>
            <a:r>
              <a:rPr lang="zh-CN" altLang="en-US" sz="2000" dirty="0" smtClean="0"/>
              <a:t>。</a:t>
            </a:r>
            <a:endParaRPr lang="zh-CN" altLang="en-US" sz="2000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55526" y="436728"/>
            <a:ext cx="8720919" cy="4784892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3714085" y="1689100"/>
            <a:ext cx="2514600" cy="2667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7962900" y="1689100"/>
            <a:ext cx="2451100" cy="2667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9" name="十字星 8"/>
          <p:cNvSpPr/>
          <p:nvPr/>
        </p:nvSpPr>
        <p:spPr>
          <a:xfrm>
            <a:off x="964749" y="5861288"/>
            <a:ext cx="331788" cy="482600"/>
          </a:xfrm>
          <a:prstGeom prst="star4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6857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41412" y="242001"/>
            <a:ext cx="9905998" cy="1478570"/>
          </a:xfrm>
        </p:spPr>
        <p:txBody>
          <a:bodyPr/>
          <a:lstStyle/>
          <a:p>
            <a:r>
              <a:rPr lang="zh-CN" altLang="en-US" dirty="0" smtClean="0"/>
              <a:t>二、招待费审批单填写注意事项</a:t>
            </a:r>
            <a:endParaRPr lang="zh-CN" altLang="en-US" dirty="0"/>
          </a:p>
        </p:txBody>
      </p:sp>
      <p:pic>
        <p:nvPicPr>
          <p:cNvPr id="4" name="内容占位符 3" descr="C:\Users\wangxian\Documents\WXWork\1688853997418654\Cache\Image\2019-09\企业微信截图_156782585022(1).p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695" y="1385487"/>
            <a:ext cx="9387251" cy="52134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197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04900" y="18129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注：</a:t>
            </a:r>
            <a:endParaRPr lang="en-US" altLang="zh-CN" dirty="0" smtClean="0"/>
          </a:p>
          <a:p>
            <a:r>
              <a:rPr lang="en-US" altLang="zh-CN" dirty="0" smtClean="0"/>
              <a:t>1.</a:t>
            </a:r>
            <a:r>
              <a:rPr lang="zh-CN" altLang="en-US" dirty="0" smtClean="0"/>
              <a:t>其他员工接待重要客户的正式宴请不超过 </a:t>
            </a:r>
            <a:r>
              <a:rPr lang="en-US" altLang="zh-CN" dirty="0" smtClean="0"/>
              <a:t>400 </a:t>
            </a:r>
            <a:r>
              <a:rPr lang="zh-CN" altLang="en-US" dirty="0" smtClean="0"/>
              <a:t>元</a:t>
            </a:r>
            <a:r>
              <a:rPr lang="en-US" altLang="zh-CN" dirty="0" smtClean="0"/>
              <a:t>/</a:t>
            </a:r>
            <a:r>
              <a:rPr lang="zh-CN" altLang="en-US" dirty="0" smtClean="0"/>
              <a:t>人次（含酒水），其他非正式宴请不得超出</a:t>
            </a:r>
            <a:r>
              <a:rPr lang="en-US" altLang="zh-CN" dirty="0" smtClean="0"/>
              <a:t>200 </a:t>
            </a:r>
            <a:r>
              <a:rPr lang="zh-CN" altLang="en-US" dirty="0" smtClean="0"/>
              <a:t>元</a:t>
            </a:r>
            <a:r>
              <a:rPr lang="en-US" altLang="zh-CN" dirty="0" smtClean="0"/>
              <a:t>/</a:t>
            </a:r>
            <a:r>
              <a:rPr lang="zh-CN" altLang="en-US" dirty="0" smtClean="0"/>
              <a:t>人次的标准（含酒水）；</a:t>
            </a:r>
          </a:p>
          <a:p>
            <a:r>
              <a:rPr lang="en-US" altLang="zh-CN" dirty="0" smtClean="0"/>
              <a:t>2.</a:t>
            </a:r>
            <a:r>
              <a:rPr lang="zh-CN" altLang="en-US" dirty="0" smtClean="0"/>
              <a:t>严格限制接待活动参加人数，非相关人员不得参加接待活动。重要商务活动或重大外事活动中，陪餐人数不得超过接待人数的 </a:t>
            </a:r>
            <a:r>
              <a:rPr lang="en-US" altLang="zh-CN" dirty="0" smtClean="0"/>
              <a:t>50%</a:t>
            </a:r>
            <a:r>
              <a:rPr lang="zh-CN" altLang="en-US" dirty="0" smtClean="0"/>
              <a:t>；其他公务接待活动，接待 </a:t>
            </a:r>
            <a:r>
              <a:rPr lang="en-US" altLang="zh-CN" dirty="0" smtClean="0"/>
              <a:t>10 </a:t>
            </a:r>
            <a:r>
              <a:rPr lang="zh-CN" altLang="en-US" dirty="0" smtClean="0"/>
              <a:t>人以内的，陪餐人数不得超过 </a:t>
            </a:r>
            <a:r>
              <a:rPr lang="en-US" altLang="zh-CN" dirty="0" smtClean="0"/>
              <a:t>3 </a:t>
            </a:r>
            <a:r>
              <a:rPr lang="zh-CN" altLang="en-US" dirty="0" smtClean="0"/>
              <a:t>人；接待 </a:t>
            </a:r>
            <a:r>
              <a:rPr lang="en-US" altLang="zh-CN" dirty="0" smtClean="0"/>
              <a:t>10 </a:t>
            </a:r>
            <a:r>
              <a:rPr lang="zh-CN" altLang="en-US" dirty="0" smtClean="0"/>
              <a:t>人以上的，陪餐人数不得超过接待人数的 </a:t>
            </a:r>
            <a:r>
              <a:rPr lang="en-US" altLang="zh-CN" dirty="0" smtClean="0"/>
              <a:t>1/3</a:t>
            </a:r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6" name="横卷形 5"/>
          <p:cNvSpPr/>
          <p:nvPr/>
        </p:nvSpPr>
        <p:spPr>
          <a:xfrm>
            <a:off x="114300" y="749300"/>
            <a:ext cx="11506200" cy="5118100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十字星 6"/>
          <p:cNvSpPr/>
          <p:nvPr/>
        </p:nvSpPr>
        <p:spPr>
          <a:xfrm>
            <a:off x="812800" y="1790700"/>
            <a:ext cx="331788" cy="482600"/>
          </a:xfrm>
          <a:prstGeom prst="star4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6048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招待费报销入口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073447"/>
            <a:ext cx="10515600" cy="1855694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1181100" y="3378200"/>
            <a:ext cx="3098800" cy="4699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852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3701" y="971289"/>
            <a:ext cx="8199254" cy="55042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635" y="971289"/>
            <a:ext cx="2756066" cy="5497750"/>
          </a:xfrm>
          <a:prstGeom prst="rect">
            <a:avLst/>
          </a:prstGeom>
        </p:spPr>
      </p:pic>
      <p:sp>
        <p:nvSpPr>
          <p:cNvPr id="7" name="下箭头 6"/>
          <p:cNvSpPr/>
          <p:nvPr/>
        </p:nvSpPr>
        <p:spPr>
          <a:xfrm rot="2511352">
            <a:off x="2449023" y="1661343"/>
            <a:ext cx="209932" cy="49233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1206500" y="2082800"/>
            <a:ext cx="1155700" cy="254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245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5200" y="673100"/>
            <a:ext cx="9931400" cy="5503863"/>
          </a:xfrm>
          <a:prstGeom prst="rect">
            <a:avLst/>
          </a:prstGeom>
        </p:spPr>
      </p:pic>
      <p:sp>
        <p:nvSpPr>
          <p:cNvPr id="5" name="下箭头 4"/>
          <p:cNvSpPr/>
          <p:nvPr/>
        </p:nvSpPr>
        <p:spPr>
          <a:xfrm rot="2511352">
            <a:off x="5395424" y="2925472"/>
            <a:ext cx="209932" cy="49233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2425700" y="3251200"/>
            <a:ext cx="2882900" cy="14986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451100" y="4254500"/>
            <a:ext cx="2832251" cy="177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2425700" y="1955800"/>
            <a:ext cx="2882900" cy="2794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箭头连接符 9"/>
          <p:cNvCxnSpPr/>
          <p:nvPr/>
        </p:nvCxnSpPr>
        <p:spPr>
          <a:xfrm flipH="1">
            <a:off x="5308600" y="1724025"/>
            <a:ext cx="358775" cy="2317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5547269" y="1424454"/>
            <a:ext cx="3453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如票据含火车票、飞机票或纸质专票类，此处应选“是”，其余情况均选“否”。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51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5"/>
            <a:ext cx="10515600" cy="5816600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2273300" y="2552700"/>
            <a:ext cx="3060700" cy="3302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17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1079500"/>
            <a:ext cx="9208682" cy="5621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90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99494" y="465865"/>
            <a:ext cx="1830221" cy="456080"/>
          </a:xfrm>
        </p:spPr>
        <p:txBody>
          <a:bodyPr>
            <a:noAutofit/>
          </a:bodyPr>
          <a:lstStyle/>
          <a:p>
            <a:r>
              <a:rPr lang="zh-CN" altLang="en-US" sz="2800" b="1" dirty="0" smtClean="0"/>
              <a:t>附件上传</a:t>
            </a:r>
            <a:endParaRPr lang="zh-CN" altLang="en-US" sz="2800" b="1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4429" y="1083532"/>
            <a:ext cx="11641540" cy="173326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670428" y="2974459"/>
            <a:ext cx="16682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/>
              <a:t>发票清单</a:t>
            </a:r>
            <a:endParaRPr lang="zh-CN" altLang="en-US" sz="2800" b="1" dirty="0"/>
          </a:p>
        </p:txBody>
      </p:sp>
      <p:sp>
        <p:nvSpPr>
          <p:cNvPr id="8" name="矩形 7"/>
          <p:cNvSpPr/>
          <p:nvPr/>
        </p:nvSpPr>
        <p:spPr>
          <a:xfrm>
            <a:off x="395962" y="5629411"/>
            <a:ext cx="115600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/>
              <a:t>    注：到了经办人确认环节，请先确认付款信息，即可打印有金额的报销单，请务必于原始单据交给财务后，再将流程提交到费用会计；若误将流程提交至财务，一小时之内财务收不到原始单据将予以退回</a:t>
            </a:r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9" name="上凸带形 8"/>
          <p:cNvSpPr/>
          <p:nvPr/>
        </p:nvSpPr>
        <p:spPr>
          <a:xfrm>
            <a:off x="618129" y="356720"/>
            <a:ext cx="3772896" cy="692725"/>
          </a:xfrm>
          <a:prstGeom prst="ribbon2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上凸带形 9"/>
          <p:cNvSpPr/>
          <p:nvPr/>
        </p:nvSpPr>
        <p:spPr>
          <a:xfrm>
            <a:off x="589554" y="2898046"/>
            <a:ext cx="3772896" cy="692725"/>
          </a:xfrm>
          <a:prstGeom prst="ribbon2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箭头连接符 10"/>
          <p:cNvCxnSpPr/>
          <p:nvPr/>
        </p:nvCxnSpPr>
        <p:spPr>
          <a:xfrm flipH="1">
            <a:off x="8308975" y="1552575"/>
            <a:ext cx="358775" cy="2317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8585744" y="1264048"/>
            <a:ext cx="3172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所有上传附件必须为</a:t>
            </a:r>
            <a:r>
              <a:rPr lang="en-US" altLang="zh-CN" b="1" dirty="0" smtClean="0">
                <a:solidFill>
                  <a:srgbClr val="FF0000"/>
                </a:solidFill>
              </a:rPr>
              <a:t>PDF</a:t>
            </a:r>
            <a:r>
              <a:rPr lang="zh-CN" altLang="en-US" b="1" dirty="0" smtClean="0">
                <a:solidFill>
                  <a:srgbClr val="FF0000"/>
                </a:solidFill>
              </a:rPr>
              <a:t>格式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7086600" y="1552575"/>
            <a:ext cx="1371600" cy="111532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十字星 13"/>
          <p:cNvSpPr/>
          <p:nvPr/>
        </p:nvSpPr>
        <p:spPr>
          <a:xfrm>
            <a:off x="395962" y="5629411"/>
            <a:ext cx="331788" cy="482600"/>
          </a:xfrm>
          <a:prstGeom prst="star4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533" y="3641467"/>
            <a:ext cx="11458575" cy="2045384"/>
          </a:xfrm>
          <a:prstGeom prst="rect">
            <a:avLst/>
          </a:prstGeom>
        </p:spPr>
      </p:pic>
      <p:cxnSp>
        <p:nvCxnSpPr>
          <p:cNvPr id="15" name="直接箭头连接符 14"/>
          <p:cNvCxnSpPr/>
          <p:nvPr/>
        </p:nvCxnSpPr>
        <p:spPr>
          <a:xfrm flipH="1">
            <a:off x="1810327" y="5020905"/>
            <a:ext cx="358775" cy="2317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2122129" y="4791945"/>
            <a:ext cx="2065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此处需选纸质普票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1143354" y="5303376"/>
            <a:ext cx="774550" cy="2374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972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1035" y="2507824"/>
            <a:ext cx="10515600" cy="1460500"/>
          </a:xfrm>
        </p:spPr>
        <p:txBody>
          <a:bodyPr>
            <a:normAutofit/>
          </a:bodyPr>
          <a:lstStyle/>
          <a:p>
            <a:r>
              <a:rPr lang="zh-CN" altLang="en-US" sz="7200" b="1" dirty="0" smtClean="0"/>
              <a:t>二、关于差旅费报销</a:t>
            </a:r>
            <a:endParaRPr lang="zh-CN" alt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326398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33525" y="582613"/>
            <a:ext cx="3971925" cy="1225550"/>
          </a:xfrm>
        </p:spPr>
        <p:txBody>
          <a:bodyPr/>
          <a:lstStyle/>
          <a:p>
            <a:r>
              <a:rPr lang="zh-CN" altLang="zh-CN" sz="2800" dirty="0" smtClean="0">
                <a:solidFill>
                  <a:prstClr val="black"/>
                </a:solidFill>
                <a:latin typeface="Calibri" panose="020F0502020204030204"/>
                <a:cs typeface="+mn-cs"/>
              </a:rPr>
              <a:t>差旅费</a:t>
            </a:r>
            <a:r>
              <a:rPr lang="zh-CN" altLang="zh-CN" sz="2800" dirty="0">
                <a:solidFill>
                  <a:prstClr val="black"/>
                </a:solidFill>
                <a:latin typeface="Calibri" panose="020F0502020204030204"/>
                <a:cs typeface="+mn-cs"/>
              </a:rPr>
              <a:t>报销注意事项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CN" dirty="0" smtClean="0"/>
              <a:t>1.</a:t>
            </a:r>
            <a:r>
              <a:rPr lang="zh-CN" altLang="zh-CN" dirty="0" smtClean="0"/>
              <a:t> 报销</a:t>
            </a:r>
            <a:r>
              <a:rPr lang="zh-CN" altLang="zh-CN" dirty="0"/>
              <a:t>时务必根据会议通知进行报销，如会议通知不包含食宿，食宿自理的，可以报销出差期间的餐补和交通补贴；如会议通知标明包含食宿的，将不报销会议期间的餐补和交通补贴，只报销参加会议来回的餐补和交通补贴。另外，出差期间往来机场、火车站等地的</a:t>
            </a:r>
            <a:r>
              <a:rPr lang="zh-CN" altLang="zh-CN" dirty="0">
                <a:solidFill>
                  <a:srgbClr val="FF0000"/>
                </a:solidFill>
              </a:rPr>
              <a:t>交通费</a:t>
            </a:r>
            <a:r>
              <a:rPr lang="zh-CN" altLang="zh-CN" dirty="0"/>
              <a:t>用可以凭有效原始票据（票面须有</a:t>
            </a:r>
            <a:r>
              <a:rPr lang="en-US" altLang="zh-CN" dirty="0"/>
              <a:t>“</a:t>
            </a:r>
            <a:r>
              <a:rPr lang="zh-CN" altLang="zh-CN" dirty="0"/>
              <a:t>国家税务总局</a:t>
            </a:r>
            <a:r>
              <a:rPr lang="en-US" altLang="zh-CN" dirty="0"/>
              <a:t>”</a:t>
            </a:r>
            <a:r>
              <a:rPr lang="zh-CN" altLang="zh-CN" dirty="0"/>
              <a:t>字样）实报实销（注意：无金额限制，与市内交通补助不冲突</a:t>
            </a:r>
            <a:r>
              <a:rPr lang="zh-CN" altLang="zh-CN" dirty="0" smtClean="0"/>
              <a:t>）</a:t>
            </a:r>
            <a:r>
              <a:rPr lang="zh-CN" altLang="en-US" dirty="0" smtClean="0"/>
              <a:t>。</a:t>
            </a:r>
            <a:endParaRPr lang="zh-CN" altLang="zh-CN" dirty="0"/>
          </a:p>
          <a:p>
            <a:r>
              <a:rPr lang="en-US" altLang="zh-CN" dirty="0" smtClean="0"/>
              <a:t>2.</a:t>
            </a:r>
            <a:r>
              <a:rPr lang="zh-CN" altLang="en-US" dirty="0" smtClean="0"/>
              <a:t>其</a:t>
            </a:r>
            <a:r>
              <a:rPr lang="zh-CN" altLang="en-US" dirty="0"/>
              <a:t>中餐费按照每人每天 </a:t>
            </a:r>
            <a:r>
              <a:rPr lang="en-US" altLang="zh-CN" dirty="0"/>
              <a:t>100 </a:t>
            </a:r>
            <a:r>
              <a:rPr lang="zh-CN" altLang="en-US" dirty="0"/>
              <a:t>元报销，市内交通费按照每人每天</a:t>
            </a:r>
            <a:r>
              <a:rPr lang="en-US" altLang="zh-CN" dirty="0"/>
              <a:t>80 </a:t>
            </a:r>
            <a:r>
              <a:rPr lang="zh-CN" altLang="en-US" dirty="0"/>
              <a:t>元报销。 </a:t>
            </a:r>
            <a:br>
              <a:rPr lang="zh-CN" altLang="en-US" dirty="0"/>
            </a:br>
            <a:endParaRPr lang="zh-CN" altLang="en-US" dirty="0"/>
          </a:p>
        </p:txBody>
      </p:sp>
      <p:sp>
        <p:nvSpPr>
          <p:cNvPr id="4" name="十字星 3"/>
          <p:cNvSpPr/>
          <p:nvPr/>
        </p:nvSpPr>
        <p:spPr>
          <a:xfrm>
            <a:off x="1201737" y="954088"/>
            <a:ext cx="331788" cy="482600"/>
          </a:xfrm>
          <a:prstGeom prst="star4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517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9684" y="749300"/>
            <a:ext cx="10009116" cy="5856215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2197100" y="2089150"/>
            <a:ext cx="3079750" cy="2794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箭头连接符 5"/>
          <p:cNvCxnSpPr/>
          <p:nvPr/>
        </p:nvCxnSpPr>
        <p:spPr>
          <a:xfrm flipH="1">
            <a:off x="5080001" y="1857375"/>
            <a:ext cx="358775" cy="2317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5318669" y="1557804"/>
            <a:ext cx="3689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如票据含火车票、飞机票或纸质专票类，此处应选“是”，其余情况均选</a:t>
            </a:r>
            <a:r>
              <a:rPr lang="zh-CN" altLang="en-US" b="1" dirty="0" smtClean="0">
                <a:solidFill>
                  <a:srgbClr val="FF0000"/>
                </a:solidFill>
              </a:rPr>
              <a:t>“否”</a:t>
            </a:r>
            <a:r>
              <a:rPr lang="zh-CN" altLang="en-US" b="1" dirty="0">
                <a:solidFill>
                  <a:srgbClr val="FF0000"/>
                </a:solidFill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85277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9800" y="635000"/>
            <a:ext cx="9994900" cy="5973360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2505075" y="3952875"/>
            <a:ext cx="2933700" cy="25717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2505075" y="5467350"/>
            <a:ext cx="2933700" cy="2381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箭头连接符 6"/>
          <p:cNvCxnSpPr/>
          <p:nvPr/>
        </p:nvCxnSpPr>
        <p:spPr>
          <a:xfrm flipH="1">
            <a:off x="5438775" y="4864036"/>
            <a:ext cx="358776" cy="60331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5734593" y="4640665"/>
            <a:ext cx="3689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银行账号必须确认无误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2505075" y="6191097"/>
            <a:ext cx="2933700" cy="2381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箭头连接符 10"/>
          <p:cNvCxnSpPr/>
          <p:nvPr/>
        </p:nvCxnSpPr>
        <p:spPr>
          <a:xfrm flipH="1">
            <a:off x="5438775" y="5943600"/>
            <a:ext cx="600075" cy="24749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5937250" y="5705475"/>
            <a:ext cx="4159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附件张数必须与实际上传附件张数一致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60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 flipV="1">
            <a:off x="838200" y="-122830"/>
            <a:ext cx="1400033" cy="487955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118334"/>
            <a:ext cx="10515600" cy="19577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753500"/>
            <a:ext cx="10515599" cy="4882364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838198" y="903642"/>
            <a:ext cx="581027" cy="27745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2228708" y="3481436"/>
            <a:ext cx="2933700" cy="25717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9653277" y="6411557"/>
            <a:ext cx="717094" cy="24357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214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05301" y="5114189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2400" b="1" dirty="0" smtClean="0"/>
              <a:t>     注：</a:t>
            </a:r>
            <a:r>
              <a:rPr lang="en-US" altLang="zh-CN" sz="2400" b="1" dirty="0" smtClean="0"/>
              <a:t>1</a:t>
            </a:r>
            <a:r>
              <a:rPr lang="zh-CN" altLang="en-US" sz="2400" b="1" dirty="0" smtClean="0"/>
              <a:t>、差旅费报销交通补助、伙食补助的，系统内数据按如图示例填列：交通补助报销大类选择市内交通，报销小类选择补助；伙食补助报销大类与报销小类都选择伙食补助。</a:t>
            </a:r>
            <a:endParaRPr lang="zh-CN" altLang="en-US" sz="2400" b="1" dirty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2471" y="2838403"/>
            <a:ext cx="10515600" cy="174686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471" y="518780"/>
            <a:ext cx="10515600" cy="1790700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1552575" y="3583247"/>
            <a:ext cx="2066925" cy="70300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十字星 6"/>
          <p:cNvSpPr/>
          <p:nvPr/>
        </p:nvSpPr>
        <p:spPr>
          <a:xfrm>
            <a:off x="973137" y="5135563"/>
            <a:ext cx="331788" cy="482600"/>
          </a:xfrm>
          <a:prstGeom prst="star4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8966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99494" y="465865"/>
            <a:ext cx="1830221" cy="456080"/>
          </a:xfrm>
        </p:spPr>
        <p:txBody>
          <a:bodyPr>
            <a:noAutofit/>
          </a:bodyPr>
          <a:lstStyle/>
          <a:p>
            <a:r>
              <a:rPr lang="zh-CN" altLang="en-US" sz="2800" b="1" dirty="0" smtClean="0"/>
              <a:t>附件上传</a:t>
            </a:r>
            <a:endParaRPr lang="zh-CN" altLang="en-US" sz="2800" b="1" dirty="0"/>
          </a:p>
        </p:txBody>
      </p:sp>
      <p:sp>
        <p:nvSpPr>
          <p:cNvPr id="7" name="矩形 6"/>
          <p:cNvSpPr/>
          <p:nvPr/>
        </p:nvSpPr>
        <p:spPr>
          <a:xfrm>
            <a:off x="1670428" y="2974459"/>
            <a:ext cx="16682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prstClr val="white"/>
                </a:solidFill>
              </a:rPr>
              <a:t>发票清单</a:t>
            </a:r>
            <a:endParaRPr lang="zh-CN" altLang="en-US" sz="2800" b="1" dirty="0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95962" y="5629411"/>
            <a:ext cx="115600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prstClr val="white"/>
                </a:solidFill>
              </a:rPr>
              <a:t>    注：到了经办人确认环节，请先确认付款信息，即可打印有金额的报销单，请务必于原始单据交给财务后，再将流程提交到费用会计；若误将流程提交至财务，一小时之内财务收不到原始单据将予以退回</a:t>
            </a:r>
            <a:r>
              <a:rPr lang="zh-CN" altLang="en-US" dirty="0" smtClean="0">
                <a:solidFill>
                  <a:prstClr val="white"/>
                </a:solidFill>
              </a:rPr>
              <a:t>。</a:t>
            </a: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上凸带形 8"/>
          <p:cNvSpPr/>
          <p:nvPr/>
        </p:nvSpPr>
        <p:spPr>
          <a:xfrm>
            <a:off x="618129" y="356720"/>
            <a:ext cx="3772896" cy="692725"/>
          </a:xfrm>
          <a:prstGeom prst="ribbon2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上凸带形 9"/>
          <p:cNvSpPr/>
          <p:nvPr/>
        </p:nvSpPr>
        <p:spPr>
          <a:xfrm>
            <a:off x="589554" y="2898046"/>
            <a:ext cx="3772896" cy="692725"/>
          </a:xfrm>
          <a:prstGeom prst="ribbon2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十字星 13"/>
          <p:cNvSpPr/>
          <p:nvPr/>
        </p:nvSpPr>
        <p:spPr>
          <a:xfrm>
            <a:off x="395962" y="5629411"/>
            <a:ext cx="331788" cy="482600"/>
          </a:xfrm>
          <a:prstGeom prst="star4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365" y="3822990"/>
            <a:ext cx="11887200" cy="169545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365" y="1281664"/>
            <a:ext cx="11482713" cy="138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86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33525" y="582613"/>
            <a:ext cx="3971925" cy="1225550"/>
          </a:xfrm>
        </p:spPr>
        <p:txBody>
          <a:bodyPr/>
          <a:lstStyle/>
          <a:p>
            <a:r>
              <a:rPr lang="zh-CN" altLang="zh-CN" sz="2800" dirty="0" smtClean="0">
                <a:solidFill>
                  <a:prstClr val="black"/>
                </a:solidFill>
                <a:latin typeface="Calibri" panose="020F0502020204030204"/>
                <a:cs typeface="+mn-cs"/>
              </a:rPr>
              <a:t>差旅费</a:t>
            </a:r>
            <a:r>
              <a:rPr lang="zh-CN" altLang="zh-CN" sz="2800" dirty="0">
                <a:solidFill>
                  <a:prstClr val="black"/>
                </a:solidFill>
                <a:latin typeface="Calibri" panose="020F0502020204030204"/>
                <a:cs typeface="+mn-cs"/>
              </a:rPr>
              <a:t>报销注意事项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sz="2600" dirty="0" smtClean="0"/>
              <a:t>1.</a:t>
            </a:r>
            <a:r>
              <a:rPr lang="zh-CN" altLang="zh-CN" sz="2600" dirty="0" smtClean="0"/>
              <a:t> 报销</a:t>
            </a:r>
            <a:r>
              <a:rPr lang="zh-CN" altLang="zh-CN" sz="2600" dirty="0"/>
              <a:t>时务必根据会议通知进行报销，如会议通知不包含食宿，食宿自理的，可以报销出差期间的餐补和交通补贴；如会议通知标明包含食宿的，将不报销会议期间的餐补和交通补贴，只报销参加会议来回的餐补和交通补贴。另外，出差期间往来机场、火车站等地的</a:t>
            </a:r>
            <a:r>
              <a:rPr lang="zh-CN" altLang="zh-CN" sz="2600" dirty="0">
                <a:solidFill>
                  <a:srgbClr val="FF0000"/>
                </a:solidFill>
              </a:rPr>
              <a:t>交通费</a:t>
            </a:r>
            <a:r>
              <a:rPr lang="zh-CN" altLang="zh-CN" sz="2600" dirty="0"/>
              <a:t>用可以凭有效原始票据（票面须有</a:t>
            </a:r>
            <a:r>
              <a:rPr lang="en-US" altLang="zh-CN" sz="2600" dirty="0"/>
              <a:t>“</a:t>
            </a:r>
            <a:r>
              <a:rPr lang="zh-CN" altLang="zh-CN" sz="2600" dirty="0"/>
              <a:t>国家税务总局</a:t>
            </a:r>
            <a:r>
              <a:rPr lang="en-US" altLang="zh-CN" sz="2600" dirty="0"/>
              <a:t>”</a:t>
            </a:r>
            <a:r>
              <a:rPr lang="zh-CN" altLang="zh-CN" sz="2600" dirty="0"/>
              <a:t>字样）实报实销（注意：无金额限制，与市内交通补助不冲突</a:t>
            </a:r>
            <a:r>
              <a:rPr lang="zh-CN" altLang="zh-CN" sz="2600" dirty="0" smtClean="0"/>
              <a:t>）</a:t>
            </a:r>
            <a:r>
              <a:rPr lang="zh-CN" altLang="en-US" sz="2600" dirty="0" smtClean="0"/>
              <a:t>。</a:t>
            </a:r>
            <a:endParaRPr lang="zh-CN" altLang="zh-CN" sz="2600" dirty="0"/>
          </a:p>
          <a:p>
            <a:r>
              <a:rPr lang="en-US" altLang="zh-CN" sz="2600" dirty="0" smtClean="0"/>
              <a:t>2.</a:t>
            </a:r>
            <a:r>
              <a:rPr lang="zh-CN" altLang="en-US" sz="2600" dirty="0" smtClean="0"/>
              <a:t>其</a:t>
            </a:r>
            <a:r>
              <a:rPr lang="zh-CN" altLang="en-US" sz="2600" dirty="0"/>
              <a:t>中餐费按照每人每天 </a:t>
            </a:r>
            <a:r>
              <a:rPr lang="en-US" altLang="zh-CN" sz="2600" dirty="0"/>
              <a:t>100 </a:t>
            </a:r>
            <a:r>
              <a:rPr lang="zh-CN" altLang="en-US" sz="2600" dirty="0"/>
              <a:t>元报销，市内交通费按照每人每天</a:t>
            </a:r>
            <a:r>
              <a:rPr lang="en-US" altLang="zh-CN" sz="2600" dirty="0"/>
              <a:t>80 </a:t>
            </a:r>
            <a:r>
              <a:rPr lang="zh-CN" altLang="en-US" sz="2600" dirty="0"/>
              <a:t>元报销。 </a:t>
            </a:r>
            <a:r>
              <a:rPr lang="zh-CN" altLang="en-US" dirty="0"/>
              <a:t/>
            </a:r>
            <a:br>
              <a:rPr lang="zh-CN" altLang="en-US" dirty="0"/>
            </a:br>
            <a:endParaRPr lang="zh-CN" altLang="en-US" dirty="0"/>
          </a:p>
        </p:txBody>
      </p:sp>
      <p:sp>
        <p:nvSpPr>
          <p:cNvPr id="4" name="十字星 3"/>
          <p:cNvSpPr/>
          <p:nvPr/>
        </p:nvSpPr>
        <p:spPr>
          <a:xfrm>
            <a:off x="1201737" y="954088"/>
            <a:ext cx="331788" cy="482600"/>
          </a:xfrm>
          <a:prstGeom prst="star4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9552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标题 1"/>
          <p:cNvSpPr>
            <a:spLocks noGrp="1"/>
          </p:cNvSpPr>
          <p:nvPr>
            <p:ph type="title"/>
          </p:nvPr>
        </p:nvSpPr>
        <p:spPr>
          <a:xfrm>
            <a:off x="883920" y="262247"/>
            <a:ext cx="10317480" cy="6184273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3</a:t>
            </a:r>
            <a:r>
              <a:rPr lang="zh-CN" altLang="en-US" sz="2400" dirty="0" smtClean="0"/>
              <a:t>、</a:t>
            </a:r>
            <a:r>
              <a:rPr lang="zh-CN" altLang="en-US" sz="2400" b="1" dirty="0"/>
              <a:t>上传附件：出差申请单、相关票据（普票、定额发票需查验）、住宿流水清单（盖红章）、会议通知。上传格式均为</a:t>
            </a:r>
            <a:r>
              <a:rPr lang="en-US" altLang="zh-CN" sz="2400" b="1" dirty="0"/>
              <a:t>PDF</a:t>
            </a:r>
            <a:r>
              <a:rPr lang="zh-CN" altLang="en-US" sz="2400" b="1" dirty="0"/>
              <a:t>版。</a:t>
            </a:r>
            <a:r>
              <a:rPr lang="en-US" altLang="zh-CN" sz="2400" b="1" dirty="0"/>
              <a:t/>
            </a:r>
            <a:br>
              <a:rPr lang="en-US" altLang="zh-CN" sz="2400" b="1" dirty="0"/>
            </a:br>
            <a:r>
              <a:rPr lang="en-US" altLang="zh-CN" sz="2400" b="1" dirty="0"/>
              <a:t>4</a:t>
            </a:r>
            <a:r>
              <a:rPr lang="zh-CN" altLang="en-US" sz="2400" b="1" dirty="0"/>
              <a:t>、差旅费包含酒店住宿费（个人消费不予报销），市内交通费、前往机场、码头、站台的交通费，在途或出差地的餐费及员工出差期间发生的其他杂费（如打印费、复印费、快递费、传真费等），调动</a:t>
            </a:r>
            <a:r>
              <a:rPr lang="zh-CN" altLang="en-US" sz="2400" dirty="0"/>
              <a:t>职工的差旅费</a:t>
            </a:r>
            <a:r>
              <a:rPr lang="zh-CN" altLang="en-US" sz="2400" dirty="0" smtClean="0"/>
              <a:t>。</a:t>
            </a:r>
            <a:r>
              <a:rPr lang="en-US" altLang="zh-CN" sz="2400" dirty="0" smtClean="0"/>
              <a:t/>
            </a:r>
            <a:br>
              <a:rPr lang="en-US" altLang="zh-CN" sz="2400" dirty="0" smtClean="0"/>
            </a:br>
            <a:r>
              <a:rPr lang="en-US" altLang="zh-CN" sz="2400" dirty="0" smtClean="0"/>
              <a:t>5</a:t>
            </a:r>
            <a:r>
              <a:rPr lang="zh-CN" altLang="en-US" sz="2400" dirty="0" smtClean="0"/>
              <a:t>、</a:t>
            </a:r>
            <a:r>
              <a:rPr lang="zh-CN" altLang="en-US" sz="2400" dirty="0"/>
              <a:t>住宿费发票与住宿清单金额需一致，差旅费发生日期、出差地点应与出差申请单中一致，出差途中因个人原因中转的，相关中转费用自理；出差申请单中含同行人员的，需由出差申请发起人统一报销，并由同行人员在出差申请单上签字确认；员工赴家庭所在地出差的原则上应住家中</a:t>
            </a:r>
            <a:r>
              <a:rPr lang="zh-CN" altLang="en-US" sz="2400" dirty="0" smtClean="0"/>
              <a:t>。</a:t>
            </a:r>
            <a:r>
              <a:rPr lang="en-US" altLang="zh-CN" sz="2400" b="1" dirty="0" smtClean="0"/>
              <a:t/>
            </a:r>
            <a:br>
              <a:rPr lang="en-US" altLang="zh-CN" sz="2400" b="1" dirty="0" smtClean="0"/>
            </a:br>
            <a:r>
              <a:rPr lang="en-US" altLang="zh-CN" sz="2400" b="1" dirty="0" smtClean="0"/>
              <a:t>6</a:t>
            </a:r>
            <a:r>
              <a:rPr lang="zh-CN" altLang="en-US" sz="2400" b="1" dirty="0" smtClean="0"/>
              <a:t>、</a:t>
            </a:r>
            <a:r>
              <a:rPr lang="zh-CN" altLang="zh-CN" sz="2400" dirty="0"/>
              <a:t>会议、培训发生的差旅费：员工因公参加外部会议发生的相关市内交通费、住宿费、餐饮费、会议资料费等相关费用，办理报销手续时，需提供真实合法有效的发票和正式的会议通知单，标准按会议统一安排凭票据实报销；餐费和市内交通费按往返各 1 天报销，当天往返的按 1 天报销且计入差旅费。如会议通知未统一安排的，</a:t>
            </a:r>
            <a:r>
              <a:rPr lang="zh-CN" altLang="zh-CN" sz="2400" b="1" dirty="0"/>
              <a:t>按照差旅费相关规定执行。</a:t>
            </a:r>
            <a:r>
              <a:rPr lang="zh-CN" altLang="zh-CN" sz="2400" dirty="0"/>
              <a:t>员工参加会议发生的城市间交通费，按照差旅费报销。</a:t>
            </a:r>
            <a:r>
              <a:rPr lang="zh-CN" altLang="zh-CN" sz="2400" b="1" dirty="0"/>
              <a:t>往返会议、培训地点发生的城市间交通费、餐费和市内交通费按照差旅费的规定报销。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83907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575042" cy="1149776"/>
          </a:xfrm>
        </p:spPr>
        <p:txBody>
          <a:bodyPr/>
          <a:lstStyle/>
          <a:p>
            <a:r>
              <a:rPr lang="zh-CN" altLang="en-US" dirty="0" smtClean="0"/>
              <a:t>住宿费标准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974" y="1416834"/>
            <a:ext cx="10058400" cy="5032375"/>
          </a:xfrm>
        </p:spPr>
      </p:pic>
    </p:spTree>
    <p:extLst>
      <p:ext uri="{BB962C8B-B14F-4D97-AF65-F5344CB8AC3E}">
        <p14:creationId xmlns:p14="http://schemas.microsoft.com/office/powerpoint/2010/main" val="238380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959824" y="2808264"/>
            <a:ext cx="2601036" cy="132700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zh-CN" altLang="en-US" sz="8800" dirty="0" smtClean="0"/>
              <a:t>谢谢！</a:t>
            </a:r>
            <a:endParaRPr lang="zh-CN" altLang="en-US" sz="8800" dirty="0"/>
          </a:p>
        </p:txBody>
      </p:sp>
    </p:spTree>
    <p:extLst>
      <p:ext uri="{BB962C8B-B14F-4D97-AF65-F5344CB8AC3E}">
        <p14:creationId xmlns:p14="http://schemas.microsoft.com/office/powerpoint/2010/main" val="373928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电路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TM04033919[[fn=电路]]</Template>
  <TotalTime>71</TotalTime>
  <Words>734</Words>
  <Application>Microsoft Office PowerPoint</Application>
  <PresentationFormat>宽屏</PresentationFormat>
  <Paragraphs>35</Paragraphs>
  <Slides>23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9" baseType="lpstr">
      <vt:lpstr>宋体</vt:lpstr>
      <vt:lpstr>Arial</vt:lpstr>
      <vt:lpstr>Calibri</vt:lpstr>
      <vt:lpstr>Trebuchet MS</vt:lpstr>
      <vt:lpstr>Tw Cen MT</vt:lpstr>
      <vt:lpstr>电路</vt:lpstr>
      <vt:lpstr>PowerPoint 演示文稿</vt:lpstr>
      <vt:lpstr>一、关于招待费报销</vt:lpstr>
      <vt:lpstr>一、招待费OA流程入口</vt:lpstr>
      <vt:lpstr>注：填写此表需注意申请时间必须等于或者前于接待时间。</vt:lpstr>
      <vt:lpstr>二、招待费审批单填写注意事项</vt:lpstr>
      <vt:lpstr>PowerPoint 演示文稿</vt:lpstr>
      <vt:lpstr>招待费报销入口</vt:lpstr>
      <vt:lpstr>PowerPoint 演示文稿</vt:lpstr>
      <vt:lpstr>PowerPoint 演示文稿</vt:lpstr>
      <vt:lpstr>PowerPoint 演示文稿</vt:lpstr>
      <vt:lpstr>PowerPoint 演示文稿</vt:lpstr>
      <vt:lpstr>附件上传</vt:lpstr>
      <vt:lpstr>二、关于差旅费报销</vt:lpstr>
      <vt:lpstr>差旅费报销注意事项</vt:lpstr>
      <vt:lpstr>PowerPoint 演示文稿</vt:lpstr>
      <vt:lpstr>PowerPoint 演示文稿</vt:lpstr>
      <vt:lpstr>PowerPoint 演示文稿</vt:lpstr>
      <vt:lpstr>     注：1、差旅费报销交通补助、伙食补助的，系统内数据按如图示例填列：交通补助报销大类选择市内交通，报销小类选择补助；伙食补助报销大类与报销小类都选择伙食补助。</vt:lpstr>
      <vt:lpstr>附件上传</vt:lpstr>
      <vt:lpstr>差旅费报销注意事项</vt:lpstr>
      <vt:lpstr>3、上传附件：出差申请单、相关票据（普票、定额发票需查验）、住宿流水清单（盖红章）、会议通知。上传格式均为PDF版。 4、差旅费包含酒店住宿费（个人消费不予报销），市内交通费、前往机场、码头、站台的交通费，在途或出差地的餐费及员工出差期间发生的其他杂费（如打印费、复印费、快递费、传真费等），调动职工的差旅费。 5、住宿费发票与住宿清单金额需一致，差旅费发生日期、出差地点应与出差申请单中一致，出差途中因个人原因中转的，相关中转费用自理；出差申请单中含同行人员的，需由出差申请发起人统一报销，并由同行人员在出差申请单上签字确认；员工赴家庭所在地出差的原则上应住家中。 6、会议、培训发生的差旅费：员工因公参加外部会议发生的相关市内交通费、住宿费、餐饮费、会议资料费等相关费用，办理报销手续时，需提供真实合法有效的发票和正式的会议通知单，标准按会议统一安排凭票据实报销；餐费和市内交通费按往返各 1 天报销，当天往返的按 1 天报销且计入差旅费。如会议通知未统一安排的，按照差旅费相关规定执行。员工参加会议发生的城市间交通费，按照差旅费报销。往返会议、培训地点发生的城市间交通费、餐费和市内交通费按照差旅费的规定报销。</vt:lpstr>
      <vt:lpstr>住宿费标准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wangxian</dc:creator>
  <cp:lastModifiedBy>wangxian</cp:lastModifiedBy>
  <cp:revision>13</cp:revision>
  <dcterms:created xsi:type="dcterms:W3CDTF">2019-10-05T10:00:45Z</dcterms:created>
  <dcterms:modified xsi:type="dcterms:W3CDTF">2019-10-08T03:00:09Z</dcterms:modified>
</cp:coreProperties>
</file>