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198" r:id="rId1"/>
    <p:sldMasterId id="2147492235" r:id="rId2"/>
  </p:sldMasterIdLst>
  <p:notesMasterIdLst>
    <p:notesMasterId r:id="rId3"/>
  </p:notesMasterIdLst>
  <p:sldIdLst>
    <p:sldId id="4201" r:id="rId4"/>
    <p:sldId id="4206" r:id="rId5"/>
    <p:sldId id="4210" r:id="rId6"/>
    <p:sldId id="4213" r:id="rId7"/>
    <p:sldId id="4219" r:id="rId9"/>
    <p:sldId id="4222" r:id="rId10"/>
    <p:sldId id="4225" r:id="rId11"/>
    <p:sldId id="4228" r:id="rId12"/>
    <p:sldId id="4234" r:id="rId14"/>
    <p:sldId id="4237" r:id="rId15"/>
    <p:sldId id="4240" r:id="rId16"/>
    <p:sldId id="4243" r:id="rId17"/>
    <p:sldId id="4249" r:id="rId19"/>
    <p:sldId id="4252" r:id="rId20"/>
    <p:sldId id="4255" r:id="rId21"/>
    <p:sldId id="4258" r:id="rId22"/>
    <p:sldId id="4264" r:id="rId24"/>
    <p:sldId id="4267" r:id="rId25"/>
    <p:sldId id="4270" r:id="rId26"/>
    <p:sldId id="4273" r:id="rId27"/>
    <p:sldId id="4279" r:id="rId29"/>
    <p:sldId id="4282" r:id="rId30"/>
    <p:sldId id="4285" r:id="rId31"/>
    <p:sldId id="4288" r:id="rId32"/>
    <p:sldId id="4294" r:id="rId34"/>
    <p:sldId id="4297" r:id="rId35"/>
    <p:sldId id="4300" r:id="rId36"/>
    <p:sldId id="430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99" r:id="rId1"/>
    <p:sldLayoutId id="2147492200" r:id="rId2"/>
    <p:sldLayoutId id="2147492201" r:id="rId3"/>
    <p:sldLayoutId id="2147492202" r:id="rId4"/>
    <p:sldLayoutId id="2147492203" r:id="rId5"/>
    <p:sldLayoutId id="2147492204" r:id="rId6"/>
    <p:sldLayoutId id="2147492205" r:id="rId7"/>
    <p:sldLayoutId id="2147492206" r:id="rId8"/>
    <p:sldLayoutId id="2147492207" r:id="rId9"/>
    <p:sldLayoutId id="2147492208" r:id="rId10"/>
    <p:sldLayoutId id="21474922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236" r:id="rId1"/>
    <p:sldLayoutId id="2147492237" r:id="rId2"/>
    <p:sldLayoutId id="2147492238" r:id="rId3"/>
    <p:sldLayoutId id="2147492239" r:id="rId4"/>
    <p:sldLayoutId id="2147492240" r:id="rId5"/>
    <p:sldLayoutId id="2147492241" r:id="rId6"/>
    <p:sldLayoutId id="2147492242" r:id="rId7"/>
    <p:sldLayoutId id="2147492243" r:id="rId8"/>
    <p:sldLayoutId id="2147492244" r:id="rId9"/>
    <p:sldLayoutId id="2147492245" r:id="rId10"/>
    <p:sldLayoutId id="21474922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tags" Target="../tags/tag173.xml"/><Relationship Id="rId31" Type="http://schemas.openxmlformats.org/officeDocument/2006/relationships/tags" Target="../tags/tag174.xml"/><Relationship Id="rId32" Type="http://schemas.openxmlformats.org/officeDocument/2006/relationships/tags" Target="../tags/tag175.xml"/><Relationship Id="rId33" Type="http://schemas.openxmlformats.org/officeDocument/2006/relationships/tags" Target="../tags/tag176.xml"/><Relationship Id="rId34" Type="http://schemas.openxmlformats.org/officeDocument/2006/relationships/tags" Target="../tags/tag177.xml"/><Relationship Id="rId35" Type="http://schemas.openxmlformats.org/officeDocument/2006/relationships/tags" Target="../tags/tag178.xml"/><Relationship Id="rId36" Type="http://schemas.openxmlformats.org/officeDocument/2006/relationships/tags" Target="../tags/tag179.xml"/><Relationship Id="rId37" Type="http://schemas.openxmlformats.org/officeDocument/2006/relationships/tags" Target="../tags/tag180.xml"/><Relationship Id="rId38" Type="http://schemas.openxmlformats.org/officeDocument/2006/relationships/tags" Target="../tags/tag181.xml"/><Relationship Id="rId39" Type="http://schemas.openxmlformats.org/officeDocument/2006/relationships/tags" Target="../tags/tag182.xml"/><Relationship Id="rId40" Type="http://schemas.openxmlformats.org/officeDocument/2006/relationships/tags" Target="../tags/tag183.xml"/><Relationship Id="rId4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半导体制造行业工作总结与展望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半导体制造行业工作总结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半导体制造行业技术发展与展望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半导体制造行业市场发展与展望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半导体制造行业政策环境与展望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半导体制造行业概述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半导体制造行业概述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半导体制造行业的定义和范围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半导体制造行业的发展历程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半导体制造行业的重要性和意义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半导体制造行业的未来发展趋势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行业市场规模与增长趋势</a:t>
            </a:r>
            <a:endParaRPr altLang="en-US" lang="zh-CN"/>
          </a:p>
        </p:txBody>
      </p:sp>
      <p:sp>
        <p:nvSpPr>
          <p:cNvPr id="10489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产业链结构：半导体制造行业产业链包括原材料、设备、制造、封装测试等环节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市场规模：全球半导体制造行业市场规模不断扩大，预计未来几年将持续增长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增长趋势：随着5G、物联网、人工智能等新兴技术的快速发展，半导体制造行业将迎来更多增长机遇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竞争格局：全球半导体制造行业竞争激烈，主要厂商包括台积电、三星、英特尔等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主要参与者和产业链结构</a:t>
            </a:r>
            <a:endParaRPr altLang="en-US" lang="zh-CN"/>
          </a:p>
        </p:txBody>
      </p:sp>
      <p:sp>
        <p:nvSpPr>
          <p:cNvPr id="1049058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0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2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主要参与者：半导体制造企业、设备供应商、材料供应商、设计公司等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8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产业链结构：芯片设计、制造、封装测试等环节相互关联，共同构成半导体制造行业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半导体制造行业工作总结</a:t>
            </a:r>
            <a:endParaRPr altLang="en-US" dirty="0" lang="zh-CN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行业工作重点与成果</a:t>
            </a:r>
            <a:endParaRPr altLang="en-US" lang="zh-CN"/>
          </a:p>
        </p:txBody>
      </p:sp>
      <p:sp>
        <p:nvSpPr>
          <p:cNvPr id="10491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市场拓展成果：扩大市场份额、提高品牌知名度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生产制造成果：提高生产效率、降低成本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技术研发成果：不断推出新产品、新技术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重点：技术研发、生产制造、市场拓展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行业面临的主要挑战与解决方案</a:t>
            </a:r>
            <a:endParaRPr altLang="en-US" lang="zh-CN"/>
          </a:p>
        </p:txBody>
      </p:sp>
      <p:sp>
        <p:nvSpPr>
          <p:cNvPr id="1049230" name="六边形 7"/>
          <p:cNvSpPr/>
          <p:nvPr>
            <p:custDataLst>
              <p:tags r:id="rId1"/>
            </p:custDataLst>
          </p:nvPr>
        </p:nvSpPr>
        <p:spPr>
          <a:xfrm rot="5400000">
            <a:off x="1410940" y="1554412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任意多边形 9"/>
          <p:cNvSpPr/>
          <p:nvPr>
            <p:custDataLst>
              <p:tags r:id="rId2"/>
            </p:custDataLst>
          </p:nvPr>
        </p:nvSpPr>
        <p:spPr>
          <a:xfrm>
            <a:off x="1593514" y="2113631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任意多边形 10"/>
          <p:cNvSpPr/>
          <p:nvPr>
            <p:custDataLst>
              <p:tags r:id="rId3"/>
            </p:custDataLst>
          </p:nvPr>
        </p:nvSpPr>
        <p:spPr>
          <a:xfrm>
            <a:off x="1592838" y="2527466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36" name="任意多边形 11"/>
          <p:cNvSpPr/>
          <p:nvPr>
            <p:custDataLst>
              <p:tags r:id="rId4"/>
            </p:custDataLst>
          </p:nvPr>
        </p:nvSpPr>
        <p:spPr>
          <a:xfrm>
            <a:off x="2312316" y="2534228"/>
            <a:ext cx="728269" cy="611286"/>
          </a:xfrm>
          <a:custGeom>
            <a:avLst/>
            <a:gdLst>
              <a:gd name="connsiteX0" fmla="*/ 1 w 1279"/>
              <a:gd name="connsiteY0" fmla="*/ 744 h 1074"/>
              <a:gd name="connsiteX1" fmla="*/ 1279 w 1279"/>
              <a:gd name="connsiteY1" fmla="*/ 0 h 1074"/>
              <a:gd name="connsiteX2" fmla="*/ 1275 w 1279"/>
              <a:gd name="connsiteY2" fmla="*/ 333 h 1074"/>
              <a:gd name="connsiteX3" fmla="*/ 0 w 1279"/>
              <a:gd name="connsiteY3" fmla="*/ 1074 h 1074"/>
              <a:gd name="connsiteX4" fmla="*/ 1 w 1279"/>
              <a:gd name="connsiteY4" fmla="*/ 744 h 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" h="1074">
                <a:moveTo>
                  <a:pt x="1" y="744"/>
                </a:moveTo>
                <a:lnTo>
                  <a:pt x="1279" y="0"/>
                </a:lnTo>
                <a:lnTo>
                  <a:pt x="1275" y="333"/>
                </a:lnTo>
                <a:lnTo>
                  <a:pt x="0" y="1074"/>
                </a:lnTo>
                <a:lnTo>
                  <a:pt x="1" y="74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38" name="任意多边形 12"/>
          <p:cNvSpPr/>
          <p:nvPr>
            <p:custDataLst>
              <p:tags r:id="rId5"/>
            </p:custDataLst>
          </p:nvPr>
        </p:nvSpPr>
        <p:spPr>
          <a:xfrm>
            <a:off x="1600276" y="1749158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产品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40" name="任意多边形 13"/>
          <p:cNvSpPr/>
          <p:nvPr>
            <p:custDataLst>
              <p:tags r:id="rId6"/>
            </p:custDataLst>
          </p:nvPr>
        </p:nvSpPr>
        <p:spPr>
          <a:xfrm>
            <a:off x="1591486" y="2162317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42" name="任意多边形 14"/>
          <p:cNvSpPr/>
          <p:nvPr>
            <p:custDataLst>
              <p:tags r:id="rId7"/>
            </p:custDataLst>
          </p:nvPr>
        </p:nvSpPr>
        <p:spPr>
          <a:xfrm>
            <a:off x="2310964" y="2169079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44" name="任意多边形 15"/>
          <p:cNvSpPr/>
          <p:nvPr>
            <p:custDataLst>
              <p:tags r:id="rId8"/>
            </p:custDataLst>
          </p:nvPr>
        </p:nvSpPr>
        <p:spPr>
          <a:xfrm>
            <a:off x="3179206" y="1868170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六边形 20"/>
          <p:cNvSpPr/>
          <p:nvPr>
            <p:custDataLst>
              <p:tags r:id="rId9"/>
            </p:custDataLst>
          </p:nvPr>
        </p:nvSpPr>
        <p:spPr>
          <a:xfrm rot="5400000">
            <a:off x="8956669" y="142931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任意多边形 23"/>
          <p:cNvSpPr/>
          <p:nvPr>
            <p:custDataLst>
              <p:tags r:id="rId10"/>
            </p:custDataLst>
          </p:nvPr>
        </p:nvSpPr>
        <p:spPr>
          <a:xfrm>
            <a:off x="9145329" y="1987857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任意多边形 29"/>
          <p:cNvSpPr/>
          <p:nvPr>
            <p:custDataLst>
              <p:tags r:id="rId11"/>
            </p:custDataLst>
          </p:nvPr>
        </p:nvSpPr>
        <p:spPr>
          <a:xfrm>
            <a:off x="9145329" y="2401693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52" name="任意多边形 33"/>
          <p:cNvSpPr/>
          <p:nvPr>
            <p:custDataLst>
              <p:tags r:id="rId12"/>
            </p:custDataLst>
          </p:nvPr>
        </p:nvSpPr>
        <p:spPr>
          <a:xfrm>
            <a:off x="9864131" y="2408455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54" name="任意多边形 34"/>
          <p:cNvSpPr/>
          <p:nvPr>
            <p:custDataLst>
              <p:tags r:id="rId13"/>
            </p:custDataLst>
          </p:nvPr>
        </p:nvSpPr>
        <p:spPr>
          <a:xfrm>
            <a:off x="9146005" y="1623385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价格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56" name="任意多边形 35"/>
          <p:cNvSpPr/>
          <p:nvPr>
            <p:custDataLst>
              <p:tags r:id="rId14"/>
            </p:custDataLst>
          </p:nvPr>
        </p:nvSpPr>
        <p:spPr>
          <a:xfrm>
            <a:off x="9137215" y="203722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58" name="任意多边形 42"/>
          <p:cNvSpPr/>
          <p:nvPr>
            <p:custDataLst>
              <p:tags r:id="rId15"/>
            </p:custDataLst>
          </p:nvPr>
        </p:nvSpPr>
        <p:spPr>
          <a:xfrm>
            <a:off x="9856693" y="204398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60" name="任意多边形 46"/>
          <p:cNvSpPr/>
          <p:nvPr>
            <p:custDataLst>
              <p:tags r:id="rId16"/>
            </p:custDataLst>
          </p:nvPr>
        </p:nvSpPr>
        <p:spPr>
          <a:xfrm>
            <a:off x="4224613" y="244767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六边形 48"/>
          <p:cNvSpPr/>
          <p:nvPr>
            <p:custDataLst>
              <p:tags r:id="rId17"/>
            </p:custDataLst>
          </p:nvPr>
        </p:nvSpPr>
        <p:spPr>
          <a:xfrm rot="5400000">
            <a:off x="1410940" y="3875811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任意多边形 55"/>
          <p:cNvSpPr/>
          <p:nvPr>
            <p:custDataLst>
              <p:tags r:id="rId18"/>
            </p:custDataLst>
          </p:nvPr>
        </p:nvSpPr>
        <p:spPr>
          <a:xfrm>
            <a:off x="1599600" y="4435030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任意多边形 59"/>
          <p:cNvSpPr/>
          <p:nvPr>
            <p:custDataLst>
              <p:tags r:id="rId19"/>
            </p:custDataLst>
          </p:nvPr>
        </p:nvSpPr>
        <p:spPr>
          <a:xfrm>
            <a:off x="1599600" y="4848865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68" name="任意多边形 60"/>
          <p:cNvSpPr/>
          <p:nvPr>
            <p:custDataLst>
              <p:tags r:id="rId20"/>
            </p:custDataLst>
          </p:nvPr>
        </p:nvSpPr>
        <p:spPr>
          <a:xfrm>
            <a:off x="2318402" y="4855627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70" name="任意多边形 61"/>
          <p:cNvSpPr/>
          <p:nvPr>
            <p:custDataLst>
              <p:tags r:id="rId21"/>
            </p:custDataLst>
          </p:nvPr>
        </p:nvSpPr>
        <p:spPr>
          <a:xfrm>
            <a:off x="1600276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流通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72" name="任意多边形 63"/>
          <p:cNvSpPr/>
          <p:nvPr>
            <p:custDataLst>
              <p:tags r:id="rId22"/>
            </p:custDataLst>
          </p:nvPr>
        </p:nvSpPr>
        <p:spPr>
          <a:xfrm>
            <a:off x="1591486" y="4483716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74" name="任意多边形 64"/>
          <p:cNvSpPr/>
          <p:nvPr>
            <p:custDataLst>
              <p:tags r:id="rId23"/>
            </p:custDataLst>
          </p:nvPr>
        </p:nvSpPr>
        <p:spPr>
          <a:xfrm>
            <a:off x="2310964" y="4490478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76" name="任意多边形 65"/>
          <p:cNvSpPr/>
          <p:nvPr>
            <p:custDataLst>
              <p:tags r:id="rId24"/>
            </p:custDataLst>
          </p:nvPr>
        </p:nvSpPr>
        <p:spPr>
          <a:xfrm>
            <a:off x="3179206" y="4189568"/>
            <a:ext cx="4824695" cy="485512"/>
          </a:xfrm>
          <a:custGeom>
            <a:avLst/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六边形 66"/>
          <p:cNvSpPr/>
          <p:nvPr>
            <p:custDataLst>
              <p:tags r:id="rId25"/>
            </p:custDataLst>
          </p:nvPr>
        </p:nvSpPr>
        <p:spPr>
          <a:xfrm rot="5400000">
            <a:off x="8956669" y="387513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任意多边形 68"/>
          <p:cNvSpPr/>
          <p:nvPr>
            <p:custDataLst>
              <p:tags r:id="rId26"/>
            </p:custDataLst>
          </p:nvPr>
        </p:nvSpPr>
        <p:spPr>
          <a:xfrm>
            <a:off x="9145329" y="4434353"/>
            <a:ext cx="1445718" cy="845928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任意多边形 69"/>
          <p:cNvSpPr/>
          <p:nvPr>
            <p:custDataLst>
              <p:tags r:id="rId27"/>
            </p:custDataLst>
          </p:nvPr>
        </p:nvSpPr>
        <p:spPr>
          <a:xfrm>
            <a:off x="9145329" y="4848188"/>
            <a:ext cx="720154" cy="618048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84" name="任意多边形 70"/>
          <p:cNvSpPr/>
          <p:nvPr>
            <p:custDataLst>
              <p:tags r:id="rId28"/>
            </p:custDataLst>
          </p:nvPr>
        </p:nvSpPr>
        <p:spPr>
          <a:xfrm>
            <a:off x="9864131" y="4854950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86" name="任意多边形 71"/>
          <p:cNvSpPr/>
          <p:nvPr>
            <p:custDataLst>
              <p:tags r:id="rId29"/>
            </p:custDataLst>
          </p:nvPr>
        </p:nvSpPr>
        <p:spPr>
          <a:xfrm>
            <a:off x="9146005" y="4069881"/>
            <a:ext cx="1445718" cy="846604"/>
          </a:xfrm>
          <a:custGeom>
            <a:avLst/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000" lang="zh-CN">
                <a:solidFill>
                  <a:schemeClr val="accent1"/>
                </a:solidFill>
                <a:effectLst>
                  <a:outerShdw algn="t" dir="3000000" dist="25400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促销</a:t>
            </a:r>
            <a:endParaRPr altLang="en-US" b="1" sz="2000" lang="zh-CN">
              <a:solidFill>
                <a:schemeClr val="accent1"/>
              </a:solidFill>
              <a:effectLst>
                <a:outerShdw algn="t" dir="3000000" dist="25400" rotWithShape="0">
                  <a:schemeClr val="bg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88" name="任意多边形 72"/>
          <p:cNvSpPr/>
          <p:nvPr>
            <p:custDataLst>
              <p:tags r:id="rId30"/>
            </p:custDataLst>
          </p:nvPr>
        </p:nvSpPr>
        <p:spPr>
          <a:xfrm>
            <a:off x="9137215" y="4483040"/>
            <a:ext cx="720154" cy="618724"/>
          </a:xfrm>
          <a:custGeom>
            <a:avLst/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90" name="任意多边形 73"/>
          <p:cNvSpPr/>
          <p:nvPr>
            <p:custDataLst>
              <p:tags r:id="rId31"/>
            </p:custDataLst>
          </p:nvPr>
        </p:nvSpPr>
        <p:spPr>
          <a:xfrm>
            <a:off x="9856693" y="4489802"/>
            <a:ext cx="728269" cy="609257"/>
          </a:xfrm>
          <a:custGeom>
            <a:avLst/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92" name="任意多边形 74"/>
          <p:cNvSpPr/>
          <p:nvPr>
            <p:custDataLst>
              <p:tags r:id="rId32"/>
            </p:custDataLst>
          </p:nvPr>
        </p:nvSpPr>
        <p:spPr>
          <a:xfrm>
            <a:off x="4224613" y="4893494"/>
            <a:ext cx="4792238" cy="495655"/>
          </a:xfrm>
          <a:custGeom>
            <a:avLst/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94" name="正文"/>
          <p:cNvSpPr txBox="1"/>
          <p:nvPr>
            <p:custDataLst>
              <p:tags r:id="rId33"/>
            </p:custDataLst>
          </p:nvPr>
        </p:nvSpPr>
        <p:spPr>
          <a:xfrm>
            <a:off x="3814159" y="1908066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解决方案：加大研发投入，引进高端人才，加强产学研合作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296" name="标题"/>
          <p:cNvSpPr txBox="1"/>
          <p:nvPr>
            <p:custDataLst>
              <p:tags r:id="rId34"/>
            </p:custDataLst>
          </p:nvPr>
        </p:nvSpPr>
        <p:spPr>
          <a:xfrm>
            <a:off x="3814159" y="1440134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挑战1：技术更新换代速度快 解决方案：加大研发投入，引进高端人才，加强产学研合作</a:t>
            </a:r>
            <a:endParaRPr altLang="zh-CN" b="1" dirty="0" lang="en-US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9298" name="正文"/>
          <p:cNvSpPr txBox="1"/>
          <p:nvPr>
            <p:custDataLst>
              <p:tags r:id="rId35"/>
            </p:custDataLst>
          </p:nvPr>
        </p:nvSpPr>
        <p:spPr>
          <a:xfrm>
            <a:off x="4224613" y="2969702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解决方案：多元化供应商选择，建立长期合作关系，加强供应链管理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300" name="标题"/>
          <p:cNvSpPr txBox="1"/>
          <p:nvPr>
            <p:custDataLst>
              <p:tags r:id="rId36"/>
            </p:custDataLst>
          </p:nvPr>
        </p:nvSpPr>
        <p:spPr>
          <a:xfrm>
            <a:off x="3920323" y="250177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挑战2：原材料供应不稳定 解决方案：多元化供应商选择，建立长期合作关系，加强供应链管理</a:t>
            </a:r>
            <a:endParaRPr altLang="zh-CN" b="1" dirty="0" lang="en-US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9302" name="正文"/>
          <p:cNvSpPr txBox="1"/>
          <p:nvPr>
            <p:custDataLst>
              <p:tags r:id="rId37"/>
            </p:custDataLst>
          </p:nvPr>
        </p:nvSpPr>
        <p:spPr>
          <a:xfrm>
            <a:off x="3814159" y="4236903"/>
            <a:ext cx="4189743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解决方案：推广绿色生产技术，提高能源利用效率，加强废弃物处理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304" name="标题"/>
          <p:cNvSpPr txBox="1"/>
          <p:nvPr>
            <p:custDataLst>
              <p:tags r:id="rId38"/>
            </p:custDataLst>
          </p:nvPr>
        </p:nvSpPr>
        <p:spPr>
          <a:xfrm>
            <a:off x="3814159" y="3768971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r>
              <a:rPr altLang="zh-CN" b="1" dirty="0" 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挑战3：环保要求不断提高 解决方案：推广绿色生产技术，提高能源利用效率，加强废弃物处理</a:t>
            </a:r>
            <a:endParaRPr altLang="zh-CN" b="1" dirty="0" lang="en-US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9306" name="正文"/>
          <p:cNvSpPr txBox="1"/>
          <p:nvPr>
            <p:custDataLst>
              <p:tags r:id="rId39"/>
            </p:custDataLst>
          </p:nvPr>
        </p:nvSpPr>
        <p:spPr>
          <a:xfrm>
            <a:off x="4224613" y="5429721"/>
            <a:ext cx="4177571" cy="7485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pitchFamily="34" charset="-122"/>
              </a:rPr>
              <a:t>解决方案：加强品牌建设，提高产品质量和服务水平，拓展市场份额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49308" name="标题"/>
          <p:cNvSpPr txBox="1"/>
          <p:nvPr>
            <p:custDataLst>
              <p:tags r:id="rId40"/>
            </p:custDataLst>
          </p:nvPr>
        </p:nvSpPr>
        <p:spPr>
          <a:xfrm>
            <a:off x="3920323" y="4961790"/>
            <a:ext cx="4481861" cy="397606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r"/>
            <a:r>
              <a:rPr altLang="zh-CN" b="1" dirty="0" 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挑战4：市场竞争激烈 解决方案：加强品牌建设，提高产品质量和服务水平，拓展市场份额</a:t>
            </a:r>
            <a:endParaRPr altLang="zh-CN" b="1" dirty="0" lang="en-US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行业发展趋势与机遇</a:t>
            </a:r>
            <a:endParaRPr altLang="en-US" lang="zh-CN"/>
          </a:p>
        </p:txBody>
      </p:sp>
      <p:sp>
        <p:nvSpPr>
          <p:cNvPr id="10493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行业规模不断扩大，市场前景广阔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技术创新推动行业快速发展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政策支持为行业发展提供有力保障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未来发展趋势预测及机遇分析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半导体制造行业技术发展与展望</a:t>
            </a:r>
            <a:endParaRPr altLang="en-US" dirty="0" lang="zh-CN"/>
          </a:p>
        </p:txBody>
      </p:sp>
      <p:sp>
        <p:nvSpPr>
          <p:cNvPr id="10494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关键技术突破与创新方向</a:t>
            </a:r>
            <a:endParaRPr altLang="en-US" lang="zh-CN"/>
          </a:p>
        </p:txBody>
      </p:sp>
      <p:sp>
        <p:nvSpPr>
          <p:cNvPr id="10494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关键技术突破：介绍半导体制造行业在关键技术方面取得的突破，如制程技术、材料技术、封装技术等。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创新方向：分析半导体制造行业的未来发展趋势和创新方向，如人工智能、物联网、5G等新兴领域对半导体制造行业的影响。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技术挑战与解决方案：探讨半导体制造行业面临的技术挑战，如制程精度、良品率、成本等问题，并提出相应的解决方案和发展建议。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行业合作与产业链协同：分析半导体制造行业与其他相关行业的合作与产业链协同，如与设备、材料、设计等行业的合作，共同推动半导体制造行业的发展。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先进工艺技术应用与推广</a:t>
            </a:r>
            <a:endParaRPr altLang="en-US" lang="zh-CN"/>
          </a:p>
        </p:txBody>
      </p:sp>
      <p:sp>
        <p:nvSpPr>
          <p:cNvPr id="10495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先进工艺技术推广：分析先进工艺技术在半导体制造行业中的推广现状和前景，包括市场需求、技术瓶颈、政策支持等方面。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先进工艺技术概述：介绍半导体制造行业中的先进工艺技术，如纳米技术、三维集成技术等。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先进工艺技术应用：列举一些具体的应用案例，如用于制造更小、更快的集成电路、用于提高太阳能电池效率等。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未来展望：探讨未来半导体制造行业中的先进工艺技术发展趋势，如更精细的制造、更高效的能源利用等。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未来技术发展趋势预测</a:t>
            </a:r>
            <a:endParaRPr altLang="en-US" lang="zh-CN"/>
          </a:p>
        </p:txBody>
      </p:sp>
      <p:sp>
        <p:nvSpPr>
          <p:cNvPr id="10495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5G和物联网技术的融合将推动半导体制造行业的发展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人工智能和机器学习在半导体制造行业的应用将越来越广泛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柔性电子和可穿戴设备将成为半导体制造行业的新增长点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半导体制造行业将朝着更环保、更可持续的方向发展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半导体制造行业市场发展与展望</a:t>
            </a:r>
            <a:endParaRPr altLang="en-US" dirty="0" lang="zh-CN"/>
          </a:p>
        </p:txBody>
      </p:sp>
      <p:sp>
        <p:nvSpPr>
          <p:cNvPr id="10496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市场需求变化与增长动力</a:t>
            </a:r>
            <a:endParaRPr altLang="en-US" lang="zh-CN"/>
          </a:p>
        </p:txBody>
      </p:sp>
      <p:sp>
        <p:nvSpPr>
          <p:cNvPr id="1049696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市场需求变化：随着科技的不断进步，半导体制造行业的需求也在不断变化。从传统的消费电子市场到新兴的物联网、人工智能等领域，半导体制造行业的需求呈现出多元化的趋势。</a:t>
            </a:r>
            <a:endParaRPr altLang="en-US" lang="zh-CN"/>
          </a:p>
          <a:p>
            <a:r>
              <a:rPr altLang="en-US" lang="zh-CN"/>
              <a:t>增长动力：随着技术的不断创新和市场的不断扩大，半导体制造行业的增长动力也在不断增加。一方面，随着5G、物联网等技术的普及，半导体制造行业的需求将会进一步增加；另一方面，随着技术的不断进步，半导体制造行业的生产效率将会不断提高，进一步推动行业的增长。  以上内容仅供参考，具体内容可以根据您的需求进行调整和完善。</a:t>
            </a:r>
            <a:endParaRPr altLang="en-US" lang="zh-CN"/>
          </a:p>
          <a:p>
            <a:pPr lvl="1"/>
            <a:r>
              <a:rPr altLang="en-US" lang="zh-CN"/>
              <a:t>以上内容仅供参考，具体内容可以根据您的需求进行调整和完善。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市场竞争格局与主要参与者</a:t>
            </a:r>
            <a:endParaRPr altLang="en-US" lang="zh-CN"/>
          </a:p>
        </p:txBody>
      </p:sp>
      <p:sp>
        <p:nvSpPr>
          <p:cNvPr id="1049732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34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36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38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40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42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44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46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市场竞争格局：全球半导体制造行业市场主要参与者包括台积电、三星、英特尔等，这些公司占据了大部分市场份额。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0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2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主要参与者：台积电是全球最大的半导体制造公司，拥有先进的制程技术和生产能力，三星和英特尔也是主要的参与者，拥有强大的研发实力和市场份额。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4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6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竞争格局变化：随着技术的不断进步和市场需求的不断变化，半导体制造行业的竞争格局也在不断变化，新的参与者不断涌现，市场竞争日益激烈。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8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0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展望：未来，随着技术的不断进步和市场需求的不断变化，半导体制造行业的竞争格局将继续发生变化，主要参与者需要不断加强技术研发和生产能力，以保持竞争优势。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2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未来市场发展趋势预测</a:t>
            </a:r>
            <a:endParaRPr altLang="en-US" lang="zh-CN"/>
          </a:p>
        </p:txBody>
      </p:sp>
      <p:sp>
        <p:nvSpPr>
          <p:cNvPr id="10497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5G、物联网等新兴技术加速半导体需求增长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技术创新推动市场发展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人工智能、大数据等应用推动半导体制造行业升级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环保、可持续发展成为行业重要趋势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半导体制造行业政策环境与展望</a:t>
            </a:r>
            <a:endParaRPr altLang="en-US" dirty="0" lang="zh-CN"/>
          </a:p>
        </p:txBody>
      </p:sp>
      <p:sp>
        <p:nvSpPr>
          <p:cNvPr id="10498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政策环境对行业发展的影响</a:t>
            </a:r>
            <a:endParaRPr altLang="en-US" lang="zh-CN"/>
          </a:p>
        </p:txBody>
      </p:sp>
      <p:sp>
        <p:nvSpPr>
          <p:cNvPr id="104991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1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1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1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2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4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政策环境对半导体制造行业的影响：政策环境的变化对半导体制造行业的发展具有重要影响，包括产业政策、税收政策、技术创新政策等。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政策环境对行业发展的推动作用：政策环境对半导体制造行业的推动作用表现在促进技术创新、提高产业竞争力、推动产业升级等方面。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政策环境对行业发展的挑战：政策环境的变化也可能给半导体制造行业带来挑战，如贸易保护主义、技术壁垒等。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展望未来政策环境的发展趋势：随着全球经济的不断变化和技术的快速发展，半导体制造行业的政策环境也将不断变化。未来政策环境的发展趋势可能包括更加注重技术创新、推动产业升级、加强国际合作等方面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政策发展趋势与政策建议</a:t>
            </a:r>
            <a:endParaRPr altLang="en-US" lang="zh-CN"/>
          </a:p>
        </p:txBody>
      </p:sp>
      <p:sp>
        <p:nvSpPr>
          <p:cNvPr id="10499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政策发展趋势：从鼓励发展到规范发展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政策建议：加强政策引导，推动技术创新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政策支持：加大对半导体制造行业的投入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政策监管：加强行业监管，规范市场秩序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未来政策环境变化预测</a:t>
            </a:r>
            <a:endParaRPr altLang="en-US" lang="zh-CN"/>
          </a:p>
        </p:txBody>
      </p:sp>
      <p:sp>
        <p:nvSpPr>
          <p:cNvPr id="10500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国际合作与贸易规则调整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环保与可持续发展要求提高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产业升级与技术创新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半导体制造行业人才培养与展望</a:t>
            </a:r>
            <a:endParaRPr altLang="en-US" dirty="0" lang="zh-CN"/>
          </a:p>
        </p:txBody>
      </p:sp>
      <p:sp>
        <p:nvSpPr>
          <p:cNvPr id="1050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行业人才现状与需求分析</a:t>
            </a:r>
            <a:endParaRPr altLang="en-US" lang="zh-CN"/>
          </a:p>
        </p:txBody>
      </p:sp>
      <p:sp>
        <p:nvSpPr>
          <p:cNvPr id="10501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半导体制造行业人才现状：包括人才数量、质量、分布等方面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展望未来：探讨未来半导体制造行业人才培养的趋势和方向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人才培养策略与建议：针对行业人才现状和需求，提出人才培养策略和建议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行业人才需求分析：包括未来几年行业对各类人才的需求预测、人才缺口及原因等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人才培养模式与途径探讨</a:t>
            </a:r>
            <a:endParaRPr altLang="en-US" lang="zh-CN"/>
          </a:p>
        </p:txBody>
      </p:sp>
      <p:sp>
        <p:nvSpPr>
          <p:cNvPr id="10502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半导体制造行业人才培养现状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人才培养模式探讨：学校、企业、政府等多方合作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人才培养途径：实践、培训、研究等多种方式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未来展望：加强人才培养，推动行业持续发展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未来人才发展趋势预测</a:t>
            </a:r>
            <a:endParaRPr altLang="en-US" lang="zh-CN"/>
          </a:p>
        </p:txBody>
      </p:sp>
      <p:sp>
        <p:nvSpPr>
          <p:cNvPr id="10502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半导体制造行业人才需求预测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未来人才培养方向与策略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人才发展政策与环境分析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行业人才流动趋势与挑战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4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4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0946_1*l_h_i*1_1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46_1*l_h_i*1_1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46_1*l_h_i*1_1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0946_1*l_h_i*1_1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46_1*l_h_i*1_1_2"/>
  <p:tag name="KSO_WM_TEMPLATE_CATEGORY" val="diagram"/>
  <p:tag name="KSO_WM_TEMPLATE_INDEX" val="20230946"/>
  <p:tag name="KSO_WM_UNIT_LAYERLEVEL" val="1_1_1"/>
  <p:tag name="KSO_WM_TAG_VERSION" val="3.0"/>
  <p:tag name="KSO_WM_UNIT_PRESET_TEXT" val="产品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7"/>
  <p:tag name="KSO_WM_UNIT_ID" val="diagram20230946_1*l_h_i*1_1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8"/>
  <p:tag name="KSO_WM_UNIT_ID" val="diagram20230946_1*l_h_i*1_1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46_1*l_h_i*1_1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0946_1*l_h_i*1_2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0946_1*l_h_i*1_2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46_1*l_h_i*1_2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7"/>
  <p:tag name="KSO_WM_UNIT_ID" val="diagram20230946_1*l_h_i*1_2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0946_1*l_h_i*1_2_4"/>
  <p:tag name="KSO_WM_TEMPLATE_CATEGORY" val="diagram"/>
  <p:tag name="KSO_WM_TEMPLATE_INDEX" val="20230946"/>
  <p:tag name="KSO_WM_UNIT_LAYERLEVEL" val="1_1_1"/>
  <p:tag name="KSO_WM_TAG_VERSION" val="3.0"/>
  <p:tag name="KSO_WM_UNIT_PRESET_TEXT" val="价格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46_1*l_h_i*1_2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8"/>
  <p:tag name="KSO_WM_UNIT_ID" val="diagram20230946_1*l_h_i*1_2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46_1*l_h_i*1_2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0946_1*l_h_i*1_3_3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0946_1*l_h_i*1_3_4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0946_1*l_h_i*1_3_5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0946_1*l_h_i*1_3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0946_1*l_h_i*1_3_2"/>
  <p:tag name="KSO_WM_TEMPLATE_CATEGORY" val="diagram"/>
  <p:tag name="KSO_WM_TEMPLATE_INDEX" val="20230946"/>
  <p:tag name="KSO_WM_UNIT_LAYERLEVEL" val="1_1_1"/>
  <p:tag name="KSO_WM_TAG_VERSION" val="3.0"/>
  <p:tag name="KSO_WM_UNIT_PRESET_TEXT" val="流通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7"/>
  <p:tag name="KSO_WM_UNIT_ID" val="diagram20230946_1*l_h_i*1_3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8"/>
  <p:tag name="KSO_WM_UNIT_ID" val="diagram20230946_1*l_h_i*1_3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0946_1*l_h_i*1_3_1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0946_1*l_h_i*1_4_5"/>
  <p:tag name="KSO_WM_TEMPLATE_CATEGORY" val="diagram"/>
  <p:tag name="KSO_WM_TEMPLATE_INDEX" val="20230946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0946_1*l_h_i*1_4_6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0946_1*l_h_i*1_4_1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7"/>
  <p:tag name="KSO_WM_UNIT_ID" val="diagram20230946_1*l_h_i*1_4_7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0946_1*l_h_i*1_4_4"/>
  <p:tag name="KSO_WM_TEMPLATE_CATEGORY" val="diagram"/>
  <p:tag name="KSO_WM_TEMPLATE_INDEX" val="20230946"/>
  <p:tag name="KSO_WM_UNIT_LAYERLEVEL" val="1_1_1"/>
  <p:tag name="KSO_WM_TAG_VERSION" val="3.0"/>
  <p:tag name="KSO_WM_UNIT_PRESET_TEXT" val="促销"/>
  <p:tag name="KSO_WM_UNIT_FILL_FORE_SCHEMECOLOR_INDEX" val="5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0946_1*l_h_i*1_4_2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8"/>
  <p:tag name="KSO_WM_UNIT_ID" val="diagram20230946_1*l_h_i*1_4_8"/>
  <p:tag name="KSO_WM_TEMPLATE_CATEGORY" val="diagram"/>
  <p:tag name="KSO_WM_TEMPLATE_INDEX" val="20230946"/>
  <p:tag name="KSO_WM_UNIT_LAYERLEVEL" val="1_1_1"/>
  <p:tag name="KSO_WM_TAG_VERSION" val="3.0"/>
  <p:tag name="KSO_WM_UNI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0946_1*l_h_i*1_4_3"/>
  <p:tag name="KSO_WM_TEMPLATE_CATEGORY" val="diagram"/>
  <p:tag name="KSO_WM_TEMPLATE_INDEX" val="20230946"/>
  <p:tag name="KSO_WM_UNIT_LAYERLEVEL" val="1_1_1"/>
  <p:tag name="KSO_WM_TAG_VERSION" val="3.0"/>
  <p:tag name="KSO_WM_UNIT_LINE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46_1*l_h_f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46_1*l_h_a*1_1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duct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46_1*l_h_f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46_1*l_h_a*1_2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i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46_1*l_h_f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46_1*l_h_a*1_3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lace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46_1*l_h_f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46_1*l_h_a*1_4_1"/>
  <p:tag name="KSO_WM_TEMPLATE_CATEGORY" val="diagram"/>
  <p:tag name="KSO_WM_TEMPLATE_INDEX" val="2023094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romotion"/>
  <p:tag name="KSO_WM_UNIT_TEXT_FILL_FORE_SCHEMECOLOR_INDEX" val="5"/>
  <p:tag name="KSO_WM_DIAGRAM_MAX_ITEMCNT" val="4"/>
  <p:tag name="KSO_WM_DIAGRAM_MIN_ITEMCNT" val="4"/>
  <p:tag name="KSO_WM_DIAGRAM_VIRTUALLY_FRAME" val="{&quot;height&quot;:351.15000000000003,&quot;width&quot;:692.8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0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2023-12-17T09:37:30Z</dcterms:created>
  <dcterms:modified xsi:type="dcterms:W3CDTF">2023-12-17T09:37:30Z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c9017d23841d4f708976f4c3343b2c05_21</vt:lpwstr>
  </property>
</Properties>
</file>