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32" r:id="rId1"/>
    <p:sldMasterId id="2147485569" r:id="rId2"/>
  </p:sldMasterIdLst>
  <p:notesMasterIdLst>
    <p:notesMasterId r:id="rId3"/>
  </p:notesMasterIdLst>
  <p:sldIdLst>
    <p:sldId id="1136" r:id="rId4"/>
    <p:sldId id="1139" r:id="rId5"/>
    <p:sldId id="1142" r:id="rId6"/>
    <p:sldId id="1145" r:id="rId7"/>
    <p:sldId id="1148" r:id="rId8"/>
    <p:sldId id="1151" r:id="rId9"/>
    <p:sldId id="1154" r:id="rId10"/>
    <p:sldId id="1157" r:id="rId11"/>
    <p:sldId id="1160" r:id="rId12"/>
    <p:sldId id="1163" r:id="rId13"/>
    <p:sldId id="1166" r:id="rId14"/>
    <p:sldId id="1169" r:id="rId15"/>
    <p:sldId id="1172" r:id="rId16"/>
    <p:sldId id="1175" r:id="rId17"/>
    <p:sldId id="1178" r:id="rId18"/>
    <p:sldId id="1181" r:id="rId19"/>
    <p:sldId id="1184" r:id="rId20"/>
    <p:sldId id="1187" r:id="rId21"/>
    <p:sldId id="1190" r:id="rId22"/>
    <p:sldId id="1193" r:id="rId23"/>
    <p:sldId id="1196" r:id="rId24"/>
    <p:sldId id="1199" r:id="rId25"/>
    <p:sldId id="1202" r:id="rId26"/>
    <p:sldId id="1205" r:id="rId27"/>
    <p:sldId id="1208" r:id="rId28"/>
    <p:sldId id="1211" r:id="rId29"/>
    <p:sldId id="1214" r:id="rId30"/>
    <p:sldId id="121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70" r:id="rId1"/>
    <p:sldLayoutId id="2147485571" r:id="rId2"/>
    <p:sldLayoutId id="2147485572" r:id="rId3"/>
    <p:sldLayoutId id="2147485573" r:id="rId4"/>
    <p:sldLayoutId id="2147485574" r:id="rId5"/>
    <p:sldLayoutId id="2147485575" r:id="rId6"/>
    <p:sldLayoutId id="2147485576" r:id="rId7"/>
    <p:sldLayoutId id="2147485577" r:id="rId8"/>
    <p:sldLayoutId id="2147485578" r:id="rId9"/>
    <p:sldLayoutId id="2147485579" r:id="rId10"/>
    <p:sldLayoutId id="2147485580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tags" Target="../tags/tag165.xml"/><Relationship Id="rId22" Type="http://schemas.openxmlformats.org/officeDocument/2006/relationships/tags" Target="../tags/tag166.xml"/><Relationship Id="rId23" Type="http://schemas.openxmlformats.org/officeDocument/2006/relationships/tags" Target="../tags/tag167.xml"/><Relationship Id="rId24" Type="http://schemas.openxmlformats.org/officeDocument/2006/relationships/tags" Target="../tags/tag168.xml"/><Relationship Id="rId25" Type="http://schemas.openxmlformats.org/officeDocument/2006/relationships/tags" Target="../tags/tag169.xml"/><Relationship Id="rId26" Type="http://schemas.openxmlformats.org/officeDocument/2006/relationships/tags" Target="../tags/tag170.xml"/><Relationship Id="rId27" Type="http://schemas.openxmlformats.org/officeDocument/2006/relationships/tags" Target="../tags/tag171.xml"/><Relationship Id="rId28" Type="http://schemas.openxmlformats.org/officeDocument/2006/relationships/tags" Target="../tags/tag172.xml"/><Relationship Id="rId29" Type="http://schemas.openxmlformats.org/officeDocument/2006/relationships/tags" Target="../tags/tag173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tags" Target="../tags/tag249.xml"/><Relationship Id="rId18" Type="http://schemas.openxmlformats.org/officeDocument/2006/relationships/tags" Target="../tags/tag250.xml"/><Relationship Id="rId19" Type="http://schemas.openxmlformats.org/officeDocument/2006/relationships/tags" Target="../tags/tag251.xml"/><Relationship Id="rId20" Type="http://schemas.openxmlformats.org/officeDocument/2006/relationships/tags" Target="../tags/tag25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tags" Target="../tags/tag359.xml"/><Relationship Id="rId18" Type="http://schemas.openxmlformats.org/officeDocument/2006/relationships/tags" Target="../tags/tag360.xml"/><Relationship Id="rId19" Type="http://schemas.openxmlformats.org/officeDocument/2006/relationships/tags" Target="../tags/tag361.xml"/><Relationship Id="rId20" Type="http://schemas.openxmlformats.org/officeDocument/2006/relationships/tags" Target="../tags/tag362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2024年汽车行业无人驾驶车辆安全规划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无人驾驶车辆安全规划背景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无人驾驶车辆安全技术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无人驾驶车辆安全风险评估与控制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无人驾驶车辆安全标准与法规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9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项标题"/>
          <p:cNvSpPr txBox="1"/>
          <p:nvPr>
            <p:custDataLst>
              <p:tags r:id="rId10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无人驾驶车辆安全未来展望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标题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无人驾驶车辆安全规划背景</a:t>
            </a:r>
            <a:endParaRPr altLang="en-US" lang="zh-CN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汽车行业发展趋势</a:t>
            </a:r>
            <a:endParaRPr altLang="en-US" lang="zh-CN"/>
          </a:p>
        </p:txBody>
      </p:sp>
      <p:sp>
        <p:nvSpPr>
          <p:cNvPr id="1048900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电动化：随着环保意识的提高和技术的进步，电动汽车的市场份额逐年增加。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智能化：随着人工智能和物联网技术的发展，汽车行业正朝着智能化方向发展。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共享化：随着城市化进程的加速和人们出行方式的改变，共享汽车和自动驾驶出租车等新型出行方式逐渐兴起。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无人驾驶化：随着传感器技术、计算机视觉技术和导航技术的不断发展，无人驾驶汽车正逐渐成为现实。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无人驾驶技术发展现状</a:t>
            </a:r>
            <a:endParaRPr altLang="en-US" lang="zh-CN"/>
          </a:p>
        </p:txBody>
      </p:sp>
      <p:sp>
        <p:nvSpPr>
          <p:cNvPr id="1048960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自动驾驶等级划分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6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无人驾驶技术应用场景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2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国内外无人驾驶技术发展现状比较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8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2024年无人驾驶技术发展趋势预测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安全问题的重要性</a:t>
            </a:r>
            <a:endParaRPr altLang="en-US" lang="zh-CN"/>
          </a:p>
        </p:txBody>
      </p:sp>
      <p:sp>
        <p:nvSpPr>
          <p:cNvPr id="1049020" name="矩形: 圆角 23"/>
          <p:cNvSpPr/>
          <p:nvPr>
            <p:custDataLst>
              <p:tags r:id="rId1"/>
            </p:custDataLst>
          </p:nvPr>
        </p:nvSpPr>
        <p:spPr>
          <a:xfrm>
            <a:off x="1014984" y="1803064"/>
            <a:ext cx="4811218" cy="195033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022" name="矩形: 圆角 27"/>
          <p:cNvSpPr/>
          <p:nvPr>
            <p:custDataLst>
              <p:tags r:id="rId2"/>
            </p:custDataLst>
          </p:nvPr>
        </p:nvSpPr>
        <p:spPr>
          <a:xfrm>
            <a:off x="6363241" y="1803064"/>
            <a:ext cx="4811218" cy="195033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024" name="矩形: 圆角 6"/>
          <p:cNvSpPr/>
          <p:nvPr>
            <p:custDataLst>
              <p:tags r:id="rId3"/>
            </p:custDataLst>
          </p:nvPr>
        </p:nvSpPr>
        <p:spPr>
          <a:xfrm>
            <a:off x="1014984" y="3982005"/>
            <a:ext cx="4811314" cy="1950167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026" name="矩形: 圆角 9"/>
          <p:cNvSpPr/>
          <p:nvPr>
            <p:custDataLst>
              <p:tags r:id="rId4"/>
            </p:custDataLst>
          </p:nvPr>
        </p:nvSpPr>
        <p:spPr>
          <a:xfrm>
            <a:off x="1187888" y="4190783"/>
            <a:ext cx="2185411" cy="49989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8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5"/>
            </p:custDataLst>
          </p:nvPr>
        </p:nvSpPr>
        <p:spPr>
          <a:xfrm>
            <a:off x="1187888" y="4796535"/>
            <a:ext cx="4634479" cy="1136225"/>
          </a:xfrm>
          <a:prstGeom prst="rect"/>
          <a:noFill/>
        </p:spPr>
        <p:txBody>
          <a:bodyPr anchor="t" anchorCtr="0" bIns="0" lIns="90000" rIns="90000" rtlCol="0" tIns="144145" wrap="square">
            <a:normAutofit fontScale="937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增强道路安全：无人驾驶车辆可以全天候运行，不受疲劳、酒驾等因素影响，从而增强道路安全性。</a:t>
            </a:r>
            <a:endParaRPr altLang="en-US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0" name="矩形: 圆角 24"/>
          <p:cNvSpPr/>
          <p:nvPr>
            <p:custDataLst>
              <p:tags r:id="rId6"/>
            </p:custDataLst>
          </p:nvPr>
        </p:nvSpPr>
        <p:spPr>
          <a:xfrm>
            <a:off x="1187888" y="2011842"/>
            <a:ext cx="2185312" cy="50012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85455" lnSpcReduction="10000"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032" name="正文"/>
          <p:cNvSpPr txBox="1"/>
          <p:nvPr>
            <p:custDataLst>
              <p:tags r:id="rId7"/>
            </p:custDataLst>
          </p:nvPr>
        </p:nvSpPr>
        <p:spPr>
          <a:xfrm>
            <a:off x="1187888" y="2617005"/>
            <a:ext cx="4634479" cy="1136165"/>
          </a:xfrm>
          <a:prstGeom prst="rect"/>
          <a:noFill/>
        </p:spPr>
        <p:txBody>
          <a:bodyPr anchor="t" anchorCtr="0" bIns="0" lIns="90000" rIns="90000" rtlCol="0" tIns="144145" wrap="square">
            <a:normAutofit fontScale="8750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减少交通事故：无人驾驶车辆通过精确的传感器和算法，能够减少人为因素导致的事故，从而降低交通事故发生率。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4" name="矩形: 圆角 28"/>
          <p:cNvSpPr/>
          <p:nvPr>
            <p:custDataLst>
              <p:tags r:id="rId8"/>
            </p:custDataLst>
          </p:nvPr>
        </p:nvSpPr>
        <p:spPr>
          <a:xfrm>
            <a:off x="6536145" y="2011842"/>
            <a:ext cx="2185312" cy="50012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8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9"/>
            </p:custDataLst>
          </p:nvPr>
        </p:nvSpPr>
        <p:spPr>
          <a:xfrm>
            <a:off x="6536145" y="2617005"/>
            <a:ext cx="4634479" cy="1136165"/>
          </a:xfrm>
          <a:prstGeom prst="rect"/>
          <a:noFill/>
        </p:spPr>
        <p:txBody>
          <a:bodyPr anchor="t" anchorCtr="0" bIns="0" lIns="90000" rIns="90000" rtlCol="0" tIns="144145" wrap="square">
            <a:normAutofit fontScale="937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提高出行效率：通过智能交通系统，无人驾驶车辆能够实现高效协同，减少交通拥堵，提高出行效率。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8" name="矩形: 圆角 6"/>
          <p:cNvSpPr/>
          <p:nvPr>
            <p:custDataLst>
              <p:tags r:id="rId10"/>
            </p:custDataLst>
          </p:nvPr>
        </p:nvSpPr>
        <p:spPr>
          <a:xfrm>
            <a:off x="6362653" y="3982005"/>
            <a:ext cx="4811314" cy="1950167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040" name="矩形: 圆角 9"/>
          <p:cNvSpPr/>
          <p:nvPr>
            <p:custDataLst>
              <p:tags r:id="rId11"/>
            </p:custDataLst>
          </p:nvPr>
        </p:nvSpPr>
        <p:spPr>
          <a:xfrm>
            <a:off x="6535557" y="4190783"/>
            <a:ext cx="2185411" cy="49989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8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12"/>
            </p:custDataLst>
          </p:nvPr>
        </p:nvSpPr>
        <p:spPr>
          <a:xfrm>
            <a:off x="6535557" y="4796535"/>
            <a:ext cx="4634479" cy="1136225"/>
          </a:xfrm>
          <a:prstGeom prst="rect"/>
          <a:noFill/>
        </p:spPr>
        <p:txBody>
          <a:bodyPr anchor="t" anchorCtr="0" bIns="0" lIns="90000" rIns="90000" rtlCol="0" tIns="144145" wrap="square">
            <a:normAutofit fontScale="78889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适应未来城市发展：随着城市化进程加速，交通问题日益突出，无人驾驶车辆能够适应未来城市发展需求，为城市交通规划提供新的解决方案。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安全规划的必要性</a:t>
            </a:r>
            <a:endParaRPr altLang="en-US" lang="zh-CN"/>
          </a:p>
        </p:txBody>
      </p:sp>
      <p:sp>
        <p:nvSpPr>
          <p:cNvPr id="1049080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2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84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 fontScale="94444"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减少交通事故：无人驾驶车辆通过精确的传感器和算法，能够减少人为因素导致的事故，从而大幅降低交通事故发生率。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8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0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4444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提高出行效率：通过智能化的路线规划和交通信息处理，无人驾驶车辆能够缓解城市交通拥堵问题，提高出行效率。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4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6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4444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创造经济效益：无人驾驶车辆的普及将带动相关产业链的发展，包括传感器、芯片、高精度地图等，从而创造经济效益。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0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2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适应未来城市发展：随着城市化进程的加速，无人驾驶车辆将成为未来城市交通的重要组成部分，能够适应未来城市的绿色、智能、高效的发展需求。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无人驾驶车辆安全技术</a:t>
            </a:r>
            <a:endParaRPr altLang="en-US" lang="zh-CN"/>
          </a:p>
        </p:txBody>
      </p:sp>
      <p:sp>
        <p:nvSpPr>
          <p:cNvPr id="10491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感知与识别技术</a:t>
            </a:r>
            <a:endParaRPr altLang="en-US" lang="zh-CN"/>
          </a:p>
        </p:txBody>
      </p:sp>
      <p:sp>
        <p:nvSpPr>
          <p:cNvPr id="104918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雷达传感器：用于距离和速度的测量，障碍物检测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传感器融合技术：将多个传感器数据进行融合，提高感知精度和可靠性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摄像头：捕捉图像信息，用于识别交通信号、车道线、行人等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激光雷达：提供高精度的3D环境地图，识别行人、车辆和障碍物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决策与控制技术</a:t>
            </a:r>
            <a:endParaRPr altLang="en-US" lang="zh-CN"/>
          </a:p>
        </p:txBody>
      </p:sp>
      <p:sp>
        <p:nvSpPr>
          <p:cNvPr id="1049262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障碍物识别：利用雷达、激光雷达等技术识别道路上的障碍物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路径规划：无人驾驶车辆通过传感器和算法确定最佳行驶路径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行为预测：预测其他车辆和行人的行为，以做出相应的决策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实时控制：通过调整油门、刹车和转向等参数，确保车辆安全行驶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通信与网络技术</a:t>
            </a:r>
            <a:endParaRPr altLang="en-US" lang="zh-CN"/>
          </a:p>
        </p:txBody>
      </p:sp>
      <p:sp>
        <p:nvSpPr>
          <p:cNvPr id="1049314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18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5G/6G通信技术：提供更快速、更稳定的通信连接，支持无人驾驶车辆的实时数据传输和远程控制。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2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4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V2X通信技术：实现车辆与基础设施、其他车辆之间的信息交换，提升无人驾驶车辆的感知能力与决策能力。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8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0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网络安全性：保障无人驾驶车辆通信系统的安全，防止黑客攻击和数据泄露，保护用户隐私和车辆安全。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4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6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通信协议与标准：制定统一的通信协议与标准，确保不同厂商生产的无人驾驶车辆能够实现互联互通，提升整个行业的竞争力。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安全防护技术</a:t>
            </a:r>
            <a:endParaRPr altLang="en-US" lang="zh-CN"/>
          </a:p>
        </p:txBody>
      </p:sp>
      <p:sp>
        <p:nvSpPr>
          <p:cNvPr id="104937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障碍物检测与避障技术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车辆定位与导航技术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紧急制动与避险系统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网络安全防护与数据加密技术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无人驾驶车辆安全标准与法规</a:t>
            </a:r>
            <a:endParaRPr altLang="en-US" lang="zh-CN"/>
          </a:p>
        </p:txBody>
      </p:sp>
      <p:sp>
        <p:nvSpPr>
          <p:cNvPr id="10494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国际安全标准与法规</a:t>
            </a:r>
            <a:endParaRPr altLang="en-US" lang="zh-CN"/>
          </a:p>
        </p:txBody>
      </p:sp>
      <p:sp>
        <p:nvSpPr>
          <p:cNvPr id="104946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欧洲议会通过了《无人驾驶汽车路测指导原则》，为欧洲各地的无人驾驶汽车路测提供了法律框架。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54444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国际自动机工程师学会（SAE）定义了无人驾驶汽车的不同级别，包括L0至L5，其中L4和L5被认为是高度或完全无人驾驶。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54444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联合国世界车辆法规协调论坛（WP.29）负责制定无人驾驶车辆的国际安全法规，以确保不同国家之间的法规协调一致。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5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美国国家公路交通安全管理局（NHTSA）发布了针对无人驾驶汽车的指导意见，允许汽车在无需人类驾驶员的情况下进行道路测试。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国内安全标准与法规</a:t>
            </a:r>
            <a:endParaRPr altLang="en-US" lang="zh-CN"/>
          </a:p>
        </p:txBody>
      </p:sp>
      <p:sp>
        <p:nvSpPr>
          <p:cNvPr id="1049528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2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4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法规：明确无人驾驶车辆的合法地位与运营要求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无人驾驶车辆安全标准：制定统一的测试与评估标准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政策支持：鼓励技术创新，推动产业发展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监管体系：建立完善的监管机制，确保安全可靠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企业安全标准与规范</a:t>
            </a:r>
            <a:endParaRPr altLang="en-US" lang="zh-CN"/>
          </a:p>
        </p:txBody>
      </p:sp>
      <p:sp>
        <p:nvSpPr>
          <p:cNvPr id="104958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企业应制定安全标准和规范，确保无人驾驶车辆在研发、测试、运营等环节的安全性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无人驾驶车辆应遵循国家和地方政府的法律法规，确保合规运营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无人驾驶车辆应具备必要的安全功能，如紧急制动、避障、车道保持等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企业应建立完善的安全管理制度，对无人驾驶车辆的运营进行严格监管，确保安全可靠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安全标准的实施与监管</a:t>
            </a:r>
            <a:endParaRPr altLang="en-US" lang="zh-CN"/>
          </a:p>
        </p:txBody>
      </p:sp>
      <p:sp>
        <p:nvSpPr>
          <p:cNvPr id="10496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无人驾驶车辆安全标准的制定与更新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定期对无人驾驶车辆进行安全检查和评估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对违反安全标准的无人驾驶车辆进行处罚和整改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监管机构对无人驾驶车辆的安全认证和测试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无人驾驶车辆安全风险评估与控制</a:t>
            </a:r>
            <a:endParaRPr altLang="en-US" lang="zh-CN"/>
          </a:p>
        </p:txBody>
      </p:sp>
      <p:sp>
        <p:nvSpPr>
          <p:cNvPr id="10497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安全风险来源与分类</a:t>
            </a:r>
            <a:endParaRPr altLang="en-US" lang="zh-CN"/>
          </a:p>
        </p:txBody>
      </p:sp>
      <p:sp>
        <p:nvSpPr>
          <p:cNvPr id="1049750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4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2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通信网络风险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8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法律法规和标准缺失风险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0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道路交通环境风险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2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车辆技术安全风险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安全风险评估方法与流程</a:t>
            </a:r>
            <a:endParaRPr altLang="en-US" lang="zh-CN"/>
          </a:p>
        </p:txBody>
      </p:sp>
      <p:sp>
        <p:nvSpPr>
          <p:cNvPr id="1049810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风险识别：识别无人驾驶车辆在行驶过程中可能面临的安全风险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风险评估：对识别出的风险进行量化和评估，确定风险等级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风险控制：根据风险评估结果，制定相应的风险控制措施，降低风险等级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持续监测：对无人驾驶车辆的运行过程进行实时监测，及时发现和处理新的安全风险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安全风险控制策略与措施</a:t>
            </a:r>
            <a:endParaRPr altLang="en-US" lang="zh-CN"/>
          </a:p>
        </p:txBody>
      </p:sp>
      <p:sp>
        <p:nvSpPr>
          <p:cNvPr id="104987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提升车辆安全性能和可靠性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制定安全标准和规范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强化安全监测和预警系统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加强驾驶员培训和安全意识教育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安全风险应对案例分析</a:t>
            </a:r>
            <a:endParaRPr altLang="en-US" lang="zh-CN"/>
          </a:p>
        </p:txBody>
      </p:sp>
      <p:sp>
        <p:nvSpPr>
          <p:cNvPr id="1049938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0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42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特斯拉汽车公司：通过软件更新改进自动驾驶系统，以应对安全风险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6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8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谷歌Waymo公司：采用激光雷达和高清地图技术，提高无人驾驶车辆的环境感知能力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2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4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通用汽车公司：与美国联邦政府合作，共同研发安全的无人驾驶技术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8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0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福特汽车公司：投资人工智能技术，以提升无人驾驶车辆的安全性能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无人驾驶车辆安全未来展望</a:t>
            </a:r>
            <a:endParaRPr altLang="en-US" lang="zh-CN"/>
          </a:p>
        </p:txBody>
      </p:sp>
      <p:sp>
        <p:nvSpPr>
          <p:cNvPr id="10499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未来安全技术发展趋势</a:t>
            </a:r>
            <a:endParaRPr altLang="en-US" lang="zh-CN"/>
          </a:p>
        </p:txBody>
      </p:sp>
      <p:sp>
        <p:nvSpPr>
          <p:cNvPr id="105004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5G通信技术的应用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高级驾驶辅助系统（ADAS）的普及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人工智能和机器学习在安全系统中的应用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车辆与基础设施的协同安全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安全法规与企业规范展望</a:t>
            </a:r>
            <a:endParaRPr altLang="en-US" lang="zh-CN"/>
          </a:p>
        </p:txBody>
      </p:sp>
      <p:sp>
        <p:nvSpPr>
          <p:cNvPr id="10500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制定和完善无人驾驶车辆安全法规，明确企业规范和责任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鼓励企业加强技术研发，提高无人驾驶车辆的安全性能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推动国际合作，共同制定无人驾驶车辆安全标准与规范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强化政府监管，建立完善的无人驾驶车辆安全评估体系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安全风险控制展望</a:t>
            </a:r>
            <a:endParaRPr altLang="en-US" lang="zh-CN"/>
          </a:p>
        </p:txBody>
      </p:sp>
      <p:sp>
        <p:nvSpPr>
          <p:cNvPr id="1050168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算法优化：提高无人驾驶车辆的感知和决策能力，减少安全风险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5G通信：实现更快速和可靠的数据传输，提高无人驾驶车辆的安全性能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人工智能：利用深度学习等技术提高无人驾驶车辆的自主驾驶能力，降低安全风险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法律法规：制定和完善无人驾驶车辆的法律法规，规范行业发展和保障安全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未来安全挑战与机遇</a:t>
            </a:r>
            <a:endParaRPr altLang="en-US" lang="zh-CN"/>
          </a:p>
        </p:txBody>
      </p:sp>
      <p:sp>
        <p:nvSpPr>
          <p:cNvPr id="10502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挑战：技术安全、法律法规、道德伦理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应对策略：加强技术研发、完善法律法规、倡导道德伦理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未来展望：无人驾驶车辆安全技术将不断进步，为人类带来更多便利与福祉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机遇：技术创新、政策支持、市场需求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28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5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5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5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5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5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5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5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5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5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5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5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SLIDE_ID" val="custom2023141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4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0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0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65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2024-01-05T12:28:38Z</dcterms:created>
  <dcterms:modified xsi:type="dcterms:W3CDTF">2024-01-05T12:28:38Z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537dd42ab9744a51b24c1f083fcf1af6_21</vt:lpwstr>
  </property>
</Properties>
</file>