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7543" r:id="rId1"/>
    <p:sldMasterId id="2147517580" r:id="rId2"/>
  </p:sldMasterIdLst>
  <p:notesMasterIdLst>
    <p:notesMasterId r:id="rId3"/>
  </p:notesMasterIdLst>
  <p:sldIdLst>
    <p:sldId id="15018" r:id="rId4"/>
    <p:sldId id="15021" r:id="rId5"/>
    <p:sldId id="15024" r:id="rId6"/>
    <p:sldId id="15027" r:id="rId7"/>
    <p:sldId id="15030" r:id="rId8"/>
    <p:sldId id="15033" r:id="rId9"/>
    <p:sldId id="15036" r:id="rId10"/>
    <p:sldId id="15039" r:id="rId11"/>
    <p:sldId id="15042" r:id="rId12"/>
    <p:sldId id="15045" r:id="rId13"/>
    <p:sldId id="15048" r:id="rId14"/>
    <p:sldId id="15051" r:id="rId15"/>
    <p:sldId id="15054" r:id="rId16"/>
    <p:sldId id="15057" r:id="rId17"/>
    <p:sldId id="15060" r:id="rId18"/>
    <p:sldId id="15063" r:id="rId19"/>
    <p:sldId id="15066" r:id="rId20"/>
    <p:sldId id="15069" r:id="rId21"/>
    <p:sldId id="15072" r:id="rId22"/>
    <p:sldId id="15075" r:id="rId23"/>
    <p:sldId id="15078" r:id="rId24"/>
    <p:sldId id="15081" r:id="rId25"/>
    <p:sldId id="15084" r:id="rId26"/>
    <p:sldId id="15087" r:id="rId27"/>
    <p:sldId id="15090" r:id="rId28"/>
    <p:sldId id="15093" r:id="rId29"/>
    <p:sldId id="15096" r:id="rId30"/>
    <p:sldId id="15099"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7544" r:id="rId1"/>
    <p:sldLayoutId id="2147517545" r:id="rId2"/>
    <p:sldLayoutId id="2147517546" r:id="rId3"/>
    <p:sldLayoutId id="2147517547" r:id="rId4"/>
    <p:sldLayoutId id="2147517548" r:id="rId5"/>
    <p:sldLayoutId id="2147517549" r:id="rId6"/>
    <p:sldLayoutId id="2147517550" r:id="rId7"/>
    <p:sldLayoutId id="2147517551" r:id="rId8"/>
    <p:sldLayoutId id="2147517552" r:id="rId9"/>
    <p:sldLayoutId id="2147517553" r:id="rId10"/>
    <p:sldLayoutId id="214751755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517581" r:id="rId1"/>
    <p:sldLayoutId id="2147517582" r:id="rId2"/>
    <p:sldLayoutId id="2147517583" r:id="rId3"/>
    <p:sldLayoutId id="2147517584" r:id="rId4"/>
    <p:sldLayoutId id="2147517585" r:id="rId5"/>
    <p:sldLayoutId id="2147517586" r:id="rId6"/>
    <p:sldLayoutId id="2147517587" r:id="rId7"/>
    <p:sldLayoutId id="2147517588" r:id="rId8"/>
    <p:sldLayoutId id="2147517589" r:id="rId9"/>
    <p:sldLayoutId id="2147517590" r:id="rId10"/>
    <p:sldLayoutId id="2147517591"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tags" Target="../tags/tag129.xml"/><Relationship Id="rId22" Type="http://schemas.openxmlformats.org/officeDocument/2006/relationships/tags" Target="../tags/tag130.xml"/><Relationship Id="rId23" Type="http://schemas.openxmlformats.org/officeDocument/2006/relationships/tags" Target="../tags/tag131.xml"/><Relationship Id="rId24" Type="http://schemas.openxmlformats.org/officeDocument/2006/relationships/tags" Target="../tags/tag132.xml"/><Relationship Id="rId25" Type="http://schemas.openxmlformats.org/officeDocument/2006/relationships/tags" Target="../tags/tag133.xml"/><Relationship Id="rId26" Type="http://schemas.openxmlformats.org/officeDocument/2006/relationships/tags" Target="../tags/tag134.xml"/><Relationship Id="rId27" Type="http://schemas.openxmlformats.org/officeDocument/2006/relationships/tags" Target="../tags/tag135.xml"/><Relationship Id="rId28" Type="http://schemas.openxmlformats.org/officeDocument/2006/relationships/tags" Target="../tags/tag136.xml"/><Relationship Id="rId29" Type="http://schemas.openxmlformats.org/officeDocument/2006/relationships/tags" Target="../tags/tag137.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tags" Target="../tags/tag181.xml"/><Relationship Id="rId14" Type="http://schemas.openxmlformats.org/officeDocument/2006/relationships/tags" Target="../tags/tag182.xml"/><Relationship Id="rId15" Type="http://schemas.openxmlformats.org/officeDocument/2006/relationships/tags" Target="../tags/tag183.xml"/><Relationship Id="rId16" Type="http://schemas.openxmlformats.org/officeDocument/2006/relationships/tags" Target="../tags/tag184.xml"/><Relationship Id="rId17" Type="http://schemas.openxmlformats.org/officeDocument/2006/relationships/tags" Target="../tags/tag185.xml"/><Relationship Id="rId18" Type="http://schemas.openxmlformats.org/officeDocument/2006/relationships/tags" Target="../tags/tag186.xml"/><Relationship Id="rId19" Type="http://schemas.openxmlformats.org/officeDocument/2006/relationships/tags" Target="../tags/tag187.xml"/><Relationship Id="rId20" Type="http://schemas.openxmlformats.org/officeDocument/2006/relationships/tags" Target="../tags/tag188.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tags" Target="../tags/tag224.xml"/><Relationship Id="rId14" Type="http://schemas.openxmlformats.org/officeDocument/2006/relationships/tags" Target="../tags/tag225.xml"/><Relationship Id="rId15" Type="http://schemas.openxmlformats.org/officeDocument/2006/relationships/tags" Target="../tags/tag226.xml"/><Relationship Id="rId16" Type="http://schemas.openxmlformats.org/officeDocument/2006/relationships/tags" Target="../tags/tag227.xml"/><Relationship Id="rId17" Type="http://schemas.openxmlformats.org/officeDocument/2006/relationships/tags" Target="../tags/tag228.xml"/><Relationship Id="rId18" Type="http://schemas.openxmlformats.org/officeDocument/2006/relationships/tags" Target="../tags/tag229.xml"/><Relationship Id="rId19" Type="http://schemas.openxmlformats.org/officeDocument/2006/relationships/tags" Target="../tags/tag230.xml"/><Relationship Id="rId20" Type="http://schemas.openxmlformats.org/officeDocument/2006/relationships/tags" Target="../tags/tag231.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tags" Target="../tags/tag362.xml"/><Relationship Id="rId16" Type="http://schemas.openxmlformats.org/officeDocument/2006/relationships/tags" Target="../tags/tag363.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tags" Target="../tags/tag376.xml"/><Relationship Id="rId14" Type="http://schemas.openxmlformats.org/officeDocument/2006/relationships/tags" Target="../tags/tag377.xml"/><Relationship Id="rId15" Type="http://schemas.openxmlformats.org/officeDocument/2006/relationships/tags" Target="../tags/tag378.xml"/><Relationship Id="rId16" Type="http://schemas.openxmlformats.org/officeDocument/2006/relationships/tags" Target="../tags/tag379.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p>
            <a:r>
              <a:rPr altLang="en-US" dirty="0" lang="zh-CN"/>
              <a:t>2024年小学教育的社会文化因素</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206476"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206625"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影响小学教育的社会文化因素</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940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3"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小学教育中的文化传承</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482410" y="282216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482330" y="329057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家庭文化对小学教育的影响</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216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3775460" y="483683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a:t>
            </a:r>
            <a:r>
              <a:rPr altLang="zh-CN" b="1" dirty="0" sz="1400" lang="en-US">
                <a:solidFill>
                  <a:schemeClr val="bg1"/>
                </a:solidFill>
                <a:latin typeface="+mj-ea"/>
                <a:ea typeface="+mj-ea"/>
                <a:cs typeface="MiSans Normal" panose="00000500000000000000" charset="-122"/>
              </a:rPr>
              <a:t>our</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3775710" y="530542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教育政策在小学教育中的实施与影响</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18"/>
          <p:cNvCxnSpPr>
            <a:cxnSpLocks/>
          </p:cNvCxnSpPr>
          <p:nvPr>
            <p:custDataLst>
              <p:tags r:id="rId13"/>
            </p:custDataLst>
          </p:nvPr>
        </p:nvCxnSpPr>
        <p:spPr>
          <a:xfrm>
            <a:off x="3509259" y="485580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6913427" y="481787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6913245" y="528637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社会文化因素对小学教育的影响与应对策略</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33"/>
          <p:cNvCxnSpPr>
            <a:cxnSpLocks/>
          </p:cNvCxnSpPr>
          <p:nvPr>
            <p:custDataLst>
              <p:tags r:id="rId16"/>
            </p:custDataLst>
          </p:nvPr>
        </p:nvCxnSpPr>
        <p:spPr>
          <a:xfrm>
            <a:off x="6647226" y="483684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58"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0" name="标题 5"/>
          <p:cNvSpPr>
            <a:spLocks noGrp="1"/>
          </p:cNvSpPr>
          <p:nvPr>
            <p:ph type="title" idx="1"/>
            <p:custDataLst>
              <p:tags r:id="rId2"/>
            </p:custDataLst>
          </p:nvPr>
        </p:nvSpPr>
        <p:spPr/>
        <p:txBody>
          <a:bodyPr>
            <a:normAutofit fontScale="90000"/>
          </a:bodyPr>
          <a:p>
            <a:r>
              <a:rPr altLang="en-US" lang="zh-CN"/>
              <a:t>影响小学教育的社会文化因素</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6" name="标题 2"/>
          <p:cNvSpPr>
            <a:spLocks noGrp="1"/>
          </p:cNvSpPr>
          <p:nvPr>
            <p:ph type="title" idx="1"/>
          </p:nvPr>
        </p:nvSpPr>
        <p:spPr/>
        <p:txBody>
          <a:bodyPr/>
          <a:p>
            <a:r>
              <a:rPr altLang="en-US" lang="zh-CN"/>
              <a:t>社会文化背景</a:t>
            </a:r>
            <a:endParaRPr altLang="en-US" lang="zh-CN"/>
          </a:p>
        </p:txBody>
      </p:sp>
      <p:sp>
        <p:nvSpPr>
          <p:cNvPr id="104889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0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0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0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0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0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1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1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2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2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2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2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2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3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3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3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教育观念：影响小学教育的理念和目标</a:t>
            </a:r>
            <a:endParaRPr altLang="en-US" dirty="0" sz="1200" lang="zh-CN" spc="150">
              <a:solidFill>
                <a:schemeClr val="tx1">
                  <a:lumMod val="65000"/>
                  <a:lumOff val="35000"/>
                </a:schemeClr>
              </a:solidFill>
              <a:latin typeface="+mn-ea"/>
              <a:sym typeface="+mn-ea"/>
            </a:endParaRPr>
          </a:p>
        </p:txBody>
      </p:sp>
      <p:sp>
        <p:nvSpPr>
          <p:cNvPr id="104893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价值观念：家庭和学校对于小学生价值观的塑造作用</a:t>
            </a:r>
            <a:endParaRPr altLang="en-US" dirty="0" sz="1200" lang="zh-CN" spc="150">
              <a:solidFill>
                <a:schemeClr val="tx1">
                  <a:lumMod val="65000"/>
                  <a:lumOff val="35000"/>
                </a:schemeClr>
              </a:solidFill>
              <a:latin typeface="+mn-ea"/>
              <a:sym typeface="+mn-ea"/>
            </a:endParaRPr>
          </a:p>
        </p:txBody>
      </p:sp>
      <p:sp>
        <p:nvSpPr>
          <p:cNvPr id="104893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文化传承：传统文化和现代文化对小学教育的影响</a:t>
            </a:r>
            <a:endParaRPr altLang="en-US" dirty="0" sz="1200" lang="zh-CN" spc="150">
              <a:solidFill>
                <a:schemeClr val="tx1">
                  <a:lumMod val="65000"/>
                  <a:lumOff val="35000"/>
                </a:schemeClr>
              </a:solidFill>
              <a:latin typeface="+mn-ea"/>
              <a:sym typeface="+mn-ea"/>
            </a:endParaRPr>
          </a:p>
        </p:txBody>
      </p:sp>
      <p:sp>
        <p:nvSpPr>
          <p:cNvPr id="104894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社会阶层：不同社会阶层对小学教育的期望和要求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0" name="标题 2"/>
          <p:cNvSpPr>
            <a:spLocks noGrp="1"/>
          </p:cNvSpPr>
          <p:nvPr>
            <p:ph type="title" idx="1"/>
          </p:nvPr>
        </p:nvSpPr>
        <p:spPr/>
        <p:txBody>
          <a:bodyPr/>
          <a:p>
            <a:r>
              <a:rPr altLang="en-US" lang="zh-CN"/>
              <a:t>家庭文化影响</a:t>
            </a:r>
            <a:endParaRPr altLang="en-US" lang="zh-CN"/>
          </a:p>
        </p:txBody>
      </p:sp>
      <p:sp>
        <p:nvSpPr>
          <p:cNvPr id="104898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家庭氛围：良好的家庭氛围有助于培养孩子的学习兴趣和习惯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家庭文化背景：家庭文化背景对孩子的价值观、兴趣爱好等方面产生影响</a:t>
            </a:r>
            <a:endParaRPr dirty="0" sz="2000" err="1">
              <a:solidFill>
                <a:schemeClr val="tx1">
                  <a:lumMod val="75000"/>
                  <a:lumOff val="25000"/>
                </a:schemeClr>
              </a:solidFill>
              <a:latin typeface="+mn-ea"/>
              <a:ea typeface="+mn-ea"/>
              <a:cs typeface="+mn-ea"/>
              <a:sym typeface="+mn-lt"/>
            </a:endParaRPr>
          </a:p>
        </p:txBody>
      </p:sp>
      <p:sp>
        <p:nvSpPr>
          <p:cNvPr id="104900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0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家庭经济条件：家庭经济条件对孩子的教育资源、学习环境等方面产生影响</a:t>
            </a:r>
            <a:endParaRPr dirty="0" sz="2000" err="1">
              <a:solidFill>
                <a:schemeClr val="tx1">
                  <a:lumMod val="75000"/>
                  <a:lumOff val="25000"/>
                </a:schemeClr>
              </a:solidFill>
              <a:latin typeface="+mn-ea"/>
              <a:ea typeface="+mn-ea"/>
              <a:cs typeface="+mn-ea"/>
              <a:sym typeface="+mn-lt"/>
            </a:endParaRPr>
          </a:p>
        </p:txBody>
      </p:sp>
      <p:sp>
        <p:nvSpPr>
          <p:cNvPr id="10490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家庭教育方式：正确的家庭教育方式能够促进孩子的学习和发展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60" name="标题 2"/>
          <p:cNvSpPr>
            <a:spLocks noGrp="1"/>
          </p:cNvSpPr>
          <p:nvPr>
            <p:ph type="title" idx="1"/>
          </p:nvPr>
        </p:nvSpPr>
        <p:spPr/>
        <p:txBody>
          <a:bodyPr/>
          <a:p>
            <a:r>
              <a:rPr altLang="en-US" lang="zh-CN"/>
              <a:t>教育政策和文化传承</a:t>
            </a:r>
            <a:endParaRPr altLang="en-US" lang="zh-CN"/>
          </a:p>
        </p:txBody>
      </p:sp>
      <p:sp>
        <p:nvSpPr>
          <p:cNvPr id="1049062" name="矩形: 圆角 4"/>
          <p:cNvSpPr/>
          <p:nvPr>
            <p:custDataLst>
              <p:tags r:id="rId1"/>
            </p:custDataLst>
          </p:nvPr>
        </p:nvSpPr>
        <p:spPr>
          <a:xfrm>
            <a:off x="608400" y="337024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64" name="正文"/>
          <p:cNvSpPr txBox="1"/>
          <p:nvPr>
            <p:custDataLst>
              <p:tags r:id="rId2"/>
            </p:custDataLst>
          </p:nvPr>
        </p:nvSpPr>
        <p:spPr>
          <a:xfrm>
            <a:off x="1134190" y="3504868"/>
            <a:ext cx="4208861" cy="671208"/>
          </a:xfrm>
          <a:prstGeom prst="rect"/>
          <a:noFill/>
        </p:spPr>
        <p:txBody>
          <a:bodyPr anchor="t" anchorCtr="0" bIns="0" lIns="0" rIns="0" rtlCol="0" tIns="0" wrap="square">
            <a:normAutofit/>
          </a:bodyPr>
          <a:p>
            <a:pPr algn="l" fontAlgn="auto" indent="0">
              <a:lnSpc>
                <a:spcPct val="130000"/>
              </a:lnSpc>
            </a:pPr>
            <a:r>
              <a:rPr altLang="en-US" dirty="0" sz="1100" lang="zh-CN" spc="150">
                <a:solidFill>
                  <a:schemeClr val="tx1"/>
                </a:solidFill>
                <a:latin typeface="+mn-ea"/>
              </a:rPr>
              <a:t>教育政策：政府对小学教育的支持和投入，如免费教育、义务教育等</a:t>
            </a:r>
            <a:endParaRPr altLang="en-US" dirty="0" sz="1100" lang="zh-CN" spc="150">
              <a:solidFill>
                <a:schemeClr val="tx1"/>
              </a:solidFill>
              <a:latin typeface="+mn-ea"/>
            </a:endParaRPr>
          </a:p>
        </p:txBody>
      </p:sp>
      <p:sp>
        <p:nvSpPr>
          <p:cNvPr id="1049066" name="矩形: 圆角 4"/>
          <p:cNvSpPr/>
          <p:nvPr>
            <p:custDataLst>
              <p:tags r:id="rId3"/>
            </p:custDataLst>
          </p:nvPr>
        </p:nvSpPr>
        <p:spPr>
          <a:xfrm>
            <a:off x="6474642" y="337024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068" name="正文"/>
          <p:cNvSpPr txBox="1"/>
          <p:nvPr>
            <p:custDataLst>
              <p:tags r:id="rId4"/>
            </p:custDataLst>
          </p:nvPr>
        </p:nvSpPr>
        <p:spPr>
          <a:xfrm>
            <a:off x="6921691" y="3504868"/>
            <a:ext cx="4208861" cy="671208"/>
          </a:xfrm>
          <a:prstGeom prst="rect"/>
          <a:noFill/>
        </p:spPr>
        <p:txBody>
          <a:bodyPr anchor="t" anchorCtr="0" bIns="0" lIns="0" rIns="0" rtlCol="0" tIns="0" wrap="square">
            <a:normAutofit fontScale="76250"/>
          </a:bodyPr>
          <a:p>
            <a:pPr algn="l" fontAlgn="auto" indent="0">
              <a:lnSpc>
                <a:spcPct val="130000"/>
              </a:lnSpc>
            </a:pPr>
            <a:r>
              <a:rPr altLang="en-US" dirty="0" sz="1600" lang="zh-CN" spc="150">
                <a:solidFill>
                  <a:schemeClr val="tx1"/>
                </a:solidFill>
                <a:latin typeface="+mn-ea"/>
              </a:rPr>
              <a:t>文化传承：家庭、学校和社会对传统文化的重视和传承，如中华优秀传统文化、社会主义核心价值观等</a:t>
            </a:r>
            <a:endParaRPr altLang="en-US" dirty="0" sz="1600" lang="zh-CN" spc="150">
              <a:solidFill>
                <a:schemeClr val="tx1"/>
              </a:solidFill>
              <a:latin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8" name="标题 2"/>
          <p:cNvSpPr>
            <a:spLocks noGrp="1"/>
          </p:cNvSpPr>
          <p:nvPr>
            <p:ph type="title" idx="1"/>
          </p:nvPr>
        </p:nvSpPr>
        <p:spPr/>
        <p:txBody>
          <a:bodyPr/>
          <a:p>
            <a:r>
              <a:rPr altLang="en-US" lang="zh-CN"/>
              <a:t>社会文化对小学教育的影响</a:t>
            </a:r>
            <a:endParaRPr altLang="en-US" lang="zh-CN"/>
          </a:p>
        </p:txBody>
      </p:sp>
      <p:sp>
        <p:nvSpPr>
          <p:cNvPr id="104911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家庭文化背景：影响学生的学习态度和价值观</a:t>
            </a:r>
            <a:endParaRPr altLang="en-US" dirty="0" sz="1200" lang="zh-CN" spc="150">
              <a:solidFill>
                <a:schemeClr val="tx1">
                  <a:lumMod val="65000"/>
                  <a:lumOff val="35000"/>
                </a:schemeClr>
              </a:solidFill>
              <a:latin typeface="+mn-ea"/>
              <a:sym typeface="+mn-ea"/>
            </a:endParaRPr>
          </a:p>
        </p:txBody>
      </p:sp>
      <p:sp>
        <p:nvSpPr>
          <p:cNvPr id="104911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社会经济发展：影响教育资源的分配和教学设施的完善</a:t>
            </a:r>
            <a:endParaRPr altLang="en-US" dirty="0" sz="1200" lang="zh-CN" spc="150">
              <a:solidFill>
                <a:schemeClr val="tx1">
                  <a:lumMod val="65000"/>
                  <a:lumOff val="35000"/>
                </a:schemeClr>
              </a:solidFill>
              <a:latin typeface="+mn-ea"/>
              <a:sym typeface="+mn-ea"/>
            </a:endParaRPr>
          </a:p>
        </p:txBody>
      </p:sp>
      <p:sp>
        <p:nvSpPr>
          <p:cNvPr id="104911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传统文化观念：影响教育方式和教育内容的选择</a:t>
            </a:r>
            <a:endParaRPr altLang="en-US" dirty="0" sz="1200" lang="zh-CN" spc="150">
              <a:solidFill>
                <a:schemeClr val="tx1">
                  <a:lumMod val="65000"/>
                  <a:lumOff val="35000"/>
                </a:schemeClr>
              </a:solidFill>
              <a:latin typeface="+mn-ea"/>
              <a:sym typeface="+mn-ea"/>
            </a:endParaRPr>
          </a:p>
        </p:txBody>
      </p:sp>
      <p:sp>
        <p:nvSpPr>
          <p:cNvPr id="104911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地域文化差异：影响教育风格和教育特色</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05" name=""/>
        <p:cNvGrpSpPr/>
        <p:nvPr/>
      </p:nvGrpSpPr>
      <p:grpSpPr>
        <a:xfrm>
          <a:off x="0" y="0"/>
          <a:ext cx="0" cy="0"/>
          <a:chOff x="0" y="0"/>
          <a:chExt cx="0" cy="0"/>
        </a:xfrm>
      </p:grpSpPr>
      <p:sp>
        <p:nvSpPr>
          <p:cNvPr id="1049156" name="文本占位符 4"/>
          <p:cNvSpPr>
            <a:spLocks noGrp="1"/>
          </p:cNvSpPr>
          <p:nvPr>
            <p:ph type="body" idx="2"/>
            <p:custDataLst>
              <p:tags r:id="rId1"/>
            </p:custDataLst>
          </p:nvPr>
        </p:nvSpPr>
        <p:spPr/>
        <p:txBody>
          <a:bodyPr/>
          <a:p>
            <a:r>
              <a:rPr altLang="en-US" lang="zh-CN"/>
              <a:t>Part Two</a:t>
            </a:r>
            <a:endParaRPr altLang="en-US" lang="zh-CN"/>
          </a:p>
        </p:txBody>
      </p:sp>
      <p:sp>
        <p:nvSpPr>
          <p:cNvPr id="1049158" name="标题 5"/>
          <p:cNvSpPr>
            <a:spLocks noGrp="1"/>
          </p:cNvSpPr>
          <p:nvPr>
            <p:ph type="title" idx="1"/>
            <p:custDataLst>
              <p:tags r:id="rId2"/>
            </p:custDataLst>
          </p:nvPr>
        </p:nvSpPr>
        <p:spPr/>
        <p:txBody>
          <a:bodyPr>
            <a:normAutofit fontScale="93704"/>
          </a:bodyPr>
          <a:p>
            <a:r>
              <a:rPr altLang="en-US" lang="zh-CN"/>
              <a:t>小学教育中的文化传承</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4" name="标题 2"/>
          <p:cNvSpPr>
            <a:spLocks noGrp="1"/>
          </p:cNvSpPr>
          <p:nvPr>
            <p:ph type="title" idx="1"/>
          </p:nvPr>
        </p:nvSpPr>
        <p:spPr/>
        <p:txBody>
          <a:bodyPr/>
          <a:p>
            <a:r>
              <a:rPr altLang="en-US" lang="zh-CN"/>
              <a:t>传统文化在小学教育中的地位</a:t>
            </a:r>
            <a:endParaRPr altLang="en-US" lang="zh-CN"/>
          </a:p>
        </p:txBody>
      </p:sp>
      <p:sp>
        <p:nvSpPr>
          <p:cNvPr id="104919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传统文化是小学教育的重要组成部分，有助于培养学生的民族认同感和自豪感。</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传统文化在小学教育中具有独特的价值，能够提高学生的文化素养和审美能力。</a:t>
            </a:r>
            <a:endParaRPr dirty="0" sz="2000" err="1">
              <a:solidFill>
                <a:schemeClr val="tx1">
                  <a:lumMod val="75000"/>
                  <a:lumOff val="25000"/>
                </a:schemeClr>
              </a:solidFill>
              <a:latin typeface="+mn-ea"/>
              <a:ea typeface="+mn-ea"/>
              <a:cs typeface="+mn-ea"/>
              <a:sym typeface="+mn-lt"/>
            </a:endParaRPr>
          </a:p>
        </p:txBody>
      </p:sp>
      <p:sp>
        <p:nvSpPr>
          <p:cNvPr id="104921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2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小学教育中的传统文化传承需要不断创新和改进，以适应时代发展的需要。</a:t>
            </a:r>
            <a:endParaRPr dirty="0" sz="2000" err="1">
              <a:solidFill>
                <a:schemeClr val="tx1">
                  <a:lumMod val="75000"/>
                  <a:lumOff val="25000"/>
                </a:schemeClr>
              </a:solidFill>
              <a:latin typeface="+mn-ea"/>
              <a:ea typeface="+mn-ea"/>
              <a:cs typeface="+mn-ea"/>
              <a:sym typeface="+mn-lt"/>
            </a:endParaRPr>
          </a:p>
        </p:txBody>
      </p:sp>
      <p:sp>
        <p:nvSpPr>
          <p:cNvPr id="10492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小学教育中的传统文化课程设置丰富多样，涵盖了文学、艺术、历史等多个领域。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4" name="标题 2"/>
          <p:cNvSpPr>
            <a:spLocks noGrp="1"/>
          </p:cNvSpPr>
          <p:nvPr>
            <p:ph type="title" idx="1"/>
          </p:nvPr>
        </p:nvSpPr>
        <p:spPr/>
        <p:txBody>
          <a:bodyPr/>
          <a:p>
            <a:r>
              <a:rPr altLang="en-US" lang="zh-CN"/>
              <a:t>文化传承的方式和途径</a:t>
            </a:r>
            <a:endParaRPr altLang="en-US" lang="zh-CN"/>
          </a:p>
        </p:txBody>
      </p:sp>
      <p:sp>
        <p:nvSpPr>
          <p:cNvPr id="104927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学校教育：小学教育是文化传承的重要场所，通过课堂教学、课外活动等形式传递文化知识和价值观。</a:t>
            </a:r>
            <a:endParaRPr altLang="en-US" dirty="0" sz="2000" lang="zh-CN" spc="150">
              <a:solidFill>
                <a:schemeClr val="tx1">
                  <a:lumMod val="85000"/>
                  <a:lumOff val="15000"/>
                </a:schemeClr>
              </a:solidFill>
              <a:latin typeface="+mn-ea"/>
              <a:sym typeface="+mn-ea"/>
            </a:endParaRPr>
          </a:p>
        </p:txBody>
      </p:sp>
      <p:sp>
        <p:nvSpPr>
          <p:cNvPr id="104928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家庭教育：家庭是孩子接受教育的第一个场所，通过父母的言传身教，孩子可以学习到家庭的文化传统和价值观。</a:t>
            </a:r>
            <a:endParaRPr altLang="en-US" dirty="0" sz="2000" lang="zh-CN" spc="150">
              <a:solidFill>
                <a:schemeClr val="tx1">
                  <a:lumMod val="85000"/>
                  <a:lumOff val="15000"/>
                </a:schemeClr>
              </a:solidFill>
              <a:latin typeface="+mn-ea"/>
              <a:sym typeface="+mn-ea"/>
            </a:endParaRPr>
          </a:p>
        </p:txBody>
      </p:sp>
      <p:sp>
        <p:nvSpPr>
          <p:cNvPr id="104928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社会环境：社会环境对文化传承的影响也非常重要，通过社会舆论、媒体传播等方式，可以传递社会的主流文化和价值观念。</a:t>
            </a:r>
            <a:endParaRPr altLang="en-US" dirty="0" sz="2000" lang="zh-CN" spc="150">
              <a:solidFill>
                <a:schemeClr val="tx1">
                  <a:lumMod val="85000"/>
                  <a:lumOff val="15000"/>
                </a:schemeClr>
              </a:solidFill>
              <a:latin typeface="+mn-ea"/>
              <a:sym typeface="+mn-ea"/>
            </a:endParaRPr>
          </a:p>
        </p:txBody>
      </p:sp>
      <p:sp>
        <p:nvSpPr>
          <p:cNvPr id="104929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文化活动：各种文化活动如艺术表演、传统节日等也是文化传承的重要途径，通过参与这些活动，人们可以更加深入地了解和体验传统文化。</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8" name="标题 2"/>
          <p:cNvSpPr>
            <a:spLocks noGrp="1"/>
          </p:cNvSpPr>
          <p:nvPr>
            <p:ph type="title" idx="1"/>
          </p:nvPr>
        </p:nvSpPr>
        <p:spPr/>
        <p:txBody>
          <a:bodyPr/>
          <a:p>
            <a:r>
              <a:rPr altLang="en-US" lang="zh-CN"/>
              <a:t>小学教育中文化传承的挑战与机遇</a:t>
            </a:r>
            <a:endParaRPr altLang="en-US" lang="zh-CN"/>
          </a:p>
        </p:txBody>
      </p:sp>
      <p:sp>
        <p:nvSpPr>
          <p:cNvPr id="104934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挑战：全球化背景下文化多元化的冲击，传统文化的保护与传承面临挑战。</a:t>
            </a:r>
            <a:endParaRPr altLang="en-US" dirty="0" sz="1200" lang="zh-CN" spc="150">
              <a:solidFill>
                <a:schemeClr val="tx1">
                  <a:lumMod val="65000"/>
                  <a:lumOff val="35000"/>
                </a:schemeClr>
              </a:solidFill>
              <a:latin typeface="+mn-ea"/>
              <a:sym typeface="+mn-ea"/>
            </a:endParaRPr>
          </a:p>
        </p:txBody>
      </p:sp>
      <p:sp>
        <p:nvSpPr>
          <p:cNvPr id="104934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机遇：借助现代科技手段，创新文化传承方式，提高文化传承的效率和影响力。</a:t>
            </a:r>
            <a:endParaRPr altLang="en-US" dirty="0" sz="1200" lang="zh-CN" spc="150">
              <a:solidFill>
                <a:schemeClr val="tx1">
                  <a:lumMod val="65000"/>
                  <a:lumOff val="35000"/>
                </a:schemeClr>
              </a:solidFill>
              <a:latin typeface="+mn-ea"/>
              <a:sym typeface="+mn-ea"/>
            </a:endParaRPr>
          </a:p>
        </p:txBody>
      </p:sp>
      <p:sp>
        <p:nvSpPr>
          <p:cNvPr id="104934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小学教育的重要性：小学教育是培养学生文化认同感和民族自豪感的关键时期，对于文化传承具有重要意义。</a:t>
            </a:r>
            <a:endParaRPr altLang="en-US" dirty="0" sz="1200" lang="zh-CN" spc="150">
              <a:solidFill>
                <a:schemeClr val="tx1">
                  <a:lumMod val="65000"/>
                  <a:lumOff val="35000"/>
                </a:schemeClr>
              </a:solidFill>
              <a:latin typeface="+mn-ea"/>
              <a:sym typeface="+mn-ea"/>
            </a:endParaRPr>
          </a:p>
        </p:txBody>
      </p:sp>
      <p:sp>
        <p:nvSpPr>
          <p:cNvPr id="104934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小学教育中的文化传承策略：通过课程设置、校园文化活动、社会实践等多种方式，将传统文化融入小学教育中，培养学生的文化素养和传承意识。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6" name="标题 2"/>
          <p:cNvSpPr>
            <a:spLocks noGrp="1"/>
          </p:cNvSpPr>
          <p:nvPr>
            <p:ph type="title" idx="1"/>
          </p:nvPr>
        </p:nvSpPr>
        <p:spPr/>
        <p:txBody>
          <a:bodyPr/>
          <a:p>
            <a:r>
              <a:rPr altLang="en-US" lang="zh-CN"/>
              <a:t>小学教育中文化传承的未来展望</a:t>
            </a:r>
            <a:endParaRPr altLang="en-US" lang="zh-CN"/>
          </a:p>
        </p:txBody>
      </p:sp>
      <p:sp>
        <p:nvSpPr>
          <p:cNvPr id="104938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数字化技术的应用将促进文化传承的多样性和创新性</a:t>
            </a:r>
            <a:endParaRPr altLang="en-US" dirty="0" sz="1200" lang="zh-CN" spc="150">
              <a:solidFill>
                <a:schemeClr val="tx1">
                  <a:lumMod val="65000"/>
                  <a:lumOff val="35000"/>
                </a:schemeClr>
              </a:solidFill>
              <a:latin typeface="+mn-ea"/>
              <a:sym typeface="+mn-ea"/>
            </a:endParaRPr>
          </a:p>
        </p:txBody>
      </p:sp>
      <p:sp>
        <p:nvSpPr>
          <p:cNvPr id="104939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跨文化交流将加强文化传承的全球视野和包容性</a:t>
            </a:r>
            <a:endParaRPr altLang="en-US" dirty="0" sz="1200" lang="zh-CN" spc="150">
              <a:solidFill>
                <a:schemeClr val="tx1">
                  <a:lumMod val="65000"/>
                  <a:lumOff val="35000"/>
                </a:schemeClr>
              </a:solidFill>
              <a:latin typeface="+mn-ea"/>
              <a:sym typeface="+mn-ea"/>
            </a:endParaRPr>
          </a:p>
        </p:txBody>
      </p:sp>
      <p:sp>
        <p:nvSpPr>
          <p:cNvPr id="104939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家庭教育和社会教育将共同推动文化传承的深度和广度</a:t>
            </a:r>
            <a:endParaRPr altLang="en-US" dirty="0" sz="1200" lang="zh-CN" spc="150">
              <a:solidFill>
                <a:schemeClr val="tx1">
                  <a:lumMod val="65000"/>
                  <a:lumOff val="35000"/>
                </a:schemeClr>
              </a:solidFill>
              <a:latin typeface="+mn-ea"/>
              <a:sym typeface="+mn-ea"/>
            </a:endParaRPr>
          </a:p>
        </p:txBody>
      </p:sp>
      <p:sp>
        <p:nvSpPr>
          <p:cNvPr id="104939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政策支持和教育改革将为文化传承提供更好的环境和条件</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45" name=""/>
        <p:cNvGrpSpPr/>
        <p:nvPr/>
      </p:nvGrpSpPr>
      <p:grpSpPr>
        <a:xfrm>
          <a:off x="0" y="0"/>
          <a:ext cx="0" cy="0"/>
          <a:chOff x="0" y="0"/>
          <a:chExt cx="0" cy="0"/>
        </a:xfrm>
      </p:grpSpPr>
      <p:sp>
        <p:nvSpPr>
          <p:cNvPr id="1049434"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436" name="标题 5"/>
          <p:cNvSpPr>
            <a:spLocks noGrp="1"/>
          </p:cNvSpPr>
          <p:nvPr>
            <p:ph type="title" idx="1"/>
            <p:custDataLst>
              <p:tags r:id="rId2"/>
            </p:custDataLst>
          </p:nvPr>
        </p:nvSpPr>
        <p:spPr/>
        <p:txBody>
          <a:bodyPr>
            <a:normAutofit fontScale="90000"/>
          </a:bodyPr>
          <a:p>
            <a:r>
              <a:rPr altLang="en-US" lang="zh-CN"/>
              <a:t>家庭文化对小学教育的影响</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2" name="标题 2"/>
          <p:cNvSpPr>
            <a:spLocks noGrp="1"/>
          </p:cNvSpPr>
          <p:nvPr>
            <p:ph type="title" idx="1"/>
          </p:nvPr>
        </p:nvSpPr>
        <p:spPr/>
        <p:txBody>
          <a:bodyPr/>
          <a:p>
            <a:r>
              <a:rPr altLang="en-US" lang="zh-CN"/>
              <a:t>家庭文化与小学教育的关系</a:t>
            </a:r>
            <a:endParaRPr altLang="en-US" lang="zh-CN"/>
          </a:p>
        </p:txBody>
      </p:sp>
      <p:sp>
        <p:nvSpPr>
          <p:cNvPr id="1049474"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76"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13"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78"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家庭文化对小学教育的影响：家庭文化是影响小学教育的重要因素之一，它包括家庭成员的价值观、教育方式、家庭氛围等方面。</a:t>
            </a:r>
            <a:endParaRPr altLang="en-US" dirty="0" lang="zh-CN">
              <a:solidFill>
                <a:schemeClr val="tx1">
                  <a:lumMod val="65000"/>
                  <a:lumOff val="35000"/>
                </a:schemeClr>
              </a:solidFill>
              <a:latin typeface="+中文正文" charset="0"/>
            </a:endParaRPr>
          </a:p>
        </p:txBody>
      </p:sp>
      <p:sp>
        <p:nvSpPr>
          <p:cNvPr id="1049480"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482"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84"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15"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86"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家庭文化对小学生学习态度的影响：家庭文化对小学生的学习态度有着深远的影响，良好的家庭文化可以激发孩子的学习兴趣和积极性，提高学习效果。</a:t>
            </a:r>
            <a:endParaRPr altLang="en-US" dirty="0" lang="zh-CN">
              <a:solidFill>
                <a:schemeClr val="tx1">
                  <a:lumMod val="65000"/>
                  <a:lumOff val="35000"/>
                </a:schemeClr>
              </a:solidFill>
              <a:latin typeface="+中文正文" charset="0"/>
            </a:endParaRPr>
          </a:p>
        </p:txBody>
      </p:sp>
      <p:sp>
        <p:nvSpPr>
          <p:cNvPr id="1049488"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490"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92"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17"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94"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家庭文化对小学生行为习惯的影响：家庭文化对小学生的行为习惯也有着重要的影响，良好的家庭文化可以培养孩子良好的行为习惯和道德品质。</a:t>
            </a:r>
            <a:endParaRPr altLang="en-US" dirty="0" lang="zh-CN">
              <a:solidFill>
                <a:schemeClr val="tx1">
                  <a:lumMod val="65000"/>
                  <a:lumOff val="35000"/>
                </a:schemeClr>
              </a:solidFill>
              <a:latin typeface="+中文正文" charset="0"/>
            </a:endParaRPr>
          </a:p>
        </p:txBody>
      </p:sp>
      <p:sp>
        <p:nvSpPr>
          <p:cNvPr id="1049496"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498"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500"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19"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502"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家庭文化对小学教师教育观念的影响：小学教师的教育观念是影响小学教育质量的重要因素之一，而家庭文化对小学教师的教育观念也有着一定的影响。</a:t>
            </a:r>
            <a:endParaRPr altLang="en-US" dirty="0" lang="zh-CN">
              <a:solidFill>
                <a:schemeClr val="tx1">
                  <a:lumMod val="65000"/>
                  <a:lumOff val="35000"/>
                </a:schemeClr>
              </a:solidFill>
              <a:latin typeface="+中文正文" charset="0"/>
            </a:endParaRPr>
          </a:p>
        </p:txBody>
      </p:sp>
      <p:sp>
        <p:nvSpPr>
          <p:cNvPr id="1049504"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4" name="标题 2"/>
          <p:cNvSpPr>
            <a:spLocks noGrp="1"/>
          </p:cNvSpPr>
          <p:nvPr>
            <p:ph type="title" idx="1"/>
          </p:nvPr>
        </p:nvSpPr>
        <p:spPr/>
        <p:txBody>
          <a:bodyPr/>
          <a:p>
            <a:r>
              <a:rPr altLang="en-US" lang="zh-CN"/>
              <a:t>家庭文化对小学生学习态度的影响</a:t>
            </a:r>
            <a:endParaRPr altLang="en-US" lang="zh-CN"/>
          </a:p>
        </p:txBody>
      </p:sp>
      <p:sp>
        <p:nvSpPr>
          <p:cNvPr id="104954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家庭文化对小学生学习目标的影响主要表现在家庭教育和父母的期望上，父母的教育理念和期望可以帮助孩子树立正确的学习目标。</a:t>
            </a:r>
            <a:endParaRPr altLang="zh-CN" dirty="0" lang="en-US">
              <a:solidFill>
                <a:schemeClr val="dk1">
                  <a:lumMod val="80000"/>
                  <a:lumOff val="20000"/>
                </a:schemeClr>
              </a:solidFill>
              <a:latin typeface="+mn-ea"/>
              <a:sym typeface="+mn-ea"/>
            </a:endParaRPr>
          </a:p>
        </p:txBody>
      </p:sp>
      <p:sp>
        <p:nvSpPr>
          <p:cNvPr id="104955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家庭文化对小学生学习态度的影响是多方面的，包括学习动力、学习目标和学习方法等方面。</a:t>
            </a:r>
            <a:endParaRPr altLang="en-US" dirty="0" lang="zh-CN">
              <a:solidFill>
                <a:schemeClr val="dk1">
                  <a:lumMod val="80000"/>
                  <a:lumOff val="20000"/>
                </a:schemeClr>
              </a:solidFill>
              <a:latin typeface="+mn-ea"/>
              <a:sym typeface="+mn-ea"/>
            </a:endParaRPr>
          </a:p>
        </p:txBody>
      </p:sp>
      <p:sp>
        <p:nvSpPr>
          <p:cNvPr id="104956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家庭文化对小学生学习动力的影响主要体现在家庭氛围和父母的教育方式上，良好的家庭氛围和积极的鼓励可以激发孩子的学习动力。</a:t>
            </a:r>
            <a:endParaRPr altLang="en-US" dirty="0" lang="zh-CN">
              <a:solidFill>
                <a:schemeClr val="dk1">
                  <a:lumMod val="80000"/>
                  <a:lumOff val="20000"/>
                </a:schemeClr>
              </a:solidFill>
              <a:latin typeface="+mn-ea"/>
              <a:sym typeface="+mn-ea"/>
            </a:endParaRPr>
          </a:p>
        </p:txBody>
      </p:sp>
      <p:sp>
        <p:nvSpPr>
          <p:cNvPr id="104957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家庭文化对小学生学习方法的影响则体现在家庭教育和孩子的自主性上，良好的家庭教育可以帮助孩子形成良好的学习习惯和高效的学习方法。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16" name="标题 2"/>
          <p:cNvSpPr>
            <a:spLocks noGrp="1"/>
          </p:cNvSpPr>
          <p:nvPr>
            <p:ph type="title" idx="1"/>
          </p:nvPr>
        </p:nvSpPr>
        <p:spPr/>
        <p:txBody>
          <a:bodyPr/>
          <a:p>
            <a:r>
              <a:rPr altLang="en-US" lang="zh-CN"/>
              <a:t>家庭文化对小学生心理健康的影响</a:t>
            </a:r>
            <a:endParaRPr altLang="en-US" lang="zh-CN"/>
          </a:p>
        </p:txBody>
      </p:sp>
      <p:sp>
        <p:nvSpPr>
          <p:cNvPr id="104961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2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家庭氛围：和谐、亲密的关系对小学生的心理健康发展至关重要</a:t>
            </a:r>
            <a:endParaRPr altLang="en-US" dirty="0" sz="2000" lang="zh-CN" spc="200">
              <a:solidFill>
                <a:schemeClr val="tx1">
                  <a:lumMod val="85000"/>
                  <a:lumOff val="15000"/>
                </a:schemeClr>
              </a:solidFill>
              <a:latin typeface="+mn-ea"/>
              <a:sym typeface="+mn-ea"/>
            </a:endParaRPr>
          </a:p>
        </p:txBody>
      </p:sp>
      <p:sp>
        <p:nvSpPr>
          <p:cNvPr id="104962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家庭教育方式：鼓励、支持与理解有助于培养小学生的自信心和安全感</a:t>
            </a:r>
            <a:endParaRPr altLang="en-US" dirty="0" sz="2000" lang="zh-CN" spc="200">
              <a:solidFill>
                <a:schemeClr val="tx1">
                  <a:lumMod val="85000"/>
                  <a:lumOff val="15000"/>
                </a:schemeClr>
              </a:solidFill>
              <a:latin typeface="+mn-ea"/>
              <a:sym typeface="+mn-ea"/>
            </a:endParaRPr>
          </a:p>
        </p:txBody>
      </p:sp>
      <p:sp>
        <p:nvSpPr>
          <p:cNvPr id="104963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家庭文化价值观：积极向上的价值观有助于小学生形成正确的道德观念和行为习惯</a:t>
            </a:r>
            <a:endParaRPr altLang="en-US" dirty="0" sz="2000" lang="zh-CN" spc="200">
              <a:solidFill>
                <a:schemeClr val="tx1">
                  <a:lumMod val="85000"/>
                  <a:lumOff val="15000"/>
                </a:schemeClr>
              </a:solidFill>
              <a:latin typeface="+mn-ea"/>
              <a:sym typeface="+mn-ea"/>
            </a:endParaRPr>
          </a:p>
        </p:txBody>
      </p:sp>
      <p:sp>
        <p:nvSpPr>
          <p:cNvPr id="104963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家庭经济条件：适中的经济条件有利于小学生心理健康的成长</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0" name="标题 2"/>
          <p:cNvSpPr>
            <a:spLocks noGrp="1"/>
          </p:cNvSpPr>
          <p:nvPr>
            <p:ph type="title" idx="1"/>
          </p:nvPr>
        </p:nvSpPr>
        <p:spPr/>
        <p:txBody>
          <a:bodyPr/>
          <a:p>
            <a:r>
              <a:rPr altLang="en-US" lang="zh-CN"/>
              <a:t>家庭文化对小学教育的影响的应对策略</a:t>
            </a:r>
            <a:endParaRPr altLang="en-US" lang="zh-CN"/>
          </a:p>
        </p:txBody>
      </p:sp>
      <p:sp>
        <p:nvSpPr>
          <p:cNvPr id="104968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8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家长参与：加强家长与学校的沟通与合作，共同关注孩子的教育问题</a:t>
            </a:r>
            <a:endParaRPr altLang="en-US" dirty="0" sz="2000" lang="zh-CN" spc="200">
              <a:solidFill>
                <a:schemeClr val="tx1">
                  <a:lumMod val="85000"/>
                  <a:lumOff val="15000"/>
                </a:schemeClr>
              </a:solidFill>
              <a:latin typeface="+mn-ea"/>
              <a:sym typeface="+mn-ea"/>
            </a:endParaRPr>
          </a:p>
        </p:txBody>
      </p:sp>
      <p:sp>
        <p:nvSpPr>
          <p:cNvPr id="104968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家庭教育：家长应积极引导孩子树立正确的价值观和学习态度</a:t>
            </a:r>
            <a:endParaRPr altLang="en-US" dirty="0" sz="2000" lang="zh-CN" spc="200">
              <a:solidFill>
                <a:schemeClr val="tx1">
                  <a:lumMod val="85000"/>
                  <a:lumOff val="15000"/>
                </a:schemeClr>
              </a:solidFill>
              <a:latin typeface="+mn-ea"/>
              <a:sym typeface="+mn-ea"/>
            </a:endParaRPr>
          </a:p>
        </p:txBody>
      </p:sp>
      <p:sp>
        <p:nvSpPr>
          <p:cNvPr id="104969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学校教育：学校应注重培养学生的综合素质，关注学生的个性发展</a:t>
            </a:r>
            <a:endParaRPr altLang="en-US" dirty="0" sz="2000" lang="zh-CN" spc="200">
              <a:solidFill>
                <a:schemeClr val="tx1">
                  <a:lumMod val="85000"/>
                  <a:lumOff val="15000"/>
                </a:schemeClr>
              </a:solidFill>
              <a:latin typeface="+mn-ea"/>
              <a:sym typeface="+mn-ea"/>
            </a:endParaRPr>
          </a:p>
        </p:txBody>
      </p:sp>
      <p:sp>
        <p:nvSpPr>
          <p:cNvPr id="104970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社会支持：政府和社会应加大对小学教育的投入和支持力度</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85" name=""/>
        <p:cNvGrpSpPr/>
        <p:nvPr/>
      </p:nvGrpSpPr>
      <p:grpSpPr>
        <a:xfrm>
          <a:off x="0" y="0"/>
          <a:ext cx="0" cy="0"/>
          <a:chOff x="0" y="0"/>
          <a:chExt cx="0" cy="0"/>
        </a:xfrm>
      </p:grpSpPr>
      <p:sp>
        <p:nvSpPr>
          <p:cNvPr id="1049744" name="文本占位符 4"/>
          <p:cNvSpPr>
            <a:spLocks noGrp="1"/>
          </p:cNvSpPr>
          <p:nvPr>
            <p:ph type="body" idx="2"/>
            <p:custDataLst>
              <p:tags r:id="rId1"/>
            </p:custDataLst>
          </p:nvPr>
        </p:nvSpPr>
        <p:spPr/>
        <p:txBody>
          <a:bodyPr/>
          <a:p>
            <a:r>
              <a:rPr altLang="en-US" lang="zh-CN"/>
              <a:t>Part Four</a:t>
            </a:r>
            <a:endParaRPr altLang="en-US" lang="zh-CN"/>
          </a:p>
        </p:txBody>
      </p:sp>
      <p:sp>
        <p:nvSpPr>
          <p:cNvPr id="1049746" name="标题 5"/>
          <p:cNvSpPr>
            <a:spLocks noGrp="1"/>
          </p:cNvSpPr>
          <p:nvPr>
            <p:ph type="title" idx="1"/>
            <p:custDataLst>
              <p:tags r:id="rId2"/>
            </p:custDataLst>
          </p:nvPr>
        </p:nvSpPr>
        <p:spPr/>
        <p:txBody>
          <a:bodyPr>
            <a:normAutofit fontScale="90000"/>
          </a:bodyPr>
          <a:p>
            <a:r>
              <a:rPr altLang="en-US" lang="zh-CN"/>
              <a:t>教育政策在小学教育中的实施与影响</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2" name="标题 2"/>
          <p:cNvSpPr>
            <a:spLocks noGrp="1"/>
          </p:cNvSpPr>
          <p:nvPr>
            <p:ph type="title" idx="1"/>
          </p:nvPr>
        </p:nvSpPr>
        <p:spPr/>
        <p:txBody>
          <a:bodyPr/>
          <a:p>
            <a:r>
              <a:rPr altLang="en-US" lang="zh-CN"/>
              <a:t>教育政策在小学教育中的地位和作用</a:t>
            </a:r>
            <a:endParaRPr altLang="en-US" lang="zh-CN"/>
          </a:p>
        </p:txBody>
      </p:sp>
      <p:sp>
        <p:nvSpPr>
          <p:cNvPr id="1049784" name="文本框 5"/>
          <p:cNvSpPr txBox="1"/>
          <p:nvPr>
            <p:custDataLst>
              <p:tags r:id="rId1"/>
            </p:custDataLst>
          </p:nvPr>
        </p:nvSpPr>
        <p:spPr>
          <a:xfrm>
            <a:off x="3358489" y="2679401"/>
            <a:ext cx="5469023" cy="359703"/>
          </a:xfrm>
          <a:prstGeom prst="rect"/>
          <a:noFill/>
        </p:spPr>
        <p:txBody>
          <a:bodyPr anchor="b" anchorCtr="0" bIns="0" lIns="0" rtlCol="0" wrap="square">
            <a:normAutofit fontScale="86364"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786" name="正文"/>
          <p:cNvSpPr txBox="1"/>
          <p:nvPr>
            <p:custDataLst>
              <p:tags r:id="rId2"/>
            </p:custDataLst>
          </p:nvPr>
        </p:nvSpPr>
        <p:spPr>
          <a:xfrm>
            <a:off x="3358489" y="3067855"/>
            <a:ext cx="5469023" cy="66446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教育政策对小学教育的影响：通过制定相关政策，影响小学教育的课程设置、教学方法、评价标准等方面，促进小学教育的改革和发展。</a:t>
            </a:r>
            <a:endParaRPr altLang="en-US" dirty="0" sz="1200" lang="zh-CN" spc="150">
              <a:solidFill>
                <a:schemeClr val="tx1">
                  <a:lumMod val="65000"/>
                  <a:lumOff val="35000"/>
                </a:schemeClr>
              </a:solidFill>
              <a:latin typeface="+mn-ea"/>
              <a:sym typeface="+mn-ea"/>
            </a:endParaRPr>
          </a:p>
        </p:txBody>
      </p:sp>
      <p:sp>
        <p:nvSpPr>
          <p:cNvPr id="1049788" name="文本框 7"/>
          <p:cNvSpPr txBox="1"/>
          <p:nvPr>
            <p:custDataLst>
              <p:tags r:id="rId3"/>
            </p:custDataLst>
          </p:nvPr>
        </p:nvSpPr>
        <p:spPr>
          <a:xfrm>
            <a:off x="3358489" y="1490400"/>
            <a:ext cx="5469662" cy="350120"/>
          </a:xfrm>
          <a:prstGeom prst="rect"/>
          <a:noFill/>
        </p:spPr>
        <p:txBody>
          <a:bodyPr anchor="b" anchorCtr="0" bIns="0" lIns="0" rtlCol="0" wrap="square">
            <a:normAutofit fontScale="90909" lnSpcReduction="2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790" name="正文"/>
          <p:cNvSpPr txBox="1"/>
          <p:nvPr>
            <p:custDataLst>
              <p:tags r:id="rId4"/>
            </p:custDataLst>
          </p:nvPr>
        </p:nvSpPr>
        <p:spPr>
          <a:xfrm>
            <a:off x="3358489" y="1862881"/>
            <a:ext cx="5469023" cy="64657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制定教育政策的目的：规范和指导小学教育的发展，确保小学教育的质量和效果。</a:t>
            </a:r>
            <a:endParaRPr altLang="en-US" dirty="0" sz="1200" lang="zh-CN" spc="150">
              <a:solidFill>
                <a:schemeClr val="tx1">
                  <a:lumMod val="65000"/>
                  <a:lumOff val="35000"/>
                </a:schemeClr>
              </a:solidFill>
              <a:latin typeface="+mn-ea"/>
              <a:sym typeface="+mn-ea"/>
            </a:endParaRPr>
          </a:p>
        </p:txBody>
      </p:sp>
      <p:sp>
        <p:nvSpPr>
          <p:cNvPr id="1049792" name="文本框 12"/>
          <p:cNvSpPr txBox="1"/>
          <p:nvPr>
            <p:custDataLst>
              <p:tags r:id="rId5"/>
            </p:custDataLst>
          </p:nvPr>
        </p:nvSpPr>
        <p:spPr>
          <a:xfrm>
            <a:off x="3358489" y="3902265"/>
            <a:ext cx="5469023" cy="372481"/>
          </a:xfrm>
          <a:prstGeom prst="rect"/>
          <a:noFill/>
        </p:spPr>
        <p:txBody>
          <a:bodyPr anchor="b" anchorCtr="0" bIns="0" lIns="0" rtlCol="0" wrap="square">
            <a:normAutofit fontScale="90909"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794" name="正文"/>
          <p:cNvSpPr txBox="1"/>
          <p:nvPr>
            <p:custDataLst>
              <p:tags r:id="rId6"/>
            </p:custDataLst>
          </p:nvPr>
        </p:nvSpPr>
        <p:spPr>
          <a:xfrm>
            <a:off x="3358489" y="4303497"/>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教育政策在小学教育中的实施方式：通过各级教育行政部门和小学学校的具体实施，将政策转化为实际的教学行动，实现小学教育的目标。</a:t>
            </a:r>
            <a:endParaRPr altLang="en-US" dirty="0" sz="1200" lang="zh-CN" spc="150">
              <a:solidFill>
                <a:schemeClr val="tx1">
                  <a:lumMod val="65000"/>
                  <a:lumOff val="35000"/>
                </a:schemeClr>
              </a:solidFill>
              <a:latin typeface="+mn-ea"/>
              <a:sym typeface="+mn-ea"/>
            </a:endParaRPr>
          </a:p>
        </p:txBody>
      </p:sp>
      <p:sp>
        <p:nvSpPr>
          <p:cNvPr id="1049796" name="文本框 15"/>
          <p:cNvSpPr txBox="1"/>
          <p:nvPr>
            <p:custDataLst>
              <p:tags r:id="rId7"/>
            </p:custDataLst>
          </p:nvPr>
        </p:nvSpPr>
        <p:spPr>
          <a:xfrm>
            <a:off x="3358489" y="5160907"/>
            <a:ext cx="5469023" cy="372481"/>
          </a:xfrm>
          <a:prstGeom prst="rect"/>
          <a:noFill/>
        </p:spPr>
        <p:txBody>
          <a:bodyPr anchor="b" anchorCtr="0" bIns="0" lIns="0" rtlCol="0" wrap="square">
            <a:normAutofit fontScale="90909"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798" name="正文"/>
          <p:cNvSpPr txBox="1"/>
          <p:nvPr>
            <p:custDataLst>
              <p:tags r:id="rId8"/>
            </p:custDataLst>
          </p:nvPr>
        </p:nvSpPr>
        <p:spPr>
          <a:xfrm>
            <a:off x="3358489" y="5562139"/>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教育政策在小学教育中的地位：作为小学教育的重要组成部分，对小学教育的质量和效果产生深远的影响。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38" name="标题 2"/>
          <p:cNvSpPr>
            <a:spLocks noGrp="1"/>
          </p:cNvSpPr>
          <p:nvPr>
            <p:ph type="title" idx="1"/>
          </p:nvPr>
        </p:nvSpPr>
        <p:spPr/>
        <p:txBody>
          <a:bodyPr/>
          <a:p>
            <a:r>
              <a:rPr altLang="en-US" lang="zh-CN"/>
              <a:t>教育政策对小学教育的推动和引导</a:t>
            </a:r>
            <a:endParaRPr altLang="en-US" lang="zh-CN"/>
          </a:p>
        </p:txBody>
      </p:sp>
      <p:sp>
        <p:nvSpPr>
          <p:cNvPr id="10498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促进教育公平：教育政策旨在保障所有小学生都能获得优质的教育资源，缩小城乡教育差距。</a:t>
            </a:r>
            <a:endParaRPr altLang="en-US" dirty="0" sz="2000" lang="zh-CN" spc="150">
              <a:solidFill>
                <a:schemeClr val="tx1">
                  <a:lumMod val="75000"/>
                  <a:lumOff val="25000"/>
                </a:schemeClr>
              </a:solidFill>
              <a:latin typeface="+mn-ea"/>
              <a:sym typeface="+mn-ea"/>
            </a:endParaRPr>
          </a:p>
        </p:txBody>
      </p:sp>
      <p:sp>
        <p:nvSpPr>
          <p:cNvPr id="10498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提高教育质量：教育政策强调小学教育的全面性和基础性，注重培养学生的综合素质和社会适应能力。</a:t>
            </a:r>
            <a:endParaRPr altLang="en-US" dirty="0" sz="2000" lang="zh-CN" spc="150">
              <a:solidFill>
                <a:schemeClr val="tx1">
                  <a:lumMod val="75000"/>
                  <a:lumOff val="25000"/>
                </a:schemeClr>
              </a:solidFill>
              <a:latin typeface="+mn-ea"/>
              <a:sym typeface="+mn-ea"/>
            </a:endParaRPr>
          </a:p>
        </p:txBody>
      </p:sp>
      <p:sp>
        <p:nvSpPr>
          <p:cNvPr id="10498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引导教学改革：教育政策对小学课程设置、教学方式和评价方式进行规范和指导，推动小学教育的创新和改革。</a:t>
            </a:r>
            <a:endParaRPr altLang="en-US" dirty="0" sz="2000" lang="zh-CN" spc="150">
              <a:solidFill>
                <a:schemeClr val="tx1">
                  <a:lumMod val="75000"/>
                  <a:lumOff val="25000"/>
                </a:schemeClr>
              </a:solidFill>
              <a:latin typeface="+mn-ea"/>
              <a:sym typeface="+mn-ea"/>
            </a:endParaRPr>
          </a:p>
        </p:txBody>
      </p:sp>
      <p:sp>
        <p:nvSpPr>
          <p:cNvPr id="10498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加强师资队伍建设：教育政策重视小学教师的专业发展和师德师风建设，提高小学教师的整体素质和教育水平。</a:t>
            </a:r>
            <a:endParaRPr altLang="en-US" dirty="0" sz="2000" lang="zh-CN" spc="150">
              <a:solidFill>
                <a:schemeClr val="tx1">
                  <a:lumMod val="75000"/>
                  <a:lumOff val="25000"/>
                </a:schemeClr>
              </a:solidFill>
              <a:latin typeface="+mn-ea"/>
              <a:sym typeface="+mn-ea"/>
            </a:endParaRPr>
          </a:p>
        </p:txBody>
      </p:sp>
      <p:sp>
        <p:nvSpPr>
          <p:cNvPr id="10498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2" name="标题 2"/>
          <p:cNvSpPr>
            <a:spLocks noGrp="1"/>
          </p:cNvSpPr>
          <p:nvPr>
            <p:ph type="title" idx="1"/>
          </p:nvPr>
        </p:nvSpPr>
        <p:spPr/>
        <p:txBody>
          <a:bodyPr/>
          <a:p>
            <a:r>
              <a:rPr altLang="en-US" lang="zh-CN"/>
              <a:t>教育政策在小学教育中的实施效果与挑战</a:t>
            </a:r>
            <a:endParaRPr altLang="en-US" lang="zh-CN"/>
          </a:p>
        </p:txBody>
      </p:sp>
      <p:sp>
        <p:nvSpPr>
          <p:cNvPr id="104990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0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0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挑战：教师和学校管理者的素质和能力要求</a:t>
            </a:r>
            <a:endParaRPr altLang="en-US" dirty="0" sz="1200" lang="zh-CN" spc="150">
              <a:solidFill>
                <a:srgbClr val="FFFFFF"/>
              </a:solidFill>
              <a:latin typeface="+mn-ea"/>
              <a:sym typeface="+mn-ea"/>
            </a:endParaRPr>
          </a:p>
        </p:txBody>
      </p:sp>
      <p:sp>
        <p:nvSpPr>
          <p:cNvPr id="104991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挑战：政策执行过程中的资源分配问题</a:t>
            </a:r>
            <a:endParaRPr altLang="en-US" dirty="0" sz="1200" lang="zh-CN" spc="150">
              <a:solidFill>
                <a:schemeClr val="tx1">
                  <a:lumMod val="65000"/>
                  <a:lumOff val="35000"/>
                </a:schemeClr>
              </a:solidFill>
              <a:latin typeface="+mn-ea"/>
              <a:sym typeface="+mn-ea"/>
            </a:endParaRPr>
          </a:p>
        </p:txBody>
      </p:sp>
      <p:sp>
        <p:nvSpPr>
          <p:cNvPr id="104992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实施效果：促进了学生的学习成绩和全面发展</a:t>
            </a:r>
            <a:endParaRPr altLang="en-US" dirty="0" sz="1200" lang="zh-CN" spc="150">
              <a:solidFill>
                <a:srgbClr val="FFFFFF"/>
              </a:solidFill>
              <a:latin typeface="+mn-ea"/>
              <a:sym typeface="+mn-ea"/>
            </a:endParaRPr>
          </a:p>
        </p:txBody>
      </p:sp>
      <p:sp>
        <p:nvSpPr>
          <p:cNvPr id="104992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实施效果：提高了小学教育的质量和公平性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0" name="标题 2"/>
          <p:cNvSpPr>
            <a:spLocks noGrp="1"/>
          </p:cNvSpPr>
          <p:nvPr>
            <p:ph type="title" idx="1"/>
          </p:nvPr>
        </p:nvSpPr>
        <p:spPr/>
        <p:txBody>
          <a:bodyPr/>
          <a:p>
            <a:r>
              <a:rPr altLang="en-US" lang="zh-CN"/>
              <a:t>教育政策在小学教育中的未来展望</a:t>
            </a:r>
            <a:endParaRPr altLang="en-US" lang="zh-CN"/>
          </a:p>
        </p:txBody>
      </p:sp>
      <p:sp>
        <p:nvSpPr>
          <p:cNvPr id="104997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7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政策制定者将更加注重学生的个性化发展，提供更多元化的教育选择。</a:t>
            </a:r>
            <a:endParaRPr altLang="en-US" dirty="0" sz="2000" lang="zh-CN" spc="200">
              <a:solidFill>
                <a:schemeClr val="tx1">
                  <a:lumMod val="85000"/>
                  <a:lumOff val="15000"/>
                </a:schemeClr>
              </a:solidFill>
              <a:latin typeface="+mn-ea"/>
              <a:sym typeface="+mn-ea"/>
            </a:endParaRPr>
          </a:p>
        </p:txBody>
      </p:sp>
      <p:sp>
        <p:nvSpPr>
          <p:cNvPr id="104997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8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8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随着科技的发展，教育政策将更加注重培养学生的创新能力和实践能力。</a:t>
            </a:r>
            <a:endParaRPr altLang="en-US" dirty="0" sz="2000" lang="zh-CN" spc="200">
              <a:solidFill>
                <a:schemeClr val="tx1">
                  <a:lumMod val="85000"/>
                  <a:lumOff val="15000"/>
                </a:schemeClr>
              </a:solidFill>
              <a:latin typeface="+mn-ea"/>
              <a:sym typeface="+mn-ea"/>
            </a:endParaRPr>
          </a:p>
        </p:txBody>
      </p:sp>
      <p:sp>
        <p:nvSpPr>
          <p:cNvPr id="104998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8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8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教育政策将更加注重学生的心理健康和情感教育，促进学生全面健康成长。</a:t>
            </a:r>
            <a:endParaRPr altLang="en-US" dirty="0" sz="2000" lang="zh-CN" spc="200">
              <a:solidFill>
                <a:schemeClr val="tx1">
                  <a:lumMod val="85000"/>
                  <a:lumOff val="15000"/>
                </a:schemeClr>
              </a:solidFill>
              <a:latin typeface="+mn-ea"/>
              <a:sym typeface="+mn-ea"/>
            </a:endParaRPr>
          </a:p>
        </p:txBody>
      </p:sp>
      <p:sp>
        <p:nvSpPr>
          <p:cNvPr id="104999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9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9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教育政策将更加注重与家庭、社区的合作，形成教育合力，提高教育质量。</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25" name=""/>
        <p:cNvGrpSpPr/>
        <p:nvPr/>
      </p:nvGrpSpPr>
      <p:grpSpPr>
        <a:xfrm>
          <a:off x="0" y="0"/>
          <a:ext cx="0" cy="0"/>
          <a:chOff x="0" y="0"/>
          <a:chExt cx="0" cy="0"/>
        </a:xfrm>
      </p:grpSpPr>
      <p:sp>
        <p:nvSpPr>
          <p:cNvPr id="1050034" name="文本占位符 4"/>
          <p:cNvSpPr>
            <a:spLocks noGrp="1"/>
          </p:cNvSpPr>
          <p:nvPr>
            <p:ph type="body" idx="2"/>
            <p:custDataLst>
              <p:tags r:id="rId1"/>
            </p:custDataLst>
          </p:nvPr>
        </p:nvSpPr>
        <p:spPr/>
        <p:txBody>
          <a:bodyPr/>
          <a:p>
            <a:r>
              <a:rPr altLang="en-US" lang="zh-CN"/>
              <a:t>Part Five</a:t>
            </a:r>
            <a:endParaRPr altLang="en-US" lang="zh-CN"/>
          </a:p>
        </p:txBody>
      </p:sp>
      <p:sp>
        <p:nvSpPr>
          <p:cNvPr id="1050036" name="标题 5"/>
          <p:cNvSpPr>
            <a:spLocks noGrp="1"/>
          </p:cNvSpPr>
          <p:nvPr>
            <p:ph type="title" idx="1"/>
            <p:custDataLst>
              <p:tags r:id="rId2"/>
            </p:custDataLst>
          </p:nvPr>
        </p:nvSpPr>
        <p:spPr/>
        <p:txBody>
          <a:bodyPr>
            <a:normAutofit fontScale="90000"/>
          </a:bodyPr>
          <a:p>
            <a:r>
              <a:rPr altLang="en-US" lang="zh-CN"/>
              <a:t>社会文化因素对小学教育的影响与应对策略</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72" name="标题 2"/>
          <p:cNvSpPr>
            <a:spLocks noGrp="1"/>
          </p:cNvSpPr>
          <p:nvPr>
            <p:ph type="title" idx="1"/>
          </p:nvPr>
        </p:nvSpPr>
        <p:spPr/>
        <p:txBody>
          <a:bodyPr/>
          <a:p>
            <a:r>
              <a:rPr altLang="en-US" lang="zh-CN"/>
              <a:t>社会文化因素对小学教育的挑战与机遇</a:t>
            </a:r>
            <a:endParaRPr altLang="en-US" lang="zh-CN"/>
          </a:p>
        </p:txBody>
      </p:sp>
      <p:sp>
        <p:nvSpPr>
          <p:cNvPr id="105007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挑战：传统观念影响、应试教育压力、网络信息冲击</a:t>
            </a:r>
            <a:endParaRPr altLang="en-US" dirty="0" sz="2000" lang="zh-CN" spc="150">
              <a:solidFill>
                <a:schemeClr val="tx1">
                  <a:lumMod val="85000"/>
                  <a:lumOff val="15000"/>
                </a:schemeClr>
              </a:solidFill>
              <a:latin typeface="+mn-ea"/>
              <a:sym typeface="+mn-ea"/>
            </a:endParaRPr>
          </a:p>
        </p:txBody>
      </p:sp>
      <p:sp>
        <p:nvSpPr>
          <p:cNvPr id="105008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机遇：多元化教育资源、创新教育模式、国际交流合作</a:t>
            </a:r>
            <a:endParaRPr altLang="en-US" dirty="0" sz="2000" lang="zh-CN" spc="150">
              <a:solidFill>
                <a:schemeClr val="tx1">
                  <a:lumMod val="85000"/>
                  <a:lumOff val="15000"/>
                </a:schemeClr>
              </a:solidFill>
              <a:latin typeface="+mn-ea"/>
              <a:sym typeface="+mn-ea"/>
            </a:endParaRPr>
          </a:p>
        </p:txBody>
      </p:sp>
      <p:sp>
        <p:nvSpPr>
          <p:cNvPr id="105008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应对策略：加强家庭教育指导、推进素质教育改革、提高教师素质</a:t>
            </a:r>
            <a:endParaRPr altLang="en-US" dirty="0" sz="2000" lang="zh-CN" spc="150">
              <a:solidFill>
                <a:schemeClr val="tx1">
                  <a:lumMod val="85000"/>
                  <a:lumOff val="15000"/>
                </a:schemeClr>
              </a:solidFill>
              <a:latin typeface="+mn-ea"/>
              <a:sym typeface="+mn-ea"/>
            </a:endParaRPr>
          </a:p>
        </p:txBody>
      </p:sp>
      <p:sp>
        <p:nvSpPr>
          <p:cNvPr id="105009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案例分析：成功应对社会文化因素的小学教育实践</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36" name="标题 2"/>
          <p:cNvSpPr>
            <a:spLocks noGrp="1"/>
          </p:cNvSpPr>
          <p:nvPr>
            <p:ph type="title" idx="1"/>
          </p:nvPr>
        </p:nvSpPr>
        <p:spPr/>
        <p:txBody>
          <a:bodyPr/>
          <a:p>
            <a:r>
              <a:rPr altLang="en-US" lang="zh-CN"/>
              <a:t>应对社会文化因素影响的策略与措施</a:t>
            </a:r>
            <a:endParaRPr altLang="en-US" lang="zh-CN"/>
          </a:p>
        </p:txBody>
      </p:sp>
      <p:sp>
        <p:nvSpPr>
          <p:cNvPr id="1050138" name="圆角矩形 30"/>
          <p:cNvSpPr/>
          <p:nvPr>
            <p:custDataLst>
              <p:tags r:id="rId1"/>
            </p:custDataLst>
          </p:nvPr>
        </p:nvSpPr>
        <p:spPr>
          <a:xfrm>
            <a:off x="2398368" y="149040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140" name="圆角矩形 65"/>
          <p:cNvSpPr/>
          <p:nvPr>
            <p:custDataLst>
              <p:tags r:id="rId2"/>
            </p:custDataLst>
          </p:nvPr>
        </p:nvSpPr>
        <p:spPr>
          <a:xfrm>
            <a:off x="2398368" y="271284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142" name="圆角矩形 72"/>
          <p:cNvSpPr/>
          <p:nvPr>
            <p:custDataLst>
              <p:tags r:id="rId3"/>
            </p:custDataLst>
          </p:nvPr>
        </p:nvSpPr>
        <p:spPr>
          <a:xfrm>
            <a:off x="2398368" y="39352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144" name="圆角矩形 78"/>
          <p:cNvSpPr/>
          <p:nvPr>
            <p:custDataLst>
              <p:tags r:id="rId4"/>
            </p:custDataLst>
          </p:nvPr>
        </p:nvSpPr>
        <p:spPr>
          <a:xfrm>
            <a:off x="2398368" y="515773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146" name="圆角矩形 35"/>
          <p:cNvSpPr/>
          <p:nvPr>
            <p:custDataLst>
              <p:tags r:id="rId5"/>
            </p:custDataLst>
          </p:nvPr>
        </p:nvSpPr>
        <p:spPr>
          <a:xfrm>
            <a:off x="2008838" y="169623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148" name="圆角矩形 35"/>
          <p:cNvSpPr/>
          <p:nvPr>
            <p:custDataLst>
              <p:tags r:id="rId6"/>
            </p:custDataLst>
          </p:nvPr>
        </p:nvSpPr>
        <p:spPr>
          <a:xfrm>
            <a:off x="2008838" y="536356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150" name="圆角矩形 35"/>
          <p:cNvSpPr/>
          <p:nvPr>
            <p:custDataLst>
              <p:tags r:id="rId7"/>
            </p:custDataLst>
          </p:nvPr>
        </p:nvSpPr>
        <p:spPr>
          <a:xfrm>
            <a:off x="2008838" y="414112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152" name="圆角矩形 35"/>
          <p:cNvSpPr/>
          <p:nvPr>
            <p:custDataLst>
              <p:tags r:id="rId8"/>
            </p:custDataLst>
          </p:nvPr>
        </p:nvSpPr>
        <p:spPr>
          <a:xfrm>
            <a:off x="2008838" y="291867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154" name="文本框 4"/>
          <p:cNvSpPr txBox="1"/>
          <p:nvPr>
            <p:custDataLst>
              <p:tags r:id="rId9"/>
            </p:custDataLst>
          </p:nvPr>
        </p:nvSpPr>
        <p:spPr>
          <a:xfrm>
            <a:off x="4324623" y="154499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调整课程设置：根据社会文化因素的变化，适时调整课程设置，以适应学生的需求。</a:t>
            </a:r>
            <a:endParaRPr altLang="en-US" dirty="0" sz="1400" lang="zh-CN">
              <a:solidFill>
                <a:schemeClr val="tx1">
                  <a:lumMod val="65000"/>
                  <a:lumOff val="35000"/>
                </a:schemeClr>
              </a:solidFill>
              <a:effectLst/>
              <a:latin typeface="+mn-ea"/>
              <a:cs typeface="mn-cs"/>
              <a:sym typeface="+mn-ea"/>
            </a:endParaRPr>
          </a:p>
        </p:txBody>
      </p:sp>
      <p:sp>
        <p:nvSpPr>
          <p:cNvPr id="1050156" name="文本框 5"/>
          <p:cNvSpPr txBox="1"/>
          <p:nvPr>
            <p:custDataLst>
              <p:tags r:id="rId10"/>
            </p:custDataLst>
          </p:nvPr>
        </p:nvSpPr>
        <p:spPr>
          <a:xfrm>
            <a:off x="4324623" y="276743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加强家庭教育：家长应积极参与孩子的教育，引导孩子正确认识社会文化因素对教育的影响。</a:t>
            </a:r>
            <a:endParaRPr altLang="en-US" dirty="0" sz="1400" lang="zh-CN">
              <a:solidFill>
                <a:schemeClr val="tx1">
                  <a:lumMod val="65000"/>
                  <a:lumOff val="35000"/>
                </a:schemeClr>
              </a:solidFill>
              <a:effectLst/>
              <a:latin typeface="+mn-ea"/>
              <a:cs typeface="mn-cs"/>
              <a:sym typeface="+mn-ea"/>
            </a:endParaRPr>
          </a:p>
        </p:txBody>
      </p:sp>
      <p:sp>
        <p:nvSpPr>
          <p:cNvPr id="1050158" name="文本框 6"/>
          <p:cNvSpPr txBox="1"/>
          <p:nvPr>
            <p:custDataLst>
              <p:tags r:id="rId11"/>
            </p:custDataLst>
          </p:nvPr>
        </p:nvSpPr>
        <p:spPr>
          <a:xfrm>
            <a:off x="4324623" y="3989884"/>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提升教师素质：教师需要不断更新教育观念，提高自身素质，以更好地应对社会文化因素的变化。</a:t>
            </a:r>
            <a:endParaRPr altLang="en-US" dirty="0" sz="1400" lang="zh-CN">
              <a:solidFill>
                <a:schemeClr val="tx1">
                  <a:lumMod val="65000"/>
                  <a:lumOff val="35000"/>
                </a:schemeClr>
              </a:solidFill>
              <a:effectLst/>
              <a:latin typeface="+mn-ea"/>
              <a:cs typeface="mn-cs"/>
              <a:sym typeface="+mn-ea"/>
            </a:endParaRPr>
          </a:p>
        </p:txBody>
      </p:sp>
      <p:sp>
        <p:nvSpPr>
          <p:cNvPr id="1050160" name="文本框 8"/>
          <p:cNvSpPr txBox="1"/>
          <p:nvPr>
            <p:custDataLst>
              <p:tags r:id="rId12"/>
            </p:custDataLst>
          </p:nvPr>
        </p:nvSpPr>
        <p:spPr>
          <a:xfrm>
            <a:off x="4324623" y="5212329"/>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开展多元文化教育：通过多元文化教育，帮助学生了解不同文化背景下的价值观和思维方式，增强学生的跨文化交流能力。</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00" name="标题 2"/>
          <p:cNvSpPr>
            <a:spLocks noGrp="1"/>
          </p:cNvSpPr>
          <p:nvPr>
            <p:ph type="title" idx="1"/>
          </p:nvPr>
        </p:nvSpPr>
        <p:spPr/>
        <p:txBody>
          <a:bodyPr/>
          <a:p>
            <a:r>
              <a:rPr altLang="en-US" lang="zh-CN"/>
              <a:t>社会文化因素对小学教育影响的未来趋势与展望</a:t>
            </a:r>
            <a:endParaRPr altLang="en-US" lang="zh-CN"/>
          </a:p>
        </p:txBody>
      </p:sp>
      <p:sp>
        <p:nvSpPr>
          <p:cNvPr id="105020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家庭教育观念转变：未来家庭教育观念将更加重视孩子的个性化发展和综合素质教育，对小学教育提出更高要求。</a:t>
            </a:r>
            <a:endParaRPr altLang="zh-CN" dirty="0" lang="en-US">
              <a:solidFill>
                <a:schemeClr val="dk1">
                  <a:lumMod val="80000"/>
                  <a:lumOff val="20000"/>
                </a:schemeClr>
              </a:solidFill>
              <a:latin typeface="+mn-ea"/>
              <a:sym typeface="+mn-ea"/>
            </a:endParaRPr>
          </a:p>
        </p:txBody>
      </p:sp>
      <p:sp>
        <p:nvSpPr>
          <p:cNvPr id="105021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6"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科技发展：人工智能、虚拟现实等技术将更深入地应用于小学教育中，提高教学质量和学生学习兴趣。</a:t>
            </a:r>
            <a:endParaRPr altLang="en-US" dirty="0" lang="zh-CN">
              <a:solidFill>
                <a:schemeClr val="dk1">
                  <a:lumMod val="80000"/>
                  <a:lumOff val="20000"/>
                </a:schemeClr>
              </a:solidFill>
              <a:latin typeface="+mn-ea"/>
              <a:sym typeface="+mn-ea"/>
            </a:endParaRPr>
          </a:p>
        </p:txBody>
      </p:sp>
      <p:sp>
        <p:nvSpPr>
          <p:cNvPr id="105021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全球化影响：随着全球化的加速，小学教育将更加注重跨文化交流和外语能力的培养。</a:t>
            </a:r>
            <a:endParaRPr altLang="en-US" dirty="0" lang="zh-CN">
              <a:solidFill>
                <a:schemeClr val="dk1">
                  <a:lumMod val="80000"/>
                  <a:lumOff val="20000"/>
                </a:schemeClr>
              </a:solidFill>
              <a:latin typeface="+mn-ea"/>
              <a:sym typeface="+mn-ea"/>
            </a:endParaRPr>
          </a:p>
        </p:txBody>
      </p:sp>
      <p:sp>
        <p:nvSpPr>
          <p:cNvPr id="105022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教育资源均衡分配：政府将更加注重教育资源的均衡分配，缩小城乡、地区之间的教育差距，提高小学教育的整体水平。</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72" name="标题 2"/>
          <p:cNvSpPr>
            <a:spLocks noGrp="1"/>
          </p:cNvSpPr>
          <p:nvPr>
            <p:ph type="title" idx="1"/>
          </p:nvPr>
        </p:nvSpPr>
        <p:spPr/>
        <p:txBody>
          <a:bodyPr/>
          <a:p>
            <a:r>
              <a:rPr altLang="en-US" lang="zh-CN"/>
              <a:t>提升小学教育质量与社会文化因素的互动关系</a:t>
            </a:r>
            <a:endParaRPr altLang="en-US" lang="zh-CN"/>
          </a:p>
        </p:txBody>
      </p:sp>
      <p:sp>
        <p:nvSpPr>
          <p:cNvPr id="105027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互动关系：小学教育质量与社会文化因素相互影响、相互促进，提升小学教育质量需要充分考虑社会文化因素的影响，同时通过优质的教育培养具有良好文化素养的学生。</a:t>
            </a:r>
            <a:endParaRPr altLang="zh-CN" dirty="0" lang="en-US">
              <a:solidFill>
                <a:schemeClr val="dk1">
                  <a:lumMod val="80000"/>
                  <a:lumOff val="20000"/>
                </a:schemeClr>
              </a:solidFill>
              <a:latin typeface="+mn-ea"/>
              <a:sym typeface="+mn-ea"/>
            </a:endParaRPr>
          </a:p>
        </p:txBody>
      </p:sp>
      <p:sp>
        <p:nvSpPr>
          <p:cNvPr id="105028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社会文化因素对小学教育的影响：包括家庭背景、社区环境、传统文化观念等，这些因素对小学生的教育期望、学习态度和价值观产生深远影响。</a:t>
            </a:r>
            <a:endParaRPr altLang="en-US" dirty="0" lang="zh-CN">
              <a:solidFill>
                <a:schemeClr val="dk1">
                  <a:lumMod val="80000"/>
                  <a:lumOff val="20000"/>
                </a:schemeClr>
              </a:solidFill>
              <a:latin typeface="+mn-ea"/>
              <a:sym typeface="+mn-ea"/>
            </a:endParaRPr>
          </a:p>
        </p:txBody>
      </p:sp>
      <p:sp>
        <p:nvSpPr>
          <p:cNvPr id="105029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应对策略：通过加强家庭教育指导、营造良好的社区教育环境、引导正确的文化观念等方式，提升小学教育质量。</a:t>
            </a:r>
            <a:endParaRPr altLang="en-US" dirty="0" lang="zh-CN">
              <a:solidFill>
                <a:schemeClr val="dk1">
                  <a:lumMod val="80000"/>
                  <a:lumOff val="20000"/>
                </a:schemeClr>
              </a:solidFill>
              <a:latin typeface="+mn-ea"/>
              <a:sym typeface="+mn-ea"/>
            </a:endParaRPr>
          </a:p>
        </p:txBody>
      </p:sp>
      <p:sp>
        <p:nvSpPr>
          <p:cNvPr id="105029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实践案例：介绍一些成功的实践案例，如家庭教育项目、社区教育计划等，这些案例能够说明社会文化因素与小学教育质量的互动关系，并提供可借鉴的经验。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65" name=""/>
        <p:cNvGrpSpPr/>
        <p:nvPr/>
      </p:nvGrpSpPr>
      <p:grpSpPr>
        <a:xfrm>
          <a:off x="0" y="0"/>
          <a:ext cx="0" cy="0"/>
          <a:chOff x="0" y="0"/>
          <a:chExt cx="0" cy="0"/>
        </a:xfrm>
      </p:grpSpPr>
      <p:sp>
        <p:nvSpPr>
          <p:cNvPr id="1050344" name="标题 2"/>
          <p:cNvSpPr>
            <a:spLocks noGrp="1"/>
          </p:cNvSpPr>
          <p:nvPr>
            <p:ph type="title" idx="2"/>
            <p:custDataLst>
              <p:tags r:id="rId1"/>
            </p:custDataLst>
          </p:nvPr>
        </p:nvSpPr>
        <p:spPr/>
        <p:txBody>
          <a:bodyPr/>
          <a:p>
            <a:r>
              <a:rPr altLang="en-US" lang="zh-CN"/>
              <a:t>感谢观看</a:t>
            </a:r>
            <a:endParaRPr altLang="en-US" lang="zh-CN"/>
          </a:p>
        </p:txBody>
      </p:sp>
      <p:sp>
        <p:nvSpPr>
          <p:cNvPr id="1050346"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5*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5*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5*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5*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5*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5*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SLIDE_ID" val="custom202302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0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6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2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74.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7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3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23.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8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82.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2024-01-03T14:32:33Z</dcterms:created>
  <dcterms:modified xsi:type="dcterms:W3CDTF">2024-01-03T14:32:33Z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cfee99e8e16541afa248502cb496e1db_21</vt:lpwstr>
  </property>
</Properties>
</file>