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8" r:id="rId26"/>
    <p:sldId id="331" r:id="rId27"/>
    <p:sldId id="334" r:id="rId28"/>
    <p:sldId id="337" r:id="rId29"/>
    <p:sldId id="340" r:id="rId30"/>
  </p:sldIdLst>
  <p:sldSz cx="12192000" cy="6858000"/>
  <p:notesSz cx="6858000" cy="9144000"/>
  <p:embeddedFontLst>
    <p:embeddedFont>
      <p:font typeface="微软雅黑" panose="020B0503020204020204" charset="-122"/>
      <p:regular r:id="rId32"/>
    </p:embeddedFont>
  </p:embeddedFontLst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  <a:srgbClr val="7F7F7F"/>
    <a:srgbClr val="2D3A4B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78" d="100"/>
          <a:sy n="78" d="100"/>
        </p:scale>
        <p:origin x="654" y="54"/>
      </p:cViewPr>
      <p:guideLst>
        <p:guide orient="horz" pos="2050"/>
        <p:guide pos="383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handoutMaster" Target="handoutMasters/handoutMaster1.xml" /><Relationship Id="rId30" Type="http://schemas.openxmlformats.org/officeDocument/2006/relationships/slide" Target="slides/slide27.xml" /><Relationship Id="rId31" Type="http://schemas.openxmlformats.org/officeDocument/2006/relationships/tags" Target="tags/tag62.xml" /><Relationship Id="rId32" Type="http://schemas.openxmlformats.org/officeDocument/2006/relationships/font" Target="fonts/font1.fntdata" /><Relationship Id="rId33" Type="http://schemas.openxmlformats.org/officeDocument/2006/relationships/presProps" Target="presProps.xml" /><Relationship Id="rId34" Type="http://schemas.openxmlformats.org/officeDocument/2006/relationships/viewProps" Target="viewProps.xml" /><Relationship Id="rId35" Type="http://schemas.openxmlformats.org/officeDocument/2006/relationships/theme" Target="theme/theme1.xml" /><Relationship Id="rId36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/>
              </a:rPr>
              <a:t/>
            </a:fld>
            <a:endParaRPr lang="zh-CN" altLang="en-US" smtClean="0"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/>
              </a:rPr>
              <a:t/>
            </a:fld>
            <a:endParaRPr lang="zh-CN" altLang="en-US" smtClean="0">
              <a:latin typeface="微软雅黑" panose="020b0503020204020204" charset="-122"/>
              <a:ea typeface="微软雅黑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/>
              </a:defRPr>
            </a:lvl1pPr>
          </a:lstStyle>
          <a:p>
            <a:fld id="{1AC49D05-6128-4D0D-A32A-06A5E73B386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/>
              </a:defRPr>
            </a:lvl1pPr>
          </a:lstStyle>
          <a:p>
            <a:fld id="{5849F42C-2DAE-424C-A4B8-3140182C3E9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25604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zh-CN" altLang="en-US" sz="1600"/>
              <a:t>16</a:t>
            </a:fld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6.xml" /><Relationship Id="rId13" Type="http://schemas.openxmlformats.org/officeDocument/2006/relationships/tags" Target="../tags/tag57.xml" /><Relationship Id="rId14" Type="http://schemas.openxmlformats.org/officeDocument/2006/relationships/tags" Target="../tags/tag58.xml" /><Relationship Id="rId15" Type="http://schemas.openxmlformats.org/officeDocument/2006/relationships/tags" Target="../tags/tag59.xml" /><Relationship Id="rId16" Type="http://schemas.openxmlformats.org/officeDocument/2006/relationships/tags" Target="../tags/tag60.xml" /><Relationship Id="rId17" Type="http://schemas.openxmlformats.org/officeDocument/2006/relationships/tags" Target="../tags/tag61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hyperlink" Target="&#20984;&#36879;&#38236;&#25104;&#20687;&#25928;&#26524;.flv" TargetMode="Externa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Relationship Id="rId3" Type="http://schemas.openxmlformats.org/officeDocument/2006/relationships/hyperlink" Target="&#20984;&#36879;&#38236;&#25104;&#20687;&#35268;&#24459;.wmv" TargetMode="Externa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emf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emf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emf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emf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1.emf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文本框 4"/>
          <p:cNvSpPr txBox="1"/>
          <p:nvPr/>
        </p:nvSpPr>
        <p:spPr>
          <a:xfrm>
            <a:off x="2753784" y="1403351"/>
            <a:ext cx="9120716" cy="1765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5333" b="1">
                <a:latin typeface="黑体" pitchFamily="49" charset="-122"/>
                <a:ea typeface="黑体" pitchFamily="49" charset="-122"/>
              </a:rPr>
              <a:t>第二节 学生实验：探究</a:t>
            </a:r>
            <a:r>
              <a:rPr lang="en-US" altLang="zh-CN" sz="5333" b="1">
                <a:latin typeface="黑体" pitchFamily="49" charset="-122"/>
                <a:ea typeface="黑体" pitchFamily="49" charset="-122"/>
              </a:rPr>
              <a:t>——</a:t>
            </a:r>
            <a:r>
              <a:rPr lang="zh-CN" altLang="en-US" sz="5333" b="1">
                <a:latin typeface="黑体" pitchFamily="49" charset="-122"/>
                <a:ea typeface="黑体" pitchFamily="49" charset="-122"/>
              </a:rPr>
              <a:t>凸透镜成像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Rectangle 2"/>
          <p:cNvSpPr>
            <a:spLocks noChangeArrowheads="1"/>
          </p:cNvSpPr>
          <p:nvPr/>
        </p:nvSpPr>
        <p:spPr bwMode="auto">
          <a:xfrm>
            <a:off x="4756151" y="260351"/>
            <a:ext cx="2679700" cy="730251"/>
          </a:xfrm>
          <a:prstGeom prst="rect">
            <a:avLst/>
          </a:prstGeom>
          <a:solidFill>
            <a:srgbClr val="FF00FF"/>
          </a:solidFill>
          <a:ln>
            <a:noFill/>
          </a:ln>
          <a:effectLst>
            <a:outerShdw dist="35921" dir="2700000" algn="ctr" rotWithShape="0">
              <a:srgbClr val="E7E6E6"/>
            </a:outerShdw>
          </a:effectLst>
        </p:spPr>
        <p:txBody>
          <a:bodyPr anchor="b"/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兰亭粗黑简体" panose="02000000000000000000" pitchFamily="2" charset="-122"/>
                <a:ea typeface="方正兰亭粗黑简体" panose="02000000000000000000" pitchFamily="2" charset="-122"/>
                <a:cs typeface="Times New Roman" panose="02020603050405020304" pitchFamily="18" charset="0"/>
              </a:rPr>
              <a:t>情境导入</a:t>
            </a:r>
            <a:endParaRPr kumimoji="0" lang="zh-CN" altLang="en-US" sz="3733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方正兰亭粗黑简体" panose="02000000000000000000" pitchFamily="2" charset="-122"/>
              <a:ea typeface="方正兰亭粗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497417" y="1098551"/>
            <a:ext cx="11197167" cy="13335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        给你一个凸透镜，用它来观察周围的物体，你都能看到哪些现象？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rgbClr val="0D0D0D"/>
              </a:solidFill>
              <a:effectLst/>
              <a:uLnTx/>
              <a:uFillTx/>
              <a:latin typeface="+mn-lt"/>
              <a:ea typeface="黑体" pitchFamily="49" charset="-122"/>
              <a:cs typeface="+mn-cs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184" y="2510367"/>
            <a:ext cx="4019549" cy="3149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1430867" y="5776384"/>
            <a:ext cx="2650067" cy="6985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t>放大、正立</a:t>
            </a:r>
            <a:endParaRPr kumimoji="0" lang="zh-CN" altLang="en-US" sz="3733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448300" y="5776384"/>
            <a:ext cx="2650067" cy="6985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t>缩小，倒立</a:t>
            </a: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itchFamily="2" charset="-122"/>
              <a:ea typeface="等线" pitchFamily="2" charset="-122"/>
              <a:cs typeface="+mn-cs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4667" y="2652184"/>
            <a:ext cx="3217333" cy="28659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AutoShape 1151"/>
          <p:cNvSpPr>
            <a:spLocks noChangeArrowheads="1"/>
          </p:cNvSpPr>
          <p:nvPr/>
        </p:nvSpPr>
        <p:spPr bwMode="auto">
          <a:xfrm>
            <a:off x="7247467" y="1983318"/>
            <a:ext cx="4557184" cy="2063751"/>
          </a:xfrm>
          <a:prstGeom prst="cloudCallout">
            <a:avLst>
              <a:gd name="adj1" fmla="val -56509"/>
              <a:gd name="adj2" fmla="val 68042"/>
            </a:avLst>
          </a:prstGeom>
          <a:solidFill>
            <a:sysClr val="window" lastClr="FFFFFF"/>
          </a:solidFill>
          <a:ln w="28575">
            <a:solidFill>
              <a:srgbClr val="00B050"/>
            </a:solidFill>
            <a:miter lim="800000"/>
          </a:ln>
        </p:spPr>
        <p:txBody>
          <a:bodyPr/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sz="3733" b="1" i="0" u="none" kern="1200" baseline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3733" b="0" i="0" u="none" kern="1200" baseline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i="0" u="none" kern="1200" baseline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b="0" i="0" u="none" kern="1200" baseline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b="0" i="0" u="none" kern="1200" baseline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b="0" i="0" u="none" kern="1200" baseline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b="0" i="0" u="none" kern="1200" baseline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b="0" i="0" u="none" kern="1200" baseline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+mn-cs"/>
              </a:defRPr>
            </a:lvl8pPr>
            <a:lvl9pPr marL="5181600" indent="-304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>
                <a:solidFill>
                  <a:schemeClr val="tx1"/>
                </a:solidFill>
                <a:latin typeface="Times New Roman" pitchFamily="18" charset="0"/>
                <a:ea typeface="黑体" pitchFamily="49" charset="-122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733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</a:rPr>
              <a:t>凸透镜成像有什么规律？</a:t>
            </a:r>
            <a:endParaRPr kumimoji="1" lang="zh-CN" altLang="en-US" sz="3733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黑体" pitchFamily="49" charset="-122"/>
              <a:cs typeface="+mn-cs"/>
            </a:endParaRPr>
          </a:p>
        </p:txBody>
      </p:sp>
      <p:sp>
        <p:nvSpPr>
          <p:cNvPr id="10249" name="文本框 1"/>
          <p:cNvSpPr txBox="1"/>
          <p:nvPr/>
        </p:nvSpPr>
        <p:spPr>
          <a:xfrm>
            <a:off x="9770534" y="6098117"/>
            <a:ext cx="2091267" cy="49318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zh-CN" altLang="en-US" sz="1800" b="1">
                <a:solidFill>
                  <a:srgbClr val="E72D8B"/>
                </a:solidFill>
                <a:latin typeface="等线" pitchFamily="2" charset="-122"/>
                <a:hlinkClick r:id="rId4" action="ppaction://hlinkfile"/>
              </a:rPr>
              <a:t>点击播放视频</a:t>
            </a:r>
            <a:endParaRPr lang="zh-CN" altLang="en-US" sz="1800" b="1">
              <a:solidFill>
                <a:srgbClr val="E72D8B"/>
              </a:solidFill>
              <a:latin typeface="等线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1"/>
      <p:bldP spid="4" grpId="2"/>
      <p:bldP spid="15" grpId="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文本框 11"/>
          <p:cNvSpPr txBox="1"/>
          <p:nvPr/>
        </p:nvSpPr>
        <p:spPr>
          <a:xfrm>
            <a:off x="575387" y="1316765"/>
            <a:ext cx="3216358" cy="69762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n w="9525">
                  <a:solidFill>
                    <a:srgbClr val="0000FF"/>
                  </a:solidFill>
                </a:ln>
                <a:solidFill>
                  <a:srgbClr val="0000FF"/>
                </a:solidFill>
                <a:latin typeface="+mj-ea"/>
                <a:ea typeface="+mj-ea"/>
                <a:cs typeface="+mn-cs"/>
              </a:rPr>
              <a:t>问题与猜想</a:t>
            </a:r>
            <a:endParaRPr kumimoji="0" lang="zh-CN" altLang="en-US" sz="3733" b="1" kern="1200" cap="none" spc="0" normalizeH="0" baseline="0" noProof="0">
              <a:ln w="9525">
                <a:solidFill>
                  <a:srgbClr val="0000FF"/>
                </a:solidFill>
              </a:ln>
              <a:solidFill>
                <a:srgbClr val="0000FF"/>
              </a:solidFill>
              <a:latin typeface="+mj-ea"/>
              <a:ea typeface="+mj-ea"/>
              <a:cs typeface="+mn-cs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4756151" y="260351"/>
            <a:ext cx="2679700" cy="730251"/>
          </a:xfrm>
          <a:prstGeom prst="rect">
            <a:avLst/>
          </a:prstGeom>
          <a:solidFill>
            <a:srgbClr val="FF00FF"/>
          </a:solidFill>
          <a:ln>
            <a:noFill/>
          </a:ln>
          <a:effectLst>
            <a:outerShdw dist="35921" dir="2700000" algn="ctr" rotWithShape="0">
              <a:srgbClr val="E7E6E6"/>
            </a:outerShdw>
          </a:effectLst>
        </p:spPr>
        <p:txBody>
          <a:bodyPr anchor="b"/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兰亭粗黑简体" panose="02000000000000000000" pitchFamily="2" charset="-122"/>
                <a:ea typeface="方正兰亭粗黑简体" panose="02000000000000000000" pitchFamily="2" charset="-122"/>
                <a:cs typeface="Times New Roman" panose="02020603050405020304" pitchFamily="18" charset="0"/>
              </a:rPr>
              <a:t>新课探究</a:t>
            </a:r>
            <a:endParaRPr kumimoji="0" lang="zh-CN" altLang="en-US" sz="3733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方正兰亭粗黑简体" panose="02000000000000000000" pitchFamily="2" charset="-122"/>
              <a:ea typeface="方正兰亭粗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Text Box 23"/>
          <p:cNvSpPr txBox="1">
            <a:spLocks noChangeArrowheads="1"/>
          </p:cNvSpPr>
          <p:nvPr/>
        </p:nvSpPr>
        <p:spPr bwMode="auto">
          <a:xfrm>
            <a:off x="2832100" y="2457451"/>
            <a:ext cx="8185151" cy="70485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733" b="1" i="0" u="none" kern="1200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733" b="1" i="0" u="none" kern="1200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733" b="1" i="0" u="none" kern="1200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733" b="1" i="0" u="none" kern="1200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733" b="1" i="0" u="none" kern="1200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733" b="1" i="0" u="none" kern="1200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733" b="1" i="0" u="none" kern="1200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733" b="1" i="0" u="none" kern="1200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3733" b="1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9pPr>
          </a:lstStyle>
          <a:p>
            <a:pPr marL="0" marR="0" lvl="0" indent="0" algn="just" defTabSz="1219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凸透镜成不同的像与什么因素有关？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rgbClr val="0D0D0D"/>
              </a:solidFill>
              <a:effectLst/>
              <a:uLnTx/>
              <a:uFillTx/>
              <a:latin typeface="+mn-lt"/>
              <a:ea typeface="黑体" pitchFamily="49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5733" y="2457451"/>
            <a:ext cx="2650067" cy="6985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  <a:sym typeface="Arial" panose="020b0604020202020204" pitchFamily="34" charset="0"/>
              </a:rPr>
              <a:t>提出问题</a:t>
            </a: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  <a:sym typeface="宋体" pitchFamily="2" charset="-122"/>
              </a:rPr>
              <a:t>：</a:t>
            </a:r>
            <a:endParaRPr kumimoji="0" lang="zh-CN" altLang="en-US" sz="2133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itchFamily="2" charset="-122"/>
              <a:ea typeface="等线" pitchFamily="2" charset="-122"/>
              <a:cs typeface="+mn-cs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75733" y="3433233"/>
            <a:ext cx="2650067" cy="6985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  <a:sym typeface="Arial" panose="020b0604020202020204" pitchFamily="34" charset="0"/>
              </a:rPr>
              <a:t>猜想假设</a:t>
            </a: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  <a:sym typeface="宋体" pitchFamily="2" charset="-122"/>
              </a:rPr>
              <a:t>：</a:t>
            </a:r>
            <a:endParaRPr kumimoji="0" lang="zh-CN" altLang="en-US" sz="2133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itchFamily="2" charset="-122"/>
              <a:ea typeface="等线" pitchFamily="2" charset="-122"/>
              <a:cs typeface="+mn-cs"/>
            </a:endParaRPr>
          </a:p>
        </p:txBody>
      </p:sp>
      <p:sp>
        <p:nvSpPr>
          <p:cNvPr id="17" name="Text Box 23"/>
          <p:cNvSpPr txBox="1">
            <a:spLocks noChangeArrowheads="1"/>
          </p:cNvSpPr>
          <p:nvPr/>
        </p:nvSpPr>
        <p:spPr bwMode="auto">
          <a:xfrm>
            <a:off x="2832100" y="3433233"/>
            <a:ext cx="9120718" cy="70485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733" b="1" i="0" u="none" kern="1200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733" b="1" i="0" u="none" kern="1200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733" b="1" i="0" u="none" kern="1200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733" b="1" i="0" u="none" kern="1200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733" b="1" i="0" u="none" kern="1200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733" b="1" i="0" u="none" kern="1200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733" b="1" i="0" u="none" kern="1200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733" b="1" i="0" u="none" kern="1200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3733" b="1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9pPr>
          </a:lstStyle>
          <a:p>
            <a:pPr marL="0" marR="0" lvl="0" indent="0" algn="just" defTabSz="1219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物体到透镜的距离不同，得到不同的像。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rgbClr val="0D0D0D"/>
              </a:solidFill>
              <a:effectLst/>
              <a:uLnTx/>
              <a:uFillTx/>
              <a:latin typeface="+mn-lt"/>
              <a:ea typeface="黑体" pitchFamily="49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1"/>
      <p:bldP spid="16" grpId="2"/>
      <p:bldP spid="17" grpId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" name="文本框 18"/>
          <p:cNvSpPr txBox="1"/>
          <p:nvPr/>
        </p:nvSpPr>
        <p:spPr>
          <a:xfrm>
            <a:off x="575387" y="644691"/>
            <a:ext cx="3216358" cy="69762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n w="9525">
                  <a:solidFill>
                    <a:srgbClr val="0000FF"/>
                  </a:solidFill>
                </a:ln>
                <a:solidFill>
                  <a:srgbClr val="0000FF"/>
                </a:solidFill>
                <a:latin typeface="+mj-ea"/>
                <a:ea typeface="+mj-ea"/>
                <a:cs typeface="+mn-cs"/>
              </a:rPr>
              <a:t>制定计划</a:t>
            </a:r>
            <a:endParaRPr kumimoji="0" lang="zh-CN" altLang="en-US" sz="3733" b="1" kern="1200" cap="none" spc="0" normalizeH="0" baseline="0" noProof="0">
              <a:ln w="9525">
                <a:solidFill>
                  <a:srgbClr val="0000FF"/>
                </a:solidFill>
              </a:ln>
              <a:solidFill>
                <a:srgbClr val="0000FF"/>
              </a:solidFill>
              <a:latin typeface="+mj-ea"/>
              <a:ea typeface="+mj-ea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75733" y="1574800"/>
            <a:ext cx="2650067" cy="69638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  <a:sym typeface="Arial" panose="020b0604020202020204" pitchFamily="34" charset="0"/>
              </a:rPr>
              <a:t>实验器材</a:t>
            </a: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  <a:sym typeface="宋体" pitchFamily="2" charset="-122"/>
              </a:rPr>
              <a:t>：</a:t>
            </a:r>
            <a:endParaRPr kumimoji="0" lang="zh-CN" altLang="en-US" sz="2133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itchFamily="2" charset="-122"/>
              <a:ea typeface="等线" pitchFamily="2" charset="-122"/>
              <a:cs typeface="+mn-cs"/>
            </a:endParaRPr>
          </a:p>
        </p:txBody>
      </p:sp>
      <p:pic>
        <p:nvPicPr>
          <p:cNvPr id="22" name="Picture 2" descr="2004101411354084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533" y="2631018"/>
            <a:ext cx="10160000" cy="3390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" name="Line 12"/>
          <p:cNvSpPr/>
          <p:nvPr/>
        </p:nvSpPr>
        <p:spPr>
          <a:xfrm flipH="1" flipV="1">
            <a:off x="1837267" y="4025900"/>
            <a:ext cx="508000" cy="4064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>
            <a:defPPr>
              <a:defRPr lang="zh-CN"/>
            </a:defPPr>
          </a:lstStyle>
          <a:p/>
        </p:txBody>
      </p:sp>
      <p:sp>
        <p:nvSpPr>
          <p:cNvPr id="24" name="Text Box 13"/>
          <p:cNvSpPr txBox="1"/>
          <p:nvPr/>
        </p:nvSpPr>
        <p:spPr>
          <a:xfrm>
            <a:off x="719667" y="3340100"/>
            <a:ext cx="1828800" cy="69215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spcBef>
                <a:spcPct val="50000"/>
              </a:spcBef>
            </a:pPr>
            <a:r>
              <a:rPr lang="zh-CN" altLang="en-US" sz="3733" b="1">
                <a:solidFill>
                  <a:srgbClr val="E72D8B"/>
                </a:solidFill>
                <a:latin typeface="等线" pitchFamily="2" charset="-122"/>
              </a:rPr>
              <a:t>光具座</a:t>
            </a:r>
          </a:p>
        </p:txBody>
      </p:sp>
      <p:sp>
        <p:nvSpPr>
          <p:cNvPr id="25" name="Line 4"/>
          <p:cNvSpPr/>
          <p:nvPr/>
        </p:nvSpPr>
        <p:spPr>
          <a:xfrm flipV="1">
            <a:off x="3583518" y="3344333"/>
            <a:ext cx="406400" cy="3048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>
            <a:defPPr>
              <a:defRPr lang="zh-CN"/>
            </a:defPPr>
          </a:lstStyle>
          <a:p/>
        </p:txBody>
      </p:sp>
      <p:sp>
        <p:nvSpPr>
          <p:cNvPr id="26" name="Text Box 5"/>
          <p:cNvSpPr txBox="1"/>
          <p:nvPr/>
        </p:nvSpPr>
        <p:spPr>
          <a:xfrm>
            <a:off x="3888318" y="2995084"/>
            <a:ext cx="2743200" cy="69214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spcBef>
                <a:spcPct val="50000"/>
              </a:spcBef>
            </a:pPr>
            <a:r>
              <a:rPr lang="zh-CN" altLang="en-US" sz="3733" b="1">
                <a:solidFill>
                  <a:srgbClr val="E72D8B"/>
                </a:solidFill>
                <a:latin typeface="等线" pitchFamily="2" charset="-122"/>
              </a:rPr>
              <a:t>点燃的蜡烛</a:t>
            </a:r>
          </a:p>
        </p:txBody>
      </p:sp>
      <p:sp>
        <p:nvSpPr>
          <p:cNvPr id="27" name="Line 7"/>
          <p:cNvSpPr/>
          <p:nvPr/>
        </p:nvSpPr>
        <p:spPr>
          <a:xfrm rot="9420000" flipH="1">
            <a:off x="6855884" y="2165351"/>
            <a:ext cx="247649" cy="924983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>
            <a:defPPr>
              <a:defRPr lang="zh-CN"/>
            </a:defPPr>
          </a:lstStyle>
          <a:p/>
        </p:txBody>
      </p:sp>
      <p:sp>
        <p:nvSpPr>
          <p:cNvPr id="28" name="Text Box 8"/>
          <p:cNvSpPr txBox="1"/>
          <p:nvPr/>
        </p:nvSpPr>
        <p:spPr>
          <a:xfrm>
            <a:off x="6021918" y="1460500"/>
            <a:ext cx="1828800" cy="69215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spcBef>
                <a:spcPct val="50000"/>
              </a:spcBef>
            </a:pPr>
            <a:r>
              <a:rPr lang="zh-CN" altLang="en-US" sz="3733" b="1">
                <a:solidFill>
                  <a:srgbClr val="E72D8B"/>
                </a:solidFill>
                <a:latin typeface="等线" pitchFamily="2" charset="-122"/>
              </a:rPr>
              <a:t>凸透镜</a:t>
            </a:r>
          </a:p>
        </p:txBody>
      </p:sp>
      <p:sp>
        <p:nvSpPr>
          <p:cNvPr id="29" name="Text Box 8"/>
          <p:cNvSpPr txBox="1"/>
          <p:nvPr/>
        </p:nvSpPr>
        <p:spPr>
          <a:xfrm>
            <a:off x="8712200" y="2110317"/>
            <a:ext cx="1828800" cy="69214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spcBef>
                <a:spcPct val="50000"/>
              </a:spcBef>
            </a:pPr>
            <a:r>
              <a:rPr lang="zh-CN" altLang="en-US" sz="3733" b="1">
                <a:solidFill>
                  <a:srgbClr val="E72D8B"/>
                </a:solidFill>
                <a:latin typeface="等线" pitchFamily="2" charset="-122"/>
              </a:rPr>
              <a:t>光屏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1"/>
      <p:bldP spid="26" grpId="2"/>
      <p:bldP spid="28" grpId="3"/>
      <p:bldP spid="29" grpId="4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575733" y="522817"/>
            <a:ext cx="2832100" cy="69850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  <a:sym typeface="Arial" panose="020b0604020202020204" pitchFamily="34" charset="0"/>
              </a:rPr>
              <a:t>几个概念</a:t>
            </a: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  <a:sym typeface="宋体" pitchFamily="2" charset="-122"/>
              </a:rPr>
              <a:t>：</a:t>
            </a:r>
            <a:endParaRPr kumimoji="0" lang="zh-CN" altLang="en-US" sz="2133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itchFamily="2" charset="-122"/>
              <a:ea typeface="等线" pitchFamily="2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1028701" y="1250950"/>
            <a:ext cx="10369552" cy="2607734"/>
            <a:chOff x="1028701" y="1251241"/>
            <a:chExt cx="10369552" cy="2607734"/>
          </a:xfrm>
        </p:grpSpPr>
        <p:sp>
          <p:nvSpPr>
            <p:cNvPr id="22" name="Line 6"/>
            <p:cNvSpPr>
              <a:spLocks noChangeShapeType="1"/>
            </p:cNvSpPr>
            <p:nvPr/>
          </p:nvSpPr>
          <p:spPr bwMode="auto">
            <a:xfrm>
              <a:off x="2038351" y="1553924"/>
              <a:ext cx="383116" cy="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tailEnd type="triangle" w="med" len="lg"/>
            </a:ln>
            <a:effectLst/>
          </p:spPr>
          <p:txBody>
            <a:bodyPr/>
            <a:lstStyle>
              <a:defPPr>
                <a:defRPr lang="zh-CN"/>
              </a:defPPr>
            </a:lstStyle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itchFamily="2" charset="-122"/>
                <a:cs typeface="+mn-cs"/>
              </a:endParaRPr>
            </a:p>
          </p:txBody>
        </p:sp>
        <p:grpSp>
          <p:nvGrpSpPr>
            <p:cNvPr id="13323" name="Group 7"/>
            <p:cNvGrpSpPr/>
            <p:nvPr/>
          </p:nvGrpSpPr>
          <p:grpSpPr>
            <a:xfrm>
              <a:off x="1028701" y="1672459"/>
              <a:ext cx="10369552" cy="2186517"/>
              <a:chOff x="615" y="2834"/>
              <a:chExt cx="6532" cy="1377"/>
            </a:xfrm>
          </p:grpSpPr>
          <p:sp>
            <p:nvSpPr>
              <p:cNvPr id="24" name="Oval 8"/>
              <p:cNvSpPr>
                <a:spLocks noChangeArrowheads="1"/>
              </p:cNvSpPr>
              <p:nvPr/>
            </p:nvSpPr>
            <p:spPr bwMode="auto">
              <a:xfrm>
                <a:off x="4092" y="2834"/>
                <a:ext cx="181" cy="865"/>
              </a:xfrm>
              <a:prstGeom prst="ellipse">
                <a:avLst/>
              </a:prstGeom>
              <a:solidFill>
                <a:srgbClr val="C5F4FF"/>
              </a:solidFill>
              <a:ln w="9525">
                <a:solidFill>
                  <a:srgbClr val="00C4F2"/>
                </a:solidFill>
                <a:round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marL="0" lvl="0" indent="0" algn="l" defTabSz="1219200" rtl="0" eaLnBrk="0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3733" b="1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1pPr>
                <a:lvl2pPr marL="990600" lvl="1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3733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2pPr>
                <a:lvl3pPr marL="1524000" lvl="2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3200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3pPr>
                <a:lvl4pPr marL="2133600" lvl="3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4pPr>
                <a:lvl5pPr marL="2743200" lvl="4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5pPr>
                <a:lvl6pPr marL="3352800" lvl="5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6pPr>
                <a:lvl7pPr marL="3962400" lvl="6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7pPr>
                <a:lvl8pPr marL="4572000" lvl="7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8pPr>
                <a:lvl9pPr marL="5181600" indent="-3048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</a:defRPr>
                </a:lvl9pPr>
              </a:lstStyle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</a:endParaRPr>
              </a:p>
            </p:txBody>
          </p:sp>
          <p:sp>
            <p:nvSpPr>
              <p:cNvPr id="25" name="Line 9"/>
              <p:cNvSpPr>
                <a:spLocks noChangeShapeType="1"/>
              </p:cNvSpPr>
              <p:nvPr/>
            </p:nvSpPr>
            <p:spPr bwMode="auto">
              <a:xfrm>
                <a:off x="615" y="3258"/>
                <a:ext cx="6532" cy="0"/>
              </a:xfrm>
              <a:prstGeom prst="line">
                <a:avLst/>
              </a:prstGeom>
              <a:noFill/>
              <a:ln w="28575">
                <a:solidFill>
                  <a:srgbClr val="1F497D"/>
                </a:solidFill>
                <a:round/>
              </a:ln>
              <a:effectLst/>
            </p:spPr>
            <p:txBody>
              <a:bodyPr/>
              <a:lstStyle>
                <a:defPPr>
                  <a:defRPr lang="zh-CN"/>
                </a:defPPr>
              </a:lstStyle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itchFamily="2" charset="-122"/>
                  <a:cs typeface="+mn-cs"/>
                </a:endParaRPr>
              </a:p>
            </p:txBody>
          </p:sp>
          <p:sp>
            <p:nvSpPr>
              <p:cNvPr id="26" name="Oval 10"/>
              <p:cNvSpPr>
                <a:spLocks noChangeArrowheads="1"/>
              </p:cNvSpPr>
              <p:nvPr/>
            </p:nvSpPr>
            <p:spPr bwMode="auto">
              <a:xfrm>
                <a:off x="2944" y="3236"/>
                <a:ext cx="60" cy="6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marL="0" lvl="0" indent="0" algn="l" defTabSz="1219200" rtl="0" eaLnBrk="0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3733" b="1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1pPr>
                <a:lvl2pPr marL="990600" lvl="1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3733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2pPr>
                <a:lvl3pPr marL="1524000" lvl="2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3200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3pPr>
                <a:lvl4pPr marL="2133600" lvl="3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4pPr>
                <a:lvl5pPr marL="2743200" lvl="4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5pPr>
                <a:lvl6pPr marL="3352800" lvl="5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6pPr>
                <a:lvl7pPr marL="3962400" lvl="6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7pPr>
                <a:lvl8pPr marL="4572000" lvl="7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8pPr>
                <a:lvl9pPr marL="5181600" indent="-3048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</a:defRPr>
                </a:lvl9pPr>
              </a:lstStyle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</a:endParaRPr>
              </a:p>
            </p:txBody>
          </p:sp>
          <p:sp>
            <p:nvSpPr>
              <p:cNvPr id="27" name="Oval 11"/>
              <p:cNvSpPr>
                <a:spLocks noChangeArrowheads="1"/>
              </p:cNvSpPr>
              <p:nvPr/>
            </p:nvSpPr>
            <p:spPr bwMode="auto">
              <a:xfrm>
                <a:off x="1734" y="3236"/>
                <a:ext cx="60" cy="6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marL="0" lvl="0" indent="0" algn="l" defTabSz="1219200" rtl="0" eaLnBrk="0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3733" b="1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1pPr>
                <a:lvl2pPr marL="990600" lvl="1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3733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2pPr>
                <a:lvl3pPr marL="1524000" lvl="2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3200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3pPr>
                <a:lvl4pPr marL="2133600" lvl="3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4pPr>
                <a:lvl5pPr marL="2743200" lvl="4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5pPr>
                <a:lvl6pPr marL="3352800" lvl="5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6pPr>
                <a:lvl7pPr marL="3962400" lvl="6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7pPr>
                <a:lvl8pPr marL="4572000" lvl="7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8pPr>
                <a:lvl9pPr marL="5181600" indent="-3048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</a:defRPr>
                </a:lvl9pPr>
              </a:lstStyle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</a:endParaRPr>
              </a:p>
            </p:txBody>
          </p:sp>
          <p:sp>
            <p:nvSpPr>
              <p:cNvPr id="28" name="Oval 12"/>
              <p:cNvSpPr>
                <a:spLocks noChangeArrowheads="1"/>
              </p:cNvSpPr>
              <p:nvPr/>
            </p:nvSpPr>
            <p:spPr bwMode="auto">
              <a:xfrm>
                <a:off x="4154" y="3236"/>
                <a:ext cx="60" cy="6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txBody>
              <a:bodyPr wrap="none" anchor="ctr"/>
              <a:lstStyle>
                <a:defPPr>
                  <a:defRPr lang="zh-CN"/>
                </a:defPPr>
                <a:lvl1pPr marL="0" lvl="0" indent="0" algn="l" defTabSz="1219200" rtl="0" eaLnBrk="0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3733" b="1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1pPr>
                <a:lvl2pPr marL="990600" lvl="1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3733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2pPr>
                <a:lvl3pPr marL="1524000" lvl="2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3200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3pPr>
                <a:lvl4pPr marL="2133600" lvl="3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4pPr>
                <a:lvl5pPr marL="2743200" lvl="4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5pPr>
                <a:lvl6pPr marL="3352800" lvl="5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6pPr>
                <a:lvl7pPr marL="3962400" lvl="6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7pPr>
                <a:lvl8pPr marL="4572000" lvl="7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8pPr>
                <a:lvl9pPr marL="5181600" indent="-3048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</a:defRPr>
                </a:lvl9pPr>
              </a:lstStyle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</a:endParaRPr>
              </a:p>
            </p:txBody>
          </p:sp>
          <p:sp>
            <p:nvSpPr>
              <p:cNvPr id="29" name="Line 13"/>
              <p:cNvSpPr>
                <a:spLocks noChangeShapeType="1"/>
              </p:cNvSpPr>
              <p:nvPr/>
            </p:nvSpPr>
            <p:spPr bwMode="auto">
              <a:xfrm flipH="1">
                <a:off x="3004" y="3546"/>
                <a:ext cx="0" cy="153"/>
              </a:xfrm>
              <a:prstGeom prst="line">
                <a:avLst/>
              </a:prstGeom>
              <a:noFill/>
              <a:ln w="19050">
                <a:solidFill>
                  <a:srgbClr val="1F497D"/>
                </a:solidFill>
                <a:round/>
              </a:ln>
              <a:effectLst/>
            </p:spPr>
            <p:txBody>
              <a:bodyPr/>
              <a:lstStyle>
                <a:defPPr>
                  <a:defRPr lang="zh-CN"/>
                </a:defPPr>
              </a:lstStyle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itchFamily="2" charset="-122"/>
                  <a:cs typeface="+mn-cs"/>
                </a:endParaRPr>
              </a:p>
            </p:txBody>
          </p:sp>
          <p:sp>
            <p:nvSpPr>
              <p:cNvPr id="30" name="Line 14"/>
              <p:cNvSpPr>
                <a:spLocks noChangeShapeType="1"/>
              </p:cNvSpPr>
              <p:nvPr/>
            </p:nvSpPr>
            <p:spPr bwMode="auto">
              <a:xfrm flipH="1">
                <a:off x="4183" y="3546"/>
                <a:ext cx="0" cy="153"/>
              </a:xfrm>
              <a:prstGeom prst="line">
                <a:avLst/>
              </a:prstGeom>
              <a:noFill/>
              <a:ln w="19050">
                <a:solidFill>
                  <a:srgbClr val="1F497D"/>
                </a:solidFill>
                <a:round/>
              </a:ln>
              <a:effectLst/>
            </p:spPr>
            <p:txBody>
              <a:bodyPr/>
              <a:lstStyle>
                <a:defPPr>
                  <a:defRPr lang="zh-CN"/>
                </a:defPPr>
              </a:lstStyle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itchFamily="2" charset="-122"/>
                  <a:cs typeface="+mn-cs"/>
                </a:endParaRPr>
              </a:p>
            </p:txBody>
          </p:sp>
          <p:sp>
            <p:nvSpPr>
              <p:cNvPr id="31" name="Line 15"/>
              <p:cNvSpPr>
                <a:spLocks noChangeShapeType="1"/>
              </p:cNvSpPr>
              <p:nvPr/>
            </p:nvSpPr>
            <p:spPr bwMode="auto">
              <a:xfrm>
                <a:off x="3004" y="3608"/>
                <a:ext cx="1179" cy="0"/>
              </a:xfrm>
              <a:prstGeom prst="line">
                <a:avLst/>
              </a:prstGeom>
              <a:noFill/>
              <a:ln w="25400">
                <a:solidFill>
                  <a:srgbClr val="1F497D"/>
                </a:solidFill>
                <a:round/>
                <a:headEnd type="stealth" w="med" len="lg"/>
                <a:tailEnd type="stealth" w="med" len="lg"/>
              </a:ln>
              <a:effectLst/>
            </p:spPr>
            <p:txBody>
              <a:bodyPr/>
              <a:lstStyle>
                <a:defPPr>
                  <a:defRPr lang="zh-CN"/>
                </a:defPPr>
              </a:lstStyle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itchFamily="2" charset="-122"/>
                  <a:cs typeface="+mn-cs"/>
                </a:endParaRPr>
              </a:p>
            </p:txBody>
          </p:sp>
          <p:sp>
            <p:nvSpPr>
              <p:cNvPr id="32" name="Text Box 16"/>
              <p:cNvSpPr txBox="1">
                <a:spLocks noChangeArrowheads="1"/>
              </p:cNvSpPr>
              <p:nvPr/>
            </p:nvSpPr>
            <p:spPr bwMode="auto">
              <a:xfrm>
                <a:off x="3396" y="3426"/>
                <a:ext cx="243" cy="311"/>
              </a:xfrm>
              <a:prstGeom prst="rect">
                <a:avLst/>
              </a:prstGeom>
              <a:solidFill>
                <a:sysClr val="window" lastClr="FFFFFF"/>
              </a:solidFill>
              <a:ln>
                <a:noFill/>
              </a:ln>
              <a:effectLst/>
            </p:spPr>
            <p:txBody>
              <a:bodyPr lIns="0" tIns="0" rIns="0" bIns="0">
                <a:spAutoFit/>
              </a:bodyPr>
              <a:lstStyle>
                <a:defPPr>
                  <a:defRPr lang="zh-CN"/>
                </a:defPPr>
                <a:lvl1pPr marL="0" lvl="0" indent="0" algn="l" defTabSz="1219200" rtl="0" eaLnBrk="0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3733" b="1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1pPr>
                <a:lvl2pPr marL="990600" lvl="1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3733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2pPr>
                <a:lvl3pPr marL="1524000" lvl="2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3200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3pPr>
                <a:lvl4pPr marL="2133600" lvl="3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4pPr>
                <a:lvl5pPr marL="2743200" lvl="4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5pPr>
                <a:lvl6pPr marL="3352800" lvl="5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6pPr>
                <a:lvl7pPr marL="3962400" lvl="6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7pPr>
                <a:lvl8pPr marL="4572000" lvl="7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8pPr>
                <a:lvl9pPr marL="5181600" indent="-3048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</a:defRPr>
                </a:lvl9pPr>
              </a:lstStyle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200" b="1" i="1" u="none" strike="noStrike" kern="0" cap="none" spc="0" normalizeH="0" baseline="0" noProof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  <a:latin typeface="楷体_GB2312" panose="02010609030101010101" pitchFamily="49" charset="-122"/>
                    <a:ea typeface="楷体_GB2312" pitchFamily="49" charset="-122"/>
                    <a:cs typeface="+mn-cs"/>
                  </a:rPr>
                  <a:t> </a:t>
                </a:r>
                <a:r>
                  <a:rPr kumimoji="0" lang="en-US" altLang="zh-CN" sz="3200" b="1" i="1" u="none" strike="noStrike" kern="0" cap="none" spc="0" normalizeH="0" baseline="0" noProof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  <a:latin typeface="Times New Roman" pitchFamily="18" charset="0"/>
                    <a:ea typeface="楷体_GB2312" pitchFamily="49" charset="-122"/>
                    <a:cs typeface="+mn-cs"/>
                  </a:rPr>
                  <a:t>f</a:t>
                </a:r>
                <a:endParaRPr kumimoji="0" lang="en-US" altLang="zh-CN" sz="3200" b="1" i="1" u="none" strike="noStrike" kern="0" cap="none" spc="0" normalizeH="0" baseline="0" noProof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Times New Roman" pitchFamily="18" charset="0"/>
                  <a:ea typeface="楷体_GB2312" pitchFamily="49" charset="-122"/>
                  <a:cs typeface="+mn-cs"/>
                </a:endParaRPr>
              </a:p>
            </p:txBody>
          </p:sp>
          <p:sp>
            <p:nvSpPr>
              <p:cNvPr id="33" name="Text Box 17"/>
              <p:cNvSpPr txBox="1">
                <a:spLocks noChangeArrowheads="1"/>
              </p:cNvSpPr>
              <p:nvPr/>
            </p:nvSpPr>
            <p:spPr bwMode="auto">
              <a:xfrm>
                <a:off x="2943" y="2896"/>
                <a:ext cx="272" cy="31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0" tIns="0" rIns="0" bIns="0">
                <a:spAutoFit/>
              </a:bodyPr>
              <a:lstStyle>
                <a:defPPr>
                  <a:defRPr lang="zh-CN"/>
                </a:defPPr>
                <a:lvl1pPr marL="0" lvl="0" indent="0" algn="l" defTabSz="1219200" rtl="0" eaLnBrk="0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3733" b="1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1pPr>
                <a:lvl2pPr marL="990600" lvl="1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3733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2pPr>
                <a:lvl3pPr marL="1524000" lvl="2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3200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3pPr>
                <a:lvl4pPr marL="2133600" lvl="3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4pPr>
                <a:lvl5pPr marL="2743200" lvl="4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5pPr>
                <a:lvl6pPr marL="3352800" lvl="5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6pPr>
                <a:lvl7pPr marL="3962400" lvl="6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7pPr>
                <a:lvl8pPr marL="4572000" lvl="7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8pPr>
                <a:lvl9pPr marL="5181600" indent="-3048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</a:defRPr>
                </a:lvl9pPr>
              </a:lstStyle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200" b="1" i="1" u="none" strike="noStrike" kern="0" cap="none" spc="0" normalizeH="0" baseline="0" noProof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  <a:latin typeface="Times New Roman" pitchFamily="18" charset="0"/>
                    <a:ea typeface="楷体_GB2312" pitchFamily="49" charset="-122"/>
                    <a:cs typeface="+mn-cs"/>
                  </a:rPr>
                  <a:t>F</a:t>
                </a:r>
                <a:endParaRPr kumimoji="0" lang="en-US" altLang="zh-CN" sz="3200" b="1" i="1" u="none" strike="noStrike" kern="0" cap="none" spc="0" normalizeH="0" baseline="0" noProof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Times New Roman" pitchFamily="18" charset="0"/>
                  <a:ea typeface="楷体_GB2312" pitchFamily="49" charset="-122"/>
                  <a:cs typeface="+mn-cs"/>
                </a:endParaRPr>
              </a:p>
            </p:txBody>
          </p:sp>
          <p:sp>
            <p:nvSpPr>
              <p:cNvPr id="34" name="Text Box 18"/>
              <p:cNvSpPr txBox="1">
                <a:spLocks noChangeArrowheads="1"/>
              </p:cNvSpPr>
              <p:nvPr/>
            </p:nvSpPr>
            <p:spPr bwMode="auto">
              <a:xfrm>
                <a:off x="4274" y="2957"/>
                <a:ext cx="272" cy="31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0" tIns="0" rIns="0" bIns="0">
                <a:spAutoFit/>
              </a:bodyPr>
              <a:lstStyle>
                <a:defPPr>
                  <a:defRPr lang="zh-CN"/>
                </a:defPPr>
                <a:lvl1pPr marL="0" lvl="0" indent="0" algn="l" defTabSz="1219200" rtl="0" eaLnBrk="0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3733" b="1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1pPr>
                <a:lvl2pPr marL="990600" lvl="1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3733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2pPr>
                <a:lvl3pPr marL="1524000" lvl="2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3200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3pPr>
                <a:lvl4pPr marL="2133600" lvl="3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4pPr>
                <a:lvl5pPr marL="2743200" lvl="4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5pPr>
                <a:lvl6pPr marL="3352800" lvl="5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6pPr>
                <a:lvl7pPr marL="3962400" lvl="6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7pPr>
                <a:lvl8pPr marL="4572000" lvl="7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8pPr>
                <a:lvl9pPr marL="5181600" indent="-3048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</a:defRPr>
                </a:lvl9pPr>
              </a:lstStyle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200" b="1" i="1" u="none" strike="noStrike" kern="0" cap="none" spc="0" normalizeH="0" baseline="0" noProof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  <a:latin typeface="Times New Roman" pitchFamily="18" charset="0"/>
                    <a:ea typeface="楷体_GB2312" pitchFamily="49" charset="-122"/>
                    <a:cs typeface="+mn-cs"/>
                  </a:rPr>
                  <a:t>O</a:t>
                </a:r>
                <a:endParaRPr kumimoji="0" lang="en-US" altLang="zh-CN" sz="3200" b="1" i="1" u="none" strike="noStrike" kern="0" cap="none" spc="0" normalizeH="0" baseline="0" noProof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Times New Roman" pitchFamily="18" charset="0"/>
                  <a:ea typeface="楷体_GB2312" pitchFamily="49" charset="-122"/>
                  <a:cs typeface="+mn-cs"/>
                </a:endParaRPr>
              </a:p>
            </p:txBody>
          </p:sp>
          <p:sp>
            <p:nvSpPr>
              <p:cNvPr id="35" name="Text Box 19"/>
              <p:cNvSpPr txBox="1">
                <a:spLocks noChangeArrowheads="1"/>
              </p:cNvSpPr>
              <p:nvPr/>
            </p:nvSpPr>
            <p:spPr bwMode="auto">
              <a:xfrm>
                <a:off x="3639" y="3901"/>
                <a:ext cx="1088" cy="31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0" tIns="0" rIns="0" bIns="0">
                <a:spAutoFit/>
              </a:bodyPr>
              <a:lstStyle>
                <a:defPPr>
                  <a:defRPr lang="zh-CN"/>
                </a:defPPr>
                <a:lvl1pPr marL="0" lvl="0" indent="0" algn="l" defTabSz="1219200" rtl="0" eaLnBrk="0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3733" b="1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1pPr>
                <a:lvl2pPr marL="990600" lvl="1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3733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2pPr>
                <a:lvl3pPr marL="1524000" lvl="2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3200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3pPr>
                <a:lvl4pPr marL="2133600" lvl="3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4pPr>
                <a:lvl5pPr marL="2743200" lvl="4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5pPr>
                <a:lvl6pPr marL="3352800" lvl="5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6pPr>
                <a:lvl7pPr marL="3962400" lvl="6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7pPr>
                <a:lvl8pPr marL="4572000" lvl="7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8pPr>
                <a:lvl9pPr marL="5181600" indent="-3048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</a:defRPr>
                </a:lvl9pPr>
              </a:lstStyle>
              <a:p>
                <a:pPr marL="0" marR="0" lvl="0" indent="0" algn="ctr" defTabSz="1219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3200" b="1" i="0" u="none" strike="noStrike" kern="0" cap="none" spc="0" normalizeH="0" baseline="0" noProof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  <a:latin typeface="黑体" pitchFamily="49" charset="-122"/>
                    <a:ea typeface="黑体" pitchFamily="49" charset="-122"/>
                    <a:cs typeface="+mn-cs"/>
                  </a:rPr>
                  <a:t>凸透镜</a:t>
                </a:r>
                <a:endParaRPr kumimoji="0" lang="zh-CN" alt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黑体" pitchFamily="49" charset="-122"/>
                  <a:ea typeface="黑体" pitchFamily="49" charset="-122"/>
                  <a:cs typeface="+mn-cs"/>
                </a:endParaRPr>
              </a:p>
            </p:txBody>
          </p:sp>
        </p:grpSp>
        <p:grpSp>
          <p:nvGrpSpPr>
            <p:cNvPr id="13324" name="Group 21"/>
            <p:cNvGrpSpPr/>
            <p:nvPr/>
          </p:nvGrpSpPr>
          <p:grpSpPr>
            <a:xfrm>
              <a:off x="9167285" y="1251241"/>
              <a:ext cx="1102783" cy="2582334"/>
              <a:chOff x="5742" y="2606"/>
              <a:chExt cx="695" cy="1627"/>
            </a:xfrm>
          </p:grpSpPr>
          <p:sp>
            <p:nvSpPr>
              <p:cNvPr id="13328" name="Text Box 22"/>
              <p:cNvSpPr txBox="1"/>
              <p:nvPr/>
            </p:nvSpPr>
            <p:spPr>
              <a:xfrm>
                <a:off x="5742" y="3922"/>
                <a:ext cx="695" cy="31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>
                <a:spAutoFit/>
              </a:bodyPr>
              <a:lstStyle>
                <a:defPPr>
                  <a:defRPr lang="zh-CN"/>
                </a:def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zh-CN" altLang="en-US" sz="3200" b="1">
                    <a:solidFill>
                      <a:srgbClr val="1F497D"/>
                    </a:solidFill>
                    <a:latin typeface="黑体" pitchFamily="49" charset="-122"/>
                    <a:ea typeface="黑体" pitchFamily="49" charset="-122"/>
                  </a:rPr>
                  <a:t>光屏</a:t>
                </a:r>
              </a:p>
            </p:txBody>
          </p:sp>
          <p:sp>
            <p:nvSpPr>
              <p:cNvPr id="13329" name="Line 23"/>
              <p:cNvSpPr/>
              <p:nvPr/>
            </p:nvSpPr>
            <p:spPr>
              <a:xfrm flipH="1">
                <a:off x="6088" y="2606"/>
                <a:ext cx="0" cy="1297"/>
              </a:xfrm>
              <a:prstGeom prst="line">
                <a:avLst/>
              </a:prstGeom>
              <a:ln w="38100" cap="flat" cmpd="sng">
                <a:solidFill>
                  <a:srgbClr val="00CCFF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</a:lstStyle>
              <a:p/>
            </p:txBody>
          </p:sp>
        </p:grpSp>
        <p:grpSp>
          <p:nvGrpSpPr>
            <p:cNvPr id="13325" name="Group 30"/>
            <p:cNvGrpSpPr/>
            <p:nvPr/>
          </p:nvGrpSpPr>
          <p:grpSpPr>
            <a:xfrm>
              <a:off x="1748367" y="1746543"/>
              <a:ext cx="1007533" cy="1123949"/>
              <a:chOff x="1068" y="3002"/>
              <a:chExt cx="635" cy="708"/>
            </a:xfrm>
          </p:grpSpPr>
          <p:sp>
            <p:nvSpPr>
              <p:cNvPr id="41" name="Text Box 25"/>
              <p:cNvSpPr txBox="1">
                <a:spLocks noChangeArrowheads="1"/>
              </p:cNvSpPr>
              <p:nvPr/>
            </p:nvSpPr>
            <p:spPr bwMode="auto">
              <a:xfrm>
                <a:off x="1068" y="3399"/>
                <a:ext cx="635" cy="31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0" tIns="0" rIns="0" bIns="0">
                <a:spAutoFit/>
              </a:bodyPr>
              <a:lstStyle>
                <a:defPPr>
                  <a:defRPr lang="zh-CN"/>
                </a:defPPr>
                <a:lvl1pPr marL="0" lvl="0" indent="0" algn="l" defTabSz="1219200" rtl="0" eaLnBrk="0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3733" b="1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1pPr>
                <a:lvl2pPr marL="990600" lvl="1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3733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2pPr>
                <a:lvl3pPr marL="1524000" lvl="2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3200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3pPr>
                <a:lvl4pPr marL="2133600" lvl="3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4pPr>
                <a:lvl5pPr marL="2743200" lvl="4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5pPr>
                <a:lvl6pPr marL="3352800" lvl="5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6pPr>
                <a:lvl7pPr marL="3962400" lvl="6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7pPr>
                <a:lvl8pPr marL="4572000" lvl="7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8pPr>
                <a:lvl9pPr marL="5181600" indent="-3048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</a:defRPr>
                </a:lvl9pPr>
              </a:lstStyle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3200" b="1" i="0" u="none" strike="noStrike" kern="0" cap="none" spc="0" normalizeH="0" baseline="0" noProof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  <a:latin typeface="黑体" pitchFamily="49" charset="-122"/>
                    <a:ea typeface="黑体" pitchFamily="49" charset="-122"/>
                    <a:cs typeface="+mn-cs"/>
                  </a:rPr>
                  <a:t>物体</a:t>
                </a:r>
                <a:endParaRPr kumimoji="0" lang="zh-CN" alt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黑体" pitchFamily="49" charset="-122"/>
                  <a:ea typeface="黑体" pitchFamily="49" charset="-122"/>
                  <a:cs typeface="+mn-cs"/>
                </a:endParaRPr>
              </a:p>
            </p:txBody>
          </p:sp>
          <p:sp>
            <p:nvSpPr>
              <p:cNvPr id="42" name="AutoShape 26"/>
              <p:cNvSpPr>
                <a:spLocks noChangeArrowheads="1"/>
              </p:cNvSpPr>
              <p:nvPr/>
            </p:nvSpPr>
            <p:spPr bwMode="auto">
              <a:xfrm>
                <a:off x="1280" y="3002"/>
                <a:ext cx="151" cy="371"/>
              </a:xfrm>
              <a:prstGeom prst="upArrow">
                <a:avLst>
                  <a:gd name="adj1" fmla="val 50000"/>
                  <a:gd name="adj2" fmla="val 61504"/>
                </a:avLst>
              </a:prstGeom>
              <a:solidFill>
                <a:srgbClr val="FF0000"/>
              </a:solidFill>
              <a:ln w="9525">
                <a:solidFill>
                  <a:srgbClr val="1F497D"/>
                </a:solidFill>
                <a:miter lim="800000"/>
              </a:ln>
              <a:effectLst/>
            </p:spPr>
            <p:txBody>
              <a:bodyPr vert="eaVert" wrap="none" anchor="ctr"/>
              <a:lstStyle>
                <a:defPPr>
                  <a:defRPr lang="zh-CN"/>
                </a:defPPr>
                <a:lvl1pPr marL="0" lvl="0" indent="0" algn="l" defTabSz="1219200" rtl="0" eaLnBrk="0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3733" b="1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1pPr>
                <a:lvl2pPr marL="990600" lvl="1" indent="-3810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3733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2pPr>
                <a:lvl3pPr marL="1524000" lvl="2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3200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3pPr>
                <a:lvl4pPr marL="2133600" lvl="3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4pPr>
                <a:lvl5pPr marL="2743200" lvl="4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5pPr>
                <a:lvl6pPr marL="3352800" lvl="5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6pPr>
                <a:lvl7pPr marL="3962400" lvl="6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7pPr>
                <a:lvl8pPr marL="4572000" lvl="7" indent="-304800" algn="l" defTabSz="12192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 b="0" i="0" u="none" kern="1200" baseline="0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  <a:cs typeface="+mn-cs"/>
                  </a:defRPr>
                </a:lvl8pPr>
                <a:lvl9pPr marL="5181600" indent="-3048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667">
                    <a:solidFill>
                      <a:schemeClr val="tx1"/>
                    </a:solidFill>
                    <a:latin typeface="Times New Roman" pitchFamily="18" charset="0"/>
                    <a:ea typeface="黑体" pitchFamily="49" charset="-122"/>
                  </a:defRPr>
                </a:lvl9pPr>
              </a:lstStyle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</a:endParaRPr>
              </a:p>
            </p:txBody>
          </p:sp>
        </p:grpSp>
      </p:grpSp>
      <p:sp>
        <p:nvSpPr>
          <p:cNvPr id="45" name="矩形 44"/>
          <p:cNvSpPr/>
          <p:nvPr/>
        </p:nvSpPr>
        <p:spPr>
          <a:xfrm>
            <a:off x="575733" y="4635500"/>
            <a:ext cx="8208434" cy="69638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物距：物体到透镜的距离，用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u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表示。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itchFamily="49" charset="-122"/>
              <a:cs typeface="+mn-cs"/>
            </a:endParaRPr>
          </a:p>
        </p:txBody>
      </p:sp>
      <p:sp>
        <p:nvSpPr>
          <p:cNvPr id="46" name="左大括号 45"/>
          <p:cNvSpPr/>
          <p:nvPr/>
        </p:nvSpPr>
        <p:spPr>
          <a:xfrm rot="16200000">
            <a:off x="4258734" y="1032933"/>
            <a:ext cx="366184" cy="4502151"/>
          </a:xfrm>
          <a:prstGeom prst="leftBrace">
            <a:avLst>
              <a:gd name="adj1" fmla="val 56428"/>
              <a:gd name="adj2" fmla="val 50000"/>
            </a:avLst>
          </a:prstGeom>
          <a:ln w="28575">
            <a:solidFill>
              <a:srgbClr val="E72D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184651" y="3462867"/>
            <a:ext cx="514349" cy="696384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u</a:t>
            </a:r>
            <a:endParaRPr lang="zh-CN" altLang="en-US" sz="1800">
              <a:latin typeface="等线" pitchFamily="2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75733" y="5448300"/>
            <a:ext cx="7670800" cy="6985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像距：像到透镜的距离，用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v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表示。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itchFamily="49" charset="-122"/>
              <a:cs typeface="+mn-cs"/>
            </a:endParaRPr>
          </a:p>
        </p:txBody>
      </p:sp>
      <p:sp>
        <p:nvSpPr>
          <p:cNvPr id="49" name="左大括号 48"/>
          <p:cNvSpPr/>
          <p:nvPr/>
        </p:nvSpPr>
        <p:spPr>
          <a:xfrm rot="16200000">
            <a:off x="7991475" y="1163108"/>
            <a:ext cx="366184" cy="2963333"/>
          </a:xfrm>
          <a:prstGeom prst="leftBrace">
            <a:avLst>
              <a:gd name="adj1" fmla="val 56428"/>
              <a:gd name="adj2" fmla="val 50000"/>
            </a:avLst>
          </a:prstGeom>
          <a:ln w="28575">
            <a:solidFill>
              <a:srgbClr val="E72D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909984" y="2842684"/>
            <a:ext cx="457200" cy="6985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en-US" altLang="zh-CN" sz="3733" b="1" i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v</a:t>
            </a:r>
            <a:endParaRPr lang="zh-CN" altLang="en-US" sz="1800">
              <a:latin typeface="等线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3" nodeType="afterEffect"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6" nodeType="afterEffect"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5" grpId="1"/>
      <p:bldP spid="46" grpId="2"/>
      <p:bldP spid="47" grpId="3"/>
      <p:bldP spid="48" grpId="4"/>
      <p:bldP spid="49" grpId="5"/>
      <p:bldP spid="50" grpId="6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Picture 50" descr="09604012##凸透镜成实像情景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6600" y="927100"/>
            <a:ext cx="10333567" cy="423968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Text Box 9"/>
          <p:cNvSpPr txBox="1"/>
          <p:nvPr/>
        </p:nvSpPr>
        <p:spPr>
          <a:xfrm>
            <a:off x="1075267" y="4660900"/>
            <a:ext cx="10659534" cy="154516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25000"/>
              </a:lnSpc>
            </a:pPr>
            <a:r>
              <a:rPr lang="zh-CN" altLang="en-US" sz="3733" b="1">
                <a:solidFill>
                  <a:srgbClr val="1F497D"/>
                </a:solidFill>
                <a:latin typeface="黑体" pitchFamily="49" charset="-122"/>
                <a:ea typeface="黑体" pitchFamily="49" charset="-122"/>
              </a:rPr>
              <a:t>实像：</a:t>
            </a:r>
          </a:p>
          <a:p>
            <a:pPr eaLnBrk="1" hangingPunct="1">
              <a:lnSpc>
                <a:spcPct val="125000"/>
              </a:lnSpc>
            </a:pPr>
            <a:r>
              <a:rPr lang="zh-CN" altLang="en-US" sz="3733" b="1">
                <a:solidFill>
                  <a:srgbClr val="1F497D"/>
                </a:solidFill>
                <a:latin typeface="黑体" pitchFamily="49" charset="-122"/>
                <a:ea typeface="黑体" pitchFamily="49" charset="-122"/>
              </a:rPr>
              <a:t>    由</a:t>
            </a:r>
            <a:r>
              <a:rPr lang="zh-CN" altLang="en-US" sz="3733" b="1">
                <a:solidFill>
                  <a:srgbClr val="CC0000"/>
                </a:solidFill>
                <a:latin typeface="黑体" pitchFamily="49" charset="-122"/>
                <a:ea typeface="黑体" pitchFamily="49" charset="-122"/>
              </a:rPr>
              <a:t>实际光线会聚</a:t>
            </a:r>
            <a:r>
              <a:rPr lang="zh-CN" altLang="en-US" sz="3733" b="1">
                <a:solidFill>
                  <a:srgbClr val="1F497D"/>
                </a:solidFill>
                <a:latin typeface="黑体" pitchFamily="49" charset="-122"/>
                <a:ea typeface="黑体" pitchFamily="49" charset="-122"/>
              </a:rPr>
              <a:t>而成的，</a:t>
            </a:r>
            <a:r>
              <a:rPr lang="zh-CN" altLang="en-US" sz="3733" b="1">
                <a:solidFill>
                  <a:srgbClr val="CC0000"/>
                </a:solidFill>
                <a:latin typeface="黑体" pitchFamily="49" charset="-122"/>
                <a:ea typeface="黑体" pitchFamily="49" charset="-122"/>
              </a:rPr>
              <a:t>能呈现在光屏上</a:t>
            </a:r>
            <a:r>
              <a:rPr lang="zh-CN" altLang="en-US" sz="3733" b="1">
                <a:solidFill>
                  <a:srgbClr val="1F497D"/>
                </a:solidFill>
                <a:latin typeface="黑体" pitchFamily="49" charset="-122"/>
                <a:ea typeface="黑体" pitchFamily="49" charset="-122"/>
              </a:rPr>
              <a:t>。</a:t>
            </a:r>
          </a:p>
        </p:txBody>
      </p:sp>
      <p:sp>
        <p:nvSpPr>
          <p:cNvPr id="12" name="矩形 11"/>
          <p:cNvSpPr/>
          <p:nvPr/>
        </p:nvSpPr>
        <p:spPr>
          <a:xfrm>
            <a:off x="575733" y="522817"/>
            <a:ext cx="2832100" cy="69850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  <a:sym typeface="Arial" panose="020b0604020202020204" pitchFamily="34" charset="0"/>
              </a:rPr>
              <a:t>几个概念</a:t>
            </a: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  <a:sym typeface="宋体" pitchFamily="2" charset="-122"/>
              </a:rPr>
              <a:t>：</a:t>
            </a:r>
            <a:endParaRPr kumimoji="0" lang="zh-CN" altLang="en-US" sz="2133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itchFamily="2" charset="-122"/>
              <a:ea typeface="等线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3" name="Picture 9" descr="09604013##凸透镜成虚像情景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9433" y="469900"/>
            <a:ext cx="7907867" cy="34459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" name="Text Box 10"/>
          <p:cNvSpPr txBox="1"/>
          <p:nvPr/>
        </p:nvSpPr>
        <p:spPr>
          <a:xfrm>
            <a:off x="1062567" y="3359151"/>
            <a:ext cx="10367434" cy="296756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25000"/>
              </a:lnSpc>
            </a:pPr>
            <a:r>
              <a:rPr lang="zh-CN" altLang="en-US" sz="3733" b="1">
                <a:solidFill>
                  <a:srgbClr val="1F497D"/>
                </a:solidFill>
                <a:latin typeface="黑体" pitchFamily="49" charset="-122"/>
                <a:ea typeface="黑体" pitchFamily="49" charset="-122"/>
              </a:rPr>
              <a:t>虚像：</a:t>
            </a:r>
          </a:p>
          <a:p>
            <a:pPr eaLnBrk="1" hangingPunct="1">
              <a:lnSpc>
                <a:spcPct val="125000"/>
              </a:lnSpc>
            </a:pPr>
            <a:r>
              <a:rPr lang="zh-CN" altLang="en-US" sz="3733" b="1">
                <a:solidFill>
                  <a:srgbClr val="1F497D"/>
                </a:solidFill>
                <a:latin typeface="黑体" pitchFamily="49" charset="-122"/>
                <a:ea typeface="黑体" pitchFamily="49" charset="-122"/>
              </a:rPr>
              <a:t>　　由反射光线或折射光线的</a:t>
            </a:r>
            <a:r>
              <a:rPr lang="zh-CN" altLang="en-US" sz="3733" b="1">
                <a:solidFill>
                  <a:srgbClr val="CC0000"/>
                </a:solidFill>
                <a:latin typeface="黑体" pitchFamily="49" charset="-122"/>
                <a:ea typeface="黑体" pitchFamily="49" charset="-122"/>
              </a:rPr>
              <a:t>反向延长线</a:t>
            </a:r>
            <a:r>
              <a:rPr lang="zh-CN" altLang="en-US" sz="3733" b="1">
                <a:solidFill>
                  <a:srgbClr val="1F497D"/>
                </a:solidFill>
                <a:latin typeface="黑体" pitchFamily="49" charset="-122"/>
                <a:ea typeface="黑体" pitchFamily="49" charset="-122"/>
              </a:rPr>
              <a:t>相交而形成，</a:t>
            </a:r>
            <a:r>
              <a:rPr lang="zh-CN" altLang="en-US" sz="3733" b="1">
                <a:solidFill>
                  <a:srgbClr val="CC0000"/>
                </a:solidFill>
                <a:latin typeface="黑体" pitchFamily="49" charset="-122"/>
                <a:ea typeface="黑体" pitchFamily="49" charset="-122"/>
              </a:rPr>
              <a:t>不能呈现在光屏上</a:t>
            </a:r>
            <a:r>
              <a:rPr lang="zh-CN" altLang="en-US" sz="3733" b="1">
                <a:solidFill>
                  <a:srgbClr val="1F497D"/>
                </a:solidFill>
                <a:latin typeface="黑体" pitchFamily="49" charset="-122"/>
                <a:ea typeface="黑体" pitchFamily="49" charset="-122"/>
              </a:rPr>
              <a:t>。人眼逆着出射光线可以看到虚像。</a:t>
            </a:r>
          </a:p>
        </p:txBody>
      </p:sp>
      <p:sp>
        <p:nvSpPr>
          <p:cNvPr id="25" name="矩形 24"/>
          <p:cNvSpPr/>
          <p:nvPr/>
        </p:nvSpPr>
        <p:spPr>
          <a:xfrm>
            <a:off x="575733" y="522817"/>
            <a:ext cx="2832100" cy="69850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  <a:sym typeface="Arial" panose="020b0604020202020204" pitchFamily="34" charset="0"/>
              </a:rPr>
              <a:t>几个概念</a:t>
            </a: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  <a:sym typeface="宋体" pitchFamily="2" charset="-122"/>
              </a:rPr>
              <a:t>：</a:t>
            </a:r>
            <a:endParaRPr kumimoji="0" lang="zh-CN" altLang="en-US" sz="2133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itchFamily="2" charset="-122"/>
              <a:ea typeface="等线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Text Box 5"/>
          <p:cNvSpPr txBox="1"/>
          <p:nvPr/>
        </p:nvSpPr>
        <p:spPr>
          <a:xfrm>
            <a:off x="408517" y="878417"/>
            <a:ext cx="10968567" cy="69638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2398607" indent="-2398607">
              <a:spcBef>
                <a:spcPct val="50000"/>
              </a:spcBef>
            </a:pPr>
            <a:r>
              <a:rPr lang="zh-CN" altLang="en-US" sz="3733" b="1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问题一：如何保证蜡烛的像始终能成在光屏中央？</a:t>
            </a:r>
          </a:p>
        </p:txBody>
      </p:sp>
      <p:pic>
        <p:nvPicPr>
          <p:cNvPr id="16387" name="Picture 2" descr="2004101411354084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533" y="1670051"/>
            <a:ext cx="10160000" cy="3390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2641600" y="2224618"/>
            <a:ext cx="7562851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</a:ln>
        </p:spPr>
        <p:txBody>
          <a:bodyPr/>
          <a:lstStyle>
            <a:defPPr>
              <a:defRPr lang="zh-CN"/>
            </a:def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itchFamily="49" charset="-122"/>
              <a:cs typeface="+mn-cs"/>
            </a:endParaRPr>
          </a:p>
        </p:txBody>
      </p:sp>
      <p:sp>
        <p:nvSpPr>
          <p:cNvPr id="7" name="Text Box 23"/>
          <p:cNvSpPr txBox="1">
            <a:spLocks noChangeArrowheads="1"/>
          </p:cNvSpPr>
          <p:nvPr/>
        </p:nvSpPr>
        <p:spPr bwMode="auto">
          <a:xfrm>
            <a:off x="647700" y="5255684"/>
            <a:ext cx="11377085" cy="69215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733" b="1" i="0" u="none" kern="1200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733" b="1" i="0" u="none" kern="1200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733" b="1" i="0" u="none" kern="1200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733" b="1" i="0" u="none" kern="1200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733" b="1" i="0" u="none" kern="1200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733" b="1" i="0" u="none" kern="1200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733" b="1" i="0" u="none" kern="1200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733" b="1" i="0" u="none" kern="1200" baseline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3733" b="1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烛焰、透镜、光屏三者的中心处于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E72D8B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同一水平高度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。　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rgbClr val="0D0D0D"/>
              </a:solidFill>
              <a:effectLst/>
              <a:uLnTx/>
              <a:uFillTx/>
              <a:latin typeface="+mn-lt"/>
              <a:ea typeface="黑体" pitchFamily="49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10" name="Text Box 5"/>
          <p:cNvSpPr txBox="1"/>
          <p:nvPr/>
        </p:nvSpPr>
        <p:spPr>
          <a:xfrm>
            <a:off x="408517" y="1405467"/>
            <a:ext cx="11639549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spcBef>
                <a:spcPct val="50000"/>
              </a:spcBef>
            </a:pPr>
            <a:r>
              <a:rPr lang="zh-CN" altLang="en-US" sz="3733" b="1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问题二：怎样改变物距来研究像的性质与物距的关系？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414867" y="2372784"/>
            <a:ext cx="10466918" cy="259926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  <a:sym typeface="Arial" panose="020b0604020202020204" pitchFamily="34" charset="0"/>
              </a:rPr>
              <a:t>先把物体放在①</a:t>
            </a:r>
            <a:r>
              <a:rPr kumimoji="0" lang="zh-CN" altLang="en-US" sz="3733" b="1" i="1" kern="1200" cap="none" spc="0" normalizeH="0" baseline="0" noProof="0">
                <a:latin typeface="+mn-lt"/>
                <a:ea typeface="黑体" pitchFamily="49" charset="-122"/>
                <a:cs typeface="+mn-cs"/>
                <a:sym typeface="Arial" panose="020b0604020202020204" pitchFamily="34" charset="0"/>
              </a:rPr>
              <a:t>u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  <a:sym typeface="Arial" panose="020b0604020202020204" pitchFamily="34" charset="0"/>
              </a:rPr>
              <a:t>&gt;2</a:t>
            </a:r>
            <a:r>
              <a:rPr kumimoji="0" lang="zh-CN" altLang="en-US" sz="3733" b="1" i="1" kern="1200" cap="none" spc="0" normalizeH="0" baseline="0" noProof="0">
                <a:latin typeface="+mn-lt"/>
                <a:ea typeface="黑体" pitchFamily="49" charset="-122"/>
                <a:cs typeface="+mn-cs"/>
                <a:sym typeface="Arial" panose="020b0604020202020204" pitchFamily="34" charset="0"/>
              </a:rPr>
              <a:t>f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  <a:sym typeface="Arial" panose="020b0604020202020204" pitchFamily="34" charset="0"/>
              </a:rPr>
              <a:t>处，②</a:t>
            </a:r>
            <a:r>
              <a:rPr kumimoji="0" lang="zh-CN" altLang="en-US" sz="3733" b="1" i="1" kern="1200" cap="none" spc="0" normalizeH="0" baseline="0" noProof="0">
                <a:latin typeface="+mn-lt"/>
                <a:ea typeface="黑体" pitchFamily="49" charset="-122"/>
                <a:cs typeface="+mn-cs"/>
                <a:sym typeface="Arial" panose="020b0604020202020204" pitchFamily="34" charset="0"/>
              </a:rPr>
              <a:t>u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  <a:sym typeface="Arial" panose="020b0604020202020204" pitchFamily="34" charset="0"/>
              </a:rPr>
              <a:t>=2</a:t>
            </a:r>
            <a:r>
              <a:rPr kumimoji="0" lang="zh-CN" altLang="en-US" sz="3733" b="1" i="1" kern="1200" cap="none" spc="0" normalizeH="0" baseline="0" noProof="0">
                <a:latin typeface="+mn-lt"/>
                <a:ea typeface="黑体" pitchFamily="49" charset="-122"/>
                <a:cs typeface="+mn-cs"/>
                <a:sym typeface="Arial" panose="020b0604020202020204" pitchFamily="34" charset="0"/>
              </a:rPr>
              <a:t>f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  <a:sym typeface="Arial" panose="020b0604020202020204" pitchFamily="34" charset="0"/>
              </a:rPr>
              <a:t>处，然后放在③</a:t>
            </a:r>
            <a:r>
              <a:rPr kumimoji="0" lang="zh-CN" altLang="en-US" sz="3733" b="1" i="1" kern="1200" cap="none" spc="0" normalizeH="0" baseline="0" noProof="0">
                <a:latin typeface="+mn-lt"/>
                <a:ea typeface="黑体" pitchFamily="49" charset="-122"/>
                <a:cs typeface="+mn-cs"/>
                <a:sym typeface="Arial" panose="020b0604020202020204" pitchFamily="34" charset="0"/>
              </a:rPr>
              <a:t>f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  <a:sym typeface="Arial" panose="020b0604020202020204" pitchFamily="34" charset="0"/>
              </a:rPr>
              <a:t>&lt;</a:t>
            </a:r>
            <a:r>
              <a:rPr kumimoji="0" lang="zh-CN" altLang="en-US" sz="3733" b="1" i="1" kern="1200" cap="none" spc="0" normalizeH="0" baseline="0" noProof="0">
                <a:latin typeface="+mn-lt"/>
                <a:ea typeface="黑体" pitchFamily="49" charset="-122"/>
                <a:cs typeface="+mn-cs"/>
                <a:sym typeface="Arial" panose="020b0604020202020204" pitchFamily="34" charset="0"/>
              </a:rPr>
              <a:t>u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  <a:sym typeface="Arial" panose="020b0604020202020204" pitchFamily="34" charset="0"/>
              </a:rPr>
              <a:t>&lt;2</a:t>
            </a:r>
            <a:r>
              <a:rPr kumimoji="0" lang="zh-CN" altLang="en-US" sz="3733" b="1" i="1" kern="1200" cap="none" spc="0" normalizeH="0" baseline="0" noProof="0">
                <a:latin typeface="+mn-lt"/>
                <a:ea typeface="黑体" pitchFamily="49" charset="-122"/>
                <a:cs typeface="+mn-cs"/>
                <a:sym typeface="Arial" panose="020b0604020202020204" pitchFamily="34" charset="0"/>
              </a:rPr>
              <a:t>f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  <a:sym typeface="Arial" panose="020b0604020202020204" pitchFamily="34" charset="0"/>
              </a:rPr>
              <a:t>处，④</a:t>
            </a:r>
            <a:r>
              <a:rPr kumimoji="0" lang="zh-CN" altLang="en-US" sz="3733" b="1" i="1" kern="1200" cap="none" spc="0" normalizeH="0" baseline="0" noProof="0">
                <a:latin typeface="+mn-lt"/>
                <a:ea typeface="黑体" pitchFamily="49" charset="-122"/>
                <a:cs typeface="+mn-cs"/>
                <a:sym typeface="Arial" panose="020b0604020202020204" pitchFamily="34" charset="0"/>
              </a:rPr>
              <a:t>u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  <a:sym typeface="Arial" panose="020b0604020202020204" pitchFamily="34" charset="0"/>
              </a:rPr>
              <a:t>=</a:t>
            </a:r>
            <a:r>
              <a:rPr kumimoji="0" lang="zh-CN" altLang="en-US" sz="3733" b="1" i="1" kern="1200" cap="none" spc="0" normalizeH="0" baseline="0" noProof="0">
                <a:latin typeface="+mn-lt"/>
                <a:ea typeface="黑体" pitchFamily="49" charset="-122"/>
                <a:cs typeface="+mn-cs"/>
                <a:sym typeface="Arial" panose="020b0604020202020204" pitchFamily="34" charset="0"/>
              </a:rPr>
              <a:t>f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  <a:sym typeface="Arial" panose="020b0604020202020204" pitchFamily="34" charset="0"/>
              </a:rPr>
              <a:t>处，最后放在⑤</a:t>
            </a:r>
            <a:r>
              <a:rPr kumimoji="0" lang="zh-CN" altLang="en-US" sz="3733" b="1" i="1" kern="1200" cap="none" spc="0" normalizeH="0" baseline="0" noProof="0">
                <a:latin typeface="+mn-lt"/>
                <a:ea typeface="黑体" pitchFamily="49" charset="-122"/>
                <a:cs typeface="+mn-cs"/>
                <a:sym typeface="Arial" panose="020b0604020202020204" pitchFamily="34" charset="0"/>
              </a:rPr>
              <a:t>u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  <a:sym typeface="Arial" panose="020b0604020202020204" pitchFamily="34" charset="0"/>
              </a:rPr>
              <a:t>&lt;</a:t>
            </a:r>
            <a:r>
              <a:rPr kumimoji="0" lang="zh-CN" altLang="en-US" sz="3733" b="1" i="1" kern="1200" cap="none" spc="0" normalizeH="0" baseline="0" noProof="0">
                <a:latin typeface="+mn-lt"/>
                <a:ea typeface="黑体" pitchFamily="49" charset="-122"/>
                <a:cs typeface="+mn-cs"/>
                <a:sym typeface="Arial" panose="020b0604020202020204" pitchFamily="34" charset="0"/>
              </a:rPr>
              <a:t>f</a:t>
            </a: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  <a:sym typeface="Arial" panose="020b0604020202020204" pitchFamily="34" charset="0"/>
              </a:rPr>
              <a:t>处；</a:t>
            </a:r>
          </a:p>
          <a:p>
            <a:pPr marR="0" defTabSz="12192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  <a:sym typeface="Arial" panose="020b0604020202020204" pitchFamily="34" charset="0"/>
              </a:rPr>
              <a:t>这样，由远到近，研究像的性质与物距的关系。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4" name="Text Box 5"/>
          <p:cNvSpPr txBox="1"/>
          <p:nvPr/>
        </p:nvSpPr>
        <p:spPr>
          <a:xfrm>
            <a:off x="408517" y="1405467"/>
            <a:ext cx="9814982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spcBef>
                <a:spcPct val="50000"/>
              </a:spcBef>
            </a:pPr>
            <a:r>
              <a:rPr lang="zh-CN" altLang="en-US" sz="3733" b="1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问题三：如何探究像与物体的左右关系？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414867" y="2372784"/>
            <a:ext cx="10466918" cy="173778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atin typeface="+mn-lt"/>
                <a:ea typeface="黑体" pitchFamily="49" charset="-122"/>
                <a:cs typeface="+mn-cs"/>
                <a:sym typeface="Arial" panose="020b0604020202020204" pitchFamily="34" charset="0"/>
              </a:rPr>
              <a:t>轻轻吹蜡烛的火焰，使它向左侧或右侧倾斜，观察火焰的像是向左侧还是向右侧倾斜。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5" name="文本框 54"/>
          <p:cNvSpPr txBox="1"/>
          <p:nvPr/>
        </p:nvSpPr>
        <p:spPr>
          <a:xfrm>
            <a:off x="575387" y="452669"/>
            <a:ext cx="3216358" cy="69762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n w="9525">
                  <a:solidFill>
                    <a:srgbClr val="0000FF"/>
                  </a:solidFill>
                </a:ln>
                <a:solidFill>
                  <a:srgbClr val="0000FF"/>
                </a:solidFill>
                <a:latin typeface="+mj-ea"/>
                <a:ea typeface="+mj-ea"/>
                <a:cs typeface="+mn-cs"/>
              </a:rPr>
              <a:t>收集证据</a:t>
            </a:r>
            <a:endParaRPr kumimoji="0" lang="zh-CN" altLang="en-US" sz="3733" b="1" kern="1200" cap="none" spc="0" normalizeH="0" baseline="0" noProof="0">
              <a:ln w="9525">
                <a:solidFill>
                  <a:srgbClr val="0000FF"/>
                </a:solidFill>
              </a:ln>
              <a:solidFill>
                <a:srgbClr val="0000FF"/>
              </a:solidFill>
              <a:latin typeface="+mj-ea"/>
              <a:ea typeface="+mj-ea"/>
              <a:cs typeface="+mn-cs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575733" y="1221318"/>
            <a:ext cx="2650067" cy="69638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  <a:sym typeface="Arial" panose="020b0604020202020204" pitchFamily="34" charset="0"/>
              </a:rPr>
              <a:t>进行实验</a:t>
            </a: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  <a:sym typeface="宋体" pitchFamily="2" charset="-122"/>
              </a:rPr>
              <a:t>：</a:t>
            </a:r>
            <a:endParaRPr kumimoji="0" lang="zh-CN" altLang="en-US" sz="2133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itchFamily="2" charset="-122"/>
              <a:ea typeface="等线" pitchFamily="2" charset="-122"/>
              <a:cs typeface="+mn-cs"/>
            </a:endParaRPr>
          </a:p>
        </p:txBody>
      </p:sp>
      <p:pic>
        <p:nvPicPr>
          <p:cNvPr id="17412" name="图片 3">
            <a:hlinkClick r:id="rId3" action="ppaction://hlinkfile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351" y="861484"/>
            <a:ext cx="7389283" cy="55435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>
          <a:xfrm>
            <a:off x="1250951" y="2146300"/>
            <a:ext cx="1248833" cy="326390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宋体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E72D8B"/>
                </a:solidFill>
                <a:effectLst/>
                <a:uLnTx/>
                <a:uFillTx/>
                <a:latin typeface="+mj-ea"/>
                <a:ea typeface="+mj-ea"/>
                <a:cs typeface="+mn-cs"/>
                <a:hlinkClick r:id="rId3" action="ppaction://hlinkfile"/>
              </a:rPr>
              <a:t>点击图片播放视频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rgbClr val="E72D8B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2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575387" y="452669"/>
            <a:ext cx="3216358" cy="69762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n w="9525">
                  <a:solidFill>
                    <a:srgbClr val="0000FF"/>
                  </a:solidFill>
                </a:ln>
                <a:solidFill>
                  <a:srgbClr val="0000FF"/>
                </a:solidFill>
                <a:latin typeface="+mj-ea"/>
                <a:ea typeface="+mj-ea"/>
                <a:cs typeface="+mn-cs"/>
              </a:rPr>
              <a:t>分析与结论</a:t>
            </a:r>
            <a:endParaRPr kumimoji="0" lang="zh-CN" altLang="en-US" sz="3733" b="1" kern="1200" cap="none" spc="0" normalizeH="0" baseline="0" noProof="0">
              <a:ln w="9525">
                <a:solidFill>
                  <a:srgbClr val="0000FF"/>
                </a:solidFill>
              </a:ln>
              <a:solidFill>
                <a:srgbClr val="0000FF"/>
              </a:solidFill>
              <a:latin typeface="+mj-ea"/>
              <a:ea typeface="+mj-ea"/>
              <a:cs typeface="+mn-cs"/>
            </a:endParaRPr>
          </a:p>
        </p:txBody>
      </p:sp>
      <p:sp>
        <p:nvSpPr>
          <p:cNvPr id="4" name="文本框 23"/>
          <p:cNvSpPr txBox="1"/>
          <p:nvPr/>
        </p:nvSpPr>
        <p:spPr>
          <a:xfrm>
            <a:off x="599017" y="1337733"/>
            <a:ext cx="10993967" cy="18393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itchFamily="18" charset="0"/>
                <a:ea typeface="宋体" pitchFamily="2" charset="-122"/>
              </a:rPr>
              <a:t>1.</a:t>
            </a:r>
            <a:r>
              <a:rPr lang="zh-CN" altLang="en-US" sz="3200" b="1">
                <a:latin typeface="Times New Roman" pitchFamily="18" charset="0"/>
                <a:ea typeface="宋体" pitchFamily="2" charset="-122"/>
                <a:sym typeface="+mn-ea"/>
              </a:rPr>
              <a:t>物体位于凸透镜</a:t>
            </a:r>
            <a:r>
              <a:rPr lang="en-US" altLang="zh-CN" sz="3200" b="1">
                <a:latin typeface="Times New Roman" pitchFamily="18" charset="0"/>
                <a:ea typeface="宋体" pitchFamily="2" charset="-122"/>
                <a:sym typeface="+mn-ea"/>
              </a:rPr>
              <a:t>2</a:t>
            </a:r>
            <a:r>
              <a:rPr lang="zh-CN" altLang="en-US" sz="3200" b="1">
                <a:latin typeface="Times New Roman" pitchFamily="18" charset="0"/>
                <a:ea typeface="宋体" pitchFamily="2" charset="-122"/>
                <a:sym typeface="+mn-ea"/>
              </a:rPr>
              <a:t>倍焦距以外</a:t>
            </a:r>
            <a:r>
              <a:rPr lang="en-US" altLang="zh-CN" sz="3200" b="1">
                <a:latin typeface="Times New Roman" pitchFamily="18" charset="0"/>
                <a:ea typeface="宋体" pitchFamily="2" charset="-122"/>
                <a:sym typeface="+mn-ea"/>
              </a:rPr>
              <a:t>(</a:t>
            </a:r>
            <a:r>
              <a:rPr lang="en-US" altLang="zh-CN" sz="3200" b="1" i="1">
                <a:solidFill>
                  <a:srgbClr val="E72D8B"/>
                </a:solidFill>
                <a:latin typeface="Times New Roman" pitchFamily="18" charset="0"/>
                <a:ea typeface="宋体" pitchFamily="2" charset="-122"/>
                <a:sym typeface="+mn-ea"/>
              </a:rPr>
              <a:t>u</a:t>
            </a:r>
            <a:r>
              <a:rPr lang="en-US" altLang="zh-CN" sz="3200" b="1">
                <a:solidFill>
                  <a:srgbClr val="E72D8B"/>
                </a:solidFill>
                <a:latin typeface="Times New Roman" pitchFamily="18" charset="0"/>
                <a:ea typeface="宋体" pitchFamily="2" charset="-122"/>
                <a:sym typeface="+mn-ea"/>
              </a:rPr>
              <a:t>&gt;2</a:t>
            </a:r>
            <a:r>
              <a:rPr lang="en-US" altLang="zh-CN" sz="3200" b="1" i="1">
                <a:solidFill>
                  <a:srgbClr val="E72D8B"/>
                </a:solidFill>
                <a:latin typeface="Times New Roman" pitchFamily="18" charset="0"/>
                <a:ea typeface="宋体" pitchFamily="2" charset="-122"/>
                <a:sym typeface="+mn-ea"/>
              </a:rPr>
              <a:t>f</a:t>
            </a:r>
            <a:r>
              <a:rPr lang="zh-CN" altLang="en-US" sz="3200" b="1">
                <a:solidFill>
                  <a:srgbClr val="E72D8B"/>
                </a:solidFill>
                <a:latin typeface="Times New Roman" pitchFamily="18" charset="0"/>
                <a:ea typeface="宋体" pitchFamily="2" charset="-122"/>
                <a:sym typeface="+mn-ea"/>
              </a:rPr>
              <a:t> </a:t>
            </a:r>
            <a:r>
              <a:rPr lang="en-US" altLang="zh-CN" sz="3200" b="1">
                <a:latin typeface="Times New Roman" pitchFamily="18" charset="0"/>
                <a:ea typeface="宋体" pitchFamily="2" charset="-122"/>
                <a:sym typeface="+mn-ea"/>
              </a:rPr>
              <a:t>)</a:t>
            </a:r>
            <a:r>
              <a:rPr lang="zh-CN" altLang="en-US" sz="3200" b="1">
                <a:latin typeface="Times New Roman" pitchFamily="18" charset="0"/>
                <a:ea typeface="宋体" pitchFamily="2" charset="-122"/>
                <a:sym typeface="+mn-ea"/>
              </a:rPr>
              <a:t>，成倒立的、缩小的、实像。像位于凸透镜的一倍焦距与二倍焦距之间</a:t>
            </a:r>
            <a:r>
              <a:rPr lang="en-US" altLang="zh-CN" sz="3200" b="1">
                <a:latin typeface="Times New Roman" pitchFamily="18" charset="0"/>
                <a:ea typeface="宋体" pitchFamily="2" charset="-122"/>
                <a:sym typeface="+mn-ea"/>
              </a:rPr>
              <a:t>(</a:t>
            </a:r>
            <a:r>
              <a:rPr lang="en-US" altLang="zh-CN" sz="3200" b="1" i="1">
                <a:solidFill>
                  <a:srgbClr val="E72D8B"/>
                </a:solidFill>
                <a:latin typeface="Times New Roman" pitchFamily="18" charset="0"/>
                <a:ea typeface="宋体" pitchFamily="2" charset="-122"/>
                <a:sym typeface="+mn-ea"/>
              </a:rPr>
              <a:t>f&lt;v&lt;2f </a:t>
            </a:r>
            <a:r>
              <a:rPr lang="en-US" altLang="zh-CN" sz="3200" b="1">
                <a:latin typeface="Times New Roman" pitchFamily="18" charset="0"/>
                <a:ea typeface="宋体" pitchFamily="2" charset="-122"/>
                <a:sym typeface="+mn-ea"/>
              </a:rPr>
              <a:t>)</a:t>
            </a:r>
            <a:r>
              <a:rPr lang="zh-CN" altLang="en-US" sz="3200" b="1">
                <a:latin typeface="Times New Roman" pitchFamily="18" charset="0"/>
                <a:ea typeface="宋体" pitchFamily="2" charset="-122"/>
                <a:sym typeface="+mn-ea"/>
              </a:rPr>
              <a:t>，物体与实像分别位于凸透镜的两侧。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1367" y="3365500"/>
            <a:ext cx="6409267" cy="281516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文本框 23"/>
          <p:cNvSpPr txBox="1"/>
          <p:nvPr/>
        </p:nvSpPr>
        <p:spPr>
          <a:xfrm>
            <a:off x="599017" y="1337733"/>
            <a:ext cx="10993967" cy="18393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itchFamily="18" charset="0"/>
                <a:ea typeface="宋体" pitchFamily="2" charset="-122"/>
              </a:rPr>
              <a:t>2.</a:t>
            </a:r>
            <a:r>
              <a:rPr lang="zh-CN" altLang="en-US" sz="3200" b="1">
                <a:latin typeface="Times New Roman" pitchFamily="18" charset="0"/>
                <a:ea typeface="宋体" pitchFamily="2" charset="-122"/>
                <a:sym typeface="+mn-ea"/>
              </a:rPr>
              <a:t>物体位于凸透镜</a:t>
            </a:r>
            <a:r>
              <a:rPr lang="en-US" altLang="zh-CN" sz="3200" b="1">
                <a:latin typeface="Times New Roman" pitchFamily="18" charset="0"/>
                <a:ea typeface="宋体" pitchFamily="2" charset="-122"/>
                <a:sym typeface="+mn-ea"/>
              </a:rPr>
              <a:t>2</a:t>
            </a:r>
            <a:r>
              <a:rPr lang="zh-CN" altLang="en-US" sz="3200" b="1">
                <a:latin typeface="Times New Roman" pitchFamily="18" charset="0"/>
                <a:ea typeface="宋体" pitchFamily="2" charset="-122"/>
                <a:sym typeface="+mn-ea"/>
              </a:rPr>
              <a:t>倍焦距的地方</a:t>
            </a:r>
            <a:r>
              <a:rPr lang="en-US" altLang="zh-CN" sz="3200" b="1">
                <a:latin typeface="Times New Roman" pitchFamily="18" charset="0"/>
                <a:ea typeface="宋体" pitchFamily="2" charset="-122"/>
                <a:sym typeface="+mn-ea"/>
              </a:rPr>
              <a:t> (</a:t>
            </a:r>
            <a:r>
              <a:rPr lang="en-US" altLang="zh-CN" sz="3200" b="1" i="1">
                <a:solidFill>
                  <a:srgbClr val="E72D8B"/>
                </a:solidFill>
                <a:latin typeface="Times New Roman" pitchFamily="18" charset="0"/>
                <a:ea typeface="宋体" pitchFamily="2" charset="-122"/>
                <a:sym typeface="+mn-ea"/>
              </a:rPr>
              <a:t>u</a:t>
            </a:r>
            <a:r>
              <a:rPr lang="en-US" altLang="zh-CN" sz="3200" b="1">
                <a:solidFill>
                  <a:srgbClr val="E72D8B"/>
                </a:solidFill>
                <a:latin typeface="Times New Roman" pitchFamily="18" charset="0"/>
                <a:ea typeface="宋体" pitchFamily="2" charset="-122"/>
                <a:sym typeface="+mn-ea"/>
              </a:rPr>
              <a:t>=2</a:t>
            </a:r>
            <a:r>
              <a:rPr lang="en-US" altLang="zh-CN" sz="3200" b="1" i="1">
                <a:solidFill>
                  <a:srgbClr val="E72D8B"/>
                </a:solidFill>
                <a:latin typeface="Times New Roman" pitchFamily="18" charset="0"/>
                <a:ea typeface="宋体" pitchFamily="2" charset="-122"/>
                <a:sym typeface="+mn-ea"/>
              </a:rPr>
              <a:t>f</a:t>
            </a:r>
            <a:r>
              <a:rPr lang="en-US" altLang="zh-CN" sz="3200" b="1">
                <a:solidFill>
                  <a:srgbClr val="E72D8B"/>
                </a:solidFill>
                <a:latin typeface="Times New Roman" pitchFamily="18" charset="0"/>
                <a:ea typeface="宋体" pitchFamily="2" charset="-122"/>
                <a:sym typeface="+mn-ea"/>
              </a:rPr>
              <a:t> </a:t>
            </a:r>
            <a:r>
              <a:rPr lang="en-US" altLang="zh-CN" sz="3200" b="1">
                <a:latin typeface="Times New Roman" pitchFamily="18" charset="0"/>
                <a:ea typeface="宋体" pitchFamily="2" charset="-122"/>
                <a:sym typeface="+mn-ea"/>
              </a:rPr>
              <a:t>)</a:t>
            </a:r>
            <a:r>
              <a:rPr lang="zh-CN" altLang="en-US" sz="3200" b="1">
                <a:latin typeface="Times New Roman" pitchFamily="18" charset="0"/>
                <a:ea typeface="宋体" pitchFamily="2" charset="-122"/>
                <a:sym typeface="+mn-ea"/>
              </a:rPr>
              <a:t>，成倒立的、等大的、实像。实像位于凸透镜另一侧的二倍焦距处</a:t>
            </a:r>
            <a:r>
              <a:rPr lang="en-US" altLang="zh-CN" sz="3200" b="1">
                <a:latin typeface="Times New Roman" pitchFamily="18" charset="0"/>
                <a:ea typeface="宋体" pitchFamily="2" charset="-122"/>
                <a:sym typeface="+mn-ea"/>
              </a:rPr>
              <a:t>(</a:t>
            </a:r>
            <a:r>
              <a:rPr lang="en-US" altLang="zh-CN" sz="3200" b="1" i="1">
                <a:solidFill>
                  <a:srgbClr val="E72D8B"/>
                </a:solidFill>
                <a:latin typeface="Times New Roman" pitchFamily="18" charset="0"/>
                <a:ea typeface="宋体" pitchFamily="2" charset="-122"/>
                <a:sym typeface="+mn-ea"/>
              </a:rPr>
              <a:t>v</a:t>
            </a:r>
            <a:r>
              <a:rPr lang="en-US" altLang="zh-CN" sz="3200" b="1">
                <a:solidFill>
                  <a:srgbClr val="E72D8B"/>
                </a:solidFill>
                <a:latin typeface="Times New Roman" pitchFamily="18" charset="0"/>
                <a:ea typeface="宋体" pitchFamily="2" charset="-122"/>
                <a:sym typeface="+mn-ea"/>
              </a:rPr>
              <a:t>=2</a:t>
            </a:r>
            <a:r>
              <a:rPr lang="en-US" altLang="zh-CN" sz="3200" b="1" i="1">
                <a:solidFill>
                  <a:srgbClr val="E72D8B"/>
                </a:solidFill>
                <a:latin typeface="Times New Roman" pitchFamily="18" charset="0"/>
                <a:ea typeface="宋体" pitchFamily="2" charset="-122"/>
                <a:sym typeface="+mn-ea"/>
              </a:rPr>
              <a:t>f </a:t>
            </a:r>
            <a:r>
              <a:rPr lang="en-US" altLang="zh-CN" sz="3200" b="1">
                <a:latin typeface="Times New Roman" pitchFamily="18" charset="0"/>
                <a:ea typeface="宋体" pitchFamily="2" charset="-122"/>
                <a:sym typeface="+mn-ea"/>
              </a:rPr>
              <a:t>)</a:t>
            </a:r>
            <a:r>
              <a:rPr lang="zh-CN" altLang="en-US" sz="3200" b="1">
                <a:latin typeface="Times New Roman" pitchFamily="18" charset="0"/>
                <a:ea typeface="宋体" pitchFamily="2" charset="-122"/>
                <a:sym typeface="+mn-ea"/>
              </a:rPr>
              <a:t>，物体与实像分别位于凸透镜的两侧。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4833" y="3429000"/>
            <a:ext cx="5122333" cy="2817284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文本框 23"/>
          <p:cNvSpPr txBox="1"/>
          <p:nvPr/>
        </p:nvSpPr>
        <p:spPr>
          <a:xfrm>
            <a:off x="599017" y="1337733"/>
            <a:ext cx="10993967" cy="18393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itchFamily="18" charset="0"/>
                <a:ea typeface="宋体" pitchFamily="2" charset="-122"/>
              </a:rPr>
              <a:t>3.</a:t>
            </a:r>
            <a:r>
              <a:rPr lang="zh-CN" altLang="en-US" sz="3200" b="1">
                <a:latin typeface="Times New Roman" pitchFamily="18" charset="0"/>
                <a:ea typeface="宋体" pitchFamily="2" charset="-122"/>
                <a:sym typeface="+mn-ea"/>
              </a:rPr>
              <a:t>物体位于凸透镜</a:t>
            </a:r>
            <a:r>
              <a:rPr lang="en-US" altLang="zh-CN" sz="3200" b="1">
                <a:latin typeface="Times New Roman" pitchFamily="18" charset="0"/>
                <a:ea typeface="宋体" pitchFamily="2" charset="-122"/>
                <a:sym typeface="+mn-ea"/>
              </a:rPr>
              <a:t>1</a:t>
            </a:r>
            <a:r>
              <a:rPr lang="zh-CN" altLang="en-US" sz="3200" b="1">
                <a:latin typeface="Times New Roman" pitchFamily="18" charset="0"/>
                <a:ea typeface="宋体" pitchFamily="2" charset="-122"/>
                <a:sym typeface="+mn-ea"/>
              </a:rPr>
              <a:t>倍焦距与</a:t>
            </a:r>
            <a:r>
              <a:rPr lang="en-US" altLang="zh-CN" sz="3200" b="1">
                <a:latin typeface="Times New Roman" pitchFamily="18" charset="0"/>
                <a:ea typeface="宋体" pitchFamily="2" charset="-122"/>
                <a:sym typeface="+mn-ea"/>
              </a:rPr>
              <a:t>2</a:t>
            </a:r>
            <a:r>
              <a:rPr lang="zh-CN" altLang="en-US" sz="3200" b="1">
                <a:latin typeface="Times New Roman" pitchFamily="18" charset="0"/>
                <a:ea typeface="宋体" pitchFamily="2" charset="-122"/>
                <a:sym typeface="+mn-ea"/>
              </a:rPr>
              <a:t>倍焦距之间</a:t>
            </a:r>
            <a:r>
              <a:rPr lang="en-US" altLang="zh-CN" sz="3200" b="1">
                <a:latin typeface="Times New Roman" pitchFamily="18" charset="0"/>
                <a:ea typeface="宋体" pitchFamily="2" charset="-122"/>
                <a:sym typeface="+mn-ea"/>
              </a:rPr>
              <a:t>( </a:t>
            </a:r>
            <a:r>
              <a:rPr lang="en-US" altLang="zh-CN" sz="3200" b="1" i="1">
                <a:solidFill>
                  <a:srgbClr val="E72D8B"/>
                </a:solidFill>
                <a:latin typeface="Times New Roman" pitchFamily="18" charset="0"/>
                <a:ea typeface="宋体" pitchFamily="2" charset="-122"/>
                <a:sym typeface="+mn-ea"/>
              </a:rPr>
              <a:t>f</a:t>
            </a:r>
            <a:r>
              <a:rPr lang="en-US" altLang="zh-CN" sz="3200" b="1">
                <a:solidFill>
                  <a:srgbClr val="E72D8B"/>
                </a:solidFill>
                <a:latin typeface="Times New Roman" pitchFamily="18" charset="0"/>
                <a:ea typeface="宋体" pitchFamily="2" charset="-122"/>
                <a:sym typeface="+mn-ea"/>
              </a:rPr>
              <a:t>&lt;</a:t>
            </a:r>
            <a:r>
              <a:rPr lang="en-US" altLang="zh-CN" sz="3200" b="1" i="1">
                <a:solidFill>
                  <a:srgbClr val="E72D8B"/>
                </a:solidFill>
                <a:latin typeface="Times New Roman" pitchFamily="18" charset="0"/>
                <a:ea typeface="宋体" pitchFamily="2" charset="-122"/>
                <a:sym typeface="+mn-ea"/>
              </a:rPr>
              <a:t>u</a:t>
            </a:r>
            <a:r>
              <a:rPr lang="en-US" altLang="zh-CN" sz="3200" b="1">
                <a:solidFill>
                  <a:srgbClr val="E72D8B"/>
                </a:solidFill>
                <a:latin typeface="Times New Roman" pitchFamily="18" charset="0"/>
                <a:ea typeface="宋体" pitchFamily="2" charset="-122"/>
                <a:sym typeface="+mn-ea"/>
              </a:rPr>
              <a:t>&lt;2</a:t>
            </a:r>
            <a:r>
              <a:rPr lang="en-US" altLang="zh-CN" sz="3200" b="1" i="1">
                <a:solidFill>
                  <a:srgbClr val="E72D8B"/>
                </a:solidFill>
                <a:latin typeface="Times New Roman" pitchFamily="18" charset="0"/>
                <a:ea typeface="宋体" pitchFamily="2" charset="-122"/>
                <a:sym typeface="+mn-ea"/>
              </a:rPr>
              <a:t>f </a:t>
            </a:r>
            <a:r>
              <a:rPr lang="en-US" altLang="zh-CN" sz="3200" b="1">
                <a:latin typeface="Times New Roman" pitchFamily="18" charset="0"/>
                <a:ea typeface="宋体" pitchFamily="2" charset="-122"/>
                <a:sym typeface="+mn-ea"/>
              </a:rPr>
              <a:t>)</a:t>
            </a:r>
            <a:r>
              <a:rPr lang="zh-CN" altLang="en-US" sz="3200" b="1">
                <a:latin typeface="Times New Roman" pitchFamily="18" charset="0"/>
                <a:ea typeface="宋体" pitchFamily="2" charset="-122"/>
                <a:sym typeface="+mn-ea"/>
              </a:rPr>
              <a:t>，成倒立的、放大的、实像。实像位于凸透镜另一侧的二倍焦距之外</a:t>
            </a:r>
            <a:r>
              <a:rPr lang="en-US" altLang="zh-CN" sz="3200" b="1">
                <a:latin typeface="Times New Roman" pitchFamily="18" charset="0"/>
                <a:ea typeface="宋体" pitchFamily="2" charset="-122"/>
                <a:sym typeface="+mn-ea"/>
              </a:rPr>
              <a:t>(</a:t>
            </a:r>
            <a:r>
              <a:rPr lang="en-US" altLang="zh-CN" sz="3200" b="1" i="1">
                <a:solidFill>
                  <a:srgbClr val="E72D8B"/>
                </a:solidFill>
                <a:latin typeface="Times New Roman" pitchFamily="18" charset="0"/>
                <a:ea typeface="宋体" pitchFamily="2" charset="-122"/>
                <a:sym typeface="+mn-ea"/>
              </a:rPr>
              <a:t>v</a:t>
            </a:r>
            <a:r>
              <a:rPr lang="en-US" altLang="zh-CN" sz="3200" b="1">
                <a:solidFill>
                  <a:srgbClr val="E72D8B"/>
                </a:solidFill>
                <a:latin typeface="Times New Roman" pitchFamily="18" charset="0"/>
                <a:ea typeface="宋体" pitchFamily="2" charset="-122"/>
                <a:sym typeface="+mn-ea"/>
              </a:rPr>
              <a:t>&gt;2</a:t>
            </a:r>
            <a:r>
              <a:rPr lang="en-US" altLang="zh-CN" sz="3200" b="1" i="1">
                <a:solidFill>
                  <a:srgbClr val="E72D8B"/>
                </a:solidFill>
                <a:latin typeface="Times New Roman" pitchFamily="18" charset="0"/>
                <a:ea typeface="宋体" pitchFamily="2" charset="-122"/>
                <a:sym typeface="+mn-ea"/>
              </a:rPr>
              <a:t>f </a:t>
            </a:r>
            <a:r>
              <a:rPr lang="en-US" altLang="zh-CN" sz="3200" b="1">
                <a:latin typeface="Times New Roman" pitchFamily="18" charset="0"/>
                <a:ea typeface="宋体" pitchFamily="2" charset="-122"/>
                <a:sym typeface="+mn-ea"/>
              </a:rPr>
              <a:t>)</a:t>
            </a:r>
            <a:r>
              <a:rPr lang="zh-CN" altLang="en-US" sz="3200" b="1">
                <a:latin typeface="Times New Roman" pitchFamily="18" charset="0"/>
                <a:ea typeface="宋体" pitchFamily="2" charset="-122"/>
                <a:sym typeface="+mn-ea"/>
              </a:rPr>
              <a:t>，物体与实像分别位于凸透镜的两侧。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5100" y="3333751"/>
            <a:ext cx="4241800" cy="281728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23"/>
          <p:cNvSpPr txBox="1"/>
          <p:nvPr/>
        </p:nvSpPr>
        <p:spPr>
          <a:xfrm>
            <a:off x="599017" y="1337733"/>
            <a:ext cx="10993967" cy="6582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itchFamily="18" charset="0"/>
                <a:ea typeface="宋体" pitchFamily="2" charset="-122"/>
              </a:rPr>
              <a:t>4.</a:t>
            </a:r>
            <a:r>
              <a:rPr lang="zh-CN" altLang="en-US" sz="3200" b="1">
                <a:latin typeface="Times New Roman" pitchFamily="18" charset="0"/>
                <a:ea typeface="宋体" pitchFamily="2" charset="-122"/>
                <a:sym typeface="+mn-ea"/>
              </a:rPr>
              <a:t>物体位于凸透镜焦距处</a:t>
            </a:r>
            <a:r>
              <a:rPr lang="en-US" altLang="zh-CN" sz="3200" b="1">
                <a:latin typeface="Times New Roman" pitchFamily="18" charset="0"/>
                <a:ea typeface="宋体" pitchFamily="2" charset="-122"/>
                <a:sym typeface="+mn-ea"/>
              </a:rPr>
              <a:t>(</a:t>
            </a:r>
            <a:r>
              <a:rPr lang="en-US" altLang="zh-CN" sz="3200" b="1" i="1">
                <a:solidFill>
                  <a:srgbClr val="E72D8B"/>
                </a:solidFill>
                <a:latin typeface="Times New Roman" pitchFamily="18" charset="0"/>
                <a:ea typeface="宋体" pitchFamily="2" charset="-122"/>
                <a:sym typeface="+mn-ea"/>
              </a:rPr>
              <a:t>u</a:t>
            </a:r>
            <a:r>
              <a:rPr lang="en-US" altLang="zh-CN" sz="3200" b="1">
                <a:solidFill>
                  <a:srgbClr val="E72D8B"/>
                </a:solidFill>
                <a:latin typeface="Times New Roman" pitchFamily="18" charset="0"/>
                <a:ea typeface="宋体" pitchFamily="2" charset="-122"/>
                <a:sym typeface="+mn-ea"/>
              </a:rPr>
              <a:t>=</a:t>
            </a:r>
            <a:r>
              <a:rPr lang="en-US" altLang="zh-CN" sz="3200" b="1" i="1">
                <a:solidFill>
                  <a:srgbClr val="E72D8B"/>
                </a:solidFill>
                <a:latin typeface="Times New Roman" pitchFamily="18" charset="0"/>
                <a:ea typeface="宋体" pitchFamily="2" charset="-122"/>
                <a:sym typeface="+mn-ea"/>
              </a:rPr>
              <a:t>f</a:t>
            </a:r>
            <a:r>
              <a:rPr lang="en-US" altLang="zh-CN" sz="3200" b="1">
                <a:solidFill>
                  <a:srgbClr val="E72D8B"/>
                </a:solidFill>
                <a:latin typeface="Times New Roman" pitchFamily="18" charset="0"/>
                <a:ea typeface="宋体" pitchFamily="2" charset="-122"/>
                <a:sym typeface="+mn-ea"/>
              </a:rPr>
              <a:t> </a:t>
            </a:r>
            <a:r>
              <a:rPr lang="en-US" altLang="zh-CN" sz="3200" b="1">
                <a:latin typeface="Times New Roman" pitchFamily="18" charset="0"/>
                <a:ea typeface="宋体" pitchFamily="2" charset="-122"/>
                <a:sym typeface="+mn-ea"/>
              </a:rPr>
              <a:t>)</a:t>
            </a:r>
            <a:r>
              <a:rPr lang="zh-CN" altLang="en-US" sz="3200" b="1">
                <a:latin typeface="Times New Roman" pitchFamily="18" charset="0"/>
                <a:ea typeface="宋体" pitchFamily="2" charset="-122"/>
                <a:sym typeface="+mn-ea"/>
              </a:rPr>
              <a:t>，不成像。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9700" y="2468033"/>
            <a:ext cx="4292600" cy="2766484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23"/>
          <p:cNvSpPr txBox="1"/>
          <p:nvPr/>
        </p:nvSpPr>
        <p:spPr>
          <a:xfrm>
            <a:off x="599017" y="1337733"/>
            <a:ext cx="10680700" cy="12488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itchFamily="18" charset="0"/>
                <a:ea typeface="宋体" pitchFamily="2" charset="-122"/>
              </a:rPr>
              <a:t>5.</a:t>
            </a:r>
            <a:r>
              <a:rPr lang="zh-CN" altLang="en-US" sz="3200" b="1">
                <a:latin typeface="Times New Roman" pitchFamily="18" charset="0"/>
                <a:ea typeface="宋体" pitchFamily="2" charset="-122"/>
                <a:sym typeface="+mn-ea"/>
              </a:rPr>
              <a:t>物体位于凸透镜焦距内</a:t>
            </a:r>
            <a:r>
              <a:rPr lang="en-US" altLang="zh-CN" sz="3200" b="1">
                <a:latin typeface="Times New Roman" pitchFamily="18" charset="0"/>
                <a:ea typeface="宋体" pitchFamily="2" charset="-122"/>
                <a:sym typeface="+mn-ea"/>
              </a:rPr>
              <a:t>(</a:t>
            </a:r>
            <a:r>
              <a:rPr lang="en-US" altLang="zh-CN" sz="3200" b="1" i="1">
                <a:solidFill>
                  <a:srgbClr val="E72D8B"/>
                </a:solidFill>
                <a:latin typeface="Times New Roman" pitchFamily="18" charset="0"/>
                <a:ea typeface="宋体" pitchFamily="2" charset="-122"/>
                <a:sym typeface="+mn-ea"/>
              </a:rPr>
              <a:t>u</a:t>
            </a:r>
            <a:r>
              <a:rPr lang="en-US" altLang="zh-CN" sz="3200" b="1">
                <a:solidFill>
                  <a:srgbClr val="E72D8B"/>
                </a:solidFill>
                <a:latin typeface="Times New Roman" pitchFamily="18" charset="0"/>
                <a:ea typeface="宋体" pitchFamily="2" charset="-122"/>
                <a:sym typeface="+mn-ea"/>
              </a:rPr>
              <a:t>&lt;</a:t>
            </a:r>
            <a:r>
              <a:rPr lang="en-US" altLang="zh-CN" sz="3200" b="1" i="1">
                <a:solidFill>
                  <a:srgbClr val="E72D8B"/>
                </a:solidFill>
                <a:latin typeface="Times New Roman" pitchFamily="18" charset="0"/>
                <a:ea typeface="宋体" pitchFamily="2" charset="-122"/>
                <a:sym typeface="+mn-ea"/>
              </a:rPr>
              <a:t>f</a:t>
            </a:r>
            <a:r>
              <a:rPr lang="en-US" altLang="zh-CN" sz="3200" b="1">
                <a:latin typeface="Times New Roman" pitchFamily="18" charset="0"/>
                <a:ea typeface="宋体" pitchFamily="2" charset="-122"/>
                <a:sym typeface="+mn-ea"/>
              </a:rPr>
              <a:t> )</a:t>
            </a:r>
            <a:r>
              <a:rPr lang="zh-CN" altLang="en-US" sz="3200" b="1">
                <a:latin typeface="Times New Roman" pitchFamily="18" charset="0"/>
                <a:ea typeface="宋体" pitchFamily="2" charset="-122"/>
                <a:sym typeface="+mn-ea"/>
              </a:rPr>
              <a:t>，在同侧得到正立、放大的虚像。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833" y="2580218"/>
            <a:ext cx="5376333" cy="3189816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Group 175"/>
          <p:cNvGraphicFramePr>
            <a:graphicFrameLocks noGrp="1"/>
          </p:cNvGraphicFramePr>
          <p:nvPr/>
        </p:nvGraphicFramePr>
        <p:xfrm>
          <a:off x="472017" y="1350433"/>
          <a:ext cx="11235265" cy="4946651"/>
        </p:xfrm>
        <a:graphic>
          <a:graphicData uri="http://schemas.openxmlformats.org/drawingml/2006/table">
            <a:tbl>
              <a:tblPr/>
              <a:tblGrid>
                <a:gridCol w="2189565"/>
                <a:gridCol w="1844856"/>
                <a:gridCol w="1634055"/>
                <a:gridCol w="1676387"/>
                <a:gridCol w="1710253"/>
                <a:gridCol w="2180149"/>
              </a:tblGrid>
              <a:tr h="690860">
                <a:tc rowSpan="2"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733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49" charset="-122"/>
                        </a:rPr>
                        <a:t>物距与焦距的关系</a:t>
                      </a:r>
                      <a:endParaRPr kumimoji="0" lang="zh-CN" altLang="en-US" sz="3733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黑体" pitchFamily="49" charset="-122"/>
                      </a:endParaRPr>
                    </a:p>
                  </a:txBody>
                  <a:tcPr marL="121919" marR="121919" marT="60951" marB="60951" anchor="ctr" horzOverflow="overflow">
                    <a:lnL w="28575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733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49" charset="-122"/>
                        </a:rPr>
                        <a:t>物距</a:t>
                      </a:r>
                      <a:r>
                        <a:rPr kumimoji="0" lang="en-US" altLang="zh-CN" sz="3733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49" charset="-122"/>
                        </a:rPr>
                        <a:t>u</a:t>
                      </a:r>
                      <a:r>
                        <a:rPr kumimoji="0" lang="en-US" altLang="zh-CN" sz="3733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49" charset="-122"/>
                        </a:rPr>
                        <a:t>/cm</a:t>
                      </a:r>
                      <a:endParaRPr kumimoji="0" lang="en-US" altLang="zh-CN" sz="3733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黑体" pitchFamily="49" charset="-122"/>
                      </a:endParaRPr>
                    </a:p>
                  </a:txBody>
                  <a:tcPr marL="121919" marR="121919" marT="60951" marB="60951" anchor="ctr" horzOverflow="overflow">
                    <a:lnL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733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49" charset="-122"/>
                        </a:rPr>
                        <a:t>像的性质</a:t>
                      </a:r>
                      <a:endParaRPr kumimoji="0" lang="zh-CN" altLang="en-US" sz="3733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黑体" pitchFamily="49" charset="-122"/>
                      </a:endParaRPr>
                    </a:p>
                  </a:txBody>
                  <a:tcPr marL="121919" marR="121919" marT="60951" marB="60951" anchor="ctr" horzOverflow="overflow">
                    <a:lnL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 marL="121920" marR="121920" marT="60960" marB="60960"/>
                </a:tc>
                <a:tc hMerge="1">
                  <a:txBody>
                    <a:bodyPr/>
                    <a:lstStyle/>
                    <a:p/>
                  </a:txBody>
                  <a:tcPr marL="121920" marR="121920" marT="60960" marB="60960"/>
                </a:tc>
                <a:tc rowSpan="2"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733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49" charset="-122"/>
                        </a:rPr>
                        <a:t>像距</a:t>
                      </a:r>
                      <a:r>
                        <a:rPr kumimoji="0" lang="en-US" altLang="zh-CN" sz="3733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49" charset="-122"/>
                        </a:rPr>
                        <a:t>v</a:t>
                      </a:r>
                      <a:r>
                        <a:rPr kumimoji="0" lang="en-US" altLang="zh-CN" sz="3733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49" charset="-122"/>
                        </a:rPr>
                        <a:t>/cm</a:t>
                      </a:r>
                      <a:endParaRPr kumimoji="0" lang="en-US" altLang="zh-CN" sz="3733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黑体" pitchFamily="49" charset="-122"/>
                      </a:endParaRPr>
                    </a:p>
                  </a:txBody>
                  <a:tcPr marL="121919" marR="121919" marT="60951" marB="60951" anchor="ctr" horzOverflow="overflow">
                    <a:lnL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9249">
                <a:tc vMerge="1">
                  <a:txBody>
                    <a:bodyPr/>
                    <a:lstStyle/>
                    <a:p/>
                  </a:txBody>
                  <a:tcPr marL="121920" marR="121920" marT="60960" marB="60960"/>
                </a:tc>
                <a:tc vMerge="1">
                  <a:txBody>
                    <a:bodyPr/>
                    <a:lstStyle/>
                    <a:p/>
                  </a:txBody>
                  <a:tcPr marL="121920" marR="121920" marT="60960" marB="60960"/>
                </a:tc>
                <a:tc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733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49" charset="-122"/>
                        </a:rPr>
                        <a:t>虚实</a:t>
                      </a:r>
                      <a:endParaRPr kumimoji="0" lang="zh-CN" altLang="en-US" sz="3733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黑体" pitchFamily="49" charset="-122"/>
                      </a:endParaRPr>
                    </a:p>
                  </a:txBody>
                  <a:tcPr marL="121919" marR="121919" marT="60951" marB="60951" anchor="ctr" horzOverflow="overflow">
                    <a:lnL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733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49" charset="-122"/>
                        </a:rPr>
                        <a:t>大小</a:t>
                      </a:r>
                      <a:endParaRPr kumimoji="0" lang="zh-CN" altLang="en-US" sz="3733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黑体" pitchFamily="49" charset="-122"/>
                      </a:endParaRPr>
                    </a:p>
                  </a:txBody>
                  <a:tcPr marL="121919" marR="121919" marT="60951" marB="60951" anchor="ctr" horzOverflow="overflow">
                    <a:lnL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733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49" charset="-122"/>
                        </a:rPr>
                        <a:t>正倒</a:t>
                      </a:r>
                      <a:endParaRPr kumimoji="0" lang="zh-CN" altLang="en-US" sz="3733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黑体" pitchFamily="49" charset="-122"/>
                      </a:endParaRPr>
                    </a:p>
                  </a:txBody>
                  <a:tcPr marL="121919" marR="121919" marT="60951" marB="60951" anchor="ctr" horzOverflow="overflow">
                    <a:lnL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/>
                  </a:txBody>
                  <a:tcPr marL="121920" marR="121920" marT="60960" marB="60960"/>
                </a:tc>
              </a:tr>
              <a:tr h="690860">
                <a:tc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3733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L="121919" marR="121919" marT="60951" marB="60951" anchor="ctr" horzOverflow="overflow">
                    <a:lnL w="28575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733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L="121919" marR="121919" marT="60951" marB="60951" anchor="ctr" horzOverflow="overflow">
                    <a:lnL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733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L="121919" marR="121919" marT="60951" marB="60951" anchor="ctr" horzOverflow="overflow">
                    <a:lnL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733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L="121919" marR="121919" marT="60951" marB="60951" anchor="ctr" horzOverflow="overflow">
                    <a:lnL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733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L="121919" marR="121919" marT="60951" marB="60951" anchor="ctr" horzOverflow="overflow">
                    <a:lnL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733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L="121919" marR="121919" marT="60951" marB="60951" anchor="ctr" horzOverflow="overflow">
                    <a:lnL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2047">
                <a:tc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3733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L="121919" marR="121919" marT="60951" marB="60951" horzOverflow="overflow">
                    <a:lnL w="28575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733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L="121919" marR="121919" marT="60951" marB="60951" anchor="ctr" horzOverflow="overflow">
                    <a:lnL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733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L="121919" marR="121919" marT="60951" marB="60951" anchor="ctr" horzOverflow="overflow">
                    <a:lnL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733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L="121919" marR="121919" marT="60951" marB="60951" anchor="ctr" horzOverflow="overflow">
                    <a:lnL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733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L="121919" marR="121919" marT="60951" marB="60951" anchor="ctr" horzOverflow="overflow">
                    <a:lnL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733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L="121919" marR="121919" marT="60951" marB="60951" anchor="ctr" horzOverflow="overflow">
                    <a:lnL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0860">
                <a:tc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3733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L="121919" marR="121919" marT="60951" marB="60951" horzOverflow="overflow">
                    <a:lnL w="28575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733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L="121919" marR="121919" marT="60951" marB="60951" anchor="ctr" horzOverflow="overflow">
                    <a:lnL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733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L="121919" marR="121919" marT="60951" marB="60951" anchor="ctr" horzOverflow="overflow">
                    <a:lnL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733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L="121919" marR="121919" marT="60951" marB="60951" anchor="ctr" horzOverflow="overflow">
                    <a:lnL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733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L="121919" marR="121919" marT="60951" marB="60951" anchor="ctr" horzOverflow="overflow">
                    <a:lnL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733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L="121919" marR="121919" marT="60951" marB="60951" anchor="ctr" horzOverflow="overflow">
                    <a:lnL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3212">
                <a:tc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3733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L="121919" marR="121919" marT="60951" marB="60951" horzOverflow="overflow">
                    <a:lnL w="28575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733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L="121919" marR="121919" marT="60951" marB="60951" anchor="ctr" horzOverflow="overflow">
                    <a:lnL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733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L="121919" marR="121919" marT="60951" marB="60951" anchor="ctr" horzOverflow="overflow">
                    <a:lnL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733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L="121919" marR="121919" marT="60951" marB="60951" anchor="ctr" horzOverflow="overflow">
                    <a:lnL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733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L="121919" marR="121919" marT="60951" marB="60951" anchor="ctr" horzOverflow="overflow">
                    <a:lnL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733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L="121919" marR="121919" marT="60951" marB="60951" anchor="ctr" horzOverflow="overflow">
                    <a:lnL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9559">
                <a:tc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3733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L="121919" marR="121919" marT="60951" marB="60951" horzOverflow="overflow">
                    <a:lnL w="28575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733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L="121919" marR="121919" marT="60951" marB="60951" anchor="ctr" horzOverflow="overflow">
                    <a:lnL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733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L="121919" marR="121919" marT="60951" marB="60951" anchor="ctr" horzOverflow="overflow">
                    <a:lnL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733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L="121919" marR="121919" marT="60951" marB="60951" anchor="ctr" horzOverflow="overflow">
                    <a:lnL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733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L="121919" marR="121919" marT="60951" marB="60951" anchor="ctr" horzOverflow="overflow">
                    <a:lnL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200" rtl="0" eaLnBrk="0" latinLnBrk="0" hangingPunct="0">
                        <a:spcBef>
                          <a:spcPct val="20000"/>
                        </a:spcBef>
                        <a:defRPr sz="3733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1pPr>
                      <a:lvl2pPr marL="609600" algn="l" defTabSz="1219200" rtl="0" eaLnBrk="0" latinLnBrk="0" hangingPunct="0">
                        <a:spcBef>
                          <a:spcPct val="20000"/>
                        </a:spcBef>
                        <a:defRPr sz="32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2pPr>
                      <a:lvl3pPr marL="1219200" algn="l" defTabSz="1219200" rtl="0" eaLnBrk="0" latinLnBrk="0" hangingPunct="0">
                        <a:spcBef>
                          <a:spcPct val="20000"/>
                        </a:spcBef>
                        <a:defRPr sz="2667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3pPr>
                      <a:lvl4pPr marL="18288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4pPr>
                      <a:lvl5pPr marL="2438400" algn="l" defTabSz="1219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5pPr>
                      <a:lvl6pPr marL="30480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6pPr>
                      <a:lvl7pPr marL="36576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7pPr>
                      <a:lvl8pPr marL="42672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8pPr>
                      <a:lvl9pPr marL="4876800" algn="l" defTabSz="1219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733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L="121919" marR="121919" marT="60951" marB="60951" anchor="ctr" horzOverflow="overflow">
                    <a:lnL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8F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Rectangle 98"/>
          <p:cNvSpPr/>
          <p:nvPr/>
        </p:nvSpPr>
        <p:spPr>
          <a:xfrm>
            <a:off x="9624485" y="2781300"/>
            <a:ext cx="2476500" cy="692151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en-US" altLang="zh-CN" sz="3733" b="1" i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f</a:t>
            </a:r>
            <a:r>
              <a:rPr lang="en-US" altLang="zh-CN" sz="3733" b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 &lt; </a:t>
            </a:r>
            <a:r>
              <a:rPr lang="en-US" altLang="zh-CN" sz="3733" b="1" i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v</a:t>
            </a:r>
            <a:r>
              <a:rPr lang="en-US" altLang="zh-CN" sz="3733" b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 &lt; 2</a:t>
            </a:r>
            <a:r>
              <a:rPr lang="en-US" altLang="zh-CN" sz="3733" b="1" i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f</a:t>
            </a:r>
          </a:p>
        </p:txBody>
      </p:sp>
      <p:sp>
        <p:nvSpPr>
          <p:cNvPr id="4" name="Rectangle 99"/>
          <p:cNvSpPr/>
          <p:nvPr/>
        </p:nvSpPr>
        <p:spPr>
          <a:xfrm>
            <a:off x="8100484" y="2804584"/>
            <a:ext cx="1413933" cy="692149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733" b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倒立</a:t>
            </a:r>
          </a:p>
        </p:txBody>
      </p:sp>
      <p:sp>
        <p:nvSpPr>
          <p:cNvPr id="5" name="Rectangle 100"/>
          <p:cNvSpPr/>
          <p:nvPr/>
        </p:nvSpPr>
        <p:spPr>
          <a:xfrm>
            <a:off x="6451600" y="2798233"/>
            <a:ext cx="1445684" cy="692151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733" b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缩小</a:t>
            </a:r>
          </a:p>
        </p:txBody>
      </p:sp>
      <p:sp>
        <p:nvSpPr>
          <p:cNvPr id="6" name="Rectangle 101"/>
          <p:cNvSpPr/>
          <p:nvPr/>
        </p:nvSpPr>
        <p:spPr>
          <a:xfrm>
            <a:off x="4713817" y="2808818"/>
            <a:ext cx="1339849" cy="692149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733" b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实像</a:t>
            </a:r>
          </a:p>
        </p:txBody>
      </p:sp>
      <p:sp>
        <p:nvSpPr>
          <p:cNvPr id="7" name="Rectangle 102"/>
          <p:cNvSpPr/>
          <p:nvPr/>
        </p:nvSpPr>
        <p:spPr>
          <a:xfrm>
            <a:off x="9855200" y="4184651"/>
            <a:ext cx="1670051" cy="696383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spcBef>
                <a:spcPct val="20000"/>
              </a:spcBef>
              <a:buClr>
                <a:srgbClr val="0000FF"/>
              </a:buClr>
              <a:buSzPct val="70000"/>
              <a:buFont typeface="Wingdings" pitchFamily="2" charset="2"/>
            </a:pPr>
            <a:r>
              <a:rPr lang="en-US" altLang="zh-CN" sz="3733" b="1" i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v</a:t>
            </a:r>
            <a:r>
              <a:rPr lang="en-US" altLang="zh-CN" sz="3733" b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 &gt; 2</a:t>
            </a:r>
            <a:r>
              <a:rPr lang="en-US" altLang="zh-CN" sz="3733" b="1" i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f</a:t>
            </a:r>
          </a:p>
        </p:txBody>
      </p:sp>
      <p:sp>
        <p:nvSpPr>
          <p:cNvPr id="8" name="Rectangle 103"/>
          <p:cNvSpPr/>
          <p:nvPr/>
        </p:nvSpPr>
        <p:spPr>
          <a:xfrm>
            <a:off x="8100484" y="4186767"/>
            <a:ext cx="1413933" cy="692151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733" b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倒立</a:t>
            </a:r>
          </a:p>
        </p:txBody>
      </p:sp>
      <p:sp>
        <p:nvSpPr>
          <p:cNvPr id="9" name="Rectangle 104"/>
          <p:cNvSpPr/>
          <p:nvPr/>
        </p:nvSpPr>
        <p:spPr>
          <a:xfrm>
            <a:off x="6451600" y="4171951"/>
            <a:ext cx="1299633" cy="692149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733" b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放大</a:t>
            </a:r>
          </a:p>
        </p:txBody>
      </p:sp>
      <p:sp>
        <p:nvSpPr>
          <p:cNvPr id="10" name="Rectangle 105"/>
          <p:cNvSpPr/>
          <p:nvPr/>
        </p:nvSpPr>
        <p:spPr>
          <a:xfrm>
            <a:off x="4730751" y="4150784"/>
            <a:ext cx="1308100" cy="692149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733" b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实像</a:t>
            </a:r>
          </a:p>
        </p:txBody>
      </p:sp>
      <p:sp>
        <p:nvSpPr>
          <p:cNvPr id="11" name="Rectangle 107"/>
          <p:cNvSpPr/>
          <p:nvPr/>
        </p:nvSpPr>
        <p:spPr>
          <a:xfrm>
            <a:off x="8100484" y="5594351"/>
            <a:ext cx="1413933" cy="692149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spcBef>
                <a:spcPct val="20000"/>
              </a:spcBef>
              <a:buClr>
                <a:srgbClr val="0000FF"/>
              </a:buClr>
              <a:buSzPct val="70000"/>
              <a:buFont typeface="Wingdings" pitchFamily="2" charset="2"/>
            </a:pPr>
            <a:r>
              <a:rPr lang="zh-CN" altLang="en-US" sz="3733" b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正立</a:t>
            </a:r>
          </a:p>
        </p:txBody>
      </p:sp>
      <p:sp>
        <p:nvSpPr>
          <p:cNvPr id="12" name="Rectangle 108"/>
          <p:cNvSpPr/>
          <p:nvPr/>
        </p:nvSpPr>
        <p:spPr>
          <a:xfrm>
            <a:off x="6402917" y="5594351"/>
            <a:ext cx="1348316" cy="692149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spcBef>
                <a:spcPct val="20000"/>
              </a:spcBef>
              <a:buClr>
                <a:srgbClr val="0000FF"/>
              </a:buClr>
              <a:buSzPct val="70000"/>
              <a:buFont typeface="Wingdings" pitchFamily="2" charset="2"/>
            </a:pPr>
            <a:r>
              <a:rPr lang="zh-CN" altLang="en-US" sz="3733" b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放大</a:t>
            </a:r>
          </a:p>
        </p:txBody>
      </p:sp>
      <p:sp>
        <p:nvSpPr>
          <p:cNvPr id="13" name="Rectangle 109"/>
          <p:cNvSpPr/>
          <p:nvPr/>
        </p:nvSpPr>
        <p:spPr>
          <a:xfrm>
            <a:off x="4713817" y="5581651"/>
            <a:ext cx="1198033" cy="692149"/>
          </a:xfrm>
          <a:prstGeom prst="rect">
            <a:avLst/>
          </a:prstGeom>
          <a:noFill/>
          <a:ln w="2857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733" b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虚像</a:t>
            </a:r>
          </a:p>
        </p:txBody>
      </p:sp>
      <p:sp>
        <p:nvSpPr>
          <p:cNvPr id="14" name="Rectangle 102"/>
          <p:cNvSpPr/>
          <p:nvPr/>
        </p:nvSpPr>
        <p:spPr>
          <a:xfrm>
            <a:off x="9817100" y="3462867"/>
            <a:ext cx="1841500" cy="698500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spcBef>
                <a:spcPct val="20000"/>
              </a:spcBef>
              <a:buClr>
                <a:srgbClr val="0000FF"/>
              </a:buClr>
              <a:buSzPct val="70000"/>
              <a:buFont typeface="Wingdings" pitchFamily="2" charset="2"/>
            </a:pPr>
            <a:r>
              <a:rPr lang="en-US" altLang="zh-CN" sz="3733" b="1" i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v</a:t>
            </a:r>
            <a:r>
              <a:rPr lang="en-US" altLang="zh-CN" sz="3733" b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 = 2</a:t>
            </a:r>
            <a:r>
              <a:rPr lang="en-US" altLang="zh-CN" sz="3733" b="1" i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f</a:t>
            </a:r>
          </a:p>
        </p:txBody>
      </p:sp>
      <p:sp>
        <p:nvSpPr>
          <p:cNvPr id="15" name="Rectangle 103"/>
          <p:cNvSpPr/>
          <p:nvPr/>
        </p:nvSpPr>
        <p:spPr>
          <a:xfrm>
            <a:off x="8100484" y="3488267"/>
            <a:ext cx="1413933" cy="692151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733" b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倒立</a:t>
            </a:r>
          </a:p>
        </p:txBody>
      </p:sp>
      <p:sp>
        <p:nvSpPr>
          <p:cNvPr id="16" name="Rectangle 104"/>
          <p:cNvSpPr/>
          <p:nvPr/>
        </p:nvSpPr>
        <p:spPr>
          <a:xfrm>
            <a:off x="6451600" y="3507318"/>
            <a:ext cx="1299633" cy="698500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733" b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等大</a:t>
            </a:r>
          </a:p>
        </p:txBody>
      </p:sp>
      <p:sp>
        <p:nvSpPr>
          <p:cNvPr id="17" name="Rectangle 105"/>
          <p:cNvSpPr/>
          <p:nvPr/>
        </p:nvSpPr>
        <p:spPr>
          <a:xfrm>
            <a:off x="4713817" y="3481918"/>
            <a:ext cx="1308100" cy="692149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733" b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实像</a:t>
            </a:r>
          </a:p>
        </p:txBody>
      </p:sp>
      <p:sp>
        <p:nvSpPr>
          <p:cNvPr id="18" name="Rectangle 98"/>
          <p:cNvSpPr/>
          <p:nvPr/>
        </p:nvSpPr>
        <p:spPr>
          <a:xfrm>
            <a:off x="2885018" y="2804584"/>
            <a:ext cx="1661583" cy="692149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en-US" altLang="zh-CN" sz="3733" b="1" i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u</a:t>
            </a:r>
            <a:r>
              <a:rPr lang="en-US" altLang="zh-CN" sz="3733" b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 &gt; 2</a:t>
            </a:r>
            <a:r>
              <a:rPr lang="en-US" altLang="zh-CN" sz="3733" b="1" i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f</a:t>
            </a:r>
          </a:p>
        </p:txBody>
      </p:sp>
      <p:sp>
        <p:nvSpPr>
          <p:cNvPr id="19" name="Rectangle 102"/>
          <p:cNvSpPr/>
          <p:nvPr/>
        </p:nvSpPr>
        <p:spPr>
          <a:xfrm>
            <a:off x="2683934" y="4174067"/>
            <a:ext cx="2046817" cy="698500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spcBef>
                <a:spcPct val="20000"/>
              </a:spcBef>
              <a:buClr>
                <a:srgbClr val="0000FF"/>
              </a:buClr>
              <a:buSzPct val="70000"/>
              <a:buFont typeface="Wingdings" pitchFamily="2" charset="2"/>
            </a:pPr>
            <a:r>
              <a:rPr lang="en-US" altLang="zh-CN" sz="3733" b="1" i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f</a:t>
            </a:r>
            <a:r>
              <a:rPr lang="en-US" altLang="zh-CN" sz="3733" b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 &lt;</a:t>
            </a:r>
            <a:r>
              <a:rPr lang="en-US" altLang="zh-CN" sz="3733" b="1" i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u</a:t>
            </a:r>
            <a:r>
              <a:rPr lang="en-US" altLang="zh-CN" sz="3733" b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&lt;2</a:t>
            </a:r>
            <a:r>
              <a:rPr lang="en-US" altLang="zh-CN" sz="3733" b="1" i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f</a:t>
            </a:r>
          </a:p>
        </p:txBody>
      </p:sp>
      <p:sp>
        <p:nvSpPr>
          <p:cNvPr id="20" name="Rectangle 102"/>
          <p:cNvSpPr/>
          <p:nvPr/>
        </p:nvSpPr>
        <p:spPr>
          <a:xfrm>
            <a:off x="2887133" y="3494618"/>
            <a:ext cx="1642533" cy="698500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spcBef>
                <a:spcPct val="20000"/>
              </a:spcBef>
              <a:buClr>
                <a:srgbClr val="0000FF"/>
              </a:buClr>
              <a:buSzPct val="70000"/>
              <a:buFont typeface="Wingdings" pitchFamily="2" charset="2"/>
            </a:pPr>
            <a:r>
              <a:rPr lang="en-US" altLang="zh-CN" sz="3733" b="1" i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u</a:t>
            </a:r>
            <a:r>
              <a:rPr lang="en-US" altLang="zh-CN" sz="3733" b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 = 2</a:t>
            </a:r>
            <a:r>
              <a:rPr lang="en-US" altLang="zh-CN" sz="3733" b="1" i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f</a:t>
            </a:r>
          </a:p>
        </p:txBody>
      </p:sp>
      <p:sp>
        <p:nvSpPr>
          <p:cNvPr id="21" name="Rectangle 102"/>
          <p:cNvSpPr/>
          <p:nvPr/>
        </p:nvSpPr>
        <p:spPr>
          <a:xfrm>
            <a:off x="2982384" y="4872567"/>
            <a:ext cx="1407583" cy="696384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spcBef>
                <a:spcPct val="20000"/>
              </a:spcBef>
              <a:buClr>
                <a:srgbClr val="0000FF"/>
              </a:buClr>
              <a:buSzPct val="70000"/>
              <a:buFont typeface="Wingdings" pitchFamily="2" charset="2"/>
            </a:pPr>
            <a:r>
              <a:rPr lang="en-US" altLang="zh-CN" sz="3733" b="1" i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u</a:t>
            </a:r>
            <a:r>
              <a:rPr lang="en-US" altLang="zh-CN" sz="3733" b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 = </a:t>
            </a:r>
            <a:r>
              <a:rPr lang="en-US" altLang="zh-CN" sz="3733" b="1" i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f</a:t>
            </a:r>
          </a:p>
        </p:txBody>
      </p:sp>
      <p:sp>
        <p:nvSpPr>
          <p:cNvPr id="22" name="Rectangle 102"/>
          <p:cNvSpPr/>
          <p:nvPr/>
        </p:nvSpPr>
        <p:spPr>
          <a:xfrm>
            <a:off x="2969684" y="5600700"/>
            <a:ext cx="1545167" cy="698500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spcBef>
                <a:spcPct val="20000"/>
              </a:spcBef>
              <a:buClr>
                <a:srgbClr val="0000FF"/>
              </a:buClr>
              <a:buSzPct val="70000"/>
              <a:buFont typeface="Wingdings" pitchFamily="2" charset="2"/>
            </a:pPr>
            <a:r>
              <a:rPr lang="en-US" altLang="zh-CN" sz="3733" b="1" i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u</a:t>
            </a:r>
            <a:r>
              <a:rPr lang="en-US" altLang="zh-CN" sz="3733" b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 &lt; </a:t>
            </a:r>
            <a:r>
              <a:rPr lang="en-US" altLang="zh-CN" sz="3733" b="1" i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f</a:t>
            </a:r>
          </a:p>
        </p:txBody>
      </p:sp>
      <p:sp>
        <p:nvSpPr>
          <p:cNvPr id="23" name="Rectangle 105"/>
          <p:cNvSpPr/>
          <p:nvPr/>
        </p:nvSpPr>
        <p:spPr>
          <a:xfrm>
            <a:off x="6146800" y="4889500"/>
            <a:ext cx="1924051" cy="696384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733" b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不成像</a:t>
            </a:r>
          </a:p>
        </p:txBody>
      </p:sp>
      <p:sp>
        <p:nvSpPr>
          <p:cNvPr id="24" name="Rectangle 101"/>
          <p:cNvSpPr/>
          <p:nvPr/>
        </p:nvSpPr>
        <p:spPr>
          <a:xfrm>
            <a:off x="952500" y="2800351"/>
            <a:ext cx="1460500" cy="692149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733" b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异侧</a:t>
            </a:r>
          </a:p>
        </p:txBody>
      </p:sp>
      <p:sp>
        <p:nvSpPr>
          <p:cNvPr id="25" name="Rectangle 105"/>
          <p:cNvSpPr/>
          <p:nvPr/>
        </p:nvSpPr>
        <p:spPr>
          <a:xfrm>
            <a:off x="952500" y="4142318"/>
            <a:ext cx="1308100" cy="692149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733" b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异侧</a:t>
            </a:r>
          </a:p>
        </p:txBody>
      </p:sp>
      <p:sp>
        <p:nvSpPr>
          <p:cNvPr id="26" name="Rectangle 109"/>
          <p:cNvSpPr/>
          <p:nvPr/>
        </p:nvSpPr>
        <p:spPr>
          <a:xfrm>
            <a:off x="952500" y="5613400"/>
            <a:ext cx="1308100" cy="696384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733" b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同侧</a:t>
            </a:r>
          </a:p>
        </p:txBody>
      </p:sp>
      <p:sp>
        <p:nvSpPr>
          <p:cNvPr id="27" name="Rectangle 105"/>
          <p:cNvSpPr/>
          <p:nvPr/>
        </p:nvSpPr>
        <p:spPr>
          <a:xfrm>
            <a:off x="952500" y="3475567"/>
            <a:ext cx="1460500" cy="692151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/>
            <a:r>
              <a:rPr lang="zh-CN" altLang="en-US" sz="3733" b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异侧</a:t>
            </a:r>
          </a:p>
        </p:txBody>
      </p:sp>
      <p:sp>
        <p:nvSpPr>
          <p:cNvPr id="28" name="Rectangle 102"/>
          <p:cNvSpPr/>
          <p:nvPr/>
        </p:nvSpPr>
        <p:spPr>
          <a:xfrm>
            <a:off x="9855200" y="5568951"/>
            <a:ext cx="1670051" cy="698500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spcBef>
                <a:spcPct val="20000"/>
              </a:spcBef>
              <a:buClr>
                <a:srgbClr val="0000FF"/>
              </a:buClr>
              <a:buSzPct val="70000"/>
              <a:buFont typeface="Wingdings" pitchFamily="2" charset="2"/>
            </a:pPr>
            <a:r>
              <a:rPr lang="en-US" altLang="zh-CN" sz="3733" b="1" i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v</a:t>
            </a:r>
            <a:r>
              <a:rPr lang="en-US" altLang="zh-CN" sz="3733" b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 &gt; </a:t>
            </a:r>
            <a:r>
              <a:rPr lang="en-US" altLang="zh-CN" sz="3733" b="1" i="1">
                <a:solidFill>
                  <a:srgbClr val="0066CC"/>
                </a:solidFill>
                <a:latin typeface="Times New Roman" pitchFamily="18" charset="0"/>
                <a:ea typeface="黑体" pitchFamily="49" charset="-122"/>
              </a:rPr>
              <a:t>u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436033" y="4864100"/>
            <a:ext cx="2247900" cy="704851"/>
          </a:xfrm>
          <a:prstGeom prst="line">
            <a:avLst/>
          </a:prstGeom>
          <a:ln w="19050" cap="flat" cmpd="sng">
            <a:solidFill>
              <a:srgbClr val="4A7EBB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30" name="直接连接符 29"/>
          <p:cNvCxnSpPr/>
          <p:nvPr/>
        </p:nvCxnSpPr>
        <p:spPr>
          <a:xfrm>
            <a:off x="4514851" y="4897967"/>
            <a:ext cx="1653116" cy="670984"/>
          </a:xfrm>
          <a:prstGeom prst="line">
            <a:avLst/>
          </a:prstGeom>
          <a:ln w="19050" cap="flat" cmpd="sng">
            <a:solidFill>
              <a:srgbClr val="4A7EBB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31" name="直接连接符 30"/>
          <p:cNvCxnSpPr/>
          <p:nvPr/>
        </p:nvCxnSpPr>
        <p:spPr>
          <a:xfrm>
            <a:off x="7863418" y="4897967"/>
            <a:ext cx="1653116" cy="670984"/>
          </a:xfrm>
          <a:prstGeom prst="line">
            <a:avLst/>
          </a:prstGeom>
          <a:ln w="19050" cap="flat" cmpd="sng">
            <a:solidFill>
              <a:srgbClr val="4A7EBB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32" name="直接连接符 31"/>
          <p:cNvCxnSpPr/>
          <p:nvPr/>
        </p:nvCxnSpPr>
        <p:spPr>
          <a:xfrm>
            <a:off x="9516534" y="4885267"/>
            <a:ext cx="2152651" cy="670984"/>
          </a:xfrm>
          <a:prstGeom prst="line">
            <a:avLst/>
          </a:prstGeom>
          <a:ln w="19050" cap="flat" cmpd="sng">
            <a:solidFill>
              <a:srgbClr val="4A7EBB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33" name="Rectangle 58"/>
          <p:cNvSpPr>
            <a:spLocks noChangeArrowheads="1"/>
          </p:cNvSpPr>
          <p:nvPr/>
        </p:nvSpPr>
        <p:spPr bwMode="auto">
          <a:xfrm>
            <a:off x="3253318" y="482600"/>
            <a:ext cx="5687484" cy="6985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ctr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探究凸透镜成像规律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黑体" pitchFamily="49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2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2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1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1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2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1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1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2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grpId="2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1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 nodeType="clickPar">
                      <p:stCondLst>
                        <p:cond delay="indefinite"/>
                      </p:stCondLst>
                      <p:childTnLst>
                        <p:par>
                          <p:cTn id="14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2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5" grpId="2"/>
      <p:bldP spid="6" grpId="3"/>
      <p:bldP spid="7" grpId="4"/>
      <p:bldP spid="8" grpId="5"/>
      <p:bldP spid="9" grpId="6"/>
      <p:bldP spid="10" grpId="7"/>
      <p:bldP spid="11" grpId="8"/>
      <p:bldP spid="12" grpId="9"/>
      <p:bldP spid="13" grpId="10"/>
      <p:bldP spid="14" grpId="11"/>
      <p:bldP spid="15" grpId="12"/>
      <p:bldP spid="16" grpId="13"/>
      <p:bldP spid="17" grpId="14"/>
      <p:bldP spid="18" grpId="15"/>
      <p:bldP spid="19" grpId="16"/>
      <p:bldP spid="20" grpId="17"/>
      <p:bldP spid="21" grpId="18"/>
      <p:bldP spid="22" grpId="19"/>
      <p:bldP spid="23" grpId="20"/>
      <p:bldP spid="24" grpId="21"/>
      <p:bldP spid="25" grpId="22"/>
      <p:bldP spid="26" grpId="23"/>
      <p:bldP spid="27" grpId="24"/>
      <p:bldP spid="28" grpId="2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575733" y="567267"/>
            <a:ext cx="2650067" cy="69638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  <a:sym typeface="Arial" panose="020b0604020202020204" pitchFamily="34" charset="0"/>
              </a:rPr>
              <a:t>实验结论</a:t>
            </a: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  <a:sym typeface="宋体" pitchFamily="2" charset="-122"/>
              </a:rPr>
              <a:t>：</a:t>
            </a:r>
            <a:endParaRPr kumimoji="0" lang="zh-CN" altLang="en-US" sz="2133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itchFamily="2" charset="-122"/>
              <a:ea typeface="等线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5733" y="1447800"/>
            <a:ext cx="11089218" cy="19431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10000"/>
              </a:lnSpc>
            </a:pP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    通过观察到的实验现象和收集的数据，我们可以看到，凸透镜成像的大小、虚实、正倒、位置等，取决于物距和透镜焦距的关系。</a:t>
            </a:r>
          </a:p>
        </p:txBody>
      </p:sp>
      <p:sp>
        <p:nvSpPr>
          <p:cNvPr id="8" name="矩形 7"/>
          <p:cNvSpPr/>
          <p:nvPr/>
        </p:nvSpPr>
        <p:spPr>
          <a:xfrm>
            <a:off x="575733" y="3575051"/>
            <a:ext cx="11089218" cy="19431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10000"/>
              </a:lnSpc>
            </a:pPr>
            <a:r>
              <a:rPr lang="en-US" altLang="zh-CN" sz="3733" b="1">
                <a:latin typeface="黑体" pitchFamily="49" charset="-122"/>
                <a:ea typeface="黑体" pitchFamily="49" charset="-122"/>
              </a:rPr>
              <a:t>1.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当物距</a:t>
            </a:r>
            <a:r>
              <a:rPr lang="en-US" altLang="zh-CN" sz="3733" b="1">
                <a:latin typeface="黑体" pitchFamily="49" charset="-122"/>
                <a:ea typeface="黑体" pitchFamily="49" charset="-122"/>
              </a:rPr>
              <a:t>______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于焦距时，成倒立实像。当物距</a:t>
            </a:r>
            <a:r>
              <a:rPr lang="en-US" altLang="zh-CN" sz="3733" b="1">
                <a:latin typeface="黑体" pitchFamily="49" charset="-122"/>
                <a:ea typeface="黑体" pitchFamily="49" charset="-122"/>
              </a:rPr>
              <a:t>___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zh-CN" sz="3733" b="1">
                <a:latin typeface="黑体" pitchFamily="49" charset="-122"/>
                <a:ea typeface="黑体" pitchFamily="49" charset="-122"/>
              </a:rPr>
              <a:t>____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于焦距时，成正立虚像，并且虚像比物体的尺寸</a:t>
            </a:r>
            <a:r>
              <a:rPr lang="en-US" altLang="zh-CN" sz="3733" b="1">
                <a:latin typeface="黑体" pitchFamily="49" charset="-122"/>
                <a:ea typeface="黑体" pitchFamily="49" charset="-122"/>
              </a:rPr>
              <a:t>______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。</a:t>
            </a:r>
          </a:p>
        </p:txBody>
      </p:sp>
      <p:sp>
        <p:nvSpPr>
          <p:cNvPr id="10" name="矩形 9"/>
          <p:cNvSpPr/>
          <p:nvPr/>
        </p:nvSpPr>
        <p:spPr>
          <a:xfrm>
            <a:off x="2861733" y="3481918"/>
            <a:ext cx="728133" cy="6985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大</a:t>
            </a:r>
            <a:endParaRPr kumimoji="0" lang="zh-CN" altLang="en-US" sz="3733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黑体" pitchFamily="49" charset="-122"/>
              <a:ea typeface="黑体" pitchFamily="49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27051" y="4133851"/>
            <a:ext cx="728133" cy="6985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小</a:t>
            </a:r>
            <a:endParaRPr kumimoji="0" lang="zh-CN" altLang="en-US" sz="3733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黑体" pitchFamily="49" charset="-122"/>
              <a:ea typeface="黑体" pitchFamily="49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509184" y="4726517"/>
            <a:ext cx="728133" cy="69638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大</a:t>
            </a:r>
            <a:endParaRPr kumimoji="0" lang="zh-CN" altLang="en-US" sz="3733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黑体" pitchFamily="49" charset="-122"/>
              <a:ea typeface="黑体" pitchFamily="49" charset="-122"/>
              <a:cs typeface="+mn-cs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509184" y="5611284"/>
            <a:ext cx="8832852" cy="6985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solidFill>
                  <a:srgbClr val="0000FF"/>
                </a:solidFill>
                <a:latin typeface="+mj-ea"/>
                <a:ea typeface="+mj-ea"/>
                <a:cs typeface="+mn-cs"/>
                <a:sym typeface="宋体" pitchFamily="2" charset="-122"/>
              </a:rPr>
              <a:t>口诀一：一倍焦距分虚实（实像和虚像）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  <p:bldP spid="8" grpId="2"/>
      <p:bldP spid="10" grpId="3"/>
      <p:bldP spid="11" grpId="4"/>
      <p:bldP spid="12" grpId="5"/>
      <p:bldP spid="13" grpId="6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575733" y="1344084"/>
            <a:ext cx="11089218" cy="4169833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2.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当物距大于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倍焦距时，在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____________________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得到了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_________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、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_________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的实像。当物距等于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倍焦距时，像距等于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倍焦距，得到了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_________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、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_________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的实像。当物距在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倍焦距与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倍焦距之间时，在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______________________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得到了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_________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、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_________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的实像。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itchFamily="49" charset="-122"/>
              <a:ea typeface="黑体" pitchFamily="49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5733" y="567267"/>
            <a:ext cx="2650067" cy="69638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  <a:sym typeface="Arial" panose="020b0604020202020204" pitchFamily="34" charset="0"/>
              </a:rPr>
              <a:t>实验结论</a:t>
            </a: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  <a:sym typeface="宋体" pitchFamily="2" charset="-122"/>
              </a:rPr>
              <a:t>：</a:t>
            </a:r>
            <a:endParaRPr kumimoji="0" lang="zh-CN" altLang="en-US" sz="2133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itchFamily="2" charset="-122"/>
              <a:ea typeface="等线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629400" y="1263651"/>
            <a:ext cx="5058833" cy="6985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1</a:t>
            </a: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倍焦距与</a:t>
            </a:r>
            <a:r>
              <a:rPr kumimoji="0" lang="en-US" altLang="zh-CN" sz="3733" b="1" i="0" u="none" strike="noStrike" kern="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2</a:t>
            </a: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倍焦距之间</a:t>
            </a:r>
            <a:endParaRPr kumimoji="0" lang="zh-CN" altLang="en-US" sz="3733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黑体" pitchFamily="49" charset="-122"/>
              <a:ea typeface="黑体" pitchFamily="49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93951" y="1964267"/>
            <a:ext cx="1208617" cy="6985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倒立</a:t>
            </a:r>
            <a:endParaRPr kumimoji="0" lang="zh-CN" altLang="en-US" sz="3733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黑体" pitchFamily="49" charset="-122"/>
              <a:ea typeface="黑体" pitchFamily="49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27651" y="1964267"/>
            <a:ext cx="1208617" cy="6985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缩小</a:t>
            </a:r>
            <a:endParaRPr kumimoji="0" lang="zh-CN" altLang="en-US" sz="3733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黑体" pitchFamily="49" charset="-122"/>
              <a:ea typeface="黑体" pitchFamily="49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976785" y="2690284"/>
            <a:ext cx="1208617" cy="6985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倒立</a:t>
            </a:r>
            <a:endParaRPr kumimoji="0" lang="zh-CN" altLang="en-US" sz="3733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黑体" pitchFamily="49" charset="-122"/>
              <a:ea typeface="黑体" pitchFamily="49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87451" y="3348567"/>
            <a:ext cx="1206500" cy="69638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等大</a:t>
            </a:r>
            <a:endParaRPr kumimoji="0" lang="zh-CN" altLang="en-US" sz="3733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黑体" pitchFamily="49" charset="-122"/>
              <a:ea typeface="黑体" pitchFamily="49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927351" y="4047067"/>
            <a:ext cx="3373967" cy="6985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大于</a:t>
            </a:r>
            <a:r>
              <a:rPr kumimoji="0" lang="en-US" altLang="zh-CN" sz="3733" b="1" i="0" u="none" strike="noStrike" kern="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2</a:t>
            </a: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倍焦距处</a:t>
            </a:r>
            <a:endParaRPr kumimoji="0" lang="zh-CN" altLang="en-US" sz="3733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黑体" pitchFamily="49" charset="-122"/>
              <a:ea typeface="黑体" pitchFamily="49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359900" y="4055533"/>
            <a:ext cx="1208617" cy="6985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倒立</a:t>
            </a:r>
            <a:endParaRPr kumimoji="0" lang="zh-CN" altLang="en-US" sz="3733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黑体" pitchFamily="49" charset="-122"/>
              <a:ea typeface="黑体" pitchFamily="49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47233" y="4728633"/>
            <a:ext cx="1208617" cy="6985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放大</a:t>
            </a:r>
            <a:endParaRPr kumimoji="0" lang="zh-CN" altLang="en-US" sz="3733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黑体" pitchFamily="49" charset="-122"/>
              <a:ea typeface="黑体" pitchFamily="49" charset="-122"/>
              <a:cs typeface="+mn-cs"/>
            </a:endParaRPr>
          </a:p>
        </p:txBody>
      </p:sp>
      <p:sp>
        <p:nvSpPr>
          <p:cNvPr id="14" name="Text Box 2"/>
          <p:cNvSpPr txBox="1"/>
          <p:nvPr/>
        </p:nvSpPr>
        <p:spPr>
          <a:xfrm>
            <a:off x="645584" y="5615517"/>
            <a:ext cx="10900834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zh-CN" altLang="en-US" sz="3733" b="1">
                <a:solidFill>
                  <a:srgbClr val="0000FF"/>
                </a:solidFill>
                <a:latin typeface="黑体" pitchFamily="49" charset="-122"/>
                <a:ea typeface="黑体" pitchFamily="49" charset="-122"/>
                <a:sym typeface="宋体" pitchFamily="2" charset="-122"/>
              </a:rPr>
              <a:t>口诀二：二倍焦距分大小（放大实像和缩小实像）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1"/>
      <p:bldP spid="6" grpId="2"/>
      <p:bldP spid="7" grpId="3"/>
      <p:bldP spid="8" grpId="4"/>
      <p:bldP spid="9" grpId="5"/>
      <p:bldP spid="10" grpId="6"/>
      <p:bldP spid="11" grpId="7"/>
      <p:bldP spid="12" grpId="8"/>
      <p:bldP spid="13" grpId="9"/>
      <p:bldP spid="14" grpId="1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650" name="矩形 1"/>
          <p:cNvSpPr/>
          <p:nvPr/>
        </p:nvSpPr>
        <p:spPr>
          <a:xfrm>
            <a:off x="575733" y="1498600"/>
            <a:ext cx="11089218" cy="1409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20000"/>
              </a:lnSpc>
            </a:pPr>
            <a:r>
              <a:rPr lang="en-US" altLang="zh-CN" sz="3733" b="1">
                <a:latin typeface="黑体" pitchFamily="49" charset="-122"/>
                <a:ea typeface="黑体" pitchFamily="49" charset="-122"/>
              </a:rPr>
              <a:t>3.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当成虚像时，像与物的左右不互换、上下不颠倒。当成实像时，像与物的左右互换、上下颠倒。</a:t>
            </a:r>
          </a:p>
        </p:txBody>
      </p:sp>
      <p:sp>
        <p:nvSpPr>
          <p:cNvPr id="5" name="矩形 4"/>
          <p:cNvSpPr/>
          <p:nvPr/>
        </p:nvSpPr>
        <p:spPr>
          <a:xfrm>
            <a:off x="575733" y="802217"/>
            <a:ext cx="2650067" cy="69638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  <a:sym typeface="Arial" panose="020b0604020202020204" pitchFamily="34" charset="0"/>
              </a:rPr>
              <a:t>实验结论</a:t>
            </a: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  <a:sym typeface="宋体" pitchFamily="2" charset="-122"/>
              </a:rPr>
              <a:t>：</a:t>
            </a:r>
            <a:endParaRPr kumimoji="0" lang="zh-CN" altLang="en-US" sz="2133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itchFamily="2" charset="-122"/>
              <a:ea typeface="等线" pitchFamily="2" charset="-122"/>
              <a:cs typeface="+mn-cs"/>
            </a:endParaRPr>
          </a:p>
        </p:txBody>
      </p:sp>
      <p:sp>
        <p:nvSpPr>
          <p:cNvPr id="7" name="Rectangle 58"/>
          <p:cNvSpPr>
            <a:spLocks noChangeArrowheads="1"/>
          </p:cNvSpPr>
          <p:nvPr/>
        </p:nvSpPr>
        <p:spPr bwMode="auto">
          <a:xfrm>
            <a:off x="573617" y="2988734"/>
            <a:ext cx="10320867" cy="127211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E72D8B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思考：当凸透镜成实像时，随着物距的减少，像距是怎样变化的？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rgbClr val="E72D8B"/>
              </a:solidFill>
              <a:effectLst/>
              <a:uLnTx/>
              <a:uFillTx/>
              <a:latin typeface="+mn-lt"/>
              <a:ea typeface="黑体" pitchFamily="49" charset="-122"/>
              <a:cs typeface="+mn-cs"/>
            </a:endParaRPr>
          </a:p>
        </p:txBody>
      </p:sp>
      <p:sp>
        <p:nvSpPr>
          <p:cNvPr id="8" name="Text Box 11"/>
          <p:cNvSpPr txBox="1"/>
          <p:nvPr/>
        </p:nvSpPr>
        <p:spPr>
          <a:xfrm>
            <a:off x="1801284" y="4343400"/>
            <a:ext cx="8636000" cy="6963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物距减小，像距增大，像变大。</a:t>
            </a:r>
          </a:p>
        </p:txBody>
      </p:sp>
      <p:sp>
        <p:nvSpPr>
          <p:cNvPr id="9" name="Text Box 2"/>
          <p:cNvSpPr txBox="1"/>
          <p:nvPr/>
        </p:nvSpPr>
        <p:spPr>
          <a:xfrm>
            <a:off x="573617" y="5115984"/>
            <a:ext cx="10320867" cy="127211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zh-CN" altLang="en-US" sz="3733" b="1">
                <a:solidFill>
                  <a:srgbClr val="0000FF"/>
                </a:solidFill>
                <a:latin typeface="黑体" pitchFamily="49" charset="-122"/>
                <a:ea typeface="黑体" pitchFamily="49" charset="-122"/>
                <a:sym typeface="宋体" pitchFamily="2" charset="-122"/>
              </a:rPr>
              <a:t>口诀三：物近像远像变大（近和远指的是离焦点的距离）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7" grpId="1"/>
      <p:bldP spid="8" grpId="2"/>
      <p:bldP spid="9" grpId="3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599017" y="1465784"/>
            <a:ext cx="3216356" cy="69762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ln w="9525">
                  <a:solidFill>
                    <a:srgbClr val="0000FF"/>
                  </a:solidFill>
                </a:ln>
                <a:solidFill>
                  <a:srgbClr val="0000FF"/>
                </a:solidFill>
                <a:latin typeface="+mj-ea"/>
                <a:ea typeface="+mj-ea"/>
                <a:cs typeface="+mn-cs"/>
              </a:rPr>
              <a:t>评估与交流</a:t>
            </a:r>
            <a:endParaRPr kumimoji="0" lang="zh-CN" altLang="en-US" sz="3733" b="1" kern="1200" cap="none" spc="0" normalizeH="0" baseline="0" noProof="0">
              <a:ln w="9525">
                <a:solidFill>
                  <a:srgbClr val="0000FF"/>
                </a:solidFill>
              </a:ln>
              <a:solidFill>
                <a:srgbClr val="0000FF"/>
              </a:solidFill>
              <a:latin typeface="+mj-ea"/>
              <a:ea typeface="+mj-ea"/>
              <a:cs typeface="+mn-cs"/>
            </a:endParaRPr>
          </a:p>
        </p:txBody>
      </p:sp>
      <p:sp>
        <p:nvSpPr>
          <p:cNvPr id="3" name="文本框 23"/>
          <p:cNvSpPr txBox="1"/>
          <p:nvPr/>
        </p:nvSpPr>
        <p:spPr>
          <a:xfrm>
            <a:off x="599017" y="2330451"/>
            <a:ext cx="10993967" cy="281516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20000"/>
              </a:lnSpc>
            </a:pPr>
            <a:r>
              <a:rPr lang="zh-CN" altLang="en-US" sz="3733" b="1">
                <a:latin typeface="Times New Roman" pitchFamily="18" charset="0"/>
                <a:ea typeface="宋体" pitchFamily="2" charset="-122"/>
              </a:rPr>
              <a:t>        与其他同学的实验现象和数据进行比较，分析所观察到的现象和得到的成像规律有什么异同。</a:t>
            </a:r>
            <a:endParaRPr lang="en-US" altLang="zh-CN" sz="3733" b="1">
              <a:latin typeface="Times New Roman" pitchFamily="18" charset="0"/>
              <a:ea typeface="宋体" pitchFamily="2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733" b="1">
                <a:latin typeface="Times New Roman" pitchFamily="18" charset="0"/>
                <a:ea typeface="宋体" pitchFamily="2" charset="-122"/>
                <a:sym typeface="+mn-ea"/>
              </a:rPr>
              <a:t>        用焦距不同的凸透镜做实验所得到的结论相同吗？你还发现了哪些新的问题？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756151" y="260351"/>
            <a:ext cx="2679700" cy="730251"/>
          </a:xfrm>
          <a:prstGeom prst="rect">
            <a:avLst/>
          </a:prstGeom>
          <a:solidFill>
            <a:srgbClr val="FF00FF"/>
          </a:solidFill>
          <a:ln>
            <a:noFill/>
          </a:ln>
          <a:effectLst>
            <a:outerShdw dist="35921" dir="2700000" algn="ctr" rotWithShape="0">
              <a:srgbClr val="E7E6E6"/>
            </a:outerShdw>
          </a:effectLst>
        </p:spPr>
        <p:txBody>
          <a:bodyPr anchor="b"/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兰亭粗黑简体" panose="02000000000000000000" pitchFamily="2" charset="-122"/>
                <a:ea typeface="方正兰亭粗黑简体" panose="02000000000000000000" pitchFamily="2" charset="-122"/>
                <a:cs typeface="Times New Roman" panose="02020603050405020304" pitchFamily="18" charset="0"/>
              </a:rPr>
              <a:t>课堂小结</a:t>
            </a:r>
            <a:endParaRPr kumimoji="0" lang="zh-CN" altLang="en-US" sz="3733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方正兰亭粗黑简体" panose="02000000000000000000" pitchFamily="2" charset="-122"/>
              <a:ea typeface="方正兰亭粗黑简体" panose="02000000000000000000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1317" y="1071033"/>
            <a:ext cx="9749367" cy="43603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0" name="Text Box 7"/>
          <p:cNvSpPr txBox="1"/>
          <p:nvPr/>
        </p:nvSpPr>
        <p:spPr>
          <a:xfrm>
            <a:off x="1617133" y="5353051"/>
            <a:ext cx="8955618" cy="1272116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/>
            <a:r>
              <a:rPr lang="zh-CN" altLang="en-US" sz="3733" b="1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一倍焦距分虚实，二倍焦距分大小。</a:t>
            </a:r>
          </a:p>
          <a:p>
            <a:pPr algn="ctr" eaLnBrk="1" hangingPunct="1"/>
            <a:r>
              <a:rPr lang="zh-CN" altLang="en-US" sz="3733" b="1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物远像近像变小，物近像远像变大。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756151" y="260351"/>
            <a:ext cx="2679700" cy="730251"/>
          </a:xfrm>
          <a:prstGeom prst="rect">
            <a:avLst/>
          </a:prstGeom>
          <a:solidFill>
            <a:srgbClr val="FF00FF"/>
          </a:solidFill>
          <a:ln>
            <a:noFill/>
          </a:ln>
          <a:effectLst>
            <a:outerShdw dist="35921" dir="2700000" algn="ctr" rotWithShape="0">
              <a:srgbClr val="E7E6E6"/>
            </a:outerShdw>
          </a:effectLst>
        </p:spPr>
        <p:txBody>
          <a:bodyPr anchor="b"/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兰亭粗黑简体" panose="02000000000000000000" pitchFamily="2" charset="-122"/>
                <a:ea typeface="方正兰亭粗黑简体" panose="02000000000000000000" pitchFamily="2" charset="-122"/>
                <a:cs typeface="Times New Roman" panose="02020603050405020304" pitchFamily="18" charset="0"/>
              </a:rPr>
              <a:t>随堂练习</a:t>
            </a:r>
            <a:endParaRPr kumimoji="0" lang="zh-CN" altLang="en-US" sz="3733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方正兰亭粗黑简体" panose="02000000000000000000" pitchFamily="2" charset="-122"/>
              <a:ea typeface="方正兰亭粗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49300" y="1123951"/>
            <a:ext cx="10693400" cy="281516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just" defTabSz="1219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1.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调查一下你周围的生活用品，哪里应用了凸透镜成像规律。在调查的每一个实例中，都要弄清楚被观察的物体是什么，它离凸透镜多远，产生的像有什么特点。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49300" y="4072467"/>
            <a:ext cx="10693400" cy="1845733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        生活中应用凸透镜的地方，如照相机的 镜头、放大镜等。使用照相机时，人离镜头在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2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倍焦距以外，成倒立、缩小的实像。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749300" y="933451"/>
            <a:ext cx="10693400" cy="2125133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just" defTabSz="1219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2.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凸透镜的焦距是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10cm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，在将点燃的蜡烛从距凸透镜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50cm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处移到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15cm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处的过程中，像的大小和像距是怎样变化的？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063751" y="3333751"/>
            <a:ext cx="4480984" cy="696384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像变大，像距变大。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" name="矩形 24"/>
          <p:cNvSpPr/>
          <p:nvPr/>
        </p:nvSpPr>
        <p:spPr>
          <a:xfrm>
            <a:off x="749300" y="1138767"/>
            <a:ext cx="10693400" cy="2127251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just" defTabSz="1219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3.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晚上在屋内点燃一支蜡烛，使烛焰通过放大镜在墙上成清晰的倒立、等大的实像，估测放大镜的焦距。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49300" y="3416300"/>
            <a:ext cx="10693400" cy="2125133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        当在墙上成清晰的倒立、等大的实像时，物距等于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2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倍焦距（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u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=2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f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），测出蜡烛到放大镜的距离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u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，则放大镜的焦距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f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=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u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/2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。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/>
        </p:nvSpPr>
        <p:spPr>
          <a:xfrm>
            <a:off x="749300" y="884767"/>
            <a:ext cx="11108267" cy="747184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just" defTabSz="1219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4.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为了了解凸透镜成像规律，小红进行了探究实验。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49300" y="1701800"/>
            <a:ext cx="10693400" cy="419311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just" defTabSz="1219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(1)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在探究前，小红将三个凸透镜分别正对太阳光， 调节凸透镜和光屏间的距离，使太阳光在光屏上会聚于一点，测得凸透镜到光屏的距离分别为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48cm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、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15cm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和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4cm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。小红选择了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15cm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的那个凸透镜进行实验， 其他两个凸透镜则不在本实验中使用。你认为小红这样做有必要吗？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401052" y="5615517"/>
            <a:ext cx="2495551" cy="696384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有必要。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749300" y="1028700"/>
            <a:ext cx="10693400" cy="350520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just" defTabSz="1219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(2)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小红开始实验时，把点燃的蜡烛放在离凸透镜尽可能远一些的位置上，此时光屏应该放在什么位置上来承接烛焰的实像？得到实像后，把蜡烛向凸透镜靠近一些，这时光屏应向什么方向移动才能重新承接到实像？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207685" y="4773084"/>
            <a:ext cx="7776634" cy="69850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稍大于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1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倍焦距的地方远离凸透镜。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TEMPLATE_SUBCATEGORY" val="0"/>
  <p:tag name="KSO_WM_TEMPLATE_THUMBS_INDEX" val="1、2、3、6、8、10、11、12、15"/>
</p:tagLst>
</file>

<file path=ppt/tags/tag62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121</Paragraphs>
  <Slides>27</Slides>
  <Notes>1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baseType="lpstr" size="28">
      <vt:lpstr>Office 主题​​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Administrator</dc:creator>
  <cp:lastModifiedBy>天天向上</cp:lastModifiedBy>
  <cp:revision>33</cp:revision>
  <dcterms:created xsi:type="dcterms:W3CDTF">2019-05-05T14:40:00Z</dcterms:created>
  <dcterms:modified xsi:type="dcterms:W3CDTF">2023-02-01T09:37:55Z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F7FBDE98E07B475F81BB8DAB8476C653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v1.0_mb_a6ufCEe/nf2oN4JAzexQjw==</vt:lpwstr>
  </property>
</Properties>
</file>