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11" r:id="rId1"/>
    <p:sldMasterId id="2147485048" r:id="rId2"/>
  </p:sldMasterIdLst>
  <p:notesMasterIdLst>
    <p:notesMasterId r:id="rId3"/>
  </p:notesMasterIdLst>
  <p:sldIdLst>
    <p:sldId id="878" r:id="rId4"/>
    <p:sldId id="881" r:id="rId5"/>
    <p:sldId id="884" r:id="rId6"/>
    <p:sldId id="887" r:id="rId7"/>
    <p:sldId id="893" r:id="rId9"/>
    <p:sldId id="896" r:id="rId10"/>
    <p:sldId id="899" r:id="rId11"/>
    <p:sldId id="902" r:id="rId12"/>
    <p:sldId id="908" r:id="rId14"/>
    <p:sldId id="911" r:id="rId15"/>
    <p:sldId id="914" r:id="rId16"/>
    <p:sldId id="917" r:id="rId17"/>
    <p:sldId id="923" r:id="rId19"/>
    <p:sldId id="926" r:id="rId20"/>
    <p:sldId id="929" r:id="rId21"/>
    <p:sldId id="932" r:id="rId22"/>
    <p:sldId id="938" r:id="rId24"/>
    <p:sldId id="941" r:id="rId25"/>
    <p:sldId id="944" r:id="rId26"/>
    <p:sldId id="947" r:id="rId27"/>
    <p:sldId id="953" r:id="rId29"/>
    <p:sldId id="956" r:id="rId30"/>
    <p:sldId id="959" r:id="rId31"/>
    <p:sldId id="96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12" r:id="rId1"/>
    <p:sldLayoutId id="2147485013" r:id="rId2"/>
    <p:sldLayoutId id="2147485014" r:id="rId3"/>
    <p:sldLayoutId id="2147485015" r:id="rId4"/>
    <p:sldLayoutId id="2147485016" r:id="rId5"/>
    <p:sldLayoutId id="2147485017" r:id="rId6"/>
    <p:sldLayoutId id="2147485018" r:id="rId7"/>
    <p:sldLayoutId id="2147485019" r:id="rId8"/>
    <p:sldLayoutId id="2147485020" r:id="rId9"/>
    <p:sldLayoutId id="2147485021" r:id="rId10"/>
    <p:sldLayoutId id="21474850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049" r:id="rId1"/>
    <p:sldLayoutId id="2147485050" r:id="rId2"/>
    <p:sldLayoutId id="2147485051" r:id="rId3"/>
    <p:sldLayoutId id="2147485052" r:id="rId4"/>
    <p:sldLayoutId id="2147485053" r:id="rId5"/>
    <p:sldLayoutId id="2147485054" r:id="rId6"/>
    <p:sldLayoutId id="2147485055" r:id="rId7"/>
    <p:sldLayoutId id="2147485056" r:id="rId8"/>
    <p:sldLayoutId id="2147485057" r:id="rId9"/>
    <p:sldLayoutId id="2147485058" r:id="rId10"/>
    <p:sldLayoutId id="21474850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数字化校园中的在线考试与评价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在线考试系统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在线评价系统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数字化校园中的在线考试与评价实践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数字化校园中的在线考试与评价挑战与对策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未来发展趋势与展望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在线考试系统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系统的功能与特点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920199" y="1653480"/>
            <a:ext cx="4971415" cy="125504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551935" y="1653480"/>
            <a:ext cx="179594" cy="125504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110167" y="1761755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考试管理功能：包括题库管理、试卷生成、考试监控、成绩评定等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920199" y="3143394"/>
            <a:ext cx="4971415" cy="125504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551935" y="3143394"/>
            <a:ext cx="179594" cy="125504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110167" y="3251669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在线考试功能：支持多种题型，可自定义考试时间、难度等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920199" y="4633309"/>
            <a:ext cx="4971415" cy="125504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551935" y="4633309"/>
            <a:ext cx="179594" cy="125504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110167" y="4741584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评价功能：对考试结果进行分析和评价，提供反馈和建议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6668496" y="1653480"/>
            <a:ext cx="4971415" cy="125504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6300231" y="1653480"/>
            <a:ext cx="179594" cy="125504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6858463" y="1761755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安全性特点：采用加密技术，确保考试数据的安全性和完整性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64"/>
          <p:cNvSpPr/>
          <p:nvPr>
            <p:custDataLst>
              <p:tags r:id="rId13"/>
            </p:custDataLst>
          </p:nvPr>
        </p:nvSpPr>
        <p:spPr>
          <a:xfrm>
            <a:off x="6668496" y="3143394"/>
            <a:ext cx="4971415" cy="1255048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2" name="矩形 65"/>
          <p:cNvSpPr/>
          <p:nvPr>
            <p:custDataLst>
              <p:tags r:id="rId14"/>
            </p:custDataLst>
          </p:nvPr>
        </p:nvSpPr>
        <p:spPr>
          <a:xfrm>
            <a:off x="6300231" y="3143394"/>
            <a:ext cx="179594" cy="1255048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4" name="文本框 66"/>
          <p:cNvSpPr txBox="1"/>
          <p:nvPr>
            <p:custDataLst>
              <p:tags r:id="rId15"/>
            </p:custDataLst>
          </p:nvPr>
        </p:nvSpPr>
        <p:spPr>
          <a:xfrm>
            <a:off x="6858463" y="3251669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便捷性特点：在线考试系统可实现自动化管理，提高工作效率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系统的技术架构</a:t>
            </a:r>
            <a:endParaRPr altLang="en-US" lang="zh-CN"/>
          </a:p>
        </p:txBody>
      </p:sp>
      <p:sp>
        <p:nvSpPr>
          <p:cNvPr id="104912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云服务：使用云服务提供商（如AWS、阿里云等）提供的云服务器和数据库服务，确保在线考试系统的稳定性和安全性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网络安全：采用防火墙、入侵检测系统等网络安全技术，确保在线考试系统的网络安全和数据安全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前端技术：使用HTML、CSS和JavaScript等前端技术，实现考试界面的展示和交互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后端技术：采用服务器端语言（如Java、Python等）和数据库技术（如MySQL、MongoDB等），实现考试数据的存储和处理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系统的应用场景</a:t>
            </a:r>
            <a:endParaRPr altLang="en-US" lang="zh-CN"/>
          </a:p>
        </p:txBody>
      </p:sp>
      <p:sp>
        <p:nvSpPr>
          <p:cNvPr id="104918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考试管理：在线考试系统可以实现对考试全过程的自动化管理，包括试卷的生成、分发、监考、阅卷、成绩统计等。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考试组织：在线考试系统可以方便地组织各种考试，包括期中考试、期末考试、模拟考试等。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考试监控：在线考试系统可以实现对考试过程的实时监控，确保考试的公正性和安全性。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考试数据分析：在线考试系统可以对考试数据进行自动分析，为教学改进提供数据支持。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在线评价系统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评价标准与方式</a:t>
            </a:r>
            <a:endParaRPr altLang="en-US" lang="zh-CN"/>
          </a:p>
        </p:txBody>
      </p:sp>
      <p:sp>
        <p:nvSpPr>
          <p:cNvPr id="10493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评价标准：考试内容、难度、知识点覆盖面等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评价方式：客观题、主观题、小组讨论等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评价流程：提交答案、系统自动批改、人工复核等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评价结果：分数、等级、反馈等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评价数据的收集与分析</a:t>
            </a:r>
            <a:endParaRPr altLang="en-US" lang="zh-CN"/>
          </a:p>
        </p:txBody>
      </p:sp>
      <p:sp>
        <p:nvSpPr>
          <p:cNvPr id="104937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数据分析结果：根据分析结果，了解学生的学习情况、掌握程度、问题所在等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改进措施：根据数据分析结果，采取相应的改进措施，提高教学质量和效果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收集方式：通过在线考试系统、学生自评、互评等方式收集评价数据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分析方法：采用统计方法、数据挖掘技术等对评价数据进行分析，提取有用信息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评价结果的反馈与应用</a:t>
            </a:r>
            <a:endParaRPr altLang="en-US" lang="zh-CN"/>
          </a:p>
        </p:txBody>
      </p:sp>
      <p:sp>
        <p:nvSpPr>
          <p:cNvPr id="10494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及时反馈：在线评价系统能够实时提供评价结果，帮助学生及时了解自己的学习状况，调整学习策略。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全面分析：评价结果包括多个方面，如知识掌握、能力表现、态度情感等，有助于全面了解学生的学习情况。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个性化指导：根据评价结果，教师可以为学生提供个性化的学习建议和指导，帮助学生更好地发展自己的潜能。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促进教学改进：评价结果可以为教师提供教学反馈，帮助教师改进教学方法和策略，提高教学效果。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数字化校园中的在线考试与评价实践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实践案例介绍</a:t>
            </a:r>
            <a:endParaRPr altLang="en-US" lang="zh-CN"/>
          </a:p>
        </p:txBody>
      </p:sp>
      <p:sp>
        <p:nvSpPr>
          <p:cNvPr id="10495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某小学在线考试与评价综合实践案例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某高校在线考试系统实践案例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某中学在线评价系统实践案例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某培训机构在线考试与评价实践案例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实践效果分析</a:t>
            </a:r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提高考试效率：在线考试系统可以自动组卷、阅卷和评分，大大缩短了考试周期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降低考试成本：在线考试无需纸质试卷和考场，节省了大量人力、物力和财力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增强考试公正性：在线考试系统可以避免人为因素对考试的影响，确保考试的公正性和客观性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提升教学质量：在线考试与评价可以及时反馈学生的学习情况，帮助教师调整教学策略，提高教学质量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实践经验总结</a:t>
            </a:r>
            <a:endParaRPr altLang="en-US" lang="zh-CN"/>
          </a:p>
        </p:txBody>
      </p:sp>
      <p:sp>
        <p:nvSpPr>
          <p:cNvPr id="10496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考试组织：在线考试的组织、实施和监考经验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评价方式：数字化校园中的在线评价方式、方法和技巧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数据分析：考试数据的收集、分析和利用经验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实践效果：在线考试与评价在数字化校园中的实践效果和影响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数字化校园中的在线考试与评价挑战与对策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技术挑战与对策</a:t>
            </a:r>
            <a:endParaRPr altLang="en-US" lang="zh-CN"/>
          </a:p>
        </p:txBody>
      </p:sp>
      <p:sp>
        <p:nvSpPr>
          <p:cNvPr id="1049832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对策3：加强监考力度，采用多种防作弊手段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2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对策2：建立完善的数据安全保障机制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对策1：采用先进技术，如云计算、大数据等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4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技术难题：网络稳定性、数据安全、防作弊等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管理挑战与对策</a:t>
            </a:r>
            <a:endParaRPr altLang="en-US" lang="zh-CN"/>
          </a:p>
        </p:txBody>
      </p:sp>
      <p:sp>
        <p:nvSpPr>
          <p:cNvPr id="10498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考试组织与监管：确保在线考试公平、公正、有序进行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考试技术保障：提供稳定、安全的考试环境，确保考试顺利进行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评价方式与标准：建立科学、合理的评价标准，提高评价的准确性和客观性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应对挑战的策略：针对可能出现的问题，制定相应的应对策略，确保在线考试与评价的顺利进行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文化挑战与对策</a:t>
            </a:r>
            <a:endParaRPr altLang="en-US" lang="zh-CN"/>
          </a:p>
        </p:txBody>
      </p:sp>
      <p:sp>
        <p:nvSpPr>
          <p:cNvPr id="104994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价值观冲突：树立正确的价值观，引导师生共同成长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文化差异：尊重不同文化背景，促进跨文化交流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传统与现代的融合：传承优秀传统文化，推动数字化校园建设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应对策略：加强文化教育，提高师生文化素养；加强跨文化交流，促进文化融合；加强数字化校园建设，提高数字化水平。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5007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云计算与分布式存储：实现高效、稳定、安全的在线考试与评价服务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人工智能与大数据分析：提升在线考试与评价的智能化水平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5G与物联网技术：拓展在线考试与评价的应用场景和范围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区块链技术：保障在线考试与评价的公正性和可信度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管理发展趋势</a:t>
            </a:r>
            <a:endParaRPr altLang="en-US" lang="zh-CN"/>
          </a:p>
        </p:txBody>
      </p:sp>
      <p:sp>
        <p:nvSpPr>
          <p:cNvPr id="10501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数据分析：实时监测、预测预警、精准干预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考试管理：实现自动化、智能化和高效化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评价管理：多元化、个性化、精准化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资源整合：跨部门、跨学科、跨领域合作与共享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文化发展趋势</a:t>
            </a:r>
            <a:endParaRPr altLang="en-US" lang="zh-CN"/>
          </a:p>
        </p:txBody>
      </p:sp>
      <p:sp>
        <p:nvSpPr>
          <p:cNvPr id="10501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数字化校园在线考试与评价的普及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数字化校园在线考试与评价的未来展望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6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270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7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4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7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2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2023-12-15T23:13:09Z</dcterms:created>
  <dcterms:modified xsi:type="dcterms:W3CDTF">2023-12-15T23:13:09Z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b40f62a3e7884a3f890b1a55d110a67c_21</vt:lpwstr>
  </property>
</Properties>
</file>