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766" r:id="rId1"/>
    <p:sldMasterId id="2147504803" r:id="rId2"/>
  </p:sldMasterIdLst>
  <p:notesMasterIdLst>
    <p:notesMasterId r:id="rId3"/>
  </p:notesMasterIdLst>
  <p:sldIdLst>
    <p:sldId id="10361" r:id="rId4"/>
    <p:sldId id="10365" r:id="rId5"/>
    <p:sldId id="10368" r:id="rId6"/>
    <p:sldId id="10371" r:id="rId7"/>
    <p:sldId id="10377" r:id="rId9"/>
    <p:sldId id="10380" r:id="rId10"/>
    <p:sldId id="10383" r:id="rId11"/>
    <p:sldId id="10386" r:id="rId12"/>
    <p:sldId id="10389" r:id="rId13"/>
    <p:sldId id="10395" r:id="rId15"/>
    <p:sldId id="10398" r:id="rId16"/>
    <p:sldId id="10401" r:id="rId17"/>
    <p:sldId id="10404" r:id="rId18"/>
    <p:sldId id="10407" r:id="rId19"/>
    <p:sldId id="10413" r:id="rId21"/>
    <p:sldId id="10416" r:id="rId22"/>
    <p:sldId id="10419" r:id="rId23"/>
    <p:sldId id="10422" r:id="rId24"/>
    <p:sldId id="10425" r:id="rId25"/>
    <p:sldId id="10431" r:id="rId27"/>
    <p:sldId id="10434" r:id="rId28"/>
    <p:sldId id="10437" r:id="rId29"/>
    <p:sldId id="10440" r:id="rId30"/>
    <p:sldId id="10446" r:id="rId32"/>
    <p:sldId id="10449" r:id="rId33"/>
    <p:sldId id="10452" r:id="rId34"/>
    <p:sldId id="1045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767" r:id="rId1"/>
    <p:sldLayoutId id="2147504768" r:id="rId2"/>
    <p:sldLayoutId id="2147504769" r:id="rId3"/>
    <p:sldLayoutId id="2147504770" r:id="rId4"/>
    <p:sldLayoutId id="2147504771" r:id="rId5"/>
    <p:sldLayoutId id="2147504772" r:id="rId6"/>
    <p:sldLayoutId id="2147504773" r:id="rId7"/>
    <p:sldLayoutId id="2147504774" r:id="rId8"/>
    <p:sldLayoutId id="2147504775" r:id="rId9"/>
    <p:sldLayoutId id="2147504776" r:id="rId10"/>
    <p:sldLayoutId id="21475047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804" r:id="rId1"/>
    <p:sldLayoutId id="2147504805" r:id="rId2"/>
    <p:sldLayoutId id="2147504806" r:id="rId3"/>
    <p:sldLayoutId id="2147504807" r:id="rId4"/>
    <p:sldLayoutId id="2147504808" r:id="rId5"/>
    <p:sldLayoutId id="2147504809" r:id="rId6"/>
    <p:sldLayoutId id="2147504810" r:id="rId7"/>
    <p:sldLayoutId id="2147504811" r:id="rId8"/>
    <p:sldLayoutId id="2147504812" r:id="rId9"/>
    <p:sldLayoutId id="2147504813" r:id="rId10"/>
    <p:sldLayoutId id="21475048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tags" Target="../tags/tag310.xml"/><Relationship Id="rId3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有效解决跨国企业管理挑战的关键方法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跨国企业管理挑战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关键方法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实施策略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成功案例分析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未来发展趋势预测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跨国企业管理挑战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语言障碍：跨国企业员工来自不同国家，语言沟通存在障碍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价值观差异：不同国家文化背景下的价值观存在差异，导致企业决策和行为方式不同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法律法规差异：不同国家有不同的法律法规，跨国企业需要遵守当地法律法规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社交礼仪差异：不同国家有不同的社交礼仪，跨国企业需要了解并尊重当地社交礼仪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法律法规差异</a:t>
            </a:r>
            <a:endParaRPr altLang="en-US" lang="zh-CN"/>
          </a:p>
        </p:txBody>
      </p:sp>
      <p:sp>
        <p:nvSpPr>
          <p:cNvPr id="10491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跨国企业需要遵守当地法律法规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不同国家有不同的法律法规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法律法规差异可能导致跨国企业面临法律风险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跨国企业需要了解并遵守不同国家的法律法规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时区差异</a:t>
            </a:r>
            <a:endParaRPr altLang="en-US" lang="zh-CN"/>
          </a:p>
        </p:txBody>
      </p:sp>
      <p:sp>
        <p:nvSpPr>
          <p:cNvPr id="10491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如何应对时区差异带来的挑战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跨国企业应对时区差异的策略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跨国企业面临的挑战之一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时区差异对跨国企业的影响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语言差异</a:t>
            </a:r>
            <a:endParaRPr altLang="en-US" lang="zh-CN"/>
          </a:p>
        </p:txBody>
      </p:sp>
      <p:sp>
        <p:nvSpPr>
          <p:cNvPr id="10492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跨国企业面临的沟通难题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语言障碍对企业管理的影响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跨文化沟通的重要性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有效解决语言差异的方法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2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关键方法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建立统一的管理体系</a:t>
            </a:r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制定统一的管理制度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建立统一的管理流程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培训员工掌握统一的管理方法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定期检查和评估管理体系的有效性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强化跨文化沟通</a:t>
            </a:r>
            <a:endParaRPr altLang="en-US" lang="zh-CN"/>
          </a:p>
        </p:txBody>
      </p:sp>
      <p:sp>
        <p:nvSpPr>
          <p:cNvPr id="10494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建立共同语言：学习并尊重不同文化背景下的语言和沟通方式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促进文化交流：通过多种渠道促进不同文化背景下的员工之间的交流与合作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建立信任：通过有效的沟通建立信任，减少误解和冲突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增强文化敏感性：了解并尊重不同文化背景下的价值观和信仰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灵活应对法律法规变化</a:t>
            </a:r>
            <a:endParaRPr altLang="en-US" lang="zh-CN"/>
          </a:p>
        </p:txBody>
      </p:sp>
      <p:sp>
        <p:nvSpPr>
          <p:cNvPr id="10495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了解并遵守目标市场的法律法规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建立专业的法律团队或顾问，以便及时应对法律法规的变化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定期审查和更新公司的合规政策和流程，确保与目标市场的法律法规保持一致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与当地合作伙伴或律师保持密切联系，以便及时获取最新的法律法规信息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利用技术手段提高管理效率</a:t>
            </a:r>
            <a:endParaRPr altLang="en-US" lang="zh-CN"/>
          </a:p>
        </p:txBody>
      </p:sp>
      <p:sp>
        <p:nvSpPr>
          <p:cNvPr id="10496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大数据分析：挖掘数据价值，为决策提供有力支持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云计算技术：实现全球数据同步，提高决策效率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人工智能技术：自动化处理繁琐任务，减轻员工负担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远程协作工具：打破地域限制，提高团队协作效率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实施策略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制定针对性的管理策略</a:t>
            </a:r>
            <a:endParaRPr altLang="en-US" lang="zh-CN"/>
          </a:p>
        </p:txBody>
      </p:sp>
      <p:sp>
        <p:nvSpPr>
          <p:cNvPr id="10497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了解目标市场的文化和法规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建立符合当地市场需求的管理团队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制定适应不同市场环境的管理流程和制度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灵活调整管理策略，以适应不断变化的市场环境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8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明确沟通目标：在实施策略之前，需要明确沟通目标，确保双方理解一致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选择合适的沟通方式：根据具体情况选择合适的沟通方式，如面对面会议、电话会议、电子邮件等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建立信任：建立信任是有效沟通的关键，需要双方坦诚相待，尊重彼此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及时反馈：及时反馈是有效沟通的重要环节，需要双方及时回应对方的问题和需求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持续改进：持续改进是有效沟通的必要条件，需要双方不断调整沟通方式和方法，以适应不断变化的情况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培养跨文化管理人才</a:t>
            </a:r>
            <a:endParaRPr altLang="en-US" lang="zh-CN"/>
          </a:p>
        </p:txBody>
      </p:sp>
      <p:sp>
        <p:nvSpPr>
          <p:cNvPr id="10499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招聘具备跨文化管理能力的员工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提供跨文化培训和语言培训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制定激励措施，鼓励员工参与跨国企业管理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持续优化管理体系</a:t>
            </a:r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建立完善的管理体系：包括组织结构、职责权限、流程制度等方面，确保企业运营的规范化和高效化。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定期评估和改进：通过对管理体系的定期评估，发现存在的问题和不足，及时进行改进和优化，提高管理体系的适应性和有效性。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引入先进的管理理念和方法：积极学习和引入国内外先进的管理理念和方法，结合企业实际情况进行本土化改造，提高管理体系的创新性和竞争力。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加强人才培养和引进：通过加强人才培养和引进，提高管理人员的素质和能力，为管理体系的优化提供人才保障。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跨国企业在解决管理挑战方面的成功经验</a:t>
            </a:r>
            <a:endParaRPr altLang="en-US" lang="zh-CN"/>
          </a:p>
        </p:txBody>
      </p:sp>
      <p:sp>
        <p:nvSpPr>
          <p:cNvPr id="105012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395209" y="2234203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410428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4"/>
          <p:cNvSpPr/>
          <p:nvPr>
            <p:custDataLst>
              <p:tags r:id="rId3"/>
            </p:custDataLst>
          </p:nvPr>
        </p:nvSpPr>
        <p:spPr>
          <a:xfrm>
            <a:off x="925252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352301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5252" y="3217948"/>
            <a:ext cx="1524019" cy="148999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建立全球化的管理团队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88234" y="2233594"/>
            <a:ext cx="583533" cy="169822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902235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8"/>
          <p:cNvSpPr/>
          <p:nvPr>
            <p:custDataLst>
              <p:tags r:id="rId8"/>
            </p:custDataLst>
          </p:nvPr>
        </p:nvSpPr>
        <p:spPr>
          <a:xfrm>
            <a:off x="4418277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9"/>
          <p:cNvSpPr/>
          <p:nvPr>
            <p:custDataLst>
              <p:tags r:id="rId9"/>
            </p:custDataLst>
          </p:nvPr>
        </p:nvSpPr>
        <p:spPr>
          <a:xfrm flipV="1">
            <a:off x="4330616" y="2352301"/>
            <a:ext cx="1698225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7668" y="3211252"/>
            <a:ext cx="1524588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充分利用当地资源，融入当地文化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34138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48748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25"/>
          <p:cNvSpPr/>
          <p:nvPr>
            <p:custDataLst>
              <p:tags r:id="rId13"/>
            </p:custDataLst>
          </p:nvPr>
        </p:nvSpPr>
        <p:spPr>
          <a:xfrm>
            <a:off x="6163572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26"/>
          <p:cNvSpPr/>
          <p:nvPr>
            <p:custDataLst>
              <p:tags r:id="rId14"/>
            </p:custDataLst>
          </p:nvPr>
        </p:nvSpPr>
        <p:spPr>
          <a:xfrm flipV="1">
            <a:off x="6077129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80" y="3236210"/>
            <a:ext cx="1524019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加强跨文化沟通，促进文化融合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156332" y="4134121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141113" y="2242725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1"/>
          <p:cNvSpPr/>
          <p:nvPr>
            <p:custDataLst>
              <p:tags r:id="rId18"/>
            </p:custDataLst>
          </p:nvPr>
        </p:nvSpPr>
        <p:spPr>
          <a:xfrm>
            <a:off x="2671764" y="2796691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2"/>
          <p:cNvSpPr/>
          <p:nvPr>
            <p:custDataLst>
              <p:tags r:id="rId19"/>
            </p:custDataLst>
          </p:nvPr>
        </p:nvSpPr>
        <p:spPr>
          <a:xfrm flipV="1">
            <a:off x="2584712" y="2360824"/>
            <a:ext cx="1697087" cy="81637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671764" y="3214295"/>
            <a:ext cx="1524019" cy="15120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制定统一的管理制度和流程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380041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394651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25"/>
          <p:cNvSpPr/>
          <p:nvPr>
            <p:custDataLst>
              <p:tags r:id="rId23"/>
            </p:custDataLst>
          </p:nvPr>
        </p:nvSpPr>
        <p:spPr>
          <a:xfrm>
            <a:off x="7910084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6"/>
          <p:cNvSpPr/>
          <p:nvPr>
            <p:custDataLst>
              <p:tags r:id="rId24"/>
            </p:custDataLst>
          </p:nvPr>
        </p:nvSpPr>
        <p:spPr>
          <a:xfrm flipV="1">
            <a:off x="7823032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10084" y="3228905"/>
            <a:ext cx="1524019" cy="1516857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建立有效的激励机制，激发员工积极性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0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212997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228216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25"/>
          <p:cNvSpPr/>
          <p:nvPr>
            <p:custDataLst>
              <p:tags r:id="rId28"/>
            </p:custDataLst>
          </p:nvPr>
        </p:nvSpPr>
        <p:spPr>
          <a:xfrm>
            <a:off x="9743039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26"/>
          <p:cNvSpPr/>
          <p:nvPr>
            <p:custDataLst>
              <p:tags r:id="rId29"/>
            </p:custDataLst>
          </p:nvPr>
        </p:nvSpPr>
        <p:spPr>
          <a:xfrm flipV="1">
            <a:off x="9656597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743648" y="3234384"/>
            <a:ext cx="1524019" cy="15058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持续创新，不断适应市场变化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不同行业跨国企业的解决方案比较</a:t>
            </a:r>
            <a:endParaRPr altLang="en-US" lang="zh-CN"/>
          </a:p>
        </p:txBody>
      </p:sp>
      <p:sp>
        <p:nvSpPr>
          <p:cNvPr id="10502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制造业跨国企业：强调生产效率和成本控制，通过优化供应链和生产流程来提高竞争力。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服务业跨国企业：注重品牌建设和市场营销，通过提供优质服务和创新产品来吸引客户。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高科技跨国企业：强调技术创新和人才培养，通过研发新产品和技术来保持领先地位。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零售业跨国企业：注重市场调研和消费者行为分析，通过个性化营销和定制化服务来满足客户需求。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成功案例对其他企业的借鉴意义</a:t>
            </a:r>
            <a:endParaRPr altLang="en-US" lang="zh-CN"/>
          </a:p>
        </p:txBody>
      </p:sp>
      <p:sp>
        <p:nvSpPr>
          <p:cNvPr id="10502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案例选择：选择具有代表性的跨国企业成功案例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案例分析：分析案例中的管理策略、方法、措施等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借鉴意义：总结案例的成功经验，提出对其他企业的借鉴意义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实践应用：探讨如何将成功经验应用到自身企业中，提高管理效率和质量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1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跨国企业管理挑战的变化趋势</a:t>
            </a:r>
            <a:endParaRPr altLang="en-US" lang="zh-CN"/>
          </a:p>
        </p:txBody>
      </p:sp>
      <p:sp>
        <p:nvSpPr>
          <p:cNvPr id="10504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创新驱动：鼓励员工提出新想法和解决方案，推动企业持续发展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数字化转型：利用先进技术提高管理效率和决策能力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全球化视野：关注全球市场动态，适应不同文化背景下的管理需求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社会责任：关注企业社会责任，实现可持续发展目标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未来解决管理挑战的关键方法预测</a:t>
            </a:r>
            <a:endParaRPr altLang="en-US" lang="zh-CN"/>
          </a:p>
        </p:txBody>
      </p:sp>
      <p:sp>
        <p:nvSpPr>
          <p:cNvPr id="105048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8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8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数字化转型：利用大数据、人工智能等技术提升管理效率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9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全球化视野：培养国际化人才，建立全球化的管理团队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9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创新驱动：鼓励创新思维，推动企业持续发展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文化融合：尊重多元文化，促进文化交流与融合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社会责任：积极履行社会责任，提升企业形象与声誉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绿色发展：关注环保与可持续发展，推动绿色产业的发展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企业如何应对未来管理挑战的准备策略</a:t>
            </a:r>
            <a:endParaRPr altLang="en-US" lang="zh-CN"/>
          </a:p>
        </p:txBody>
      </p:sp>
      <p:sp>
        <p:nvSpPr>
          <p:cNvPr id="105055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建立全球化思维：了解不同文化背景下的管理理念和方式，以适应全球化趋势。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培养跨文化沟通能力：加强员工之间的沟通与协作，促进文化交流与融合。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制定灵活的管理策略：根据不同国家和地区的法律法规、市场环境等因素，制定灵活的管理策略。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注重人才培养与引进：加强人才培养和引进，提高企业核心竞争力。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建立完善的风险管理体系：加强风险管理和控制，降低跨国企业管理风险。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61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5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2023-12-20T03:31:42Z</dcterms:created>
  <dcterms:modified xsi:type="dcterms:W3CDTF">2023-12-20T03:31:42Z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ec5d04298040417d8e2bdddeed2c6759_21</vt:lpwstr>
  </property>
</Properties>
</file>