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891" r:id="rId1"/>
    <p:sldMasterId id="2147487928" r:id="rId2"/>
  </p:sldMasterIdLst>
  <p:notesMasterIdLst>
    <p:notesMasterId r:id="rId3"/>
  </p:notesMasterIdLst>
  <p:sldIdLst>
    <p:sldId id="2175" r:id="rId4"/>
    <p:sldId id="2180" r:id="rId5"/>
    <p:sldId id="2184" r:id="rId6"/>
    <p:sldId id="2187" r:id="rId7"/>
    <p:sldId id="2190" r:id="rId8"/>
    <p:sldId id="2193" r:id="rId9"/>
    <p:sldId id="2196" r:id="rId10"/>
    <p:sldId id="2199" r:id="rId11"/>
    <p:sldId id="2202" r:id="rId12"/>
    <p:sldId id="2205" r:id="rId13"/>
    <p:sldId id="2208" r:id="rId14"/>
    <p:sldId id="2211" r:id="rId15"/>
    <p:sldId id="2214" r:id="rId16"/>
    <p:sldId id="2217" r:id="rId17"/>
    <p:sldId id="2220" r:id="rId18"/>
    <p:sldId id="2223" r:id="rId19"/>
    <p:sldId id="2226" r:id="rId20"/>
    <p:sldId id="2229" r:id="rId21"/>
    <p:sldId id="2232" r:id="rId22"/>
    <p:sldId id="2235" r:id="rId23"/>
    <p:sldId id="2238" r:id="rId24"/>
    <p:sldId id="2241" r:id="rId25"/>
    <p:sldId id="2244" r:id="rId26"/>
    <p:sldId id="2247" r:id="rId27"/>
    <p:sldId id="2250" r:id="rId28"/>
    <p:sldId id="2253" r:id="rId29"/>
    <p:sldId id="2256" r:id="rId30"/>
    <p:sldId id="2260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1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2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2.jpe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image" Target="../media/image2.jpeg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tags" Target="../tags/tag34.xml"/><Relationship Id="rId6" Type="http://schemas.openxmlformats.org/officeDocument/2006/relationships/tags" Target="../tags/tag35.xml"/><Relationship Id="rId7" Type="http://schemas.openxmlformats.org/officeDocument/2006/relationships/tags" Target="../tags/tag36.xml"/><Relationship Id="rId8" Type="http://schemas.openxmlformats.org/officeDocument/2006/relationships/tags" Target="../tags/tag37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image" Target="../media/image2.jpeg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tags" Target="../tags/tag45.xml"/><Relationship Id="rId10" Type="http://schemas.openxmlformats.org/officeDocument/2006/relationships/tags" Target="../tags/tag46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image" Target="../media/image2.jpeg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image" Target="../media/image2.jpeg"/><Relationship Id="rId3" Type="http://schemas.openxmlformats.org/officeDocument/2006/relationships/tags" Target="../tags/tag57.xml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2.jpeg"/><Relationship Id="rId3" Type="http://schemas.openxmlformats.org/officeDocument/2006/relationships/tags" Target="../tags/tag62.xml"/><Relationship Id="rId4" Type="http://schemas.openxmlformats.org/officeDocument/2006/relationships/tags" Target="../tags/tag63.xml"/><Relationship Id="rId5" Type="http://schemas.openxmlformats.org/officeDocument/2006/relationships/tags" Target="../tags/tag64.xml"/><Relationship Id="rId6" Type="http://schemas.openxmlformats.org/officeDocument/2006/relationships/tags" Target="../tags/tag65.xml"/><Relationship Id="rId7" Type="http://schemas.openxmlformats.org/officeDocument/2006/relationships/tags" Target="../tags/tag66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image" Target="../media/image1.png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tags" Target="../tags/tag78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副标题"/>
          <p:cNvSpPr txBox="1">
            <a:spLocks noGrp="1"/>
          </p:cNvSpPr>
          <p:nvPr>
            <p:ph type="body" idx="9" hasCustomPrompt="1"/>
            <p:custDataLst>
              <p:tags r:id="rId3"/>
            </p:custDataLst>
          </p:nvPr>
        </p:nvSpPr>
        <p:spPr>
          <a:xfrm>
            <a:off x="649605" y="3589020"/>
            <a:ext cx="8394700" cy="1262380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sz="1800" i="0" kern="1200" kumimoji="0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68" name="圆角矩形 8"/>
          <p:cNvSpPr/>
          <p:nvPr>
            <p:custDataLst>
              <p:tags r:id="rId4"/>
            </p:custDataLst>
          </p:nvPr>
        </p:nvSpPr>
        <p:spPr>
          <a:xfrm>
            <a:off x="64960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0" name="圆角矩形 15"/>
          <p:cNvSpPr/>
          <p:nvPr>
            <p:custDataLst>
              <p:tags r:id="rId5"/>
            </p:custDataLst>
          </p:nvPr>
        </p:nvSpPr>
        <p:spPr>
          <a:xfrm>
            <a:off x="64960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2" name="圆角矩形 16"/>
          <p:cNvSpPr/>
          <p:nvPr>
            <p:custDataLst>
              <p:tags r:id="rId6"/>
            </p:custDataLst>
          </p:nvPr>
        </p:nvSpPr>
        <p:spPr>
          <a:xfrm>
            <a:off x="64960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5" hasCustomPrompt="1"/>
            <p:custDataLst>
              <p:tags r:id="rId7"/>
            </p:custDataLst>
          </p:nvPr>
        </p:nvSpPr>
        <p:spPr>
          <a:xfrm>
            <a:off x="649605" y="1620520"/>
            <a:ext cx="8394065" cy="183896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font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6" name="署名"/>
          <p:cNvSpPr>
            <a:spLocks noGrp="1"/>
          </p:cNvSpPr>
          <p:nvPr>
            <p:ph type="body" idx="4" hasCustomPrompt="1"/>
            <p:custDataLst>
              <p:tags r:id="rId8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任意多边形 39"/>
          <p:cNvSpPr/>
          <p:nvPr>
            <p:custDataLst>
              <p:tags r:id="rId9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 40"/>
          <p:cNvSpPr/>
          <p:nvPr>
            <p:custDataLst>
              <p:tags r:id="rId10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 41"/>
          <p:cNvSpPr/>
          <p:nvPr>
            <p:custDataLst>
              <p:tags r:id="rId11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3"/>
            </p:custDataLst>
          </p:nvPr>
        </p:nvSpPr>
        <p:spPr>
          <a:xfrm>
            <a:off x="3352800" y="213360"/>
            <a:ext cx="5486400" cy="161163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ct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fontAlgn="ctr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 flipH="1">
            <a:off x="0" y="0"/>
            <a:ext cx="12192000" cy="6858000"/>
          </a:xfrm>
          <a:prstGeom prst="rect"/>
        </p:spPr>
      </p:pic>
      <p:sp>
        <p:nvSpPr>
          <p:cNvPr id="1048698" name="节编号"/>
          <p:cNvSpPr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7912735" y="1858010"/>
            <a:ext cx="3754755" cy="80454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6304280" y="3044825"/>
            <a:ext cx="5397500" cy="2398395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fontAlgn="ctr" lvl="0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60960"/>
            <a:ext cx="10968990" cy="1252855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0" name="正文"/>
          <p:cNvSpPr txBox="1">
            <a:spLocks noGrp="1"/>
          </p:cNvSpPr>
          <p:nvPr>
            <p:ph idx="1" hasCustomPrompt="1"/>
            <p:custDataLst>
              <p:tags r:id="rId4"/>
            </p:custDataLst>
          </p:nvPr>
        </p:nvSpPr>
        <p:spPr>
          <a:xfrm>
            <a:off x="608330" y="1490345"/>
            <a:ext cx="10969625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0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4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30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4066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08400" y="1324800"/>
            <a:ext cx="10969200" cy="3371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4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8" name="标题"/>
          <p:cNvSpPr txBox="1">
            <a:spLocks noGrp="1"/>
          </p:cNvSpPr>
          <p:nvPr>
            <p:ph type="title" idx="8" hasCustomPrompt="1"/>
            <p:custDataLst>
              <p:tags r:id="rId3"/>
            </p:custDataLst>
          </p:nvPr>
        </p:nvSpPr>
        <p:spPr>
          <a:xfrm>
            <a:off x="620395" y="1293495"/>
            <a:ext cx="5520055" cy="267970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7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0" name="圆角矩形 8"/>
          <p:cNvSpPr/>
          <p:nvPr>
            <p:custDataLst>
              <p:tags r:id="rId4"/>
            </p:custDataLst>
          </p:nvPr>
        </p:nvSpPr>
        <p:spPr>
          <a:xfrm>
            <a:off x="73215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圆角矩形 7"/>
          <p:cNvSpPr/>
          <p:nvPr>
            <p:custDataLst>
              <p:tags r:id="rId5"/>
            </p:custDataLst>
          </p:nvPr>
        </p:nvSpPr>
        <p:spPr>
          <a:xfrm>
            <a:off x="73215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圆角矩形 9"/>
          <p:cNvSpPr/>
          <p:nvPr>
            <p:custDataLst>
              <p:tags r:id="rId6"/>
            </p:custDataLst>
          </p:nvPr>
        </p:nvSpPr>
        <p:spPr>
          <a:xfrm>
            <a:off x="73215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署名"/>
          <p:cNvSpPr>
            <a:spLocks noGrp="1"/>
          </p:cNvSpPr>
          <p:nvPr>
            <p:ph type="body" idx="4" hasCustomPrompt="1"/>
            <p:custDataLst>
              <p:tags r:id="rId7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88" name="任意多边形 10"/>
          <p:cNvSpPr/>
          <p:nvPr>
            <p:custDataLst>
              <p:tags r:id="rId8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任意多边形 11"/>
          <p:cNvSpPr/>
          <p:nvPr>
            <p:custDataLst>
              <p:tags r:id="rId9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任意多边形 12"/>
          <p:cNvSpPr/>
          <p:nvPr>
            <p:custDataLst>
              <p:tags r:id="rId10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9.xml"/><Relationship Id="rId13" Type="http://schemas.openxmlformats.org/officeDocument/2006/relationships/image" Target="../media/image2.jpeg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ags" Target="../tags/tag85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892" r:id="rId1"/>
    <p:sldLayoutId id="2147487893" r:id="rId2"/>
    <p:sldLayoutId id="2147487894" r:id="rId3"/>
    <p:sldLayoutId id="2147487895" r:id="rId4"/>
    <p:sldLayoutId id="2147487896" r:id="rId5"/>
    <p:sldLayoutId id="2147487897" r:id="rId6"/>
    <p:sldLayoutId id="2147487898" r:id="rId7"/>
    <p:sldLayoutId id="2147487899" r:id="rId8"/>
    <p:sldLayoutId id="2147487900" r:id="rId9"/>
    <p:sldLayoutId id="2147487901" r:id="rId10"/>
    <p:sldLayoutId id="214748790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D:/lky/主题模板/VCG2113794977894.jpgVCG211379497789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30" y="1465580"/>
            <a:ext cx="10968990" cy="471138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30" y="174171"/>
            <a:ext cx="10975340" cy="1219201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7929" r:id="rId1"/>
    <p:sldLayoutId id="2147487930" r:id="rId2"/>
    <p:sldLayoutId id="2147487931" r:id="rId3"/>
    <p:sldLayoutId id="2147487932" r:id="rId4"/>
    <p:sldLayoutId id="2147487933" r:id="rId5"/>
    <p:sldLayoutId id="2147487934" r:id="rId6"/>
    <p:sldLayoutId id="2147487935" r:id="rId7"/>
    <p:sldLayoutId id="2147487936" r:id="rId8"/>
    <p:sldLayoutId id="2147487937" r:id="rId9"/>
    <p:sldLayoutId id="2147487938" r:id="rId10"/>
    <p:sldLayoutId id="2147487939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tags" Target="../tags/tag89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tags" Target="../tags/tag94.xml"/><Relationship Id="rId6" Type="http://schemas.openxmlformats.org/officeDocument/2006/relationships/tags" Target="../tags/tag95.xml"/><Relationship Id="rId7" Type="http://schemas.openxmlformats.org/officeDocument/2006/relationships/tags" Target="../tags/tag96.xml"/><Relationship Id="rId8" Type="http://schemas.openxmlformats.org/officeDocument/2006/relationships/tags" Target="../tags/tag97.xml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tags" Target="../tags/tag103.xml"/><Relationship Id="rId15" Type="http://schemas.openxmlformats.org/officeDocument/2006/relationships/tags" Target="../tags/tag104.xml"/><Relationship Id="rId16" Type="http://schemas.openxmlformats.org/officeDocument/2006/relationships/tags" Target="../tags/tag105.xml"/><Relationship Id="rId17" Type="http://schemas.openxmlformats.org/officeDocument/2006/relationships/tags" Target="../tags/tag106.xml"/><Relationship Id="rId18" Type="http://schemas.openxmlformats.org/officeDocument/2006/relationships/slideLayout" Target="../slideLayouts/slideLayout13.xml"/><Relationship Id="rId1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tags" Target="../tags/tag158.xml"/><Relationship Id="rId14" Type="http://schemas.openxmlformats.org/officeDocument/2006/relationships/tags" Target="../tags/tag159.xml"/><Relationship Id="rId15" Type="http://schemas.openxmlformats.org/officeDocument/2006/relationships/tags" Target="../tags/tag160.xml"/><Relationship Id="rId16" Type="http://schemas.openxmlformats.org/officeDocument/2006/relationships/tags" Target="../tags/tag161.xml"/><Relationship Id="rId17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slideLayout" Target="../slideLayouts/slideLayout1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tags" Target="../tags/tag177.xml"/><Relationship Id="rId14" Type="http://schemas.openxmlformats.org/officeDocument/2006/relationships/tags" Target="../tags/tag178.xml"/><Relationship Id="rId15" Type="http://schemas.openxmlformats.org/officeDocument/2006/relationships/tags" Target="../tags/tag179.xml"/><Relationship Id="rId16" Type="http://schemas.openxmlformats.org/officeDocument/2006/relationships/tags" Target="../tags/tag180.xml"/><Relationship Id="rId17" Type="http://schemas.openxmlformats.org/officeDocument/2006/relationships/tags" Target="../tags/tag181.xml"/><Relationship Id="rId18" Type="http://schemas.openxmlformats.org/officeDocument/2006/relationships/tags" Target="../tags/tag182.xml"/><Relationship Id="rId19" Type="http://schemas.openxmlformats.org/officeDocument/2006/relationships/tags" Target="../tags/tag183.xml"/><Relationship Id="rId20" Type="http://schemas.openxmlformats.org/officeDocument/2006/relationships/tags" Target="../tags/tag184.xml"/><Relationship Id="rId21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slideLayout" Target="../slideLayouts/slideLayout1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tags" Target="../tags/tag268.xml"/><Relationship Id="rId14" Type="http://schemas.openxmlformats.org/officeDocument/2006/relationships/tags" Target="../tags/tag269.xml"/><Relationship Id="rId15" Type="http://schemas.openxmlformats.org/officeDocument/2006/relationships/tags" Target="../tags/tag270.xml"/><Relationship Id="rId16" Type="http://schemas.openxmlformats.org/officeDocument/2006/relationships/tags" Target="../tags/tag271.xml"/><Relationship Id="rId17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slideLayout" Target="../slideLayouts/slideLayout14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slideLayout" Target="../slideLayouts/slideLayout14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tags" Target="../tags/tag326.xml"/><Relationship Id="rId14" Type="http://schemas.openxmlformats.org/officeDocument/2006/relationships/tags" Target="../tags/tag327.xml"/><Relationship Id="rId15" Type="http://schemas.openxmlformats.org/officeDocument/2006/relationships/tags" Target="../tags/tag328.xml"/><Relationship Id="rId16" Type="http://schemas.openxmlformats.org/officeDocument/2006/relationships/tags" Target="../tags/tag329.xml"/><Relationship Id="rId17" Type="http://schemas.openxmlformats.org/officeDocument/2006/relationships/tags" Target="../tags/tag330.xml"/><Relationship Id="rId18" Type="http://schemas.openxmlformats.org/officeDocument/2006/relationships/tags" Target="../tags/tag331.xml"/><Relationship Id="rId19" Type="http://schemas.openxmlformats.org/officeDocument/2006/relationships/tags" Target="../tags/tag332.xml"/><Relationship Id="rId20" Type="http://schemas.openxmlformats.org/officeDocument/2006/relationships/tags" Target="../tags/tag333.xml"/><Relationship Id="rId21" Type="http://schemas.openxmlformats.org/officeDocument/2006/relationships/tags" Target="../tags/tag334.xml"/><Relationship Id="rId22" Type="http://schemas.openxmlformats.org/officeDocument/2006/relationships/tags" Target="../tags/tag335.xml"/><Relationship Id="rId23" Type="http://schemas.openxmlformats.org/officeDocument/2006/relationships/tags" Target="../tags/tag336.xml"/><Relationship Id="rId24" Type="http://schemas.openxmlformats.org/officeDocument/2006/relationships/tags" Target="../tags/tag337.xml"/><Relationship Id="rId25" Type="http://schemas.openxmlformats.org/officeDocument/2006/relationships/tags" Target="../tags/tag338.xml"/><Relationship Id="rId26" Type="http://schemas.openxmlformats.org/officeDocument/2006/relationships/tags" Target="../tags/tag339.xml"/><Relationship Id="rId27" Type="http://schemas.openxmlformats.org/officeDocument/2006/relationships/tags" Target="../tags/tag340.xml"/><Relationship Id="rId28" Type="http://schemas.openxmlformats.org/officeDocument/2006/relationships/tags" Target="../tags/tag341.xml"/><Relationship Id="rId29" Type="http://schemas.openxmlformats.org/officeDocument/2006/relationships/tags" Target="../tags/tag342.xml"/><Relationship Id="rId30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tags" Target="../tags/tag348.xml"/><Relationship Id="rId7" Type="http://schemas.openxmlformats.org/officeDocument/2006/relationships/tags" Target="../tags/tag349.xml"/><Relationship Id="rId8" Type="http://schemas.openxmlformats.org/officeDocument/2006/relationships/tags" Target="../tags/tag350.xml"/><Relationship Id="rId9" Type="http://schemas.openxmlformats.org/officeDocument/2006/relationships/tags" Target="../tags/tag351.xml"/><Relationship Id="rId10" Type="http://schemas.openxmlformats.org/officeDocument/2006/relationships/tags" Target="../tags/tag352.xml"/><Relationship Id="rId11" Type="http://schemas.openxmlformats.org/officeDocument/2006/relationships/tags" Target="../tags/tag353.xml"/><Relationship Id="rId12" Type="http://schemas.openxmlformats.org/officeDocument/2006/relationships/tags" Target="../tags/tag354.xml"/><Relationship Id="rId13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tags" Target="../tags/tag359.xml"/><Relationship Id="rId6" Type="http://schemas.openxmlformats.org/officeDocument/2006/relationships/tags" Target="../tags/tag360.xml"/><Relationship Id="rId7" Type="http://schemas.openxmlformats.org/officeDocument/2006/relationships/tags" Target="../tags/tag361.xml"/><Relationship Id="rId8" Type="http://schemas.openxmlformats.org/officeDocument/2006/relationships/tags" Target="../tags/tag362.xml"/><Relationship Id="rId9" Type="http://schemas.openxmlformats.org/officeDocument/2006/relationships/tags" Target="../tags/tag363.xml"/><Relationship Id="rId10" Type="http://schemas.openxmlformats.org/officeDocument/2006/relationships/tags" Target="../tags/tag364.xml"/><Relationship Id="rId11" Type="http://schemas.openxmlformats.org/officeDocument/2006/relationships/tags" Target="../tags/tag365.xml"/><Relationship Id="rId12" Type="http://schemas.openxmlformats.org/officeDocument/2006/relationships/tags" Target="../tags/tag366.xml"/><Relationship Id="rId13" Type="http://schemas.openxmlformats.org/officeDocument/2006/relationships/tags" Target="../tags/tag367.xml"/><Relationship Id="rId14" Type="http://schemas.openxmlformats.org/officeDocument/2006/relationships/tags" Target="../tags/tag368.xml"/><Relationship Id="rId15" Type="http://schemas.openxmlformats.org/officeDocument/2006/relationships/tags" Target="../tags/tag369.xml"/><Relationship Id="rId16" Type="http://schemas.openxmlformats.org/officeDocument/2006/relationships/tags" Target="../tags/tag370.xml"/><Relationship Id="rId17" Type="http://schemas.openxmlformats.org/officeDocument/2006/relationships/tags" Target="../tags/tag371.xml"/><Relationship Id="rId18" Type="http://schemas.openxmlformats.org/officeDocument/2006/relationships/tags" Target="../tags/tag372.xml"/><Relationship Id="rId19" Type="http://schemas.openxmlformats.org/officeDocument/2006/relationships/tags" Target="../tags/tag373.xml"/><Relationship Id="rId20" Type="http://schemas.openxmlformats.org/officeDocument/2006/relationships/tags" Target="../tags/tag374.xml"/><Relationship Id="rId21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0" name="标题 4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以问题为导向的深度学习在2024小学教育中的实践与探索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标题 1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tx1"/>
                </a:solidFill>
              </a:rPr>
              <a:t>目录</a:t>
            </a:r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826" name="标题"/>
          <p:cNvSpPr txBox="1"/>
          <p:nvPr>
            <p:custDataLst>
              <p:tags r:id="rId2"/>
            </p:custDataLst>
          </p:nvPr>
        </p:nvSpPr>
        <p:spPr>
          <a:xfrm>
            <a:off x="2868295" y="2539365"/>
            <a:ext cx="2884170" cy="8693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7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深度学习在2024小学教育中的重要性</a:t>
            </a:r>
            <a:endParaRPr altLang="en-US" b="1" dirty="0" sz="17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28" name="序号"/>
          <p:cNvSpPr txBox="1"/>
          <p:nvPr>
            <p:custDataLst>
              <p:tags r:id="rId3"/>
            </p:custDataLst>
          </p:nvPr>
        </p:nvSpPr>
        <p:spPr>
          <a:xfrm>
            <a:off x="1718310" y="236601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01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0" name="弧形 10"/>
          <p:cNvSpPr/>
          <p:nvPr>
            <p:custDataLst>
              <p:tags r:id="rId4"/>
            </p:custDataLst>
          </p:nvPr>
        </p:nvSpPr>
        <p:spPr>
          <a:xfrm rot="5040000">
            <a:off x="1903095" y="229806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2" name="标题"/>
          <p:cNvSpPr txBox="1"/>
          <p:nvPr>
            <p:custDataLst>
              <p:tags r:id="rId5"/>
            </p:custDataLst>
          </p:nvPr>
        </p:nvSpPr>
        <p:spPr>
          <a:xfrm>
            <a:off x="7590155" y="2508250"/>
            <a:ext cx="2884170" cy="10464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7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以问题为导向的深度学习的基本理念</a:t>
            </a:r>
            <a:endParaRPr altLang="en-US" b="1" dirty="0" sz="17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4" name="序号"/>
          <p:cNvSpPr txBox="1"/>
          <p:nvPr>
            <p:custDataLst>
              <p:tags r:id="rId6"/>
            </p:custDataLst>
          </p:nvPr>
        </p:nvSpPr>
        <p:spPr>
          <a:xfrm>
            <a:off x="6440170" y="233489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02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6" name="弧形 34"/>
          <p:cNvSpPr/>
          <p:nvPr>
            <p:custDataLst>
              <p:tags r:id="rId7"/>
            </p:custDataLst>
          </p:nvPr>
        </p:nvSpPr>
        <p:spPr>
          <a:xfrm rot="5040000">
            <a:off x="6624955" y="226695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8"/>
            </p:custDataLst>
          </p:nvPr>
        </p:nvSpPr>
        <p:spPr>
          <a:xfrm>
            <a:off x="2868295" y="3850640"/>
            <a:ext cx="2884170" cy="818515"/>
          </a:xfrm>
          <a:prstGeom prst="rect"/>
          <a:noFill/>
        </p:spPr>
        <p:txBody>
          <a:bodyPr anchor="t" anchorCtr="0" bIns="0" lIns="0" rIns="0" rtlCol="0" tIns="0" wrap="square">
            <a:normAutofit fontScale="74167"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以问题为导向的深度学习在小学教育中的应用实践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0" name="序号"/>
          <p:cNvSpPr txBox="1"/>
          <p:nvPr>
            <p:custDataLst>
              <p:tags r:id="rId9"/>
            </p:custDataLst>
          </p:nvPr>
        </p:nvSpPr>
        <p:spPr>
          <a:xfrm>
            <a:off x="1718310" y="367728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03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2" name="弧形 39"/>
          <p:cNvSpPr/>
          <p:nvPr>
            <p:custDataLst>
              <p:tags r:id="rId10"/>
            </p:custDataLst>
          </p:nvPr>
        </p:nvSpPr>
        <p:spPr>
          <a:xfrm rot="5040000">
            <a:off x="1903095" y="360934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44" name="标题"/>
          <p:cNvSpPr txBox="1"/>
          <p:nvPr>
            <p:custDataLst>
              <p:tags r:id="rId11"/>
            </p:custDataLst>
          </p:nvPr>
        </p:nvSpPr>
        <p:spPr>
          <a:xfrm>
            <a:off x="7590155" y="3818890"/>
            <a:ext cx="2884170" cy="8940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7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以问题为导向的深度学习的效果评估</a:t>
            </a:r>
            <a:endParaRPr altLang="en-US" b="1" dirty="0" sz="17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6" name="序号"/>
          <p:cNvSpPr txBox="1"/>
          <p:nvPr>
            <p:custDataLst>
              <p:tags r:id="rId12"/>
            </p:custDataLst>
          </p:nvPr>
        </p:nvSpPr>
        <p:spPr>
          <a:xfrm>
            <a:off x="6440170" y="364553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04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8" name="弧形 44"/>
          <p:cNvSpPr/>
          <p:nvPr>
            <p:custDataLst>
              <p:tags r:id="rId13"/>
            </p:custDataLst>
          </p:nvPr>
        </p:nvSpPr>
        <p:spPr>
          <a:xfrm rot="5040000">
            <a:off x="6624955" y="357759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0" name="标题"/>
          <p:cNvSpPr txBox="1"/>
          <p:nvPr>
            <p:custDataLst>
              <p:tags r:id="rId14"/>
            </p:custDataLst>
          </p:nvPr>
        </p:nvSpPr>
        <p:spPr>
          <a:xfrm>
            <a:off x="2868295" y="5151755"/>
            <a:ext cx="2884170" cy="8235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7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以问题为导向的深度学习的未来发展</a:t>
            </a:r>
            <a:endParaRPr altLang="en-US" b="1" dirty="0" sz="17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2" name="序号"/>
          <p:cNvSpPr txBox="1"/>
          <p:nvPr>
            <p:custDataLst>
              <p:tags r:id="rId15"/>
            </p:custDataLst>
          </p:nvPr>
        </p:nvSpPr>
        <p:spPr>
          <a:xfrm>
            <a:off x="1718310" y="497840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05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4" name="弧形 7"/>
          <p:cNvSpPr/>
          <p:nvPr>
            <p:custDataLst>
              <p:tags r:id="rId16"/>
            </p:custDataLst>
          </p:nvPr>
        </p:nvSpPr>
        <p:spPr>
          <a:xfrm rot="5040000">
            <a:off x="1903095" y="491045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86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深度学习在2024小学教育中的重要性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提升学生学习效果</a:t>
            </a:r>
            <a:endParaRPr altLang="en-US" lang="zh-CN"/>
          </a:p>
        </p:txBody>
      </p:sp>
      <p:sp>
        <p:nvSpPr>
          <p:cNvPr id="1048922" name="圆角矩形 26"/>
          <p:cNvSpPr/>
          <p:nvPr>
            <p:custDataLst>
              <p:tags r:id="rId1"/>
            </p:custDataLst>
          </p:nvPr>
        </p:nvSpPr>
        <p:spPr>
          <a:xfrm>
            <a:off x="608330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24" name="圆角矩形 28"/>
          <p:cNvSpPr/>
          <p:nvPr>
            <p:custDataLst>
              <p:tags r:id="rId2"/>
            </p:custDataLst>
          </p:nvPr>
        </p:nvSpPr>
        <p:spPr>
          <a:xfrm>
            <a:off x="610871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26" name="文本框 31"/>
          <p:cNvSpPr txBox="1"/>
          <p:nvPr>
            <p:custDataLst>
              <p:tags r:id="rId3"/>
            </p:custDataLst>
          </p:nvPr>
        </p:nvSpPr>
        <p:spPr>
          <a:xfrm>
            <a:off x="763315" y="2290305"/>
            <a:ext cx="2282989" cy="340530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深度学习能够帮助学生更好地理解和掌握知识，提高学习效果。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8" name="圆角矩形 29"/>
          <p:cNvSpPr/>
          <p:nvPr>
            <p:custDataLst>
              <p:tags r:id="rId4"/>
            </p:custDataLst>
          </p:nvPr>
        </p:nvSpPr>
        <p:spPr>
          <a:xfrm>
            <a:off x="3400598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30" name="圆角矩形 32"/>
          <p:cNvSpPr/>
          <p:nvPr>
            <p:custDataLst>
              <p:tags r:id="rId5"/>
            </p:custDataLst>
          </p:nvPr>
        </p:nvSpPr>
        <p:spPr>
          <a:xfrm>
            <a:off x="3403139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32" name="文本框 34"/>
          <p:cNvSpPr txBox="1"/>
          <p:nvPr>
            <p:custDataLst>
              <p:tags r:id="rId6"/>
            </p:custDataLst>
          </p:nvPr>
        </p:nvSpPr>
        <p:spPr>
          <a:xfrm>
            <a:off x="3558124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通过深度学习，学生可以培养自主学习和解决问题的能力，增强综合素质。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4" name="圆角矩形 3"/>
          <p:cNvSpPr/>
          <p:nvPr>
            <p:custDataLst>
              <p:tags r:id="rId7"/>
            </p:custDataLst>
          </p:nvPr>
        </p:nvSpPr>
        <p:spPr>
          <a:xfrm>
            <a:off x="6192866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36" name="圆角矩形 4"/>
          <p:cNvSpPr/>
          <p:nvPr>
            <p:custDataLst>
              <p:tags r:id="rId8"/>
            </p:custDataLst>
          </p:nvPr>
        </p:nvSpPr>
        <p:spPr>
          <a:xfrm>
            <a:off x="6195407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38" name="文本框 5"/>
          <p:cNvSpPr txBox="1"/>
          <p:nvPr>
            <p:custDataLst>
              <p:tags r:id="rId9"/>
            </p:custDataLst>
          </p:nvPr>
        </p:nvSpPr>
        <p:spPr>
          <a:xfrm>
            <a:off x="6349757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深度学习能够激发学生的学习兴趣和动力，让学生更加主动地参与到学习中来。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0" name="圆角矩形 8"/>
          <p:cNvSpPr/>
          <p:nvPr>
            <p:custDataLst>
              <p:tags r:id="rId10"/>
            </p:custDataLst>
          </p:nvPr>
        </p:nvSpPr>
        <p:spPr>
          <a:xfrm>
            <a:off x="8985135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42" name="圆角矩形 9"/>
          <p:cNvSpPr/>
          <p:nvPr>
            <p:custDataLst>
              <p:tags r:id="rId11"/>
            </p:custDataLst>
          </p:nvPr>
        </p:nvSpPr>
        <p:spPr>
          <a:xfrm>
            <a:off x="8987675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44" name="文本框 10"/>
          <p:cNvSpPr txBox="1"/>
          <p:nvPr>
            <p:custDataLst>
              <p:tags r:id="rId12"/>
            </p:custDataLst>
          </p:nvPr>
        </p:nvSpPr>
        <p:spPr>
          <a:xfrm>
            <a:off x="9142025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深度学习能够促进学生的创新思维和创造力发展，为未来的学习和工作奠定基础。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培养学生解决问题的能力</a:t>
            </a:r>
            <a:endParaRPr altLang="en-US" lang="zh-CN"/>
          </a:p>
        </p:txBody>
      </p:sp>
      <p:sp>
        <p:nvSpPr>
          <p:cNvPr id="1048980" name="矩形 3"/>
          <p:cNvSpPr/>
          <p:nvPr>
            <p:custDataLst>
              <p:tags r:id="rId1"/>
            </p:custDataLst>
          </p:nvPr>
        </p:nvSpPr>
        <p:spPr>
          <a:xfrm>
            <a:off x="1611910" y="1490345"/>
            <a:ext cx="9490774" cy="104348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2" name="矩形 13"/>
          <p:cNvSpPr/>
          <p:nvPr>
            <p:custDataLst>
              <p:tags r:id="rId2"/>
            </p:custDataLst>
          </p:nvPr>
        </p:nvSpPr>
        <p:spPr>
          <a:xfrm>
            <a:off x="1083661" y="1490345"/>
            <a:ext cx="257387" cy="104348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4" name="文本框 4"/>
          <p:cNvSpPr txBox="1"/>
          <p:nvPr>
            <p:custDataLst>
              <p:tags r:id="rId3"/>
            </p:custDataLst>
          </p:nvPr>
        </p:nvSpPr>
        <p:spPr>
          <a:xfrm>
            <a:off x="1883654" y="158050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深度学习能够提高学生分析问题和解决问题的能力，使学生更好地应对复杂多变的现实生活。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矩形 39"/>
          <p:cNvSpPr/>
          <p:nvPr>
            <p:custDataLst>
              <p:tags r:id="rId4"/>
            </p:custDataLst>
          </p:nvPr>
        </p:nvSpPr>
        <p:spPr>
          <a:xfrm>
            <a:off x="1611910" y="2729065"/>
            <a:ext cx="9490774" cy="104348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8" name="矩形 5"/>
          <p:cNvSpPr/>
          <p:nvPr>
            <p:custDataLst>
              <p:tags r:id="rId5"/>
            </p:custDataLst>
          </p:nvPr>
        </p:nvSpPr>
        <p:spPr>
          <a:xfrm>
            <a:off x="1083661" y="2729065"/>
            <a:ext cx="257387" cy="104348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0" name="文本框 41"/>
          <p:cNvSpPr txBox="1"/>
          <p:nvPr>
            <p:custDataLst>
              <p:tags r:id="rId6"/>
            </p:custDataLst>
          </p:nvPr>
        </p:nvSpPr>
        <p:spPr>
          <a:xfrm>
            <a:off x="1883654" y="281922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在小学教育中，通过以问题为导向的深度学习，可以引导学生主动探究问题，培养其创新思维和解决问题的能力。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矩形 12"/>
          <p:cNvSpPr/>
          <p:nvPr>
            <p:custDataLst>
              <p:tags r:id="rId7"/>
            </p:custDataLst>
          </p:nvPr>
        </p:nvSpPr>
        <p:spPr>
          <a:xfrm>
            <a:off x="1611910" y="3967784"/>
            <a:ext cx="9490774" cy="104348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4" name="矩形 17"/>
          <p:cNvSpPr/>
          <p:nvPr>
            <p:custDataLst>
              <p:tags r:id="rId8"/>
            </p:custDataLst>
          </p:nvPr>
        </p:nvSpPr>
        <p:spPr>
          <a:xfrm>
            <a:off x="1083661" y="3967784"/>
            <a:ext cx="257387" cy="104348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6" name="文本框 19"/>
          <p:cNvSpPr txBox="1"/>
          <p:nvPr>
            <p:custDataLst>
              <p:tags r:id="rId9"/>
            </p:custDataLst>
          </p:nvPr>
        </p:nvSpPr>
        <p:spPr>
          <a:xfrm>
            <a:off x="1883654" y="4057942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深度学习强调知识的理解和应用，而非简单的记忆，有助于学生在解决问题时能够灵活运用所学知识。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矩形 49"/>
          <p:cNvSpPr/>
          <p:nvPr>
            <p:custDataLst>
              <p:tags r:id="rId10"/>
            </p:custDataLst>
          </p:nvPr>
        </p:nvSpPr>
        <p:spPr>
          <a:xfrm>
            <a:off x="1611910" y="5205869"/>
            <a:ext cx="9490774" cy="104348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0" name="矩形 26"/>
          <p:cNvSpPr/>
          <p:nvPr>
            <p:custDataLst>
              <p:tags r:id="rId11"/>
            </p:custDataLst>
          </p:nvPr>
        </p:nvSpPr>
        <p:spPr>
          <a:xfrm>
            <a:off x="1083661" y="5205869"/>
            <a:ext cx="257387" cy="104348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2" name="文本框 27"/>
          <p:cNvSpPr txBox="1"/>
          <p:nvPr>
            <p:custDataLst>
              <p:tags r:id="rId12"/>
            </p:custDataLst>
          </p:nvPr>
        </p:nvSpPr>
        <p:spPr>
          <a:xfrm>
            <a:off x="1883654" y="5296027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通过深度学习，学生可以逐渐形成解决问题的策略和方法，提高其解决实际问题的能力，为未来的学习和生活奠定基础。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促进学生创新思维的发展</a:t>
            </a:r>
            <a:endParaRPr altLang="en-US" lang="zh-CN"/>
          </a:p>
        </p:txBody>
      </p:sp>
      <p:sp>
        <p:nvSpPr>
          <p:cNvPr id="1049038" name="矩形 5"/>
          <p:cNvSpPr/>
          <p:nvPr>
            <p:custDataLst>
              <p:tags r:id="rId1"/>
            </p:custDataLst>
          </p:nvPr>
        </p:nvSpPr>
        <p:spPr>
          <a:xfrm>
            <a:off x="608330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0" name="矩形 10"/>
          <p:cNvSpPr/>
          <p:nvPr>
            <p:custDataLst>
              <p:tags r:id="rId2"/>
            </p:custDataLst>
          </p:nvPr>
        </p:nvSpPr>
        <p:spPr>
          <a:xfrm>
            <a:off x="962950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2" name="TextBox 2"/>
          <p:cNvSpPr txBox="1"/>
          <p:nvPr>
            <p:custDataLst>
              <p:tags r:id="rId3"/>
            </p:custDataLst>
          </p:nvPr>
        </p:nvSpPr>
        <p:spPr>
          <a:xfrm>
            <a:off x="76331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深度学习能够引导学生深入探究问题，激发创新思维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44" name="矩形 6"/>
          <p:cNvSpPr/>
          <p:nvPr>
            <p:custDataLst>
              <p:tags r:id="rId4"/>
            </p:custDataLst>
          </p:nvPr>
        </p:nvSpPr>
        <p:spPr>
          <a:xfrm>
            <a:off x="3407023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6" name="矩形 11"/>
          <p:cNvSpPr/>
          <p:nvPr>
            <p:custDataLst>
              <p:tags r:id="rId5"/>
            </p:custDataLst>
          </p:nvPr>
        </p:nvSpPr>
        <p:spPr>
          <a:xfrm>
            <a:off x="3780777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8" name="TextBox 2"/>
          <p:cNvSpPr txBox="1"/>
          <p:nvPr>
            <p:custDataLst>
              <p:tags r:id="rId6"/>
            </p:custDataLst>
          </p:nvPr>
        </p:nvSpPr>
        <p:spPr>
          <a:xfrm>
            <a:off x="3561372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在解决问题的过程中，学生需要独立思考和自主探究，有助于培养创新意识和创新能力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50" name="矩形 33"/>
          <p:cNvSpPr/>
          <p:nvPr>
            <p:custDataLst>
              <p:tags r:id="rId7"/>
            </p:custDataLst>
          </p:nvPr>
        </p:nvSpPr>
        <p:spPr>
          <a:xfrm>
            <a:off x="6201251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2" name="矩形 37"/>
          <p:cNvSpPr/>
          <p:nvPr>
            <p:custDataLst>
              <p:tags r:id="rId8"/>
            </p:custDataLst>
          </p:nvPr>
        </p:nvSpPr>
        <p:spPr>
          <a:xfrm>
            <a:off x="6555871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4" name="TextBox 2"/>
          <p:cNvSpPr txBox="1"/>
          <p:nvPr>
            <p:custDataLst>
              <p:tags r:id="rId9"/>
            </p:custDataLst>
          </p:nvPr>
        </p:nvSpPr>
        <p:spPr>
          <a:xfrm>
            <a:off x="6356237" y="3137487"/>
            <a:ext cx="2279040" cy="1840306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通过深度学习，学生可以接触到更广泛的知识和信息，有助于拓宽思维视野，增强创新思维能力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56" name="矩形 34"/>
          <p:cNvSpPr/>
          <p:nvPr>
            <p:custDataLst>
              <p:tags r:id="rId10"/>
            </p:custDataLst>
          </p:nvPr>
        </p:nvSpPr>
        <p:spPr>
          <a:xfrm>
            <a:off x="8989738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8" name="矩形 38"/>
          <p:cNvSpPr/>
          <p:nvPr>
            <p:custDataLst>
              <p:tags r:id="rId11"/>
            </p:custDataLst>
          </p:nvPr>
        </p:nvSpPr>
        <p:spPr>
          <a:xfrm>
            <a:off x="9363493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0" name="TextBox 2"/>
          <p:cNvSpPr txBox="1"/>
          <p:nvPr>
            <p:custDataLst>
              <p:tags r:id="rId12"/>
            </p:custDataLst>
          </p:nvPr>
        </p:nvSpPr>
        <p:spPr>
          <a:xfrm>
            <a:off x="9144725" y="3137487"/>
            <a:ext cx="2279040" cy="1840306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深度学习强调知识的综合运用和实践操作，能够帮助学生将理论知识与实践相结合，提高创新实践的能力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适应未来社会发展的需要</a:t>
            </a:r>
            <a:endParaRPr altLang="en-US" lang="zh-CN"/>
          </a:p>
        </p:txBody>
      </p:sp>
      <p:sp>
        <p:nvSpPr>
          <p:cNvPr id="1049096" name="对角圆角矩形 15"/>
          <p:cNvSpPr/>
          <p:nvPr>
            <p:custDataLst>
              <p:tags r:id="rId1"/>
            </p:custDataLst>
          </p:nvPr>
        </p:nvSpPr>
        <p:spPr>
          <a:xfrm>
            <a:off x="1499600" y="4193833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8" name="对角圆角矩形 16"/>
          <p:cNvSpPr/>
          <p:nvPr>
            <p:custDataLst>
              <p:tags r:id="rId2"/>
            </p:custDataLst>
          </p:nvPr>
        </p:nvSpPr>
        <p:spPr>
          <a:xfrm>
            <a:off x="1499600" y="4053207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0" name="直角三角形 17"/>
          <p:cNvSpPr/>
          <p:nvPr>
            <p:custDataLst>
              <p:tags r:id="rId3"/>
            </p:custDataLst>
          </p:nvPr>
        </p:nvSpPr>
        <p:spPr>
          <a:xfrm>
            <a:off x="2058876" y="4053852"/>
            <a:ext cx="84245" cy="14040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2" name="文本框 27"/>
          <p:cNvSpPr txBox="1"/>
          <p:nvPr>
            <p:custDataLst>
              <p:tags r:id="rId4"/>
            </p:custDataLst>
          </p:nvPr>
        </p:nvSpPr>
        <p:spPr>
          <a:xfrm>
            <a:off x="2095000" y="4204799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深度学习能够促进学生的全面发展，培养他们的社交技能、情感智能等非认知能力。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对角圆角矩形 52"/>
          <p:cNvSpPr/>
          <p:nvPr>
            <p:custDataLst>
              <p:tags r:id="rId5"/>
            </p:custDataLst>
          </p:nvPr>
        </p:nvSpPr>
        <p:spPr>
          <a:xfrm>
            <a:off x="1499600" y="1631615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6" name="对角圆角矩形 53"/>
          <p:cNvSpPr/>
          <p:nvPr>
            <p:custDataLst>
              <p:tags r:id="rId6"/>
            </p:custDataLst>
          </p:nvPr>
        </p:nvSpPr>
        <p:spPr>
          <a:xfrm>
            <a:off x="1499600" y="1490345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8" name="直角三角形 54"/>
          <p:cNvSpPr/>
          <p:nvPr>
            <p:custDataLst>
              <p:tags r:id="rId7"/>
            </p:custDataLst>
          </p:nvPr>
        </p:nvSpPr>
        <p:spPr>
          <a:xfrm>
            <a:off x="2058876" y="1490990"/>
            <a:ext cx="84245" cy="14040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0" name="文本框 56"/>
          <p:cNvSpPr txBox="1"/>
          <p:nvPr>
            <p:custDataLst>
              <p:tags r:id="rId8"/>
            </p:custDataLst>
          </p:nvPr>
        </p:nvSpPr>
        <p:spPr>
          <a:xfrm>
            <a:off x="2095000" y="1634841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深度学习能够培养学生的创新能力和批判性思维，以应对未来社会的挑战。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对角圆角矩形 5"/>
          <p:cNvSpPr/>
          <p:nvPr>
            <p:custDataLst>
              <p:tags r:id="rId9"/>
            </p:custDataLst>
          </p:nvPr>
        </p:nvSpPr>
        <p:spPr>
          <a:xfrm>
            <a:off x="1499600" y="2912724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4" name="对角圆角矩形 6"/>
          <p:cNvSpPr/>
          <p:nvPr>
            <p:custDataLst>
              <p:tags r:id="rId10"/>
            </p:custDataLst>
          </p:nvPr>
        </p:nvSpPr>
        <p:spPr>
          <a:xfrm>
            <a:off x="1499600" y="2771454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6" name="直角三角形 7"/>
          <p:cNvSpPr/>
          <p:nvPr>
            <p:custDataLst>
              <p:tags r:id="rId11"/>
            </p:custDataLst>
          </p:nvPr>
        </p:nvSpPr>
        <p:spPr>
          <a:xfrm>
            <a:off x="2058876" y="2772744"/>
            <a:ext cx="84245" cy="14040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8" name="文本框 8"/>
          <p:cNvSpPr txBox="1"/>
          <p:nvPr>
            <p:custDataLst>
              <p:tags r:id="rId12"/>
            </p:custDataLst>
          </p:nvPr>
        </p:nvSpPr>
        <p:spPr>
          <a:xfrm>
            <a:off x="2095000" y="2923690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深度学习能够帮助学生掌握复杂的知识和技能，以适应未来职业市场的需求。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对角圆角矩形 9"/>
          <p:cNvSpPr/>
          <p:nvPr>
            <p:custDataLst>
              <p:tags r:id="rId13"/>
            </p:custDataLst>
          </p:nvPr>
        </p:nvSpPr>
        <p:spPr>
          <a:xfrm>
            <a:off x="1499600" y="5475586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2" name="对角圆角矩形 10"/>
          <p:cNvSpPr/>
          <p:nvPr>
            <p:custDataLst>
              <p:tags r:id="rId14"/>
            </p:custDataLst>
          </p:nvPr>
        </p:nvSpPr>
        <p:spPr>
          <a:xfrm>
            <a:off x="1499600" y="5334316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4" name="直角三角形 11"/>
          <p:cNvSpPr/>
          <p:nvPr>
            <p:custDataLst>
              <p:tags r:id="rId15"/>
            </p:custDataLst>
          </p:nvPr>
        </p:nvSpPr>
        <p:spPr>
          <a:xfrm>
            <a:off x="2058876" y="5334961"/>
            <a:ext cx="84245" cy="14040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6" name="文本框 12"/>
          <p:cNvSpPr txBox="1"/>
          <p:nvPr>
            <p:custDataLst>
              <p:tags r:id="rId16"/>
            </p:custDataLst>
          </p:nvPr>
        </p:nvSpPr>
        <p:spPr>
          <a:xfrm>
            <a:off x="2095000" y="5485907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深度学习能够帮助学生学会学习、终身学习，以适应未来知识更新换代的需要。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16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以问题为导向的深度学习的基本理念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问题设计的原则与方法</a:t>
            </a:r>
            <a:endParaRPr altLang="en-US" lang="zh-CN"/>
          </a:p>
        </p:txBody>
      </p:sp>
      <p:sp>
        <p:nvSpPr>
          <p:cNvPr id="104919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9095" y="1615777"/>
            <a:ext cx="855651" cy="248976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243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任意多边形 18"/>
          <p:cNvSpPr/>
          <p:nvPr>
            <p:custDataLst>
              <p:tags r:id="rId3"/>
            </p:custDataLst>
          </p:nvPr>
        </p:nvSpPr>
        <p:spPr>
          <a:xfrm>
            <a:off x="6439528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任意多边形 19"/>
          <p:cNvSpPr/>
          <p:nvPr>
            <p:custDataLst>
              <p:tags r:id="rId4"/>
            </p:custDataLst>
          </p:nvPr>
        </p:nvSpPr>
        <p:spPr>
          <a:xfrm flipV="1">
            <a:off x="6311997" y="1790092"/>
            <a:ext cx="2489761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87" y="1616418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18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0" name="任意多边形 4"/>
          <p:cNvSpPr/>
          <p:nvPr>
            <p:custDataLst>
              <p:tags r:id="rId7"/>
            </p:custDataLst>
          </p:nvPr>
        </p:nvSpPr>
        <p:spPr>
          <a:xfrm>
            <a:off x="736502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2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90092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02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针对性：针对具体问题，明确问题的目标与范围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528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趣味性：增加问题的趣味性，激发学生的兴趣和动力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320" y="1629236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109" y="4402243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任意多边形 11"/>
          <p:cNvSpPr/>
          <p:nvPr>
            <p:custDataLst>
              <p:tags r:id="rId13"/>
            </p:custDataLst>
          </p:nvPr>
        </p:nvSpPr>
        <p:spPr>
          <a:xfrm>
            <a:off x="3661394" y="2441848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62" y="1803550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588" y="1654229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378" y="4425955"/>
            <a:ext cx="813415" cy="223561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0" name="任意多边形 25"/>
          <p:cNvSpPr/>
          <p:nvPr>
            <p:custDataLst>
              <p:tags r:id="rId17"/>
            </p:custDataLst>
          </p:nvPr>
        </p:nvSpPr>
        <p:spPr>
          <a:xfrm>
            <a:off x="9217022" y="2466841"/>
            <a:ext cx="2235614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2" name="任意多边形 26"/>
          <p:cNvSpPr/>
          <p:nvPr>
            <p:custDataLst>
              <p:tags r:id="rId18"/>
            </p:custDataLst>
          </p:nvPr>
        </p:nvSpPr>
        <p:spPr>
          <a:xfrm flipV="1">
            <a:off x="9090131" y="1828543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662" y="317627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层次性：设计的问题应由浅入深，逐步引导学生深入思考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94" y="3151281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启发性：能够启发学生思考，引导学生自主探究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引导学生发现问题、提出问题</a:t>
            </a:r>
            <a:endParaRPr altLang="en-US" lang="zh-CN"/>
          </a:p>
        </p:txBody>
      </p:sp>
      <p:sp>
        <p:nvSpPr>
          <p:cNvPr id="104927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98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60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鼓励学生观察和思考日常生活中的现象，发现其中的问题。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矩形 42"/>
          <p:cNvSpPr/>
          <p:nvPr>
            <p:custDataLst>
              <p:tags r:id="rId3"/>
            </p:custDataLst>
          </p:nvPr>
        </p:nvSpPr>
        <p:spPr>
          <a:xfrm>
            <a:off x="1499697" y="2843950"/>
            <a:ext cx="1723074" cy="12202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9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709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教师创设情境，引导学生从不同角度提出问题。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矩形 43"/>
          <p:cNvSpPr/>
          <p:nvPr>
            <p:custDataLst>
              <p:tags r:id="rId6"/>
            </p:custDataLst>
          </p:nvPr>
        </p:nvSpPr>
        <p:spPr>
          <a:xfrm>
            <a:off x="3987894" y="2843950"/>
            <a:ext cx="1723074" cy="12202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34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906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教授学生提问技巧，培养其批判性思维和创新能力。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矩形 44"/>
          <p:cNvSpPr/>
          <p:nvPr>
            <p:custDataLst>
              <p:tags r:id="rId9"/>
            </p:custDataLst>
          </p:nvPr>
        </p:nvSpPr>
        <p:spPr>
          <a:xfrm>
            <a:off x="6474796" y="2843950"/>
            <a:ext cx="1723074" cy="12202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894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455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通过小组讨论等方式，促进学生之间的交流与合作，共同提出问题并进行探究。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矩形 45"/>
          <p:cNvSpPr/>
          <p:nvPr>
            <p:custDataLst>
              <p:tags r:id="rId12"/>
            </p:custDataLst>
          </p:nvPr>
        </p:nvSpPr>
        <p:spPr>
          <a:xfrm>
            <a:off x="8962993" y="2843950"/>
            <a:ext cx="1723074" cy="12202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培养学生的问题解决能力</a:t>
            </a:r>
            <a:endParaRPr altLang="en-US" lang="zh-CN"/>
          </a:p>
        </p:txBody>
      </p:sp>
      <p:sp>
        <p:nvSpPr>
          <p:cNvPr id="104933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9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32" name="矩形 65"/>
          <p:cNvSpPr/>
          <p:nvPr>
            <p:custDataLst>
              <p:tags r:id="rId2"/>
            </p:custDataLst>
          </p:nvPr>
        </p:nvSpPr>
        <p:spPr>
          <a:xfrm>
            <a:off x="1243965" y="1850390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4" name="文本框 66"/>
          <p:cNvSpPr txBox="1"/>
          <p:nvPr>
            <p:custDataLst>
              <p:tags r:id="rId3"/>
            </p:custDataLst>
          </p:nvPr>
        </p:nvSpPr>
        <p:spPr>
          <a:xfrm>
            <a:off x="162179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深度学习强调问题解决能力的培养，通过引导学生发现问题、分析问题和解决问题，提高学生的思维能力和创新能力。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33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57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38" name="矩形 69"/>
          <p:cNvSpPr/>
          <p:nvPr>
            <p:custDataLst>
              <p:tags r:id="rId5"/>
            </p:custDataLst>
          </p:nvPr>
        </p:nvSpPr>
        <p:spPr>
          <a:xfrm>
            <a:off x="6391910" y="1850390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0" name="文本框 70"/>
          <p:cNvSpPr txBox="1"/>
          <p:nvPr>
            <p:custDataLst>
              <p:tags r:id="rId6"/>
            </p:custDataLst>
          </p:nvPr>
        </p:nvSpPr>
        <p:spPr>
          <a:xfrm>
            <a:off x="677037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在小学教育中，以问题为导向的深度学习可以帮助学生形成主动探究的习惯，培养其独立思考和自主学习的能力。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34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95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44" name="文本框 74"/>
          <p:cNvSpPr txBox="1"/>
          <p:nvPr>
            <p:custDataLst>
              <p:tags r:id="rId8"/>
            </p:custDataLst>
          </p:nvPr>
        </p:nvSpPr>
        <p:spPr>
          <a:xfrm>
            <a:off x="1621790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通过设置真实、复杂的问题情境，深度学习能够激发学生的学习热情和求知欲，增强其解决问题的能力。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346" name="矩形 73"/>
          <p:cNvSpPr/>
          <p:nvPr>
            <p:custDataLst>
              <p:tags r:id="rId9"/>
            </p:custDataLst>
          </p:nvPr>
        </p:nvSpPr>
        <p:spPr>
          <a:xfrm>
            <a:off x="1243965" y="4378325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360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50" name="矩形 84"/>
          <p:cNvSpPr/>
          <p:nvPr>
            <p:custDataLst>
              <p:tags r:id="rId11"/>
            </p:custDataLst>
          </p:nvPr>
        </p:nvSpPr>
        <p:spPr>
          <a:xfrm>
            <a:off x="6450330" y="4378325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2" name="文本框 85"/>
          <p:cNvSpPr txBox="1"/>
          <p:nvPr>
            <p:custDataLst>
              <p:tags r:id="rId12"/>
            </p:custDataLst>
          </p:nvPr>
        </p:nvSpPr>
        <p:spPr>
          <a:xfrm>
            <a:off x="6828155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在教学过程中，教师应注重引导学生发现问题、分析问题和解决问题，鼓励学生提出自己的见解和解决方案，培养其创新思维和解决问题的能力。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促进学生的自主学习和合作学习</a:t>
            </a:r>
            <a:endParaRPr altLang="en-US" lang="zh-CN"/>
          </a:p>
        </p:txBody>
      </p:sp>
      <p:sp>
        <p:nvSpPr>
          <p:cNvPr id="1049388" name="圆角矩形 3"/>
          <p:cNvSpPr/>
          <p:nvPr>
            <p:custDataLst>
              <p:tags r:id="rId1"/>
            </p:custDataLst>
          </p:nvPr>
        </p:nvSpPr>
        <p:spPr>
          <a:xfrm rot="16200000">
            <a:off x="5609500" y="-3507297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圆角矩形 4"/>
          <p:cNvSpPr/>
          <p:nvPr>
            <p:custDataLst>
              <p:tags r:id="rId2"/>
            </p:custDataLst>
          </p:nvPr>
        </p:nvSpPr>
        <p:spPr>
          <a:xfrm rot="16200000">
            <a:off x="201495" y="1900709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92" name="圆角矩形 5"/>
          <p:cNvSpPr/>
          <p:nvPr>
            <p:custDataLst>
              <p:tags r:id="rId3"/>
            </p:custDataLst>
          </p:nvPr>
        </p:nvSpPr>
        <p:spPr>
          <a:xfrm rot="16200000">
            <a:off x="5610774" y="-2234787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圆角矩形 6"/>
          <p:cNvSpPr/>
          <p:nvPr>
            <p:custDataLst>
              <p:tags r:id="rId4"/>
            </p:custDataLst>
          </p:nvPr>
        </p:nvSpPr>
        <p:spPr>
          <a:xfrm rot="16200000">
            <a:off x="202769" y="3173855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6" name="圆角矩形 9"/>
          <p:cNvSpPr/>
          <p:nvPr>
            <p:custDataLst>
              <p:tags r:id="rId5"/>
            </p:custDataLst>
          </p:nvPr>
        </p:nvSpPr>
        <p:spPr>
          <a:xfrm rot="16200000">
            <a:off x="5609500" y="-986492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圆角矩形 10"/>
          <p:cNvSpPr/>
          <p:nvPr>
            <p:custDataLst>
              <p:tags r:id="rId6"/>
            </p:custDataLst>
          </p:nvPr>
        </p:nvSpPr>
        <p:spPr>
          <a:xfrm rot="16200000">
            <a:off x="201495" y="4421513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0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774" y="285380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69" y="5694022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4" name="文本框 7"/>
          <p:cNvSpPr txBox="1"/>
          <p:nvPr>
            <p:custDataLst>
              <p:tags r:id="rId9"/>
            </p:custDataLst>
          </p:nvPr>
        </p:nvSpPr>
        <p:spPr>
          <a:xfrm>
            <a:off x="1071924" y="4011150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强调知识的整合和跨学科的学习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06" name="文本框 8"/>
          <p:cNvSpPr txBox="1"/>
          <p:nvPr>
            <p:custDataLst>
              <p:tags r:id="rId10"/>
            </p:custDataLst>
          </p:nvPr>
        </p:nvSpPr>
        <p:spPr>
          <a:xfrm>
            <a:off x="1071924" y="528429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关注学生的个体差异和个性化需求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08" name="文本框 13"/>
          <p:cNvSpPr txBox="1"/>
          <p:nvPr>
            <p:custDataLst>
              <p:tags r:id="rId11"/>
            </p:custDataLst>
          </p:nvPr>
        </p:nvSpPr>
        <p:spPr>
          <a:xfrm>
            <a:off x="1071924" y="1490345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促进学生的自主学习和合作学习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10" name="文本框 14"/>
          <p:cNvSpPr txBox="1"/>
          <p:nvPr>
            <p:custDataLst>
              <p:tags r:id="rId12"/>
            </p:custDataLst>
          </p:nvPr>
        </p:nvSpPr>
        <p:spPr>
          <a:xfrm>
            <a:off x="1071924" y="276476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培养学生的批判性思维和创新精神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446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以问题为导向的深度学习在小学教育中的应用实践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学科教学中的实践案例</a:t>
            </a:r>
            <a:endParaRPr altLang="en-US" lang="zh-CN"/>
          </a:p>
        </p:txBody>
      </p:sp>
      <p:sp>
        <p:nvSpPr>
          <p:cNvPr id="1049482" name="五边形 30"/>
          <p:cNvSpPr/>
          <p:nvPr>
            <p:custDataLst>
              <p:tags r:id="rId1"/>
            </p:custDataLst>
          </p:nvPr>
        </p:nvSpPr>
        <p:spPr>
          <a:xfrm>
            <a:off x="608330" y="3293192"/>
            <a:ext cx="2907431" cy="1181832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4" name="燕尾形 36"/>
          <p:cNvSpPr/>
          <p:nvPr>
            <p:custDataLst>
              <p:tags r:id="rId2"/>
            </p:custDataLst>
          </p:nvPr>
        </p:nvSpPr>
        <p:spPr>
          <a:xfrm>
            <a:off x="3220523" y="3293192"/>
            <a:ext cx="2907431" cy="1181832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6" name="燕尾形 37"/>
          <p:cNvSpPr/>
          <p:nvPr>
            <p:custDataLst>
              <p:tags r:id="rId3"/>
            </p:custDataLst>
          </p:nvPr>
        </p:nvSpPr>
        <p:spPr>
          <a:xfrm>
            <a:off x="8444910" y="3293192"/>
            <a:ext cx="2907431" cy="1181832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8" name="燕尾形 38"/>
          <p:cNvSpPr/>
          <p:nvPr>
            <p:custDataLst>
              <p:tags r:id="rId4"/>
            </p:custDataLst>
          </p:nvPr>
        </p:nvSpPr>
        <p:spPr>
          <a:xfrm>
            <a:off x="5832716" y="3293192"/>
            <a:ext cx="2907431" cy="1181832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0" name="文本框 3"/>
          <p:cNvSpPr txBox="1"/>
          <p:nvPr>
            <p:custDataLst>
              <p:tags r:id="rId5"/>
            </p:custDataLst>
          </p:nvPr>
        </p:nvSpPr>
        <p:spPr>
          <a:xfrm>
            <a:off x="3159713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数学学科：利用问题导向，培养学生的逻辑思维和解决实际问题的能力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2" name="文本框 6"/>
          <p:cNvSpPr txBox="1"/>
          <p:nvPr>
            <p:custDataLst>
              <p:tags r:id="rId6"/>
            </p:custDataLst>
          </p:nvPr>
        </p:nvSpPr>
        <p:spPr>
          <a:xfrm>
            <a:off x="608330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语文学科：通过深度学习，提高学生的阅读理解和写作能力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4" name="文本框 7"/>
          <p:cNvSpPr txBox="1"/>
          <p:nvPr>
            <p:custDataLst>
              <p:tags r:id="rId7"/>
            </p:custDataLst>
          </p:nvPr>
        </p:nvSpPr>
        <p:spPr>
          <a:xfrm>
            <a:off x="5830954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英语学科：通过情境创设，提高学生的口语表达和听力理解能力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6" name="文本框 8"/>
          <p:cNvSpPr txBox="1"/>
          <p:nvPr>
            <p:custDataLst>
              <p:tags r:id="rId8"/>
            </p:custDataLst>
          </p:nvPr>
        </p:nvSpPr>
        <p:spPr>
          <a:xfrm>
            <a:off x="8442266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科学学科：利用探究式学习，培养学生的科学素养和实践能力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课外拓展活动的实践案例</a:t>
            </a:r>
            <a:endParaRPr altLang="en-US" lang="zh-CN"/>
          </a:p>
        </p:txBody>
      </p:sp>
      <p:sp>
        <p:nvSpPr>
          <p:cNvPr id="104953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9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34" name="矩形 65"/>
          <p:cNvSpPr/>
          <p:nvPr>
            <p:custDataLst>
              <p:tags r:id="rId2"/>
            </p:custDataLst>
          </p:nvPr>
        </p:nvSpPr>
        <p:spPr>
          <a:xfrm>
            <a:off x="1243965" y="1850390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6" name="文本框 66"/>
          <p:cNvSpPr txBox="1"/>
          <p:nvPr>
            <p:custDataLst>
              <p:tags r:id="rId3"/>
            </p:custDataLst>
          </p:nvPr>
        </p:nvSpPr>
        <p:spPr>
          <a:xfrm>
            <a:off x="162179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案例名称：数学建模挑战赛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53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57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40" name="矩形 69"/>
          <p:cNvSpPr/>
          <p:nvPr>
            <p:custDataLst>
              <p:tags r:id="rId5"/>
            </p:custDataLst>
          </p:nvPr>
        </p:nvSpPr>
        <p:spPr>
          <a:xfrm>
            <a:off x="6391910" y="1850390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2" name="文本框 70"/>
          <p:cNvSpPr txBox="1"/>
          <p:nvPr>
            <p:custDataLst>
              <p:tags r:id="rId6"/>
            </p:custDataLst>
          </p:nvPr>
        </p:nvSpPr>
        <p:spPr>
          <a:xfrm>
            <a:off x="677037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案例简介：组织小学生参加数学建模挑战赛，通过实际问题解决培养他们的深度学习能力和团队协作精神。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54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95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46" name="文本框 74"/>
          <p:cNvSpPr txBox="1"/>
          <p:nvPr>
            <p:custDataLst>
              <p:tags r:id="rId8"/>
            </p:custDataLst>
          </p:nvPr>
        </p:nvSpPr>
        <p:spPr>
          <a:xfrm>
            <a:off x="1621790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实施过程：介绍比赛的组织、赛题选择、学生分组、指导教师配备等方面的实施细节。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548" name="矩形 73"/>
          <p:cNvSpPr/>
          <p:nvPr>
            <p:custDataLst>
              <p:tags r:id="rId9"/>
            </p:custDataLst>
          </p:nvPr>
        </p:nvSpPr>
        <p:spPr>
          <a:xfrm>
            <a:off x="1243965" y="4378325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360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52" name="矩形 84"/>
          <p:cNvSpPr/>
          <p:nvPr>
            <p:custDataLst>
              <p:tags r:id="rId11"/>
            </p:custDataLst>
          </p:nvPr>
        </p:nvSpPr>
        <p:spPr>
          <a:xfrm>
            <a:off x="6450330" y="4378325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4" name="文本框 85"/>
          <p:cNvSpPr txBox="1"/>
          <p:nvPr>
            <p:custDataLst>
              <p:tags r:id="rId12"/>
            </p:custDataLst>
          </p:nvPr>
        </p:nvSpPr>
        <p:spPr>
          <a:xfrm>
            <a:off x="6828155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实践效果：分析比赛对小学生数学兴趣、实际问题解决能力等方面的提升作用，以及在培养创新思维和跨学科学习能力方面的价值。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教师如何引导学生开展深度学习</a:t>
            </a:r>
            <a:endParaRPr altLang="en-US" lang="zh-CN"/>
          </a:p>
        </p:txBody>
      </p:sp>
      <p:sp>
        <p:nvSpPr>
          <p:cNvPr id="1049590" name="矩形 5"/>
          <p:cNvSpPr/>
          <p:nvPr>
            <p:custDataLst>
              <p:tags r:id="rId1"/>
            </p:custDataLst>
          </p:nvPr>
        </p:nvSpPr>
        <p:spPr>
          <a:xfrm>
            <a:off x="608330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2" name="矩形 10"/>
          <p:cNvSpPr/>
          <p:nvPr>
            <p:custDataLst>
              <p:tags r:id="rId2"/>
            </p:custDataLst>
          </p:nvPr>
        </p:nvSpPr>
        <p:spPr>
          <a:xfrm>
            <a:off x="962950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4" name="TextBox 2"/>
          <p:cNvSpPr txBox="1"/>
          <p:nvPr>
            <p:custDataLst>
              <p:tags r:id="rId3"/>
            </p:custDataLst>
          </p:nvPr>
        </p:nvSpPr>
        <p:spPr>
          <a:xfrm>
            <a:off x="76331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创设问题情境：教师需设计具有挑战性和实际意义的问题，激发学生的探究欲望。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96" name="矩形 6"/>
          <p:cNvSpPr/>
          <p:nvPr>
            <p:custDataLst>
              <p:tags r:id="rId4"/>
            </p:custDataLst>
          </p:nvPr>
        </p:nvSpPr>
        <p:spPr>
          <a:xfrm>
            <a:off x="3407023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8" name="矩形 11"/>
          <p:cNvSpPr/>
          <p:nvPr>
            <p:custDataLst>
              <p:tags r:id="rId5"/>
            </p:custDataLst>
          </p:nvPr>
        </p:nvSpPr>
        <p:spPr>
          <a:xfrm>
            <a:off x="3780777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0" name="TextBox 2"/>
          <p:cNvSpPr txBox="1"/>
          <p:nvPr>
            <p:custDataLst>
              <p:tags r:id="rId6"/>
            </p:custDataLst>
          </p:nvPr>
        </p:nvSpPr>
        <p:spPr>
          <a:xfrm>
            <a:off x="3561372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引导学生提问：鼓励学生主动提出问题，培养他们的批判性思维和问题解决能力。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02" name="矩形 33"/>
          <p:cNvSpPr/>
          <p:nvPr>
            <p:custDataLst>
              <p:tags r:id="rId7"/>
            </p:custDataLst>
          </p:nvPr>
        </p:nvSpPr>
        <p:spPr>
          <a:xfrm>
            <a:off x="6201251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4" name="矩形 37"/>
          <p:cNvSpPr/>
          <p:nvPr>
            <p:custDataLst>
              <p:tags r:id="rId8"/>
            </p:custDataLst>
          </p:nvPr>
        </p:nvSpPr>
        <p:spPr>
          <a:xfrm>
            <a:off x="6555871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6" name="TextBox 2"/>
          <p:cNvSpPr txBox="1"/>
          <p:nvPr>
            <p:custDataLst>
              <p:tags r:id="rId9"/>
            </p:custDataLst>
          </p:nvPr>
        </p:nvSpPr>
        <p:spPr>
          <a:xfrm>
            <a:off x="635623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提供学习资源：为学生提供丰富的学习材料和工具，帮助他们深入探索问题。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08" name="矩形 34"/>
          <p:cNvSpPr/>
          <p:nvPr>
            <p:custDataLst>
              <p:tags r:id="rId10"/>
            </p:custDataLst>
          </p:nvPr>
        </p:nvSpPr>
        <p:spPr>
          <a:xfrm>
            <a:off x="8989738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0" name="矩形 38"/>
          <p:cNvSpPr/>
          <p:nvPr>
            <p:custDataLst>
              <p:tags r:id="rId11"/>
            </p:custDataLst>
          </p:nvPr>
        </p:nvSpPr>
        <p:spPr>
          <a:xfrm>
            <a:off x="9363493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2" name="TextBox 2"/>
          <p:cNvSpPr txBox="1"/>
          <p:nvPr>
            <p:custDataLst>
              <p:tags r:id="rId12"/>
            </p:custDataLst>
          </p:nvPr>
        </p:nvSpPr>
        <p:spPr>
          <a:xfrm>
            <a:off x="9144725" y="3137487"/>
            <a:ext cx="2279040" cy="1840306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促进合作学习：组织学生进行小组讨论和合作，共同寻找问题的答案，促进知识的共享和深度理解。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实践中的问题和挑战</a:t>
            </a:r>
            <a:endParaRPr altLang="en-US" lang="zh-CN"/>
          </a:p>
        </p:txBody>
      </p:sp>
      <p:sp>
        <p:nvSpPr>
          <p:cNvPr id="1049648" name="对角圆角矩形 15"/>
          <p:cNvSpPr/>
          <p:nvPr>
            <p:custDataLst>
              <p:tags r:id="rId1"/>
            </p:custDataLst>
          </p:nvPr>
        </p:nvSpPr>
        <p:spPr>
          <a:xfrm>
            <a:off x="1499600" y="4193833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0" name="对角圆角矩形 16"/>
          <p:cNvSpPr/>
          <p:nvPr>
            <p:custDataLst>
              <p:tags r:id="rId2"/>
            </p:custDataLst>
          </p:nvPr>
        </p:nvSpPr>
        <p:spPr>
          <a:xfrm>
            <a:off x="1499600" y="4053207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2" name="直角三角形 17"/>
          <p:cNvSpPr/>
          <p:nvPr>
            <p:custDataLst>
              <p:tags r:id="rId3"/>
            </p:custDataLst>
          </p:nvPr>
        </p:nvSpPr>
        <p:spPr>
          <a:xfrm>
            <a:off x="2058876" y="4053852"/>
            <a:ext cx="84245" cy="14040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4" name="文本框 27"/>
          <p:cNvSpPr txBox="1"/>
          <p:nvPr>
            <p:custDataLst>
              <p:tags r:id="rId4"/>
            </p:custDataLst>
          </p:nvPr>
        </p:nvSpPr>
        <p:spPr>
          <a:xfrm>
            <a:off x="2095000" y="4204799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如何平衡深度学习与传统教育方式的关系，提高教育质量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对角圆角矩形 52"/>
          <p:cNvSpPr/>
          <p:nvPr>
            <p:custDataLst>
              <p:tags r:id="rId5"/>
            </p:custDataLst>
          </p:nvPr>
        </p:nvSpPr>
        <p:spPr>
          <a:xfrm>
            <a:off x="1499600" y="1631615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8" name="对角圆角矩形 53"/>
          <p:cNvSpPr/>
          <p:nvPr>
            <p:custDataLst>
              <p:tags r:id="rId6"/>
            </p:custDataLst>
          </p:nvPr>
        </p:nvSpPr>
        <p:spPr>
          <a:xfrm>
            <a:off x="1499600" y="1490345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0" name="直角三角形 54"/>
          <p:cNvSpPr/>
          <p:nvPr>
            <p:custDataLst>
              <p:tags r:id="rId7"/>
            </p:custDataLst>
          </p:nvPr>
        </p:nvSpPr>
        <p:spPr>
          <a:xfrm>
            <a:off x="2058876" y="1490990"/>
            <a:ext cx="84245" cy="14040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2" name="文本框 56"/>
          <p:cNvSpPr txBox="1"/>
          <p:nvPr>
            <p:custDataLst>
              <p:tags r:id="rId8"/>
            </p:custDataLst>
          </p:nvPr>
        </p:nvSpPr>
        <p:spPr>
          <a:xfrm>
            <a:off x="2095000" y="1634841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如何在小学教育中有效地实施以问题为导向的深度学习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对角圆角矩形 5"/>
          <p:cNvSpPr/>
          <p:nvPr>
            <p:custDataLst>
              <p:tags r:id="rId9"/>
            </p:custDataLst>
          </p:nvPr>
        </p:nvSpPr>
        <p:spPr>
          <a:xfrm>
            <a:off x="1499600" y="2912724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6" name="对角圆角矩形 6"/>
          <p:cNvSpPr/>
          <p:nvPr>
            <p:custDataLst>
              <p:tags r:id="rId10"/>
            </p:custDataLst>
          </p:nvPr>
        </p:nvSpPr>
        <p:spPr>
          <a:xfrm>
            <a:off x="1499600" y="2771454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8" name="直角三角形 7"/>
          <p:cNvSpPr/>
          <p:nvPr>
            <p:custDataLst>
              <p:tags r:id="rId11"/>
            </p:custDataLst>
          </p:nvPr>
        </p:nvSpPr>
        <p:spPr>
          <a:xfrm>
            <a:off x="2058876" y="2772744"/>
            <a:ext cx="84245" cy="14040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0" name="文本框 8"/>
          <p:cNvSpPr txBox="1"/>
          <p:nvPr>
            <p:custDataLst>
              <p:tags r:id="rId12"/>
            </p:custDataLst>
          </p:nvPr>
        </p:nvSpPr>
        <p:spPr>
          <a:xfrm>
            <a:off x="2095000" y="2923690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如何设计适合小学生的问题，激发他们的学习兴趣和探究欲望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对角圆角矩形 9"/>
          <p:cNvSpPr/>
          <p:nvPr>
            <p:custDataLst>
              <p:tags r:id="rId13"/>
            </p:custDataLst>
          </p:nvPr>
        </p:nvSpPr>
        <p:spPr>
          <a:xfrm>
            <a:off x="1499600" y="5475586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4" name="对角圆角矩形 10"/>
          <p:cNvSpPr/>
          <p:nvPr>
            <p:custDataLst>
              <p:tags r:id="rId14"/>
            </p:custDataLst>
          </p:nvPr>
        </p:nvSpPr>
        <p:spPr>
          <a:xfrm>
            <a:off x="1499600" y="5334316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6" name="直角三角形 11"/>
          <p:cNvSpPr/>
          <p:nvPr>
            <p:custDataLst>
              <p:tags r:id="rId15"/>
            </p:custDataLst>
          </p:nvPr>
        </p:nvSpPr>
        <p:spPr>
          <a:xfrm>
            <a:off x="2058876" y="5334961"/>
            <a:ext cx="84245" cy="14040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8" name="文本框 12"/>
          <p:cNvSpPr txBox="1"/>
          <p:nvPr>
            <p:custDataLst>
              <p:tags r:id="rId16"/>
            </p:custDataLst>
          </p:nvPr>
        </p:nvSpPr>
        <p:spPr>
          <a:xfrm>
            <a:off x="2095000" y="5485907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如何评估以问题为导向的深度学习的效果和价值，不断完善和优化教育实践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71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以问题为导向的深度学习的效果评估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评估指标体系的建立</a:t>
            </a:r>
            <a:endParaRPr altLang="en-US" lang="zh-CN"/>
          </a:p>
        </p:txBody>
      </p:sp>
      <p:sp>
        <p:nvSpPr>
          <p:cNvPr id="1049750" name="矩形 3"/>
          <p:cNvSpPr/>
          <p:nvPr>
            <p:custDataLst>
              <p:tags r:id="rId1"/>
            </p:custDataLst>
          </p:nvPr>
        </p:nvSpPr>
        <p:spPr>
          <a:xfrm>
            <a:off x="1611910" y="1490345"/>
            <a:ext cx="9490774" cy="104348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2" name="矩形 13"/>
          <p:cNvSpPr/>
          <p:nvPr>
            <p:custDataLst>
              <p:tags r:id="rId2"/>
            </p:custDataLst>
          </p:nvPr>
        </p:nvSpPr>
        <p:spPr>
          <a:xfrm>
            <a:off x="1083661" y="1490345"/>
            <a:ext cx="257387" cy="104348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4" name="文本框 4"/>
          <p:cNvSpPr txBox="1"/>
          <p:nvPr>
            <p:custDataLst>
              <p:tags r:id="rId3"/>
            </p:custDataLst>
          </p:nvPr>
        </p:nvSpPr>
        <p:spPr>
          <a:xfrm>
            <a:off x="1883654" y="158050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评估目标：确保深度学习在2024小学教育中的有效实施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矩形 39"/>
          <p:cNvSpPr/>
          <p:nvPr>
            <p:custDataLst>
              <p:tags r:id="rId4"/>
            </p:custDataLst>
          </p:nvPr>
        </p:nvSpPr>
        <p:spPr>
          <a:xfrm>
            <a:off x="1611910" y="2729065"/>
            <a:ext cx="9490774" cy="104348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8" name="矩形 5"/>
          <p:cNvSpPr/>
          <p:nvPr>
            <p:custDataLst>
              <p:tags r:id="rId5"/>
            </p:custDataLst>
          </p:nvPr>
        </p:nvSpPr>
        <p:spPr>
          <a:xfrm>
            <a:off x="1083661" y="2729065"/>
            <a:ext cx="257387" cy="104348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0" name="文本框 41"/>
          <p:cNvSpPr txBox="1"/>
          <p:nvPr>
            <p:custDataLst>
              <p:tags r:id="rId6"/>
            </p:custDataLst>
          </p:nvPr>
        </p:nvSpPr>
        <p:spPr>
          <a:xfrm>
            <a:off x="1883654" y="281922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评估内容：学生的学习成果、教师的教学效果、课程质量等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矩形 12"/>
          <p:cNvSpPr/>
          <p:nvPr>
            <p:custDataLst>
              <p:tags r:id="rId7"/>
            </p:custDataLst>
          </p:nvPr>
        </p:nvSpPr>
        <p:spPr>
          <a:xfrm>
            <a:off x="1611910" y="3967784"/>
            <a:ext cx="9490774" cy="104348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4" name="矩形 17"/>
          <p:cNvSpPr/>
          <p:nvPr>
            <p:custDataLst>
              <p:tags r:id="rId8"/>
            </p:custDataLst>
          </p:nvPr>
        </p:nvSpPr>
        <p:spPr>
          <a:xfrm>
            <a:off x="1083661" y="3967784"/>
            <a:ext cx="257387" cy="104348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6" name="文本框 19"/>
          <p:cNvSpPr txBox="1"/>
          <p:nvPr>
            <p:custDataLst>
              <p:tags r:id="rId9"/>
            </p:custDataLst>
          </p:nvPr>
        </p:nvSpPr>
        <p:spPr>
          <a:xfrm>
            <a:off x="1883654" y="4057942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评估方法：采用定性和定量相结合的方法，如问卷调查、观察、测试等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矩形 49"/>
          <p:cNvSpPr/>
          <p:nvPr>
            <p:custDataLst>
              <p:tags r:id="rId10"/>
            </p:custDataLst>
          </p:nvPr>
        </p:nvSpPr>
        <p:spPr>
          <a:xfrm>
            <a:off x="1611910" y="5205869"/>
            <a:ext cx="9490774" cy="104348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0" name="矩形 26"/>
          <p:cNvSpPr/>
          <p:nvPr>
            <p:custDataLst>
              <p:tags r:id="rId11"/>
            </p:custDataLst>
          </p:nvPr>
        </p:nvSpPr>
        <p:spPr>
          <a:xfrm>
            <a:off x="1083661" y="5205869"/>
            <a:ext cx="257387" cy="104348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2" name="文本框 27"/>
          <p:cNvSpPr txBox="1"/>
          <p:nvPr>
            <p:custDataLst>
              <p:tags r:id="rId12"/>
            </p:custDataLst>
          </p:nvPr>
        </p:nvSpPr>
        <p:spPr>
          <a:xfrm>
            <a:off x="1883654" y="5296027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评估流程：制定评估计划、实施评估、收集和分析数据、反馈和改进等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评估方法的选择与应用</a:t>
            </a:r>
            <a:endParaRPr altLang="en-US" lang="zh-CN"/>
          </a:p>
        </p:txBody>
      </p:sp>
      <p:sp>
        <p:nvSpPr>
          <p:cNvPr id="1049808" name="正文"/>
          <p:cNvSpPr txBox="1"/>
          <p:nvPr>
            <p:custDataLst>
              <p:tags r:id="rId1"/>
            </p:custDataLst>
          </p:nvPr>
        </p:nvSpPr>
        <p:spPr>
          <a:xfrm>
            <a:off x="2421877" y="1490345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问卷调查法：通过设计问卷，收集受访者对深度学习效果的反馈。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正文"/>
          <p:cNvSpPr txBox="1"/>
          <p:nvPr>
            <p:custDataLst>
              <p:tags r:id="rId2"/>
            </p:custDataLst>
          </p:nvPr>
        </p:nvSpPr>
        <p:spPr>
          <a:xfrm>
            <a:off x="2421877" y="2753227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观察法：通过观察学生在深度学习过程中的表现，评估其学习效果。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正文"/>
          <p:cNvSpPr txBox="1"/>
          <p:nvPr>
            <p:custDataLst>
              <p:tags r:id="rId3"/>
            </p:custDataLst>
          </p:nvPr>
        </p:nvSpPr>
        <p:spPr>
          <a:xfrm>
            <a:off x="2421877" y="4016109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测试法：通过对学生深度学习的成果进行测试，评估其掌握程度。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正文"/>
          <p:cNvSpPr txBox="1"/>
          <p:nvPr>
            <p:custDataLst>
              <p:tags r:id="rId4"/>
            </p:custDataLst>
          </p:nvPr>
        </p:nvSpPr>
        <p:spPr>
          <a:xfrm>
            <a:off x="2421877" y="5278991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案例分析法：通过对具体案例的分析，评估深度学习在实践中的应用效果。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评估结果的分析与反馈</a:t>
            </a:r>
            <a:endParaRPr altLang="en-US" lang="zh-CN"/>
          </a:p>
        </p:txBody>
      </p:sp>
      <p:sp>
        <p:nvSpPr>
          <p:cNvPr id="1049850" name="圆角矩形 3"/>
          <p:cNvSpPr/>
          <p:nvPr>
            <p:custDataLst>
              <p:tags r:id="rId1"/>
            </p:custDataLst>
          </p:nvPr>
        </p:nvSpPr>
        <p:spPr>
          <a:xfrm rot="16200000">
            <a:off x="5609500" y="-3507297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圆角矩形 4"/>
          <p:cNvSpPr/>
          <p:nvPr>
            <p:custDataLst>
              <p:tags r:id="rId2"/>
            </p:custDataLst>
          </p:nvPr>
        </p:nvSpPr>
        <p:spPr>
          <a:xfrm rot="16200000">
            <a:off x="201495" y="1900709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54" name="圆角矩形 5"/>
          <p:cNvSpPr/>
          <p:nvPr>
            <p:custDataLst>
              <p:tags r:id="rId3"/>
            </p:custDataLst>
          </p:nvPr>
        </p:nvSpPr>
        <p:spPr>
          <a:xfrm rot="16200000">
            <a:off x="5610774" y="-2234787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圆角矩形 6"/>
          <p:cNvSpPr/>
          <p:nvPr>
            <p:custDataLst>
              <p:tags r:id="rId4"/>
            </p:custDataLst>
          </p:nvPr>
        </p:nvSpPr>
        <p:spPr>
          <a:xfrm rot="16200000">
            <a:off x="202769" y="3173855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8" name="圆角矩形 9"/>
          <p:cNvSpPr/>
          <p:nvPr>
            <p:custDataLst>
              <p:tags r:id="rId5"/>
            </p:custDataLst>
          </p:nvPr>
        </p:nvSpPr>
        <p:spPr>
          <a:xfrm rot="16200000">
            <a:off x="5609500" y="-986492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圆角矩形 10"/>
          <p:cNvSpPr/>
          <p:nvPr>
            <p:custDataLst>
              <p:tags r:id="rId6"/>
            </p:custDataLst>
          </p:nvPr>
        </p:nvSpPr>
        <p:spPr>
          <a:xfrm rot="16200000">
            <a:off x="201495" y="4421513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6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774" y="285380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69" y="5694022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6" name="文本框 7"/>
          <p:cNvSpPr txBox="1"/>
          <p:nvPr>
            <p:custDataLst>
              <p:tags r:id="rId9"/>
            </p:custDataLst>
          </p:nvPr>
        </p:nvSpPr>
        <p:spPr>
          <a:xfrm>
            <a:off x="1071924" y="4011150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数据分析：对收集到的数据进行整理、统计和分析，得出评估结果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68" name="文本框 8"/>
          <p:cNvSpPr txBox="1"/>
          <p:nvPr>
            <p:custDataLst>
              <p:tags r:id="rId10"/>
            </p:custDataLst>
          </p:nvPr>
        </p:nvSpPr>
        <p:spPr>
          <a:xfrm>
            <a:off x="1071924" y="528429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反馈调整：根据评估结果，对教学方法、教学内容等进行调整和优化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70" name="文本框 13"/>
          <p:cNvSpPr txBox="1"/>
          <p:nvPr>
            <p:custDataLst>
              <p:tags r:id="rId11"/>
            </p:custDataLst>
          </p:nvPr>
        </p:nvSpPr>
        <p:spPr>
          <a:xfrm>
            <a:off x="1071924" y="1490345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评估指标：学习效果、问题解决能力、创新能力等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72" name="文本框 14"/>
          <p:cNvSpPr txBox="1"/>
          <p:nvPr>
            <p:custDataLst>
              <p:tags r:id="rId12"/>
            </p:custDataLst>
          </p:nvPr>
        </p:nvSpPr>
        <p:spPr>
          <a:xfrm>
            <a:off x="1071924" y="276476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评估方法：考试成绩、作品评价、观察记录等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持续改进和优化教学策略</a:t>
            </a:r>
            <a:endParaRPr altLang="en-US" lang="zh-CN"/>
          </a:p>
        </p:txBody>
      </p:sp>
      <p:sp>
        <p:nvSpPr>
          <p:cNvPr id="1049908" name="正文"/>
          <p:cNvSpPr txBox="1"/>
          <p:nvPr>
            <p:custDataLst>
              <p:tags r:id="rId1"/>
            </p:custDataLst>
          </p:nvPr>
        </p:nvSpPr>
        <p:spPr>
          <a:xfrm>
            <a:off x="3520180" y="2008876"/>
            <a:ext cx="5145926" cy="628144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评估教学效果：通过定期评估学生的学习成果，了解深度学习在实践中的效果，为教学策略的改进提供依据。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标题"/>
          <p:cNvSpPr txBox="1"/>
          <p:nvPr>
            <p:custDataLst>
              <p:tags r:id="rId2"/>
            </p:custDataLst>
          </p:nvPr>
        </p:nvSpPr>
        <p:spPr>
          <a:xfrm>
            <a:off x="3520180" y="1490345"/>
            <a:ext cx="5145926" cy="51656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912" name="正文"/>
          <p:cNvSpPr txBox="1"/>
          <p:nvPr>
            <p:custDataLst>
              <p:tags r:id="rId3"/>
            </p:custDataLst>
          </p:nvPr>
        </p:nvSpPr>
        <p:spPr>
          <a:xfrm>
            <a:off x="3520180" y="3213311"/>
            <a:ext cx="5145926" cy="628144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调整教学计划：根据评估结果，及时调整教学计划和教学方法，确保深度学习在实践中得到有效应用。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标题"/>
          <p:cNvSpPr txBox="1"/>
          <p:nvPr>
            <p:custDataLst>
              <p:tags r:id="rId4"/>
            </p:custDataLst>
          </p:nvPr>
        </p:nvSpPr>
        <p:spPr>
          <a:xfrm>
            <a:off x="3520180" y="2694780"/>
            <a:ext cx="5145926" cy="51656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916" name="正文"/>
          <p:cNvSpPr txBox="1"/>
          <p:nvPr>
            <p:custDataLst>
              <p:tags r:id="rId5"/>
            </p:custDataLst>
          </p:nvPr>
        </p:nvSpPr>
        <p:spPr>
          <a:xfrm>
            <a:off x="3520180" y="4417747"/>
            <a:ext cx="5145926" cy="628144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强化教师培训：通过培训提高教师对深度学习的理解，掌握有效的教学策略和方法，提升教学质量。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标题"/>
          <p:cNvSpPr txBox="1"/>
          <p:nvPr>
            <p:custDataLst>
              <p:tags r:id="rId6"/>
            </p:custDataLst>
          </p:nvPr>
        </p:nvSpPr>
        <p:spPr>
          <a:xfrm>
            <a:off x="3520180" y="3899216"/>
            <a:ext cx="5145926" cy="51656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920" name="正文"/>
          <p:cNvSpPr txBox="1"/>
          <p:nvPr>
            <p:custDataLst>
              <p:tags r:id="rId7"/>
            </p:custDataLst>
          </p:nvPr>
        </p:nvSpPr>
        <p:spPr>
          <a:xfrm>
            <a:off x="3520180" y="5622182"/>
            <a:ext cx="5145926" cy="628144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引入新的教学技术：结合最新的教育技术，如人工智能、虚拟现实等，进一步优化教学策略，提升学生的学习体验。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标题"/>
          <p:cNvSpPr txBox="1"/>
          <p:nvPr>
            <p:custDataLst>
              <p:tags r:id="rId8"/>
            </p:custDataLst>
          </p:nvPr>
        </p:nvSpPr>
        <p:spPr>
          <a:xfrm>
            <a:off x="3520180" y="5103651"/>
            <a:ext cx="5145926" cy="51656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95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以问题为导向的深度学习的未来发展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深度学习与其他教学方法的融合</a:t>
            </a:r>
            <a:endParaRPr altLang="en-US" lang="zh-CN"/>
          </a:p>
        </p:txBody>
      </p:sp>
      <p:sp>
        <p:nvSpPr>
          <p:cNvPr id="1049994" name="椭圆 262"/>
          <p:cNvSpPr/>
          <p:nvPr>
            <p:custDataLst>
              <p:tags r:id="rId1"/>
            </p:custDataLst>
          </p:nvPr>
        </p:nvSpPr>
        <p:spPr>
          <a:xfrm>
            <a:off x="2414161" y="4122288"/>
            <a:ext cx="7357453" cy="192487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96" name="椭圆 263"/>
          <p:cNvSpPr/>
          <p:nvPr>
            <p:custDataLst>
              <p:tags r:id="rId2"/>
            </p:custDataLst>
          </p:nvPr>
        </p:nvSpPr>
        <p:spPr>
          <a:xfrm>
            <a:off x="3266425" y="4202678"/>
            <a:ext cx="5578309" cy="165301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98" name="椭圆 264"/>
          <p:cNvSpPr/>
          <p:nvPr>
            <p:custDataLst>
              <p:tags r:id="rId3"/>
            </p:custDataLst>
          </p:nvPr>
        </p:nvSpPr>
        <p:spPr>
          <a:xfrm>
            <a:off x="4064442" y="4439272"/>
            <a:ext cx="3981376" cy="11797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0" name="椭圆 265"/>
          <p:cNvSpPr/>
          <p:nvPr>
            <p:custDataLst>
              <p:tags r:id="rId4"/>
            </p:custDataLst>
          </p:nvPr>
        </p:nvSpPr>
        <p:spPr>
          <a:xfrm>
            <a:off x="4738932" y="4639267"/>
            <a:ext cx="2632144" cy="77998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2" name="椭圆 266"/>
          <p:cNvSpPr/>
          <p:nvPr>
            <p:custDataLst>
              <p:tags r:id="rId5"/>
            </p:custDataLst>
          </p:nvPr>
        </p:nvSpPr>
        <p:spPr>
          <a:xfrm>
            <a:off x="5430416" y="4843836"/>
            <a:ext cx="1514022" cy="44865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704" y="4769329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04" name="椭圆 268"/>
          <p:cNvSpPr/>
          <p:nvPr>
            <p:custDataLst>
              <p:tags r:id="rId7"/>
            </p:custDataLst>
          </p:nvPr>
        </p:nvSpPr>
        <p:spPr>
          <a:xfrm flipV="1">
            <a:off x="2778203" y="4583059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6" name="椭圆 269"/>
          <p:cNvSpPr/>
          <p:nvPr>
            <p:custDataLst>
              <p:tags r:id="rId8"/>
            </p:custDataLst>
          </p:nvPr>
        </p:nvSpPr>
        <p:spPr>
          <a:xfrm flipV="1">
            <a:off x="2820032" y="4625542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8" name="椭圆 270"/>
          <p:cNvSpPr/>
          <p:nvPr>
            <p:custDataLst>
              <p:tags r:id="rId9"/>
            </p:custDataLst>
          </p:nvPr>
        </p:nvSpPr>
        <p:spPr>
          <a:xfrm flipV="1">
            <a:off x="7787212" y="3768703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40152" y="3883733"/>
            <a:ext cx="0" cy="192487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0" name="椭圆 272"/>
          <p:cNvSpPr/>
          <p:nvPr>
            <p:custDataLst>
              <p:tags r:id="rId11"/>
            </p:custDataLst>
          </p:nvPr>
        </p:nvSpPr>
        <p:spPr>
          <a:xfrm flipV="1">
            <a:off x="4010195" y="3643216"/>
            <a:ext cx="387643" cy="387631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3000" y="4062812"/>
            <a:ext cx="0" cy="101710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1022" y="3750403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2" name="椭圆 275"/>
          <p:cNvSpPr/>
          <p:nvPr>
            <p:custDataLst>
              <p:tags r:id="rId14"/>
            </p:custDataLst>
          </p:nvPr>
        </p:nvSpPr>
        <p:spPr>
          <a:xfrm flipV="1">
            <a:off x="7039521" y="3564134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14" name="椭圆 276"/>
          <p:cNvSpPr/>
          <p:nvPr>
            <p:custDataLst>
              <p:tags r:id="rId15"/>
            </p:custDataLst>
          </p:nvPr>
        </p:nvSpPr>
        <p:spPr>
          <a:xfrm flipV="1">
            <a:off x="7081350" y="3606616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16" name="椭圆 277"/>
          <p:cNvSpPr/>
          <p:nvPr>
            <p:custDataLst>
              <p:tags r:id="rId16"/>
            </p:custDataLst>
          </p:nvPr>
        </p:nvSpPr>
        <p:spPr>
          <a:xfrm flipV="1">
            <a:off x="3758568" y="4424894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508" y="4539923"/>
            <a:ext cx="0" cy="111300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8" name="椭圆 279"/>
          <p:cNvSpPr/>
          <p:nvPr>
            <p:custDataLst>
              <p:tags r:id="rId18"/>
            </p:custDataLst>
          </p:nvPr>
        </p:nvSpPr>
        <p:spPr>
          <a:xfrm flipV="1">
            <a:off x="8529675" y="4660835"/>
            <a:ext cx="264050" cy="26404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390" y="4953637"/>
            <a:ext cx="0" cy="41291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0" name="椭圆 281"/>
          <p:cNvSpPr/>
          <p:nvPr>
            <p:custDataLst>
              <p:tags r:id="rId20"/>
            </p:custDataLst>
          </p:nvPr>
        </p:nvSpPr>
        <p:spPr>
          <a:xfrm flipV="1">
            <a:off x="4949384" y="4972591"/>
            <a:ext cx="327074" cy="32706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164" y="5351665"/>
            <a:ext cx="0" cy="7225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2" name="图形 15"/>
          <p:cNvSpPr/>
          <p:nvPr>
            <p:custDataLst>
              <p:tags r:id="rId22"/>
            </p:custDataLst>
          </p:nvPr>
        </p:nvSpPr>
        <p:spPr>
          <a:xfrm>
            <a:off x="5016702" y="5042523"/>
            <a:ext cx="187022" cy="182234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24" name="图形 19"/>
          <p:cNvSpPr/>
          <p:nvPr>
            <p:custDataLst>
              <p:tags r:id="rId23"/>
            </p:custDataLst>
          </p:nvPr>
        </p:nvSpPr>
        <p:spPr>
          <a:xfrm>
            <a:off x="8597647" y="4734689"/>
            <a:ext cx="128082" cy="115339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26" name="图形 27"/>
          <p:cNvSpPr/>
          <p:nvPr>
            <p:custDataLst>
              <p:tags r:id="rId24"/>
            </p:custDataLst>
          </p:nvPr>
        </p:nvSpPr>
        <p:spPr>
          <a:xfrm>
            <a:off x="4113460" y="3767396"/>
            <a:ext cx="181128" cy="139307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28" name="任意多边形: 形状 286"/>
          <p:cNvSpPr/>
          <p:nvPr>
            <p:custDataLst>
              <p:tags r:id="rId25"/>
            </p:custDataLst>
          </p:nvPr>
        </p:nvSpPr>
        <p:spPr>
          <a:xfrm>
            <a:off x="5421266" y="3716417"/>
            <a:ext cx="1343206" cy="134321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30" name="正文"/>
          <p:cNvSpPr txBox="1"/>
          <p:nvPr>
            <p:custDataLst>
              <p:tags r:id="rId26"/>
            </p:custDataLst>
          </p:nvPr>
        </p:nvSpPr>
        <p:spPr>
          <a:xfrm>
            <a:off x="608330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深度学习与项目式学习相结合，提高学生的实践能力和创新思维。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正文"/>
          <p:cNvSpPr txBox="1"/>
          <p:nvPr>
            <p:custDataLst>
              <p:tags r:id="rId27"/>
            </p:custDataLst>
          </p:nvPr>
        </p:nvSpPr>
        <p:spPr>
          <a:xfrm>
            <a:off x="9419846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深度学习与协作式学习相融合，培养学生的团队协作和沟通能力。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正文"/>
          <p:cNvSpPr txBox="1"/>
          <p:nvPr>
            <p:custDataLst>
              <p:tags r:id="rId28"/>
            </p:custDataLst>
          </p:nvPr>
        </p:nvSpPr>
        <p:spPr>
          <a:xfrm>
            <a:off x="706370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深度学习与游戏化教学相融合，增加学习的趣味性和互动性。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正文"/>
          <p:cNvSpPr txBox="1"/>
          <p:nvPr>
            <p:custDataLst>
              <p:tags r:id="rId29"/>
            </p:custDataLst>
          </p:nvPr>
        </p:nvSpPr>
        <p:spPr>
          <a:xfrm>
            <a:off x="296447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深度学习与翻转课堂相融合，实现个性化教学和自主学习。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借助现代信息技术提升教学效果</a:t>
            </a:r>
            <a:endParaRPr altLang="en-US" lang="zh-CN"/>
          </a:p>
        </p:txBody>
      </p:sp>
      <p:sp>
        <p:nvSpPr>
          <p:cNvPr id="105007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98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60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利用大数据和人工智能技术，精准分析学生的学习需求和问题，为个性化教学提供支持。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矩形 42"/>
          <p:cNvSpPr/>
          <p:nvPr>
            <p:custDataLst>
              <p:tags r:id="rId3"/>
            </p:custDataLst>
          </p:nvPr>
        </p:nvSpPr>
        <p:spPr>
          <a:xfrm>
            <a:off x="1499697" y="2843950"/>
            <a:ext cx="1723074" cy="12202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9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709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利用虚拟现实和增强现实技术，创设沉浸式学习环境，提高学生的学习兴趣和参与度。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矩形 43"/>
          <p:cNvSpPr/>
          <p:nvPr>
            <p:custDataLst>
              <p:tags r:id="rId6"/>
            </p:custDataLst>
          </p:nvPr>
        </p:nvSpPr>
        <p:spPr>
          <a:xfrm>
            <a:off x="3987894" y="2843950"/>
            <a:ext cx="1723074" cy="12202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34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906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利用在线协作平台，促进学生之间的合作学习和交流，提高学习效果和团队合作能力。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矩形 44"/>
          <p:cNvSpPr/>
          <p:nvPr>
            <p:custDataLst>
              <p:tags r:id="rId9"/>
            </p:custDataLst>
          </p:nvPr>
        </p:nvSpPr>
        <p:spPr>
          <a:xfrm>
            <a:off x="6474796" y="2843950"/>
            <a:ext cx="1723074" cy="12202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894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455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利用移动学习技术，打破时间和空间的限制，方便学生随时随地学习，提高学习效率。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矩形 45"/>
          <p:cNvSpPr/>
          <p:nvPr>
            <p:custDataLst>
              <p:tags r:id="rId12"/>
            </p:custDataLst>
          </p:nvPr>
        </p:nvSpPr>
        <p:spPr>
          <a:xfrm>
            <a:off x="8962993" y="2843950"/>
            <a:ext cx="1723074" cy="12202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培养教师专业素养和教学能力</a:t>
            </a:r>
            <a:endParaRPr altLang="en-US" lang="zh-CN"/>
          </a:p>
        </p:txBody>
      </p:sp>
      <p:sp>
        <p:nvSpPr>
          <p:cNvPr id="105013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9095" y="1615777"/>
            <a:ext cx="855651" cy="248976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243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4" name="任意多边形 18"/>
          <p:cNvSpPr/>
          <p:nvPr>
            <p:custDataLst>
              <p:tags r:id="rId3"/>
            </p:custDataLst>
          </p:nvPr>
        </p:nvSpPr>
        <p:spPr>
          <a:xfrm>
            <a:off x="6439528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6" name="任意多边形 19"/>
          <p:cNvSpPr/>
          <p:nvPr>
            <p:custDataLst>
              <p:tags r:id="rId4"/>
            </p:custDataLst>
          </p:nvPr>
        </p:nvSpPr>
        <p:spPr>
          <a:xfrm flipV="1">
            <a:off x="6311997" y="1790092"/>
            <a:ext cx="2489761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87" y="1616418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18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2" name="任意多边形 4"/>
          <p:cNvSpPr/>
          <p:nvPr>
            <p:custDataLst>
              <p:tags r:id="rId7"/>
            </p:custDataLst>
          </p:nvPr>
        </p:nvSpPr>
        <p:spPr>
          <a:xfrm>
            <a:off x="736502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4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90092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02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培养教师专业素养：通过培训和研修，提高教师的深度学习设计能力和课堂引导能力。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528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创新教育模式：探索以问题为导向的深度学习与其他教学方法的结合，形成具有特色的教育模式。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5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320" y="1629236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109" y="4402243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4" name="任意多边形 11"/>
          <p:cNvSpPr/>
          <p:nvPr>
            <p:custDataLst>
              <p:tags r:id="rId13"/>
            </p:custDataLst>
          </p:nvPr>
        </p:nvSpPr>
        <p:spPr>
          <a:xfrm>
            <a:off x="3661394" y="2441848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62" y="1803550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588" y="1654229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378" y="4425955"/>
            <a:ext cx="813415" cy="223561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2" name="任意多边形 25"/>
          <p:cNvSpPr/>
          <p:nvPr>
            <p:custDataLst>
              <p:tags r:id="rId17"/>
            </p:custDataLst>
          </p:nvPr>
        </p:nvSpPr>
        <p:spPr>
          <a:xfrm>
            <a:off x="9217022" y="2466841"/>
            <a:ext cx="2235614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4" name="任意多边形 26"/>
          <p:cNvSpPr/>
          <p:nvPr>
            <p:custDataLst>
              <p:tags r:id="rId18"/>
            </p:custDataLst>
          </p:nvPr>
        </p:nvSpPr>
        <p:spPr>
          <a:xfrm flipV="1">
            <a:off x="9090131" y="1828543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662" y="317627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促进教育公平：通过推广以问题为导向的深度学习，让更多的学生受益于高质量的教育资源。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94" y="3151281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提升教学能力：鼓励教师运用以问题为导向的深度学习方法，提高课堂教学效果。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拓展深度学习在小学教育中的应用领域</a:t>
            </a:r>
            <a:endParaRPr altLang="en-US" lang="zh-CN"/>
          </a:p>
        </p:txBody>
      </p:sp>
      <p:sp>
        <p:nvSpPr>
          <p:cNvPr id="1050204" name="正文"/>
          <p:cNvSpPr txBox="1"/>
          <p:nvPr>
            <p:custDataLst>
              <p:tags r:id="rId1"/>
            </p:custDataLst>
          </p:nvPr>
        </p:nvSpPr>
        <p:spPr>
          <a:xfrm>
            <a:off x="2421877" y="1490345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结合具体学科特点，开发针对性的深度学习模型和工具，提高教学效果。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6" name="正文"/>
          <p:cNvSpPr txBox="1"/>
          <p:nvPr>
            <p:custDataLst>
              <p:tags r:id="rId2"/>
            </p:custDataLst>
          </p:nvPr>
        </p:nvSpPr>
        <p:spPr>
          <a:xfrm>
            <a:off x="2421877" y="2753227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加强跨学科整合，将深度学习应用于多领域，如艺术、体育等，促进学生的全面发展。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正文"/>
          <p:cNvSpPr txBox="1"/>
          <p:nvPr>
            <p:custDataLst>
              <p:tags r:id="rId3"/>
            </p:custDataLst>
          </p:nvPr>
        </p:nvSpPr>
        <p:spPr>
          <a:xfrm>
            <a:off x="2421877" y="4016109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结合虚拟现实、增强现实等技术，创造沉浸式学习体验，提高学生的学习兴趣和参与度。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0" name="正文"/>
          <p:cNvSpPr txBox="1"/>
          <p:nvPr>
            <p:custDataLst>
              <p:tags r:id="rId4"/>
            </p:custDataLst>
          </p:nvPr>
        </p:nvSpPr>
        <p:spPr>
          <a:xfrm>
            <a:off x="2421877" y="5278991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推广教师培训，提高教师对深度学习的理解和应用能力，推动其在小学教育中的普及和应用。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4" name="标题 2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  <p:sp>
        <p:nvSpPr>
          <p:cNvPr id="1050246" name="文本占位符 3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*i*5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2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文本样式 第二级 第三级 第四级 第五级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1*i*6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1*i*7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7"/>
  <p:tag name="KSO_WM_SPECIAL_SOURCE" val="bdnull"/>
  <p:tag name="KSO_WM_TEMPLATE_THUMBS_INDEX" val="1、11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7_1*b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8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9.xml><?xml version="1.0" encoding="utf-8"?>
<p:tagLst xmlns:p="http://schemas.openxmlformats.org/presentationml/2006/main">
  <p:tag name="KSO_WM_SLIDE_ID" val="custom2023091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32.2&quot;,&quot;top&quot;:&quot;127.65&quot;,&quot;width&quot;:&quot;698.95&quot;,&quot;height&quot;:&quot;343.45&quot;}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5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5*l_h_a*1_1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7_5*l_h_i*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5*l_h_i*1_1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5*l_h_a*1_2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7_5*l_h_i*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5*l_h_i*1_2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5*l_h_a*1_3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7_5*l_h_i*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5*l_h_i*1_3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5*l_h_a*1_4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7_5*l_h_i*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5*l_h_i*1_4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5*l_h_a*1_5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7_5*l_h_i*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5*l_h_i*1_5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SLIDE_ID" val="custom2023091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17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0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09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64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23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74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3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3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3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3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30_3*l_h_f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30_3*l_h_a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30_3*l_h_f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30_3*l_h_a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13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8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81.xml><?xml version="1.0" encoding="utf-8"?>
<p:tagLst xmlns:p="http://schemas.openxmlformats.org/presentationml/2006/main">
  <p:tag name="KSO_WM_SLIDE_ID" val="custom2023091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91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&quot;,&quot;top&quot;:&quot;101.9&quot;,&quot;width&quot;:&quot;498.95&quot;,&quot;height&quot;:&quot;364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3">
      <a:dk1>
        <a:srgbClr val="000000"/>
      </a:dk1>
      <a:lt1>
        <a:srgbClr val="FFFFFF"/>
      </a:lt1>
      <a:dk2>
        <a:srgbClr val="161D32"/>
      </a:dk2>
      <a:lt2>
        <a:srgbClr val="FFFAEF"/>
      </a:lt2>
      <a:accent1>
        <a:srgbClr val="FFC955"/>
      </a:accent1>
      <a:accent2>
        <a:srgbClr val="CFB058"/>
      </a:accent2>
      <a:accent3>
        <a:srgbClr val="9F975B"/>
      </a:accent3>
      <a:accent4>
        <a:srgbClr val="707D5E"/>
      </a:accent4>
      <a:accent5>
        <a:srgbClr val="707D5E"/>
      </a:accent5>
      <a:accent6>
        <a:srgbClr val="104B64"/>
      </a:accent6>
      <a:hlink>
        <a:srgbClr val="0563C1"/>
      </a:hlink>
      <a:folHlink>
        <a:srgbClr val="954D72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2024-01-05T14:39:01Z</dcterms:created>
  <dcterms:modified xsi:type="dcterms:W3CDTF">2024-01-05T14:39:01Z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7e959bcd9e584d09b71d23e54fda3aac_21</vt:lpwstr>
  </property>
</Properties>
</file>