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tags" Target="tags/tag23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wmf" /><Relationship Id="rId10" Type="http://schemas.openxmlformats.org/officeDocument/2006/relationships/image" Target="../media/image17.wmf" /><Relationship Id="rId11" Type="http://schemas.openxmlformats.org/officeDocument/2006/relationships/image" Target="../media/image18.wmf" /><Relationship Id="rId2" Type="http://schemas.openxmlformats.org/officeDocument/2006/relationships/image" Target="../media/image9.wmf" /><Relationship Id="rId3" Type="http://schemas.openxmlformats.org/officeDocument/2006/relationships/image" Target="../media/image10.wmf" /><Relationship Id="rId4" Type="http://schemas.openxmlformats.org/officeDocument/2006/relationships/image" Target="../media/image11.wmf" /><Relationship Id="rId5" Type="http://schemas.openxmlformats.org/officeDocument/2006/relationships/image" Target="../media/image12.wmf" /><Relationship Id="rId6" Type="http://schemas.openxmlformats.org/officeDocument/2006/relationships/image" Target="../media/image13.wmf" /><Relationship Id="rId7" Type="http://schemas.openxmlformats.org/officeDocument/2006/relationships/image" Target="../media/image14.wmf" /><Relationship Id="rId8" Type="http://schemas.openxmlformats.org/officeDocument/2006/relationships/image" Target="../media/image15.wmf" /><Relationship Id="rId9" Type="http://schemas.openxmlformats.org/officeDocument/2006/relationships/image" Target="../media/image16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wmf" /><Relationship Id="rId2" Type="http://schemas.openxmlformats.org/officeDocument/2006/relationships/image" Target="../media/image30.wmf" /><Relationship Id="rId3" Type="http://schemas.openxmlformats.org/officeDocument/2006/relationships/image" Target="../media/image31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403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3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506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5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608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6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710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7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813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8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915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10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018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11</a:t>
            </a:fld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120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12</a:t>
            </a:fld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222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13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325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14</a:t>
            </a:fld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427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15</a:t>
            </a:fld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530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16</a:t>
            </a:fld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632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17</a:t>
            </a:fld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734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18</a:t>
            </a:fld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837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19</a:t>
            </a:fld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939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anose="02010600030101010101" pitchFamily="2" charset="-122"/>
                <a:ea typeface="等线" panose="02010600030101010101" pitchFamily="2" charset="-122"/>
              </a:rPr>
              <a:t>20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3.wmf" /><Relationship Id="rId6" Type="http://schemas.openxmlformats.org/officeDocument/2006/relationships/image" Target="../media/image4.png" /><Relationship Id="rId7" Type="http://schemas.openxmlformats.org/officeDocument/2006/relationships/tags" Target="../tags/tag7.xml" /><Relationship Id="rId8" Type="http://schemas.openxmlformats.org/officeDocument/2006/relationships/vmlDrawing" Target="../drawings/vmlDrawing1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Relationship Id="rId4" Type="http://schemas.openxmlformats.org/officeDocument/2006/relationships/image" Target="../media/image4.png" /><Relationship Id="rId5" Type="http://schemas.openxmlformats.org/officeDocument/2006/relationships/image" Target="../media/image6.png" /><Relationship Id="rId6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oleObject" Target="../embeddings/oleObject4.bin" TargetMode="Internal" /><Relationship Id="rId11" Type="http://schemas.openxmlformats.org/officeDocument/2006/relationships/image" Target="../media/image10.wmf" /><Relationship Id="rId12" Type="http://schemas.openxmlformats.org/officeDocument/2006/relationships/oleObject" Target="../embeddings/oleObject5.bin" TargetMode="Internal" /><Relationship Id="rId13" Type="http://schemas.openxmlformats.org/officeDocument/2006/relationships/image" Target="../media/image11.wmf" /><Relationship Id="rId14" Type="http://schemas.openxmlformats.org/officeDocument/2006/relationships/oleObject" Target="../embeddings/oleObject6.bin" TargetMode="Internal" /><Relationship Id="rId15" Type="http://schemas.openxmlformats.org/officeDocument/2006/relationships/image" Target="../media/image12.wmf" /><Relationship Id="rId16" Type="http://schemas.openxmlformats.org/officeDocument/2006/relationships/oleObject" Target="../embeddings/oleObject7.bin" TargetMode="Internal" /><Relationship Id="rId17" Type="http://schemas.openxmlformats.org/officeDocument/2006/relationships/image" Target="../media/image13.wmf" /><Relationship Id="rId18" Type="http://schemas.openxmlformats.org/officeDocument/2006/relationships/oleObject" Target="../embeddings/oleObject8.bin" TargetMode="Internal" /><Relationship Id="rId19" Type="http://schemas.openxmlformats.org/officeDocument/2006/relationships/image" Target="../media/image14.wmf" /><Relationship Id="rId2" Type="http://schemas.openxmlformats.org/officeDocument/2006/relationships/notesSlide" Target="../notesSlides/notesSlide5.xml" /><Relationship Id="rId20" Type="http://schemas.openxmlformats.org/officeDocument/2006/relationships/oleObject" Target="../embeddings/oleObject9.bin" TargetMode="Internal" /><Relationship Id="rId21" Type="http://schemas.openxmlformats.org/officeDocument/2006/relationships/image" Target="../media/image15.wmf" /><Relationship Id="rId22" Type="http://schemas.openxmlformats.org/officeDocument/2006/relationships/oleObject" Target="../embeddings/oleObject10.bin" TargetMode="Internal" /><Relationship Id="rId23" Type="http://schemas.openxmlformats.org/officeDocument/2006/relationships/image" Target="../media/image16.wmf" /><Relationship Id="rId24" Type="http://schemas.openxmlformats.org/officeDocument/2006/relationships/oleObject" Target="../embeddings/oleObject11.bin" TargetMode="Internal" /><Relationship Id="rId25" Type="http://schemas.openxmlformats.org/officeDocument/2006/relationships/image" Target="../media/image17.wmf" /><Relationship Id="rId26" Type="http://schemas.openxmlformats.org/officeDocument/2006/relationships/oleObject" Target="../embeddings/oleObject12.bin" TargetMode="Internal" /><Relationship Id="rId27" Type="http://schemas.openxmlformats.org/officeDocument/2006/relationships/image" Target="../media/image18.wmf" /><Relationship Id="rId28" Type="http://schemas.openxmlformats.org/officeDocument/2006/relationships/oleObject" Target="../embeddings/oleObject13.bin" TargetMode="Internal" /><Relationship Id="rId29" Type="http://schemas.openxmlformats.org/officeDocument/2006/relationships/oleObject" Target="../embeddings/oleObject14.bin" TargetMode="Internal" /><Relationship Id="rId3" Type="http://schemas.openxmlformats.org/officeDocument/2006/relationships/image" Target="../media/image1.png" /><Relationship Id="rId30" Type="http://schemas.openxmlformats.org/officeDocument/2006/relationships/tags" Target="../tags/tag10.xml" /><Relationship Id="rId31" Type="http://schemas.openxmlformats.org/officeDocument/2006/relationships/vmlDrawing" Target="../drawings/vmlDrawing2.vml" /><Relationship Id="rId4" Type="http://schemas.openxmlformats.org/officeDocument/2006/relationships/image" Target="../media/image7.png" /><Relationship Id="rId5" Type="http://schemas.openxmlformats.org/officeDocument/2006/relationships/image" Target="../media/image4.png" /><Relationship Id="rId6" Type="http://schemas.openxmlformats.org/officeDocument/2006/relationships/oleObject" Target="../embeddings/oleObject2.bin" TargetMode="Internal" /><Relationship Id="rId7" Type="http://schemas.openxmlformats.org/officeDocument/2006/relationships/image" Target="../media/image8.wmf" /><Relationship Id="rId8" Type="http://schemas.openxmlformats.org/officeDocument/2006/relationships/oleObject" Target="../embeddings/oleObject3.bin" TargetMode="Internal" /><Relationship Id="rId9" Type="http://schemas.openxmlformats.org/officeDocument/2006/relationships/image" Target="../media/image9.wmf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oleObject" Target="../embeddings/oleObject15.bin" TargetMode="Internal" /><Relationship Id="rId4" Type="http://schemas.openxmlformats.org/officeDocument/2006/relationships/image" Target="../media/image19.wmf" /><Relationship Id="rId5" Type="http://schemas.openxmlformats.org/officeDocument/2006/relationships/image" Target="../media/image20.png" /><Relationship Id="rId6" Type="http://schemas.openxmlformats.org/officeDocument/2006/relationships/image" Target="../media/image21.png" /><Relationship Id="rId7" Type="http://schemas.openxmlformats.org/officeDocument/2006/relationships/image" Target="../media/image22.png" /><Relationship Id="rId8" Type="http://schemas.openxmlformats.org/officeDocument/2006/relationships/tags" Target="../tags/tag12.xml" /><Relationship Id="rId9" Type="http://schemas.openxmlformats.org/officeDocument/2006/relationships/vmlDrawing" Target="../drawings/vmlDrawing3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3.png" /><Relationship Id="rId4" Type="http://schemas.openxmlformats.org/officeDocument/2006/relationships/image" Target="../media/image24.png" /><Relationship Id="rId5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5.png" /><Relationship Id="rId4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6.png" /><Relationship Id="rId4" Type="http://schemas.openxmlformats.org/officeDocument/2006/relationships/image" Target="../media/image27.png" /><Relationship Id="rId5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8.png" /><Relationship Id="rId4" Type="http://schemas.openxmlformats.org/officeDocument/2006/relationships/image" Target="../media/image29.png" /><Relationship Id="rId5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7.xml" /><Relationship Id="rId11" Type="http://schemas.openxmlformats.org/officeDocument/2006/relationships/vmlDrawing" Target="../drawings/vmlDrawing4.vml" /><Relationship Id="rId2" Type="http://schemas.openxmlformats.org/officeDocument/2006/relationships/notesSlide" Target="../notesSlides/notesSlide11.xml" /><Relationship Id="rId3" Type="http://schemas.openxmlformats.org/officeDocument/2006/relationships/oleObject" Target="../embeddings/oleObject16.bin" TargetMode="Internal" /><Relationship Id="rId4" Type="http://schemas.openxmlformats.org/officeDocument/2006/relationships/image" Target="../media/image19.wmf" /><Relationship Id="rId5" Type="http://schemas.openxmlformats.org/officeDocument/2006/relationships/oleObject" Target="../embeddings/oleObject17.bin" TargetMode="Internal" /><Relationship Id="rId6" Type="http://schemas.openxmlformats.org/officeDocument/2006/relationships/image" Target="../media/image30.wmf" /><Relationship Id="rId7" Type="http://schemas.openxmlformats.org/officeDocument/2006/relationships/oleObject" Target="../embeddings/oleObject18.bin" TargetMode="Internal" /><Relationship Id="rId8" Type="http://schemas.openxmlformats.org/officeDocument/2006/relationships/image" Target="../media/image31.wmf" /><Relationship Id="rId9" Type="http://schemas.openxmlformats.org/officeDocument/2006/relationships/image" Target="../media/image3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33.png" /><Relationship Id="rId4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34.png" /><Relationship Id="rId4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41.png" /><Relationship Id="rId11" Type="http://schemas.openxmlformats.org/officeDocument/2006/relationships/image" Target="../media/image42.png" /><Relationship Id="rId12" Type="http://schemas.openxmlformats.org/officeDocument/2006/relationships/image" Target="../media/image43.png" /><Relationship Id="rId13" Type="http://schemas.openxmlformats.org/officeDocument/2006/relationships/tags" Target="../tags/tag20.xml" /><Relationship Id="rId14" Type="http://schemas.openxmlformats.org/officeDocument/2006/relationships/vmlDrawing" Target="../drawings/vmlDrawing5.vml" /><Relationship Id="rId2" Type="http://schemas.openxmlformats.org/officeDocument/2006/relationships/notesSlide" Target="../notesSlides/notesSlide14.xml" /><Relationship Id="rId3" Type="http://schemas.openxmlformats.org/officeDocument/2006/relationships/oleObject" Target="../embeddings/oleObject19.bin" TargetMode="Internal" /><Relationship Id="rId4" Type="http://schemas.openxmlformats.org/officeDocument/2006/relationships/image" Target="../media/image35.wmf" /><Relationship Id="rId5" Type="http://schemas.openxmlformats.org/officeDocument/2006/relationships/image" Target="../media/image36.png" /><Relationship Id="rId6" Type="http://schemas.openxmlformats.org/officeDocument/2006/relationships/image" Target="../media/image37.png" /><Relationship Id="rId7" Type="http://schemas.openxmlformats.org/officeDocument/2006/relationships/image" Target="../media/image38.png" /><Relationship Id="rId8" Type="http://schemas.openxmlformats.org/officeDocument/2006/relationships/image" Target="../media/image39.png" /><Relationship Id="rId9" Type="http://schemas.openxmlformats.org/officeDocument/2006/relationships/image" Target="../media/image40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51.png" /><Relationship Id="rId11" Type="http://schemas.openxmlformats.org/officeDocument/2006/relationships/image" Target="../media/image52.png" /><Relationship Id="rId12" Type="http://schemas.openxmlformats.org/officeDocument/2006/relationships/image" Target="../media/image53.png" /><Relationship Id="rId13" Type="http://schemas.openxmlformats.org/officeDocument/2006/relationships/image" Target="../media/image54.png" /><Relationship Id="rId14" Type="http://schemas.openxmlformats.org/officeDocument/2006/relationships/tags" Target="../tags/tag21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44.png" /><Relationship Id="rId4" Type="http://schemas.openxmlformats.org/officeDocument/2006/relationships/image" Target="../media/image45.png" /><Relationship Id="rId5" Type="http://schemas.openxmlformats.org/officeDocument/2006/relationships/image" Target="../media/image46.png" /><Relationship Id="rId6" Type="http://schemas.openxmlformats.org/officeDocument/2006/relationships/image" Target="../media/image47.png" /><Relationship Id="rId7" Type="http://schemas.openxmlformats.org/officeDocument/2006/relationships/image" Target="../media/image48.png" /><Relationship Id="rId8" Type="http://schemas.openxmlformats.org/officeDocument/2006/relationships/image" Target="../media/image49.png" /><Relationship Id="rId9" Type="http://schemas.openxmlformats.org/officeDocument/2006/relationships/image" Target="../media/image50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55.png" /><Relationship Id="rId4" Type="http://schemas.openxmlformats.org/officeDocument/2006/relationships/tags" Target="../tags/tag2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414588" y="2662238"/>
            <a:ext cx="700088" cy="604838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01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7" name="文本框 3"/>
          <p:cNvSpPr txBox="1"/>
          <p:nvPr/>
        </p:nvSpPr>
        <p:spPr>
          <a:xfrm>
            <a:off x="3429000" y="2662238"/>
            <a:ext cx="38163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600">
                <a:latin typeface="Arial" panose="020b0604020202020204" pitchFamily="34" charset="0"/>
              </a:rPr>
              <a:t>题型解读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414588" y="3425825"/>
            <a:ext cx="700088" cy="603250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02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414588" y="4305300"/>
            <a:ext cx="700088" cy="604838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03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30" name="文本框 8"/>
          <p:cNvSpPr txBox="1"/>
          <p:nvPr/>
        </p:nvSpPr>
        <p:spPr>
          <a:xfrm>
            <a:off x="3429000" y="3441700"/>
            <a:ext cx="381635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600">
                <a:latin typeface="Arial" panose="020b0604020202020204" pitchFamily="34" charset="0"/>
              </a:rPr>
              <a:t>典例剖析</a:t>
            </a:r>
          </a:p>
        </p:txBody>
      </p:sp>
      <p:sp>
        <p:nvSpPr>
          <p:cNvPr id="26631" name="文本框 9"/>
          <p:cNvSpPr txBox="1"/>
          <p:nvPr/>
        </p:nvSpPr>
        <p:spPr>
          <a:xfrm>
            <a:off x="3429000" y="4294188"/>
            <a:ext cx="381635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600">
                <a:latin typeface="Arial" panose="020b0604020202020204" pitchFamily="34" charset="0"/>
              </a:rPr>
              <a:t>实战提分</a:t>
            </a:r>
          </a:p>
        </p:txBody>
      </p:sp>
      <p:sp>
        <p:nvSpPr>
          <p:cNvPr id="14" name="矩形 13"/>
          <p:cNvSpPr/>
          <p:nvPr/>
        </p:nvSpPr>
        <p:spPr>
          <a:xfrm>
            <a:off x="3305175" y="262413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05175" y="339248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05175" y="4278313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0715" y="413068"/>
            <a:ext cx="8875713" cy="184785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题型三  二次函数综合题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类型三  </a:t>
            </a: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二次函数与特殊三角形问题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ea"/>
                <a:sym typeface="+mn-ea"/>
              </a:rPr>
              <a:t>01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ea"/>
              <a:sym typeface="+mn-ea"/>
            </a:endParaRPr>
          </a:p>
        </p:txBody>
      </p:sp>
      <p:sp>
        <p:nvSpPr>
          <p:cNvPr id="27651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4400">
                <a:latin typeface="Arial" panose="020b0604020202020204" pitchFamily="34" charset="0"/>
              </a:rPr>
              <a:t>题型解读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8675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6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3079">
            <a:off x="9604375" y="5014913"/>
            <a:ext cx="2103438" cy="15446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7" name="文本框 1"/>
          <p:cNvSpPr txBox="1"/>
          <p:nvPr/>
        </p:nvSpPr>
        <p:spPr>
          <a:xfrm>
            <a:off x="1363663" y="1730375"/>
            <a:ext cx="9599612" cy="33226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解决二次函数与几何图形相结合的综合问题时，因题目往往涉及探究特殊几何图形的存在性问题，面积、周长的最值问题，所以，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解题关键是要善于利用几何图形和二次函数的有关性质和知识，并充分挖掘题目中的隐含条件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，以达到解题目的.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94155" y="625475"/>
            <a:ext cx="182245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题型解读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</p:spTree>
    <p:custDataLst>
      <p:tags r:id="rId5"/>
    </p:custDataLst>
  </p:cSld>
  <p:clrMapOvr>
    <a:masterClrMapping/>
  </p:clrMapOvr>
  <p:transition spd="slow" advClick="0" advTm="2000">
    <p:random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ea"/>
                <a:sym typeface="+mn-ea"/>
              </a:rPr>
              <a:t>02</a:t>
            </a:r>
            <a:endParaRPr kumimoji="0" lang="zh-CN" altLang="en-US" sz="19900" b="0" i="0" u="none" strike="noStrike" kern="1200" cap="none" spc="15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29699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4400">
                <a:latin typeface="Arial" panose="020b0604020202020204" pitchFamily="34" charset="0"/>
              </a:rPr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8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文本框 36"/>
          <p:cNvSpPr txBox="1"/>
          <p:nvPr/>
        </p:nvSpPr>
        <p:spPr>
          <a:xfrm>
            <a:off x="1560830" y="625475"/>
            <a:ext cx="540766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类型三：二次函数与特殊三角形问题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pSp>
        <p:nvGrpSpPr>
          <p:cNvPr id="1032" name="组合 8"/>
          <p:cNvGrpSpPr/>
          <p:nvPr/>
        </p:nvGrpSpPr>
        <p:grpSpPr>
          <a:xfrm>
            <a:off x="649288" y="1371600"/>
            <a:ext cx="10971212" cy="4522788"/>
            <a:chOff x="2059" y="1862"/>
            <a:chExt cx="15982" cy="7123"/>
          </a:xfrm>
        </p:grpSpPr>
        <p:grpSp>
          <p:nvGrpSpPr>
            <p:cNvPr id="1034" name="组合 9"/>
            <p:cNvGrpSpPr/>
            <p:nvPr/>
          </p:nvGrpSpPr>
          <p:grpSpPr>
            <a:xfrm>
              <a:off x="2059" y="1862"/>
              <a:ext cx="15982" cy="7123"/>
              <a:chOff x="2148" y="2274"/>
              <a:chExt cx="15665" cy="7123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2148" y="2274"/>
                <a:ext cx="15665" cy="712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       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  （2018·广西贵港）如图，已知二次函数             的图像与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轴相交于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（－1，0），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（3，0）两点，与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轴相交于点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（0，－3）.</a:t>
                </a: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（1）求这个二次函数的表达式；</a:t>
                </a: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（2）若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是第四象限内这个二次函数的图像上任意一点，</a:t>
                </a: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     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PH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⊥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轴于点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H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，与线段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BC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交于点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，连接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PC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.</a:t>
                </a: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 ①求线段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PM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的最大值；</a:t>
                </a: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 ②当△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PCM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是以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PM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为一腰的等腰三角形时，求点</a:t>
                </a: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</a:t>
                </a:r>
                <a:endParaRPr kumimoji="0" lang="zh-CN" altLang="en-US" sz="2400" b="1" i="1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1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的坐标.</a:t>
                </a: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graphicFrame>
            <p:nvGraphicFramePr>
              <p:cNvPr id="1026" name="对象 13">
                <a:hlinkClick action="ppaction://ole?verb="/>
              </p:cNvPr>
              <p:cNvGraphicFramePr>
                <a:graphicFrameLocks noChangeAspect="1"/>
              </p:cNvGraphicFramePr>
              <p:nvPr/>
            </p:nvGraphicFramePr>
            <p:xfrm>
              <a:off x="12112" y="2525"/>
              <a:ext cx="2727" cy="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8" r:id="rId4" progId="Equation.KSEE3">
                      <p:embed/>
                    </p:oleObj>
                  </mc:Choice>
                  <mc:Fallback>
                    <p:oleObj r:id="rId4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12112" y="2525"/>
                            <a:ext cx="2727" cy="7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35" name="组合 17"/>
            <p:cNvGrpSpPr/>
            <p:nvPr/>
          </p:nvGrpSpPr>
          <p:grpSpPr>
            <a:xfrm>
              <a:off x="2059" y="1973"/>
              <a:ext cx="2092" cy="981"/>
              <a:chOff x="2435" y="8318"/>
              <a:chExt cx="2092" cy="981"/>
            </a:xfrm>
          </p:grpSpPr>
          <p:sp>
            <p:nvSpPr>
              <p:cNvPr id="26" name="五边形 25"/>
              <p:cNvSpPr/>
              <p:nvPr/>
            </p:nvSpPr>
            <p:spPr>
              <a:xfrm>
                <a:off x="2435" y="8375"/>
                <a:ext cx="2093" cy="925"/>
              </a:xfrm>
              <a:prstGeom prst="homePlate">
                <a:avLst/>
              </a:prstGeom>
              <a:noFill/>
              <a:ln w="381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37" name="文本框 26"/>
              <p:cNvSpPr txBox="1"/>
              <p:nvPr/>
            </p:nvSpPr>
            <p:spPr>
              <a:xfrm>
                <a:off x="2671" y="8318"/>
                <a:ext cx="1619" cy="8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zh-CN" altLang="en-US" sz="2400" b="1">
                    <a:latin typeface="宋体" panose="02010600030101010101" pitchFamily="2" charset="-122"/>
                    <a:ea typeface="宋体" panose="02010600030101010101" pitchFamily="2" charset="-122"/>
                  </a:rPr>
                  <a:t>例</a:t>
                </a:r>
                <a:r>
                  <a:rPr lang="en-US" altLang="zh-CN" sz="2400" b="1">
                    <a:latin typeface="宋体" panose="02010600030101010101" pitchFamily="2" charset="-122"/>
                    <a:ea typeface="宋体" panose="02010600030101010101" pitchFamily="2" charset="-122"/>
                  </a:rPr>
                  <a:t>1</a:t>
                </a:r>
              </a:p>
            </p:txBody>
          </p:sp>
          <p:sp>
            <p:nvSpPr>
              <p:cNvPr id="30" name="流程图: 合并 29"/>
              <p:cNvSpPr/>
              <p:nvPr/>
            </p:nvSpPr>
            <p:spPr>
              <a:xfrm rot="16200000">
                <a:off x="3720" y="8652"/>
                <a:ext cx="553" cy="463"/>
              </a:xfrm>
              <a:prstGeom prst="flowChartMerg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033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0888" y="2616200"/>
            <a:ext cx="3036887" cy="28765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  <p:transition spd="slow" advClick="0" advTm="2000">
    <p:random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23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文本框 36"/>
          <p:cNvSpPr txBox="1"/>
          <p:nvPr/>
        </p:nvSpPr>
        <p:spPr>
          <a:xfrm>
            <a:off x="1560830" y="625475"/>
            <a:ext cx="540766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类型三：二次函数与特殊三角形问题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30727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9775" y="1879600"/>
            <a:ext cx="3035300" cy="2878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8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325" y="1879600"/>
            <a:ext cx="7646988" cy="30972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1747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30213" y="2794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文本框 36"/>
          <p:cNvSpPr txBox="1"/>
          <p:nvPr/>
        </p:nvSpPr>
        <p:spPr>
          <a:xfrm>
            <a:off x="1560830" y="625475"/>
            <a:ext cx="540766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类型三：二次函数与特殊三角形问题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31751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0750" y="1730375"/>
            <a:ext cx="3035300" cy="2876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2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588" y="1303338"/>
            <a:ext cx="6948487" cy="486251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19088" y="301625"/>
            <a:ext cx="11450638" cy="614997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64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33388" y="279400"/>
            <a:ext cx="779462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5" name="图片 23" descr="4d26aa5f2114e7ac39e205cc86972ea5"/>
          <p:cNvPicPr>
            <a:picLocks noChangeAspect="1"/>
          </p:cNvPicPr>
          <p:nvPr/>
        </p:nvPicPr>
        <p:blipFill>
          <a:blip r:embed="rId4"/>
          <a:srcRect l="15157" t="9146" r="45490" b="1836"/>
          <a:stretch>
            <a:fillRect/>
          </a:stretch>
        </p:blipFill>
        <p:spPr>
          <a:xfrm>
            <a:off x="11322050" y="5229225"/>
            <a:ext cx="642938" cy="1452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文本框 36"/>
          <p:cNvSpPr txBox="1"/>
          <p:nvPr/>
        </p:nvSpPr>
        <p:spPr>
          <a:xfrm>
            <a:off x="1560830" y="625475"/>
            <a:ext cx="540766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类型三：二次函数与特殊三角形问题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2069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9325" y="1600200"/>
            <a:ext cx="3036888" cy="28765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70" name="组合 24"/>
          <p:cNvGrpSpPr/>
          <p:nvPr/>
        </p:nvGrpSpPr>
        <p:grpSpPr>
          <a:xfrm>
            <a:off x="1303338" y="1463675"/>
            <a:ext cx="7199312" cy="4244975"/>
            <a:chOff x="2030" y="2304"/>
            <a:chExt cx="11337" cy="6687"/>
          </a:xfrm>
        </p:grpSpPr>
        <p:sp>
          <p:nvSpPr>
            <p:cNvPr id="2071" name="文本框 4"/>
            <p:cNvSpPr txBox="1"/>
            <p:nvPr/>
          </p:nvSpPr>
          <p:spPr>
            <a:xfrm>
              <a:off x="2030" y="2304"/>
              <a:ext cx="11337" cy="66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②当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PM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=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PC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时，</a:t>
              </a:r>
            </a:p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解得：          （不合题意，舍去），</a:t>
              </a:r>
            </a:p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此时，</a:t>
              </a:r>
            </a:p>
            <a:p>
              <a:pPr eaLnBrk="1" hangingPunct="1">
                <a:lnSpc>
                  <a:spcPct val="150000"/>
                </a:lnSpc>
                <a:buNone/>
              </a:pP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∴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P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，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-3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</a:p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当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PM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=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MC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时，</a:t>
              </a:r>
            </a:p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解得      （不合题意，舍去），           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（不合题意，舍去），</a:t>
              </a:r>
            </a:p>
            <a:p>
              <a:pPr eaLnBrk="1" hangingPunct="1">
                <a:lnSpc>
                  <a:spcPct val="150000"/>
                </a:lnSpc>
                <a:buNone/>
              </a:pPr>
              <a:endParaRPr lang="zh-CN" altLang="en-US" b="1"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此时</a:t>
              </a:r>
            </a:p>
            <a:p>
              <a:pPr eaLnBrk="1" hangingPunct="1">
                <a:lnSpc>
                  <a:spcPct val="150000"/>
                </a:lnSpc>
                <a:buNone/>
              </a:pP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∴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P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（          ，     ）</a:t>
              </a:r>
            </a:p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综上所述，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P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点的坐标为（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，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-3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）或（       ，       ）</a:t>
              </a:r>
            </a:p>
          </p:txBody>
        </p:sp>
        <p:graphicFrame>
          <p:nvGraphicFramePr>
            <p:cNvPr id="2050" name="对象 6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4929" y="2432"/>
            <a:ext cx="6120" cy="5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r:id="rId6" progId="Equation.KSEE3">
                    <p:embed/>
                  </p:oleObj>
                </mc:Choice>
                <mc:Fallback>
                  <p:oleObj r:id="rId6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929" y="2432"/>
                          <a:ext cx="6120" cy="5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对象 7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3339" y="3212"/>
            <a:ext cx="1860" cy="5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r:id="rId8" progId="Equation.KSEE3">
                    <p:embed/>
                  </p:oleObj>
                </mc:Choice>
                <mc:Fallback>
                  <p:oleObj r:id="rId8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339" y="3212"/>
                          <a:ext cx="1860" cy="5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" name="对象 8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8612" y="3111"/>
            <a:ext cx="1080" cy="5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r:id="rId10" progId="Equation.KSEE3">
                    <p:embed/>
                  </p:oleObj>
                </mc:Choice>
                <mc:Fallback>
                  <p:oleObj r:id="rId1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8612" y="3111"/>
                          <a:ext cx="1080" cy="5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3" name="对象 9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3299" y="3814"/>
            <a:ext cx="2540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2" r:id="rId12" progId="Equation.KSEE3">
                    <p:embed/>
                  </p:oleObj>
                </mc:Choice>
                <mc:Fallback>
                  <p:oleObj r:id="rId12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3299" y="3814"/>
                          <a:ext cx="2540" cy="4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4" name="对象 10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4393" y="5028"/>
            <a:ext cx="5100" cy="5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r:id="rId14" progId="Equation.KSEE3">
                    <p:embed/>
                  </p:oleObj>
                </mc:Choice>
                <mc:Fallback>
                  <p:oleObj r:id="rId14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4393" y="5028"/>
                          <a:ext cx="5100" cy="5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5" name="对象 11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2955" y="5732"/>
            <a:ext cx="1040" cy="5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4" r:id="rId16" progId="Equation.KSEE3">
                    <p:embed/>
                  </p:oleObj>
                </mc:Choice>
                <mc:Fallback>
                  <p:oleObj r:id="rId16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2955" y="5732"/>
                          <a:ext cx="1040" cy="5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6" name="对象 12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7493" y="5702"/>
            <a:ext cx="2000" cy="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5" r:id="rId18" progId="Equation.KSEE3">
                    <p:embed/>
                  </p:oleObj>
                </mc:Choice>
                <mc:Fallback>
                  <p:oleObj r:id="rId18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7493" y="5702"/>
                          <a:ext cx="2000" cy="6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7" name="对象 14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2148" y="6349"/>
            <a:ext cx="1980" cy="6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" r:id="rId20" progId="Equation.KSEE3">
                    <p:embed/>
                  </p:oleObj>
                </mc:Choice>
                <mc:Fallback>
                  <p:oleObj r:id="rId2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2148" y="6349"/>
                          <a:ext cx="1980" cy="6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8" name="对象 17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2955" y="7051"/>
            <a:ext cx="3700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7" r:id="rId22" progId="Equation.KSEE3">
                    <p:embed/>
                  </p:oleObj>
                </mc:Choice>
                <mc:Fallback>
                  <p:oleObj r:id="rId22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2955" y="7051"/>
                          <a:ext cx="3700" cy="4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9" name="对象 18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3089" y="7735"/>
            <a:ext cx="1180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8" r:id="rId24" progId="Equation.KSEE3">
                    <p:embed/>
                  </p:oleObj>
                </mc:Choice>
                <mc:Fallback>
                  <p:oleObj r:id="rId24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3089" y="7735"/>
                          <a:ext cx="1180" cy="4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0" name="对象 19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4601" y="7735"/>
            <a:ext cx="1440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9" r:id="rId26" progId="Equation.KSEE3">
                    <p:embed/>
                  </p:oleObj>
                </mc:Choice>
                <mc:Fallback>
                  <p:oleObj r:id="rId26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4601" y="7735"/>
                          <a:ext cx="1440" cy="4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1" name="对象 20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9779" y="8342"/>
            <a:ext cx="1440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" r:id="rId28" progId="Equation.KSEE3">
                    <p:embed/>
                  </p:oleObj>
                </mc:Choice>
                <mc:Fallback>
                  <p:oleObj r:id="rId28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9779" y="8342"/>
                          <a:ext cx="1440" cy="4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2" name="对象 22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8398" y="8342"/>
            <a:ext cx="1180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1" r:id="rId29" progId="Equation.KSEE3">
                    <p:embed/>
                  </p:oleObj>
                </mc:Choice>
                <mc:Fallback>
                  <p:oleObj r:id="rId29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8398" y="8342"/>
                          <a:ext cx="1180" cy="4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30"/>
    </p:custDataLst>
  </p:cSld>
  <p:clrMapOvr>
    <a:masterClrMapping/>
  </p:clrMapOvr>
  <p:transition spd="slow" advClick="0" advTm="2000">
    <p:random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ea"/>
                <a:sym typeface="+mn-ea"/>
              </a:rPr>
              <a:t>03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ea"/>
              <a:sym typeface="+mn-ea"/>
            </a:endParaRPr>
          </a:p>
        </p:txBody>
      </p:sp>
      <p:sp>
        <p:nvSpPr>
          <p:cNvPr id="32771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4400">
                <a:latin typeface="Arial" panose="020b0604020202020204" pitchFamily="34" charset="0"/>
              </a:rPr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60363"/>
            <a:ext cx="11449050" cy="614997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074" name="对象 1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5638800" y="3257550"/>
          <a:ext cx="914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r:id="rId3" progId="Equation.KSEE3">
                  <p:embed/>
                </p:oleObj>
              </mc:Choice>
              <mc:Fallback>
                <p:oleObj r:id="rId3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257550"/>
                        <a:ext cx="914400" cy="34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558165" y="360680"/>
            <a:ext cx="167640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实战提分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pSp>
        <p:nvGrpSpPr>
          <p:cNvPr id="3079" name="组合 12"/>
          <p:cNvGrpSpPr/>
          <p:nvPr/>
        </p:nvGrpSpPr>
        <p:grpSpPr>
          <a:xfrm>
            <a:off x="424180" y="814388"/>
            <a:ext cx="11623040" cy="5689917"/>
            <a:chOff x="370840" y="731074"/>
            <a:chExt cx="11623933" cy="5689940"/>
          </a:xfrm>
        </p:grpSpPr>
        <p:pic>
          <p:nvPicPr>
            <p:cNvPr id="3080" name="图片 4" descr="文本&#10;&#10;描述已自动生成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0840" y="731074"/>
              <a:ext cx="5215192" cy="84546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1" name="图片 9" descr="文本&#10;&#10;描述已自动生成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1846" y="1338603"/>
              <a:ext cx="5267960" cy="508241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2" name="图片 11" descr="图片包含 物体, 天线, 船, 游戏机&#10;&#10;描述已自动生成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99535" y="3468371"/>
              <a:ext cx="6095238" cy="295238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8"/>
    </p:custDataLst>
  </p:cSld>
  <p:clrMapOvr>
    <a:masterClrMapping/>
  </p:clrMapOvr>
  <p:transition spd="slow" advClick="0" advTm="2000">
    <p:random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80060" y="584200"/>
            <a:ext cx="167640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实战提分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2362199" y="584516"/>
            <a:ext cx="6300894" cy="4305556"/>
            <a:chOff x="370840" y="907553"/>
            <a:chExt cx="5470198" cy="3437602"/>
          </a:xfrm>
          <a:solidFill>
            <a:schemeClr val="accent2"/>
          </a:solidFill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840" y="907553"/>
              <a:ext cx="5470198" cy="504762"/>
            </a:xfrm>
            <a:prstGeom prst="rect">
              <a:avLst/>
            </a:prstGeom>
            <a:grpFill/>
            <a:ln w="19050">
              <a:noFill/>
            </a:ln>
          </p:spPr>
        </p:pic>
        <p:pic>
          <p:nvPicPr>
            <p:cNvPr id="7" name="图片 6" descr="文本, 信件&#10;&#10;描述已自动生成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0840" y="1442785"/>
              <a:ext cx="5470198" cy="2902370"/>
            </a:xfrm>
            <a:prstGeom prst="rect">
              <a:avLst/>
            </a:prstGeom>
            <a:grpFill/>
            <a:ln w="19050">
              <a:noFill/>
            </a:ln>
          </p:spPr>
        </p:pic>
      </p:grpSp>
    </p:spTree>
    <p:custDataLst>
      <p:tags r:id="rId5"/>
    </p:custDataLst>
  </p:cSld>
  <p:clrMapOvr>
    <a:masterClrMapping/>
  </p:clrMapOvr>
  <p:transition spd="slow" advClick="0" advTm="2000">
    <p:random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" name="文本框 36"/>
          <p:cNvSpPr txBox="1"/>
          <p:nvPr/>
        </p:nvSpPr>
        <p:spPr>
          <a:xfrm>
            <a:off x="655955" y="545888"/>
            <a:ext cx="167640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实战提分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34821" name="图片 2" descr="图示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450" y="260350"/>
            <a:ext cx="5253038" cy="6337300"/>
          </a:xfrm>
          <a:prstGeom prst="rect">
            <a:avLst/>
          </a:prstGeom>
          <a:noFill/>
          <a:ln w="19050">
            <a:noFill/>
          </a:ln>
        </p:spPr>
      </p:pic>
    </p:spTree>
    <p:custDataLst>
      <p:tags r:id="rId4"/>
    </p:custDataLst>
  </p:cSld>
  <p:clrMapOvr>
    <a:masterClrMapping/>
  </p:clrMapOvr>
  <p:transition spd="slow" advClick="0" advTm="2000">
    <p:random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" name="文本框 36"/>
          <p:cNvSpPr txBox="1"/>
          <p:nvPr/>
        </p:nvSpPr>
        <p:spPr>
          <a:xfrm>
            <a:off x="0" y="0"/>
            <a:ext cx="167640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实战提分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19" name="图片 18" descr="图示, 文本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466725"/>
            <a:ext cx="5232400" cy="5705475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9" name="图片 8" descr="文本, 信件&#10;&#10;描述已自动生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513" y="430213"/>
            <a:ext cx="5351462" cy="4879975"/>
          </a:xfrm>
          <a:prstGeom prst="rect">
            <a:avLst/>
          </a:prstGeom>
          <a:noFill/>
          <a:ln w="19050">
            <a:noFill/>
          </a:ln>
        </p:spPr>
      </p:pic>
    </p:spTree>
    <p:custDataLst>
      <p:tags r:id="rId5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" name="文本框 36"/>
          <p:cNvSpPr txBox="1"/>
          <p:nvPr/>
        </p:nvSpPr>
        <p:spPr>
          <a:xfrm>
            <a:off x="738505" y="583565"/>
            <a:ext cx="167640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实战提分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36869" name="图片 2" descr="文本, 信件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923" y="466090"/>
            <a:ext cx="5873750" cy="6103938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36870" name="图片 4" descr="图示&#10;&#10;描述已自动生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8715" y="1406525"/>
            <a:ext cx="2578100" cy="36226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 spd="slow" advClick="0" advTm="2000">
    <p:random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098" name="对象 1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5638800" y="3257550"/>
          <a:ext cx="914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r:id="rId3" progId="Equation.KSEE3">
                  <p:embed/>
                </p:oleObj>
              </mc:Choice>
              <mc:Fallback>
                <p:oleObj r:id="rId3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257550"/>
                        <a:ext cx="914400" cy="34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文本框 3"/>
          <p:cNvSpPr txBox="1"/>
          <p:nvPr/>
        </p:nvSpPr>
        <p:spPr>
          <a:xfrm>
            <a:off x="465138" y="573088"/>
            <a:ext cx="10183812" cy="488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buNone/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      2.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（2020·内蒙古通辽）如图，在平面直角坐标系中，抛物线</a:t>
            </a: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与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x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轴交于点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，与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y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轴交于点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C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，且直线</a:t>
            </a: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过点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，与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y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轴交于点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D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C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与点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D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关于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x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轴对称.点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P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是线段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OB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上一</a:t>
            </a: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动点，过点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P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x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轴的垂线交抛物线于点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M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，交直线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BD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于点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N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（1）求抛物线的函数解析式；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（2）当△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MDB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的面积最大时，求点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P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的坐标；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（3）在（2）的条件下，在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y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轴上是否存在点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Q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使得以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Q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M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N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三点为顶点的三角形是</a:t>
            </a: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直角三角形，若存在，直接写出点</a:t>
            </a: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Q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的坐</a:t>
            </a: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标；若不存在，说明理由.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4099" name="对象 21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1230313" y="1096963"/>
          <a:ext cx="1803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r:id="rId5" progId="Equation.KSEE3">
                  <p:embed/>
                </p:oleObj>
              </mc:Choice>
              <mc:Fallback>
                <p:oleObj r:id="rId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30313" y="1096963"/>
                        <a:ext cx="18034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936202" y="277707"/>
            <a:ext cx="167640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实战提分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aphicFrame>
        <p:nvGraphicFramePr>
          <p:cNvPr id="4100" name="对象 2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9358313" y="1174750"/>
          <a:ext cx="1001712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r:id="rId7" progId="Equation.KSEE3">
                  <p:embed/>
                </p:oleObj>
              </mc:Choice>
              <mc:Fallback>
                <p:oleObj r:id="rId7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358313" y="1174750"/>
                        <a:ext cx="1001712" cy="315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5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2113" y="2543175"/>
            <a:ext cx="3062287" cy="39338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0"/>
    </p:custDataLst>
  </p:cSld>
  <p:clrMapOvr>
    <a:masterClrMapping/>
  </p:clrMapOvr>
  <p:transition spd="slow" advClick="0" advTm="2000">
    <p:random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39750" y="355600"/>
            <a:ext cx="167640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实战提分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37894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188" y="741363"/>
            <a:ext cx="8062912" cy="50165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ransition spd="slow" advClick="0" advTm="2000">
    <p:random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" name="文本框 36"/>
          <p:cNvSpPr txBox="1"/>
          <p:nvPr/>
        </p:nvSpPr>
        <p:spPr>
          <a:xfrm>
            <a:off x="763905" y="492125"/>
            <a:ext cx="167640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实战提分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38917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4738" y="622300"/>
            <a:ext cx="7045325" cy="52705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ransition spd="slow" advClick="0" advTm="2000">
    <p:random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88925" y="341313"/>
            <a:ext cx="11614150" cy="617696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72017" y="421640"/>
            <a:ext cx="167640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实战提分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pSp>
        <p:nvGrpSpPr>
          <p:cNvPr id="2" name="组合 11"/>
          <p:cNvGrpSpPr/>
          <p:nvPr/>
        </p:nvGrpSpPr>
        <p:grpSpPr>
          <a:xfrm>
            <a:off x="1973263" y="2838450"/>
            <a:ext cx="6183312" cy="1016000"/>
            <a:chOff x="3186" y="7938"/>
            <a:chExt cx="9736" cy="1598"/>
          </a:xfrm>
        </p:grpSpPr>
        <p:sp>
          <p:nvSpPr>
            <p:cNvPr id="5137" name="文本框 9"/>
            <p:cNvSpPr txBox="1"/>
            <p:nvPr/>
          </p:nvSpPr>
          <p:spPr>
            <a:xfrm>
              <a:off x="3186" y="7938"/>
              <a:ext cx="9736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sz="2000" b="1">
                  <a:latin typeface="宋体" panose="02010600030101010101" pitchFamily="2" charset="-122"/>
                  <a:ea typeface="宋体" panose="02010600030101010101" pitchFamily="2" charset="-122"/>
                </a:rPr>
                <a:t>当            时，即</a:t>
              </a:r>
              <a:r>
                <a:rPr lang="en-US" altLang="zh-CN" sz="20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QM</a:t>
              </a:r>
              <a:r>
                <a:rPr lang="en-US" altLang="zh-CN" sz="2000" b="1">
                  <a:latin typeface="宋体" panose="02010600030101010101" pitchFamily="2" charset="-122"/>
                  <a:ea typeface="宋体" panose="02010600030101010101" pitchFamily="2" charset="-122"/>
                </a:rPr>
                <a:t>⊥</a:t>
              </a:r>
              <a:r>
                <a:rPr lang="en-US" altLang="zh-CN" sz="20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MN</a:t>
              </a:r>
              <a:r>
                <a:rPr lang="zh-CN" altLang="en-US" sz="2000" b="1">
                  <a:latin typeface="宋体" panose="02010600030101010101" pitchFamily="2" charset="-122"/>
                  <a:ea typeface="宋体" panose="02010600030101010101" pitchFamily="2" charset="-122"/>
                </a:rPr>
                <a:t>（如图</a:t>
              </a:r>
              <a:r>
                <a:rPr lang="en-US" altLang="zh-CN" sz="2000" b="1"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000" b="1">
                  <a:latin typeface="宋体" panose="02010600030101010101" pitchFamily="2" charset="-122"/>
                  <a:ea typeface="宋体" panose="02010600030101010101" pitchFamily="2" charset="-122"/>
                </a:rPr>
                <a:t>），可得此时点</a:t>
              </a:r>
              <a:r>
                <a:rPr lang="en-US" altLang="zh-CN" sz="20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Q</a:t>
              </a:r>
              <a:r>
                <a:rPr lang="zh-CN" altLang="en-US" sz="2000" b="1">
                  <a:latin typeface="宋体" panose="02010600030101010101" pitchFamily="2" charset="-122"/>
                  <a:ea typeface="宋体" panose="02010600030101010101" pitchFamily="2" charset="-122"/>
                </a:rPr>
                <a:t>和点</a:t>
              </a:r>
              <a:r>
                <a:rPr lang="en-US" altLang="zh-CN" sz="20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zh-CN" altLang="en-US" sz="2000" b="1">
                  <a:latin typeface="宋体" panose="02010600030101010101" pitchFamily="2" charset="-122"/>
                  <a:ea typeface="宋体" panose="02010600030101010101" pitchFamily="2" charset="-122"/>
                </a:rPr>
                <a:t>的纵坐标相等，即</a:t>
              </a:r>
              <a:r>
                <a:rPr lang="en-US" altLang="zh-CN" sz="20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Q</a:t>
              </a:r>
              <a:r>
                <a:rPr lang="zh-CN" altLang="en-US" sz="2000" b="1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en-US" altLang="zh-CN" sz="2000" b="1">
                  <a:latin typeface="宋体" panose="02010600030101010101" pitchFamily="2" charset="-122"/>
                  <a:ea typeface="宋体" panose="02010600030101010101" pitchFamily="2" charset="-122"/>
                </a:rPr>
                <a:t>0,12</a:t>
              </a:r>
              <a:r>
                <a:rPr lang="zh-CN" altLang="en-US" sz="2000" b="1"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</a:p>
          </p:txBody>
        </p:sp>
        <p:graphicFrame>
          <p:nvGraphicFramePr>
            <p:cNvPr id="5122" name="对象 10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3785" y="8138"/>
            <a:ext cx="2400" cy="6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" r:id="rId3" progId="Equation.KSEE3">
                    <p:embed/>
                  </p:oleObj>
                </mc:Choice>
                <mc:Fallback>
                  <p:oleObj r:id="rId3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785" y="8138"/>
                          <a:ext cx="2400" cy="6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组合 30"/>
          <p:cNvGrpSpPr/>
          <p:nvPr/>
        </p:nvGrpSpPr>
        <p:grpSpPr>
          <a:xfrm>
            <a:off x="2001838" y="3962400"/>
            <a:ext cx="6154737" cy="1023938"/>
            <a:chOff x="4181" y="6947"/>
            <a:chExt cx="6049" cy="718"/>
          </a:xfrm>
        </p:grpSpPr>
        <p:pic>
          <p:nvPicPr>
            <p:cNvPr id="5132" name="图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81" y="6947"/>
              <a:ext cx="1980" cy="3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33" name="图片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61" y="6997"/>
              <a:ext cx="2120" cy="29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34" name="图片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10" y="7008"/>
              <a:ext cx="2020" cy="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35" name="图片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81" y="7375"/>
              <a:ext cx="1690" cy="29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36" name="图片 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43" y="7351"/>
              <a:ext cx="1360" cy="30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512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40838" y="538163"/>
            <a:ext cx="2081212" cy="2944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30" name="图片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32913" y="3482975"/>
            <a:ext cx="1897062" cy="2909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31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74813" y="1154113"/>
            <a:ext cx="6400800" cy="17145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3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7050" y="394758"/>
            <a:ext cx="1676400" cy="460375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实战提分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pSp>
        <p:nvGrpSpPr>
          <p:cNvPr id="2" name="组合 29"/>
          <p:cNvGrpSpPr/>
          <p:nvPr/>
        </p:nvGrpSpPr>
        <p:grpSpPr>
          <a:xfrm>
            <a:off x="1166813" y="822325"/>
            <a:ext cx="7326312" cy="5680075"/>
            <a:chOff x="10721" y="6128"/>
            <a:chExt cx="6157" cy="4263"/>
          </a:xfrm>
        </p:grpSpPr>
        <p:grpSp>
          <p:nvGrpSpPr>
            <p:cNvPr id="39944" name="组合 28"/>
            <p:cNvGrpSpPr/>
            <p:nvPr/>
          </p:nvGrpSpPr>
          <p:grpSpPr>
            <a:xfrm>
              <a:off x="11124" y="6128"/>
              <a:ext cx="5755" cy="1728"/>
              <a:chOff x="4216" y="7760"/>
              <a:chExt cx="5755" cy="1728"/>
            </a:xfrm>
          </p:grpSpPr>
          <p:pic>
            <p:nvPicPr>
              <p:cNvPr id="39946" name="图片 1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31" y="7760"/>
                <a:ext cx="1930" cy="3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9947" name="图片 1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61" y="7790"/>
                <a:ext cx="1840" cy="27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9948" name="图片 2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01" y="7785"/>
                <a:ext cx="1970" cy="25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9949" name="图片 2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31" y="8187"/>
                <a:ext cx="2440" cy="27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9950" name="图片 2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11" y="8201"/>
                <a:ext cx="290" cy="22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9951" name="图片 23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16" y="8562"/>
                <a:ext cx="1960" cy="6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9952" name="图片 24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76" y="8922"/>
                <a:ext cx="830" cy="24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9953" name="图片 25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16" y="9162"/>
                <a:ext cx="1470" cy="27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9954" name="图片 26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28" y="9218"/>
                <a:ext cx="1340" cy="27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39945" name="图片 2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721" y="7881"/>
              <a:ext cx="4740" cy="251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39943" name="图片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08938" y="1535113"/>
            <a:ext cx="3232150" cy="468471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4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8735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" name="组合 248"/>
          <p:cNvGrpSpPr/>
          <p:nvPr/>
        </p:nvGrpSpPr>
        <p:grpSpPr>
          <a:xfrm>
            <a:off x="1532255" y="5381624"/>
            <a:ext cx="250825" cy="354331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0965" name="图片 22" descr="5b62cf574196c"/>
          <p:cNvPicPr>
            <a:picLocks noChangeAspect="1"/>
          </p:cNvPicPr>
          <p:nvPr/>
        </p:nvPicPr>
        <p:blipFill>
          <a:blip r:embed="rId3"/>
          <a:srcRect b="14761"/>
          <a:stretch>
            <a:fillRect/>
          </a:stretch>
        </p:blipFill>
        <p:spPr>
          <a:xfrm>
            <a:off x="9920288" y="4965700"/>
            <a:ext cx="1752600" cy="1493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文本框 36"/>
          <p:cNvSpPr txBox="1"/>
          <p:nvPr/>
        </p:nvSpPr>
        <p:spPr>
          <a:xfrm>
            <a:off x="5499735" y="689610"/>
            <a:ext cx="1676400" cy="521970"/>
          </a:xfrm>
          <a:prstGeom prst="rect">
            <a:avLst/>
          </a:prstGeom>
          <a:effectLst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 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小  结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33600" y="1662113"/>
            <a:ext cx="8408988" cy="2197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200000"/>
              </a:lnSpc>
            </a:pPr>
            <a:r>
              <a:rPr lang="en-US" altLang="zh-CN" sz="2400">
                <a:latin typeface="Arial" panose="020b0604020202020204" pitchFamily="34" charset="0"/>
              </a:rPr>
              <a:t>       </a:t>
            </a:r>
            <a:r>
              <a:rPr lang="zh-CN" altLang="en-US" sz="2400">
                <a:latin typeface="Arial" panose="020b0604020202020204" pitchFamily="34" charset="0"/>
              </a:rPr>
              <a:t>二次函数中特殊三角形类的问题往往先计算二次函数的特殊点，然后结合三角形的特征进行分类讨论，解答时可以暂时把函数图像搁置一边，在坐标系中进行图示．</a:t>
            </a:r>
          </a:p>
        </p:txBody>
      </p:sp>
    </p:spTree>
    <p:custDataLst>
      <p:tags r:id="rId4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61</Paragraphs>
  <Slides>20</Slides>
  <Notes>16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1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242</cp:revision>
  <dcterms:created xsi:type="dcterms:W3CDTF">2019-06-19T02:08:00Z</dcterms:created>
  <dcterms:modified xsi:type="dcterms:W3CDTF">2021-10-21T00:58:46Z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9AA7EA55E89148ADADB818735BBE1C0A</vt:lpwstr>
  </property>
  <property fmtid="{D5CDD505-2E9C-101B-9397-08002B2CF9AE}" pid="3" name="KSOProductBuildVer">
    <vt:lpwstr>2052-11.1.0.11365</vt:lpwstr>
  </property>
</Properties>
</file>