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138" r:id="rId1"/>
    <p:sldMasterId id="2147493175" r:id="rId2"/>
  </p:sldMasterIdLst>
  <p:notesMasterIdLst>
    <p:notesMasterId r:id="rId3"/>
  </p:notesMasterIdLst>
  <p:sldIdLst>
    <p:sldId id="4428" r:id="rId4"/>
    <p:sldId id="4433" r:id="rId5"/>
    <p:sldId id="4437" r:id="rId6"/>
    <p:sldId id="4440" r:id="rId7"/>
    <p:sldId id="4443" r:id="rId8"/>
    <p:sldId id="4446" r:id="rId9"/>
    <p:sldId id="4449" r:id="rId10"/>
    <p:sldId id="4452" r:id="rId11"/>
    <p:sldId id="4455" r:id="rId12"/>
    <p:sldId id="4458" r:id="rId13"/>
    <p:sldId id="4461" r:id="rId14"/>
    <p:sldId id="4464" r:id="rId15"/>
    <p:sldId id="4467" r:id="rId16"/>
    <p:sldId id="4470" r:id="rId17"/>
    <p:sldId id="4473" r:id="rId18"/>
    <p:sldId id="4476" r:id="rId19"/>
    <p:sldId id="4479" r:id="rId20"/>
    <p:sldId id="4482" r:id="rId21"/>
    <p:sldId id="4485" r:id="rId22"/>
    <p:sldId id="4488" r:id="rId23"/>
    <p:sldId id="4491" r:id="rId24"/>
    <p:sldId id="4494" r:id="rId25"/>
    <p:sldId id="4497" r:id="rId26"/>
    <p:sldId id="4500" r:id="rId27"/>
    <p:sldId id="4503" r:id="rId28"/>
    <p:sldId id="4506" r:id="rId29"/>
    <p:sldId id="4509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139" r:id="rId1"/>
    <p:sldLayoutId id="2147493140" r:id="rId2"/>
    <p:sldLayoutId id="2147493141" r:id="rId3"/>
    <p:sldLayoutId id="2147493142" r:id="rId4"/>
    <p:sldLayoutId id="2147493143" r:id="rId5"/>
    <p:sldLayoutId id="2147493144" r:id="rId6"/>
    <p:sldLayoutId id="2147493145" r:id="rId7"/>
    <p:sldLayoutId id="2147493146" r:id="rId8"/>
    <p:sldLayoutId id="2147493147" r:id="rId9"/>
    <p:sldLayoutId id="2147493148" r:id="rId10"/>
    <p:sldLayoutId id="214749314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3176" r:id="rId1"/>
    <p:sldLayoutId id="2147493177" r:id="rId2"/>
    <p:sldLayoutId id="2147493178" r:id="rId3"/>
    <p:sldLayoutId id="2147493179" r:id="rId4"/>
    <p:sldLayoutId id="2147493180" r:id="rId5"/>
    <p:sldLayoutId id="2147493181" r:id="rId6"/>
    <p:sldLayoutId id="2147493182" r:id="rId7"/>
    <p:sldLayoutId id="2147493183" r:id="rId8"/>
    <p:sldLayoutId id="2147493184" r:id="rId9"/>
    <p:sldLayoutId id="2147493185" r:id="rId10"/>
    <p:sldLayoutId id="214749318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tags" Target="../tags/tag318.xml"/><Relationship Id="rId22" Type="http://schemas.openxmlformats.org/officeDocument/2006/relationships/tags" Target="../tags/tag319.xml"/><Relationship Id="rId23" Type="http://schemas.openxmlformats.org/officeDocument/2006/relationships/tags" Target="../tags/tag320.xml"/><Relationship Id="rId24" Type="http://schemas.openxmlformats.org/officeDocument/2006/relationships/tags" Target="../tags/tag321.xml"/><Relationship Id="rId25" Type="http://schemas.openxmlformats.org/officeDocument/2006/relationships/tags" Target="../tags/tag322.xml"/><Relationship Id="rId26" Type="http://schemas.openxmlformats.org/officeDocument/2006/relationships/tags" Target="../tags/tag323.xml"/><Relationship Id="rId27" Type="http://schemas.openxmlformats.org/officeDocument/2006/relationships/tags" Target="../tags/tag324.xml"/><Relationship Id="rId28" Type="http://schemas.openxmlformats.org/officeDocument/2006/relationships/tags" Target="../tags/tag325.xml"/><Relationship Id="rId29" Type="http://schemas.openxmlformats.org/officeDocument/2006/relationships/tags" Target="../tags/tag326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多元文化体验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352550" y="2124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352550" y="286893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多元文化体验的意义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210685" y="2124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210685" y="2868930"/>
            <a:ext cx="187960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多元文化体验的途径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7171055" y="2124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7171055" y="2868930"/>
            <a:ext cx="1877695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如何引导小学生进行多元文化体验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2976245" y="421449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2976245" y="495935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多元文化体验的实践案例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5586730" y="4214495"/>
            <a:ext cx="162877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5586730" y="4959350"/>
            <a:ext cx="184023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多元文化体验的注意事项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多元文化体验的意义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培养跨文化交流能力</a:t>
            </a:r>
            <a:endParaRPr altLang="en-US" lang="zh-CN"/>
          </a:p>
        </p:txBody>
      </p:sp>
      <p:sp>
        <p:nvSpPr>
          <p:cNvPr id="10489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拓展国际视野和思维方式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促进国际合作与交流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增强文化敏感性和包容性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提高语言沟通能力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拓宽视野，增加知识储备</a:t>
            </a:r>
            <a:endParaRPr altLang="en-US" lang="zh-CN"/>
          </a:p>
        </p:txBody>
      </p:sp>
      <p:sp>
        <p:nvSpPr>
          <p:cNvPr id="10489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丰富人生经历，增加生活乐趣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了解不同文化背景，拓展认知范围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增强跨文化交流能力，提高个人综合素质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促进文化交流与融合，推动社会进步与发展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提高综合素质，增强竞争力</a:t>
            </a:r>
            <a:endParaRPr altLang="en-US" lang="zh-CN"/>
          </a:p>
        </p:txBody>
      </p:sp>
      <p:sp>
        <p:nvSpPr>
          <p:cNvPr id="10490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多元文化体验有助于培养跨文化沟通能力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多元文化体验可以拓宽视野，增强创新能力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多元文化体验有助于提高个人综合素质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多元文化体验有助于增强个人竞争力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多元文化体验的途径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参与国际交流活动</a:t>
            </a:r>
            <a:endParaRPr altLang="en-US" lang="zh-CN"/>
          </a:p>
        </p:txBody>
      </p:sp>
      <p:sp>
        <p:nvSpPr>
          <p:cNvPr id="10491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参加国际学术会议，了解不同国家和地区的学术动态和研究成果。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参加国际志愿服务，深入了解当地文化和社会，拓展国际视野。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参加国际旅游，体验不同国家和地区的自然风光和人文风情。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参加国际艺术节，欣赏不同国家和地区的艺术表演和文化展示。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阅读各类文化书籍</a:t>
            </a:r>
            <a:endParaRPr altLang="en-US" lang="zh-CN"/>
          </a:p>
        </p:txBody>
      </p:sp>
      <p:sp>
        <p:nvSpPr>
          <p:cNvPr id="10492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了解不同文化背景和价值观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开拓视野，增强跨文化交流能力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培养文化敏感性和包容心态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提高个人素养和知识储备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欣赏多元文化艺术作品</a:t>
            </a:r>
            <a:endParaRPr altLang="en-US" lang="zh-CN"/>
          </a:p>
        </p:txBody>
      </p:sp>
      <p:sp>
        <p:nvSpPr>
          <p:cNvPr id="10492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参观博物馆和艺术展览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欣赏不同民族的音乐和舞蹈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观看世界各地的电影和电视剧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阅读不同文化背景的文学作品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学习不同国家的传统手工艺</a:t>
            </a:r>
            <a:endParaRPr altLang="en-US" lang="zh-CN"/>
          </a:p>
        </p:txBody>
      </p:sp>
      <p:sp>
        <p:nvSpPr>
          <p:cNvPr id="10493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了解不同国家的文化和历史背景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学习传统手工艺的制作方法和技巧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参加手工艺培训班或工作坊，亲手制作手工艺品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参观博物馆和手工艺品展览，欣赏和学习不同国家的传统手工艺品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3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如何引导小学生进行多元文化体验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家庭引导：家长带领孩子了解不同文化背景</a:t>
            </a:r>
            <a:endParaRPr altLang="en-US" lang="zh-CN"/>
          </a:p>
        </p:txBody>
      </p:sp>
      <p:sp>
        <p:nvSpPr>
          <p:cNvPr id="10494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家长可以在家中为孩子提供不同文化背景的书籍、音乐、电影等艺术作品，让孩子了解不同文化的特点和价值观。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家长可以带孩子去不同文化背景的国家或地区旅游，让孩子亲身体验不同文化的魅力。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家长可以鼓励孩子参加学校或社区组织的多元文化活动，让孩子结交不同文化背景的朋友，了解他们的生活方式和习俗。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家长可以与孩子一起学习一门外语，让孩子了解不同语言的表达方式和文化内涵，提高跨文化交流的能力。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学校教育：学校开设多元文化课程和活动</a:t>
            </a:r>
            <a:endParaRPr altLang="en-US" lang="zh-CN"/>
          </a:p>
        </p:txBody>
      </p:sp>
      <p:sp>
        <p:nvSpPr>
          <p:cNvPr id="10494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培养多元文化意识：教育学生尊重和欣赏不同文化，培养他们的跨文化意识和国际视野。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加强多元文化教育师资培训：提高教师的跨文化教学能力和素养，为学校开展多元文化教育提供有力保障。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开设多元文化课程：提供不同国家和地区的文化知识，让学生了解世界各地的文化特色和价值观。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组织多元文化活动：举办文化节、文化交流、国际交流等活动，让学生亲身感受不同文化的魅力，提高跨文化交流能力。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社会参与：鼓励小学生参加各类文化体验活动</a:t>
            </a:r>
            <a:endParaRPr altLang="en-US" lang="zh-CN"/>
          </a:p>
        </p:txBody>
      </p:sp>
      <p:sp>
        <p:nvSpPr>
          <p:cNvPr id="10495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参加文化节庆活动，了解不同民族和地区的文化特色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参观博物馆、图书馆等文化场所，拓宽视野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参与社区文化活动，增强社会责任感和归属感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鼓励小学生参加各类文化体验活动，提高文化素养和综合素质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8333"/>
          </a:bodyPr>
          <a:p>
            <a:r>
              <a:rPr altLang="en-US" lang="zh-CN"/>
              <a:t>个人兴趣：培养小学生对多元文化的兴趣和好奇心</a:t>
            </a:r>
            <a:endParaRPr altLang="en-US" lang="zh-CN"/>
          </a:p>
        </p:txBody>
      </p:sp>
      <p:sp>
        <p:nvSpPr>
          <p:cNvPr id="10496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发现和引导学生的兴趣：了解学生对不同文化的兴趣点，针对性地提供相关资源和活动。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创造多元文化环境：在校园和家庭中营造包容和开放的文化氛围，让学生接触到不同文化元素。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利用多媒体资源：利用电影、音乐、书籍等多媒体资源，让学生了解不同文化的特点和魅力。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鼓励参与文化活动：引导学生参加文化节、艺术展等文化活动，亲身体验不同文化的魅力。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6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多元文化体验的实践案例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小学生参与国际交流活动的经历分享</a:t>
            </a:r>
            <a:endParaRPr altLang="en-US" lang="zh-CN"/>
          </a:p>
        </p:txBody>
      </p:sp>
      <p:sp>
        <p:nvSpPr>
          <p:cNvPr id="104971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活动名称：国际青少年文化交流周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活动时间：2022年7月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活动地点：英国伦敦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活动内容：小学生们与当地学生一起学习、交流，体验不同的文化习俗和传统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阅读各类文化书籍的心得体会</a:t>
            </a:r>
            <a:endParaRPr altLang="en-US" lang="zh-CN"/>
          </a:p>
        </p:txBody>
      </p:sp>
      <p:sp>
        <p:nvSpPr>
          <p:cNvPr id="1049776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78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80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82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84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6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8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90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92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阅读不同文化书籍，可以了解不同地域、民族的历史、风俗和文化特点，拓展自己的视野。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94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通过阅读不同文化背景的书籍，可以深入了解不同文化的价值观、思维方式和生活方式，有助于培养跨文化交流的能力。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96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阅读各类文化书籍，可以丰富自己的语言知识和表达能力，提高跨文化沟通的效率。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98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不同文化书籍的阅读，可以激发自己的创造力和想象力，有助于个人成长和职业发展。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欣赏多元文化艺术作品的感受与思考</a:t>
            </a:r>
            <a:endParaRPr altLang="en-US" lang="zh-CN"/>
          </a:p>
        </p:txBody>
      </p:sp>
      <p:sp>
        <p:nvSpPr>
          <p:cNvPr id="104983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感受多元文化的魅力，拓宽视野和认知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思考作品所反映的社会现象和文化内涵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结合个人经历和情感，深入理解作品的主题和意义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探索多元文化背景下艺术创作的可能性和未来发展方向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学习不同国家传统手工艺的收获与启示</a:t>
            </a:r>
            <a:endParaRPr altLang="en-US" lang="zh-CN"/>
          </a:p>
        </p:txBody>
      </p:sp>
      <p:sp>
        <p:nvSpPr>
          <p:cNvPr id="10498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了解不同文化背景和历史传统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培养动手能力和创造力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传承和弘扬传统手工艺文化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促进跨文化交流与合作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9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多元文化体验的注意事项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注意文化差异，尊重不同文化背景</a:t>
            </a:r>
            <a:endParaRPr altLang="en-US" lang="zh-CN"/>
          </a:p>
        </p:txBody>
      </p:sp>
      <p:sp>
        <p:nvSpPr>
          <p:cNvPr id="104998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保持开放和包容的心态，勇于尝试新事物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尊重当地人的生活方式和价值观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学习基本的沟通语言，便于交流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0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了解当地文化习俗，避免触犯禁忌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避免刻板印象，保持开放心态</a:t>
            </a:r>
            <a:endParaRPr altLang="en-US" lang="zh-CN"/>
          </a:p>
        </p:txBody>
      </p:sp>
      <p:sp>
        <p:nvSpPr>
          <p:cNvPr id="10500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尊重不同文化背景，避免以偏概全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接纳文化差异，促进文化交流与融合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避免过于主观评价，保持客观态度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积极了解不同文化，拓展自己的视野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注重安全，遵守相关规定和要求</a:t>
            </a:r>
            <a:endParaRPr altLang="en-US" lang="zh-CN"/>
          </a:p>
        </p:txBody>
      </p:sp>
      <p:sp>
        <p:nvSpPr>
          <p:cNvPr id="10501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在体验多元文化时，要了解当地的文化背景和风俗习惯，尊重当地人的信仰和价值观。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在参加文化活动时，要遵守当地的规定和要求，确保自身安全和他人安全。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在与当地人交流时，要注意语言和行为的分寸，避免引起不必要的误会和冲突。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在旅行过程中，要注意个人财物的安全，避免发生盗窃和诈骗等安全问题。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合理安排时间，保持适度参与</a:t>
            </a:r>
            <a:endParaRPr altLang="en-US" lang="zh-CN"/>
          </a:p>
        </p:txBody>
      </p:sp>
      <p:sp>
        <p:nvSpPr>
          <p:cNvPr id="10501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提前了解活动安排和时间表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根据个人兴趣和时间选择合适的活动参与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避免过度安排行程，留出足够休息时间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尊重当地文化和风俗习惯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26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5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5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5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5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5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5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27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2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3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0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3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45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2024-01-05T15:04:43Z</dcterms:created>
  <dcterms:modified xsi:type="dcterms:W3CDTF">2024-01-05T15:04:43Z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b30cce4817074ccf88d13e50c511cd8e_21</vt:lpwstr>
  </property>
</Properties>
</file>