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212" r:id="rId1"/>
    <p:sldMasterId id="2147492249" r:id="rId2"/>
  </p:sldMasterIdLst>
  <p:notesMasterIdLst>
    <p:notesMasterId r:id="rId3"/>
  </p:notesMasterIdLst>
  <p:sldIdLst>
    <p:sldId id="4076" r:id="rId4"/>
    <p:sldId id="4081" r:id="rId5"/>
    <p:sldId id="4085" r:id="rId6"/>
    <p:sldId id="4088" r:id="rId7"/>
    <p:sldId id="4091" r:id="rId8"/>
    <p:sldId id="4094" r:id="rId9"/>
    <p:sldId id="4097" r:id="rId10"/>
    <p:sldId id="4100" r:id="rId11"/>
    <p:sldId id="4103" r:id="rId12"/>
    <p:sldId id="4106" r:id="rId13"/>
    <p:sldId id="4109" r:id="rId14"/>
    <p:sldId id="4112" r:id="rId15"/>
    <p:sldId id="4115" r:id="rId16"/>
    <p:sldId id="4118" r:id="rId17"/>
    <p:sldId id="4121" r:id="rId18"/>
    <p:sldId id="4124" r:id="rId19"/>
    <p:sldId id="4127" r:id="rId20"/>
    <p:sldId id="4130" r:id="rId21"/>
    <p:sldId id="4133" r:id="rId22"/>
    <p:sldId id="4136" r:id="rId23"/>
    <p:sldId id="4139" r:id="rId24"/>
    <p:sldId id="4142" r:id="rId25"/>
    <p:sldId id="4145" r:id="rId26"/>
    <p:sldId id="4148" r:id="rId27"/>
    <p:sldId id="4151" r:id="rId28"/>
    <p:sldId id="4154" r:id="rId29"/>
    <p:sldId id="4157" r:id="rId30"/>
    <p:sldId id="4160"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213" r:id="rId1"/>
    <p:sldLayoutId id="2147492214" r:id="rId2"/>
    <p:sldLayoutId id="2147492215" r:id="rId3"/>
    <p:sldLayoutId id="2147492216" r:id="rId4"/>
    <p:sldLayoutId id="2147492217" r:id="rId5"/>
    <p:sldLayoutId id="2147492218" r:id="rId6"/>
    <p:sldLayoutId id="2147492219" r:id="rId7"/>
    <p:sldLayoutId id="2147492220" r:id="rId8"/>
    <p:sldLayoutId id="2147492221" r:id="rId9"/>
    <p:sldLayoutId id="2147492222" r:id="rId10"/>
    <p:sldLayoutId id="214749222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2250" r:id="rId1"/>
    <p:sldLayoutId id="2147492251" r:id="rId2"/>
    <p:sldLayoutId id="2147492252" r:id="rId3"/>
    <p:sldLayoutId id="2147492253" r:id="rId4"/>
    <p:sldLayoutId id="2147492254" r:id="rId5"/>
    <p:sldLayoutId id="2147492255" r:id="rId6"/>
    <p:sldLayoutId id="2147492256" r:id="rId7"/>
    <p:sldLayoutId id="2147492257" r:id="rId8"/>
    <p:sldLayoutId id="2147492258" r:id="rId9"/>
    <p:sldLayoutId id="2147492259" r:id="rId10"/>
    <p:sldLayoutId id="2147492260"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tags" Target="../tags/tag218.xml"/><Relationship Id="rId14" Type="http://schemas.openxmlformats.org/officeDocument/2006/relationships/tags" Target="../tags/tag219.xml"/><Relationship Id="rId15" Type="http://schemas.openxmlformats.org/officeDocument/2006/relationships/tags" Target="../tags/tag220.xml"/><Relationship Id="rId16" Type="http://schemas.openxmlformats.org/officeDocument/2006/relationships/tags" Target="../tags/tag221.xml"/><Relationship Id="rId17" Type="http://schemas.openxmlformats.org/officeDocument/2006/relationships/tags" Target="../tags/tag222.xml"/><Relationship Id="rId18" Type="http://schemas.openxmlformats.org/officeDocument/2006/relationships/tags" Target="../tags/tag223.xml"/><Relationship Id="rId19" Type="http://schemas.openxmlformats.org/officeDocument/2006/relationships/tags" Target="../tags/tag224.xml"/><Relationship Id="rId20" Type="http://schemas.openxmlformats.org/officeDocument/2006/relationships/tags" Target="../tags/tag22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2024年初中教育的社会实践与志愿服务机会</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初中教育社会实践的意义</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2024年初中教育社会实践项目</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志愿服务在初中教育中的作用</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63571"/>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初中学生参与社会实践与志愿服务的建议</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案例分享与启示</a:t>
            </a:r>
            <a:endParaRPr altLang="en-US" dirty="0" sz="17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初中教育社会实践的意义</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提升学生综合素质</a:t>
            </a:r>
            <a:endParaRPr altLang="en-US" lang="zh-CN"/>
          </a:p>
        </p:txBody>
      </p:sp>
      <p:sp>
        <p:nvSpPr>
          <p:cNvPr id="104896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7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7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促进学生个人兴趣和特长的发挥</a:t>
            </a:r>
            <a:endParaRPr altLang="en-US" dirty="0" sz="1200" lang="zh-CN" spc="150">
              <a:solidFill>
                <a:srgbClr val="FFFFFF"/>
              </a:solidFill>
              <a:latin typeface="+mn-ea"/>
              <a:sym typeface="+mn-ea"/>
            </a:endParaRPr>
          </a:p>
        </p:txBody>
      </p:sp>
      <p:sp>
        <p:nvSpPr>
          <p:cNvPr id="104897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提高学生的自我管理和组织能力</a:t>
            </a:r>
            <a:endParaRPr altLang="en-US" dirty="0" sz="1200" lang="zh-CN" spc="150">
              <a:solidFill>
                <a:schemeClr val="tx1">
                  <a:lumMod val="65000"/>
                  <a:lumOff val="35000"/>
                </a:schemeClr>
              </a:solidFill>
              <a:latin typeface="+mn-ea"/>
              <a:sym typeface="+mn-ea"/>
            </a:endParaRPr>
          </a:p>
        </p:txBody>
      </p:sp>
      <p:sp>
        <p:nvSpPr>
          <p:cNvPr id="104898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培养学生的团队协作和沟通能力</a:t>
            </a:r>
            <a:endParaRPr altLang="en-US" dirty="0" sz="1200" lang="zh-CN" spc="150">
              <a:solidFill>
                <a:srgbClr val="FFFFFF"/>
              </a:solidFill>
              <a:latin typeface="+mn-ea"/>
              <a:sym typeface="+mn-ea"/>
            </a:endParaRPr>
          </a:p>
        </p:txBody>
      </p:sp>
      <p:sp>
        <p:nvSpPr>
          <p:cNvPr id="104899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增强学生的社会责任感和公民意识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8" name="标题 1"/>
          <p:cNvSpPr>
            <a:spLocks noGrp="1"/>
          </p:cNvSpPr>
          <p:nvPr>
            <p:ph type="title" idx="3"/>
          </p:nvPr>
        </p:nvSpPr>
        <p:spPr/>
        <p:txBody>
          <a:bodyPr/>
          <a:p>
            <a:r>
              <a:rPr altLang="en-US" lang="zh-CN"/>
              <a:t>培养社会责任感</a:t>
            </a:r>
            <a:endParaRPr altLang="en-US" lang="zh-CN"/>
          </a:p>
        </p:txBody>
      </p:sp>
      <p:sp>
        <p:nvSpPr>
          <p:cNvPr id="104903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社会实践可以培养学生的团队协作精神，让他们学会与人合作、沟通和协调，从而更好地适应社会生活。</a:t>
            </a:r>
            <a:endParaRPr altLang="zh-CN" dirty="0" lang="en-US">
              <a:solidFill>
                <a:schemeClr val="dk1">
                  <a:lumMod val="80000"/>
                  <a:lumOff val="20000"/>
                </a:schemeClr>
              </a:solidFill>
              <a:latin typeface="+mn-ea"/>
              <a:sym typeface="+mn-ea"/>
            </a:endParaRPr>
          </a:p>
        </p:txBody>
      </p:sp>
      <p:sp>
        <p:nvSpPr>
          <p:cNvPr id="104903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初中教育社会实践的意义之一是培养学生的社会责任感，让他们了解社会的需求和问题，从而积极参与社会公益事业。</a:t>
            </a:r>
            <a:endParaRPr altLang="en-US" dirty="0" lang="zh-CN">
              <a:solidFill>
                <a:schemeClr val="dk1">
                  <a:lumMod val="80000"/>
                  <a:lumOff val="20000"/>
                </a:schemeClr>
              </a:solidFill>
              <a:latin typeface="+mn-ea"/>
              <a:sym typeface="+mn-ea"/>
            </a:endParaRPr>
          </a:p>
        </p:txBody>
      </p:sp>
      <p:sp>
        <p:nvSpPr>
          <p:cNvPr id="104904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通过参与社会实践，学生可以深入了解社会现实，增强对社会的认识和了解，从而更好地履行自己的社会责任。</a:t>
            </a:r>
            <a:endParaRPr altLang="en-US" dirty="0" lang="zh-CN">
              <a:solidFill>
                <a:schemeClr val="dk1">
                  <a:lumMod val="80000"/>
                  <a:lumOff val="20000"/>
                </a:schemeClr>
              </a:solidFill>
              <a:latin typeface="+mn-ea"/>
              <a:sym typeface="+mn-ea"/>
            </a:endParaRPr>
          </a:p>
        </p:txBody>
      </p:sp>
      <p:sp>
        <p:nvSpPr>
          <p:cNvPr id="104905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初中教育社会实践可以让学生更好地了解自己的兴趣和特长，从而更好地规划自己的人生方向，为社会做出更大的贡献。</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4" name="标题 1"/>
          <p:cNvSpPr>
            <a:spLocks noGrp="1"/>
          </p:cNvSpPr>
          <p:nvPr>
            <p:ph type="title" idx="3"/>
          </p:nvPr>
        </p:nvSpPr>
        <p:spPr/>
        <p:txBody>
          <a:bodyPr/>
          <a:p>
            <a:r>
              <a:rPr altLang="en-US" lang="zh-CN"/>
              <a:t>增强团队协作能力</a:t>
            </a:r>
            <a:endParaRPr altLang="en-US" lang="zh-CN"/>
          </a:p>
        </p:txBody>
      </p:sp>
      <p:sp>
        <p:nvSpPr>
          <p:cNvPr id="104909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初中教育社会实践为学生提供了一个团队合作的机会，让他们在实践中学习如何与他人协作，共同完成任务。</a:t>
            </a:r>
            <a:endParaRPr altLang="en-US" dirty="0" sz="1200" lang="zh-CN" spc="150">
              <a:solidFill>
                <a:schemeClr val="tx1">
                  <a:lumMod val="65000"/>
                  <a:lumOff val="35000"/>
                </a:schemeClr>
              </a:solidFill>
              <a:latin typeface="+mn-ea"/>
              <a:sym typeface="+mn-ea"/>
            </a:endParaRPr>
          </a:p>
        </p:txBody>
      </p:sp>
      <p:sp>
        <p:nvSpPr>
          <p:cNvPr id="104909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通过社会实践，学生可以更好地理解团队协作的重要性，培养自己的沟通能力和领导力。</a:t>
            </a:r>
            <a:endParaRPr altLang="en-US" dirty="0" sz="1200" lang="zh-CN" spc="150">
              <a:solidFill>
                <a:schemeClr val="tx1">
                  <a:lumMod val="65000"/>
                  <a:lumOff val="35000"/>
                </a:schemeClr>
              </a:solidFill>
              <a:latin typeface="+mn-ea"/>
              <a:sym typeface="+mn-ea"/>
            </a:endParaRPr>
          </a:p>
        </p:txBody>
      </p:sp>
      <p:sp>
        <p:nvSpPr>
          <p:cNvPr id="104910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在实践中，学生需要学会分工合作，合理分配任务，提高团队协作的效率。</a:t>
            </a:r>
            <a:endParaRPr altLang="en-US" dirty="0" sz="1200" lang="zh-CN" spc="150">
              <a:solidFill>
                <a:schemeClr val="tx1">
                  <a:lumMod val="65000"/>
                  <a:lumOff val="35000"/>
                </a:schemeClr>
              </a:solidFill>
              <a:latin typeface="+mn-ea"/>
              <a:sym typeface="+mn-ea"/>
            </a:endParaRPr>
          </a:p>
        </p:txBody>
      </p:sp>
      <p:sp>
        <p:nvSpPr>
          <p:cNvPr id="104910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初中教育社会实践可以增强学生的集体荣誉感，让他们更加珍惜团队成果，培养团队合作精神。</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6" name="标题 1"/>
          <p:cNvSpPr>
            <a:spLocks noGrp="1"/>
          </p:cNvSpPr>
          <p:nvPr>
            <p:ph type="title" idx="3"/>
          </p:nvPr>
        </p:nvSpPr>
        <p:spPr/>
        <p:txBody>
          <a:bodyPr/>
          <a:p>
            <a:r>
              <a:rPr altLang="en-US" lang="zh-CN"/>
              <a:t>促进理论与实践结合</a:t>
            </a:r>
            <a:endParaRPr altLang="en-US" lang="zh-CN"/>
          </a:p>
        </p:txBody>
      </p:sp>
      <p:sp>
        <p:nvSpPr>
          <p:cNvPr id="104913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初中教育社会实践的意义：有助于学生将理论知识应用于实际生活中，提高解决问题的能力。</a:t>
            </a:r>
            <a:endParaRPr altLang="en-US" dirty="0" sz="1200" lang="zh-CN" spc="150">
              <a:solidFill>
                <a:schemeClr val="tx1">
                  <a:lumMod val="65000"/>
                  <a:lumOff val="35000"/>
                </a:schemeClr>
              </a:solidFill>
              <a:latin typeface="+mn-ea"/>
              <a:sym typeface="+mn-ea"/>
            </a:endParaRPr>
          </a:p>
        </p:txBody>
      </p:sp>
      <p:sp>
        <p:nvSpPr>
          <p:cNvPr id="104914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初中教育社会实践的意义：通过实践经验，学生可以更好地理解课本知识，加深对学科内容的认识。</a:t>
            </a:r>
            <a:endParaRPr altLang="en-US" dirty="0" sz="1200" lang="zh-CN" spc="150">
              <a:solidFill>
                <a:schemeClr val="tx1">
                  <a:lumMod val="65000"/>
                  <a:lumOff val="35000"/>
                </a:schemeClr>
              </a:solidFill>
              <a:latin typeface="+mn-ea"/>
              <a:sym typeface="+mn-ea"/>
            </a:endParaRPr>
          </a:p>
        </p:txBody>
      </p:sp>
      <p:sp>
        <p:nvSpPr>
          <p:cNvPr id="104914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初中教育社会实践的意义：有助于培养学生的团队协作能力和沟通能力，增强社会适应能力。</a:t>
            </a:r>
            <a:endParaRPr altLang="en-US" dirty="0" sz="1200" lang="zh-CN" spc="150">
              <a:solidFill>
                <a:schemeClr val="tx1">
                  <a:lumMod val="65000"/>
                  <a:lumOff val="35000"/>
                </a:schemeClr>
              </a:solidFill>
              <a:latin typeface="+mn-ea"/>
              <a:sym typeface="+mn-ea"/>
            </a:endParaRPr>
          </a:p>
        </p:txBody>
      </p:sp>
      <p:sp>
        <p:nvSpPr>
          <p:cNvPr id="104914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初中教育社会实践的意义：通过志愿服务等形式，培养学生的社会责任感和公民意识，促进个人成长和发展。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8" name="标题 1"/>
          <p:cNvSpPr>
            <a:spLocks noGrp="1"/>
          </p:cNvSpPr>
          <p:nvPr>
            <p:ph type="title" idx="4"/>
            <p:custDataLst>
              <p:tags r:id="rId1"/>
            </p:custDataLst>
          </p:nvPr>
        </p:nvSpPr>
        <p:spPr/>
        <p:txBody>
          <a:bodyPr>
            <a:normAutofit fontScale="90000"/>
          </a:bodyPr>
          <a:p>
            <a:r>
              <a:rPr altLang="en-US" lang="zh-CN"/>
              <a:t>2024年初中教育社会实践项目</a:t>
            </a:r>
            <a:endParaRPr altLang="en-US" lang="zh-CN"/>
          </a:p>
        </p:txBody>
      </p:sp>
      <p:sp>
        <p:nvSpPr>
          <p:cNvPr id="104918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82"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4" name="标题 1"/>
          <p:cNvSpPr>
            <a:spLocks noGrp="1"/>
          </p:cNvSpPr>
          <p:nvPr>
            <p:ph type="title" idx="3"/>
          </p:nvPr>
        </p:nvSpPr>
        <p:spPr/>
        <p:txBody>
          <a:bodyPr/>
          <a:p>
            <a:r>
              <a:rPr altLang="en-US" lang="zh-CN"/>
              <a:t>项目背景与目标</a:t>
            </a:r>
            <a:endParaRPr altLang="en-US" lang="zh-CN"/>
          </a:p>
        </p:txBody>
      </p:sp>
      <p:sp>
        <p:nvSpPr>
          <p:cNvPr id="1049226" name="任意多边形 20"/>
          <p:cNvSpPr/>
          <p:nvPr>
            <p:custDataLst>
              <p:tags r:id="rId1"/>
            </p:custDataLst>
          </p:nvPr>
        </p:nvSpPr>
        <p:spPr>
          <a:xfrm rot="2700000">
            <a:off x="4209652" y="148974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8" name="文本框 24"/>
          <p:cNvSpPr txBox="1"/>
          <p:nvPr>
            <p:custDataLst>
              <p:tags r:id="rId2"/>
            </p:custDataLst>
          </p:nvPr>
        </p:nvSpPr>
        <p:spPr bwMode="auto">
          <a:xfrm>
            <a:off x="3855792" y="3219300"/>
            <a:ext cx="1986804" cy="3030279"/>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背景：随着社会的发展，越来越多的初中生开始关注社会实践与志愿服务，这有助于培养他们的社会责任感和团队协作能力。</a:t>
            </a:r>
            <a:endParaRPr altLang="en-US" dirty="0" sz="2000" lang="zh-CN" spc="150">
              <a:solidFill>
                <a:schemeClr val="tx1">
                  <a:lumMod val="75000"/>
                  <a:lumOff val="25000"/>
                </a:schemeClr>
              </a:solidFill>
              <a:latin typeface="+mn-ea"/>
              <a:sym typeface="+mn-ea"/>
            </a:endParaRPr>
          </a:p>
        </p:txBody>
      </p:sp>
      <p:sp>
        <p:nvSpPr>
          <p:cNvPr id="1049230" name="矩形 42"/>
          <p:cNvSpPr/>
          <p:nvPr>
            <p:custDataLst>
              <p:tags r:id="rId3"/>
            </p:custDataLst>
          </p:nvPr>
        </p:nvSpPr>
        <p:spPr>
          <a:xfrm>
            <a:off x="3987431" y="2843282"/>
            <a:ext cx="1723347" cy="12203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2" name="任意多边形 18"/>
          <p:cNvSpPr/>
          <p:nvPr>
            <p:custDataLst>
              <p:tags r:id="rId4"/>
            </p:custDataLst>
          </p:nvPr>
        </p:nvSpPr>
        <p:spPr>
          <a:xfrm rot="5400000">
            <a:off x="6699060" y="148974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27"/>
          <p:cNvSpPr txBox="1"/>
          <p:nvPr>
            <p:custDataLst>
              <p:tags r:id="rId5"/>
            </p:custDataLst>
          </p:nvPr>
        </p:nvSpPr>
        <p:spPr bwMode="auto">
          <a:xfrm>
            <a:off x="6343896" y="3219300"/>
            <a:ext cx="1986804" cy="3030279"/>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目标：通过2024年初中教育社会实践项目，让学生们了解社会现状，提高自身综合素质，增强社会责任感和团队协作能力。</a:t>
            </a:r>
            <a:endParaRPr altLang="en-US" dirty="0" sz="2000" lang="zh-CN" spc="150">
              <a:solidFill>
                <a:schemeClr val="tx1">
                  <a:lumMod val="75000"/>
                  <a:lumOff val="25000"/>
                </a:schemeClr>
              </a:solidFill>
              <a:latin typeface="+mn-ea"/>
              <a:sym typeface="+mn-ea"/>
            </a:endParaRPr>
          </a:p>
        </p:txBody>
      </p:sp>
      <p:sp>
        <p:nvSpPr>
          <p:cNvPr id="1049236" name="矩形 43"/>
          <p:cNvSpPr/>
          <p:nvPr>
            <p:custDataLst>
              <p:tags r:id="rId6"/>
            </p:custDataLst>
          </p:nvPr>
        </p:nvSpPr>
        <p:spPr>
          <a:xfrm>
            <a:off x="6475535" y="2843282"/>
            <a:ext cx="1723347" cy="12203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0" name="标题 1"/>
          <p:cNvSpPr>
            <a:spLocks noGrp="1"/>
          </p:cNvSpPr>
          <p:nvPr>
            <p:ph type="title" idx="3"/>
          </p:nvPr>
        </p:nvSpPr>
        <p:spPr/>
        <p:txBody>
          <a:bodyPr/>
          <a:p>
            <a:r>
              <a:rPr altLang="en-US" lang="zh-CN"/>
              <a:t>项目内容与安排</a:t>
            </a:r>
            <a:endParaRPr altLang="en-US" lang="zh-CN"/>
          </a:p>
        </p:txBody>
      </p:sp>
      <p:sp>
        <p:nvSpPr>
          <p:cNvPr id="104927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项目背景：介绍2024年初中教育社会实践项目的背景和意义</a:t>
            </a:r>
            <a:endParaRPr altLang="en-US" dirty="0" sz="2000" lang="zh-CN" spc="150">
              <a:solidFill>
                <a:schemeClr val="tx1">
                  <a:lumMod val="75000"/>
                  <a:lumOff val="25000"/>
                </a:schemeClr>
              </a:solidFill>
              <a:latin typeface="+mn-ea"/>
              <a:sym typeface="+mn-ea"/>
            </a:endParaRPr>
          </a:p>
        </p:txBody>
      </p:sp>
      <p:sp>
        <p:nvSpPr>
          <p:cNvPr id="104927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实践内容：详细说明项目的具体内容和实践任务，包括活动主题、目标、实施方式等</a:t>
            </a:r>
            <a:endParaRPr altLang="en-US" dirty="0" sz="2000" lang="zh-CN" spc="150">
              <a:solidFill>
                <a:schemeClr val="tx1">
                  <a:lumMod val="75000"/>
                  <a:lumOff val="25000"/>
                </a:schemeClr>
              </a:solidFill>
              <a:latin typeface="+mn-ea"/>
              <a:sym typeface="+mn-ea"/>
            </a:endParaRPr>
          </a:p>
        </p:txBody>
      </p:sp>
      <p:sp>
        <p:nvSpPr>
          <p:cNvPr id="104928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时间安排：明确项目的时间节点和具体安排，包括活动起止时间、阶段性任务等</a:t>
            </a:r>
            <a:endParaRPr altLang="en-US" dirty="0" sz="2000" lang="zh-CN" spc="150">
              <a:solidFill>
                <a:schemeClr val="tx1">
                  <a:lumMod val="75000"/>
                  <a:lumOff val="25000"/>
                </a:schemeClr>
              </a:solidFill>
              <a:latin typeface="+mn-ea"/>
              <a:sym typeface="+mn-ea"/>
            </a:endParaRPr>
          </a:p>
        </p:txBody>
      </p:sp>
      <p:sp>
        <p:nvSpPr>
          <p:cNvPr id="104928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资源保障：介绍项目所需资源和保障措施，如人员、场地、物资等</a:t>
            </a:r>
            <a:endParaRPr altLang="en-US" dirty="0" sz="2000" lang="zh-CN" spc="150">
              <a:solidFill>
                <a:schemeClr val="tx1">
                  <a:lumMod val="75000"/>
                  <a:lumOff val="25000"/>
                </a:schemeClr>
              </a:solidFill>
              <a:latin typeface="+mn-ea"/>
              <a:sym typeface="+mn-ea"/>
            </a:endParaRPr>
          </a:p>
        </p:txBody>
      </p:sp>
      <p:sp>
        <p:nvSpPr>
          <p:cNvPr id="104929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8" name="标题 1"/>
          <p:cNvSpPr>
            <a:spLocks noGrp="1"/>
          </p:cNvSpPr>
          <p:nvPr>
            <p:ph type="title" idx="3"/>
          </p:nvPr>
        </p:nvSpPr>
        <p:spPr/>
        <p:txBody>
          <a:bodyPr/>
          <a:p>
            <a:r>
              <a:rPr altLang="en-US" lang="zh-CN"/>
              <a:t>项目实施步骤</a:t>
            </a:r>
            <a:endParaRPr altLang="en-US" lang="zh-CN"/>
          </a:p>
        </p:txBody>
      </p:sp>
      <p:sp>
        <p:nvSpPr>
          <p:cNvPr id="1049330"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2"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4"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6"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8"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0"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2"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4"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6"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8"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0"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总结实践成果和经验</a:t>
            </a:r>
            <a:endParaRPr altLang="en-US" dirty="0" sz="2000" lang="zh-CN">
              <a:latin typeface="+mn-ea"/>
              <a:ea typeface="+mn-ea"/>
            </a:endParaRPr>
          </a:p>
        </p:txBody>
      </p:sp>
      <p:sp>
        <p:nvSpPr>
          <p:cNvPr id="1049352"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组织实践团队和志愿者</a:t>
            </a:r>
            <a:endParaRPr altLang="en-US" dirty="0" sz="2000" lang="zh-CN">
              <a:latin typeface="+mn-ea"/>
              <a:ea typeface="+mn-ea"/>
            </a:endParaRPr>
          </a:p>
        </p:txBody>
      </p:sp>
      <p:sp>
        <p:nvSpPr>
          <p:cNvPr id="1049354"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开展实践活动和志愿服务</a:t>
            </a:r>
            <a:endParaRPr altLang="en-US" dirty="0" sz="2000" lang="zh-CN">
              <a:latin typeface="+mn-ea"/>
              <a:ea typeface="+mn-ea"/>
            </a:endParaRPr>
          </a:p>
        </p:txBody>
      </p:sp>
      <p:sp>
        <p:nvSpPr>
          <p:cNvPr id="1049356"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确定实践主题和目标</a:t>
            </a:r>
            <a:endParaRPr altLang="en-US" dirty="0" sz="2000" lang="zh-CN">
              <a:latin typeface="+mn-ea"/>
              <a:ea typeface="+mn-ea"/>
            </a:endParaRPr>
          </a:p>
        </p:txBody>
      </p:sp>
      <p:sp>
        <p:nvSpPr>
          <p:cNvPr id="1049358"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制定实践计划和方案</a:t>
            </a:r>
            <a:endParaRPr altLang="en-US" dirty="0" sz="20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2" name="标题 1"/>
          <p:cNvSpPr>
            <a:spLocks noGrp="1"/>
          </p:cNvSpPr>
          <p:nvPr>
            <p:ph type="title" idx="3"/>
          </p:nvPr>
        </p:nvSpPr>
        <p:spPr/>
        <p:txBody>
          <a:bodyPr/>
          <a:p>
            <a:r>
              <a:rPr altLang="en-US" lang="zh-CN"/>
              <a:t>项目预期成果</a:t>
            </a:r>
            <a:endParaRPr altLang="en-US" lang="zh-CN"/>
          </a:p>
        </p:txBody>
      </p:sp>
      <p:sp>
        <p:nvSpPr>
          <p:cNvPr id="104939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提升学生的社会责任感和公民意识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增强学生的自我管理和组织协调能力</a:t>
            </a:r>
            <a:endParaRPr dirty="0" sz="2000" err="1">
              <a:solidFill>
                <a:schemeClr val="tx1">
                  <a:lumMod val="75000"/>
                  <a:lumOff val="25000"/>
                </a:schemeClr>
              </a:solidFill>
              <a:latin typeface="+mn-ea"/>
              <a:ea typeface="+mn-ea"/>
              <a:cs typeface="+mn-ea"/>
              <a:sym typeface="+mn-lt"/>
            </a:endParaRPr>
          </a:p>
        </p:txBody>
      </p:sp>
      <p:sp>
        <p:nvSpPr>
          <p:cNvPr id="104941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2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提高学生的创新思维和实践能力</a:t>
            </a:r>
            <a:endParaRPr dirty="0" sz="2000" err="1">
              <a:solidFill>
                <a:schemeClr val="tx1">
                  <a:lumMod val="75000"/>
                  <a:lumOff val="25000"/>
                </a:schemeClr>
              </a:solidFill>
              <a:latin typeface="+mn-ea"/>
              <a:ea typeface="+mn-ea"/>
              <a:cs typeface="+mn-ea"/>
              <a:sym typeface="+mn-lt"/>
            </a:endParaRPr>
          </a:p>
        </p:txBody>
      </p:sp>
      <p:sp>
        <p:nvSpPr>
          <p:cNvPr id="10494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培养学生的团队协作和沟通能力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6" name="标题 1"/>
          <p:cNvSpPr>
            <a:spLocks noGrp="1"/>
          </p:cNvSpPr>
          <p:nvPr>
            <p:ph type="title" idx="4"/>
            <p:custDataLst>
              <p:tags r:id="rId1"/>
            </p:custDataLst>
          </p:nvPr>
        </p:nvSpPr>
        <p:spPr/>
        <p:txBody>
          <a:bodyPr>
            <a:normAutofit fontScale="90000"/>
          </a:bodyPr>
          <a:p>
            <a:r>
              <a:rPr altLang="en-US" lang="zh-CN"/>
              <a:t>志愿服务在初中教育中的作用</a:t>
            </a:r>
            <a:endParaRPr altLang="en-US" lang="zh-CN"/>
          </a:p>
        </p:txBody>
      </p:sp>
      <p:sp>
        <p:nvSpPr>
          <p:cNvPr id="104946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7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2" name="标题 1"/>
          <p:cNvSpPr>
            <a:spLocks noGrp="1"/>
          </p:cNvSpPr>
          <p:nvPr>
            <p:ph type="title" idx="3"/>
          </p:nvPr>
        </p:nvSpPr>
        <p:spPr/>
        <p:txBody>
          <a:bodyPr/>
          <a:p>
            <a:r>
              <a:rPr altLang="en-US" lang="zh-CN"/>
              <a:t>志愿服务在初中教育中的定位</a:t>
            </a:r>
            <a:endParaRPr altLang="en-US" lang="zh-CN"/>
          </a:p>
        </p:txBody>
      </p:sp>
      <p:sp>
        <p:nvSpPr>
          <p:cNvPr id="104951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培养学生社会责任感和公民意识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提升学生综合素质和能力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2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促进学校与社区的互动与合作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3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为社会公益事业发展做出贡献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0" name="标题 1"/>
          <p:cNvSpPr>
            <a:spLocks noGrp="1"/>
          </p:cNvSpPr>
          <p:nvPr>
            <p:ph type="title" idx="3"/>
          </p:nvPr>
        </p:nvSpPr>
        <p:spPr/>
        <p:txBody>
          <a:bodyPr/>
          <a:p>
            <a:r>
              <a:rPr altLang="en-US" lang="zh-CN"/>
              <a:t>志愿服务对初中学生的影响</a:t>
            </a:r>
            <a:endParaRPr altLang="en-US" lang="zh-CN"/>
          </a:p>
        </p:txBody>
      </p:sp>
      <p:sp>
        <p:nvSpPr>
          <p:cNvPr id="104957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培养社会责任感：通过参与志愿服务，初中学生能够更好地了解社会，增强社会责任感。</a:t>
            </a:r>
            <a:endParaRPr altLang="en-US" dirty="0" sz="1200" lang="zh-CN" spc="150">
              <a:solidFill>
                <a:schemeClr val="tx1">
                  <a:lumMod val="85000"/>
                  <a:lumOff val="15000"/>
                </a:schemeClr>
              </a:solidFill>
              <a:latin typeface="+mn-ea"/>
              <a:sym typeface="+mn-ea"/>
            </a:endParaRPr>
          </a:p>
        </p:txBody>
      </p:sp>
      <p:sp>
        <p:nvSpPr>
          <p:cNvPr id="104957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提升个人品质：志愿服务有助于培养学生的团队合作、沟通协调能力，提升个人品质。</a:t>
            </a:r>
            <a:endParaRPr altLang="en-US" dirty="0" sz="1200" lang="zh-CN" spc="150">
              <a:solidFill>
                <a:schemeClr val="tx1">
                  <a:lumMod val="85000"/>
                  <a:lumOff val="15000"/>
                </a:schemeClr>
              </a:solidFill>
              <a:latin typeface="+mn-ea"/>
              <a:sym typeface="+mn-ea"/>
            </a:endParaRPr>
          </a:p>
        </p:txBody>
      </p:sp>
      <p:sp>
        <p:nvSpPr>
          <p:cNvPr id="104958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增强自信心：通过志愿服务，学生能够获得成就感和自信心，提高自我价值感。</a:t>
            </a:r>
            <a:endParaRPr altLang="en-US" dirty="0" sz="1200" lang="zh-CN" spc="150">
              <a:solidFill>
                <a:schemeClr val="tx1">
                  <a:lumMod val="85000"/>
                  <a:lumOff val="15000"/>
                </a:schemeClr>
              </a:solidFill>
              <a:latin typeface="+mn-ea"/>
              <a:sym typeface="+mn-ea"/>
            </a:endParaRPr>
          </a:p>
        </p:txBody>
      </p:sp>
      <p:sp>
        <p:nvSpPr>
          <p:cNvPr id="104958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拓展人际关系：参与志愿服务可以让学生结交更多的朋友，拓展人际关系，增强社交能力。</a:t>
            </a:r>
            <a:endParaRPr altLang="en-US" dirty="0" sz="1200" lang="zh-CN" spc="150">
              <a:solidFill>
                <a:schemeClr val="tx1">
                  <a:lumMod val="85000"/>
                  <a:lumOff val="15000"/>
                </a:schemeClr>
              </a:solidFill>
              <a:latin typeface="+mn-ea"/>
              <a:sym typeface="+mn-ea"/>
            </a:endParaRPr>
          </a:p>
        </p:txBody>
      </p:sp>
      <p:sp>
        <p:nvSpPr>
          <p:cNvPr id="104959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8" name="标题 1"/>
          <p:cNvSpPr>
            <a:spLocks noGrp="1"/>
          </p:cNvSpPr>
          <p:nvPr>
            <p:ph type="title" idx="3"/>
          </p:nvPr>
        </p:nvSpPr>
        <p:spPr/>
        <p:txBody>
          <a:bodyPr/>
          <a:p>
            <a:r>
              <a:rPr altLang="en-US" lang="zh-CN"/>
              <a:t>志愿服务在初中教育中的实施方式</a:t>
            </a:r>
            <a:endParaRPr altLang="en-US" lang="zh-CN"/>
          </a:p>
        </p:txBody>
      </p:sp>
      <p:sp>
        <p:nvSpPr>
          <p:cNvPr id="1049630" name="Freeform 21"/>
          <p:cNvSpPr>
            <a:spLocks noChangeArrowheads="1"/>
          </p:cNvSpPr>
          <p:nvPr>
            <p:custDataLst>
              <p:tags r:id="rId1"/>
            </p:custDataLst>
          </p:nvPr>
        </p:nvSpPr>
        <p:spPr bwMode="auto">
          <a:xfrm>
            <a:off x="608400" y="1894045"/>
            <a:ext cx="2149867" cy="1823393"/>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32" name="Freeform 22"/>
          <p:cNvSpPr>
            <a:spLocks noChangeArrowheads="1"/>
          </p:cNvSpPr>
          <p:nvPr>
            <p:custDataLst>
              <p:tags r:id="rId2"/>
            </p:custDataLst>
          </p:nvPr>
        </p:nvSpPr>
        <p:spPr bwMode="auto">
          <a:xfrm>
            <a:off x="608400" y="2978074"/>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34" name="Freeform 26"/>
          <p:cNvSpPr>
            <a:spLocks noChangeArrowheads="1"/>
          </p:cNvSpPr>
          <p:nvPr>
            <p:custDataLst>
              <p:tags r:id="rId3"/>
            </p:custDataLst>
          </p:nvPr>
        </p:nvSpPr>
        <p:spPr bwMode="auto">
          <a:xfrm>
            <a:off x="608400" y="2980614"/>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36" name="Freeform 22"/>
          <p:cNvSpPr>
            <a:spLocks noChangeArrowheads="1"/>
          </p:cNvSpPr>
          <p:nvPr>
            <p:custDataLst>
              <p:tags r:id="rId4"/>
            </p:custDataLst>
          </p:nvPr>
        </p:nvSpPr>
        <p:spPr bwMode="auto">
          <a:xfrm>
            <a:off x="608400" y="4067183"/>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38" name="Freeform 27"/>
          <p:cNvSpPr>
            <a:spLocks noChangeArrowheads="1"/>
          </p:cNvSpPr>
          <p:nvPr>
            <p:custDataLst>
              <p:tags r:id="rId5"/>
            </p:custDataLst>
          </p:nvPr>
        </p:nvSpPr>
        <p:spPr bwMode="auto">
          <a:xfrm>
            <a:off x="608400" y="5155656"/>
            <a:ext cx="2149867" cy="739216"/>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40" name="Freeform 26"/>
          <p:cNvSpPr>
            <a:spLocks noChangeArrowheads="1"/>
          </p:cNvSpPr>
          <p:nvPr>
            <p:custDataLst>
              <p:tags r:id="rId6"/>
            </p:custDataLst>
          </p:nvPr>
        </p:nvSpPr>
        <p:spPr bwMode="auto">
          <a:xfrm>
            <a:off x="608400" y="4069723"/>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42" name="正文"/>
          <p:cNvSpPr txBox="1"/>
          <p:nvPr>
            <p:custDataLst>
              <p:tags r:id="rId7"/>
            </p:custDataLst>
          </p:nvPr>
        </p:nvSpPr>
        <p:spPr>
          <a:xfrm>
            <a:off x="2836787" y="1805773"/>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组织志愿服务活动：学校可以组织各种志愿服务活动，如社区服务、环保活动、关爱弱势群体等，让学生参与到实际的服务中，培养其社会责任感和奉献精神。</a:t>
            </a:r>
            <a:endParaRPr altLang="en-US" sz="1600" lang="zh-CN" spc="150">
              <a:solidFill>
                <a:schemeClr val="tx1">
                  <a:lumMod val="65000"/>
                  <a:lumOff val="35000"/>
                </a:schemeClr>
              </a:solidFill>
              <a:latin typeface="+mn-ea"/>
            </a:endParaRPr>
          </a:p>
        </p:txBody>
      </p:sp>
      <p:sp>
        <p:nvSpPr>
          <p:cNvPr id="1049644" name="正文"/>
          <p:cNvSpPr txBox="1"/>
          <p:nvPr>
            <p:custDataLst>
              <p:tags r:id="rId8"/>
            </p:custDataLst>
          </p:nvPr>
        </p:nvSpPr>
        <p:spPr>
          <a:xfrm>
            <a:off x="2836787" y="2902503"/>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建立志愿服务基地：学校可以与社区、企事业单位等建立长期稳定的合作关系，建立志愿服务基地，为学生提供稳定的志愿服务机会。</a:t>
            </a:r>
            <a:endParaRPr altLang="en-US" sz="1600" lang="zh-CN" spc="150">
              <a:solidFill>
                <a:schemeClr val="tx1">
                  <a:lumMod val="65000"/>
                  <a:lumOff val="35000"/>
                </a:schemeClr>
              </a:solidFill>
              <a:latin typeface="+mn-ea"/>
            </a:endParaRPr>
          </a:p>
        </p:txBody>
      </p:sp>
      <p:sp>
        <p:nvSpPr>
          <p:cNvPr id="1049646" name="正文"/>
          <p:cNvSpPr txBox="1"/>
          <p:nvPr>
            <p:custDataLst>
              <p:tags r:id="rId9"/>
            </p:custDataLst>
          </p:nvPr>
        </p:nvSpPr>
        <p:spPr>
          <a:xfrm>
            <a:off x="2836787" y="3999232"/>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志愿服务课程化：学校可以将志愿服务纳入课程体系，开设相关课程，对学生进行系统化的志愿服务教育和培训，提高其服务技能和服务质量。</a:t>
            </a:r>
            <a:endParaRPr altLang="en-US" sz="1600" lang="zh-CN" spc="150">
              <a:solidFill>
                <a:schemeClr val="tx1">
                  <a:lumMod val="65000"/>
                  <a:lumOff val="35000"/>
                </a:schemeClr>
              </a:solidFill>
              <a:latin typeface="+mn-ea"/>
            </a:endParaRPr>
          </a:p>
        </p:txBody>
      </p:sp>
      <p:sp>
        <p:nvSpPr>
          <p:cNvPr id="1049648" name="正文"/>
          <p:cNvSpPr txBox="1"/>
          <p:nvPr>
            <p:custDataLst>
              <p:tags r:id="rId10"/>
            </p:custDataLst>
          </p:nvPr>
        </p:nvSpPr>
        <p:spPr>
          <a:xfrm>
            <a:off x="2836787" y="5095962"/>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志愿服务与学科结合：学校可以将志愿服务与学科教学相结合，如在社会实践活动中融入历史、地理等学科知识，让学生在服务中加深对学科知识的理解和应用。</a:t>
            </a:r>
            <a:endParaRPr altLang="en-US" sz="1600" lang="zh-CN" spc="150">
              <a:solidFill>
                <a:schemeClr val="tx1">
                  <a:lumMod val="65000"/>
                  <a:lumOff val="35000"/>
                </a:schemeClr>
              </a:solidFill>
              <a:latin typeface="+mn-ea"/>
            </a:endParaRPr>
          </a:p>
        </p:txBody>
      </p:sp>
      <p:sp>
        <p:nvSpPr>
          <p:cNvPr id="1049650" name="Freeform 23"/>
          <p:cNvSpPr>
            <a:spLocks noChangeArrowheads="1"/>
          </p:cNvSpPr>
          <p:nvPr>
            <p:custDataLst>
              <p:tags r:id="rId11"/>
            </p:custDataLst>
          </p:nvPr>
        </p:nvSpPr>
        <p:spPr bwMode="auto">
          <a:xfrm>
            <a:off x="608400" y="1871183"/>
            <a:ext cx="2149867" cy="739216"/>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4" name="标题 1"/>
          <p:cNvSpPr>
            <a:spLocks noGrp="1"/>
          </p:cNvSpPr>
          <p:nvPr>
            <p:ph type="title" idx="3"/>
          </p:nvPr>
        </p:nvSpPr>
        <p:spPr/>
        <p:txBody>
          <a:bodyPr/>
          <a:p>
            <a:r>
              <a:rPr altLang="en-US" lang="zh-CN"/>
              <a:t>志愿服务在初中教育中的发展前景</a:t>
            </a:r>
            <a:endParaRPr altLang="en-US" lang="zh-CN"/>
          </a:p>
        </p:txBody>
      </p:sp>
      <p:sp>
        <p:nvSpPr>
          <p:cNvPr id="104968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志愿服务在初中教育中的未来发展趋势</a:t>
            </a:r>
            <a:endParaRPr altLang="en-US" dirty="0" sz="2400" lang="zh-CN">
              <a:latin typeface="+mn-ea"/>
              <a:ea typeface="+mn-ea"/>
            </a:endParaRPr>
          </a:p>
        </p:txBody>
      </p:sp>
      <p:sp>
        <p:nvSpPr>
          <p:cNvPr id="104970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志愿服务在初中教育中如何更好地发挥作用</a:t>
            </a:r>
            <a:endParaRPr altLang="en-US" dirty="0" sz="2400" lang="zh-CN">
              <a:latin typeface="+mn-ea"/>
              <a:ea typeface="+mn-ea"/>
            </a:endParaRPr>
          </a:p>
        </p:txBody>
      </p:sp>
      <p:sp>
        <p:nvSpPr>
          <p:cNvPr id="104970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志愿服务在初中教育中的重要性</a:t>
            </a:r>
            <a:endParaRPr altLang="en-US" dirty="0" sz="2400" lang="zh-CN">
              <a:latin typeface="+mn-ea"/>
              <a:ea typeface="+mn-ea"/>
            </a:endParaRPr>
          </a:p>
        </p:txBody>
      </p:sp>
      <p:sp>
        <p:nvSpPr>
          <p:cNvPr id="104970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志愿服务在初中教育中的现状和问题</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42" name="标题 1"/>
          <p:cNvSpPr>
            <a:spLocks noGrp="1"/>
          </p:cNvSpPr>
          <p:nvPr>
            <p:ph type="title" idx="4"/>
            <p:custDataLst>
              <p:tags r:id="rId1"/>
            </p:custDataLst>
          </p:nvPr>
        </p:nvSpPr>
        <p:spPr/>
        <p:txBody>
          <a:bodyPr>
            <a:normAutofit fontScale="90000"/>
          </a:bodyPr>
          <a:p>
            <a:r>
              <a:rPr altLang="en-US" lang="zh-CN"/>
              <a:t>初中学生参与社会实践与志愿服务的建议</a:t>
            </a:r>
            <a:endParaRPr altLang="en-US" lang="zh-CN"/>
          </a:p>
        </p:txBody>
      </p:sp>
      <p:sp>
        <p:nvSpPr>
          <p:cNvPr id="104974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46"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8" name="标题 1"/>
          <p:cNvSpPr>
            <a:spLocks noGrp="1"/>
          </p:cNvSpPr>
          <p:nvPr>
            <p:ph type="title" idx="3"/>
          </p:nvPr>
        </p:nvSpPr>
        <p:spPr/>
        <p:txBody>
          <a:bodyPr/>
          <a:p>
            <a:r>
              <a:rPr altLang="en-US" lang="zh-CN"/>
              <a:t>引导学生树立正确的价值观</a:t>
            </a:r>
            <a:endParaRPr altLang="en-US" lang="zh-CN"/>
          </a:p>
        </p:txBody>
      </p:sp>
      <p:sp>
        <p:nvSpPr>
          <p:cNvPr id="104979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强调社会实践与志愿服务的重要性，引导学生认识到个人成长与社会的紧密联系。</a:t>
            </a:r>
            <a:endParaRPr altLang="en-US" dirty="0" sz="1200" lang="zh-CN" spc="150">
              <a:solidFill>
                <a:schemeClr val="tx1">
                  <a:lumMod val="65000"/>
                  <a:lumOff val="35000"/>
                </a:schemeClr>
              </a:solidFill>
              <a:latin typeface="+mn-ea"/>
              <a:sym typeface="+mn-ea"/>
            </a:endParaRPr>
          </a:p>
        </p:txBody>
      </p:sp>
      <p:sp>
        <p:nvSpPr>
          <p:cNvPr id="104979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培养学生的责任感和奉献精神，让他们在实践中体会帮助他人的快乐和成就感。</a:t>
            </a:r>
            <a:endParaRPr altLang="en-US" dirty="0" sz="1200" lang="zh-CN" spc="150">
              <a:solidFill>
                <a:schemeClr val="tx1">
                  <a:lumMod val="65000"/>
                  <a:lumOff val="35000"/>
                </a:schemeClr>
              </a:solidFill>
              <a:latin typeface="+mn-ea"/>
              <a:sym typeface="+mn-ea"/>
            </a:endParaRPr>
          </a:p>
        </p:txBody>
      </p:sp>
      <p:sp>
        <p:nvSpPr>
          <p:cNvPr id="104979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引导学生树立正确的价值观，让他们在实践中学会尊重他人、关心社会，培养良好的道德品质。</a:t>
            </a:r>
            <a:endParaRPr altLang="en-US" dirty="0" sz="1200" lang="zh-CN" spc="150">
              <a:solidFill>
                <a:schemeClr val="tx1">
                  <a:lumMod val="65000"/>
                  <a:lumOff val="35000"/>
                </a:schemeClr>
              </a:solidFill>
              <a:latin typeface="+mn-ea"/>
              <a:sym typeface="+mn-ea"/>
            </a:endParaRPr>
          </a:p>
        </p:txBody>
      </p:sp>
      <p:sp>
        <p:nvSpPr>
          <p:cNvPr id="104979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通过社会实践与志愿服务的机会，让学生了解社会的多样性和复杂性，培养他们的批判性思维和解决问题的能力。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0" name="标题 1"/>
          <p:cNvSpPr>
            <a:spLocks noGrp="1"/>
          </p:cNvSpPr>
          <p:nvPr>
            <p:ph type="title" idx="3"/>
          </p:nvPr>
        </p:nvSpPr>
        <p:spPr/>
        <p:txBody>
          <a:bodyPr/>
          <a:p>
            <a:r>
              <a:rPr altLang="en-US" lang="zh-CN"/>
              <a:t>加强学校与社会组织的合作</a:t>
            </a:r>
            <a:endParaRPr altLang="en-US" lang="zh-CN"/>
          </a:p>
        </p:txBody>
      </p:sp>
      <p:sp>
        <p:nvSpPr>
          <p:cNvPr id="104983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学校可与当地社区、企业、公益组织等建立合作关系，共同开展社会实践活动和志愿服务项目。</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3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学校可以邀请社会组织的专业人士来校指导，提供实践经验和资源支持，帮助学生更好地参与社会实践和志愿服务。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4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学校可以定期组织学生参加社会组织举办的志愿服务活动，如环保、扶贫、助残等，让学生了解社会需求，增强社会责任感。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5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学校可以与社会组织共同制定社会实践和志愿服务计划，确保活动的针对性和实效性，促进学生的全面发展。</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88" name="标题 1"/>
          <p:cNvSpPr>
            <a:spLocks noGrp="1"/>
          </p:cNvSpPr>
          <p:nvPr>
            <p:ph type="title" idx="3"/>
          </p:nvPr>
        </p:nvSpPr>
        <p:spPr/>
        <p:txBody>
          <a:bodyPr/>
          <a:p>
            <a:r>
              <a:rPr altLang="en-US" lang="zh-CN"/>
              <a:t>完善社会实践与志愿服务的评价机制</a:t>
            </a:r>
            <a:endParaRPr altLang="en-US" lang="zh-CN"/>
          </a:p>
        </p:txBody>
      </p:sp>
      <p:sp>
        <p:nvSpPr>
          <p:cNvPr id="104989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建立科学合理的评价标准，确保评价的公正性和客观性。</a:t>
            </a:r>
            <a:endParaRPr altLang="en-US" dirty="0" sz="1200" lang="zh-CN" spc="150">
              <a:solidFill>
                <a:schemeClr val="tx1">
                  <a:lumMod val="85000"/>
                  <a:lumOff val="15000"/>
                </a:schemeClr>
              </a:solidFill>
              <a:latin typeface="+mn-ea"/>
              <a:sym typeface="+mn-ea"/>
            </a:endParaRPr>
          </a:p>
        </p:txBody>
      </p:sp>
      <p:sp>
        <p:nvSpPr>
          <p:cNvPr id="104989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重视过程评价和结果评价的有机结合，全面反映学生的实践与志愿服务表现。</a:t>
            </a:r>
            <a:endParaRPr altLang="en-US" dirty="0" sz="1200" lang="zh-CN" spc="150">
              <a:solidFill>
                <a:schemeClr val="tx1">
                  <a:lumMod val="85000"/>
                  <a:lumOff val="15000"/>
                </a:schemeClr>
              </a:solidFill>
              <a:latin typeface="+mn-ea"/>
              <a:sym typeface="+mn-ea"/>
            </a:endParaRPr>
          </a:p>
        </p:txBody>
      </p:sp>
      <p:sp>
        <p:nvSpPr>
          <p:cNvPr id="104989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建立多维度的评价主体，包括学校、指导老师、服务对象等，确保评价的全面性和客观性。</a:t>
            </a:r>
            <a:endParaRPr altLang="en-US" dirty="0" sz="1200" lang="zh-CN" spc="150">
              <a:solidFill>
                <a:schemeClr val="tx1">
                  <a:lumMod val="85000"/>
                  <a:lumOff val="15000"/>
                </a:schemeClr>
              </a:solidFill>
              <a:latin typeface="+mn-ea"/>
              <a:sym typeface="+mn-ea"/>
            </a:endParaRPr>
          </a:p>
        </p:txBody>
      </p:sp>
      <p:sp>
        <p:nvSpPr>
          <p:cNvPr id="104990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定期开展评价反馈和总结，不断完善评价机制，提升社会实践与志愿服务的整体水平。</a:t>
            </a:r>
            <a:endParaRPr altLang="en-US" dirty="0" sz="1200" lang="zh-CN" spc="150">
              <a:solidFill>
                <a:schemeClr val="tx1">
                  <a:lumMod val="85000"/>
                  <a:lumOff val="15000"/>
                </a:schemeClr>
              </a:solidFill>
              <a:latin typeface="+mn-ea"/>
              <a:sym typeface="+mn-ea"/>
            </a:endParaRPr>
          </a:p>
        </p:txBody>
      </p:sp>
      <p:sp>
        <p:nvSpPr>
          <p:cNvPr id="104991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6" name="标题 1"/>
          <p:cNvSpPr>
            <a:spLocks noGrp="1"/>
          </p:cNvSpPr>
          <p:nvPr>
            <p:ph type="title" idx="3"/>
          </p:nvPr>
        </p:nvSpPr>
        <p:spPr/>
        <p:txBody>
          <a:bodyPr/>
          <a:p>
            <a:r>
              <a:rPr altLang="en-US" lang="zh-CN"/>
              <a:t>创新社会实践与志愿服务的形式和内容</a:t>
            </a:r>
            <a:endParaRPr altLang="en-US" lang="zh-CN"/>
          </a:p>
        </p:txBody>
      </p:sp>
      <p:sp>
        <p:nvSpPr>
          <p:cNvPr id="10499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跨学科合作：鼓励不同学科之间的合作，将理论知识与实践相结合，提高社会实践与志愿服务的深度和广度。</a:t>
            </a:r>
            <a:endParaRPr altLang="en-US" dirty="0" sz="2400" lang="zh-CN">
              <a:latin typeface="+mn-ea"/>
              <a:ea typeface="+mn-ea"/>
            </a:endParaRPr>
          </a:p>
        </p:txBody>
      </p:sp>
      <p:sp>
        <p:nvSpPr>
          <p:cNvPr id="10499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引入激励机制：建立志愿服务积分制度等激励机制，鼓励学生积极参与社会实践与志愿服务，提高其积极性和参与度。</a:t>
            </a:r>
            <a:endParaRPr altLang="en-US" dirty="0" sz="2400" lang="zh-CN">
              <a:latin typeface="+mn-ea"/>
              <a:ea typeface="+mn-ea"/>
            </a:endParaRPr>
          </a:p>
        </p:txBody>
      </p:sp>
      <p:sp>
        <p:nvSpPr>
          <p:cNvPr id="10499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结合科技手段：利用互联网和移动应用等科技手段，创新志愿服务的形式和内容，提高服务效率和质量。</a:t>
            </a:r>
            <a:endParaRPr altLang="en-US" dirty="0" sz="2400" lang="zh-CN">
              <a:latin typeface="+mn-ea"/>
              <a:ea typeface="+mn-ea"/>
            </a:endParaRPr>
          </a:p>
        </p:txBody>
      </p:sp>
      <p:sp>
        <p:nvSpPr>
          <p:cNvPr id="10499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多元化服务项目：开展多种形式的志愿服务项目，满足不同领域和群体的需求，如环保、扶贫、文化传承等。</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04" name="标题 1"/>
          <p:cNvSpPr>
            <a:spLocks noGrp="1"/>
          </p:cNvSpPr>
          <p:nvPr>
            <p:ph type="title" idx="4"/>
            <p:custDataLst>
              <p:tags r:id="rId1"/>
            </p:custDataLst>
          </p:nvPr>
        </p:nvSpPr>
        <p:spPr/>
        <p:txBody>
          <a:bodyPr>
            <a:normAutofit fontScale="98333"/>
          </a:bodyPr>
          <a:p>
            <a:r>
              <a:rPr altLang="en-US" lang="zh-CN"/>
              <a:t>案例分享与启示</a:t>
            </a:r>
            <a:endParaRPr altLang="en-US" lang="zh-CN"/>
          </a:p>
        </p:txBody>
      </p:sp>
      <p:sp>
        <p:nvSpPr>
          <p:cNvPr id="105000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008"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0" name="标题 1"/>
          <p:cNvSpPr>
            <a:spLocks noGrp="1"/>
          </p:cNvSpPr>
          <p:nvPr>
            <p:ph type="title" idx="3"/>
          </p:nvPr>
        </p:nvSpPr>
        <p:spPr/>
        <p:txBody>
          <a:bodyPr/>
          <a:p>
            <a:r>
              <a:rPr altLang="en-US" lang="zh-CN"/>
              <a:t>成功的社会实践与志愿服务案例</a:t>
            </a:r>
            <a:endParaRPr altLang="en-US" lang="zh-CN"/>
          </a:p>
        </p:txBody>
      </p:sp>
      <p:sp>
        <p:nvSpPr>
          <p:cNvPr id="105005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2857"/>
          </a:bodyPr>
          <a:p>
            <a:pPr>
              <a:lnSpc>
                <a:spcPct val="150000"/>
              </a:lnSpc>
            </a:pPr>
            <a:r>
              <a:rPr altLang="zh-CN" dirty="0" sz="1400" lang="en-US">
                <a:solidFill>
                  <a:schemeClr val="dk1">
                    <a:lumMod val="80000"/>
                    <a:lumOff val="20000"/>
                  </a:schemeClr>
                </a:solidFill>
                <a:latin typeface="+mn-ea"/>
                <a:sym typeface="+mn-ea"/>
              </a:rPr>
              <a:t>案例效果：支教活动得到了当地政府和家长的高度评价，许多学生在学习成绩和综合素质方面取得了显著进步。</a:t>
            </a:r>
            <a:endParaRPr altLang="zh-CN" dirty="0" sz="1400" lang="en-US">
              <a:solidFill>
                <a:schemeClr val="dk1">
                  <a:lumMod val="80000"/>
                  <a:lumOff val="20000"/>
                </a:schemeClr>
              </a:solidFill>
              <a:latin typeface="+mn-ea"/>
              <a:sym typeface="+mn-ea"/>
            </a:endParaRPr>
          </a:p>
        </p:txBody>
      </p:sp>
      <p:sp>
        <p:nvSpPr>
          <p:cNvPr id="105006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案例名称：支教活动</a:t>
            </a:r>
            <a:endParaRPr altLang="en-US" dirty="0" sz="1400" lang="zh-CN">
              <a:solidFill>
                <a:schemeClr val="dk1">
                  <a:lumMod val="80000"/>
                  <a:lumOff val="20000"/>
                </a:schemeClr>
              </a:solidFill>
              <a:latin typeface="+mn-ea"/>
              <a:sym typeface="+mn-ea"/>
            </a:endParaRPr>
          </a:p>
        </p:txBody>
      </p:sp>
      <p:sp>
        <p:nvSpPr>
          <p:cNvPr id="105006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案例简介：志愿者在偏远地区进行为期一个月的支教活动，帮助当地学生提高学习成绩和拓展视野。</a:t>
            </a:r>
            <a:endParaRPr altLang="en-US" dirty="0" sz="1400" lang="zh-CN">
              <a:solidFill>
                <a:schemeClr val="dk1">
                  <a:lumMod val="80000"/>
                  <a:lumOff val="20000"/>
                </a:schemeClr>
              </a:solidFill>
              <a:latin typeface="+mn-ea"/>
              <a:sym typeface="+mn-ea"/>
            </a:endParaRPr>
          </a:p>
        </p:txBody>
      </p:sp>
      <p:sp>
        <p:nvSpPr>
          <p:cNvPr id="105007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68889" lnSpcReduction="20000"/>
          </a:bodyPr>
          <a:p>
            <a:pPr>
              <a:lnSpc>
                <a:spcPct val="150000"/>
              </a:lnSpc>
            </a:pPr>
            <a:r>
              <a:rPr altLang="zh-CN" dirty="0" lang="en-US">
                <a:solidFill>
                  <a:schemeClr val="dk1">
                    <a:lumMod val="80000"/>
                    <a:lumOff val="20000"/>
                  </a:schemeClr>
                </a:solidFill>
                <a:latin typeface="+mn-ea"/>
                <a:sym typeface="+mn-ea"/>
              </a:rPr>
              <a:t>启示：通过支教活动，志愿者不仅提高了自己的教学能力和组织能力，还培养了关爱他人、奉献社会的精神。同时，该案例也表明，社会实践与志愿服务是促进教育公平、提高教育质量的有效途径。</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6" name="标题 1"/>
          <p:cNvSpPr>
            <a:spLocks noGrp="1"/>
          </p:cNvSpPr>
          <p:nvPr>
            <p:ph type="title" idx="3"/>
          </p:nvPr>
        </p:nvSpPr>
        <p:spPr/>
        <p:txBody>
          <a:bodyPr/>
          <a:p>
            <a:r>
              <a:rPr altLang="en-US" lang="zh-CN"/>
              <a:t>案例的成功经验与启示</a:t>
            </a:r>
            <a:endParaRPr altLang="en-US" lang="zh-CN"/>
          </a:p>
        </p:txBody>
      </p:sp>
      <p:sp>
        <p:nvSpPr>
          <p:cNvPr id="10501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成功经验：创新活动形式，吸引学生积极参与，注重活动效果和社会影响力</a:t>
            </a:r>
            <a:endParaRPr altLang="en-US" dirty="0" sz="2400" lang="zh-CN">
              <a:latin typeface="+mn-ea"/>
              <a:ea typeface="+mn-ea"/>
            </a:endParaRPr>
          </a:p>
        </p:txBody>
      </p:sp>
      <p:sp>
        <p:nvSpPr>
          <p:cNvPr id="10501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启示：加强社会实践与志愿服务的组织和管理工作，建立健全的评价和激励机制，提高活动的可持续性和影响力</a:t>
            </a:r>
            <a:endParaRPr altLang="en-US" dirty="0" sz="2400" lang="zh-CN">
              <a:latin typeface="+mn-ea"/>
              <a:ea typeface="+mn-ea"/>
            </a:endParaRPr>
          </a:p>
        </p:txBody>
      </p:sp>
      <p:sp>
        <p:nvSpPr>
          <p:cNvPr id="10501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成功经验：明确目标，制定详细计划，充分准备，团队协作，及时调整</a:t>
            </a:r>
            <a:endParaRPr altLang="en-US" dirty="0" sz="2400" lang="zh-CN">
              <a:latin typeface="+mn-ea"/>
              <a:ea typeface="+mn-ea"/>
            </a:endParaRPr>
          </a:p>
        </p:txBody>
      </p:sp>
      <p:sp>
        <p:nvSpPr>
          <p:cNvPr id="10501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启示：注重实践与理论相结合，培养学生的综合素质，发挥学生的主动性和创造性，建立良好的师生关系和家校合作机制</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4" name="标题 1"/>
          <p:cNvSpPr>
            <a:spLocks noGrp="1"/>
          </p:cNvSpPr>
          <p:nvPr>
            <p:ph type="title" idx="3"/>
          </p:nvPr>
        </p:nvSpPr>
        <p:spPr/>
        <p:txBody>
          <a:bodyPr/>
          <a:p>
            <a:r>
              <a:rPr altLang="en-US" lang="zh-CN"/>
              <a:t>从案例中汲取的教训与改进方向</a:t>
            </a:r>
            <a:endParaRPr altLang="en-US" lang="zh-CN"/>
          </a:p>
        </p:txBody>
      </p:sp>
      <p:sp>
        <p:nvSpPr>
          <p:cNvPr id="105017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9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教训：对细节的忽视</a:t>
            </a:r>
            <a:endParaRPr altLang="en-US" dirty="0" sz="2400" lang="zh-CN">
              <a:latin typeface="+mn-ea"/>
              <a:ea typeface="+mn-ea"/>
            </a:endParaRPr>
          </a:p>
        </p:txBody>
      </p:sp>
      <p:sp>
        <p:nvSpPr>
          <p:cNvPr id="105019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改进方向：注重细节，提高服务质量</a:t>
            </a:r>
            <a:endParaRPr altLang="en-US" dirty="0" sz="2400" lang="zh-CN">
              <a:latin typeface="+mn-ea"/>
              <a:ea typeface="+mn-ea"/>
            </a:endParaRPr>
          </a:p>
        </p:txBody>
      </p:sp>
      <p:sp>
        <p:nvSpPr>
          <p:cNvPr id="105019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教训：缺乏有效的沟通与协作</a:t>
            </a:r>
            <a:endParaRPr altLang="en-US" dirty="0" sz="2400" lang="zh-CN">
              <a:latin typeface="+mn-ea"/>
              <a:ea typeface="+mn-ea"/>
            </a:endParaRPr>
          </a:p>
        </p:txBody>
      </p:sp>
      <p:sp>
        <p:nvSpPr>
          <p:cNvPr id="105019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改进方向：加强团队成员之间的交流与合作</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2" name="标题 1"/>
          <p:cNvSpPr>
            <a:spLocks noGrp="1"/>
          </p:cNvSpPr>
          <p:nvPr>
            <p:ph type="title" idx="3"/>
          </p:nvPr>
        </p:nvSpPr>
        <p:spPr/>
        <p:txBody>
          <a:bodyPr/>
          <a:p>
            <a:r>
              <a:rPr altLang="en-US" lang="zh-CN"/>
              <a:t>案例对未来发展的借鉴意义</a:t>
            </a:r>
            <a:endParaRPr altLang="en-US" lang="zh-CN"/>
          </a:p>
        </p:txBody>
      </p:sp>
      <p:sp>
        <p:nvSpPr>
          <p:cNvPr id="105023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案例中提到的成功经验可以为未来的教育实践活动提供参考和借鉴。</a:t>
            </a:r>
            <a:endParaRPr altLang="en-US" dirty="0" sz="1200" lang="zh-CN" spc="150">
              <a:solidFill>
                <a:schemeClr val="tx1">
                  <a:lumMod val="65000"/>
                  <a:lumOff val="35000"/>
                </a:schemeClr>
              </a:solidFill>
              <a:latin typeface="+mn-ea"/>
              <a:sym typeface="+mn-ea"/>
            </a:endParaRPr>
          </a:p>
        </p:txBody>
      </p:sp>
      <p:sp>
        <p:nvSpPr>
          <p:cNvPr id="105023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案例中反映的问题和挑战可以为未来的教育实践提供警示和启示。</a:t>
            </a:r>
            <a:endParaRPr altLang="en-US" dirty="0" sz="1200" lang="zh-CN" spc="150">
              <a:solidFill>
                <a:schemeClr val="tx1">
                  <a:lumMod val="65000"/>
                  <a:lumOff val="35000"/>
                </a:schemeClr>
              </a:solidFill>
              <a:latin typeface="+mn-ea"/>
              <a:sym typeface="+mn-ea"/>
            </a:endParaRPr>
          </a:p>
        </p:txBody>
      </p:sp>
      <p:sp>
        <p:nvSpPr>
          <p:cNvPr id="105023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案例中的创新做法可以为未来的教育实践提供新的思路和方向。</a:t>
            </a:r>
            <a:endParaRPr altLang="en-US" dirty="0" sz="1200" lang="zh-CN" spc="150">
              <a:solidFill>
                <a:schemeClr val="tx1">
                  <a:lumMod val="65000"/>
                  <a:lumOff val="35000"/>
                </a:schemeClr>
              </a:solidFill>
              <a:latin typeface="+mn-ea"/>
              <a:sym typeface="+mn-ea"/>
            </a:endParaRPr>
          </a:p>
        </p:txBody>
      </p:sp>
      <p:sp>
        <p:nvSpPr>
          <p:cNvPr id="105024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案例中的成功经验和教训可以为未来的教育实践提供宝贵的经验和教训。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7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27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2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2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7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8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2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2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2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71.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2024-01-01T07:07:48Z</dcterms:created>
  <dcterms:modified xsi:type="dcterms:W3CDTF">2024-01-01T07:07:48Z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e7ded21de0e546948f2ff4142b5b6a68_21</vt:lpwstr>
  </property>
</Properties>
</file>