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991" r:id="rId1"/>
    <p:sldMasterId id="2147494028" r:id="rId2"/>
  </p:sldMasterIdLst>
  <p:notesMasterIdLst>
    <p:notesMasterId r:id="rId3"/>
  </p:notesMasterIdLst>
  <p:sldIdLst>
    <p:sldId id="5014" r:id="rId4"/>
    <p:sldId id="5017" r:id="rId5"/>
    <p:sldId id="5020" r:id="rId6"/>
    <p:sldId id="5023" r:id="rId7"/>
    <p:sldId id="5026" r:id="rId8"/>
    <p:sldId id="5029" r:id="rId9"/>
    <p:sldId id="5032" r:id="rId10"/>
    <p:sldId id="5035" r:id="rId11"/>
    <p:sldId id="5038" r:id="rId12"/>
    <p:sldId id="5041" r:id="rId13"/>
    <p:sldId id="5044" r:id="rId14"/>
    <p:sldId id="5047" r:id="rId15"/>
    <p:sldId id="5050" r:id="rId16"/>
    <p:sldId id="5053" r:id="rId17"/>
    <p:sldId id="5056" r:id="rId18"/>
    <p:sldId id="5059" r:id="rId19"/>
    <p:sldId id="5062" r:id="rId20"/>
    <p:sldId id="5065" r:id="rId21"/>
    <p:sldId id="5068" r:id="rId22"/>
    <p:sldId id="5071" r:id="rId23"/>
    <p:sldId id="5074" r:id="rId24"/>
    <p:sldId id="5077" r:id="rId25"/>
    <p:sldId id="5081"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992" r:id="rId1"/>
    <p:sldLayoutId id="2147493993" r:id="rId2"/>
    <p:sldLayoutId id="2147493994" r:id="rId3"/>
    <p:sldLayoutId id="2147493995" r:id="rId4"/>
    <p:sldLayoutId id="2147493996" r:id="rId5"/>
    <p:sldLayoutId id="2147493997" r:id="rId6"/>
    <p:sldLayoutId id="2147493998" r:id="rId7"/>
    <p:sldLayoutId id="2147493999" r:id="rId8"/>
    <p:sldLayoutId id="2147494000" r:id="rId9"/>
    <p:sldLayoutId id="2147494001" r:id="rId10"/>
    <p:sldLayoutId id="214749400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94029" r:id="rId1"/>
    <p:sldLayoutId id="2147494030" r:id="rId2"/>
    <p:sldLayoutId id="2147494031" r:id="rId3"/>
    <p:sldLayoutId id="2147494032" r:id="rId4"/>
    <p:sldLayoutId id="2147494033" r:id="rId5"/>
    <p:sldLayoutId id="2147494034" r:id="rId6"/>
    <p:sldLayoutId id="2147494035" r:id="rId7"/>
    <p:sldLayoutId id="2147494036" r:id="rId8"/>
    <p:sldLayoutId id="2147494037" r:id="rId9"/>
    <p:sldLayoutId id="2147494038" r:id="rId10"/>
    <p:sldLayoutId id="2147494039"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tags" Target="../tags/tag174.xml"/><Relationship Id="rId16" Type="http://schemas.openxmlformats.org/officeDocument/2006/relationships/tags" Target="../tags/tag175.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tags" Target="../tags/tag227.xml"/><Relationship Id="rId18" Type="http://schemas.openxmlformats.org/officeDocument/2006/relationships/tags" Target="../tags/tag228.xml"/><Relationship Id="rId19" Type="http://schemas.openxmlformats.org/officeDocument/2006/relationships/tags" Target="../tags/tag229.xml"/><Relationship Id="rId20" Type="http://schemas.openxmlformats.org/officeDocument/2006/relationships/tags" Target="../tags/tag230.xml"/><Relationship Id="rId21" Type="http://schemas.openxmlformats.org/officeDocument/2006/relationships/tags" Target="../tags/tag231.xml"/><Relationship Id="rId22" Type="http://schemas.openxmlformats.org/officeDocument/2006/relationships/tags" Target="../tags/tag232.xml"/><Relationship Id="rId23" Type="http://schemas.openxmlformats.org/officeDocument/2006/relationships/tags" Target="../tags/tag233.xml"/><Relationship Id="rId24" Type="http://schemas.openxmlformats.org/officeDocument/2006/relationships/tags" Target="../tags/tag234.xml"/><Relationship Id="rId25" Type="http://schemas.openxmlformats.org/officeDocument/2006/relationships/tags" Target="../tags/tag235.xml"/><Relationship Id="rId26" Type="http://schemas.openxmlformats.org/officeDocument/2006/relationships/tags" Target="../tags/tag236.xml"/><Relationship Id="rId27" Type="http://schemas.openxmlformats.org/officeDocument/2006/relationships/tags" Target="../tags/tag237.xml"/><Relationship Id="rId28" Type="http://schemas.openxmlformats.org/officeDocument/2006/relationships/tags" Target="../tags/tag238.xml"/><Relationship Id="rId29" Type="http://schemas.openxmlformats.org/officeDocument/2006/relationships/tags" Target="../tags/tag239.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4167"/>
          </a:bodyPr>
          <a:p>
            <a:r>
              <a:rPr altLang="en-US" dirty="0" lang="zh-CN"/>
              <a:t>信托服务市场分析与2024年投资前景预测</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信托服务市场概述</a:t>
            </a:r>
            <a:endParaRPr altLang="en-US" b="1" dirty="0" sz="19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信托服务市场发展趋势</a:t>
            </a:r>
            <a:endParaRPr altLang="en-US" b="1" dirty="0" sz="19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信托服务市场分析</a:t>
            </a:r>
            <a:endParaRPr altLang="en-US" b="1" dirty="0" sz="19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fontScale="84167"/>
          </a:bodyPr>
          <a:p>
            <a:pPr>
              <a:lnSpc>
                <a:spcPct val="100000"/>
              </a:lnSpc>
            </a:pPr>
            <a:r>
              <a:rPr altLang="en-US" b="1" dirty="0" sz="2400" lang="zh-CN" spc="300">
                <a:solidFill>
                  <a:schemeClr val="tx1">
                    <a:lumMod val="85000"/>
                    <a:lumOff val="15000"/>
                  </a:schemeClr>
                </a:solidFill>
                <a:latin typeface="+mj-ea"/>
                <a:ea typeface="+mj-ea"/>
              </a:rPr>
              <a:t>2024年信托服务市场投资前景预测</a:t>
            </a:r>
            <a:endParaRPr altLang="en-US" b="1" dirty="0" sz="2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投资建议与策略</a:t>
            </a:r>
            <a:endParaRPr altLang="en-US" b="1" dirty="0" sz="19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信托服务市场概述</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信托服务市场的定义与分类</a:t>
            </a:r>
            <a:endParaRPr altLang="en-US" lang="zh-CN"/>
          </a:p>
        </p:txBody>
      </p:sp>
      <p:sp>
        <p:nvSpPr>
          <p:cNvPr id="1048942" name="圆角矩形 21"/>
          <p:cNvSpPr/>
          <p:nvPr>
            <p:custDataLst>
              <p:tags r:id="rId1"/>
            </p:custDataLst>
          </p:nvPr>
        </p:nvSpPr>
        <p:spPr>
          <a:xfrm rot="16200000">
            <a:off x="5632862" y="-2242430"/>
            <a:ext cx="926434" cy="105140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4" name="圆角矩形 22"/>
          <p:cNvSpPr/>
          <p:nvPr>
            <p:custDataLst>
              <p:tags r:id="rId2"/>
            </p:custDataLst>
          </p:nvPr>
        </p:nvSpPr>
        <p:spPr>
          <a:xfrm rot="16200000">
            <a:off x="445346" y="2944472"/>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46" name="圆角矩形 5"/>
          <p:cNvSpPr/>
          <p:nvPr>
            <p:custDataLst>
              <p:tags r:id="rId3"/>
            </p:custDataLst>
          </p:nvPr>
        </p:nvSpPr>
        <p:spPr>
          <a:xfrm rot="16200000">
            <a:off x="5633476" y="-729942"/>
            <a:ext cx="926434" cy="1051483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8" name="圆角矩形 6"/>
          <p:cNvSpPr/>
          <p:nvPr>
            <p:custDataLst>
              <p:tags r:id="rId4"/>
            </p:custDataLst>
          </p:nvPr>
        </p:nvSpPr>
        <p:spPr>
          <a:xfrm rot="16200000">
            <a:off x="445960" y="4458188"/>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0" name="文本框 3"/>
          <p:cNvSpPr txBox="1"/>
          <p:nvPr>
            <p:custDataLst>
              <p:tags r:id="rId5"/>
            </p:custDataLst>
          </p:nvPr>
        </p:nvSpPr>
        <p:spPr>
          <a:xfrm>
            <a:off x="1280161" y="2551004"/>
            <a:ext cx="10072584" cy="92643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400" lang="zh-CN">
                <a:latin typeface="+mn-ea"/>
                <a:ea typeface="+mn-ea"/>
              </a:rPr>
              <a:t>信托服务市场的定义：信托服务市场是指提供信托服务的金融机构和中介机构，通过向客户提供信托产品和服务，实现客户的财富管理和资产配置需求。</a:t>
            </a:r>
            <a:endParaRPr altLang="en-US" dirty="0" sz="1400" lang="zh-CN">
              <a:latin typeface="+mn-ea"/>
              <a:ea typeface="+mn-ea"/>
            </a:endParaRPr>
          </a:p>
        </p:txBody>
      </p:sp>
      <p:sp>
        <p:nvSpPr>
          <p:cNvPr id="1048952" name="文本框 4"/>
          <p:cNvSpPr txBox="1"/>
          <p:nvPr>
            <p:custDataLst>
              <p:tags r:id="rId6"/>
            </p:custDataLst>
          </p:nvPr>
        </p:nvSpPr>
        <p:spPr>
          <a:xfrm>
            <a:off x="1280161" y="4065334"/>
            <a:ext cx="10072584" cy="925671"/>
          </a:xfrm>
          <a:prstGeom prst="rect"/>
        </p:spPr>
        <p:txBody>
          <a:bodyPr anchor="ctr" anchorCtr="0" bIns="46800" lIns="90000" rIns="9000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信托服务市场的分类：根据信托服务市场的业务类型和服务对象，可以将其分为个人信托市场和机构信托市场。个人信托市场主要服务于个人客户，提供个人财富管理和传承等服务；机构信托市场主要服务于企业、政府等机构客户，提供资产管理、投资银行、融资租赁等服务。</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6" name="标题 1"/>
          <p:cNvSpPr>
            <a:spLocks noGrp="1"/>
          </p:cNvSpPr>
          <p:nvPr>
            <p:ph type="title"/>
          </p:nvPr>
        </p:nvSpPr>
        <p:spPr/>
        <p:txBody>
          <a:bodyPr/>
          <a:p>
            <a:r>
              <a:rPr altLang="en-US" lang="zh-CN"/>
              <a:t>信托服务市场的规模与增长</a:t>
            </a:r>
            <a:endParaRPr altLang="en-US" lang="zh-CN"/>
          </a:p>
        </p:txBody>
      </p:sp>
      <p:sp>
        <p:nvSpPr>
          <p:cNvPr id="104898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信托服务市场总规模</a:t>
            </a:r>
            <a:endParaRPr altLang="en-US" dirty="0" sz="2000" lang="zh-CN" spc="150">
              <a:solidFill>
                <a:schemeClr val="tx1">
                  <a:lumMod val="85000"/>
                  <a:lumOff val="15000"/>
                </a:schemeClr>
              </a:solidFill>
              <a:latin typeface="+mn-ea"/>
              <a:sym typeface="+mn-ea"/>
            </a:endParaRPr>
          </a:p>
        </p:txBody>
      </p:sp>
      <p:sp>
        <p:nvSpPr>
          <p:cNvPr id="104899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近5年信托服务市场的年复合增长率</a:t>
            </a:r>
            <a:endParaRPr altLang="en-US" dirty="0" sz="2000" lang="zh-CN" spc="150">
              <a:solidFill>
                <a:schemeClr val="tx1">
                  <a:lumMod val="85000"/>
                  <a:lumOff val="15000"/>
                </a:schemeClr>
              </a:solidFill>
              <a:latin typeface="+mn-ea"/>
              <a:sym typeface="+mn-ea"/>
            </a:endParaRPr>
          </a:p>
        </p:txBody>
      </p:sp>
      <p:sp>
        <p:nvSpPr>
          <p:cNvPr id="104900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信托服务市场的主要参与机构</a:t>
            </a:r>
            <a:endParaRPr altLang="en-US" dirty="0" sz="2000" lang="zh-CN" spc="150">
              <a:solidFill>
                <a:schemeClr val="tx1">
                  <a:lumMod val="85000"/>
                  <a:lumOff val="15000"/>
                </a:schemeClr>
              </a:solidFill>
              <a:latin typeface="+mn-ea"/>
              <a:sym typeface="+mn-ea"/>
            </a:endParaRPr>
          </a:p>
        </p:txBody>
      </p:sp>
      <p:sp>
        <p:nvSpPr>
          <p:cNvPr id="104900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信托服务市场的地域分布情况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1"/>
          <p:cNvSpPr>
            <a:spLocks noGrp="1"/>
          </p:cNvSpPr>
          <p:nvPr>
            <p:ph type="title"/>
          </p:nvPr>
        </p:nvSpPr>
        <p:spPr/>
        <p:txBody>
          <a:bodyPr/>
          <a:p>
            <a:r>
              <a:rPr altLang="en-US" lang="zh-CN"/>
              <a:t>信托服务市场的参与者</a:t>
            </a:r>
            <a:endParaRPr altLang="en-US" lang="zh-CN"/>
          </a:p>
        </p:txBody>
      </p:sp>
      <p:sp>
        <p:nvSpPr>
          <p:cNvPr id="104904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信托公司：提供信托服务，负责管理和运作信托财产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受托人：负责监督信托公司的运作，确保其符合法律法规和合同约定</a:t>
            </a:r>
            <a:endParaRPr dirty="0" sz="2000" err="1">
              <a:solidFill>
                <a:schemeClr val="tx1">
                  <a:lumMod val="75000"/>
                  <a:lumOff val="25000"/>
                </a:schemeClr>
              </a:solidFill>
              <a:latin typeface="+mn-ea"/>
              <a:ea typeface="+mn-ea"/>
              <a:cs typeface="+mn-ea"/>
              <a:sym typeface="+mn-lt"/>
            </a:endParaRPr>
          </a:p>
        </p:txBody>
      </p:sp>
      <p:sp>
        <p:nvSpPr>
          <p:cNvPr id="104906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7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受益人：信托服务的受益人，享有信托财产的收益</a:t>
            </a:r>
            <a:endParaRPr dirty="0" sz="2000" err="1">
              <a:solidFill>
                <a:schemeClr val="tx1">
                  <a:lumMod val="75000"/>
                  <a:lumOff val="25000"/>
                </a:schemeClr>
              </a:solidFill>
              <a:latin typeface="+mn-ea"/>
              <a:ea typeface="+mn-ea"/>
              <a:cs typeface="+mn-ea"/>
              <a:sym typeface="+mn-lt"/>
            </a:endParaRPr>
          </a:p>
        </p:txBody>
      </p:sp>
      <p:sp>
        <p:nvSpPr>
          <p:cNvPr id="10490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投资者：信托服务的投资者，通过信托公司进行投资</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8" name="标题"/>
          <p:cNvSpPr>
            <a:spLocks noGrp="1"/>
          </p:cNvSpPr>
          <p:nvPr>
            <p:ph type="title"/>
            <p:custDataLst>
              <p:tags r:id="rId1"/>
            </p:custDataLst>
          </p:nvPr>
        </p:nvSpPr>
        <p:spPr>
          <a:xfrm>
            <a:off x="833988" y="2276550"/>
            <a:ext cx="7557025" cy="787008"/>
          </a:xfrm>
        </p:spPr>
        <p:txBody>
          <a:bodyPr/>
          <a:p>
            <a:r>
              <a:rPr altLang="en-US" dirty="0" lang="zh-CN"/>
              <a:t>信托服务市场分析</a:t>
            </a:r>
            <a:endParaRPr altLang="en-US" dirty="0" lang="zh-CN"/>
          </a:p>
        </p:txBody>
      </p:sp>
      <p:sp>
        <p:nvSpPr>
          <p:cNvPr id="1049120"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6" name="标题 1"/>
          <p:cNvSpPr>
            <a:spLocks noGrp="1"/>
          </p:cNvSpPr>
          <p:nvPr>
            <p:ph type="title"/>
          </p:nvPr>
        </p:nvSpPr>
        <p:spPr/>
        <p:txBody>
          <a:bodyPr/>
          <a:p>
            <a:r>
              <a:rPr altLang="en-US" lang="zh-CN"/>
              <a:t>信托服务市场需求分析</a:t>
            </a:r>
            <a:endParaRPr altLang="en-US" lang="zh-CN"/>
          </a:p>
        </p:txBody>
      </p:sp>
      <p:sp>
        <p:nvSpPr>
          <p:cNvPr id="104916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财富传承：高净值人群对财富传承的需求增加，信托服务成为重要选择。</a:t>
            </a:r>
            <a:endParaRPr altLang="zh-CN" dirty="0" sz="1600" lang="en-US">
              <a:solidFill>
                <a:schemeClr val="dk1">
                  <a:lumMod val="80000"/>
                  <a:lumOff val="20000"/>
                </a:schemeClr>
              </a:solidFill>
              <a:latin typeface="+mn-ea"/>
              <a:sym typeface="+mn-ea"/>
            </a:endParaRPr>
          </a:p>
        </p:txBody>
      </p:sp>
      <p:sp>
        <p:nvSpPr>
          <p:cNvPr id="104917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经济增长：随着经济的增长，企业和个人对信托服务的需求增加。</a:t>
            </a:r>
            <a:endParaRPr altLang="en-US" dirty="0" sz="1600" lang="zh-CN">
              <a:solidFill>
                <a:schemeClr val="dk1">
                  <a:lumMod val="80000"/>
                  <a:lumOff val="20000"/>
                </a:schemeClr>
              </a:solidFill>
              <a:latin typeface="+mn-ea"/>
              <a:sym typeface="+mn-ea"/>
            </a:endParaRPr>
          </a:p>
        </p:txBody>
      </p:sp>
      <p:sp>
        <p:nvSpPr>
          <p:cNvPr id="104918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投资需求：信托服务作为一种投资工具，吸引了越来越多的投资者。</a:t>
            </a:r>
            <a:endParaRPr altLang="en-US" dirty="0" sz="1600" lang="zh-CN">
              <a:solidFill>
                <a:schemeClr val="dk1">
                  <a:lumMod val="80000"/>
                  <a:lumOff val="20000"/>
                </a:schemeClr>
              </a:solidFill>
              <a:latin typeface="+mn-ea"/>
              <a:sym typeface="+mn-ea"/>
            </a:endParaRPr>
          </a:p>
        </p:txBody>
      </p:sp>
      <p:sp>
        <p:nvSpPr>
          <p:cNvPr id="104919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风险管理：企业和个人对风险管理的需求增加，信托服务可以提供相应的解决方案。</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信托服务市场供给分析</a:t>
            </a:r>
            <a:endParaRPr altLang="en-US" lang="zh-CN"/>
          </a:p>
        </p:txBody>
      </p:sp>
      <p:sp>
        <p:nvSpPr>
          <p:cNvPr id="10492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信托公司数量与规模</a:t>
            </a:r>
            <a:endParaRPr altLang="en-US" dirty="0" sz="1200" lang="zh-CN" spc="150">
              <a:solidFill>
                <a:schemeClr val="tx1">
                  <a:lumMod val="65000"/>
                  <a:lumOff val="35000"/>
                </a:schemeClr>
              </a:solidFill>
              <a:latin typeface="+mn-ea"/>
              <a:sym typeface="+mn-ea"/>
            </a:endParaRPr>
          </a:p>
        </p:txBody>
      </p:sp>
      <p:sp>
        <p:nvSpPr>
          <p:cNvPr id="10492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信托产品种类与特点</a:t>
            </a:r>
            <a:endParaRPr altLang="en-US" dirty="0" sz="1200" lang="zh-CN" spc="150">
              <a:solidFill>
                <a:schemeClr val="tx1">
                  <a:lumMod val="65000"/>
                  <a:lumOff val="35000"/>
                </a:schemeClr>
              </a:solidFill>
              <a:latin typeface="+mn-ea"/>
              <a:sym typeface="+mn-ea"/>
            </a:endParaRPr>
          </a:p>
        </p:txBody>
      </p:sp>
      <p:sp>
        <p:nvSpPr>
          <p:cNvPr id="10492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信托服务市场集中度</a:t>
            </a:r>
            <a:endParaRPr altLang="en-US" dirty="0" sz="1200" lang="zh-CN" spc="150">
              <a:solidFill>
                <a:schemeClr val="tx1">
                  <a:lumMod val="65000"/>
                  <a:lumOff val="35000"/>
                </a:schemeClr>
              </a:solidFill>
              <a:latin typeface="+mn-ea"/>
              <a:sym typeface="+mn-ea"/>
            </a:endParaRPr>
          </a:p>
        </p:txBody>
      </p:sp>
      <p:sp>
        <p:nvSpPr>
          <p:cNvPr id="10492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信托服务市场监管政策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4" name="标题 1"/>
          <p:cNvSpPr>
            <a:spLocks noGrp="1"/>
          </p:cNvSpPr>
          <p:nvPr>
            <p:ph type="title"/>
          </p:nvPr>
        </p:nvSpPr>
        <p:spPr/>
        <p:txBody>
          <a:bodyPr/>
          <a:p>
            <a:r>
              <a:rPr altLang="en-US" lang="zh-CN"/>
              <a:t>信托服务市场竞争格局分析</a:t>
            </a:r>
            <a:endParaRPr altLang="en-US" lang="zh-CN"/>
          </a:p>
        </p:txBody>
      </p:sp>
      <p:sp>
        <p:nvSpPr>
          <p:cNvPr id="1049276"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278"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280"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82"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信托服务市场概述：信托服务市场是指提供信托服务的金融机构和非金融机构组成的行业市场，主要提供信托产品设计、投资管理、资金募集等服务。</a:t>
            </a:r>
            <a:endParaRPr altLang="en-US" dirty="0" sz="1000" lang="zh-CN" spc="150">
              <a:solidFill>
                <a:schemeClr val="dk1">
                  <a:lumMod val="80000"/>
                  <a:lumOff val="20000"/>
                </a:schemeClr>
              </a:solidFill>
              <a:latin typeface="+mn-ea"/>
            </a:endParaRPr>
          </a:p>
        </p:txBody>
      </p:sp>
      <p:sp>
        <p:nvSpPr>
          <p:cNvPr id="1049284"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286"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288"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90"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信托服务市场竞争格局：目前，信托服务市场呈现出以银行、信托公司、证券公司等金融机构为主导，其他非金融机构参与竞争的市场格局。其中，信托公司是信托服务市场的主要提供者，占据较大市场份额。</a:t>
            </a:r>
            <a:endParaRPr altLang="en-US" dirty="0" sz="1400" lang="zh-CN" spc="150">
              <a:solidFill>
                <a:schemeClr val="dk1">
                  <a:lumMod val="80000"/>
                  <a:lumOff val="20000"/>
                </a:schemeClr>
              </a:solidFill>
              <a:latin typeface="+mn-ea"/>
            </a:endParaRPr>
          </a:p>
        </p:txBody>
      </p:sp>
      <p:sp>
        <p:nvSpPr>
          <p:cNvPr id="1049292"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294"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296"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98"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信托服务市场主要参与者：信托服务市场的主要参与者包括信托公司、银行、证券公司、保险公司、基金公司等金融机构，以及律师事务所、会计师事务所等中介机构。</a:t>
            </a:r>
            <a:endParaRPr altLang="en-US" dirty="0" sz="1000" lang="zh-CN" spc="150">
              <a:solidFill>
                <a:schemeClr val="dk1">
                  <a:lumMod val="80000"/>
                  <a:lumOff val="20000"/>
                </a:schemeClr>
              </a:solidFill>
              <a:latin typeface="+mn-ea"/>
            </a:endParaRPr>
          </a:p>
        </p:txBody>
      </p:sp>
      <p:sp>
        <p:nvSpPr>
          <p:cNvPr id="1049300"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302"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04"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06"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信托服务市场发展趋势：随着金融市场的不断发展和监管政策的逐步完善，信托服务市场将呈现以下发展趋势：一是信托服务机构专业化程度不断提高；二是信托产品创新不断涌现；三是信托服务市场监管将更加严格，合规要求更高。</a:t>
            </a:r>
            <a:endParaRPr altLang="en-US" dirty="0" sz="1400" lang="zh-CN" spc="150">
              <a:solidFill>
                <a:schemeClr val="dk1">
                  <a:lumMod val="80000"/>
                  <a:lumOff val="20000"/>
                </a:schemeClr>
              </a:solidFill>
              <a:latin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0" name="标题"/>
          <p:cNvSpPr>
            <a:spLocks noGrp="1"/>
          </p:cNvSpPr>
          <p:nvPr>
            <p:ph type="title"/>
            <p:custDataLst>
              <p:tags r:id="rId1"/>
            </p:custDataLst>
          </p:nvPr>
        </p:nvSpPr>
        <p:spPr>
          <a:xfrm>
            <a:off x="833988" y="2276550"/>
            <a:ext cx="7557025" cy="787008"/>
          </a:xfrm>
        </p:spPr>
        <p:txBody>
          <a:bodyPr/>
          <a:p>
            <a:r>
              <a:rPr altLang="en-US" dirty="0" lang="zh-CN"/>
              <a:t>信托服务市场发展趋势</a:t>
            </a:r>
            <a:endParaRPr altLang="en-US" dirty="0" lang="zh-CN"/>
          </a:p>
        </p:txBody>
      </p:sp>
      <p:sp>
        <p:nvSpPr>
          <p:cNvPr id="1049342"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信托服务市场发展阶段与趋势</a:t>
            </a:r>
            <a:endParaRPr altLang="en-US" lang="zh-CN"/>
          </a:p>
        </p:txBody>
      </p:sp>
      <p:sp>
        <p:nvSpPr>
          <p:cNvPr id="10493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信托服务市场发展历程</a:t>
            </a:r>
            <a:endParaRPr altLang="en-US" dirty="0" sz="2000" lang="zh-CN" spc="150">
              <a:solidFill>
                <a:schemeClr val="tx1">
                  <a:lumMod val="85000"/>
                  <a:lumOff val="15000"/>
                </a:schemeClr>
              </a:solidFill>
              <a:latin typeface="+mn-ea"/>
              <a:sym typeface="+mn-ea"/>
            </a:endParaRPr>
          </a:p>
        </p:txBody>
      </p:sp>
      <p:sp>
        <p:nvSpPr>
          <p:cNvPr id="10493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信托服务市场现状</a:t>
            </a:r>
            <a:endParaRPr altLang="en-US" dirty="0" sz="2000" lang="zh-CN" spc="150">
              <a:solidFill>
                <a:schemeClr val="tx1">
                  <a:lumMod val="85000"/>
                  <a:lumOff val="15000"/>
                </a:schemeClr>
              </a:solidFill>
              <a:latin typeface="+mn-ea"/>
              <a:sym typeface="+mn-ea"/>
            </a:endParaRPr>
          </a:p>
        </p:txBody>
      </p:sp>
      <p:sp>
        <p:nvSpPr>
          <p:cNvPr id="10494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信托服务市场发展趋势</a:t>
            </a:r>
            <a:endParaRPr altLang="en-US" dirty="0" sz="2000" lang="zh-CN" spc="150">
              <a:solidFill>
                <a:schemeClr val="tx1">
                  <a:lumMod val="85000"/>
                  <a:lumOff val="15000"/>
                </a:schemeClr>
              </a:solidFill>
              <a:latin typeface="+mn-ea"/>
              <a:sym typeface="+mn-ea"/>
            </a:endParaRPr>
          </a:p>
        </p:txBody>
      </p:sp>
      <p:sp>
        <p:nvSpPr>
          <p:cNvPr id="10494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信托服务市场未来展望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信托服务市场发展的驱动因素</a:t>
            </a:r>
            <a:endParaRPr altLang="en-US" lang="zh-CN"/>
          </a:p>
        </p:txBody>
      </p:sp>
      <p:sp>
        <p:nvSpPr>
          <p:cNvPr id="104944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6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6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6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7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经济增长和财富积累：信托服务市场发展的基础</a:t>
            </a:r>
            <a:endParaRPr altLang="en-US" dirty="0" sz="1200" lang="zh-CN" spc="150">
              <a:solidFill>
                <a:schemeClr val="tx1">
                  <a:lumMod val="65000"/>
                  <a:lumOff val="35000"/>
                </a:schemeClr>
              </a:solidFill>
              <a:latin typeface="+mn-ea"/>
              <a:sym typeface="+mn-ea"/>
            </a:endParaRPr>
          </a:p>
        </p:txBody>
      </p:sp>
      <p:sp>
        <p:nvSpPr>
          <p:cNvPr id="104948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监管政策的调整和完善：信托服务市场发展的政策保障</a:t>
            </a:r>
            <a:endParaRPr altLang="en-US" dirty="0" sz="1200" lang="zh-CN" spc="150">
              <a:solidFill>
                <a:schemeClr val="tx1">
                  <a:lumMod val="65000"/>
                  <a:lumOff val="35000"/>
                </a:schemeClr>
              </a:solidFill>
              <a:latin typeface="+mn-ea"/>
              <a:sym typeface="+mn-ea"/>
            </a:endParaRPr>
          </a:p>
        </p:txBody>
      </p:sp>
      <p:sp>
        <p:nvSpPr>
          <p:cNvPr id="104948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投资者需求多样化：信托服务市场发展的内在动力</a:t>
            </a:r>
            <a:endParaRPr altLang="en-US" dirty="0" sz="1200" lang="zh-CN" spc="150">
              <a:solidFill>
                <a:schemeClr val="tx1">
                  <a:lumMod val="65000"/>
                  <a:lumOff val="35000"/>
                </a:schemeClr>
              </a:solidFill>
              <a:latin typeface="+mn-ea"/>
              <a:sym typeface="+mn-ea"/>
            </a:endParaRPr>
          </a:p>
        </p:txBody>
      </p:sp>
      <p:sp>
        <p:nvSpPr>
          <p:cNvPr id="104949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金融创新和科技进步：推动信托服务市场发展的关键因素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4" name="标题 1"/>
          <p:cNvSpPr>
            <a:spLocks noGrp="1"/>
          </p:cNvSpPr>
          <p:nvPr>
            <p:ph type="title"/>
          </p:nvPr>
        </p:nvSpPr>
        <p:spPr/>
        <p:txBody>
          <a:bodyPr/>
          <a:p>
            <a:r>
              <a:rPr altLang="en-US" lang="zh-CN"/>
              <a:t>信托服务市场发展的挑战与机遇</a:t>
            </a:r>
            <a:endParaRPr altLang="en-US" lang="zh-CN"/>
          </a:p>
        </p:txBody>
      </p:sp>
      <p:sp>
        <p:nvSpPr>
          <p:cNvPr id="104952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挑战：监管政策趋严，风险控制要求提高</a:t>
            </a:r>
            <a:endParaRPr altLang="en-US" dirty="0" sz="2000" lang="zh-CN" spc="150">
              <a:solidFill>
                <a:schemeClr val="tx1">
                  <a:lumMod val="75000"/>
                  <a:lumOff val="25000"/>
                </a:schemeClr>
              </a:solidFill>
              <a:latin typeface="+mn-ea"/>
              <a:sym typeface="+mn-ea"/>
            </a:endParaRPr>
          </a:p>
        </p:txBody>
      </p:sp>
      <p:sp>
        <p:nvSpPr>
          <p:cNvPr id="104953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机遇：财富管理需求旺盛，信托业转型创新</a:t>
            </a:r>
            <a:endParaRPr altLang="en-US" dirty="0" sz="2000" lang="zh-CN" spc="150">
              <a:solidFill>
                <a:schemeClr val="tx1">
                  <a:lumMod val="75000"/>
                  <a:lumOff val="25000"/>
                </a:schemeClr>
              </a:solidFill>
              <a:latin typeface="+mn-ea"/>
              <a:sym typeface="+mn-ea"/>
            </a:endParaRPr>
          </a:p>
        </p:txBody>
      </p:sp>
      <p:sp>
        <p:nvSpPr>
          <p:cNvPr id="104953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应对策略：加强合规意识，提升风险管理能力</a:t>
            </a:r>
            <a:endParaRPr altLang="en-US" dirty="0" sz="2000" lang="zh-CN" spc="150">
              <a:solidFill>
                <a:schemeClr val="tx1">
                  <a:lumMod val="75000"/>
                  <a:lumOff val="25000"/>
                </a:schemeClr>
              </a:solidFill>
              <a:latin typeface="+mn-ea"/>
              <a:sym typeface="+mn-ea"/>
            </a:endParaRPr>
          </a:p>
        </p:txBody>
      </p:sp>
      <p:sp>
        <p:nvSpPr>
          <p:cNvPr id="104954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未来展望：信托业有望迎来新的发展机遇</a:t>
            </a:r>
            <a:endParaRPr altLang="en-US" dirty="0" sz="2000" lang="zh-CN" spc="150">
              <a:solidFill>
                <a:schemeClr val="tx1">
                  <a:lumMod val="75000"/>
                  <a:lumOff val="25000"/>
                </a:schemeClr>
              </a:solidFill>
              <a:latin typeface="+mn-ea"/>
              <a:sym typeface="+mn-ea"/>
            </a:endParaRPr>
          </a:p>
        </p:txBody>
      </p:sp>
      <p:sp>
        <p:nvSpPr>
          <p:cNvPr id="104954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2"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2024年信托服务市场投资前景预测</a:t>
            </a:r>
            <a:endParaRPr altLang="en-US" dirty="0" lang="zh-CN"/>
          </a:p>
        </p:txBody>
      </p:sp>
      <p:sp>
        <p:nvSpPr>
          <p:cNvPr id="1049584"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0" name="标题 1"/>
          <p:cNvSpPr>
            <a:spLocks noGrp="1"/>
          </p:cNvSpPr>
          <p:nvPr>
            <p:ph type="title"/>
          </p:nvPr>
        </p:nvSpPr>
        <p:spPr/>
        <p:txBody>
          <a:bodyPr/>
          <a:p>
            <a:r>
              <a:rPr altLang="en-US" lang="zh-CN"/>
              <a:t>宏观经济环境对信托服务市场的影响</a:t>
            </a:r>
            <a:endParaRPr altLang="en-US" lang="zh-CN"/>
          </a:p>
        </p:txBody>
      </p:sp>
      <p:sp>
        <p:nvSpPr>
          <p:cNvPr id="10496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经济增长：信托服务市场的发展与经济增长密切相关，预计2024年经济增长将为信托服务市场提供更多投资机会。</a:t>
            </a:r>
            <a:endParaRPr altLang="en-US" dirty="0" sz="2000" lang="zh-CN" spc="150">
              <a:solidFill>
                <a:schemeClr val="tx1">
                  <a:lumMod val="85000"/>
                  <a:lumOff val="15000"/>
                </a:schemeClr>
              </a:solidFill>
              <a:latin typeface="+mn-ea"/>
              <a:sym typeface="+mn-ea"/>
            </a:endParaRPr>
          </a:p>
        </p:txBody>
      </p:sp>
      <p:sp>
        <p:nvSpPr>
          <p:cNvPr id="10496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货币政策：货币政策的调整将影响市场利率，进而影响信托产品的收益率和投资吸引力。</a:t>
            </a:r>
            <a:endParaRPr altLang="en-US" dirty="0" sz="2000" lang="zh-CN" spc="150">
              <a:solidFill>
                <a:schemeClr val="tx1">
                  <a:lumMod val="85000"/>
                  <a:lumOff val="15000"/>
                </a:schemeClr>
              </a:solidFill>
              <a:latin typeface="+mn-ea"/>
              <a:sym typeface="+mn-ea"/>
            </a:endParaRPr>
          </a:p>
        </p:txBody>
      </p:sp>
      <p:sp>
        <p:nvSpPr>
          <p:cNvPr id="10496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财政政策：财政政策的实施将影响政府的财政状况和财政赤字水平，进而影响信托产品的投资策略和风险控制。</a:t>
            </a:r>
            <a:endParaRPr altLang="en-US" dirty="0" sz="2000" lang="zh-CN" spc="150">
              <a:solidFill>
                <a:schemeClr val="tx1">
                  <a:lumMod val="85000"/>
                  <a:lumOff val="15000"/>
                </a:schemeClr>
              </a:solidFill>
              <a:latin typeface="+mn-ea"/>
              <a:sym typeface="+mn-ea"/>
            </a:endParaRPr>
          </a:p>
        </p:txBody>
      </p:sp>
      <p:sp>
        <p:nvSpPr>
          <p:cNvPr id="10496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行业政策：信托行业监管政策的调整将影响信托公司的业务范围和经营模式，进而影响信托服务市场的竞争格局和发展趋势。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信托服务市场投资机会与风险分析</a:t>
            </a:r>
            <a:endParaRPr altLang="en-US" lang="zh-CN"/>
          </a:p>
        </p:txBody>
      </p:sp>
      <p:sp>
        <p:nvSpPr>
          <p:cNvPr id="104969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投资建议：投资者需要根据自身的风险承受能力和投资目标，选择适合自己的信托产品，并保持理性投资的心态。</a:t>
            </a:r>
            <a:endParaRPr altLang="zh-CN" dirty="0" lang="en-US">
              <a:solidFill>
                <a:schemeClr val="dk1">
                  <a:lumMod val="80000"/>
                  <a:lumOff val="20000"/>
                </a:schemeClr>
              </a:solidFill>
              <a:latin typeface="+mn-ea"/>
              <a:sym typeface="+mn-ea"/>
            </a:endParaRPr>
          </a:p>
        </p:txBody>
      </p:sp>
      <p:sp>
        <p:nvSpPr>
          <p:cNvPr id="104969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投资机会：随着经济的发展和金融市场的开放，信托服务市场将迎来更多的投资机会，特别是在财富管理和资产管理领域。</a:t>
            </a:r>
            <a:endParaRPr altLang="en-US" dirty="0" lang="zh-CN">
              <a:solidFill>
                <a:schemeClr val="dk1">
                  <a:lumMod val="80000"/>
                  <a:lumOff val="20000"/>
                </a:schemeClr>
              </a:solidFill>
              <a:latin typeface="+mn-ea"/>
              <a:sym typeface="+mn-ea"/>
            </a:endParaRPr>
          </a:p>
        </p:txBody>
      </p:sp>
      <p:sp>
        <p:nvSpPr>
          <p:cNvPr id="104970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风险分析：信托服务市场面临着多种风险，包括市场风险、信用风险和流动性风险等。投资者需要充分了解和评估各种风险，以做出明智的投资决策。</a:t>
            </a:r>
            <a:endParaRPr altLang="en-US" dirty="0" lang="zh-CN">
              <a:solidFill>
                <a:schemeClr val="dk1">
                  <a:lumMod val="80000"/>
                  <a:lumOff val="20000"/>
                </a:schemeClr>
              </a:solidFill>
              <a:latin typeface="+mn-ea"/>
              <a:sym typeface="+mn-ea"/>
            </a:endParaRPr>
          </a:p>
        </p:txBody>
      </p:sp>
      <p:sp>
        <p:nvSpPr>
          <p:cNvPr id="104971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市场监管：信托服务市场需要得到有效的监管，以保护投资者的权益和维护市场的稳定。监管机构应加强对信托机构的监管和规范，推动市场的健康发展。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2024年信托服务市场投资前景预测</a:t>
            </a:r>
            <a:endParaRPr altLang="en-US" lang="zh-CN"/>
          </a:p>
        </p:txBody>
      </p:sp>
      <p:cxnSp>
        <p:nvCxnSpPr>
          <p:cNvPr id="3145793" name="直接连接符 3"/>
          <p:cNvCxnSpPr>
            <a:cxnSpLocks/>
          </p:cNvCxnSpPr>
          <p:nvPr>
            <p:custDataLst>
              <p:tags r:id="rId1"/>
            </p:custDataLst>
          </p:nvPr>
        </p:nvCxnSpPr>
        <p:spPr>
          <a:xfrm>
            <a:off x="3197561"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95" name="直接连接符 6"/>
          <p:cNvCxnSpPr>
            <a:cxnSpLocks/>
          </p:cNvCxnSpPr>
          <p:nvPr>
            <p:custDataLst>
              <p:tags r:id="rId2"/>
            </p:custDataLst>
          </p:nvPr>
        </p:nvCxnSpPr>
        <p:spPr>
          <a:xfrm>
            <a:off x="607015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97" name="直接连接符 7"/>
          <p:cNvCxnSpPr>
            <a:cxnSpLocks/>
          </p:cNvCxnSpPr>
          <p:nvPr>
            <p:custDataLst>
              <p:tags r:id="rId3"/>
            </p:custDataLst>
          </p:nvPr>
        </p:nvCxnSpPr>
        <p:spPr>
          <a:xfrm>
            <a:off x="894274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756" name="标题 22"/>
          <p:cNvSpPr>
            <a:spLocks noGrp="1"/>
          </p:cNvSpPr>
          <p:nvPr>
            <p:custDataLst>
              <p:tags r:id="rId4"/>
            </p:custDataLst>
          </p:nvPr>
        </p:nvSpPr>
        <p:spPr>
          <a:xfrm>
            <a:off x="3659094"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758" name="正文"/>
          <p:cNvSpPr txBox="1"/>
          <p:nvPr>
            <p:custDataLst>
              <p:tags r:id="rId5"/>
            </p:custDataLst>
          </p:nvPr>
        </p:nvSpPr>
        <p:spPr>
          <a:xfrm>
            <a:off x="3659094"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信托服务市场需求：随着经济的发展和人们财富的积累，信托服务市场需求不断增长，特别是高净值人群对信托服务的需求更加旺盛。</a:t>
            </a:r>
            <a:endParaRPr altLang="en-US" dirty="0" lang="zh-CN">
              <a:sym typeface="+mn-ea"/>
            </a:endParaRPr>
          </a:p>
        </p:txBody>
      </p:sp>
      <p:sp>
        <p:nvSpPr>
          <p:cNvPr id="1049760" name="标题 22"/>
          <p:cNvSpPr>
            <a:spLocks noGrp="1"/>
          </p:cNvSpPr>
          <p:nvPr>
            <p:custDataLst>
              <p:tags r:id="rId6"/>
            </p:custDataLst>
          </p:nvPr>
        </p:nvSpPr>
        <p:spPr>
          <a:xfrm>
            <a:off x="9300882"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762" name="正文"/>
          <p:cNvSpPr txBox="1"/>
          <p:nvPr>
            <p:custDataLst>
              <p:tags r:id="rId7"/>
            </p:custDataLst>
          </p:nvPr>
        </p:nvSpPr>
        <p:spPr>
          <a:xfrm>
            <a:off x="9300882"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信托服务市场风险与机遇：信托服务市场面临着一些风险和挑战，如监管政策的变化、经济形势的不确定性等。但同时，也存在着许多机遇和商机，信托机构需要把握市场变化，积极应对挑战，抓住发展机遇。</a:t>
            </a:r>
            <a:endParaRPr altLang="en-US" lang="zh-CN">
              <a:sym typeface="+mn-ea"/>
            </a:endParaRPr>
          </a:p>
        </p:txBody>
      </p:sp>
      <p:sp>
        <p:nvSpPr>
          <p:cNvPr id="1049764" name="标题 22"/>
          <p:cNvSpPr>
            <a:spLocks noGrp="1"/>
          </p:cNvSpPr>
          <p:nvPr>
            <p:custDataLst>
              <p:tags r:id="rId8"/>
            </p:custDataLst>
          </p:nvPr>
        </p:nvSpPr>
        <p:spPr>
          <a:xfrm>
            <a:off x="6479988"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766" name="正文"/>
          <p:cNvSpPr txBox="1"/>
          <p:nvPr>
            <p:custDataLst>
              <p:tags r:id="rId9"/>
            </p:custDataLst>
          </p:nvPr>
        </p:nvSpPr>
        <p:spPr>
          <a:xfrm>
            <a:off x="6479988"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信托服务市场发展趋势：未来信托服务市场将更加注重创新和差异化发展，信托机构将不断提升服务水平和专业能力，以满足客户个性化、多元化的需求。</a:t>
            </a:r>
            <a:endParaRPr altLang="en-US" lang="zh-CN">
              <a:sym typeface="+mn-ea"/>
            </a:endParaRPr>
          </a:p>
        </p:txBody>
      </p:sp>
      <p:sp>
        <p:nvSpPr>
          <p:cNvPr id="1049768" name="正文"/>
          <p:cNvSpPr txBox="1"/>
          <p:nvPr>
            <p:custDataLst>
              <p:tags r:id="rId10"/>
            </p:custDataLst>
          </p:nvPr>
        </p:nvSpPr>
        <p:spPr>
          <a:xfrm>
            <a:off x="838200"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信托服务市场概述：2024年信托服务市场将继续保持稳定增长，市场规模不断扩大，投资者群体日益多元化。</a:t>
            </a:r>
            <a:endParaRPr altLang="en-US" dirty="0" lang="zh-CN">
              <a:sym typeface="+mn-ea"/>
            </a:endParaRPr>
          </a:p>
        </p:txBody>
      </p:sp>
      <p:sp>
        <p:nvSpPr>
          <p:cNvPr id="1049770" name="标题 22"/>
          <p:cNvSpPr>
            <a:spLocks noGrp="1"/>
          </p:cNvSpPr>
          <p:nvPr>
            <p:custDataLst>
              <p:tags r:id="rId11"/>
            </p:custDataLst>
          </p:nvPr>
        </p:nvSpPr>
        <p:spPr>
          <a:xfrm>
            <a:off x="838200"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04" name="标题"/>
          <p:cNvSpPr>
            <a:spLocks noGrp="1"/>
          </p:cNvSpPr>
          <p:nvPr>
            <p:ph type="title"/>
            <p:custDataLst>
              <p:tags r:id="rId1"/>
            </p:custDataLst>
          </p:nvPr>
        </p:nvSpPr>
        <p:spPr>
          <a:xfrm>
            <a:off x="833988" y="2276550"/>
            <a:ext cx="7557025" cy="787008"/>
          </a:xfrm>
        </p:spPr>
        <p:txBody>
          <a:bodyPr/>
          <a:p>
            <a:r>
              <a:rPr altLang="en-US" dirty="0" lang="zh-CN"/>
              <a:t>投资建议与策略</a:t>
            </a:r>
            <a:endParaRPr altLang="en-US" dirty="0" lang="zh-CN"/>
          </a:p>
        </p:txBody>
      </p:sp>
      <p:sp>
        <p:nvSpPr>
          <p:cNvPr id="1049806"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信托服务市场投资策略与建议</a:t>
            </a:r>
            <a:endParaRPr altLang="en-US" lang="zh-CN"/>
          </a:p>
        </p:txBody>
      </p:sp>
      <p:sp>
        <p:nvSpPr>
          <p:cNvPr id="10498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了解市场动态：关注信托服务市场的政策变化、市场需求和竞争格局，以便把握投资机会和规避风险。</a:t>
            </a:r>
            <a:endParaRPr altLang="en-US" dirty="0" sz="1200" lang="zh-CN" spc="150">
              <a:solidFill>
                <a:schemeClr val="tx1">
                  <a:lumMod val="65000"/>
                  <a:lumOff val="35000"/>
                </a:schemeClr>
              </a:solidFill>
              <a:latin typeface="+mn-ea"/>
              <a:sym typeface="+mn-ea"/>
            </a:endParaRPr>
          </a:p>
        </p:txBody>
      </p:sp>
      <p:sp>
        <p:nvSpPr>
          <p:cNvPr id="10498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多元化投资组合：根据风险承受能力和投资目标，合理配置不同类型的信托产品，以降低投资风险。</a:t>
            </a:r>
            <a:endParaRPr altLang="en-US" dirty="0" sz="1200" lang="zh-CN" spc="150">
              <a:solidFill>
                <a:schemeClr val="tx1">
                  <a:lumMod val="65000"/>
                  <a:lumOff val="35000"/>
                </a:schemeClr>
              </a:solidFill>
              <a:latin typeface="+mn-ea"/>
              <a:sym typeface="+mn-ea"/>
            </a:endParaRPr>
          </a:p>
        </p:txBody>
      </p:sp>
      <p:sp>
        <p:nvSpPr>
          <p:cNvPr id="10498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关注优质信托公司：选择经营稳健、风控能力强、业绩良好的信托公司，确保投资安全和收益稳定。</a:t>
            </a:r>
            <a:endParaRPr altLang="en-US" dirty="0" sz="1200" lang="zh-CN" spc="150">
              <a:solidFill>
                <a:schemeClr val="tx1">
                  <a:lumMod val="65000"/>
                  <a:lumOff val="35000"/>
                </a:schemeClr>
              </a:solidFill>
              <a:latin typeface="+mn-ea"/>
              <a:sym typeface="+mn-ea"/>
            </a:endParaRPr>
          </a:p>
        </p:txBody>
      </p:sp>
      <p:sp>
        <p:nvSpPr>
          <p:cNvPr id="10498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合理配置信托期限：根据资金需求和投资规划，选择适合的信托期限，以平衡收益与流动性。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信托服务市场风险管理策略与建议</a:t>
            </a:r>
            <a:endParaRPr altLang="en-US" lang="zh-CN"/>
          </a:p>
        </p:txBody>
      </p:sp>
      <p:sp>
        <p:nvSpPr>
          <p:cNvPr id="104989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了解市场风险：对信托服务市场的风险进行充分了解，包括信用风险、市场风险、政策风险等。</a:t>
            </a:r>
            <a:endParaRPr altLang="en-US" dirty="0" sz="2000" lang="zh-CN" spc="150">
              <a:solidFill>
                <a:schemeClr val="tx1">
                  <a:lumMod val="85000"/>
                  <a:lumOff val="15000"/>
                </a:schemeClr>
              </a:solidFill>
              <a:latin typeface="+mn-ea"/>
              <a:sym typeface="+mn-ea"/>
            </a:endParaRPr>
          </a:p>
        </p:txBody>
      </p:sp>
      <p:sp>
        <p:nvSpPr>
          <p:cNvPr id="104990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制定风险管理策略：根据不同的风险类型，制定相应的风险管理策略，包括风险分散、风险对冲、风险规避等。</a:t>
            </a:r>
            <a:endParaRPr altLang="en-US" dirty="0" sz="2000" lang="zh-CN" spc="150">
              <a:solidFill>
                <a:schemeClr val="tx1">
                  <a:lumMod val="85000"/>
                  <a:lumOff val="15000"/>
                </a:schemeClr>
              </a:solidFill>
              <a:latin typeface="+mn-ea"/>
              <a:sym typeface="+mn-ea"/>
            </a:endParaRPr>
          </a:p>
        </p:txBody>
      </p:sp>
      <p:sp>
        <p:nvSpPr>
          <p:cNvPr id="104990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定期评估与调整：定期对风险管理策略进行评估和调整，以确保其能够反映当前的市场环境和企业的实际情况。</a:t>
            </a:r>
            <a:endParaRPr altLang="en-US" dirty="0" sz="2000" lang="zh-CN" spc="150">
              <a:solidFill>
                <a:schemeClr val="tx1">
                  <a:lumMod val="85000"/>
                  <a:lumOff val="15000"/>
                </a:schemeClr>
              </a:solidFill>
              <a:latin typeface="+mn-ea"/>
              <a:sym typeface="+mn-ea"/>
            </a:endParaRPr>
          </a:p>
        </p:txBody>
      </p:sp>
      <p:sp>
        <p:nvSpPr>
          <p:cNvPr id="104991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建立风险预警机制：通过建立风险预警机制，及时发现和应对潜在的风险事件，以降低风险损失。</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信托服务市场资产配置策略与建议</a:t>
            </a:r>
            <a:endParaRPr altLang="en-US" lang="zh-CN"/>
          </a:p>
        </p:txBody>
      </p:sp>
      <p:sp>
        <p:nvSpPr>
          <p:cNvPr id="10499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多元化投资：分散投资风险，降低资产波动</a:t>
            </a:r>
            <a:endParaRPr altLang="en-US" dirty="0" sz="2000" lang="zh-CN" spc="150">
              <a:solidFill>
                <a:schemeClr val="tx1">
                  <a:lumMod val="85000"/>
                  <a:lumOff val="15000"/>
                </a:schemeClr>
              </a:solidFill>
              <a:latin typeface="+mn-ea"/>
              <a:sym typeface="+mn-ea"/>
            </a:endParaRPr>
          </a:p>
        </p:txBody>
      </p:sp>
      <p:sp>
        <p:nvSpPr>
          <p:cNvPr id="10499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长期投资：关注长期收益，避免短期市场波动影响</a:t>
            </a:r>
            <a:endParaRPr altLang="en-US" dirty="0" sz="2000" lang="zh-CN" spc="150">
              <a:solidFill>
                <a:schemeClr val="tx1">
                  <a:lumMod val="85000"/>
                  <a:lumOff val="15000"/>
                </a:schemeClr>
              </a:solidFill>
              <a:latin typeface="+mn-ea"/>
              <a:sym typeface="+mn-ea"/>
            </a:endParaRPr>
          </a:p>
        </p:txBody>
      </p:sp>
      <p:sp>
        <p:nvSpPr>
          <p:cNvPr id="10499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优质资产：选择信誉良好、业绩稳定的信托服务机构和产品</a:t>
            </a:r>
            <a:endParaRPr altLang="en-US" dirty="0" sz="2000" lang="zh-CN" spc="150">
              <a:solidFill>
                <a:schemeClr val="tx1">
                  <a:lumMod val="85000"/>
                  <a:lumOff val="15000"/>
                </a:schemeClr>
              </a:solidFill>
              <a:latin typeface="+mn-ea"/>
              <a:sym typeface="+mn-ea"/>
            </a:endParaRPr>
          </a:p>
        </p:txBody>
      </p:sp>
      <p:sp>
        <p:nvSpPr>
          <p:cNvPr id="10499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风险控制：制定风险管理策略，控制投资风险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10"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012"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014"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016"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5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5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9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29.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2024-01-03T11:30:34Z</dcterms:created>
  <dcterms:modified xsi:type="dcterms:W3CDTF">2024-01-03T11:30:34Z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375a60fb331646628cd090f679e35df5_21</vt:lpwstr>
  </property>
</Properties>
</file>