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352" r:id="rId3"/>
    <p:sldId id="305" r:id="rId4"/>
    <p:sldId id="308" r:id="rId5"/>
    <p:sldId id="307" r:id="rId6"/>
    <p:sldId id="309" r:id="rId8"/>
    <p:sldId id="311" r:id="rId9"/>
    <p:sldId id="312" r:id="rId10"/>
    <p:sldId id="314" r:id="rId11"/>
    <p:sldId id="315" r:id="rId12"/>
    <p:sldId id="317" r:id="rId13"/>
    <p:sldId id="316" r:id="rId14"/>
    <p:sldId id="318" r:id="rId15"/>
    <p:sldId id="319" r:id="rId16"/>
    <p:sldId id="320" r:id="rId17"/>
    <p:sldId id="322" r:id="rId18"/>
    <p:sldId id="323" r:id="rId19"/>
    <p:sldId id="348" r:id="rId20"/>
    <p:sldId id="349" r:id="rId21"/>
    <p:sldId id="324" r:id="rId22"/>
    <p:sldId id="326" r:id="rId23"/>
    <p:sldId id="325" r:id="rId24"/>
    <p:sldId id="327" r:id="rId25"/>
    <p:sldId id="328" r:id="rId26"/>
    <p:sldId id="329" r:id="rId27"/>
    <p:sldId id="339" r:id="rId28"/>
    <p:sldId id="341" r:id="rId29"/>
    <p:sldId id="331" r:id="rId30"/>
    <p:sldId id="332" r:id="rId31"/>
    <p:sldId id="344" r:id="rId32"/>
    <p:sldId id="343" r:id="rId33"/>
    <p:sldId id="342" r:id="rId34"/>
    <p:sldId id="350" r:id="rId35"/>
    <p:sldId id="351" r:id="rId36"/>
    <p:sldId id="345" r:id="rId37"/>
    <p:sldId id="334" r:id="rId38"/>
    <p:sldId id="347" r:id="rId39"/>
    <p:sldId id="335" r:id="rId40"/>
    <p:sldId id="336" r:id="rId41"/>
    <p:sldId id="337" r:id="rId42"/>
    <p:sldId id="338" r:id="rId43"/>
    <p:sldId id="346" r:id="rId4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2DA7"/>
    <a:srgbClr val="006600"/>
    <a:srgbClr val="33CC33"/>
    <a:srgbClr val="FF3399"/>
    <a:srgbClr val="9900CC"/>
    <a:srgbClr val="008000"/>
    <a:srgbClr val="FF0066"/>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90" autoAdjust="0"/>
    <p:restoredTop sz="94660"/>
  </p:normalViewPr>
  <p:slideViewPr>
    <p:cSldViewPr showGuides="1">
      <p:cViewPr varScale="1">
        <p:scale>
          <a:sx n="111" d="100"/>
          <a:sy n="111" d="100"/>
        </p:scale>
        <p:origin x="1842"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smtClean="0">
                <a:latin typeface="Arial" panose="020B0604020202020204" pitchFamily="34" charset="0"/>
              </a:defRPr>
            </a:lvl1pPr>
          </a:lstStyle>
          <a:p>
            <a:pPr>
              <a:defRPr/>
            </a:pPr>
            <a:endParaRPr lang="en-US" altLang="zh-CN"/>
          </a:p>
        </p:txBody>
      </p:sp>
      <p:sp>
        <p:nvSpPr>
          <p:cNvPr id="9933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smtClean="0">
                <a:latin typeface="Arial" panose="020B0604020202020204" pitchFamily="34" charset="0"/>
              </a:defRPr>
            </a:lvl1pPr>
          </a:lstStyle>
          <a:p>
            <a:pPr>
              <a:defRPr/>
            </a:pPr>
            <a:endParaRPr lang="en-US" altLang="zh-CN"/>
          </a:p>
        </p:txBody>
      </p:sp>
      <p:sp>
        <p:nvSpPr>
          <p:cNvPr id="4506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9933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9933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smtClean="0">
                <a:latin typeface="Arial" panose="020B0604020202020204" pitchFamily="34" charset="0"/>
              </a:defRPr>
            </a:lvl1pPr>
          </a:lstStyle>
          <a:p>
            <a:pPr>
              <a:defRPr/>
            </a:pPr>
            <a:endParaRPr lang="en-US" altLang="zh-CN"/>
          </a:p>
        </p:txBody>
      </p:sp>
      <p:sp>
        <p:nvSpPr>
          <p:cNvPr id="9933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a:latin typeface="Arial" panose="020B0604020202020204" pitchFamily="34" charset="0"/>
              </a:defRPr>
            </a:lvl1pPr>
          </a:lstStyle>
          <a:p>
            <a:fld id="{975602C5-3952-41D0-93A5-8955266CAC0B}"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fld id="{30C8FA59-C0EE-439E-9EF4-342521056B5F}" type="slidenum">
              <a:rPr lang="en-US" altLang="zh-CN">
                <a:latin typeface="Arial" panose="020B0604020202020204" pitchFamily="34" charset="0"/>
              </a:rPr>
            </a:fld>
            <a:endParaRPr lang="en-US" altLang="zh-CN">
              <a:latin typeface="Arial" panose="020B0604020202020204" pitchFamily="34" charset="0"/>
            </a:endParaRPr>
          </a:p>
        </p:txBody>
      </p:sp>
      <p:sp>
        <p:nvSpPr>
          <p:cNvPr id="46083" name="Rectangle 2"/>
          <p:cNvSpPr>
            <a:spLocks noRot="1" noChangeArrowheads="1" noTextEdit="1"/>
          </p:cNvSpPr>
          <p:nvPr>
            <p:ph type="sldImg"/>
          </p:nvPr>
        </p:nvSpPr>
        <p:spPr>
          <a:xfrm>
            <a:off x="1144588" y="685800"/>
            <a:ext cx="4572000" cy="3429000"/>
          </a:xfrm>
        </p:spPr>
      </p:sp>
      <p:sp>
        <p:nvSpPr>
          <p:cNvPr id="46084" name="Rectangle 3"/>
          <p:cNvSpPr>
            <a:spLocks noGrp="1" noChangeArrowheads="1"/>
          </p:cNvSpPr>
          <p:nvPr>
            <p:ph type="body" idx="1"/>
          </p:nvPr>
        </p:nvSpPr>
        <p:spPr>
          <a:xfrm>
            <a:off x="685800" y="4343400"/>
            <a:ext cx="5481638"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04" tIns="45900" rIns="91804" bIns="45900"/>
          <a:lstStyle/>
          <a:p>
            <a:pPr eaLnBrk="1" hangingPunct="1"/>
            <a:r>
              <a:rPr lang="zh-CN" altLang="en-US" sz="900" smtClean="0">
                <a:latin typeface="宋体" panose="02010600030101010101" pitchFamily="2" charset="-122"/>
              </a:rPr>
              <a:t>这张图与书上的稍有不同。更简化因而更突出重点：这个流程究竟做了什么？</a:t>
            </a:r>
            <a:endParaRPr lang="zh-CN" altLang="en-US" sz="900" smtClean="0">
              <a:latin typeface="宋体" panose="02010600030101010101" pitchFamily="2" charset="-122"/>
            </a:endParaRPr>
          </a:p>
          <a:p>
            <a:pPr eaLnBrk="1" hangingPunct="1"/>
            <a:r>
              <a:rPr lang="zh-CN" altLang="en-US" sz="900" smtClean="0">
                <a:latin typeface="宋体" panose="02010600030101010101" pitchFamily="2" charset="-122"/>
              </a:rPr>
              <a:t>让学员参与讨论这张图：这里做了什么，为什么？</a:t>
            </a:r>
            <a:endParaRPr lang="zh-CN" altLang="en-US" sz="900" smtClean="0">
              <a:latin typeface="宋体" panose="02010600030101010101" pitchFamily="2" charset="-122"/>
            </a:endParaRPr>
          </a:p>
          <a:p>
            <a:pPr eaLnBrk="1" hangingPunct="1"/>
            <a:r>
              <a:rPr lang="zh-CN" altLang="en-US" sz="900" smtClean="0">
                <a:latin typeface="宋体" panose="02010600030101010101" pitchFamily="2" charset="-122"/>
              </a:rPr>
              <a:t>为何记录事件？哪些事件？为何分类？最终每个活动都应提高有效性（对用户）和提高效率（对</a:t>
            </a:r>
            <a:r>
              <a:rPr lang="en-US" altLang="zh-CN" sz="900" smtClean="0">
                <a:latin typeface="宋体" panose="02010600030101010101" pitchFamily="2" charset="-122"/>
              </a:rPr>
              <a:t>IT</a:t>
            </a:r>
            <a:r>
              <a:rPr lang="zh-CN" altLang="en-US" sz="900" smtClean="0">
                <a:latin typeface="宋体" panose="02010600030101010101" pitchFamily="2" charset="-122"/>
              </a:rPr>
              <a:t>组织，如</a:t>
            </a:r>
            <a:r>
              <a:rPr lang="en-US" altLang="zh-CN" sz="900" smtClean="0">
                <a:latin typeface="宋体" panose="02010600030101010101" pitchFamily="2" charset="-122"/>
              </a:rPr>
              <a:t>SD</a:t>
            </a:r>
            <a:r>
              <a:rPr lang="zh-CN" altLang="en-US" sz="900" smtClean="0">
                <a:latin typeface="宋体" panose="02010600030101010101" pitchFamily="2" charset="-122"/>
              </a:rPr>
              <a:t>经理）</a:t>
            </a:r>
            <a:endParaRPr lang="zh-CN" altLang="en-US" sz="900" smtClean="0">
              <a:latin typeface="宋体" panose="02010600030101010101" pitchFamily="2" charset="-122"/>
            </a:endParaRPr>
          </a:p>
          <a:p>
            <a:pPr eaLnBrk="1" hangingPunct="1"/>
            <a:r>
              <a:rPr lang="en-US" altLang="zh-CN" sz="900" smtClean="0">
                <a:latin typeface="宋体" panose="02010600030101010101" pitchFamily="2" charset="-122"/>
              </a:rPr>
              <a:t>3</a:t>
            </a:r>
            <a:r>
              <a:rPr lang="zh-CN" altLang="en-US" sz="900" smtClean="0">
                <a:latin typeface="宋体" panose="02010600030101010101" pitchFamily="2" charset="-122"/>
              </a:rPr>
              <a:t>个在红框中的活动是由服务台执行的。问学员为什么？其它的活动由谁做？</a:t>
            </a:r>
            <a:endParaRPr lang="zh-CN" altLang="en-US" sz="900" smtClean="0">
              <a:latin typeface="宋体" panose="02010600030101010101" pitchFamily="2" charset="-122"/>
            </a:endParaRPr>
          </a:p>
          <a:p>
            <a:pPr eaLnBrk="1" hangingPunct="1"/>
            <a:endParaRPr lang="zh-CN" altLang="en-US" sz="900" smtClean="0">
              <a:latin typeface="宋体" panose="02010600030101010101" pitchFamily="2" charset="-122"/>
            </a:endParaRPr>
          </a:p>
          <a:p>
            <a:pPr eaLnBrk="1" hangingPunct="1"/>
            <a:r>
              <a:rPr lang="zh-CN" altLang="en-US" sz="900" smtClean="0">
                <a:latin typeface="宋体" panose="02010600030101010101" pitchFamily="2" charset="-122"/>
              </a:rPr>
              <a:t>具体内容</a:t>
            </a:r>
            <a:r>
              <a:rPr lang="en-US" altLang="zh-CN" sz="900" smtClean="0">
                <a:latin typeface="宋体" panose="02010600030101010101" pitchFamily="2" charset="-122"/>
              </a:rPr>
              <a:t>-》Fact sheet</a:t>
            </a:r>
            <a:endParaRPr lang="en-US" altLang="zh-CN" sz="900" smtClean="0">
              <a:latin typeface="宋体" panose="02010600030101010101" pitchFamily="2" charset="-122"/>
            </a:endParaRPr>
          </a:p>
          <a:p>
            <a:pPr eaLnBrk="1" hangingPunct="1"/>
            <a:r>
              <a:rPr lang="en-US" altLang="zh-CN" sz="900" smtClean="0">
                <a:latin typeface="宋体" panose="02010600030101010101" pitchFamily="2" charset="-122"/>
              </a:rPr>
              <a:t>(Q5:6,7)</a:t>
            </a:r>
            <a:endParaRPr lang="en-US" altLang="zh-CN" sz="900" smtClean="0">
              <a:latin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066" name="Rectangle 2"/>
          <p:cNvSpPr>
            <a:spLocks noGrp="1" noRot="1" noChangeArrowheads="1"/>
          </p:cNvSpPr>
          <p:nvPr>
            <p:ph type="ctrTitle"/>
          </p:nvPr>
        </p:nvSpPr>
        <p:spPr>
          <a:xfrm>
            <a:off x="685800" y="2286000"/>
            <a:ext cx="7772400" cy="1143000"/>
          </a:xfrm>
        </p:spPr>
        <p:txBody>
          <a:bodyPr/>
          <a:lstStyle>
            <a:lvl1pPr>
              <a:defRPr/>
            </a:lvl1pPr>
          </a:lstStyle>
          <a:p>
            <a:r>
              <a:rPr lang="zh-CN" altLang="en-US"/>
              <a:t>单击此处编辑母版标题样式</a:t>
            </a:r>
            <a:endParaRPr lang="zh-CN" altLang="en-US"/>
          </a:p>
        </p:txBody>
      </p:sp>
      <p:sp>
        <p:nvSpPr>
          <p:cNvPr id="88067" name="Rectangle 3"/>
          <p:cNvSpPr>
            <a:spLocks noGrp="1" noRot="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a:xfrm>
            <a:off x="301625" y="6245225"/>
            <a:ext cx="2289175" cy="476250"/>
          </a:xfrm>
        </p:spPr>
        <p:txBody>
          <a:bodyPr/>
          <a:lstStyle>
            <a:lvl1pPr>
              <a:defRPr smtClean="0"/>
            </a:lvl1pPr>
          </a:lstStyle>
          <a:p>
            <a:pPr>
              <a:defRPr/>
            </a:pPr>
            <a:endParaRPr lang="en-US" altLang="zh-CN"/>
          </a:p>
        </p:txBody>
      </p:sp>
      <p:sp>
        <p:nvSpPr>
          <p:cNvPr id="5" name="Rectangle 5"/>
          <p:cNvSpPr>
            <a:spLocks noGrp="1" noChangeArrowheads="1"/>
          </p:cNvSpPr>
          <p:nvPr>
            <p:ph type="ftr" sz="quarter" idx="11"/>
          </p:nvPr>
        </p:nvSpPr>
        <p:spPr>
          <a:xfrm>
            <a:off x="3124200" y="6245225"/>
            <a:ext cx="2895600" cy="476250"/>
          </a:xfrm>
        </p:spPr>
        <p:txBody>
          <a:bodyPr/>
          <a:lstStyle>
            <a:lvl1pPr>
              <a:defRPr smtClean="0"/>
            </a:lvl1pPr>
          </a:lstStyle>
          <a:p>
            <a:pPr>
              <a:defRPr/>
            </a:pPr>
            <a:endParaRPr lang="en-US" altLang="zh-CN"/>
          </a:p>
        </p:txBody>
      </p:sp>
      <p:sp>
        <p:nvSpPr>
          <p:cNvPr id="6" name="Rectangle 6"/>
          <p:cNvSpPr>
            <a:spLocks noGrp="1" noChangeArrowheads="1"/>
          </p:cNvSpPr>
          <p:nvPr>
            <p:ph type="sldNum" sz="quarter" idx="12"/>
          </p:nvPr>
        </p:nvSpPr>
        <p:spPr>
          <a:xfrm>
            <a:off x="6553200" y="6245225"/>
            <a:ext cx="2289175" cy="476250"/>
          </a:xfrm>
        </p:spPr>
        <p:txBody>
          <a:bodyPr/>
          <a:lstStyle>
            <a:lvl1pPr>
              <a:defRPr/>
            </a:lvl1pPr>
          </a:lstStyle>
          <a:p>
            <a:fld id="{3A9739F0-2D9D-4D8F-80E6-AFEC22E937A0}" type="slidenum">
              <a:rPr lang="en-US" altLang="zh-CN"/>
            </a:fld>
            <a:endParaRPr lang="en-US" altLang="zh-CN"/>
          </a:p>
        </p:txBody>
      </p:sp>
    </p:spTree>
  </p:cSld>
  <p:clrMapOvr>
    <a:masterClrMapping/>
  </p:clrMapOvr>
  <p:transition spd="slow">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89C5F140-6382-40B7-A5CA-A1821878E399}" type="slidenum">
              <a:rPr lang="en-US" altLang="zh-CN"/>
            </a:fld>
            <a:endParaRPr lang="en-US" altLang="zh-CN"/>
          </a:p>
        </p:txBody>
      </p:sp>
    </p:spTree>
  </p:cSld>
  <p:clrMapOvr>
    <a:masterClrMapping/>
  </p:clrMapOvr>
  <p:transition spd="slow">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DA2561ED-7754-4003-94A8-B440020310B5}" type="slidenum">
              <a:rPr lang="en-US" altLang="zh-CN"/>
            </a:fld>
            <a:endParaRPr lang="en-US" altLang="zh-CN"/>
          </a:p>
        </p:txBody>
      </p:sp>
    </p:spTree>
  </p:cSld>
  <p:clrMapOvr>
    <a:masterClrMapping/>
  </p:clrMapOvr>
  <p:transition spd="slow">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752600"/>
            <a:ext cx="4194175" cy="4270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752600"/>
            <a:ext cx="4194175" cy="4270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E84C6490-3A25-407E-84EA-4340DA274C77}" type="slidenum">
              <a:rPr lang="en-US" altLang="zh-CN"/>
            </a:fld>
            <a:endParaRPr lang="en-US" altLang="zh-CN"/>
          </a:p>
        </p:txBody>
      </p:sp>
    </p:spTree>
  </p:cSld>
  <p:clrMapOvr>
    <a:masterClrMapping/>
  </p:clrMapOvr>
  <p:transition spd="slow">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fld id="{A9D99E5A-521B-4F5A-8D02-BB2021A8CDD0}" type="slidenum">
              <a:rPr lang="en-US" altLang="zh-CN"/>
            </a:fld>
            <a:endParaRPr lang="en-US" altLang="zh-CN"/>
          </a:p>
        </p:txBody>
      </p:sp>
    </p:spTree>
  </p:cSld>
  <p:clrMapOvr>
    <a:masterClrMapping/>
  </p:clrMapOvr>
  <p:transition spd="slow">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fld id="{57B97265-47FA-4C87-B454-AD2C68CB6F88}" type="slidenum">
              <a:rPr lang="en-US" altLang="zh-CN"/>
            </a:fld>
            <a:endParaRPr lang="en-US" altLang="zh-CN"/>
          </a:p>
        </p:txBody>
      </p:sp>
    </p:spTree>
  </p:cSld>
  <p:clrMapOvr>
    <a:masterClrMapping/>
  </p:clrMapOvr>
  <p:transition spd="slow">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fld id="{4792B9DF-1012-40D9-9B55-43661FC30E05}" type="slidenum">
              <a:rPr lang="en-US" altLang="zh-CN"/>
            </a:fld>
            <a:endParaRPr lang="en-US" altLang="zh-CN"/>
          </a:p>
        </p:txBody>
      </p:sp>
    </p:spTree>
  </p:cSld>
  <p:clrMapOvr>
    <a:masterClrMapping/>
  </p:clrMapOvr>
  <p:transition spd="slow">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9FC6451F-1C04-4952-948C-1E5F84EE1C7A}" type="slidenum">
              <a:rPr lang="en-US" altLang="zh-CN"/>
            </a:fld>
            <a:endParaRPr lang="en-US" altLang="zh-CN"/>
          </a:p>
        </p:txBody>
      </p:sp>
    </p:spTree>
  </p:cSld>
  <p:clrMapOvr>
    <a:masterClrMapping/>
  </p:clrMapOvr>
  <p:transition spd="slow">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DEC69B05-A848-4D23-A6C9-CEA246CF8053}" type="slidenum">
              <a:rPr lang="en-US" altLang="zh-CN"/>
            </a:fld>
            <a:endParaRPr lang="en-US" altLang="zh-CN"/>
          </a:p>
        </p:txBody>
      </p:sp>
    </p:spTree>
  </p:cSld>
  <p:clrMapOvr>
    <a:masterClrMapping/>
  </p:clrMapOvr>
  <p:transition spd="slow">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8C1FDE7C-156B-48D4-BFEE-81BD66E5DE0F}" type="slidenum">
              <a:rPr lang="en-US" altLang="zh-CN"/>
            </a:fld>
            <a:endParaRPr lang="en-US" altLang="zh-CN"/>
          </a:p>
        </p:txBody>
      </p:sp>
    </p:spTree>
  </p:cSld>
  <p:clrMapOvr>
    <a:masterClrMapping/>
  </p:clrMapOvr>
  <p:transition spd="slow">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381000"/>
            <a:ext cx="2135187" cy="56419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381000"/>
            <a:ext cx="6253163" cy="56419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8D16A5AB-470E-471D-A3BA-783C318C5055}" type="slidenum">
              <a:rPr lang="en-US" altLang="zh-CN"/>
            </a:fld>
            <a:endParaRPr lang="en-US" altLang="zh-CN"/>
          </a:p>
        </p:txBody>
      </p:sp>
    </p:spTree>
  </p:cSld>
  <p:clrMapOvr>
    <a:masterClrMapping/>
  </p:clrMapOvr>
  <p:transition spd="slow">
    <p:pull dir="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vmlDrawing" Target="../drawings/vmlDrawing1.vml"/><Relationship Id="rId14" Type="http://schemas.openxmlformats.org/officeDocument/2006/relationships/image" Target="../media/image3.wmf"/><Relationship Id="rId13" Type="http://schemas.openxmlformats.org/officeDocument/2006/relationships/oleObject" Target="../embeddings/oleObject1.bin"/><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8" name="Rectangle 2"/>
          <p:cNvSpPr>
            <a:spLocks noGrp="1" noRot="1" noChangeArrowheads="1"/>
          </p:cNvSpPr>
          <p:nvPr>
            <p:ph type="title"/>
          </p:nvPr>
        </p:nvSpPr>
        <p:spPr bwMode="auto">
          <a:xfrm>
            <a:off x="301625" y="381000"/>
            <a:ext cx="8540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9" name="Rectangle 3"/>
          <p:cNvSpPr>
            <a:spLocks noGrp="1" noRot="1" noChangeArrowheads="1"/>
          </p:cNvSpPr>
          <p:nvPr>
            <p:ph type="body" idx="1"/>
          </p:nvPr>
        </p:nvSpPr>
        <p:spPr bwMode="auto">
          <a:xfrm>
            <a:off x="301625" y="1752600"/>
            <a:ext cx="854075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87044" name="Rectangle 4"/>
          <p:cNvSpPr>
            <a:spLocks noGrp="1" noChangeArrowheads="1"/>
          </p:cNvSpPr>
          <p:nvPr>
            <p:ph type="dt" sz="half" idx="2"/>
          </p:nvPr>
        </p:nvSpPr>
        <p:spPr bwMode="auto">
          <a:xfrm>
            <a:off x="301625" y="6172200"/>
            <a:ext cx="2289175" cy="476250"/>
          </a:xfrm>
          <a:prstGeom prst="rect">
            <a:avLst/>
          </a:prstGeom>
          <a:noFill/>
          <a:ln w="9525">
            <a:noFill/>
            <a:miter lim="800000"/>
          </a:ln>
          <a:effectLst/>
        </p:spPr>
        <p:txBody>
          <a:bodyPr vert="horz" wrap="square" lIns="91440" tIns="45720" rIns="91440" bIns="45720" numCol="1" anchor="t" anchorCtr="0" compatLnSpc="1"/>
          <a:lstStyle>
            <a:lvl1pPr>
              <a:defRPr sz="1400" smtClean="0">
                <a:latin typeface="+mn-lt"/>
              </a:defRPr>
            </a:lvl1pPr>
          </a:lstStyle>
          <a:p>
            <a:pPr>
              <a:defRPr/>
            </a:pPr>
            <a:endParaRPr lang="en-US" altLang="zh-CN"/>
          </a:p>
        </p:txBody>
      </p:sp>
      <p:sp>
        <p:nvSpPr>
          <p:cNvPr id="87045" name="Rectangle 5"/>
          <p:cNvSpPr>
            <a:spLocks noGrp="1" noChangeArrowheads="1"/>
          </p:cNvSpPr>
          <p:nvPr>
            <p:ph type="ftr" sz="quarter" idx="3"/>
          </p:nvPr>
        </p:nvSpPr>
        <p:spPr bwMode="auto">
          <a:xfrm>
            <a:off x="3124200" y="6172200"/>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smtClean="0">
                <a:latin typeface="+mn-lt"/>
              </a:defRPr>
            </a:lvl1pPr>
          </a:lstStyle>
          <a:p>
            <a:pPr>
              <a:defRPr/>
            </a:pPr>
            <a:endParaRPr lang="en-US" altLang="zh-CN"/>
          </a:p>
        </p:txBody>
      </p:sp>
      <p:sp>
        <p:nvSpPr>
          <p:cNvPr id="87046" name="Rectangle 6"/>
          <p:cNvSpPr>
            <a:spLocks noGrp="1" noChangeArrowheads="1"/>
          </p:cNvSpPr>
          <p:nvPr>
            <p:ph type="sldNum" sz="quarter" idx="4"/>
          </p:nvPr>
        </p:nvSpPr>
        <p:spPr bwMode="auto">
          <a:xfrm>
            <a:off x="6553200" y="6172200"/>
            <a:ext cx="2289175" cy="476250"/>
          </a:xfrm>
          <a:prstGeom prst="rect">
            <a:avLst/>
          </a:prstGeom>
          <a:noFill/>
          <a:ln w="9525">
            <a:noFill/>
            <a:miter lim="800000"/>
          </a:ln>
          <a:effectLst/>
        </p:spPr>
        <p:txBody>
          <a:bodyPr vert="horz" wrap="square" lIns="91440" tIns="45720" rIns="91440" bIns="45720" numCol="1" anchor="t" anchorCtr="0" compatLnSpc="1"/>
          <a:lstStyle>
            <a:lvl1pPr algn="r">
              <a:defRPr sz="1400">
                <a:latin typeface="Arial" panose="020B0604020202020204" pitchFamily="34" charset="0"/>
              </a:defRPr>
            </a:lvl1pPr>
          </a:lstStyle>
          <a:p>
            <a:fld id="{834EE7BD-3909-4AFC-BA1D-D7392EC5E956}" type="slidenum">
              <a:rPr lang="en-US" altLang="zh-CN"/>
            </a:fld>
            <a:endParaRPr lang="en-US" altLang="zh-CN"/>
          </a:p>
        </p:txBody>
      </p:sp>
      <p:sp>
        <p:nvSpPr>
          <p:cNvPr id="87047" name="Rectangle 7"/>
          <p:cNvSpPr>
            <a:spLocks noChangeArrowheads="1"/>
          </p:cNvSpPr>
          <p:nvPr userDrawn="1"/>
        </p:nvSpPr>
        <p:spPr bwMode="auto">
          <a:xfrm>
            <a:off x="0" y="6338888"/>
            <a:ext cx="1223963" cy="519112"/>
          </a:xfrm>
          <a:prstGeom prst="rect">
            <a:avLst/>
          </a:prstGeom>
          <a:noFill/>
          <a:ln w="9525" algn="ctr">
            <a:noFill/>
            <a:miter lim="800000"/>
          </a:ln>
          <a:effectLst/>
        </p:spPr>
        <p:txBody>
          <a:bodyPr anchor="b">
            <a:spAutoFit/>
          </a:bodyPr>
          <a:lstStyle/>
          <a:p>
            <a:pPr>
              <a:defRPr/>
            </a:pPr>
            <a:r>
              <a:rPr lang="en-US" altLang="zh-CN" sz="2800" b="1">
                <a:solidFill>
                  <a:srgbClr val="FF0066"/>
                </a:solidFill>
                <a:latin typeface="Arial" panose="020B0604020202020204" pitchFamily="34" charset="0"/>
              </a:rPr>
              <a:t>IT-SO</a:t>
            </a:r>
            <a:endParaRPr lang="en-US" altLang="zh-CN" sz="2800" b="1">
              <a:solidFill>
                <a:srgbClr val="FF0066"/>
              </a:solidFill>
              <a:latin typeface="Arial" panose="020B0604020202020204" pitchFamily="34" charset="0"/>
            </a:endParaRPr>
          </a:p>
        </p:txBody>
      </p:sp>
      <p:graphicFrame>
        <p:nvGraphicFramePr>
          <p:cNvPr id="1026" name="Object 8"/>
          <p:cNvGraphicFramePr>
            <a:graphicFrameLocks noChangeAspect="1"/>
          </p:cNvGraphicFramePr>
          <p:nvPr userDrawn="1"/>
        </p:nvGraphicFramePr>
        <p:xfrm>
          <a:off x="8604250" y="404813"/>
          <a:ext cx="477838" cy="503237"/>
        </p:xfrm>
        <a:graphic>
          <a:graphicData uri="http://schemas.openxmlformats.org/presentationml/2006/ole">
            <mc:AlternateContent xmlns:mc="http://schemas.openxmlformats.org/markup-compatibility/2006">
              <mc:Choice xmlns:v="urn:schemas-microsoft-com:vml" Requires="v">
                <p:oleObj spid="_x0000_s1035" name="绘图" r:id="rId13" imgW="1503680" imgH="1727835" progId="FLW3Drawing">
                  <p:embed/>
                </p:oleObj>
              </mc:Choice>
              <mc:Fallback>
                <p:oleObj name="绘图" r:id="rId13" imgW="1503680" imgH="1727835" progId="FLW3Drawing">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04250" y="404813"/>
                        <a:ext cx="477838"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7049" name="Line 9"/>
          <p:cNvSpPr>
            <a:spLocks noChangeShapeType="1"/>
          </p:cNvSpPr>
          <p:nvPr userDrawn="1"/>
        </p:nvSpPr>
        <p:spPr bwMode="auto">
          <a:xfrm>
            <a:off x="900113" y="981075"/>
            <a:ext cx="7924800" cy="0"/>
          </a:xfrm>
          <a:prstGeom prst="line">
            <a:avLst/>
          </a:prstGeom>
          <a:noFill/>
          <a:ln w="25146">
            <a:solidFill>
              <a:srgbClr val="ED030E"/>
            </a:solidFill>
            <a:round/>
          </a:ln>
          <a:effectLst/>
        </p:spPr>
        <p:txBody>
          <a:bodyPr wrap="none" anchor="ct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dir="ru"/>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115000"/>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panose="05000000000000000000" pitchFamily="2" charset="2"/>
        <a:buChar char="§"/>
        <a:defRPr sz="2000">
          <a:solidFill>
            <a:schemeClr val="tx1"/>
          </a:solidFill>
          <a:latin typeface="+mn-lt"/>
          <a:ea typeface="+mn-ea"/>
        </a:defRPr>
      </a:lvl5pPr>
      <a:lvl6pPr marL="2514600" indent="-228600" algn="l" rtl="0" fontAlgn="base">
        <a:spcBef>
          <a:spcPct val="20000"/>
        </a:spcBef>
        <a:spcAft>
          <a:spcPct val="0"/>
        </a:spcAft>
        <a:buClr>
          <a:schemeClr val="folHlink"/>
        </a:buClr>
        <a:buFont typeface="Wingdings" panose="05000000000000000000"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folHlink"/>
        </a:buClr>
        <a:buFont typeface="Wingdings" panose="05000000000000000000"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folHlink"/>
        </a:buClr>
        <a:buFont typeface="Wingdings" panose="05000000000000000000"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folHlink"/>
        </a:buClr>
        <a:buFont typeface="Wingdings" panose="05000000000000000000"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9" Type="http://schemas.openxmlformats.org/officeDocument/2006/relationships/oleObject" Target="../embeddings/oleObject7.bin"/><Relationship Id="rId8" Type="http://schemas.openxmlformats.org/officeDocument/2006/relationships/image" Target="../media/image8.wmf"/><Relationship Id="rId7" Type="http://schemas.openxmlformats.org/officeDocument/2006/relationships/oleObject" Target="../embeddings/oleObject6.bin"/><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image" Target="../media/image7.wmf"/><Relationship Id="rId3" Type="http://schemas.openxmlformats.org/officeDocument/2006/relationships/oleObject" Target="../embeddings/oleObject3.bin"/><Relationship Id="rId2" Type="http://schemas.openxmlformats.org/officeDocument/2006/relationships/image" Target="../media/image6.wmf"/><Relationship Id="rId13" Type="http://schemas.openxmlformats.org/officeDocument/2006/relationships/vmlDrawing" Target="../drawings/vmlDrawing2.vml"/><Relationship Id="rId12" Type="http://schemas.openxmlformats.org/officeDocument/2006/relationships/slideLayout" Target="../slideLayouts/slideLayout1.xml"/><Relationship Id="rId11" Type="http://schemas.openxmlformats.org/officeDocument/2006/relationships/oleObject" Target="../embeddings/oleObject9.bin"/><Relationship Id="rId10" Type="http://schemas.openxmlformats.org/officeDocument/2006/relationships/oleObject" Target="../embeddings/oleObject8.bin"/><Relationship Id="rId1"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8" Type="http://schemas.openxmlformats.org/officeDocument/2006/relationships/vmlDrawing" Target="../drawings/vmlDrawing3.vml"/><Relationship Id="rId7" Type="http://schemas.openxmlformats.org/officeDocument/2006/relationships/slideLayout" Target="../slideLayouts/slideLayout1.x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image" Target="../media/image6.wmf"/><Relationship Id="rId3" Type="http://schemas.openxmlformats.org/officeDocument/2006/relationships/oleObject" Target="../embeddings/oleObject11.bin"/><Relationship Id="rId2" Type="http://schemas.openxmlformats.org/officeDocument/2006/relationships/image" Target="../media/image8.wmf"/><Relationship Id="rId1"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wm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png"/><Relationship Id="rId1" Type="http://schemas.openxmlformats.org/officeDocument/2006/relationships/image" Target="../media/image9.wmf"/></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21.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slideLayout" Target="../slideLayouts/slideLayout4.xml"/><Relationship Id="rId3" Type="http://schemas.openxmlformats.org/officeDocument/2006/relationships/image" Target="../media/image11.png"/><Relationship Id="rId2" Type="http://schemas.openxmlformats.org/officeDocument/2006/relationships/oleObject" Target="../embeddings/oleObject14.bin"/><Relationship Id="rId1" Type="http://schemas.openxmlformats.org/officeDocument/2006/relationships/image" Target="../media/image9.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2.png"/><Relationship Id="rId1" Type="http://schemas.openxmlformats.org/officeDocument/2006/relationships/image" Target="../media/image9.wmf"/></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5" Type="http://schemas.openxmlformats.org/officeDocument/2006/relationships/vmlDrawing" Target="../drawings/vmlDrawing5.vml"/><Relationship Id="rId4" Type="http://schemas.openxmlformats.org/officeDocument/2006/relationships/slideLayout" Target="../slideLayouts/slideLayout4.xml"/><Relationship Id="rId3" Type="http://schemas.openxmlformats.org/officeDocument/2006/relationships/image" Target="../media/image13.wmf"/><Relationship Id="rId2" Type="http://schemas.openxmlformats.org/officeDocument/2006/relationships/oleObject" Target="../embeddings/oleObject15.bin"/><Relationship Id="rId1" Type="http://schemas.openxmlformats.org/officeDocument/2006/relationships/image" Target="../media/image9.wmf"/></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4.png"/><Relationship Id="rId1" Type="http://schemas.openxmlformats.org/officeDocument/2006/relationships/image" Target="../media/image9.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subTitle" idx="1"/>
          </p:nvPr>
        </p:nvSpPr>
        <p:spPr>
          <a:xfrm>
            <a:off x="3692525" y="4068763"/>
            <a:ext cx="4559300" cy="1419225"/>
          </a:xfrm>
        </p:spPr>
        <p:txBody>
          <a:bodyPr/>
          <a:lstStyle/>
          <a:p>
            <a:pPr eaLnBrk="1" hangingPunct="1"/>
            <a:r>
              <a:rPr lang="zh-CN" altLang="en-US" sz="2000" b="1" dirty="0" smtClean="0">
                <a:solidFill>
                  <a:srgbClr val="008000"/>
                </a:solidFill>
                <a:ea typeface="黑体" panose="02010609060101010101" pitchFamily="49" charset="-122"/>
              </a:rPr>
              <a:t>信息技术工程部新员工培训公共</a:t>
            </a:r>
            <a:r>
              <a:rPr lang="zh-CN" altLang="en-US" sz="2000" b="1" dirty="0" smtClean="0">
                <a:solidFill>
                  <a:srgbClr val="008000"/>
                </a:solidFill>
                <a:ea typeface="黑体" panose="02010609060101010101" pitchFamily="49" charset="-122"/>
              </a:rPr>
              <a:t>课程</a:t>
            </a:r>
            <a:endParaRPr lang="zh-CN" altLang="en-US" sz="2000" b="1" dirty="0" smtClean="0">
              <a:solidFill>
                <a:srgbClr val="008000"/>
              </a:solidFill>
              <a:ea typeface="黑体" panose="02010609060101010101" pitchFamily="49" charset="-122"/>
            </a:endParaRPr>
          </a:p>
        </p:txBody>
      </p:sp>
      <p:sp>
        <p:nvSpPr>
          <p:cNvPr id="162819" name="Rectangle 3"/>
          <p:cNvSpPr>
            <a:spLocks noChangeArrowheads="1"/>
          </p:cNvSpPr>
          <p:nvPr/>
        </p:nvSpPr>
        <p:spPr bwMode="auto">
          <a:xfrm>
            <a:off x="1450975" y="1590675"/>
            <a:ext cx="6726238" cy="1368425"/>
          </a:xfrm>
          <a:prstGeom prst="rect">
            <a:avLst/>
          </a:prstGeom>
          <a:noFill/>
          <a:ln w="9525">
            <a:noFill/>
            <a:miter lim="800000"/>
          </a:ln>
          <a:effectLst>
            <a:outerShdw dist="28398" dir="1593903" algn="ctr" rotWithShape="0">
              <a:schemeClr val="folHlink"/>
            </a:outerShdw>
          </a:effectLst>
        </p:spPr>
        <p:txBody>
          <a:bodyPr anchor="ctr"/>
          <a:lstStyle/>
          <a:p>
            <a:pPr algn="ctr">
              <a:defRPr/>
            </a:pPr>
            <a:r>
              <a:rPr lang="zh-CN" altLang="en-US" sz="2800" b="1">
                <a:solidFill>
                  <a:schemeClr val="tx2"/>
                </a:solidFill>
                <a:latin typeface="Arial" panose="020B0604020202020204" pitchFamily="34" charset="0"/>
              </a:rPr>
              <a:t>事 件 管 理 流 程</a:t>
            </a:r>
            <a:br>
              <a:rPr lang="zh-CN" altLang="en-US" sz="2800" b="1">
                <a:solidFill>
                  <a:schemeClr val="tx2"/>
                </a:solidFill>
                <a:latin typeface="Arial" panose="020B0604020202020204" pitchFamily="34" charset="0"/>
              </a:rPr>
            </a:br>
            <a:r>
              <a:rPr lang="en-US" altLang="zh-CN" sz="2800" b="1">
                <a:solidFill>
                  <a:schemeClr val="tx2"/>
                </a:solidFill>
                <a:latin typeface="Arial" panose="020B0604020202020204" pitchFamily="34" charset="0"/>
              </a:rPr>
              <a:t>(INCIDENT MANAGEMENT PROCESS)</a:t>
            </a:r>
            <a:endParaRPr lang="en-US" altLang="zh-CN" sz="2800">
              <a:latin typeface="Arial" panose="020B0604020202020204" pitchFamily="34" charset="0"/>
            </a:endParaRPr>
          </a:p>
        </p:txBody>
      </p:sp>
      <p:sp>
        <p:nvSpPr>
          <p:cNvPr id="7172" name="Line 4"/>
          <p:cNvSpPr>
            <a:spLocks noChangeShapeType="1"/>
          </p:cNvSpPr>
          <p:nvPr/>
        </p:nvSpPr>
        <p:spPr bwMode="auto">
          <a:xfrm>
            <a:off x="534988" y="3133725"/>
            <a:ext cx="7683500" cy="0"/>
          </a:xfrm>
          <a:prstGeom prst="line">
            <a:avLst/>
          </a:prstGeom>
          <a:noFill/>
          <a:ln w="28575">
            <a:solidFill>
              <a:srgbClr val="FF6600"/>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3" name="Line 5"/>
          <p:cNvSpPr>
            <a:spLocks noChangeShapeType="1"/>
          </p:cNvSpPr>
          <p:nvPr/>
        </p:nvSpPr>
        <p:spPr bwMode="auto">
          <a:xfrm>
            <a:off x="1395413" y="1168400"/>
            <a:ext cx="0" cy="4711700"/>
          </a:xfrm>
          <a:prstGeom prst="line">
            <a:avLst/>
          </a:prstGeom>
          <a:noFill/>
          <a:ln w="28575">
            <a:solidFill>
              <a:srgbClr val="FF6600"/>
            </a:solidFill>
            <a:round/>
          </a:ln>
          <a:extLst>
            <a:ext uri="{909E8E84-426E-40DD-AFC4-6F175D3DCCD1}">
              <a14:hiddenFill xmlns:a14="http://schemas.microsoft.com/office/drawing/2010/main">
                <a:noFill/>
              </a14:hiddenFill>
            </a:ext>
          </a:extLst>
        </p:spPr>
        <p:txBody>
          <a:bodyPr wrap="none" anchor="ctr"/>
          <a:lstStyle/>
          <a:p>
            <a:endParaRPr lang="zh-CN" altLang="en-US"/>
          </a:p>
        </p:txBody>
      </p:sp>
      <p:pic>
        <p:nvPicPr>
          <p:cNvPr id="2" name="图片 1" descr="微信图片_20241227203755"/>
          <p:cNvPicPr>
            <a:picLocks noChangeAspect="1"/>
          </p:cNvPicPr>
          <p:nvPr/>
        </p:nvPicPr>
        <p:blipFill>
          <a:blip r:embed="rId1"/>
          <a:stretch>
            <a:fillRect/>
          </a:stretch>
        </p:blipFill>
        <p:spPr>
          <a:xfrm>
            <a:off x="3707765" y="4653280"/>
            <a:ext cx="4283075" cy="2126615"/>
          </a:xfrm>
          <a:prstGeom prst="rect">
            <a:avLst/>
          </a:prstGeom>
        </p:spPr>
      </p:pic>
    </p:spTree>
  </p:cSld>
  <p:clrMapOvr>
    <a:masterClrMapping/>
  </p:clrMapOvr>
  <p:transition spd="slow">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8195" name="Rectangle 3"/>
          <p:cNvSpPr>
            <a:spLocks noGrp="1" noRot="1" noChangeArrowheads="1"/>
          </p:cNvSpPr>
          <p:nvPr>
            <p:ph type="body" idx="1"/>
          </p:nvPr>
        </p:nvSpPr>
        <p:spPr>
          <a:xfrm>
            <a:off x="1258888" y="1268413"/>
            <a:ext cx="6913562" cy="4270375"/>
          </a:xfrm>
        </p:spPr>
        <p:txBody>
          <a:bodyPr/>
          <a:lstStyle/>
          <a:p>
            <a:pPr eaLnBrk="1" hangingPunct="1">
              <a:buClr>
                <a:srgbClr val="FF0066"/>
              </a:buClr>
              <a:buFont typeface="Wingdings" panose="05000000000000000000" pitchFamily="2" charset="2"/>
              <a:buChar char="Ø"/>
            </a:pPr>
            <a:r>
              <a:rPr lang="zh-CN" altLang="en-US" sz="2800" b="1" smtClean="0">
                <a:solidFill>
                  <a:srgbClr val="FF0066"/>
                </a:solidFill>
              </a:rPr>
              <a:t>事件管理流程概念介绍</a:t>
            </a:r>
            <a:endParaRPr lang="zh-CN" altLang="en-US" sz="2800" b="1" smtClean="0">
              <a:solidFill>
                <a:srgbClr val="FF0066"/>
              </a:solidFill>
            </a:endParaRPr>
          </a:p>
          <a:p>
            <a:pPr eaLnBrk="1" hangingPunct="1">
              <a:buClr>
                <a:srgbClr val="0000CC"/>
              </a:buClr>
              <a:buFont typeface="Wingdings" panose="05000000000000000000" pitchFamily="2" charset="2"/>
              <a:buChar char="l"/>
            </a:pPr>
            <a:r>
              <a:rPr lang="zh-CN" altLang="en-US" sz="2800" b="1" smtClean="0"/>
              <a:t>华为公司事件管理流程</a:t>
            </a:r>
            <a:endParaRPr lang="zh-CN" altLang="en-US" sz="2800" b="1" smtClean="0"/>
          </a:p>
          <a:p>
            <a:pPr eaLnBrk="1" hangingPunct="1">
              <a:buClr>
                <a:srgbClr val="0000CC"/>
              </a:buClr>
              <a:buFont typeface="Wingdings" panose="05000000000000000000" pitchFamily="2" charset="2"/>
              <a:buChar char="l"/>
            </a:pPr>
            <a:r>
              <a:rPr lang="en-US" altLang="zh-CN" sz="2800" b="1" smtClean="0"/>
              <a:t>TSD</a:t>
            </a:r>
            <a:r>
              <a:rPr lang="zh-CN" altLang="en-US" sz="2800" b="1" smtClean="0"/>
              <a:t>规范</a:t>
            </a:r>
            <a:endParaRPr lang="zh-CN" altLang="en-US" sz="2800" b="1" smtClean="0"/>
          </a:p>
          <a:p>
            <a:pPr eaLnBrk="1" hangingPunct="1">
              <a:buClr>
                <a:srgbClr val="0000CC"/>
              </a:buClr>
              <a:buFont typeface="Wingdings" panose="05000000000000000000" pitchFamily="2" charset="2"/>
              <a:buChar char="l"/>
            </a:pPr>
            <a:r>
              <a:rPr lang="en-US" altLang="zh-CN" sz="2800" b="1" smtClean="0"/>
              <a:t>IT</a:t>
            </a:r>
            <a:r>
              <a:rPr lang="zh-CN" altLang="en-US" sz="2800" b="1" smtClean="0"/>
              <a:t>事件的升级及管理</a:t>
            </a:r>
            <a:endParaRPr lang="zh-CN" altLang="en-US" sz="2800" b="1" smtClean="0"/>
          </a:p>
          <a:p>
            <a:pPr eaLnBrk="1" hangingPunct="1">
              <a:buClr>
                <a:srgbClr val="0000CC"/>
              </a:buClr>
              <a:buFont typeface="Wingdings" panose="05000000000000000000" pitchFamily="2" charset="2"/>
              <a:buChar char="l"/>
            </a:pPr>
            <a:r>
              <a:rPr lang="zh-CN" altLang="en-US" sz="2800" b="1" smtClean="0"/>
              <a:t>故障报告管理制度及注意事项</a:t>
            </a:r>
            <a:endParaRPr lang="zh-CN" altLang="en-US" sz="2800" b="1" smtClean="0"/>
          </a:p>
          <a:p>
            <a:pPr eaLnBrk="1" hangingPunct="1">
              <a:buClr>
                <a:srgbClr val="0000CC"/>
              </a:buClr>
              <a:buFont typeface="Wingdings" panose="05000000000000000000" pitchFamily="2" charset="2"/>
              <a:buChar char="l"/>
            </a:pPr>
            <a:r>
              <a:rPr lang="zh-CN" altLang="en-US" sz="2800" b="1" smtClean="0"/>
              <a:t>故障公告管理规定</a:t>
            </a:r>
            <a:endParaRPr lang="zh-CN" altLang="en-US" sz="2800" b="1" smtClean="0"/>
          </a:p>
          <a:p>
            <a:pPr eaLnBrk="1" hangingPunct="1">
              <a:buClr>
                <a:srgbClr val="0000CC"/>
              </a:buClr>
              <a:buFont typeface="Wingdings" panose="05000000000000000000" pitchFamily="2" charset="2"/>
              <a:buChar char="l"/>
            </a:pPr>
            <a:r>
              <a:rPr lang="zh-CN" altLang="en-US" sz="2800" b="1" smtClean="0"/>
              <a:t>案例库建设</a:t>
            </a:r>
            <a:endParaRPr lang="zh-CN" altLang="en-US" sz="2800" b="1" smtClean="0"/>
          </a:p>
          <a:p>
            <a:pPr eaLnBrk="1" hangingPunct="1">
              <a:buClr>
                <a:srgbClr val="0000CC"/>
              </a:buClr>
              <a:buFont typeface="Wingdings" panose="05000000000000000000" pitchFamily="2" charset="2"/>
              <a:buChar char="l"/>
            </a:pPr>
            <a:r>
              <a:rPr lang="en-US" altLang="zh-CN" sz="2800" b="1" smtClean="0"/>
              <a:t>FAQ</a:t>
            </a:r>
            <a:endParaRPr lang="en-US" altLang="zh-CN" sz="2800" b="1" smtClean="0"/>
          </a:p>
        </p:txBody>
      </p:sp>
    </p:spTree>
  </p:cSld>
  <p:clrMapOvr>
    <a:masterClrMapping/>
  </p:clrMapOvr>
  <p:transition spd="slow">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4"/>
          <p:cNvGrpSpPr/>
          <p:nvPr/>
        </p:nvGrpSpPr>
        <p:grpSpPr bwMode="auto">
          <a:xfrm>
            <a:off x="179388" y="1125538"/>
            <a:ext cx="8569325" cy="4464050"/>
            <a:chOff x="1439" y="1458"/>
            <a:chExt cx="3483" cy="2364"/>
          </a:xfrm>
        </p:grpSpPr>
        <p:sp>
          <p:nvSpPr>
            <p:cNvPr id="9222" name="Freeform 5"/>
            <p:cNvSpPr/>
            <p:nvPr/>
          </p:nvSpPr>
          <p:spPr bwMode="auto">
            <a:xfrm>
              <a:off x="1439" y="1458"/>
              <a:ext cx="3483" cy="2364"/>
            </a:xfrm>
            <a:custGeom>
              <a:avLst/>
              <a:gdLst>
                <a:gd name="T0" fmla="*/ 0 w 3483"/>
                <a:gd name="T1" fmla="*/ 2363 h 2364"/>
                <a:gd name="T2" fmla="*/ 3482 w 3483"/>
                <a:gd name="T3" fmla="*/ 2363 h 2364"/>
                <a:gd name="T4" fmla="*/ 3482 w 3483"/>
                <a:gd name="T5" fmla="*/ 0 h 2364"/>
                <a:gd name="T6" fmla="*/ 0 w 3483"/>
                <a:gd name="T7" fmla="*/ 0 h 2364"/>
                <a:gd name="T8" fmla="*/ 0 w 3483"/>
                <a:gd name="T9" fmla="*/ 2363 h 2364"/>
                <a:gd name="T10" fmla="*/ 0 w 3483"/>
                <a:gd name="T11" fmla="*/ 2363 h 2364"/>
                <a:gd name="T12" fmla="*/ 0 60000 65536"/>
                <a:gd name="T13" fmla="*/ 0 60000 65536"/>
                <a:gd name="T14" fmla="*/ 0 60000 65536"/>
                <a:gd name="T15" fmla="*/ 0 60000 65536"/>
                <a:gd name="T16" fmla="*/ 0 60000 65536"/>
                <a:gd name="T17" fmla="*/ 0 60000 65536"/>
                <a:gd name="T18" fmla="*/ 0 w 3483"/>
                <a:gd name="T19" fmla="*/ 0 h 2364"/>
                <a:gd name="T20" fmla="*/ 3483 w 3483"/>
                <a:gd name="T21" fmla="*/ 2364 h 2364"/>
              </a:gdLst>
              <a:ahLst/>
              <a:cxnLst>
                <a:cxn ang="T12">
                  <a:pos x="T0" y="T1"/>
                </a:cxn>
                <a:cxn ang="T13">
                  <a:pos x="T2" y="T3"/>
                </a:cxn>
                <a:cxn ang="T14">
                  <a:pos x="T4" y="T5"/>
                </a:cxn>
                <a:cxn ang="T15">
                  <a:pos x="T6" y="T7"/>
                </a:cxn>
                <a:cxn ang="T16">
                  <a:pos x="T8" y="T9"/>
                </a:cxn>
                <a:cxn ang="T17">
                  <a:pos x="T10" y="T11"/>
                </a:cxn>
              </a:cxnLst>
              <a:rect l="T18" t="T19" r="T20" b="T21"/>
              <a:pathLst>
                <a:path w="3483" h="2364">
                  <a:moveTo>
                    <a:pt x="0" y="2363"/>
                  </a:moveTo>
                  <a:lnTo>
                    <a:pt x="3482" y="2363"/>
                  </a:lnTo>
                  <a:lnTo>
                    <a:pt x="3482" y="0"/>
                  </a:lnTo>
                  <a:lnTo>
                    <a:pt x="0" y="0"/>
                  </a:lnTo>
                  <a:lnTo>
                    <a:pt x="0" y="23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9223" name="Text Box 6"/>
            <p:cNvSpPr txBox="1">
              <a:spLocks noChangeArrowheads="1"/>
            </p:cNvSpPr>
            <p:nvPr/>
          </p:nvSpPr>
          <p:spPr bwMode="auto">
            <a:xfrm>
              <a:off x="1764" y="1808"/>
              <a:ext cx="2974" cy="1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14655" eaLnBrk="0" hangingPunct="0">
                <a:defRPr>
                  <a:solidFill>
                    <a:schemeClr val="tx1"/>
                  </a:solidFill>
                  <a:latin typeface="Tahoma" panose="020B0604030504040204" pitchFamily="34" charset="0"/>
                  <a:ea typeface="宋体" panose="02010600030101010101" pitchFamily="2" charset="-122"/>
                </a:defRPr>
              </a:lvl1pPr>
              <a:lvl2pPr marL="742950" indent="-285750" defTabSz="414655" eaLnBrk="0" hangingPunct="0">
                <a:defRPr>
                  <a:solidFill>
                    <a:schemeClr val="tx1"/>
                  </a:solidFill>
                  <a:latin typeface="Tahoma" panose="020B0604030504040204" pitchFamily="34" charset="0"/>
                  <a:ea typeface="宋体" panose="02010600030101010101" pitchFamily="2" charset="-122"/>
                </a:defRPr>
              </a:lvl2pPr>
              <a:lvl3pPr marL="571500" indent="342900" defTabSz="414655" eaLnBrk="0" hangingPunct="0">
                <a:defRPr>
                  <a:solidFill>
                    <a:schemeClr val="tx1"/>
                  </a:solidFill>
                  <a:latin typeface="Tahoma" panose="020B0604030504040204" pitchFamily="34" charset="0"/>
                  <a:ea typeface="宋体" panose="02010600030101010101" pitchFamily="2" charset="-122"/>
                </a:defRPr>
              </a:lvl3pPr>
              <a:lvl4pPr marL="1600200" indent="-228600" defTabSz="414655" eaLnBrk="0" hangingPunct="0">
                <a:defRPr>
                  <a:solidFill>
                    <a:schemeClr val="tx1"/>
                  </a:solidFill>
                  <a:latin typeface="Tahoma" panose="020B0604030504040204" pitchFamily="34" charset="0"/>
                  <a:ea typeface="宋体" panose="02010600030101010101" pitchFamily="2" charset="-122"/>
                </a:defRPr>
              </a:lvl4pPr>
              <a:lvl5pPr marL="2057400" indent="-228600" defTabSz="414655" eaLnBrk="0" hangingPunct="0">
                <a:defRPr>
                  <a:solidFill>
                    <a:schemeClr val="tx1"/>
                  </a:solidFill>
                  <a:latin typeface="Tahoma" panose="020B0604030504040204" pitchFamily="34" charset="0"/>
                  <a:ea typeface="宋体" panose="02010600030101010101" pitchFamily="2" charset="-122"/>
                </a:defRPr>
              </a:lvl5pPr>
              <a:lvl6pPr marL="2514600" indent="-228600" defTabSz="414655"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defTabSz="414655"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defTabSz="414655"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defTabSz="414655"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400" b="1">
                  <a:solidFill>
                    <a:srgbClr val="FF0066"/>
                  </a:solidFill>
                  <a:latin typeface="华文新魏" panose="02010800040101010101" pitchFamily="2" charset="-122"/>
                  <a:ea typeface="华文新魏" panose="02010800040101010101" pitchFamily="2" charset="-122"/>
                </a:rPr>
                <a:t>突发事件：</a:t>
              </a:r>
              <a:r>
                <a:rPr lang="zh-CN" altLang="en-US" sz="2000" b="1">
                  <a:latin typeface="Arial" panose="020B0604020202020204" pitchFamily="34" charset="0"/>
                </a:rPr>
                <a:t>任何不是服务标准操作组成部分的事件，它们能导致或可能导致服务中断或服务质量下降。</a:t>
              </a:r>
              <a:endParaRPr lang="zh-CN" altLang="en-US" sz="2000" b="1">
                <a:latin typeface="Arial" panose="020B0604020202020204" pitchFamily="34" charset="0"/>
              </a:endParaRPr>
            </a:p>
            <a:p>
              <a:pPr eaLnBrk="1" hangingPunct="1"/>
              <a:r>
                <a:rPr lang="zh-CN" altLang="en-US" sz="2400" b="1">
                  <a:solidFill>
                    <a:srgbClr val="FF0066"/>
                  </a:solidFill>
                  <a:latin typeface="华文新魏" panose="02010800040101010101" pitchFamily="2" charset="-122"/>
                  <a:ea typeface="华文新魏" panose="02010800040101010101" pitchFamily="2" charset="-122"/>
                </a:rPr>
                <a:t>服务请求：</a:t>
              </a:r>
              <a:r>
                <a:rPr lang="zh-CN" altLang="en-US" sz="2000" b="1">
                  <a:latin typeface="Arial" panose="020B0604020202020204" pitchFamily="34" charset="0"/>
                </a:rPr>
                <a:t>并非由于</a:t>
              </a:r>
              <a:r>
                <a:rPr lang="en-US" altLang="zh-CN" sz="2000" b="1">
                  <a:latin typeface="Arial" panose="020B0604020202020204" pitchFamily="34" charset="0"/>
                </a:rPr>
                <a:t>IT</a:t>
              </a:r>
              <a:r>
                <a:rPr lang="zh-CN" altLang="en-US" sz="2000" b="1">
                  <a:latin typeface="Arial" panose="020B0604020202020204" pitchFamily="34" charset="0"/>
                </a:rPr>
                <a:t>基础设施出现某种故障而导致的各项事件。</a:t>
              </a:r>
              <a:endParaRPr lang="zh-CN" altLang="en-US" sz="2000" b="1">
                <a:latin typeface="Arial" panose="020B0604020202020204" pitchFamily="34" charset="0"/>
              </a:endParaRPr>
            </a:p>
            <a:p>
              <a:pPr eaLnBrk="1" hangingPunct="1"/>
              <a:r>
                <a:rPr lang="zh-CN" altLang="en-US" sz="2400" b="1">
                  <a:solidFill>
                    <a:srgbClr val="FF0066"/>
                  </a:solidFill>
                  <a:latin typeface="华文新魏" panose="02010800040101010101" pitchFamily="2" charset="-122"/>
                  <a:ea typeface="华文新魏" panose="02010800040101010101" pitchFamily="2" charset="-122"/>
                </a:rPr>
                <a:t>问题：</a:t>
              </a:r>
              <a:r>
                <a:rPr lang="zh-CN" altLang="en-US" sz="2000" b="1">
                  <a:latin typeface="Arial" panose="020B0604020202020204" pitchFamily="34" charset="0"/>
                </a:rPr>
                <a:t>可能或已经导致一个或多个突发事件的潜在、未知的故障原因。</a:t>
              </a:r>
              <a:endParaRPr lang="zh-CN" altLang="en-US" sz="2000" b="1">
                <a:latin typeface="Arial" panose="020B0604020202020204" pitchFamily="34" charset="0"/>
              </a:endParaRPr>
            </a:p>
            <a:p>
              <a:pPr eaLnBrk="1" hangingPunct="1"/>
              <a:endParaRPr lang="zh-CN" altLang="en-US" sz="2400" b="1">
                <a:solidFill>
                  <a:srgbClr val="FF0066"/>
                </a:solidFill>
                <a:latin typeface="华文新魏" panose="02010800040101010101" pitchFamily="2" charset="-122"/>
                <a:ea typeface="华文新魏" panose="02010800040101010101" pitchFamily="2" charset="-122"/>
              </a:endParaRPr>
            </a:p>
            <a:p>
              <a:pPr eaLnBrk="1" hangingPunct="1"/>
              <a:r>
                <a:rPr lang="zh-CN" altLang="en-US" sz="2400" b="1">
                  <a:solidFill>
                    <a:srgbClr val="9900CC"/>
                  </a:solidFill>
                  <a:latin typeface="华文新魏" panose="02010800040101010101" pitchFamily="2" charset="-122"/>
                  <a:ea typeface="华文新魏" panose="02010800040101010101" pitchFamily="2" charset="-122"/>
                </a:rPr>
                <a:t>事件管理流程的目标：</a:t>
              </a:r>
              <a:endParaRPr lang="zh-CN" altLang="en-US" sz="2400" b="1">
                <a:solidFill>
                  <a:srgbClr val="9900CC"/>
                </a:solidFill>
                <a:latin typeface="华文新魏" panose="02010800040101010101" pitchFamily="2" charset="-122"/>
                <a:ea typeface="华文新魏" panose="02010800040101010101" pitchFamily="2" charset="-122"/>
              </a:endParaRPr>
            </a:p>
            <a:p>
              <a:pPr lvl="2" eaLnBrk="1" hangingPunct="1">
                <a:buFont typeface="Wingdings" panose="05000000000000000000" pitchFamily="2" charset="2"/>
                <a:buChar char="u"/>
              </a:pPr>
              <a:r>
                <a:rPr lang="zh-CN" altLang="en-US" sz="2000" b="1">
                  <a:latin typeface="Arial" panose="020B0604020202020204" pitchFamily="34" charset="0"/>
                </a:rPr>
                <a:t>尽快恢复正常的服务操作；</a:t>
              </a:r>
              <a:endParaRPr lang="zh-CN" altLang="en-US" sz="2000" b="1">
                <a:latin typeface="Arial" panose="020B0604020202020204" pitchFamily="34" charset="0"/>
              </a:endParaRPr>
            </a:p>
            <a:p>
              <a:pPr lvl="2" eaLnBrk="1" hangingPunct="1">
                <a:buFont typeface="Wingdings" panose="05000000000000000000" pitchFamily="2" charset="2"/>
                <a:buChar char="u"/>
              </a:pPr>
              <a:r>
                <a:rPr lang="zh-CN" altLang="en-US" sz="2000" b="1">
                  <a:latin typeface="Arial" panose="020B0604020202020204" pitchFamily="34" charset="0"/>
                </a:rPr>
                <a:t>将对业务操作受到的负面影响降为最低；</a:t>
              </a:r>
              <a:endParaRPr lang="zh-CN" altLang="en-US" sz="2000" b="1">
                <a:latin typeface="Arial" panose="020B0604020202020204" pitchFamily="34" charset="0"/>
              </a:endParaRPr>
            </a:p>
            <a:p>
              <a:pPr lvl="2" eaLnBrk="1" hangingPunct="1">
                <a:buFont typeface="Wingdings" panose="05000000000000000000" pitchFamily="2" charset="2"/>
                <a:buChar char="u"/>
              </a:pPr>
              <a:r>
                <a:rPr lang="zh-CN" altLang="en-US" sz="2000" b="1">
                  <a:latin typeface="Arial" panose="020B0604020202020204" pitchFamily="34" charset="0"/>
                </a:rPr>
                <a:t>根据</a:t>
              </a:r>
              <a:r>
                <a:rPr lang="en-US" altLang="zh-CN" sz="2000" b="1">
                  <a:latin typeface="Arial" panose="020B0604020202020204" pitchFamily="34" charset="0"/>
                </a:rPr>
                <a:t>SLA</a:t>
              </a:r>
              <a:r>
                <a:rPr lang="zh-CN" altLang="en-US" sz="2000" b="1">
                  <a:latin typeface="Arial" panose="020B0604020202020204" pitchFamily="34" charset="0"/>
                </a:rPr>
                <a:t>确保尽可能高的服务质量和可用性级别。</a:t>
              </a:r>
              <a:endParaRPr lang="zh-CN" altLang="en-US" sz="2000" b="1">
                <a:latin typeface="Arial" panose="020B0604020202020204" pitchFamily="34" charset="0"/>
              </a:endParaRPr>
            </a:p>
          </p:txBody>
        </p:sp>
      </p:grpSp>
      <p:pic>
        <p:nvPicPr>
          <p:cNvPr id="9219" name="Picture 8" descr="j0195384"/>
          <p:cNvPicPr>
            <a:picLocks noChangeAspect="1" noChangeArrowheads="1"/>
          </p:cNvPicPr>
          <p:nvPr>
            <p:ph sz="half" idx="2"/>
          </p:nvPr>
        </p:nvPicPr>
        <p:blipFill>
          <a:blip r:embed="rId1" cstate="print">
            <a:extLst>
              <a:ext uri="{28A0092B-C50C-407E-A947-70E740481C1C}">
                <a14:useLocalDpi xmlns:a14="http://schemas.microsoft.com/office/drawing/2010/main" val="0"/>
              </a:ext>
            </a:extLst>
          </a:blip>
          <a:srcRect/>
          <a:stretch>
            <a:fillRect/>
          </a:stretch>
        </p:blipFill>
        <p:spPr>
          <a:xfrm>
            <a:off x="6877050" y="5516563"/>
            <a:ext cx="1100138" cy="1123950"/>
          </a:xfrm>
          <a:noFill/>
        </p:spPr>
      </p:pic>
      <p:pic>
        <p:nvPicPr>
          <p:cNvPr id="9220" name="Picture 9" descr="j019538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29563" y="5761038"/>
            <a:ext cx="81915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11"/>
          <p:cNvSpPr>
            <a:spLocks noChangeArrowheads="1"/>
          </p:cNvSpPr>
          <p:nvPr/>
        </p:nvSpPr>
        <p:spPr bwMode="auto">
          <a:xfrm>
            <a:off x="468313" y="476250"/>
            <a:ext cx="7199312"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事件管理流程概念介绍</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684213" y="260350"/>
            <a:ext cx="4751387" cy="998538"/>
          </a:xfrm>
        </p:spPr>
        <p:txBody>
          <a:bodyPr/>
          <a:lstStyle/>
          <a:p>
            <a:pPr algn="l" eaLnBrk="1" hangingPunct="1"/>
            <a:r>
              <a:rPr lang="en-US" altLang="zh-CN" sz="3200" smtClean="0"/>
              <a:t>Incident Activities</a:t>
            </a:r>
            <a:endParaRPr lang="en-GB" altLang="zh-CN" sz="3200" smtClean="0"/>
          </a:p>
        </p:txBody>
      </p:sp>
      <p:cxnSp>
        <p:nvCxnSpPr>
          <p:cNvPr id="10243" name="AutoShape 3"/>
          <p:cNvCxnSpPr>
            <a:cxnSpLocks noChangeShapeType="1"/>
            <a:stCxn id="10249" idx="2"/>
            <a:endCxn id="10247" idx="0"/>
          </p:cNvCxnSpPr>
          <p:nvPr/>
        </p:nvCxnSpPr>
        <p:spPr bwMode="auto">
          <a:xfrm>
            <a:off x="4886325" y="2236788"/>
            <a:ext cx="1588" cy="315912"/>
          </a:xfrm>
          <a:prstGeom prst="straightConnector1">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244" name="AutoShape 4"/>
          <p:cNvCxnSpPr>
            <a:cxnSpLocks noChangeShapeType="1"/>
            <a:stCxn id="10246" idx="2"/>
            <a:endCxn id="10250" idx="0"/>
          </p:cNvCxnSpPr>
          <p:nvPr/>
        </p:nvCxnSpPr>
        <p:spPr bwMode="auto">
          <a:xfrm>
            <a:off x="4884738" y="3994150"/>
            <a:ext cx="0" cy="379413"/>
          </a:xfrm>
          <a:prstGeom prst="straightConnector1">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245" name="AutoShape 5"/>
          <p:cNvCxnSpPr>
            <a:cxnSpLocks noChangeShapeType="1"/>
            <a:stCxn id="10250" idx="2"/>
          </p:cNvCxnSpPr>
          <p:nvPr/>
        </p:nvCxnSpPr>
        <p:spPr bwMode="auto">
          <a:xfrm>
            <a:off x="4884738" y="4832350"/>
            <a:ext cx="1587" cy="354013"/>
          </a:xfrm>
          <a:prstGeom prst="straightConnector1">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10246" name="Rectangle 6"/>
          <p:cNvSpPr>
            <a:spLocks noChangeArrowheads="1"/>
          </p:cNvSpPr>
          <p:nvPr/>
        </p:nvSpPr>
        <p:spPr bwMode="auto">
          <a:xfrm>
            <a:off x="3360738" y="3535363"/>
            <a:ext cx="3048000" cy="458787"/>
          </a:xfrm>
          <a:prstGeom prst="rect">
            <a:avLst/>
          </a:prstGeom>
          <a:gradFill rotWithShape="1">
            <a:gsLst>
              <a:gs pos="0">
                <a:srgbClr val="FFEFD1"/>
              </a:gs>
              <a:gs pos="64999">
                <a:srgbClr val="F0EBD5"/>
              </a:gs>
              <a:gs pos="100000">
                <a:srgbClr val="D1C39F"/>
              </a:gs>
            </a:gsLst>
            <a:path path="shape">
              <a:fillToRect l="50000" t="50000" r="50000" b="50000"/>
            </a:path>
          </a:gradFill>
          <a:ln w="3175">
            <a:solidFill>
              <a:schemeClr val="tx1"/>
            </a:solidFill>
            <a:miter lim="800000"/>
          </a:ln>
        </p:spPr>
        <p:txBody>
          <a:bodyPr lIns="90000" tIns="90000" rIns="90000" bIns="90000"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buFont typeface="Monotype Sorts" pitchFamily="2" charset="2"/>
              <a:buNone/>
            </a:pPr>
            <a:r>
              <a:rPr lang="en-GB" altLang="zh-CN">
                <a:latin typeface="Arial" panose="020B0604020202020204" pitchFamily="34" charset="0"/>
              </a:rPr>
              <a:t>Investigation &amp; Diagnosis</a:t>
            </a:r>
            <a:endParaRPr lang="en-GB" altLang="zh-CN">
              <a:latin typeface="Arial" panose="020B0604020202020204" pitchFamily="34" charset="0"/>
            </a:endParaRPr>
          </a:p>
        </p:txBody>
      </p:sp>
      <p:sp>
        <p:nvSpPr>
          <p:cNvPr id="10247" name="Rectangle 7"/>
          <p:cNvSpPr>
            <a:spLocks noChangeArrowheads="1"/>
          </p:cNvSpPr>
          <p:nvPr/>
        </p:nvSpPr>
        <p:spPr bwMode="auto">
          <a:xfrm>
            <a:off x="3398838" y="2552700"/>
            <a:ext cx="2976562" cy="733425"/>
          </a:xfrm>
          <a:prstGeom prst="rect">
            <a:avLst/>
          </a:prstGeom>
          <a:gradFill rotWithShape="1">
            <a:gsLst>
              <a:gs pos="0">
                <a:srgbClr val="FFEFD1"/>
              </a:gs>
              <a:gs pos="64999">
                <a:srgbClr val="F0EBD5"/>
              </a:gs>
              <a:gs pos="100000">
                <a:srgbClr val="D1C39F"/>
              </a:gs>
            </a:gsLst>
            <a:path path="shape">
              <a:fillToRect l="50000" t="50000" r="50000" b="50000"/>
            </a:path>
          </a:gradFill>
          <a:ln w="3175">
            <a:solidFill>
              <a:schemeClr val="tx1"/>
            </a:solidFill>
            <a:miter lim="800000"/>
          </a:ln>
        </p:spPr>
        <p:txBody>
          <a:bodyPr lIns="90000" tIns="90000" rIns="90000" bIns="90000"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buFont typeface="Monotype Sorts" pitchFamily="2" charset="2"/>
              <a:buNone/>
            </a:pPr>
            <a:r>
              <a:rPr lang="en-GB" altLang="zh-CN">
                <a:latin typeface="Arial" panose="020B0604020202020204" pitchFamily="34" charset="0"/>
              </a:rPr>
              <a:t>Classification &amp; Initial Support</a:t>
            </a:r>
            <a:endParaRPr lang="en-GB" altLang="zh-CN">
              <a:latin typeface="Arial" panose="020B0604020202020204" pitchFamily="34" charset="0"/>
            </a:endParaRPr>
          </a:p>
        </p:txBody>
      </p:sp>
      <p:sp>
        <p:nvSpPr>
          <p:cNvPr id="10248" name="Line 8"/>
          <p:cNvSpPr>
            <a:spLocks noChangeShapeType="1"/>
          </p:cNvSpPr>
          <p:nvPr/>
        </p:nvSpPr>
        <p:spPr bwMode="auto">
          <a:xfrm flipH="1">
            <a:off x="2865438" y="2894013"/>
            <a:ext cx="512762" cy="1587"/>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0249" name="Rectangle 9"/>
          <p:cNvSpPr>
            <a:spLocks noChangeArrowheads="1"/>
          </p:cNvSpPr>
          <p:nvPr/>
        </p:nvSpPr>
        <p:spPr bwMode="auto">
          <a:xfrm>
            <a:off x="3408363" y="1503363"/>
            <a:ext cx="2954337" cy="733425"/>
          </a:xfrm>
          <a:prstGeom prst="rect">
            <a:avLst/>
          </a:prstGeom>
          <a:gradFill rotWithShape="1">
            <a:gsLst>
              <a:gs pos="0">
                <a:srgbClr val="FFEFD1"/>
              </a:gs>
              <a:gs pos="64999">
                <a:srgbClr val="F0EBD5"/>
              </a:gs>
              <a:gs pos="100000">
                <a:srgbClr val="D1C39F"/>
              </a:gs>
            </a:gsLst>
            <a:path path="shape">
              <a:fillToRect l="50000" t="50000" r="50000" b="50000"/>
            </a:path>
          </a:gradFill>
          <a:ln w="3175">
            <a:solidFill>
              <a:schemeClr val="tx1"/>
            </a:solidFill>
            <a:miter lim="800000"/>
          </a:ln>
        </p:spPr>
        <p:txBody>
          <a:bodyPr lIns="90000" tIns="90000" rIns="90000" bIns="90000"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buFont typeface="Monotype Sorts" pitchFamily="2" charset="2"/>
              <a:buNone/>
            </a:pPr>
            <a:r>
              <a:rPr lang="en-GB" altLang="zh-CN">
                <a:latin typeface="Arial" panose="020B0604020202020204" pitchFamily="34" charset="0"/>
              </a:rPr>
              <a:t>Incident Detection &amp; Recording</a:t>
            </a:r>
            <a:endParaRPr lang="en-GB" altLang="zh-CN">
              <a:latin typeface="Arial" panose="020B0604020202020204" pitchFamily="34" charset="0"/>
            </a:endParaRPr>
          </a:p>
        </p:txBody>
      </p:sp>
      <p:sp>
        <p:nvSpPr>
          <p:cNvPr id="10250" name="Rectangle 10"/>
          <p:cNvSpPr>
            <a:spLocks noChangeArrowheads="1"/>
          </p:cNvSpPr>
          <p:nvPr/>
        </p:nvSpPr>
        <p:spPr bwMode="auto">
          <a:xfrm>
            <a:off x="3360738" y="4373563"/>
            <a:ext cx="3048000" cy="458787"/>
          </a:xfrm>
          <a:prstGeom prst="rect">
            <a:avLst/>
          </a:prstGeom>
          <a:gradFill rotWithShape="1">
            <a:gsLst>
              <a:gs pos="0">
                <a:srgbClr val="FFEFD1"/>
              </a:gs>
              <a:gs pos="64999">
                <a:srgbClr val="F0EBD5"/>
              </a:gs>
              <a:gs pos="100000">
                <a:srgbClr val="D1C39F"/>
              </a:gs>
            </a:gsLst>
            <a:path path="shape">
              <a:fillToRect l="50000" t="50000" r="50000" b="50000"/>
            </a:path>
          </a:gradFill>
          <a:ln w="3175">
            <a:solidFill>
              <a:schemeClr val="tx1"/>
            </a:solidFill>
            <a:miter lim="800000"/>
          </a:ln>
        </p:spPr>
        <p:txBody>
          <a:bodyPr lIns="90000" tIns="90000" rIns="90000" bIns="90000"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buFont typeface="Monotype Sorts" pitchFamily="2" charset="2"/>
              <a:buNone/>
            </a:pPr>
            <a:r>
              <a:rPr lang="en-US" altLang="zh-CN">
                <a:latin typeface="Arial" panose="020B0604020202020204" pitchFamily="34" charset="0"/>
              </a:rPr>
              <a:t>Resolution &amp; Recovery</a:t>
            </a:r>
            <a:endParaRPr lang="en-GB" altLang="zh-CN">
              <a:latin typeface="Arial" panose="020B0604020202020204" pitchFamily="34" charset="0"/>
            </a:endParaRPr>
          </a:p>
        </p:txBody>
      </p:sp>
      <p:sp>
        <p:nvSpPr>
          <p:cNvPr id="10251" name="Line 11"/>
          <p:cNvSpPr>
            <a:spLocks noChangeShapeType="1"/>
          </p:cNvSpPr>
          <p:nvPr/>
        </p:nvSpPr>
        <p:spPr bwMode="auto">
          <a:xfrm flipH="1">
            <a:off x="2865438" y="4638675"/>
            <a:ext cx="485775" cy="4763"/>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0252" name="Text Box 12"/>
          <p:cNvSpPr txBox="1">
            <a:spLocks noChangeArrowheads="1"/>
          </p:cNvSpPr>
          <p:nvPr/>
        </p:nvSpPr>
        <p:spPr bwMode="auto">
          <a:xfrm rot="-5400000">
            <a:off x="359569" y="3174206"/>
            <a:ext cx="4192588" cy="733425"/>
          </a:xfrm>
          <a:prstGeom prst="rect">
            <a:avLst/>
          </a:prstGeom>
          <a:gradFill rotWithShape="0">
            <a:gsLst>
              <a:gs pos="0">
                <a:srgbClr val="FFEFD1"/>
              </a:gs>
              <a:gs pos="64999">
                <a:srgbClr val="F0EBD5"/>
              </a:gs>
              <a:gs pos="100000">
                <a:srgbClr val="D1C39F"/>
              </a:gs>
            </a:gsLst>
            <a:path path="shape">
              <a:fillToRect l="50000" t="50000" r="50000" b="50000"/>
            </a:path>
          </a:gradFill>
          <a:ln w="3175" algn="ctr">
            <a:solidFill>
              <a:schemeClr val="tx1"/>
            </a:solidFill>
            <a:miter lim="800000"/>
          </a:ln>
        </p:spPr>
        <p:txBody>
          <a:bodyPr lIns="90000" tIns="90000" rIns="90000" bIns="90000"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buFont typeface="Monotype Sorts" pitchFamily="2" charset="2"/>
              <a:buNone/>
            </a:pPr>
            <a:r>
              <a:rPr lang="en-GB" altLang="zh-CN">
                <a:latin typeface="Arial" panose="020B0604020202020204" pitchFamily="34" charset="0"/>
              </a:rPr>
              <a:t>Ownership, Monitoring, Tracking and Communication</a:t>
            </a:r>
            <a:endParaRPr lang="en-AU" altLang="zh-CN">
              <a:latin typeface="Arial" panose="020B0604020202020204" pitchFamily="34" charset="0"/>
            </a:endParaRPr>
          </a:p>
        </p:txBody>
      </p:sp>
      <p:cxnSp>
        <p:nvCxnSpPr>
          <p:cNvPr id="10253" name="AutoShape 13"/>
          <p:cNvCxnSpPr>
            <a:cxnSpLocks noChangeShapeType="1"/>
            <a:stCxn id="10247" idx="2"/>
            <a:endCxn id="10246" idx="0"/>
          </p:cNvCxnSpPr>
          <p:nvPr/>
        </p:nvCxnSpPr>
        <p:spPr bwMode="auto">
          <a:xfrm flipH="1">
            <a:off x="4884738" y="3286125"/>
            <a:ext cx="3175" cy="249238"/>
          </a:xfrm>
          <a:prstGeom prst="straightConnector1">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10254" name="Line 14"/>
          <p:cNvSpPr>
            <a:spLocks noChangeShapeType="1"/>
          </p:cNvSpPr>
          <p:nvPr/>
        </p:nvSpPr>
        <p:spPr bwMode="auto">
          <a:xfrm flipH="1">
            <a:off x="2894013" y="5486400"/>
            <a:ext cx="457200" cy="4763"/>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0255" name="Line 15"/>
          <p:cNvSpPr>
            <a:spLocks noChangeShapeType="1"/>
          </p:cNvSpPr>
          <p:nvPr/>
        </p:nvSpPr>
        <p:spPr bwMode="auto">
          <a:xfrm flipH="1">
            <a:off x="2851150" y="3810000"/>
            <a:ext cx="500063" cy="635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0256" name="Line 16"/>
          <p:cNvSpPr>
            <a:spLocks noChangeShapeType="1"/>
          </p:cNvSpPr>
          <p:nvPr/>
        </p:nvSpPr>
        <p:spPr bwMode="auto">
          <a:xfrm flipH="1">
            <a:off x="2851150" y="2057400"/>
            <a:ext cx="557213" cy="1588"/>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0257" name="Rectangle 17"/>
          <p:cNvSpPr>
            <a:spLocks noChangeArrowheads="1"/>
          </p:cNvSpPr>
          <p:nvPr/>
        </p:nvSpPr>
        <p:spPr bwMode="auto">
          <a:xfrm>
            <a:off x="3360738" y="5180013"/>
            <a:ext cx="3048000" cy="458787"/>
          </a:xfrm>
          <a:prstGeom prst="rect">
            <a:avLst/>
          </a:prstGeom>
          <a:gradFill rotWithShape="1">
            <a:gsLst>
              <a:gs pos="0">
                <a:srgbClr val="FFEFD1"/>
              </a:gs>
              <a:gs pos="64999">
                <a:srgbClr val="F0EBD5"/>
              </a:gs>
              <a:gs pos="100000">
                <a:srgbClr val="D1C39F"/>
              </a:gs>
            </a:gsLst>
            <a:path path="shape">
              <a:fillToRect l="50000" t="50000" r="50000" b="50000"/>
            </a:path>
          </a:gradFill>
          <a:ln w="3175">
            <a:solidFill>
              <a:schemeClr val="tx1"/>
            </a:solidFill>
            <a:miter lim="800000"/>
          </a:ln>
        </p:spPr>
        <p:txBody>
          <a:bodyPr lIns="90000" tIns="90000" rIns="90000" bIns="90000"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buFont typeface="Monotype Sorts" pitchFamily="2" charset="2"/>
              <a:buNone/>
            </a:pPr>
            <a:r>
              <a:rPr lang="en-US" altLang="zh-CN">
                <a:latin typeface="Arial" panose="020B0604020202020204" pitchFamily="34" charset="0"/>
              </a:rPr>
              <a:t>Incident Closure</a:t>
            </a:r>
            <a:endParaRPr lang="en-GB" altLang="zh-CN">
              <a:latin typeface="Arial" panose="020B0604020202020204" pitchFamily="34" charset="0"/>
            </a:endParaRPr>
          </a:p>
        </p:txBody>
      </p:sp>
      <p:sp>
        <p:nvSpPr>
          <p:cNvPr id="10258" name="Rectangle 18"/>
          <p:cNvSpPr>
            <a:spLocks noChangeArrowheads="1"/>
          </p:cNvSpPr>
          <p:nvPr/>
        </p:nvSpPr>
        <p:spPr bwMode="auto">
          <a:xfrm>
            <a:off x="3251200" y="1412875"/>
            <a:ext cx="3235325" cy="936625"/>
          </a:xfrm>
          <a:prstGeom prst="rect">
            <a:avLst/>
          </a:prstGeom>
          <a:noFill/>
          <a:ln w="19050">
            <a:solidFill>
              <a:srgbClr val="CC0000"/>
            </a:solidFill>
            <a:prstDash val="sysDot"/>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0259" name="Rectangle 19"/>
          <p:cNvSpPr>
            <a:spLocks noChangeArrowheads="1"/>
          </p:cNvSpPr>
          <p:nvPr/>
        </p:nvSpPr>
        <p:spPr bwMode="auto">
          <a:xfrm>
            <a:off x="3281363" y="5027613"/>
            <a:ext cx="3235325" cy="762000"/>
          </a:xfrm>
          <a:prstGeom prst="rect">
            <a:avLst/>
          </a:prstGeom>
          <a:noFill/>
          <a:ln w="28575">
            <a:solidFill>
              <a:srgbClr val="CC0000"/>
            </a:solidFill>
            <a:prstDash val="sysDot"/>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0260" name="Rectangle 20"/>
          <p:cNvSpPr>
            <a:spLocks noChangeArrowheads="1"/>
          </p:cNvSpPr>
          <p:nvPr/>
        </p:nvSpPr>
        <p:spPr bwMode="auto">
          <a:xfrm>
            <a:off x="1998663" y="1341438"/>
            <a:ext cx="906462" cy="4392612"/>
          </a:xfrm>
          <a:prstGeom prst="rect">
            <a:avLst/>
          </a:prstGeom>
          <a:noFill/>
          <a:ln w="28575">
            <a:solidFill>
              <a:srgbClr val="CC0000"/>
            </a:solidFill>
            <a:prstDash val="sysDot"/>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0261" name="Text Box 21"/>
          <p:cNvSpPr txBox="1">
            <a:spLocks noChangeArrowheads="1"/>
          </p:cNvSpPr>
          <p:nvPr/>
        </p:nvSpPr>
        <p:spPr bwMode="auto">
          <a:xfrm>
            <a:off x="2109788" y="5949950"/>
            <a:ext cx="4291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buFont typeface="Monotype Sorts" pitchFamily="2" charset="2"/>
              <a:buNone/>
            </a:pPr>
            <a:r>
              <a:rPr lang="en-US" altLang="zh-CN" sz="2000" b="1">
                <a:solidFill>
                  <a:srgbClr val="CC0000"/>
                </a:solidFill>
                <a:latin typeface="Arial" panose="020B0604020202020204" pitchFamily="34" charset="0"/>
              </a:rPr>
              <a:t>Service Desk responsibility</a:t>
            </a:r>
            <a:endParaRPr lang="en-GB" altLang="zh-CN" sz="2000" b="1">
              <a:solidFill>
                <a:srgbClr val="CC0000"/>
              </a:solidFill>
              <a:latin typeface="Arial" panose="020B0604020202020204" pitchFamily="34" charset="0"/>
            </a:endParaRPr>
          </a:p>
        </p:txBody>
      </p:sp>
      <p:sp>
        <p:nvSpPr>
          <p:cNvPr id="10262" name="Text Box 22"/>
          <p:cNvSpPr txBox="1">
            <a:spLocks noChangeArrowheads="1"/>
          </p:cNvSpPr>
          <p:nvPr/>
        </p:nvSpPr>
        <p:spPr bwMode="auto">
          <a:xfrm>
            <a:off x="6054725" y="6248400"/>
            <a:ext cx="330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en-US" altLang="zh-CN" sz="1400" i="1">
                <a:latin typeface="Verdana" panose="020B0604030504040204" pitchFamily="34" charset="0"/>
              </a:rPr>
              <a:t>Source: OGC (Service Support)</a:t>
            </a:r>
            <a:endParaRPr lang="en-GB" altLang="zh-CN" sz="1400" i="1">
              <a:latin typeface="Verdana" panose="020B0604030504040204"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11267" name="Rectangle 3"/>
          <p:cNvSpPr>
            <a:spLocks noGrp="1" noRot="1" noChangeArrowheads="1"/>
          </p:cNvSpPr>
          <p:nvPr>
            <p:ph type="body" idx="1"/>
          </p:nvPr>
        </p:nvSpPr>
        <p:spPr>
          <a:xfrm>
            <a:off x="1258888" y="1268413"/>
            <a:ext cx="6913562" cy="4270375"/>
          </a:xfrm>
        </p:spPr>
        <p:txBody>
          <a:bodyPr/>
          <a:lstStyle/>
          <a:p>
            <a:pPr eaLnBrk="1" hangingPunct="1">
              <a:buClr>
                <a:srgbClr val="0000CC"/>
              </a:buClr>
              <a:buFont typeface="Wingdings" panose="05000000000000000000" pitchFamily="2" charset="2"/>
              <a:buChar char="l"/>
            </a:pPr>
            <a:r>
              <a:rPr lang="zh-CN" altLang="en-US" sz="2800" b="1" smtClean="0"/>
              <a:t>事件管理流程概念介绍</a:t>
            </a:r>
            <a:endParaRPr lang="zh-CN" altLang="en-US" sz="2800" b="1" smtClean="0"/>
          </a:p>
          <a:p>
            <a:pPr eaLnBrk="1" hangingPunct="1">
              <a:buClr>
                <a:srgbClr val="FF0066"/>
              </a:buClr>
              <a:buFont typeface="Wingdings" panose="05000000000000000000" pitchFamily="2" charset="2"/>
              <a:buChar char="Ø"/>
            </a:pPr>
            <a:r>
              <a:rPr lang="zh-CN" altLang="en-US" sz="2800" b="1" smtClean="0">
                <a:solidFill>
                  <a:srgbClr val="FF0066"/>
                </a:solidFill>
              </a:rPr>
              <a:t>华为公司事件管理流程</a:t>
            </a:r>
            <a:endParaRPr lang="zh-CN" altLang="en-US" sz="2800" b="1" smtClean="0">
              <a:solidFill>
                <a:srgbClr val="FF0066"/>
              </a:solidFill>
            </a:endParaRPr>
          </a:p>
          <a:p>
            <a:pPr eaLnBrk="1" hangingPunct="1">
              <a:buClr>
                <a:srgbClr val="0000CC"/>
              </a:buClr>
              <a:buFont typeface="Wingdings" panose="05000000000000000000" pitchFamily="2" charset="2"/>
              <a:buChar char="l"/>
            </a:pPr>
            <a:r>
              <a:rPr lang="en-US" altLang="zh-CN" sz="2800" b="1" smtClean="0"/>
              <a:t>TSD</a:t>
            </a:r>
            <a:r>
              <a:rPr lang="zh-CN" altLang="en-US" sz="2800" b="1" smtClean="0"/>
              <a:t>规范</a:t>
            </a:r>
            <a:endParaRPr lang="zh-CN" altLang="en-US" sz="2800" b="1" smtClean="0"/>
          </a:p>
          <a:p>
            <a:pPr eaLnBrk="1" hangingPunct="1">
              <a:buClr>
                <a:srgbClr val="0000CC"/>
              </a:buClr>
              <a:buFont typeface="Wingdings" panose="05000000000000000000" pitchFamily="2" charset="2"/>
              <a:buChar char="l"/>
            </a:pPr>
            <a:r>
              <a:rPr lang="zh-CN" altLang="en-US" sz="2800" b="1" smtClean="0"/>
              <a:t>事件的跟踪、升级</a:t>
            </a:r>
            <a:endParaRPr lang="zh-CN" altLang="en-US" sz="2800" b="1" smtClean="0"/>
          </a:p>
          <a:p>
            <a:pPr eaLnBrk="1" hangingPunct="1">
              <a:buClr>
                <a:srgbClr val="0000CC"/>
              </a:buClr>
              <a:buFont typeface="Wingdings" panose="05000000000000000000" pitchFamily="2" charset="2"/>
              <a:buChar char="l"/>
            </a:pPr>
            <a:r>
              <a:rPr lang="zh-CN" altLang="en-US" sz="2800" b="1" smtClean="0"/>
              <a:t>故障报告管理制度及注意事项</a:t>
            </a:r>
            <a:endParaRPr lang="zh-CN" altLang="en-US" sz="2800" b="1" smtClean="0"/>
          </a:p>
          <a:p>
            <a:pPr eaLnBrk="1" hangingPunct="1">
              <a:buClr>
                <a:srgbClr val="0000CC"/>
              </a:buClr>
              <a:buFont typeface="Wingdings" panose="05000000000000000000" pitchFamily="2" charset="2"/>
              <a:buChar char="l"/>
            </a:pPr>
            <a:r>
              <a:rPr lang="zh-CN" altLang="en-US" sz="2800" b="1" smtClean="0"/>
              <a:t>故障公告管理规定</a:t>
            </a:r>
            <a:endParaRPr lang="zh-CN" altLang="en-US" sz="2800" b="1" smtClean="0"/>
          </a:p>
          <a:p>
            <a:pPr eaLnBrk="1" hangingPunct="1">
              <a:buClr>
                <a:srgbClr val="0000CC"/>
              </a:buClr>
              <a:buFont typeface="Wingdings" panose="05000000000000000000" pitchFamily="2" charset="2"/>
              <a:buChar char="l"/>
            </a:pPr>
            <a:r>
              <a:rPr lang="zh-CN" altLang="en-US" sz="2800" b="1" smtClean="0"/>
              <a:t>案例库建设</a:t>
            </a:r>
            <a:endParaRPr lang="zh-CN" altLang="en-US" sz="2800" b="1" smtClean="0"/>
          </a:p>
          <a:p>
            <a:pPr eaLnBrk="1" hangingPunct="1">
              <a:buClr>
                <a:srgbClr val="0000CC"/>
              </a:buClr>
              <a:buFont typeface="Wingdings" panose="05000000000000000000" pitchFamily="2" charset="2"/>
              <a:buChar char="l"/>
            </a:pPr>
            <a:r>
              <a:rPr lang="en-US" altLang="zh-CN" sz="2800" b="1" smtClean="0"/>
              <a:t>FAQ</a:t>
            </a:r>
            <a:endParaRPr lang="en-US" altLang="zh-CN" sz="2800" b="1" smtClean="0"/>
          </a:p>
        </p:txBody>
      </p:sp>
    </p:spTree>
  </p:cSld>
  <p:clrMapOvr>
    <a:masterClrMapping/>
  </p:clrMapOvr>
  <p:transition spd="slow">
    <p:pull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Text Box 42"/>
          <p:cNvSpPr txBox="1">
            <a:spLocks noChangeArrowheads="1"/>
          </p:cNvSpPr>
          <p:nvPr/>
        </p:nvSpPr>
        <p:spPr bwMode="auto">
          <a:xfrm>
            <a:off x="2411413" y="5621338"/>
            <a:ext cx="6481762" cy="255587"/>
          </a:xfrm>
          <a:prstGeom prst="rect">
            <a:avLst/>
          </a:prstGeom>
          <a:solidFill>
            <a:srgbClr val="FFFF99"/>
          </a:solidFill>
          <a:ln w="9525">
            <a:solidFill>
              <a:schemeClr val="tx1"/>
            </a:solidFill>
            <a:miter lim="800000"/>
          </a:ln>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TSD</a:t>
            </a:r>
            <a:endParaRPr lang="en-US" altLang="zh-CN" sz="1000">
              <a:latin typeface="Arial" panose="020B0604020202020204" pitchFamily="34" charset="0"/>
            </a:endParaRPr>
          </a:p>
        </p:txBody>
      </p:sp>
      <p:sp>
        <p:nvSpPr>
          <p:cNvPr id="2059" name="Text Box 138"/>
          <p:cNvSpPr txBox="1">
            <a:spLocks noChangeArrowheads="1"/>
          </p:cNvSpPr>
          <p:nvPr/>
        </p:nvSpPr>
        <p:spPr bwMode="auto">
          <a:xfrm>
            <a:off x="1547813" y="5622925"/>
            <a:ext cx="792162" cy="254000"/>
          </a:xfrm>
          <a:prstGeom prst="rect">
            <a:avLst/>
          </a:prstGeom>
          <a:solidFill>
            <a:srgbClr val="FFFF99"/>
          </a:solidFill>
          <a:ln w="9525">
            <a:solidFill>
              <a:schemeClr val="tx1"/>
            </a:solidFill>
            <a:miter lim="800000"/>
          </a:ln>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1000">
                <a:latin typeface="Arial" panose="020B0604020202020204" pitchFamily="34" charset="0"/>
              </a:rPr>
              <a:t>监控系统</a:t>
            </a:r>
            <a:endParaRPr lang="zh-CN" altLang="en-US" sz="1000">
              <a:latin typeface="Arial" panose="020B0604020202020204" pitchFamily="34" charset="0"/>
            </a:endParaRPr>
          </a:p>
        </p:txBody>
      </p:sp>
      <p:sp>
        <p:nvSpPr>
          <p:cNvPr id="2060" name="Line 15"/>
          <p:cNvSpPr>
            <a:spLocks noChangeShapeType="1"/>
          </p:cNvSpPr>
          <p:nvPr/>
        </p:nvSpPr>
        <p:spPr bwMode="auto">
          <a:xfrm>
            <a:off x="323850" y="6524625"/>
            <a:ext cx="8569325"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061" name="Line 31"/>
          <p:cNvSpPr>
            <a:spLocks noChangeShapeType="1"/>
          </p:cNvSpPr>
          <p:nvPr/>
        </p:nvSpPr>
        <p:spPr bwMode="auto">
          <a:xfrm>
            <a:off x="1474788" y="6235700"/>
            <a:ext cx="7418387"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062" name="Rectangle 32"/>
          <p:cNvSpPr>
            <a:spLocks noChangeArrowheads="1"/>
          </p:cNvSpPr>
          <p:nvPr/>
        </p:nvSpPr>
        <p:spPr bwMode="auto">
          <a:xfrm>
            <a:off x="3922713" y="6235700"/>
            <a:ext cx="863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200">
                <a:latin typeface="Arial" panose="020B0604020202020204" pitchFamily="34" charset="0"/>
              </a:rPr>
              <a:t>Time i</a:t>
            </a:r>
            <a:endParaRPr lang="en-US" altLang="zh-CN" sz="1200">
              <a:latin typeface="Arial" panose="020B0604020202020204" pitchFamily="34" charset="0"/>
            </a:endParaRPr>
          </a:p>
        </p:txBody>
      </p:sp>
      <p:sp>
        <p:nvSpPr>
          <p:cNvPr id="2063" name="Text Box 118"/>
          <p:cNvSpPr txBox="1">
            <a:spLocks noChangeArrowheads="1"/>
          </p:cNvSpPr>
          <p:nvPr/>
        </p:nvSpPr>
        <p:spPr bwMode="auto">
          <a:xfrm>
            <a:off x="5003800" y="6235700"/>
            <a:ext cx="345598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sz="800">
                <a:latin typeface="Arial" panose="020B0604020202020204" pitchFamily="34" charset="0"/>
              </a:rPr>
              <a:t>注：</a:t>
            </a:r>
            <a:r>
              <a:rPr lang="en-US" altLang="zh-CN" sz="800">
                <a:latin typeface="Arial" panose="020B0604020202020204" pitchFamily="34" charset="0"/>
              </a:rPr>
              <a:t>timei</a:t>
            </a:r>
            <a:r>
              <a:rPr lang="zh-CN" altLang="en-US" sz="800">
                <a:latin typeface="Arial" panose="020B0604020202020204" pitchFamily="34" charset="0"/>
              </a:rPr>
              <a:t>（</a:t>
            </a:r>
            <a:r>
              <a:rPr lang="en-US" altLang="zh-CN" sz="800">
                <a:latin typeface="Arial" panose="020B0604020202020204" pitchFamily="34" charset="0"/>
              </a:rPr>
              <a:t>i =1</a:t>
            </a:r>
            <a:r>
              <a:rPr lang="zh-CN" altLang="en-US" sz="800">
                <a:latin typeface="Arial" panose="020B0604020202020204" pitchFamily="34" charset="0"/>
              </a:rPr>
              <a:t>，</a:t>
            </a:r>
            <a:r>
              <a:rPr lang="en-US" altLang="zh-CN" sz="800">
                <a:latin typeface="Arial" panose="020B0604020202020204" pitchFamily="34" charset="0"/>
              </a:rPr>
              <a:t>2</a:t>
            </a:r>
            <a:r>
              <a:rPr lang="zh-CN" altLang="en-US" sz="800">
                <a:latin typeface="Arial" panose="020B0604020202020204" pitchFamily="34" charset="0"/>
              </a:rPr>
              <a:t>，</a:t>
            </a:r>
            <a:r>
              <a:rPr lang="en-US" altLang="zh-CN" sz="800">
                <a:latin typeface="Arial" panose="020B0604020202020204" pitchFamily="34" charset="0"/>
              </a:rPr>
              <a:t>3</a:t>
            </a:r>
            <a:r>
              <a:rPr lang="zh-CN" altLang="en-US" sz="800">
                <a:latin typeface="Arial" panose="020B0604020202020204" pitchFamily="34" charset="0"/>
              </a:rPr>
              <a:t>，</a:t>
            </a:r>
            <a:r>
              <a:rPr lang="en-US" altLang="zh-CN" sz="800">
                <a:latin typeface="Arial" panose="020B0604020202020204" pitchFamily="34" charset="0"/>
              </a:rPr>
              <a:t>4</a:t>
            </a:r>
            <a:r>
              <a:rPr lang="zh-CN" altLang="en-US" sz="800">
                <a:latin typeface="Arial" panose="020B0604020202020204" pitchFamily="34" charset="0"/>
              </a:rPr>
              <a:t>）的值参阅</a:t>
            </a:r>
            <a:r>
              <a:rPr lang="en-US" altLang="zh-CN" sz="800">
                <a:latin typeface="Arial" panose="020B0604020202020204" pitchFamily="34" charset="0"/>
              </a:rPr>
              <a:t>《SLA</a:t>
            </a:r>
            <a:r>
              <a:rPr lang="zh-CN" altLang="en-US" sz="800">
                <a:latin typeface="Arial" panose="020B0604020202020204" pitchFamily="34" charset="0"/>
              </a:rPr>
              <a:t>指标定义及测评方法</a:t>
            </a:r>
            <a:r>
              <a:rPr lang="en-US" altLang="zh-CN" sz="800">
                <a:latin typeface="Arial" panose="020B0604020202020204" pitchFamily="34" charset="0"/>
              </a:rPr>
              <a:t>》</a:t>
            </a:r>
            <a:endParaRPr lang="en-US" altLang="zh-CN" sz="800">
              <a:latin typeface="Arial" panose="020B0604020202020204" pitchFamily="34" charset="0"/>
            </a:endParaRPr>
          </a:p>
        </p:txBody>
      </p:sp>
      <p:sp>
        <p:nvSpPr>
          <p:cNvPr id="2064" name="Line 7"/>
          <p:cNvSpPr>
            <a:spLocks noChangeShapeType="1"/>
          </p:cNvSpPr>
          <p:nvPr/>
        </p:nvSpPr>
        <p:spPr bwMode="auto">
          <a:xfrm>
            <a:off x="323850" y="3500438"/>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065" name="Rectangle 10"/>
          <p:cNvSpPr>
            <a:spLocks noChangeArrowheads="1"/>
          </p:cNvSpPr>
          <p:nvPr/>
        </p:nvSpPr>
        <p:spPr bwMode="auto">
          <a:xfrm>
            <a:off x="1547813" y="3067050"/>
            <a:ext cx="6477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故障确认</a:t>
            </a:r>
            <a:endParaRPr lang="zh-CN" altLang="en-US" sz="1000">
              <a:latin typeface="Arial" panose="020B0604020202020204" pitchFamily="34" charset="0"/>
            </a:endParaRPr>
          </a:p>
        </p:txBody>
      </p:sp>
      <p:sp>
        <p:nvSpPr>
          <p:cNvPr id="2066" name="Rectangle 11"/>
          <p:cNvSpPr>
            <a:spLocks noChangeArrowheads="1"/>
          </p:cNvSpPr>
          <p:nvPr/>
        </p:nvSpPr>
        <p:spPr bwMode="auto">
          <a:xfrm>
            <a:off x="8316913" y="3787775"/>
            <a:ext cx="2190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200">
                <a:latin typeface="Arial" panose="020B0604020202020204" pitchFamily="34" charset="0"/>
              </a:rPr>
              <a:t>B</a:t>
            </a:r>
            <a:endParaRPr lang="en-US" altLang="zh-CN" sz="1200">
              <a:latin typeface="Arial" panose="020B0604020202020204" pitchFamily="34" charset="0"/>
            </a:endParaRPr>
          </a:p>
        </p:txBody>
      </p:sp>
      <p:sp>
        <p:nvSpPr>
          <p:cNvPr id="2067" name="Oval 29"/>
          <p:cNvSpPr>
            <a:spLocks noChangeArrowheads="1"/>
          </p:cNvSpPr>
          <p:nvPr/>
        </p:nvSpPr>
        <p:spPr bwMode="auto">
          <a:xfrm>
            <a:off x="8248650" y="3644900"/>
            <a:ext cx="360363" cy="382588"/>
          </a:xfrm>
          <a:prstGeom prst="ellipse">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068" name="Line 35"/>
          <p:cNvSpPr>
            <a:spLocks noChangeShapeType="1"/>
          </p:cNvSpPr>
          <p:nvPr/>
        </p:nvSpPr>
        <p:spPr bwMode="auto">
          <a:xfrm>
            <a:off x="323850" y="4148138"/>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069" name="Line 36"/>
          <p:cNvSpPr>
            <a:spLocks noChangeShapeType="1"/>
          </p:cNvSpPr>
          <p:nvPr/>
        </p:nvSpPr>
        <p:spPr bwMode="auto">
          <a:xfrm>
            <a:off x="323850" y="5516563"/>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070" name="Line 38"/>
          <p:cNvSpPr>
            <a:spLocks noChangeShapeType="1"/>
          </p:cNvSpPr>
          <p:nvPr/>
        </p:nvSpPr>
        <p:spPr bwMode="auto">
          <a:xfrm>
            <a:off x="323850" y="4867275"/>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071" name="Rectangle 41"/>
          <p:cNvSpPr>
            <a:spLocks noChangeArrowheads="1"/>
          </p:cNvSpPr>
          <p:nvPr/>
        </p:nvSpPr>
        <p:spPr bwMode="auto">
          <a:xfrm>
            <a:off x="34925" y="5013325"/>
            <a:ext cx="14033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公告发布人员</a:t>
            </a:r>
            <a:endParaRPr lang="zh-CN" altLang="en-US" sz="1400" b="1">
              <a:latin typeface="Arial" panose="020B0604020202020204" pitchFamily="34" charset="0"/>
            </a:endParaRPr>
          </a:p>
        </p:txBody>
      </p:sp>
      <p:grpSp>
        <p:nvGrpSpPr>
          <p:cNvPr id="2072" name="Group 77"/>
          <p:cNvGrpSpPr/>
          <p:nvPr/>
        </p:nvGrpSpPr>
        <p:grpSpPr bwMode="auto">
          <a:xfrm>
            <a:off x="7453313" y="3571875"/>
            <a:ext cx="647700" cy="503238"/>
            <a:chOff x="930" y="1706"/>
            <a:chExt cx="545" cy="590"/>
          </a:xfrm>
        </p:grpSpPr>
        <p:sp>
          <p:nvSpPr>
            <p:cNvPr id="2212" name="AutoShape 78"/>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213" name="Line 79"/>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073" name="Rectangle 80"/>
          <p:cNvSpPr>
            <a:spLocks noChangeArrowheads="1"/>
          </p:cNvSpPr>
          <p:nvPr/>
        </p:nvSpPr>
        <p:spPr bwMode="auto">
          <a:xfrm>
            <a:off x="7453313" y="3643313"/>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接收事件</a:t>
            </a:r>
            <a:endParaRPr lang="zh-CN" altLang="en-US" sz="1000">
              <a:latin typeface="Arial" panose="020B0604020202020204" pitchFamily="34" charset="0"/>
            </a:endParaRPr>
          </a:p>
        </p:txBody>
      </p:sp>
      <p:cxnSp>
        <p:nvCxnSpPr>
          <p:cNvPr id="2074" name="AutoShape 81"/>
          <p:cNvCxnSpPr>
            <a:cxnSpLocks noChangeShapeType="1"/>
            <a:stCxn id="2073" idx="3"/>
            <a:endCxn id="2067" idx="2"/>
          </p:cNvCxnSpPr>
          <p:nvPr/>
        </p:nvCxnSpPr>
        <p:spPr bwMode="auto">
          <a:xfrm>
            <a:off x="8102600" y="3824288"/>
            <a:ext cx="146050" cy="1270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2075" name="AutoShape 87"/>
          <p:cNvCxnSpPr>
            <a:cxnSpLocks noChangeShapeType="1"/>
            <a:stCxn id="2204" idx="3"/>
            <a:endCxn id="2148" idx="1"/>
          </p:cNvCxnSpPr>
          <p:nvPr/>
        </p:nvCxnSpPr>
        <p:spPr bwMode="auto">
          <a:xfrm>
            <a:off x="2195513" y="3176588"/>
            <a:ext cx="358775"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2076" name="Rectangle 96"/>
          <p:cNvSpPr>
            <a:spLocks noChangeArrowheads="1"/>
          </p:cNvSpPr>
          <p:nvPr/>
        </p:nvSpPr>
        <p:spPr bwMode="auto">
          <a:xfrm>
            <a:off x="4140200" y="3068638"/>
            <a:ext cx="215900"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是</a:t>
            </a:r>
            <a:endParaRPr lang="zh-CN" altLang="en-US" sz="800">
              <a:latin typeface="Arial" panose="020B0604020202020204" pitchFamily="34" charset="0"/>
            </a:endParaRPr>
          </a:p>
        </p:txBody>
      </p:sp>
      <p:cxnSp>
        <p:nvCxnSpPr>
          <p:cNvPr id="2077" name="AutoShape 101"/>
          <p:cNvCxnSpPr>
            <a:cxnSpLocks noChangeShapeType="1"/>
            <a:stCxn id="2186" idx="3"/>
            <a:endCxn id="2182" idx="1"/>
          </p:cNvCxnSpPr>
          <p:nvPr/>
        </p:nvCxnSpPr>
        <p:spPr bwMode="auto">
          <a:xfrm flipV="1">
            <a:off x="4141788" y="3175000"/>
            <a:ext cx="358775" cy="1588"/>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2078" name="AutoShape 102"/>
          <p:cNvCxnSpPr>
            <a:cxnSpLocks noChangeShapeType="1"/>
            <a:stCxn id="2148" idx="3"/>
            <a:endCxn id="2186" idx="1"/>
          </p:cNvCxnSpPr>
          <p:nvPr/>
        </p:nvCxnSpPr>
        <p:spPr bwMode="auto">
          <a:xfrm>
            <a:off x="3203575" y="3176588"/>
            <a:ext cx="288925"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2079" name="Rectangle 103"/>
          <p:cNvSpPr>
            <a:spLocks noChangeArrowheads="1"/>
          </p:cNvSpPr>
          <p:nvPr/>
        </p:nvSpPr>
        <p:spPr bwMode="auto">
          <a:xfrm>
            <a:off x="3851275" y="3500438"/>
            <a:ext cx="1428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否</a:t>
            </a:r>
            <a:endParaRPr lang="zh-CN" altLang="en-US" sz="800">
              <a:latin typeface="Arial" panose="020B0604020202020204" pitchFamily="34" charset="0"/>
            </a:endParaRPr>
          </a:p>
        </p:txBody>
      </p:sp>
      <p:graphicFrame>
        <p:nvGraphicFramePr>
          <p:cNvPr id="2050" name="Object 104"/>
          <p:cNvGraphicFramePr>
            <a:graphicFrameLocks noChangeAspect="1"/>
          </p:cNvGraphicFramePr>
          <p:nvPr/>
        </p:nvGraphicFramePr>
        <p:xfrm>
          <a:off x="4140200" y="3284538"/>
          <a:ext cx="190500" cy="190500"/>
        </p:xfrm>
        <a:graphic>
          <a:graphicData uri="http://schemas.openxmlformats.org/presentationml/2006/ole">
            <mc:AlternateContent xmlns:mc="http://schemas.openxmlformats.org/markup-compatibility/2006">
              <mc:Choice xmlns:v="urn:schemas-microsoft-com:vml" Requires="v">
                <p:oleObj spid="_x0000_s2214" name="绘图" r:id="rId1" imgW="191135" imgH="191135" progId="FLW3Drawing">
                  <p:embed/>
                </p:oleObj>
              </mc:Choice>
              <mc:Fallback>
                <p:oleObj name="绘图" r:id="rId1" imgW="191135" imgH="191135" progId="FLW3Drawing">
                  <p:embed/>
                  <p:pic>
                    <p:nvPicPr>
                      <p:cNvPr id="0" name="Object 1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3284538"/>
                        <a:ext cx="1905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080" name="AutoShape 106"/>
          <p:cNvCxnSpPr>
            <a:cxnSpLocks noChangeShapeType="1"/>
            <a:stCxn id="2154" idx="3"/>
            <a:endCxn id="2184" idx="1"/>
          </p:cNvCxnSpPr>
          <p:nvPr/>
        </p:nvCxnSpPr>
        <p:spPr bwMode="auto">
          <a:xfrm>
            <a:off x="4933950" y="3176588"/>
            <a:ext cx="287338"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2081" name="AutoShape 107"/>
          <p:cNvCxnSpPr>
            <a:cxnSpLocks noChangeShapeType="1"/>
            <a:stCxn id="2186" idx="2"/>
          </p:cNvCxnSpPr>
          <p:nvPr/>
        </p:nvCxnSpPr>
        <p:spPr bwMode="auto">
          <a:xfrm rot="16200000" flipH="1">
            <a:off x="4842669" y="2402682"/>
            <a:ext cx="217487" cy="2266950"/>
          </a:xfrm>
          <a:prstGeom prst="bentConnector2">
            <a:avLst/>
          </a:prstGeom>
          <a:noFill/>
          <a:ln w="9525">
            <a:solidFill>
              <a:schemeClr val="tx1"/>
            </a:solidFill>
            <a:miter lim="800000"/>
          </a:ln>
          <a:extLst>
            <a:ext uri="{909E8E84-426E-40DD-AFC4-6F175D3DCCD1}">
              <a14:hiddenFill xmlns:a14="http://schemas.microsoft.com/office/drawing/2010/main">
                <a:noFill/>
              </a14:hiddenFill>
            </a:ext>
          </a:extLst>
        </p:spPr>
      </p:cxnSp>
      <p:cxnSp>
        <p:nvCxnSpPr>
          <p:cNvPr id="2082" name="AutoShape 112"/>
          <p:cNvCxnSpPr>
            <a:cxnSpLocks noChangeShapeType="1"/>
            <a:endCxn id="2156" idx="1"/>
          </p:cNvCxnSpPr>
          <p:nvPr/>
        </p:nvCxnSpPr>
        <p:spPr bwMode="auto">
          <a:xfrm rot="-5400000">
            <a:off x="5922963" y="3338513"/>
            <a:ext cx="466725" cy="142875"/>
          </a:xfrm>
          <a:prstGeom prst="bentConnector2">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cxnSp>
        <p:nvCxnSpPr>
          <p:cNvPr id="2083" name="AutoShape 113"/>
          <p:cNvCxnSpPr>
            <a:cxnSpLocks noChangeShapeType="1"/>
            <a:stCxn id="2156" idx="3"/>
            <a:endCxn id="2073" idx="1"/>
          </p:cNvCxnSpPr>
          <p:nvPr/>
        </p:nvCxnSpPr>
        <p:spPr bwMode="auto">
          <a:xfrm>
            <a:off x="6877050" y="3176588"/>
            <a:ext cx="576263" cy="647700"/>
          </a:xfrm>
          <a:prstGeom prst="bentConnector3">
            <a:avLst>
              <a:gd name="adj1" fmla="val 18458"/>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sp>
        <p:nvSpPr>
          <p:cNvPr id="2084" name="Rectangle 116"/>
          <p:cNvSpPr>
            <a:spLocks noChangeArrowheads="1"/>
          </p:cNvSpPr>
          <p:nvPr/>
        </p:nvSpPr>
        <p:spPr bwMode="auto">
          <a:xfrm>
            <a:off x="6950075" y="3211513"/>
            <a:ext cx="574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800">
                <a:latin typeface="Arial" panose="020B0604020202020204" pitchFamily="34" charset="0"/>
              </a:rPr>
              <a:t>设备故障</a:t>
            </a:r>
            <a:endParaRPr lang="zh-CN" altLang="en-US" sz="800">
              <a:latin typeface="Arial" panose="020B0604020202020204" pitchFamily="34" charset="0"/>
            </a:endParaRPr>
          </a:p>
          <a:p>
            <a:pPr eaLnBrk="1" hangingPunct="1"/>
            <a:r>
              <a:rPr lang="zh-CN" altLang="en-US" sz="800">
                <a:latin typeface="Arial" panose="020B0604020202020204" pitchFamily="34" charset="0"/>
              </a:rPr>
              <a:t>其它故障</a:t>
            </a:r>
            <a:endParaRPr lang="zh-CN" altLang="en-US" sz="800">
              <a:latin typeface="Arial" panose="020B0604020202020204" pitchFamily="34" charset="0"/>
            </a:endParaRPr>
          </a:p>
        </p:txBody>
      </p:sp>
      <p:sp>
        <p:nvSpPr>
          <p:cNvPr id="2085" name="Rectangle 117"/>
          <p:cNvSpPr>
            <a:spLocks noChangeArrowheads="1"/>
          </p:cNvSpPr>
          <p:nvPr/>
        </p:nvSpPr>
        <p:spPr bwMode="auto">
          <a:xfrm>
            <a:off x="6518275" y="3859213"/>
            <a:ext cx="574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线路故障</a:t>
            </a:r>
            <a:endParaRPr lang="zh-CN" altLang="en-US" sz="800">
              <a:latin typeface="Arial" panose="020B0604020202020204" pitchFamily="34" charset="0"/>
            </a:endParaRPr>
          </a:p>
          <a:p>
            <a:pPr algn="ctr" eaLnBrk="1" hangingPunct="1"/>
            <a:r>
              <a:rPr lang="zh-CN" altLang="en-US" sz="800">
                <a:latin typeface="Arial" panose="020B0604020202020204" pitchFamily="34" charset="0"/>
              </a:rPr>
              <a:t>电源故障</a:t>
            </a:r>
            <a:endParaRPr lang="zh-CN" altLang="en-US" sz="800">
              <a:latin typeface="Arial" panose="020B0604020202020204" pitchFamily="34" charset="0"/>
            </a:endParaRPr>
          </a:p>
        </p:txBody>
      </p:sp>
      <p:sp>
        <p:nvSpPr>
          <p:cNvPr id="2086" name="Rectangle 119"/>
          <p:cNvSpPr>
            <a:spLocks noChangeArrowheads="1"/>
          </p:cNvSpPr>
          <p:nvPr/>
        </p:nvSpPr>
        <p:spPr bwMode="auto">
          <a:xfrm>
            <a:off x="8313738" y="4435475"/>
            <a:ext cx="2190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200">
                <a:latin typeface="Arial" panose="020B0604020202020204" pitchFamily="34" charset="0"/>
              </a:rPr>
              <a:t>A</a:t>
            </a:r>
            <a:endParaRPr lang="en-US" altLang="zh-CN" sz="1200">
              <a:latin typeface="Arial" panose="020B0604020202020204" pitchFamily="34" charset="0"/>
            </a:endParaRPr>
          </a:p>
        </p:txBody>
      </p:sp>
      <p:sp>
        <p:nvSpPr>
          <p:cNvPr id="2087" name="Oval 120"/>
          <p:cNvSpPr>
            <a:spLocks noChangeArrowheads="1"/>
          </p:cNvSpPr>
          <p:nvPr/>
        </p:nvSpPr>
        <p:spPr bwMode="auto">
          <a:xfrm>
            <a:off x="8245475" y="4292600"/>
            <a:ext cx="360363" cy="382588"/>
          </a:xfrm>
          <a:prstGeom prst="ellipse">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cxnSp>
        <p:nvCxnSpPr>
          <p:cNvPr id="2088" name="AutoShape 121"/>
          <p:cNvCxnSpPr>
            <a:cxnSpLocks noChangeShapeType="1"/>
            <a:stCxn id="2180" idx="2"/>
            <a:endCxn id="2210" idx="0"/>
          </p:cNvCxnSpPr>
          <p:nvPr/>
        </p:nvCxnSpPr>
        <p:spPr bwMode="auto">
          <a:xfrm>
            <a:off x="6551613" y="3427413"/>
            <a:ext cx="1587" cy="79375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grpSp>
        <p:nvGrpSpPr>
          <p:cNvPr id="2089" name="Group 122"/>
          <p:cNvGrpSpPr/>
          <p:nvPr/>
        </p:nvGrpSpPr>
        <p:grpSpPr bwMode="auto">
          <a:xfrm>
            <a:off x="6229350" y="4221163"/>
            <a:ext cx="647700" cy="503237"/>
            <a:chOff x="930" y="1706"/>
            <a:chExt cx="545" cy="590"/>
          </a:xfrm>
        </p:grpSpPr>
        <p:sp>
          <p:nvSpPr>
            <p:cNvPr id="2210" name="AutoShape 123"/>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211" name="Line 124"/>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090" name="Rectangle 125"/>
          <p:cNvSpPr>
            <a:spLocks noChangeArrowheads="1"/>
          </p:cNvSpPr>
          <p:nvPr/>
        </p:nvSpPr>
        <p:spPr bwMode="auto">
          <a:xfrm>
            <a:off x="6229350" y="4343400"/>
            <a:ext cx="649288"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接   收</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报障单</a:t>
            </a:r>
            <a:endParaRPr lang="zh-CN" altLang="en-US" sz="1000">
              <a:latin typeface="Arial" panose="020B0604020202020204" pitchFamily="34" charset="0"/>
            </a:endParaRPr>
          </a:p>
        </p:txBody>
      </p:sp>
      <p:grpSp>
        <p:nvGrpSpPr>
          <p:cNvPr id="2091" name="Group 126"/>
          <p:cNvGrpSpPr/>
          <p:nvPr/>
        </p:nvGrpSpPr>
        <p:grpSpPr bwMode="auto">
          <a:xfrm>
            <a:off x="7164388" y="4221163"/>
            <a:ext cx="577850" cy="503237"/>
            <a:chOff x="930" y="1706"/>
            <a:chExt cx="545" cy="590"/>
          </a:xfrm>
        </p:grpSpPr>
        <p:sp>
          <p:nvSpPr>
            <p:cNvPr id="2208" name="AutoShape 127"/>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209" name="Line 128"/>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092" name="Rectangle 129"/>
          <p:cNvSpPr>
            <a:spLocks noChangeArrowheads="1"/>
          </p:cNvSpPr>
          <p:nvPr/>
        </p:nvSpPr>
        <p:spPr bwMode="auto">
          <a:xfrm>
            <a:off x="7235825" y="4294188"/>
            <a:ext cx="4333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恢复服务</a:t>
            </a:r>
            <a:endParaRPr lang="zh-CN" altLang="en-US" sz="1000">
              <a:latin typeface="Arial" panose="020B0604020202020204" pitchFamily="34" charset="0"/>
            </a:endParaRPr>
          </a:p>
        </p:txBody>
      </p:sp>
      <p:cxnSp>
        <p:nvCxnSpPr>
          <p:cNvPr id="2093" name="AutoShape 130"/>
          <p:cNvCxnSpPr>
            <a:cxnSpLocks noChangeShapeType="1"/>
            <a:stCxn id="2090" idx="3"/>
            <a:endCxn id="2208" idx="1"/>
          </p:cNvCxnSpPr>
          <p:nvPr/>
        </p:nvCxnSpPr>
        <p:spPr bwMode="auto">
          <a:xfrm flipV="1">
            <a:off x="6878638" y="4473575"/>
            <a:ext cx="285750" cy="3175"/>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2094" name="AutoShape 131"/>
          <p:cNvCxnSpPr>
            <a:cxnSpLocks noChangeShapeType="1"/>
            <a:stCxn id="2208" idx="3"/>
            <a:endCxn id="2087" idx="2"/>
          </p:cNvCxnSpPr>
          <p:nvPr/>
        </p:nvCxnSpPr>
        <p:spPr bwMode="auto">
          <a:xfrm>
            <a:off x="7742238" y="4473575"/>
            <a:ext cx="503237" cy="11113"/>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2095" name="Line 136"/>
          <p:cNvSpPr>
            <a:spLocks noChangeShapeType="1"/>
          </p:cNvSpPr>
          <p:nvPr/>
        </p:nvSpPr>
        <p:spPr bwMode="auto">
          <a:xfrm flipV="1">
            <a:off x="1763713" y="3429000"/>
            <a:ext cx="0" cy="2160588"/>
          </a:xfrm>
          <a:prstGeom prst="line">
            <a:avLst/>
          </a:prstGeom>
          <a:noFill/>
          <a:ln w="9525">
            <a:solidFill>
              <a:schemeClr val="tx1"/>
            </a:solidFill>
            <a:prstDash val="dash"/>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096" name="Rectangle 137"/>
          <p:cNvSpPr>
            <a:spLocks noChangeArrowheads="1"/>
          </p:cNvSpPr>
          <p:nvPr/>
        </p:nvSpPr>
        <p:spPr bwMode="auto">
          <a:xfrm>
            <a:off x="1835150" y="4508500"/>
            <a:ext cx="3587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监控信息</a:t>
            </a:r>
            <a:endParaRPr lang="zh-CN" altLang="en-US" sz="800">
              <a:latin typeface="Arial" panose="020B0604020202020204" pitchFamily="34" charset="0"/>
            </a:endParaRPr>
          </a:p>
        </p:txBody>
      </p:sp>
      <p:sp>
        <p:nvSpPr>
          <p:cNvPr id="2097" name="Line 139"/>
          <p:cNvSpPr>
            <a:spLocks noChangeShapeType="1"/>
          </p:cNvSpPr>
          <p:nvPr/>
        </p:nvSpPr>
        <p:spPr bwMode="auto">
          <a:xfrm>
            <a:off x="2843213" y="3429000"/>
            <a:ext cx="0" cy="2160588"/>
          </a:xfrm>
          <a:prstGeom prst="line">
            <a:avLst/>
          </a:prstGeom>
          <a:noFill/>
          <a:ln w="9525">
            <a:solidFill>
              <a:schemeClr val="tx1"/>
            </a:solidFill>
            <a:prstDash val="dash"/>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098" name="Rectangle 140"/>
          <p:cNvSpPr>
            <a:spLocks noChangeArrowheads="1"/>
          </p:cNvSpPr>
          <p:nvPr/>
        </p:nvSpPr>
        <p:spPr bwMode="auto">
          <a:xfrm>
            <a:off x="2916238" y="4508500"/>
            <a:ext cx="3587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问题记录</a:t>
            </a:r>
            <a:endParaRPr lang="zh-CN" altLang="en-US" sz="800">
              <a:latin typeface="Arial" panose="020B0604020202020204" pitchFamily="34" charset="0"/>
            </a:endParaRPr>
          </a:p>
        </p:txBody>
      </p:sp>
      <p:graphicFrame>
        <p:nvGraphicFramePr>
          <p:cNvPr id="2051" name="Object 141"/>
          <p:cNvGraphicFramePr>
            <a:graphicFrameLocks noChangeAspect="1"/>
          </p:cNvGraphicFramePr>
          <p:nvPr/>
        </p:nvGraphicFramePr>
        <p:xfrm>
          <a:off x="2913063" y="4581525"/>
          <a:ext cx="290512" cy="309563"/>
        </p:xfrm>
        <a:graphic>
          <a:graphicData uri="http://schemas.openxmlformats.org/presentationml/2006/ole">
            <mc:AlternateContent xmlns:mc="http://schemas.openxmlformats.org/markup-compatibility/2006">
              <mc:Choice xmlns:v="urn:schemas-microsoft-com:vml" Requires="v">
                <p:oleObj spid="_x0000_s2215" name="绘图" r:id="rId3" imgW="423545" imgH="454660" progId="FLW3Drawing">
                  <p:embed/>
                </p:oleObj>
              </mc:Choice>
              <mc:Fallback>
                <p:oleObj name="绘图" r:id="rId3" imgW="423545" imgH="454660" progId="FLW3Drawing">
                  <p:embed/>
                  <p:pic>
                    <p:nvPicPr>
                      <p:cNvPr id="0" name="Object 1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063" y="4581525"/>
                        <a:ext cx="290512"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142"/>
          <p:cNvGraphicFramePr>
            <a:graphicFrameLocks noChangeAspect="1"/>
          </p:cNvGraphicFramePr>
          <p:nvPr/>
        </p:nvGraphicFramePr>
        <p:xfrm>
          <a:off x="1835150" y="4581525"/>
          <a:ext cx="290513" cy="309563"/>
        </p:xfrm>
        <a:graphic>
          <a:graphicData uri="http://schemas.openxmlformats.org/presentationml/2006/ole">
            <mc:AlternateContent xmlns:mc="http://schemas.openxmlformats.org/markup-compatibility/2006">
              <mc:Choice xmlns:v="urn:schemas-microsoft-com:vml" Requires="v">
                <p:oleObj spid="_x0000_s2216" name="绘图" r:id="rId5" imgW="423545" imgH="454660" progId="FLW3Drawing">
                  <p:embed/>
                </p:oleObj>
              </mc:Choice>
              <mc:Fallback>
                <p:oleObj name="绘图" r:id="rId5" imgW="423545" imgH="454660" progId="FLW3Drawing">
                  <p:embed/>
                  <p:pic>
                    <p:nvPicPr>
                      <p:cNvPr id="0" name="Object 1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4581525"/>
                        <a:ext cx="290513"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99" name="Rectangle 146"/>
          <p:cNvSpPr>
            <a:spLocks noChangeArrowheads="1"/>
          </p:cNvSpPr>
          <p:nvPr/>
        </p:nvSpPr>
        <p:spPr bwMode="auto">
          <a:xfrm>
            <a:off x="2054225" y="3644900"/>
            <a:ext cx="3587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问题记录</a:t>
            </a:r>
            <a:endParaRPr lang="zh-CN" altLang="en-US" sz="800">
              <a:latin typeface="Arial" panose="020B0604020202020204" pitchFamily="34" charset="0"/>
            </a:endParaRPr>
          </a:p>
        </p:txBody>
      </p:sp>
      <p:graphicFrame>
        <p:nvGraphicFramePr>
          <p:cNvPr id="2053" name="Object 147"/>
          <p:cNvGraphicFramePr>
            <a:graphicFrameLocks noChangeAspect="1"/>
          </p:cNvGraphicFramePr>
          <p:nvPr/>
        </p:nvGraphicFramePr>
        <p:xfrm>
          <a:off x="2265363" y="3717925"/>
          <a:ext cx="290512" cy="309563"/>
        </p:xfrm>
        <a:graphic>
          <a:graphicData uri="http://schemas.openxmlformats.org/presentationml/2006/ole">
            <mc:AlternateContent xmlns:mc="http://schemas.openxmlformats.org/markup-compatibility/2006">
              <mc:Choice xmlns:v="urn:schemas-microsoft-com:vml" Requires="v">
                <p:oleObj spid="_x0000_s2217" name="绘图" r:id="rId6" imgW="423545" imgH="454660" progId="FLW3Drawing">
                  <p:embed/>
                </p:oleObj>
              </mc:Choice>
              <mc:Fallback>
                <p:oleObj name="绘图" r:id="rId6" imgW="423545" imgH="454660" progId="FLW3Drawing">
                  <p:embed/>
                  <p:pic>
                    <p:nvPicPr>
                      <p:cNvPr id="0" name="Object 1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363" y="3717925"/>
                        <a:ext cx="290512"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00" name="Text Box 162"/>
          <p:cNvSpPr txBox="1">
            <a:spLocks noChangeArrowheads="1"/>
          </p:cNvSpPr>
          <p:nvPr/>
        </p:nvSpPr>
        <p:spPr bwMode="auto">
          <a:xfrm>
            <a:off x="6227763" y="4149725"/>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015</a:t>
            </a:r>
            <a:endParaRPr lang="en-US" altLang="zh-CN" sz="1000">
              <a:latin typeface="Arial" panose="020B0604020202020204" pitchFamily="34" charset="0"/>
            </a:endParaRPr>
          </a:p>
        </p:txBody>
      </p:sp>
      <p:sp>
        <p:nvSpPr>
          <p:cNvPr id="2101" name="Text Box 163"/>
          <p:cNvSpPr txBox="1">
            <a:spLocks noChangeArrowheads="1"/>
          </p:cNvSpPr>
          <p:nvPr/>
        </p:nvSpPr>
        <p:spPr bwMode="auto">
          <a:xfrm>
            <a:off x="7164388" y="4149725"/>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016</a:t>
            </a:r>
            <a:endParaRPr lang="en-US" altLang="zh-CN" sz="1000">
              <a:latin typeface="Arial" panose="020B0604020202020204" pitchFamily="34" charset="0"/>
            </a:endParaRPr>
          </a:p>
        </p:txBody>
      </p:sp>
      <p:sp>
        <p:nvSpPr>
          <p:cNvPr id="2102" name="Text Box 164"/>
          <p:cNvSpPr txBox="1">
            <a:spLocks noChangeArrowheads="1"/>
          </p:cNvSpPr>
          <p:nvPr/>
        </p:nvSpPr>
        <p:spPr bwMode="auto">
          <a:xfrm>
            <a:off x="7451725" y="3500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019</a:t>
            </a:r>
            <a:endParaRPr lang="en-US" altLang="zh-CN" sz="1000">
              <a:latin typeface="Arial" panose="020B0604020202020204" pitchFamily="34" charset="0"/>
            </a:endParaRPr>
          </a:p>
        </p:txBody>
      </p:sp>
      <p:sp>
        <p:nvSpPr>
          <p:cNvPr id="2103" name="Rectangle 30"/>
          <p:cNvSpPr>
            <a:spLocks noChangeArrowheads="1"/>
          </p:cNvSpPr>
          <p:nvPr/>
        </p:nvSpPr>
        <p:spPr bwMode="auto">
          <a:xfrm>
            <a:off x="323850" y="6019800"/>
            <a:ext cx="10795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600" b="1">
                <a:latin typeface="Arial" panose="020B0604020202020204" pitchFamily="34" charset="0"/>
              </a:rPr>
              <a:t>时  间</a:t>
            </a:r>
            <a:endParaRPr lang="zh-CN" altLang="en-US" sz="1600" b="1">
              <a:latin typeface="Arial" panose="020B0604020202020204" pitchFamily="34" charset="0"/>
            </a:endParaRPr>
          </a:p>
        </p:txBody>
      </p:sp>
      <p:sp>
        <p:nvSpPr>
          <p:cNvPr id="2104" name="Line 6"/>
          <p:cNvSpPr>
            <a:spLocks noChangeShapeType="1"/>
          </p:cNvSpPr>
          <p:nvPr/>
        </p:nvSpPr>
        <p:spPr bwMode="auto">
          <a:xfrm>
            <a:off x="1476375" y="763588"/>
            <a:ext cx="0" cy="575945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05" name="Rectangle 17"/>
          <p:cNvSpPr>
            <a:spLocks noChangeArrowheads="1"/>
          </p:cNvSpPr>
          <p:nvPr/>
        </p:nvSpPr>
        <p:spPr bwMode="auto">
          <a:xfrm>
            <a:off x="323850" y="5588000"/>
            <a:ext cx="10795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600" b="1">
                <a:latin typeface="Arial" panose="020B0604020202020204" pitchFamily="34" charset="0"/>
              </a:rPr>
              <a:t>系  统</a:t>
            </a:r>
            <a:endParaRPr lang="zh-CN" altLang="en-US" sz="1600" b="1">
              <a:latin typeface="Arial" panose="020B0604020202020204" pitchFamily="34" charset="0"/>
            </a:endParaRPr>
          </a:p>
        </p:txBody>
      </p:sp>
      <p:sp>
        <p:nvSpPr>
          <p:cNvPr id="2106" name="Rectangle 2"/>
          <p:cNvSpPr>
            <a:spLocks noGrp="1" noRot="1" noChangeArrowheads="1"/>
          </p:cNvSpPr>
          <p:nvPr>
            <p:ph type="ctrTitle"/>
          </p:nvPr>
        </p:nvSpPr>
        <p:spPr>
          <a:xfrm>
            <a:off x="323850" y="236538"/>
            <a:ext cx="2803525" cy="215900"/>
          </a:xfrm>
        </p:spPr>
        <p:txBody>
          <a:bodyPr/>
          <a:lstStyle/>
          <a:p>
            <a:pPr algn="l" eaLnBrk="1" hangingPunct="1"/>
            <a:r>
              <a:rPr lang="en-US" altLang="zh-CN" sz="2000" b="1" smtClean="0"/>
              <a:t>INCIDENT</a:t>
            </a:r>
            <a:r>
              <a:rPr lang="zh-CN" altLang="en-US" sz="2000" b="1" smtClean="0"/>
              <a:t>管理流程</a:t>
            </a:r>
            <a:r>
              <a:rPr lang="zh-CN" altLang="en-US" sz="4000" smtClean="0"/>
              <a:t> </a:t>
            </a:r>
            <a:endParaRPr lang="zh-CN" altLang="en-US" sz="4000" smtClean="0"/>
          </a:p>
        </p:txBody>
      </p:sp>
      <p:sp>
        <p:nvSpPr>
          <p:cNvPr id="2107" name="Line 3"/>
          <p:cNvSpPr>
            <a:spLocks noChangeShapeType="1"/>
          </p:cNvSpPr>
          <p:nvPr/>
        </p:nvSpPr>
        <p:spPr bwMode="auto">
          <a:xfrm>
            <a:off x="323850" y="763588"/>
            <a:ext cx="84963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2054" name="Object 4"/>
          <p:cNvGraphicFramePr>
            <a:graphicFrameLocks noChangeAspect="1"/>
          </p:cNvGraphicFramePr>
          <p:nvPr/>
        </p:nvGraphicFramePr>
        <p:xfrm>
          <a:off x="8459788" y="236538"/>
          <a:ext cx="396875" cy="384175"/>
        </p:xfrm>
        <a:graphic>
          <a:graphicData uri="http://schemas.openxmlformats.org/presentationml/2006/ole">
            <mc:AlternateContent xmlns:mc="http://schemas.openxmlformats.org/markup-compatibility/2006">
              <mc:Choice xmlns:v="urn:schemas-microsoft-com:vml" Requires="v">
                <p:oleObj spid="_x0000_s2218" name="»æÍ¼" r:id="rId7" imgW="701675" imgH="680720" progId="FLW3Drawing">
                  <p:embed/>
                </p:oleObj>
              </mc:Choice>
              <mc:Fallback>
                <p:oleObj name="»æÍ¼" r:id="rId7" imgW="701675" imgH="680720" progId="FLW3Drawing">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59788" y="236538"/>
                        <a:ext cx="396875"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08" name="Line 5"/>
          <p:cNvSpPr>
            <a:spLocks noChangeShapeType="1"/>
          </p:cNvSpPr>
          <p:nvPr/>
        </p:nvSpPr>
        <p:spPr bwMode="auto">
          <a:xfrm>
            <a:off x="323850" y="1916113"/>
            <a:ext cx="8496300" cy="0"/>
          </a:xfrm>
          <a:prstGeom prst="line">
            <a:avLst/>
          </a:prstGeom>
          <a:noFill/>
          <a:ln w="9525">
            <a:solidFill>
              <a:schemeClr val="tx1"/>
            </a:solidFill>
            <a:prstDash val="dash"/>
            <a:round/>
          </a:ln>
          <a:extLst>
            <a:ext uri="{909E8E84-426E-40DD-AFC4-6F175D3DCCD1}">
              <a14:hiddenFill xmlns:a14="http://schemas.microsoft.com/office/drawing/2010/main">
                <a:noFill/>
              </a14:hiddenFill>
            </a:ext>
          </a:extLst>
        </p:spPr>
        <p:txBody>
          <a:bodyPr/>
          <a:lstStyle/>
          <a:p>
            <a:endParaRPr lang="zh-CN" altLang="en-US"/>
          </a:p>
        </p:txBody>
      </p:sp>
      <p:sp>
        <p:nvSpPr>
          <p:cNvPr id="2109" name="Rectangle 8"/>
          <p:cNvSpPr>
            <a:spLocks noChangeArrowheads="1"/>
          </p:cNvSpPr>
          <p:nvPr/>
        </p:nvSpPr>
        <p:spPr bwMode="auto">
          <a:xfrm>
            <a:off x="323850" y="1411288"/>
            <a:ext cx="107950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用  户</a:t>
            </a:r>
            <a:endParaRPr lang="zh-CN" altLang="en-US" sz="1400" b="1">
              <a:latin typeface="Arial" panose="020B0604020202020204" pitchFamily="34" charset="0"/>
            </a:endParaRPr>
          </a:p>
        </p:txBody>
      </p:sp>
      <p:sp>
        <p:nvSpPr>
          <p:cNvPr id="2110" name="Rectangle 9"/>
          <p:cNvSpPr>
            <a:spLocks noChangeArrowheads="1"/>
          </p:cNvSpPr>
          <p:nvPr/>
        </p:nvSpPr>
        <p:spPr bwMode="auto">
          <a:xfrm>
            <a:off x="1619250" y="1555750"/>
            <a:ext cx="576263"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提出请求</a:t>
            </a:r>
            <a:endParaRPr lang="zh-CN" altLang="en-US" sz="1000">
              <a:latin typeface="Arial" panose="020B0604020202020204" pitchFamily="34" charset="0"/>
            </a:endParaRPr>
          </a:p>
        </p:txBody>
      </p:sp>
      <p:cxnSp>
        <p:nvCxnSpPr>
          <p:cNvPr id="2111" name="AutoShape 12"/>
          <p:cNvCxnSpPr>
            <a:cxnSpLocks noChangeShapeType="1"/>
            <a:stCxn id="2202" idx="3"/>
            <a:endCxn id="2200" idx="1"/>
          </p:cNvCxnSpPr>
          <p:nvPr/>
        </p:nvCxnSpPr>
        <p:spPr bwMode="auto">
          <a:xfrm>
            <a:off x="3060700" y="2312988"/>
            <a:ext cx="288925"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2112" name="AutoShape 13"/>
          <p:cNvCxnSpPr>
            <a:cxnSpLocks noChangeShapeType="1"/>
            <a:stCxn id="2206" idx="3"/>
            <a:endCxn id="2202" idx="1"/>
          </p:cNvCxnSpPr>
          <p:nvPr/>
        </p:nvCxnSpPr>
        <p:spPr bwMode="auto">
          <a:xfrm>
            <a:off x="2195513" y="1627188"/>
            <a:ext cx="215900" cy="685800"/>
          </a:xfrm>
          <a:prstGeom prst="bentConnector3">
            <a:avLst>
              <a:gd name="adj1" fmla="val 50000"/>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sp>
        <p:nvSpPr>
          <p:cNvPr id="2113" name="Rectangle 14"/>
          <p:cNvSpPr>
            <a:spLocks noChangeArrowheads="1"/>
          </p:cNvSpPr>
          <p:nvPr/>
        </p:nvSpPr>
        <p:spPr bwMode="auto">
          <a:xfrm>
            <a:off x="3779838" y="1916113"/>
            <a:ext cx="1428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否</a:t>
            </a:r>
            <a:endParaRPr lang="zh-CN" altLang="en-US" sz="800">
              <a:latin typeface="Arial" panose="020B0604020202020204" pitchFamily="34" charset="0"/>
            </a:endParaRPr>
          </a:p>
        </p:txBody>
      </p:sp>
      <p:sp>
        <p:nvSpPr>
          <p:cNvPr id="2114" name="Rectangle 16"/>
          <p:cNvSpPr>
            <a:spLocks noChangeArrowheads="1"/>
          </p:cNvSpPr>
          <p:nvPr/>
        </p:nvSpPr>
        <p:spPr bwMode="auto">
          <a:xfrm>
            <a:off x="179388" y="2203450"/>
            <a:ext cx="1223962"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en-US" altLang="zh-CN" sz="1400" b="1">
                <a:latin typeface="Arial" panose="020B0604020202020204" pitchFamily="34" charset="0"/>
              </a:rPr>
              <a:t>IT</a:t>
            </a:r>
            <a:r>
              <a:rPr lang="zh-CN" altLang="en-US" sz="1400" b="1">
                <a:latin typeface="Arial" panose="020B0604020202020204" pitchFamily="34" charset="0"/>
              </a:rPr>
              <a:t>热线人员</a:t>
            </a:r>
            <a:endParaRPr lang="zh-CN" altLang="en-US" sz="1400" b="1">
              <a:latin typeface="Arial" panose="020B0604020202020204" pitchFamily="34" charset="0"/>
            </a:endParaRPr>
          </a:p>
        </p:txBody>
      </p:sp>
      <p:grpSp>
        <p:nvGrpSpPr>
          <p:cNvPr id="2115" name="Group 18"/>
          <p:cNvGrpSpPr/>
          <p:nvPr/>
        </p:nvGrpSpPr>
        <p:grpSpPr bwMode="auto">
          <a:xfrm>
            <a:off x="1547813" y="1411288"/>
            <a:ext cx="647700" cy="431800"/>
            <a:chOff x="930" y="1706"/>
            <a:chExt cx="545" cy="590"/>
          </a:xfrm>
        </p:grpSpPr>
        <p:sp>
          <p:nvSpPr>
            <p:cNvPr id="2206" name="AutoShape 19"/>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207" name="Line 20"/>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116" name="Group 21"/>
          <p:cNvGrpSpPr/>
          <p:nvPr/>
        </p:nvGrpSpPr>
        <p:grpSpPr bwMode="auto">
          <a:xfrm>
            <a:off x="1547813" y="2924175"/>
            <a:ext cx="647700" cy="503238"/>
            <a:chOff x="930" y="1706"/>
            <a:chExt cx="545" cy="590"/>
          </a:xfrm>
        </p:grpSpPr>
        <p:sp>
          <p:nvSpPr>
            <p:cNvPr id="2204" name="AutoShape 22"/>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205" name="Line 23"/>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117" name="Group 24"/>
          <p:cNvGrpSpPr/>
          <p:nvPr/>
        </p:nvGrpSpPr>
        <p:grpSpPr bwMode="auto">
          <a:xfrm>
            <a:off x="2411413" y="2060575"/>
            <a:ext cx="649287" cy="503238"/>
            <a:chOff x="930" y="1706"/>
            <a:chExt cx="545" cy="590"/>
          </a:xfrm>
        </p:grpSpPr>
        <p:sp>
          <p:nvSpPr>
            <p:cNvPr id="2202" name="AutoShape 25"/>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203" name="Line 26"/>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18" name="Rectangle 27"/>
          <p:cNvSpPr>
            <a:spLocks noChangeArrowheads="1"/>
          </p:cNvSpPr>
          <p:nvPr/>
        </p:nvSpPr>
        <p:spPr bwMode="auto">
          <a:xfrm>
            <a:off x="3275013" y="979488"/>
            <a:ext cx="1008062"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000">
                <a:latin typeface="Arial" panose="020B0604020202020204" pitchFamily="34" charset="0"/>
              </a:rPr>
              <a:t>IT</a:t>
            </a:r>
            <a:r>
              <a:rPr lang="zh-CN" altLang="en-US" sz="1000">
                <a:latin typeface="Arial" panose="020B0604020202020204" pitchFamily="34" charset="0"/>
              </a:rPr>
              <a:t>客户请求处理子流程</a:t>
            </a:r>
            <a:endParaRPr lang="zh-CN" altLang="en-US" sz="1000">
              <a:latin typeface="Arial" panose="020B0604020202020204" pitchFamily="34" charset="0"/>
            </a:endParaRPr>
          </a:p>
        </p:txBody>
      </p:sp>
      <p:sp>
        <p:nvSpPr>
          <p:cNvPr id="2119" name="Rectangle 28"/>
          <p:cNvSpPr>
            <a:spLocks noChangeArrowheads="1"/>
          </p:cNvSpPr>
          <p:nvPr/>
        </p:nvSpPr>
        <p:spPr bwMode="auto">
          <a:xfrm>
            <a:off x="4067175" y="2349500"/>
            <a:ext cx="215900" cy="7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是</a:t>
            </a:r>
            <a:endParaRPr lang="zh-CN" altLang="en-US" sz="800">
              <a:latin typeface="Arial" panose="020B0604020202020204" pitchFamily="34" charset="0"/>
            </a:endParaRPr>
          </a:p>
        </p:txBody>
      </p:sp>
      <p:sp>
        <p:nvSpPr>
          <p:cNvPr id="2120" name="Rectangle 33"/>
          <p:cNvSpPr>
            <a:spLocks noChangeArrowheads="1"/>
          </p:cNvSpPr>
          <p:nvPr/>
        </p:nvSpPr>
        <p:spPr bwMode="auto">
          <a:xfrm>
            <a:off x="0" y="3068638"/>
            <a:ext cx="14033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机房监控人员</a:t>
            </a:r>
            <a:endParaRPr lang="zh-CN" altLang="en-US" sz="1400" b="1">
              <a:latin typeface="Arial" panose="020B0604020202020204" pitchFamily="34" charset="0"/>
            </a:endParaRPr>
          </a:p>
        </p:txBody>
      </p:sp>
      <p:sp>
        <p:nvSpPr>
          <p:cNvPr id="2121" name="Line 34"/>
          <p:cNvSpPr>
            <a:spLocks noChangeShapeType="1"/>
          </p:cNvSpPr>
          <p:nvPr/>
        </p:nvSpPr>
        <p:spPr bwMode="auto">
          <a:xfrm>
            <a:off x="323850" y="2779713"/>
            <a:ext cx="8496300" cy="0"/>
          </a:xfrm>
          <a:prstGeom prst="line">
            <a:avLst/>
          </a:prstGeom>
          <a:noFill/>
          <a:ln w="9525">
            <a:solidFill>
              <a:schemeClr val="tx1"/>
            </a:solidFill>
            <a:prstDash val="dash"/>
            <a:round/>
          </a:ln>
          <a:extLst>
            <a:ext uri="{909E8E84-426E-40DD-AFC4-6F175D3DCCD1}">
              <a14:hiddenFill xmlns:a14="http://schemas.microsoft.com/office/drawing/2010/main">
                <a:noFill/>
              </a14:hiddenFill>
            </a:ext>
          </a:extLst>
        </p:spPr>
        <p:txBody>
          <a:bodyPr/>
          <a:lstStyle/>
          <a:p>
            <a:endParaRPr lang="zh-CN" altLang="en-US"/>
          </a:p>
        </p:txBody>
      </p:sp>
      <p:sp>
        <p:nvSpPr>
          <p:cNvPr id="2122" name="Line 37"/>
          <p:cNvSpPr>
            <a:spLocks noChangeShapeType="1"/>
          </p:cNvSpPr>
          <p:nvPr/>
        </p:nvSpPr>
        <p:spPr bwMode="auto">
          <a:xfrm>
            <a:off x="323850" y="5948363"/>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23" name="Rectangle 39"/>
          <p:cNvSpPr>
            <a:spLocks noChangeArrowheads="1"/>
          </p:cNvSpPr>
          <p:nvPr/>
        </p:nvSpPr>
        <p:spPr bwMode="auto">
          <a:xfrm>
            <a:off x="0" y="3717925"/>
            <a:ext cx="14033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技术支持人员</a:t>
            </a:r>
            <a:endParaRPr lang="zh-CN" altLang="en-US" sz="1400" b="1">
              <a:latin typeface="Arial" panose="020B0604020202020204" pitchFamily="34" charset="0"/>
            </a:endParaRPr>
          </a:p>
        </p:txBody>
      </p:sp>
      <p:sp>
        <p:nvSpPr>
          <p:cNvPr id="2124" name="Rectangle 40"/>
          <p:cNvSpPr>
            <a:spLocks noChangeArrowheads="1"/>
          </p:cNvSpPr>
          <p:nvPr/>
        </p:nvSpPr>
        <p:spPr bwMode="auto">
          <a:xfrm>
            <a:off x="0" y="4435475"/>
            <a:ext cx="14033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三级支持</a:t>
            </a:r>
            <a:r>
              <a:rPr lang="en-US" altLang="zh-CN" sz="1400" b="1">
                <a:latin typeface="Arial" panose="020B0604020202020204" pitchFamily="34" charset="0"/>
              </a:rPr>
              <a:t>/</a:t>
            </a:r>
            <a:r>
              <a:rPr lang="zh-CN" altLang="en-US" sz="1400" b="1">
                <a:latin typeface="Arial" panose="020B0604020202020204" pitchFamily="34" charset="0"/>
              </a:rPr>
              <a:t>供应商</a:t>
            </a:r>
            <a:endParaRPr lang="zh-CN" altLang="en-US" sz="1400" b="1">
              <a:latin typeface="Arial" panose="020B0604020202020204" pitchFamily="34" charset="0"/>
            </a:endParaRPr>
          </a:p>
        </p:txBody>
      </p:sp>
      <p:grpSp>
        <p:nvGrpSpPr>
          <p:cNvPr id="2125" name="Group 43"/>
          <p:cNvGrpSpPr/>
          <p:nvPr/>
        </p:nvGrpSpPr>
        <p:grpSpPr bwMode="auto">
          <a:xfrm>
            <a:off x="3349625" y="2060575"/>
            <a:ext cx="719138" cy="503238"/>
            <a:chOff x="930" y="1706"/>
            <a:chExt cx="545" cy="590"/>
          </a:xfrm>
        </p:grpSpPr>
        <p:sp>
          <p:nvSpPr>
            <p:cNvPr id="2200" name="AutoShape 44"/>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201" name="Line 45"/>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26" name="Rectangle 46"/>
          <p:cNvSpPr>
            <a:spLocks noChangeArrowheads="1"/>
          </p:cNvSpPr>
          <p:nvPr/>
        </p:nvSpPr>
        <p:spPr bwMode="auto">
          <a:xfrm>
            <a:off x="2411413" y="2132013"/>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记录问题</a:t>
            </a:r>
            <a:endParaRPr lang="zh-CN" altLang="en-US" sz="1000">
              <a:latin typeface="Arial" panose="020B0604020202020204" pitchFamily="34" charset="0"/>
            </a:endParaRPr>
          </a:p>
        </p:txBody>
      </p:sp>
      <p:sp>
        <p:nvSpPr>
          <p:cNvPr id="2127" name="Rectangle 47"/>
          <p:cNvSpPr>
            <a:spLocks noChangeArrowheads="1"/>
          </p:cNvSpPr>
          <p:nvPr/>
        </p:nvSpPr>
        <p:spPr bwMode="auto">
          <a:xfrm>
            <a:off x="3419475" y="2132013"/>
            <a:ext cx="6492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是否为突</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发事件</a:t>
            </a:r>
            <a:r>
              <a:rPr lang="en-US" altLang="zh-CN" sz="1000">
                <a:latin typeface="Arial" panose="020B0604020202020204" pitchFamily="34" charset="0"/>
              </a:rPr>
              <a:t>?</a:t>
            </a:r>
            <a:endParaRPr lang="en-US" altLang="zh-CN" sz="1000">
              <a:latin typeface="Arial" panose="020B0604020202020204" pitchFamily="34" charset="0"/>
            </a:endParaRPr>
          </a:p>
        </p:txBody>
      </p:sp>
      <p:grpSp>
        <p:nvGrpSpPr>
          <p:cNvPr id="2128" name="Group 48"/>
          <p:cNvGrpSpPr/>
          <p:nvPr/>
        </p:nvGrpSpPr>
        <p:grpSpPr bwMode="auto">
          <a:xfrm>
            <a:off x="4643438" y="2060575"/>
            <a:ext cx="647700" cy="503238"/>
            <a:chOff x="930" y="1706"/>
            <a:chExt cx="545" cy="590"/>
          </a:xfrm>
        </p:grpSpPr>
        <p:sp>
          <p:nvSpPr>
            <p:cNvPr id="2198" name="AutoShape 49"/>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99" name="Line 50"/>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29" name="Rectangle 51"/>
          <p:cNvSpPr>
            <a:spLocks noChangeArrowheads="1"/>
          </p:cNvSpPr>
          <p:nvPr/>
        </p:nvSpPr>
        <p:spPr bwMode="auto">
          <a:xfrm>
            <a:off x="4643438" y="2132013"/>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事件分析</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、定 位</a:t>
            </a:r>
            <a:endParaRPr lang="zh-CN" altLang="en-US" sz="1000">
              <a:latin typeface="Arial" panose="020B0604020202020204" pitchFamily="34" charset="0"/>
            </a:endParaRPr>
          </a:p>
        </p:txBody>
      </p:sp>
      <p:cxnSp>
        <p:nvCxnSpPr>
          <p:cNvPr id="2130" name="AutoShape 52"/>
          <p:cNvCxnSpPr>
            <a:cxnSpLocks noChangeShapeType="1"/>
            <a:stCxn id="2127" idx="3"/>
            <a:endCxn id="2129" idx="1"/>
          </p:cNvCxnSpPr>
          <p:nvPr/>
        </p:nvCxnSpPr>
        <p:spPr bwMode="auto">
          <a:xfrm>
            <a:off x="4068763" y="2312988"/>
            <a:ext cx="574675"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graphicFrame>
        <p:nvGraphicFramePr>
          <p:cNvPr id="2055" name="Object 53"/>
          <p:cNvGraphicFramePr>
            <a:graphicFrameLocks noChangeAspect="1"/>
          </p:cNvGraphicFramePr>
          <p:nvPr/>
        </p:nvGraphicFramePr>
        <p:xfrm>
          <a:off x="4067175" y="1989138"/>
          <a:ext cx="190500" cy="190500"/>
        </p:xfrm>
        <a:graphic>
          <a:graphicData uri="http://schemas.openxmlformats.org/presentationml/2006/ole">
            <mc:AlternateContent xmlns:mc="http://schemas.openxmlformats.org/markup-compatibility/2006">
              <mc:Choice xmlns:v="urn:schemas-microsoft-com:vml" Requires="v">
                <p:oleObj spid="_x0000_s2219" name="绘图" r:id="rId9" imgW="191135" imgH="191135" progId="FLW3Drawing">
                  <p:embed/>
                </p:oleObj>
              </mc:Choice>
              <mc:Fallback>
                <p:oleObj name="绘图" r:id="rId9" imgW="191135" imgH="191135" progId="FLW3Drawing">
                  <p:embed/>
                  <p:pic>
                    <p:nvPicPr>
                      <p:cNvPr id="0" name="Object 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1989138"/>
                        <a:ext cx="1905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131" name="Group 54"/>
          <p:cNvGrpSpPr/>
          <p:nvPr/>
        </p:nvGrpSpPr>
        <p:grpSpPr bwMode="auto">
          <a:xfrm>
            <a:off x="5651500" y="2060575"/>
            <a:ext cx="649288" cy="503238"/>
            <a:chOff x="930" y="1706"/>
            <a:chExt cx="545" cy="590"/>
          </a:xfrm>
        </p:grpSpPr>
        <p:sp>
          <p:nvSpPr>
            <p:cNvPr id="2196" name="AutoShape 55"/>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97" name="Line 56"/>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32" name="Rectangle 57"/>
          <p:cNvSpPr>
            <a:spLocks noChangeArrowheads="1"/>
          </p:cNvSpPr>
          <p:nvPr/>
        </p:nvSpPr>
        <p:spPr bwMode="auto">
          <a:xfrm>
            <a:off x="5724525" y="2132013"/>
            <a:ext cx="504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是否有解</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决方案</a:t>
            </a:r>
            <a:r>
              <a:rPr lang="en-US" altLang="zh-CN" sz="1000">
                <a:latin typeface="Arial" panose="020B0604020202020204" pitchFamily="34" charset="0"/>
              </a:rPr>
              <a:t>?</a:t>
            </a:r>
            <a:endParaRPr lang="en-US" altLang="zh-CN" sz="1000">
              <a:latin typeface="Arial" panose="020B0604020202020204" pitchFamily="34" charset="0"/>
            </a:endParaRPr>
          </a:p>
        </p:txBody>
      </p:sp>
      <p:grpSp>
        <p:nvGrpSpPr>
          <p:cNvPr id="2133" name="Group 58"/>
          <p:cNvGrpSpPr/>
          <p:nvPr/>
        </p:nvGrpSpPr>
        <p:grpSpPr bwMode="auto">
          <a:xfrm>
            <a:off x="8172450" y="2062163"/>
            <a:ext cx="574675" cy="503237"/>
            <a:chOff x="930" y="1706"/>
            <a:chExt cx="545" cy="590"/>
          </a:xfrm>
        </p:grpSpPr>
        <p:sp>
          <p:nvSpPr>
            <p:cNvPr id="2194" name="AutoShape 59"/>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95" name="Line 60"/>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34" name="Rectangle 61"/>
          <p:cNvSpPr>
            <a:spLocks noChangeArrowheads="1"/>
          </p:cNvSpPr>
          <p:nvPr/>
        </p:nvSpPr>
        <p:spPr bwMode="auto">
          <a:xfrm>
            <a:off x="8172450" y="2133600"/>
            <a:ext cx="5762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关闭事件</a:t>
            </a:r>
            <a:endParaRPr lang="zh-CN" altLang="en-US" sz="1000">
              <a:latin typeface="Arial" panose="020B0604020202020204" pitchFamily="34" charset="0"/>
            </a:endParaRPr>
          </a:p>
        </p:txBody>
      </p:sp>
      <p:grpSp>
        <p:nvGrpSpPr>
          <p:cNvPr id="2135" name="Group 62"/>
          <p:cNvGrpSpPr/>
          <p:nvPr/>
        </p:nvGrpSpPr>
        <p:grpSpPr bwMode="auto">
          <a:xfrm>
            <a:off x="7380288" y="1363663"/>
            <a:ext cx="647700" cy="503237"/>
            <a:chOff x="930" y="1706"/>
            <a:chExt cx="545" cy="590"/>
          </a:xfrm>
        </p:grpSpPr>
        <p:sp>
          <p:nvSpPr>
            <p:cNvPr id="2192" name="AutoShape 63"/>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93" name="Line 64"/>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36" name="Rectangle 65"/>
          <p:cNvSpPr>
            <a:spLocks noChangeArrowheads="1"/>
          </p:cNvSpPr>
          <p:nvPr/>
        </p:nvSpPr>
        <p:spPr bwMode="auto">
          <a:xfrm>
            <a:off x="7451725" y="1435100"/>
            <a:ext cx="504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检验解</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决方案</a:t>
            </a:r>
            <a:endParaRPr lang="zh-CN" altLang="en-US" sz="1000">
              <a:latin typeface="Arial" panose="020B0604020202020204" pitchFamily="34" charset="0"/>
            </a:endParaRPr>
          </a:p>
        </p:txBody>
      </p:sp>
      <p:sp>
        <p:nvSpPr>
          <p:cNvPr id="2137" name="Rectangle 66"/>
          <p:cNvSpPr>
            <a:spLocks noChangeArrowheads="1"/>
          </p:cNvSpPr>
          <p:nvPr/>
        </p:nvSpPr>
        <p:spPr bwMode="auto">
          <a:xfrm>
            <a:off x="6300788" y="2058988"/>
            <a:ext cx="215900"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是</a:t>
            </a:r>
            <a:endParaRPr lang="zh-CN" altLang="en-US" sz="800">
              <a:latin typeface="Arial" panose="020B0604020202020204" pitchFamily="34" charset="0"/>
            </a:endParaRPr>
          </a:p>
        </p:txBody>
      </p:sp>
      <p:sp>
        <p:nvSpPr>
          <p:cNvPr id="2138" name="Line 67"/>
          <p:cNvSpPr>
            <a:spLocks noChangeShapeType="1"/>
          </p:cNvSpPr>
          <p:nvPr/>
        </p:nvSpPr>
        <p:spPr bwMode="auto">
          <a:xfrm>
            <a:off x="323850" y="1339850"/>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39" name="Oval 68"/>
          <p:cNvSpPr>
            <a:spLocks noChangeArrowheads="1"/>
          </p:cNvSpPr>
          <p:nvPr/>
        </p:nvSpPr>
        <p:spPr bwMode="auto">
          <a:xfrm>
            <a:off x="2987675" y="835025"/>
            <a:ext cx="1511300" cy="431800"/>
          </a:xfrm>
          <a:prstGeom prst="ellipse">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cxnSp>
        <p:nvCxnSpPr>
          <p:cNvPr id="2140" name="AutoShape 69"/>
          <p:cNvCxnSpPr>
            <a:cxnSpLocks noChangeShapeType="1"/>
            <a:endCxn id="2139" idx="4"/>
          </p:cNvCxnSpPr>
          <p:nvPr/>
        </p:nvCxnSpPr>
        <p:spPr bwMode="auto">
          <a:xfrm flipH="1" flipV="1">
            <a:off x="3743325" y="1266825"/>
            <a:ext cx="1588" cy="79375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2141" name="Rectangle 70"/>
          <p:cNvSpPr>
            <a:spLocks noChangeArrowheads="1"/>
          </p:cNvSpPr>
          <p:nvPr/>
        </p:nvSpPr>
        <p:spPr bwMode="auto">
          <a:xfrm>
            <a:off x="3779838" y="1627188"/>
            <a:ext cx="3587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信息请求</a:t>
            </a:r>
            <a:endParaRPr lang="zh-CN" altLang="en-US" sz="800">
              <a:latin typeface="Arial" panose="020B0604020202020204" pitchFamily="34" charset="0"/>
            </a:endParaRPr>
          </a:p>
        </p:txBody>
      </p:sp>
      <p:grpSp>
        <p:nvGrpSpPr>
          <p:cNvPr id="2142" name="Group 71"/>
          <p:cNvGrpSpPr/>
          <p:nvPr/>
        </p:nvGrpSpPr>
        <p:grpSpPr bwMode="auto">
          <a:xfrm>
            <a:off x="6875463" y="2058988"/>
            <a:ext cx="647700" cy="503237"/>
            <a:chOff x="930" y="1706"/>
            <a:chExt cx="545" cy="590"/>
          </a:xfrm>
        </p:grpSpPr>
        <p:sp>
          <p:nvSpPr>
            <p:cNvPr id="2190" name="AutoShape 72"/>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91" name="Line 73"/>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43" name="Rectangle 74"/>
          <p:cNvSpPr>
            <a:spLocks noChangeArrowheads="1"/>
          </p:cNvSpPr>
          <p:nvPr/>
        </p:nvSpPr>
        <p:spPr bwMode="auto">
          <a:xfrm>
            <a:off x="6875463" y="2130425"/>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提供方案</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恢复服务</a:t>
            </a:r>
            <a:endParaRPr lang="zh-CN" altLang="en-US" sz="1000">
              <a:latin typeface="Arial" panose="020B0604020202020204" pitchFamily="34" charset="0"/>
            </a:endParaRPr>
          </a:p>
        </p:txBody>
      </p:sp>
      <p:cxnSp>
        <p:nvCxnSpPr>
          <p:cNvPr id="2144" name="AutoShape 75"/>
          <p:cNvCxnSpPr>
            <a:cxnSpLocks noChangeShapeType="1"/>
            <a:stCxn id="2129" idx="3"/>
            <a:endCxn id="2196" idx="1"/>
          </p:cNvCxnSpPr>
          <p:nvPr/>
        </p:nvCxnSpPr>
        <p:spPr bwMode="auto">
          <a:xfrm>
            <a:off x="5292725" y="2312988"/>
            <a:ext cx="358775"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2145" name="AutoShape 76"/>
          <p:cNvCxnSpPr>
            <a:cxnSpLocks noChangeShapeType="1"/>
            <a:stCxn id="2190" idx="0"/>
            <a:endCxn id="2192" idx="1"/>
          </p:cNvCxnSpPr>
          <p:nvPr/>
        </p:nvCxnSpPr>
        <p:spPr bwMode="auto">
          <a:xfrm rot="-5400000">
            <a:off x="7068344" y="1747044"/>
            <a:ext cx="442913" cy="180975"/>
          </a:xfrm>
          <a:prstGeom prst="bentConnector2">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sp>
        <p:nvSpPr>
          <p:cNvPr id="2146" name="Rectangle 82"/>
          <p:cNvSpPr>
            <a:spLocks noChangeArrowheads="1"/>
          </p:cNvSpPr>
          <p:nvPr/>
        </p:nvSpPr>
        <p:spPr bwMode="auto">
          <a:xfrm>
            <a:off x="6013450" y="2563813"/>
            <a:ext cx="1428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否</a:t>
            </a:r>
            <a:endParaRPr lang="zh-CN" altLang="en-US" sz="800">
              <a:latin typeface="Arial" panose="020B0604020202020204" pitchFamily="34" charset="0"/>
            </a:endParaRPr>
          </a:p>
        </p:txBody>
      </p:sp>
      <p:grpSp>
        <p:nvGrpSpPr>
          <p:cNvPr id="2147" name="Group 83"/>
          <p:cNvGrpSpPr/>
          <p:nvPr/>
        </p:nvGrpSpPr>
        <p:grpSpPr bwMode="auto">
          <a:xfrm>
            <a:off x="2554288" y="2924175"/>
            <a:ext cx="649287" cy="503238"/>
            <a:chOff x="930" y="1706"/>
            <a:chExt cx="545" cy="590"/>
          </a:xfrm>
        </p:grpSpPr>
        <p:sp>
          <p:nvSpPr>
            <p:cNvPr id="2188" name="AutoShape 84"/>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89" name="Line 85"/>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48" name="Rectangle 86"/>
          <p:cNvSpPr>
            <a:spLocks noChangeArrowheads="1"/>
          </p:cNvSpPr>
          <p:nvPr/>
        </p:nvSpPr>
        <p:spPr bwMode="auto">
          <a:xfrm>
            <a:off x="2554288" y="2995613"/>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记录问题</a:t>
            </a:r>
            <a:endParaRPr lang="zh-CN" altLang="en-US" sz="1000">
              <a:latin typeface="Arial" panose="020B0604020202020204" pitchFamily="34" charset="0"/>
            </a:endParaRPr>
          </a:p>
        </p:txBody>
      </p:sp>
      <p:grpSp>
        <p:nvGrpSpPr>
          <p:cNvPr id="2149" name="Group 88"/>
          <p:cNvGrpSpPr/>
          <p:nvPr/>
        </p:nvGrpSpPr>
        <p:grpSpPr bwMode="auto">
          <a:xfrm>
            <a:off x="3492500" y="2924175"/>
            <a:ext cx="649288" cy="503238"/>
            <a:chOff x="930" y="1706"/>
            <a:chExt cx="545" cy="590"/>
          </a:xfrm>
        </p:grpSpPr>
        <p:sp>
          <p:nvSpPr>
            <p:cNvPr id="2186" name="AutoShape 89"/>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87" name="Line 90"/>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50" name="Rectangle 91"/>
          <p:cNvSpPr>
            <a:spLocks noChangeArrowheads="1"/>
          </p:cNvSpPr>
          <p:nvPr/>
        </p:nvSpPr>
        <p:spPr bwMode="auto">
          <a:xfrm>
            <a:off x="3565525" y="2995613"/>
            <a:ext cx="504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是否有解</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决方案</a:t>
            </a:r>
            <a:r>
              <a:rPr lang="en-US" altLang="zh-CN" sz="1000">
                <a:latin typeface="Arial" panose="020B0604020202020204" pitchFamily="34" charset="0"/>
              </a:rPr>
              <a:t>?</a:t>
            </a:r>
            <a:endParaRPr lang="en-US" altLang="zh-CN" sz="1000">
              <a:latin typeface="Arial" panose="020B0604020202020204" pitchFamily="34" charset="0"/>
            </a:endParaRPr>
          </a:p>
        </p:txBody>
      </p:sp>
      <p:grpSp>
        <p:nvGrpSpPr>
          <p:cNvPr id="2151" name="Group 92"/>
          <p:cNvGrpSpPr/>
          <p:nvPr/>
        </p:nvGrpSpPr>
        <p:grpSpPr bwMode="auto">
          <a:xfrm>
            <a:off x="5221288" y="2924175"/>
            <a:ext cx="504825" cy="503238"/>
            <a:chOff x="930" y="1706"/>
            <a:chExt cx="545" cy="590"/>
          </a:xfrm>
        </p:grpSpPr>
        <p:sp>
          <p:nvSpPr>
            <p:cNvPr id="2184" name="AutoShape 93"/>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85" name="Line 94"/>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52" name="Rectangle 95"/>
          <p:cNvSpPr>
            <a:spLocks noChangeArrowheads="1"/>
          </p:cNvSpPr>
          <p:nvPr/>
        </p:nvSpPr>
        <p:spPr bwMode="auto">
          <a:xfrm>
            <a:off x="5294313" y="2995613"/>
            <a:ext cx="361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关闭事件</a:t>
            </a:r>
            <a:endParaRPr lang="zh-CN" altLang="en-US" sz="1000">
              <a:latin typeface="Arial" panose="020B0604020202020204" pitchFamily="34" charset="0"/>
            </a:endParaRPr>
          </a:p>
        </p:txBody>
      </p:sp>
      <p:grpSp>
        <p:nvGrpSpPr>
          <p:cNvPr id="2153" name="Group 97"/>
          <p:cNvGrpSpPr/>
          <p:nvPr/>
        </p:nvGrpSpPr>
        <p:grpSpPr bwMode="auto">
          <a:xfrm>
            <a:off x="4500563" y="2922588"/>
            <a:ext cx="433387" cy="503237"/>
            <a:chOff x="930" y="1706"/>
            <a:chExt cx="545" cy="590"/>
          </a:xfrm>
        </p:grpSpPr>
        <p:sp>
          <p:nvSpPr>
            <p:cNvPr id="2182" name="AutoShape 98"/>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83" name="Line 99"/>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54" name="Rectangle 100"/>
          <p:cNvSpPr>
            <a:spLocks noChangeArrowheads="1"/>
          </p:cNvSpPr>
          <p:nvPr/>
        </p:nvSpPr>
        <p:spPr bwMode="auto">
          <a:xfrm>
            <a:off x="4500563" y="2995613"/>
            <a:ext cx="4333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恢复</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服务</a:t>
            </a:r>
            <a:endParaRPr lang="zh-CN" altLang="en-US" sz="1000">
              <a:latin typeface="Arial" panose="020B0604020202020204" pitchFamily="34" charset="0"/>
            </a:endParaRPr>
          </a:p>
        </p:txBody>
      </p:sp>
      <p:graphicFrame>
        <p:nvGraphicFramePr>
          <p:cNvPr id="2056" name="Object 105"/>
          <p:cNvGraphicFramePr>
            <a:graphicFrameLocks noChangeAspect="1"/>
          </p:cNvGraphicFramePr>
          <p:nvPr/>
        </p:nvGraphicFramePr>
        <p:xfrm>
          <a:off x="6300788" y="2492375"/>
          <a:ext cx="190500" cy="190500"/>
        </p:xfrm>
        <a:graphic>
          <a:graphicData uri="http://schemas.openxmlformats.org/presentationml/2006/ole">
            <mc:AlternateContent xmlns:mc="http://schemas.openxmlformats.org/markup-compatibility/2006">
              <mc:Choice xmlns:v="urn:schemas-microsoft-com:vml" Requires="v">
                <p:oleObj spid="_x0000_s2220" name="绘图" r:id="rId10" imgW="191135" imgH="191135" progId="FLW3Drawing">
                  <p:embed/>
                </p:oleObj>
              </mc:Choice>
              <mc:Fallback>
                <p:oleObj name="绘图" r:id="rId10" imgW="191135" imgH="191135" progId="FLW3Drawing">
                  <p:embed/>
                  <p:pic>
                    <p:nvPicPr>
                      <p:cNvPr id="0" name="Object 1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2492375"/>
                        <a:ext cx="1905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155" name="Group 108"/>
          <p:cNvGrpSpPr/>
          <p:nvPr/>
        </p:nvGrpSpPr>
        <p:grpSpPr bwMode="auto">
          <a:xfrm>
            <a:off x="6227763" y="2924175"/>
            <a:ext cx="647700" cy="503238"/>
            <a:chOff x="930" y="1706"/>
            <a:chExt cx="545" cy="590"/>
          </a:xfrm>
        </p:grpSpPr>
        <p:sp>
          <p:nvSpPr>
            <p:cNvPr id="2180" name="AutoShape 109"/>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81" name="Line 110"/>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156" name="Rectangle 111"/>
          <p:cNvSpPr>
            <a:spLocks noChangeArrowheads="1"/>
          </p:cNvSpPr>
          <p:nvPr/>
        </p:nvSpPr>
        <p:spPr bwMode="auto">
          <a:xfrm>
            <a:off x="6227763" y="2995613"/>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故障定位</a:t>
            </a:r>
            <a:endParaRPr lang="zh-CN" altLang="en-US" sz="1000">
              <a:latin typeface="Arial" panose="020B0604020202020204" pitchFamily="34" charset="0"/>
            </a:endParaRPr>
          </a:p>
        </p:txBody>
      </p:sp>
      <p:cxnSp>
        <p:nvCxnSpPr>
          <p:cNvPr id="2157" name="AutoShape 114"/>
          <p:cNvCxnSpPr>
            <a:cxnSpLocks noChangeShapeType="1"/>
            <a:stCxn id="2196" idx="2"/>
          </p:cNvCxnSpPr>
          <p:nvPr/>
        </p:nvCxnSpPr>
        <p:spPr bwMode="auto">
          <a:xfrm rot="16200000" flipH="1">
            <a:off x="6570663" y="1970088"/>
            <a:ext cx="144462" cy="1331912"/>
          </a:xfrm>
          <a:prstGeom prst="bentConnector2">
            <a:avLst/>
          </a:prstGeom>
          <a:noFill/>
          <a:ln w="9525">
            <a:solidFill>
              <a:schemeClr val="tx1"/>
            </a:solidFill>
            <a:miter lim="800000"/>
          </a:ln>
          <a:extLst>
            <a:ext uri="{909E8E84-426E-40DD-AFC4-6F175D3DCCD1}">
              <a14:hiddenFill xmlns:a14="http://schemas.microsoft.com/office/drawing/2010/main">
                <a:noFill/>
              </a14:hiddenFill>
            </a:ext>
          </a:extLst>
        </p:spPr>
      </p:cxnSp>
      <p:cxnSp>
        <p:nvCxnSpPr>
          <p:cNvPr id="2158" name="AutoShape 115"/>
          <p:cNvCxnSpPr>
            <a:cxnSpLocks noChangeShapeType="1"/>
            <a:endCxn id="2212" idx="0"/>
          </p:cNvCxnSpPr>
          <p:nvPr/>
        </p:nvCxnSpPr>
        <p:spPr bwMode="auto">
          <a:xfrm rot="16200000" flipH="1">
            <a:off x="7075488" y="2870200"/>
            <a:ext cx="863600" cy="539750"/>
          </a:xfrm>
          <a:prstGeom prst="bentConnector3">
            <a:avLst>
              <a:gd name="adj1" fmla="val -185"/>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sp>
        <p:nvSpPr>
          <p:cNvPr id="2159" name="Rectangle 132"/>
          <p:cNvSpPr>
            <a:spLocks noChangeArrowheads="1"/>
          </p:cNvSpPr>
          <p:nvPr/>
        </p:nvSpPr>
        <p:spPr bwMode="auto">
          <a:xfrm>
            <a:off x="6729413" y="906463"/>
            <a:ext cx="936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000">
                <a:latin typeface="Arial" panose="020B0604020202020204" pitchFamily="34" charset="0"/>
              </a:rPr>
              <a:t>IT</a:t>
            </a:r>
            <a:r>
              <a:rPr lang="zh-CN" altLang="en-US" sz="1000">
                <a:latin typeface="Arial" panose="020B0604020202020204" pitchFamily="34" charset="0"/>
              </a:rPr>
              <a:t>问题根源分析流程</a:t>
            </a:r>
            <a:endParaRPr lang="zh-CN" altLang="en-US" sz="1000">
              <a:latin typeface="Arial" panose="020B0604020202020204" pitchFamily="34" charset="0"/>
            </a:endParaRPr>
          </a:p>
        </p:txBody>
      </p:sp>
      <p:sp>
        <p:nvSpPr>
          <p:cNvPr id="2160" name="Oval 133"/>
          <p:cNvSpPr>
            <a:spLocks noChangeArrowheads="1"/>
          </p:cNvSpPr>
          <p:nvPr/>
        </p:nvSpPr>
        <p:spPr bwMode="auto">
          <a:xfrm>
            <a:off x="6588125" y="836613"/>
            <a:ext cx="1220788" cy="382587"/>
          </a:xfrm>
          <a:prstGeom prst="ellipse">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161" name="Line 134"/>
          <p:cNvSpPr>
            <a:spLocks noChangeShapeType="1"/>
          </p:cNvSpPr>
          <p:nvPr/>
        </p:nvSpPr>
        <p:spPr bwMode="auto">
          <a:xfrm flipV="1">
            <a:off x="7019925" y="1196975"/>
            <a:ext cx="0" cy="86360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62" name="Line 135"/>
          <p:cNvSpPr>
            <a:spLocks noChangeShapeType="1"/>
          </p:cNvSpPr>
          <p:nvPr/>
        </p:nvSpPr>
        <p:spPr bwMode="auto">
          <a:xfrm>
            <a:off x="6300788" y="2205038"/>
            <a:ext cx="576262"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2057" name="Object 143"/>
          <p:cNvGraphicFramePr>
            <a:graphicFrameLocks noChangeAspect="1"/>
          </p:cNvGraphicFramePr>
          <p:nvPr/>
        </p:nvGraphicFramePr>
        <p:xfrm>
          <a:off x="3779838" y="1341438"/>
          <a:ext cx="290512" cy="309562"/>
        </p:xfrm>
        <a:graphic>
          <a:graphicData uri="http://schemas.openxmlformats.org/presentationml/2006/ole">
            <mc:AlternateContent xmlns:mc="http://schemas.openxmlformats.org/markup-compatibility/2006">
              <mc:Choice xmlns:v="urn:schemas-microsoft-com:vml" Requires="v">
                <p:oleObj spid="_x0000_s2221" name="绘图" r:id="rId11" imgW="423545" imgH="454660" progId="FLW3Drawing">
                  <p:embed/>
                </p:oleObj>
              </mc:Choice>
              <mc:Fallback>
                <p:oleObj name="绘图" r:id="rId11" imgW="423545" imgH="454660" progId="FLW3Drawing">
                  <p:embed/>
                  <p:pic>
                    <p:nvPicPr>
                      <p:cNvPr id="0" name="Object 1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1341438"/>
                        <a:ext cx="290512" cy="30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63" name="Rectangle 144"/>
          <p:cNvSpPr>
            <a:spLocks noChangeArrowheads="1"/>
          </p:cNvSpPr>
          <p:nvPr/>
        </p:nvSpPr>
        <p:spPr bwMode="auto">
          <a:xfrm>
            <a:off x="6227763" y="1628775"/>
            <a:ext cx="719137"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原因不明或重</a:t>
            </a:r>
            <a:endParaRPr lang="zh-CN" altLang="en-US" sz="800">
              <a:latin typeface="Arial" panose="020B0604020202020204" pitchFamily="34" charset="0"/>
            </a:endParaRPr>
          </a:p>
          <a:p>
            <a:pPr algn="ctr" eaLnBrk="1" hangingPunct="1"/>
            <a:r>
              <a:rPr lang="zh-CN" altLang="en-US" sz="800">
                <a:latin typeface="Arial" panose="020B0604020202020204" pitchFamily="34" charset="0"/>
              </a:rPr>
              <a:t>复出现的事件</a:t>
            </a:r>
            <a:endParaRPr lang="zh-CN" altLang="en-US" sz="800">
              <a:latin typeface="Arial" panose="020B0604020202020204" pitchFamily="34" charset="0"/>
            </a:endParaRPr>
          </a:p>
        </p:txBody>
      </p:sp>
      <p:sp>
        <p:nvSpPr>
          <p:cNvPr id="2164" name="Line 145"/>
          <p:cNvSpPr>
            <a:spLocks noChangeShapeType="1"/>
          </p:cNvSpPr>
          <p:nvPr/>
        </p:nvSpPr>
        <p:spPr bwMode="auto">
          <a:xfrm>
            <a:off x="2484438" y="2565400"/>
            <a:ext cx="0" cy="3024188"/>
          </a:xfrm>
          <a:prstGeom prst="line">
            <a:avLst/>
          </a:prstGeom>
          <a:noFill/>
          <a:ln w="9525">
            <a:solidFill>
              <a:schemeClr val="tx1"/>
            </a:solidFill>
            <a:prstDash val="dash"/>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65" name="Text Box 148"/>
          <p:cNvSpPr txBox="1">
            <a:spLocks noChangeArrowheads="1"/>
          </p:cNvSpPr>
          <p:nvPr/>
        </p:nvSpPr>
        <p:spPr bwMode="auto">
          <a:xfrm>
            <a:off x="1619250" y="1341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001</a:t>
            </a:r>
            <a:endParaRPr lang="en-US" altLang="zh-CN" sz="1000">
              <a:latin typeface="Arial" panose="020B0604020202020204" pitchFamily="34" charset="0"/>
            </a:endParaRPr>
          </a:p>
        </p:txBody>
      </p:sp>
      <p:sp>
        <p:nvSpPr>
          <p:cNvPr id="2166" name="Text Box 149"/>
          <p:cNvSpPr txBox="1">
            <a:spLocks noChangeArrowheads="1"/>
          </p:cNvSpPr>
          <p:nvPr/>
        </p:nvSpPr>
        <p:spPr bwMode="auto">
          <a:xfrm>
            <a:off x="2411413" y="19891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002</a:t>
            </a:r>
            <a:endParaRPr lang="en-US" altLang="zh-CN" sz="1000">
              <a:latin typeface="Arial" panose="020B0604020202020204" pitchFamily="34" charset="0"/>
            </a:endParaRPr>
          </a:p>
        </p:txBody>
      </p:sp>
      <p:sp>
        <p:nvSpPr>
          <p:cNvPr id="2167" name="Text Box 150"/>
          <p:cNvSpPr txBox="1">
            <a:spLocks noChangeArrowheads="1"/>
          </p:cNvSpPr>
          <p:nvPr/>
        </p:nvSpPr>
        <p:spPr bwMode="auto">
          <a:xfrm>
            <a:off x="3348038" y="19891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003</a:t>
            </a:r>
            <a:endParaRPr lang="en-US" altLang="zh-CN" sz="1000">
              <a:latin typeface="Arial" panose="020B0604020202020204" pitchFamily="34" charset="0"/>
            </a:endParaRPr>
          </a:p>
        </p:txBody>
      </p:sp>
      <p:sp>
        <p:nvSpPr>
          <p:cNvPr id="2168" name="Text Box 151"/>
          <p:cNvSpPr txBox="1">
            <a:spLocks noChangeArrowheads="1"/>
          </p:cNvSpPr>
          <p:nvPr/>
        </p:nvSpPr>
        <p:spPr bwMode="auto">
          <a:xfrm>
            <a:off x="4643438" y="19891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004</a:t>
            </a:r>
            <a:endParaRPr lang="en-US" altLang="zh-CN" sz="1000">
              <a:latin typeface="Arial" panose="020B0604020202020204" pitchFamily="34" charset="0"/>
            </a:endParaRPr>
          </a:p>
        </p:txBody>
      </p:sp>
      <p:sp>
        <p:nvSpPr>
          <p:cNvPr id="2169" name="Text Box 152"/>
          <p:cNvSpPr txBox="1">
            <a:spLocks noChangeArrowheads="1"/>
          </p:cNvSpPr>
          <p:nvPr/>
        </p:nvSpPr>
        <p:spPr bwMode="auto">
          <a:xfrm>
            <a:off x="5651500" y="19891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005</a:t>
            </a:r>
            <a:endParaRPr lang="en-US" altLang="zh-CN" sz="1000">
              <a:latin typeface="Arial" panose="020B0604020202020204" pitchFamily="34" charset="0"/>
            </a:endParaRPr>
          </a:p>
        </p:txBody>
      </p:sp>
      <p:sp>
        <p:nvSpPr>
          <p:cNvPr id="2170" name="Text Box 153"/>
          <p:cNvSpPr txBox="1">
            <a:spLocks noChangeArrowheads="1"/>
          </p:cNvSpPr>
          <p:nvPr/>
        </p:nvSpPr>
        <p:spPr bwMode="auto">
          <a:xfrm>
            <a:off x="6877050" y="19891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006</a:t>
            </a:r>
            <a:endParaRPr lang="en-US" altLang="zh-CN" sz="1000">
              <a:latin typeface="Arial" panose="020B0604020202020204" pitchFamily="34" charset="0"/>
            </a:endParaRPr>
          </a:p>
        </p:txBody>
      </p:sp>
      <p:sp>
        <p:nvSpPr>
          <p:cNvPr id="2171" name="Text Box 154"/>
          <p:cNvSpPr txBox="1">
            <a:spLocks noChangeArrowheads="1"/>
          </p:cNvSpPr>
          <p:nvPr/>
        </p:nvSpPr>
        <p:spPr bwMode="auto">
          <a:xfrm>
            <a:off x="7380288" y="1312863"/>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007</a:t>
            </a:r>
            <a:endParaRPr lang="en-US" altLang="zh-CN" sz="1000">
              <a:latin typeface="Arial" panose="020B0604020202020204" pitchFamily="34" charset="0"/>
            </a:endParaRPr>
          </a:p>
        </p:txBody>
      </p:sp>
      <p:sp>
        <p:nvSpPr>
          <p:cNvPr id="2172" name="Text Box 155"/>
          <p:cNvSpPr txBox="1">
            <a:spLocks noChangeArrowheads="1"/>
          </p:cNvSpPr>
          <p:nvPr/>
        </p:nvSpPr>
        <p:spPr bwMode="auto">
          <a:xfrm>
            <a:off x="8172450" y="19891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008</a:t>
            </a:r>
            <a:endParaRPr lang="en-US" altLang="zh-CN" sz="1000">
              <a:latin typeface="Arial" panose="020B0604020202020204" pitchFamily="34" charset="0"/>
            </a:endParaRPr>
          </a:p>
        </p:txBody>
      </p:sp>
      <p:sp>
        <p:nvSpPr>
          <p:cNvPr id="2173" name="Text Box 156"/>
          <p:cNvSpPr txBox="1">
            <a:spLocks noChangeArrowheads="1"/>
          </p:cNvSpPr>
          <p:nvPr/>
        </p:nvSpPr>
        <p:spPr bwMode="auto">
          <a:xfrm>
            <a:off x="1547813"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009</a:t>
            </a:r>
            <a:endParaRPr lang="en-US" altLang="zh-CN" sz="1000">
              <a:latin typeface="Arial" panose="020B0604020202020204" pitchFamily="34" charset="0"/>
            </a:endParaRPr>
          </a:p>
        </p:txBody>
      </p:sp>
      <p:sp>
        <p:nvSpPr>
          <p:cNvPr id="2174" name="Text Box 157"/>
          <p:cNvSpPr txBox="1">
            <a:spLocks noChangeArrowheads="1"/>
          </p:cNvSpPr>
          <p:nvPr/>
        </p:nvSpPr>
        <p:spPr bwMode="auto">
          <a:xfrm>
            <a:off x="2555875"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010</a:t>
            </a:r>
            <a:endParaRPr lang="en-US" altLang="zh-CN" sz="1000">
              <a:latin typeface="Arial" panose="020B0604020202020204" pitchFamily="34" charset="0"/>
            </a:endParaRPr>
          </a:p>
        </p:txBody>
      </p:sp>
      <p:sp>
        <p:nvSpPr>
          <p:cNvPr id="2175" name="Text Box 158"/>
          <p:cNvSpPr txBox="1">
            <a:spLocks noChangeArrowheads="1"/>
          </p:cNvSpPr>
          <p:nvPr/>
        </p:nvSpPr>
        <p:spPr bwMode="auto">
          <a:xfrm>
            <a:off x="3492500"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011</a:t>
            </a:r>
            <a:endParaRPr lang="en-US" altLang="zh-CN" sz="1000">
              <a:latin typeface="Arial" panose="020B0604020202020204" pitchFamily="34" charset="0"/>
            </a:endParaRPr>
          </a:p>
        </p:txBody>
      </p:sp>
      <p:sp>
        <p:nvSpPr>
          <p:cNvPr id="2176" name="Text Box 159"/>
          <p:cNvSpPr txBox="1">
            <a:spLocks noChangeArrowheads="1"/>
          </p:cNvSpPr>
          <p:nvPr/>
        </p:nvSpPr>
        <p:spPr bwMode="auto">
          <a:xfrm>
            <a:off x="4500563"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012</a:t>
            </a:r>
            <a:endParaRPr lang="en-US" altLang="zh-CN" sz="1000">
              <a:latin typeface="Arial" panose="020B0604020202020204" pitchFamily="34" charset="0"/>
            </a:endParaRPr>
          </a:p>
        </p:txBody>
      </p:sp>
      <p:sp>
        <p:nvSpPr>
          <p:cNvPr id="2177" name="Text Box 160"/>
          <p:cNvSpPr txBox="1">
            <a:spLocks noChangeArrowheads="1"/>
          </p:cNvSpPr>
          <p:nvPr/>
        </p:nvSpPr>
        <p:spPr bwMode="auto">
          <a:xfrm>
            <a:off x="5219700"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013</a:t>
            </a:r>
            <a:endParaRPr lang="en-US" altLang="zh-CN" sz="1000">
              <a:latin typeface="Arial" panose="020B0604020202020204" pitchFamily="34" charset="0"/>
            </a:endParaRPr>
          </a:p>
        </p:txBody>
      </p:sp>
      <p:sp>
        <p:nvSpPr>
          <p:cNvPr id="2178" name="Text Box 161"/>
          <p:cNvSpPr txBox="1">
            <a:spLocks noChangeArrowheads="1"/>
          </p:cNvSpPr>
          <p:nvPr/>
        </p:nvSpPr>
        <p:spPr bwMode="auto">
          <a:xfrm>
            <a:off x="6227763"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014</a:t>
            </a:r>
            <a:endParaRPr lang="en-US" altLang="zh-CN" sz="1000">
              <a:latin typeface="Arial" panose="020B0604020202020204" pitchFamily="34" charset="0"/>
            </a:endParaRPr>
          </a:p>
        </p:txBody>
      </p:sp>
      <p:cxnSp>
        <p:nvCxnSpPr>
          <p:cNvPr id="2179" name="AutoShape 165"/>
          <p:cNvCxnSpPr>
            <a:cxnSpLocks noChangeShapeType="1"/>
            <a:stCxn id="2192" idx="3"/>
            <a:endCxn id="2134" idx="1"/>
          </p:cNvCxnSpPr>
          <p:nvPr/>
        </p:nvCxnSpPr>
        <p:spPr bwMode="auto">
          <a:xfrm>
            <a:off x="8027988" y="1616075"/>
            <a:ext cx="144462" cy="698500"/>
          </a:xfrm>
          <a:prstGeom prst="bentConnector3">
            <a:avLst>
              <a:gd name="adj1" fmla="val 49449"/>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spTree>
  </p:cSld>
  <p:clrMapOvr>
    <a:masterClrMapping/>
  </p:clrMapOvr>
  <p:transition spd="slow">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p:cNvSpPr>
            <a:spLocks noGrp="1" noRot="1" noChangeArrowheads="1"/>
          </p:cNvSpPr>
          <p:nvPr>
            <p:ph type="ctrTitle"/>
          </p:nvPr>
        </p:nvSpPr>
        <p:spPr>
          <a:xfrm>
            <a:off x="323850" y="236538"/>
            <a:ext cx="2803525" cy="215900"/>
          </a:xfrm>
        </p:spPr>
        <p:txBody>
          <a:bodyPr/>
          <a:lstStyle/>
          <a:p>
            <a:pPr algn="l" eaLnBrk="1" hangingPunct="1"/>
            <a:r>
              <a:rPr lang="en-US" altLang="zh-CN" sz="2000" b="1" smtClean="0"/>
              <a:t>INCIDENT</a:t>
            </a:r>
            <a:r>
              <a:rPr lang="zh-CN" altLang="en-US" sz="2000" b="1" smtClean="0"/>
              <a:t>管理流程</a:t>
            </a:r>
            <a:r>
              <a:rPr lang="zh-CN" altLang="en-US" sz="4000" smtClean="0"/>
              <a:t> </a:t>
            </a:r>
            <a:endParaRPr lang="zh-CN" altLang="en-US" sz="4000" smtClean="0"/>
          </a:p>
        </p:txBody>
      </p:sp>
      <p:sp>
        <p:nvSpPr>
          <p:cNvPr id="3079" name="Line 3"/>
          <p:cNvSpPr>
            <a:spLocks noChangeShapeType="1"/>
          </p:cNvSpPr>
          <p:nvPr/>
        </p:nvSpPr>
        <p:spPr bwMode="auto">
          <a:xfrm>
            <a:off x="323850" y="763588"/>
            <a:ext cx="84963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3074" name="Object 4"/>
          <p:cNvGraphicFramePr>
            <a:graphicFrameLocks noChangeAspect="1"/>
          </p:cNvGraphicFramePr>
          <p:nvPr/>
        </p:nvGraphicFramePr>
        <p:xfrm>
          <a:off x="8459788" y="236538"/>
          <a:ext cx="396875" cy="384175"/>
        </p:xfrm>
        <a:graphic>
          <a:graphicData uri="http://schemas.openxmlformats.org/presentationml/2006/ole">
            <mc:AlternateContent xmlns:mc="http://schemas.openxmlformats.org/markup-compatibility/2006">
              <mc:Choice xmlns:v="urn:schemas-microsoft-com:vml" Requires="v">
                <p:oleObj spid="_x0000_s3210" name="绘图" r:id="rId1" imgW="701675" imgH="680720" progId="FLW3Drawing">
                  <p:embed/>
                </p:oleObj>
              </mc:Choice>
              <mc:Fallback>
                <p:oleObj name="绘图" r:id="rId1" imgW="701675" imgH="680720" progId="FLW3Drawing">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9788" y="236538"/>
                        <a:ext cx="396875"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0" name="Line 5"/>
          <p:cNvSpPr>
            <a:spLocks noChangeShapeType="1"/>
          </p:cNvSpPr>
          <p:nvPr/>
        </p:nvSpPr>
        <p:spPr bwMode="auto">
          <a:xfrm>
            <a:off x="323850" y="1916113"/>
            <a:ext cx="8496300" cy="0"/>
          </a:xfrm>
          <a:prstGeom prst="line">
            <a:avLst/>
          </a:prstGeom>
          <a:noFill/>
          <a:ln w="9525">
            <a:solidFill>
              <a:schemeClr val="tx1"/>
            </a:solidFill>
            <a:prstDash val="dash"/>
            <a:round/>
          </a:ln>
          <a:extLst>
            <a:ext uri="{909E8E84-426E-40DD-AFC4-6F175D3DCCD1}">
              <a14:hiddenFill xmlns:a14="http://schemas.microsoft.com/office/drawing/2010/main">
                <a:noFill/>
              </a14:hiddenFill>
            </a:ext>
          </a:extLst>
        </p:spPr>
        <p:txBody>
          <a:bodyPr/>
          <a:lstStyle/>
          <a:p>
            <a:endParaRPr lang="zh-CN" altLang="en-US"/>
          </a:p>
        </p:txBody>
      </p:sp>
      <p:sp>
        <p:nvSpPr>
          <p:cNvPr id="3081" name="Line 6"/>
          <p:cNvSpPr>
            <a:spLocks noChangeShapeType="1"/>
          </p:cNvSpPr>
          <p:nvPr/>
        </p:nvSpPr>
        <p:spPr bwMode="auto">
          <a:xfrm>
            <a:off x="1476375" y="763588"/>
            <a:ext cx="0" cy="575945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82" name="Line 7"/>
          <p:cNvSpPr>
            <a:spLocks noChangeShapeType="1"/>
          </p:cNvSpPr>
          <p:nvPr/>
        </p:nvSpPr>
        <p:spPr bwMode="auto">
          <a:xfrm>
            <a:off x="323850" y="3500438"/>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83" name="Rectangle 8"/>
          <p:cNvSpPr>
            <a:spLocks noChangeArrowheads="1"/>
          </p:cNvSpPr>
          <p:nvPr/>
        </p:nvSpPr>
        <p:spPr bwMode="auto">
          <a:xfrm>
            <a:off x="323850" y="1411288"/>
            <a:ext cx="107950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用  户</a:t>
            </a:r>
            <a:endParaRPr lang="zh-CN" altLang="en-US" sz="1400" b="1">
              <a:latin typeface="Arial" panose="020B0604020202020204" pitchFamily="34" charset="0"/>
            </a:endParaRPr>
          </a:p>
        </p:txBody>
      </p:sp>
      <p:sp>
        <p:nvSpPr>
          <p:cNvPr id="3084" name="Rectangle 9"/>
          <p:cNvSpPr>
            <a:spLocks noChangeArrowheads="1"/>
          </p:cNvSpPr>
          <p:nvPr/>
        </p:nvSpPr>
        <p:spPr bwMode="auto">
          <a:xfrm>
            <a:off x="1544638" y="3787775"/>
            <a:ext cx="2190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200">
                <a:latin typeface="Arial" panose="020B0604020202020204" pitchFamily="34" charset="0"/>
              </a:rPr>
              <a:t>B</a:t>
            </a:r>
            <a:endParaRPr lang="en-US" altLang="zh-CN" sz="1200">
              <a:latin typeface="Arial" panose="020B0604020202020204" pitchFamily="34" charset="0"/>
            </a:endParaRPr>
          </a:p>
        </p:txBody>
      </p:sp>
      <p:sp>
        <p:nvSpPr>
          <p:cNvPr id="3085" name="Line 10"/>
          <p:cNvSpPr>
            <a:spLocks noChangeShapeType="1"/>
          </p:cNvSpPr>
          <p:nvPr/>
        </p:nvSpPr>
        <p:spPr bwMode="auto">
          <a:xfrm>
            <a:off x="323850" y="6524625"/>
            <a:ext cx="8569325"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86" name="Rectangle 11"/>
          <p:cNvSpPr>
            <a:spLocks noChangeArrowheads="1"/>
          </p:cNvSpPr>
          <p:nvPr/>
        </p:nvSpPr>
        <p:spPr bwMode="auto">
          <a:xfrm>
            <a:off x="179388" y="2203450"/>
            <a:ext cx="1223962"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en-US" altLang="zh-CN" sz="1400" b="1">
                <a:latin typeface="Arial" panose="020B0604020202020204" pitchFamily="34" charset="0"/>
              </a:rPr>
              <a:t>IT</a:t>
            </a:r>
            <a:r>
              <a:rPr lang="zh-CN" altLang="en-US" sz="1400" b="1">
                <a:latin typeface="Arial" panose="020B0604020202020204" pitchFamily="34" charset="0"/>
              </a:rPr>
              <a:t>热线人员</a:t>
            </a:r>
            <a:endParaRPr lang="zh-CN" altLang="en-US" sz="1400" b="1">
              <a:latin typeface="Arial" panose="020B0604020202020204" pitchFamily="34" charset="0"/>
            </a:endParaRPr>
          </a:p>
        </p:txBody>
      </p:sp>
      <p:sp>
        <p:nvSpPr>
          <p:cNvPr id="3087" name="Rectangle 12"/>
          <p:cNvSpPr>
            <a:spLocks noChangeArrowheads="1"/>
          </p:cNvSpPr>
          <p:nvPr/>
        </p:nvSpPr>
        <p:spPr bwMode="auto">
          <a:xfrm>
            <a:off x="323850" y="5588000"/>
            <a:ext cx="10795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600" b="1">
                <a:latin typeface="Arial" panose="020B0604020202020204" pitchFamily="34" charset="0"/>
              </a:rPr>
              <a:t>系  统</a:t>
            </a:r>
            <a:endParaRPr lang="zh-CN" altLang="en-US" sz="1600" b="1">
              <a:latin typeface="Arial" panose="020B0604020202020204" pitchFamily="34" charset="0"/>
            </a:endParaRPr>
          </a:p>
        </p:txBody>
      </p:sp>
      <p:sp>
        <p:nvSpPr>
          <p:cNvPr id="3088" name="Oval 13"/>
          <p:cNvSpPr>
            <a:spLocks noChangeArrowheads="1"/>
          </p:cNvSpPr>
          <p:nvPr/>
        </p:nvSpPr>
        <p:spPr bwMode="auto">
          <a:xfrm>
            <a:off x="1476375" y="3644900"/>
            <a:ext cx="360363" cy="382588"/>
          </a:xfrm>
          <a:prstGeom prst="ellipse">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089" name="Rectangle 14"/>
          <p:cNvSpPr>
            <a:spLocks noChangeArrowheads="1"/>
          </p:cNvSpPr>
          <p:nvPr/>
        </p:nvSpPr>
        <p:spPr bwMode="auto">
          <a:xfrm>
            <a:off x="323850" y="6019800"/>
            <a:ext cx="10795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600" b="1">
                <a:latin typeface="Arial" panose="020B0604020202020204" pitchFamily="34" charset="0"/>
              </a:rPr>
              <a:t>时  间</a:t>
            </a:r>
            <a:endParaRPr lang="zh-CN" altLang="en-US" sz="1600" b="1">
              <a:latin typeface="Arial" panose="020B0604020202020204" pitchFamily="34" charset="0"/>
            </a:endParaRPr>
          </a:p>
        </p:txBody>
      </p:sp>
      <p:sp>
        <p:nvSpPr>
          <p:cNvPr id="3090" name="Line 15"/>
          <p:cNvSpPr>
            <a:spLocks noChangeShapeType="1"/>
          </p:cNvSpPr>
          <p:nvPr/>
        </p:nvSpPr>
        <p:spPr bwMode="auto">
          <a:xfrm>
            <a:off x="1474788" y="6235700"/>
            <a:ext cx="7418387"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091" name="Rectangle 16"/>
          <p:cNvSpPr>
            <a:spLocks noChangeArrowheads="1"/>
          </p:cNvSpPr>
          <p:nvPr/>
        </p:nvSpPr>
        <p:spPr bwMode="auto">
          <a:xfrm>
            <a:off x="3922713" y="6235700"/>
            <a:ext cx="863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200">
                <a:latin typeface="Arial" panose="020B0604020202020204" pitchFamily="34" charset="0"/>
              </a:rPr>
              <a:t>Time i</a:t>
            </a:r>
            <a:endParaRPr lang="en-US" altLang="zh-CN" sz="1200">
              <a:latin typeface="Arial" panose="020B0604020202020204" pitchFamily="34" charset="0"/>
            </a:endParaRPr>
          </a:p>
        </p:txBody>
      </p:sp>
      <p:sp>
        <p:nvSpPr>
          <p:cNvPr id="3092" name="Rectangle 17"/>
          <p:cNvSpPr>
            <a:spLocks noChangeArrowheads="1"/>
          </p:cNvSpPr>
          <p:nvPr/>
        </p:nvSpPr>
        <p:spPr bwMode="auto">
          <a:xfrm>
            <a:off x="0" y="3068638"/>
            <a:ext cx="14033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机房监控人员</a:t>
            </a:r>
            <a:endParaRPr lang="zh-CN" altLang="en-US" sz="1400" b="1">
              <a:latin typeface="Arial" panose="020B0604020202020204" pitchFamily="34" charset="0"/>
            </a:endParaRPr>
          </a:p>
        </p:txBody>
      </p:sp>
      <p:sp>
        <p:nvSpPr>
          <p:cNvPr id="3093" name="Line 18"/>
          <p:cNvSpPr>
            <a:spLocks noChangeShapeType="1"/>
          </p:cNvSpPr>
          <p:nvPr/>
        </p:nvSpPr>
        <p:spPr bwMode="auto">
          <a:xfrm>
            <a:off x="323850" y="2779713"/>
            <a:ext cx="8496300" cy="0"/>
          </a:xfrm>
          <a:prstGeom prst="line">
            <a:avLst/>
          </a:prstGeom>
          <a:noFill/>
          <a:ln w="9525">
            <a:solidFill>
              <a:schemeClr val="tx1"/>
            </a:solidFill>
            <a:prstDash val="dash"/>
            <a:round/>
          </a:ln>
          <a:extLst>
            <a:ext uri="{909E8E84-426E-40DD-AFC4-6F175D3DCCD1}">
              <a14:hiddenFill xmlns:a14="http://schemas.microsoft.com/office/drawing/2010/main">
                <a:noFill/>
              </a14:hiddenFill>
            </a:ext>
          </a:extLst>
        </p:spPr>
        <p:txBody>
          <a:bodyPr/>
          <a:lstStyle/>
          <a:p>
            <a:endParaRPr lang="zh-CN" altLang="en-US"/>
          </a:p>
        </p:txBody>
      </p:sp>
      <p:sp>
        <p:nvSpPr>
          <p:cNvPr id="3094" name="Line 19"/>
          <p:cNvSpPr>
            <a:spLocks noChangeShapeType="1"/>
          </p:cNvSpPr>
          <p:nvPr/>
        </p:nvSpPr>
        <p:spPr bwMode="auto">
          <a:xfrm>
            <a:off x="323850" y="4148138"/>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95" name="Line 20"/>
          <p:cNvSpPr>
            <a:spLocks noChangeShapeType="1"/>
          </p:cNvSpPr>
          <p:nvPr/>
        </p:nvSpPr>
        <p:spPr bwMode="auto">
          <a:xfrm>
            <a:off x="323850" y="5516563"/>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96" name="Line 21"/>
          <p:cNvSpPr>
            <a:spLocks noChangeShapeType="1"/>
          </p:cNvSpPr>
          <p:nvPr/>
        </p:nvSpPr>
        <p:spPr bwMode="auto">
          <a:xfrm>
            <a:off x="323850" y="5948363"/>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97" name="Line 22"/>
          <p:cNvSpPr>
            <a:spLocks noChangeShapeType="1"/>
          </p:cNvSpPr>
          <p:nvPr/>
        </p:nvSpPr>
        <p:spPr bwMode="auto">
          <a:xfrm>
            <a:off x="323850" y="4867275"/>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98" name="Rectangle 23"/>
          <p:cNvSpPr>
            <a:spLocks noChangeArrowheads="1"/>
          </p:cNvSpPr>
          <p:nvPr/>
        </p:nvSpPr>
        <p:spPr bwMode="auto">
          <a:xfrm>
            <a:off x="0" y="3717925"/>
            <a:ext cx="14033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技术支持人员</a:t>
            </a:r>
            <a:endParaRPr lang="zh-CN" altLang="en-US" sz="1400" b="1">
              <a:latin typeface="Arial" panose="020B0604020202020204" pitchFamily="34" charset="0"/>
            </a:endParaRPr>
          </a:p>
        </p:txBody>
      </p:sp>
      <p:sp>
        <p:nvSpPr>
          <p:cNvPr id="3099" name="Rectangle 24"/>
          <p:cNvSpPr>
            <a:spLocks noChangeArrowheads="1"/>
          </p:cNvSpPr>
          <p:nvPr/>
        </p:nvSpPr>
        <p:spPr bwMode="auto">
          <a:xfrm>
            <a:off x="0" y="4435475"/>
            <a:ext cx="14033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三级支持</a:t>
            </a:r>
            <a:r>
              <a:rPr lang="en-US" altLang="zh-CN" sz="1400" b="1">
                <a:latin typeface="Arial" panose="020B0604020202020204" pitchFamily="34" charset="0"/>
              </a:rPr>
              <a:t>/</a:t>
            </a:r>
            <a:r>
              <a:rPr lang="zh-CN" altLang="en-US" sz="1400" b="1">
                <a:latin typeface="Arial" panose="020B0604020202020204" pitchFamily="34" charset="0"/>
              </a:rPr>
              <a:t>供应商</a:t>
            </a:r>
            <a:endParaRPr lang="zh-CN" altLang="en-US" sz="1400" b="1">
              <a:latin typeface="Arial" panose="020B0604020202020204" pitchFamily="34" charset="0"/>
            </a:endParaRPr>
          </a:p>
        </p:txBody>
      </p:sp>
      <p:sp>
        <p:nvSpPr>
          <p:cNvPr id="3100" name="Rectangle 25"/>
          <p:cNvSpPr>
            <a:spLocks noChangeArrowheads="1"/>
          </p:cNvSpPr>
          <p:nvPr/>
        </p:nvSpPr>
        <p:spPr bwMode="auto">
          <a:xfrm>
            <a:off x="34925" y="5013325"/>
            <a:ext cx="14033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r" eaLnBrk="1" hangingPunct="1"/>
            <a:r>
              <a:rPr lang="zh-CN" altLang="en-US" sz="1400" b="1">
                <a:latin typeface="Arial" panose="020B0604020202020204" pitchFamily="34" charset="0"/>
              </a:rPr>
              <a:t>公告发布人员</a:t>
            </a:r>
            <a:endParaRPr lang="zh-CN" altLang="en-US" sz="1400" b="1">
              <a:latin typeface="Arial" panose="020B0604020202020204" pitchFamily="34" charset="0"/>
            </a:endParaRPr>
          </a:p>
        </p:txBody>
      </p:sp>
      <p:sp>
        <p:nvSpPr>
          <p:cNvPr id="3101" name="Text Box 26"/>
          <p:cNvSpPr txBox="1">
            <a:spLocks noChangeArrowheads="1"/>
          </p:cNvSpPr>
          <p:nvPr/>
        </p:nvSpPr>
        <p:spPr bwMode="auto">
          <a:xfrm>
            <a:off x="1476375" y="5621338"/>
            <a:ext cx="7416800" cy="255587"/>
          </a:xfrm>
          <a:prstGeom prst="rect">
            <a:avLst/>
          </a:prstGeom>
          <a:solidFill>
            <a:srgbClr val="FFFF99"/>
          </a:solidFill>
          <a:ln w="9525">
            <a:solidFill>
              <a:schemeClr val="tx1"/>
            </a:solidFill>
            <a:miter lim="800000"/>
          </a:ln>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TSD</a:t>
            </a:r>
            <a:endParaRPr lang="en-US" altLang="zh-CN" sz="1000">
              <a:latin typeface="Arial" panose="020B0604020202020204" pitchFamily="34" charset="0"/>
            </a:endParaRPr>
          </a:p>
        </p:txBody>
      </p:sp>
      <p:grpSp>
        <p:nvGrpSpPr>
          <p:cNvPr id="3102" name="Group 27"/>
          <p:cNvGrpSpPr/>
          <p:nvPr/>
        </p:nvGrpSpPr>
        <p:grpSpPr bwMode="auto">
          <a:xfrm>
            <a:off x="7956550" y="2133600"/>
            <a:ext cx="647700" cy="503238"/>
            <a:chOff x="930" y="1706"/>
            <a:chExt cx="545" cy="590"/>
          </a:xfrm>
        </p:grpSpPr>
        <p:sp>
          <p:nvSpPr>
            <p:cNvPr id="3208" name="AutoShape 28"/>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209" name="Line 29"/>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03" name="Rectangle 30"/>
          <p:cNvSpPr>
            <a:spLocks noChangeArrowheads="1"/>
          </p:cNvSpPr>
          <p:nvPr/>
        </p:nvSpPr>
        <p:spPr bwMode="auto">
          <a:xfrm>
            <a:off x="7956550" y="2205038"/>
            <a:ext cx="6492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关闭问题</a:t>
            </a:r>
            <a:endParaRPr lang="zh-CN" altLang="en-US" sz="1000">
              <a:latin typeface="Arial" panose="020B0604020202020204" pitchFamily="34" charset="0"/>
            </a:endParaRPr>
          </a:p>
        </p:txBody>
      </p:sp>
      <p:grpSp>
        <p:nvGrpSpPr>
          <p:cNvPr id="3104" name="Group 31"/>
          <p:cNvGrpSpPr/>
          <p:nvPr/>
        </p:nvGrpSpPr>
        <p:grpSpPr bwMode="auto">
          <a:xfrm>
            <a:off x="7164388" y="1363663"/>
            <a:ext cx="647700" cy="503237"/>
            <a:chOff x="930" y="1706"/>
            <a:chExt cx="545" cy="590"/>
          </a:xfrm>
        </p:grpSpPr>
        <p:sp>
          <p:nvSpPr>
            <p:cNvPr id="3206" name="AutoShape 32"/>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207" name="Line 33"/>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05" name="Rectangle 34"/>
          <p:cNvSpPr>
            <a:spLocks noChangeArrowheads="1"/>
          </p:cNvSpPr>
          <p:nvPr/>
        </p:nvSpPr>
        <p:spPr bwMode="auto">
          <a:xfrm>
            <a:off x="7235825" y="1435100"/>
            <a:ext cx="504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检验解</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决方案</a:t>
            </a:r>
            <a:endParaRPr lang="zh-CN" altLang="en-US" sz="1000">
              <a:latin typeface="Arial" panose="020B0604020202020204" pitchFamily="34" charset="0"/>
            </a:endParaRPr>
          </a:p>
        </p:txBody>
      </p:sp>
      <p:sp>
        <p:nvSpPr>
          <p:cNvPr id="3106" name="Line 35"/>
          <p:cNvSpPr>
            <a:spLocks noChangeShapeType="1"/>
          </p:cNvSpPr>
          <p:nvPr/>
        </p:nvSpPr>
        <p:spPr bwMode="auto">
          <a:xfrm>
            <a:off x="323850" y="1339850"/>
            <a:ext cx="85693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cxnSp>
        <p:nvCxnSpPr>
          <p:cNvPr id="3107" name="AutoShape 36"/>
          <p:cNvCxnSpPr>
            <a:cxnSpLocks noChangeShapeType="1"/>
            <a:stCxn id="3204" idx="3"/>
            <a:endCxn id="3202" idx="1"/>
          </p:cNvCxnSpPr>
          <p:nvPr/>
        </p:nvCxnSpPr>
        <p:spPr bwMode="auto">
          <a:xfrm>
            <a:off x="2627313" y="3824288"/>
            <a:ext cx="144462"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grpSp>
        <p:nvGrpSpPr>
          <p:cNvPr id="3108" name="Group 37"/>
          <p:cNvGrpSpPr/>
          <p:nvPr/>
        </p:nvGrpSpPr>
        <p:grpSpPr bwMode="auto">
          <a:xfrm>
            <a:off x="1978025" y="3571875"/>
            <a:ext cx="649288" cy="503238"/>
            <a:chOff x="930" y="1706"/>
            <a:chExt cx="545" cy="590"/>
          </a:xfrm>
        </p:grpSpPr>
        <p:sp>
          <p:nvSpPr>
            <p:cNvPr id="3204" name="AutoShape 38"/>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205" name="Line 39"/>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09" name="Rectangle 40"/>
          <p:cNvSpPr>
            <a:spLocks noChangeArrowheads="1"/>
          </p:cNvSpPr>
          <p:nvPr/>
        </p:nvSpPr>
        <p:spPr bwMode="auto">
          <a:xfrm>
            <a:off x="1978025" y="3643313"/>
            <a:ext cx="6492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复查问题</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记录信息</a:t>
            </a:r>
            <a:endParaRPr lang="zh-CN" altLang="en-US" sz="1000">
              <a:latin typeface="Arial" panose="020B0604020202020204" pitchFamily="34" charset="0"/>
            </a:endParaRPr>
          </a:p>
        </p:txBody>
      </p:sp>
      <p:cxnSp>
        <p:nvCxnSpPr>
          <p:cNvPr id="3110" name="AutoShape 41"/>
          <p:cNvCxnSpPr>
            <a:cxnSpLocks noChangeShapeType="1"/>
            <a:stCxn id="3088" idx="6"/>
            <a:endCxn id="3109" idx="1"/>
          </p:cNvCxnSpPr>
          <p:nvPr/>
        </p:nvCxnSpPr>
        <p:spPr bwMode="auto">
          <a:xfrm flipV="1">
            <a:off x="1836738" y="3824288"/>
            <a:ext cx="141287" cy="1270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grpSp>
        <p:nvGrpSpPr>
          <p:cNvPr id="3111" name="Group 42"/>
          <p:cNvGrpSpPr/>
          <p:nvPr/>
        </p:nvGrpSpPr>
        <p:grpSpPr bwMode="auto">
          <a:xfrm>
            <a:off x="2771775" y="3571875"/>
            <a:ext cx="576263" cy="503238"/>
            <a:chOff x="930" y="1706"/>
            <a:chExt cx="545" cy="590"/>
          </a:xfrm>
        </p:grpSpPr>
        <p:sp>
          <p:nvSpPr>
            <p:cNvPr id="3202" name="AutoShape 43"/>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203" name="Line 44"/>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12" name="Rectangle 45"/>
          <p:cNvSpPr>
            <a:spLocks noChangeArrowheads="1"/>
          </p:cNvSpPr>
          <p:nvPr/>
        </p:nvSpPr>
        <p:spPr bwMode="auto">
          <a:xfrm>
            <a:off x="2843213" y="3643313"/>
            <a:ext cx="504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事件分析</a:t>
            </a:r>
            <a:endParaRPr lang="zh-CN" altLang="en-US" sz="1000">
              <a:latin typeface="Arial" panose="020B0604020202020204" pitchFamily="34" charset="0"/>
            </a:endParaRPr>
          </a:p>
        </p:txBody>
      </p:sp>
      <p:grpSp>
        <p:nvGrpSpPr>
          <p:cNvPr id="3113" name="Group 46"/>
          <p:cNvGrpSpPr/>
          <p:nvPr/>
        </p:nvGrpSpPr>
        <p:grpSpPr bwMode="auto">
          <a:xfrm>
            <a:off x="4140200" y="3571875"/>
            <a:ext cx="649288" cy="503238"/>
            <a:chOff x="930" y="1706"/>
            <a:chExt cx="545" cy="590"/>
          </a:xfrm>
        </p:grpSpPr>
        <p:sp>
          <p:nvSpPr>
            <p:cNvPr id="3200" name="AutoShape 47"/>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201" name="Line 48"/>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14" name="Rectangle 49"/>
          <p:cNvSpPr>
            <a:spLocks noChangeArrowheads="1"/>
          </p:cNvSpPr>
          <p:nvPr/>
        </p:nvSpPr>
        <p:spPr bwMode="auto">
          <a:xfrm>
            <a:off x="4213225" y="3643313"/>
            <a:ext cx="504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是否有解</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决 方 案</a:t>
            </a:r>
            <a:r>
              <a:rPr lang="en-US" altLang="zh-CN" sz="1000">
                <a:latin typeface="Arial" panose="020B0604020202020204" pitchFamily="34" charset="0"/>
              </a:rPr>
              <a:t>?</a:t>
            </a:r>
            <a:endParaRPr lang="en-US" altLang="zh-CN" sz="1000">
              <a:latin typeface="Arial" panose="020B0604020202020204" pitchFamily="34" charset="0"/>
            </a:endParaRPr>
          </a:p>
        </p:txBody>
      </p:sp>
      <p:grpSp>
        <p:nvGrpSpPr>
          <p:cNvPr id="3115" name="Group 50"/>
          <p:cNvGrpSpPr/>
          <p:nvPr/>
        </p:nvGrpSpPr>
        <p:grpSpPr bwMode="auto">
          <a:xfrm>
            <a:off x="2843213" y="2924175"/>
            <a:ext cx="504825" cy="503238"/>
            <a:chOff x="930" y="1706"/>
            <a:chExt cx="545" cy="590"/>
          </a:xfrm>
        </p:grpSpPr>
        <p:sp>
          <p:nvSpPr>
            <p:cNvPr id="3198" name="AutoShape 51"/>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99" name="Line 52"/>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16" name="Rectangle 53"/>
          <p:cNvSpPr>
            <a:spLocks noChangeArrowheads="1"/>
          </p:cNvSpPr>
          <p:nvPr/>
        </p:nvSpPr>
        <p:spPr bwMode="auto">
          <a:xfrm>
            <a:off x="2916238" y="2995613"/>
            <a:ext cx="361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关闭问题</a:t>
            </a:r>
            <a:endParaRPr lang="zh-CN" altLang="en-US" sz="1000">
              <a:latin typeface="Arial" panose="020B0604020202020204" pitchFamily="34" charset="0"/>
            </a:endParaRPr>
          </a:p>
        </p:txBody>
      </p:sp>
      <p:sp>
        <p:nvSpPr>
          <p:cNvPr id="3117" name="Rectangle 54"/>
          <p:cNvSpPr>
            <a:spLocks noChangeArrowheads="1"/>
          </p:cNvSpPr>
          <p:nvPr/>
        </p:nvSpPr>
        <p:spPr bwMode="auto">
          <a:xfrm>
            <a:off x="4714875" y="3570288"/>
            <a:ext cx="215900"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是</a:t>
            </a:r>
            <a:endParaRPr lang="zh-CN" altLang="en-US" sz="800">
              <a:latin typeface="Arial" panose="020B0604020202020204" pitchFamily="34" charset="0"/>
            </a:endParaRPr>
          </a:p>
        </p:txBody>
      </p:sp>
      <p:grpSp>
        <p:nvGrpSpPr>
          <p:cNvPr id="3118" name="Group 55"/>
          <p:cNvGrpSpPr/>
          <p:nvPr/>
        </p:nvGrpSpPr>
        <p:grpSpPr bwMode="auto">
          <a:xfrm>
            <a:off x="5794375" y="3570288"/>
            <a:ext cx="649288" cy="503237"/>
            <a:chOff x="930" y="1706"/>
            <a:chExt cx="545" cy="590"/>
          </a:xfrm>
        </p:grpSpPr>
        <p:sp>
          <p:nvSpPr>
            <p:cNvPr id="3196" name="AutoShape 56"/>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97" name="Line 57"/>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19" name="Rectangle 58"/>
          <p:cNvSpPr>
            <a:spLocks noChangeArrowheads="1"/>
          </p:cNvSpPr>
          <p:nvPr/>
        </p:nvSpPr>
        <p:spPr bwMode="auto">
          <a:xfrm>
            <a:off x="5937250" y="3643313"/>
            <a:ext cx="4333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恢复服务</a:t>
            </a:r>
            <a:endParaRPr lang="zh-CN" altLang="en-US" sz="1000">
              <a:latin typeface="Arial" panose="020B0604020202020204" pitchFamily="34" charset="0"/>
            </a:endParaRPr>
          </a:p>
        </p:txBody>
      </p:sp>
      <p:cxnSp>
        <p:nvCxnSpPr>
          <p:cNvPr id="3120" name="AutoShape 59"/>
          <p:cNvCxnSpPr>
            <a:cxnSpLocks noChangeShapeType="1"/>
            <a:stCxn id="3200" idx="3"/>
            <a:endCxn id="3184" idx="1"/>
          </p:cNvCxnSpPr>
          <p:nvPr/>
        </p:nvCxnSpPr>
        <p:spPr bwMode="auto">
          <a:xfrm>
            <a:off x="4789488" y="3824288"/>
            <a:ext cx="212725" cy="1587"/>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3121" name="AutoShape 60"/>
          <p:cNvCxnSpPr>
            <a:cxnSpLocks noChangeShapeType="1"/>
            <a:stCxn id="3202" idx="3"/>
            <a:endCxn id="3182" idx="1"/>
          </p:cNvCxnSpPr>
          <p:nvPr/>
        </p:nvCxnSpPr>
        <p:spPr bwMode="auto">
          <a:xfrm>
            <a:off x="3348038" y="3824288"/>
            <a:ext cx="142875" cy="1587"/>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3122" name="Rectangle 61"/>
          <p:cNvSpPr>
            <a:spLocks noChangeArrowheads="1"/>
          </p:cNvSpPr>
          <p:nvPr/>
        </p:nvSpPr>
        <p:spPr bwMode="auto">
          <a:xfrm>
            <a:off x="4498975" y="4148138"/>
            <a:ext cx="1428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否</a:t>
            </a:r>
            <a:endParaRPr lang="zh-CN" altLang="en-US" sz="800">
              <a:latin typeface="Arial" panose="020B0604020202020204" pitchFamily="34" charset="0"/>
            </a:endParaRPr>
          </a:p>
        </p:txBody>
      </p:sp>
      <p:graphicFrame>
        <p:nvGraphicFramePr>
          <p:cNvPr id="3075" name="Object 62"/>
          <p:cNvGraphicFramePr>
            <a:graphicFrameLocks noChangeAspect="1"/>
          </p:cNvGraphicFramePr>
          <p:nvPr/>
        </p:nvGraphicFramePr>
        <p:xfrm>
          <a:off x="4787900" y="3930650"/>
          <a:ext cx="190500" cy="190500"/>
        </p:xfrm>
        <a:graphic>
          <a:graphicData uri="http://schemas.openxmlformats.org/presentationml/2006/ole">
            <mc:AlternateContent xmlns:mc="http://schemas.openxmlformats.org/markup-compatibility/2006">
              <mc:Choice xmlns:v="urn:schemas-microsoft-com:vml" Requires="v">
                <p:oleObj spid="_x0000_s3211" name="绘图" r:id="rId3" imgW="191135" imgH="191135" progId="FLW3Drawing">
                  <p:embed/>
                </p:oleObj>
              </mc:Choice>
              <mc:Fallback>
                <p:oleObj name="绘图" r:id="rId3" imgW="191135" imgH="191135" progId="FLW3Drawing">
                  <p:embed/>
                  <p:pic>
                    <p:nvPicPr>
                      <p:cNvPr id="0" name="Object 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3930650"/>
                        <a:ext cx="1905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123" name="Group 63"/>
          <p:cNvGrpSpPr/>
          <p:nvPr/>
        </p:nvGrpSpPr>
        <p:grpSpPr bwMode="auto">
          <a:xfrm>
            <a:off x="2124075" y="2924175"/>
            <a:ext cx="503238" cy="503238"/>
            <a:chOff x="930" y="1706"/>
            <a:chExt cx="545" cy="590"/>
          </a:xfrm>
        </p:grpSpPr>
        <p:sp>
          <p:nvSpPr>
            <p:cNvPr id="3194" name="AutoShape 64"/>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95" name="Line 65"/>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24" name="Rectangle 66"/>
          <p:cNvSpPr>
            <a:spLocks noChangeArrowheads="1"/>
          </p:cNvSpPr>
          <p:nvPr/>
        </p:nvSpPr>
        <p:spPr bwMode="auto">
          <a:xfrm>
            <a:off x="2124075" y="2995613"/>
            <a:ext cx="504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检验解</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决方案</a:t>
            </a:r>
            <a:endParaRPr lang="zh-CN" altLang="en-US" sz="1000">
              <a:latin typeface="Arial" panose="020B0604020202020204" pitchFamily="34" charset="0"/>
            </a:endParaRPr>
          </a:p>
        </p:txBody>
      </p:sp>
      <p:cxnSp>
        <p:nvCxnSpPr>
          <p:cNvPr id="3125" name="AutoShape 67"/>
          <p:cNvCxnSpPr>
            <a:cxnSpLocks noChangeShapeType="1"/>
            <a:stCxn id="3194" idx="3"/>
            <a:endCxn id="3198" idx="1"/>
          </p:cNvCxnSpPr>
          <p:nvPr/>
        </p:nvCxnSpPr>
        <p:spPr bwMode="auto">
          <a:xfrm>
            <a:off x="2627313" y="3176588"/>
            <a:ext cx="215900"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3126" name="Text Box 68"/>
          <p:cNvSpPr txBox="1">
            <a:spLocks noChangeArrowheads="1"/>
          </p:cNvSpPr>
          <p:nvPr/>
        </p:nvSpPr>
        <p:spPr bwMode="auto">
          <a:xfrm>
            <a:off x="5003800" y="6235700"/>
            <a:ext cx="345598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sz="800">
                <a:latin typeface="Arial" panose="020B0604020202020204" pitchFamily="34" charset="0"/>
              </a:rPr>
              <a:t>注：</a:t>
            </a:r>
            <a:r>
              <a:rPr lang="en-US" altLang="zh-CN" sz="800">
                <a:latin typeface="Arial" panose="020B0604020202020204" pitchFamily="34" charset="0"/>
              </a:rPr>
              <a:t>timei</a:t>
            </a:r>
            <a:r>
              <a:rPr lang="zh-CN" altLang="en-US" sz="800">
                <a:latin typeface="Arial" panose="020B0604020202020204" pitchFamily="34" charset="0"/>
              </a:rPr>
              <a:t>（</a:t>
            </a:r>
            <a:r>
              <a:rPr lang="en-US" altLang="zh-CN" sz="800">
                <a:latin typeface="Arial" panose="020B0604020202020204" pitchFamily="34" charset="0"/>
              </a:rPr>
              <a:t>i =1</a:t>
            </a:r>
            <a:r>
              <a:rPr lang="zh-CN" altLang="en-US" sz="800">
                <a:latin typeface="Arial" panose="020B0604020202020204" pitchFamily="34" charset="0"/>
              </a:rPr>
              <a:t>，</a:t>
            </a:r>
            <a:r>
              <a:rPr lang="en-US" altLang="zh-CN" sz="800">
                <a:latin typeface="Arial" panose="020B0604020202020204" pitchFamily="34" charset="0"/>
              </a:rPr>
              <a:t>2</a:t>
            </a:r>
            <a:r>
              <a:rPr lang="zh-CN" altLang="en-US" sz="800">
                <a:latin typeface="Arial" panose="020B0604020202020204" pitchFamily="34" charset="0"/>
              </a:rPr>
              <a:t>，</a:t>
            </a:r>
            <a:r>
              <a:rPr lang="en-US" altLang="zh-CN" sz="800">
                <a:latin typeface="Arial" panose="020B0604020202020204" pitchFamily="34" charset="0"/>
              </a:rPr>
              <a:t>3</a:t>
            </a:r>
            <a:r>
              <a:rPr lang="zh-CN" altLang="en-US" sz="800">
                <a:latin typeface="Arial" panose="020B0604020202020204" pitchFamily="34" charset="0"/>
              </a:rPr>
              <a:t>，</a:t>
            </a:r>
            <a:r>
              <a:rPr lang="en-US" altLang="zh-CN" sz="800">
                <a:latin typeface="Arial" panose="020B0604020202020204" pitchFamily="34" charset="0"/>
              </a:rPr>
              <a:t>4</a:t>
            </a:r>
            <a:r>
              <a:rPr lang="zh-CN" altLang="en-US" sz="800">
                <a:latin typeface="Arial" panose="020B0604020202020204" pitchFamily="34" charset="0"/>
              </a:rPr>
              <a:t>）的值参阅</a:t>
            </a:r>
            <a:r>
              <a:rPr lang="en-US" altLang="zh-CN" sz="800">
                <a:latin typeface="Arial" panose="020B0604020202020204" pitchFamily="34" charset="0"/>
              </a:rPr>
              <a:t>《SLA</a:t>
            </a:r>
            <a:r>
              <a:rPr lang="zh-CN" altLang="en-US" sz="800">
                <a:latin typeface="Arial" panose="020B0604020202020204" pitchFamily="34" charset="0"/>
              </a:rPr>
              <a:t>指标定义及测评方法</a:t>
            </a:r>
            <a:r>
              <a:rPr lang="en-US" altLang="zh-CN" sz="800">
                <a:latin typeface="Arial" panose="020B0604020202020204" pitchFamily="34" charset="0"/>
              </a:rPr>
              <a:t>》</a:t>
            </a:r>
            <a:endParaRPr lang="en-US" altLang="zh-CN" sz="800">
              <a:latin typeface="Arial" panose="020B0604020202020204" pitchFamily="34" charset="0"/>
            </a:endParaRPr>
          </a:p>
        </p:txBody>
      </p:sp>
      <p:sp>
        <p:nvSpPr>
          <p:cNvPr id="3127" name="Rectangle 69"/>
          <p:cNvSpPr>
            <a:spLocks noChangeArrowheads="1"/>
          </p:cNvSpPr>
          <p:nvPr/>
        </p:nvSpPr>
        <p:spPr bwMode="auto">
          <a:xfrm>
            <a:off x="1547813" y="3119438"/>
            <a:ext cx="2190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200">
                <a:latin typeface="Arial" panose="020B0604020202020204" pitchFamily="34" charset="0"/>
              </a:rPr>
              <a:t>A</a:t>
            </a:r>
            <a:endParaRPr lang="en-US" altLang="zh-CN" sz="1200">
              <a:latin typeface="Arial" panose="020B0604020202020204" pitchFamily="34" charset="0"/>
            </a:endParaRPr>
          </a:p>
        </p:txBody>
      </p:sp>
      <p:sp>
        <p:nvSpPr>
          <p:cNvPr id="3128" name="Oval 70"/>
          <p:cNvSpPr>
            <a:spLocks noChangeArrowheads="1"/>
          </p:cNvSpPr>
          <p:nvPr/>
        </p:nvSpPr>
        <p:spPr bwMode="auto">
          <a:xfrm>
            <a:off x="1476375" y="2974975"/>
            <a:ext cx="360363" cy="382588"/>
          </a:xfrm>
          <a:prstGeom prst="ellipse">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cxnSp>
        <p:nvCxnSpPr>
          <p:cNvPr id="3129" name="AutoShape 71"/>
          <p:cNvCxnSpPr>
            <a:cxnSpLocks noChangeShapeType="1"/>
            <a:stCxn id="3196" idx="3"/>
            <a:endCxn id="3206" idx="1"/>
          </p:cNvCxnSpPr>
          <p:nvPr/>
        </p:nvCxnSpPr>
        <p:spPr bwMode="auto">
          <a:xfrm flipV="1">
            <a:off x="6443663" y="1616075"/>
            <a:ext cx="720725" cy="2206625"/>
          </a:xfrm>
          <a:prstGeom prst="bentConnector3">
            <a:avLst>
              <a:gd name="adj1" fmla="val 50000"/>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cxnSp>
        <p:nvCxnSpPr>
          <p:cNvPr id="3130" name="AutoShape 72"/>
          <p:cNvCxnSpPr>
            <a:cxnSpLocks noChangeShapeType="1"/>
            <a:stCxn id="3128" idx="6"/>
            <a:endCxn id="3124" idx="1"/>
          </p:cNvCxnSpPr>
          <p:nvPr/>
        </p:nvCxnSpPr>
        <p:spPr bwMode="auto">
          <a:xfrm>
            <a:off x="1836738" y="3167063"/>
            <a:ext cx="287337" cy="9525"/>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3131" name="Line 73"/>
          <p:cNvSpPr>
            <a:spLocks noChangeShapeType="1"/>
          </p:cNvSpPr>
          <p:nvPr/>
        </p:nvSpPr>
        <p:spPr bwMode="auto">
          <a:xfrm>
            <a:off x="4427538" y="4076700"/>
            <a:ext cx="0" cy="21590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3132" name="Group 74"/>
          <p:cNvGrpSpPr/>
          <p:nvPr/>
        </p:nvGrpSpPr>
        <p:grpSpPr bwMode="auto">
          <a:xfrm>
            <a:off x="4138613" y="4294188"/>
            <a:ext cx="647700" cy="503237"/>
            <a:chOff x="930" y="1706"/>
            <a:chExt cx="545" cy="590"/>
          </a:xfrm>
        </p:grpSpPr>
        <p:sp>
          <p:nvSpPr>
            <p:cNvPr id="3192" name="AutoShape 75"/>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93" name="Line 76"/>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33" name="Rectangle 77"/>
          <p:cNvSpPr>
            <a:spLocks noChangeArrowheads="1"/>
          </p:cNvSpPr>
          <p:nvPr/>
        </p:nvSpPr>
        <p:spPr bwMode="auto">
          <a:xfrm>
            <a:off x="4138613" y="4365625"/>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接收问题</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记录单</a:t>
            </a:r>
            <a:endParaRPr lang="zh-CN" altLang="en-US" sz="1000">
              <a:latin typeface="Arial" panose="020B0604020202020204" pitchFamily="34" charset="0"/>
            </a:endParaRPr>
          </a:p>
        </p:txBody>
      </p:sp>
      <p:cxnSp>
        <p:nvCxnSpPr>
          <p:cNvPr id="3134" name="AutoShape 78"/>
          <p:cNvCxnSpPr>
            <a:cxnSpLocks noChangeShapeType="1"/>
            <a:stCxn id="3190" idx="3"/>
            <a:endCxn id="3138" idx="1"/>
          </p:cNvCxnSpPr>
          <p:nvPr/>
        </p:nvCxnSpPr>
        <p:spPr bwMode="auto">
          <a:xfrm>
            <a:off x="5722938" y="4546600"/>
            <a:ext cx="431800"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grpSp>
        <p:nvGrpSpPr>
          <p:cNvPr id="3135" name="Group 79"/>
          <p:cNvGrpSpPr/>
          <p:nvPr/>
        </p:nvGrpSpPr>
        <p:grpSpPr bwMode="auto">
          <a:xfrm>
            <a:off x="5073650" y="4294188"/>
            <a:ext cx="649288" cy="503237"/>
            <a:chOff x="930" y="1706"/>
            <a:chExt cx="545" cy="590"/>
          </a:xfrm>
        </p:grpSpPr>
        <p:sp>
          <p:nvSpPr>
            <p:cNvPr id="3190" name="AutoShape 80"/>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91" name="Line 81"/>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36" name="Rectangle 82"/>
          <p:cNvSpPr>
            <a:spLocks noChangeArrowheads="1"/>
          </p:cNvSpPr>
          <p:nvPr/>
        </p:nvSpPr>
        <p:spPr bwMode="auto">
          <a:xfrm>
            <a:off x="5073650" y="4365625"/>
            <a:ext cx="6492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复查问题</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记录信息</a:t>
            </a:r>
            <a:endParaRPr lang="zh-CN" altLang="en-US" sz="1000">
              <a:latin typeface="Arial" panose="020B0604020202020204" pitchFamily="34" charset="0"/>
            </a:endParaRPr>
          </a:p>
        </p:txBody>
      </p:sp>
      <p:grpSp>
        <p:nvGrpSpPr>
          <p:cNvPr id="3137" name="Group 83"/>
          <p:cNvGrpSpPr/>
          <p:nvPr/>
        </p:nvGrpSpPr>
        <p:grpSpPr bwMode="auto">
          <a:xfrm>
            <a:off x="6154738" y="4294188"/>
            <a:ext cx="647700" cy="503237"/>
            <a:chOff x="930" y="1706"/>
            <a:chExt cx="545" cy="590"/>
          </a:xfrm>
        </p:grpSpPr>
        <p:sp>
          <p:nvSpPr>
            <p:cNvPr id="3188" name="AutoShape 84"/>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89" name="Line 85"/>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38" name="Rectangle 86"/>
          <p:cNvSpPr>
            <a:spLocks noChangeArrowheads="1"/>
          </p:cNvSpPr>
          <p:nvPr/>
        </p:nvSpPr>
        <p:spPr bwMode="auto">
          <a:xfrm>
            <a:off x="6154738" y="4365625"/>
            <a:ext cx="6492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事件分析</a:t>
            </a:r>
            <a:endParaRPr lang="zh-CN" altLang="en-US" sz="1000">
              <a:latin typeface="Arial" panose="020B0604020202020204" pitchFamily="34" charset="0"/>
            </a:endParaRPr>
          </a:p>
        </p:txBody>
      </p:sp>
      <p:grpSp>
        <p:nvGrpSpPr>
          <p:cNvPr id="3139" name="Group 87"/>
          <p:cNvGrpSpPr/>
          <p:nvPr/>
        </p:nvGrpSpPr>
        <p:grpSpPr bwMode="auto">
          <a:xfrm>
            <a:off x="7018338" y="4294188"/>
            <a:ext cx="938212" cy="503237"/>
            <a:chOff x="930" y="1706"/>
            <a:chExt cx="545" cy="590"/>
          </a:xfrm>
        </p:grpSpPr>
        <p:sp>
          <p:nvSpPr>
            <p:cNvPr id="3186" name="AutoShape 88"/>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87" name="Line 89"/>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40" name="Rectangle 90"/>
          <p:cNvSpPr>
            <a:spLocks noChangeArrowheads="1"/>
          </p:cNvSpPr>
          <p:nvPr/>
        </p:nvSpPr>
        <p:spPr bwMode="auto">
          <a:xfrm>
            <a:off x="7091363" y="4365625"/>
            <a:ext cx="79375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恢复服务或 提</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 供解决计划</a:t>
            </a:r>
            <a:endParaRPr lang="zh-CN" altLang="en-US" sz="1000">
              <a:latin typeface="Arial" panose="020B0604020202020204" pitchFamily="34" charset="0"/>
            </a:endParaRPr>
          </a:p>
        </p:txBody>
      </p:sp>
      <p:cxnSp>
        <p:nvCxnSpPr>
          <p:cNvPr id="3141" name="AutoShape 91"/>
          <p:cNvCxnSpPr>
            <a:cxnSpLocks noChangeShapeType="1"/>
            <a:stCxn id="3138" idx="3"/>
            <a:endCxn id="3186" idx="1"/>
          </p:cNvCxnSpPr>
          <p:nvPr/>
        </p:nvCxnSpPr>
        <p:spPr bwMode="auto">
          <a:xfrm>
            <a:off x="6804025" y="4546600"/>
            <a:ext cx="214313"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3142" name="AutoShape 92"/>
          <p:cNvCxnSpPr>
            <a:cxnSpLocks noChangeShapeType="1"/>
            <a:stCxn id="3133" idx="3"/>
            <a:endCxn id="3136" idx="1"/>
          </p:cNvCxnSpPr>
          <p:nvPr/>
        </p:nvCxnSpPr>
        <p:spPr bwMode="auto">
          <a:xfrm>
            <a:off x="4787900" y="4546600"/>
            <a:ext cx="285750" cy="0"/>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cxnSp>
        <p:nvCxnSpPr>
          <p:cNvPr id="3143" name="AutoShape 93"/>
          <p:cNvCxnSpPr>
            <a:cxnSpLocks noChangeShapeType="1"/>
            <a:stCxn id="3186" idx="0"/>
            <a:endCxn id="3206" idx="2"/>
          </p:cNvCxnSpPr>
          <p:nvPr/>
        </p:nvCxnSpPr>
        <p:spPr bwMode="auto">
          <a:xfrm flipV="1">
            <a:off x="7488238" y="1866900"/>
            <a:ext cx="0" cy="2427288"/>
          </a:xfrm>
          <a:prstGeom prst="straightConnector1">
            <a:avLst/>
          </a:prstGeom>
          <a:noFill/>
          <a:ln w="9525">
            <a:solidFill>
              <a:schemeClr val="tx1"/>
            </a:solidFill>
            <a:round/>
            <a:tailEnd type="triangle" w="med" len="med"/>
          </a:ln>
          <a:extLst>
            <a:ext uri="{909E8E84-426E-40DD-AFC4-6F175D3DCCD1}">
              <a14:hiddenFill xmlns:a14="http://schemas.microsoft.com/office/drawing/2010/main">
                <a:noFill/>
              </a14:hiddenFill>
            </a:ext>
          </a:extLst>
        </p:spPr>
      </p:cxnSp>
      <p:sp>
        <p:nvSpPr>
          <p:cNvPr id="3144" name="Rectangle 94"/>
          <p:cNvSpPr>
            <a:spLocks noChangeArrowheads="1"/>
          </p:cNvSpPr>
          <p:nvPr/>
        </p:nvSpPr>
        <p:spPr bwMode="auto">
          <a:xfrm>
            <a:off x="5576888" y="977900"/>
            <a:ext cx="936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en-US" altLang="zh-CN" sz="1000">
                <a:latin typeface="Arial" panose="020B0604020202020204" pitchFamily="34" charset="0"/>
              </a:rPr>
              <a:t>IT</a:t>
            </a:r>
            <a:r>
              <a:rPr lang="zh-CN" altLang="en-US" sz="1000">
                <a:latin typeface="Arial" panose="020B0604020202020204" pitchFamily="34" charset="0"/>
              </a:rPr>
              <a:t>问题根源分析流程</a:t>
            </a:r>
            <a:endParaRPr lang="zh-CN" altLang="en-US" sz="1000">
              <a:latin typeface="Arial" panose="020B0604020202020204" pitchFamily="34" charset="0"/>
            </a:endParaRPr>
          </a:p>
        </p:txBody>
      </p:sp>
      <p:sp>
        <p:nvSpPr>
          <p:cNvPr id="3145" name="Oval 95"/>
          <p:cNvSpPr>
            <a:spLocks noChangeArrowheads="1"/>
          </p:cNvSpPr>
          <p:nvPr/>
        </p:nvSpPr>
        <p:spPr bwMode="auto">
          <a:xfrm>
            <a:off x="5435600" y="908050"/>
            <a:ext cx="1220788" cy="382588"/>
          </a:xfrm>
          <a:prstGeom prst="ellipse">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grpSp>
        <p:nvGrpSpPr>
          <p:cNvPr id="3146" name="Group 96"/>
          <p:cNvGrpSpPr/>
          <p:nvPr/>
        </p:nvGrpSpPr>
        <p:grpSpPr bwMode="auto">
          <a:xfrm>
            <a:off x="5002213" y="3573463"/>
            <a:ext cx="504825" cy="503237"/>
            <a:chOff x="930" y="1706"/>
            <a:chExt cx="545" cy="590"/>
          </a:xfrm>
        </p:grpSpPr>
        <p:sp>
          <p:nvSpPr>
            <p:cNvPr id="3184" name="AutoShape 97"/>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85" name="Line 98"/>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47" name="Rectangle 99"/>
          <p:cNvSpPr>
            <a:spLocks noChangeArrowheads="1"/>
          </p:cNvSpPr>
          <p:nvPr/>
        </p:nvSpPr>
        <p:spPr bwMode="auto">
          <a:xfrm>
            <a:off x="5075238" y="3644900"/>
            <a:ext cx="361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是否有</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变更？</a:t>
            </a:r>
            <a:endParaRPr lang="zh-CN" altLang="en-US" sz="1000">
              <a:latin typeface="Arial" panose="020B0604020202020204" pitchFamily="34" charset="0"/>
            </a:endParaRPr>
          </a:p>
        </p:txBody>
      </p:sp>
      <p:sp>
        <p:nvSpPr>
          <p:cNvPr id="3148" name="Line 100"/>
          <p:cNvSpPr>
            <a:spLocks noChangeShapeType="1"/>
          </p:cNvSpPr>
          <p:nvPr/>
        </p:nvSpPr>
        <p:spPr bwMode="auto">
          <a:xfrm>
            <a:off x="5507038" y="3860800"/>
            <a:ext cx="288925"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49" name="Rectangle 101"/>
          <p:cNvSpPr>
            <a:spLocks noChangeArrowheads="1"/>
          </p:cNvSpPr>
          <p:nvPr/>
        </p:nvSpPr>
        <p:spPr bwMode="auto">
          <a:xfrm>
            <a:off x="5508625" y="3933825"/>
            <a:ext cx="1428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否</a:t>
            </a:r>
            <a:endParaRPr lang="zh-CN" altLang="en-US" sz="800">
              <a:latin typeface="Arial" panose="020B0604020202020204" pitchFamily="34" charset="0"/>
            </a:endParaRPr>
          </a:p>
        </p:txBody>
      </p:sp>
      <p:sp>
        <p:nvSpPr>
          <p:cNvPr id="3150" name="Rectangle 102"/>
          <p:cNvSpPr>
            <a:spLocks noChangeArrowheads="1"/>
          </p:cNvSpPr>
          <p:nvPr/>
        </p:nvSpPr>
        <p:spPr bwMode="auto">
          <a:xfrm>
            <a:off x="3344863" y="955675"/>
            <a:ext cx="936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变更管理流程</a:t>
            </a:r>
            <a:endParaRPr lang="zh-CN" altLang="en-US" sz="1000">
              <a:latin typeface="Arial" panose="020B0604020202020204" pitchFamily="34" charset="0"/>
            </a:endParaRPr>
          </a:p>
        </p:txBody>
      </p:sp>
      <p:sp>
        <p:nvSpPr>
          <p:cNvPr id="3151" name="Oval 103"/>
          <p:cNvSpPr>
            <a:spLocks noChangeArrowheads="1"/>
          </p:cNvSpPr>
          <p:nvPr/>
        </p:nvSpPr>
        <p:spPr bwMode="auto">
          <a:xfrm>
            <a:off x="3203575" y="885825"/>
            <a:ext cx="1220788" cy="382588"/>
          </a:xfrm>
          <a:prstGeom prst="ellipse">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52" name="Line 104"/>
          <p:cNvSpPr>
            <a:spLocks noChangeShapeType="1"/>
          </p:cNvSpPr>
          <p:nvPr/>
        </p:nvSpPr>
        <p:spPr bwMode="auto">
          <a:xfrm flipV="1">
            <a:off x="6080125" y="1268413"/>
            <a:ext cx="0" cy="230505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cxnSp>
        <p:nvCxnSpPr>
          <p:cNvPr id="3153" name="AutoShape 105"/>
          <p:cNvCxnSpPr>
            <a:cxnSpLocks noChangeShapeType="1"/>
            <a:stCxn id="3184" idx="0"/>
            <a:endCxn id="3151" idx="4"/>
          </p:cNvCxnSpPr>
          <p:nvPr/>
        </p:nvCxnSpPr>
        <p:spPr bwMode="auto">
          <a:xfrm rot="5400000" flipH="1">
            <a:off x="3382169" y="1701007"/>
            <a:ext cx="2305050" cy="1439862"/>
          </a:xfrm>
          <a:prstGeom prst="bentConnector3">
            <a:avLst>
              <a:gd name="adj1" fmla="val 50000"/>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grpSp>
        <p:nvGrpSpPr>
          <p:cNvPr id="3154" name="Group 106"/>
          <p:cNvGrpSpPr/>
          <p:nvPr/>
        </p:nvGrpSpPr>
        <p:grpSpPr bwMode="auto">
          <a:xfrm>
            <a:off x="3490913" y="3573463"/>
            <a:ext cx="504825" cy="503237"/>
            <a:chOff x="930" y="1706"/>
            <a:chExt cx="545" cy="590"/>
          </a:xfrm>
        </p:grpSpPr>
        <p:sp>
          <p:nvSpPr>
            <p:cNvPr id="3182" name="AutoShape 107"/>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83" name="Line 108"/>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55" name="Rectangle 109"/>
          <p:cNvSpPr>
            <a:spLocks noChangeArrowheads="1"/>
          </p:cNvSpPr>
          <p:nvPr/>
        </p:nvSpPr>
        <p:spPr bwMode="auto">
          <a:xfrm>
            <a:off x="3563938" y="3644900"/>
            <a:ext cx="361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是否要</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发公告</a:t>
            </a:r>
            <a:endParaRPr lang="zh-CN" altLang="en-US" sz="1000">
              <a:latin typeface="Arial" panose="020B0604020202020204" pitchFamily="34" charset="0"/>
            </a:endParaRPr>
          </a:p>
        </p:txBody>
      </p:sp>
      <p:sp>
        <p:nvSpPr>
          <p:cNvPr id="3156" name="Line 110"/>
          <p:cNvSpPr>
            <a:spLocks noChangeShapeType="1"/>
          </p:cNvSpPr>
          <p:nvPr/>
        </p:nvSpPr>
        <p:spPr bwMode="auto">
          <a:xfrm>
            <a:off x="3995738" y="3789363"/>
            <a:ext cx="144462"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3157" name="Group 111"/>
          <p:cNvGrpSpPr/>
          <p:nvPr/>
        </p:nvGrpSpPr>
        <p:grpSpPr bwMode="auto">
          <a:xfrm>
            <a:off x="3490913" y="4941888"/>
            <a:ext cx="504825" cy="503237"/>
            <a:chOff x="930" y="1706"/>
            <a:chExt cx="545" cy="590"/>
          </a:xfrm>
        </p:grpSpPr>
        <p:sp>
          <p:nvSpPr>
            <p:cNvPr id="3180" name="AutoShape 112"/>
            <p:cNvSpPr>
              <a:spLocks noChangeArrowheads="1"/>
            </p:cNvSpPr>
            <p:nvPr/>
          </p:nvSpPr>
          <p:spPr bwMode="auto">
            <a:xfrm>
              <a:off x="930" y="1706"/>
              <a:ext cx="545" cy="590"/>
            </a:xfrm>
            <a:prstGeom prst="roundRect">
              <a:avLst>
                <a:gd name="adj" fmla="val 16667"/>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3181" name="Line 113"/>
            <p:cNvSpPr>
              <a:spLocks noChangeShapeType="1"/>
            </p:cNvSpPr>
            <p:nvPr/>
          </p:nvSpPr>
          <p:spPr bwMode="auto">
            <a:xfrm>
              <a:off x="930" y="1842"/>
              <a:ext cx="544" cy="0"/>
            </a:xfrm>
            <a:prstGeom prst="line">
              <a:avLst/>
            </a:prstGeom>
            <a:noFill/>
            <a:ln w="9525">
              <a:solidFill>
                <a:schemeClr val="tx1"/>
              </a:solidFill>
              <a:prstDash val="sysDot"/>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158" name="Rectangle 114"/>
          <p:cNvSpPr>
            <a:spLocks noChangeArrowheads="1"/>
          </p:cNvSpPr>
          <p:nvPr/>
        </p:nvSpPr>
        <p:spPr bwMode="auto">
          <a:xfrm>
            <a:off x="3563938" y="5013325"/>
            <a:ext cx="361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000">
                <a:latin typeface="Arial" panose="020B0604020202020204" pitchFamily="34" charset="0"/>
              </a:rPr>
              <a:t>发布故</a:t>
            </a:r>
            <a:endParaRPr lang="zh-CN" altLang="en-US" sz="1000">
              <a:latin typeface="Arial" panose="020B0604020202020204" pitchFamily="34" charset="0"/>
            </a:endParaRPr>
          </a:p>
          <a:p>
            <a:pPr algn="ctr" eaLnBrk="1" hangingPunct="1"/>
            <a:r>
              <a:rPr lang="zh-CN" altLang="en-US" sz="1000">
                <a:latin typeface="Arial" panose="020B0604020202020204" pitchFamily="34" charset="0"/>
              </a:rPr>
              <a:t>障公告</a:t>
            </a:r>
            <a:endParaRPr lang="zh-CN" altLang="en-US" sz="1000">
              <a:latin typeface="Arial" panose="020B0604020202020204" pitchFamily="34" charset="0"/>
            </a:endParaRPr>
          </a:p>
        </p:txBody>
      </p:sp>
      <p:sp>
        <p:nvSpPr>
          <p:cNvPr id="3159" name="Line 115"/>
          <p:cNvSpPr>
            <a:spLocks noChangeShapeType="1"/>
          </p:cNvSpPr>
          <p:nvPr/>
        </p:nvSpPr>
        <p:spPr bwMode="auto">
          <a:xfrm>
            <a:off x="3708400" y="4076700"/>
            <a:ext cx="0" cy="865188"/>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60" name="Rectangle 116"/>
          <p:cNvSpPr>
            <a:spLocks noChangeArrowheads="1"/>
          </p:cNvSpPr>
          <p:nvPr/>
        </p:nvSpPr>
        <p:spPr bwMode="auto">
          <a:xfrm>
            <a:off x="5292725" y="3429000"/>
            <a:ext cx="215900" cy="7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是</a:t>
            </a:r>
            <a:endParaRPr lang="zh-CN" altLang="en-US" sz="800">
              <a:latin typeface="Arial" panose="020B0604020202020204" pitchFamily="34" charset="0"/>
            </a:endParaRPr>
          </a:p>
        </p:txBody>
      </p:sp>
      <p:sp>
        <p:nvSpPr>
          <p:cNvPr id="3161" name="Rectangle 117"/>
          <p:cNvSpPr>
            <a:spLocks noChangeArrowheads="1"/>
          </p:cNvSpPr>
          <p:nvPr/>
        </p:nvSpPr>
        <p:spPr bwMode="auto">
          <a:xfrm>
            <a:off x="3708400" y="4221163"/>
            <a:ext cx="215900"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是</a:t>
            </a:r>
            <a:endParaRPr lang="zh-CN" altLang="en-US" sz="800">
              <a:latin typeface="Arial" panose="020B0604020202020204" pitchFamily="34" charset="0"/>
            </a:endParaRPr>
          </a:p>
        </p:txBody>
      </p:sp>
      <p:sp>
        <p:nvSpPr>
          <p:cNvPr id="3162" name="Rectangle 118"/>
          <p:cNvSpPr>
            <a:spLocks noChangeArrowheads="1"/>
          </p:cNvSpPr>
          <p:nvPr/>
        </p:nvSpPr>
        <p:spPr bwMode="auto">
          <a:xfrm>
            <a:off x="3995738" y="3573463"/>
            <a:ext cx="1428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否</a:t>
            </a:r>
            <a:endParaRPr lang="zh-CN" altLang="en-US" sz="800">
              <a:latin typeface="Arial" panose="020B0604020202020204" pitchFamily="34" charset="0"/>
            </a:endParaRPr>
          </a:p>
        </p:txBody>
      </p:sp>
      <p:graphicFrame>
        <p:nvGraphicFramePr>
          <p:cNvPr id="3076" name="Object 119"/>
          <p:cNvGraphicFramePr>
            <a:graphicFrameLocks noChangeAspect="1"/>
          </p:cNvGraphicFramePr>
          <p:nvPr/>
        </p:nvGraphicFramePr>
        <p:xfrm>
          <a:off x="3924300" y="4005263"/>
          <a:ext cx="190500" cy="190500"/>
        </p:xfrm>
        <a:graphic>
          <a:graphicData uri="http://schemas.openxmlformats.org/presentationml/2006/ole">
            <mc:AlternateContent xmlns:mc="http://schemas.openxmlformats.org/markup-compatibility/2006">
              <mc:Choice xmlns:v="urn:schemas-microsoft-com:vml" Requires="v">
                <p:oleObj spid="_x0000_s3212" name="绘图" r:id="rId5" imgW="191135" imgH="191135" progId="FLW3Drawing">
                  <p:embed/>
                </p:oleObj>
              </mc:Choice>
              <mc:Fallback>
                <p:oleObj name="绘图" r:id="rId5" imgW="191135" imgH="191135" progId="FLW3Drawing">
                  <p:embed/>
                  <p:pic>
                    <p:nvPicPr>
                      <p:cNvPr id="0" name="Object 1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4005263"/>
                        <a:ext cx="1905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120"/>
          <p:cNvGraphicFramePr>
            <a:graphicFrameLocks noChangeAspect="1"/>
          </p:cNvGraphicFramePr>
          <p:nvPr/>
        </p:nvGraphicFramePr>
        <p:xfrm>
          <a:off x="5508625" y="3500438"/>
          <a:ext cx="190500" cy="190500"/>
        </p:xfrm>
        <a:graphic>
          <a:graphicData uri="http://schemas.openxmlformats.org/presentationml/2006/ole">
            <mc:AlternateContent xmlns:mc="http://schemas.openxmlformats.org/markup-compatibility/2006">
              <mc:Choice xmlns:v="urn:schemas-microsoft-com:vml" Requires="v">
                <p:oleObj spid="_x0000_s3213" name="绘图" r:id="rId6" imgW="191135" imgH="191135" progId="FLW3Drawing">
                  <p:embed/>
                </p:oleObj>
              </mc:Choice>
              <mc:Fallback>
                <p:oleObj name="绘图" r:id="rId6" imgW="191135" imgH="191135" progId="FLW3Drawing">
                  <p:embed/>
                  <p:pic>
                    <p:nvPicPr>
                      <p:cNvPr id="0" name="Object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3500438"/>
                        <a:ext cx="1905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63" name="Text Box 121"/>
          <p:cNvSpPr txBox="1">
            <a:spLocks noChangeArrowheads="1"/>
          </p:cNvSpPr>
          <p:nvPr/>
        </p:nvSpPr>
        <p:spPr bwMode="auto">
          <a:xfrm>
            <a:off x="2124075"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017</a:t>
            </a:r>
            <a:endParaRPr lang="en-US" altLang="zh-CN" sz="1000">
              <a:latin typeface="Arial" panose="020B0604020202020204" pitchFamily="34" charset="0"/>
            </a:endParaRPr>
          </a:p>
        </p:txBody>
      </p:sp>
      <p:sp>
        <p:nvSpPr>
          <p:cNvPr id="3164" name="Text Box 122"/>
          <p:cNvSpPr txBox="1">
            <a:spLocks noChangeArrowheads="1"/>
          </p:cNvSpPr>
          <p:nvPr/>
        </p:nvSpPr>
        <p:spPr bwMode="auto">
          <a:xfrm>
            <a:off x="2843213" y="28527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018</a:t>
            </a:r>
            <a:endParaRPr lang="en-US" altLang="zh-CN" sz="1000">
              <a:latin typeface="Arial" panose="020B0604020202020204" pitchFamily="34" charset="0"/>
            </a:endParaRPr>
          </a:p>
        </p:txBody>
      </p:sp>
      <p:sp>
        <p:nvSpPr>
          <p:cNvPr id="3165" name="Text Box 123"/>
          <p:cNvSpPr txBox="1">
            <a:spLocks noChangeArrowheads="1"/>
          </p:cNvSpPr>
          <p:nvPr/>
        </p:nvSpPr>
        <p:spPr bwMode="auto">
          <a:xfrm>
            <a:off x="1979613" y="3500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020</a:t>
            </a:r>
            <a:endParaRPr lang="en-US" altLang="zh-CN" sz="1000">
              <a:latin typeface="Arial" panose="020B0604020202020204" pitchFamily="34" charset="0"/>
            </a:endParaRPr>
          </a:p>
        </p:txBody>
      </p:sp>
      <p:sp>
        <p:nvSpPr>
          <p:cNvPr id="3166" name="Text Box 124"/>
          <p:cNvSpPr txBox="1">
            <a:spLocks noChangeArrowheads="1"/>
          </p:cNvSpPr>
          <p:nvPr/>
        </p:nvSpPr>
        <p:spPr bwMode="auto">
          <a:xfrm>
            <a:off x="2771775" y="3500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021</a:t>
            </a:r>
            <a:endParaRPr lang="en-US" altLang="zh-CN" sz="1000">
              <a:latin typeface="Arial" panose="020B0604020202020204" pitchFamily="34" charset="0"/>
            </a:endParaRPr>
          </a:p>
        </p:txBody>
      </p:sp>
      <p:sp>
        <p:nvSpPr>
          <p:cNvPr id="3167" name="Text Box 125"/>
          <p:cNvSpPr txBox="1">
            <a:spLocks noChangeArrowheads="1"/>
          </p:cNvSpPr>
          <p:nvPr/>
        </p:nvSpPr>
        <p:spPr bwMode="auto">
          <a:xfrm>
            <a:off x="3492500" y="3500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022</a:t>
            </a:r>
            <a:endParaRPr lang="en-US" altLang="zh-CN" sz="1000">
              <a:latin typeface="Arial" panose="020B0604020202020204" pitchFamily="34" charset="0"/>
            </a:endParaRPr>
          </a:p>
        </p:txBody>
      </p:sp>
      <p:sp>
        <p:nvSpPr>
          <p:cNvPr id="3168" name="Text Box 126"/>
          <p:cNvSpPr txBox="1">
            <a:spLocks noChangeArrowheads="1"/>
          </p:cNvSpPr>
          <p:nvPr/>
        </p:nvSpPr>
        <p:spPr bwMode="auto">
          <a:xfrm>
            <a:off x="4140200" y="3500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023</a:t>
            </a:r>
            <a:endParaRPr lang="en-US" altLang="zh-CN" sz="1000">
              <a:latin typeface="Arial" panose="020B0604020202020204" pitchFamily="34" charset="0"/>
            </a:endParaRPr>
          </a:p>
        </p:txBody>
      </p:sp>
      <p:sp>
        <p:nvSpPr>
          <p:cNvPr id="3169" name="Text Box 127"/>
          <p:cNvSpPr txBox="1">
            <a:spLocks noChangeArrowheads="1"/>
          </p:cNvSpPr>
          <p:nvPr/>
        </p:nvSpPr>
        <p:spPr bwMode="auto">
          <a:xfrm>
            <a:off x="5003800" y="3500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024</a:t>
            </a:r>
            <a:endParaRPr lang="en-US" altLang="zh-CN" sz="1000">
              <a:latin typeface="Arial" panose="020B0604020202020204" pitchFamily="34" charset="0"/>
            </a:endParaRPr>
          </a:p>
        </p:txBody>
      </p:sp>
      <p:sp>
        <p:nvSpPr>
          <p:cNvPr id="3170" name="Text Box 128"/>
          <p:cNvSpPr txBox="1">
            <a:spLocks noChangeArrowheads="1"/>
          </p:cNvSpPr>
          <p:nvPr/>
        </p:nvSpPr>
        <p:spPr bwMode="auto">
          <a:xfrm>
            <a:off x="5867400" y="3500438"/>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025</a:t>
            </a:r>
            <a:endParaRPr lang="en-US" altLang="zh-CN" sz="1000">
              <a:latin typeface="Arial" panose="020B0604020202020204" pitchFamily="34" charset="0"/>
            </a:endParaRPr>
          </a:p>
        </p:txBody>
      </p:sp>
      <p:sp>
        <p:nvSpPr>
          <p:cNvPr id="3171" name="Text Box 129"/>
          <p:cNvSpPr txBox="1">
            <a:spLocks noChangeArrowheads="1"/>
          </p:cNvSpPr>
          <p:nvPr/>
        </p:nvSpPr>
        <p:spPr bwMode="auto">
          <a:xfrm>
            <a:off x="7237413" y="1268413"/>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026</a:t>
            </a:r>
            <a:endParaRPr lang="en-US" altLang="zh-CN" sz="1000">
              <a:latin typeface="Arial" panose="020B0604020202020204" pitchFamily="34" charset="0"/>
            </a:endParaRPr>
          </a:p>
        </p:txBody>
      </p:sp>
      <p:sp>
        <p:nvSpPr>
          <p:cNvPr id="3172" name="Text Box 130"/>
          <p:cNvSpPr txBox="1">
            <a:spLocks noChangeArrowheads="1"/>
          </p:cNvSpPr>
          <p:nvPr/>
        </p:nvSpPr>
        <p:spPr bwMode="auto">
          <a:xfrm>
            <a:off x="7958138" y="2060575"/>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027</a:t>
            </a:r>
            <a:endParaRPr lang="en-US" altLang="zh-CN" sz="1000">
              <a:latin typeface="Arial" panose="020B0604020202020204" pitchFamily="34" charset="0"/>
            </a:endParaRPr>
          </a:p>
        </p:txBody>
      </p:sp>
      <p:sp>
        <p:nvSpPr>
          <p:cNvPr id="3173" name="Text Box 131"/>
          <p:cNvSpPr txBox="1">
            <a:spLocks noChangeArrowheads="1"/>
          </p:cNvSpPr>
          <p:nvPr/>
        </p:nvSpPr>
        <p:spPr bwMode="auto">
          <a:xfrm>
            <a:off x="4140200" y="4221163"/>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028</a:t>
            </a:r>
            <a:endParaRPr lang="en-US" altLang="zh-CN" sz="1000">
              <a:latin typeface="Arial" panose="020B0604020202020204" pitchFamily="34" charset="0"/>
            </a:endParaRPr>
          </a:p>
        </p:txBody>
      </p:sp>
      <p:sp>
        <p:nvSpPr>
          <p:cNvPr id="3174" name="Text Box 132"/>
          <p:cNvSpPr txBox="1">
            <a:spLocks noChangeArrowheads="1"/>
          </p:cNvSpPr>
          <p:nvPr/>
        </p:nvSpPr>
        <p:spPr bwMode="auto">
          <a:xfrm>
            <a:off x="5076825" y="4221163"/>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028</a:t>
            </a:r>
            <a:endParaRPr lang="en-US" altLang="zh-CN" sz="1000">
              <a:latin typeface="Arial" panose="020B0604020202020204" pitchFamily="34" charset="0"/>
            </a:endParaRPr>
          </a:p>
        </p:txBody>
      </p:sp>
      <p:sp>
        <p:nvSpPr>
          <p:cNvPr id="3175" name="Text Box 133"/>
          <p:cNvSpPr txBox="1">
            <a:spLocks noChangeArrowheads="1"/>
          </p:cNvSpPr>
          <p:nvPr/>
        </p:nvSpPr>
        <p:spPr bwMode="auto">
          <a:xfrm>
            <a:off x="6156325" y="4221163"/>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030</a:t>
            </a:r>
            <a:endParaRPr lang="en-US" altLang="zh-CN" sz="1000">
              <a:latin typeface="Arial" panose="020B0604020202020204" pitchFamily="34" charset="0"/>
            </a:endParaRPr>
          </a:p>
        </p:txBody>
      </p:sp>
      <p:sp>
        <p:nvSpPr>
          <p:cNvPr id="3176" name="Text Box 134"/>
          <p:cNvSpPr txBox="1">
            <a:spLocks noChangeArrowheads="1"/>
          </p:cNvSpPr>
          <p:nvPr/>
        </p:nvSpPr>
        <p:spPr bwMode="auto">
          <a:xfrm>
            <a:off x="7164388" y="4221163"/>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031</a:t>
            </a:r>
            <a:endParaRPr lang="en-US" altLang="zh-CN" sz="1000">
              <a:latin typeface="Arial" panose="020B0604020202020204" pitchFamily="34" charset="0"/>
            </a:endParaRPr>
          </a:p>
        </p:txBody>
      </p:sp>
      <p:sp>
        <p:nvSpPr>
          <p:cNvPr id="3177" name="Text Box 135"/>
          <p:cNvSpPr txBox="1">
            <a:spLocks noChangeArrowheads="1"/>
          </p:cNvSpPr>
          <p:nvPr/>
        </p:nvSpPr>
        <p:spPr bwMode="auto">
          <a:xfrm>
            <a:off x="3492500" y="4868863"/>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1000">
                <a:latin typeface="Arial" panose="020B0604020202020204" pitchFamily="34" charset="0"/>
              </a:rPr>
              <a:t>032</a:t>
            </a:r>
            <a:endParaRPr lang="en-US" altLang="zh-CN" sz="1000">
              <a:latin typeface="Arial" panose="020B0604020202020204" pitchFamily="34" charset="0"/>
            </a:endParaRPr>
          </a:p>
        </p:txBody>
      </p:sp>
      <p:sp>
        <p:nvSpPr>
          <p:cNvPr id="3178" name="Rectangle 136"/>
          <p:cNvSpPr>
            <a:spLocks noChangeArrowheads="1"/>
          </p:cNvSpPr>
          <p:nvPr/>
        </p:nvSpPr>
        <p:spPr bwMode="auto">
          <a:xfrm>
            <a:off x="6084888" y="3141663"/>
            <a:ext cx="719137"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800">
                <a:latin typeface="Arial" panose="020B0604020202020204" pitchFamily="34" charset="0"/>
              </a:rPr>
              <a:t>原因不明或重</a:t>
            </a:r>
            <a:endParaRPr lang="zh-CN" altLang="en-US" sz="800">
              <a:latin typeface="Arial" panose="020B0604020202020204" pitchFamily="34" charset="0"/>
            </a:endParaRPr>
          </a:p>
          <a:p>
            <a:pPr algn="ctr" eaLnBrk="1" hangingPunct="1"/>
            <a:r>
              <a:rPr lang="zh-CN" altLang="en-US" sz="800">
                <a:latin typeface="Arial" panose="020B0604020202020204" pitchFamily="34" charset="0"/>
              </a:rPr>
              <a:t>复出现的事件</a:t>
            </a:r>
            <a:endParaRPr lang="zh-CN" altLang="en-US" sz="800">
              <a:latin typeface="Arial" panose="020B0604020202020204" pitchFamily="34" charset="0"/>
            </a:endParaRPr>
          </a:p>
        </p:txBody>
      </p:sp>
      <p:cxnSp>
        <p:nvCxnSpPr>
          <p:cNvPr id="3179" name="AutoShape 137"/>
          <p:cNvCxnSpPr>
            <a:cxnSpLocks noChangeShapeType="1"/>
            <a:stCxn id="3206" idx="3"/>
            <a:endCxn id="3103" idx="1"/>
          </p:cNvCxnSpPr>
          <p:nvPr/>
        </p:nvCxnSpPr>
        <p:spPr bwMode="auto">
          <a:xfrm>
            <a:off x="7812088" y="1616075"/>
            <a:ext cx="144462" cy="769938"/>
          </a:xfrm>
          <a:prstGeom prst="bentConnector3">
            <a:avLst>
              <a:gd name="adj1" fmla="val 49449"/>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spTree>
  </p:cSld>
  <p:clrMapOvr>
    <a:masterClrMapping/>
  </p:clrMapOvr>
  <p:transition spd="slow">
    <p:pull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0195384"/>
          <p:cNvPicPr>
            <a:picLocks noChangeAspect="1" noChangeArrowheads="1"/>
          </p:cNvPicPr>
          <p:nvPr>
            <p:ph sz="half" idx="2"/>
          </p:nvPr>
        </p:nvPicPr>
        <p:blipFill>
          <a:blip r:embed="rId1" cstate="print">
            <a:extLst>
              <a:ext uri="{28A0092B-C50C-407E-A947-70E740481C1C}">
                <a14:useLocalDpi xmlns:a14="http://schemas.microsoft.com/office/drawing/2010/main" val="0"/>
              </a:ext>
            </a:extLst>
          </a:blip>
          <a:srcRect/>
          <a:stretch>
            <a:fillRect/>
          </a:stretch>
        </p:blipFill>
        <p:spPr>
          <a:xfrm>
            <a:off x="6877050" y="5516563"/>
            <a:ext cx="1100138" cy="1123950"/>
          </a:xfrm>
          <a:noFill/>
        </p:spPr>
      </p:pic>
      <p:pic>
        <p:nvPicPr>
          <p:cNvPr id="12291" name="Picture 3" descr="j019538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29563" y="5761038"/>
            <a:ext cx="81915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4"/>
          <p:cNvSpPr>
            <a:spLocks noChangeArrowheads="1"/>
          </p:cNvSpPr>
          <p:nvPr/>
        </p:nvSpPr>
        <p:spPr bwMode="auto">
          <a:xfrm>
            <a:off x="468313" y="476250"/>
            <a:ext cx="7199312"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华为公司事件管理流程</a:t>
            </a:r>
            <a:r>
              <a:rPr lang="en-US" altLang="zh-CN" sz="2000" b="1">
                <a:solidFill>
                  <a:schemeClr val="hlink"/>
                </a:solidFill>
                <a:latin typeface="Arial" panose="020B0604020202020204" pitchFamily="34" charset="0"/>
                <a:ea typeface="隶书" panose="02010509060101010101" pitchFamily="49" charset="-122"/>
              </a:rPr>
              <a:t>—</a:t>
            </a:r>
            <a:r>
              <a:rPr lang="zh-CN" altLang="en-US" sz="2000" b="1">
                <a:solidFill>
                  <a:schemeClr val="hlink"/>
                </a:solidFill>
                <a:latin typeface="隶书" panose="02010509060101010101" pitchFamily="49" charset="-122"/>
                <a:ea typeface="隶书" panose="02010509060101010101" pitchFamily="49" charset="-122"/>
              </a:rPr>
              <a:t>事件级别定义</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12293" name="Rectangle 5"/>
          <p:cNvSpPr>
            <a:spLocks noChangeArrowheads="1"/>
          </p:cNvSpPr>
          <p:nvPr/>
        </p:nvSpPr>
        <p:spPr bwMode="auto">
          <a:xfrm>
            <a:off x="684213" y="1196975"/>
            <a:ext cx="7993062"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a:latin typeface="Arial" panose="020B0604020202020204" pitchFamily="34" charset="0"/>
              </a:rPr>
              <a:t>按照</a:t>
            </a:r>
            <a:r>
              <a:rPr lang="en-US" altLang="zh-CN" sz="1600">
                <a:latin typeface="Arial" panose="020B0604020202020204" pitchFamily="34" charset="0"/>
              </a:rPr>
              <a:t>《IT</a:t>
            </a:r>
            <a:r>
              <a:rPr lang="zh-CN" altLang="en-US" sz="1600">
                <a:latin typeface="Arial" panose="020B0604020202020204" pitchFamily="34" charset="0"/>
              </a:rPr>
              <a:t>问题升级与管理制度</a:t>
            </a:r>
            <a:r>
              <a:rPr lang="en-US" altLang="zh-CN" sz="1600">
                <a:latin typeface="Arial" panose="020B0604020202020204" pitchFamily="34" charset="0"/>
              </a:rPr>
              <a:t>》</a:t>
            </a:r>
            <a:r>
              <a:rPr lang="zh-CN" altLang="en-US" sz="1600">
                <a:latin typeface="Arial" panose="020B0604020202020204" pitchFamily="34" charset="0"/>
              </a:rPr>
              <a:t>中的定义，判断问题级别的原则如下：</a:t>
            </a:r>
            <a:endParaRPr lang="zh-CN" altLang="en-US" sz="1600">
              <a:latin typeface="Arial" panose="020B0604020202020204" pitchFamily="34" charset="0"/>
            </a:endParaRPr>
          </a:p>
          <a:p>
            <a:pPr eaLnBrk="1" hangingPunct="1"/>
            <a:endParaRPr lang="zh-CN" altLang="en-US" sz="1600">
              <a:latin typeface="Arial" panose="020B0604020202020204" pitchFamily="34" charset="0"/>
            </a:endParaRPr>
          </a:p>
          <a:p>
            <a:pPr eaLnBrk="1" hangingPunct="1"/>
            <a:r>
              <a:rPr lang="zh-CN" altLang="en-US" sz="1600" b="1">
                <a:latin typeface="Arial" panose="020B0604020202020204" pitchFamily="34" charset="0"/>
              </a:rPr>
              <a:t>紧急程度</a:t>
            </a:r>
            <a:r>
              <a:rPr lang="en-US" altLang="zh-CN" sz="1600" b="1">
                <a:latin typeface="Arial" panose="020B0604020202020204" pitchFamily="34" charset="0"/>
              </a:rPr>
              <a:t>1---</a:t>
            </a:r>
            <a:r>
              <a:rPr lang="zh-CN" altLang="en-US" sz="1600" b="1">
                <a:latin typeface="Arial" panose="020B0604020202020204" pitchFamily="34" charset="0"/>
              </a:rPr>
              <a:t>对业务有至关重要的影响</a:t>
            </a:r>
            <a:r>
              <a:rPr lang="zh-CN" altLang="en-US" sz="1600">
                <a:latin typeface="Arial" panose="020B0604020202020204" pitchFamily="34" charset="0"/>
              </a:rPr>
              <a:t>：业务系统完全丧失了服务功能或丢失了所有的资源，工作无法再继续进行。界定原则：</a:t>
            </a:r>
            <a:r>
              <a:rPr lang="en-US" altLang="zh-CN" sz="1600">
                <a:latin typeface="Arial" panose="020B0604020202020204" pitchFamily="34" charset="0"/>
              </a:rPr>
              <a:t>SLA</a:t>
            </a:r>
            <a:r>
              <a:rPr lang="zh-CN" altLang="en-US" sz="1600">
                <a:latin typeface="Arial" panose="020B0604020202020204" pitchFamily="34" charset="0"/>
              </a:rPr>
              <a:t>协议中承诺的应用系统完全不可用，如：</a:t>
            </a:r>
            <a:r>
              <a:rPr lang="en-US" altLang="zh-CN" sz="1600">
                <a:latin typeface="Arial" panose="020B0604020202020204" pitchFamily="34" charset="0"/>
              </a:rPr>
              <a:t>ERP</a:t>
            </a:r>
            <a:r>
              <a:rPr lang="zh-CN" altLang="en-US" sz="1600">
                <a:latin typeface="Arial" panose="020B0604020202020204" pitchFamily="34" charset="0"/>
              </a:rPr>
              <a:t>系统崩溃、</a:t>
            </a:r>
            <a:r>
              <a:rPr lang="en-US" altLang="zh-CN" sz="1600">
                <a:latin typeface="Arial" panose="020B0604020202020204" pitchFamily="34" charset="0"/>
              </a:rPr>
              <a:t>NOTES/EMAIL</a:t>
            </a:r>
            <a:r>
              <a:rPr lang="zh-CN" altLang="en-US" sz="1600">
                <a:latin typeface="Arial" panose="020B0604020202020204" pitchFamily="34" charset="0"/>
              </a:rPr>
              <a:t>服务器出现严重故障、</a:t>
            </a:r>
            <a:r>
              <a:rPr lang="en-US" altLang="zh-CN" sz="1600">
                <a:latin typeface="Arial" panose="020B0604020202020204" pitchFamily="34" charset="0"/>
              </a:rPr>
              <a:t>ASMS</a:t>
            </a:r>
            <a:r>
              <a:rPr lang="zh-CN" altLang="en-US" sz="1600">
                <a:latin typeface="Arial" panose="020B0604020202020204" pitchFamily="34" charset="0"/>
              </a:rPr>
              <a:t>、</a:t>
            </a:r>
            <a:r>
              <a:rPr lang="en-US" altLang="zh-CN" sz="1600">
                <a:latin typeface="Arial" panose="020B0604020202020204" pitchFamily="34" charset="0"/>
              </a:rPr>
              <a:t>WMS</a:t>
            </a:r>
            <a:r>
              <a:rPr lang="zh-CN" altLang="en-US" sz="1600">
                <a:latin typeface="Arial" panose="020B0604020202020204" pitchFamily="34" charset="0"/>
              </a:rPr>
              <a:t>、</a:t>
            </a:r>
            <a:r>
              <a:rPr lang="en-US" altLang="zh-CN" sz="1600">
                <a:latin typeface="Arial" panose="020B0604020202020204" pitchFamily="34" charset="0"/>
              </a:rPr>
              <a:t>SAP</a:t>
            </a:r>
            <a:r>
              <a:rPr lang="zh-CN" altLang="en-US" sz="1600">
                <a:latin typeface="Arial" panose="020B0604020202020204" pitchFamily="34" charset="0"/>
              </a:rPr>
              <a:t>、</a:t>
            </a:r>
            <a:r>
              <a:rPr lang="en-US" altLang="zh-CN" sz="1600">
                <a:latin typeface="Arial" panose="020B0604020202020204" pitchFamily="34" charset="0"/>
              </a:rPr>
              <a:t>Proxy</a:t>
            </a:r>
            <a:r>
              <a:rPr lang="zh-CN" altLang="en-US" sz="1600">
                <a:latin typeface="Arial" panose="020B0604020202020204" pitchFamily="34" charset="0"/>
              </a:rPr>
              <a:t>、</a:t>
            </a:r>
            <a:r>
              <a:rPr lang="en-US" altLang="zh-CN" sz="1600">
                <a:latin typeface="Arial" panose="020B0604020202020204" pitchFamily="34" charset="0"/>
              </a:rPr>
              <a:t>HW-Card</a:t>
            </a:r>
            <a:r>
              <a:rPr lang="zh-CN" altLang="en-US" sz="1600">
                <a:latin typeface="Arial" panose="020B0604020202020204" pitchFamily="34" charset="0"/>
              </a:rPr>
              <a:t>、条码、</a:t>
            </a:r>
            <a:r>
              <a:rPr lang="en-US" altLang="zh-CN" sz="1600">
                <a:latin typeface="Arial" panose="020B0604020202020204" pitchFamily="34" charset="0"/>
              </a:rPr>
              <a:t>OSP</a:t>
            </a:r>
            <a:r>
              <a:rPr lang="zh-CN" altLang="en-US" sz="1600">
                <a:latin typeface="Arial" panose="020B0604020202020204" pitchFamily="34" charset="0"/>
              </a:rPr>
              <a:t>、</a:t>
            </a:r>
            <a:r>
              <a:rPr lang="en-US" altLang="zh-CN" sz="1600">
                <a:latin typeface="Arial" panose="020B0604020202020204" pitchFamily="34" charset="0"/>
              </a:rPr>
              <a:t>WEB</a:t>
            </a:r>
            <a:r>
              <a:rPr lang="zh-CN" altLang="en-US" sz="1600">
                <a:latin typeface="Arial" panose="020B0604020202020204" pitchFamily="34" charset="0"/>
              </a:rPr>
              <a:t>、公共数据平台等系统不可用；或整个办公区网络主干中断，影响关键业务系统无法继续进行，如：海外主干线路中断、国内研究所和重要办事处所有主、备线路同时中断、数据中心网络故障。</a:t>
            </a:r>
            <a:endParaRPr lang="zh-CN" altLang="en-US" sz="1600">
              <a:latin typeface="Arial" panose="020B0604020202020204" pitchFamily="34" charset="0"/>
            </a:endParaRPr>
          </a:p>
          <a:p>
            <a:pPr eaLnBrk="1" hangingPunct="1"/>
            <a:r>
              <a:rPr lang="zh-CN" altLang="en-US" sz="1600" b="1">
                <a:latin typeface="Arial" panose="020B0604020202020204" pitchFamily="34" charset="0"/>
              </a:rPr>
              <a:t>紧急程度</a:t>
            </a:r>
            <a:r>
              <a:rPr lang="en-US" altLang="zh-CN" sz="1600" b="1">
                <a:latin typeface="Arial" panose="020B0604020202020204" pitchFamily="34" charset="0"/>
              </a:rPr>
              <a:t>2---</a:t>
            </a:r>
            <a:r>
              <a:rPr lang="zh-CN" altLang="en-US" sz="1600" b="1">
                <a:latin typeface="Arial" panose="020B0604020202020204" pitchFamily="34" charset="0"/>
              </a:rPr>
              <a:t>对业务有严重的影响</a:t>
            </a:r>
            <a:r>
              <a:rPr lang="zh-CN" altLang="en-US" sz="1600">
                <a:latin typeface="Arial" panose="020B0604020202020204" pitchFamily="34" charset="0"/>
              </a:rPr>
              <a:t>：业务系统丧失了重要的服务功能或丢失了重要的资源。例如：</a:t>
            </a:r>
            <a:r>
              <a:rPr lang="en-US" altLang="zh-CN" sz="1600">
                <a:latin typeface="Arial" panose="020B0604020202020204" pitchFamily="34" charset="0"/>
              </a:rPr>
              <a:t>ERP</a:t>
            </a:r>
            <a:r>
              <a:rPr lang="zh-CN" altLang="en-US" sz="1600">
                <a:latin typeface="Arial" panose="020B0604020202020204" pitchFamily="34" charset="0"/>
              </a:rPr>
              <a:t>数据库表不能正常访问、单台</a:t>
            </a:r>
            <a:r>
              <a:rPr lang="en-US" altLang="zh-CN" sz="1600">
                <a:latin typeface="Arial" panose="020B0604020202020204" pitchFamily="34" charset="0"/>
              </a:rPr>
              <a:t>NOTES</a:t>
            </a:r>
            <a:r>
              <a:rPr lang="zh-CN" altLang="en-US" sz="1600">
                <a:latin typeface="Arial" panose="020B0604020202020204" pitchFamily="34" charset="0"/>
              </a:rPr>
              <a:t>服务器不可用或局部网络中断，导致主要的应用系统不能正常运行。</a:t>
            </a:r>
            <a:endParaRPr lang="zh-CN" altLang="en-US" sz="1600">
              <a:latin typeface="Arial" panose="020B0604020202020204" pitchFamily="34" charset="0"/>
            </a:endParaRPr>
          </a:p>
          <a:p>
            <a:pPr eaLnBrk="1" hangingPunct="1"/>
            <a:r>
              <a:rPr lang="zh-CN" altLang="en-US" sz="1600" b="1">
                <a:latin typeface="Arial" panose="020B0604020202020204" pitchFamily="34" charset="0"/>
              </a:rPr>
              <a:t>紧急程度</a:t>
            </a:r>
            <a:r>
              <a:rPr lang="en-US" altLang="zh-CN" sz="1600" b="1">
                <a:latin typeface="Arial" panose="020B0604020202020204" pitchFamily="34" charset="0"/>
              </a:rPr>
              <a:t>3---</a:t>
            </a:r>
            <a:r>
              <a:rPr lang="zh-CN" altLang="en-US" sz="1600" b="1">
                <a:latin typeface="Arial" panose="020B0604020202020204" pitchFamily="34" charset="0"/>
              </a:rPr>
              <a:t>对业务有较小的影响：</a:t>
            </a:r>
            <a:r>
              <a:rPr lang="zh-CN" altLang="en-US" sz="1600">
                <a:latin typeface="Arial" panose="020B0604020202020204" pitchFamily="34" charset="0"/>
              </a:rPr>
              <a:t>业务系统丧失了较少的服务功能或丢失了较少的资源，个别用户某些业务功能不能使用。例如：一些</a:t>
            </a:r>
            <a:r>
              <a:rPr lang="en-US" altLang="zh-CN" sz="1600">
                <a:latin typeface="Arial" panose="020B0604020202020204" pitchFamily="34" charset="0"/>
              </a:rPr>
              <a:t>ERP</a:t>
            </a:r>
            <a:r>
              <a:rPr lang="zh-CN" altLang="en-US" sz="1600">
                <a:latin typeface="Arial" panose="020B0604020202020204" pitchFamily="34" charset="0"/>
              </a:rPr>
              <a:t>的功能特性不能正常发挥，但不影响系统的正常运行。</a:t>
            </a:r>
            <a:endParaRPr lang="zh-CN" altLang="en-US" sz="1600">
              <a:latin typeface="Arial" panose="020B0604020202020204" pitchFamily="34" charset="0"/>
            </a:endParaRPr>
          </a:p>
          <a:p>
            <a:pPr eaLnBrk="1" hangingPunct="1"/>
            <a:r>
              <a:rPr lang="zh-CN" altLang="en-US" sz="1600" b="1">
                <a:latin typeface="Arial" panose="020B0604020202020204" pitchFamily="34" charset="0"/>
              </a:rPr>
              <a:t>紧急程度</a:t>
            </a:r>
            <a:r>
              <a:rPr lang="en-US" altLang="zh-CN" sz="1600" b="1">
                <a:latin typeface="Arial" panose="020B0604020202020204" pitchFamily="34" charset="0"/>
              </a:rPr>
              <a:t>4---</a:t>
            </a:r>
            <a:r>
              <a:rPr lang="zh-CN" altLang="en-US" sz="1600" b="1">
                <a:latin typeface="Arial" panose="020B0604020202020204" pitchFamily="34" charset="0"/>
              </a:rPr>
              <a:t>对业务没有影响</a:t>
            </a:r>
            <a:r>
              <a:rPr lang="zh-CN" altLang="en-US" sz="1600">
                <a:latin typeface="Arial" panose="020B0604020202020204" pitchFamily="34" charset="0"/>
              </a:rPr>
              <a:t>：用户工作正常，没有因为该问题的存在而妨碍其工作，可正常查询和报告信息。例如：查询技术信息和使用技巧、海外当地非工作时间的网络故障。</a:t>
            </a:r>
            <a:endParaRPr lang="zh-CN" altLang="en-US" sz="1600">
              <a:latin typeface="Arial" panose="020B0604020202020204" pitchFamily="34" charset="0"/>
            </a:endParaRPr>
          </a:p>
          <a:p>
            <a:pPr eaLnBrk="1" hangingPunct="1"/>
            <a:endParaRPr lang="zh-CN" altLang="en-US" sz="1600">
              <a:latin typeface="Arial" panose="020B0604020202020204" pitchFamily="34" charset="0"/>
            </a:endParaRPr>
          </a:p>
          <a:p>
            <a:pPr eaLnBrk="1" hangingPunct="1"/>
            <a:r>
              <a:rPr lang="zh-CN" altLang="en-US" sz="1600" b="1">
                <a:latin typeface="Arial" panose="020B0604020202020204" pitchFamily="34" charset="0"/>
              </a:rPr>
              <a:t>实例列举：</a:t>
            </a:r>
            <a:r>
              <a:rPr lang="en-US" altLang="zh-CN" sz="1600" b="1">
                <a:latin typeface="Arial" panose="020B0604020202020204" pitchFamily="34" charset="0"/>
              </a:rPr>
              <a:t>SO</a:t>
            </a:r>
            <a:r>
              <a:rPr lang="zh-CN" altLang="en-US" sz="1600" b="1">
                <a:latin typeface="Arial" panose="020B0604020202020204" pitchFamily="34" charset="0"/>
              </a:rPr>
              <a:t>管理库</a:t>
            </a:r>
            <a:r>
              <a:rPr lang="en-US" altLang="zh-CN" sz="1600" b="1">
                <a:latin typeface="Arial" panose="020B0604020202020204" pitchFamily="34" charset="0"/>
              </a:rPr>
              <a:t>—</a:t>
            </a:r>
            <a:r>
              <a:rPr lang="zh-CN" altLang="en-US" sz="1600" b="1">
                <a:latin typeface="Arial" panose="020B0604020202020204" pitchFamily="34" charset="0"/>
              </a:rPr>
              <a:t>操作指导</a:t>
            </a:r>
            <a:r>
              <a:rPr lang="en-US" altLang="zh-CN" sz="1600" b="1">
                <a:latin typeface="Arial" panose="020B0604020202020204" pitchFamily="34" charset="0"/>
              </a:rPr>
              <a:t>—IM—“</a:t>
            </a:r>
            <a:r>
              <a:rPr lang="zh-CN" altLang="en-US" sz="1600" b="1">
                <a:latin typeface="Arial" panose="020B0604020202020204" pitchFamily="34" charset="0"/>
              </a:rPr>
              <a:t>如何判断事件级别”</a:t>
            </a:r>
            <a:endParaRPr lang="zh-CN" altLang="en-US" sz="1600" b="1">
              <a:latin typeface="Arial" panose="020B0604020202020204" pitchFamily="34" charset="0"/>
            </a:endParaRPr>
          </a:p>
        </p:txBody>
      </p:sp>
      <p:sp>
        <p:nvSpPr>
          <p:cNvPr id="12294" name="Rectangle 61"/>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0195384"/>
          <p:cNvPicPr>
            <a:picLocks noChangeAspect="1" noChangeArrowheads="1"/>
          </p:cNvPicPr>
          <p:nvPr>
            <p:ph sz="half" idx="2"/>
          </p:nvPr>
        </p:nvPicPr>
        <p:blipFill>
          <a:blip r:embed="rId1" cstate="print">
            <a:extLst>
              <a:ext uri="{28A0092B-C50C-407E-A947-70E740481C1C}">
                <a14:useLocalDpi xmlns:a14="http://schemas.microsoft.com/office/drawing/2010/main" val="0"/>
              </a:ext>
            </a:extLst>
          </a:blip>
          <a:srcRect/>
          <a:stretch>
            <a:fillRect/>
          </a:stretch>
        </p:blipFill>
        <p:spPr>
          <a:xfrm>
            <a:off x="6877050" y="5516563"/>
            <a:ext cx="1100138" cy="1123950"/>
          </a:xfrm>
          <a:noFill/>
        </p:spPr>
      </p:pic>
      <p:pic>
        <p:nvPicPr>
          <p:cNvPr id="13315" name="Picture 3" descr="j019538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29563" y="5761038"/>
            <a:ext cx="81915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4"/>
          <p:cNvSpPr>
            <a:spLocks noChangeArrowheads="1"/>
          </p:cNvSpPr>
          <p:nvPr/>
        </p:nvSpPr>
        <p:spPr bwMode="auto">
          <a:xfrm>
            <a:off x="468313" y="476250"/>
            <a:ext cx="7199312"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华为公司事件管理流程</a:t>
            </a:r>
            <a:r>
              <a:rPr lang="en-US" altLang="zh-CN" sz="2000" b="1">
                <a:solidFill>
                  <a:schemeClr val="hlink"/>
                </a:solidFill>
                <a:latin typeface="隶书" panose="02010509060101010101" pitchFamily="49" charset="-122"/>
                <a:ea typeface="隶书" panose="02010509060101010101" pitchFamily="49" charset="-122"/>
              </a:rPr>
              <a:t>--</a:t>
            </a:r>
            <a:r>
              <a:rPr lang="zh-CN" altLang="en-US" sz="2000" b="1">
                <a:solidFill>
                  <a:schemeClr val="hlink"/>
                </a:solidFill>
                <a:latin typeface="隶书" panose="02010509060101010101" pitchFamily="49" charset="-122"/>
                <a:ea typeface="隶书" panose="02010509060101010101" pitchFamily="49" charset="-122"/>
              </a:rPr>
              <a:t>及时处理和及时解决要求</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13317" name="Rectangle 5"/>
          <p:cNvSpPr>
            <a:spLocks noChangeArrowheads="1"/>
          </p:cNvSpPr>
          <p:nvPr/>
        </p:nvSpPr>
        <p:spPr bwMode="auto">
          <a:xfrm>
            <a:off x="755650" y="1268413"/>
            <a:ext cx="76168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a:latin typeface="Arial" panose="020B0604020202020204" pitchFamily="34" charset="0"/>
              </a:rPr>
              <a:t>           </a:t>
            </a:r>
            <a:r>
              <a:rPr lang="zh-CN" altLang="en-US" sz="1600" b="1">
                <a:solidFill>
                  <a:srgbClr val="FF3399"/>
                </a:solidFill>
                <a:latin typeface="楷体_GB2312" pitchFamily="49" charset="-122"/>
                <a:ea typeface="楷体_GB2312" pitchFamily="49" charset="-122"/>
              </a:rPr>
              <a:t>发生突发事件后，要求各级技术支持必须在以下时间内处理并解决该突发事件：（</a:t>
            </a:r>
            <a:r>
              <a:rPr lang="en-US" altLang="zh-CN" sz="1600" b="1">
                <a:solidFill>
                  <a:srgbClr val="FF3399"/>
                </a:solidFill>
                <a:latin typeface="楷体_GB2312" pitchFamily="49" charset="-122"/>
                <a:ea typeface="楷体_GB2312" pitchFamily="49" charset="-122"/>
              </a:rPr>
              <a:t>h:</a:t>
            </a:r>
            <a:r>
              <a:rPr lang="zh-CN" altLang="en-US" sz="1600" b="1">
                <a:solidFill>
                  <a:srgbClr val="FF3399"/>
                </a:solidFill>
                <a:latin typeface="楷体_GB2312" pitchFamily="49" charset="-122"/>
                <a:ea typeface="楷体_GB2312" pitchFamily="49" charset="-122"/>
              </a:rPr>
              <a:t>小时、</a:t>
            </a:r>
            <a:r>
              <a:rPr lang="en-US" altLang="zh-CN" sz="1600" b="1">
                <a:solidFill>
                  <a:srgbClr val="FF3399"/>
                </a:solidFill>
                <a:latin typeface="楷体_GB2312" pitchFamily="49" charset="-122"/>
                <a:ea typeface="楷体_GB2312" pitchFamily="49" charset="-122"/>
              </a:rPr>
              <a:t>wd:</a:t>
            </a:r>
            <a:r>
              <a:rPr lang="zh-CN" altLang="en-US" sz="1600" b="1">
                <a:solidFill>
                  <a:srgbClr val="FF3399"/>
                </a:solidFill>
                <a:latin typeface="楷体_GB2312" pitchFamily="49" charset="-122"/>
                <a:ea typeface="楷体_GB2312" pitchFamily="49" charset="-122"/>
              </a:rPr>
              <a:t>工作日）</a:t>
            </a:r>
            <a:endParaRPr lang="zh-CN" altLang="en-US" sz="1600" b="1">
              <a:solidFill>
                <a:srgbClr val="CC0000"/>
              </a:solidFill>
              <a:latin typeface="Arial" panose="020B0604020202020204" pitchFamily="34" charset="0"/>
            </a:endParaRPr>
          </a:p>
        </p:txBody>
      </p:sp>
      <p:graphicFrame>
        <p:nvGraphicFramePr>
          <p:cNvPr id="112711" name="Group 71"/>
          <p:cNvGraphicFramePr>
            <a:graphicFrameLocks noGrp="1"/>
          </p:cNvGraphicFramePr>
          <p:nvPr/>
        </p:nvGraphicFramePr>
        <p:xfrm>
          <a:off x="684213" y="2060575"/>
          <a:ext cx="7834312" cy="2016126"/>
        </p:xfrm>
        <a:graphic>
          <a:graphicData uri="http://schemas.openxmlformats.org/drawingml/2006/table">
            <a:tbl>
              <a:tblPr/>
              <a:tblGrid>
                <a:gridCol w="1209675"/>
                <a:gridCol w="1079500"/>
                <a:gridCol w="1081087"/>
                <a:gridCol w="1223963"/>
                <a:gridCol w="1150937"/>
                <a:gridCol w="1081088"/>
                <a:gridCol w="1008062"/>
              </a:tblGrid>
              <a:tr h="337461">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紧急程度</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cs typeface="Times New Roman" panose="02020603050405020304" pitchFamily="18" charset="0"/>
                      </a:endParaRPr>
                    </a:p>
                  </a:txBody>
                  <a:tcPr marL="90000" marR="90000" marT="46803" marB="468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IT</a:t>
                      </a: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热线</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二级技术支持</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三级技术支持</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r>
              <a:tr h="337461">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L="90000" marR="90000" marT="46803" marB="468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处理时间</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解决时间</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处理时间</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解决时间</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处理时间</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解决时间</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01">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立即</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2h/4h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立即</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2h/4h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立即</a:t>
                      </a:r>
                      <a:endPar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2h/4h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01">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rPr>
                        <a:t>立即</a:t>
                      </a:r>
                      <a:endParaRPr kumimoji="0" lang="zh-CN" altLang="en-US"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2h/4h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立即</a:t>
                      </a:r>
                      <a:endPar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2h/4h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立即</a:t>
                      </a:r>
                      <a:endParaRPr kumimoji="0" lang="zh-CN" altLang="en-US"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2h/4h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01">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3</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1wd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1wd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1wd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1wd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01">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4</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4h</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1wd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Tx/>
                        <a:buFont typeface="Wingdings" panose="05000000000000000000" pitchFamily="2" charset="2"/>
                        <a:buNone/>
                      </a:pPr>
                      <a:r>
                        <a:rPr kumimoji="0" lang="en-US" altLang="zh-CN" sz="1600" b="1" i="0" u="none" strike="noStrike" cap="none" normalizeH="0" baseline="0" smtClean="0">
                          <a:ln>
                            <a:noFill/>
                          </a:ln>
                          <a:solidFill>
                            <a:srgbClr val="0000CC"/>
                          </a:solidFill>
                          <a:effectLst/>
                          <a:latin typeface="Times New Roman" panose="02020603050405020304" pitchFamily="18" charset="0"/>
                          <a:ea typeface="宋体" panose="02010600030101010101" pitchFamily="2" charset="-122"/>
                          <a:cs typeface="Times New Roman" panose="02020603050405020304" pitchFamily="18" charset="0"/>
                        </a:rPr>
                        <a:t>2wd</a:t>
                      </a:r>
                      <a:endParaRPr kumimoji="0" lang="en-US" altLang="zh-CN" sz="16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373" name="Rectangle 61"/>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13374" name="Rectangle 62"/>
          <p:cNvSpPr>
            <a:spLocks noChangeArrowheads="1"/>
          </p:cNvSpPr>
          <p:nvPr/>
        </p:nvSpPr>
        <p:spPr bwMode="auto">
          <a:xfrm>
            <a:off x="468313" y="4386263"/>
            <a:ext cx="80645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A50021"/>
                </a:solidFill>
                <a:latin typeface="楷体_GB2312" pitchFamily="49" charset="-122"/>
                <a:ea typeface="楷体_GB2312" pitchFamily="49" charset="-122"/>
              </a:rPr>
              <a:t>特别提醒：</a:t>
            </a:r>
            <a:endParaRPr lang="zh-CN" altLang="en-US" sz="1600" b="1">
              <a:solidFill>
                <a:srgbClr val="A50021"/>
              </a:solidFill>
              <a:latin typeface="楷体_GB2312" pitchFamily="49" charset="-122"/>
              <a:ea typeface="楷体_GB2312" pitchFamily="49" charset="-122"/>
            </a:endParaRPr>
          </a:p>
          <a:p>
            <a:pPr lvl="1" eaLnBrk="1" hangingPunct="1">
              <a:buFontTx/>
              <a:buChar char="•"/>
            </a:pPr>
            <a:r>
              <a:rPr lang="en-US" altLang="zh-CN" sz="1600" b="1">
                <a:solidFill>
                  <a:srgbClr val="008000"/>
                </a:solidFill>
                <a:latin typeface="楷体_GB2312" pitchFamily="49" charset="-122"/>
                <a:ea typeface="楷体_GB2312" pitchFamily="49" charset="-122"/>
              </a:rPr>
              <a:t>1</a:t>
            </a:r>
            <a:r>
              <a:rPr lang="zh-CN" altLang="en-US" sz="1600" b="1">
                <a:solidFill>
                  <a:srgbClr val="008000"/>
                </a:solidFill>
                <a:latin typeface="楷体_GB2312" pitchFamily="49" charset="-122"/>
                <a:ea typeface="楷体_GB2312" pitchFamily="49" charset="-122"/>
              </a:rPr>
              <a:t>级问题和</a:t>
            </a:r>
            <a:r>
              <a:rPr lang="en-US" altLang="zh-CN" sz="1600" b="1">
                <a:solidFill>
                  <a:srgbClr val="008000"/>
                </a:solidFill>
                <a:latin typeface="楷体_GB2312" pitchFamily="49" charset="-122"/>
                <a:ea typeface="楷体_GB2312" pitchFamily="49" charset="-122"/>
              </a:rPr>
              <a:t>2</a:t>
            </a:r>
            <a:r>
              <a:rPr lang="zh-CN" altLang="en-US" sz="1600" b="1">
                <a:solidFill>
                  <a:srgbClr val="008000"/>
                </a:solidFill>
                <a:latin typeface="楷体_GB2312" pitchFamily="49" charset="-122"/>
                <a:ea typeface="楷体_GB2312" pitchFamily="49" charset="-122"/>
              </a:rPr>
              <a:t>级问题的解决时间在正常上班时间和非正常上班时间是有区别的。正常上班时间内的解决时间是</a:t>
            </a:r>
            <a:r>
              <a:rPr lang="en-US" altLang="zh-CN" sz="1600" b="1">
                <a:solidFill>
                  <a:srgbClr val="008000"/>
                </a:solidFill>
                <a:latin typeface="楷体_GB2312" pitchFamily="49" charset="-122"/>
                <a:ea typeface="楷体_GB2312" pitchFamily="49" charset="-122"/>
              </a:rPr>
              <a:t>2</a:t>
            </a:r>
            <a:r>
              <a:rPr lang="zh-CN" altLang="en-US" sz="1600" b="1">
                <a:solidFill>
                  <a:srgbClr val="008000"/>
                </a:solidFill>
                <a:latin typeface="楷体_GB2312" pitchFamily="49" charset="-122"/>
                <a:ea typeface="楷体_GB2312" pitchFamily="49" charset="-122"/>
              </a:rPr>
              <a:t>小时；非正常上班时间的解决时间是</a:t>
            </a:r>
            <a:r>
              <a:rPr lang="en-US" altLang="zh-CN" sz="1600" b="1">
                <a:solidFill>
                  <a:srgbClr val="008000"/>
                </a:solidFill>
                <a:latin typeface="楷体_GB2312" pitchFamily="49" charset="-122"/>
                <a:ea typeface="楷体_GB2312" pitchFamily="49" charset="-122"/>
              </a:rPr>
              <a:t>4</a:t>
            </a:r>
            <a:r>
              <a:rPr lang="zh-CN" altLang="en-US" sz="1600" b="1">
                <a:solidFill>
                  <a:srgbClr val="008000"/>
                </a:solidFill>
                <a:latin typeface="楷体_GB2312" pitchFamily="49" charset="-122"/>
                <a:ea typeface="楷体_GB2312" pitchFamily="49" charset="-122"/>
              </a:rPr>
              <a:t>小时。</a:t>
            </a:r>
            <a:endParaRPr lang="zh-CN" altLang="en-US" sz="1600" b="1">
              <a:solidFill>
                <a:srgbClr val="008000"/>
              </a:solidFill>
              <a:latin typeface="楷体_GB2312" pitchFamily="49" charset="-122"/>
              <a:ea typeface="楷体_GB2312" pitchFamily="49" charset="-122"/>
            </a:endParaRPr>
          </a:p>
          <a:p>
            <a:pPr lvl="1" eaLnBrk="1" hangingPunct="1">
              <a:buFontTx/>
              <a:buChar char="•"/>
            </a:pPr>
            <a:r>
              <a:rPr lang="zh-CN" altLang="en-US" sz="1600" b="1">
                <a:solidFill>
                  <a:srgbClr val="008000"/>
                </a:solidFill>
                <a:latin typeface="楷体_GB2312" pitchFamily="49" charset="-122"/>
                <a:ea typeface="楷体_GB2312" pitchFamily="49" charset="-122"/>
              </a:rPr>
              <a:t>解决时间是在</a:t>
            </a:r>
            <a:r>
              <a:rPr lang="en-US" altLang="zh-CN" sz="1600" b="1">
                <a:solidFill>
                  <a:srgbClr val="008000"/>
                </a:solidFill>
                <a:latin typeface="楷体_GB2312" pitchFamily="49" charset="-122"/>
                <a:ea typeface="楷体_GB2312" pitchFamily="49" charset="-122"/>
              </a:rPr>
              <a:t>TSD</a:t>
            </a:r>
            <a:r>
              <a:rPr lang="zh-CN" altLang="en-US" sz="1600" b="1">
                <a:solidFill>
                  <a:srgbClr val="008000"/>
                </a:solidFill>
                <a:latin typeface="楷体_GB2312" pitchFamily="49" charset="-122"/>
                <a:ea typeface="楷体_GB2312" pitchFamily="49" charset="-122"/>
              </a:rPr>
              <a:t>中从登记事件记录时开始计算的。</a:t>
            </a:r>
            <a:endParaRPr lang="zh-CN" altLang="en-US" sz="1600" b="1">
              <a:solidFill>
                <a:srgbClr val="008000"/>
              </a:solidFill>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14339" name="Rectangle 3"/>
          <p:cNvSpPr>
            <a:spLocks noGrp="1" noRot="1" noChangeArrowheads="1"/>
          </p:cNvSpPr>
          <p:nvPr>
            <p:ph type="body" idx="1"/>
          </p:nvPr>
        </p:nvSpPr>
        <p:spPr>
          <a:xfrm>
            <a:off x="1258888" y="1268413"/>
            <a:ext cx="6913562" cy="4270375"/>
          </a:xfrm>
        </p:spPr>
        <p:txBody>
          <a:bodyPr/>
          <a:lstStyle/>
          <a:p>
            <a:pPr eaLnBrk="1" hangingPunct="1">
              <a:buClr>
                <a:srgbClr val="0000CC"/>
              </a:buClr>
              <a:buFont typeface="Wingdings" panose="05000000000000000000" pitchFamily="2" charset="2"/>
              <a:buChar char="l"/>
            </a:pPr>
            <a:r>
              <a:rPr lang="zh-CN" altLang="en-US" sz="2800" b="1" smtClean="0"/>
              <a:t>事件管理流程概念介绍</a:t>
            </a:r>
            <a:endParaRPr lang="zh-CN" altLang="en-US" sz="2800" b="1" smtClean="0"/>
          </a:p>
          <a:p>
            <a:pPr eaLnBrk="1" hangingPunct="1">
              <a:buClr>
                <a:srgbClr val="0000CC"/>
              </a:buClr>
              <a:buFont typeface="Wingdings" panose="05000000000000000000" pitchFamily="2" charset="2"/>
              <a:buChar char="l"/>
            </a:pPr>
            <a:r>
              <a:rPr lang="zh-CN" altLang="en-US" sz="2800" b="1" smtClean="0"/>
              <a:t>华为公司事件管理流程</a:t>
            </a:r>
            <a:endParaRPr lang="zh-CN" altLang="en-US" sz="2800" b="1" smtClean="0"/>
          </a:p>
          <a:p>
            <a:pPr eaLnBrk="1" hangingPunct="1">
              <a:buClr>
                <a:srgbClr val="FF0066"/>
              </a:buClr>
              <a:buFont typeface="Wingdings" panose="05000000000000000000" pitchFamily="2" charset="2"/>
              <a:buChar char="Ø"/>
            </a:pPr>
            <a:r>
              <a:rPr lang="en-US" altLang="zh-CN" sz="2800" b="1" smtClean="0">
                <a:solidFill>
                  <a:srgbClr val="FF0066"/>
                </a:solidFill>
              </a:rPr>
              <a:t>TSD</a:t>
            </a:r>
            <a:r>
              <a:rPr lang="zh-CN" altLang="en-US" sz="2800" b="1" smtClean="0">
                <a:solidFill>
                  <a:srgbClr val="FF0066"/>
                </a:solidFill>
              </a:rPr>
              <a:t>规范</a:t>
            </a:r>
            <a:endParaRPr lang="zh-CN" altLang="en-US" sz="2800" b="1" smtClean="0">
              <a:solidFill>
                <a:srgbClr val="FF0066"/>
              </a:solidFill>
            </a:endParaRPr>
          </a:p>
          <a:p>
            <a:pPr eaLnBrk="1" hangingPunct="1">
              <a:buClr>
                <a:srgbClr val="0000CC"/>
              </a:buClr>
              <a:buFont typeface="Wingdings" panose="05000000000000000000" pitchFamily="2" charset="2"/>
              <a:buChar char="l"/>
            </a:pPr>
            <a:r>
              <a:rPr lang="zh-CN" altLang="en-US" sz="2800" b="1" smtClean="0"/>
              <a:t>事件的跟踪、升级</a:t>
            </a:r>
            <a:endParaRPr lang="zh-CN" altLang="en-US" sz="2800" b="1" smtClean="0"/>
          </a:p>
          <a:p>
            <a:pPr eaLnBrk="1" hangingPunct="1">
              <a:buClr>
                <a:srgbClr val="0000CC"/>
              </a:buClr>
              <a:buFont typeface="Wingdings" panose="05000000000000000000" pitchFamily="2" charset="2"/>
              <a:buChar char="l"/>
            </a:pPr>
            <a:r>
              <a:rPr lang="zh-CN" altLang="en-US" sz="2800" b="1" smtClean="0"/>
              <a:t>故障报告管理制度及注意事项</a:t>
            </a:r>
            <a:endParaRPr lang="zh-CN" altLang="en-US" sz="2800" b="1" smtClean="0"/>
          </a:p>
          <a:p>
            <a:pPr eaLnBrk="1" hangingPunct="1">
              <a:buClr>
                <a:srgbClr val="0000CC"/>
              </a:buClr>
              <a:buFont typeface="Wingdings" panose="05000000000000000000" pitchFamily="2" charset="2"/>
              <a:buChar char="l"/>
            </a:pPr>
            <a:r>
              <a:rPr lang="zh-CN" altLang="en-US" sz="2800" b="1" smtClean="0"/>
              <a:t>故障公告管理规定</a:t>
            </a:r>
            <a:endParaRPr lang="zh-CN" altLang="en-US" sz="2800" b="1" smtClean="0"/>
          </a:p>
          <a:p>
            <a:pPr eaLnBrk="1" hangingPunct="1">
              <a:buClr>
                <a:srgbClr val="0000CC"/>
              </a:buClr>
              <a:buFont typeface="Wingdings" panose="05000000000000000000" pitchFamily="2" charset="2"/>
              <a:buChar char="l"/>
            </a:pPr>
            <a:r>
              <a:rPr lang="zh-CN" altLang="en-US" sz="2800" b="1" smtClean="0"/>
              <a:t>案例库建设</a:t>
            </a:r>
            <a:endParaRPr lang="zh-CN" altLang="en-US" sz="2800" b="1" smtClean="0"/>
          </a:p>
          <a:p>
            <a:pPr eaLnBrk="1" hangingPunct="1">
              <a:buClr>
                <a:srgbClr val="0000CC"/>
              </a:buClr>
              <a:buFont typeface="Wingdings" panose="05000000000000000000" pitchFamily="2" charset="2"/>
              <a:buChar char="l"/>
            </a:pPr>
            <a:r>
              <a:rPr lang="en-US" altLang="zh-CN" sz="2800" b="1" smtClean="0"/>
              <a:t>FAQ</a:t>
            </a:r>
            <a:endParaRPr lang="en-US" altLang="zh-CN" sz="2800" b="1" smtClean="0"/>
          </a:p>
        </p:txBody>
      </p:sp>
    </p:spTree>
  </p:cSld>
  <p:clrMapOvr>
    <a:masterClrMapping/>
  </p:clrMapOvr>
  <p:transition spd="slow">
    <p:pull dir="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Grp="1" noRot="1" noChangeArrowheads="1"/>
          </p:cNvSpPr>
          <p:nvPr>
            <p:ph type="title"/>
          </p:nvPr>
        </p:nvSpPr>
        <p:spPr>
          <a:xfrm>
            <a:off x="301625" y="1374775"/>
            <a:ext cx="1506538" cy="149225"/>
          </a:xfrm>
        </p:spPr>
        <p:txBody>
          <a:bodyPr/>
          <a:lstStyle/>
          <a:p>
            <a:pPr eaLnBrk="1" hangingPunct="1"/>
            <a:r>
              <a:rPr lang="en-US" altLang="zh-CN" sz="4000" smtClean="0"/>
              <a:t> </a:t>
            </a:r>
            <a:endParaRPr lang="en-US" altLang="zh-CN" sz="4000" smtClean="0"/>
          </a:p>
        </p:txBody>
      </p:sp>
      <p:pic>
        <p:nvPicPr>
          <p:cNvPr id="15363" name="Picture 6"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15364" name="Rectangle 7"/>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15365" name="Rectangle 10"/>
          <p:cNvSpPr>
            <a:spLocks noChangeArrowheads="1"/>
          </p:cNvSpPr>
          <p:nvPr/>
        </p:nvSpPr>
        <p:spPr bwMode="auto">
          <a:xfrm>
            <a:off x="900113" y="1052513"/>
            <a:ext cx="7416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3333FF"/>
                </a:solidFill>
                <a:latin typeface="Arial" panose="020B0604020202020204" pitchFamily="34" charset="0"/>
                <a:ea typeface="华文新魏" panose="02010800040101010101" pitchFamily="2" charset="-122"/>
              </a:rPr>
              <a:t>在</a:t>
            </a:r>
            <a:r>
              <a:rPr lang="en-US" altLang="zh-CN" sz="1600" b="1">
                <a:solidFill>
                  <a:srgbClr val="3333FF"/>
                </a:solidFill>
                <a:latin typeface="Arial" panose="020B0604020202020204" pitchFamily="34" charset="0"/>
                <a:ea typeface="华文新魏" panose="02010800040101010101" pitchFamily="2" charset="-122"/>
              </a:rPr>
              <a:t>TSD</a:t>
            </a:r>
            <a:r>
              <a:rPr lang="zh-CN" altLang="en-US" sz="1600" b="1">
                <a:solidFill>
                  <a:srgbClr val="3333FF"/>
                </a:solidFill>
                <a:latin typeface="Arial" panose="020B0604020202020204" pitchFamily="34" charset="0"/>
                <a:ea typeface="华文新魏" panose="02010800040101010101" pitchFamily="2" charset="-122"/>
              </a:rPr>
              <a:t>系统登记问题时，</a:t>
            </a:r>
            <a:r>
              <a:rPr lang="zh-CN" altLang="en-US" sz="1600" b="1">
                <a:solidFill>
                  <a:srgbClr val="FF3399"/>
                </a:solidFill>
                <a:latin typeface="Arial" panose="020B0604020202020204" pitchFamily="34" charset="0"/>
                <a:ea typeface="华文新魏" panose="02010800040101010101" pitchFamily="2" charset="-122"/>
              </a:rPr>
              <a:t>要求登记：用户信息、问题状态、紧急程度、问题描述、解决方案、</a:t>
            </a:r>
            <a:r>
              <a:rPr lang="en-US" altLang="zh-CN" sz="1600" b="1">
                <a:solidFill>
                  <a:srgbClr val="FF3399"/>
                </a:solidFill>
                <a:latin typeface="Arial" panose="020B0604020202020204" pitchFamily="34" charset="0"/>
                <a:ea typeface="华文新魏" panose="02010800040101010101" pitchFamily="2" charset="-122"/>
              </a:rPr>
              <a:t>SCIM</a:t>
            </a:r>
            <a:r>
              <a:rPr lang="zh-CN" altLang="en-US" sz="1600" b="1">
                <a:solidFill>
                  <a:srgbClr val="FF3399"/>
                </a:solidFill>
                <a:latin typeface="Arial" panose="020B0604020202020204" pitchFamily="34" charset="0"/>
                <a:ea typeface="华文新魏" panose="02010800040101010101" pitchFamily="2" charset="-122"/>
              </a:rPr>
              <a:t>几方面信息</a:t>
            </a:r>
            <a:r>
              <a:rPr lang="zh-CN" altLang="en-US" sz="1600" b="1">
                <a:solidFill>
                  <a:srgbClr val="3333FF"/>
                </a:solidFill>
                <a:latin typeface="Arial" panose="020B0604020202020204" pitchFamily="34" charset="0"/>
                <a:ea typeface="华文新魏" panose="02010800040101010101" pitchFamily="2" charset="-122"/>
              </a:rPr>
              <a:t>，如图所示</a:t>
            </a:r>
            <a:r>
              <a:rPr lang="en-US" altLang="zh-CN" sz="1600" b="1">
                <a:solidFill>
                  <a:srgbClr val="3333FF"/>
                </a:solidFill>
                <a:latin typeface="Arial" panose="020B0604020202020204" pitchFamily="34" charset="0"/>
                <a:ea typeface="华文新魏" panose="02010800040101010101" pitchFamily="2" charset="-122"/>
              </a:rPr>
              <a:t>:</a:t>
            </a:r>
            <a:endParaRPr lang="en-US" altLang="zh-CN" sz="1600" b="1">
              <a:solidFill>
                <a:srgbClr val="3333FF"/>
              </a:solidFill>
              <a:latin typeface="Arial" panose="020B0604020202020204" pitchFamily="34" charset="0"/>
              <a:ea typeface="华文新魏" panose="02010800040101010101" pitchFamily="2" charset="-122"/>
            </a:endParaRPr>
          </a:p>
        </p:txBody>
      </p:sp>
      <p:sp>
        <p:nvSpPr>
          <p:cNvPr id="15366" name="Rectangle 11"/>
          <p:cNvSpPr>
            <a:spLocks noChangeArrowheads="1"/>
          </p:cNvSpPr>
          <p:nvPr/>
        </p:nvSpPr>
        <p:spPr bwMode="auto">
          <a:xfrm>
            <a:off x="971550" y="5541963"/>
            <a:ext cx="525621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A50021"/>
                </a:solidFill>
                <a:latin typeface="楷体_GB2312" pitchFamily="49" charset="-122"/>
                <a:ea typeface="楷体_GB2312" pitchFamily="49" charset="-122"/>
              </a:rPr>
              <a:t>特别提醒：</a:t>
            </a:r>
            <a:endParaRPr lang="zh-CN" altLang="en-US" sz="1600" b="1">
              <a:solidFill>
                <a:srgbClr val="A50021"/>
              </a:solidFill>
              <a:latin typeface="楷体_GB2312" pitchFamily="49" charset="-122"/>
              <a:ea typeface="楷体_GB2312" pitchFamily="49" charset="-122"/>
            </a:endParaRPr>
          </a:p>
          <a:p>
            <a:pPr lvl="1" eaLnBrk="1" hangingPunct="1"/>
            <a:r>
              <a:rPr lang="zh-CN" altLang="en-US" sz="1600" b="1">
                <a:solidFill>
                  <a:srgbClr val="008000"/>
                </a:solidFill>
                <a:latin typeface="楷体_GB2312" pitchFamily="49" charset="-122"/>
                <a:ea typeface="楷体_GB2312" pitchFamily="49" charset="-122"/>
              </a:rPr>
              <a:t>机房监控、二</a:t>
            </a:r>
            <a:r>
              <a:rPr lang="en-US" altLang="zh-CN" sz="1600" b="1">
                <a:solidFill>
                  <a:srgbClr val="008000"/>
                </a:solidFill>
                <a:latin typeface="楷体_GB2312" pitchFamily="49" charset="-122"/>
                <a:ea typeface="楷体_GB2312" pitchFamily="49" charset="-122"/>
              </a:rPr>
              <a:t>/</a:t>
            </a:r>
            <a:r>
              <a:rPr lang="zh-CN" altLang="en-US" sz="1600" b="1">
                <a:solidFill>
                  <a:srgbClr val="008000"/>
                </a:solidFill>
                <a:latin typeface="楷体_GB2312" pitchFamily="49" charset="-122"/>
                <a:ea typeface="楷体_GB2312" pitchFamily="49" charset="-122"/>
              </a:rPr>
              <a:t>三级技术支持直接接到用户问题或主动发现系统问题时，都应在</a:t>
            </a:r>
            <a:r>
              <a:rPr lang="en-US" altLang="zh-CN" sz="1600" b="1">
                <a:solidFill>
                  <a:srgbClr val="008000"/>
                </a:solidFill>
                <a:latin typeface="楷体_GB2312" pitchFamily="49" charset="-122"/>
                <a:ea typeface="楷体_GB2312" pitchFamily="49" charset="-122"/>
              </a:rPr>
              <a:t>TSD</a:t>
            </a:r>
            <a:r>
              <a:rPr lang="zh-CN" altLang="en-US" sz="1600" b="1">
                <a:solidFill>
                  <a:srgbClr val="008000"/>
                </a:solidFill>
                <a:latin typeface="楷体_GB2312" pitchFamily="49" charset="-122"/>
                <a:ea typeface="楷体_GB2312" pitchFamily="49" charset="-122"/>
              </a:rPr>
              <a:t>中登记问题。</a:t>
            </a:r>
            <a:endParaRPr lang="zh-CN" altLang="en-US" sz="1600" b="1">
              <a:solidFill>
                <a:srgbClr val="008000"/>
              </a:solidFill>
              <a:latin typeface="楷体_GB2312" pitchFamily="49" charset="-122"/>
              <a:ea typeface="楷体_GB2312" pitchFamily="49" charset="-122"/>
            </a:endParaRPr>
          </a:p>
        </p:txBody>
      </p:sp>
      <p:sp>
        <p:nvSpPr>
          <p:cNvPr id="15367" name="Rectangle 12"/>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15368" name="Text Box 13"/>
          <p:cNvSpPr txBox="1">
            <a:spLocks noChangeArrowheads="1"/>
          </p:cNvSpPr>
          <p:nvPr/>
        </p:nvSpPr>
        <p:spPr bwMode="auto">
          <a:xfrm>
            <a:off x="1258888" y="5002213"/>
            <a:ext cx="54737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sz="1600"/>
              <a:t>注：给用户做了现场支持的</a:t>
            </a:r>
            <a:r>
              <a:rPr lang="en-US" altLang="zh-CN" sz="1600"/>
              <a:t>Desk top Support Provided</a:t>
            </a:r>
            <a:r>
              <a:rPr lang="zh-CN" altLang="en-US" sz="1600"/>
              <a:t>要打勾，没有去现场支持的不能打勾</a:t>
            </a:r>
            <a:endParaRPr lang="zh-CN" altLang="en-US" sz="1600"/>
          </a:p>
        </p:txBody>
      </p:sp>
      <p:pic>
        <p:nvPicPr>
          <p:cNvPr id="15369"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628775"/>
            <a:ext cx="7589837"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Rot="1" noChangeArrowheads="1"/>
          </p:cNvSpPr>
          <p:nvPr>
            <p:ph type="title"/>
          </p:nvPr>
        </p:nvSpPr>
        <p:spPr>
          <a:xfrm>
            <a:off x="301625" y="1374775"/>
            <a:ext cx="1506538" cy="149225"/>
          </a:xfrm>
        </p:spPr>
        <p:txBody>
          <a:bodyPr/>
          <a:lstStyle/>
          <a:p>
            <a:pPr eaLnBrk="1" hangingPunct="1"/>
            <a:r>
              <a:rPr lang="en-US" altLang="zh-CN" sz="4000" smtClean="0"/>
              <a:t> </a:t>
            </a:r>
            <a:endParaRPr lang="en-US" altLang="zh-CN" sz="4000" smtClean="0"/>
          </a:p>
        </p:txBody>
      </p:sp>
      <p:pic>
        <p:nvPicPr>
          <p:cNvPr id="16387" name="Picture 6"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16388" name="Rectangle 7"/>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16389" name="Rectangle 9"/>
          <p:cNvSpPr>
            <a:spLocks noChangeArrowheads="1"/>
          </p:cNvSpPr>
          <p:nvPr/>
        </p:nvSpPr>
        <p:spPr bwMode="auto">
          <a:xfrm>
            <a:off x="971550" y="1484313"/>
            <a:ext cx="7848600"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Font typeface="Wingdings" panose="05000000000000000000" pitchFamily="2" charset="2"/>
              <a:buChar char="u"/>
            </a:pPr>
            <a:r>
              <a:rPr lang="zh-CN" altLang="en-US" b="1">
                <a:solidFill>
                  <a:srgbClr val="0000CC"/>
                </a:solidFill>
                <a:latin typeface="楷体_GB2312" pitchFamily="49" charset="-122"/>
                <a:ea typeface="楷体_GB2312" pitchFamily="49" charset="-122"/>
              </a:rPr>
              <a:t>及时和详细填写</a:t>
            </a:r>
            <a:r>
              <a:rPr lang="en-US" altLang="zh-CN" b="1">
                <a:solidFill>
                  <a:srgbClr val="0000CC"/>
                </a:solidFill>
                <a:latin typeface="楷体_GB2312" pitchFamily="49" charset="-122"/>
                <a:ea typeface="楷体_GB2312" pitchFamily="49" charset="-122"/>
              </a:rPr>
              <a:t>Work History</a:t>
            </a:r>
            <a:r>
              <a:rPr lang="zh-CN" altLang="en-US" b="1">
                <a:solidFill>
                  <a:srgbClr val="0000CC"/>
                </a:solidFill>
                <a:latin typeface="楷体_GB2312" pitchFamily="49" charset="-122"/>
                <a:ea typeface="楷体_GB2312" pitchFamily="49" charset="-122"/>
              </a:rPr>
              <a:t>，记录在</a:t>
            </a:r>
            <a:r>
              <a:rPr lang="en-US" altLang="zh-CN" b="1">
                <a:solidFill>
                  <a:srgbClr val="0000CC"/>
                </a:solidFill>
                <a:latin typeface="楷体_GB2312" pitchFamily="49" charset="-122"/>
                <a:ea typeface="楷体_GB2312" pitchFamily="49" charset="-122"/>
              </a:rPr>
              <a:t>TSD</a:t>
            </a:r>
            <a:r>
              <a:rPr lang="zh-CN" altLang="en-US" b="1">
                <a:solidFill>
                  <a:srgbClr val="0000CC"/>
                </a:solidFill>
                <a:latin typeface="楷体_GB2312" pitchFamily="49" charset="-122"/>
                <a:ea typeface="楷体_GB2312" pitchFamily="49" charset="-122"/>
              </a:rPr>
              <a:t>以外对问题的判断和解决过程</a:t>
            </a:r>
            <a:endParaRPr lang="zh-CN" altLang="en-US" b="1">
              <a:solidFill>
                <a:srgbClr val="0000CC"/>
              </a:solidFill>
              <a:latin typeface="楷体_GB2312" pitchFamily="49" charset="-122"/>
              <a:ea typeface="楷体_GB2312" pitchFamily="49" charset="-122"/>
            </a:endParaRPr>
          </a:p>
          <a:p>
            <a:pPr eaLnBrk="1" hangingPunct="1">
              <a:buFont typeface="Wingdings" panose="05000000000000000000" pitchFamily="2" charset="2"/>
              <a:buNone/>
            </a:pPr>
            <a:r>
              <a:rPr lang="zh-CN" altLang="en-US" b="1">
                <a:latin typeface="楷体_GB2312" pitchFamily="49" charset="-122"/>
                <a:ea typeface="楷体_GB2312" pitchFamily="49" charset="-122"/>
              </a:rPr>
              <a:t>    </a:t>
            </a:r>
            <a:r>
              <a:rPr lang="en-US" altLang="zh-CN" b="1">
                <a:latin typeface="楷体_GB2312" pitchFamily="49" charset="-122"/>
                <a:ea typeface="楷体_GB2312" pitchFamily="49" charset="-122"/>
              </a:rPr>
              <a:t>Work History</a:t>
            </a:r>
            <a:r>
              <a:rPr lang="zh-CN" altLang="en-US" b="1">
                <a:latin typeface="楷体_GB2312" pitchFamily="49" charset="-122"/>
                <a:ea typeface="楷体_GB2312" pitchFamily="49" charset="-122"/>
              </a:rPr>
              <a:t>的填写有利于：固化各级技术支持的经验和问题解决方案知识库的扩充；为将来解决类似问题提供参考；方便其它支持人员了解对该问题已做的工作和加快问题的解决。</a:t>
            </a:r>
            <a:endParaRPr lang="zh-CN" altLang="en-US" b="1">
              <a:latin typeface="楷体_GB2312" pitchFamily="49" charset="-122"/>
              <a:ea typeface="楷体_GB2312" pitchFamily="49" charset="-122"/>
            </a:endParaRPr>
          </a:p>
          <a:p>
            <a:pPr eaLnBrk="1" hangingPunct="1"/>
            <a:endParaRPr lang="zh-CN" altLang="en-US" b="1">
              <a:solidFill>
                <a:srgbClr val="FF3399"/>
              </a:solidFill>
              <a:latin typeface="楷体_GB2312" pitchFamily="49" charset="-122"/>
              <a:ea typeface="楷体_GB2312" pitchFamily="49" charset="-122"/>
            </a:endParaRPr>
          </a:p>
          <a:p>
            <a:pPr eaLnBrk="1" hangingPunct="1">
              <a:buFont typeface="Wingdings" panose="05000000000000000000" pitchFamily="2" charset="2"/>
              <a:buChar char="u"/>
            </a:pPr>
            <a:r>
              <a:rPr lang="zh-CN" altLang="en-US" b="1">
                <a:solidFill>
                  <a:srgbClr val="3333FF"/>
                </a:solidFill>
                <a:latin typeface="Arial" panose="020B0604020202020204" pitchFamily="34" charset="0"/>
                <a:ea typeface="华文新魏" panose="02010800040101010101" pitchFamily="2" charset="-122"/>
              </a:rPr>
              <a:t>填写</a:t>
            </a:r>
            <a:r>
              <a:rPr lang="en-US" altLang="zh-CN" b="1">
                <a:solidFill>
                  <a:srgbClr val="3333FF"/>
                </a:solidFill>
                <a:latin typeface="Arial" panose="020B0604020202020204" pitchFamily="34" charset="0"/>
                <a:ea typeface="华文新魏" panose="02010800040101010101" pitchFamily="2" charset="-122"/>
              </a:rPr>
              <a:t>Status</a:t>
            </a:r>
            <a:r>
              <a:rPr lang="zh-CN" altLang="en-US" b="1">
                <a:solidFill>
                  <a:srgbClr val="3333FF"/>
                </a:solidFill>
                <a:latin typeface="Arial" panose="020B0604020202020204" pitchFamily="34" charset="0"/>
                <a:ea typeface="华文新魏" panose="02010800040101010101" pitchFamily="2" charset="-122"/>
              </a:rPr>
              <a:t>规范：</a:t>
            </a:r>
            <a:endParaRPr lang="zh-CN" altLang="en-US" b="1">
              <a:solidFill>
                <a:srgbClr val="3333FF"/>
              </a:solidFill>
              <a:latin typeface="Arial" panose="020B0604020202020204" pitchFamily="34" charset="0"/>
              <a:ea typeface="华文新魏" panose="02010800040101010101" pitchFamily="2" charset="-122"/>
            </a:endParaRPr>
          </a:p>
          <a:p>
            <a:pPr eaLnBrk="1" hangingPunct="1"/>
            <a:r>
              <a:rPr lang="zh-CN" altLang="en-US" b="1">
                <a:latin typeface="Arial" panose="020B0604020202020204" pitchFamily="34" charset="0"/>
                <a:ea typeface="楷体_GB2312" pitchFamily="49" charset="-122"/>
              </a:rPr>
              <a:t>      先概要说明再具体说明。</a:t>
            </a:r>
            <a:endParaRPr lang="zh-CN" altLang="en-US" b="1">
              <a:latin typeface="Arial" panose="020B0604020202020204" pitchFamily="34" charset="0"/>
              <a:ea typeface="楷体_GB2312" pitchFamily="49" charset="-122"/>
            </a:endParaRPr>
          </a:p>
          <a:p>
            <a:pPr eaLnBrk="1" hangingPunct="1"/>
            <a:endParaRPr lang="zh-CN" altLang="en-US" b="1">
              <a:solidFill>
                <a:srgbClr val="3333FF"/>
              </a:solidFill>
              <a:latin typeface="Arial" panose="020B0604020202020204" pitchFamily="34" charset="0"/>
              <a:ea typeface="华文新魏" panose="02010800040101010101" pitchFamily="2" charset="-122"/>
            </a:endParaRPr>
          </a:p>
          <a:p>
            <a:pPr eaLnBrk="1" hangingPunct="1">
              <a:buFont typeface="Wingdings" panose="05000000000000000000" pitchFamily="2" charset="2"/>
              <a:buChar char="u"/>
            </a:pPr>
            <a:r>
              <a:rPr lang="zh-CN" altLang="en-US" b="1">
                <a:solidFill>
                  <a:srgbClr val="3333FF"/>
                </a:solidFill>
                <a:latin typeface="Arial" panose="020B0604020202020204" pitchFamily="34" charset="0"/>
                <a:ea typeface="华文新魏" panose="02010800040101010101" pitchFamily="2" charset="-122"/>
              </a:rPr>
              <a:t>问题解决方案填写规范</a:t>
            </a:r>
            <a:r>
              <a:rPr lang="en-US" altLang="zh-CN" b="1">
                <a:solidFill>
                  <a:srgbClr val="3333FF"/>
                </a:solidFill>
                <a:latin typeface="Arial" panose="020B0604020202020204" pitchFamily="34" charset="0"/>
                <a:ea typeface="华文新魏" panose="02010800040101010101" pitchFamily="2" charset="-122"/>
              </a:rPr>
              <a:t>:</a:t>
            </a:r>
            <a:endParaRPr lang="en-US" altLang="zh-CN" b="1">
              <a:solidFill>
                <a:srgbClr val="3333FF"/>
              </a:solidFill>
              <a:latin typeface="Arial" panose="020B0604020202020204" pitchFamily="34" charset="0"/>
              <a:ea typeface="华文新魏" panose="02010800040101010101" pitchFamily="2" charset="-122"/>
            </a:endParaRPr>
          </a:p>
          <a:p>
            <a:pPr eaLnBrk="1" hangingPunct="1"/>
            <a:r>
              <a:rPr lang="en-US" altLang="zh-CN" b="1">
                <a:solidFill>
                  <a:schemeClr val="tx2"/>
                </a:solidFill>
                <a:latin typeface="楷体_GB2312" pitchFamily="49" charset="-122"/>
                <a:ea typeface="楷体_GB2312" pitchFamily="49" charset="-122"/>
              </a:rPr>
              <a:t>    </a:t>
            </a:r>
            <a:r>
              <a:rPr lang="zh-CN" altLang="en-US" b="1">
                <a:solidFill>
                  <a:schemeClr val="tx2"/>
                </a:solidFill>
                <a:latin typeface="楷体_GB2312" pitchFamily="49" charset="-122"/>
                <a:ea typeface="楷体_GB2312" pitchFamily="49" charset="-122"/>
              </a:rPr>
              <a:t>填入对问题的判断、已经针对该问题所做的工作和下一步准备做的工作。 </a:t>
            </a:r>
            <a:r>
              <a:rPr lang="zh-CN" altLang="en-US" b="1">
                <a:solidFill>
                  <a:srgbClr val="FF0000"/>
                </a:solidFill>
                <a:latin typeface="楷体_GB2312" pitchFamily="49" charset="-122"/>
                <a:ea typeface="楷体_GB2312" pitchFamily="49" charset="-122"/>
              </a:rPr>
              <a:t>不要只简单的写</a:t>
            </a:r>
            <a:r>
              <a:rPr lang="zh-CN" altLang="en-US" b="1">
                <a:solidFill>
                  <a:srgbClr val="FF0000"/>
                </a:solidFill>
                <a:latin typeface="Arial" panose="020B0604020202020204" pitchFamily="34" charset="0"/>
                <a:ea typeface="楷体_GB2312" pitchFamily="49" charset="-122"/>
              </a:rPr>
              <a:t>“</a:t>
            </a:r>
            <a:r>
              <a:rPr lang="zh-CN" altLang="en-US" b="1">
                <a:solidFill>
                  <a:srgbClr val="FF0000"/>
                </a:solidFill>
                <a:latin typeface="楷体_GB2312" pitchFamily="49" charset="-122"/>
                <a:ea typeface="楷体_GB2312" pitchFamily="49" charset="-122"/>
              </a:rPr>
              <a:t>已处理</a:t>
            </a:r>
            <a:r>
              <a:rPr lang="zh-CN" altLang="en-US" b="1">
                <a:solidFill>
                  <a:srgbClr val="FF0000"/>
                </a:solidFill>
                <a:latin typeface="Arial" panose="020B0604020202020204" pitchFamily="34" charset="0"/>
                <a:ea typeface="楷体_GB2312" pitchFamily="49" charset="-122"/>
              </a:rPr>
              <a:t>”</a:t>
            </a:r>
            <a:r>
              <a:rPr lang="zh-CN" altLang="en-US" b="1">
                <a:solidFill>
                  <a:srgbClr val="FF0000"/>
                </a:solidFill>
                <a:latin typeface="楷体_GB2312" pitchFamily="49" charset="-122"/>
                <a:ea typeface="楷体_GB2312" pitchFamily="49" charset="-122"/>
              </a:rPr>
              <a:t>、</a:t>
            </a:r>
            <a:r>
              <a:rPr lang="zh-CN" altLang="en-US" b="1">
                <a:solidFill>
                  <a:srgbClr val="FF0000"/>
                </a:solidFill>
                <a:latin typeface="Arial" panose="020B0604020202020204" pitchFamily="34" charset="0"/>
                <a:ea typeface="楷体_GB2312" pitchFamily="49" charset="-122"/>
              </a:rPr>
              <a:t>“</a:t>
            </a:r>
            <a:r>
              <a:rPr lang="zh-CN" altLang="en-US" b="1">
                <a:solidFill>
                  <a:srgbClr val="FF0000"/>
                </a:solidFill>
                <a:latin typeface="楷体_GB2312" pitchFamily="49" charset="-122"/>
                <a:ea typeface="楷体_GB2312" pitchFamily="49" charset="-122"/>
              </a:rPr>
              <a:t>已</a:t>
            </a:r>
            <a:r>
              <a:rPr lang="en-US" altLang="zh-CN" b="1">
                <a:solidFill>
                  <a:srgbClr val="FF0000"/>
                </a:solidFill>
                <a:latin typeface="楷体_GB2312" pitchFamily="49" charset="-122"/>
                <a:ea typeface="楷体_GB2312" pitchFamily="49" charset="-122"/>
              </a:rPr>
              <a:t>OK</a:t>
            </a:r>
            <a:r>
              <a:rPr lang="en-US" altLang="zh-CN" b="1">
                <a:solidFill>
                  <a:srgbClr val="FF0000"/>
                </a:solidFill>
                <a:latin typeface="Arial" panose="020B0604020202020204" pitchFamily="34" charset="0"/>
                <a:ea typeface="楷体_GB2312" pitchFamily="49" charset="-122"/>
              </a:rPr>
              <a:t>”</a:t>
            </a:r>
            <a:r>
              <a:rPr lang="zh-CN" altLang="en-US" b="1">
                <a:solidFill>
                  <a:srgbClr val="FF0000"/>
                </a:solidFill>
                <a:latin typeface="楷体_GB2312" pitchFamily="49" charset="-122"/>
                <a:ea typeface="楷体_GB2312" pitchFamily="49" charset="-122"/>
              </a:rPr>
              <a:t>。</a:t>
            </a:r>
            <a:r>
              <a:rPr lang="zh-CN" altLang="en-US" b="1">
                <a:solidFill>
                  <a:schemeClr val="tx2"/>
                </a:solidFill>
                <a:latin typeface="楷体_GB2312" pitchFamily="49" charset="-122"/>
                <a:ea typeface="楷体_GB2312" pitchFamily="49" charset="-122"/>
              </a:rPr>
              <a:t>在问题最终解决后，需要在</a:t>
            </a:r>
            <a:r>
              <a:rPr lang="en-US" altLang="zh-CN" b="1">
                <a:solidFill>
                  <a:schemeClr val="tx2"/>
                </a:solidFill>
                <a:latin typeface="楷体_GB2312" pitchFamily="49" charset="-122"/>
                <a:ea typeface="楷体_GB2312" pitchFamily="49" charset="-122"/>
              </a:rPr>
              <a:t>Status</a:t>
            </a:r>
            <a:r>
              <a:rPr lang="zh-CN" altLang="en-US" b="1">
                <a:solidFill>
                  <a:schemeClr val="tx2"/>
                </a:solidFill>
                <a:latin typeface="楷体_GB2312" pitchFamily="49" charset="-122"/>
                <a:ea typeface="楷体_GB2312" pitchFamily="49" charset="-122"/>
              </a:rPr>
              <a:t>中提供问题的最后的解决方案再将问题置为</a:t>
            </a:r>
            <a:r>
              <a:rPr lang="en-US" altLang="zh-CN" b="1">
                <a:solidFill>
                  <a:schemeClr val="tx2"/>
                </a:solidFill>
                <a:latin typeface="楷体_GB2312" pitchFamily="49" charset="-122"/>
                <a:ea typeface="楷体_GB2312" pitchFamily="49" charset="-122"/>
              </a:rPr>
              <a:t>FIXED</a:t>
            </a:r>
            <a:r>
              <a:rPr lang="zh-CN" altLang="en-US" b="1">
                <a:solidFill>
                  <a:schemeClr val="tx2"/>
                </a:solidFill>
                <a:latin typeface="楷体_GB2312" pitchFamily="49" charset="-122"/>
                <a:ea typeface="楷体_GB2312" pitchFamily="49" charset="-122"/>
              </a:rPr>
              <a:t>状态。</a:t>
            </a:r>
            <a:endParaRPr lang="zh-CN" altLang="en-US" b="1">
              <a:solidFill>
                <a:schemeClr val="tx2"/>
              </a:solidFill>
              <a:latin typeface="楷体_GB2312" pitchFamily="49" charset="-122"/>
              <a:ea typeface="楷体_GB2312" pitchFamily="49" charset="-122"/>
            </a:endParaRPr>
          </a:p>
          <a:p>
            <a:pPr eaLnBrk="1" hangingPunct="1"/>
            <a:endParaRPr lang="en-US" altLang="zh-CN" b="1">
              <a:solidFill>
                <a:srgbClr val="3333FF"/>
              </a:solidFill>
              <a:latin typeface="Arial" panose="020B0604020202020204" pitchFamily="34" charset="0"/>
              <a:ea typeface="华文新魏" panose="02010800040101010101" pitchFamily="2" charset="-122"/>
            </a:endParaRPr>
          </a:p>
        </p:txBody>
      </p:sp>
      <p:sp>
        <p:nvSpPr>
          <p:cNvPr id="16390" name="Rectangle 11"/>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Rot="1" noChangeArrowheads="1"/>
          </p:cNvSpPr>
          <p:nvPr>
            <p:ph type="title"/>
          </p:nvPr>
        </p:nvSpPr>
        <p:spPr>
          <a:xfrm>
            <a:off x="301625" y="1374775"/>
            <a:ext cx="1506538" cy="149225"/>
          </a:xfrm>
        </p:spPr>
        <p:txBody>
          <a:bodyPr/>
          <a:lstStyle/>
          <a:p>
            <a:pPr eaLnBrk="1" hangingPunct="1"/>
            <a:r>
              <a:rPr lang="en-US" altLang="zh-CN" sz="4000" smtClean="0"/>
              <a:t> </a:t>
            </a:r>
            <a:endParaRPr lang="en-US" altLang="zh-CN" sz="4000" smtClean="0"/>
          </a:p>
        </p:txBody>
      </p:sp>
      <p:pic>
        <p:nvPicPr>
          <p:cNvPr id="17411" name="Picture 6"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17412" name="Rectangle 7"/>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17413" name="Rectangle 9"/>
          <p:cNvSpPr>
            <a:spLocks noChangeArrowheads="1"/>
          </p:cNvSpPr>
          <p:nvPr/>
        </p:nvSpPr>
        <p:spPr bwMode="auto">
          <a:xfrm>
            <a:off x="1116013" y="1557338"/>
            <a:ext cx="7200900"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Font typeface="Wingdings" panose="05000000000000000000" pitchFamily="2" charset="2"/>
              <a:buChar char="u"/>
            </a:pPr>
            <a:r>
              <a:rPr lang="zh-CN" altLang="en-US" b="1">
                <a:latin typeface="楷体_GB2312" pitchFamily="49" charset="-122"/>
                <a:ea typeface="楷体_GB2312" pitchFamily="49" charset="-122"/>
              </a:rPr>
              <a:t>在问题传递给后一级技术支持后，后一级技术支持要及时接管问题。为了保证技术支持及时接管问题，技术支持应养成经常查看邮件的习惯。如果技术支持当天有事或有会议等原因，要事先通知相关技术支持，以免传递的问题无人接管。</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buFont typeface="Wingdings" panose="05000000000000000000" pitchFamily="2" charset="2"/>
              <a:buChar char="u"/>
            </a:pPr>
            <a:r>
              <a:rPr lang="zh-CN" altLang="en-US" b="1">
                <a:latin typeface="楷体_GB2312" pitchFamily="49" charset="-122"/>
                <a:ea typeface="楷体_GB2312" pitchFamily="49" charset="-122"/>
              </a:rPr>
              <a:t>在问题的解决过程中，根据对问题的进一步判断，需要不断更新和细化问题的</a:t>
            </a:r>
            <a:r>
              <a:rPr lang="en-US" altLang="zh-CN" b="1">
                <a:latin typeface="楷体_GB2312" pitchFamily="49" charset="-122"/>
                <a:ea typeface="楷体_GB2312" pitchFamily="49" charset="-122"/>
              </a:rPr>
              <a:t>SCIM</a:t>
            </a:r>
            <a:r>
              <a:rPr lang="zh-CN" altLang="en-US" b="1">
                <a:latin typeface="楷体_GB2312" pitchFamily="49" charset="-122"/>
                <a:ea typeface="楷体_GB2312" pitchFamily="49" charset="-122"/>
              </a:rPr>
              <a:t>。即：问题级别、问题类别、问题原因</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buFont typeface="Wingdings" panose="05000000000000000000" pitchFamily="2" charset="2"/>
              <a:buChar char="u"/>
            </a:pPr>
            <a:r>
              <a:rPr lang="zh-CN" altLang="en-US" b="1">
                <a:latin typeface="楷体_GB2312" pitchFamily="49" charset="-122"/>
                <a:ea typeface="楷体_GB2312" pitchFamily="49" charset="-122"/>
              </a:rPr>
              <a:t>收到</a:t>
            </a:r>
            <a:r>
              <a:rPr lang="en-US" altLang="zh-CN" b="1">
                <a:latin typeface="楷体_GB2312" pitchFamily="49" charset="-122"/>
                <a:ea typeface="楷体_GB2312" pitchFamily="49" charset="-122"/>
              </a:rPr>
              <a:t>SLA</a:t>
            </a:r>
            <a:r>
              <a:rPr lang="zh-CN" altLang="en-US" b="1">
                <a:latin typeface="楷体_GB2312" pitchFamily="49" charset="-122"/>
                <a:ea typeface="楷体_GB2312" pitchFamily="49" charset="-122"/>
              </a:rPr>
              <a:t>问题报警通知后需要及时处理问题，如果无法及时解决问题，需要及时调度其它资源和升级问题。</a:t>
            </a:r>
            <a:endParaRPr lang="zh-CN" altLang="en-US" b="1">
              <a:latin typeface="楷体_GB2312" pitchFamily="49" charset="-122"/>
              <a:ea typeface="楷体_GB2312" pitchFamily="49" charset="-122"/>
            </a:endParaRPr>
          </a:p>
          <a:p>
            <a:pPr eaLnBrk="1" hangingPunct="1"/>
            <a:endParaRPr lang="en-US" altLang="zh-CN" b="1">
              <a:latin typeface="楷体_GB2312" pitchFamily="49" charset="-122"/>
              <a:ea typeface="楷体_GB2312" pitchFamily="49" charset="-122"/>
            </a:endParaRPr>
          </a:p>
        </p:txBody>
      </p:sp>
      <p:sp>
        <p:nvSpPr>
          <p:cNvPr id="17414" name="Rectangle 11"/>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Grp="1" noRot="1" noChangeArrowheads="1"/>
          </p:cNvSpPr>
          <p:nvPr>
            <p:ph type="title"/>
          </p:nvPr>
        </p:nvSpPr>
        <p:spPr>
          <a:xfrm>
            <a:off x="301625" y="1374775"/>
            <a:ext cx="1506538" cy="149225"/>
          </a:xfrm>
        </p:spPr>
        <p:txBody>
          <a:bodyPr/>
          <a:lstStyle/>
          <a:p>
            <a:pPr eaLnBrk="1" hangingPunct="1"/>
            <a:r>
              <a:rPr lang="en-US" altLang="zh-CN" sz="4000" smtClean="0"/>
              <a:t> </a:t>
            </a:r>
            <a:endParaRPr lang="en-US" altLang="zh-CN" sz="4000" smtClean="0"/>
          </a:p>
        </p:txBody>
      </p:sp>
      <p:pic>
        <p:nvPicPr>
          <p:cNvPr id="18435" name="Picture 6"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18436" name="Rectangle 7"/>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18437" name="Rectangle 9"/>
          <p:cNvSpPr>
            <a:spLocks noChangeArrowheads="1"/>
          </p:cNvSpPr>
          <p:nvPr/>
        </p:nvSpPr>
        <p:spPr bwMode="auto">
          <a:xfrm>
            <a:off x="900113" y="1628775"/>
            <a:ext cx="698500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Font typeface="Wingdings" panose="05000000000000000000" pitchFamily="2" charset="2"/>
              <a:buChar char="u"/>
            </a:pPr>
            <a:r>
              <a:rPr lang="zh-CN" altLang="en-US" b="1">
                <a:latin typeface="楷体_GB2312" pitchFamily="49" charset="-122"/>
                <a:ea typeface="楷体_GB2312" pitchFamily="49" charset="-122"/>
              </a:rPr>
              <a:t>在解决完问题后如果由于其它原因无法登录到</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及时关闭问题时，可以通过发邮件或打电话等方式通知热线或其它人员帮忙及时关闭问题，需要同时提供问题的解决方案以更新问题的</a:t>
            </a:r>
            <a:r>
              <a:rPr lang="en-US" altLang="zh-CN" b="1">
                <a:latin typeface="楷体_GB2312" pitchFamily="49" charset="-122"/>
                <a:ea typeface="楷体_GB2312" pitchFamily="49" charset="-122"/>
              </a:rPr>
              <a:t>Status</a:t>
            </a:r>
            <a:r>
              <a:rPr lang="zh-CN" altLang="en-US" b="1">
                <a:latin typeface="楷体_GB2312" pitchFamily="49" charset="-122"/>
                <a:ea typeface="楷体_GB2312" pitchFamily="49" charset="-122"/>
              </a:rPr>
              <a:t>，以免由于无法更新问题而导致人为因素</a:t>
            </a:r>
            <a:r>
              <a:rPr lang="en-US" altLang="zh-CN" b="1">
                <a:latin typeface="楷体_GB2312" pitchFamily="49" charset="-122"/>
                <a:ea typeface="楷体_GB2312" pitchFamily="49" charset="-122"/>
              </a:rPr>
              <a:t>SLA</a:t>
            </a:r>
            <a:r>
              <a:rPr lang="zh-CN" altLang="en-US" b="1">
                <a:latin typeface="楷体_GB2312" pitchFamily="49" charset="-122"/>
                <a:ea typeface="楷体_GB2312" pitchFamily="49" charset="-122"/>
              </a:rPr>
              <a:t>超标。</a:t>
            </a:r>
            <a:endParaRPr lang="zh-CN" altLang="en-US" b="1">
              <a:latin typeface="楷体_GB2312" pitchFamily="49" charset="-122"/>
              <a:ea typeface="楷体_GB2312" pitchFamily="49" charset="-122"/>
            </a:endParaRPr>
          </a:p>
          <a:p>
            <a:pPr eaLnBrk="1" hangingPunct="1">
              <a:buFont typeface="Wingdings" panose="05000000000000000000" pitchFamily="2" charset="2"/>
              <a:buChar char="u"/>
            </a:pPr>
            <a:endParaRPr lang="zh-CN" altLang="en-US" b="1">
              <a:latin typeface="楷体_GB2312" pitchFamily="49" charset="-122"/>
              <a:ea typeface="楷体_GB2312" pitchFamily="49" charset="-122"/>
            </a:endParaRPr>
          </a:p>
          <a:p>
            <a:pPr eaLnBrk="1" hangingPunct="1">
              <a:buFont typeface="Wingdings" panose="05000000000000000000" pitchFamily="2" charset="2"/>
              <a:buChar char="u"/>
            </a:pPr>
            <a:r>
              <a:rPr lang="zh-CN" altLang="en-US" b="1">
                <a:latin typeface="楷体_GB2312" pitchFamily="49" charset="-122"/>
                <a:ea typeface="楷体_GB2312" pitchFamily="49" charset="-122"/>
              </a:rPr>
              <a:t>二</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三级支持解决完问题要关闭问题时，</a:t>
            </a:r>
            <a:r>
              <a:rPr lang="zh-CN" altLang="en-US" b="1">
                <a:solidFill>
                  <a:srgbClr val="33CC33"/>
                </a:solidFill>
                <a:latin typeface="楷体_GB2312" pitchFamily="49" charset="-122"/>
                <a:ea typeface="楷体_GB2312" pitchFamily="49" charset="-122"/>
              </a:rPr>
              <a:t>一定要用</a:t>
            </a:r>
            <a:r>
              <a:rPr lang="en-US" altLang="zh-CN" b="1">
                <a:solidFill>
                  <a:srgbClr val="33CC33"/>
                </a:solidFill>
                <a:latin typeface="楷体_GB2312" pitchFamily="49" charset="-122"/>
                <a:ea typeface="楷体_GB2312" pitchFamily="49" charset="-122"/>
              </a:rPr>
              <a:t>FIXED</a:t>
            </a:r>
            <a:r>
              <a:rPr lang="zh-CN" altLang="en-US" b="1">
                <a:latin typeface="楷体_GB2312" pitchFamily="49" charset="-122"/>
                <a:ea typeface="楷体_GB2312" pitchFamily="49" charset="-122"/>
              </a:rPr>
              <a:t>，以便用户收到解决方案邮件并进行确认，</a:t>
            </a:r>
            <a:r>
              <a:rPr lang="zh-CN" altLang="en-US" b="1">
                <a:solidFill>
                  <a:srgbClr val="FF0066"/>
                </a:solidFill>
                <a:latin typeface="楷体_GB2312" pitchFamily="49" charset="-122"/>
                <a:ea typeface="楷体_GB2312" pitchFamily="49" charset="-122"/>
              </a:rPr>
              <a:t>不能在</a:t>
            </a:r>
            <a:r>
              <a:rPr lang="en-US" altLang="zh-CN" b="1">
                <a:solidFill>
                  <a:srgbClr val="FF0066"/>
                </a:solidFill>
                <a:latin typeface="楷体_GB2312" pitchFamily="49" charset="-122"/>
                <a:ea typeface="楷体_GB2312" pitchFamily="49" charset="-122"/>
              </a:rPr>
              <a:t>TSD</a:t>
            </a:r>
            <a:r>
              <a:rPr lang="zh-CN" altLang="en-US" b="1">
                <a:solidFill>
                  <a:srgbClr val="FF0066"/>
                </a:solidFill>
                <a:latin typeface="楷体_GB2312" pitchFamily="49" charset="-122"/>
                <a:ea typeface="楷体_GB2312" pitchFamily="49" charset="-122"/>
              </a:rPr>
              <a:t>中直接</a:t>
            </a:r>
            <a:r>
              <a:rPr lang="en-US" altLang="zh-CN" b="1">
                <a:solidFill>
                  <a:srgbClr val="FF0066"/>
                </a:solidFill>
                <a:latin typeface="楷体_GB2312" pitchFamily="49" charset="-122"/>
                <a:ea typeface="楷体_GB2312" pitchFamily="49" charset="-122"/>
              </a:rPr>
              <a:t>CLOSED-SAT</a:t>
            </a:r>
            <a:r>
              <a:rPr lang="zh-CN" altLang="en-US" b="1">
                <a:latin typeface="楷体_GB2312" pitchFamily="49" charset="-122"/>
                <a:ea typeface="楷体_GB2312" pitchFamily="49" charset="-122"/>
              </a:rPr>
              <a:t>。</a:t>
            </a:r>
            <a:endParaRPr lang="zh-CN" altLang="en-US" b="1">
              <a:latin typeface="楷体_GB2312" pitchFamily="49" charset="-122"/>
              <a:ea typeface="楷体_GB2312" pitchFamily="49" charset="-122"/>
            </a:endParaRPr>
          </a:p>
          <a:p>
            <a:pPr eaLnBrk="1" hangingPunct="1">
              <a:buFont typeface="Wingdings" panose="05000000000000000000" pitchFamily="2" charset="2"/>
              <a:buChar char="u"/>
            </a:pPr>
            <a:endParaRPr lang="zh-CN" altLang="en-US" b="1">
              <a:latin typeface="楷体_GB2312" pitchFamily="49" charset="-122"/>
              <a:ea typeface="楷体_GB2312" pitchFamily="49" charset="-122"/>
            </a:endParaRPr>
          </a:p>
          <a:p>
            <a:pPr eaLnBrk="1" hangingPunct="1">
              <a:buFont typeface="Wingdings" panose="05000000000000000000" pitchFamily="2" charset="2"/>
              <a:buChar char="u"/>
            </a:pPr>
            <a:r>
              <a:rPr lang="zh-CN" altLang="en-US" b="1">
                <a:latin typeface="楷体_GB2312" pitchFamily="49" charset="-122"/>
                <a:ea typeface="楷体_GB2312" pitchFamily="49" charset="-122"/>
              </a:rPr>
              <a:t>问题被关闭后，不能轻易重新打开，除非的确是问题没有解决。对于没有解决的问题则需要重新打开并传递给相应的支持人员继续解决。</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endParaRPr lang="en-US" altLang="zh-CN" sz="2000" b="1">
              <a:solidFill>
                <a:srgbClr val="3333FF"/>
              </a:solidFill>
              <a:latin typeface="Arial" panose="020B0604020202020204" pitchFamily="34" charset="0"/>
              <a:ea typeface="华文新魏" panose="02010800040101010101" pitchFamily="2" charset="-122"/>
            </a:endParaRPr>
          </a:p>
        </p:txBody>
      </p:sp>
      <p:sp>
        <p:nvSpPr>
          <p:cNvPr id="18438" name="Rectangle 11"/>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19459"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19460" name="Rectangle 8"/>
          <p:cNvSpPr>
            <a:spLocks noChangeArrowheads="1"/>
          </p:cNvSpPr>
          <p:nvPr/>
        </p:nvSpPr>
        <p:spPr bwMode="auto">
          <a:xfrm>
            <a:off x="971550" y="1268413"/>
            <a:ext cx="7273925"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一级支持注意事项</a:t>
            </a:r>
            <a:r>
              <a:rPr lang="en-US" altLang="zh-CN" sz="2000" b="1">
                <a:solidFill>
                  <a:srgbClr val="3333FF"/>
                </a:solidFill>
                <a:latin typeface="Arial" panose="020B0604020202020204" pitchFamily="34" charset="0"/>
                <a:ea typeface="华文新魏" panose="02010800040101010101" pitchFamily="2" charset="-122"/>
              </a:rPr>
              <a:t>:</a:t>
            </a:r>
            <a:endParaRPr lang="en-US" altLang="zh-CN" sz="2000" b="1">
              <a:solidFill>
                <a:srgbClr val="3333FF"/>
              </a:solidFill>
              <a:latin typeface="Arial" panose="020B0604020202020204" pitchFamily="34" charset="0"/>
              <a:ea typeface="华文新魏" panose="02010800040101010101" pitchFamily="2" charset="-122"/>
            </a:endParaRPr>
          </a:p>
          <a:p>
            <a:pPr eaLnBrk="1" hangingPunct="1"/>
            <a:endParaRPr lang="en-US" altLang="zh-CN" b="1">
              <a:latin typeface="楷体_GB2312" pitchFamily="49" charset="-122"/>
              <a:ea typeface="楷体_GB2312" pitchFamily="49" charset="-122"/>
            </a:endParaRPr>
          </a:p>
          <a:p>
            <a:pPr eaLnBrk="1" hangingPunct="1"/>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、在</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中记录问题时，记录信息要准确并尽可能详细；特别是龙岗地区办公地点要详细到园区，如：华电科研楼、科研中心等。</a:t>
            </a:r>
            <a:endParaRPr lang="zh-CN" altLang="en-US" b="1">
              <a:latin typeface="楷体_GB2312" pitchFamily="49" charset="-122"/>
              <a:ea typeface="楷体_GB2312" pitchFamily="49" charset="-122"/>
            </a:endParaRPr>
          </a:p>
          <a:p>
            <a:pPr eaLnBrk="1" hangingPunct="1"/>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、提交</a:t>
            </a:r>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a:t>
            </a:r>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级重大问题后，为确保问题得到及时解决，要求热线人员必须打电话联系相应技术支持，若电话联系不上，直接联系其主管协调处理。</a:t>
            </a:r>
            <a:endParaRPr lang="zh-CN" altLang="en-US" b="1">
              <a:latin typeface="楷体_GB2312" pitchFamily="49" charset="-122"/>
              <a:ea typeface="楷体_GB2312" pitchFamily="49" charset="-122"/>
            </a:endParaRPr>
          </a:p>
          <a:p>
            <a:pPr eaLnBrk="1" hangingPunct="1"/>
            <a:r>
              <a:rPr lang="en-US" altLang="zh-CN" b="1">
                <a:latin typeface="楷体_GB2312" pitchFamily="49" charset="-122"/>
                <a:ea typeface="楷体_GB2312" pitchFamily="49" charset="-122"/>
              </a:rPr>
              <a:t>3</a:t>
            </a:r>
            <a:r>
              <a:rPr lang="zh-CN" altLang="en-US" b="1">
                <a:latin typeface="楷体_GB2312" pitchFamily="49" charset="-122"/>
                <a:ea typeface="楷体_GB2312" pitchFamily="49" charset="-122"/>
              </a:rPr>
              <a:t>、若发生影响范围广的紧急重大问题时，如：吃饭时间卡系统故障，热线在第一时间电话通知技术支持处理后，还应电话通知到相应主管关注。</a:t>
            </a:r>
            <a:endParaRPr lang="zh-CN" altLang="en-US" b="1">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sp>
        <p:nvSpPr>
          <p:cNvPr id="19461" name="Rectangle 10"/>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20483"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20484" name="Rectangle 8"/>
          <p:cNvSpPr>
            <a:spLocks noChangeArrowheads="1"/>
          </p:cNvSpPr>
          <p:nvPr/>
        </p:nvSpPr>
        <p:spPr bwMode="auto">
          <a:xfrm>
            <a:off x="900113" y="1168400"/>
            <a:ext cx="7273925"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3333FF"/>
                </a:solidFill>
                <a:latin typeface="Arial" panose="020B0604020202020204" pitchFamily="34" charset="0"/>
                <a:ea typeface="华文新魏" panose="02010800040101010101" pitchFamily="2" charset="-122"/>
              </a:rPr>
              <a:t>二级支持注意事项</a:t>
            </a:r>
            <a:r>
              <a:rPr lang="en-US" altLang="zh-CN" sz="1600" b="1">
                <a:solidFill>
                  <a:srgbClr val="3333FF"/>
                </a:solidFill>
                <a:latin typeface="Arial" panose="020B0604020202020204" pitchFamily="34" charset="0"/>
                <a:ea typeface="华文新魏" panose="02010800040101010101" pitchFamily="2" charset="-122"/>
              </a:rPr>
              <a:t>:</a:t>
            </a:r>
            <a:endParaRPr lang="en-US" altLang="zh-CN" sz="1600" b="1">
              <a:solidFill>
                <a:srgbClr val="3333FF"/>
              </a:solidFill>
              <a:latin typeface="Arial" panose="020B0604020202020204" pitchFamily="34" charset="0"/>
              <a:ea typeface="华文新魏" panose="02010800040101010101" pitchFamily="2" charset="-122"/>
            </a:endParaRPr>
          </a:p>
          <a:p>
            <a:pPr eaLnBrk="1" hangingPunct="1"/>
            <a:endParaRPr lang="en-US" altLang="zh-CN" sz="1600" b="1">
              <a:latin typeface="楷体_GB2312" pitchFamily="49" charset="-122"/>
              <a:ea typeface="楷体_GB2312" pitchFamily="49" charset="-122"/>
            </a:endParaRPr>
          </a:p>
          <a:p>
            <a:pPr eaLnBrk="1" hangingPunct="1"/>
            <a:r>
              <a:rPr lang="en-US" altLang="zh-CN" sz="1600" b="1">
                <a:latin typeface="楷体_GB2312" pitchFamily="49" charset="-122"/>
                <a:ea typeface="楷体_GB2312" pitchFamily="49" charset="-122"/>
              </a:rPr>
              <a:t>1</a:t>
            </a:r>
            <a:r>
              <a:rPr lang="zh-CN" altLang="en-US" sz="1600" b="1">
                <a:latin typeface="楷体_GB2312" pitchFamily="49" charset="-122"/>
                <a:ea typeface="楷体_GB2312" pitchFamily="49" charset="-122"/>
              </a:rPr>
              <a:t>、为确保热线问题的有效传递，二级支持公出、休假或工作重点转移时需做好工作交接并知会热线</a:t>
            </a:r>
            <a:r>
              <a:rPr lang="en-US" altLang="zh-CN" sz="1600" b="1">
                <a:latin typeface="楷体_GB2312" pitchFamily="49" charset="-122"/>
                <a:ea typeface="楷体_GB2312" pitchFamily="49" charset="-122"/>
              </a:rPr>
              <a:t>hotline</a:t>
            </a:r>
            <a:r>
              <a:rPr lang="zh-CN" altLang="en-US" sz="1600" b="1">
                <a:latin typeface="楷体_GB2312" pitchFamily="49" charset="-122"/>
                <a:ea typeface="楷体_GB2312" pitchFamily="49" charset="-122"/>
              </a:rPr>
              <a:t>群组；</a:t>
            </a:r>
            <a:endParaRPr lang="zh-CN" altLang="en-US" sz="1600" b="1">
              <a:latin typeface="楷体_GB2312" pitchFamily="49" charset="-122"/>
              <a:ea typeface="楷体_GB2312" pitchFamily="49" charset="-122"/>
            </a:endParaRPr>
          </a:p>
          <a:p>
            <a:pPr eaLnBrk="1" hangingPunct="1"/>
            <a:r>
              <a:rPr lang="en-US" altLang="zh-CN" sz="1600" b="1">
                <a:latin typeface="楷体_GB2312" pitchFamily="49" charset="-122"/>
                <a:ea typeface="楷体_GB2312" pitchFamily="49" charset="-122"/>
              </a:rPr>
              <a:t>2</a:t>
            </a:r>
            <a:r>
              <a:rPr lang="zh-CN" altLang="en-US" sz="1600" b="1">
                <a:latin typeface="楷体_GB2312" pitchFamily="49" charset="-122"/>
                <a:ea typeface="楷体_GB2312" pitchFamily="49" charset="-122"/>
              </a:rPr>
              <a:t>、二级支持接到热线问题后，要尽快响应、及时处理；</a:t>
            </a:r>
            <a:endParaRPr lang="zh-CN" altLang="en-US" sz="1600" b="1">
              <a:latin typeface="楷体_GB2312" pitchFamily="49" charset="-122"/>
              <a:ea typeface="楷体_GB2312" pitchFamily="49" charset="-122"/>
            </a:endParaRPr>
          </a:p>
          <a:p>
            <a:pPr eaLnBrk="1" hangingPunct="1"/>
            <a:r>
              <a:rPr lang="en-US" altLang="zh-CN" sz="1600" b="1">
                <a:latin typeface="楷体_GB2312" pitchFamily="49" charset="-122"/>
                <a:ea typeface="楷体_GB2312" pitchFamily="49" charset="-122"/>
              </a:rPr>
              <a:t>3</a:t>
            </a:r>
            <a:r>
              <a:rPr lang="zh-CN" altLang="en-US" sz="1600" b="1">
                <a:latin typeface="楷体_GB2312" pitchFamily="49" charset="-122"/>
                <a:ea typeface="楷体_GB2312" pitchFamily="49" charset="-122"/>
              </a:rPr>
              <a:t>、如果热线对问题级别、类别、原因的初步定位不准确时，二级支持可以做进一步修改，</a:t>
            </a:r>
            <a:r>
              <a:rPr lang="zh-CN" altLang="en-US" sz="1600" b="1">
                <a:solidFill>
                  <a:srgbClr val="6600CC"/>
                </a:solidFill>
                <a:latin typeface="楷体_GB2312" pitchFamily="49" charset="-122"/>
                <a:ea typeface="楷体_GB2312" pitchFamily="49" charset="-122"/>
              </a:rPr>
              <a:t>如果没有修改热线和技术支持共同承担责任</a:t>
            </a:r>
            <a:r>
              <a:rPr lang="zh-CN" altLang="en-US" sz="1600" b="1">
                <a:latin typeface="楷体_GB2312" pitchFamily="49" charset="-122"/>
                <a:ea typeface="楷体_GB2312" pitchFamily="49" charset="-122"/>
              </a:rPr>
              <a:t>；</a:t>
            </a:r>
            <a:r>
              <a:rPr lang="zh-CN" altLang="en-US" sz="1600" b="1">
                <a:solidFill>
                  <a:srgbClr val="6600CC"/>
                </a:solidFill>
                <a:latin typeface="楷体_GB2312" pitchFamily="49" charset="-122"/>
                <a:ea typeface="楷体_GB2312" pitchFamily="49" charset="-122"/>
              </a:rPr>
              <a:t>技术支持可以修改问题级别，例如一个二级问题，热线传递时定为三级了，可以将问题升级</a:t>
            </a:r>
            <a:r>
              <a:rPr lang="zh-CN" altLang="en-US" sz="1600" b="1">
                <a:latin typeface="楷体_GB2312" pitchFamily="49" charset="-122"/>
                <a:ea typeface="楷体_GB2312" pitchFamily="49" charset="-122"/>
              </a:rPr>
              <a:t>。</a:t>
            </a:r>
            <a:endParaRPr lang="zh-CN" altLang="en-US" sz="1600" b="1">
              <a:latin typeface="楷体_GB2312" pitchFamily="49" charset="-122"/>
              <a:ea typeface="楷体_GB2312" pitchFamily="49" charset="-122"/>
            </a:endParaRPr>
          </a:p>
          <a:p>
            <a:pPr eaLnBrk="1" hangingPunct="1"/>
            <a:r>
              <a:rPr lang="en-US" altLang="zh-CN" sz="1600" b="1">
                <a:latin typeface="楷体_GB2312" pitchFamily="49" charset="-122"/>
                <a:ea typeface="楷体_GB2312" pitchFamily="49" charset="-122"/>
              </a:rPr>
              <a:t>4</a:t>
            </a:r>
            <a:r>
              <a:rPr lang="zh-CN" altLang="en-US" sz="1600" b="1">
                <a:latin typeface="楷体_GB2312" pitchFamily="49" charset="-122"/>
                <a:ea typeface="楷体_GB2312" pitchFamily="49" charset="-122"/>
              </a:rPr>
              <a:t>、问题解决后，如果特殊无法登录到</a:t>
            </a:r>
            <a:r>
              <a:rPr lang="en-US" altLang="zh-CN" sz="1600" b="1">
                <a:latin typeface="楷体_GB2312" pitchFamily="49" charset="-122"/>
                <a:ea typeface="楷体_GB2312" pitchFamily="49" charset="-122"/>
              </a:rPr>
              <a:t>TSD</a:t>
            </a:r>
            <a:r>
              <a:rPr lang="zh-CN" altLang="en-US" sz="1600" b="1">
                <a:latin typeface="楷体_GB2312" pitchFamily="49" charset="-122"/>
                <a:ea typeface="楷体_GB2312" pitchFamily="49" charset="-122"/>
              </a:rPr>
              <a:t>及时关闭问题时，可以通过发邮件或打电话等方式通知热线或其它人员帮忙及时关闭问题（</a:t>
            </a:r>
            <a:r>
              <a:rPr lang="en-US" altLang="zh-CN" sz="1600" b="1">
                <a:solidFill>
                  <a:srgbClr val="6600CC"/>
                </a:solidFill>
                <a:latin typeface="楷体_GB2312" pitchFamily="49" charset="-122"/>
                <a:ea typeface="楷体_GB2312" pitchFamily="49" charset="-122"/>
              </a:rPr>
              <a:t>owner</a:t>
            </a:r>
            <a:r>
              <a:rPr lang="zh-CN" altLang="en-US" sz="1600" b="1">
                <a:solidFill>
                  <a:srgbClr val="6600CC"/>
                </a:solidFill>
                <a:latin typeface="楷体_GB2312" pitchFamily="49" charset="-122"/>
                <a:ea typeface="楷体_GB2312" pitchFamily="49" charset="-122"/>
              </a:rPr>
              <a:t>会修改了</a:t>
            </a:r>
            <a:endParaRPr lang="zh-CN" altLang="en-US" sz="1600" b="1">
              <a:solidFill>
                <a:srgbClr val="6600CC"/>
              </a:solidFill>
              <a:latin typeface="楷体_GB2312" pitchFamily="49" charset="-122"/>
              <a:ea typeface="楷体_GB2312" pitchFamily="49" charset="-122"/>
            </a:endParaRPr>
          </a:p>
          <a:p>
            <a:pPr eaLnBrk="1" hangingPunct="1"/>
            <a:r>
              <a:rPr lang="en-US" altLang="zh-CN" sz="1600" b="1">
                <a:latin typeface="楷体_GB2312" pitchFamily="49" charset="-122"/>
                <a:ea typeface="楷体_GB2312" pitchFamily="49" charset="-122"/>
              </a:rPr>
              <a:t>5</a:t>
            </a:r>
            <a:r>
              <a:rPr lang="zh-CN" altLang="en-US" sz="1600" b="1">
                <a:latin typeface="楷体_GB2312" pitchFamily="49" charset="-122"/>
                <a:ea typeface="楷体_GB2312" pitchFamily="49" charset="-122"/>
              </a:rPr>
              <a:t>、二</a:t>
            </a:r>
            <a:r>
              <a:rPr lang="en-US" altLang="zh-CN" sz="1600" b="1">
                <a:latin typeface="楷体_GB2312" pitchFamily="49" charset="-122"/>
                <a:ea typeface="楷体_GB2312" pitchFamily="49" charset="-122"/>
              </a:rPr>
              <a:t>/</a:t>
            </a:r>
            <a:r>
              <a:rPr lang="zh-CN" altLang="en-US" sz="1600" b="1">
                <a:latin typeface="楷体_GB2312" pitchFamily="49" charset="-122"/>
                <a:ea typeface="楷体_GB2312" pitchFamily="49" charset="-122"/>
              </a:rPr>
              <a:t>三级支持解决完问题要关闭问题时，</a:t>
            </a:r>
            <a:r>
              <a:rPr lang="zh-CN" altLang="en-US" sz="1600" b="1">
                <a:solidFill>
                  <a:srgbClr val="33CC33"/>
                </a:solidFill>
                <a:latin typeface="楷体_GB2312" pitchFamily="49" charset="-122"/>
                <a:ea typeface="楷体_GB2312" pitchFamily="49" charset="-122"/>
              </a:rPr>
              <a:t>一定要用</a:t>
            </a:r>
            <a:r>
              <a:rPr lang="en-US" altLang="zh-CN" sz="1600" b="1">
                <a:solidFill>
                  <a:srgbClr val="33CC33"/>
                </a:solidFill>
                <a:latin typeface="楷体_GB2312" pitchFamily="49" charset="-122"/>
                <a:ea typeface="楷体_GB2312" pitchFamily="49" charset="-122"/>
              </a:rPr>
              <a:t>FIXED</a:t>
            </a:r>
            <a:r>
              <a:rPr lang="zh-CN" altLang="en-US" sz="1600" b="1">
                <a:latin typeface="楷体_GB2312" pitchFamily="49" charset="-122"/>
                <a:ea typeface="楷体_GB2312" pitchFamily="49" charset="-122"/>
              </a:rPr>
              <a:t>，以便用户收到解决方案邮件并进行确认，</a:t>
            </a:r>
            <a:r>
              <a:rPr lang="zh-CN" altLang="en-US" sz="1600" b="1">
                <a:solidFill>
                  <a:srgbClr val="FF0066"/>
                </a:solidFill>
                <a:latin typeface="楷体_GB2312" pitchFamily="49" charset="-122"/>
                <a:ea typeface="楷体_GB2312" pitchFamily="49" charset="-122"/>
              </a:rPr>
              <a:t>不能在</a:t>
            </a:r>
            <a:r>
              <a:rPr lang="en-US" altLang="zh-CN" sz="1600" b="1">
                <a:solidFill>
                  <a:srgbClr val="FF0066"/>
                </a:solidFill>
                <a:latin typeface="楷体_GB2312" pitchFamily="49" charset="-122"/>
                <a:ea typeface="楷体_GB2312" pitchFamily="49" charset="-122"/>
              </a:rPr>
              <a:t>TSD</a:t>
            </a:r>
            <a:r>
              <a:rPr lang="zh-CN" altLang="en-US" sz="1600" b="1">
                <a:solidFill>
                  <a:srgbClr val="FF0066"/>
                </a:solidFill>
                <a:latin typeface="楷体_GB2312" pitchFamily="49" charset="-122"/>
                <a:ea typeface="楷体_GB2312" pitchFamily="49" charset="-122"/>
              </a:rPr>
              <a:t>中直接</a:t>
            </a:r>
            <a:r>
              <a:rPr lang="en-US" altLang="zh-CN" sz="1600" b="1">
                <a:solidFill>
                  <a:srgbClr val="FF0066"/>
                </a:solidFill>
                <a:latin typeface="楷体_GB2312" pitchFamily="49" charset="-122"/>
                <a:ea typeface="楷体_GB2312" pitchFamily="49" charset="-122"/>
              </a:rPr>
              <a:t>CLOSED-SAT,</a:t>
            </a:r>
            <a:r>
              <a:rPr lang="zh-CN" altLang="en-US" sz="1600" b="1">
                <a:solidFill>
                  <a:srgbClr val="6600CC"/>
                </a:solidFill>
                <a:latin typeface="楷体_GB2312" pitchFamily="49" charset="-122"/>
                <a:ea typeface="楷体_GB2312" pitchFamily="49" charset="-122"/>
              </a:rPr>
              <a:t>对传递问题时标记了请邮件或电话等方式联系用户，请按该方式联系用户，也要求</a:t>
            </a:r>
            <a:r>
              <a:rPr lang="en-US" altLang="zh-CN" sz="1600" b="1">
                <a:solidFill>
                  <a:srgbClr val="6600CC"/>
                </a:solidFill>
                <a:latin typeface="楷体_GB2312" pitchFamily="49" charset="-122"/>
                <a:ea typeface="楷体_GB2312" pitchFamily="49" charset="-122"/>
              </a:rPr>
              <a:t>fix</a:t>
            </a:r>
            <a:r>
              <a:rPr lang="zh-CN" altLang="en-US" sz="1600" b="1">
                <a:solidFill>
                  <a:srgbClr val="6600CC"/>
                </a:solidFill>
                <a:latin typeface="楷体_GB2312" pitchFamily="49" charset="-122"/>
                <a:ea typeface="楷体_GB2312" pitchFamily="49" charset="-122"/>
              </a:rPr>
              <a:t>问题（热线查看解决方案）。</a:t>
            </a:r>
            <a:endParaRPr lang="zh-CN" altLang="en-US" sz="1600" b="1">
              <a:solidFill>
                <a:srgbClr val="6600CC"/>
              </a:solidFill>
              <a:latin typeface="楷体_GB2312" pitchFamily="49" charset="-122"/>
              <a:ea typeface="楷体_GB2312" pitchFamily="49" charset="-122"/>
            </a:endParaRPr>
          </a:p>
          <a:p>
            <a:pPr eaLnBrk="1" hangingPunct="1">
              <a:buFont typeface="Wingdings" panose="05000000000000000000" pitchFamily="2" charset="2"/>
              <a:buNone/>
            </a:pPr>
            <a:r>
              <a:rPr lang="en-US" altLang="zh-CN" sz="1600" b="1">
                <a:latin typeface="楷体_GB2312" pitchFamily="49" charset="-122"/>
                <a:ea typeface="楷体_GB2312" pitchFamily="49" charset="-122"/>
              </a:rPr>
              <a:t>6</a:t>
            </a:r>
            <a:r>
              <a:rPr lang="zh-CN" altLang="en-US" sz="1600" b="1">
                <a:solidFill>
                  <a:srgbClr val="FF3399"/>
                </a:solidFill>
                <a:latin typeface="楷体_GB2312" pitchFamily="49" charset="-122"/>
                <a:ea typeface="楷体_GB2312" pitchFamily="49" charset="-122"/>
              </a:rPr>
              <a:t>、二级支持直接接到的用户问题和主动发现的系统问题，都应在</a:t>
            </a:r>
            <a:r>
              <a:rPr lang="en-US" altLang="zh-CN" sz="1600" b="1">
                <a:solidFill>
                  <a:srgbClr val="FF3399"/>
                </a:solidFill>
                <a:latin typeface="楷体_GB2312" pitchFamily="49" charset="-122"/>
                <a:ea typeface="楷体_GB2312" pitchFamily="49" charset="-122"/>
              </a:rPr>
              <a:t>TSD</a:t>
            </a:r>
            <a:r>
              <a:rPr lang="zh-CN" altLang="en-US" sz="1600" b="1">
                <a:solidFill>
                  <a:srgbClr val="FF3399"/>
                </a:solidFill>
                <a:latin typeface="楷体_GB2312" pitchFamily="49" charset="-122"/>
                <a:ea typeface="楷体_GB2312" pitchFamily="49" charset="-122"/>
              </a:rPr>
              <a:t>中进行登记。（无论是通过任何方式，发现的所有问题都需要在</a:t>
            </a:r>
            <a:r>
              <a:rPr lang="en-US" altLang="zh-CN" sz="1600" b="1">
                <a:solidFill>
                  <a:srgbClr val="FF3399"/>
                </a:solidFill>
                <a:latin typeface="楷体_GB2312" pitchFamily="49" charset="-122"/>
                <a:ea typeface="楷体_GB2312" pitchFamily="49" charset="-122"/>
              </a:rPr>
              <a:t>TSD</a:t>
            </a:r>
            <a:r>
              <a:rPr lang="zh-CN" altLang="en-US" sz="1600" b="1">
                <a:solidFill>
                  <a:srgbClr val="FF3399"/>
                </a:solidFill>
                <a:latin typeface="楷体_GB2312" pitchFamily="49" charset="-122"/>
                <a:ea typeface="楷体_GB2312" pitchFamily="49" charset="-122"/>
              </a:rPr>
              <a:t>进行登记。）</a:t>
            </a:r>
            <a:endParaRPr lang="zh-CN" altLang="en-US" sz="1600" b="1">
              <a:solidFill>
                <a:srgbClr val="FF3399"/>
              </a:solidFill>
              <a:latin typeface="楷体_GB2312" pitchFamily="49" charset="-122"/>
              <a:ea typeface="楷体_GB2312" pitchFamily="49" charset="-122"/>
            </a:endParaRPr>
          </a:p>
          <a:p>
            <a:pPr eaLnBrk="1" hangingPunct="1"/>
            <a:endParaRPr lang="zh-CN" altLang="en-US" b="1">
              <a:solidFill>
                <a:srgbClr val="006600"/>
              </a:solidFill>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sp>
        <p:nvSpPr>
          <p:cNvPr id="20485" name="Rectangle 10"/>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21507"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21508" name="Rectangle 4"/>
          <p:cNvSpPr>
            <a:spLocks noChangeArrowheads="1"/>
          </p:cNvSpPr>
          <p:nvPr/>
        </p:nvSpPr>
        <p:spPr bwMode="auto">
          <a:xfrm>
            <a:off x="900113" y="1427163"/>
            <a:ext cx="727392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3333FF"/>
                </a:solidFill>
                <a:latin typeface="Arial" panose="020B0604020202020204" pitchFamily="34" charset="0"/>
                <a:ea typeface="华文新魏" panose="02010800040101010101" pitchFamily="2" charset="-122"/>
              </a:rPr>
              <a:t>二级支持注意事项</a:t>
            </a:r>
            <a:r>
              <a:rPr lang="en-US" altLang="zh-CN" sz="1600" b="1">
                <a:solidFill>
                  <a:srgbClr val="3333FF"/>
                </a:solidFill>
                <a:latin typeface="Arial" panose="020B0604020202020204" pitchFamily="34" charset="0"/>
                <a:ea typeface="华文新魏" panose="02010800040101010101" pitchFamily="2" charset="-122"/>
              </a:rPr>
              <a:t>:</a:t>
            </a:r>
            <a:endParaRPr lang="en-US" altLang="zh-CN" sz="1600" b="1">
              <a:solidFill>
                <a:srgbClr val="3333FF"/>
              </a:solidFill>
              <a:latin typeface="Arial" panose="020B0604020202020204" pitchFamily="34" charset="0"/>
              <a:ea typeface="华文新魏" panose="02010800040101010101" pitchFamily="2" charset="-122"/>
            </a:endParaRPr>
          </a:p>
          <a:p>
            <a:pPr eaLnBrk="1" hangingPunct="1">
              <a:buFontTx/>
              <a:buChar char="•"/>
            </a:pPr>
            <a:r>
              <a:rPr lang="zh-CN" altLang="en-US" sz="1600" b="1">
                <a:latin typeface="楷体_GB2312" pitchFamily="49" charset="-122"/>
                <a:ea typeface="楷体_GB2312" pitchFamily="49" charset="-122"/>
              </a:rPr>
              <a:t>解决方案填写的要求：注意需提供问题的解决方案（方法），不能简单地填写</a:t>
            </a:r>
            <a:r>
              <a:rPr lang="zh-CN" altLang="en-US" sz="1600" b="1">
                <a:latin typeface="Arial" panose="020B0604020202020204" pitchFamily="34" charset="0"/>
                <a:ea typeface="楷体_GB2312" pitchFamily="49" charset="-122"/>
              </a:rPr>
              <a:t>“</a:t>
            </a:r>
            <a:r>
              <a:rPr lang="zh-CN" altLang="en-US" sz="1600" b="1">
                <a:latin typeface="楷体_GB2312" pitchFamily="49" charset="-122"/>
                <a:ea typeface="楷体_GB2312" pitchFamily="49" charset="-122"/>
              </a:rPr>
              <a:t>已处理</a:t>
            </a:r>
            <a:r>
              <a:rPr lang="zh-CN" altLang="en-US" sz="1600" b="1">
                <a:latin typeface="Arial" panose="020B0604020202020204" pitchFamily="34" charset="0"/>
                <a:ea typeface="楷体_GB2312" pitchFamily="49" charset="-122"/>
              </a:rPr>
              <a:t>”</a:t>
            </a:r>
            <a:r>
              <a:rPr lang="zh-CN" altLang="en-US" sz="1600" b="1">
                <a:latin typeface="楷体_GB2312" pitchFamily="49" charset="-122"/>
                <a:ea typeface="楷体_GB2312" pitchFamily="49" charset="-122"/>
              </a:rPr>
              <a:t>、</a:t>
            </a:r>
            <a:r>
              <a:rPr lang="zh-CN" altLang="en-US" sz="1600" b="1">
                <a:latin typeface="Arial" panose="020B0604020202020204" pitchFamily="34" charset="0"/>
                <a:ea typeface="楷体_GB2312" pitchFamily="49" charset="-122"/>
              </a:rPr>
              <a:t>“</a:t>
            </a:r>
            <a:r>
              <a:rPr lang="zh-CN" altLang="en-US" sz="1600" b="1">
                <a:latin typeface="楷体_GB2312" pitchFamily="49" charset="-122"/>
                <a:ea typeface="楷体_GB2312" pitchFamily="49" charset="-122"/>
              </a:rPr>
              <a:t>已</a:t>
            </a:r>
            <a:r>
              <a:rPr lang="en-US" altLang="zh-CN" sz="1600" b="1">
                <a:latin typeface="楷体_GB2312" pitchFamily="49" charset="-122"/>
                <a:ea typeface="楷体_GB2312" pitchFamily="49" charset="-122"/>
              </a:rPr>
              <a:t>OK</a:t>
            </a:r>
            <a:r>
              <a:rPr lang="en-US" altLang="zh-CN" sz="1600" b="1">
                <a:latin typeface="Arial" panose="020B0604020202020204" pitchFamily="34" charset="0"/>
                <a:ea typeface="楷体_GB2312" pitchFamily="49" charset="-122"/>
              </a:rPr>
              <a:t>”</a:t>
            </a:r>
            <a:r>
              <a:rPr lang="zh-CN" altLang="en-US" sz="1600" b="1">
                <a:latin typeface="楷体_GB2312" pitchFamily="49" charset="-122"/>
                <a:ea typeface="楷体_GB2312" pitchFamily="49" charset="-122"/>
              </a:rPr>
              <a:t>，不能写联系供应商解答等非对问题的解决办法（要求热线进行检查的）</a:t>
            </a:r>
            <a:endParaRPr lang="zh-CN" altLang="en-US" sz="1600" b="1">
              <a:latin typeface="楷体_GB2312" pitchFamily="49" charset="-122"/>
              <a:ea typeface="楷体_GB2312" pitchFamily="49" charset="-122"/>
            </a:endParaRPr>
          </a:p>
          <a:p>
            <a:pPr eaLnBrk="1" hangingPunct="1">
              <a:buFontTx/>
              <a:buChar char="•"/>
            </a:pPr>
            <a:r>
              <a:rPr lang="zh-CN" altLang="en-US" sz="1600" b="1">
                <a:latin typeface="楷体_GB2312" pitchFamily="49" charset="-122"/>
                <a:ea typeface="楷体_GB2312" pitchFamily="49" charset="-122"/>
              </a:rPr>
              <a:t>　对于问题较多时要及时请领导调派人员协助（如某地区上某策略或搬家，故障较多时），并知会热线，如果没有请他人协助，且没有及时处理的话，要承担相应责任</a:t>
            </a:r>
            <a:endParaRPr lang="zh-CN" altLang="en-US" sz="1600" b="1">
              <a:latin typeface="楷体_GB2312" pitchFamily="49" charset="-122"/>
              <a:ea typeface="楷体_GB2312" pitchFamily="49" charset="-122"/>
            </a:endParaRPr>
          </a:p>
          <a:p>
            <a:pPr eaLnBrk="1" hangingPunct="1">
              <a:buFontTx/>
              <a:buChar char="•"/>
            </a:pPr>
            <a:r>
              <a:rPr lang="zh-CN" altLang="en-US" sz="1600" b="1">
                <a:latin typeface="楷体_GB2312" pitchFamily="49" charset="-122"/>
                <a:ea typeface="楷体_GB2312" pitchFamily="49" charset="-122"/>
              </a:rPr>
              <a:t>　对于被传递的自己不能处理的，</a:t>
            </a:r>
            <a:r>
              <a:rPr lang="en-US" altLang="zh-CN" sz="1600" b="1">
                <a:latin typeface="楷体_GB2312" pitchFamily="49" charset="-122"/>
                <a:ea typeface="楷体_GB2312" pitchFamily="49" charset="-122"/>
              </a:rPr>
              <a:t>3</a:t>
            </a:r>
            <a:r>
              <a:rPr lang="zh-CN" altLang="en-US" sz="1600" b="1">
                <a:latin typeface="楷体_GB2312" pitchFamily="49" charset="-122"/>
                <a:ea typeface="楷体_GB2312" pitchFamily="49" charset="-122"/>
              </a:rPr>
              <a:t>、</a:t>
            </a:r>
            <a:r>
              <a:rPr lang="en-US" altLang="zh-CN" sz="1600" b="1">
                <a:latin typeface="楷体_GB2312" pitchFamily="49" charset="-122"/>
                <a:ea typeface="楷体_GB2312" pitchFamily="49" charset="-122"/>
              </a:rPr>
              <a:t>4</a:t>
            </a:r>
            <a:r>
              <a:rPr lang="zh-CN" altLang="en-US" sz="1600" b="1">
                <a:latin typeface="楷体_GB2312" pitchFamily="49" charset="-122"/>
                <a:ea typeface="楷体_GB2312" pitchFamily="49" charset="-122"/>
              </a:rPr>
              <a:t>级及问题请于</a:t>
            </a:r>
            <a:r>
              <a:rPr lang="en-US" altLang="zh-CN" sz="1600" b="1">
                <a:latin typeface="楷体_GB2312" pitchFamily="49" charset="-122"/>
                <a:ea typeface="楷体_GB2312" pitchFamily="49" charset="-122"/>
              </a:rPr>
              <a:t>2</a:t>
            </a:r>
            <a:r>
              <a:rPr lang="zh-CN" altLang="en-US" sz="1600" b="1">
                <a:latin typeface="楷体_GB2312" pitchFamily="49" charset="-122"/>
                <a:ea typeface="楷体_GB2312" pitchFamily="49" charset="-122"/>
              </a:rPr>
              <a:t>小时内及时传递给相关责任人或热线，</a:t>
            </a:r>
            <a:r>
              <a:rPr lang="en-US" altLang="zh-CN" sz="1600" b="1">
                <a:latin typeface="楷体_GB2312" pitchFamily="49" charset="-122"/>
                <a:ea typeface="楷体_GB2312" pitchFamily="49" charset="-122"/>
              </a:rPr>
              <a:t>1</a:t>
            </a:r>
            <a:r>
              <a:rPr lang="zh-CN" altLang="en-US" sz="1600" b="1">
                <a:latin typeface="楷体_GB2312" pitchFamily="49" charset="-122"/>
                <a:ea typeface="楷体_GB2312" pitchFamily="49" charset="-122"/>
              </a:rPr>
              <a:t>、</a:t>
            </a:r>
            <a:r>
              <a:rPr lang="en-US" altLang="zh-CN" sz="1600" b="1">
                <a:latin typeface="楷体_GB2312" pitchFamily="49" charset="-122"/>
                <a:ea typeface="楷体_GB2312" pitchFamily="49" charset="-122"/>
              </a:rPr>
              <a:t>2</a:t>
            </a:r>
            <a:r>
              <a:rPr lang="zh-CN" altLang="en-US" sz="1600" b="1">
                <a:latin typeface="楷体_GB2312" pitchFamily="49" charset="-122"/>
                <a:ea typeface="楷体_GB2312" pitchFamily="49" charset="-122"/>
              </a:rPr>
              <a:t>级问题应该立即传递，否则问题打破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也要承担相应责任</a:t>
            </a:r>
            <a:endParaRPr lang="zh-CN" altLang="en-US" sz="1600" b="1">
              <a:latin typeface="楷体_GB2312" pitchFamily="49" charset="-122"/>
              <a:ea typeface="楷体_GB2312" pitchFamily="49" charset="-122"/>
            </a:endParaRPr>
          </a:p>
          <a:p>
            <a:pPr eaLnBrk="1" hangingPunct="1">
              <a:buFontTx/>
              <a:buChar char="•"/>
            </a:pPr>
            <a:r>
              <a:rPr lang="zh-CN" altLang="en-US" sz="1600" b="1">
                <a:latin typeface="楷体_GB2312" pitchFamily="49" charset="-122"/>
                <a:ea typeface="楷体_GB2312" pitchFamily="49" charset="-122"/>
              </a:rPr>
              <a:t>　没有解决的问题不能关闭，不能因为联系不上用户，或问题要信息就将问题</a:t>
            </a:r>
            <a:r>
              <a:rPr lang="en-US" altLang="zh-CN" sz="1600" b="1">
                <a:latin typeface="楷体_GB2312" pitchFamily="49" charset="-122"/>
                <a:ea typeface="楷体_GB2312" pitchFamily="49" charset="-122"/>
              </a:rPr>
              <a:t>FIXED</a:t>
            </a:r>
            <a:r>
              <a:rPr lang="zh-CN" altLang="en-US" sz="1600" b="1">
                <a:latin typeface="楷体_GB2312" pitchFamily="49" charset="-122"/>
                <a:ea typeface="楷体_GB2312" pitchFamily="49" charset="-122"/>
              </a:rPr>
              <a:t>或关闭，这个需要给用户发邮件进行联系来获取相关信息，</a:t>
            </a:r>
            <a:endParaRPr lang="zh-CN" altLang="en-US" sz="1600" b="1">
              <a:latin typeface="楷体_GB2312" pitchFamily="49" charset="-122"/>
              <a:ea typeface="楷体_GB2312" pitchFamily="49" charset="-122"/>
            </a:endParaRPr>
          </a:p>
          <a:p>
            <a:pPr eaLnBrk="1" hangingPunct="1">
              <a:buFontTx/>
              <a:buChar char="•"/>
            </a:pPr>
            <a:r>
              <a:rPr lang="zh-CN" altLang="en-US" sz="1600" b="1">
                <a:latin typeface="楷体_GB2312" pitchFamily="49" charset="-122"/>
                <a:ea typeface="楷体_GB2312" pitchFamily="49" charset="-122"/>
              </a:rPr>
              <a:t>　每个月会出打破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的数据，只有以下几个问题不算个人原因打破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的。</a:t>
            </a:r>
            <a:endParaRPr lang="zh-CN" altLang="en-US" sz="1600" b="1">
              <a:latin typeface="楷体_GB2312" pitchFamily="49" charset="-122"/>
              <a:ea typeface="楷体_GB2312" pitchFamily="49" charset="-122"/>
            </a:endParaRPr>
          </a:p>
          <a:p>
            <a:pPr eaLnBrk="1" hangingPunct="1"/>
            <a:r>
              <a:rPr lang="zh-CN" altLang="en-US" sz="1600" b="1">
                <a:latin typeface="楷体_GB2312" pitchFamily="49" charset="-122"/>
                <a:ea typeface="楷体_GB2312" pitchFamily="49" charset="-122"/>
              </a:rPr>
              <a:t>　详细见下页</a:t>
            </a:r>
            <a:endParaRPr lang="zh-CN" altLang="en-US" sz="1600" b="1">
              <a:latin typeface="楷体_GB2312" pitchFamily="49" charset="-122"/>
              <a:ea typeface="楷体_GB2312" pitchFamily="49" charset="-122"/>
            </a:endParaRPr>
          </a:p>
          <a:p>
            <a:pPr eaLnBrk="1" hangingPunct="1">
              <a:buFontTx/>
              <a:buChar char="•"/>
            </a:pPr>
            <a:endParaRPr lang="zh-CN" altLang="en-US" sz="1600" b="1">
              <a:latin typeface="楷体_GB2312" pitchFamily="49" charset="-122"/>
              <a:ea typeface="楷体_GB2312" pitchFamily="49" charset="-122"/>
            </a:endParaRPr>
          </a:p>
          <a:p>
            <a:pPr eaLnBrk="1" hangingPunct="1">
              <a:buFontTx/>
              <a:buChar char="•"/>
            </a:pPr>
            <a:endParaRPr lang="zh-CN" altLang="en-US" sz="1600" b="1">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sp>
        <p:nvSpPr>
          <p:cNvPr id="21509" name="Rectangle 5"/>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22531"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22532" name="Rectangle 4"/>
          <p:cNvSpPr>
            <a:spLocks noChangeArrowheads="1"/>
          </p:cNvSpPr>
          <p:nvPr/>
        </p:nvSpPr>
        <p:spPr bwMode="auto">
          <a:xfrm>
            <a:off x="900113" y="1036638"/>
            <a:ext cx="7273925" cy="595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3333FF"/>
                </a:solidFill>
                <a:latin typeface="Arial" panose="020B0604020202020204" pitchFamily="34" charset="0"/>
                <a:ea typeface="华文新魏" panose="02010800040101010101" pitchFamily="2" charset="-122"/>
              </a:rPr>
              <a:t>二级支持注意事项</a:t>
            </a:r>
            <a:r>
              <a:rPr lang="en-US" altLang="zh-CN" sz="1600" b="1">
                <a:solidFill>
                  <a:srgbClr val="3333FF"/>
                </a:solidFill>
                <a:latin typeface="Arial" panose="020B0604020202020204" pitchFamily="34" charset="0"/>
                <a:ea typeface="华文新魏" panose="02010800040101010101" pitchFamily="2" charset="-122"/>
              </a:rPr>
              <a:t>:</a:t>
            </a:r>
            <a:endParaRPr lang="en-US" altLang="zh-CN" sz="1600" b="1">
              <a:solidFill>
                <a:srgbClr val="3333FF"/>
              </a:solidFill>
              <a:latin typeface="Arial" panose="020B0604020202020204" pitchFamily="34" charset="0"/>
              <a:ea typeface="华文新魏" panose="02010800040101010101" pitchFamily="2" charset="-122"/>
            </a:endParaRPr>
          </a:p>
          <a:p>
            <a:pPr eaLnBrk="1" hangingPunct="1">
              <a:buFontTx/>
              <a:buChar char="•"/>
            </a:pPr>
            <a:r>
              <a:rPr lang="zh-CN" altLang="en-US" sz="1600" b="1">
                <a:latin typeface="楷体_GB2312" pitchFamily="49" charset="-122"/>
                <a:ea typeface="楷体_GB2312" pitchFamily="49" charset="-122"/>
              </a:rPr>
              <a:t>一些界定的原则：</a:t>
            </a:r>
            <a:endParaRPr lang="zh-CN" altLang="en-US" sz="1600" b="1">
              <a:latin typeface="楷体_GB2312" pitchFamily="49" charset="-122"/>
              <a:ea typeface="楷体_GB2312" pitchFamily="49" charset="-122"/>
            </a:endParaRPr>
          </a:p>
          <a:p>
            <a:pPr eaLnBrk="1" hangingPunct="1">
              <a:buFontTx/>
              <a:buChar char="•"/>
            </a:pPr>
            <a:endParaRPr lang="zh-CN" altLang="en-US" sz="1600" b="1">
              <a:latin typeface="楷体_GB2312" pitchFamily="49" charset="-122"/>
              <a:ea typeface="楷体_GB2312" pitchFamily="49" charset="-122"/>
            </a:endParaRPr>
          </a:p>
          <a:p>
            <a:pPr eaLnBrk="1" hangingPunct="1">
              <a:buFontTx/>
              <a:buChar char="•"/>
            </a:pPr>
            <a:r>
              <a:rPr lang="zh-CN" altLang="en-US" sz="1600" b="1">
                <a:latin typeface="楷体_GB2312" pitchFamily="49" charset="-122"/>
                <a:ea typeface="楷体_GB2312" pitchFamily="49" charset="-122"/>
              </a:rPr>
              <a:t>下面这些不记入个人打破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的统计数据中：</a:t>
            </a:r>
            <a:endParaRPr lang="zh-CN" altLang="en-US" sz="1600" b="1">
              <a:latin typeface="楷体_GB2312" pitchFamily="49" charset="-122"/>
              <a:ea typeface="楷体_GB2312" pitchFamily="49" charset="-122"/>
            </a:endParaRPr>
          </a:p>
          <a:p>
            <a:pPr eaLnBrk="1" hangingPunct="1">
              <a:buFontTx/>
              <a:buChar char="•"/>
            </a:pPr>
            <a:r>
              <a:rPr lang="en-US" altLang="zh-CN" sz="1600" b="1">
                <a:latin typeface="楷体_GB2312" pitchFamily="49" charset="-122"/>
                <a:ea typeface="楷体_GB2312" pitchFamily="49" charset="-122"/>
              </a:rPr>
              <a:t>1</a:t>
            </a:r>
            <a:r>
              <a:rPr lang="zh-CN" altLang="en-US" sz="1600" b="1">
                <a:latin typeface="楷体_GB2312" pitchFamily="49" charset="-122"/>
                <a:ea typeface="楷体_GB2312" pitchFamily="49" charset="-122"/>
              </a:rPr>
              <a:t>、对于</a:t>
            </a:r>
            <a:r>
              <a:rPr lang="en-US" altLang="zh-CN" sz="1600" b="1">
                <a:latin typeface="楷体_GB2312" pitchFamily="49" charset="-122"/>
                <a:ea typeface="楷体_GB2312" pitchFamily="49" charset="-122"/>
              </a:rPr>
              <a:t>3-4</a:t>
            </a:r>
            <a:r>
              <a:rPr lang="zh-CN" altLang="en-US" sz="1600" b="1">
                <a:latin typeface="楷体_GB2312" pitchFamily="49" charset="-122"/>
                <a:ea typeface="楷体_GB2312" pitchFamily="49" charset="-122"/>
              </a:rPr>
              <a:t>级问题，如果在打破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问题前四个小时热线还没有把问题传递给您，记为热线原因 标记黄色</a:t>
            </a:r>
            <a:endParaRPr lang="zh-CN" altLang="en-US" sz="1600" b="1">
              <a:latin typeface="楷体_GB2312" pitchFamily="49" charset="-122"/>
              <a:ea typeface="楷体_GB2312" pitchFamily="49" charset="-122"/>
            </a:endParaRPr>
          </a:p>
          <a:p>
            <a:pPr eaLnBrk="1" hangingPunct="1">
              <a:buFontTx/>
              <a:buChar char="•"/>
            </a:pPr>
            <a:r>
              <a:rPr lang="en-US" altLang="zh-CN" sz="1600" b="1">
                <a:latin typeface="楷体_GB2312" pitchFamily="49" charset="-122"/>
                <a:ea typeface="楷体_GB2312" pitchFamily="49" charset="-122"/>
              </a:rPr>
              <a:t>2</a:t>
            </a:r>
            <a:r>
              <a:rPr lang="zh-CN" altLang="en-US" sz="1600" b="1">
                <a:latin typeface="楷体_GB2312" pitchFamily="49" charset="-122"/>
                <a:ea typeface="楷体_GB2312" pitchFamily="49" charset="-122"/>
              </a:rPr>
              <a:t>、对于要打破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前二小时或打破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后用户拒绝问题，算用户原因打破</a:t>
            </a:r>
            <a:r>
              <a:rPr lang="en-US" altLang="zh-CN" sz="1600" b="1">
                <a:latin typeface="楷体_GB2312" pitchFamily="49" charset="-122"/>
                <a:ea typeface="楷体_GB2312" pitchFamily="49" charset="-122"/>
              </a:rPr>
              <a:t>SLA                </a:t>
            </a:r>
            <a:r>
              <a:rPr lang="zh-CN" altLang="en-US" sz="1600" b="1">
                <a:latin typeface="楷体_GB2312" pitchFamily="49" charset="-122"/>
                <a:ea typeface="楷体_GB2312" pitchFamily="49" charset="-122"/>
              </a:rPr>
              <a:t>标记为绿色</a:t>
            </a:r>
            <a:endParaRPr lang="zh-CN" altLang="en-US" sz="1600" b="1">
              <a:latin typeface="楷体_GB2312" pitchFamily="49" charset="-122"/>
              <a:ea typeface="楷体_GB2312" pitchFamily="49" charset="-122"/>
            </a:endParaRPr>
          </a:p>
          <a:p>
            <a:pPr eaLnBrk="1" hangingPunct="1">
              <a:buFontTx/>
              <a:buChar char="•"/>
            </a:pPr>
            <a:r>
              <a:rPr lang="en-US" altLang="zh-CN" sz="1600" b="1">
                <a:latin typeface="楷体_GB2312" pitchFamily="49" charset="-122"/>
                <a:ea typeface="楷体_GB2312" pitchFamily="49" charset="-122"/>
              </a:rPr>
              <a:t>3</a:t>
            </a:r>
            <a:r>
              <a:rPr lang="zh-CN" altLang="en-US" sz="1600" b="1">
                <a:latin typeface="楷体_GB2312" pitchFamily="49" charset="-122"/>
                <a:ea typeface="楷体_GB2312" pitchFamily="49" charset="-122"/>
              </a:rPr>
              <a:t>、对于热线传递给其他技术支持，该技术支持需要传递给您处理，打破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前四小时没有传递给您算其他技术支持原因导致打破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，做灰色标记</a:t>
            </a:r>
            <a:endParaRPr lang="zh-CN" altLang="en-US" sz="1600" b="1">
              <a:latin typeface="楷体_GB2312" pitchFamily="49" charset="-122"/>
              <a:ea typeface="楷体_GB2312" pitchFamily="49" charset="-122"/>
            </a:endParaRPr>
          </a:p>
          <a:p>
            <a:pPr eaLnBrk="1" hangingPunct="1">
              <a:buFontTx/>
              <a:buChar char="•"/>
            </a:pPr>
            <a:r>
              <a:rPr lang="zh-CN" altLang="en-US" sz="1600" b="1">
                <a:latin typeface="楷体_GB2312" pitchFamily="49" charset="-122"/>
                <a:ea typeface="楷体_GB2312" pitchFamily="49" charset="-122"/>
              </a:rPr>
              <a:t>   因供应商原因打破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的也记入其他技术支持原因　做灰色标记</a:t>
            </a:r>
            <a:endParaRPr lang="zh-CN" altLang="en-US" sz="1600" b="1">
              <a:latin typeface="楷体_GB2312" pitchFamily="49" charset="-122"/>
              <a:ea typeface="楷体_GB2312" pitchFamily="49" charset="-122"/>
            </a:endParaRPr>
          </a:p>
          <a:p>
            <a:pPr eaLnBrk="1" hangingPunct="1">
              <a:buFontTx/>
              <a:buChar char="•"/>
            </a:pPr>
            <a:r>
              <a:rPr lang="en-US" altLang="zh-CN" sz="1600" b="1">
                <a:latin typeface="楷体_GB2312" pitchFamily="49" charset="-122"/>
                <a:ea typeface="楷体_GB2312" pitchFamily="49" charset="-122"/>
              </a:rPr>
              <a:t>4</a:t>
            </a:r>
            <a:r>
              <a:rPr lang="zh-CN" altLang="en-US" sz="1600" b="1">
                <a:latin typeface="楷体_GB2312" pitchFamily="49" charset="-122"/>
                <a:ea typeface="楷体_GB2312" pitchFamily="49" charset="-122"/>
              </a:rPr>
              <a:t>、对于</a:t>
            </a:r>
            <a:r>
              <a:rPr lang="en-US" altLang="zh-CN" sz="1600" b="1">
                <a:latin typeface="楷体_GB2312" pitchFamily="49" charset="-122"/>
                <a:ea typeface="楷体_GB2312" pitchFamily="49" charset="-122"/>
              </a:rPr>
              <a:t>TSD</a:t>
            </a:r>
            <a:r>
              <a:rPr lang="zh-CN" altLang="en-US" sz="1600" b="1">
                <a:latin typeface="楷体_GB2312" pitchFamily="49" charset="-122"/>
                <a:ea typeface="楷体_GB2312" pitchFamily="49" charset="-122"/>
              </a:rPr>
              <a:t>系统故障原因导致打破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算</a:t>
            </a:r>
            <a:r>
              <a:rPr lang="en-US" altLang="zh-CN" sz="1600" b="1">
                <a:latin typeface="楷体_GB2312" pitchFamily="49" charset="-122"/>
                <a:ea typeface="楷体_GB2312" pitchFamily="49" charset="-122"/>
              </a:rPr>
              <a:t>TSD</a:t>
            </a:r>
            <a:r>
              <a:rPr lang="zh-CN" altLang="en-US" sz="1600" b="1">
                <a:latin typeface="楷体_GB2312" pitchFamily="49" charset="-122"/>
                <a:ea typeface="楷体_GB2312" pitchFamily="49" charset="-122"/>
              </a:rPr>
              <a:t>原因，标记为 蓝色</a:t>
            </a:r>
            <a:endParaRPr lang="zh-CN" altLang="en-US" sz="1600" b="1">
              <a:latin typeface="楷体_GB2312" pitchFamily="49" charset="-122"/>
              <a:ea typeface="楷体_GB2312" pitchFamily="49" charset="-122"/>
            </a:endParaRPr>
          </a:p>
          <a:p>
            <a:pPr eaLnBrk="1" hangingPunct="1">
              <a:buFontTx/>
              <a:buChar char="•"/>
            </a:pPr>
            <a:r>
              <a:rPr lang="en-US" altLang="zh-CN" sz="1600" b="1">
                <a:latin typeface="楷体_GB2312" pitchFamily="49" charset="-122"/>
                <a:ea typeface="楷体_GB2312" pitchFamily="49" charset="-122"/>
              </a:rPr>
              <a:t>5</a:t>
            </a:r>
            <a:r>
              <a:rPr lang="zh-CN" altLang="en-US" sz="1600" b="1">
                <a:latin typeface="楷体_GB2312" pitchFamily="49" charset="-122"/>
                <a:ea typeface="楷体_GB2312" pitchFamily="49" charset="-122"/>
              </a:rPr>
              <a:t>、对于不记入</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类的问题标记为紫色 如</a:t>
            </a:r>
            <a:r>
              <a:rPr lang="en-US" altLang="zh-CN" sz="1600" b="1">
                <a:latin typeface="楷体_GB2312" pitchFamily="49" charset="-122"/>
                <a:ea typeface="楷体_GB2312" pitchFamily="49" charset="-122"/>
              </a:rPr>
              <a:t>facility</a:t>
            </a:r>
            <a:r>
              <a:rPr lang="zh-CN" altLang="en-US" sz="1600" b="1">
                <a:latin typeface="楷体_GB2312" pitchFamily="49" charset="-122"/>
                <a:ea typeface="楷体_GB2312" pitchFamily="49" charset="-122"/>
              </a:rPr>
              <a:t>，目前只有这一类问题</a:t>
            </a:r>
            <a:endParaRPr lang="zh-CN" altLang="en-US" sz="1600" b="1">
              <a:latin typeface="楷体_GB2312" pitchFamily="49" charset="-122"/>
              <a:ea typeface="楷体_GB2312" pitchFamily="49" charset="-122"/>
            </a:endParaRPr>
          </a:p>
          <a:p>
            <a:pPr eaLnBrk="1" hangingPunct="1">
              <a:buFontTx/>
              <a:buChar char="•"/>
            </a:pPr>
            <a:r>
              <a:rPr lang="en-US" altLang="zh-CN" sz="1600" b="1">
                <a:latin typeface="楷体_GB2312" pitchFamily="49" charset="-122"/>
                <a:ea typeface="楷体_GB2312" pitchFamily="49" charset="-122"/>
              </a:rPr>
              <a:t>6</a:t>
            </a:r>
            <a:r>
              <a:rPr lang="zh-CN" altLang="en-US" sz="1600" b="1">
                <a:latin typeface="楷体_GB2312" pitchFamily="49" charset="-122"/>
                <a:ea typeface="楷体_GB2312" pitchFamily="49" charset="-122"/>
              </a:rPr>
              <a:t>、对于技术支持发了休假或出差知会邮件给热线但热线还是传递了问题，记为热线原因</a:t>
            </a:r>
            <a:endParaRPr lang="zh-CN" altLang="en-US" sz="1600" b="1">
              <a:latin typeface="楷体_GB2312" pitchFamily="49" charset="-122"/>
              <a:ea typeface="楷体_GB2312" pitchFamily="49" charset="-122"/>
            </a:endParaRPr>
          </a:p>
          <a:p>
            <a:pPr eaLnBrk="1" hangingPunct="1"/>
            <a:endParaRPr lang="zh-CN" altLang="en-US" sz="1600" b="1">
              <a:latin typeface="楷体_GB2312" pitchFamily="49" charset="-122"/>
              <a:ea typeface="楷体_GB2312" pitchFamily="49" charset="-122"/>
            </a:endParaRPr>
          </a:p>
          <a:p>
            <a:pPr eaLnBrk="1" hangingPunct="1">
              <a:buFontTx/>
              <a:buChar char="•"/>
            </a:pPr>
            <a:r>
              <a:rPr lang="zh-CN" altLang="en-US" sz="1600" b="1">
                <a:latin typeface="楷体_GB2312" pitchFamily="49" charset="-122"/>
                <a:ea typeface="楷体_GB2312" pitchFamily="49" charset="-122"/>
              </a:rPr>
              <a:t>记入</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数据中的：忘记处理了，处理后忘记</a:t>
            </a:r>
            <a:r>
              <a:rPr lang="en-US" altLang="zh-CN" sz="1600" b="1">
                <a:latin typeface="楷体_GB2312" pitchFamily="49" charset="-122"/>
                <a:ea typeface="楷体_GB2312" pitchFamily="49" charset="-122"/>
              </a:rPr>
              <a:t>fix</a:t>
            </a:r>
            <a:r>
              <a:rPr lang="zh-CN" altLang="en-US" sz="1600" b="1">
                <a:latin typeface="楷体_GB2312" pitchFamily="49" charset="-122"/>
                <a:ea typeface="楷体_GB2312" pitchFamily="49" charset="-122"/>
              </a:rPr>
              <a:t>问题，自己客观不能关闭但没有及时通知他人代关闭问题，自己负责维护的系统出现故障，因复制原因不能及时关闭等原因</a:t>
            </a:r>
            <a:r>
              <a:rPr lang="en-US" altLang="zh-CN" sz="1600" b="1">
                <a:latin typeface="楷体_GB2312" pitchFamily="49" charset="-122"/>
                <a:ea typeface="楷体_GB2312" pitchFamily="49" charset="-122"/>
              </a:rPr>
              <a:t>!</a:t>
            </a:r>
            <a:endParaRPr lang="en-US" altLang="zh-CN" sz="1600" b="1">
              <a:latin typeface="楷体_GB2312" pitchFamily="49" charset="-122"/>
              <a:ea typeface="楷体_GB2312" pitchFamily="49" charset="-122"/>
            </a:endParaRPr>
          </a:p>
          <a:p>
            <a:pPr eaLnBrk="1" hangingPunct="1"/>
            <a:r>
              <a:rPr lang="zh-CN" altLang="en-US" sz="1600" b="1">
                <a:latin typeface="楷体_GB2312" pitchFamily="49" charset="-122"/>
                <a:ea typeface="楷体_GB2312" pitchFamily="49" charset="-122"/>
              </a:rPr>
              <a:t>每个月初会发给打破</a:t>
            </a:r>
            <a:r>
              <a:rPr lang="en-US" altLang="zh-CN" sz="1600" b="1">
                <a:latin typeface="楷体_GB2312" pitchFamily="49" charset="-122"/>
                <a:ea typeface="楷体_GB2312" pitchFamily="49" charset="-122"/>
              </a:rPr>
              <a:t>SLA</a:t>
            </a:r>
            <a:r>
              <a:rPr lang="zh-CN" altLang="en-US" sz="1600" b="1">
                <a:latin typeface="楷体_GB2312" pitchFamily="49" charset="-122"/>
                <a:ea typeface="楷体_GB2312" pitchFamily="49" charset="-122"/>
              </a:rPr>
              <a:t>的责任人进行确认，并根据情况界定</a:t>
            </a:r>
            <a:endParaRPr lang="zh-CN" altLang="en-US" sz="1600" b="1">
              <a:latin typeface="楷体_GB2312" pitchFamily="49" charset="-122"/>
              <a:ea typeface="楷体_GB2312" pitchFamily="49" charset="-122"/>
            </a:endParaRPr>
          </a:p>
          <a:p>
            <a:pPr eaLnBrk="1" hangingPunct="1"/>
            <a:endParaRPr lang="zh-CN" altLang="en-US" sz="1600" b="1">
              <a:latin typeface="楷体_GB2312" pitchFamily="49" charset="-122"/>
              <a:ea typeface="楷体_GB2312" pitchFamily="49" charset="-122"/>
            </a:endParaRPr>
          </a:p>
          <a:p>
            <a:pPr eaLnBrk="1" hangingPunct="1">
              <a:buFontTx/>
              <a:buChar char="•"/>
            </a:pPr>
            <a:endParaRPr lang="zh-CN" altLang="en-US" sz="1600" b="1">
              <a:latin typeface="楷体_GB2312" pitchFamily="49" charset="-122"/>
              <a:ea typeface="楷体_GB2312" pitchFamily="49" charset="-122"/>
            </a:endParaRPr>
          </a:p>
          <a:p>
            <a:pPr eaLnBrk="1" hangingPunct="1">
              <a:buFontTx/>
              <a:buChar char="•"/>
            </a:pPr>
            <a:endParaRPr lang="zh-CN" altLang="en-US" sz="1600" b="1">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sp>
        <p:nvSpPr>
          <p:cNvPr id="22533" name="Rectangle 5"/>
          <p:cNvSpPr>
            <a:spLocks noChangeArrowheads="1"/>
          </p:cNvSpPr>
          <p:nvPr/>
        </p:nvSpPr>
        <p:spPr bwMode="auto">
          <a:xfrm>
            <a:off x="900113"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TSD</a:t>
            </a:r>
            <a:r>
              <a:rPr lang="zh-CN" altLang="en-US" sz="2000" b="1">
                <a:solidFill>
                  <a:schemeClr val="hlink"/>
                </a:solidFill>
                <a:latin typeface="隶书" panose="02010509060101010101" pitchFamily="49" charset="-122"/>
                <a:ea typeface="隶书" panose="02010509060101010101" pitchFamily="49" charset="-122"/>
              </a:rPr>
              <a:t>规范</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23555" name="Rectangle 3"/>
          <p:cNvSpPr>
            <a:spLocks noGrp="1" noRot="1" noChangeArrowheads="1"/>
          </p:cNvSpPr>
          <p:nvPr>
            <p:ph type="body" idx="1"/>
          </p:nvPr>
        </p:nvSpPr>
        <p:spPr>
          <a:xfrm>
            <a:off x="1258888" y="1268413"/>
            <a:ext cx="6913562" cy="4270375"/>
          </a:xfrm>
        </p:spPr>
        <p:txBody>
          <a:bodyPr/>
          <a:lstStyle/>
          <a:p>
            <a:pPr eaLnBrk="1" hangingPunct="1">
              <a:buClr>
                <a:srgbClr val="0000CC"/>
              </a:buClr>
              <a:buFont typeface="Wingdings" panose="05000000000000000000" pitchFamily="2" charset="2"/>
              <a:buChar char="l"/>
            </a:pPr>
            <a:r>
              <a:rPr lang="zh-CN" altLang="en-US" sz="2800" b="1" smtClean="0"/>
              <a:t>事件管理流程概念介绍</a:t>
            </a:r>
            <a:endParaRPr lang="zh-CN" altLang="en-US" sz="2800" b="1" smtClean="0"/>
          </a:p>
          <a:p>
            <a:pPr eaLnBrk="1" hangingPunct="1">
              <a:buClr>
                <a:srgbClr val="0000CC"/>
              </a:buClr>
              <a:buFont typeface="Wingdings" panose="05000000000000000000" pitchFamily="2" charset="2"/>
              <a:buChar char="l"/>
            </a:pPr>
            <a:r>
              <a:rPr lang="zh-CN" altLang="en-US" sz="2800" b="1" smtClean="0"/>
              <a:t>华为公司事件管理流程</a:t>
            </a:r>
            <a:endParaRPr lang="zh-CN" altLang="en-US" sz="2800" b="1" smtClean="0"/>
          </a:p>
          <a:p>
            <a:pPr eaLnBrk="1" hangingPunct="1">
              <a:buClr>
                <a:srgbClr val="0000CC"/>
              </a:buClr>
              <a:buFont typeface="Wingdings" panose="05000000000000000000" pitchFamily="2" charset="2"/>
              <a:buChar char="l"/>
            </a:pPr>
            <a:r>
              <a:rPr lang="en-US" altLang="zh-CN" sz="2800" b="1" smtClean="0"/>
              <a:t>TSD</a:t>
            </a:r>
            <a:r>
              <a:rPr lang="zh-CN" altLang="en-US" sz="2800" b="1" smtClean="0"/>
              <a:t>规范</a:t>
            </a:r>
            <a:endParaRPr lang="zh-CN" altLang="en-US" sz="2800" b="1" smtClean="0"/>
          </a:p>
          <a:p>
            <a:pPr eaLnBrk="1" hangingPunct="1">
              <a:buClr>
                <a:srgbClr val="FF0066"/>
              </a:buClr>
              <a:buFont typeface="Wingdings" panose="05000000000000000000" pitchFamily="2" charset="2"/>
              <a:buChar char="Ø"/>
            </a:pPr>
            <a:r>
              <a:rPr lang="zh-CN" altLang="en-US" sz="2800" b="1" smtClean="0">
                <a:solidFill>
                  <a:srgbClr val="FF0066"/>
                </a:solidFill>
              </a:rPr>
              <a:t>事件的跟踪、升级</a:t>
            </a:r>
            <a:endParaRPr lang="zh-CN" altLang="en-US" sz="2800" b="1" smtClean="0">
              <a:solidFill>
                <a:srgbClr val="FF0066"/>
              </a:solidFill>
            </a:endParaRPr>
          </a:p>
          <a:p>
            <a:pPr eaLnBrk="1" hangingPunct="1">
              <a:buClr>
                <a:srgbClr val="0000CC"/>
              </a:buClr>
              <a:buFont typeface="Wingdings" panose="05000000000000000000" pitchFamily="2" charset="2"/>
              <a:buChar char="l"/>
            </a:pPr>
            <a:r>
              <a:rPr lang="zh-CN" altLang="en-US" sz="2800" b="1" smtClean="0"/>
              <a:t>故障报告管理制度及注意事项</a:t>
            </a:r>
            <a:endParaRPr lang="zh-CN" altLang="en-US" sz="2800" b="1" smtClean="0"/>
          </a:p>
          <a:p>
            <a:pPr eaLnBrk="1" hangingPunct="1">
              <a:buClr>
                <a:srgbClr val="0000CC"/>
              </a:buClr>
              <a:buFont typeface="Wingdings" panose="05000000000000000000" pitchFamily="2" charset="2"/>
              <a:buChar char="l"/>
            </a:pPr>
            <a:r>
              <a:rPr lang="zh-CN" altLang="en-US" sz="2800" b="1" smtClean="0"/>
              <a:t>故障公告管理规定</a:t>
            </a:r>
            <a:endParaRPr lang="zh-CN" altLang="en-US" sz="2800" b="1" smtClean="0"/>
          </a:p>
          <a:p>
            <a:pPr eaLnBrk="1" hangingPunct="1">
              <a:buClr>
                <a:srgbClr val="0000CC"/>
              </a:buClr>
              <a:buFont typeface="Wingdings" panose="05000000000000000000" pitchFamily="2" charset="2"/>
              <a:buChar char="l"/>
            </a:pPr>
            <a:r>
              <a:rPr lang="zh-CN" altLang="en-US" sz="2800" b="1" smtClean="0"/>
              <a:t>案例库建设</a:t>
            </a:r>
            <a:endParaRPr lang="zh-CN" altLang="en-US" sz="2800" b="1" smtClean="0"/>
          </a:p>
          <a:p>
            <a:pPr eaLnBrk="1" hangingPunct="1">
              <a:buClr>
                <a:srgbClr val="0000CC"/>
              </a:buClr>
              <a:buFont typeface="Wingdings" panose="05000000000000000000" pitchFamily="2" charset="2"/>
              <a:buChar char="l"/>
            </a:pPr>
            <a:r>
              <a:rPr lang="en-US" altLang="zh-CN" sz="2800" b="1" smtClean="0"/>
              <a:t>FAQ</a:t>
            </a:r>
            <a:endParaRPr lang="en-US" altLang="zh-CN" sz="2800" b="1" smtClean="0"/>
          </a:p>
        </p:txBody>
      </p:sp>
    </p:spTree>
  </p:cSld>
  <p:clrMapOvr>
    <a:masterClrMapping/>
  </p:clrMapOvr>
  <p:transition spd="slow">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24579"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24580" name="Rectangle 4"/>
          <p:cNvSpPr>
            <a:spLocks noChangeArrowheads="1"/>
          </p:cNvSpPr>
          <p:nvPr/>
        </p:nvSpPr>
        <p:spPr bwMode="auto">
          <a:xfrm>
            <a:off x="395288"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事件的跟踪和升级</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24581" name="Rectangle 7"/>
          <p:cNvSpPr>
            <a:spLocks noChangeArrowheads="1"/>
          </p:cNvSpPr>
          <p:nvPr/>
        </p:nvSpPr>
        <p:spPr bwMode="auto">
          <a:xfrm>
            <a:off x="1116013" y="873125"/>
            <a:ext cx="727392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3333FF"/>
                </a:solidFill>
                <a:latin typeface="Arial" panose="020B0604020202020204" pitchFamily="34" charset="0"/>
                <a:ea typeface="华文新魏" panose="02010800040101010101" pitchFamily="2" charset="-122"/>
              </a:rPr>
              <a:t>管理制度</a:t>
            </a:r>
            <a:r>
              <a:rPr lang="en-US" altLang="zh-CN" sz="1600" b="1">
                <a:solidFill>
                  <a:srgbClr val="3333FF"/>
                </a:solidFill>
                <a:latin typeface="Arial" panose="020B0604020202020204" pitchFamily="34" charset="0"/>
                <a:ea typeface="华文新魏" panose="02010800040101010101" pitchFamily="2" charset="-122"/>
              </a:rPr>
              <a:t>:</a:t>
            </a:r>
            <a:endParaRPr lang="en-US" altLang="zh-CN" sz="1600" b="1">
              <a:solidFill>
                <a:srgbClr val="3333FF"/>
              </a:solidFill>
              <a:latin typeface="Arial" panose="020B0604020202020204" pitchFamily="34" charset="0"/>
              <a:ea typeface="华文新魏" panose="02010800040101010101" pitchFamily="2" charset="-122"/>
            </a:endParaRPr>
          </a:p>
          <a:p>
            <a:pPr eaLnBrk="1" hangingPunct="1"/>
            <a:endParaRPr lang="en-US" altLang="zh-CN" sz="1600" b="1">
              <a:latin typeface="楷体_GB2312" pitchFamily="49" charset="-122"/>
              <a:ea typeface="楷体_GB2312" pitchFamily="49" charset="-122"/>
            </a:endParaRPr>
          </a:p>
          <a:p>
            <a:pPr lvl="2" eaLnBrk="1" hangingPunct="1"/>
            <a:r>
              <a:rPr lang="en-US" altLang="en-US" sz="1600" b="1">
                <a:latin typeface="楷体_GB2312" pitchFamily="49" charset="-122"/>
                <a:ea typeface="楷体_GB2312" pitchFamily="49" charset="-122"/>
              </a:rPr>
              <a:t>参阅《IT问题升级及管理制度》 </a:t>
            </a:r>
            <a:endParaRPr lang="en-US" altLang="zh-CN" sz="1600" b="1">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a:p>
            <a:pPr eaLnBrk="1" hangingPunct="1"/>
            <a:r>
              <a:rPr lang="zh-CN" altLang="en-US" sz="1600" b="1">
                <a:solidFill>
                  <a:srgbClr val="3333FF"/>
                </a:solidFill>
                <a:latin typeface="Arial" panose="020B0604020202020204" pitchFamily="34" charset="0"/>
                <a:ea typeface="华文新魏" panose="02010800040101010101" pitchFamily="2" charset="-122"/>
              </a:rPr>
              <a:t>操作指导：</a:t>
            </a:r>
            <a:endParaRPr lang="zh-CN" altLang="en-US" sz="1600" b="1">
              <a:solidFill>
                <a:srgbClr val="3333FF"/>
              </a:solidFill>
              <a:latin typeface="Arial" panose="020B0604020202020204" pitchFamily="34" charset="0"/>
              <a:ea typeface="华文新魏" panose="02010800040101010101" pitchFamily="2" charset="-122"/>
            </a:endParaRPr>
          </a:p>
          <a:p>
            <a:pPr eaLnBrk="1" hangingPunct="1"/>
            <a:endParaRPr lang="zh-CN" altLang="en-US" sz="1600" b="1">
              <a:latin typeface="楷体_GB2312" pitchFamily="49" charset="-122"/>
              <a:ea typeface="楷体_GB2312" pitchFamily="49" charset="-122"/>
            </a:endParaRPr>
          </a:p>
          <a:p>
            <a:pPr lvl="2" eaLnBrk="1" hangingPunct="1"/>
            <a:r>
              <a:rPr lang="zh-CN" altLang="en-US" sz="1600" b="1">
                <a:latin typeface="楷体_GB2312" pitchFamily="49" charset="-122"/>
                <a:ea typeface="楷体_GB2312" pitchFamily="49" charset="-122"/>
              </a:rPr>
              <a:t>参阅</a:t>
            </a:r>
            <a:r>
              <a:rPr lang="en-US" altLang="zh-CN" sz="1600" b="1">
                <a:latin typeface="楷体_GB2312" pitchFamily="49" charset="-122"/>
                <a:ea typeface="楷体_GB2312" pitchFamily="49" charset="-122"/>
              </a:rPr>
              <a:t>《</a:t>
            </a:r>
            <a:r>
              <a:rPr lang="en-US" altLang="en-US" sz="1600" b="1">
                <a:latin typeface="楷体_GB2312" pitchFamily="49" charset="-122"/>
                <a:ea typeface="楷体_GB2312" pitchFamily="49" charset="-122"/>
              </a:rPr>
              <a:t>华为IT问题升级、跟踪操作指导</a:t>
            </a:r>
            <a:r>
              <a:rPr lang="en-US" altLang="zh-CN" sz="1600" b="1">
                <a:latin typeface="楷体_GB2312" pitchFamily="49" charset="-122"/>
                <a:ea typeface="楷体_GB2312" pitchFamily="49" charset="-122"/>
              </a:rPr>
              <a:t>》</a:t>
            </a:r>
            <a:endParaRPr lang="en-US" altLang="zh-CN" sz="1600" b="1">
              <a:latin typeface="楷体_GB2312" pitchFamily="49" charset="-122"/>
              <a:ea typeface="楷体_GB2312" pitchFamily="49" charset="-122"/>
            </a:endParaRPr>
          </a:p>
          <a:p>
            <a:pPr lvl="2" eaLnBrk="1" hangingPunct="1"/>
            <a:endParaRPr lang="en-US" altLang="zh-CN" sz="1600" b="1">
              <a:latin typeface="楷体_GB2312" pitchFamily="49" charset="-122"/>
              <a:ea typeface="楷体_GB2312" pitchFamily="49" charset="-122"/>
            </a:endParaRPr>
          </a:p>
          <a:p>
            <a:pPr lvl="2" eaLnBrk="1" hangingPunct="1"/>
            <a:endParaRPr lang="en-US" altLang="zh-CN" sz="1600" b="1">
              <a:latin typeface="楷体_GB2312" pitchFamily="49" charset="-122"/>
              <a:ea typeface="楷体_GB2312" pitchFamily="49" charset="-122"/>
            </a:endParaRPr>
          </a:p>
          <a:p>
            <a:pPr lvl="2" eaLnBrk="1" hangingPunct="1"/>
            <a:endParaRPr lang="en-US" altLang="zh-CN" sz="1600" b="1">
              <a:latin typeface="楷体_GB2312" pitchFamily="49" charset="-122"/>
              <a:ea typeface="楷体_GB2312" pitchFamily="49" charset="-122"/>
            </a:endParaRPr>
          </a:p>
          <a:p>
            <a:pPr eaLnBrk="1" hangingPunct="1"/>
            <a:r>
              <a:rPr lang="zh-CN" altLang="en-US" sz="1600" b="1">
                <a:solidFill>
                  <a:srgbClr val="6600CC"/>
                </a:solidFill>
                <a:latin typeface="楷体_GB2312" pitchFamily="49" charset="-122"/>
                <a:ea typeface="楷体_GB2312" pitchFamily="49" charset="-122"/>
              </a:rPr>
              <a:t>注意事项：请技术支持及时知会热线故障进展情况，最好是以邮件方式发送</a:t>
            </a:r>
            <a:r>
              <a:rPr lang="en-US" altLang="zh-CN" sz="1600" b="1">
                <a:solidFill>
                  <a:srgbClr val="6600CC"/>
                </a:solidFill>
                <a:latin typeface="楷体_GB2312" pitchFamily="49" charset="-122"/>
                <a:ea typeface="楷体_GB2312" pitchFamily="49" charset="-122"/>
              </a:rPr>
              <a:t>hotline,</a:t>
            </a:r>
            <a:r>
              <a:rPr lang="zh-CN" altLang="en-US" sz="1600" b="1">
                <a:solidFill>
                  <a:srgbClr val="6600CC"/>
                </a:solidFill>
                <a:latin typeface="楷体_GB2312" pitchFamily="49" charset="-122"/>
                <a:ea typeface="楷体_GB2312" pitchFamily="49" charset="-122"/>
              </a:rPr>
              <a:t>如果不方便请以电话方式知会热线</a:t>
            </a:r>
            <a:r>
              <a:rPr lang="en-US" altLang="zh-CN" sz="1600" b="1">
                <a:solidFill>
                  <a:srgbClr val="6600CC"/>
                </a:solidFill>
                <a:latin typeface="楷体_GB2312" pitchFamily="49" charset="-122"/>
                <a:ea typeface="楷体_GB2312" pitchFamily="49" charset="-122"/>
              </a:rPr>
              <a:t>28560160</a:t>
            </a:r>
            <a:endParaRPr lang="en-US" altLang="zh-CN" sz="1600" b="1">
              <a:solidFill>
                <a:srgbClr val="6600CC"/>
              </a:solidFill>
              <a:latin typeface="楷体_GB2312" pitchFamily="49" charset="-122"/>
              <a:ea typeface="楷体_GB2312" pitchFamily="49" charset="-122"/>
            </a:endParaRPr>
          </a:p>
          <a:p>
            <a:pPr eaLnBrk="1" hangingPunct="1"/>
            <a:endParaRPr lang="en-US" altLang="zh-CN" sz="1600" b="1">
              <a:solidFill>
                <a:srgbClr val="6600CC"/>
              </a:solidFill>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4100"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4101" name="Rectangle 5"/>
          <p:cNvSpPr>
            <a:spLocks noChangeArrowheads="1"/>
          </p:cNvSpPr>
          <p:nvPr/>
        </p:nvSpPr>
        <p:spPr bwMode="auto">
          <a:xfrm>
            <a:off x="395288"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事件的跟踪和升级</a:t>
            </a:r>
            <a:r>
              <a:rPr lang="en-US" altLang="zh-CN" sz="2000" b="1">
                <a:solidFill>
                  <a:schemeClr val="hlink"/>
                </a:solidFill>
                <a:latin typeface="Arial" panose="020B0604020202020204" pitchFamily="34" charset="0"/>
                <a:ea typeface="隶书" panose="02010509060101010101" pitchFamily="49" charset="-122"/>
              </a:rPr>
              <a:t>—</a:t>
            </a:r>
            <a:r>
              <a:rPr lang="zh-CN" altLang="en-US" sz="2000" b="1">
                <a:solidFill>
                  <a:schemeClr val="hlink"/>
                </a:solidFill>
                <a:latin typeface="隶书" panose="02010509060101010101" pitchFamily="49" charset="-122"/>
                <a:ea typeface="隶书" panose="02010509060101010101" pitchFamily="49" charset="-122"/>
              </a:rPr>
              <a:t>操作指导</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graphicFrame>
        <p:nvGraphicFramePr>
          <p:cNvPr id="4098" name="Object 6"/>
          <p:cNvGraphicFramePr>
            <a:graphicFrameLocks noChangeAspect="1"/>
          </p:cNvGraphicFramePr>
          <p:nvPr>
            <p:ph sz="half" idx="2"/>
          </p:nvPr>
        </p:nvGraphicFramePr>
        <p:xfrm>
          <a:off x="0" y="908050"/>
          <a:ext cx="9144000" cy="5949950"/>
        </p:xfrm>
        <a:graphic>
          <a:graphicData uri="http://schemas.openxmlformats.org/presentationml/2006/ole">
            <mc:AlternateContent xmlns:mc="http://schemas.openxmlformats.org/markup-compatibility/2006">
              <mc:Choice xmlns:v="urn:schemas-microsoft-com:vml" Requires="v">
                <p:oleObj spid="_x0000_s4102" name="Bitmap Image" r:id="rId2" imgW="8734425" imgH="5314950" progId="Paint.Picture">
                  <p:embed/>
                </p:oleObj>
              </mc:Choice>
              <mc:Fallback>
                <p:oleObj name="Bitmap Image" r:id="rId2" imgW="8734425" imgH="5314950" progId="Paint.Picture">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8050"/>
                        <a:ext cx="9144000" cy="5949950"/>
                      </a:xfrm>
                      <a:prstGeom prst="rect">
                        <a:avLst/>
                      </a:prstGeom>
                      <a:noFill/>
                      <a:ln>
                        <a:noFill/>
                      </a:ln>
                      <a:effectLst/>
                      <a:extLst>
                        <a:ext uri="{909E8E84-426E-40DD-AFC4-6F175D3DCCD1}">
                          <a14:hiddenFill xmlns:a14="http://schemas.microsoft.com/office/drawing/2010/main">
                            <a:gradFill rotWithShape="1">
                              <a:gsLst>
                                <a:gs pos="0">
                                  <a:schemeClr val="accent1"/>
                                </a:gs>
                                <a:gs pos="100000">
                                  <a:schemeClr val="bg1"/>
                                </a:gs>
                              </a:gsLst>
                              <a:lin ang="5400000" scaled="1"/>
                            </a:gradFill>
                          </a14:hiddenFill>
                        </a:ext>
                        <a:ext uri="{91240B29-F687-4F45-9708-019B960494DF}">
                          <a14:hiddenLine xmlns:a14="http://schemas.microsoft.com/office/drawing/2010/main" w="9525">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pull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25603" name="Rectangle 3"/>
          <p:cNvSpPr>
            <a:spLocks noGrp="1" noRot="1" noChangeArrowheads="1"/>
          </p:cNvSpPr>
          <p:nvPr>
            <p:ph type="body" idx="1"/>
          </p:nvPr>
        </p:nvSpPr>
        <p:spPr>
          <a:xfrm>
            <a:off x="1258888" y="1268413"/>
            <a:ext cx="6913562" cy="4270375"/>
          </a:xfrm>
        </p:spPr>
        <p:txBody>
          <a:bodyPr/>
          <a:lstStyle/>
          <a:p>
            <a:pPr eaLnBrk="1" hangingPunct="1">
              <a:buClr>
                <a:srgbClr val="0000CC"/>
              </a:buClr>
              <a:buFont typeface="Wingdings" panose="05000000000000000000" pitchFamily="2" charset="2"/>
              <a:buChar char="l"/>
            </a:pPr>
            <a:r>
              <a:rPr lang="zh-CN" altLang="en-US" sz="2800" b="1" smtClean="0"/>
              <a:t>事件管理流程概念介绍</a:t>
            </a:r>
            <a:endParaRPr lang="zh-CN" altLang="en-US" sz="2800" b="1" smtClean="0"/>
          </a:p>
          <a:p>
            <a:pPr eaLnBrk="1" hangingPunct="1">
              <a:buClr>
                <a:srgbClr val="0000CC"/>
              </a:buClr>
              <a:buFont typeface="Wingdings" panose="05000000000000000000" pitchFamily="2" charset="2"/>
              <a:buChar char="l"/>
            </a:pPr>
            <a:r>
              <a:rPr lang="zh-CN" altLang="en-US" sz="2800" b="1" smtClean="0"/>
              <a:t>华为公司事件管理流程</a:t>
            </a:r>
            <a:endParaRPr lang="zh-CN" altLang="en-US" sz="2800" b="1" smtClean="0"/>
          </a:p>
          <a:p>
            <a:pPr eaLnBrk="1" hangingPunct="1">
              <a:buClr>
                <a:srgbClr val="0000CC"/>
              </a:buClr>
              <a:buFont typeface="Wingdings" panose="05000000000000000000" pitchFamily="2" charset="2"/>
              <a:buChar char="l"/>
            </a:pPr>
            <a:r>
              <a:rPr lang="en-US" altLang="zh-CN" sz="2800" b="1" smtClean="0"/>
              <a:t>TSD</a:t>
            </a:r>
            <a:r>
              <a:rPr lang="zh-CN" altLang="en-US" sz="2800" b="1" smtClean="0"/>
              <a:t>规范</a:t>
            </a:r>
            <a:endParaRPr lang="zh-CN" altLang="en-US" sz="2800" b="1" smtClean="0"/>
          </a:p>
          <a:p>
            <a:pPr eaLnBrk="1" hangingPunct="1">
              <a:buClr>
                <a:srgbClr val="0000CC"/>
              </a:buClr>
              <a:buFont typeface="Wingdings" panose="05000000000000000000" pitchFamily="2" charset="2"/>
              <a:buChar char="l"/>
            </a:pPr>
            <a:r>
              <a:rPr lang="zh-CN" altLang="en-US" sz="2800" b="1" smtClean="0"/>
              <a:t>事件的跟踪、升级</a:t>
            </a:r>
            <a:endParaRPr lang="zh-CN" altLang="en-US" sz="2800" b="1" smtClean="0"/>
          </a:p>
          <a:p>
            <a:pPr eaLnBrk="1" hangingPunct="1">
              <a:buClr>
                <a:srgbClr val="FF0066"/>
              </a:buClr>
              <a:buFont typeface="Wingdings" panose="05000000000000000000" pitchFamily="2" charset="2"/>
              <a:buChar char="Ø"/>
            </a:pPr>
            <a:r>
              <a:rPr lang="zh-CN" altLang="en-US" sz="2800" b="1" smtClean="0">
                <a:solidFill>
                  <a:srgbClr val="FF0066"/>
                </a:solidFill>
              </a:rPr>
              <a:t>故障报告管理制度及注意事项</a:t>
            </a:r>
            <a:endParaRPr lang="zh-CN" altLang="en-US" sz="2800" b="1" smtClean="0">
              <a:solidFill>
                <a:srgbClr val="FF0066"/>
              </a:solidFill>
            </a:endParaRPr>
          </a:p>
          <a:p>
            <a:pPr eaLnBrk="1" hangingPunct="1">
              <a:buClr>
                <a:srgbClr val="0000CC"/>
              </a:buClr>
              <a:buFont typeface="Wingdings" panose="05000000000000000000" pitchFamily="2" charset="2"/>
              <a:buChar char="l"/>
            </a:pPr>
            <a:r>
              <a:rPr lang="zh-CN" altLang="en-US" sz="2800" b="1" smtClean="0"/>
              <a:t>故障公告管理规定</a:t>
            </a:r>
            <a:endParaRPr lang="zh-CN" altLang="en-US" sz="2800" b="1" smtClean="0"/>
          </a:p>
          <a:p>
            <a:pPr eaLnBrk="1" hangingPunct="1">
              <a:buClr>
                <a:srgbClr val="0000CC"/>
              </a:buClr>
              <a:buFont typeface="Wingdings" panose="05000000000000000000" pitchFamily="2" charset="2"/>
              <a:buChar char="l"/>
            </a:pPr>
            <a:r>
              <a:rPr lang="zh-CN" altLang="en-US" sz="2800" b="1" smtClean="0"/>
              <a:t>案例库建设</a:t>
            </a:r>
            <a:endParaRPr lang="zh-CN" altLang="en-US" sz="2800" b="1" smtClean="0"/>
          </a:p>
          <a:p>
            <a:pPr eaLnBrk="1" hangingPunct="1">
              <a:buClr>
                <a:srgbClr val="0000CC"/>
              </a:buClr>
              <a:buFont typeface="Wingdings" panose="05000000000000000000" pitchFamily="2" charset="2"/>
              <a:buChar char="l"/>
            </a:pPr>
            <a:r>
              <a:rPr lang="en-US" altLang="zh-CN" sz="2800" b="1" smtClean="0"/>
              <a:t>FAQ</a:t>
            </a:r>
            <a:endParaRPr lang="en-US" altLang="zh-CN" sz="2800" b="1" smtClean="0"/>
          </a:p>
        </p:txBody>
      </p:sp>
    </p:spTree>
  </p:cSld>
  <p:clrMapOvr>
    <a:masterClrMapping/>
  </p:clrMapOvr>
  <p:transition spd="slow">
    <p:pull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26627"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26628" name="Rectangle 4"/>
          <p:cNvSpPr>
            <a:spLocks noChangeArrowheads="1"/>
          </p:cNvSpPr>
          <p:nvPr/>
        </p:nvSpPr>
        <p:spPr bwMode="auto">
          <a:xfrm>
            <a:off x="395288"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故障报告管理制度及注意事项</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26629" name="Rectangle 5"/>
          <p:cNvSpPr>
            <a:spLocks noChangeArrowheads="1"/>
          </p:cNvSpPr>
          <p:nvPr/>
        </p:nvSpPr>
        <p:spPr bwMode="auto">
          <a:xfrm>
            <a:off x="1116013" y="1484313"/>
            <a:ext cx="727392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3333FF"/>
                </a:solidFill>
                <a:latin typeface="Arial" panose="020B0604020202020204" pitchFamily="34" charset="0"/>
                <a:ea typeface="华文新魏" panose="02010800040101010101" pitchFamily="2" charset="-122"/>
              </a:rPr>
              <a:t>管理制度</a:t>
            </a:r>
            <a:r>
              <a:rPr lang="en-US" altLang="zh-CN" sz="1600" b="1">
                <a:solidFill>
                  <a:srgbClr val="3333FF"/>
                </a:solidFill>
                <a:latin typeface="Arial" panose="020B0604020202020204" pitchFamily="34" charset="0"/>
                <a:ea typeface="华文新魏" panose="02010800040101010101" pitchFamily="2" charset="-122"/>
              </a:rPr>
              <a:t>:</a:t>
            </a:r>
            <a:endParaRPr lang="en-US" altLang="zh-CN" sz="1600" b="1">
              <a:solidFill>
                <a:srgbClr val="3333FF"/>
              </a:solidFill>
              <a:latin typeface="Arial" panose="020B0604020202020204" pitchFamily="34" charset="0"/>
              <a:ea typeface="华文新魏" panose="02010800040101010101" pitchFamily="2" charset="-122"/>
            </a:endParaRPr>
          </a:p>
          <a:p>
            <a:pPr eaLnBrk="1" hangingPunct="1"/>
            <a:endParaRPr lang="en-US" altLang="zh-CN" sz="1600" b="1">
              <a:latin typeface="楷体_GB2312" pitchFamily="49" charset="-122"/>
              <a:ea typeface="楷体_GB2312" pitchFamily="49" charset="-122"/>
            </a:endParaRPr>
          </a:p>
          <a:p>
            <a:pPr lvl="2" eaLnBrk="1" hangingPunct="1"/>
            <a:r>
              <a:rPr lang="en-US" altLang="en-US" sz="1600" b="1">
                <a:latin typeface="楷体_GB2312" pitchFamily="49" charset="-122"/>
                <a:ea typeface="楷体_GB2312" pitchFamily="49" charset="-122"/>
              </a:rPr>
              <a:t>参阅《</a:t>
            </a:r>
            <a:r>
              <a:rPr lang="zh-CN" altLang="en-US" sz="1600" b="1">
                <a:latin typeface="楷体_GB2312" pitchFamily="49" charset="-122"/>
                <a:ea typeface="楷体_GB2312" pitchFamily="49" charset="-122"/>
              </a:rPr>
              <a:t>故障报告</a:t>
            </a:r>
            <a:r>
              <a:rPr lang="en-US" altLang="en-US" sz="1600" b="1">
                <a:latin typeface="楷体_GB2312" pitchFamily="49" charset="-122"/>
                <a:ea typeface="楷体_GB2312" pitchFamily="49" charset="-122"/>
              </a:rPr>
              <a:t>管理制度》 </a:t>
            </a:r>
            <a:endParaRPr lang="en-US" altLang="zh-CN" sz="1600" b="1">
              <a:latin typeface="楷体_GB2312" pitchFamily="49" charset="-122"/>
              <a:ea typeface="楷体_GB2312" pitchFamily="49" charset="-122"/>
            </a:endParaRPr>
          </a:p>
          <a:p>
            <a:pPr eaLnBrk="1" hangingPunct="1"/>
            <a:endParaRPr lang="en-US" altLang="zh-CN" sz="1600" b="1">
              <a:solidFill>
                <a:srgbClr val="3333FF"/>
              </a:solidFill>
              <a:latin typeface="Arial" panose="020B0604020202020204" pitchFamily="34" charset="0"/>
              <a:ea typeface="华文新魏" panose="02010800040101010101" pitchFamily="2" charset="-122"/>
            </a:endParaRPr>
          </a:p>
          <a:p>
            <a:pPr eaLnBrk="1" hangingPunct="1"/>
            <a:r>
              <a:rPr lang="zh-CN" altLang="en-US" sz="1600" b="1">
                <a:solidFill>
                  <a:srgbClr val="3333FF"/>
                </a:solidFill>
                <a:latin typeface="Arial" panose="020B0604020202020204" pitchFamily="34" charset="0"/>
                <a:ea typeface="华文新魏" panose="02010800040101010101" pitchFamily="2" charset="-122"/>
              </a:rPr>
              <a:t>模板：</a:t>
            </a:r>
            <a:endParaRPr lang="zh-CN" altLang="en-US" sz="1600" b="1">
              <a:solidFill>
                <a:srgbClr val="3333FF"/>
              </a:solidFill>
              <a:latin typeface="Arial" panose="020B0604020202020204" pitchFamily="34" charset="0"/>
              <a:ea typeface="华文新魏" panose="02010800040101010101" pitchFamily="2" charset="-122"/>
            </a:endParaRPr>
          </a:p>
          <a:p>
            <a:pPr eaLnBrk="1" hangingPunct="1"/>
            <a:endParaRPr lang="zh-CN" altLang="en-US" sz="1600" b="1">
              <a:latin typeface="楷体_GB2312" pitchFamily="49" charset="-122"/>
              <a:ea typeface="楷体_GB2312" pitchFamily="49" charset="-122"/>
            </a:endParaRPr>
          </a:p>
          <a:p>
            <a:pPr lvl="2" eaLnBrk="1" hangingPunct="1"/>
            <a:r>
              <a:rPr lang="zh-CN" altLang="en-US" sz="1600" b="1">
                <a:latin typeface="楷体_GB2312" pitchFamily="49" charset="-122"/>
                <a:ea typeface="楷体_GB2312" pitchFamily="49" charset="-122"/>
              </a:rPr>
              <a:t>参阅</a:t>
            </a:r>
            <a:r>
              <a:rPr lang="en-US" altLang="zh-CN" sz="1600" b="1">
                <a:latin typeface="楷体_GB2312" pitchFamily="49" charset="-122"/>
                <a:ea typeface="楷体_GB2312" pitchFamily="49" charset="-122"/>
              </a:rPr>
              <a:t>《</a:t>
            </a:r>
            <a:r>
              <a:rPr lang="zh-CN" altLang="en-US" sz="1600" b="1">
                <a:latin typeface="楷体_GB2312" pitchFamily="49" charset="-122"/>
                <a:ea typeface="楷体_GB2312" pitchFamily="49" charset="-122"/>
              </a:rPr>
              <a:t>故障报告模板</a:t>
            </a:r>
            <a:r>
              <a:rPr lang="en-US" altLang="zh-CN" sz="1600" b="1">
                <a:latin typeface="楷体_GB2312" pitchFamily="49" charset="-122"/>
                <a:ea typeface="楷体_GB2312" pitchFamily="49" charset="-122"/>
              </a:rPr>
              <a:t>》</a:t>
            </a:r>
            <a:endParaRPr lang="en-US" altLang="zh-CN" b="1">
              <a:solidFill>
                <a:srgbClr val="006600"/>
              </a:solidFill>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27651"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27652" name="Rectangle 4"/>
          <p:cNvSpPr>
            <a:spLocks noChangeArrowheads="1"/>
          </p:cNvSpPr>
          <p:nvPr/>
        </p:nvSpPr>
        <p:spPr bwMode="auto">
          <a:xfrm>
            <a:off x="395288" y="476250"/>
            <a:ext cx="424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故障报告管理制度及注意事项</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27653" name="Rectangle 5"/>
          <p:cNvSpPr>
            <a:spLocks noChangeArrowheads="1"/>
          </p:cNvSpPr>
          <p:nvPr/>
        </p:nvSpPr>
        <p:spPr bwMode="auto">
          <a:xfrm>
            <a:off x="755650" y="1052513"/>
            <a:ext cx="7273925"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Font typeface="Wingdings" panose="05000000000000000000" pitchFamily="2" charset="2"/>
              <a:buChar char="u"/>
            </a:pPr>
            <a:r>
              <a:rPr lang="zh-CN" altLang="zh-CN">
                <a:latin typeface="华文中宋" panose="02010600040101010101" pitchFamily="2" charset="-122"/>
                <a:ea typeface="华文中宋" panose="02010600040101010101" pitchFamily="2" charset="-122"/>
              </a:rPr>
              <a:t>从五月十日起，故障报告必须采用WORD模板；</a:t>
            </a:r>
            <a:endParaRPr lang="zh-CN" altLang="zh-CN">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endParaRPr lang="zh-CN" altLang="zh-CN">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r>
              <a:rPr lang="zh-CN" altLang="zh-CN">
                <a:latin typeface="华文中宋" panose="02010600040101010101" pitchFamily="2" charset="-122"/>
                <a:ea typeface="华文中宋" panose="02010600040101010101" pitchFamily="2" charset="-122"/>
              </a:rPr>
              <a:t>故障报告文档的命名规范为：日期(YYYYMMDD)+应用类别+系统故障报告,   如：20050314 ERP系统故障报告；</a:t>
            </a:r>
            <a:endParaRPr lang="zh-CN" altLang="zh-CN">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endParaRPr lang="zh-CN" altLang="zh-CN">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r>
              <a:rPr lang="zh-CN" altLang="zh-CN">
                <a:latin typeface="华文中宋" panose="02010600040101010101" pitchFamily="2" charset="-122"/>
                <a:ea typeface="华文中宋" panose="02010600040101010101" pitchFamily="2" charset="-122"/>
              </a:rPr>
              <a:t>必须在故障发生3个工作日内完成故障报告的拟制并提交审核。若发生不及时提交故障报告情况时，按每迟一天罚款200元的标准处罚。</a:t>
            </a: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r>
              <a:rPr lang="zh-CN" altLang="en-US">
                <a:latin typeface="华文中宋" panose="02010600040101010101" pitchFamily="2" charset="-122"/>
                <a:ea typeface="华文中宋" panose="02010600040101010101" pitchFamily="2" charset="-122"/>
              </a:rPr>
              <a:t> 所有的</a:t>
            </a:r>
            <a:r>
              <a:rPr lang="en-US" altLang="zh-CN">
                <a:latin typeface="华文中宋" panose="02010600040101010101" pitchFamily="2" charset="-122"/>
                <a:ea typeface="华文中宋" panose="02010600040101010101" pitchFamily="2" charset="-122"/>
              </a:rPr>
              <a:t>1</a:t>
            </a:r>
            <a:r>
              <a:rPr lang="zh-CN" altLang="en-US">
                <a:latin typeface="华文中宋" panose="02010600040101010101" pitchFamily="2" charset="-122"/>
                <a:ea typeface="华文中宋" panose="02010600040101010101" pitchFamily="2" charset="-122"/>
              </a:rPr>
              <a:t>级故障都要提交故障报告，</a:t>
            </a:r>
            <a:r>
              <a:rPr lang="en-US" altLang="zh-CN">
                <a:latin typeface="华文中宋" panose="02010600040101010101" pitchFamily="2" charset="-122"/>
                <a:ea typeface="华文中宋" panose="02010600040101010101" pitchFamily="2" charset="-122"/>
              </a:rPr>
              <a:t>2</a:t>
            </a:r>
            <a:r>
              <a:rPr lang="zh-CN" altLang="en-US">
                <a:latin typeface="华文中宋" panose="02010600040101010101" pitchFamily="2" charset="-122"/>
                <a:ea typeface="华文中宋" panose="02010600040101010101" pitchFamily="2" charset="-122"/>
              </a:rPr>
              <a:t>级故障超过</a:t>
            </a:r>
            <a:r>
              <a:rPr lang="en-US" altLang="zh-CN">
                <a:latin typeface="华文中宋" panose="02010600040101010101" pitchFamily="2" charset="-122"/>
                <a:ea typeface="华文中宋" panose="02010600040101010101" pitchFamily="2" charset="-122"/>
              </a:rPr>
              <a:t>30</a:t>
            </a:r>
            <a:r>
              <a:rPr lang="zh-CN" altLang="en-US">
                <a:latin typeface="华文中宋" panose="02010600040101010101" pitchFamily="2" charset="-122"/>
                <a:ea typeface="华文中宋" panose="02010600040101010101" pitchFamily="2" charset="-122"/>
              </a:rPr>
              <a:t>分钟的要提交故障报告。个别超过</a:t>
            </a:r>
            <a:r>
              <a:rPr lang="en-US" altLang="zh-CN">
                <a:latin typeface="华文中宋" panose="02010600040101010101" pitchFamily="2" charset="-122"/>
                <a:ea typeface="华文中宋" panose="02010600040101010101" pitchFamily="2" charset="-122"/>
              </a:rPr>
              <a:t>30</a:t>
            </a:r>
            <a:r>
              <a:rPr lang="zh-CN" altLang="en-US">
                <a:latin typeface="华文中宋" panose="02010600040101010101" pitchFamily="2" charset="-122"/>
                <a:ea typeface="华文中宋" panose="02010600040101010101" pitchFamily="2" charset="-122"/>
              </a:rPr>
              <a:t>分钟的</a:t>
            </a:r>
            <a:r>
              <a:rPr lang="en-US" altLang="zh-CN">
                <a:latin typeface="华文中宋" panose="02010600040101010101" pitchFamily="2" charset="-122"/>
                <a:ea typeface="华文中宋" panose="02010600040101010101" pitchFamily="2" charset="-122"/>
              </a:rPr>
              <a:t>2</a:t>
            </a:r>
            <a:r>
              <a:rPr lang="zh-CN" altLang="en-US">
                <a:latin typeface="华文中宋" panose="02010600040101010101" pitchFamily="2" charset="-122"/>
                <a:ea typeface="华文中宋" panose="02010600040101010101" pitchFamily="2" charset="-122"/>
              </a:rPr>
              <a:t>级故障，如技术支持觉得不需要提交故障报告的，需邮件跟主管确认，并知会热线，同时在</a:t>
            </a:r>
            <a:r>
              <a:rPr lang="en-US" altLang="zh-CN">
                <a:latin typeface="华文中宋" panose="02010600040101010101" pitchFamily="2" charset="-122"/>
                <a:ea typeface="华文中宋" panose="02010600040101010101" pitchFamily="2" charset="-122"/>
              </a:rPr>
              <a:t>TSD</a:t>
            </a:r>
            <a:r>
              <a:rPr lang="zh-CN" altLang="en-US">
                <a:latin typeface="华文中宋" panose="02010600040101010101" pitchFamily="2" charset="-122"/>
                <a:ea typeface="华文中宋" panose="02010600040101010101" pitchFamily="2" charset="-122"/>
              </a:rPr>
              <a:t>中补充详细原因和处理过程。个别</a:t>
            </a:r>
            <a:r>
              <a:rPr lang="en-US" altLang="zh-CN">
                <a:latin typeface="华文中宋" panose="02010600040101010101" pitchFamily="2" charset="-122"/>
                <a:ea typeface="华文中宋" panose="02010600040101010101" pitchFamily="2" charset="-122"/>
              </a:rPr>
              <a:t>30</a:t>
            </a:r>
            <a:r>
              <a:rPr lang="zh-CN" altLang="en-US">
                <a:latin typeface="华文中宋" panose="02010600040101010101" pitchFamily="2" charset="-122"/>
                <a:ea typeface="华文中宋" panose="02010600040101010101" pitchFamily="2" charset="-122"/>
              </a:rPr>
              <a:t>分钟内的</a:t>
            </a:r>
            <a:r>
              <a:rPr lang="en-US" altLang="zh-CN">
                <a:latin typeface="华文中宋" panose="02010600040101010101" pitchFamily="2" charset="-122"/>
                <a:ea typeface="华文中宋" panose="02010600040101010101" pitchFamily="2" charset="-122"/>
              </a:rPr>
              <a:t>2</a:t>
            </a:r>
            <a:r>
              <a:rPr lang="zh-CN" altLang="en-US">
                <a:latin typeface="华文中宋" panose="02010600040101010101" pitchFamily="2" charset="-122"/>
                <a:ea typeface="华文中宋" panose="02010600040101010101" pitchFamily="2" charset="-122"/>
              </a:rPr>
              <a:t>级故障，由主管决定是否提交故障报告。</a:t>
            </a: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Char char="u"/>
            </a:pPr>
            <a:r>
              <a:rPr lang="zh-CN" altLang="en-US">
                <a:latin typeface="华文中宋" panose="02010600040101010101" pitchFamily="2" charset="-122"/>
                <a:ea typeface="华文中宋" panose="02010600040101010101" pitchFamily="2" charset="-122"/>
              </a:rPr>
              <a:t> 热线对故障报告会进行后续处理，通常分四种情况：</a:t>
            </a: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None/>
            </a:pPr>
            <a:r>
              <a:rPr lang="zh-CN" altLang="en-US">
                <a:latin typeface="华文中宋" panose="02010600040101010101" pitchFamily="2" charset="-122"/>
                <a:ea typeface="华文中宋" panose="02010600040101010101" pitchFamily="2" charset="-122"/>
              </a:rPr>
              <a:t>	</a:t>
            </a:r>
            <a:r>
              <a:rPr lang="en-US" altLang="zh-CN">
                <a:latin typeface="华文中宋" panose="02010600040101010101" pitchFamily="2" charset="-122"/>
                <a:ea typeface="华文中宋" panose="02010600040101010101" pitchFamily="2" charset="-122"/>
              </a:rPr>
              <a:t>a</a:t>
            </a:r>
            <a:r>
              <a:rPr lang="zh-CN" altLang="en-US">
                <a:latin typeface="华文中宋" panose="02010600040101010101" pitchFamily="2" charset="-122"/>
                <a:ea typeface="华文中宋" panose="02010600040101010101" pitchFamily="2" charset="-122"/>
              </a:rPr>
              <a:t>、不需要处理；</a:t>
            </a: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None/>
            </a:pPr>
            <a:r>
              <a:rPr lang="zh-CN" altLang="en-US">
                <a:latin typeface="华文中宋" panose="02010600040101010101" pitchFamily="2" charset="-122"/>
                <a:ea typeface="华文中宋" panose="02010600040101010101" pitchFamily="2" charset="-122"/>
              </a:rPr>
              <a:t>	</a:t>
            </a:r>
            <a:r>
              <a:rPr lang="en-US" altLang="zh-CN">
                <a:latin typeface="华文中宋" panose="02010600040101010101" pitchFamily="2" charset="-122"/>
                <a:ea typeface="华文中宋" panose="02010600040101010101" pitchFamily="2" charset="-122"/>
              </a:rPr>
              <a:t>b</a:t>
            </a:r>
            <a:r>
              <a:rPr lang="zh-CN" altLang="en-US">
                <a:latin typeface="华文中宋" panose="02010600040101010101" pitchFamily="2" charset="-122"/>
                <a:ea typeface="华文中宋" panose="02010600040101010101" pitchFamily="2" charset="-122"/>
              </a:rPr>
              <a:t>、原因不明，提交</a:t>
            </a:r>
            <a:r>
              <a:rPr lang="en-US" altLang="zh-CN">
                <a:latin typeface="华文中宋" panose="02010600040101010101" pitchFamily="2" charset="-122"/>
                <a:ea typeface="华文中宋" panose="02010600040101010101" pitchFamily="2" charset="-122"/>
              </a:rPr>
              <a:t>RCA</a:t>
            </a:r>
            <a:r>
              <a:rPr lang="zh-CN" altLang="en-US">
                <a:latin typeface="华文中宋" panose="02010600040101010101" pitchFamily="2" charset="-122"/>
                <a:ea typeface="华文中宋" panose="02010600040101010101" pitchFamily="2" charset="-122"/>
              </a:rPr>
              <a:t>，由万付成跟踪；</a:t>
            </a: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None/>
            </a:pPr>
            <a:r>
              <a:rPr lang="zh-CN" altLang="en-US">
                <a:latin typeface="华文中宋" panose="02010600040101010101" pitchFamily="2" charset="-122"/>
                <a:ea typeface="华文中宋" panose="02010600040101010101" pitchFamily="2" charset="-122"/>
              </a:rPr>
              <a:t>	</a:t>
            </a:r>
            <a:r>
              <a:rPr lang="en-US" altLang="zh-CN">
                <a:latin typeface="华文中宋" panose="02010600040101010101" pitchFamily="2" charset="-122"/>
                <a:ea typeface="华文中宋" panose="02010600040101010101" pitchFamily="2" charset="-122"/>
              </a:rPr>
              <a:t>c</a:t>
            </a:r>
            <a:r>
              <a:rPr lang="zh-CN" altLang="en-US">
                <a:latin typeface="华文中宋" panose="02010600040101010101" pitchFamily="2" charset="-122"/>
                <a:ea typeface="华文中宋" panose="02010600040101010101" pitchFamily="2" charset="-122"/>
              </a:rPr>
              <a:t>、原因已明，转到可用性和容量管理流程中；</a:t>
            </a:r>
            <a:endParaRPr lang="zh-CN" altLang="en-US">
              <a:latin typeface="华文中宋" panose="02010600040101010101" pitchFamily="2" charset="-122"/>
              <a:ea typeface="华文中宋" panose="02010600040101010101" pitchFamily="2" charset="-122"/>
            </a:endParaRPr>
          </a:p>
          <a:p>
            <a:pPr eaLnBrk="1" hangingPunct="1">
              <a:buFont typeface="Wingdings" panose="05000000000000000000" pitchFamily="2" charset="2"/>
              <a:buNone/>
            </a:pPr>
            <a:r>
              <a:rPr lang="zh-CN" altLang="en-US">
                <a:latin typeface="华文中宋" panose="02010600040101010101" pitchFamily="2" charset="-122"/>
                <a:ea typeface="华文中宋" panose="02010600040101010101" pitchFamily="2" charset="-122"/>
              </a:rPr>
              <a:t>	</a:t>
            </a:r>
            <a:r>
              <a:rPr lang="en-US" altLang="zh-CN">
                <a:latin typeface="华文中宋" panose="02010600040101010101" pitchFamily="2" charset="-122"/>
                <a:ea typeface="华文中宋" panose="02010600040101010101" pitchFamily="2" charset="-122"/>
              </a:rPr>
              <a:t>d</a:t>
            </a:r>
            <a:r>
              <a:rPr lang="zh-CN" altLang="en-US">
                <a:latin typeface="华文中宋" panose="02010600040101010101" pitchFamily="2" charset="-122"/>
                <a:ea typeface="华文中宋" panose="02010600040101010101" pitchFamily="2" charset="-122"/>
              </a:rPr>
              <a:t>、属于线路供应商管理问题的转给林冬发。</a:t>
            </a:r>
            <a:endParaRPr lang="zh-CN" altLang="zh-CN">
              <a:latin typeface="华文中宋" panose="02010600040101010101" pitchFamily="2" charset="-122"/>
              <a:ea typeface="华文中宋" panose="02010600040101010101" pitchFamily="2" charset="-122"/>
            </a:endParaRPr>
          </a:p>
        </p:txBody>
      </p:sp>
    </p:spTree>
  </p:cSld>
  <p:clrMapOvr>
    <a:masterClrMapping/>
  </p:clrMapOvr>
  <p:transition spd="slow">
    <p:pull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28675" name="Rectangle 3"/>
          <p:cNvSpPr>
            <a:spLocks noGrp="1" noRot="1" noChangeArrowheads="1"/>
          </p:cNvSpPr>
          <p:nvPr>
            <p:ph type="body" idx="1"/>
          </p:nvPr>
        </p:nvSpPr>
        <p:spPr>
          <a:xfrm>
            <a:off x="1258888" y="1268413"/>
            <a:ext cx="6913562" cy="4270375"/>
          </a:xfrm>
        </p:spPr>
        <p:txBody>
          <a:bodyPr/>
          <a:lstStyle/>
          <a:p>
            <a:pPr eaLnBrk="1" hangingPunct="1">
              <a:buClr>
                <a:srgbClr val="0000CC"/>
              </a:buClr>
              <a:buFont typeface="Wingdings" panose="05000000000000000000" pitchFamily="2" charset="2"/>
              <a:buChar char="l"/>
            </a:pPr>
            <a:r>
              <a:rPr lang="zh-CN" altLang="en-US" sz="2800" b="1" smtClean="0"/>
              <a:t>事件管理流程概念介绍</a:t>
            </a:r>
            <a:endParaRPr lang="zh-CN" altLang="en-US" sz="2800" b="1" smtClean="0"/>
          </a:p>
          <a:p>
            <a:pPr eaLnBrk="1" hangingPunct="1">
              <a:buClr>
                <a:srgbClr val="0000CC"/>
              </a:buClr>
              <a:buFont typeface="Wingdings" panose="05000000000000000000" pitchFamily="2" charset="2"/>
              <a:buChar char="l"/>
            </a:pPr>
            <a:r>
              <a:rPr lang="zh-CN" altLang="en-US" sz="2800" b="1" smtClean="0"/>
              <a:t>华为公司事件管理流程</a:t>
            </a:r>
            <a:endParaRPr lang="zh-CN" altLang="en-US" sz="2800" b="1" smtClean="0"/>
          </a:p>
          <a:p>
            <a:pPr eaLnBrk="1" hangingPunct="1">
              <a:buClr>
                <a:srgbClr val="0000CC"/>
              </a:buClr>
              <a:buFont typeface="Wingdings" panose="05000000000000000000" pitchFamily="2" charset="2"/>
              <a:buChar char="l"/>
            </a:pPr>
            <a:r>
              <a:rPr lang="en-US" altLang="zh-CN" sz="2800" b="1" smtClean="0"/>
              <a:t>TSD</a:t>
            </a:r>
            <a:r>
              <a:rPr lang="zh-CN" altLang="en-US" sz="2800" b="1" smtClean="0"/>
              <a:t>规范</a:t>
            </a:r>
            <a:endParaRPr lang="zh-CN" altLang="en-US" sz="2800" b="1" smtClean="0"/>
          </a:p>
          <a:p>
            <a:pPr eaLnBrk="1" hangingPunct="1">
              <a:buClr>
                <a:srgbClr val="0000CC"/>
              </a:buClr>
              <a:buFont typeface="Wingdings" panose="05000000000000000000" pitchFamily="2" charset="2"/>
              <a:buChar char="l"/>
            </a:pPr>
            <a:r>
              <a:rPr lang="zh-CN" altLang="en-US" sz="2800" b="1" smtClean="0"/>
              <a:t>事件的跟踪、升级</a:t>
            </a:r>
            <a:endParaRPr lang="zh-CN" altLang="en-US" sz="2800" b="1" smtClean="0"/>
          </a:p>
          <a:p>
            <a:pPr eaLnBrk="1" hangingPunct="1">
              <a:buClr>
                <a:srgbClr val="0000CC"/>
              </a:buClr>
              <a:buFont typeface="Wingdings" panose="05000000000000000000" pitchFamily="2" charset="2"/>
              <a:buChar char="l"/>
            </a:pPr>
            <a:r>
              <a:rPr lang="zh-CN" altLang="en-US" sz="2800" b="1" smtClean="0"/>
              <a:t>故障报告管理制度及注意事项</a:t>
            </a:r>
            <a:endParaRPr lang="zh-CN" altLang="en-US" sz="2800" b="1" smtClean="0"/>
          </a:p>
          <a:p>
            <a:pPr eaLnBrk="1" hangingPunct="1">
              <a:buClr>
                <a:srgbClr val="FF0066"/>
              </a:buClr>
              <a:buFont typeface="Wingdings" panose="05000000000000000000" pitchFamily="2" charset="2"/>
              <a:buChar char="Ø"/>
            </a:pPr>
            <a:r>
              <a:rPr lang="zh-CN" altLang="en-US" sz="2800" b="1" smtClean="0">
                <a:solidFill>
                  <a:srgbClr val="FF0066"/>
                </a:solidFill>
              </a:rPr>
              <a:t>故障公告管理规定</a:t>
            </a:r>
            <a:endParaRPr lang="zh-CN" altLang="en-US" sz="2800" b="1" smtClean="0">
              <a:solidFill>
                <a:srgbClr val="FF0066"/>
              </a:solidFill>
            </a:endParaRPr>
          </a:p>
          <a:p>
            <a:pPr eaLnBrk="1" hangingPunct="1">
              <a:buClr>
                <a:srgbClr val="0000CC"/>
              </a:buClr>
              <a:buFont typeface="Wingdings" panose="05000000000000000000" pitchFamily="2" charset="2"/>
              <a:buChar char="l"/>
            </a:pPr>
            <a:r>
              <a:rPr lang="zh-CN" altLang="en-US" sz="2800" b="1" smtClean="0"/>
              <a:t>案例库建设</a:t>
            </a:r>
            <a:endParaRPr lang="zh-CN" altLang="en-US" sz="2800" b="1" smtClean="0"/>
          </a:p>
          <a:p>
            <a:pPr eaLnBrk="1" hangingPunct="1">
              <a:buClr>
                <a:srgbClr val="0000CC"/>
              </a:buClr>
              <a:buFont typeface="Wingdings" panose="05000000000000000000" pitchFamily="2" charset="2"/>
              <a:buChar char="l"/>
            </a:pPr>
            <a:r>
              <a:rPr lang="en-US" altLang="zh-CN" sz="2800" b="1" smtClean="0"/>
              <a:t>FAQ</a:t>
            </a:r>
            <a:endParaRPr lang="en-US" altLang="zh-CN" sz="2800" b="1" smtClean="0"/>
          </a:p>
        </p:txBody>
      </p:sp>
    </p:spTree>
  </p:cSld>
  <p:clrMapOvr>
    <a:masterClrMapping/>
  </p:clrMapOvr>
  <p:transition spd="slow">
    <p:pull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29699"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29700" name="Rectangle 5"/>
          <p:cNvSpPr>
            <a:spLocks noChangeArrowheads="1"/>
          </p:cNvSpPr>
          <p:nvPr/>
        </p:nvSpPr>
        <p:spPr bwMode="auto">
          <a:xfrm>
            <a:off x="684213" y="981075"/>
            <a:ext cx="7273925"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1600" b="1">
                <a:solidFill>
                  <a:srgbClr val="3333FF"/>
                </a:solidFill>
                <a:latin typeface="Arial" panose="020B0604020202020204" pitchFamily="34" charset="0"/>
                <a:ea typeface="华文新魏" panose="02010800040101010101" pitchFamily="2" charset="-122"/>
              </a:rPr>
              <a:t>管理制度</a:t>
            </a:r>
            <a:r>
              <a:rPr lang="en-US" altLang="zh-CN" sz="1600" b="1">
                <a:solidFill>
                  <a:srgbClr val="3333FF"/>
                </a:solidFill>
                <a:latin typeface="Arial" panose="020B0604020202020204" pitchFamily="34" charset="0"/>
                <a:ea typeface="华文新魏" panose="02010800040101010101" pitchFamily="2" charset="-122"/>
              </a:rPr>
              <a:t>:</a:t>
            </a:r>
            <a:endParaRPr lang="en-US" altLang="zh-CN" sz="1600" b="1">
              <a:latin typeface="楷体_GB2312" pitchFamily="49" charset="-122"/>
              <a:ea typeface="楷体_GB2312" pitchFamily="49" charset="-122"/>
            </a:endParaRPr>
          </a:p>
          <a:p>
            <a:pPr lvl="2" eaLnBrk="1" hangingPunct="1"/>
            <a:r>
              <a:rPr lang="en-US" altLang="en-US" sz="1600" b="1">
                <a:latin typeface="楷体_GB2312" pitchFamily="49" charset="-122"/>
                <a:ea typeface="楷体_GB2312" pitchFamily="49" charset="-122"/>
              </a:rPr>
              <a:t>参阅</a:t>
            </a:r>
            <a:r>
              <a:rPr lang="en-US" altLang="zh-CN" sz="1600" b="1">
                <a:latin typeface="楷体_GB2312" pitchFamily="49" charset="-122"/>
                <a:ea typeface="楷体_GB2312" pitchFamily="49" charset="-122"/>
              </a:rPr>
              <a:t>《</a:t>
            </a:r>
            <a:r>
              <a:rPr lang="zh-CN" altLang="en-US" sz="1600" b="1">
                <a:latin typeface="楷体_GB2312" pitchFamily="49" charset="-122"/>
                <a:ea typeface="楷体_GB2312" pitchFamily="49" charset="-122"/>
              </a:rPr>
              <a:t>故障公告管理规定</a:t>
            </a:r>
            <a:r>
              <a:rPr lang="en-US" altLang="zh-CN" sz="1600" b="1">
                <a:latin typeface="楷体_GB2312" pitchFamily="49" charset="-122"/>
                <a:ea typeface="楷体_GB2312" pitchFamily="49" charset="-122"/>
              </a:rPr>
              <a:t>》</a:t>
            </a:r>
            <a:r>
              <a:rPr lang="en-US" altLang="en-US" sz="1600" b="1">
                <a:latin typeface="楷体_GB2312" pitchFamily="49" charset="-122"/>
                <a:ea typeface="楷体_GB2312" pitchFamily="49" charset="-122"/>
              </a:rPr>
              <a:t> </a:t>
            </a:r>
            <a:endParaRPr lang="en-US" altLang="zh-CN" sz="1600" b="1">
              <a:latin typeface="楷体_GB2312" pitchFamily="49" charset="-122"/>
              <a:ea typeface="楷体_GB2312" pitchFamily="49" charset="-122"/>
            </a:endParaRPr>
          </a:p>
          <a:p>
            <a:pPr eaLnBrk="1" hangingPunct="1"/>
            <a:endParaRPr lang="en-US" altLang="zh-CN" sz="1600" b="1">
              <a:solidFill>
                <a:srgbClr val="3333FF"/>
              </a:solidFill>
              <a:latin typeface="Arial" panose="020B0604020202020204" pitchFamily="34" charset="0"/>
              <a:ea typeface="华文新魏" panose="02010800040101010101" pitchFamily="2" charset="-122"/>
            </a:endParaRPr>
          </a:p>
          <a:p>
            <a:pPr eaLnBrk="1" hangingPunct="1"/>
            <a:r>
              <a:rPr lang="zh-CN" altLang="en-US" sz="1600" b="1">
                <a:solidFill>
                  <a:srgbClr val="3333FF"/>
                </a:solidFill>
                <a:latin typeface="Arial" panose="020B0604020202020204" pitchFamily="34" charset="0"/>
                <a:ea typeface="华文新魏" panose="02010800040101010101" pitchFamily="2" charset="-122"/>
              </a:rPr>
              <a:t>模板：</a:t>
            </a:r>
            <a:endParaRPr lang="zh-CN" altLang="en-US" sz="1600" b="1">
              <a:latin typeface="楷体_GB2312" pitchFamily="49" charset="-122"/>
              <a:ea typeface="楷体_GB2312" pitchFamily="49" charset="-122"/>
            </a:endParaRPr>
          </a:p>
          <a:p>
            <a:pPr lvl="2" eaLnBrk="1" hangingPunct="1"/>
            <a:r>
              <a:rPr lang="zh-CN" altLang="en-US" sz="1600" b="1">
                <a:latin typeface="楷体_GB2312" pitchFamily="49" charset="-122"/>
                <a:ea typeface="楷体_GB2312" pitchFamily="49" charset="-122"/>
              </a:rPr>
              <a:t>参阅</a:t>
            </a:r>
            <a:r>
              <a:rPr lang="en-US" altLang="zh-CN" sz="1600" b="1">
                <a:latin typeface="楷体_GB2312" pitchFamily="49" charset="-122"/>
                <a:ea typeface="楷体_GB2312" pitchFamily="49" charset="-122"/>
              </a:rPr>
              <a:t>《</a:t>
            </a:r>
            <a:r>
              <a:rPr lang="zh-CN" altLang="en-US" sz="1600" b="1">
                <a:latin typeface="楷体_GB2312" pitchFamily="49" charset="-122"/>
                <a:ea typeface="楷体_GB2312" pitchFamily="49" charset="-122"/>
              </a:rPr>
              <a:t>今日</a:t>
            </a:r>
            <a:r>
              <a:rPr lang="en-US" altLang="zh-CN" sz="1600" b="1">
                <a:latin typeface="楷体_GB2312" pitchFamily="49" charset="-122"/>
                <a:ea typeface="楷体_GB2312" pitchFamily="49" charset="-122"/>
              </a:rPr>
              <a:t>IT</a:t>
            </a:r>
            <a:r>
              <a:rPr lang="zh-CN" altLang="en-US" sz="1600" b="1">
                <a:latin typeface="楷体_GB2312" pitchFamily="49" charset="-122"/>
                <a:ea typeface="楷体_GB2312" pitchFamily="49" charset="-122"/>
              </a:rPr>
              <a:t>系统故障</a:t>
            </a:r>
            <a:r>
              <a:rPr lang="en-US" altLang="zh-CN" sz="1600" b="1">
                <a:latin typeface="楷体_GB2312" pitchFamily="49" charset="-122"/>
                <a:ea typeface="楷体_GB2312" pitchFamily="49" charset="-122"/>
              </a:rPr>
              <a:t>&amp;</a:t>
            </a:r>
            <a:r>
              <a:rPr lang="zh-CN" altLang="en-US" sz="1600" b="1">
                <a:latin typeface="楷体_GB2312" pitchFamily="49" charset="-122"/>
                <a:ea typeface="楷体_GB2312" pitchFamily="49" charset="-122"/>
              </a:rPr>
              <a:t>变更通告</a:t>
            </a:r>
            <a:r>
              <a:rPr lang="en-US" altLang="zh-CN" sz="1600" b="1">
                <a:latin typeface="楷体_GB2312" pitchFamily="49" charset="-122"/>
                <a:ea typeface="楷体_GB2312" pitchFamily="49" charset="-122"/>
              </a:rPr>
              <a:t>》</a:t>
            </a:r>
            <a:endParaRPr lang="en-US" altLang="zh-CN" b="1">
              <a:solidFill>
                <a:srgbClr val="006600"/>
              </a:solidFill>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pic>
        <p:nvPicPr>
          <p:cNvPr id="29701" name="Picture 10"/>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95288" y="2565400"/>
            <a:ext cx="8424862" cy="3744913"/>
          </a:xfrm>
          <a:noFill/>
        </p:spPr>
      </p:pic>
      <p:sp>
        <p:nvSpPr>
          <p:cNvPr id="29702" name="Rectangle 13"/>
          <p:cNvSpPr>
            <a:spLocks noChangeArrowheads="1"/>
          </p:cNvSpPr>
          <p:nvPr/>
        </p:nvSpPr>
        <p:spPr bwMode="auto">
          <a:xfrm>
            <a:off x="395288" y="476250"/>
            <a:ext cx="424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故障公告管理规定</a:t>
            </a:r>
            <a:endParaRPr kumimoji="1" lang="zh-CN" altLang="en-US"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0723"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0724" name="Rectangle 8"/>
          <p:cNvSpPr>
            <a:spLocks noChangeArrowheads="1"/>
          </p:cNvSpPr>
          <p:nvPr/>
        </p:nvSpPr>
        <p:spPr bwMode="auto">
          <a:xfrm>
            <a:off x="900113" y="1268413"/>
            <a:ext cx="7129462"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故障公告</a:t>
            </a:r>
            <a:r>
              <a:rPr lang="en-US" altLang="en-US" sz="2000" b="1">
                <a:solidFill>
                  <a:srgbClr val="3333FF"/>
                </a:solidFill>
                <a:latin typeface="Arial" panose="020B0604020202020204" pitchFamily="34" charset="0"/>
                <a:ea typeface="华文新魏" panose="02010800040101010101" pitchFamily="2" charset="-122"/>
              </a:rPr>
              <a:t>定义  </a:t>
            </a:r>
            <a:endParaRPr lang="en-US" altLang="en-US" sz="2000" b="1">
              <a:solidFill>
                <a:srgbClr val="3333FF"/>
              </a:solidFill>
              <a:latin typeface="Arial" panose="020B0604020202020204" pitchFamily="34" charset="0"/>
              <a:ea typeface="华文新魏" panose="02010800040101010101" pitchFamily="2" charset="-122"/>
            </a:endParaRPr>
          </a:p>
          <a:p>
            <a:pPr eaLnBrk="1" hangingPunct="1"/>
            <a:r>
              <a:rPr lang="en-US" altLang="en-US">
                <a:latin typeface="Arial" panose="020B0604020202020204" pitchFamily="34" charset="0"/>
              </a:rPr>
              <a:t>故障公告是指因系统故障或恢复、需要向用户通报的信息</a:t>
            </a:r>
            <a:r>
              <a:rPr lang="en-US" altLang="en-US" sz="2000">
                <a:latin typeface="Arial" panose="020B0604020202020204" pitchFamily="34" charset="0"/>
              </a:rPr>
              <a:t>。</a:t>
            </a:r>
            <a:endParaRPr lang="en-US" altLang="en-US" sz="2000">
              <a:latin typeface="Arial" panose="020B0604020202020204" pitchFamily="34" charset="0"/>
            </a:endParaRPr>
          </a:p>
          <a:p>
            <a:pPr eaLnBrk="1" hangingPunct="1"/>
            <a:endParaRPr lang="zh-CN" altLang="en-US" sz="2000" b="1">
              <a:solidFill>
                <a:srgbClr val="3333FF"/>
              </a:solidFill>
              <a:latin typeface="Arial" panose="020B0604020202020204" pitchFamily="34" charset="0"/>
              <a:ea typeface="华文新魏" panose="02010800040101010101" pitchFamily="2" charset="-122"/>
            </a:endParaRPr>
          </a:p>
          <a:p>
            <a:pPr eaLnBrk="1" hangingPunct="1"/>
            <a:endParaRPr lang="zh-CN" altLang="en-US" sz="2000" b="1">
              <a:solidFill>
                <a:srgbClr val="3333FF"/>
              </a:solidFill>
              <a:latin typeface="Arial" panose="020B0604020202020204" pitchFamily="34" charset="0"/>
              <a:ea typeface="华文新魏" panose="02010800040101010101" pitchFamily="2" charset="-122"/>
            </a:endParaRPr>
          </a:p>
          <a:p>
            <a:pPr eaLnBrk="1" hangingPunct="1"/>
            <a:r>
              <a:rPr lang="zh-CN" altLang="zh-CN" sz="2000" b="1">
                <a:solidFill>
                  <a:srgbClr val="3333FF"/>
                </a:solidFill>
                <a:latin typeface="Arial" panose="020B0604020202020204" pitchFamily="34" charset="0"/>
                <a:ea typeface="华文新魏" panose="02010800040101010101" pitchFamily="2" charset="-122"/>
              </a:rPr>
              <a:t>故障公告的</a:t>
            </a:r>
            <a:r>
              <a:rPr lang="zh-CN" altLang="en-US" sz="2000" b="1">
                <a:solidFill>
                  <a:srgbClr val="3333FF"/>
                </a:solidFill>
                <a:latin typeface="Arial" panose="020B0604020202020204" pitchFamily="34" charset="0"/>
                <a:ea typeface="华文新魏" panose="02010800040101010101" pitchFamily="2" charset="-122"/>
              </a:rPr>
              <a:t>相关</a:t>
            </a:r>
            <a:r>
              <a:rPr lang="zh-CN" altLang="zh-CN" sz="2000" b="1">
                <a:solidFill>
                  <a:srgbClr val="3333FF"/>
                </a:solidFill>
                <a:latin typeface="Arial" panose="020B0604020202020204" pitchFamily="34" charset="0"/>
                <a:ea typeface="华文新魏" panose="02010800040101010101" pitchFamily="2" charset="-122"/>
              </a:rPr>
              <a:t>责任人</a:t>
            </a:r>
            <a:endParaRPr lang="zh-CN" altLang="en-US" sz="2000" b="1">
              <a:solidFill>
                <a:srgbClr val="3333FF"/>
              </a:solidFill>
              <a:latin typeface="Arial" panose="020B0604020202020204" pitchFamily="34" charset="0"/>
              <a:ea typeface="华文新魏" panose="02010800040101010101" pitchFamily="2" charset="-122"/>
            </a:endParaRPr>
          </a:p>
          <a:p>
            <a:pPr eaLnBrk="1" hangingPunct="1"/>
            <a:endParaRPr lang="zh-CN" altLang="zh-CN" sz="1600" b="1">
              <a:solidFill>
                <a:srgbClr val="3333FF"/>
              </a:solidFill>
              <a:latin typeface="Arial" panose="020B0604020202020204" pitchFamily="34" charset="0"/>
              <a:ea typeface="华文新魏" panose="02010800040101010101" pitchFamily="2" charset="-122"/>
            </a:endParaRPr>
          </a:p>
          <a:p>
            <a:pPr eaLnBrk="1" hangingPunct="1"/>
            <a:r>
              <a:rPr lang="zh-CN" altLang="zh-CN" sz="1600" b="1">
                <a:latin typeface="Arial" panose="020B0604020202020204" pitchFamily="34" charset="0"/>
              </a:rPr>
              <a:t>故障公告拟制人</a:t>
            </a:r>
            <a:r>
              <a:rPr lang="zh-CN" altLang="zh-CN" sz="1600">
                <a:latin typeface="Arial" panose="020B0604020202020204" pitchFamily="34" charset="0"/>
              </a:rPr>
              <a:t>：总部工作时间，1级事件的责任人为热线中心IM，2级事件的责任人为：总部工作时间为各系统技术支持人员。总部非工作时间全部为热线值班人员；</a:t>
            </a:r>
            <a:endParaRPr lang="zh-CN" altLang="zh-CN" sz="1600">
              <a:latin typeface="Arial" panose="020B0604020202020204" pitchFamily="34" charset="0"/>
            </a:endParaRPr>
          </a:p>
          <a:p>
            <a:pPr eaLnBrk="1" hangingPunct="1"/>
            <a:r>
              <a:rPr lang="zh-CN" altLang="zh-CN" sz="1600" b="1">
                <a:latin typeface="Arial" panose="020B0604020202020204" pitchFamily="34" charset="0"/>
              </a:rPr>
              <a:t>故障公告审核人</a:t>
            </a:r>
            <a:r>
              <a:rPr lang="zh-CN" altLang="zh-CN" sz="1600">
                <a:latin typeface="Arial" panose="020B0604020202020204" pitchFamily="34" charset="0"/>
              </a:rPr>
              <a:t>：各相应故障系统的主管；</a:t>
            </a:r>
            <a:endParaRPr lang="zh-CN" altLang="zh-CN" sz="1600">
              <a:latin typeface="Arial" panose="020B0604020202020204" pitchFamily="34" charset="0"/>
            </a:endParaRPr>
          </a:p>
          <a:p>
            <a:pPr eaLnBrk="1" hangingPunct="1"/>
            <a:r>
              <a:rPr lang="zh-CN" altLang="zh-CN" sz="1600" b="1">
                <a:latin typeface="Arial" panose="020B0604020202020204" pitchFamily="34" charset="0"/>
              </a:rPr>
              <a:t>故障公告发布人</a:t>
            </a:r>
            <a:r>
              <a:rPr lang="zh-CN" altLang="zh-CN" sz="1600">
                <a:latin typeface="Arial" panose="020B0604020202020204" pitchFamily="34" charset="0"/>
              </a:rPr>
              <a:t>：总部工作时间为热线中心IM；总部非工作时间为热线值班人员。</a:t>
            </a:r>
            <a:endParaRPr lang="zh-CN" altLang="zh-CN" sz="1600">
              <a:latin typeface="Arial" panose="020B0604020202020204" pitchFamily="34" charset="0"/>
            </a:endParaRPr>
          </a:p>
          <a:p>
            <a:pPr eaLnBrk="1" hangingPunct="1"/>
            <a:endParaRPr lang="en-US" altLang="zh-CN" sz="2000">
              <a:latin typeface="Arial" panose="020B0604020202020204" pitchFamily="34" charset="0"/>
            </a:endParaRPr>
          </a:p>
        </p:txBody>
      </p:sp>
      <p:sp>
        <p:nvSpPr>
          <p:cNvPr id="30725" name="Rectangle 12"/>
          <p:cNvSpPr>
            <a:spLocks noChangeArrowheads="1"/>
          </p:cNvSpPr>
          <p:nvPr/>
        </p:nvSpPr>
        <p:spPr bwMode="auto">
          <a:xfrm>
            <a:off x="395288" y="476250"/>
            <a:ext cx="424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故障公告管理规定</a:t>
            </a:r>
            <a:endParaRPr kumimoji="1" lang="zh-CN" altLang="en-US"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1747"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1748" name="Rectangle 8"/>
          <p:cNvSpPr>
            <a:spLocks noChangeArrowheads="1"/>
          </p:cNvSpPr>
          <p:nvPr/>
        </p:nvSpPr>
        <p:spPr bwMode="auto">
          <a:xfrm>
            <a:off x="971550" y="1568450"/>
            <a:ext cx="7129463"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故障公告的发布方式</a:t>
            </a:r>
            <a:endParaRPr lang="zh-CN" altLang="en-US" sz="2000" b="1">
              <a:solidFill>
                <a:srgbClr val="3333FF"/>
              </a:solidFill>
              <a:latin typeface="Arial" panose="020B0604020202020204" pitchFamily="34" charset="0"/>
              <a:ea typeface="华文新魏" panose="02010800040101010101" pitchFamily="2" charset="-122"/>
            </a:endParaRPr>
          </a:p>
          <a:p>
            <a:pPr lvl="1" eaLnBrk="1" hangingPunct="1">
              <a:buFontTx/>
              <a:buChar char="•"/>
            </a:pPr>
            <a:r>
              <a:rPr lang="zh-CN" altLang="en-US" b="1">
                <a:latin typeface="华文宋体" panose="02010600040101010101" pitchFamily="2" charset="-122"/>
                <a:ea typeface="华文宋体" panose="02010600040101010101" pitchFamily="2" charset="-122"/>
              </a:rPr>
              <a:t>华为公司</a:t>
            </a:r>
            <a:r>
              <a:rPr lang="zh-CN" altLang="en-US">
                <a:latin typeface="华文宋体" panose="02010600040101010101" pitchFamily="2" charset="-122"/>
                <a:ea typeface="华文宋体" panose="02010600040101010101" pitchFamily="2" charset="-122"/>
              </a:rPr>
              <a:t>：华为电子公告牌上发布、邮件抄送相关业务部门接口人；</a:t>
            </a:r>
            <a:endParaRPr lang="zh-CN" altLang="en-US">
              <a:latin typeface="华文宋体" panose="02010600040101010101" pitchFamily="2" charset="-122"/>
              <a:ea typeface="华文宋体" panose="02010600040101010101" pitchFamily="2" charset="-122"/>
            </a:endParaRPr>
          </a:p>
          <a:p>
            <a:pPr lvl="1" eaLnBrk="1" hangingPunct="1">
              <a:buFontTx/>
              <a:buChar char="•"/>
            </a:pPr>
            <a:r>
              <a:rPr lang="zh-CN" altLang="en-US" b="1">
                <a:latin typeface="华文宋体" panose="02010600040101010101" pitchFamily="2" charset="-122"/>
                <a:ea typeface="华文宋体" panose="02010600040101010101" pitchFamily="2" charset="-122"/>
              </a:rPr>
              <a:t>华为三康</a:t>
            </a:r>
            <a:r>
              <a:rPr lang="zh-CN" altLang="en-US">
                <a:latin typeface="华文宋体" panose="02010600040101010101" pitchFamily="2" charset="-122"/>
                <a:ea typeface="华文宋体" panose="02010600040101010101" pitchFamily="2" charset="-122"/>
              </a:rPr>
              <a:t>：华为电子公告牌上发布、在华为三康的</a:t>
            </a:r>
            <a:r>
              <a:rPr lang="en-US" altLang="zh-CN">
                <a:latin typeface="华文宋体" panose="02010600040101010101" pitchFamily="2" charset="-122"/>
                <a:ea typeface="华文宋体" panose="02010600040101010101" pitchFamily="2" charset="-122"/>
              </a:rPr>
              <a:t>NOTES</a:t>
            </a:r>
            <a:r>
              <a:rPr lang="zh-CN" altLang="en-US">
                <a:latin typeface="华文宋体" panose="02010600040101010101" pitchFamily="2" charset="-122"/>
                <a:ea typeface="华文宋体" panose="02010600040101010101" pitchFamily="2" charset="-122"/>
              </a:rPr>
              <a:t>平台上，将故障公告发送给华为三康的</a:t>
            </a:r>
            <a:r>
              <a:rPr lang="en-US" altLang="zh-CN">
                <a:latin typeface="华文宋体" panose="02010600040101010101" pitchFamily="2" charset="-122"/>
                <a:ea typeface="华文宋体" panose="02010600040101010101" pitchFamily="2" charset="-122"/>
              </a:rPr>
              <a:t>IT</a:t>
            </a:r>
            <a:r>
              <a:rPr lang="zh-CN" altLang="en-US">
                <a:latin typeface="华文宋体" panose="02010600040101010101" pitchFamily="2" charset="-122"/>
                <a:ea typeface="华文宋体" panose="02010600040101010101" pitchFamily="2" charset="-122"/>
              </a:rPr>
              <a:t>故障公告接口人。</a:t>
            </a:r>
            <a:r>
              <a:rPr lang="en-US" altLang="zh-CN">
                <a:latin typeface="华文宋体" panose="02010600040101010101" pitchFamily="2" charset="-122"/>
                <a:ea typeface="华文宋体" panose="02010600040101010101" pitchFamily="2" charset="-122"/>
              </a:rPr>
              <a:t>1</a:t>
            </a:r>
            <a:r>
              <a:rPr lang="zh-CN" altLang="en-US">
                <a:latin typeface="华文宋体" panose="02010600040101010101" pitchFamily="2" charset="-122"/>
                <a:ea typeface="华文宋体" panose="02010600040101010101" pitchFamily="2" charset="-122"/>
              </a:rPr>
              <a:t>级事件引起的故障要电话与接口人确认，以保证在总部工作时间</a:t>
            </a:r>
            <a:r>
              <a:rPr lang="en-US" altLang="zh-CN">
                <a:latin typeface="华文宋体" panose="02010600040101010101" pitchFamily="2" charset="-122"/>
                <a:ea typeface="华文宋体" panose="02010600040101010101" pitchFamily="2" charset="-122"/>
              </a:rPr>
              <a:t>15</a:t>
            </a:r>
            <a:r>
              <a:rPr lang="zh-CN" altLang="en-US">
                <a:latin typeface="华文宋体" panose="02010600040101010101" pitchFamily="2" charset="-122"/>
                <a:ea typeface="华文宋体" panose="02010600040101010101" pitchFamily="2" charset="-122"/>
              </a:rPr>
              <a:t>分钟</a:t>
            </a:r>
            <a:r>
              <a:rPr lang="en-US" altLang="zh-CN">
                <a:latin typeface="华文宋体" panose="02010600040101010101" pitchFamily="2" charset="-122"/>
                <a:ea typeface="华文宋体" panose="02010600040101010101" pitchFamily="2" charset="-122"/>
              </a:rPr>
              <a:t>/</a:t>
            </a:r>
            <a:r>
              <a:rPr lang="zh-CN" altLang="en-US">
                <a:latin typeface="华文宋体" panose="02010600040101010101" pitchFamily="2" charset="-122"/>
                <a:ea typeface="华文宋体" panose="02010600040101010101" pitchFamily="2" charset="-122"/>
              </a:rPr>
              <a:t>总部非工作时间</a:t>
            </a:r>
            <a:r>
              <a:rPr lang="en-US" altLang="zh-CN">
                <a:latin typeface="华文宋体" panose="02010600040101010101" pitchFamily="2" charset="-122"/>
                <a:ea typeface="华文宋体" panose="02010600040101010101" pitchFamily="2" charset="-122"/>
              </a:rPr>
              <a:t>30</a:t>
            </a:r>
            <a:r>
              <a:rPr lang="zh-CN" altLang="en-US">
                <a:latin typeface="华文宋体" panose="02010600040101010101" pitchFamily="2" charset="-122"/>
                <a:ea typeface="华文宋体" panose="02010600040101010101" pitchFamily="2" charset="-122"/>
              </a:rPr>
              <a:t>分钟内在公告牌上发布；</a:t>
            </a:r>
            <a:endParaRPr lang="zh-CN" altLang="en-US">
              <a:latin typeface="华文宋体" panose="02010600040101010101" pitchFamily="2" charset="-122"/>
              <a:ea typeface="华文宋体" panose="02010600040101010101" pitchFamily="2" charset="-122"/>
            </a:endParaRPr>
          </a:p>
          <a:p>
            <a:pPr lvl="1" eaLnBrk="1" hangingPunct="1">
              <a:buFontTx/>
              <a:buChar char="•"/>
            </a:pPr>
            <a:r>
              <a:rPr lang="zh-CN" altLang="en-US" b="1">
                <a:latin typeface="华文宋体" panose="02010600040101010101" pitchFamily="2" charset="-122"/>
                <a:ea typeface="华文宋体" panose="02010600040101010101" pitchFamily="2" charset="-122"/>
              </a:rPr>
              <a:t>艾默生</a:t>
            </a:r>
            <a:r>
              <a:rPr lang="zh-CN" altLang="en-US">
                <a:latin typeface="华文宋体" panose="02010600040101010101" pitchFamily="2" charset="-122"/>
                <a:ea typeface="华文宋体" panose="02010600040101010101" pitchFamily="2" charset="-122"/>
              </a:rPr>
              <a:t>：华为电子公告牌上发布、将故障公告发送给艾默生的</a:t>
            </a:r>
            <a:r>
              <a:rPr lang="en-US" altLang="zh-CN">
                <a:latin typeface="华文宋体" panose="02010600040101010101" pitchFamily="2" charset="-122"/>
                <a:ea typeface="华文宋体" panose="02010600040101010101" pitchFamily="2" charset="-122"/>
              </a:rPr>
              <a:t>IT</a:t>
            </a:r>
            <a:r>
              <a:rPr lang="zh-CN" altLang="en-US">
                <a:latin typeface="华文宋体" panose="02010600040101010101" pitchFamily="2" charset="-122"/>
                <a:ea typeface="华文宋体" panose="02010600040101010101" pitchFamily="2" charset="-122"/>
              </a:rPr>
              <a:t>故障公告接口人。</a:t>
            </a:r>
            <a:r>
              <a:rPr lang="en-US" altLang="zh-CN">
                <a:latin typeface="华文宋体" panose="02010600040101010101" pitchFamily="2" charset="-122"/>
                <a:ea typeface="华文宋体" panose="02010600040101010101" pitchFamily="2" charset="-122"/>
              </a:rPr>
              <a:t>1</a:t>
            </a:r>
            <a:r>
              <a:rPr lang="zh-CN" altLang="en-US">
                <a:latin typeface="华文宋体" panose="02010600040101010101" pitchFamily="2" charset="-122"/>
                <a:ea typeface="华文宋体" panose="02010600040101010101" pitchFamily="2" charset="-122"/>
              </a:rPr>
              <a:t>级事件引起的故障要电话与接口人确认，以保证在总部工作时间</a:t>
            </a:r>
            <a:r>
              <a:rPr lang="en-US" altLang="zh-CN">
                <a:latin typeface="华文宋体" panose="02010600040101010101" pitchFamily="2" charset="-122"/>
                <a:ea typeface="华文宋体" panose="02010600040101010101" pitchFamily="2" charset="-122"/>
              </a:rPr>
              <a:t>15</a:t>
            </a:r>
            <a:r>
              <a:rPr lang="zh-CN" altLang="en-US">
                <a:latin typeface="华文宋体" panose="02010600040101010101" pitchFamily="2" charset="-122"/>
                <a:ea typeface="华文宋体" panose="02010600040101010101" pitchFamily="2" charset="-122"/>
              </a:rPr>
              <a:t>分钟</a:t>
            </a:r>
            <a:r>
              <a:rPr lang="en-US" altLang="zh-CN">
                <a:latin typeface="华文宋体" panose="02010600040101010101" pitchFamily="2" charset="-122"/>
                <a:ea typeface="华文宋体" panose="02010600040101010101" pitchFamily="2" charset="-122"/>
              </a:rPr>
              <a:t>/</a:t>
            </a:r>
            <a:r>
              <a:rPr lang="zh-CN" altLang="en-US">
                <a:latin typeface="华文宋体" panose="02010600040101010101" pitchFamily="2" charset="-122"/>
                <a:ea typeface="华文宋体" panose="02010600040101010101" pitchFamily="2" charset="-122"/>
              </a:rPr>
              <a:t>总部非工作时间</a:t>
            </a:r>
            <a:r>
              <a:rPr lang="en-US" altLang="zh-CN">
                <a:latin typeface="华文宋体" panose="02010600040101010101" pitchFamily="2" charset="-122"/>
                <a:ea typeface="华文宋体" panose="02010600040101010101" pitchFamily="2" charset="-122"/>
              </a:rPr>
              <a:t>30</a:t>
            </a:r>
            <a:r>
              <a:rPr lang="zh-CN" altLang="en-US">
                <a:latin typeface="华文宋体" panose="02010600040101010101" pitchFamily="2" charset="-122"/>
                <a:ea typeface="华文宋体" panose="02010600040101010101" pitchFamily="2" charset="-122"/>
              </a:rPr>
              <a:t>分钟内在公告牌上发布。</a:t>
            </a:r>
            <a:endParaRPr lang="zh-CN" altLang="en-US">
              <a:latin typeface="华文宋体" panose="02010600040101010101" pitchFamily="2" charset="-122"/>
              <a:ea typeface="华文宋体" panose="02010600040101010101" pitchFamily="2" charset="-122"/>
            </a:endParaRPr>
          </a:p>
          <a:p>
            <a:pPr eaLnBrk="1" hangingPunct="1"/>
            <a:endParaRPr lang="en-US" altLang="zh-CN">
              <a:latin typeface="华文宋体" panose="02010600040101010101" pitchFamily="2" charset="-122"/>
              <a:ea typeface="华文宋体" panose="02010600040101010101" pitchFamily="2" charset="-122"/>
            </a:endParaRPr>
          </a:p>
        </p:txBody>
      </p:sp>
      <p:sp>
        <p:nvSpPr>
          <p:cNvPr id="31749" name="Rectangle 11"/>
          <p:cNvSpPr>
            <a:spLocks noChangeArrowheads="1"/>
          </p:cNvSpPr>
          <p:nvPr/>
        </p:nvSpPr>
        <p:spPr bwMode="auto">
          <a:xfrm>
            <a:off x="395288" y="476250"/>
            <a:ext cx="424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故障公告管理规定</a:t>
            </a:r>
            <a:endParaRPr kumimoji="1" lang="zh-CN" altLang="en-US"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2771"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2772" name="Rectangle 4"/>
          <p:cNvSpPr>
            <a:spLocks noChangeArrowheads="1"/>
          </p:cNvSpPr>
          <p:nvPr/>
        </p:nvSpPr>
        <p:spPr bwMode="auto">
          <a:xfrm>
            <a:off x="971550" y="1155700"/>
            <a:ext cx="7129463"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故障公告的发布流程</a:t>
            </a:r>
            <a:endParaRPr lang="zh-CN" altLang="en-US" sz="2000" b="1">
              <a:solidFill>
                <a:srgbClr val="3333FF"/>
              </a:solidFill>
              <a:latin typeface="Arial" panose="020B0604020202020204" pitchFamily="34" charset="0"/>
              <a:ea typeface="华文新魏" panose="020108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	故障公告拟制人接到事件</a:t>
            </a:r>
            <a:r>
              <a:rPr lang="en-US" altLang="zh-CN">
                <a:latin typeface="华文宋体" panose="02010600040101010101" pitchFamily="2" charset="-122"/>
                <a:ea typeface="华文宋体" panose="02010600040101010101" pitchFamily="2" charset="-122"/>
              </a:rPr>
              <a:t>/</a:t>
            </a:r>
            <a:r>
              <a:rPr lang="zh-CN" altLang="en-US">
                <a:latin typeface="华文宋体" panose="02010600040101010101" pitchFamily="2" charset="-122"/>
                <a:ea typeface="华文宋体" panose="02010600040101010101" pitchFamily="2" charset="-122"/>
              </a:rPr>
              <a:t>故障报警后，确认故障情况，根据故障对用户的影响情况确认是否需要发布公告；</a:t>
            </a:r>
            <a:r>
              <a:rPr lang="zh-CN" altLang="en-US" i="1">
                <a:solidFill>
                  <a:srgbClr val="FF0066"/>
                </a:solidFill>
                <a:latin typeface="华文宋体" panose="02010600040101010101" pitchFamily="2" charset="-122"/>
                <a:ea typeface="华文宋体" panose="02010600040101010101" pitchFamily="2" charset="-122"/>
              </a:rPr>
              <a:t>注：所有</a:t>
            </a:r>
            <a:r>
              <a:rPr lang="en-US" altLang="zh-CN" i="1">
                <a:solidFill>
                  <a:srgbClr val="FF0066"/>
                </a:solidFill>
                <a:latin typeface="华文宋体" panose="02010600040101010101" pitchFamily="2" charset="-122"/>
                <a:ea typeface="华文宋体" panose="02010600040101010101" pitchFamily="2" charset="-122"/>
              </a:rPr>
              <a:t>1</a:t>
            </a:r>
            <a:r>
              <a:rPr lang="zh-CN" altLang="en-US" i="1">
                <a:solidFill>
                  <a:srgbClr val="FF0066"/>
                </a:solidFill>
                <a:latin typeface="华文宋体" panose="02010600040101010101" pitchFamily="2" charset="-122"/>
                <a:ea typeface="华文宋体" panose="02010600040101010101" pitchFamily="2" charset="-122"/>
              </a:rPr>
              <a:t>级事件都必须确保在总部工作时间</a:t>
            </a:r>
            <a:r>
              <a:rPr lang="en-US" altLang="zh-CN" i="1">
                <a:solidFill>
                  <a:srgbClr val="FF0066"/>
                </a:solidFill>
                <a:latin typeface="华文宋体" panose="02010600040101010101" pitchFamily="2" charset="-122"/>
                <a:ea typeface="华文宋体" panose="02010600040101010101" pitchFamily="2" charset="-122"/>
              </a:rPr>
              <a:t>15</a:t>
            </a:r>
            <a:r>
              <a:rPr lang="zh-CN" altLang="en-US" i="1">
                <a:solidFill>
                  <a:srgbClr val="FF0066"/>
                </a:solidFill>
                <a:latin typeface="华文宋体" panose="02010600040101010101" pitchFamily="2" charset="-122"/>
                <a:ea typeface="华文宋体" panose="02010600040101010101" pitchFamily="2" charset="-122"/>
              </a:rPr>
              <a:t>分钟</a:t>
            </a:r>
            <a:r>
              <a:rPr lang="en-US" altLang="zh-CN" i="1">
                <a:solidFill>
                  <a:srgbClr val="FF0066"/>
                </a:solidFill>
                <a:latin typeface="华文宋体" panose="02010600040101010101" pitchFamily="2" charset="-122"/>
                <a:ea typeface="华文宋体" panose="02010600040101010101" pitchFamily="2" charset="-122"/>
              </a:rPr>
              <a:t>/</a:t>
            </a:r>
            <a:r>
              <a:rPr lang="zh-CN" altLang="en-US" i="1">
                <a:solidFill>
                  <a:srgbClr val="FF0066"/>
                </a:solidFill>
                <a:latin typeface="华文宋体" panose="02010600040101010101" pitchFamily="2" charset="-122"/>
                <a:ea typeface="华文宋体" panose="02010600040101010101" pitchFamily="2" charset="-122"/>
              </a:rPr>
              <a:t>总部非工作时间</a:t>
            </a:r>
            <a:r>
              <a:rPr lang="en-US" altLang="zh-CN" i="1">
                <a:solidFill>
                  <a:srgbClr val="FF0066"/>
                </a:solidFill>
                <a:latin typeface="华文宋体" panose="02010600040101010101" pitchFamily="2" charset="-122"/>
                <a:ea typeface="华文宋体" panose="02010600040101010101" pitchFamily="2" charset="-122"/>
              </a:rPr>
              <a:t>30</a:t>
            </a:r>
            <a:r>
              <a:rPr lang="zh-CN" altLang="en-US" i="1">
                <a:solidFill>
                  <a:srgbClr val="FF0066"/>
                </a:solidFill>
                <a:latin typeface="华文宋体" panose="02010600040101010101" pitchFamily="2" charset="-122"/>
                <a:ea typeface="华文宋体" panose="02010600040101010101" pitchFamily="2" charset="-122"/>
              </a:rPr>
              <a:t>分钟内在电子公告牌上发布故障公告；</a:t>
            </a:r>
            <a:endParaRPr lang="zh-CN" altLang="en-US" i="1">
              <a:solidFill>
                <a:srgbClr val="FF0066"/>
              </a:solidFill>
              <a:latin typeface="华文宋体" panose="02010600040101010101" pitchFamily="2" charset="-122"/>
              <a:ea typeface="华文宋体" panose="020106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	若需要发布公告，故障公告拟制人根据故障公告模板拟制故障公告，提交故障公告审核人审核；</a:t>
            </a:r>
            <a:r>
              <a:rPr lang="zh-CN" altLang="en-US" i="1">
                <a:solidFill>
                  <a:srgbClr val="FF0066"/>
                </a:solidFill>
                <a:latin typeface="华文宋体" panose="02010600040101010101" pitchFamily="2" charset="-122"/>
                <a:ea typeface="华文宋体" panose="02010600040101010101" pitchFamily="2" charset="-122"/>
              </a:rPr>
              <a:t>注：</a:t>
            </a:r>
            <a:r>
              <a:rPr lang="en-US" altLang="zh-CN" i="1">
                <a:solidFill>
                  <a:srgbClr val="FF0066"/>
                </a:solidFill>
                <a:latin typeface="华文宋体" panose="02010600040101010101" pitchFamily="2" charset="-122"/>
                <a:ea typeface="华文宋体" panose="02010600040101010101" pitchFamily="2" charset="-122"/>
              </a:rPr>
              <a:t>1</a:t>
            </a:r>
            <a:r>
              <a:rPr lang="zh-CN" altLang="en-US" i="1">
                <a:solidFill>
                  <a:srgbClr val="FF0066"/>
                </a:solidFill>
                <a:latin typeface="华文宋体" panose="02010600040101010101" pitchFamily="2" charset="-122"/>
                <a:ea typeface="华文宋体" panose="02010600040101010101" pitchFamily="2" charset="-122"/>
              </a:rPr>
              <a:t>级事件故障报告责任人按模板拟制公告后，可通过电话请相应主管审核确认，以提高公告发布的效率。</a:t>
            </a:r>
            <a:endParaRPr lang="zh-CN" altLang="en-US" i="1">
              <a:solidFill>
                <a:srgbClr val="FF0066"/>
              </a:solidFill>
              <a:latin typeface="华文宋体" panose="02010600040101010101" pitchFamily="2" charset="-122"/>
              <a:ea typeface="华文宋体" panose="020106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	故障公告审核人负责公告内容的准确性；</a:t>
            </a:r>
            <a:endParaRPr lang="zh-CN" altLang="en-US">
              <a:latin typeface="华文宋体" panose="02010600040101010101" pitchFamily="2" charset="-122"/>
              <a:ea typeface="华文宋体" panose="020106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	故障公告拟制人将经审核后的故障公告提交给故障公告发布人发布；</a:t>
            </a:r>
            <a:endParaRPr lang="zh-CN" altLang="en-US">
              <a:latin typeface="华文宋体" panose="02010600040101010101" pitchFamily="2" charset="-122"/>
              <a:ea typeface="华文宋体" panose="020106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	故障公告发布人根据故障公告发布方式，针对不同的客户群完成故障公告发布活动。</a:t>
            </a:r>
            <a:endParaRPr lang="zh-CN" altLang="en-US">
              <a:latin typeface="华文宋体" panose="02010600040101010101" pitchFamily="2" charset="-122"/>
              <a:ea typeface="华文宋体" panose="02010600040101010101" pitchFamily="2" charset="-122"/>
            </a:endParaRPr>
          </a:p>
          <a:p>
            <a:pPr eaLnBrk="1" hangingPunct="1"/>
            <a:endParaRPr lang="en-US" altLang="zh-CN">
              <a:latin typeface="华文宋体" panose="02010600040101010101" pitchFamily="2" charset="-122"/>
              <a:ea typeface="华文宋体" panose="02010600040101010101" pitchFamily="2" charset="-122"/>
            </a:endParaRPr>
          </a:p>
        </p:txBody>
      </p:sp>
      <p:sp>
        <p:nvSpPr>
          <p:cNvPr id="32773" name="Rectangle 7"/>
          <p:cNvSpPr>
            <a:spLocks noChangeArrowheads="1"/>
          </p:cNvSpPr>
          <p:nvPr/>
        </p:nvSpPr>
        <p:spPr bwMode="auto">
          <a:xfrm>
            <a:off x="395288" y="476250"/>
            <a:ext cx="424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故障公告管理规定</a:t>
            </a:r>
            <a:endParaRPr kumimoji="1" lang="zh-CN" altLang="en-US"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3795"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3796" name="Rectangle 4"/>
          <p:cNvSpPr>
            <a:spLocks noChangeArrowheads="1"/>
          </p:cNvSpPr>
          <p:nvPr/>
        </p:nvSpPr>
        <p:spPr bwMode="auto">
          <a:xfrm>
            <a:off x="971550" y="1430338"/>
            <a:ext cx="7129463"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发布故障公告的原则</a:t>
            </a:r>
            <a:endParaRPr lang="zh-CN" altLang="en-US" sz="2000" b="1">
              <a:solidFill>
                <a:srgbClr val="3333FF"/>
              </a:solidFill>
              <a:latin typeface="Arial" panose="020B0604020202020204" pitchFamily="34" charset="0"/>
              <a:ea typeface="华文新魏" panose="020108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公告的目标对象首先是用户，其次才是其他相关人员，所以发公告需站在用户的角度，对用户有影响才发公告，若无影响，则不需要发公告。故障的影响也需要让用户清楚（譬如：不应该只告诉哪条线路中断，而应该说明线路中断对用户的具体影响，如华为广州办事处网络不可用、或华为三康杭州基地网络不可用等）。</a:t>
            </a:r>
            <a:endParaRPr lang="zh-CN" altLang="en-US">
              <a:latin typeface="华文宋体" panose="02010600040101010101" pitchFamily="2" charset="-122"/>
              <a:ea typeface="华文宋体" panose="020106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所有的</a:t>
            </a:r>
            <a:r>
              <a:rPr lang="en-US" altLang="zh-CN">
                <a:latin typeface="华文宋体" panose="02010600040101010101" pitchFamily="2" charset="-122"/>
                <a:ea typeface="华文宋体" panose="02010600040101010101" pitchFamily="2" charset="-122"/>
              </a:rPr>
              <a:t>1</a:t>
            </a:r>
            <a:r>
              <a:rPr lang="zh-CN" altLang="en-US">
                <a:latin typeface="华文宋体" panose="02010600040101010101" pitchFamily="2" charset="-122"/>
                <a:ea typeface="华文宋体" panose="02010600040101010101" pitchFamily="2" charset="-122"/>
              </a:rPr>
              <a:t>级事件，都必须在总部工作时间</a:t>
            </a:r>
            <a:r>
              <a:rPr lang="en-US" altLang="zh-CN">
                <a:latin typeface="华文宋体" panose="02010600040101010101" pitchFamily="2" charset="-122"/>
                <a:ea typeface="华文宋体" panose="02010600040101010101" pitchFamily="2" charset="-122"/>
              </a:rPr>
              <a:t>15</a:t>
            </a:r>
            <a:r>
              <a:rPr lang="zh-CN" altLang="en-US">
                <a:latin typeface="华文宋体" panose="02010600040101010101" pitchFamily="2" charset="-122"/>
                <a:ea typeface="华文宋体" panose="02010600040101010101" pitchFamily="2" charset="-122"/>
              </a:rPr>
              <a:t>分钟</a:t>
            </a:r>
            <a:r>
              <a:rPr lang="en-US" altLang="zh-CN">
                <a:latin typeface="华文宋体" panose="02010600040101010101" pitchFamily="2" charset="-122"/>
                <a:ea typeface="华文宋体" panose="02010600040101010101" pitchFamily="2" charset="-122"/>
              </a:rPr>
              <a:t>/</a:t>
            </a:r>
            <a:r>
              <a:rPr lang="zh-CN" altLang="en-US">
                <a:latin typeface="华文宋体" panose="02010600040101010101" pitchFamily="2" charset="-122"/>
                <a:ea typeface="华文宋体" panose="02010600040101010101" pitchFamily="2" charset="-122"/>
              </a:rPr>
              <a:t>总部非工作时间</a:t>
            </a:r>
            <a:r>
              <a:rPr lang="en-US" altLang="zh-CN">
                <a:latin typeface="华文宋体" panose="02010600040101010101" pitchFamily="2" charset="-122"/>
                <a:ea typeface="华文宋体" panose="02010600040101010101" pitchFamily="2" charset="-122"/>
              </a:rPr>
              <a:t>30</a:t>
            </a:r>
            <a:r>
              <a:rPr lang="zh-CN" altLang="en-US">
                <a:latin typeface="华文宋体" panose="02010600040101010101" pitchFamily="2" charset="-122"/>
                <a:ea typeface="华文宋体" panose="02010600040101010101" pitchFamily="2" charset="-122"/>
              </a:rPr>
              <a:t>分钟内发布故障公告；</a:t>
            </a:r>
            <a:endParaRPr lang="zh-CN" altLang="en-US">
              <a:latin typeface="华文宋体" panose="02010600040101010101" pitchFamily="2" charset="-122"/>
              <a:ea typeface="华文宋体" panose="020106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对于</a:t>
            </a:r>
            <a:r>
              <a:rPr lang="en-US" altLang="zh-CN">
                <a:latin typeface="华文宋体" panose="02010600040101010101" pitchFamily="2" charset="-122"/>
                <a:ea typeface="华文宋体" panose="02010600040101010101" pitchFamily="2" charset="-122"/>
              </a:rPr>
              <a:t>2</a:t>
            </a:r>
            <a:r>
              <a:rPr lang="zh-CN" altLang="en-US">
                <a:latin typeface="华文宋体" panose="02010600040101010101" pitchFamily="2" charset="-122"/>
                <a:ea typeface="华文宋体" panose="02010600040101010101" pitchFamily="2" charset="-122"/>
              </a:rPr>
              <a:t>级事件，如果影响重大或故障时间超过</a:t>
            </a:r>
            <a:r>
              <a:rPr lang="en-US" altLang="zh-CN">
                <a:latin typeface="华文宋体" panose="02010600040101010101" pitchFamily="2" charset="-122"/>
                <a:ea typeface="华文宋体" panose="02010600040101010101" pitchFamily="2" charset="-122"/>
              </a:rPr>
              <a:t>1</a:t>
            </a:r>
            <a:r>
              <a:rPr lang="zh-CN" altLang="en-US">
                <a:latin typeface="华文宋体" panose="02010600040101010101" pitchFamily="2" charset="-122"/>
                <a:ea typeface="华文宋体" panose="02010600040101010101" pitchFamily="2" charset="-122"/>
              </a:rPr>
              <a:t>小时以上时，必须在故障发生后</a:t>
            </a:r>
            <a:r>
              <a:rPr lang="en-US" altLang="zh-CN">
                <a:latin typeface="华文宋体" panose="02010600040101010101" pitchFamily="2" charset="-122"/>
                <a:ea typeface="华文宋体" panose="02010600040101010101" pitchFamily="2" charset="-122"/>
              </a:rPr>
              <a:t>1</a:t>
            </a:r>
            <a:r>
              <a:rPr lang="zh-CN" altLang="en-US">
                <a:latin typeface="华文宋体" panose="02010600040101010101" pitchFamily="2" charset="-122"/>
                <a:ea typeface="华文宋体" panose="02010600040101010101" pitchFamily="2" charset="-122"/>
              </a:rPr>
              <a:t>小时前发布故障公告；</a:t>
            </a:r>
            <a:endParaRPr lang="zh-CN" altLang="en-US">
              <a:latin typeface="华文宋体" panose="02010600040101010101" pitchFamily="2" charset="-122"/>
              <a:ea typeface="华文宋体" panose="02010600040101010101" pitchFamily="2" charset="-122"/>
            </a:endParaRPr>
          </a:p>
          <a:p>
            <a:pPr lvl="1" eaLnBrk="1" hangingPunct="1">
              <a:buFontTx/>
              <a:buChar char="•"/>
            </a:pPr>
            <a:r>
              <a:rPr lang="zh-CN" altLang="en-US">
                <a:latin typeface="华文宋体" panose="02010600040101010101" pitchFamily="2" charset="-122"/>
                <a:ea typeface="华文宋体" panose="02010600040101010101" pitchFamily="2" charset="-122"/>
              </a:rPr>
              <a:t>所有</a:t>
            </a:r>
            <a:r>
              <a:rPr lang="en-US" altLang="zh-CN">
                <a:latin typeface="华文宋体" panose="02010600040101010101" pitchFamily="2" charset="-122"/>
                <a:ea typeface="华文宋体" panose="02010600040101010101" pitchFamily="2" charset="-122"/>
              </a:rPr>
              <a:t>1</a:t>
            </a:r>
            <a:r>
              <a:rPr lang="zh-CN" altLang="en-US">
                <a:latin typeface="华文宋体" panose="02010600040101010101" pitchFamily="2" charset="-122"/>
                <a:ea typeface="华文宋体" panose="02010600040101010101" pitchFamily="2" charset="-122"/>
              </a:rPr>
              <a:t>级</a:t>
            </a:r>
            <a:r>
              <a:rPr lang="en-US" altLang="zh-CN">
                <a:latin typeface="华文宋体" panose="02010600040101010101" pitchFamily="2" charset="-122"/>
                <a:ea typeface="华文宋体" panose="02010600040101010101" pitchFamily="2" charset="-122"/>
              </a:rPr>
              <a:t>/2</a:t>
            </a:r>
            <a:r>
              <a:rPr lang="zh-CN" altLang="en-US">
                <a:latin typeface="华文宋体" panose="02010600040101010101" pitchFamily="2" charset="-122"/>
                <a:ea typeface="华文宋体" panose="02010600040101010101" pitchFamily="2" charset="-122"/>
              </a:rPr>
              <a:t>级事件恢复后，都需发故障恢复公告。</a:t>
            </a:r>
            <a:endParaRPr lang="zh-CN" altLang="en-US">
              <a:latin typeface="华文宋体" panose="02010600040101010101" pitchFamily="2" charset="-122"/>
              <a:ea typeface="华文宋体" panose="02010600040101010101" pitchFamily="2" charset="-122"/>
            </a:endParaRPr>
          </a:p>
          <a:p>
            <a:pPr eaLnBrk="1" hangingPunct="1"/>
            <a:endParaRPr lang="en-US" altLang="zh-CN">
              <a:latin typeface="华文宋体" panose="02010600040101010101" pitchFamily="2" charset="-122"/>
              <a:ea typeface="华文宋体" panose="02010600040101010101" pitchFamily="2" charset="-122"/>
            </a:endParaRPr>
          </a:p>
        </p:txBody>
      </p:sp>
      <p:sp>
        <p:nvSpPr>
          <p:cNvPr id="33797" name="Rectangle 5"/>
          <p:cNvSpPr>
            <a:spLocks noChangeArrowheads="1"/>
          </p:cNvSpPr>
          <p:nvPr/>
        </p:nvSpPr>
        <p:spPr bwMode="auto">
          <a:xfrm>
            <a:off x="395288" y="476250"/>
            <a:ext cx="424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故障公告管理规定</a:t>
            </a:r>
            <a:endParaRPr kumimoji="1" lang="zh-CN" altLang="en-US" b="1">
              <a:solidFill>
                <a:schemeClr val="hlink"/>
              </a:solidFill>
              <a:latin typeface="Arial" panose="020B0604020202020204" pitchFamily="34" charset="0"/>
            </a:endParaRPr>
          </a:p>
        </p:txBody>
      </p:sp>
    </p:spTree>
  </p:cSld>
  <p:clrMapOvr>
    <a:masterClrMapping/>
  </p:clrMapOvr>
  <p:transition spd="slow">
    <p:pull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34819" name="Rectangle 3"/>
          <p:cNvSpPr>
            <a:spLocks noGrp="1" noRot="1" noChangeArrowheads="1"/>
          </p:cNvSpPr>
          <p:nvPr>
            <p:ph type="body" idx="1"/>
          </p:nvPr>
        </p:nvSpPr>
        <p:spPr>
          <a:xfrm>
            <a:off x="1258888" y="1268413"/>
            <a:ext cx="6913562" cy="4270375"/>
          </a:xfrm>
        </p:spPr>
        <p:txBody>
          <a:bodyPr/>
          <a:lstStyle/>
          <a:p>
            <a:pPr eaLnBrk="1" hangingPunct="1">
              <a:buClr>
                <a:srgbClr val="0000CC"/>
              </a:buClr>
              <a:buFont typeface="Wingdings" panose="05000000000000000000" pitchFamily="2" charset="2"/>
              <a:buChar char="l"/>
            </a:pPr>
            <a:r>
              <a:rPr lang="zh-CN" altLang="en-US" sz="2800" b="1" smtClean="0"/>
              <a:t>事件管理流程概念介绍</a:t>
            </a:r>
            <a:endParaRPr lang="zh-CN" altLang="en-US" sz="2800" b="1" smtClean="0"/>
          </a:p>
          <a:p>
            <a:pPr eaLnBrk="1" hangingPunct="1">
              <a:buClr>
                <a:srgbClr val="0000CC"/>
              </a:buClr>
              <a:buFont typeface="Wingdings" panose="05000000000000000000" pitchFamily="2" charset="2"/>
              <a:buChar char="l"/>
            </a:pPr>
            <a:r>
              <a:rPr lang="zh-CN" altLang="en-US" sz="2800" b="1" smtClean="0"/>
              <a:t>华为公司事件管理流程</a:t>
            </a:r>
            <a:endParaRPr lang="zh-CN" altLang="en-US" sz="2800" b="1" smtClean="0"/>
          </a:p>
          <a:p>
            <a:pPr eaLnBrk="1" hangingPunct="1">
              <a:buClr>
                <a:srgbClr val="0000CC"/>
              </a:buClr>
              <a:buFont typeface="Wingdings" panose="05000000000000000000" pitchFamily="2" charset="2"/>
              <a:buChar char="l"/>
            </a:pPr>
            <a:r>
              <a:rPr lang="en-US" altLang="zh-CN" sz="2800" b="1" smtClean="0"/>
              <a:t>TSD</a:t>
            </a:r>
            <a:r>
              <a:rPr lang="zh-CN" altLang="en-US" sz="2800" b="1" smtClean="0"/>
              <a:t>规范</a:t>
            </a:r>
            <a:endParaRPr lang="zh-CN" altLang="en-US" sz="2800" b="1" smtClean="0"/>
          </a:p>
          <a:p>
            <a:pPr eaLnBrk="1" hangingPunct="1">
              <a:buClr>
                <a:srgbClr val="0000CC"/>
              </a:buClr>
              <a:buFont typeface="Wingdings" panose="05000000000000000000" pitchFamily="2" charset="2"/>
              <a:buChar char="l"/>
            </a:pPr>
            <a:r>
              <a:rPr lang="zh-CN" altLang="en-US" sz="2800" b="1" smtClean="0"/>
              <a:t>事件的跟踪、升级</a:t>
            </a:r>
            <a:endParaRPr lang="zh-CN" altLang="en-US" sz="2800" b="1" smtClean="0"/>
          </a:p>
          <a:p>
            <a:pPr eaLnBrk="1" hangingPunct="1">
              <a:buClr>
                <a:srgbClr val="0000CC"/>
              </a:buClr>
              <a:buFont typeface="Wingdings" panose="05000000000000000000" pitchFamily="2" charset="2"/>
              <a:buChar char="l"/>
            </a:pPr>
            <a:r>
              <a:rPr lang="zh-CN" altLang="en-US" sz="2800" b="1" smtClean="0"/>
              <a:t>故障报告管理规定及注意事项</a:t>
            </a:r>
            <a:endParaRPr lang="zh-CN" altLang="en-US" sz="2800" b="1" smtClean="0"/>
          </a:p>
          <a:p>
            <a:pPr eaLnBrk="1" hangingPunct="1">
              <a:buClr>
                <a:srgbClr val="0000CC"/>
              </a:buClr>
              <a:buFont typeface="Wingdings" panose="05000000000000000000" pitchFamily="2" charset="2"/>
              <a:buChar char="l"/>
            </a:pPr>
            <a:r>
              <a:rPr lang="zh-CN" altLang="en-US" sz="2800" b="1" smtClean="0"/>
              <a:t>故障公告管理规定</a:t>
            </a:r>
            <a:endParaRPr lang="zh-CN" altLang="en-US" sz="2800" b="1" smtClean="0"/>
          </a:p>
          <a:p>
            <a:pPr eaLnBrk="1" hangingPunct="1">
              <a:buClr>
                <a:srgbClr val="FF0066"/>
              </a:buClr>
              <a:buFont typeface="Wingdings" panose="05000000000000000000" pitchFamily="2" charset="2"/>
              <a:buChar char="Ø"/>
            </a:pPr>
            <a:r>
              <a:rPr lang="zh-CN" altLang="en-US" sz="2800" b="1" smtClean="0">
                <a:solidFill>
                  <a:srgbClr val="FF0066"/>
                </a:solidFill>
              </a:rPr>
              <a:t>案例库建设</a:t>
            </a:r>
            <a:endParaRPr lang="zh-CN" altLang="en-US" sz="2800" b="1" smtClean="0">
              <a:solidFill>
                <a:srgbClr val="FF0066"/>
              </a:solidFill>
            </a:endParaRPr>
          </a:p>
          <a:p>
            <a:pPr eaLnBrk="1" hangingPunct="1">
              <a:buClr>
                <a:srgbClr val="0000CC"/>
              </a:buClr>
              <a:buFont typeface="Wingdings" panose="05000000000000000000" pitchFamily="2" charset="2"/>
              <a:buChar char="l"/>
            </a:pPr>
            <a:r>
              <a:rPr lang="en-US" altLang="zh-CN" sz="2800" b="1" smtClean="0"/>
              <a:t>FAQ</a:t>
            </a:r>
            <a:endParaRPr lang="en-US" altLang="zh-CN" sz="2800" b="1" smtClean="0"/>
          </a:p>
        </p:txBody>
      </p:sp>
    </p:spTree>
  </p:cSld>
  <p:clrMapOvr>
    <a:masterClrMapping/>
  </p:clrMapOvr>
  <p:transition spd="slow">
    <p:pull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5124"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5125" name="Rectangle 4"/>
          <p:cNvSpPr>
            <a:spLocks noChangeArrowheads="1"/>
          </p:cNvSpPr>
          <p:nvPr/>
        </p:nvSpPr>
        <p:spPr bwMode="auto">
          <a:xfrm>
            <a:off x="971550" y="2074863"/>
            <a:ext cx="7273925"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案例库是技术支持向用户提供有效</a:t>
            </a:r>
            <a:r>
              <a:rPr lang="en-US" altLang="zh-CN" sz="2000" b="1">
                <a:solidFill>
                  <a:srgbClr val="3333FF"/>
                </a:solidFill>
                <a:latin typeface="Arial" panose="020B0604020202020204" pitchFamily="34" charset="0"/>
                <a:ea typeface="华文新魏" panose="02010800040101010101" pitchFamily="2" charset="-122"/>
              </a:rPr>
              <a:t>IT</a:t>
            </a:r>
            <a:r>
              <a:rPr lang="zh-CN" altLang="en-US" sz="2000" b="1">
                <a:solidFill>
                  <a:srgbClr val="3333FF"/>
                </a:solidFill>
                <a:latin typeface="Arial" panose="020B0604020202020204" pitchFamily="34" charset="0"/>
                <a:ea typeface="华文新魏" panose="02010800040101010101" pitchFamily="2" charset="-122"/>
              </a:rPr>
              <a:t>支持、帮助用户提高自助式服务能力的知识库，及时总结、维护中英文案例是各级技术支持的责任和义务，具体要求如下</a:t>
            </a:r>
            <a:r>
              <a:rPr lang="en-US" altLang="zh-CN" sz="2000" b="1">
                <a:solidFill>
                  <a:srgbClr val="3333FF"/>
                </a:solidFill>
                <a:latin typeface="Arial" panose="020B0604020202020204" pitchFamily="34" charset="0"/>
                <a:ea typeface="华文新魏" panose="02010800040101010101" pitchFamily="2" charset="-122"/>
              </a:rPr>
              <a:t>:</a:t>
            </a:r>
            <a:endParaRPr lang="en-US" altLang="zh-CN" sz="2000" b="1">
              <a:solidFill>
                <a:srgbClr val="3333FF"/>
              </a:solidFill>
              <a:latin typeface="Arial" panose="020B0604020202020204" pitchFamily="34" charset="0"/>
              <a:ea typeface="华文新魏" panose="02010800040101010101" pitchFamily="2" charset="-122"/>
            </a:endParaRPr>
          </a:p>
          <a:p>
            <a:pPr eaLnBrk="1" hangingPunct="1"/>
            <a:endParaRPr lang="en-US" altLang="zh-CN" b="1">
              <a:latin typeface="楷体_GB2312" pitchFamily="49" charset="-122"/>
              <a:ea typeface="楷体_GB2312" pitchFamily="49" charset="-122"/>
            </a:endParaRPr>
          </a:p>
          <a:p>
            <a:pPr eaLnBrk="1" hangingPunct="1"/>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、技术支持总结案例时须遵照</a:t>
            </a:r>
            <a:r>
              <a:rPr lang="en-US" altLang="zh-CN" b="1">
                <a:latin typeface="楷体_GB2312" pitchFamily="49" charset="-122"/>
                <a:ea typeface="楷体_GB2312" pitchFamily="49" charset="-122"/>
              </a:rPr>
              <a:t>《SO</a:t>
            </a:r>
            <a:r>
              <a:rPr lang="zh-CN" altLang="en-US" b="1">
                <a:latin typeface="楷体_GB2312" pitchFamily="49" charset="-122"/>
                <a:ea typeface="楷体_GB2312" pitchFamily="49" charset="-122"/>
              </a:rPr>
              <a:t>管理库</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中的</a:t>
            </a:r>
            <a:r>
              <a:rPr lang="zh-CN" altLang="en-US" b="1">
                <a:latin typeface="Arial" panose="020B0604020202020204" pitchFamily="34" charset="0"/>
                <a:ea typeface="楷体_GB2312" pitchFamily="49" charset="-122"/>
              </a:rPr>
              <a:t>“</a:t>
            </a:r>
            <a:r>
              <a:rPr lang="zh-CN" altLang="en-US" b="1">
                <a:latin typeface="楷体_GB2312" pitchFamily="49" charset="-122"/>
                <a:ea typeface="楷体_GB2312" pitchFamily="49" charset="-122"/>
              </a:rPr>
              <a:t>案例书写规范</a:t>
            </a:r>
            <a:r>
              <a:rPr lang="zh-CN" altLang="en-US" b="1">
                <a:latin typeface="Arial" panose="020B0604020202020204" pitchFamily="34" charset="0"/>
                <a:ea typeface="楷体_GB2312" pitchFamily="49" charset="-122"/>
              </a:rPr>
              <a:t>”</a:t>
            </a:r>
            <a:r>
              <a:rPr lang="zh-CN" altLang="en-US" b="1">
                <a:latin typeface="楷体_GB2312" pitchFamily="49" charset="-122"/>
                <a:ea typeface="楷体_GB2312" pitchFamily="49" charset="-122"/>
              </a:rPr>
              <a:t>（包括中英文案例）</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a:t>
            </a:r>
            <a:r>
              <a:rPr lang="zh-CN" altLang="en-US" b="1">
                <a:solidFill>
                  <a:srgbClr val="9900CC"/>
                </a:solidFill>
                <a:latin typeface="楷体_GB2312" pitchFamily="49" charset="-122"/>
                <a:ea typeface="楷体_GB2312" pitchFamily="49" charset="-122"/>
              </a:rPr>
              <a:t>一级支持每人每月新增或更新中英文案例各</a:t>
            </a:r>
            <a:r>
              <a:rPr lang="en-US" altLang="zh-CN" b="1">
                <a:solidFill>
                  <a:srgbClr val="9900CC"/>
                </a:solidFill>
                <a:latin typeface="楷体_GB2312" pitchFamily="49" charset="-122"/>
                <a:ea typeface="楷体_GB2312" pitchFamily="49" charset="-122"/>
              </a:rPr>
              <a:t>2</a:t>
            </a:r>
            <a:r>
              <a:rPr lang="zh-CN" altLang="en-US" b="1">
                <a:solidFill>
                  <a:srgbClr val="9900CC"/>
                </a:solidFill>
                <a:latin typeface="楷体_GB2312" pitchFamily="49" charset="-122"/>
                <a:ea typeface="楷体_GB2312" pitchFamily="49" charset="-122"/>
              </a:rPr>
              <a:t>个</a:t>
            </a:r>
            <a:r>
              <a:rPr lang="zh-CN" altLang="en-US" b="1">
                <a:latin typeface="楷体_GB2312" pitchFamily="49" charset="-122"/>
                <a:ea typeface="楷体_GB2312" pitchFamily="49" charset="-122"/>
              </a:rPr>
              <a:t>；</a:t>
            </a:r>
            <a:endParaRPr lang="zh-CN" altLang="en-US" b="1">
              <a:latin typeface="楷体_GB2312" pitchFamily="49" charset="-122"/>
              <a:ea typeface="楷体_GB2312" pitchFamily="49" charset="-122"/>
            </a:endParaRPr>
          </a:p>
          <a:p>
            <a:pPr eaLnBrk="1" hangingPunct="1"/>
            <a:r>
              <a:rPr lang="en-US" altLang="zh-CN" b="1">
                <a:latin typeface="楷体_GB2312" pitchFamily="49" charset="-122"/>
                <a:ea typeface="楷体_GB2312" pitchFamily="49" charset="-122"/>
              </a:rPr>
              <a:t>3</a:t>
            </a:r>
            <a:r>
              <a:rPr lang="zh-CN" altLang="en-US" b="1">
                <a:latin typeface="楷体_GB2312" pitchFamily="49" charset="-122"/>
                <a:ea typeface="楷体_GB2312" pitchFamily="49" charset="-122"/>
              </a:rPr>
              <a:t>、</a:t>
            </a:r>
            <a:r>
              <a:rPr lang="zh-CN" altLang="en-US" b="1">
                <a:solidFill>
                  <a:srgbClr val="008000"/>
                </a:solidFill>
                <a:latin typeface="楷体_GB2312" pitchFamily="49" charset="-122"/>
                <a:ea typeface="楷体_GB2312" pitchFamily="49" charset="-122"/>
              </a:rPr>
              <a:t>二级支持每人每月新增或更新中英文案例各</a:t>
            </a:r>
            <a:r>
              <a:rPr lang="en-US" altLang="zh-CN" b="1">
                <a:solidFill>
                  <a:srgbClr val="008000"/>
                </a:solidFill>
                <a:latin typeface="楷体_GB2312" pitchFamily="49" charset="-122"/>
                <a:ea typeface="楷体_GB2312" pitchFamily="49" charset="-122"/>
              </a:rPr>
              <a:t>1</a:t>
            </a:r>
            <a:r>
              <a:rPr lang="zh-CN" altLang="en-US" b="1">
                <a:solidFill>
                  <a:srgbClr val="008000"/>
                </a:solidFill>
                <a:latin typeface="楷体_GB2312" pitchFamily="49" charset="-122"/>
                <a:ea typeface="楷体_GB2312" pitchFamily="49" charset="-122"/>
              </a:rPr>
              <a:t>个。</a:t>
            </a:r>
            <a:endParaRPr lang="zh-CN" altLang="en-US" b="1">
              <a:latin typeface="楷体_GB2312" pitchFamily="49" charset="-122"/>
              <a:ea typeface="楷体_GB2312" pitchFamily="49" charset="-122"/>
            </a:endParaRPr>
          </a:p>
        </p:txBody>
      </p:sp>
      <p:sp>
        <p:nvSpPr>
          <p:cNvPr id="5126" name="Rectangle 5"/>
          <p:cNvSpPr>
            <a:spLocks noChangeArrowheads="1"/>
          </p:cNvSpPr>
          <p:nvPr/>
        </p:nvSpPr>
        <p:spPr bwMode="auto">
          <a:xfrm>
            <a:off x="539750" y="620713"/>
            <a:ext cx="7199313"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案例库建设</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graphicFrame>
        <p:nvGraphicFramePr>
          <p:cNvPr id="5122" name="Object 6"/>
          <p:cNvGraphicFramePr>
            <a:graphicFrameLocks noChangeAspect="1"/>
          </p:cNvGraphicFramePr>
          <p:nvPr/>
        </p:nvGraphicFramePr>
        <p:xfrm>
          <a:off x="2843213" y="3573463"/>
          <a:ext cx="914400" cy="685800"/>
        </p:xfrm>
        <a:graphic>
          <a:graphicData uri="http://schemas.openxmlformats.org/presentationml/2006/ole">
            <mc:AlternateContent xmlns:mc="http://schemas.openxmlformats.org/markup-compatibility/2006">
              <mc:Choice xmlns:v="urn:schemas-microsoft-com:vml" Requires="v">
                <p:oleObj spid="_x0000_s5127" name="Document" showAsIcon="1" r:id="rId2" imgW="914400" imgH="685800" progId="Word.Document.8">
                  <p:embed/>
                </p:oleObj>
              </mc:Choice>
              <mc:Fallback>
                <p:oleObj name="Document" showAsIcon="1" r:id="rId2" imgW="914400" imgH="685800" progId="Word.Document.8">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3573463"/>
                        <a:ext cx="9144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pull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5843"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5844" name="Rectangle 4"/>
          <p:cNvSpPr>
            <a:spLocks noChangeArrowheads="1"/>
          </p:cNvSpPr>
          <p:nvPr/>
        </p:nvSpPr>
        <p:spPr bwMode="auto">
          <a:xfrm>
            <a:off x="539750" y="620713"/>
            <a:ext cx="7199313"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zh-CN" altLang="en-US" sz="2000" b="1">
                <a:solidFill>
                  <a:schemeClr val="hlink"/>
                </a:solidFill>
                <a:latin typeface="隶书" panose="02010509060101010101" pitchFamily="49" charset="-122"/>
                <a:ea typeface="隶书" panose="02010509060101010101" pitchFamily="49" charset="-122"/>
              </a:rPr>
              <a:t>案例库建设</a:t>
            </a:r>
            <a:endParaRPr lang="zh-CN" altLang="en-US"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35845" name="Text Box 6"/>
          <p:cNvSpPr txBox="1">
            <a:spLocks noChangeArrowheads="1"/>
          </p:cNvSpPr>
          <p:nvPr/>
        </p:nvSpPr>
        <p:spPr bwMode="auto">
          <a:xfrm>
            <a:off x="1187450" y="1203325"/>
            <a:ext cx="6553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a:t>较规范的案例：</a:t>
            </a:r>
            <a:r>
              <a:rPr lang="en-US" altLang="zh-CN"/>
              <a:t>SPES</a:t>
            </a:r>
            <a:r>
              <a:rPr lang="zh-CN" altLang="en-US"/>
              <a:t>客户端升级时，提示</a:t>
            </a:r>
            <a:r>
              <a:rPr lang="zh-CN" altLang="en-US">
                <a:latin typeface="Arial" panose="020B0604020202020204" pitchFamily="34" charset="0"/>
              </a:rPr>
              <a:t>“</a:t>
            </a:r>
            <a:r>
              <a:rPr lang="zh-CN" altLang="en-US"/>
              <a:t>无法找到更新程序</a:t>
            </a:r>
            <a:r>
              <a:rPr lang="en-US" altLang="zh-CN"/>
              <a:t>UpdateB.exe</a:t>
            </a:r>
            <a:r>
              <a:rPr lang="en-US" altLang="zh-CN">
                <a:latin typeface="Arial" panose="020B0604020202020204" pitchFamily="34" charset="0"/>
              </a:rPr>
              <a:t>”</a:t>
            </a:r>
            <a:endParaRPr lang="en-US" altLang="zh-CN"/>
          </a:p>
        </p:txBody>
      </p:sp>
      <p:pic>
        <p:nvPicPr>
          <p:cNvPr id="35846"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989138"/>
            <a:ext cx="7273925"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a:xfrm>
            <a:off x="250825" y="115888"/>
            <a:ext cx="8540750" cy="1143000"/>
          </a:xfrm>
        </p:spPr>
        <p:txBody>
          <a:bodyPr/>
          <a:lstStyle/>
          <a:p>
            <a:pPr eaLnBrk="1" hangingPunct="1"/>
            <a:r>
              <a:rPr lang="zh-CN" altLang="en-US" sz="2800" smtClean="0">
                <a:latin typeface="华文琥珀" panose="02010800040101010101" pitchFamily="2" charset="-122"/>
                <a:ea typeface="华文琥珀" panose="02010800040101010101" pitchFamily="2" charset="-122"/>
              </a:rPr>
              <a:t>目       录</a:t>
            </a:r>
            <a:endParaRPr lang="zh-CN" altLang="en-US" sz="2800" smtClean="0">
              <a:latin typeface="华文琥珀" panose="02010800040101010101" pitchFamily="2" charset="-122"/>
              <a:ea typeface="华文琥珀" panose="02010800040101010101" pitchFamily="2" charset="-122"/>
            </a:endParaRPr>
          </a:p>
        </p:txBody>
      </p:sp>
      <p:sp>
        <p:nvSpPr>
          <p:cNvPr id="36867" name="Rectangle 3"/>
          <p:cNvSpPr>
            <a:spLocks noGrp="1" noRot="1" noChangeArrowheads="1"/>
          </p:cNvSpPr>
          <p:nvPr>
            <p:ph type="body" idx="1"/>
          </p:nvPr>
        </p:nvSpPr>
        <p:spPr>
          <a:xfrm>
            <a:off x="1258888" y="1268413"/>
            <a:ext cx="6913562" cy="4270375"/>
          </a:xfrm>
        </p:spPr>
        <p:txBody>
          <a:bodyPr/>
          <a:lstStyle/>
          <a:p>
            <a:pPr eaLnBrk="1" hangingPunct="1">
              <a:buClr>
                <a:srgbClr val="0000CC"/>
              </a:buClr>
              <a:buFont typeface="Wingdings" panose="05000000000000000000" pitchFamily="2" charset="2"/>
              <a:buChar char="l"/>
            </a:pPr>
            <a:r>
              <a:rPr lang="zh-CN" altLang="en-US" sz="2800" b="1" smtClean="0"/>
              <a:t>事件管理流程概念介绍</a:t>
            </a:r>
            <a:endParaRPr lang="zh-CN" altLang="en-US" sz="2800" b="1" smtClean="0"/>
          </a:p>
          <a:p>
            <a:pPr eaLnBrk="1" hangingPunct="1">
              <a:buClr>
                <a:srgbClr val="0000CC"/>
              </a:buClr>
              <a:buFont typeface="Wingdings" panose="05000000000000000000" pitchFamily="2" charset="2"/>
              <a:buChar char="l"/>
            </a:pPr>
            <a:r>
              <a:rPr lang="zh-CN" altLang="en-US" sz="2800" b="1" smtClean="0"/>
              <a:t>华为公司事件管理流程</a:t>
            </a:r>
            <a:endParaRPr lang="zh-CN" altLang="en-US" sz="2800" b="1" smtClean="0"/>
          </a:p>
          <a:p>
            <a:pPr eaLnBrk="1" hangingPunct="1">
              <a:buClr>
                <a:srgbClr val="0000CC"/>
              </a:buClr>
              <a:buFont typeface="Wingdings" panose="05000000000000000000" pitchFamily="2" charset="2"/>
              <a:buChar char="l"/>
            </a:pPr>
            <a:r>
              <a:rPr lang="en-US" altLang="zh-CN" sz="2800" b="1" smtClean="0"/>
              <a:t>TSD</a:t>
            </a:r>
            <a:r>
              <a:rPr lang="zh-CN" altLang="en-US" sz="2800" b="1" smtClean="0"/>
              <a:t>规范</a:t>
            </a:r>
            <a:endParaRPr lang="zh-CN" altLang="en-US" sz="2800" b="1" smtClean="0"/>
          </a:p>
          <a:p>
            <a:pPr eaLnBrk="1" hangingPunct="1">
              <a:buClr>
                <a:srgbClr val="0000CC"/>
              </a:buClr>
              <a:buFont typeface="Wingdings" panose="05000000000000000000" pitchFamily="2" charset="2"/>
              <a:buChar char="l"/>
            </a:pPr>
            <a:r>
              <a:rPr lang="zh-CN" altLang="en-US" sz="2800" b="1" smtClean="0"/>
              <a:t>事件的跟踪、升级</a:t>
            </a:r>
            <a:endParaRPr lang="zh-CN" altLang="en-US" sz="2800" b="1" smtClean="0"/>
          </a:p>
          <a:p>
            <a:pPr eaLnBrk="1" hangingPunct="1">
              <a:buClr>
                <a:srgbClr val="0000CC"/>
              </a:buClr>
              <a:buFont typeface="Wingdings" panose="05000000000000000000" pitchFamily="2" charset="2"/>
              <a:buChar char="l"/>
            </a:pPr>
            <a:r>
              <a:rPr lang="zh-CN" altLang="en-US" sz="2800" b="1" smtClean="0"/>
              <a:t>故障报告管理规定及注意事项</a:t>
            </a:r>
            <a:endParaRPr lang="zh-CN" altLang="en-US" sz="2800" b="1" smtClean="0"/>
          </a:p>
          <a:p>
            <a:pPr eaLnBrk="1" hangingPunct="1">
              <a:buClr>
                <a:srgbClr val="0000CC"/>
              </a:buClr>
              <a:buFont typeface="Wingdings" panose="05000000000000000000" pitchFamily="2" charset="2"/>
              <a:buChar char="l"/>
            </a:pPr>
            <a:r>
              <a:rPr lang="zh-CN" altLang="en-US" sz="2800" b="1" smtClean="0"/>
              <a:t>故障公告管理规定</a:t>
            </a:r>
            <a:endParaRPr lang="zh-CN" altLang="en-US" sz="2800" b="1" smtClean="0"/>
          </a:p>
          <a:p>
            <a:pPr eaLnBrk="1" hangingPunct="1">
              <a:buClr>
                <a:srgbClr val="0000CC"/>
              </a:buClr>
              <a:buFont typeface="Wingdings" panose="05000000000000000000" pitchFamily="2" charset="2"/>
              <a:buChar char="l"/>
            </a:pPr>
            <a:r>
              <a:rPr lang="zh-CN" altLang="en-US" sz="2800" b="1" smtClean="0"/>
              <a:t>案例库建设</a:t>
            </a:r>
            <a:endParaRPr lang="zh-CN" altLang="en-US" sz="2800" b="1" smtClean="0"/>
          </a:p>
          <a:p>
            <a:pPr eaLnBrk="1" hangingPunct="1">
              <a:buClr>
                <a:srgbClr val="FF0066"/>
              </a:buClr>
              <a:buFont typeface="Wingdings" panose="05000000000000000000" pitchFamily="2" charset="2"/>
              <a:buChar char="Ø"/>
            </a:pPr>
            <a:r>
              <a:rPr lang="en-US" altLang="zh-CN" sz="2800" b="1" smtClean="0">
                <a:solidFill>
                  <a:srgbClr val="FF0066"/>
                </a:solidFill>
              </a:rPr>
              <a:t>FAQ</a:t>
            </a:r>
            <a:endParaRPr lang="en-US" altLang="zh-CN" sz="2800" b="1" smtClean="0">
              <a:solidFill>
                <a:srgbClr val="FF0066"/>
              </a:solidFill>
            </a:endParaRPr>
          </a:p>
        </p:txBody>
      </p:sp>
    </p:spTree>
  </p:cSld>
  <p:clrMapOvr>
    <a:masterClrMapping/>
  </p:clrMapOvr>
  <p:transition spd="slow">
    <p:pull dir="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7891"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7892" name="Rectangle 8"/>
          <p:cNvSpPr>
            <a:spLocks noChangeArrowheads="1"/>
          </p:cNvSpPr>
          <p:nvPr/>
        </p:nvSpPr>
        <p:spPr bwMode="auto">
          <a:xfrm>
            <a:off x="755650" y="1420813"/>
            <a:ext cx="79216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问：当我接到热线或其他技术支持转给我的</a:t>
            </a:r>
            <a:r>
              <a:rPr lang="en-US" altLang="zh-CN" sz="2000" b="1">
                <a:solidFill>
                  <a:srgbClr val="3333FF"/>
                </a:solidFill>
                <a:latin typeface="Arial" panose="020B0604020202020204" pitchFamily="34" charset="0"/>
                <a:ea typeface="华文新魏" panose="02010800040101010101" pitchFamily="2" charset="-122"/>
              </a:rPr>
              <a:t>TSD</a:t>
            </a:r>
            <a:r>
              <a:rPr lang="zh-CN" altLang="en-US" sz="2000" b="1">
                <a:solidFill>
                  <a:srgbClr val="3333FF"/>
                </a:solidFill>
                <a:latin typeface="Arial" panose="020B0604020202020204" pitchFamily="34" charset="0"/>
                <a:ea typeface="华文新魏" panose="02010800040101010101" pitchFamily="2" charset="-122"/>
              </a:rPr>
              <a:t>问题时</a:t>
            </a:r>
            <a:r>
              <a:rPr lang="en-US" altLang="zh-CN" sz="2000" b="1">
                <a:solidFill>
                  <a:srgbClr val="3333FF"/>
                </a:solidFill>
                <a:latin typeface="Arial" panose="020B0604020202020204" pitchFamily="34" charset="0"/>
                <a:ea typeface="华文新魏" panose="02010800040101010101" pitchFamily="2" charset="-122"/>
              </a:rPr>
              <a:t>,</a:t>
            </a:r>
            <a:r>
              <a:rPr lang="zh-CN" altLang="en-US" sz="2000" b="1">
                <a:solidFill>
                  <a:srgbClr val="3333FF"/>
                </a:solidFill>
                <a:latin typeface="Arial" panose="020B0604020202020204" pitchFamily="34" charset="0"/>
                <a:ea typeface="华文新魏" panose="02010800040101010101" pitchFamily="2" charset="-122"/>
              </a:rPr>
              <a:t>我应该做哪些事情</a:t>
            </a:r>
            <a:r>
              <a:rPr lang="en-US" altLang="zh-CN" sz="2000" b="1">
                <a:solidFill>
                  <a:srgbClr val="3333FF"/>
                </a:solidFill>
                <a:latin typeface="Arial" panose="020B0604020202020204" pitchFamily="34" charset="0"/>
                <a:ea typeface="华文新魏" panose="02010800040101010101" pitchFamily="2" charset="-122"/>
              </a:rPr>
              <a:t>?</a:t>
            </a:r>
            <a:endParaRPr lang="en-US" altLang="zh-CN" sz="1600" b="1">
              <a:latin typeface="楷体_GB2312" pitchFamily="49" charset="-122"/>
              <a:ea typeface="楷体_GB2312" pitchFamily="49" charset="-122"/>
            </a:endParaRPr>
          </a:p>
        </p:txBody>
      </p:sp>
      <p:sp>
        <p:nvSpPr>
          <p:cNvPr id="37893" name="Rectangle 9"/>
          <p:cNvSpPr>
            <a:spLocks noChangeArrowheads="1"/>
          </p:cNvSpPr>
          <p:nvPr/>
        </p:nvSpPr>
        <p:spPr bwMode="auto">
          <a:xfrm>
            <a:off x="539750" y="620713"/>
            <a:ext cx="7199313"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FAQ</a:t>
            </a:r>
            <a:endParaRPr lang="en-US" altLang="zh-CN"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132106" name="Rectangle 10"/>
          <p:cNvSpPr>
            <a:spLocks noChangeArrowheads="1"/>
          </p:cNvSpPr>
          <p:nvPr/>
        </p:nvSpPr>
        <p:spPr bwMode="auto">
          <a:xfrm>
            <a:off x="827088" y="2854325"/>
            <a:ext cx="7921625"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en-US" altLang="zh-CN"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答：</a:t>
            </a:r>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、进一步的诊断、定位</a:t>
            </a:r>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a:t>
            </a:r>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、与用户沟通，以准确定位问题</a:t>
            </a:r>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a:t>
            </a:r>
            <a:r>
              <a:rPr lang="en-US" altLang="zh-CN" b="1">
                <a:latin typeface="楷体_GB2312" pitchFamily="49" charset="-122"/>
                <a:ea typeface="楷体_GB2312" pitchFamily="49" charset="-122"/>
              </a:rPr>
              <a:t>3</a:t>
            </a:r>
            <a:r>
              <a:rPr lang="zh-CN" altLang="en-US" b="1">
                <a:latin typeface="楷体_GB2312" pitchFamily="49" charset="-122"/>
                <a:ea typeface="楷体_GB2312" pitchFamily="49" charset="-122"/>
              </a:rPr>
              <a:t>、确定不能解决时，要尽快转给可以解决的技术支持</a:t>
            </a:r>
            <a:endParaRPr lang="zh-CN" altLang="en-US" b="1">
              <a:latin typeface="楷体_GB2312" pitchFamily="49" charset="-122"/>
              <a:ea typeface="楷体_GB2312" pitchFamily="49" charset="-122"/>
            </a:endParaRPr>
          </a:p>
          <a:p>
            <a:pPr eaLnBrk="1" hangingPunct="1"/>
            <a:r>
              <a:rPr lang="zh-CN" altLang="en-US" b="1">
                <a:solidFill>
                  <a:srgbClr val="FF0066"/>
                </a:solidFill>
                <a:latin typeface="楷体_GB2312" pitchFamily="49" charset="-122"/>
                <a:ea typeface="楷体_GB2312" pitchFamily="49" charset="-122"/>
              </a:rPr>
              <a:t>、</a:t>
            </a:r>
            <a:endParaRPr lang="zh-CN" altLang="en-US" b="1">
              <a:solidFill>
                <a:srgbClr val="FF0066"/>
              </a:solidFill>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2106"/>
                                        </p:tgtEl>
                                        <p:attrNameLst>
                                          <p:attrName>style.visibility</p:attrName>
                                        </p:attrNameLst>
                                      </p:cBhvr>
                                      <p:to>
                                        <p:strVal val="visible"/>
                                      </p:to>
                                    </p:set>
                                    <p:animEffect transition="in" filter="box(in)">
                                      <p:cBhvr>
                                        <p:cTn id="7" dur="500"/>
                                        <p:tgtEl>
                                          <p:spTgt spid="132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8915"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8916" name="Rectangle 4"/>
          <p:cNvSpPr>
            <a:spLocks noChangeArrowheads="1"/>
          </p:cNvSpPr>
          <p:nvPr/>
        </p:nvSpPr>
        <p:spPr bwMode="auto">
          <a:xfrm>
            <a:off x="755650" y="1268413"/>
            <a:ext cx="79216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问：如果上午</a:t>
            </a:r>
            <a:r>
              <a:rPr lang="en-US" altLang="zh-CN" sz="2000" b="1">
                <a:solidFill>
                  <a:srgbClr val="3333FF"/>
                </a:solidFill>
                <a:latin typeface="Arial" panose="020B0604020202020204" pitchFamily="34" charset="0"/>
                <a:ea typeface="华文新魏" panose="02010800040101010101" pitchFamily="2" charset="-122"/>
              </a:rPr>
              <a:t>10</a:t>
            </a:r>
            <a:r>
              <a:rPr lang="zh-CN" altLang="en-US" sz="2000" b="1">
                <a:solidFill>
                  <a:srgbClr val="3333FF"/>
                </a:solidFill>
                <a:latin typeface="Arial" panose="020B0604020202020204" pitchFamily="34" charset="0"/>
                <a:ea typeface="华文新魏" panose="02010800040101010101" pitchFamily="2" charset="-122"/>
              </a:rPr>
              <a:t>：</a:t>
            </a:r>
            <a:r>
              <a:rPr lang="en-US" altLang="zh-CN" sz="2000" b="1">
                <a:solidFill>
                  <a:srgbClr val="3333FF"/>
                </a:solidFill>
                <a:latin typeface="Arial" panose="020B0604020202020204" pitchFamily="34" charset="0"/>
                <a:ea typeface="华文新魏" panose="02010800040101010101" pitchFamily="2" charset="-122"/>
              </a:rPr>
              <a:t>00</a:t>
            </a:r>
            <a:r>
              <a:rPr lang="zh-CN" altLang="en-US" sz="2000" b="1">
                <a:solidFill>
                  <a:srgbClr val="3333FF"/>
                </a:solidFill>
                <a:latin typeface="Arial" panose="020B0604020202020204" pitchFamily="34" charset="0"/>
                <a:ea typeface="华文新魏" panose="02010800040101010101" pitchFamily="2" charset="-122"/>
              </a:rPr>
              <a:t>科研中心发生网络故障，</a:t>
            </a:r>
            <a:r>
              <a:rPr lang="en-US" altLang="zh-CN" sz="2000" b="1">
                <a:solidFill>
                  <a:srgbClr val="3333FF"/>
                </a:solidFill>
                <a:latin typeface="Arial" panose="020B0604020202020204" pitchFamily="34" charset="0"/>
                <a:ea typeface="华文新魏" panose="02010800040101010101" pitchFamily="2" charset="-122"/>
              </a:rPr>
              <a:t>11</a:t>
            </a:r>
            <a:r>
              <a:rPr lang="zh-CN" altLang="en-US" sz="2000" b="1">
                <a:solidFill>
                  <a:srgbClr val="3333FF"/>
                </a:solidFill>
                <a:latin typeface="Arial" panose="020B0604020202020204" pitchFamily="34" charset="0"/>
                <a:ea typeface="华文新魏" panose="02010800040101010101" pitchFamily="2" charset="-122"/>
              </a:rPr>
              <a:t>：</a:t>
            </a:r>
            <a:r>
              <a:rPr lang="en-US" altLang="zh-CN" sz="2000" b="1">
                <a:solidFill>
                  <a:srgbClr val="3333FF"/>
                </a:solidFill>
                <a:latin typeface="Arial" panose="020B0604020202020204" pitchFamily="34" charset="0"/>
                <a:ea typeface="华文新魏" panose="02010800040101010101" pitchFamily="2" charset="-122"/>
              </a:rPr>
              <a:t>00</a:t>
            </a:r>
            <a:r>
              <a:rPr lang="zh-CN" altLang="en-US" sz="2000" b="1">
                <a:solidFill>
                  <a:srgbClr val="3333FF"/>
                </a:solidFill>
                <a:latin typeface="Arial" panose="020B0604020202020204" pitchFamily="34" charset="0"/>
                <a:ea typeface="华文新魏" panose="02010800040101010101" pitchFamily="2" charset="-122"/>
              </a:rPr>
              <a:t>故障恢复，到</a:t>
            </a:r>
            <a:r>
              <a:rPr lang="en-US" altLang="zh-CN" sz="2000" b="1">
                <a:solidFill>
                  <a:srgbClr val="3333FF"/>
                </a:solidFill>
                <a:latin typeface="Arial" panose="020B0604020202020204" pitchFamily="34" charset="0"/>
                <a:ea typeface="华文新魏" panose="02010800040101010101" pitchFamily="2" charset="-122"/>
              </a:rPr>
              <a:t>13</a:t>
            </a:r>
            <a:r>
              <a:rPr lang="zh-CN" altLang="en-US" sz="2000" b="1">
                <a:solidFill>
                  <a:srgbClr val="3333FF"/>
                </a:solidFill>
                <a:latin typeface="Arial" panose="020B0604020202020204" pitchFamily="34" charset="0"/>
                <a:ea typeface="华文新魏" panose="02010800040101010101" pitchFamily="2" charset="-122"/>
              </a:rPr>
              <a:t>：</a:t>
            </a:r>
            <a:r>
              <a:rPr lang="en-US" altLang="zh-CN" sz="2000" b="1">
                <a:solidFill>
                  <a:srgbClr val="3333FF"/>
                </a:solidFill>
                <a:latin typeface="Arial" panose="020B0604020202020204" pitchFamily="34" charset="0"/>
                <a:ea typeface="华文新魏" panose="02010800040101010101" pitchFamily="2" charset="-122"/>
              </a:rPr>
              <a:t>00</a:t>
            </a:r>
            <a:r>
              <a:rPr lang="zh-CN" altLang="en-US" sz="2000" b="1">
                <a:solidFill>
                  <a:srgbClr val="3333FF"/>
                </a:solidFill>
                <a:latin typeface="Arial" panose="020B0604020202020204" pitchFamily="34" charset="0"/>
                <a:ea typeface="华文新魏" panose="02010800040101010101" pitchFamily="2" charset="-122"/>
              </a:rPr>
              <a:t>时科研中心又出现网络故障，这种情况在</a:t>
            </a:r>
            <a:r>
              <a:rPr lang="en-US" altLang="zh-CN" sz="2000" b="1">
                <a:solidFill>
                  <a:srgbClr val="3333FF"/>
                </a:solidFill>
                <a:latin typeface="Arial" panose="020B0604020202020204" pitchFamily="34" charset="0"/>
                <a:ea typeface="华文新魏" panose="02010800040101010101" pitchFamily="2" charset="-122"/>
              </a:rPr>
              <a:t>TSD</a:t>
            </a:r>
            <a:r>
              <a:rPr lang="zh-CN" altLang="en-US" sz="2000" b="1">
                <a:solidFill>
                  <a:srgbClr val="3333FF"/>
                </a:solidFill>
                <a:latin typeface="Arial" panose="020B0604020202020204" pitchFamily="34" charset="0"/>
                <a:ea typeface="华文新魏" panose="02010800040101010101" pitchFamily="2" charset="-122"/>
              </a:rPr>
              <a:t>中如何登记处理？</a:t>
            </a:r>
            <a:endParaRPr lang="zh-CN" altLang="en-US" sz="1600" b="1">
              <a:latin typeface="楷体_GB2312" pitchFamily="49" charset="-122"/>
              <a:ea typeface="楷体_GB2312" pitchFamily="49" charset="-122"/>
            </a:endParaRPr>
          </a:p>
        </p:txBody>
      </p:sp>
      <p:sp>
        <p:nvSpPr>
          <p:cNvPr id="38917" name="Rectangle 5"/>
          <p:cNvSpPr>
            <a:spLocks noChangeArrowheads="1"/>
          </p:cNvSpPr>
          <p:nvPr/>
        </p:nvSpPr>
        <p:spPr bwMode="auto">
          <a:xfrm>
            <a:off x="539750" y="620713"/>
            <a:ext cx="7199313"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FAQ</a:t>
            </a:r>
            <a:endParaRPr lang="en-US" altLang="zh-CN" sz="2000" b="1">
              <a:solidFill>
                <a:schemeClr val="hlink"/>
              </a:solidFill>
              <a:latin typeface="隶书" panose="02010509060101010101" pitchFamily="49" charset="-122"/>
              <a:ea typeface="隶书" panose="02010509060101010101" pitchFamily="49" charset="-122"/>
            </a:endParaRPr>
          </a:p>
          <a:p>
            <a:pPr algn="ctr" eaLnBrk="1" hangingPunct="1">
              <a:buClr>
                <a:srgbClr val="00A000"/>
              </a:buClr>
              <a:buSzPct val="90000"/>
              <a:buFont typeface="Monotype Sorts" pitchFamily="2" charset="2"/>
              <a:buNone/>
            </a:pPr>
            <a:endParaRPr kumimoji="1" lang="en-US" altLang="zh-CN" b="1">
              <a:solidFill>
                <a:schemeClr val="hlink"/>
              </a:solidFill>
              <a:latin typeface="Arial" panose="020B0604020202020204" pitchFamily="34" charset="0"/>
            </a:endParaRPr>
          </a:p>
        </p:txBody>
      </p:sp>
      <p:sp>
        <p:nvSpPr>
          <p:cNvPr id="154630" name="Rectangle 6"/>
          <p:cNvSpPr>
            <a:spLocks noChangeArrowheads="1"/>
          </p:cNvSpPr>
          <p:nvPr/>
        </p:nvSpPr>
        <p:spPr bwMode="auto">
          <a:xfrm>
            <a:off x="755650" y="2276475"/>
            <a:ext cx="7921625"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endParaRPr lang="en-US" altLang="zh-CN"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答：事件管理关注的是如何在尽量短的时间内，恢复已经中断的</a:t>
            </a:r>
            <a:r>
              <a:rPr lang="en-US" altLang="zh-CN" b="1">
                <a:latin typeface="楷体_GB2312" pitchFamily="49" charset="-122"/>
                <a:ea typeface="楷体_GB2312" pitchFamily="49" charset="-122"/>
              </a:rPr>
              <a:t>IT</a:t>
            </a:r>
            <a:r>
              <a:rPr lang="zh-CN" altLang="en-US" b="1">
                <a:latin typeface="楷体_GB2312" pitchFamily="49" charset="-122"/>
                <a:ea typeface="楷体_GB2312" pitchFamily="49" charset="-122"/>
              </a:rPr>
              <a:t>服务，提高服务的可用性。不一定必须找到突发事件发生的根本原因，但若同一事件多次重复发生，应将该事件提交问题管理流程进行问题根源分析。</a:t>
            </a:r>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据此，该情况在</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中恰当的处理方法是：</a:t>
            </a:r>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a:t>
            </a:r>
            <a:r>
              <a:rPr lang="en-US" altLang="zh-CN" b="1">
                <a:latin typeface="楷体_GB2312" pitchFamily="49" charset="-122"/>
                <a:ea typeface="楷体_GB2312" pitchFamily="49" charset="-122"/>
              </a:rPr>
              <a:t>10</a:t>
            </a:r>
            <a:r>
              <a:rPr lang="zh-CN" altLang="en-US" b="1">
                <a:latin typeface="楷体_GB2312" pitchFamily="49" charset="-122"/>
                <a:ea typeface="楷体_GB2312" pitchFamily="49" charset="-122"/>
              </a:rPr>
              <a:t>：</a:t>
            </a:r>
            <a:r>
              <a:rPr lang="en-US" altLang="zh-CN" b="1">
                <a:latin typeface="楷体_GB2312" pitchFamily="49" charset="-122"/>
                <a:ea typeface="楷体_GB2312" pitchFamily="49" charset="-122"/>
              </a:rPr>
              <a:t>00</a:t>
            </a:r>
            <a:r>
              <a:rPr lang="zh-CN" altLang="en-US" b="1">
                <a:latin typeface="楷体_GB2312" pitchFamily="49" charset="-122"/>
                <a:ea typeface="楷体_GB2312" pitchFamily="49" charset="-122"/>
              </a:rPr>
              <a:t>时，登记一个</a:t>
            </a:r>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级问题传给相关技术支持，技术支持在故障恢复后在</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关闭该问题；</a:t>
            </a:r>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a:t>
            </a:r>
            <a:r>
              <a:rPr lang="en-US" altLang="zh-CN" b="1">
                <a:latin typeface="楷体_GB2312" pitchFamily="49" charset="-122"/>
                <a:ea typeface="楷体_GB2312" pitchFamily="49" charset="-122"/>
              </a:rPr>
              <a:t>13</a:t>
            </a:r>
            <a:r>
              <a:rPr lang="zh-CN" altLang="en-US" b="1">
                <a:latin typeface="楷体_GB2312" pitchFamily="49" charset="-122"/>
                <a:ea typeface="楷体_GB2312" pitchFamily="49" charset="-122"/>
              </a:rPr>
              <a:t>：</a:t>
            </a:r>
            <a:r>
              <a:rPr lang="en-US" altLang="zh-CN" b="1">
                <a:latin typeface="楷体_GB2312" pitchFamily="49" charset="-122"/>
                <a:ea typeface="楷体_GB2312" pitchFamily="49" charset="-122"/>
              </a:rPr>
              <a:t>00</a:t>
            </a:r>
            <a:r>
              <a:rPr lang="zh-CN" altLang="en-US" b="1">
                <a:latin typeface="楷体_GB2312" pitchFamily="49" charset="-122"/>
                <a:ea typeface="楷体_GB2312" pitchFamily="49" charset="-122"/>
              </a:rPr>
              <a:t>时，应在</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中重新登记一个</a:t>
            </a:r>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级问题再传给技术支持处理，技术支持应再次尽快恢复故障并在</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中关闭问题；</a:t>
            </a:r>
            <a:r>
              <a:rPr lang="en-US" altLang="zh-CN" b="1">
                <a:latin typeface="楷体_GB2312" pitchFamily="49" charset="-122"/>
                <a:ea typeface="楷体_GB2312" pitchFamily="49" charset="-122"/>
              </a:rPr>
              <a:t>3</a:t>
            </a:r>
            <a:r>
              <a:rPr lang="zh-CN" altLang="en-US" b="1">
                <a:latin typeface="楷体_GB2312" pitchFamily="49" charset="-122"/>
                <a:ea typeface="楷体_GB2312" pitchFamily="49" charset="-122"/>
              </a:rPr>
              <a:t>、故障恢复后，技术支持根据故障处理情况，决定是否需要提交问题管理流程进行问题根源分析。</a:t>
            </a:r>
            <a:endParaRPr lang="zh-CN" altLang="en-US" b="1">
              <a:solidFill>
                <a:srgbClr val="FF3399"/>
              </a:solidFill>
              <a:latin typeface="楷体_GB2312" pitchFamily="49" charset="-122"/>
              <a:ea typeface="楷体_GB2312" pitchFamily="49" charset="-122"/>
            </a:endParaRPr>
          </a:p>
          <a:p>
            <a:pPr eaLnBrk="1" hangingPunct="1"/>
            <a:endParaRPr lang="zh-CN" altLang="en-US" b="1">
              <a:solidFill>
                <a:srgbClr val="006600"/>
              </a:solidFill>
              <a:latin typeface="楷体_GB2312" pitchFamily="49" charset="-122"/>
              <a:ea typeface="楷体_GB2312" pitchFamily="49" charset="-122"/>
            </a:endParaRPr>
          </a:p>
          <a:p>
            <a:pPr eaLnBrk="1" hangingPunct="1"/>
            <a:endParaRPr lang="en-US" altLang="zh-CN" sz="1600" b="1">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4630"/>
                                        </p:tgtEl>
                                        <p:attrNameLst>
                                          <p:attrName>style.visibility</p:attrName>
                                        </p:attrNameLst>
                                      </p:cBhvr>
                                      <p:to>
                                        <p:strVal val="visible"/>
                                      </p:to>
                                    </p:set>
                                    <p:animEffect transition="in" filter="box(in)">
                                      <p:cBhvr>
                                        <p:cTn id="7" dur="500"/>
                                        <p:tgtEl>
                                          <p:spTgt spid="154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39939"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39940" name="Rectangle 8"/>
          <p:cNvSpPr>
            <a:spLocks noChangeArrowheads="1"/>
          </p:cNvSpPr>
          <p:nvPr/>
        </p:nvSpPr>
        <p:spPr bwMode="auto">
          <a:xfrm>
            <a:off x="971550" y="1844675"/>
            <a:ext cx="7273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问：二级支持可以在</a:t>
            </a:r>
            <a:r>
              <a:rPr lang="en-US" altLang="zh-CN" sz="2000" b="1">
                <a:solidFill>
                  <a:srgbClr val="3333FF"/>
                </a:solidFill>
                <a:latin typeface="Arial" panose="020B0604020202020204" pitchFamily="34" charset="0"/>
                <a:ea typeface="华文新魏" panose="02010800040101010101" pitchFamily="2" charset="-122"/>
              </a:rPr>
              <a:t>《IT</a:t>
            </a:r>
            <a:r>
              <a:rPr lang="zh-CN" altLang="en-US" sz="2000" b="1">
                <a:solidFill>
                  <a:srgbClr val="3333FF"/>
                </a:solidFill>
                <a:latin typeface="Arial" panose="020B0604020202020204" pitchFamily="34" charset="0"/>
                <a:ea typeface="华文新魏" panose="02010800040101010101" pitchFamily="2" charset="-122"/>
              </a:rPr>
              <a:t>热线专栏</a:t>
            </a:r>
            <a:r>
              <a:rPr lang="en-US" altLang="zh-CN" sz="2000" b="1">
                <a:solidFill>
                  <a:srgbClr val="3333FF"/>
                </a:solidFill>
                <a:latin typeface="Arial" panose="020B0604020202020204" pitchFamily="34" charset="0"/>
                <a:ea typeface="华文新魏" panose="02010800040101010101" pitchFamily="2" charset="-122"/>
              </a:rPr>
              <a:t>》</a:t>
            </a:r>
            <a:r>
              <a:rPr lang="zh-CN" altLang="en-US" sz="2000" b="1">
                <a:solidFill>
                  <a:srgbClr val="3333FF"/>
                </a:solidFill>
                <a:latin typeface="Arial" panose="020B0604020202020204" pitchFamily="34" charset="0"/>
                <a:ea typeface="华文新魏" panose="02010800040101010101" pitchFamily="2" charset="-122"/>
              </a:rPr>
              <a:t>中直接新增或修改案例吗？</a:t>
            </a:r>
            <a:endParaRPr lang="zh-CN" altLang="en-US" b="1">
              <a:latin typeface="楷体_GB2312" pitchFamily="49" charset="-122"/>
              <a:ea typeface="楷体_GB2312" pitchFamily="49" charset="-122"/>
            </a:endParaRPr>
          </a:p>
          <a:p>
            <a:pPr eaLnBrk="1" hangingPunct="1"/>
            <a:endParaRPr lang="en-US" altLang="zh-CN" sz="1600" b="1">
              <a:solidFill>
                <a:srgbClr val="FF0000"/>
              </a:solidFill>
              <a:latin typeface="楷体_GB2312" pitchFamily="49" charset="-122"/>
              <a:ea typeface="楷体_GB2312" pitchFamily="49" charset="-122"/>
            </a:endParaRPr>
          </a:p>
        </p:txBody>
      </p:sp>
      <p:sp>
        <p:nvSpPr>
          <p:cNvPr id="39941" name="Rectangle 9"/>
          <p:cNvSpPr>
            <a:spLocks noChangeArrowheads="1"/>
          </p:cNvSpPr>
          <p:nvPr/>
        </p:nvSpPr>
        <p:spPr bwMode="auto">
          <a:xfrm>
            <a:off x="539750" y="620713"/>
            <a:ext cx="7199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FAQ</a:t>
            </a:r>
            <a:endParaRPr kumimoji="1" lang="en-US" altLang="zh-CN" b="1">
              <a:solidFill>
                <a:schemeClr val="hlink"/>
              </a:solidFill>
              <a:latin typeface="Arial" panose="020B0604020202020204" pitchFamily="34" charset="0"/>
            </a:endParaRPr>
          </a:p>
        </p:txBody>
      </p:sp>
      <p:sp>
        <p:nvSpPr>
          <p:cNvPr id="133130" name="Rectangle 10"/>
          <p:cNvSpPr>
            <a:spLocks noChangeArrowheads="1"/>
          </p:cNvSpPr>
          <p:nvPr/>
        </p:nvSpPr>
        <p:spPr bwMode="auto">
          <a:xfrm>
            <a:off x="971550" y="2854325"/>
            <a:ext cx="7273925"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b="1">
                <a:latin typeface="楷体_GB2312" pitchFamily="49" charset="-122"/>
                <a:ea typeface="楷体_GB2312" pitchFamily="49" charset="-122"/>
              </a:rPr>
              <a:t>答：所有的技术支持都有</a:t>
            </a:r>
            <a:r>
              <a:rPr lang="en-US" altLang="zh-CN" b="1">
                <a:latin typeface="楷体_GB2312" pitchFamily="49" charset="-122"/>
                <a:ea typeface="楷体_GB2312" pitchFamily="49" charset="-122"/>
              </a:rPr>
              <a:t>《IT</a:t>
            </a:r>
            <a:r>
              <a:rPr lang="zh-CN" altLang="en-US" b="1">
                <a:latin typeface="楷体_GB2312" pitchFamily="49" charset="-122"/>
                <a:ea typeface="楷体_GB2312" pitchFamily="49" charset="-122"/>
              </a:rPr>
              <a:t>热线专栏</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案例库维护权限，他们都可以直接新增或修改案例。</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特别提醒</a:t>
            </a:r>
            <a:r>
              <a:rPr lang="zh-CN" altLang="en-US" b="1">
                <a:solidFill>
                  <a:srgbClr val="CC0000"/>
                </a:solidFill>
                <a:latin typeface="楷体_GB2312" pitchFamily="49" charset="-122"/>
                <a:ea typeface="楷体_GB2312" pitchFamily="49" charset="-122"/>
              </a:rPr>
              <a:t>：</a:t>
            </a:r>
            <a:r>
              <a:rPr lang="zh-CN" altLang="en-US" b="1">
                <a:solidFill>
                  <a:srgbClr val="FF0000"/>
                </a:solidFill>
                <a:latin typeface="楷体_GB2312" pitchFamily="49" charset="-122"/>
                <a:ea typeface="楷体_GB2312" pitchFamily="49" charset="-122"/>
              </a:rPr>
              <a:t>技术支持新增或更新案例后，一定要发邮件知会</a:t>
            </a:r>
            <a:r>
              <a:rPr lang="en-US" altLang="zh-CN" b="1">
                <a:solidFill>
                  <a:srgbClr val="FF0000"/>
                </a:solidFill>
                <a:latin typeface="楷体_GB2312" pitchFamily="49" charset="-122"/>
                <a:ea typeface="楷体_GB2312" pitchFamily="49" charset="-122"/>
              </a:rPr>
              <a:t>HOTLINE</a:t>
            </a:r>
            <a:r>
              <a:rPr lang="zh-CN" altLang="en-US" b="1">
                <a:solidFill>
                  <a:srgbClr val="FF0000"/>
                </a:solidFill>
                <a:latin typeface="楷体_GB2312" pitchFamily="49" charset="-122"/>
                <a:ea typeface="楷体_GB2312" pitchFamily="49" charset="-122"/>
              </a:rPr>
              <a:t>群组，以便热线员工指导用户时使用。同时</a:t>
            </a:r>
            <a:r>
              <a:rPr lang="en-US" altLang="zh-CN" b="1">
                <a:solidFill>
                  <a:srgbClr val="FF0000"/>
                </a:solidFill>
                <a:latin typeface="楷体_GB2312" pitchFamily="49" charset="-122"/>
                <a:ea typeface="楷体_GB2312" pitchFamily="49" charset="-122"/>
              </a:rPr>
              <a:t>,</a:t>
            </a:r>
            <a:r>
              <a:rPr lang="zh-CN" altLang="en-US" b="1">
                <a:solidFill>
                  <a:srgbClr val="FF0000"/>
                </a:solidFill>
                <a:latin typeface="楷体_GB2312" pitchFamily="49" charset="-122"/>
                <a:ea typeface="楷体_GB2312" pitchFamily="49" charset="-122"/>
              </a:rPr>
              <a:t>热线已从</a:t>
            </a:r>
            <a:r>
              <a:rPr lang="en-US" altLang="zh-CN" b="1">
                <a:solidFill>
                  <a:srgbClr val="FF0000"/>
                </a:solidFill>
                <a:latin typeface="楷体_GB2312" pitchFamily="49" charset="-122"/>
                <a:ea typeface="楷体_GB2312" pitchFamily="49" charset="-122"/>
              </a:rPr>
              <a:t>03</a:t>
            </a:r>
            <a:r>
              <a:rPr lang="zh-CN" altLang="en-US" b="1">
                <a:solidFill>
                  <a:srgbClr val="FF0000"/>
                </a:solidFill>
                <a:latin typeface="楷体_GB2312" pitchFamily="49" charset="-122"/>
                <a:ea typeface="楷体_GB2312" pitchFamily="49" charset="-122"/>
              </a:rPr>
              <a:t>年</a:t>
            </a:r>
            <a:r>
              <a:rPr lang="en-US" altLang="zh-CN" b="1">
                <a:solidFill>
                  <a:srgbClr val="FF0000"/>
                </a:solidFill>
                <a:latin typeface="楷体_GB2312" pitchFamily="49" charset="-122"/>
                <a:ea typeface="楷体_GB2312" pitchFamily="49" charset="-122"/>
              </a:rPr>
              <a:t>10</a:t>
            </a:r>
            <a:r>
              <a:rPr lang="zh-CN" altLang="en-US" b="1">
                <a:solidFill>
                  <a:srgbClr val="FF0000"/>
                </a:solidFill>
                <a:latin typeface="楷体_GB2312" pitchFamily="49" charset="-122"/>
                <a:ea typeface="楷体_GB2312" pitchFamily="49" charset="-122"/>
              </a:rPr>
              <a:t>月份起由专人负责统计每月案例维护情况并在月度绩效报告中反映。</a:t>
            </a:r>
            <a:endParaRPr lang="zh-CN" altLang="en-US" sz="1600" b="1">
              <a:solidFill>
                <a:srgbClr val="FF0000"/>
              </a:solidFill>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30"/>
                                        </p:tgtEl>
                                        <p:attrNameLst>
                                          <p:attrName>style.visibility</p:attrName>
                                        </p:attrNameLst>
                                      </p:cBhvr>
                                      <p:to>
                                        <p:strVal val="visible"/>
                                      </p:to>
                                    </p:set>
                                    <p:anim calcmode="lin" valueType="num">
                                      <p:cBhvr additive="base">
                                        <p:cTn id="7" dur="500" fill="hold"/>
                                        <p:tgtEl>
                                          <p:spTgt spid="133130"/>
                                        </p:tgtEl>
                                        <p:attrNameLst>
                                          <p:attrName>ppt_x</p:attrName>
                                        </p:attrNameLst>
                                      </p:cBhvr>
                                      <p:tavLst>
                                        <p:tav tm="0">
                                          <p:val>
                                            <p:strVal val="0-#ppt_w/2"/>
                                          </p:val>
                                        </p:tav>
                                        <p:tav tm="100000">
                                          <p:val>
                                            <p:strVal val="#ppt_x"/>
                                          </p:val>
                                        </p:tav>
                                      </p:tavLst>
                                    </p:anim>
                                    <p:anim calcmode="lin" valueType="num">
                                      <p:cBhvr additive="base">
                                        <p:cTn id="8" dur="500" fill="hold"/>
                                        <p:tgtEl>
                                          <p:spTgt spid="133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40963"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40964" name="Rectangle 8"/>
          <p:cNvSpPr>
            <a:spLocks noChangeArrowheads="1"/>
          </p:cNvSpPr>
          <p:nvPr/>
        </p:nvSpPr>
        <p:spPr bwMode="auto">
          <a:xfrm>
            <a:off x="900113" y="1341438"/>
            <a:ext cx="72739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问：热线传给二级支持的问题，二级支持解决后，关闭问题时将状态置为</a:t>
            </a:r>
            <a:r>
              <a:rPr lang="en-US" altLang="zh-CN" sz="2000" b="1">
                <a:solidFill>
                  <a:srgbClr val="3333FF"/>
                </a:solidFill>
                <a:latin typeface="Arial" panose="020B0604020202020204" pitchFamily="34" charset="0"/>
                <a:ea typeface="华文新魏" panose="02010800040101010101" pitchFamily="2" charset="-122"/>
              </a:rPr>
              <a:t>CLOSED—SAT</a:t>
            </a:r>
            <a:r>
              <a:rPr lang="zh-CN" altLang="en-US" sz="2000" b="1">
                <a:solidFill>
                  <a:srgbClr val="3333FF"/>
                </a:solidFill>
                <a:latin typeface="Arial" panose="020B0604020202020204" pitchFamily="34" charset="0"/>
                <a:ea typeface="华文新魏" panose="02010800040101010101" pitchFamily="2" charset="-122"/>
              </a:rPr>
              <a:t>对吗？若不对，正确做法是什么？</a:t>
            </a:r>
            <a:endParaRPr lang="zh-CN" altLang="en-US" b="1">
              <a:latin typeface="楷体_GB2312" pitchFamily="49" charset="-122"/>
              <a:ea typeface="楷体_GB2312" pitchFamily="49" charset="-122"/>
            </a:endParaRPr>
          </a:p>
          <a:p>
            <a:pPr eaLnBrk="1" hangingPunct="1"/>
            <a:endParaRPr lang="en-US" altLang="zh-CN" sz="1600" b="1">
              <a:solidFill>
                <a:srgbClr val="FF0000"/>
              </a:solidFill>
              <a:latin typeface="楷体_GB2312" pitchFamily="49" charset="-122"/>
              <a:ea typeface="楷体_GB2312" pitchFamily="49" charset="-122"/>
            </a:endParaRPr>
          </a:p>
        </p:txBody>
      </p:sp>
      <p:sp>
        <p:nvSpPr>
          <p:cNvPr id="40965" name="Rectangle 9"/>
          <p:cNvSpPr>
            <a:spLocks noChangeArrowheads="1"/>
          </p:cNvSpPr>
          <p:nvPr/>
        </p:nvSpPr>
        <p:spPr bwMode="auto">
          <a:xfrm>
            <a:off x="539750" y="620713"/>
            <a:ext cx="7199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FAQ</a:t>
            </a:r>
            <a:endParaRPr kumimoji="1" lang="en-US" altLang="zh-CN" b="1">
              <a:solidFill>
                <a:schemeClr val="hlink"/>
              </a:solidFill>
              <a:latin typeface="Arial" panose="020B0604020202020204" pitchFamily="34" charset="0"/>
            </a:endParaRPr>
          </a:p>
        </p:txBody>
      </p:sp>
      <p:sp>
        <p:nvSpPr>
          <p:cNvPr id="134154" name="Rectangle 10"/>
          <p:cNvSpPr>
            <a:spLocks noChangeArrowheads="1"/>
          </p:cNvSpPr>
          <p:nvPr/>
        </p:nvSpPr>
        <p:spPr bwMode="auto">
          <a:xfrm>
            <a:off x="971550" y="2349500"/>
            <a:ext cx="72739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b="1">
                <a:latin typeface="楷体_GB2312" pitchFamily="49" charset="-122"/>
                <a:ea typeface="楷体_GB2312" pitchFamily="49" charset="-122"/>
              </a:rPr>
              <a:t>答：不对。因为用户收不到解决方案，不能确认问题是否已解决。</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二级支持关闭问题的正确做法是：将状态置为</a:t>
            </a:r>
            <a:r>
              <a:rPr lang="en-US" altLang="zh-CN" b="1">
                <a:latin typeface="楷体_GB2312" pitchFamily="49" charset="-122"/>
                <a:ea typeface="楷体_GB2312" pitchFamily="49" charset="-122"/>
              </a:rPr>
              <a:t>FIXED</a:t>
            </a:r>
            <a:r>
              <a:rPr lang="zh-CN" altLang="en-US" b="1">
                <a:latin typeface="楷体_GB2312" pitchFamily="49" charset="-122"/>
                <a:ea typeface="楷体_GB2312" pitchFamily="49" charset="-122"/>
              </a:rPr>
              <a:t>。这样用户应可以收到</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发出的解决方案，以确认问题是否最终解决。</a:t>
            </a:r>
            <a:endParaRPr lang="zh-CN" altLang="en-US" sz="1600" b="1">
              <a:solidFill>
                <a:srgbClr val="FF0000"/>
              </a:solidFill>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4154"/>
                                        </p:tgtEl>
                                        <p:attrNameLst>
                                          <p:attrName>style.visibility</p:attrName>
                                        </p:attrNameLst>
                                      </p:cBhvr>
                                      <p:to>
                                        <p:strVal val="visible"/>
                                      </p:to>
                                    </p:set>
                                    <p:anim calcmode="lin" valueType="num">
                                      <p:cBhvr additive="base">
                                        <p:cTn id="7" dur="500" fill="hold"/>
                                        <p:tgtEl>
                                          <p:spTgt spid="134154"/>
                                        </p:tgtEl>
                                        <p:attrNameLst>
                                          <p:attrName>ppt_x</p:attrName>
                                        </p:attrNameLst>
                                      </p:cBhvr>
                                      <p:tavLst>
                                        <p:tav tm="0">
                                          <p:val>
                                            <p:strVal val="0-#ppt_w/2"/>
                                          </p:val>
                                        </p:tav>
                                        <p:tav tm="100000">
                                          <p:val>
                                            <p:strVal val="#ppt_x"/>
                                          </p:val>
                                        </p:tav>
                                      </p:tavLst>
                                    </p:anim>
                                    <p:anim calcmode="lin" valueType="num">
                                      <p:cBhvr additive="base">
                                        <p:cTn id="8" dur="500" fill="hold"/>
                                        <p:tgtEl>
                                          <p:spTgt spid="134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41987"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41988" name="Rectangle 8"/>
          <p:cNvSpPr>
            <a:spLocks noChangeArrowheads="1"/>
          </p:cNvSpPr>
          <p:nvPr/>
        </p:nvSpPr>
        <p:spPr bwMode="auto">
          <a:xfrm>
            <a:off x="971550" y="1341438"/>
            <a:ext cx="7273925"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问：二级支持</a:t>
            </a:r>
            <a:r>
              <a:rPr lang="en-US" altLang="zh-CN" sz="2000" b="1">
                <a:solidFill>
                  <a:srgbClr val="3333FF"/>
                </a:solidFill>
                <a:latin typeface="Arial" panose="020B0604020202020204" pitchFamily="34" charset="0"/>
                <a:ea typeface="华文新魏" panose="02010800040101010101" pitchFamily="2" charset="-122"/>
              </a:rPr>
              <a:t>FIXED JVCO</a:t>
            </a:r>
            <a:r>
              <a:rPr lang="zh-CN" altLang="en-US" sz="2000" b="1">
                <a:solidFill>
                  <a:srgbClr val="3333FF"/>
                </a:solidFill>
                <a:latin typeface="Arial" panose="020B0604020202020204" pitchFamily="34" charset="0"/>
                <a:ea typeface="华文新魏" panose="02010800040101010101" pitchFamily="2" charset="-122"/>
              </a:rPr>
              <a:t>用户问题时，用户是否可以收到</a:t>
            </a:r>
            <a:r>
              <a:rPr lang="en-US" altLang="zh-CN" sz="2000" b="1">
                <a:solidFill>
                  <a:srgbClr val="3333FF"/>
                </a:solidFill>
                <a:latin typeface="Arial" panose="020B0604020202020204" pitchFamily="34" charset="0"/>
                <a:ea typeface="华文新魏" panose="02010800040101010101" pitchFamily="2" charset="-122"/>
              </a:rPr>
              <a:t>TSD</a:t>
            </a:r>
            <a:r>
              <a:rPr lang="zh-CN" altLang="en-US" sz="2000" b="1">
                <a:solidFill>
                  <a:srgbClr val="3333FF"/>
                </a:solidFill>
                <a:latin typeface="Arial" panose="020B0604020202020204" pitchFamily="34" charset="0"/>
                <a:ea typeface="华文新魏" panose="02010800040101010101" pitchFamily="2" charset="-122"/>
              </a:rPr>
              <a:t>发出的解决方案？</a:t>
            </a:r>
            <a:endParaRPr lang="zh-CN" altLang="en-US" sz="2000" b="1">
              <a:solidFill>
                <a:srgbClr val="3333FF"/>
              </a:solidFill>
              <a:latin typeface="Arial" panose="020B0604020202020204" pitchFamily="34" charset="0"/>
              <a:ea typeface="华文新魏" panose="02010800040101010101" pitchFamily="2" charset="-122"/>
            </a:endParaRPr>
          </a:p>
          <a:p>
            <a:pPr eaLnBrk="1" hangingPunct="1"/>
            <a:endParaRPr lang="en-US" altLang="zh-CN" b="1">
              <a:latin typeface="楷体_GB2312" pitchFamily="49" charset="-122"/>
              <a:ea typeface="楷体_GB2312" pitchFamily="49" charset="-122"/>
            </a:endParaRPr>
          </a:p>
        </p:txBody>
      </p:sp>
      <p:sp>
        <p:nvSpPr>
          <p:cNvPr id="41989" name="Rectangle 9"/>
          <p:cNvSpPr>
            <a:spLocks noChangeArrowheads="1"/>
          </p:cNvSpPr>
          <p:nvPr/>
        </p:nvSpPr>
        <p:spPr bwMode="auto">
          <a:xfrm>
            <a:off x="539750" y="620713"/>
            <a:ext cx="7199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FAQ</a:t>
            </a:r>
            <a:endParaRPr kumimoji="1" lang="en-US" altLang="zh-CN" b="1">
              <a:solidFill>
                <a:schemeClr val="hlink"/>
              </a:solidFill>
              <a:latin typeface="Arial" panose="020B0604020202020204" pitchFamily="34" charset="0"/>
            </a:endParaRPr>
          </a:p>
        </p:txBody>
      </p:sp>
      <p:sp>
        <p:nvSpPr>
          <p:cNvPr id="135178" name="Rectangle 10"/>
          <p:cNvSpPr>
            <a:spLocks noChangeArrowheads="1"/>
          </p:cNvSpPr>
          <p:nvPr/>
        </p:nvSpPr>
        <p:spPr bwMode="auto">
          <a:xfrm>
            <a:off x="971550" y="2492375"/>
            <a:ext cx="7273925"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b="1">
                <a:latin typeface="楷体_GB2312" pitchFamily="49" charset="-122"/>
                <a:ea typeface="楷体_GB2312" pitchFamily="49" charset="-122"/>
              </a:rPr>
              <a:t>答：</a:t>
            </a:r>
            <a:r>
              <a:rPr lang="en-US" altLang="zh-CN" b="1">
                <a:latin typeface="楷体_GB2312" pitchFamily="49" charset="-122"/>
                <a:ea typeface="楷体_GB2312" pitchFamily="49" charset="-122"/>
              </a:rPr>
              <a:t>JVCO</a:t>
            </a:r>
            <a:r>
              <a:rPr lang="zh-CN" altLang="en-US" b="1">
                <a:latin typeface="楷体_GB2312" pitchFamily="49" charset="-122"/>
                <a:ea typeface="楷体_GB2312" pitchFamily="49" charset="-122"/>
              </a:rPr>
              <a:t>用户不能收到</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发出的解决方案。</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a:t>
            </a:r>
            <a:r>
              <a:rPr lang="en-US" altLang="zh-CN" b="1">
                <a:latin typeface="楷体_GB2312" pitchFamily="49" charset="-122"/>
                <a:ea typeface="楷体_GB2312" pitchFamily="49" charset="-122"/>
              </a:rPr>
              <a:t>JVCO</a:t>
            </a:r>
            <a:r>
              <a:rPr lang="zh-CN" altLang="en-US" b="1">
                <a:latin typeface="楷体_GB2312" pitchFamily="49" charset="-122"/>
                <a:ea typeface="楷体_GB2312" pitchFamily="49" charset="-122"/>
              </a:rPr>
              <a:t>用户接收解决方案的渠道是：由热线在</a:t>
            </a:r>
            <a:r>
              <a:rPr lang="en-US" altLang="zh-CN" b="1">
                <a:latin typeface="楷体_GB2312" pitchFamily="49" charset="-122"/>
                <a:ea typeface="楷体_GB2312" pitchFamily="49" charset="-122"/>
              </a:rPr>
              <a:t>JVCO</a:t>
            </a:r>
            <a:r>
              <a:rPr lang="zh-CN" altLang="en-US" b="1">
                <a:latin typeface="楷体_GB2312" pitchFamily="49" charset="-122"/>
                <a:ea typeface="楷体_GB2312" pitchFamily="49" charset="-122"/>
              </a:rPr>
              <a:t>的</a:t>
            </a:r>
            <a:r>
              <a:rPr lang="en-US" altLang="zh-CN" b="1">
                <a:latin typeface="楷体_GB2312" pitchFamily="49" charset="-122"/>
                <a:ea typeface="楷体_GB2312" pitchFamily="49" charset="-122"/>
              </a:rPr>
              <a:t>NOTES</a:t>
            </a:r>
            <a:r>
              <a:rPr lang="zh-CN" altLang="en-US" b="1">
                <a:latin typeface="楷体_GB2312" pitchFamily="49" charset="-122"/>
                <a:ea typeface="楷体_GB2312" pitchFamily="49" charset="-122"/>
              </a:rPr>
              <a:t>系统中将解决方案转发给用户。</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如果用户确认问题没有解决时，会向热线人员提出：拒绝问题。热线人员会将这个问题再次打开传给相关责任人。</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a:t>
            </a:r>
            <a:r>
              <a:rPr lang="zh-CN" altLang="en-US" b="1">
                <a:solidFill>
                  <a:srgbClr val="FF0066"/>
                </a:solidFill>
                <a:latin typeface="楷体_GB2312" pitchFamily="49" charset="-122"/>
                <a:ea typeface="楷体_GB2312" pitchFamily="49" charset="-122"/>
              </a:rPr>
              <a:t>特别提醒：</a:t>
            </a:r>
            <a:r>
              <a:rPr lang="en-US" altLang="zh-CN" b="1">
                <a:solidFill>
                  <a:srgbClr val="FF0066"/>
                </a:solidFill>
                <a:latin typeface="楷体_GB2312" pitchFamily="49" charset="-122"/>
                <a:ea typeface="楷体_GB2312" pitchFamily="49" charset="-122"/>
              </a:rPr>
              <a:t>JVCO</a:t>
            </a:r>
            <a:r>
              <a:rPr lang="zh-CN" altLang="en-US" b="1">
                <a:solidFill>
                  <a:srgbClr val="FF0066"/>
                </a:solidFill>
                <a:latin typeface="楷体_GB2312" pitchFamily="49" charset="-122"/>
                <a:ea typeface="楷体_GB2312" pitchFamily="49" charset="-122"/>
              </a:rPr>
              <a:t>服务要求很高哟！请所有技术支持注意填写解决方案要详尽，同时一定要注意遵守</a:t>
            </a:r>
            <a:r>
              <a:rPr lang="en-US" altLang="zh-CN" b="1">
                <a:solidFill>
                  <a:srgbClr val="FF0066"/>
                </a:solidFill>
                <a:latin typeface="楷体_GB2312" pitchFamily="49" charset="-122"/>
                <a:ea typeface="楷体_GB2312" pitchFamily="49" charset="-122"/>
              </a:rPr>
              <a:t>TSD</a:t>
            </a:r>
            <a:r>
              <a:rPr lang="zh-CN" altLang="en-US" b="1">
                <a:solidFill>
                  <a:srgbClr val="FF0066"/>
                </a:solidFill>
                <a:latin typeface="楷体_GB2312" pitchFamily="49" charset="-122"/>
                <a:ea typeface="楷体_GB2312" pitchFamily="49" charset="-122"/>
              </a:rPr>
              <a:t>规范，以减少被拒绝的数量。</a:t>
            </a:r>
            <a:endParaRPr lang="zh-CN" altLang="en-US" sz="1600" b="1">
              <a:solidFill>
                <a:srgbClr val="FF0066"/>
              </a:solidFill>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5178"/>
                                        </p:tgtEl>
                                        <p:attrNameLst>
                                          <p:attrName>style.visibility</p:attrName>
                                        </p:attrNameLst>
                                      </p:cBhvr>
                                      <p:to>
                                        <p:strVal val="visible"/>
                                      </p:to>
                                    </p:set>
                                    <p:anim calcmode="lin" valueType="num">
                                      <p:cBhvr additive="base">
                                        <p:cTn id="7" dur="1000" fill="hold"/>
                                        <p:tgtEl>
                                          <p:spTgt spid="135178"/>
                                        </p:tgtEl>
                                        <p:attrNameLst>
                                          <p:attrName>ppt_x</p:attrName>
                                        </p:attrNameLst>
                                      </p:cBhvr>
                                      <p:tavLst>
                                        <p:tav tm="0">
                                          <p:val>
                                            <p:strVal val="0-#ppt_w/2"/>
                                          </p:val>
                                        </p:tav>
                                        <p:tav tm="100000">
                                          <p:val>
                                            <p:strVal val="#ppt_x"/>
                                          </p:val>
                                        </p:tav>
                                      </p:tavLst>
                                    </p:anim>
                                    <p:anim calcmode="lin" valueType="num">
                                      <p:cBhvr additive="base">
                                        <p:cTn id="8" dur="1000" fill="hold"/>
                                        <p:tgtEl>
                                          <p:spTgt spid="135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43011" name="Rectangle 6"/>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43012" name="Rectangle 8"/>
          <p:cNvSpPr>
            <a:spLocks noChangeArrowheads="1"/>
          </p:cNvSpPr>
          <p:nvPr/>
        </p:nvSpPr>
        <p:spPr bwMode="auto">
          <a:xfrm>
            <a:off x="971550" y="1341438"/>
            <a:ext cx="7273925"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sz="2000" b="1">
                <a:solidFill>
                  <a:srgbClr val="3333FF"/>
                </a:solidFill>
                <a:latin typeface="Arial" panose="020B0604020202020204" pitchFamily="34" charset="0"/>
                <a:ea typeface="华文新魏" panose="02010800040101010101" pitchFamily="2" charset="-122"/>
              </a:rPr>
              <a:t>问：海外用户问题为何要得到用户确认后才能关闭？如果用户不确认，我该怎么办？</a:t>
            </a:r>
            <a:endParaRPr lang="zh-CN" altLang="en-US" sz="2000" b="1">
              <a:solidFill>
                <a:srgbClr val="3333FF"/>
              </a:solidFill>
              <a:latin typeface="Arial" panose="020B0604020202020204" pitchFamily="34" charset="0"/>
              <a:ea typeface="华文新魏" panose="02010800040101010101" pitchFamily="2" charset="-122"/>
            </a:endParaRPr>
          </a:p>
          <a:p>
            <a:pPr eaLnBrk="1" hangingPunct="1"/>
            <a:endParaRPr lang="en-US" altLang="zh-CN" b="1">
              <a:latin typeface="楷体_GB2312" pitchFamily="49" charset="-122"/>
              <a:ea typeface="楷体_GB2312" pitchFamily="49" charset="-122"/>
            </a:endParaRPr>
          </a:p>
        </p:txBody>
      </p:sp>
      <p:sp>
        <p:nvSpPr>
          <p:cNvPr id="43013" name="Rectangle 9"/>
          <p:cNvSpPr>
            <a:spLocks noChangeArrowheads="1"/>
          </p:cNvSpPr>
          <p:nvPr/>
        </p:nvSpPr>
        <p:spPr bwMode="auto">
          <a:xfrm>
            <a:off x="539750" y="620713"/>
            <a:ext cx="7199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FAQ</a:t>
            </a:r>
            <a:endParaRPr kumimoji="1" lang="en-US" altLang="zh-CN" b="1">
              <a:solidFill>
                <a:schemeClr val="hlink"/>
              </a:solidFill>
              <a:latin typeface="Arial" panose="020B0604020202020204" pitchFamily="34" charset="0"/>
            </a:endParaRPr>
          </a:p>
        </p:txBody>
      </p:sp>
      <p:sp>
        <p:nvSpPr>
          <p:cNvPr id="136202" name="Rectangle 10"/>
          <p:cNvSpPr>
            <a:spLocks noChangeArrowheads="1"/>
          </p:cNvSpPr>
          <p:nvPr/>
        </p:nvSpPr>
        <p:spPr bwMode="auto">
          <a:xfrm>
            <a:off x="971550" y="2205038"/>
            <a:ext cx="7273925"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b="1">
                <a:latin typeface="楷体_GB2312" pitchFamily="49" charset="-122"/>
                <a:ea typeface="楷体_GB2312" pitchFamily="49" charset="-122"/>
              </a:rPr>
              <a:t>答：因海外用户</a:t>
            </a:r>
            <a:r>
              <a:rPr lang="en-US" altLang="zh-CN" b="1">
                <a:latin typeface="楷体_GB2312" pitchFamily="49" charset="-122"/>
                <a:ea typeface="楷体_GB2312" pitchFamily="49" charset="-122"/>
              </a:rPr>
              <a:t>IT</a:t>
            </a:r>
            <a:r>
              <a:rPr lang="zh-CN" altLang="en-US" b="1">
                <a:latin typeface="楷体_GB2312" pitchFamily="49" charset="-122"/>
                <a:ea typeface="楷体_GB2312" pitchFamily="49" charset="-122"/>
              </a:rPr>
              <a:t>环境不如国内，困难多，公司要求</a:t>
            </a:r>
            <a:r>
              <a:rPr lang="en-US" altLang="zh-CN" b="1">
                <a:latin typeface="楷体_GB2312" pitchFamily="49" charset="-122"/>
                <a:ea typeface="楷体_GB2312" pitchFamily="49" charset="-122"/>
              </a:rPr>
              <a:t>IT</a:t>
            </a:r>
            <a:r>
              <a:rPr lang="zh-CN" altLang="en-US" b="1">
                <a:latin typeface="楷体_GB2312" pitchFamily="49" charset="-122"/>
                <a:ea typeface="楷体_GB2312" pitchFamily="49" charset="-122"/>
              </a:rPr>
              <a:t>要重点支持海外用户。故要求所有技术支持在解决海外用户问题时，一定要在得到用户确认后才能在</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中关闭问题。</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如果用户不确认或不回复相关信息，技术支持应继续跟踪，每天发一次询问邮件，若连续三天仍得不到用户回复，才可在</a:t>
            </a:r>
            <a:r>
              <a:rPr lang="en-US" altLang="zh-CN" b="1">
                <a:latin typeface="楷体_GB2312" pitchFamily="49" charset="-122"/>
                <a:ea typeface="楷体_GB2312" pitchFamily="49" charset="-122"/>
              </a:rPr>
              <a:t>TSD</a:t>
            </a:r>
            <a:r>
              <a:rPr lang="zh-CN" altLang="en-US" b="1">
                <a:latin typeface="楷体_GB2312" pitchFamily="49" charset="-122"/>
                <a:ea typeface="楷体_GB2312" pitchFamily="49" charset="-122"/>
              </a:rPr>
              <a:t>中关闭问题。</a:t>
            </a:r>
            <a:endParaRPr lang="zh-CN" altLang="en-US" b="1">
              <a:latin typeface="楷体_GB2312" pitchFamily="49" charset="-122"/>
              <a:ea typeface="楷体_GB2312" pitchFamily="49" charset="-122"/>
            </a:endParaRPr>
          </a:p>
          <a:p>
            <a:pPr eaLnBrk="1" hangingPunct="1"/>
            <a:endParaRPr lang="zh-CN" altLang="en-US" b="1">
              <a:latin typeface="楷体_GB2312" pitchFamily="49" charset="-122"/>
              <a:ea typeface="楷体_GB2312" pitchFamily="49" charset="-122"/>
            </a:endParaRPr>
          </a:p>
          <a:p>
            <a:pPr eaLnBrk="1" hangingPunct="1"/>
            <a:r>
              <a:rPr lang="zh-CN" altLang="en-US" b="1">
                <a:latin typeface="楷体_GB2312" pitchFamily="49" charset="-122"/>
                <a:ea typeface="楷体_GB2312" pitchFamily="49" charset="-122"/>
              </a:rPr>
              <a:t>    </a:t>
            </a:r>
            <a:r>
              <a:rPr lang="zh-CN" altLang="en-US" b="1">
                <a:solidFill>
                  <a:srgbClr val="FF0066"/>
                </a:solidFill>
                <a:latin typeface="楷体_GB2312" pitchFamily="49" charset="-122"/>
                <a:ea typeface="楷体_GB2312" pitchFamily="49" charset="-122"/>
              </a:rPr>
              <a:t>特别提醒：与海外用户沟通，最好用</a:t>
            </a:r>
            <a:r>
              <a:rPr lang="en-US" altLang="zh-CN" b="1">
                <a:solidFill>
                  <a:srgbClr val="FF0066"/>
                </a:solidFill>
                <a:latin typeface="楷体_GB2312" pitchFamily="49" charset="-122"/>
                <a:ea typeface="楷体_GB2312" pitchFamily="49" charset="-122"/>
              </a:rPr>
              <a:t>EMAIL</a:t>
            </a:r>
            <a:r>
              <a:rPr lang="zh-CN" altLang="en-US" b="1">
                <a:solidFill>
                  <a:srgbClr val="FF0066"/>
                </a:solidFill>
                <a:latin typeface="楷体_GB2312" pitchFamily="49" charset="-122"/>
                <a:ea typeface="楷体_GB2312" pitchFamily="49" charset="-122"/>
              </a:rPr>
              <a:t>邮件。大部分用户都是不能收</a:t>
            </a:r>
            <a:r>
              <a:rPr lang="en-US" altLang="zh-CN" b="1">
                <a:solidFill>
                  <a:srgbClr val="FF0066"/>
                </a:solidFill>
                <a:latin typeface="楷体_GB2312" pitchFamily="49" charset="-122"/>
                <a:ea typeface="楷体_GB2312" pitchFamily="49" charset="-122"/>
              </a:rPr>
              <a:t>NOTES</a:t>
            </a:r>
            <a:r>
              <a:rPr lang="zh-CN" altLang="en-US" b="1">
                <a:solidFill>
                  <a:srgbClr val="FF0066"/>
                </a:solidFill>
                <a:latin typeface="楷体_GB2312" pitchFamily="49" charset="-122"/>
                <a:ea typeface="楷体_GB2312" pitchFamily="49" charset="-122"/>
              </a:rPr>
              <a:t>邮件的。</a:t>
            </a:r>
            <a:endParaRPr lang="zh-CN" altLang="en-US" sz="1600" b="1">
              <a:solidFill>
                <a:srgbClr val="FF0066"/>
              </a:solidFill>
              <a:latin typeface="楷体_GB2312" pitchFamily="49" charset="-122"/>
              <a:ea typeface="楷体_GB2312" pitchFamily="49" charset="-122"/>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6202"/>
                                        </p:tgtEl>
                                        <p:attrNameLst>
                                          <p:attrName>style.visibility</p:attrName>
                                        </p:attrNameLst>
                                      </p:cBhvr>
                                      <p:to>
                                        <p:strVal val="visible"/>
                                      </p:to>
                                    </p:set>
                                    <p:anim calcmode="lin" valueType="num">
                                      <p:cBhvr additive="base">
                                        <p:cTn id="7" dur="1000" fill="hold"/>
                                        <p:tgtEl>
                                          <p:spTgt spid="136202"/>
                                        </p:tgtEl>
                                        <p:attrNameLst>
                                          <p:attrName>ppt_x</p:attrName>
                                        </p:attrNameLst>
                                      </p:cBhvr>
                                      <p:tavLst>
                                        <p:tav tm="0">
                                          <p:val>
                                            <p:strVal val="0-#ppt_w/2"/>
                                          </p:val>
                                        </p:tav>
                                        <p:tav tm="100000">
                                          <p:val>
                                            <p:strVal val="#ppt_x"/>
                                          </p:val>
                                        </p:tav>
                                      </p:tavLst>
                                    </p:anim>
                                    <p:anim calcmode="lin" valueType="num">
                                      <p:cBhvr additive="base">
                                        <p:cTn id="8" dur="1000" fill="hold"/>
                                        <p:tgtEl>
                                          <p:spTgt spid="1362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j0195812"/>
          <p:cNvPicPr>
            <a:picLocks noGrp="1" noChangeAspect="1" noChangeArrowheads="1"/>
          </p:cNvPicPr>
          <p:nvPr>
            <p:ph sz="half" idx="1"/>
          </p:nvPr>
        </p:nvPicPr>
        <p:blipFill>
          <a:blip r:embed="rId1" cstate="print">
            <a:extLst>
              <a:ext uri="{28A0092B-C50C-407E-A947-70E740481C1C}">
                <a14:useLocalDpi xmlns:a14="http://schemas.microsoft.com/office/drawing/2010/main" val="0"/>
              </a:ext>
            </a:extLst>
          </a:blip>
          <a:srcRect/>
          <a:stretch>
            <a:fillRect/>
          </a:stretch>
        </p:blipFill>
        <p:spPr>
          <a:xfrm>
            <a:off x="6877050" y="5084763"/>
            <a:ext cx="1511300" cy="1392237"/>
          </a:xfrm>
        </p:spPr>
      </p:pic>
      <p:sp>
        <p:nvSpPr>
          <p:cNvPr id="44035" name="Rectangle 3"/>
          <p:cNvSpPr>
            <a:spLocks noChangeArrowheads="1"/>
          </p:cNvSpPr>
          <p:nvPr/>
        </p:nvSpPr>
        <p:spPr bwMode="auto">
          <a:xfrm>
            <a:off x="627063" y="443706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sz="1400" i="1" u="sng">
                <a:latin typeface="Times New Roman" panose="02020603050405020304" pitchFamily="18" charset="0"/>
                <a:cs typeface="Times New Roman" panose="02020603050405020304" pitchFamily="18" charset="0"/>
              </a:rPr>
              <a:t>     </a:t>
            </a:r>
            <a:endParaRPr lang="en-US" altLang="zh-CN">
              <a:latin typeface="Arial" panose="020B0604020202020204" pitchFamily="34" charset="0"/>
            </a:endParaRPr>
          </a:p>
        </p:txBody>
      </p:sp>
      <p:sp>
        <p:nvSpPr>
          <p:cNvPr id="44036" name="Rectangle 5"/>
          <p:cNvSpPr>
            <a:spLocks noChangeArrowheads="1"/>
          </p:cNvSpPr>
          <p:nvPr/>
        </p:nvSpPr>
        <p:spPr bwMode="auto">
          <a:xfrm>
            <a:off x="539750" y="620713"/>
            <a:ext cx="7199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2000" b="1">
                <a:solidFill>
                  <a:schemeClr val="hlink"/>
                </a:solidFill>
                <a:latin typeface="隶书" panose="02010509060101010101" pitchFamily="49" charset="-122"/>
                <a:ea typeface="隶书" panose="02010509060101010101" pitchFamily="49" charset="-122"/>
              </a:rPr>
              <a:t>FAQ</a:t>
            </a:r>
            <a:endParaRPr kumimoji="1" lang="en-US" altLang="zh-CN" b="1">
              <a:solidFill>
                <a:schemeClr val="hlink"/>
              </a:solidFill>
              <a:latin typeface="Arial" panose="020B0604020202020204" pitchFamily="34" charset="0"/>
            </a:endParaRPr>
          </a:p>
        </p:txBody>
      </p:sp>
      <p:sp>
        <p:nvSpPr>
          <p:cNvPr id="44037" name="Rectangle 6"/>
          <p:cNvSpPr>
            <a:spLocks noChangeArrowheads="1"/>
          </p:cNvSpPr>
          <p:nvPr/>
        </p:nvSpPr>
        <p:spPr bwMode="auto">
          <a:xfrm>
            <a:off x="2051050" y="2205038"/>
            <a:ext cx="49672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buClr>
                <a:srgbClr val="00A000"/>
              </a:buClr>
              <a:buSzPct val="90000"/>
              <a:buFont typeface="Monotype Sorts" pitchFamily="2" charset="2"/>
              <a:buNone/>
            </a:pPr>
            <a:r>
              <a:rPr lang="en-US" altLang="zh-CN" sz="11400" b="1">
                <a:solidFill>
                  <a:srgbClr val="C20041"/>
                </a:solidFill>
                <a:latin typeface="方正舒体" panose="02010601030101010101" pitchFamily="2" charset="-122"/>
                <a:ea typeface="方正舒体" panose="02010601030101010101" pitchFamily="2" charset="-122"/>
              </a:rPr>
              <a:t>Q &amp; A</a:t>
            </a:r>
            <a:endParaRPr lang="en-US" altLang="zh-CN" sz="11400" b="1">
              <a:solidFill>
                <a:srgbClr val="C20041"/>
              </a:solidFill>
              <a:latin typeface="方正舒体" panose="02010601030101010101" pitchFamily="2" charset="-122"/>
              <a:ea typeface="方正舒体" panose="02010601030101010101" pitchFamily="2" charset="-122"/>
            </a:endParaRPr>
          </a:p>
        </p:txBody>
      </p:sp>
    </p:spTree>
  </p:cSld>
  <p:clrMapOvr>
    <a:masterClrMapping/>
  </p:clrMapOvr>
  <p:transition spd="slow">
    <p:pull dir="ru"/>
  </p:transition>
  <p:timing>
    <p:tnLst>
      <p:par>
        <p:cTn id="1" dur="indefinite" restart="never" nodeType="tmRoot"/>
      </p:par>
    </p:tnLst>
  </p:timing>
</p:sld>
</file>

<file path=ppt/theme/theme1.xml><?xml version="1.0" encoding="utf-8"?>
<a:theme xmlns:a="http://schemas.openxmlformats.org/drawingml/2006/main" name="万里长城">
  <a:themeElements>
    <a:clrScheme name="万里长城 1">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C5C"/>
      </a:accent6>
      <a:hlink>
        <a:srgbClr val="800080"/>
      </a:hlink>
      <a:folHlink>
        <a:srgbClr val="FF6600"/>
      </a:folHlink>
    </a:clrScheme>
    <a:fontScheme name="万里长城">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accent1"/>
            </a:gs>
            <a:gs pos="100000">
              <a:schemeClr val="bg1"/>
            </a:gs>
          </a:gsLst>
          <a:lin ang="5400000" scaled="1"/>
        </a:gradFill>
        <a:ln w="9525" cap="flat" cmpd="sng" algn="ctr">
          <a:solidFill>
            <a:schemeClr val="tx1"/>
          </a:solidFill>
          <a:prstDash val="solid"/>
          <a:round/>
          <a:headEnd type="none" w="med" len="med"/>
          <a:tailEnd type="none" w="med" len="med"/>
        </a:ln>
      </a:spPr>
      <a:bodyPr vert="horz" wrap="square" lIns="91440" tIns="45720" rIns="91440" bIns="45720" numCol="1" anchor="b"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defRPr>
        </a:defPPr>
      </a:lstStyle>
    </a:spDef>
    <a:lnDef>
      <a:spPr bwMode="auto">
        <a:xfrm>
          <a:off x="0" y="0"/>
          <a:ext cx="1" cy="1"/>
        </a:xfrm>
        <a:custGeom>
          <a:avLst/>
          <a:gdLst/>
          <a:ahLst/>
          <a:cxnLst/>
          <a:rect l="0" t="0" r="0" b="0"/>
          <a:pathLst/>
        </a:custGeom>
        <a:gradFill rotWithShape="1">
          <a:gsLst>
            <a:gs pos="0">
              <a:schemeClr val="accent1"/>
            </a:gs>
            <a:gs pos="100000">
              <a:schemeClr val="bg1"/>
            </a:gs>
          </a:gsLst>
          <a:lin ang="5400000" scaled="1"/>
        </a:gradFill>
        <a:ln w="9525" cap="flat" cmpd="sng" algn="ctr">
          <a:solidFill>
            <a:schemeClr val="tx1"/>
          </a:solidFill>
          <a:prstDash val="solid"/>
          <a:round/>
          <a:headEnd type="none" w="med" len="med"/>
          <a:tailEnd type="none" w="med" len="med"/>
        </a:ln>
      </a:spPr>
      <a:bodyPr vert="horz" wrap="square" lIns="91440" tIns="45720" rIns="91440" bIns="45720" numCol="1" anchor="b"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defRPr>
        </a:defPPr>
      </a:lstStyle>
    </a:lnDef>
  </a:objectDefaults>
  <a:extraClrSchemeLst>
    <a:extraClrScheme>
      <a:clrScheme name="万里长城 1">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C5C"/>
        </a:accent6>
        <a:hlink>
          <a:srgbClr val="800080"/>
        </a:hlink>
        <a:folHlink>
          <a:srgbClr val="FF6600"/>
        </a:folHlink>
      </a:clrScheme>
      <a:clrMap bg1="lt1" tx1="dk1" bg2="lt2" tx2="dk2" accent1="accent1" accent2="accent2" accent3="accent3" accent4="accent4" accent5="accent5" accent6="accent6" hlink="hlink" folHlink="folHlink"/>
    </a:extraClrScheme>
    <a:extraClrScheme>
      <a:clrScheme name="万里长城 2">
        <a:dk1>
          <a:srgbClr val="000000"/>
        </a:dk1>
        <a:lt1>
          <a:srgbClr val="8EA4EA"/>
        </a:lt1>
        <a:dk2>
          <a:srgbClr val="0033CC"/>
        </a:dk2>
        <a:lt2>
          <a:srgbClr val="969696"/>
        </a:lt2>
        <a:accent1>
          <a:srgbClr val="86B5B6"/>
        </a:accent1>
        <a:accent2>
          <a:srgbClr val="FFCC66"/>
        </a:accent2>
        <a:accent3>
          <a:srgbClr val="C6CFF3"/>
        </a:accent3>
        <a:accent4>
          <a:srgbClr val="000000"/>
        </a:accent4>
        <a:accent5>
          <a:srgbClr val="C3D7D7"/>
        </a:accent5>
        <a:accent6>
          <a:srgbClr val="E7B95C"/>
        </a:accent6>
        <a:hlink>
          <a:srgbClr val="626292"/>
        </a:hlink>
        <a:folHlink>
          <a:srgbClr val="A2366C"/>
        </a:folHlink>
      </a:clrScheme>
      <a:clrMap bg1="lt1" tx1="dk1" bg2="lt2" tx2="dk2" accent1="accent1" accent2="accent2" accent3="accent3" accent4="accent4" accent5="accent5" accent6="accent6" hlink="hlink" folHlink="folHlink"/>
    </a:extraClrScheme>
    <a:extraClrScheme>
      <a:clrScheme name="万里长城 3">
        <a:dk1>
          <a:srgbClr val="0000FF"/>
        </a:dk1>
        <a:lt1>
          <a:srgbClr val="C0C0C0"/>
        </a:lt1>
        <a:dk2>
          <a:srgbClr val="000000"/>
        </a:dk2>
        <a:lt2>
          <a:srgbClr val="B2B2B2"/>
        </a:lt2>
        <a:accent1>
          <a:srgbClr val="FFCC99"/>
        </a:accent1>
        <a:accent2>
          <a:srgbClr val="FF99CC"/>
        </a:accent2>
        <a:accent3>
          <a:srgbClr val="DCDCDC"/>
        </a:accent3>
        <a:accent4>
          <a:srgbClr val="0000DA"/>
        </a:accent4>
        <a:accent5>
          <a:srgbClr val="FFE2CA"/>
        </a:accent5>
        <a:accent6>
          <a:srgbClr val="E78AB9"/>
        </a:accent6>
        <a:hlink>
          <a:srgbClr val="9C4070"/>
        </a:hlink>
        <a:folHlink>
          <a:srgbClr val="00716E"/>
        </a:folHlink>
      </a:clrScheme>
      <a:clrMap bg1="lt1" tx1="dk1" bg2="lt2" tx2="dk2" accent1="accent1" accent2="accent2" accent3="accent3" accent4="accent4" accent5="accent5" accent6="accent6" hlink="hlink" folHlink="folHlink"/>
    </a:extraClrScheme>
    <a:extraClrScheme>
      <a:clrScheme name="万里长城 4">
        <a:dk1>
          <a:srgbClr val="0029AC"/>
        </a:dk1>
        <a:lt1>
          <a:srgbClr val="CCFFCC"/>
        </a:lt1>
        <a:dk2>
          <a:srgbClr val="993366"/>
        </a:dk2>
        <a:lt2>
          <a:srgbClr val="969696"/>
        </a:lt2>
        <a:accent1>
          <a:srgbClr val="FFCC99"/>
        </a:accent1>
        <a:accent2>
          <a:srgbClr val="6699FF"/>
        </a:accent2>
        <a:accent3>
          <a:srgbClr val="E2FFE2"/>
        </a:accent3>
        <a:accent4>
          <a:srgbClr val="002192"/>
        </a:accent4>
        <a:accent5>
          <a:srgbClr val="FFE2CA"/>
        </a:accent5>
        <a:accent6>
          <a:srgbClr val="5C8AE7"/>
        </a:accent6>
        <a:hlink>
          <a:srgbClr val="006600"/>
        </a:hlink>
        <a:folHlink>
          <a:srgbClr val="3366FF"/>
        </a:folHlink>
      </a:clrScheme>
      <a:clrMap bg1="lt1" tx1="dk1" bg2="lt2" tx2="dk2" accent1="accent1" accent2="accent2" accent3="accent3" accent4="accent4" accent5="accent5" accent6="accent6" hlink="hlink" folHlink="folHlink"/>
    </a:extraClrScheme>
    <a:extraClrScheme>
      <a:clrScheme name="万里长城 5">
        <a:dk1>
          <a:srgbClr val="333333"/>
        </a:dk1>
        <a:lt1>
          <a:srgbClr val="FF99CC"/>
        </a:lt1>
        <a:dk2>
          <a:srgbClr val="006600"/>
        </a:dk2>
        <a:lt2>
          <a:srgbClr val="B2B2B2"/>
        </a:lt2>
        <a:accent1>
          <a:srgbClr val="FFFF66"/>
        </a:accent1>
        <a:accent2>
          <a:srgbClr val="33CCFF"/>
        </a:accent2>
        <a:accent3>
          <a:srgbClr val="FFCAE2"/>
        </a:accent3>
        <a:accent4>
          <a:srgbClr val="2A2A2A"/>
        </a:accent4>
        <a:accent5>
          <a:srgbClr val="FFFFB8"/>
        </a:accent5>
        <a:accent6>
          <a:srgbClr val="2DB9E7"/>
        </a:accent6>
        <a:hlink>
          <a:srgbClr val="6600FF"/>
        </a:hlink>
        <a:folHlink>
          <a:srgbClr val="CC0066"/>
        </a:folHlink>
      </a:clrScheme>
      <a:clrMap bg1="lt1" tx1="dk1" bg2="lt2" tx2="dk2" accent1="accent1" accent2="accent2" accent3="accent3" accent4="accent4" accent5="accent5" accent6="accent6" hlink="hlink" folHlink="folHlink"/>
    </a:extraClrScheme>
    <a:extraClrScheme>
      <a:clrScheme name="万里长城 6">
        <a:dk1>
          <a:srgbClr val="000000"/>
        </a:dk1>
        <a:lt1>
          <a:srgbClr val="FFFFCC"/>
        </a:lt1>
        <a:dk2>
          <a:srgbClr val="6756A6"/>
        </a:dk2>
        <a:lt2>
          <a:srgbClr val="969696"/>
        </a:lt2>
        <a:accent1>
          <a:srgbClr val="99CCFF"/>
        </a:accent1>
        <a:accent2>
          <a:srgbClr val="008000"/>
        </a:accent2>
        <a:accent3>
          <a:srgbClr val="FFFFE2"/>
        </a:accent3>
        <a:accent4>
          <a:srgbClr val="000000"/>
        </a:accent4>
        <a:accent5>
          <a:srgbClr val="CAE2FF"/>
        </a:accent5>
        <a:accent6>
          <a:srgbClr val="007300"/>
        </a:accent6>
        <a:hlink>
          <a:srgbClr val="990033"/>
        </a:hlink>
        <a:folHlink>
          <a:srgbClr val="9900CC"/>
        </a:folHlink>
      </a:clrScheme>
      <a:clrMap bg1="lt1" tx1="dk1" bg2="lt2" tx2="dk2" accent1="accent1" accent2="accent2" accent3="accent3" accent4="accent4" accent5="accent5" accent6="accent6" hlink="hlink" folHlink="folHlink"/>
    </a:extraClrScheme>
    <a:extraClrScheme>
      <a:clrScheme name="万里长城 7">
        <a:dk1>
          <a:srgbClr val="CC3300"/>
        </a:dk1>
        <a:lt1>
          <a:srgbClr val="99CCFF"/>
        </a:lt1>
        <a:dk2>
          <a:srgbClr val="003399"/>
        </a:dk2>
        <a:lt2>
          <a:srgbClr val="969696"/>
        </a:lt2>
        <a:accent1>
          <a:srgbClr val="CED7FE"/>
        </a:accent1>
        <a:accent2>
          <a:srgbClr val="FFFFFF"/>
        </a:accent2>
        <a:accent3>
          <a:srgbClr val="CAE2FF"/>
        </a:accent3>
        <a:accent4>
          <a:srgbClr val="AE2A00"/>
        </a:accent4>
        <a:accent5>
          <a:srgbClr val="E3E8FE"/>
        </a:accent5>
        <a:accent6>
          <a:srgbClr val="E7E7E7"/>
        </a:accent6>
        <a:hlink>
          <a:srgbClr val="006600"/>
        </a:hlink>
        <a:folHlink>
          <a:srgbClr val="777777"/>
        </a:folHlink>
      </a:clrScheme>
      <a:clrMap bg1="lt1" tx1="dk1" bg2="lt2" tx2="dk2" accent1="accent1" accent2="accent2" accent3="accent3" accent4="accent4" accent5="accent5" accent6="accent6" hlink="hlink" folHlink="folHlink"/>
    </a:extraClrScheme>
    <a:extraClrScheme>
      <a:clrScheme name="万里长城 8">
        <a:dk1>
          <a:srgbClr val="006600"/>
        </a:dk1>
        <a:lt1>
          <a:srgbClr val="FFCC99"/>
        </a:lt1>
        <a:dk2>
          <a:srgbClr val="000000"/>
        </a:dk2>
        <a:lt2>
          <a:srgbClr val="B2B2B2"/>
        </a:lt2>
        <a:accent1>
          <a:srgbClr val="FFFFFF"/>
        </a:accent1>
        <a:accent2>
          <a:srgbClr val="FFFF66"/>
        </a:accent2>
        <a:accent3>
          <a:srgbClr val="FFE2CA"/>
        </a:accent3>
        <a:accent4>
          <a:srgbClr val="005600"/>
        </a:accent4>
        <a:accent5>
          <a:srgbClr val="FFFFFF"/>
        </a:accent5>
        <a:accent6>
          <a:srgbClr val="E7E75C"/>
        </a:accent6>
        <a:hlink>
          <a:srgbClr val="5B5B89"/>
        </a:hlink>
        <a:folHlink>
          <a:srgbClr val="3366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Ocean</Template>
  <TotalTime>0</TotalTime>
  <Words>8101</Words>
  <Application>WPS 演示</Application>
  <PresentationFormat>全屏显示(4:3)</PresentationFormat>
  <Paragraphs>828</Paragraphs>
  <Slides>41</Slides>
  <Notes>1</Notes>
  <HiddenSlides>0</HiddenSlides>
  <MMClips>0</MMClips>
  <ScaleCrop>false</ScaleCrop>
  <HeadingPairs>
    <vt:vector size="8" baseType="variant">
      <vt:variant>
        <vt:lpstr>已用的字体</vt:lpstr>
      </vt:variant>
      <vt:variant>
        <vt:i4>19</vt:i4>
      </vt:variant>
      <vt:variant>
        <vt:lpstr>主题</vt:lpstr>
      </vt:variant>
      <vt:variant>
        <vt:i4>1</vt:i4>
      </vt:variant>
      <vt:variant>
        <vt:lpstr>嵌入 OLE 服务器</vt:lpstr>
      </vt:variant>
      <vt:variant>
        <vt:i4>15</vt:i4>
      </vt:variant>
      <vt:variant>
        <vt:lpstr>幻灯片标题</vt:lpstr>
      </vt:variant>
      <vt:variant>
        <vt:i4>41</vt:i4>
      </vt:variant>
    </vt:vector>
  </HeadingPairs>
  <TitlesOfParts>
    <vt:vector size="76" baseType="lpstr">
      <vt:lpstr>Arial</vt:lpstr>
      <vt:lpstr>宋体</vt:lpstr>
      <vt:lpstr>Wingdings</vt:lpstr>
      <vt:lpstr>Tahoma</vt:lpstr>
      <vt:lpstr>黑体</vt:lpstr>
      <vt:lpstr>华文琥珀</vt:lpstr>
      <vt:lpstr>华文新魏</vt:lpstr>
      <vt:lpstr>Monotype Sorts</vt:lpstr>
      <vt:lpstr>隶书</vt:lpstr>
      <vt:lpstr>Wingdings</vt:lpstr>
      <vt:lpstr>Verdana</vt:lpstr>
      <vt:lpstr>Times New Roman</vt:lpstr>
      <vt:lpstr>楷体_GB2312</vt:lpstr>
      <vt:lpstr>微软雅黑</vt:lpstr>
      <vt:lpstr>Arial Unicode MS</vt:lpstr>
      <vt:lpstr>新宋体</vt:lpstr>
      <vt:lpstr>华文中宋</vt:lpstr>
      <vt:lpstr>华文宋体</vt:lpstr>
      <vt:lpstr>方正舒体</vt:lpstr>
      <vt:lpstr>万里长城</vt:lpstr>
      <vt:lpstr>FLW3Drawing</vt:lpstr>
      <vt:lpstr>FLW3Drawing</vt:lpstr>
      <vt:lpstr>FLW3Drawing</vt:lpstr>
      <vt:lpstr>FLW3Drawing</vt:lpstr>
      <vt:lpstr>FLW3Drawing</vt:lpstr>
      <vt:lpstr>Paint.Picture</vt:lpstr>
      <vt:lpstr>Word.Document.8</vt:lpstr>
      <vt:lpstr>FLW3Drawing</vt:lpstr>
      <vt:lpstr>FLW3Drawing</vt:lpstr>
      <vt:lpstr>FLW3Drawing</vt:lpstr>
      <vt:lpstr>FLW3Drawing</vt:lpstr>
      <vt:lpstr>FLW3Drawing</vt:lpstr>
      <vt:lpstr>FLW3Drawing</vt:lpstr>
      <vt:lpstr>FLW3Drawing</vt:lpstr>
      <vt:lpstr>FLW3Drawing</vt:lpstr>
      <vt:lpstr>PowerPoint 演示文稿</vt:lpstr>
      <vt:lpstr>目       录</vt:lpstr>
      <vt:lpstr>PowerPoint 演示文稿</vt:lpstr>
      <vt:lpstr>Incident Activities</vt:lpstr>
      <vt:lpstr>目       录</vt:lpstr>
      <vt:lpstr>INCIDENT管理流程 </vt:lpstr>
      <vt:lpstr>INCIDENT管理流程 </vt:lpstr>
      <vt:lpstr>PowerPoint 演示文稿</vt:lpstr>
      <vt:lpstr>PowerPoint 演示文稿</vt:lpstr>
      <vt:lpstr>目       录</vt:lpstr>
      <vt:lpstr> </vt:lpstr>
      <vt:lpstr> </vt:lpstr>
      <vt:lpstr> </vt:lpstr>
      <vt:lpstr> </vt:lpstr>
      <vt:lpstr>PowerPoint 演示文稿</vt:lpstr>
      <vt:lpstr>PowerPoint 演示文稿</vt:lpstr>
      <vt:lpstr>PowerPoint 演示文稿</vt:lpstr>
      <vt:lpstr>PowerPoint 演示文稿</vt:lpstr>
      <vt:lpstr>目       录</vt:lpstr>
      <vt:lpstr>PowerPoint 演示文稿</vt:lpstr>
      <vt:lpstr>PowerPoint 演示文稿</vt:lpstr>
      <vt:lpstr>目       录</vt:lpstr>
      <vt:lpstr>PowerPoint 演示文稿</vt:lpstr>
      <vt:lpstr>PowerPoint 演示文稿</vt:lpstr>
      <vt:lpstr>目       录</vt:lpstr>
      <vt:lpstr>PowerPoint 演示文稿</vt:lpstr>
      <vt:lpstr>PowerPoint 演示文稿</vt:lpstr>
      <vt:lpstr>PowerPoint 演示文稿</vt:lpstr>
      <vt:lpstr>PowerPoint 演示文稿</vt:lpstr>
      <vt:lpstr>PowerPoint 演示文稿</vt:lpstr>
      <vt:lpstr>目       录</vt:lpstr>
      <vt:lpstr>PowerPoint 演示文稿</vt:lpstr>
      <vt:lpstr>PowerPoint 演示文稿</vt:lpstr>
      <vt:lpstr>目       录</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Huawei Technologies Co.,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Denghailong</dc:creator>
  <cp:lastModifiedBy>申伶</cp:lastModifiedBy>
  <cp:revision>339</cp:revision>
  <dcterms:created xsi:type="dcterms:W3CDTF">2003-05-11T13:45:00Z</dcterms:created>
  <dcterms:modified xsi:type="dcterms:W3CDTF">2025-01-08T03:33:43Z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7D60FE1CCD734AB8BCC1C16A661DBFAD_12</vt:lpwstr>
  </property>
  <property fmtid="{D5CDD505-2E9C-101B-9397-08002B2CF9AE}" pid="3" name="KSOProductBuildVer">
    <vt:lpwstr>2052-12.1.0.19770</vt:lpwstr>
  </property>
</Properties>
</file>