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1" r:id="rId3"/>
    <p:sldId id="283" r:id="rId5"/>
    <p:sldId id="284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6" r:id="rId15"/>
    <p:sldId id="315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</p:sldIdLst>
  <p:sldSz cx="12192000" cy="6858000"/>
  <p:notesSz cx="6858000" cy="9144000"/>
  <p:custDataLst>
    <p:tags r:id="rId5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D33"/>
    <a:srgbClr val="BCBFC1"/>
    <a:srgbClr val="16094E"/>
    <a:srgbClr val="061136"/>
    <a:srgbClr val="17094E"/>
    <a:srgbClr val="0B0B3F"/>
    <a:srgbClr val="E7A7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6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25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4" Type="http://schemas.openxmlformats.org/officeDocument/2006/relationships/tags" Target="tags/tag1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B46F3-153A-4767-9CAD-9115063EFF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8601-12BA-4E8F-ABE0-81FDF2BF6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62536-3A8B-41B2-B800-6B44DE6DE3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56707-1A50-460A-B653-F9D842BC18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8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9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0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3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5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6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7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8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9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0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1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2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3.xml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4.xml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5.xml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6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7.xml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8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8.xml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9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9.xml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0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30.xml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1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31.xml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2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32.xml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3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4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34.xml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35.xml"/><Relationship Id="rId2" Type="http://schemas.openxmlformats.org/officeDocument/2006/relationships/image" Target="../media/image65.png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6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36.xml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7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37.xml"/><Relationship Id="rId4" Type="http://schemas.openxmlformats.org/officeDocument/2006/relationships/image" Target="../media/image69.png"/><Relationship Id="rId3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8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38.xml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9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39.xml"/><Relationship Id="rId4" Type="http://schemas.openxmlformats.org/officeDocument/2006/relationships/image" Target="../media/image73.png"/><Relationship Id="rId3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0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40.xml"/><Relationship Id="rId3" Type="http://schemas.openxmlformats.org/officeDocument/2006/relationships/image" Target="../media/image7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1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41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3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2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42.xml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3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4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4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44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png"/><Relationship Id="rId3" Type="http://schemas.openxmlformats.org/officeDocument/2006/relationships/image" Target="../media/image80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5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45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6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46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3" Type="http://schemas.openxmlformats.org/officeDocument/2006/relationships/image" Target="../media/image88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7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4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1283335"/>
            <a:ext cx="12192000" cy="5574665"/>
            <a:chOff x="0" y="1283335"/>
            <a:chExt cx="12192000" cy="557466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116"/>
            <a:stretch>
              <a:fillRect/>
            </a:stretch>
          </p:blipFill>
          <p:spPr>
            <a:xfrm>
              <a:off x="0" y="5118651"/>
              <a:ext cx="12192000" cy="173934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76" t="-4459" r="23723" b="64296"/>
            <a:stretch>
              <a:fillRect/>
            </a:stretch>
          </p:blipFill>
          <p:spPr>
            <a:xfrm>
              <a:off x="2193925" y="1283335"/>
              <a:ext cx="8083550" cy="2224405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2963545" y="3769995"/>
            <a:ext cx="6264910" cy="328295"/>
          </a:xfrm>
          <a:prstGeom prst="rect">
            <a:avLst/>
          </a:prstGeom>
          <a:solidFill>
            <a:srgbClr val="020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—2021年集团公司项目招商暨新品发布会—</a:t>
            </a:r>
            <a:endParaRPr lang="en-US" altLang="zh-CN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02435" y="646430"/>
            <a:ext cx="417639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altLang="zh-CN" sz="4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sz="5500">
                <a:solidFill>
                  <a:schemeClr val="tx1"/>
                </a:solidFill>
                <a:latin typeface="方正姚体简体" panose="03000509000000000000" charset="-122"/>
                <a:ea typeface="方正姚体简体" panose="03000509000000000000" charset="-122"/>
                <a:sym typeface="+mn-ea"/>
              </a:rPr>
              <a:t>活动调性</a:t>
            </a:r>
            <a:endParaRPr lang="zh-CN" altLang="en-US" sz="5500">
              <a:solidFill>
                <a:schemeClr val="tx1"/>
              </a:solidFill>
              <a:latin typeface="方正姚体简体" panose="03000509000000000000" charset="-122"/>
              <a:ea typeface="方正姚体简体" panose="03000509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37780" y="4584700"/>
            <a:ext cx="2934970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altLang="zh-CN" sz="4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sz="5500">
                <a:solidFill>
                  <a:schemeClr val="tx1"/>
                </a:solidFill>
                <a:latin typeface="方正姚体简体" panose="03000509000000000000" charset="-122"/>
                <a:ea typeface="方正姚体简体" panose="03000509000000000000" charset="-122"/>
                <a:sym typeface="+mn-ea"/>
              </a:rPr>
              <a:t>共赢</a:t>
            </a:r>
            <a:endParaRPr lang="zh-CN" altLang="en-US" sz="5500">
              <a:solidFill>
                <a:schemeClr val="tx1"/>
              </a:solidFill>
              <a:latin typeface="方正姚体简体" panose="03000509000000000000" charset="-122"/>
              <a:ea typeface="方正姚体简体" panose="03000509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68700" y="2304415"/>
            <a:ext cx="1910080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zh-CN" sz="5500" dirty="0">
                <a:solidFill>
                  <a:schemeClr val="tx1"/>
                </a:solidFill>
                <a:latin typeface="方正姚体简体" panose="03000509000000000000" charset="-122"/>
                <a:ea typeface="方正姚体简体" panose="03000509000000000000" charset="-122"/>
              </a:rPr>
              <a:t>招商</a:t>
            </a:r>
            <a:endParaRPr lang="zh-CN" altLang="zh-CN" sz="5500" dirty="0">
              <a:solidFill>
                <a:schemeClr val="tx1"/>
              </a:solidFill>
              <a:latin typeface="方正姚体简体" panose="03000509000000000000" charset="-122"/>
              <a:ea typeface="方正姚体简体" panose="03000509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86405" y="4181475"/>
            <a:ext cx="1910080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5500" dirty="0">
                <a:solidFill>
                  <a:schemeClr val="tx1"/>
                </a:solidFill>
                <a:latin typeface="方正姚体简体" panose="03000509000000000000" charset="-122"/>
                <a:ea typeface="方正姚体简体" panose="03000509000000000000" charset="-122"/>
              </a:rPr>
              <a:t>高端</a:t>
            </a:r>
            <a:endParaRPr lang="zh-CN" altLang="en-US" sz="5500" dirty="0">
              <a:solidFill>
                <a:schemeClr val="tx1"/>
              </a:solidFill>
              <a:latin typeface="方正姚体简体" panose="03000509000000000000" charset="-122"/>
              <a:ea typeface="方正姚体简体" panose="03000509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44590" y="3110865"/>
            <a:ext cx="1910080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5500" dirty="0">
                <a:solidFill>
                  <a:schemeClr val="tx1"/>
                </a:solidFill>
                <a:latin typeface="方正姚体简体" panose="03000509000000000000" charset="-122"/>
                <a:ea typeface="方正姚体简体" panose="03000509000000000000" charset="-122"/>
              </a:rPr>
              <a:t>互动</a:t>
            </a:r>
            <a:endParaRPr lang="zh-CN" altLang="en-US" sz="5500" dirty="0">
              <a:solidFill>
                <a:schemeClr val="tx1"/>
              </a:solidFill>
              <a:latin typeface="方正姚体简体" panose="03000509000000000000" charset="-122"/>
              <a:ea typeface="方正姚体简体" panose="03000509000000000000" charset="-122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7" name="圆角矩形 106"/>
          <p:cNvSpPr/>
          <p:nvPr/>
        </p:nvSpPr>
        <p:spPr>
          <a:xfrm>
            <a:off x="2887980" y="1795145"/>
            <a:ext cx="6188710" cy="200469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5640264" y="2364516"/>
            <a:ext cx="18473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lang="zh-CN" altLang="en-US" sz="9600" b="1" dirty="0">
              <a:ln w="101600">
                <a:noFill/>
              </a:ln>
              <a:solidFill>
                <a:srgbClr val="FF7D93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63" name="Rectangle 5"/>
          <p:cNvSpPr>
            <a:spLocks noChangeArrowheads="1"/>
          </p:cNvSpPr>
          <p:nvPr/>
        </p:nvSpPr>
        <p:spPr bwMode="auto">
          <a:xfrm>
            <a:off x="3091180" y="1795145"/>
            <a:ext cx="1432491" cy="2005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6706" tIns="63350" rIns="126706" bIns="6335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en-US" altLang="zh-CN" sz="12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Rectangle 4"/>
          <p:cNvSpPr>
            <a:spLocks noChangeArrowheads="1"/>
          </p:cNvSpPr>
          <p:nvPr/>
        </p:nvSpPr>
        <p:spPr bwMode="auto">
          <a:xfrm>
            <a:off x="4389120" y="1876425"/>
            <a:ext cx="5224145" cy="114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6706" tIns="63350" rIns="126706" bIns="63350">
            <a:spAutoFit/>
          </a:bodyPr>
          <a:lstStyle>
            <a:lvl1pPr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55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活动气氛布置</a:t>
            </a:r>
            <a:endParaRPr lang="zh-CN" altLang="en-US" sz="55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5" name="矩形 64"/>
          <p:cNvSpPr>
            <a:spLocks noChangeArrowheads="1"/>
          </p:cNvSpPr>
          <p:nvPr/>
        </p:nvSpPr>
        <p:spPr bwMode="auto">
          <a:xfrm>
            <a:off x="4389120" y="2927985"/>
            <a:ext cx="4469765" cy="65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8674" tIns="69336" rIns="138674" bIns="69336">
            <a:spAutoFit/>
          </a:bodyPr>
          <a:lstStyle>
            <a:lvl1pPr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Activity site layout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298825" y="3934460"/>
            <a:ext cx="538924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  <a:sym typeface="+mn-ea"/>
              </a:rPr>
              <a:t>气氛包装  贵于细节</a:t>
            </a:r>
            <a:endParaRPr lang="zh-CN" altLang="en-US" sz="2800">
              <a:solidFill>
                <a:schemeClr val="tx1"/>
              </a:solidFill>
              <a:latin typeface="方正大黑简体" panose="02010601030101010101" pitchFamily="2" charset="-122"/>
              <a:ea typeface="方正大黑简体" panose="02010601030101010101" pitchFamily="2" charset="-122"/>
              <a:sym typeface="+mn-ea"/>
            </a:endParaRPr>
          </a:p>
        </p:txBody>
      </p:sp>
      <p:cxnSp>
        <p:nvCxnSpPr>
          <p:cNvPr id="38" name="Straight Connector 7"/>
          <p:cNvCxnSpPr/>
          <p:nvPr/>
        </p:nvCxnSpPr>
        <p:spPr>
          <a:xfrm>
            <a:off x="4621530" y="4856480"/>
            <a:ext cx="2743200" cy="19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4816475" y="876300"/>
            <a:ext cx="3270250" cy="64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6706" tIns="63350" rIns="126706" bIns="63350">
            <a:spAutoFit/>
          </a:bodyPr>
          <a:lstStyle>
            <a:lvl1pPr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场外气氛布置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)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592570" y="386080"/>
            <a:ext cx="54286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嘉宾凭入场券登记入场，就可以参加发布会和领取发布会小礼物，衬托出高端科技的活动氛围！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803628" y="163688"/>
            <a:ext cx="510476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门票</a:t>
            </a:r>
            <a:r>
              <a:rPr 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65" y="1754505"/>
            <a:ext cx="11409680" cy="430657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37730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579235" y="466090"/>
            <a:ext cx="54286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发布会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门口外部包装的昭示性，渲染出尊贵高端活动气氛！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803628" y="163688"/>
            <a:ext cx="510476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门楼</a:t>
            </a:r>
            <a:r>
              <a:rPr 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385" y="1861820"/>
            <a:ext cx="5879465" cy="4019550"/>
          </a:xfrm>
          <a:prstGeom prst="rect">
            <a:avLst/>
          </a:prstGeom>
        </p:spPr>
      </p:pic>
      <p:pic>
        <p:nvPicPr>
          <p:cNvPr id="9523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55" y="1802765"/>
            <a:ext cx="5701030" cy="4137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8" name="图片 8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46432" r="65656" b="32019"/>
          <a:stretch>
            <a:fillRect/>
          </a:stretch>
        </p:blipFill>
        <p:spPr>
          <a:xfrm rot="21293339">
            <a:off x="558299" y="5098900"/>
            <a:ext cx="838576" cy="541849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91" t="54898" r="26118" b="28684"/>
          <a:stretch>
            <a:fillRect/>
          </a:stretch>
        </p:blipFill>
        <p:spPr>
          <a:xfrm>
            <a:off x="4906758" y="5525346"/>
            <a:ext cx="435427" cy="442339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3" name="文本框 9"/>
          <p:cNvSpPr txBox="1"/>
          <p:nvPr/>
        </p:nvSpPr>
        <p:spPr>
          <a:xfrm>
            <a:off x="6475730" y="248285"/>
            <a:ext cx="54286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不仅有地毯、有鲜花、还有造型门拱，再由礼仪带领嘉宾、伴随音乐走上这条星光大道，让嘉宾有正式进入会场的感觉与状态！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0" name="TextBox 12"/>
          <p:cNvSpPr txBox="1"/>
          <p:nvPr/>
        </p:nvSpPr>
        <p:spPr>
          <a:xfrm>
            <a:off x="803628" y="163688"/>
            <a:ext cx="510476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通道</a:t>
            </a:r>
            <a:r>
              <a:rPr 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90" y="2078355"/>
            <a:ext cx="5907405" cy="39300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730" y="2078990"/>
            <a:ext cx="5238750" cy="39293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7870" y="5169535"/>
            <a:ext cx="1725295" cy="83947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637730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9"/>
          <p:cNvSpPr txBox="1"/>
          <p:nvPr/>
        </p:nvSpPr>
        <p:spPr>
          <a:xfrm>
            <a:off x="6579235" y="386080"/>
            <a:ext cx="54286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在门口放置特质的停车导视，温馨提示各位来宾方便停车，又能起到标示的作用，提示活动在此进行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2"/>
          <p:cNvSpPr txBox="1"/>
          <p:nvPr/>
        </p:nvSpPr>
        <p:spPr>
          <a:xfrm>
            <a:off x="803628" y="163688"/>
            <a:ext cx="510476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导视</a:t>
            </a:r>
            <a:r>
              <a:rPr 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牌</a:t>
            </a:r>
            <a:r>
              <a:rPr 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" y="1876425"/>
            <a:ext cx="6274435" cy="40633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l="6809"/>
          <a:stretch>
            <a:fillRect/>
          </a:stretch>
        </p:blipFill>
        <p:spPr>
          <a:xfrm>
            <a:off x="5755005" y="1930400"/>
            <a:ext cx="6187440" cy="40093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730" y="1931035"/>
            <a:ext cx="5584825" cy="37084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592570" y="386080"/>
            <a:ext cx="54286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主题</a:t>
            </a:r>
            <a:r>
              <a:rPr lang="zh-CN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留影区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：以桁架和KT板等形式彰显出立体感，衬托出高端的发布会活动氛围！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803628" y="163688"/>
            <a:ext cx="510476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留影区</a:t>
            </a:r>
            <a:r>
              <a:rPr 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4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r="5401"/>
          <a:stretch>
            <a:fillRect/>
          </a:stretch>
        </p:blipFill>
        <p:spPr>
          <a:xfrm>
            <a:off x="483235" y="1756410"/>
            <a:ext cx="5304790" cy="39865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885" y="1756410"/>
            <a:ext cx="5358130" cy="39751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65570" y="386080"/>
            <a:ext cx="5457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靓丽专业的礼仪小姐接待，让来宾签到，并邀请嘉宾登录个人信息！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46405" y="147320"/>
            <a:ext cx="54813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专业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礼仪小姐</a:t>
            </a:r>
            <a:r>
              <a:rPr 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16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16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r="10476"/>
          <a:stretch>
            <a:fillRect/>
          </a:stretch>
        </p:blipFill>
        <p:spPr>
          <a:xfrm>
            <a:off x="465455" y="1633220"/>
            <a:ext cx="5573395" cy="41509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r="7608"/>
          <a:stretch>
            <a:fillRect/>
          </a:stretch>
        </p:blipFill>
        <p:spPr>
          <a:xfrm>
            <a:off x="6057265" y="1633220"/>
            <a:ext cx="5783580" cy="415163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887980" y="1795145"/>
            <a:ext cx="6188710" cy="200469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640264" y="2364516"/>
            <a:ext cx="18473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lang="zh-CN" altLang="en-US" sz="9600" b="1" dirty="0">
              <a:ln w="101600">
                <a:noFill/>
              </a:ln>
              <a:solidFill>
                <a:srgbClr val="FF7D93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91180" y="1795145"/>
            <a:ext cx="1311910" cy="2002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6706" tIns="63350" rIns="126706" bIns="6335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en-US" altLang="zh-CN" sz="12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89120" y="1876425"/>
            <a:ext cx="5224145" cy="114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6706" tIns="63350" rIns="126706" bIns="63350">
            <a:spAutoFit/>
          </a:bodyPr>
          <a:lstStyle>
            <a:lvl1pPr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55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活动气氛布置</a:t>
            </a:r>
            <a:endParaRPr lang="zh-CN" altLang="en-US" sz="55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389120" y="2927985"/>
            <a:ext cx="4469765" cy="65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8674" tIns="69336" rIns="138674" bIns="69336">
            <a:spAutoFit/>
          </a:bodyPr>
          <a:lstStyle>
            <a:lvl1pPr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Activity site layout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98825" y="3934460"/>
            <a:ext cx="538924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  <a:sym typeface="+mn-ea"/>
              </a:rPr>
              <a:t>气氛包装  贵于细节</a:t>
            </a:r>
            <a:endParaRPr lang="zh-CN" altLang="en-US" sz="2800">
              <a:solidFill>
                <a:schemeClr val="tx1"/>
              </a:solidFill>
              <a:latin typeface="方正大黑简体" panose="02010601030101010101" pitchFamily="2" charset="-122"/>
              <a:ea typeface="方正大黑简体" panose="02010601030101010101" pitchFamily="2" charset="-122"/>
              <a:sym typeface="+mn-ea"/>
            </a:endParaRPr>
          </a:p>
        </p:txBody>
      </p:sp>
      <p:cxnSp>
        <p:nvCxnSpPr>
          <p:cNvPr id="10" name="Straight Connector 7"/>
          <p:cNvCxnSpPr/>
          <p:nvPr/>
        </p:nvCxnSpPr>
        <p:spPr>
          <a:xfrm>
            <a:off x="4621530" y="4856480"/>
            <a:ext cx="2743200" cy="19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816475" y="876300"/>
            <a:ext cx="3270250" cy="64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6706" tIns="63350" rIns="126706" bIns="63350">
            <a:spAutoFit/>
          </a:bodyPr>
          <a:lstStyle>
            <a:lvl1pPr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场内气氛布置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)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3422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75730" y="386080"/>
            <a:ext cx="54286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定制企业文化墙，尽显高贵与奢华，搭建以桁架和KT板等形式彰显出立体感，衬托出尊贵高端的活动氛围！！！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3422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27355" y="201295"/>
            <a:ext cx="548132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项目信息背景板</a:t>
            </a: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55" y="2048510"/>
            <a:ext cx="5481320" cy="37953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775" y="2049145"/>
            <a:ext cx="5687695" cy="379476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6445885" y="36131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9"/>
          <p:cNvSpPr txBox="1"/>
          <p:nvPr/>
        </p:nvSpPr>
        <p:spPr>
          <a:xfrm>
            <a:off x="6592570" y="481330"/>
            <a:ext cx="54286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外场主题签到区：由礼仪小姐引导贵宾在签到墙上留下印迹，衬托出高端的</a:t>
            </a:r>
            <a:r>
              <a:rPr lang="zh-CN" altLang="en-US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发布会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活动氛围！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27355" y="36131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2"/>
          <p:cNvSpPr txBox="1"/>
          <p:nvPr/>
        </p:nvSpPr>
        <p:spPr>
          <a:xfrm>
            <a:off x="516890" y="273685"/>
            <a:ext cx="53689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签到背景板</a:t>
            </a:r>
            <a:r>
              <a:rPr 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16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16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520" y="1863090"/>
            <a:ext cx="5585460" cy="38277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" y="1784985"/>
            <a:ext cx="6377305" cy="424116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3803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500380"/>
            <a:ext cx="5457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众嘉宾盛装莅临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红毯上星光熠熠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带着对发布会的期许和愉悦心情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在背景墙前留下了一道道靓丽倩影！！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3803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347345" y="278130"/>
            <a:ext cx="529082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星光大道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9218" name="Picture 1" descr="C:\Users\Administrator.FXLZX0Y7MTQBND1\Desktop\MOMA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854" y="1874695"/>
            <a:ext cx="6234154" cy="4158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4" name="Picture 6" descr="c:\users\ADMINI~1.FXL\appdata\roaming\360se6\USERDA~1\Temp\JENNIF~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90" y="1874695"/>
            <a:ext cx="5551446" cy="4158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645" y="1874520"/>
            <a:ext cx="6193155" cy="415861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94678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592570" y="290830"/>
            <a:ext cx="54286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礼品（建议：自备项目小礼品）其成本低、成效高的优势备受众多项目青睐，是当下最为直接和有效的客户召集方式之一！！！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04495" y="189865"/>
            <a:ext cx="548132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签到随手礼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r="15288"/>
          <a:stretch>
            <a:fillRect/>
          </a:stretch>
        </p:blipFill>
        <p:spPr>
          <a:xfrm>
            <a:off x="8862695" y="1766570"/>
            <a:ext cx="3158490" cy="39808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1767205"/>
            <a:ext cx="3980180" cy="39801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rcRect l="3230"/>
          <a:stretch>
            <a:fillRect/>
          </a:stretch>
        </p:blipFill>
        <p:spPr>
          <a:xfrm>
            <a:off x="22225" y="1767205"/>
            <a:ext cx="5136515" cy="398018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61125" y="266700"/>
            <a:ext cx="526923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75730" y="386715"/>
            <a:ext cx="54286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舞台为80厘米高，背景画面由三幅背景组合于成，主屏 : LED屏加灯光音响，让现场璀璨熠熠！！！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347345" y="163830"/>
            <a:ext cx="529082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舞台布置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t="1088"/>
          <a:stretch>
            <a:fillRect/>
          </a:stretch>
        </p:blipFill>
        <p:spPr>
          <a:xfrm>
            <a:off x="155575" y="2098675"/>
            <a:ext cx="6201410" cy="38030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975" y="2098675"/>
            <a:ext cx="6069330" cy="379539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75730" y="253365"/>
            <a:ext cx="54286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整个会场注重整体包装，绚烂多彩的光束灯、LOGO灯、LED灯等、白色椅套+桌布+蓝色椅结，让现场璀璨熠熠！！！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385445" y="163830"/>
            <a:ext cx="519557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会议现场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115718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15" y="1867535"/>
            <a:ext cx="6296660" cy="38550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050" y="1867535"/>
            <a:ext cx="5865495" cy="391985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386080"/>
            <a:ext cx="5457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活动设置:各种糕点、饮品提供、上百种美味之香,刺激着所有人的味觉神经、让来宾度过愉快的一天！！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04495" y="151765"/>
            <a:ext cx="548132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茶歇区布置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55" y="1894205"/>
            <a:ext cx="6184265" cy="38652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l="4811"/>
          <a:stretch>
            <a:fillRect/>
          </a:stretch>
        </p:blipFill>
        <p:spPr>
          <a:xfrm>
            <a:off x="6104255" y="1894840"/>
            <a:ext cx="5981065" cy="386461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386080"/>
            <a:ext cx="5457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靓丽专业的阳江电视台主持人主持</a:t>
            </a:r>
            <a:r>
              <a:rPr lang="zh-CN" altLang="en-US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发布会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活动，调动活动现场气氛，提高来宾的热情！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5430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27355" y="132080"/>
            <a:ext cx="548132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专业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主持人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95" y="1682750"/>
            <a:ext cx="5987415" cy="39903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3765" y="1682750"/>
            <a:ext cx="6005830" cy="398843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3117215" y="685800"/>
            <a:ext cx="5907405" cy="193675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997134" y="797336"/>
            <a:ext cx="18473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lang="zh-CN" altLang="en-US" sz="9600" b="1" dirty="0">
              <a:ln w="101600">
                <a:noFill/>
              </a:ln>
              <a:solidFill>
                <a:srgbClr val="FF7D93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448050" y="647065"/>
            <a:ext cx="1296035" cy="2002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6706" tIns="63350" rIns="126706" bIns="6335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lang="en-US" altLang="zh-CN" sz="12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744085" y="797560"/>
            <a:ext cx="5964555" cy="114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6706" tIns="63350" rIns="126706" bIns="63350">
            <a:spAutoFit/>
          </a:bodyPr>
          <a:lstStyle>
            <a:lvl1pPr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55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发布会内容</a:t>
            </a:r>
            <a:endParaRPr lang="zh-CN" altLang="en-US" sz="55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678045" y="1873250"/>
            <a:ext cx="6358890" cy="50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8674" tIns="69336" rIns="138674" bIns="69336">
            <a:spAutoFit/>
          </a:bodyPr>
          <a:lstStyle>
            <a:lvl1pPr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Attraction of the Activity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44575" y="2252980"/>
            <a:ext cx="11015345" cy="3448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简综艺" panose="02010609000101010101" charset="0"/>
              <a:sym typeface="+mn-ea"/>
            </a:endParaRPr>
          </a:p>
          <a:p>
            <a:pPr marL="342900" indent="-3429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播放</a:t>
            </a:r>
            <a:r>
              <a:rPr lang="zh-CN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招商项目      主持人开场       </a:t>
            </a:r>
            <a:r>
              <a:rPr lang="zh-CN" altLang="en-US" sz="24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开场舞             领导致辞           摇滚乐队表演</a:t>
            </a:r>
            <a:endParaRPr lang="zh-CN" altLang="zh-CN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endParaRPr lang="zh-CN" altLang="zh-CN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zh-CN" altLang="en-US" sz="24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钢管舞表演               </a:t>
            </a:r>
            <a:r>
              <a:rPr sz="2400" b="1" dirty="0">
                <a:solidFill>
                  <a:schemeClr val="tx1"/>
                </a:solidFill>
                <a:ea typeface="微软雅黑" panose="020B0503020204020204" charset="-122"/>
                <a:sym typeface="+mn-ea"/>
              </a:rPr>
              <a:t>魔术</a:t>
            </a:r>
            <a:r>
              <a:rPr lang="zh-CN" sz="2400" b="1" dirty="0">
                <a:solidFill>
                  <a:schemeClr val="tx1"/>
                </a:solidFill>
                <a:ea typeface="微软雅黑" panose="020B0503020204020204" charset="-122"/>
                <a:sym typeface="+mn-ea"/>
              </a:rPr>
              <a:t>师</a:t>
            </a:r>
            <a:r>
              <a:rPr sz="2400" b="1" dirty="0">
                <a:solidFill>
                  <a:schemeClr val="tx1"/>
                </a:solidFill>
                <a:ea typeface="微软雅黑" panose="020B0503020204020204" charset="-122"/>
                <a:sym typeface="+mn-ea"/>
              </a:rPr>
              <a:t>表演</a:t>
            </a:r>
            <a:r>
              <a:rPr lang="zh-CN" altLang="en-US" sz="24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           解读项目          </a:t>
            </a:r>
            <a:r>
              <a:rPr sz="2400" b="1" dirty="0">
                <a:solidFill>
                  <a:schemeClr val="tx1"/>
                </a:solidFill>
                <a:ea typeface="微软雅黑" panose="020B0503020204020204" charset="-122"/>
                <a:sym typeface="+mn-ea"/>
              </a:rPr>
              <a:t>沙画表演</a:t>
            </a:r>
            <a:r>
              <a:rPr lang="zh-CN" altLang="en-US" sz="24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         爵士乐队表演</a:t>
            </a:r>
            <a:endParaRPr lang="zh-CN" altLang="en-US" sz="24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endParaRPr lang="zh-CN" altLang="en-US" sz="24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sz="2400" b="1" dirty="0">
                <a:solidFill>
                  <a:schemeClr val="tx1"/>
                </a:solidFill>
                <a:ea typeface="微软雅黑" panose="020B0503020204020204" charset="-122"/>
                <a:sym typeface="+mn-ea"/>
              </a:rPr>
              <a:t>川剧变脸             </a:t>
            </a:r>
            <a:r>
              <a:rPr lang="zh-CN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大</a:t>
            </a:r>
            <a:r>
              <a:rPr sz="2400" b="1" dirty="0">
                <a:solidFill>
                  <a:schemeClr val="tx1"/>
                </a:solidFill>
                <a:ea typeface="微软雅黑" panose="020B0503020204020204" charset="-122"/>
                <a:sym typeface="+mn-ea"/>
              </a:rPr>
              <a:t>合影留恋</a:t>
            </a:r>
            <a:endParaRPr sz="2400" b="1" dirty="0">
              <a:solidFill>
                <a:schemeClr val="tx1"/>
              </a:solidFill>
              <a:ea typeface="微软雅黑" panose="020B0503020204020204" charset="-122"/>
              <a:sym typeface="+mn-ea"/>
            </a:endParaRPr>
          </a:p>
          <a:p>
            <a:pPr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简综艺" panose="02010609000101010101" charset="0"/>
              <a:sym typeface="+mn-ea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3431540" y="2962910"/>
            <a:ext cx="285750" cy="1968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右箭头 3"/>
          <p:cNvSpPr/>
          <p:nvPr/>
        </p:nvSpPr>
        <p:spPr>
          <a:xfrm>
            <a:off x="3317240" y="3897630"/>
            <a:ext cx="285750" cy="1968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>
            <a:off x="5539740" y="2962910"/>
            <a:ext cx="285750" cy="1968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>
            <a:off x="7190740" y="2962910"/>
            <a:ext cx="285750" cy="1968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9024620" y="2962910"/>
            <a:ext cx="285750" cy="1968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>
            <a:off x="5520690" y="3916680"/>
            <a:ext cx="285750" cy="1968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7316470" y="3897630"/>
            <a:ext cx="285750" cy="1968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9062720" y="3916680"/>
            <a:ext cx="285750" cy="1968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3117850" y="4853305"/>
            <a:ext cx="485140" cy="1968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6445885" y="30289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6533515" y="565150"/>
            <a:ext cx="5457825" cy="360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5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招商发布会开场前LED屏播放招商项目介绍视频</a:t>
            </a:r>
            <a:r>
              <a:rPr lang="en-US" altLang="zh-CN" sz="175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VCR</a:t>
            </a:r>
            <a:r>
              <a:rPr lang="zh-CN" altLang="en-US" sz="175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！</a:t>
            </a:r>
            <a:endParaRPr lang="zh-CN" altLang="en-US" sz="175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27355" y="280035"/>
            <a:ext cx="5458460" cy="136144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2"/>
          <p:cNvSpPr txBox="1"/>
          <p:nvPr/>
        </p:nvSpPr>
        <p:spPr>
          <a:xfrm>
            <a:off x="596265" y="70485"/>
            <a:ext cx="5481320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·播放</a:t>
            </a:r>
            <a:r>
              <a:rPr lang="zh-CN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招商项目VCR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（示意图）</a:t>
            </a:r>
            <a:endParaRPr lang="zh-CN" altLang="en-US" sz="20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0">
              <a:lnSpc>
                <a:spcPct val="150000"/>
              </a:lnSpc>
              <a:buNone/>
            </a:pP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indent="0">
              <a:lnSpc>
                <a:spcPct val="150000"/>
              </a:lnSpc>
              <a:buNone/>
            </a:pP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020" y="2033905"/>
            <a:ext cx="6207125" cy="38817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15484" r="838" b="5552"/>
          <a:stretch>
            <a:fillRect/>
          </a:stretch>
        </p:blipFill>
        <p:spPr>
          <a:xfrm>
            <a:off x="-80010" y="2033905"/>
            <a:ext cx="6082030" cy="388175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6445885" y="32194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6446520" y="457835"/>
            <a:ext cx="545782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主持人登场致开场白,欢迎各位贵宾,简短介绍活动内容及项目介绍!！！</a:t>
            </a:r>
            <a:endParaRPr lang="zh-CN" altLang="en-US" sz="17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27355" y="32194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2"/>
          <p:cNvSpPr txBox="1"/>
          <p:nvPr/>
        </p:nvSpPr>
        <p:spPr>
          <a:xfrm>
            <a:off x="404495" y="226695"/>
            <a:ext cx="548132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主持人开场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（示意图）</a:t>
            </a:r>
            <a:endParaRPr lang="zh-CN" altLang="en-US" sz="20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0">
              <a:lnSpc>
                <a:spcPct val="150000"/>
              </a:lnSpc>
              <a:buNone/>
            </a:pP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indent="0">
              <a:lnSpc>
                <a:spcPct val="150000"/>
              </a:lnSpc>
              <a:buNone/>
            </a:pP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4"/>
          <a:stretch>
            <a:fillRect/>
          </a:stretch>
        </p:blipFill>
        <p:spPr>
          <a:xfrm>
            <a:off x="5111115" y="1940560"/>
            <a:ext cx="7099300" cy="388556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010" y="1925320"/>
            <a:ext cx="6132195" cy="390080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45" y="2075180"/>
            <a:ext cx="6607175" cy="3753485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6445885" y="321945"/>
            <a:ext cx="5458460" cy="986790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9"/>
          <p:cNvSpPr txBox="1"/>
          <p:nvPr/>
        </p:nvSpPr>
        <p:spPr>
          <a:xfrm>
            <a:off x="6446520" y="369570"/>
            <a:ext cx="5457825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欢庆鼓上舞是一种东方的创意舞蹈，由唯美的女子站在中国的雕龙大鼓之上，柔中带刚的甩着长长的水袖,舞蹈气势磅礴、汹涌浩荡，仿佛千军万马尽在眼前！</a:t>
            </a:r>
            <a:endParaRPr lang="zh-CN" altLang="en-US" sz="17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27355" y="321945"/>
            <a:ext cx="5458460" cy="98679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2"/>
          <p:cNvSpPr txBox="1"/>
          <p:nvPr/>
        </p:nvSpPr>
        <p:spPr>
          <a:xfrm>
            <a:off x="347345" y="219710"/>
            <a:ext cx="53517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开场舞</a:t>
            </a:r>
            <a:r>
              <a:rPr 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</a:t>
            </a:r>
            <a:r>
              <a:rPr lang="zh-CN" altLang="en-US" sz="2800" b="1" dirty="0">
                <a:solidFill>
                  <a:schemeClr val="tx1"/>
                </a:solidFill>
                <a:ea typeface="微软雅黑" panose="020B0503020204020204" charset="-122"/>
              </a:rPr>
              <a:t>鼓上舞</a:t>
            </a:r>
            <a:r>
              <a:rPr 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indent="0">
              <a:lnSpc>
                <a:spcPct val="150000"/>
              </a:lnSpc>
              <a:buNone/>
            </a:pPr>
            <a:endParaRPr lang="zh-CN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"/>
            </a:pPr>
            <a:endParaRPr lang="zh-CN" altLang="en-US" sz="2000" dirty="0">
              <a:solidFill>
                <a:schemeClr val="tx1"/>
              </a:solidFill>
              <a:latin typeface="汉仪铸字童年体W" panose="00020600040101010101" charset="-122"/>
              <a:ea typeface="汉仪铸字童年体W" panose="00020600040101010101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9185" y="2075180"/>
            <a:ext cx="5624830" cy="375285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386080"/>
            <a:ext cx="5457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欣赏震撼人心的开场舞蹈过后，礼仪小姐引领各个项目领导代表上台致辞！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347345" y="163830"/>
            <a:ext cx="5481320" cy="7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领导致辞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（示意图）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790" y="1807845"/>
            <a:ext cx="7044055" cy="41598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r="3518"/>
          <a:stretch>
            <a:fillRect/>
          </a:stretch>
        </p:blipFill>
        <p:spPr>
          <a:xfrm>
            <a:off x="-80010" y="1807845"/>
            <a:ext cx="6008370" cy="415988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3" name="文本框 9"/>
          <p:cNvSpPr txBox="1"/>
          <p:nvPr/>
        </p:nvSpPr>
        <p:spPr>
          <a:xfrm>
            <a:off x="6446520" y="380365"/>
            <a:ext cx="54578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摇滚乐队表演，因为它赋予观众的激情，演奏出激情十足的旋律，制造最好的活动效果，最好的时光，请交付给音乐……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0835" y="266065"/>
            <a:ext cx="11573510" cy="1041400"/>
            <a:chOff x="673" y="117"/>
            <a:chExt cx="18226" cy="1640"/>
          </a:xfrm>
        </p:grpSpPr>
        <p:sp>
          <p:nvSpPr>
            <p:cNvPr id="100" name="圆角矩形 99"/>
            <p:cNvSpPr/>
            <p:nvPr/>
          </p:nvSpPr>
          <p:spPr>
            <a:xfrm>
              <a:off x="10303" y="117"/>
              <a:ext cx="8596" cy="1640"/>
            </a:xfrm>
            <a:prstGeom prst="roundRect">
              <a:avLst/>
            </a:prstGeom>
            <a:solidFill>
              <a:srgbClr val="FCA4BF">
                <a:alpha val="0"/>
              </a:srgb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673" y="117"/>
              <a:ext cx="8596" cy="164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TextBox 12"/>
          <p:cNvSpPr txBox="1"/>
          <p:nvPr/>
        </p:nvSpPr>
        <p:spPr>
          <a:xfrm>
            <a:off x="349885" y="266065"/>
            <a:ext cx="5481320" cy="7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摇滚乐队表演</a:t>
            </a:r>
            <a:endParaRPr lang="zh-CN" altLang="en-US" sz="32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545" y="1971675"/>
            <a:ext cx="6452870" cy="36302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400" y="1971675"/>
            <a:ext cx="6170295" cy="363029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386080"/>
            <a:ext cx="5457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钢管舞表演火爆开秀！全能美女舞者诱惑登台，大秀舞技，舞步轻松随意、自由动感！极富观赏价值！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347345" y="163830"/>
            <a:ext cx="5481320" cy="7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诱惑钢管舞表演</a:t>
            </a:r>
            <a:endParaRPr lang="zh-CN" altLang="en-US" sz="32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b="4432"/>
          <a:stretch>
            <a:fillRect/>
          </a:stretch>
        </p:blipFill>
        <p:spPr>
          <a:xfrm>
            <a:off x="578485" y="1957705"/>
            <a:ext cx="4110355" cy="4365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b="4432"/>
          <a:stretch>
            <a:fillRect/>
          </a:stretch>
        </p:blipFill>
        <p:spPr>
          <a:xfrm>
            <a:off x="7604760" y="1957705"/>
            <a:ext cx="4196080" cy="44564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rcRect b="3601"/>
          <a:stretch>
            <a:fillRect/>
          </a:stretch>
        </p:blipFill>
        <p:spPr>
          <a:xfrm>
            <a:off x="4688840" y="1957705"/>
            <a:ext cx="3885565" cy="44069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370840"/>
            <a:ext cx="5457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现场邀请魔术师现场表演，增强观众互动性，让嘉宾身临魔幻的境界，提高现场气氛和人气！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319405" y="152400"/>
            <a:ext cx="5274310" cy="1082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sz="3200" b="1" dirty="0">
                <a:solidFill>
                  <a:schemeClr val="tx1"/>
                </a:solidFill>
                <a:ea typeface="微软雅黑" panose="020B0503020204020204" charset="-122"/>
              </a:rPr>
              <a:t>魔术</a:t>
            </a:r>
            <a:r>
              <a:rPr lang="zh-CN" sz="3200" b="1" dirty="0">
                <a:solidFill>
                  <a:schemeClr val="tx1"/>
                </a:solidFill>
                <a:ea typeface="微软雅黑" panose="020B0503020204020204" charset="-122"/>
              </a:rPr>
              <a:t>师</a:t>
            </a:r>
            <a:r>
              <a:rPr sz="3200" b="1" dirty="0">
                <a:solidFill>
                  <a:schemeClr val="tx1"/>
                </a:solidFill>
                <a:ea typeface="微软雅黑" panose="020B0503020204020204" charset="-122"/>
              </a:rPr>
              <a:t>表演</a:t>
            </a:r>
            <a:r>
              <a:rPr 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（示意图）</a:t>
            </a:r>
            <a:endParaRPr lang="zh-CN" altLang="en-US" sz="14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0">
              <a:lnSpc>
                <a:spcPct val="140000"/>
              </a:lnSpc>
              <a:buNone/>
            </a:pPr>
            <a:endParaRPr lang="zh-CN" altLang="en-US" sz="14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750" y="1946910"/>
            <a:ext cx="6919595" cy="4049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10" y="1891665"/>
            <a:ext cx="5767070" cy="415988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1113790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316230"/>
            <a:ext cx="54578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项目总解读产品PPT配合项目解读，解读项目产品选址、规划、产品特色、物业服务及经济未来前景分析等！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116014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27355" y="168275"/>
            <a:ext cx="5269230" cy="1211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项目总解读项目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（示意图）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850" y="2023745"/>
            <a:ext cx="5829300" cy="38468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85" y="2023745"/>
            <a:ext cx="5765165" cy="384683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23875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693535" y="287020"/>
            <a:ext cx="52108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根据企业的规划效果图，通过绘画师灵巧的手画出企业的宏伟蓝图，让嘉宾们再一次见证企业的实力与魅力！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61645" y="182880"/>
            <a:ext cx="5046345" cy="1082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sz="3200" b="1" dirty="0">
                <a:solidFill>
                  <a:schemeClr val="tx1"/>
                </a:solidFill>
                <a:ea typeface="微软雅黑" panose="020B0503020204020204" charset="-122"/>
              </a:rPr>
              <a:t>全息沙画表演</a:t>
            </a:r>
            <a:endParaRPr lang="zh-CN" altLang="en-US" sz="14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0">
              <a:lnSpc>
                <a:spcPct val="140000"/>
              </a:lnSpc>
              <a:buNone/>
            </a:pPr>
            <a:endParaRPr lang="zh-CN" altLang="en-US" sz="14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45" y="2014220"/>
            <a:ext cx="5908040" cy="38163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385" y="2014220"/>
            <a:ext cx="5764530" cy="381635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1041400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316230"/>
            <a:ext cx="54578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爵士队表演，因为它赋予观众的浪漫，演奏出轻松浪漫的旋律，制造最好的活动效果，最好的时光，请交付给音乐……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10414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27355" y="266065"/>
            <a:ext cx="5215255" cy="7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32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爵士乐队表演</a:t>
            </a:r>
            <a:endParaRPr lang="zh-CN" altLang="en-US" sz="32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" y="2034540"/>
            <a:ext cx="5864860" cy="38093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375" y="2028825"/>
            <a:ext cx="5728970" cy="381508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370840"/>
            <a:ext cx="5457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现场川剧大师奇幻变脸，让嘉宾感受变脸的奇幻神奇，提高现场气氛和嘉宾的热情！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347345" y="163830"/>
            <a:ext cx="5255260" cy="1082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sz="3200" b="1" dirty="0">
                <a:solidFill>
                  <a:schemeClr val="tx1"/>
                </a:solidFill>
                <a:ea typeface="微软雅黑" panose="020B0503020204020204" charset="-122"/>
              </a:rPr>
              <a:t>川剧变脸</a:t>
            </a:r>
            <a:r>
              <a:rPr 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（示意图）</a:t>
            </a:r>
            <a:endParaRPr lang="zh-CN" altLang="en-US" sz="14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0">
              <a:lnSpc>
                <a:spcPct val="140000"/>
              </a:lnSpc>
              <a:buNone/>
            </a:pPr>
            <a:endParaRPr lang="zh-CN" altLang="en-US" sz="1400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8842"/>
          <a:stretch>
            <a:fillRect/>
          </a:stretch>
        </p:blipFill>
        <p:spPr>
          <a:xfrm>
            <a:off x="325755" y="1870710"/>
            <a:ext cx="6301105" cy="37642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070" y="1870710"/>
            <a:ext cx="5978525" cy="376428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386080"/>
            <a:ext cx="5457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现场设置微信幸运大抽奖环节，吸引来宾，活跃气氛，提高人气！中间穿插有奖问答节目助兴！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27355" y="181610"/>
            <a:ext cx="5481320" cy="1167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·微信</a:t>
            </a:r>
            <a:r>
              <a:rPr lang="zh-CN" altLang="en-US" sz="3200" b="1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charset="-122"/>
                <a:sym typeface="Arial" panose="020B0604020202020204" pitchFamily="34" charset="0"/>
              </a:rPr>
              <a:t>大抽奖</a:t>
            </a:r>
            <a:r>
              <a:rPr 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（示意图）</a:t>
            </a:r>
            <a:endParaRPr lang="zh-CN" altLang="en-US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0">
              <a:lnSpc>
                <a:spcPct val="140000"/>
              </a:lnSpc>
              <a:buNone/>
            </a:pPr>
            <a:endParaRPr lang="zh-CN" altLang="en-US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" y="1845945"/>
            <a:ext cx="6790055" cy="38233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21927"/>
          <a:stretch>
            <a:fillRect/>
          </a:stretch>
        </p:blipFill>
        <p:spPr>
          <a:xfrm>
            <a:off x="6693535" y="1694815"/>
            <a:ext cx="5516880" cy="397383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0" name="圆角矩形 99"/>
          <p:cNvSpPr/>
          <p:nvPr/>
        </p:nvSpPr>
        <p:spPr>
          <a:xfrm>
            <a:off x="6445885" y="266065"/>
            <a:ext cx="5458460" cy="88582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9"/>
          <p:cNvSpPr txBox="1"/>
          <p:nvPr/>
        </p:nvSpPr>
        <p:spPr>
          <a:xfrm>
            <a:off x="6446520" y="229870"/>
            <a:ext cx="54578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主持人邀请所有领导嘉宾一齐在华丽的舞台上作一个集体大合影，这个合影非常难得，也将是本次发布会成功举办的答卷！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27355" y="266065"/>
            <a:ext cx="5458460" cy="88582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404495" y="170815"/>
            <a:ext cx="5481320" cy="1167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4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招商发布会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  <a:r>
              <a:rPr sz="3200" b="1" dirty="0">
                <a:solidFill>
                  <a:schemeClr val="tx1"/>
                </a:solidFill>
                <a:ea typeface="微软雅黑" panose="020B0503020204020204" charset="-122"/>
              </a:rPr>
              <a:t>合影留恋</a:t>
            </a:r>
            <a:r>
              <a:rPr 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（示意图）</a:t>
            </a:r>
            <a:endParaRPr lang="zh-CN" altLang="en-US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0">
              <a:lnSpc>
                <a:spcPct val="140000"/>
              </a:lnSpc>
              <a:buNone/>
            </a:pPr>
            <a:endParaRPr lang="zh-CN" altLang="en-US" b="1" dirty="0">
              <a:solidFill>
                <a:schemeClr val="tx1"/>
              </a:solidFill>
              <a:latin typeface="Impact" panose="020B080603090205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3646"/>
          <a:stretch>
            <a:fillRect/>
          </a:stretch>
        </p:blipFill>
        <p:spPr>
          <a:xfrm>
            <a:off x="-80010" y="1891665"/>
            <a:ext cx="6880860" cy="38271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r="9119"/>
          <a:stretch>
            <a:fillRect/>
          </a:stretch>
        </p:blipFill>
        <p:spPr>
          <a:xfrm>
            <a:off x="6341745" y="1891665"/>
            <a:ext cx="5873115" cy="382714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-1270" y="2188845"/>
            <a:ext cx="12211050" cy="1982470"/>
          </a:xfrm>
          <a:prstGeom prst="rect">
            <a:avLst/>
          </a:prstGeom>
          <a:solidFill>
            <a:srgbClr val="1B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129790" y="2409190"/>
            <a:ext cx="87795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tx1"/>
                </a:solidFill>
                <a:latin typeface="字魂59号-创粗黑" panose="00000500000000000000" charset="-122"/>
                <a:ea typeface="字魂59号-创粗黑" panose="00000500000000000000" charset="-122"/>
                <a:cs typeface="Arial" panose="020B0604020202020204" pitchFamily="34" charset="0"/>
              </a:rPr>
              <a:t>线上及线下宣传推广</a:t>
            </a:r>
            <a:endParaRPr lang="zh-CN" altLang="en-US" sz="7200" dirty="0">
              <a:solidFill>
                <a:schemeClr val="tx1"/>
              </a:solidFill>
              <a:latin typeface="字魂59号-创粗黑" panose="00000500000000000000" charset="-122"/>
              <a:ea typeface="字魂59号-创粗黑" panose="00000500000000000000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84455" y="208280"/>
            <a:ext cx="5857875" cy="14859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333490" y="208915"/>
            <a:ext cx="5743575" cy="137096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84455" y="11430"/>
            <a:ext cx="638175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一、线上平台推广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人气</a:t>
            </a:r>
            <a:r>
              <a:rPr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的平台的推广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（线上人气公众平台）</a:t>
            </a:r>
            <a:endParaRPr lang="en-US" altLang="zh-CN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3" name="文本框 9"/>
          <p:cNvSpPr txBox="1"/>
          <p:nvPr/>
        </p:nvSpPr>
        <p:spPr>
          <a:xfrm>
            <a:off x="6581140" y="359410"/>
            <a:ext cx="56108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挑选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线上人气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的平台的推广，最大化宣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传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“xxx项目招商暨新品发布会的相关活动信息</a:t>
            </a:r>
            <a:r>
              <a:rPr 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!</a:t>
            </a:r>
            <a:endParaRPr 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t="19103"/>
          <a:stretch>
            <a:fillRect/>
          </a:stretch>
        </p:blipFill>
        <p:spPr>
          <a:xfrm>
            <a:off x="850265" y="2237105"/>
            <a:ext cx="5483225" cy="34690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t="6238" b="48328"/>
          <a:stretch>
            <a:fillRect/>
          </a:stretch>
        </p:blipFill>
        <p:spPr>
          <a:xfrm>
            <a:off x="6333490" y="2583815"/>
            <a:ext cx="5032375" cy="277495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84455" y="208280"/>
            <a:ext cx="5857875" cy="163766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199390" y="0"/>
            <a:ext cx="6381750" cy="209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三、线上平台推广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altLang="zh-CN" sz="35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</a:t>
            </a:r>
            <a:r>
              <a:rPr lang="zh-CN" altLang="en-US" sz="35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房产网</a:t>
            </a: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房地产专业</a:t>
            </a: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线上平台）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endParaRPr lang="zh-CN" alt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b="13567"/>
          <a:stretch>
            <a:fillRect/>
          </a:stretch>
        </p:blipFill>
        <p:spPr>
          <a:xfrm>
            <a:off x="567055" y="2079625"/>
            <a:ext cx="3338830" cy="47332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885" y="2079625"/>
            <a:ext cx="7833360" cy="457136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6333490" y="285115"/>
            <a:ext cx="5743575" cy="1370965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9"/>
          <p:cNvSpPr txBox="1"/>
          <p:nvPr/>
        </p:nvSpPr>
        <p:spPr>
          <a:xfrm>
            <a:off x="6581140" y="435610"/>
            <a:ext cx="56108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挑选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线上人气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的平台的推广，最大化宣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传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“xxx项目招商暨新品发布会的相关活动信息</a:t>
            </a:r>
            <a:r>
              <a:rPr 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!</a:t>
            </a:r>
            <a:endParaRPr 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5715" y="208915"/>
            <a:ext cx="5857875" cy="163766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333490" y="208915"/>
            <a:ext cx="5743575" cy="1543050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116840" y="114300"/>
            <a:ext cx="5634990" cy="163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四、线上平台推广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35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朋友圈广告</a:t>
            </a: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（线上最大推广流量） 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3" name="文本框 9"/>
          <p:cNvSpPr txBox="1"/>
          <p:nvPr/>
        </p:nvSpPr>
        <p:spPr>
          <a:xfrm>
            <a:off x="6466205" y="455295"/>
            <a:ext cx="56108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挑选粉丝最大的线上平台项目</a:t>
            </a: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朋友圈广告 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的推广，“xxx项目招商暨新品发布会的相关活动信息!</a:t>
            </a:r>
            <a:endParaRPr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90" y="2176145"/>
            <a:ext cx="8296275" cy="41890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705" y="2176145"/>
            <a:ext cx="5798185" cy="419481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28905" y="208915"/>
            <a:ext cx="5857875" cy="15621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3490" y="208915"/>
            <a:ext cx="5743575" cy="1560830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128905" y="132080"/>
            <a:ext cx="51015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五、线上平台推广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广播电视台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地区视频在线直播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endParaRPr lang="zh-CN" alt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3" name="文本框 9"/>
          <p:cNvSpPr txBox="1"/>
          <p:nvPr/>
        </p:nvSpPr>
        <p:spPr>
          <a:xfrm>
            <a:off x="6447790" y="302895"/>
            <a:ext cx="56108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广播电视台是地区唯一实现音、视频在线直播、实现海量新闻资讯汇集，能大量传递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“缤纷星港汇”</a:t>
            </a:r>
            <a:r>
              <a:rPr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的相关活动信息，提高知名度!！</a:t>
            </a:r>
            <a:endParaRPr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" y="2161540"/>
            <a:ext cx="5712460" cy="381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700" y="2162175"/>
            <a:ext cx="6203950" cy="380936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84455" y="208280"/>
            <a:ext cx="5857875" cy="15621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333490" y="208915"/>
            <a:ext cx="5743575" cy="1793240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84455" y="90170"/>
            <a:ext cx="742505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六、线上平台推广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抖音网红</a:t>
            </a: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网络大V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话题造势直播宣传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endParaRPr lang="zh-CN" alt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3" name="文本框 9"/>
          <p:cNvSpPr txBox="1"/>
          <p:nvPr/>
        </p:nvSpPr>
        <p:spPr>
          <a:xfrm>
            <a:off x="6447790" y="226695"/>
            <a:ext cx="56108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合作拥有上百万播放量的网红主播，以直播的形式，直观地呈现星港汇，并借用当下最火的抖音平台，通过抖音达人的传播功能，为星港汇造势，获取了巨大流量</a:t>
            </a:r>
            <a:r>
              <a: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! </a:t>
            </a:r>
            <a:r>
              <a:rPr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!！</a:t>
            </a:r>
            <a:endParaRPr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80" y="2396490"/>
            <a:ext cx="5896610" cy="38538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055" y="2396490"/>
            <a:ext cx="6476365" cy="385381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4" name="TextBox 5"/>
          <p:cNvSpPr txBox="1"/>
          <p:nvPr/>
        </p:nvSpPr>
        <p:spPr>
          <a:xfrm>
            <a:off x="2933667" y="911981"/>
            <a:ext cx="564134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二、线下</a:t>
            </a:r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推广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活动预热宣传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en-US" altLang="zh-CN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1620520" y="2195830"/>
            <a:ext cx="9852660" cy="4010660"/>
          </a:xfrm>
          <a:prstGeom prst="roundRect">
            <a:avLst/>
          </a:prstGeom>
          <a:solidFill>
            <a:srgbClr val="02305D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242185" y="2349500"/>
            <a:ext cx="521398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>
                <a:solidFill>
                  <a:schemeClr val="tx1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  <a:sym typeface="+mn-ea"/>
              </a:rPr>
              <a:t>乡镇项目信息的推广</a:t>
            </a:r>
            <a:r>
              <a:rPr lang="en-US" altLang="zh-CN" sz="3000">
                <a:solidFill>
                  <a:schemeClr val="tx1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  <a:sym typeface="+mn-ea"/>
              </a:rPr>
              <a:t>:</a:t>
            </a:r>
            <a:endParaRPr lang="en-US" altLang="zh-CN" sz="3000">
              <a:solidFill>
                <a:schemeClr val="tx1"/>
              </a:solidFill>
              <a:latin typeface="方正大黑简体" panose="02010601030101010101" pitchFamily="2" charset="-122"/>
              <a:ea typeface="方正大黑简体" panose="02010601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56460" y="2859405"/>
            <a:ext cx="8176260" cy="300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lang="zh-CN" altLang="en-US" sz="2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各个乡镇综合市场派单（各大镇区如</a:t>
            </a:r>
            <a:r>
              <a:rPr lang="en-US" altLang="zh-CN" sz="2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</a:t>
            </a:r>
            <a:r>
              <a:rPr lang="zh-CN" altLang="en-US" sz="2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东、市区等）</a:t>
            </a:r>
            <a:endParaRPr lang="zh-CN" altLang="en-US" sz="2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lang="zh-CN" altLang="en-US" sz="2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乡镇周边宣传拉横幅 </a:t>
            </a:r>
            <a:endParaRPr lang="zh-CN" altLang="en-US" sz="2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lang="zh-CN" altLang="en-US" sz="2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印项目信息的环保袋、围裙的礼品派送 </a:t>
            </a:r>
            <a:endParaRPr lang="zh-CN" altLang="en-US" sz="2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lang="zh-CN" altLang="en-US" sz="2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宣传车游街 </a:t>
            </a:r>
            <a:endParaRPr lang="zh-CN" altLang="en-US" sz="2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lang="zh-CN" altLang="en-US" sz="2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小区电梯广告</a:t>
            </a:r>
            <a:endParaRPr lang="zh-CN" altLang="en-US" sz="2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lang="zh-CN" altLang="en-US" sz="2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商家展架宣传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3" name="Group 10"/>
          <p:cNvGrpSpPr/>
          <p:nvPr/>
        </p:nvGrpSpPr>
        <p:grpSpPr>
          <a:xfrm>
            <a:off x="2276450" y="1701222"/>
            <a:ext cx="6926034" cy="725499"/>
            <a:chOff x="1270908" y="1208314"/>
            <a:chExt cx="6926034" cy="609600"/>
          </a:xfrm>
          <a:solidFill>
            <a:srgbClr val="FFC000">
              <a:alpha val="0"/>
            </a:srgbClr>
          </a:solidFill>
        </p:grpSpPr>
        <p:cxnSp>
          <p:nvCxnSpPr>
            <p:cNvPr id="10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grpFill/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6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grpFill/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7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grpFill/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8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grpFill/>
            <a:ln w="12700">
              <a:solidFill>
                <a:srgbClr val="F6BE2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9" descr="yell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  <a:grpFill/>
          </p:spPr>
        </p:pic>
      </p:grpSp>
    </p:spTree>
  </p:cSld>
  <p:clrMapOvr>
    <a:masterClrMapping/>
  </p:clrMapOvr>
  <p:transition spd="slow" advTm="3000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7" name="圆角矩形 106"/>
          <p:cNvSpPr/>
          <p:nvPr/>
        </p:nvSpPr>
        <p:spPr>
          <a:xfrm>
            <a:off x="1490980" y="320675"/>
            <a:ext cx="8720455" cy="1475740"/>
          </a:xfrm>
          <a:prstGeom prst="roundRect">
            <a:avLst/>
          </a:prstGeom>
          <a:solidFill>
            <a:srgbClr val="02305D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5"/>
          <p:cNvSpPr txBox="1"/>
          <p:nvPr/>
        </p:nvSpPr>
        <p:spPr>
          <a:xfrm>
            <a:off x="3156552" y="465576"/>
            <a:ext cx="559054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一、线下信息</a:t>
            </a:r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推广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en-US" altLang="zh-CN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" y="1940560"/>
            <a:ext cx="6085840" cy="40538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255" y="1940560"/>
            <a:ext cx="6141720" cy="4053840"/>
          </a:xfrm>
          <a:prstGeom prst="rect">
            <a:avLst/>
          </a:prstGeom>
        </p:spPr>
      </p:pic>
      <p:pic>
        <p:nvPicPr>
          <p:cNvPr id="3" name="图片 2" descr="图片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3040" y="138430"/>
            <a:ext cx="1557655" cy="165862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07" name="圆角矩形 106"/>
          <p:cNvSpPr/>
          <p:nvPr/>
        </p:nvSpPr>
        <p:spPr>
          <a:xfrm>
            <a:off x="1490980" y="320675"/>
            <a:ext cx="8720455" cy="1477010"/>
          </a:xfrm>
          <a:prstGeom prst="roundRect">
            <a:avLst/>
          </a:prstGeom>
          <a:solidFill>
            <a:srgbClr val="02305D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5"/>
          <p:cNvSpPr txBox="1"/>
          <p:nvPr/>
        </p:nvSpPr>
        <p:spPr>
          <a:xfrm>
            <a:off x="3156552" y="465576"/>
            <a:ext cx="559054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二、线下信息</a:t>
            </a:r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推广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en-US" altLang="zh-CN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b="11029"/>
          <a:stretch>
            <a:fillRect/>
          </a:stretch>
        </p:blipFill>
        <p:spPr>
          <a:xfrm>
            <a:off x="355600" y="2137410"/>
            <a:ext cx="5765800" cy="36010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590" y="2137410"/>
            <a:ext cx="5847715" cy="360172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2204720"/>
            <a:ext cx="12211050" cy="2009140"/>
          </a:xfrm>
          <a:prstGeom prst="rect">
            <a:avLst/>
          </a:prstGeom>
          <a:solidFill>
            <a:srgbClr val="0B0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273935" y="2339975"/>
            <a:ext cx="739521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0" dirty="0">
                <a:solidFill>
                  <a:schemeClr val="tx1"/>
                </a:solidFill>
                <a:latin typeface="字魂59号-创粗黑" panose="00000500000000000000" charset="-122"/>
                <a:ea typeface="字魂59号-创粗黑" panose="00000500000000000000" charset="-122"/>
                <a:cs typeface="Arial" panose="020B0604020202020204" pitchFamily="34" charset="0"/>
              </a:rPr>
              <a:t>微信平台吸粉推广</a:t>
            </a:r>
            <a:endParaRPr lang="zh-CN" altLang="en-US" sz="7000" dirty="0">
              <a:solidFill>
                <a:schemeClr val="tx1"/>
              </a:solidFill>
              <a:latin typeface="字魂59号-创粗黑" panose="00000500000000000000" charset="-122"/>
              <a:ea typeface="字魂59号-创粗黑" panose="00000500000000000000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31720" y="3387090"/>
            <a:ext cx="10203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1193B"/>
                </a:solidFill>
                <a:latin typeface="字魂59号-创粗黑" panose="00000500000000000000" charset="-122"/>
                <a:ea typeface="字魂59号-创粗黑" panose="00000500000000000000" charset="-122"/>
                <a:cs typeface="Arial" panose="020B0604020202020204" pitchFamily="34" charset="0"/>
              </a:rPr>
              <a:t>Wechat platform powder absorption promotion</a:t>
            </a:r>
            <a:endParaRPr lang="zh-CN" altLang="en-US" sz="2800" dirty="0">
              <a:solidFill>
                <a:srgbClr val="11193B"/>
              </a:solidFill>
              <a:latin typeface="字魂59号-创粗黑" panose="00000500000000000000" charset="-122"/>
              <a:ea typeface="字魂59号-创粗黑" panose="00000500000000000000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84455" y="208280"/>
            <a:ext cx="5857875" cy="14859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0" y="125730"/>
            <a:ext cx="60966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一、微信游戏平台吸粉推广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红包通缉令</a:t>
            </a: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/拼图红包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游戏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085" y="2255520"/>
            <a:ext cx="2568575" cy="4448810"/>
          </a:xfrm>
          <a:prstGeom prst="rect">
            <a:avLst/>
          </a:prstGeom>
        </p:spPr>
      </p:pic>
      <p:pic>
        <p:nvPicPr>
          <p:cNvPr id="5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660" y="2266315"/>
            <a:ext cx="2566670" cy="4438015"/>
          </a:xfrm>
          <a:prstGeom prst="rect">
            <a:avLst/>
          </a:prstGeom>
        </p:spPr>
      </p:pic>
      <p:pic>
        <p:nvPicPr>
          <p:cNvPr id="3" name="图片 5" descr="http://www.efwww.com/data/attachment/forum/201804/23/173548m9jjd23jm22dfq3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2330" y="2244725"/>
            <a:ext cx="2748280" cy="447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6" descr="http://www.efwww.com/data/attachment/forum/201804/23/173548lhhgktd77g9gfz7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0610" y="2244725"/>
            <a:ext cx="2528570" cy="44964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圆角矩形 11"/>
          <p:cNvSpPr/>
          <p:nvPr/>
        </p:nvSpPr>
        <p:spPr>
          <a:xfrm>
            <a:off x="6333490" y="208915"/>
            <a:ext cx="5743575" cy="1607820"/>
          </a:xfrm>
          <a:prstGeom prst="roundRect">
            <a:avLst/>
          </a:prstGeom>
          <a:solidFill>
            <a:schemeClr val="tx1">
              <a:alpha val="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9"/>
          <p:cNvSpPr txBox="1"/>
          <p:nvPr/>
        </p:nvSpPr>
        <p:spPr>
          <a:xfrm>
            <a:off x="6466205" y="351790"/>
            <a:ext cx="56108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挑选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微信</a:t>
            </a: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平台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人气游戏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的互动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，线上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吸引用户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参与，如平安夜好礼抢不停/寻找圣诞老人等游戏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，最大化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吸引用户及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使得xxx项目知名度达到轰动的效果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！</a:t>
            </a:r>
            <a:endParaRPr lang="zh-CN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84455" y="208280"/>
            <a:ext cx="5857875" cy="14859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333490" y="208915"/>
            <a:ext cx="5743575" cy="1607820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84455" y="113030"/>
            <a:ext cx="6381750" cy="154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二、微信游戏平台吸粉推广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31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平安夜好礼抢不停</a:t>
            </a:r>
            <a:r>
              <a:rPr lang="en-US" altLang="zh-CN" sz="31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</a:t>
            </a:r>
            <a:r>
              <a:rPr sz="31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寻找圣诞老人</a:t>
            </a:r>
            <a:endParaRPr sz="31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3" name="文本框 9"/>
          <p:cNvSpPr txBox="1"/>
          <p:nvPr/>
        </p:nvSpPr>
        <p:spPr>
          <a:xfrm>
            <a:off x="6466205" y="208915"/>
            <a:ext cx="56108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挑选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微信</a:t>
            </a: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平台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人气游戏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的互动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，线上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吸引用户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参与，如平安夜好礼抢不停/寻找圣诞老人等游戏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，最大化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吸引用户及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使得xxx项目知名度达到轰动的效果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！</a:t>
            </a:r>
            <a:endParaRPr lang="zh-CN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065655"/>
            <a:ext cx="2470150" cy="4258945"/>
          </a:xfrm>
          <a:prstGeom prst="rect">
            <a:avLst/>
          </a:prstGeom>
        </p:spPr>
      </p:pic>
      <p:pic>
        <p:nvPicPr>
          <p:cNvPr id="10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450" y="2071370"/>
            <a:ext cx="2456815" cy="4248150"/>
          </a:xfrm>
          <a:prstGeom prst="rect">
            <a:avLst/>
          </a:prstGeom>
        </p:spPr>
      </p:pic>
      <p:pic>
        <p:nvPicPr>
          <p:cNvPr id="16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3765" y="2065655"/>
            <a:ext cx="2628265" cy="4662170"/>
          </a:xfrm>
          <a:prstGeom prst="rect">
            <a:avLst/>
          </a:prstGeom>
        </p:spPr>
      </p:pic>
      <p:pic>
        <p:nvPicPr>
          <p:cNvPr id="15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1580" y="2065655"/>
            <a:ext cx="2647950" cy="464312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84455" y="208280"/>
            <a:ext cx="5857875" cy="14859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333490" y="208915"/>
            <a:ext cx="5743575" cy="1607820"/>
          </a:xfrm>
          <a:prstGeom prst="roundRect">
            <a:avLst/>
          </a:prstGeom>
          <a:solidFill>
            <a:srgbClr val="FCA4BF">
              <a:alpha val="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2"/>
          <p:cNvSpPr txBox="1"/>
          <p:nvPr/>
        </p:nvSpPr>
        <p:spPr>
          <a:xfrm>
            <a:off x="0" y="95250"/>
            <a:ext cx="6381750" cy="154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三、微信游戏平台吸粉推广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示意图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31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圣诞老人寻宝记</a:t>
            </a:r>
            <a:r>
              <a:rPr lang="en-US" altLang="zh-CN" sz="31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</a:t>
            </a:r>
            <a:r>
              <a:rPr sz="31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定制我的圣诞夜</a:t>
            </a:r>
            <a:endParaRPr sz="31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3" name="文本框 9"/>
          <p:cNvSpPr txBox="1"/>
          <p:nvPr/>
        </p:nvSpPr>
        <p:spPr>
          <a:xfrm>
            <a:off x="6466840" y="237490"/>
            <a:ext cx="56108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挑选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微信</a:t>
            </a: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平台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人气游戏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的互动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，线上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吸引用户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参与，如</a:t>
            </a: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圣诞老人寻宝记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</a:t>
            </a:r>
            <a:r>
              <a:rPr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定制我的圣诞夜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等游戏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，最大化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吸引用户及</a:t>
            </a:r>
            <a:r>
              <a:rPr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使得xxx项目知名度达到轰动的效果</a:t>
            </a:r>
            <a:r>
              <a:rPr 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！</a:t>
            </a:r>
            <a:endParaRPr lang="zh-CN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8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55" y="2247900"/>
            <a:ext cx="2468245" cy="4268470"/>
          </a:xfrm>
          <a:prstGeom prst="rect">
            <a:avLst/>
          </a:prstGeom>
        </p:spPr>
      </p:pic>
      <p:pic>
        <p:nvPicPr>
          <p:cNvPr id="17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765" y="2247900"/>
            <a:ext cx="2438400" cy="4253865"/>
          </a:xfrm>
          <a:prstGeom prst="rect">
            <a:avLst/>
          </a:prstGeom>
        </p:spPr>
      </p:pic>
      <p:pic>
        <p:nvPicPr>
          <p:cNvPr id="21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090" y="2247900"/>
            <a:ext cx="2477135" cy="4253230"/>
          </a:xfrm>
          <a:prstGeom prst="rect">
            <a:avLst/>
          </a:prstGeom>
        </p:spPr>
      </p:pic>
      <p:pic>
        <p:nvPicPr>
          <p:cNvPr id="22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0965" y="2211070"/>
            <a:ext cx="2443480" cy="429006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6"/>
          <a:stretch>
            <a:fillRect/>
          </a:stretch>
        </p:blipFill>
        <p:spPr>
          <a:xfrm>
            <a:off x="0" y="5118651"/>
            <a:ext cx="12192000" cy="1739349"/>
          </a:xfrm>
          <a:prstGeom prst="rect">
            <a:avLst/>
          </a:prstGeom>
        </p:spPr>
      </p:pic>
      <p:sp>
        <p:nvSpPr>
          <p:cNvPr id="47" name="文本框 4"/>
          <p:cNvSpPr txBox="1"/>
          <p:nvPr/>
        </p:nvSpPr>
        <p:spPr>
          <a:xfrm>
            <a:off x="1299210" y="3287395"/>
            <a:ext cx="9004300" cy="995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本方案为沟通方案，内容可根据主办方要求进行修改，从而达到最佳效果。</a:t>
            </a:r>
            <a:endParaRPr lang="zh-CN" altLang="en-US" sz="21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方案中所有图片仅供于参考，具体效果图待方案确认后创意设计。</a:t>
            </a:r>
            <a:endParaRPr lang="zh-CN" altLang="en-US" sz="21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2"/>
          <p:cNvSpPr txBox="1"/>
          <p:nvPr/>
        </p:nvSpPr>
        <p:spPr>
          <a:xfrm>
            <a:off x="3267710" y="1686560"/>
            <a:ext cx="503999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谢谢见阅</a:t>
            </a:r>
            <a:endParaRPr lang="zh-CN" altLang="en-US" sz="8000" dirty="0">
              <a:solidFill>
                <a:schemeClr val="tx1"/>
              </a:solidFill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tags/tag1.xml><?xml version="1.0" encoding="utf-8"?>
<p:tagLst xmlns:p="http://schemas.openxmlformats.org/presentationml/2006/main">
  <p:tag name="ISPRING_PRESENTATION_TITLE" val="25"/>
  <p:tag name="ISPRING_FIRST_PUBLISH" val="1"/>
</p:tagLst>
</file>

<file path=ppt/theme/theme1.xml><?xml version="1.0" encoding="utf-8"?>
<a:theme xmlns:a="http://schemas.openxmlformats.org/drawingml/2006/main" name="摄图网699PIC​​">
  <a:themeElements>
    <a:clrScheme name="Office">
      <a:dk1>
        <a:srgbClr val="FFFFFF"/>
      </a:dk1>
      <a:lt1>
        <a:srgbClr val="7ED2EE"/>
      </a:lt1>
      <a:dk2>
        <a:srgbClr val="FFFFFF"/>
      </a:dk2>
      <a:lt2>
        <a:srgbClr val="7141F3"/>
      </a:lt2>
      <a:accent1>
        <a:srgbClr val="5B2AED"/>
      </a:accent1>
      <a:accent2>
        <a:srgbClr val="E6B270"/>
      </a:accent2>
      <a:accent3>
        <a:srgbClr val="1382EA"/>
      </a:accent3>
      <a:accent4>
        <a:srgbClr val="FFC047"/>
      </a:accent4>
      <a:accent5>
        <a:srgbClr val="E44A67"/>
      </a:accent5>
      <a:accent6>
        <a:srgbClr val="72BED9"/>
      </a:accent6>
      <a:hlink>
        <a:srgbClr val="4472C4"/>
      </a:hlink>
      <a:folHlink>
        <a:srgbClr val="BFBFBF"/>
      </a:folHlink>
    </a:clrScheme>
    <a:fontScheme name="fqmov5v0">
      <a:majorFont>
        <a:latin typeface="iekie cukaiti"/>
        <a:ea typeface="iekie cukaiti"/>
        <a:cs typeface=""/>
      </a:majorFont>
      <a:minorFont>
        <a:latin typeface="iekie cukaiti"/>
        <a:ea typeface="iekie cuka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39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40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41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42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43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44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45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46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ppt/theme/themeOverride47.xml><?xml version="1.0" encoding="utf-8"?>
<a:themeOverride xmlns:a="http://schemas.openxmlformats.org/drawingml/2006/main">
  <a:clrScheme name="Office">
    <a:dk1>
      <a:srgbClr val="FFFFFF"/>
    </a:dk1>
    <a:lt1>
      <a:srgbClr val="7ED2EE"/>
    </a:lt1>
    <a:dk2>
      <a:srgbClr val="FFFFFF"/>
    </a:dk2>
    <a:lt2>
      <a:srgbClr val="7141F3"/>
    </a:lt2>
    <a:accent1>
      <a:srgbClr val="5B2AED"/>
    </a:accent1>
    <a:accent2>
      <a:srgbClr val="E6B270"/>
    </a:accent2>
    <a:accent3>
      <a:srgbClr val="1382EA"/>
    </a:accent3>
    <a:accent4>
      <a:srgbClr val="FFC047"/>
    </a:accent4>
    <a:accent5>
      <a:srgbClr val="E44A67"/>
    </a:accent5>
    <a:accent6>
      <a:srgbClr val="72BED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2883</Words>
  <Application>WPS 演示</Application>
  <PresentationFormat>宽屏</PresentationFormat>
  <Paragraphs>250</Paragraphs>
  <Slides>47</Slides>
  <Notes>47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66" baseType="lpstr">
      <vt:lpstr>Arial</vt:lpstr>
      <vt:lpstr>宋体</vt:lpstr>
      <vt:lpstr>Wingdings</vt:lpstr>
      <vt:lpstr>微软雅黑</vt:lpstr>
      <vt:lpstr>方正姚体简体</vt:lpstr>
      <vt:lpstr>张海山锐谐体</vt:lpstr>
      <vt:lpstr>方正大黑简体</vt:lpstr>
      <vt:lpstr>黑体</vt:lpstr>
      <vt:lpstr>汉仪菱心体简</vt:lpstr>
      <vt:lpstr>汉仪铸字童年体W</vt:lpstr>
      <vt:lpstr>Wingdings</vt:lpstr>
      <vt:lpstr>Arial Unicode MS</vt:lpstr>
      <vt:lpstr>iekie cukaiti</vt:lpstr>
      <vt:lpstr>Segoe Print</vt:lpstr>
      <vt:lpstr>等线</vt:lpstr>
      <vt:lpstr>微软简综艺</vt:lpstr>
      <vt:lpstr>Impact</vt:lpstr>
      <vt:lpstr>字魂59号-创粗黑</vt:lpstr>
      <vt:lpstr>摄图网699PIC​​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401062438</dc:title>
  <dc:creator>摄图网699PIC</dc:creator>
  <cp:lastModifiedBy>奥丽娜</cp:lastModifiedBy>
  <cp:revision>28</cp:revision>
  <dcterms:created xsi:type="dcterms:W3CDTF">2019-01-18T11:36:00Z</dcterms:created>
  <dcterms:modified xsi:type="dcterms:W3CDTF">2021-12-02T06:06:33Z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>FDE6E59257E44D4AB6E660EFFF5B2500</vt:lpwstr>
  </property>
</Properties>
</file>