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2430" r:id="rId1"/>
    <p:sldMasterId id="2147512467" r:id="rId2"/>
  </p:sldMasterIdLst>
  <p:notesMasterIdLst>
    <p:notesMasterId r:id="rId3"/>
  </p:notesMasterIdLst>
  <p:sldIdLst>
    <p:sldId id="12892" r:id="rId4"/>
    <p:sldId id="12897" r:id="rId5"/>
    <p:sldId id="12901" r:id="rId6"/>
    <p:sldId id="12904" r:id="rId7"/>
    <p:sldId id="12907" r:id="rId8"/>
    <p:sldId id="12910" r:id="rId9"/>
    <p:sldId id="12913" r:id="rId10"/>
    <p:sldId id="12916" r:id="rId11"/>
    <p:sldId id="12919" r:id="rId12"/>
    <p:sldId id="12922" r:id="rId13"/>
    <p:sldId id="12925" r:id="rId14"/>
    <p:sldId id="12928" r:id="rId15"/>
    <p:sldId id="12931" r:id="rId16"/>
    <p:sldId id="12934" r:id="rId17"/>
    <p:sldId id="12937" r:id="rId18"/>
    <p:sldId id="12940" r:id="rId19"/>
    <p:sldId id="12943" r:id="rId20"/>
    <p:sldId id="12946" r:id="rId21"/>
    <p:sldId id="12949" r:id="rId22"/>
    <p:sldId id="12952" r:id="rId23"/>
    <p:sldId id="12955" r:id="rId24"/>
    <p:sldId id="12958" r:id="rId25"/>
    <p:sldId id="12961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2431" r:id="rId1"/>
    <p:sldLayoutId id="2147512432" r:id="rId2"/>
    <p:sldLayoutId id="2147512433" r:id="rId3"/>
    <p:sldLayoutId id="2147512434" r:id="rId4"/>
    <p:sldLayoutId id="2147512435" r:id="rId5"/>
    <p:sldLayoutId id="2147512436" r:id="rId6"/>
    <p:sldLayoutId id="2147512437" r:id="rId7"/>
    <p:sldLayoutId id="2147512438" r:id="rId8"/>
    <p:sldLayoutId id="2147512439" r:id="rId9"/>
    <p:sldLayoutId id="2147512440" r:id="rId10"/>
    <p:sldLayoutId id="214751244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2468" r:id="rId1"/>
    <p:sldLayoutId id="2147512469" r:id="rId2"/>
    <p:sldLayoutId id="2147512470" r:id="rId3"/>
    <p:sldLayoutId id="2147512471" r:id="rId4"/>
    <p:sldLayoutId id="2147512472" r:id="rId5"/>
    <p:sldLayoutId id="2147512473" r:id="rId6"/>
    <p:sldLayoutId id="2147512474" r:id="rId7"/>
    <p:sldLayoutId id="2147512475" r:id="rId8"/>
    <p:sldLayoutId id="2147512476" r:id="rId9"/>
    <p:sldLayoutId id="2147512477" r:id="rId10"/>
    <p:sldLayoutId id="214751247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tags" Target="../tags/tag349.xml"/><Relationship Id="rId18" Type="http://schemas.openxmlformats.org/officeDocument/2006/relationships/tags" Target="../tags/tag350.xml"/><Relationship Id="rId19" Type="http://schemas.openxmlformats.org/officeDocument/2006/relationships/tags" Target="../tags/tag351.xml"/><Relationship Id="rId20" Type="http://schemas.openxmlformats.org/officeDocument/2006/relationships/tags" Target="../tags/tag352.xml"/><Relationship Id="rId21" Type="http://schemas.openxmlformats.org/officeDocument/2006/relationships/tags" Target="../tags/tag353.xml"/><Relationship Id="rId22" Type="http://schemas.openxmlformats.org/officeDocument/2006/relationships/tags" Target="../tags/tag354.xml"/><Relationship Id="rId23" Type="http://schemas.openxmlformats.org/officeDocument/2006/relationships/tags" Target="../tags/tag355.xml"/><Relationship Id="rId24" Type="http://schemas.openxmlformats.org/officeDocument/2006/relationships/tags" Target="../tags/tag356.xml"/><Relationship Id="rId25" Type="http://schemas.openxmlformats.org/officeDocument/2006/relationships/tags" Target="../tags/tag357.xml"/><Relationship Id="rId26" Type="http://schemas.openxmlformats.org/officeDocument/2006/relationships/tags" Target="../tags/tag358.xml"/><Relationship Id="rId27" Type="http://schemas.openxmlformats.org/officeDocument/2006/relationships/tags" Target="../tags/tag359.xml"/><Relationship Id="rId28" Type="http://schemas.openxmlformats.org/officeDocument/2006/relationships/tags" Target="../tags/tag360.xml"/><Relationship Id="rId29" Type="http://schemas.openxmlformats.org/officeDocument/2006/relationships/tags" Target="../tags/tag361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学校双减对家庭教育的启示与借鉴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双减政策背景与意义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双减政策对家庭教育的影响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学校双减政策的实施方式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家庭教育的应对策略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启示与借鉴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双减政策背景与意义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96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教育焦虑：家长对子女的教育期望过高，过度追求成绩和升学率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学生压力：学生课业负担过重，身心健康受到威胁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教育资源不均衡：城乡、区域之间教育发展水平差距较大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教育改革的需求：国家对教育领域存在的问题进行改革和调整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901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减轻学生作业负担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减轻学生校外培训负担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促进教育公平发展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双减政策对家庭教育的影响</a:t>
            </a:r>
            <a:endParaRPr altLang="en-US" lang="zh-CN"/>
          </a:p>
        </p:txBody>
      </p:sp>
      <p:sp>
        <p:nvSpPr>
          <p:cNvPr id="10490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减轻家长的教育焦虑</a:t>
            </a:r>
            <a:endParaRPr altLang="en-US" lang="zh-CN"/>
          </a:p>
        </p:txBody>
      </p:sp>
      <p:sp>
        <p:nvSpPr>
          <p:cNvPr id="10491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双减政策减轻了家长的教育焦虑，让他们更加关注孩子的全面发展。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双减政策实施后，家长不再过度追求孩子的分数，而是更加注重培养孩子的兴趣和特长。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双减政策鼓励家长参与孩子的教育过程，与孩子一起成长，增强亲子关系。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双减政策要求学校减轻学生的作业负担，减少考试次数，这有助于减轻家长对孩子成绩的担忧和焦虑。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促进家庭教育的回归</a:t>
            </a:r>
            <a:endParaRPr altLang="en-US" lang="zh-CN"/>
          </a:p>
        </p:txBody>
      </p:sp>
      <p:sp>
        <p:nvSpPr>
          <p:cNvPr id="104917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7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双减政策减轻了学生的学业负担，让家庭教育更加注重孩子的兴趣和特长。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双减政策鼓励家长参与孩子的教育过程，促进了家庭与学校的合作。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双减政策强调孩子的身心健康，引导家长关注孩子的心理健康和情感需求。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双减政策推动了家庭教育多元化的发展，让家庭教育更加符合孩子的个性化需求。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提升家庭教育的质量</a:t>
            </a:r>
            <a:endParaRPr altLang="en-US" lang="zh-CN"/>
          </a:p>
        </p:txBody>
      </p:sp>
      <p:sp>
        <p:nvSpPr>
          <p:cNvPr id="10492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双减政策推动了家庭教育多元化的发展，让家庭教育更加丰富多彩。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双减政策减轻了学生的学习负担，让家庭教育更加注重孩子的兴趣和特长。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双减政策鼓励学校和家庭共同参与孩子的教育，加强了家庭与学校的合作。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双减政策提高了家庭教育的要求，需要家长不断学习和提升自己的教育能力。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学校双减政策的实施方式</a:t>
            </a:r>
            <a:endParaRPr altLang="en-US" lang="zh-CN"/>
          </a:p>
        </p:txBody>
      </p:sp>
      <p:sp>
        <p:nvSpPr>
          <p:cNvPr id="104929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29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减轻学生的作业负担</a:t>
            </a:r>
            <a:endParaRPr altLang="en-US" lang="zh-CN"/>
          </a:p>
        </p:txBody>
      </p:sp>
      <p:sp>
        <p:nvSpPr>
          <p:cNvPr id="104934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建立作业管理机制和评价标准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5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创新作业形式和内容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提高作业质量和有效性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减少作业数量和时长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规范校外培训行为</a:t>
            </a:r>
            <a:endParaRPr altLang="en-US" lang="zh-CN"/>
          </a:p>
        </p:txBody>
      </p:sp>
      <p:sp>
        <p:nvSpPr>
          <p:cNvPr id="10494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限制校外培训机构的数量和规模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严格审批校外培训机构，提高准入门槛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加强对校外培训机构的监管，确保其合法合规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禁止校外培训机构开展与中小学招生入学挂钩的活动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推进教育评价改革</a:t>
            </a:r>
            <a:endParaRPr altLang="en-US" lang="zh-CN"/>
          </a:p>
        </p:txBody>
      </p:sp>
      <p:sp>
        <p:nvSpPr>
          <p:cNvPr id="10494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改革目标：建立以素质教育为核心的教育评价制度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改革措施：推行等级制、增值评价、过程评价等多种评价方式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改革意义：促进学校教育的全面发展和学生的个性化发展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改革内容：注重学生的综合素质和创新能力，减少单一的知识记忆评价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家庭教育的应对策略</a:t>
            </a:r>
            <a:endParaRPr altLang="en-US" lang="zh-CN"/>
          </a:p>
        </p:txBody>
      </p:sp>
      <p:sp>
        <p:nvSpPr>
          <p:cNvPr id="104953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53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调整家庭教育观念</a:t>
            </a:r>
            <a:endParaRPr altLang="en-US" lang="zh-CN"/>
          </a:p>
        </p:txBody>
      </p:sp>
      <p:sp>
        <p:nvSpPr>
          <p:cNvPr id="10495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重视家庭氛围的营造，建立和谐的家庭关系。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关注孩子的全面发展，而非单一的学业成绩。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培养孩子的自主性和创新精神，激发其内在动力。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鼓励孩子参与社会实践，增强其社会适应能力。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提升家长的教育素养</a:t>
            </a:r>
            <a:endParaRPr altLang="en-US" lang="zh-CN"/>
          </a:p>
        </p:txBody>
      </p:sp>
      <p:sp>
        <p:nvSpPr>
          <p:cNvPr id="10496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积极参与学校教育活动，了解学校教育理念和教学方法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加强自身学习，提高自身素质和教育水平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关注孩子的成长过程，与孩子建立良好的沟通和互动关系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培养孩子的自主学习和创新能力，激发孩子的学习兴趣和动力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丰富家庭教育的形式和内容</a:t>
            </a:r>
            <a:endParaRPr altLang="en-US" lang="zh-CN"/>
          </a:p>
        </p:txBody>
      </p:sp>
      <p:sp>
        <p:nvSpPr>
          <p:cNvPr id="10497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增加亲子活动，促进家长与孩子的互动与沟通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鼓励孩子参加兴趣班、社区活动等，拓宽视野和兴趣爱好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培养孩子的自主性和独立思考能力，鼓励他们尝试新事物和解决问题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关注孩子的心理健康，提供情感支持和心理疏导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加强家校合作与沟通</a:t>
            </a:r>
            <a:endParaRPr altLang="en-US" lang="zh-CN"/>
          </a:p>
        </p:txBody>
      </p:sp>
      <p:sp>
        <p:nvSpPr>
          <p:cNvPr id="10497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建立有效的沟通渠道，加强家校之间的信息交流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加强教师与家长的沟通，及时反馈学生的学习状况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鼓励家长参与学校活动，增进家校之间的了解与信任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定期组织家长会，共同探讨学生教育问题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启示与借鉴</a:t>
            </a:r>
            <a:endParaRPr altLang="en-US" lang="zh-CN"/>
          </a:p>
        </p:txBody>
      </p:sp>
      <p:sp>
        <p:nvSpPr>
          <p:cNvPr id="104983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84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双减政策对家庭教育的启示</a:t>
            </a:r>
            <a:endParaRPr altLang="en-US" lang="zh-CN"/>
          </a:p>
        </p:txBody>
      </p:sp>
      <p:sp>
        <p:nvSpPr>
          <p:cNvPr id="104988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重视孩子的全面发展：双减政策下，家长应更加关注孩子的全面发展，培养其兴趣爱好和综合素质。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培养自主学习能力：双减政策减少了孩子的课外负担，家长应引导孩子养成自主学习的习惯，提高其自我管理能力。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建立良好的家校关系：双减政策强调家校共育，家长应积极参与学校教育，与教师建立良好的合作关系，共同促进孩子成长。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关注心理健康：双减政策实施后，家长应更加关注孩子的心理健康，及时发现和解决孩子的心理问题。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双减政策对其他教育领域的借鉴意义</a:t>
            </a:r>
            <a:endParaRPr altLang="en-US" lang="zh-CN"/>
          </a:p>
        </p:txBody>
      </p:sp>
      <p:sp>
        <p:nvSpPr>
          <p:cNvPr id="10499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减轻学生课业负担，提高教学质量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促进教育公平，减少教育资源不均衡现象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推动教育改革，探索更加科学的教育模式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加强家校合作，共同促进孩子全面发展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家庭教育未来的发展方向</a:t>
            </a:r>
            <a:endParaRPr altLang="en-US" lang="zh-CN"/>
          </a:p>
        </p:txBody>
      </p:sp>
      <p:sp>
        <p:nvSpPr>
          <p:cNvPr id="10500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注重培养孩子的综合素质，提高孩子在艺术、体育等方面的技能。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注重家校合作，加强与学校的沟通和协作，共同促进孩子全面发展。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培养孩子的创新能力和实践能力，鼓励孩子参与社会实践和志愿服务。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关注孩子的心理健康，加强心理疏导和情感关怀。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07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2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4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2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4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64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2024-01-05T10:16:09Z</dcterms:created>
  <dcterms:modified xsi:type="dcterms:W3CDTF">2024-01-05T10:16:09Z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d87f835eabbd45e4a7f528108c09e1a9_21</vt:lpwstr>
  </property>
</Properties>
</file>