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607" r:id="rId1"/>
    <p:sldMasterId id="2147492644" r:id="rId2"/>
  </p:sldMasterIdLst>
  <p:notesMasterIdLst>
    <p:notesMasterId r:id="rId3"/>
  </p:notesMasterIdLst>
  <p:sldIdLst>
    <p:sldId id="4245" r:id="rId4"/>
    <p:sldId id="4250" r:id="rId5"/>
    <p:sldId id="4254" r:id="rId6"/>
    <p:sldId id="4257" r:id="rId7"/>
    <p:sldId id="4260" r:id="rId8"/>
    <p:sldId id="4263" r:id="rId9"/>
    <p:sldId id="4266" r:id="rId10"/>
    <p:sldId id="4269" r:id="rId11"/>
    <p:sldId id="4272" r:id="rId12"/>
    <p:sldId id="4275" r:id="rId13"/>
    <p:sldId id="4278" r:id="rId14"/>
    <p:sldId id="4281" r:id="rId15"/>
    <p:sldId id="4284" r:id="rId16"/>
    <p:sldId id="4287" r:id="rId17"/>
    <p:sldId id="4290" r:id="rId18"/>
    <p:sldId id="4293" r:id="rId19"/>
    <p:sldId id="4296" r:id="rId20"/>
    <p:sldId id="4299" r:id="rId21"/>
    <p:sldId id="4302" r:id="rId22"/>
    <p:sldId id="4305" r:id="rId23"/>
    <p:sldId id="4308" r:id="rId24"/>
    <p:sldId id="4311" r:id="rId25"/>
    <p:sldId id="4314" r:id="rId26"/>
    <p:sldId id="4317" r:id="rId27"/>
    <p:sldId id="4320" r:id="rId28"/>
    <p:sldId id="4323" r:id="rId29"/>
    <p:sldId id="4326" r:id="rId30"/>
    <p:sldId id="432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608" r:id="rId1"/>
    <p:sldLayoutId id="2147492609" r:id="rId2"/>
    <p:sldLayoutId id="2147492610" r:id="rId3"/>
    <p:sldLayoutId id="2147492611" r:id="rId4"/>
    <p:sldLayoutId id="2147492612" r:id="rId5"/>
    <p:sldLayoutId id="2147492613" r:id="rId6"/>
    <p:sldLayoutId id="2147492614" r:id="rId7"/>
    <p:sldLayoutId id="2147492615" r:id="rId8"/>
    <p:sldLayoutId id="2147492616" r:id="rId9"/>
    <p:sldLayoutId id="2147492617" r:id="rId10"/>
    <p:sldLayoutId id="21474926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2645" r:id="rId1"/>
    <p:sldLayoutId id="2147492646" r:id="rId2"/>
    <p:sldLayoutId id="2147492647" r:id="rId3"/>
    <p:sldLayoutId id="2147492648" r:id="rId4"/>
    <p:sldLayoutId id="2147492649" r:id="rId5"/>
    <p:sldLayoutId id="2147492650" r:id="rId6"/>
    <p:sldLayoutId id="2147492651" r:id="rId7"/>
    <p:sldLayoutId id="2147492652" r:id="rId8"/>
    <p:sldLayoutId id="2147492653" r:id="rId9"/>
    <p:sldLayoutId id="2147492654" r:id="rId10"/>
    <p:sldLayoutId id="214749265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学生发展促进小学生全面成长的有效途径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了解学生需求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制定个性化发展计划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多元化教育方式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建立良好的师生关系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家校合作共育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了解学生需求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关注学生的兴趣和特长</a:t>
            </a:r>
            <a:endParaRPr altLang="en-US" lang="zh-CN"/>
          </a:p>
        </p:txBody>
      </p:sp>
      <p:sp>
        <p:nvSpPr>
          <p:cNvPr id="10489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了解学生的兴趣爱好，提供多样化的学习资源和活动，激发学生的学习热情和创造力。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关注学生的特长，根据学生的优势和特点，制定个性化的教育计划，促进学生全面发展。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培养学生的自主学习能力，鼓励学生自主选择学习内容和方法，提高学生的自我认知和自我管理能力。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营造积极的学习氛围，鼓励学生积极参与课堂和校园活动，增强学生的自信心和团队合作能力。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了解学生的学习需求</a:t>
            </a:r>
            <a:endParaRPr altLang="en-US" lang="zh-CN"/>
          </a:p>
        </p:txBody>
      </p:sp>
      <p:sp>
        <p:nvSpPr>
          <p:cNvPr id="1048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了解学生的学习需求是促进学生全面成长的前提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通过调查问卷、访谈等方式了解学生的学习需求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针对不同学生的需求制定个性化的教学计划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及时反馈学生的学习需求，调整教学策略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掌握学生的心理特点</a:t>
            </a:r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了解学生的兴趣爱好，发现他们的特长和优势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关注学生的情感需求，建立良好的师生关系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分析学生的个性特点，因材施教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及时发现学生的心理问题，提供有效的心理辅导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关注学生的生活环境</a:t>
            </a:r>
            <a:endParaRPr altLang="en-US" lang="zh-CN"/>
          </a:p>
        </p:txBody>
      </p:sp>
      <p:sp>
        <p:nvSpPr>
          <p:cNvPr id="104908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心理环境：关注学生的心理健康、情感需求等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社会环境：了解学生的社交环境、社区资源等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学校环境：关注学生的学习环境、师生关系等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家庭环境：了解学生的家庭背景、家庭氛围等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制定个性化发展计划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制定符合学生特点的发展计划</a:t>
            </a:r>
            <a:endParaRPr altLang="en-US" lang="zh-CN"/>
          </a:p>
        </p:txBody>
      </p:sp>
      <p:sp>
        <p:nvSpPr>
          <p:cNvPr id="10491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制定个性化的培养目标和计划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了解学生的兴趣、特长和需求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注重学生的个性发展，提供多元化的学习和发展机会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定期评估和调整发展计划，确保其有效性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针对学生特长进行个性化培养</a:t>
            </a:r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了解学生的兴趣和特长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制定个性化的培养计划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提供多样化的学习资源和机会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关注学生的情感和心理健康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注重学生综合素质的提升</a:t>
            </a:r>
            <a:endParaRPr altLang="en-US" lang="zh-CN"/>
          </a:p>
        </p:txBody>
      </p:sp>
      <p:sp>
        <p:nvSpPr>
          <p:cNvPr id="10493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培养学生的创新能力和实践能力，提高综合素质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制定个性化发展计划，关注学生的兴趣和特长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注重学生的身心健康，促进全面发展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引导学生树立正确的价值观和人生观，促进个人成长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关注学生个体的成长轨迹</a:t>
            </a:r>
            <a:endParaRPr altLang="en-US" lang="zh-CN"/>
          </a:p>
        </p:txBody>
      </p:sp>
      <p:sp>
        <p:nvSpPr>
          <p:cNvPr id="10493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制定个性化发展计划，关注学生的兴趣、特长和需求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注重学生的个性发展，提供多样化的学习和发展机会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建立学生成长档案，记录学生的成长轨迹和进步情况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定期评估学生的发展状况，及时调整计划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4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多元化教育方式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开展课堂内外相结合的教育活动</a:t>
            </a:r>
            <a:endParaRPr altLang="en-US" lang="zh-CN"/>
          </a:p>
        </p:txBody>
      </p:sp>
      <p:sp>
        <p:nvSpPr>
          <p:cNvPr id="10494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课堂外：组织丰富的课外拓展活动，如社会实践、志愿服务等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课堂内：注重知识传授，引导学生主动参与课堂活动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结合方式：将课堂内外活动有机结合，相互补充，形成完整的教育体系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目的：培养学生的综合素质，促进学生的全面成长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利用信息技术手段辅助教学</a:t>
            </a:r>
            <a:endParaRPr altLang="en-US" lang="zh-CN"/>
          </a:p>
        </p:txBody>
      </p:sp>
      <p:sp>
        <p:nvSpPr>
          <p:cNvPr id="10495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信息技术手段可以提供丰富的教育资源，激发学生的学习兴趣和主动性。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信息技术手段可以实现个性化教学，根据学生的不同需求和特点进行有针对性的辅导。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信息技术手段可以帮助学生更好地理解和掌握知识，提高学习效果。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信息技术手段可以促进教师与学生之间的互动，增强教学效果。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引入社会资源拓展学生视野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邀请专家、学者进校园，为学生提供专业指导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与企业合作，开展实践课程，让学生了解社会需求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组织学生参加社会活动，培养其社会责任感和团队协作能力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利用网络资源，开展在线教育，拓宽学生学习渠道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注重学生实践能力和创新能力的培养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加强实践教学，提高学生的动手能力和实践能力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提倡探究式学习，引导学生主动参与、勤于动手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开展项目式学习，培养学生团队合作和解决问题的能力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鼓励创新思维，激发学生的创造力和想象力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7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尊重学生的人格和个性</a:t>
            </a:r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教师应尊重学生的个性差异，关注学生的兴趣和特长，鼓励学生发展自己的独特才能。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在教育教学中，教师应平等对待每一个学生，不歧视、不贬低，维护学生的尊严和权益。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教师应积极与学生沟通交流，了解学生的需求和想法，听取学生的意见和建议，促进师生之间的相互理解和信任。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教师应关注学生的心理健康，及时发现和解决学生的心理问题，帮助学生建立积极向上的心态和情感。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关注学生的情感需求</a:t>
            </a:r>
            <a:endParaRPr altLang="en-US" lang="zh-CN"/>
          </a:p>
        </p:txBody>
      </p:sp>
      <p:sp>
        <p:nvSpPr>
          <p:cNvPr id="10498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了解学生的个性特点，关注学生的情感变化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倾听学生的心声，建立信任和亲密的关系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关注学生的情感需求，提供支持和帮助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尊重学生的感受，建立积极的情感氛围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建立师生间的信任关系</a:t>
            </a:r>
            <a:endParaRPr altLang="en-US" lang="zh-CN"/>
          </a:p>
        </p:txBody>
      </p:sp>
      <p:sp>
        <p:nvSpPr>
          <p:cNvPr id="10498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老师要公正公平地对待每一个学生，不偏袒不歧视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老师要与学生家长保持密切联系，共同促进学生的成长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老师要关心和尊重学生，建立良好的互动关系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老师要了解学生的需求和困难，提供个性化的指导和帮助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营造和谐的班级氛围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积极沟通，及时反馈，建立有效的师生互动机制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建立良好的师生关系，促进小学生全面成长的有效途径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尊重学生个性，关注学生需求，营造和谐的班级氛围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开展多样化的班级活动，增强班级凝聚力和向心力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500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家校合作共育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加强家校沟通与合作</a:t>
            </a:r>
            <a:endParaRPr altLang="en-US" lang="zh-CN"/>
          </a:p>
        </p:txBody>
      </p:sp>
      <p:sp>
        <p:nvSpPr>
          <p:cNvPr id="1050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定期开展家长会，加强家长与学校之间的沟通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建立家校联系手册，及时反馈学生在校表现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鼓励家长参与学校活动，增进彼此了解和信任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搭建家校互动平台，共同关注学生成长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引导家长树立正确的教育观念</a:t>
            </a:r>
            <a:endParaRPr altLang="en-US" lang="zh-CN"/>
          </a:p>
        </p:txBody>
      </p:sp>
      <p:sp>
        <p:nvSpPr>
          <p:cNvPr id="10501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定期开展家长教育活动，提高家长的教育意识和能力。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引导家长关注孩子的全面发展，不仅仅是学习成绩。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鼓励家长积极参与学校的教育活动，加强家校互动。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通过多种渠道向家长传递正确的教育理念和方法。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共同关注学生的成长过程</a:t>
            </a:r>
            <a:endParaRPr altLang="en-US" lang="zh-CN"/>
          </a:p>
        </p:txBody>
      </p:sp>
      <p:sp>
        <p:nvSpPr>
          <p:cNvPr id="10501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家校合作共育能够促进家长和教师之间的沟通与理解，形成教育合力。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家校合作共育有助于家长了解学生在校表现，及时发现和解决问题，促进学生的全面发展。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家校合作共育有助于培养学生的自主性和责任感，提高学生的综合素质。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家校合作共育能够形成良好的教育氛围，促进学校与家庭之间的互动与合作。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形成教育合力，促进学生全面发展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家校合作共育的意义：形成教育合力，优化教育环境，促进学生全面发展。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家校合作共育的目标：关注学生的个性差异和成长需求，培养学生的综合素质和创新能力。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家校合作共育的途径：定期沟通、互相支持、资源共享、共同参与。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家校合作共育的实践：开展家长学校、家长会、家访等活动，加强家校联系，促进家校共育。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72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4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2024-01-05T13:35:59Z</dcterms:created>
  <dcterms:modified xsi:type="dcterms:W3CDTF">2024-01-05T13:35:59Z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ab4f399d035d4521a9e1a7893520480d_21</vt:lpwstr>
  </property>
</Properties>
</file>