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16" r:id="rId1"/>
    <p:sldMasterId id="2147485553" r:id="rId2"/>
  </p:sldMasterIdLst>
  <p:notesMasterIdLst>
    <p:notesMasterId r:id="rId3"/>
  </p:notesMasterIdLst>
  <p:sldIdLst>
    <p:sldId id="1100" r:id="rId4"/>
    <p:sldId id="1104" r:id="rId5"/>
    <p:sldId id="1109" r:id="rId6"/>
    <p:sldId id="1113" r:id="rId7"/>
    <p:sldId id="1116" r:id="rId8"/>
    <p:sldId id="1119" r:id="rId9"/>
    <p:sldId id="1122" r:id="rId10"/>
    <p:sldId id="1126" r:id="rId11"/>
    <p:sldId id="1130" r:id="rId12"/>
    <p:sldId id="1133" r:id="rId13"/>
    <p:sldId id="1136" r:id="rId14"/>
    <p:sldId id="1139" r:id="rId15"/>
    <p:sldId id="1143" r:id="rId16"/>
    <p:sldId id="1147" r:id="rId17"/>
    <p:sldId id="1150" r:id="rId18"/>
    <p:sldId id="1153" r:id="rId19"/>
    <p:sldId id="1156" r:id="rId20"/>
    <p:sldId id="1160" r:id="rId21"/>
    <p:sldId id="1164" r:id="rId22"/>
    <p:sldId id="1167" r:id="rId23"/>
    <p:sldId id="1170" r:id="rId24"/>
    <p:sldId id="1173" r:id="rId25"/>
    <p:sldId id="1177" r:id="rId26"/>
    <p:sldId id="1181" r:id="rId27"/>
    <p:sldId id="1184" r:id="rId28"/>
    <p:sldId id="1187" r:id="rId29"/>
    <p:sldId id="1190" r:id="rId30"/>
    <p:sldId id="1194" r:id="rId31"/>
    <p:sldId id="1198" r:id="rId32"/>
    <p:sldId id="1201" r:id="rId33"/>
    <p:sldId id="1204" r:id="rId34"/>
    <p:sldId id="1207" r:id="rId35"/>
    <p:sldId id="121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17" r:id="rId1"/>
    <p:sldLayoutId id="2147485518" r:id="rId2"/>
    <p:sldLayoutId id="2147485519" r:id="rId3"/>
    <p:sldLayoutId id="2147485520" r:id="rId4"/>
    <p:sldLayoutId id="2147485521" r:id="rId5"/>
    <p:sldLayoutId id="2147485522" r:id="rId6"/>
    <p:sldLayoutId id="2147485523" r:id="rId7"/>
    <p:sldLayoutId id="2147485524" r:id="rId8"/>
    <p:sldLayoutId id="2147485525" r:id="rId9"/>
    <p:sldLayoutId id="2147485526" r:id="rId10"/>
    <p:sldLayoutId id="21474855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54" r:id="rId1"/>
    <p:sldLayoutId id="2147485555" r:id="rId2"/>
    <p:sldLayoutId id="2147485556" r:id="rId3"/>
    <p:sldLayoutId id="2147485557" r:id="rId4"/>
    <p:sldLayoutId id="2147485558" r:id="rId5"/>
    <p:sldLayoutId id="2147485559" r:id="rId6"/>
    <p:sldLayoutId id="2147485560" r:id="rId7"/>
    <p:sldLayoutId id="2147485561" r:id="rId8"/>
    <p:sldLayoutId id="2147485562" r:id="rId9"/>
    <p:sldLayoutId id="2147485563" r:id="rId10"/>
    <p:sldLayoutId id="214748556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tags" Target="../tags/tag281.xml"/><Relationship Id="rId26" Type="http://schemas.openxmlformats.org/officeDocument/2006/relationships/tags" Target="../tags/tag282.xml"/><Relationship Id="rId27" Type="http://schemas.openxmlformats.org/officeDocument/2006/relationships/tags" Target="../tags/tag283.xml"/><Relationship Id="rId28" Type="http://schemas.openxmlformats.org/officeDocument/2006/relationships/tags" Target="../tags/tag284.xml"/><Relationship Id="rId29" Type="http://schemas.openxmlformats.org/officeDocument/2006/relationships/tags" Target="../tags/tag28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tags" Target="../tags/tag370.xml"/><Relationship Id="rId20" Type="http://schemas.openxmlformats.org/officeDocument/2006/relationships/tags" Target="../tags/tag371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tags" Target="../tags/tag429.xml"/><Relationship Id="rId14" Type="http://schemas.openxmlformats.org/officeDocument/2006/relationships/tags" Target="../tags/tag430.xml"/><Relationship Id="rId15" Type="http://schemas.openxmlformats.org/officeDocument/2006/relationships/tags" Target="../tags/tag431.xml"/><Relationship Id="rId16" Type="http://schemas.openxmlformats.org/officeDocument/2006/relationships/tags" Target="../tags/tag432.xml"/><Relationship Id="rId17" Type="http://schemas.openxmlformats.org/officeDocument/2006/relationships/tags" Target="../tags/tag433.xml"/><Relationship Id="rId18" Type="http://schemas.openxmlformats.org/officeDocument/2006/relationships/tags" Target="../tags/tag434.xml"/><Relationship Id="rId19" Type="http://schemas.openxmlformats.org/officeDocument/2006/relationships/tags" Target="../tags/tag435.xml"/><Relationship Id="rId20" Type="http://schemas.openxmlformats.org/officeDocument/2006/relationships/tags" Target="../tags/tag436.xml"/><Relationship Id="rId21" Type="http://schemas.openxmlformats.org/officeDocument/2006/relationships/tags" Target="../tags/tag437.xml"/><Relationship Id="rId22" Type="http://schemas.openxmlformats.org/officeDocument/2006/relationships/tags" Target="../tags/tag438.xml"/><Relationship Id="rId23" Type="http://schemas.openxmlformats.org/officeDocument/2006/relationships/tags" Target="../tags/tag439.xml"/><Relationship Id="rId24" Type="http://schemas.openxmlformats.org/officeDocument/2006/relationships/tags" Target="../tags/tag440.xml"/><Relationship Id="rId25" Type="http://schemas.openxmlformats.org/officeDocument/2006/relationships/tags" Target="../tags/tag441.xml"/><Relationship Id="rId26" Type="http://schemas.openxmlformats.org/officeDocument/2006/relationships/tags" Target="../tags/tag442.xml"/><Relationship Id="rId27" Type="http://schemas.openxmlformats.org/officeDocument/2006/relationships/tags" Target="../tags/tag443.xml"/><Relationship Id="rId28" Type="http://schemas.openxmlformats.org/officeDocument/2006/relationships/tags" Target="../tags/tag444.xml"/><Relationship Id="rId29" Type="http://schemas.openxmlformats.org/officeDocument/2006/relationships/tags" Target="../tags/tag445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tags" Target="../tags/tag454.xml"/><Relationship Id="rId10" Type="http://schemas.openxmlformats.org/officeDocument/2006/relationships/tags" Target="../tags/tag455.xml"/><Relationship Id="rId11" Type="http://schemas.openxmlformats.org/officeDocument/2006/relationships/tags" Target="../tags/tag456.xml"/><Relationship Id="rId12" Type="http://schemas.openxmlformats.org/officeDocument/2006/relationships/tags" Target="../tags/tag457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tags" Target="../tags/tag461.xml"/><Relationship Id="rId5" Type="http://schemas.openxmlformats.org/officeDocument/2006/relationships/tags" Target="../tags/tag46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电子产品售后服务：2024年用户关怀计划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用户关怀计划背景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用户关怀计划内容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实施用户关怀计划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用户关怀计划效果评估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用户关怀计划案例分享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未来展望与建议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用户关怀计划背景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电子产品市场竞争激烈</a:t>
            </a:r>
            <a:endParaRPr altLang="en-US" lang="zh-CN"/>
          </a:p>
        </p:txBody>
      </p:sp>
      <p:sp>
        <p:nvSpPr>
          <p:cNvPr id="10489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电子产品市场不断扩大，品牌竞争激烈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用户对售后服务的需求日益增长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售后服务成为品牌竞争的重要一环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用户关怀计划是提升品牌形象和用户忠诚度的关键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售后服务成为竞争焦点</a:t>
            </a:r>
            <a:endParaRPr altLang="en-US" lang="zh-CN"/>
          </a:p>
        </p:txBody>
      </p:sp>
      <p:sp>
        <p:nvSpPr>
          <p:cNvPr id="10489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电子产品市场竞争激烈，售后服务成为企业核心竞争力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用户对售后服务的需求日益增长，良好的售后服务可以提升用户满意度和忠诚度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电子产品更新换代快，用户需要专业、高效的售后服务支持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企业通过提供优质的售后服务，可以建立品牌形象和口碑，从而获得更多市场份额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用户关怀计划的意义</a:t>
            </a:r>
            <a:endParaRPr altLang="en-US" lang="zh-CN"/>
          </a:p>
        </p:txBody>
      </p:sp>
      <p:sp>
        <p:nvSpPr>
          <p:cNvPr id="10490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增强品牌形象和口碑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提高用户满意度和忠诚度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促进用户回购和推荐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提升用户对产品的认知和信任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计划目标与期望效果</a:t>
            </a:r>
            <a:endParaRPr altLang="en-US" lang="zh-CN"/>
          </a:p>
        </p:txBody>
      </p:sp>
      <p:sp>
        <p:nvSpPr>
          <p:cNvPr id="10490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降低售后服务成本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提升品牌形象和口碑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增强客户对产品的信任和购买意愿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用户关怀计划内容</a:t>
            </a:r>
            <a:endParaRPr altLang="en-US" dirty="0" lang="zh-CN"/>
          </a:p>
        </p:txBody>
      </p:sp>
      <p:sp>
        <p:nvSpPr>
          <p:cNvPr id="10491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售后服务政策</a:t>
            </a:r>
            <a:endParaRPr altLang="en-US" lang="zh-CN"/>
          </a:p>
        </p:txBody>
      </p:sp>
      <p:sp>
        <p:nvSpPr>
          <p:cNvPr id="10491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保修期限：自购买之日起一年内免费维修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配件供应：提供原厂配件，保证品质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售后支持：提供24小时在线客服，解答用户问题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维修范围：产品本身质量问题导致的故障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维修保养服务</a:t>
            </a:r>
            <a:endParaRPr altLang="en-US" lang="zh-CN"/>
          </a:p>
        </p:txBody>
      </p:sp>
      <p:sp>
        <p:nvSpPr>
          <p:cNvPr id="10492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提供定期检查和保养服务，确保产品性能和安全性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及时维修和更换损坏部件，保证用户正常使用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提供24小时在线客服，解答用户使用问题和处理故障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建立用户档案，记录产品使用情况和维修历史，以便提供更精准的服务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退换货政策</a:t>
            </a:r>
            <a:endParaRPr altLang="en-US" lang="zh-CN"/>
          </a:p>
        </p:txBody>
      </p:sp>
      <p:sp>
        <p:nvSpPr>
          <p:cNvPr id="10492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自购买之日起7天内，如产品无损坏，可无理由退货。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退换货需经公司官方渠道购买，否则不予处理。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退换货运费由公司承担。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15天内如产品出现非人为因素的质量问题，可免费换货。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用户回访与满意度调查</a:t>
            </a:r>
            <a:endParaRPr altLang="en-US" lang="zh-CN"/>
          </a:p>
        </p:txBody>
      </p:sp>
      <p:sp>
        <p:nvSpPr>
          <p:cNvPr id="10493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建立用户满意度调查体系，对产品和服务进行持续改进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鼓励用户提出宝贵意见和建议，提高用户满意度和忠诚度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定期对用户进行回访，了解产品使用情况及满意度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针对用户反馈的问题，提供及时的解决方案和帮助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实施用户关怀计划</a:t>
            </a:r>
            <a:endParaRPr altLang="en-US" dirty="0" lang="zh-CN"/>
          </a:p>
        </p:txBody>
      </p:sp>
      <p:sp>
        <p:nvSpPr>
          <p:cNvPr id="1049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制定实施方案</a:t>
            </a:r>
            <a:endParaRPr altLang="en-US" lang="zh-CN"/>
          </a:p>
        </p:txBody>
      </p:sp>
      <p:sp>
        <p:nvSpPr>
          <p:cNvPr id="10494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关怀方式：通过电话、短信、邮件、社交媒体等多种渠道进行沟通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确定关怀对象：针对不同用户群体，制定个性化的关怀计划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关怀内容：提供产品使用指南、维修保养、升级换代等全方位服务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关怀频次：根据用户需求和产品特点，制定合理的关怀频次和周期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培训售后服务人员</a:t>
            </a:r>
            <a:endParaRPr altLang="en-US" lang="zh-CN"/>
          </a:p>
        </p:txBody>
      </p:sp>
      <p:sp>
        <p:nvSpPr>
          <p:cNvPr id="10495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培训内容：产品知识、沟通技巧、售后服务流程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培训周期：为期两周，每天8小时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培训目标：提高售后服务人员的专业水平和服务质量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培训方式：线上培训、线下实践、案例分析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优化售后服务流程</a:t>
            </a:r>
            <a:endParaRPr altLang="en-US" lang="zh-CN"/>
          </a:p>
        </p:txBody>
      </p:sp>
      <p:sp>
        <p:nvSpPr>
          <p:cNvPr id="10496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简化流程：减少不必要的环节，提高服务效率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定期回访：主动与客户联系，了解使用情况，收集反馈意见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快速响应：建立专业的售后团队，确保问题得到及时解决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智能化升级：利用技术手段，实现自助服务，减少人工干预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建立用户关怀服务体系</a:t>
            </a:r>
            <a:endParaRPr altLang="en-US" lang="zh-CN"/>
          </a:p>
        </p:txBody>
      </p:sp>
      <p:sp>
        <p:nvSpPr>
          <p:cNvPr id="10496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设立24小时在线客服，解答用户问题，提供技术支持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定期回访用户，了解产品使用情况，收集改进意见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建立用户信息库，收集用户需求和反馈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提供个性化服务，针对不同用户需求制定关怀计划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用户关怀计划效果评估</a:t>
            </a:r>
            <a:endParaRPr altLang="en-US" dirty="0" lang="zh-CN"/>
          </a:p>
        </p:txBody>
      </p:sp>
      <p:sp>
        <p:nvSpPr>
          <p:cNvPr id="10497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评估标准与指标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用户满意度调查：了解用户对关怀计划的满意程度和改进意见。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售后服务质量：评估关怀计划的执行效果和服务质量，包括响应速度、解决问题能力和专业水平等方面。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用户回访率：了解用户对关怀计划的参与度和反馈情况，以及计划对用户忠诚度的影响。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客户投诉率：评估关怀计划对用户不满和投诉的处理效果，以及服务改进的必要性。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评估方法与流程</a:t>
            </a:r>
            <a:endParaRPr altLang="en-US" lang="zh-CN"/>
          </a:p>
        </p:txBody>
      </p:sp>
      <p:sp>
        <p:nvSpPr>
          <p:cNvPr id="10498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数据收集：通过调查问卷、电话访问、在线评价等方式收集用户反馈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评估指标：用户满意度、问题解决率、响应时间等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数据分析：对收集到的数据进行整理、分类、统计和分析，识别问题与改进点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改进措施：根据分析结果制定针对性的改进措施，提升用户关怀计划的效果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评估结果分析与改进措施</a:t>
            </a:r>
            <a:endParaRPr altLang="en-US" lang="zh-CN"/>
          </a:p>
        </p:txBody>
      </p:sp>
      <p:sp>
        <p:nvSpPr>
          <p:cNvPr id="10499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评估结果：用户满意度提升、故障解决率提高、服务响应时间缩短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评估指标：用户满意度、故障解决率、服务响应时间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成功原因：优化服务流程、提高服务人员素质、完善售后服务体系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改进措施：持续优化服务流程、加强售后服务人员培训、拓展售后服务渠道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持续优化用户关怀计划</a:t>
            </a:r>
            <a:endParaRPr altLang="en-US" lang="zh-CN"/>
          </a:p>
        </p:txBody>
      </p:sp>
      <p:sp>
        <p:nvSpPr>
          <p:cNvPr id="10499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定期收集用户反馈，了解计划执行效果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分析用户关怀计划中存在的问题和不足，针对性地进行改进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不断优化用户关怀计划，提高用户满意度和忠诚度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定期评估用户关怀计划对业务发展的贡献，确保计划的有效性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用户关怀计划案例分享</a:t>
            </a:r>
            <a:endParaRPr altLang="en-US" dirty="0" lang="zh-CN"/>
          </a:p>
        </p:txBody>
      </p:sp>
      <p:sp>
        <p:nvSpPr>
          <p:cNvPr id="1049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0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案例名称：联想电脑售后服务中心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案例简介：联想电脑售后服务中心通过提供专业的售后服务和维修支持，赢得了用户的信任和好评。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案例名称：苹果公司客户服务中心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案例简介：苹果公司客户服务中心通过提供全方位的售后服务和关怀，提升了用户对苹果产品的忠诚度和满意度。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案例分析：用户满意度提升的关键因素</a:t>
            </a:r>
            <a:endParaRPr altLang="en-US" lang="zh-CN"/>
          </a:p>
        </p:txBody>
      </p:sp>
      <p:sp>
        <p:nvSpPr>
          <p:cNvPr id="10500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及时响应：快速响应用户的咨询和问题，提供专业的解决方案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透明度：清晰地告知用户产品的性能、保修政策等信息，避免信息不对称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定制化服务：根据用户的需求和偏好，提供个性化的服务和建议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持续改进：积极收集用户反馈，不断优化产品和服务，提升用户体验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可复制的经验与教训</a:t>
            </a:r>
            <a:endParaRPr altLang="en-US" lang="zh-CN"/>
          </a:p>
        </p:txBody>
      </p:sp>
      <p:sp>
        <p:nvSpPr>
          <p:cNvPr id="1050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成功的用户关怀计划：苹果的“天才吧”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值得借鉴的优点：华为的快速维修服务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需要避免的教训：小米的售后服务不足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失败的用户关怀计划：三星的“爆炸门”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案例对其他企业的启示</a:t>
            </a:r>
            <a:endParaRPr altLang="en-US" lang="zh-CN"/>
          </a:p>
        </p:txBody>
      </p:sp>
      <p:sp>
        <p:nvSpPr>
          <p:cNvPr id="10502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关注用户需求，及时反馈并解决用户问题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借鉴成功案例，不断优化和改进售后服务体系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建立用户关怀计划，增强用户忠诚度和品牌形象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电子产品企业应注重售后服务，提高用户满意度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502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电子行业发展趋势</a:t>
            </a:r>
            <a:endParaRPr altLang="en-US" lang="zh-CN"/>
          </a:p>
        </p:txBody>
      </p:sp>
      <p:sp>
        <p:nvSpPr>
          <p:cNvPr id="10503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环保和可持续发展将成为电子行业的重要议题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5G技术的普及将推动电子行业的发展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人工智能和物联网技术将成为电子行业的重要发展方向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电子行业将面临更加激烈的市场竞争和多样化的客户需求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售后服务市场变化</a:t>
            </a:r>
            <a:endParaRPr altLang="en-US" lang="zh-CN"/>
          </a:p>
        </p:txBody>
      </p:sp>
      <p:sp>
        <p:nvSpPr>
          <p:cNvPr id="10503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人工智能技术广泛应用，提高售后服务效率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消费者对售后服务的需求日益增长，推动市场变革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售后服务市场将呈现多元化、个性化的发展趋势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品牌竞争加剧，售后服务将成为企业核心竞争力的重要组成部分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对未来用户关怀计划的建议</a:t>
            </a:r>
            <a:endParaRPr altLang="en-US" lang="zh-CN"/>
          </a:p>
        </p:txBody>
      </p:sp>
      <p:sp>
        <p:nvSpPr>
          <p:cNvPr id="10504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引入更多智能化服务，提高服务效率和用户体验。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不断更新和升级售后服务内容，满足用户不断变化的需求。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加强与用户的沟通与互动，提高用户满意度和忠诚度。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建立更加完善的用户反馈机制，及时了解并解决用户问题。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企业如何抓住机遇与应对挑战</a:t>
            </a:r>
            <a:endParaRPr altLang="en-US" lang="zh-CN"/>
          </a:p>
        </p:txBody>
      </p:sp>
      <p:sp>
        <p:nvSpPr>
          <p:cNvPr id="10505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创新产品与服务：不断研发新技术和优化现有产品，以满足用户不断变化的需求。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提升品牌形象：加强品牌宣传和推广，提高用户对品牌的认知度和忠诚度。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建立完善的售后服务体系：提供及时、专业的售后服务，解决用户在使用产品过程中遇到的问题。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加强与用户的沟通与互动：通过多种渠道与用户保持联系，了解他们的需求和反馈，及时调整和改进产品和服务。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7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8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8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0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6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2024-01-06T06:30:09Z</dcterms:created>
  <dcterms:modified xsi:type="dcterms:W3CDTF">2024-01-06T06:30:09Z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5e1f3c534b3e4a629c32dbc32d45a8a2_21</vt:lpwstr>
  </property>
</Properties>
</file>