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937" r:id="rId1"/>
    <p:sldMasterId id="2147496974" r:id="rId2"/>
  </p:sldMasterIdLst>
  <p:notesMasterIdLst>
    <p:notesMasterId r:id="rId3"/>
  </p:notesMasterIdLst>
  <p:sldIdLst>
    <p:sldId id="6389" r:id="rId4"/>
    <p:sldId id="6393" r:id="rId5"/>
    <p:sldId id="6397" r:id="rId6"/>
    <p:sldId id="6400" r:id="rId7"/>
    <p:sldId id="6403" r:id="rId8"/>
    <p:sldId id="6406" r:id="rId9"/>
    <p:sldId id="6409" r:id="rId10"/>
    <p:sldId id="6412" r:id="rId11"/>
    <p:sldId id="6415" r:id="rId12"/>
    <p:sldId id="6418" r:id="rId13"/>
    <p:sldId id="6421" r:id="rId14"/>
    <p:sldId id="6424" r:id="rId15"/>
    <p:sldId id="6427" r:id="rId16"/>
    <p:sldId id="6430" r:id="rId17"/>
    <p:sldId id="6433" r:id="rId18"/>
    <p:sldId id="6436" r:id="rId19"/>
    <p:sldId id="6439" r:id="rId20"/>
    <p:sldId id="6442" r:id="rId21"/>
    <p:sldId id="6445" r:id="rId22"/>
    <p:sldId id="6448" r:id="rId23"/>
    <p:sldId id="6451" r:id="rId24"/>
    <p:sldId id="6454" r:id="rId25"/>
    <p:sldId id="6457" r:id="rId26"/>
    <p:sldId id="6460" r:id="rId27"/>
    <p:sldId id="6463" r:id="rId28"/>
    <p:sldId id="646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38" r:id="rId1"/>
    <p:sldLayoutId id="2147496939" r:id="rId2"/>
    <p:sldLayoutId id="2147496940" r:id="rId3"/>
    <p:sldLayoutId id="2147496941" r:id="rId4"/>
    <p:sldLayoutId id="2147496942" r:id="rId5"/>
    <p:sldLayoutId id="2147496943" r:id="rId6"/>
    <p:sldLayoutId id="2147496944" r:id="rId7"/>
    <p:sldLayoutId id="2147496945" r:id="rId8"/>
    <p:sldLayoutId id="2147496946" r:id="rId9"/>
    <p:sldLayoutId id="2147496947" r:id="rId10"/>
    <p:sldLayoutId id="21474969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75" r:id="rId1"/>
    <p:sldLayoutId id="2147496976" r:id="rId2"/>
    <p:sldLayoutId id="2147496977" r:id="rId3"/>
    <p:sldLayoutId id="2147496978" r:id="rId4"/>
    <p:sldLayoutId id="2147496979" r:id="rId5"/>
    <p:sldLayoutId id="2147496980" r:id="rId6"/>
    <p:sldLayoutId id="2147496981" r:id="rId7"/>
    <p:sldLayoutId id="2147496982" r:id="rId8"/>
    <p:sldLayoutId id="2147496983" r:id="rId9"/>
    <p:sldLayoutId id="2147496984" r:id="rId10"/>
    <p:sldLayoutId id="214749698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tags" Target="../tags/tag236.xml"/><Relationship Id="rId22" Type="http://schemas.openxmlformats.org/officeDocument/2006/relationships/tags" Target="../tags/tag237.xml"/><Relationship Id="rId23" Type="http://schemas.openxmlformats.org/officeDocument/2006/relationships/tags" Target="../tags/tag238.xml"/><Relationship Id="rId24" Type="http://schemas.openxmlformats.org/officeDocument/2006/relationships/tags" Target="../tags/tag239.xml"/><Relationship Id="rId25" Type="http://schemas.openxmlformats.org/officeDocument/2006/relationships/tags" Target="../tags/tag240.xml"/><Relationship Id="rId26" Type="http://schemas.openxmlformats.org/officeDocument/2006/relationships/tags" Target="../tags/tag241.xml"/><Relationship Id="rId27" Type="http://schemas.openxmlformats.org/officeDocument/2006/relationships/tags" Target="../tags/tag242.xml"/><Relationship Id="rId28" Type="http://schemas.openxmlformats.org/officeDocument/2006/relationships/tags" Target="../tags/tag243.xml"/><Relationship Id="rId29" Type="http://schemas.openxmlformats.org/officeDocument/2006/relationships/tags" Target="../tags/tag244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2024年海洋经济行业的市场前景展望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海洋经济行业概述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海洋经济行业的重点领域分析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2024年海洋经济市场的发展趋势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83636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2024年海洋经济市场的挑战与机遇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未来海洋经济行业的发展策略与建议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海洋经济行业概述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海洋经济行业的定义与分类</a:t>
            </a:r>
            <a:endParaRPr altLang="en-US" lang="zh-CN"/>
          </a:p>
        </p:txBody>
      </p:sp>
      <p:sp>
        <p:nvSpPr>
          <p:cNvPr id="104901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2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定义：指开发、利用和保护海洋的各类产业活动，以及与之相关联的活动的集合。</a:t>
            </a:r>
            <a:endParaRPr altLang="en-US" dirty="0" sz="2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8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3333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分类：主要包括海洋渔业、海洋交通运输业、海洋油气业、滨海旅游业、海洋船舶工业、海盐及海洋化工业等。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海洋经济行业的发展历程</a:t>
            </a:r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起步阶段：20世纪80年代，海洋经济开始起步，主要涉及渔业、石油等传统产业。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快速发展阶段：21世纪初，随着全球气候变化和资源紧张问题加剧，海洋经济快速发展，涉及领域不断拓宽。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高质量发展阶段：近年来，海洋经济开始向高质量发展转型，重点发展海洋新能源、海洋生物医药等新兴产业。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创新发展阶段：未来，海洋经济将更加注重创新发展，推动海洋产业与其他产业融合发展，提高海洋经济的整体竞争力。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海洋经济行业的重要地位</a:t>
            </a:r>
            <a:endParaRPr altLang="en-US" lang="zh-CN"/>
          </a:p>
        </p:txBody>
      </p:sp>
      <p:sp>
        <p:nvSpPr>
          <p:cNvPr id="104910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海洋经济行业是科技创新和产业升级的重要领域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海洋经济行业是国家安全和战略利益的保障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海洋经济行业是全球经济增长的重要引擎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海洋经济行业是国家经济发展的重要支柱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2024年海洋经济市场的发展趋势</a:t>
            </a:r>
            <a:endParaRPr altLang="en-US" dirty="0" lang="zh-CN"/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全球海洋经济市场的发展趋势</a:t>
            </a:r>
            <a:endParaRPr altLang="en-US" lang="zh-CN"/>
          </a:p>
        </p:txBody>
      </p:sp>
      <p:sp>
        <p:nvSpPr>
          <p:cNvPr id="10492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海洋资源开发：随着技术的进步，海洋资源的开发将更加深入和广泛，包括石油、天然气、矿物、渔业等。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海洋旅游业：海洋旅游业的兴起和发展，将为全球经济增长带来新的动力。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海洋可再生能源：海洋可再生能源的开发利用，如潮汐能、海浪能等，将成为未来能源发展的重要方向。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海洋生物技术：海洋生物技术的不断创新和应用，将为人类带来更多的健康和福利。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中国海洋经济市场的发展趋势</a:t>
            </a:r>
            <a:endParaRPr altLang="en-US" lang="zh-CN"/>
          </a:p>
        </p:txBody>
      </p:sp>
      <p:sp>
        <p:nvSpPr>
          <p:cNvPr id="10492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海洋科技创新成为推动海洋经济发展的重要动力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海洋生态文明建设得到加强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海洋经济市场规模持续扩大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海洋产业布局优化和结构调整加速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海洋经济市场的主要驱动力</a:t>
            </a:r>
            <a:endParaRPr altLang="en-US" lang="zh-CN"/>
          </a:p>
        </p:txBody>
      </p:sp>
      <p:sp>
        <p:nvSpPr>
          <p:cNvPr id="10493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全球气候变化：随着全球气候变化加剧，海洋经济市场将受到更大影响，推动相关产业的发展。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技术创新：新技术的不断涌现和应用，将为海洋经济市场提供更多发展机遇和空间。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政策支持：各国政府对海洋经济的重视和支持力度不断加大，将为市场发展提供政策保障。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市场需求：随着人们对海洋资源的需求不断增加，将进一步推动海洋经济市场的发展。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海洋经济行业的重点领域分析</a:t>
            </a:r>
            <a:endParaRPr altLang="en-US" dirty="0" lang="zh-CN"/>
          </a:p>
        </p:txBody>
      </p:sp>
      <p:sp>
        <p:nvSpPr>
          <p:cNvPr id="1049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海洋渔业</a:t>
            </a:r>
            <a:endParaRPr altLang="en-US" lang="zh-CN"/>
          </a:p>
        </p:txBody>
      </p:sp>
      <p:sp>
        <p:nvSpPr>
          <p:cNvPr id="10494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2024年海洋渔业的发展趋势包括智能化、生态化、深海养殖等方面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海洋渔业是海洋经济的重要组成部分，为人类提供丰富的水产品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海洋渔业的发展面临资源环境压力、安全生产、市场销售等方面的挑战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未来海洋渔业的发展需要加强科技创新、政策支持、国际合作等方面的支持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海洋油气业</a:t>
            </a:r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海洋油气业是海洋经济的重要组成部分，对保障国家能源安全具有重要意义。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2024年，随着技术的不断进步和需求的持续增长，海洋油气业将迎来新的发展机遇。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海洋油气业的发展将促进产业链的完善，带动相关产业的发展，为经济增长提供动力。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海洋油气业在发展过程中需要加强环境保护，实现绿色发展，促进可持续发展。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海洋旅游业</a:t>
            </a:r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定义：海洋旅游业是指依托海洋资源，以旅游产品和服务满足人们休闲、娱乐、观光等需求的产业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重点领域：邮轮旅游、海岛旅游、海洋主题公园等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发展趋势：个性化、高端化、多元化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前景展望：随着人们生活水平的提高和旅游需求的增长，海洋旅游业将迎来更大的发展空间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海洋交通运输业</a:t>
            </a:r>
            <a:endParaRPr altLang="en-US" lang="zh-CN"/>
          </a:p>
        </p:txBody>
      </p:sp>
      <p:sp>
        <p:nvSpPr>
          <p:cNvPr id="10495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定义：海洋交通运输业是指利用船舶在海洋上从事客货运输活动的产业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特点：运输量大、成本低、能耗小、污染轻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发展趋势：随着全球贸易的增长和海洋资源的开发，海洋交通运输业将迎来新的发展机遇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前景展望：未来海洋交通运输业将朝着更加绿色、智能、高效的方向发展，为海洋经济行业的可持续发展提供有力支撑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海洋新能源产业</a:t>
            </a:r>
            <a:endParaRPr altLang="en-US" lang="zh-CN"/>
          </a:p>
        </p:txBody>
      </p:sp>
      <p:sp>
        <p:nvSpPr>
          <p:cNvPr id="10496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海洋新能源产业概述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海洋地热能产业的开发利用与前景展望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海洋生物质能产业的潜力和挑战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海洋风能产业发展现状与趋势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2024年海洋经济市场的挑战与机遇</a:t>
            </a:r>
            <a:endParaRPr altLang="en-US" dirty="0" lang="zh-CN"/>
          </a:p>
        </p:txBody>
      </p:sp>
      <p:sp>
        <p:nvSpPr>
          <p:cNvPr id="1049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海洋经济市场面临的挑战</a:t>
            </a:r>
            <a:endParaRPr altLang="en-US" lang="zh-CN"/>
          </a:p>
        </p:txBody>
      </p:sp>
      <p:sp>
        <p:nvSpPr>
          <p:cNvPr id="10497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技术创新不足：海洋产业技术落后，缺乏核心竞争力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国际竞争激烈：国际海洋经济市场竞争激烈，国内企业面临巨大压力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环境保护压力：海洋环境恶化，对海洋经济产生负面影响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资源开发过度：过度捕捞、开采等行为导致资源枯竭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海洋经济市场的机遇与前景</a:t>
            </a:r>
            <a:endParaRPr altLang="en-US" lang="zh-CN"/>
          </a:p>
        </p:txBody>
      </p:sp>
      <p:sp>
        <p:nvSpPr>
          <p:cNvPr id="10498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挑战：海洋经济市场的发展需要克服许多挑战，如资源有限、环境保护、技术创新等方面的挑战。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机遇：随着全球气候变化和资源紧张，海洋经济市场将迎来更多的发展机遇，如海洋能源、海洋生物资源等领域。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前景：未来海洋经济市场将继续保持快速增长态势，同时将面临诸多挑战，如环境保护、技术创新、国际竞争等方面。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展望：未来海洋经济市场将迎来更多的发展机遇和挑战，需要加强技术创新和环境保护，推动海洋经济的可持续发展。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政策环境对海洋经济市场的影响</a:t>
            </a:r>
            <a:endParaRPr altLang="en-US" lang="zh-CN"/>
          </a:p>
        </p:txBody>
      </p:sp>
      <p:sp>
        <p:nvSpPr>
          <p:cNvPr id="10499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政策支持：国家出台相关政策，鼓励海洋经济发展，为市场提供有力支持。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海洋保护政策：随着环境保护意识的提高，海洋保护政策逐渐加强，对海洋经济市场提出了更高的要求。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科技创新政策：政府支持科技创新，推动海洋经济市场向高技术、高附加值方向发展。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国际贸易政策：国际贸易政策对海洋经济市场产生影响，关税、贸易壁垒等措施可能对市场发展带来挑战。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未来海洋经济行业的发展策略与建议</a:t>
            </a:r>
            <a:endParaRPr altLang="en-US" dirty="0" lang="zh-CN"/>
          </a:p>
        </p:txBody>
      </p:sp>
      <p:sp>
        <p:nvSpPr>
          <p:cNvPr id="10499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加强科技创新，提升海洋产业核心竞争力</a:t>
            </a:r>
            <a:endParaRPr altLang="en-US" lang="zh-CN"/>
          </a:p>
        </p:txBody>
      </p:sp>
      <p:sp>
        <p:nvSpPr>
          <p:cNvPr id="10500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加强产学研合作，推动科技成果转化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加大研发投入，提高海洋科技创新能力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培养高素质人才，提升海洋产业人才队伍水平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推进海洋产业转型升级，提高产业附加值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优化产业结构，推动产业升级</a:t>
            </a:r>
            <a:endParaRPr altLang="en-US" lang="zh-CN"/>
          </a:p>
        </p:txBody>
      </p:sp>
      <p:sp>
        <p:nvSpPr>
          <p:cNvPr id="10500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海洋经济行业需加强技术创新，提高产业附加值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优化海洋产业结构，推动传统产业升级改造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培育新兴海洋产业，促进产业多元化发展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加强国际合作与交流，引进先进技术与经验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加强国际合作，共同开发海洋资源</a:t>
            </a:r>
            <a:endParaRPr altLang="en-US" lang="zh-CN"/>
          </a:p>
        </p:txBody>
      </p:sp>
      <p:sp>
        <p:nvSpPr>
          <p:cNvPr id="1050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海洋资源丰富，但分布不均，需要各国共同开发和利用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加强国际合作，共同制定海洋资源开发计划和政策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促进海洋经济领域的科技创新和产业升级，提高海洋资源开发利用效率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推动海洋经济领域的国际交流与合作，加强人才培养和学术研究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完善法律法规，保护海洋生态环境</a:t>
            </a:r>
            <a:endParaRPr altLang="en-US" lang="zh-CN"/>
          </a:p>
        </p:txBody>
      </p:sp>
      <p:sp>
        <p:nvSpPr>
          <p:cNvPr id="10502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制定严格的海洋保护法律，限制过度开发和污染行为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加强对海洋生态环境的监测和评估，及时发现和解决环境问题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建立海洋生态补偿机制，鼓励企业和个人积极参与海洋环境保护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加强国际合作，共同制定和执行全球性的海洋环保法规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26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5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29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2024-01-06T05:36:14Z</dcterms:created>
  <dcterms:modified xsi:type="dcterms:W3CDTF">2024-01-06T05:36:14Z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31e94c4f638a47579bb692d4beeb1311_21</vt:lpwstr>
  </property>
</Properties>
</file>