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002" r:id="rId1"/>
    <p:sldMasterId id="2147491039" r:id="rId2"/>
  </p:sldMasterIdLst>
  <p:notesMasterIdLst>
    <p:notesMasterId r:id="rId3"/>
  </p:notesMasterIdLst>
  <p:sldIdLst>
    <p:sldId id="3637" r:id="rId4"/>
    <p:sldId id="3640" r:id="rId5"/>
    <p:sldId id="3643" r:id="rId6"/>
    <p:sldId id="3646" r:id="rId7"/>
    <p:sldId id="3649" r:id="rId8"/>
    <p:sldId id="3652" r:id="rId9"/>
    <p:sldId id="3655" r:id="rId10"/>
    <p:sldId id="3658" r:id="rId11"/>
    <p:sldId id="3661" r:id="rId12"/>
    <p:sldId id="3664" r:id="rId13"/>
    <p:sldId id="3667" r:id="rId14"/>
    <p:sldId id="3670" r:id="rId15"/>
    <p:sldId id="3673" r:id="rId16"/>
    <p:sldId id="3676" r:id="rId17"/>
    <p:sldId id="3679" r:id="rId18"/>
    <p:sldId id="3682" r:id="rId19"/>
    <p:sldId id="3685" r:id="rId20"/>
    <p:sldId id="3688" r:id="rId21"/>
    <p:sldId id="3691" r:id="rId22"/>
    <p:sldId id="3694" r:id="rId23"/>
    <p:sldId id="3697" r:id="rId24"/>
    <p:sldId id="3700" r:id="rId25"/>
    <p:sldId id="3703" r:id="rId26"/>
    <p:sldId id="3706" r:id="rId27"/>
    <p:sldId id="3709" r:id="rId28"/>
    <p:sldId id="3712" r:id="rId29"/>
    <p:sldId id="371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tags" Target="../tags/tag59.xml"/><Relationship Id="rId26" Type="http://schemas.openxmlformats.org/officeDocument/2006/relationships/tags" Target="../tags/tag60.xml"/><Relationship Id="rId2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avLst/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avLst/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en-US" lang="zh-CN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br>
              <a:rPr altLang="zh-CN" dirty="0" lang="en-US"/>
            </a:br>
            <a:r>
              <a:rPr altLang="en-US" dirty="0" lang="zh-CN"/>
              <a:t>标题样式</a:t>
            </a:r>
            <a:endParaRPr altLang="en-US" dirty="0" lang="zh-CN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avLst/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avLst/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algn="ctr" indent="0" marL="0">
              <a:buNone/>
              <a:defRPr b="0" sz="24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avLst/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avLst/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algn="ctr" indent="0" marL="0">
              <a:buNone/>
              <a:defRPr b="1" sz="6000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avLst/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avLst/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03" r:id="rId1"/>
    <p:sldLayoutId id="2147491004" r:id="rId2"/>
    <p:sldLayoutId id="2147491005" r:id="rId3"/>
    <p:sldLayoutId id="2147491006" r:id="rId4"/>
    <p:sldLayoutId id="2147491007" r:id="rId5"/>
    <p:sldLayoutId id="2147491008" r:id="rId6"/>
    <p:sldLayoutId id="2147491009" r:id="rId7"/>
    <p:sldLayoutId id="2147491010" r:id="rId8"/>
    <p:sldLayoutId id="2147491011" r:id="rId9"/>
    <p:sldLayoutId id="2147491012" r:id="rId10"/>
    <p:sldLayoutId id="21474910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40" r:id="rId1"/>
    <p:sldLayoutId id="2147491041" r:id="rId2"/>
    <p:sldLayoutId id="2147491042" r:id="rId3"/>
    <p:sldLayoutId id="2147491043" r:id="rId4"/>
    <p:sldLayoutId id="2147491044" r:id="rId5"/>
    <p:sldLayoutId id="2147491045" r:id="rId6"/>
    <p:sldLayoutId id="2147491046" r:id="rId7"/>
    <p:sldLayoutId id="2147491047" r:id="rId8"/>
    <p:sldLayoutId id="2147491048" r:id="rId9"/>
    <p:sldLayoutId id="2147491049" r:id="rId10"/>
    <p:sldLayoutId id="214749105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p>
            <a:r>
              <a:rPr altLang="en-US" dirty="0" lang="zh-CN"/>
              <a:t>2024年社区治理和居民参与方案</a:t>
            </a:r>
            <a:endParaRPr altLang="en-US" dirty="0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序号"/>
          <p:cNvSpPr txBox="1"/>
          <p:nvPr>
            <p:custDataLst>
              <p:tags r:id="rId1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2"/>
            </p:custDataLst>
          </p:nvPr>
        </p:nvSpPr>
        <p:spPr>
          <a:xfrm>
            <a:off x="7138670" y="74104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accent4"/>
                </a:solidFill>
                <a:latin typeface="+mj-ea"/>
                <a:ea typeface="+mj-ea"/>
              </a:rPr>
              <a:t>社区治理的现状和问题</a:t>
            </a:r>
            <a:endParaRPr altLang="en-US" b="1" dirty="0" sz="14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3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4"/>
            </p:custDataLst>
          </p:nvPr>
        </p:nvSpPr>
        <p:spPr>
          <a:xfrm>
            <a:off x="7138670" y="171513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accent4"/>
                </a:solidFill>
                <a:latin typeface="+mj-ea"/>
                <a:ea typeface="+mj-ea"/>
              </a:rPr>
              <a:t>居民参与社区治理的必要性和意义</a:t>
            </a:r>
            <a:endParaRPr altLang="en-US" b="1" dirty="0" sz="14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5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6"/>
            </p:custDataLst>
          </p:nvPr>
        </p:nvSpPr>
        <p:spPr>
          <a:xfrm>
            <a:off x="7138670" y="268922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 fontScale="57143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2024年社区治理和居民参与方案的目标和原则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7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8"/>
            </p:custDataLst>
          </p:nvPr>
        </p:nvSpPr>
        <p:spPr>
          <a:xfrm>
            <a:off x="7138670" y="366331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accent4"/>
                </a:solidFill>
                <a:latin typeface="+mj-ea"/>
                <a:ea typeface="+mj-ea"/>
              </a:rPr>
              <a:t>具体措施和保障机制</a:t>
            </a:r>
            <a:endParaRPr altLang="en-US" b="1" dirty="0" sz="14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1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2"/>
            </p:custDataLst>
          </p:nvPr>
        </p:nvSpPr>
        <p:spPr>
          <a:xfrm>
            <a:off x="7139305" y="463740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accent4"/>
                </a:solidFill>
                <a:latin typeface="+mj-ea"/>
                <a:ea typeface="+mj-ea"/>
              </a:rPr>
              <a:t>预期成果和影响</a:t>
            </a:r>
            <a:endParaRPr altLang="en-US" b="1" dirty="0" sz="14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3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4"/>
            </p:custDataLst>
          </p:nvPr>
        </p:nvSpPr>
        <p:spPr>
          <a:xfrm>
            <a:off x="7138670" y="5610860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accent4"/>
                </a:solidFill>
                <a:latin typeface="+mj-ea"/>
                <a:ea typeface="+mj-ea"/>
              </a:rPr>
              <a:t>结论和建议</a:t>
            </a:r>
            <a:endParaRPr altLang="en-US" b="1" dirty="0" sz="14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社区治理的现状和问题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ONE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社区治理的现状</a:t>
            </a:r>
            <a:endParaRPr altLang="en-US" lang="zh-CN"/>
          </a:p>
        </p:txBody>
      </p:sp>
      <p:sp>
        <p:nvSpPr>
          <p:cNvPr id="10492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社区服务水平不断提升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社区文化活动日益丰富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社区治理体系不断完善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居民参与度逐渐提高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社区治理存在的问题</a:t>
            </a:r>
            <a:endParaRPr altLang="en-US" lang="zh-CN"/>
          </a:p>
        </p:txBody>
      </p:sp>
      <p:sp>
        <p:nvSpPr>
          <p:cNvPr id="10492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社区管理体制不健全，缺乏有效的协调机制。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社区环境问题突出，亟待解决。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社区居民参与度低，缺乏有效的参与渠道。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社区服务水平不高，不能满足居民的需求。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社区治理问题的原因分析</a:t>
            </a:r>
            <a:endParaRPr altLang="en-US" lang="zh-CN"/>
          </a:p>
        </p:txBody>
      </p:sp>
      <p:sp>
        <p:nvSpPr>
          <p:cNvPr id="10493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社区资源分配不均：社区资源分配不公，导致部分居民无法享受到应有的社区服务。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社区管理体制不健全：缺乏有效的管理制度和规范，导致管理混乱和效率低下。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社区居民参与不足：居民对社区事务的参与度不高，缺乏对社区的认同感和归属感。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社区文化差异：不同文化背景的居民在社区中难以形成共同的价值观念和行为规范，导致社区矛盾和冲突。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居民参与社区治理的必要性和意义</a:t>
            </a:r>
            <a:endParaRPr altLang="en-US" dirty="0" lang="zh-CN"/>
          </a:p>
        </p:txBody>
      </p:sp>
      <p:sp>
        <p:nvSpPr>
          <p:cNvPr id="10493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TWO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居民参与社区治理的必要性</a:t>
            </a:r>
            <a:endParaRPr altLang="en-US" lang="zh-CN"/>
          </a:p>
        </p:txBody>
      </p:sp>
      <p:sp>
        <p:nvSpPr>
          <p:cNvPr id="10494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增强社区居民的自我管理和自我约束能力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提高社区居民的归属感和凝聚力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促进社区居民之间的互动和交流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提升社区治理的效率和效果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居民参与社区治理的意义</a:t>
            </a:r>
            <a:endParaRPr altLang="en-US" lang="zh-CN"/>
          </a:p>
        </p:txBody>
      </p:sp>
      <p:sp>
        <p:nvSpPr>
          <p:cNvPr id="10495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优化社区治理结构，提高治理效率和效果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提升居民的自我管理和自我服务能力，降低管理成本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提高居民的归属感和参与度，增强社区凝聚力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促进社区居民之间的交流和互动，增进彼此了解和信任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居民参与社区治理的案例分析</a:t>
            </a:r>
            <a:endParaRPr altLang="en-US" lang="zh-CN"/>
          </a:p>
        </p:txBody>
      </p:sp>
      <p:sp>
        <p:nvSpPr>
          <p:cNvPr id="10496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案例二：居民自发组织安全巡逻，提高社区安全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案例一：居民参与社区绿化，改善居住环境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案例三：居民参与社区文化活动，丰富精神生活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案例四：居民参与社区共建，促进社区发展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2024年社区治理和居民参与方案的目标和原则</a:t>
            </a:r>
            <a:endParaRPr altLang="en-US" dirty="0" lang="zh-CN"/>
          </a:p>
        </p:txBody>
      </p:sp>
      <p:sp>
        <p:nvSpPr>
          <p:cNvPr id="10496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THREE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方案的目标</a:t>
            </a:r>
            <a:endParaRPr altLang="en-US" lang="zh-CN"/>
          </a:p>
        </p:txBody>
      </p:sp>
      <p:sp>
        <p:nvSpPr>
          <p:cNvPr id="10497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提高社区居民的参与度和满意度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加强社区治理体系和治理能力现代化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促进社区经济、社会和环境的可持续发展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建立健全社区治理和居民参与的长效机制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方案的原则</a:t>
            </a:r>
            <a:endParaRPr altLang="en-US" lang="zh-CN"/>
          </a:p>
        </p:txBody>
      </p:sp>
      <p:sp>
        <p:nvSpPr>
          <p:cNvPr id="1049782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居民参与：鼓励居民积极参与社区治理和决策，发挥居民主体作用。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公平公正：保障社区居民平等享有社区资源和发展机会，实现公平公正。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共建共治：倡导社区居民、社会组织、企事业单位等多元主体共同参与社区治理，形成共建共治共享的社区治理格局。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科学合理：遵循科学合理的原则，制定切实可行的治理方案和措施，确保社区治理的有效性和可持续性。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方案的实施步骤和时间安排</a:t>
            </a:r>
            <a:endParaRPr altLang="en-US" lang="zh-CN"/>
          </a:p>
        </p:txBody>
      </p:sp>
      <p:sp>
        <p:nvSpPr>
          <p:cNvPr id="1049832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实施步骤：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36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时间安排：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具体措施和保障机制</a:t>
            </a:r>
            <a:endParaRPr altLang="en-US" dirty="0" lang="zh-CN"/>
          </a:p>
        </p:txBody>
      </p:sp>
      <p:sp>
        <p:nvSpPr>
          <p:cNvPr id="1049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FOUR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加强社区组织建设</a:t>
            </a:r>
            <a:endParaRPr altLang="en-US" lang="zh-CN"/>
          </a:p>
        </p:txBody>
      </p:sp>
      <p:sp>
        <p:nvSpPr>
          <p:cNvPr id="10499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建立社区志愿者服务体系，鼓励居民参与社区服务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建立社区自治组织，提高居民参与度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加强社区工作者队伍建设，提高服务水平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完善社区组织管理制度，规范社区组织管理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完善社区服务体系</a:t>
            </a:r>
            <a:endParaRPr altLang="en-US" lang="zh-CN"/>
          </a:p>
        </p:txBody>
      </p:sp>
      <p:sp>
        <p:nvSpPr>
          <p:cNvPr id="10500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建立社区服务网络，提供便捷高效的服务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推进社区服务信息化，实现线上线下融合发展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建立社区服务评价机制，持续改进服务质量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加强社区服务设施建设，提高服务质量和水平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提升居民参与度</a:t>
            </a:r>
            <a:endParaRPr altLang="en-US" lang="zh-CN"/>
          </a:p>
        </p:txBody>
      </p:sp>
      <p:sp>
        <p:nvSpPr>
          <p:cNvPr id="10500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开展社区活动，增强居民归属感和凝聚力。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建立居民参与平台，鼓励居民提出意见和建议。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建立社区志愿者队伍，鼓励居民积极参与社区服务。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建立居民反馈机制，及时了解居民需求和意见。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建立监督评估机制</a:t>
            </a:r>
            <a:endParaRPr altLang="en-US" lang="zh-CN"/>
          </a:p>
        </p:txBody>
      </p:sp>
      <p:sp>
        <p:nvSpPr>
          <p:cNvPr id="10501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设立专门的监督评估机构，负责监督方案的实施和评估效果。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制定具体的监督评估指标，定期对方案实施情况进行评估。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建立反馈机制，及时收集居民意见和建议，调整和优化方案。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鼓励居民参与监督评估，提高居民的参与度和满意度。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预期成果和影响</a:t>
            </a:r>
            <a:endParaRPr altLang="en-US" dirty="0" lang="zh-CN"/>
          </a:p>
        </p:txBody>
      </p:sp>
      <p:sp>
        <p:nvSpPr>
          <p:cNvPr id="10502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FIVE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预期成果</a:t>
            </a:r>
            <a:endParaRPr altLang="en-US" lang="zh-CN"/>
          </a:p>
        </p:txBody>
      </p:sp>
      <p:sp>
        <p:nvSpPr>
          <p:cNvPr id="10502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提高居民参与率，实现社区自治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提升社区环境质量，营造宜居环境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增强居民归属感，构建和谐社区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促进社区经济发展，增加居民收入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可能的影响和风险</a:t>
            </a:r>
            <a:endParaRPr altLang="en-US" lang="zh-CN"/>
          </a:p>
        </p:txBody>
      </p:sp>
      <p:sp>
        <p:nvSpPr>
          <p:cNvPr id="10503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社区治理和居民参与方案可能对社区环境、公共设施等方面产生积极影响。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实施方案过程中可能面临资金、人力等资源不足的风险。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社区居民对方案的态度和接受程度可能存在差异，需要充分沟通和协调。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方案实施后可能对社区内的商业活动、交通等方面产生一定影响，需要进行评估和调整。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应对策略和措施</a:t>
            </a:r>
            <a:endParaRPr altLang="en-US" lang="zh-CN"/>
          </a:p>
        </p:txBody>
      </p:sp>
      <p:sp>
        <p:nvSpPr>
          <p:cNvPr id="10504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建立社区治理和居民参与的监测评估机制，定期对方案实施效果进行评估和调整。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加强社区居民的宣传教育，提高居民的参与意识和能力，促进居民的自我管理和自我服务。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建立社区资源共享平台，整合社区内外的资源，为居民提供更加便捷、高效的服务和支持。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针对不同社区的特点和需求，制定个性化的治理和参与方案，提高方案的针对性和有效性。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504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SIX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5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社区治理和居民参与方案在2024年取得显著成效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居民参与度提高，社区凝聚力增强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社区环境得到改善，居民生活品质提升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政府支持力度加大，社区治理体系更加完善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对未来工作的建议</a:t>
            </a:r>
            <a:endParaRPr altLang="en-US" lang="zh-CN"/>
          </a:p>
        </p:txBody>
      </p:sp>
      <p:sp>
        <p:nvSpPr>
          <p:cNvPr id="10506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建立有效的社区治理机制，鼓励居民参与决策过程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加强社区基础设施建设，提高居民生活品质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推进社区文化建设，增强居民归属感和凝聚力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完善社区服务体系，满足居民多元化需求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00313"/>
            <a:ext cx="8768398" cy="2255687"/>
          </a:xfrm>
        </p:spPr>
        <p:txBody>
          <a:bodyPr/>
          <a:p>
            <a:r>
              <a:rPr altLang="zh-CN" dirty="0" lang="en-US"/>
              <a:t>THANK</a:t>
            </a:r>
            <a:r>
              <a:rPr altLang="en-US" dirty="0" lang="zh-CN"/>
              <a:t> </a:t>
            </a:r>
            <a:r>
              <a:rPr altLang="zh-CN" dirty="0" lang="en-US"/>
              <a:t>YOU</a:t>
            </a:r>
            <a:endParaRPr altLang="en-US" dirty="0" lang="zh-CN"/>
          </a:p>
        </p:txBody>
      </p:sp>
      <p:sp>
        <p:nvSpPr>
          <p:cNvPr id="105068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86326" y="5123536"/>
            <a:ext cx="5711905" cy="834976"/>
          </a:xfrm>
        </p:spPr>
        <p:txBody>
          <a:bodyPr/>
          <a:p>
            <a:r>
              <a:rPr altLang="zh-CN" dirty="0" lang="en-US"/>
              <a:t>YOUR</a:t>
            </a:r>
            <a:r>
              <a:rPr altLang="en-US" dirty="0" lang="zh-CN"/>
              <a:t> </a:t>
            </a:r>
            <a:r>
              <a:rPr altLang="zh-CN" dirty="0" lang="en-US"/>
              <a:t>LOGO</a:t>
            </a:r>
            <a:endParaRPr altLang="en-US" dirty="0" lang="zh-CN"/>
          </a:p>
        </p:txBody>
      </p:sp>
      <p:sp>
        <p:nvSpPr>
          <p:cNvPr id="105068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718231" y="3919467"/>
            <a:ext cx="2880000" cy="1025602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5068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86326" y="3921543"/>
            <a:ext cx="2743200" cy="1025602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6"/>
  <p:tag name="KSO_WM_UNIT_TYPE" val="f"/>
  <p:tag name="KSO_WM_UNIT_INDEX" val="3"/>
  <p:tag name="KSO_WM_UNIT_SUBTYPE" val="g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81"/>
  <p:tag name="KSO_WM_UNIT_TYPE" val="f"/>
  <p:tag name="KSO_WM_UNIT_INDEX" val="3"/>
  <p:tag name="KSO_WM_UNIT_SUBTYPE" val="g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0979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0979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9"/>
  <p:tag name="KSO_WM_TEMPLATE_THUMBS_INDEX" val="1、9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9_1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单击此处添加文档 标题内容"/>
</p:tagLst>
</file>

<file path=ppt/tags/tag134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79_1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35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9_1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汇报时间：20XX/XX/XX"/>
</p:tagLst>
</file>

<file path=ppt/tags/tag136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79_1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97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9"/>
  <p:tag name="KSO_WM_SLIDE_LAYOUT" val="a_f"/>
  <p:tag name="KSO_WM_SLIDE_LAYOUT_CNT" val="1_3"/>
  <p:tag name="KSO_WM_SLIDE_TYPE" val="title"/>
  <p:tag name="KSO_WM_SLIDE_SUBTYPE" val="pureTxt"/>
  <p:tag name="KSO_WM_TEMPLATE_THUMBS_INDEX" val="1、9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79_6*l_h_i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1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9_6*l_h_a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9_6*l_h_i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2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9_6*l_h_a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79_6*l_h_i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3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9_6*l_h_a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9_6*l_h_i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4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9_6*l_h_a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6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6*b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9_6*l_h_i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5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9_6*l_h_a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79_6*l_h_i*1_6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6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9_6*l_h_a*1_6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SLIDE_ID" val="custom20230979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ONE"/>
</p:tagLst>
</file>

<file path=ppt/tags/tag15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WO"/>
</p:tagLst>
</file>

<file path=ppt/tags/tag206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HREE"/>
</p:tagLst>
</file>

<file path=ppt/tags/tag24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OUR"/>
</p:tagLst>
</file>

<file path=ppt/tags/tag264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IVE"/>
</p:tagLst>
</file>

<file path=ppt/tags/tag323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SIX"/>
</p:tagLst>
</file>

<file path=ppt/tags/tag370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81"/>
  <p:tag name="KSO_WM_UNIT_TYPE" val="f"/>
  <p:tag name="KSO_WM_UNIT_INDEX" val="2"/>
  <p:tag name="KSO_WM_UNIT_SUBTYPE" val="g"/>
  <p:tag name="KSO_WM_UNIT_PRESET_TEXT" val="YOUR LOGO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XX/XX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8"/>
  <p:tag name="KSO_WM_UNIT_TYPE" val="f"/>
  <p:tag name="KSO_WM_UNIT_INDEX" val="3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97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9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3">
      <a:dk1>
        <a:sysClr lastClr="000000" val="windowText"/>
      </a:dk1>
      <a:lt1>
        <a:sysClr lastClr="FFFFFF" val="window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2024-01-05T14:54:45Z</dcterms:created>
  <dcterms:modified xsi:type="dcterms:W3CDTF">2024-01-05T14:54:45Z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904866f2de3342d8967d23ba432cf7f3_21</vt:lpwstr>
  </property>
</Properties>
</file>