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03" r:id="rId1"/>
    <p:sldMasterId id="2147501940" r:id="rId2"/>
  </p:sldMasterIdLst>
  <p:notesMasterIdLst>
    <p:notesMasterId r:id="rId3"/>
  </p:notesMasterIdLst>
  <p:sldIdLst>
    <p:sldId id="8222" r:id="rId4"/>
    <p:sldId id="8227" r:id="rId5"/>
    <p:sldId id="8232" r:id="rId6"/>
    <p:sldId id="8236" r:id="rId7"/>
    <p:sldId id="8239" r:id="rId8"/>
    <p:sldId id="8242" r:id="rId9"/>
    <p:sldId id="8246" r:id="rId10"/>
    <p:sldId id="8250" r:id="rId11"/>
    <p:sldId id="8253" r:id="rId12"/>
    <p:sldId id="8256" r:id="rId13"/>
    <p:sldId id="8260" r:id="rId14"/>
    <p:sldId id="8264" r:id="rId15"/>
    <p:sldId id="8267" r:id="rId16"/>
    <p:sldId id="8270" r:id="rId17"/>
    <p:sldId id="8273" r:id="rId18"/>
    <p:sldId id="8277" r:id="rId19"/>
    <p:sldId id="8281" r:id="rId20"/>
    <p:sldId id="8284" r:id="rId21"/>
    <p:sldId id="8287" r:id="rId22"/>
    <p:sldId id="8290" r:id="rId23"/>
    <p:sldId id="8294" r:id="rId24"/>
    <p:sldId id="8298" r:id="rId25"/>
    <p:sldId id="8301" r:id="rId26"/>
    <p:sldId id="830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04" r:id="rId1"/>
    <p:sldLayoutId id="2147501905" r:id="rId2"/>
    <p:sldLayoutId id="2147501906" r:id="rId3"/>
    <p:sldLayoutId id="2147501907" r:id="rId4"/>
    <p:sldLayoutId id="2147501908" r:id="rId5"/>
    <p:sldLayoutId id="2147501909" r:id="rId6"/>
    <p:sldLayoutId id="2147501910" r:id="rId7"/>
    <p:sldLayoutId id="2147501911" r:id="rId8"/>
    <p:sldLayoutId id="2147501912" r:id="rId9"/>
    <p:sldLayoutId id="2147501913" r:id="rId10"/>
    <p:sldLayoutId id="21475019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41" r:id="rId1"/>
    <p:sldLayoutId id="2147501942" r:id="rId2"/>
    <p:sldLayoutId id="2147501943" r:id="rId3"/>
    <p:sldLayoutId id="2147501944" r:id="rId4"/>
    <p:sldLayoutId id="2147501945" r:id="rId5"/>
    <p:sldLayoutId id="2147501946" r:id="rId6"/>
    <p:sldLayoutId id="2147501947" r:id="rId7"/>
    <p:sldLayoutId id="2147501948" r:id="rId8"/>
    <p:sldLayoutId id="2147501949" r:id="rId9"/>
    <p:sldLayoutId id="2147501950" r:id="rId10"/>
    <p:sldLayoutId id="214750195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学校双减的未来发展方向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双减政策的背景和意义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学校双减政策的实施现状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学校双减政策的未来发展方向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学校双减政策的发展建议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结论与展望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意义：促进学生全面发展、健康成长的必然要求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76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培养创新精神和实践能力，促进学生全面发展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6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规范教育秩序，遏制教育乱象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提高教育质量，推进素质教育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减轻学生课业负担，促进青少年身心健康发展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双减政策的影响和效果</a:t>
            </a:r>
            <a:endParaRPr altLang="en-US" lang="zh-CN"/>
          </a:p>
        </p:txBody>
      </p:sp>
      <p:sp>
        <p:nvSpPr>
          <p:cNvPr id="1049038" name="矩形: 圆角 4"/>
          <p:cNvSpPr/>
          <p:nvPr>
            <p:custDataLst>
              <p:tags r:id="rId1"/>
            </p:custDataLst>
          </p:nvPr>
        </p:nvSpPr>
        <p:spPr>
          <a:xfrm>
            <a:off x="608330" y="3268108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"/>
            </p:custDataLst>
          </p:nvPr>
        </p:nvSpPr>
        <p:spPr>
          <a:xfrm>
            <a:off x="778278" y="3473701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2" name="矩形: 圆角 4"/>
          <p:cNvSpPr/>
          <p:nvPr>
            <p:custDataLst>
              <p:tags r:id="rId3"/>
            </p:custDataLst>
          </p:nvPr>
        </p:nvSpPr>
        <p:spPr>
          <a:xfrm>
            <a:off x="9016001" y="3268744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4"/>
            </p:custDataLst>
          </p:nvPr>
        </p:nvSpPr>
        <p:spPr>
          <a:xfrm>
            <a:off x="9185949" y="3474337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提高学生综合素质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6" name="矩形: 圆角 4"/>
          <p:cNvSpPr/>
          <p:nvPr>
            <p:custDataLst>
              <p:tags r:id="rId5"/>
            </p:custDataLst>
          </p:nvPr>
        </p:nvSpPr>
        <p:spPr>
          <a:xfrm>
            <a:off x="3410887" y="3269381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6"/>
            </p:custDataLst>
          </p:nvPr>
        </p:nvSpPr>
        <p:spPr>
          <a:xfrm>
            <a:off x="3581472" y="3474974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0" name="矩形: 圆角 4"/>
          <p:cNvSpPr/>
          <p:nvPr>
            <p:custDataLst>
              <p:tags r:id="rId7"/>
            </p:custDataLst>
          </p:nvPr>
        </p:nvSpPr>
        <p:spPr>
          <a:xfrm>
            <a:off x="6213444" y="3270017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8"/>
            </p:custDataLst>
          </p:nvPr>
        </p:nvSpPr>
        <p:spPr>
          <a:xfrm>
            <a:off x="6383392" y="3475610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推动学校教育改革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学校双减政策的实施现状</a:t>
            </a:r>
            <a:endParaRPr altLang="en-US" dirty="0" lang="zh-CN"/>
          </a:p>
        </p:txBody>
      </p:sp>
      <p:sp>
        <p:nvSpPr>
          <p:cNvPr id="10490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学校双减政策的实施情况</a:t>
            </a:r>
            <a:endParaRPr altLang="en-US" lang="zh-CN"/>
          </a:p>
        </p:txBody>
      </p:sp>
      <p:sp>
        <p:nvSpPr>
          <p:cNvPr id="10491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实施背景：当前教育环境下，学校双减政策是为了减轻学生和家庭的负担，促进学生全面发展。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实施范围：全国范围内推行学校双减政策，覆盖了义务教育阶段和高中阶段。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实施方式：通过控制作业量、规范校外培训、优化课程设置等方式来落实双减政策。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实施效果：学校双减政策在一定程度上减轻了学生的学业负担，提高了学生的综合素质，但也存在一些需要改进和完善的地方。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学校双减政策存在的问题和困难</a:t>
            </a:r>
            <a:endParaRPr altLang="en-US" lang="zh-CN"/>
          </a:p>
        </p:txBody>
      </p:sp>
      <p:sp>
        <p:nvSpPr>
          <p:cNvPr id="104919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学科类培训隐形变异问题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监管和处罚力度不够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家长和学生的认识不足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学校双减政策实施中的经验和教训</a:t>
            </a:r>
            <a:endParaRPr altLang="en-US" lang="zh-CN"/>
          </a:p>
        </p:txBody>
      </p:sp>
      <p:sp>
        <p:nvSpPr>
          <p:cNvPr id="104925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成功经验：实施个性化教育，关注学生全面发展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未来展望：不断完善双减政策，促进学生健康成长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改进措施：加强家校合作，共同推进减负工作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挑战与困难：如何平衡学业压力与素质教育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学校双减政策的未来发展方向</a:t>
            </a:r>
            <a:endParaRPr altLang="en-US" dirty="0" lang="zh-CN"/>
          </a:p>
        </p:txBody>
      </p:sp>
      <p:sp>
        <p:nvSpPr>
          <p:cNvPr id="10493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完善学校双减政策体系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创新教育模式：探索适应双减政策的教育模式，提高教育质量。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建立科学评价体系：对学校双减政策实施效果进行科学评估，不断完善政策体系。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强化监督机制：加强对学校双减政策执行情况的监督，确保政策落地生根。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加强教师培训：提升教师队伍素质，为双减政策实施提供有力保障。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加强学校双减政策的监管和评估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加强与家长、社会各界的沟通与合作，共同监督双减政策的执行情况。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鼓励学校、教师、家长等各方积极参与双减政策的制定和实施，提高政策的针对性和有效性。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建立完善的监管机制，确保双减政策的有效实施。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定期对学校双减政策进行评估，及时发现问题并改进。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推进学校双减政策的创新和实践</a:t>
            </a:r>
            <a:endParaRPr altLang="en-US" lang="zh-CN"/>
          </a:p>
        </p:txBody>
      </p:sp>
      <p:sp>
        <p:nvSpPr>
          <p:cNvPr id="104950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创新教育模式：探索个性化、多元化的教学方式，以满足不同学生的需求。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提高教学质量：注重课堂教学效果，加强教师培训，提升教学质量。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强化素质教育：注重学生的综合素质培养，加强体育、艺术等方面的教育。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完善评价体系：建立科学、全面的评价体系，鼓励学生自主发展，激发创新精神。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促进学校双减政策的可持续发展</a:t>
            </a:r>
            <a:endParaRPr altLang="en-US" lang="zh-CN"/>
          </a:p>
        </p:txBody>
      </p:sp>
      <p:sp>
        <p:nvSpPr>
          <p:cNvPr id="104956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优化课程设置，减轻学生学业负担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强化家庭教育，形成家校共育的良好局面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加强素质教育，促进学生全面发展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学校双减政策的发展建议</a:t>
            </a:r>
            <a:endParaRPr altLang="en-US" dirty="0" lang="zh-CN"/>
          </a:p>
        </p:txBody>
      </p:sp>
      <p:sp>
        <p:nvSpPr>
          <p:cNvPr id="10496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完善政策体系，加强政策宣传和培训</a:t>
            </a:r>
            <a:endParaRPr altLang="en-US" lang="zh-CN"/>
          </a:p>
        </p:txBody>
      </p:sp>
      <p:sp>
        <p:nvSpPr>
          <p:cNvPr id="1049686" name="矩形 5"/>
          <p:cNvSpPr/>
          <p:nvPr>
            <p:custDataLst>
              <p:tags r:id="rId1"/>
            </p:custDataLst>
          </p:nvPr>
        </p:nvSpPr>
        <p:spPr>
          <a:xfrm>
            <a:off x="608330" y="2081553"/>
            <a:ext cx="3350544" cy="338876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10"/>
          <p:cNvSpPr/>
          <p:nvPr>
            <p:custDataLst>
              <p:tags r:id="rId2"/>
            </p:custDataLst>
          </p:nvPr>
        </p:nvSpPr>
        <p:spPr>
          <a:xfrm>
            <a:off x="1066463" y="2074524"/>
            <a:ext cx="687944" cy="3567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3"/>
            </p:custDataLst>
          </p:nvPr>
        </p:nvSpPr>
        <p:spPr>
          <a:xfrm>
            <a:off x="808324" y="2834884"/>
            <a:ext cx="2949668" cy="2381831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建立完善的政策体系，确保政策的科学性和可行性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2" name="矩形 6"/>
          <p:cNvSpPr/>
          <p:nvPr>
            <p:custDataLst>
              <p:tags r:id="rId4"/>
            </p:custDataLst>
          </p:nvPr>
        </p:nvSpPr>
        <p:spPr>
          <a:xfrm>
            <a:off x="4417158" y="2081553"/>
            <a:ext cx="3350544" cy="338876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11"/>
          <p:cNvSpPr/>
          <p:nvPr>
            <p:custDataLst>
              <p:tags r:id="rId5"/>
            </p:custDataLst>
          </p:nvPr>
        </p:nvSpPr>
        <p:spPr>
          <a:xfrm>
            <a:off x="4901488" y="2074524"/>
            <a:ext cx="687944" cy="3567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6"/>
            </p:custDataLst>
          </p:nvPr>
        </p:nvSpPr>
        <p:spPr>
          <a:xfrm>
            <a:off x="4617791" y="2834884"/>
            <a:ext cx="2949668" cy="2381831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加强政策宣传，提高政策的社会认知度和接受度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8" name="矩形 33"/>
          <p:cNvSpPr/>
          <p:nvPr>
            <p:custDataLst>
              <p:tags r:id="rId7"/>
            </p:custDataLst>
          </p:nvPr>
        </p:nvSpPr>
        <p:spPr>
          <a:xfrm>
            <a:off x="8226625" y="2074524"/>
            <a:ext cx="3350544" cy="338876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37"/>
          <p:cNvSpPr/>
          <p:nvPr>
            <p:custDataLst>
              <p:tags r:id="rId8"/>
            </p:custDataLst>
          </p:nvPr>
        </p:nvSpPr>
        <p:spPr>
          <a:xfrm>
            <a:off x="8684758" y="2068135"/>
            <a:ext cx="687944" cy="3567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9"/>
            </p:custDataLst>
          </p:nvPr>
        </p:nvSpPr>
        <p:spPr>
          <a:xfrm>
            <a:off x="8426619" y="2827856"/>
            <a:ext cx="2949668" cy="2381831"/>
          </a:xfrm>
          <a:prstGeom prst="rect"/>
          <a:noFill/>
        </p:spPr>
        <p:txBody>
          <a:bodyPr rtlCol="0" wrap="square">
            <a:normAutofit fontScale="95833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开展政策培训，提升教育工作者对政策的了解和执行能力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强化监管和评估，提高政策实施效果</a:t>
            </a:r>
            <a:endParaRPr altLang="en-US" lang="zh-CN"/>
          </a:p>
        </p:txBody>
      </p:sp>
      <p:sp>
        <p:nvSpPr>
          <p:cNvPr id="104973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定期开展政策评估，及时调整和完善政策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建立完善的监管机制，确保政策执行到位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加强与家长的沟通与协作，共同推进政策实施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鼓励社会监督，提高政策透明度和公信力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鼓励创新和实践，探索有效的实施模式</a:t>
            </a:r>
            <a:endParaRPr altLang="en-US" lang="zh-CN"/>
          </a:p>
        </p:txBody>
      </p:sp>
      <p:sp>
        <p:nvSpPr>
          <p:cNvPr id="104978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创新教育模式：鼓励学校和教师尝试新的教育方法和手段，以适应不同学生的需求。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实践教学：加强实践教学，提高学生的动手能力和创新思维。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实施模式探索：鼓励学校和教师积极探索有效的实施模式，为双减政策的落实提供有益的参考。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政策支持：政府应加大对学校双减政策实施的支持力度，提供必要的政策和资金支持。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加强国际交流与合作，借鉴国际先进经验</a:t>
            </a:r>
            <a:endParaRPr altLang="en-US" lang="zh-CN"/>
          </a:p>
        </p:txBody>
      </p:sp>
      <p:sp>
        <p:nvSpPr>
          <p:cNvPr id="104984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经验借鉴：学习国外先进的教育理念和做法，结合国情进行本土化创新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合作模式：与国际教育机构建立合作关系，共同开展双减政策研究与实践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资源共享：利用国际优质教育资源，提升学校双减政策实施水平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交流平台：搭建国际教育交流平台，促进各国教育机构之间的合作与互学互鉴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498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学校双减政策的实施需要关注学生的心理健康和全面发展，避免过度减负导致学生缺乏必要的锻炼和课外活动。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学校双减政策需要持续推进，以实现减轻学生负担、提高教育质量的目标。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学校双减政策的实施需要与教育评价改革、家庭教育指导等措施相结合，形成协同育人的良好局面。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学校双减政策的实施需要加强监督和管理，确保政策落地见效，避免出现违规行为和不良后果。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</a:t>
            </a:r>
            <a:endParaRPr altLang="en-US" lang="zh-CN"/>
          </a:p>
        </p:txBody>
      </p:sp>
      <p:sp>
        <p:nvSpPr>
          <p:cNvPr id="105001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学校将更加注重培养学生的综合素质和创新能力，以适应未来社会的发展需求。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学校将加强与家庭、社区的合作，共同推进学校双减工作的发展。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学校双减政策将进一步深化，减轻学生和家庭的负担，提高教育质量。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教育部门将加强对学校双减工作的监督和评估，确保政策的有效实施。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8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2024-01-05T09:01:14Z</dcterms:created>
  <dcterms:modified xsi:type="dcterms:W3CDTF">2024-01-05T09:01:14Z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c94e41b0ceec4a4f87fc550e5e70e16c_21</vt:lpwstr>
  </property>
</Properties>
</file>