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674" r:id="rId1"/>
    <p:sldMasterId id="2147488711" r:id="rId2"/>
  </p:sldMasterIdLst>
  <p:notesMasterIdLst>
    <p:notesMasterId r:id="rId3"/>
  </p:notesMasterIdLst>
  <p:sldIdLst>
    <p:sldId id="2576" r:id="rId4"/>
    <p:sldId id="2581" r:id="rId5"/>
    <p:sldId id="2586" r:id="rId6"/>
    <p:sldId id="2590" r:id="rId7"/>
    <p:sldId id="2593" r:id="rId8"/>
    <p:sldId id="2596" r:id="rId9"/>
    <p:sldId id="2599" r:id="rId10"/>
    <p:sldId id="2603" r:id="rId11"/>
    <p:sldId id="2607" r:id="rId12"/>
    <p:sldId id="2610" r:id="rId13"/>
    <p:sldId id="2613" r:id="rId14"/>
    <p:sldId id="2616" r:id="rId15"/>
    <p:sldId id="2620" r:id="rId16"/>
    <p:sldId id="2624" r:id="rId17"/>
    <p:sldId id="2627" r:id="rId18"/>
    <p:sldId id="2630" r:id="rId19"/>
    <p:sldId id="2633" r:id="rId20"/>
    <p:sldId id="2637" r:id="rId21"/>
    <p:sldId id="2641" r:id="rId22"/>
    <p:sldId id="2644" r:id="rId23"/>
    <p:sldId id="2647" r:id="rId24"/>
    <p:sldId id="2650" r:id="rId25"/>
    <p:sldId id="2654" r:id="rId26"/>
    <p:sldId id="2658" r:id="rId27"/>
    <p:sldId id="2661" r:id="rId28"/>
    <p:sldId id="2664" r:id="rId29"/>
    <p:sldId id="2667" r:id="rId30"/>
    <p:sldId id="2671" r:id="rId31"/>
    <p:sldId id="2675" r:id="rId32"/>
    <p:sldId id="2678" r:id="rId33"/>
    <p:sldId id="2681" r:id="rId34"/>
    <p:sldId id="268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75" r:id="rId1"/>
    <p:sldLayoutId id="2147488676" r:id="rId2"/>
    <p:sldLayoutId id="2147488677" r:id="rId3"/>
    <p:sldLayoutId id="2147488678" r:id="rId4"/>
    <p:sldLayoutId id="2147488679" r:id="rId5"/>
    <p:sldLayoutId id="2147488680" r:id="rId6"/>
    <p:sldLayoutId id="2147488681" r:id="rId7"/>
    <p:sldLayoutId id="2147488682" r:id="rId8"/>
    <p:sldLayoutId id="2147488683" r:id="rId9"/>
    <p:sldLayoutId id="2147488684" r:id="rId10"/>
    <p:sldLayoutId id="214748868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712" r:id="rId1"/>
    <p:sldLayoutId id="2147488713" r:id="rId2"/>
    <p:sldLayoutId id="2147488714" r:id="rId3"/>
    <p:sldLayoutId id="2147488715" r:id="rId4"/>
    <p:sldLayoutId id="2147488716" r:id="rId5"/>
    <p:sldLayoutId id="2147488717" r:id="rId6"/>
    <p:sldLayoutId id="2147488718" r:id="rId7"/>
    <p:sldLayoutId id="2147488719" r:id="rId8"/>
    <p:sldLayoutId id="2147488720" r:id="rId9"/>
    <p:sldLayoutId id="2147488721" r:id="rId10"/>
    <p:sldLayoutId id="21474887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tags" Target="../tags/tag227.xml"/><Relationship Id="rId22" Type="http://schemas.openxmlformats.org/officeDocument/2006/relationships/tags" Target="../tags/tag228.xml"/><Relationship Id="rId23" Type="http://schemas.openxmlformats.org/officeDocument/2006/relationships/tags" Target="../tags/tag229.xml"/><Relationship Id="rId24" Type="http://schemas.openxmlformats.org/officeDocument/2006/relationships/tags" Target="../tags/tag230.xml"/><Relationship Id="rId25" Type="http://schemas.openxmlformats.org/officeDocument/2006/relationships/tags" Target="../tags/tag231.xml"/><Relationship Id="rId26" Type="http://schemas.openxmlformats.org/officeDocument/2006/relationships/tags" Target="../tags/tag232.xml"/><Relationship Id="rId27" Type="http://schemas.openxmlformats.org/officeDocument/2006/relationships/tags" Target="../tags/tag233.xml"/><Relationship Id="rId28" Type="http://schemas.openxmlformats.org/officeDocument/2006/relationships/tags" Target="../tags/tag234.xml"/><Relationship Id="rId29" Type="http://schemas.openxmlformats.org/officeDocument/2006/relationships/tags" Target="../tags/tag23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tags" Target="../tags/tag381.xml"/><Relationship Id="rId28" Type="http://schemas.openxmlformats.org/officeDocument/2006/relationships/tags" Target="../tags/tag382.xml"/><Relationship Id="rId29" Type="http://schemas.openxmlformats.org/officeDocument/2006/relationships/tags" Target="../tags/tag383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2024年房地产行业绿色建筑方案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绿色建筑的发展趋势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2024年房地产行业绿色建筑现状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绿色建筑的方案设计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绿色建筑的实施与监管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绿色建筑的案例分析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绿色建筑的发展趋势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政策推动绿色建筑发展</a:t>
            </a:r>
            <a:endParaRPr altLang="en-US" lang="zh-CN"/>
          </a:p>
        </p:txBody>
      </p:sp>
      <p:sp>
        <p:nvSpPr>
          <p:cNvPr id="104889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政府出台相关政策，鼓励绿色建筑的发展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政策对绿色建筑的标准和要求越来越严格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政府加大对绿色建筑的扶持力度，提供资金支持和技术指导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政策推动绿色建筑与其他行业的融合发展，形成完整的产业链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市场需求驱动绿色建筑普及</a:t>
            </a:r>
            <a:endParaRPr altLang="en-US" lang="zh-CN"/>
          </a:p>
        </p:txBody>
      </p:sp>
      <p:sp>
        <p:nvSpPr>
          <p:cNvPr id="104895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消费者对环保和健康的关注增加，推动绿色建筑的需求增长。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政府对绿色建筑的扶持政策，鼓励企业投资和推广绿色建筑。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绿色建筑能够降低能源消耗和减少环境污染，符合可持续发展趋势。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绿色建筑技术不断创新和完善，降低成本，使得普及成为可能。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绿色建筑技术不断创新</a:t>
            </a:r>
            <a:endParaRPr altLang="en-US" lang="zh-CN"/>
          </a:p>
        </p:txBody>
      </p:sp>
      <p:sp>
        <p:nvSpPr>
          <p:cNvPr id="10489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建筑节能技术：采用高效节能的建筑材料和系统，降低建筑能耗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绿色建材：研发和推广环保、低碳、可再生的建筑材料，降低建筑对环境的影响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智能化技术：运用物联网、大数据等技术，实现建筑能源管理智能化和精细化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可再生能源利用：利用太阳能、风能等可再生能源，减少对传统能源的依赖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绿色建筑的经济效益和社会效益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2643" y="1452226"/>
            <a:ext cx="1281982" cy="1284209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47498" y="3188054"/>
            <a:ext cx="1994014" cy="304127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经济效益：绿色建筑采用节能技术，可降低能源消耗，减少运营成本，提高建筑的经济效益。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3979615" y="2810672"/>
            <a:ext cx="1729601" cy="122482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1084" y="1452226"/>
            <a:ext cx="1281982" cy="1284209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4631" y="3188054"/>
            <a:ext cx="1994014" cy="304127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社会效益：绿色建筑注重环保和可持续发展，可减少对环境的负面影响，提高社会形象和声誉，促进社会可持续发展。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6476748" y="2810672"/>
            <a:ext cx="1729601" cy="122482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2024年房地产行业绿色建筑现状</a:t>
            </a:r>
            <a:endParaRPr altLang="en-US" lang="zh-CN"/>
          </a:p>
        </p:txBody>
      </p:sp>
      <p:sp>
        <p:nvSpPr>
          <p:cNvPr id="10491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绿色建筑在房地产行业的占比</a:t>
            </a:r>
            <a:endParaRPr altLang="en-US" lang="zh-CN"/>
          </a:p>
        </p:txBody>
      </p:sp>
      <p:sp>
        <p:nvSpPr>
          <p:cNvPr id="104915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2024年绿色建筑在房地产行业的占比达到30%以上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政策支持力度加大，推动绿色建筑在房地产行业的应用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市场需求转变，消费者更倾向于购买绿色建筑住宅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绿色建筑技术不断创新，降低成本，加速普及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绿色建筑在房地产行业的实施情况</a:t>
            </a:r>
            <a:endParaRPr altLang="en-US" lang="zh-CN"/>
          </a:p>
        </p:txBody>
      </p:sp>
      <p:sp>
        <p:nvSpPr>
          <p:cNvPr id="1049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政策支持：政府出台了一系列政策，鼓励房地产企业采用绿色建筑技术。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企业响应：越来越多的房地产企业开始重视绿色建筑，并将其作为核心竞争力之一。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技术创新：随着科技的不断进步，绿色建筑技术得到了广泛应用和推广，例如节能设计、可再生能源利用等。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市场需求：随着消费者对环保和健康的关注度提高，市场对绿色建筑的需求也在增加。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绿色建筑在房地产行业的挑战与机遇</a:t>
            </a:r>
            <a:endParaRPr altLang="en-US" lang="zh-CN"/>
          </a:p>
        </p:txBody>
      </p:sp>
      <p:sp>
        <p:nvSpPr>
          <p:cNvPr id="104926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机遇：市场需求、政策支持、品牌形象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挑战：技术、成本、政策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应对策略：技术创新、成本控制、政策研究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未来展望：可持续发展、绿色生态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绿色建筑在房地产行业的未来展望</a:t>
            </a:r>
            <a:endParaRPr altLang="en-US" lang="zh-CN"/>
          </a:p>
        </p:txBody>
      </p:sp>
      <p:sp>
        <p:nvSpPr>
          <p:cNvPr id="10493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政策支持：政府将加大对绿色建筑的扶持力度，推动房地产行业向低碳、环保方向发展。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技术创新：随着科技的不断进步，绿色建筑技术将更加成熟，为房地产行业提供更多可持续发展的解决方案。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市场需求：随着消费者对环保、健康的关注度不断提高，市场需求将进一步向绿色建筑倾斜，促进房地产行业绿色转型。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经济效益：绿色建筑在节能、减排方面具有显著优势，将为房地产企业带来长期的经济效益。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绿色建筑的方案设计</a:t>
            </a:r>
            <a:endParaRPr altLang="en-US" lang="zh-CN"/>
          </a:p>
        </p:txBody>
      </p:sp>
      <p:sp>
        <p:nvSpPr>
          <p:cNvPr id="10493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节能方案设计</a:t>
            </a:r>
            <a:endParaRPr altLang="en-US" lang="zh-CN"/>
          </a:p>
        </p:txBody>
      </p:sp>
      <p:sp>
        <p:nvSpPr>
          <p:cNvPr id="104941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节能建筑设计：采用高效节能材料和设备，优化建筑布局和朝向，减少能源消耗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绿色能源利用：利用太阳能、风能等可再生能源，降低对传统能源的依赖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建筑节能改造：对现有建筑进行节能改造，提高能源利用效率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智能化节能管理：采用智能化管理系统，实时监测和控制建筑能耗，实现节能减排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环保方案设计</a:t>
            </a:r>
            <a:endParaRPr altLang="en-US" lang="zh-CN"/>
          </a:p>
        </p:txBody>
      </p:sp>
      <p:sp>
        <p:nvSpPr>
          <p:cNvPr id="104945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节能设计：采用高效节能系统，如太阳能、地源热泵等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绿色景观：绿化屋顶、雨水花园等设计，提高绿化覆盖率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环保建材：使用可再生、低污染的建筑材料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节水设计：采用雨水收集系统、灰水利用等技术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资源高效利用方案设计</a:t>
            </a:r>
            <a:endParaRPr altLang="en-US" lang="zh-CN"/>
          </a:p>
        </p:txBody>
      </p:sp>
      <p:sp>
        <p:nvSpPr>
          <p:cNvPr id="1049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节能设计：采用高效节能的建筑材料和设备，降低建筑能耗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循环利用：对建筑废弃物进行分类处理和再利用，减少对环境的负担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绿色建材：优先选择环保、可再生、低能耗的建筑材料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节水设计：优化水资源利用，采用节水器具和雨水收集系统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人文关怀方案设计</a:t>
            </a:r>
            <a:endParaRPr altLang="en-US" lang="zh-CN"/>
          </a:p>
        </p:txBody>
      </p:sp>
      <p:sp>
        <p:nvSpPr>
          <p:cNvPr id="104960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关注居住者的健康和舒适：采用无害的建筑材料，保证室内空气质量。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优化建筑布局：合理利用自然光和通风，减少对人工环境的依赖。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提升社区活力：设计多功能公共空间，增强社区凝聚力。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传承地方文化：将当地文化和历史融入建筑设计中，保留地方特色。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绿色建筑的实施与监管</a:t>
            </a:r>
            <a:endParaRPr altLang="en-US" lang="zh-CN"/>
          </a:p>
        </p:txBody>
      </p:sp>
      <p:sp>
        <p:nvSpPr>
          <p:cNvPr id="10496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绿色建筑的实施流程与规范</a:t>
            </a:r>
            <a:endParaRPr altLang="en-US" lang="zh-CN"/>
          </a:p>
        </p:txBody>
      </p:sp>
      <p:sp>
        <p:nvSpPr>
          <p:cNvPr id="104968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绿色建筑的施工阶段：采用环保材料和可再生资源，减少施工过程中的能耗和排放。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绿色建筑的设计阶段：强调节能、环保、可持续性，遵循LEED、BREEAM等绿色建筑评估体系。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绿色建筑的运营阶段：建立能源管理系统，定期进行能耗监测和评估，实现持续的节能和减排。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绿色建筑的监管：政府出台相关法规和标准，加强对绿色建筑的市场监管和认证管理。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绿色建筑的监管措施与政策</a:t>
            </a:r>
            <a:endParaRPr altLang="en-US" lang="zh-CN"/>
          </a:p>
        </p:txBody>
      </p:sp>
      <p:sp>
        <p:nvSpPr>
          <p:cNvPr id="104973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实施绿色建筑认证制度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制定绿色建筑标准与规范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建立绿色建筑评估体系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强化绿色建筑监管力度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绿色建筑的市场监管与推广</a:t>
            </a:r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监管机构：国家及地方各级住建、环保、能源等相关部门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监管内容：绿色建筑的设计、施工、验收等全过程，确保符合相关标准和规定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推广措施：通过政策扶持、财政补贴、税收优惠等方式鼓励绿色建筑的发展和应用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市场前景：随着环保意识的提高和政策的推动，绿色建筑市场将迎来更大的发展空间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绿色建筑的认证与评价标准</a:t>
            </a:r>
            <a:endParaRPr altLang="en-US" lang="zh-CN"/>
          </a:p>
        </p:txBody>
      </p:sp>
      <p:sp>
        <p:nvSpPr>
          <p:cNvPr id="104984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认证机构：需具备权威性和专业性，能够对绿色建筑进行公正、客观的评价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认证流程：包括申请、审核、评估和认证等环节，确保绿色建筑符合相关标准和要求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评价标准：包括节能、环保、资源利用、室内环境质量等方面的指标，以及建筑全生命周期内的可持续性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监管机制：建立完善的监管机制，对绿色建筑进行定期检查和评估，确保其持续符合认证标准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绿色建筑的案例分析</a:t>
            </a:r>
            <a:endParaRPr altLang="en-US" lang="zh-CN"/>
          </a:p>
        </p:txBody>
      </p:sp>
      <p:sp>
        <p:nvSpPr>
          <p:cNvPr id="10498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3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案例名称：万科企业股份有限公司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案例名称：上海绿地集团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案例简介：上海绿地集团在绿色建筑方面取得了显著成果，其绿色建筑项目涵盖了住宅、商业和办公等多个领域。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案例简介：万科企业股份有限公司在绿色建筑方面积极探索和实践，其绿色建筑项目注重节能、环保和可持续发展，为行业树立了良好榜样。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案例的优缺点分析</a:t>
            </a:r>
            <a:endParaRPr altLang="en-US" lang="zh-CN"/>
          </a:p>
        </p:txBody>
      </p:sp>
      <p:sp>
        <p:nvSpPr>
          <p:cNvPr id="1050000" name="圆角矩形 21"/>
          <p:cNvSpPr/>
          <p:nvPr>
            <p:custDataLst>
              <p:tags r:id="rId1"/>
            </p:custDataLst>
          </p:nvPr>
        </p:nvSpPr>
        <p:spPr>
          <a:xfrm rot="16200000">
            <a:off x="5609718" y="-2431590"/>
            <a:ext cx="966378" cy="109673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22"/>
          <p:cNvSpPr/>
          <p:nvPr>
            <p:custDataLst>
              <p:tags r:id="rId2"/>
            </p:custDataLst>
          </p:nvPr>
        </p:nvSpPr>
        <p:spPr>
          <a:xfrm rot="16200000">
            <a:off x="198538" y="2978950"/>
            <a:ext cx="964787" cy="14475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359" y="-853889"/>
            <a:ext cx="966378" cy="109681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6"/>
          <p:cNvSpPr/>
          <p:nvPr>
            <p:custDataLst>
              <p:tags r:id="rId4"/>
            </p:custDataLst>
          </p:nvPr>
        </p:nvSpPr>
        <p:spPr>
          <a:xfrm rot="16200000">
            <a:off x="199178" y="4557932"/>
            <a:ext cx="964787" cy="14475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3"/>
          <p:cNvSpPr txBox="1"/>
          <p:nvPr>
            <p:custDataLst>
              <p:tags r:id="rId5"/>
            </p:custDataLst>
          </p:nvPr>
        </p:nvSpPr>
        <p:spPr>
          <a:xfrm>
            <a:off x="1069346" y="2568518"/>
            <a:ext cx="10506874" cy="966378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优点：节能减排，降低能耗，提高能源利用效率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4"/>
          <p:cNvSpPr txBox="1"/>
          <p:nvPr>
            <p:custDataLst>
              <p:tags r:id="rId6"/>
            </p:custDataLst>
          </p:nvPr>
        </p:nvSpPr>
        <p:spPr>
          <a:xfrm>
            <a:off x="1069346" y="4148139"/>
            <a:ext cx="10506874" cy="965582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缺点：成本较高，技术难度较大，需要专业人员操作和维护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案例的启示与借鉴意义</a:t>
            </a:r>
            <a:endParaRPr altLang="en-US" lang="zh-CN"/>
          </a:p>
        </p:txBody>
      </p:sp>
      <p:sp>
        <p:nvSpPr>
          <p:cNvPr id="105004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案例分析：介绍绿色建筑的成功案例，如节能、环保、可持续等方面的优秀实践。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启示：从案例中提炼出对房地产行业的启示，如如何推广绿色建筑理念、如何实现可持续发展等。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借鉴意义：总结案例的成功经验，为其他房地产企业提供参考和借鉴，推动整个行业的绿色发展。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未来展望：结合案例分析，探讨未来绿色建筑的发展趋势和方向，为房地产企业提供前瞻性的思考。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案例的改进与完善建议</a:t>
            </a:r>
            <a:endParaRPr altLang="en-US" lang="zh-CN"/>
          </a:p>
        </p:txBody>
      </p:sp>
      <p:sp>
        <p:nvSpPr>
          <p:cNvPr id="10501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优化建筑设计，提高建筑能效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推广可再生能源，降低碳排放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加强绿色建材的研发与应用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建立完善的绿色建筑评价体系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1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对当前绿色建筑发展的总结与评价</a:t>
            </a:r>
            <a:endParaRPr altLang="en-US" lang="zh-CN"/>
          </a:p>
        </p:txBody>
      </p:sp>
      <p:sp>
        <p:nvSpPr>
          <p:cNvPr id="105019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绿色建筑在2024年取得了显著的发展，但仍面临诸多挑战。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未来绿色建筑的发展需要进一步加强政策引导和市场推广。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绿色建筑在节能、环保和可持续发展方面具有巨大潜力。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政策支持和技术创新是推动绿色建筑发展的关键因素。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对未来绿色建筑发展的展望与预测</a:t>
            </a:r>
            <a:endParaRPr altLang="en-US" lang="zh-CN"/>
          </a:p>
        </p:txBody>
      </p:sp>
      <p:sp>
        <p:nvSpPr>
          <p:cNvPr id="10502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政策支持：政府将加大对绿色建筑的扶持力度，推动建筑行业向低碳、环保方向发展。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技术创新：随着科技的不断进步，未来绿色建筑将更加注重智能化、可持续性和生态平衡。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市场前景：随着人们对环保意识的提高，绿色建筑市场需求将不断增长，具有广阔的市场前景。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竞争格局：未来绿色建筑市场竞争将更加激烈，企业需要不断提高自身技术水平和创新能力，以应对市场竞争。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对政府、企业和社会各界的建议与呼吁</a:t>
            </a:r>
            <a:endParaRPr altLang="en-US" lang="zh-CN"/>
          </a:p>
        </p:txBody>
      </p:sp>
      <p:sp>
        <p:nvSpPr>
          <p:cNvPr id="10503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政府应加大对绿色建筑的扶持力度，提供政策优惠和资金支持，促进绿色建筑的发展。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企业应积极探索绿色建筑技术，提高建筑能效和资源利用效率，推动建筑行业的可持续发展。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社会各界应加强对绿色建筑的宣传和推广，提高公众对绿色建筑的认识和接受度，形成全社会的绿色建筑意识。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政府、企业和社会各界应加强合作，共同推动绿色建筑的创新和发展，为建设美好的生态环境和可持续发展的社会作出贡献。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9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0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6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0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5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1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2024-01-03T13:52:33Z</dcterms:created>
  <dcterms:modified xsi:type="dcterms:W3CDTF">2024-01-03T13:52:33Z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378e738c55234369b93d2d92d6d00419_21</vt:lpwstr>
  </property>
</Properties>
</file>