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61" r:id="rId1"/>
    <p:sldMasterId id="2147485198" r:id="rId2"/>
  </p:sldMasterIdLst>
  <p:notesMasterIdLst>
    <p:notesMasterId r:id="rId3"/>
  </p:notesMasterIdLst>
  <p:sldIdLst>
    <p:sldId id="966" r:id="rId4"/>
    <p:sldId id="969" r:id="rId5"/>
    <p:sldId id="972" r:id="rId6"/>
    <p:sldId id="975" r:id="rId7"/>
    <p:sldId id="981" r:id="rId9"/>
    <p:sldId id="984" r:id="rId10"/>
    <p:sldId id="987" r:id="rId11"/>
    <p:sldId id="990" r:id="rId12"/>
    <p:sldId id="993" r:id="rId13"/>
    <p:sldId id="999" r:id="rId15"/>
    <p:sldId id="1002" r:id="rId16"/>
    <p:sldId id="1005" r:id="rId17"/>
    <p:sldId id="1008" r:id="rId18"/>
    <p:sldId id="1011" r:id="rId19"/>
    <p:sldId id="1017" r:id="rId21"/>
    <p:sldId id="1020" r:id="rId22"/>
    <p:sldId id="1023" r:id="rId23"/>
    <p:sldId id="1026" r:id="rId24"/>
    <p:sldId id="1029" r:id="rId25"/>
    <p:sldId id="1035" r:id="rId27"/>
    <p:sldId id="1038" r:id="rId28"/>
    <p:sldId id="1041" r:id="rId29"/>
    <p:sldId id="1044" r:id="rId30"/>
    <p:sldId id="1047" r:id="rId31"/>
    <p:sldId id="1053" r:id="rId33"/>
    <p:sldId id="1056" r:id="rId34"/>
    <p:sldId id="1059" r:id="rId35"/>
    <p:sldId id="1062" r:id="rId36"/>
    <p:sldId id="106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62" r:id="rId1"/>
    <p:sldLayoutId id="2147485163" r:id="rId2"/>
    <p:sldLayoutId id="2147485164" r:id="rId3"/>
    <p:sldLayoutId id="2147485165" r:id="rId4"/>
    <p:sldLayoutId id="2147485166" r:id="rId5"/>
    <p:sldLayoutId id="2147485167" r:id="rId6"/>
    <p:sldLayoutId id="2147485168" r:id="rId7"/>
    <p:sldLayoutId id="2147485169" r:id="rId8"/>
    <p:sldLayoutId id="2147485170" r:id="rId9"/>
    <p:sldLayoutId id="2147485171" r:id="rId10"/>
    <p:sldLayoutId id="21474851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99" r:id="rId1"/>
    <p:sldLayoutId id="2147485200" r:id="rId2"/>
    <p:sldLayoutId id="2147485201" r:id="rId3"/>
    <p:sldLayoutId id="2147485202" r:id="rId4"/>
    <p:sldLayoutId id="2147485203" r:id="rId5"/>
    <p:sldLayoutId id="2147485204" r:id="rId6"/>
    <p:sldLayoutId id="2147485205" r:id="rId7"/>
    <p:sldLayoutId id="2147485206" r:id="rId8"/>
    <p:sldLayoutId id="2147485207" r:id="rId9"/>
    <p:sldLayoutId id="2147485208" r:id="rId10"/>
    <p:sldLayoutId id="21474852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tags" Target="../tags/tag342.xml"/><Relationship Id="rId22" Type="http://schemas.openxmlformats.org/officeDocument/2006/relationships/tags" Target="../tags/tag343.xml"/><Relationship Id="rId23" Type="http://schemas.openxmlformats.org/officeDocument/2006/relationships/tags" Target="../tags/tag344.xml"/><Relationship Id="rId24" Type="http://schemas.openxmlformats.org/officeDocument/2006/relationships/tags" Target="../tags/tag345.xml"/><Relationship Id="rId25" Type="http://schemas.openxmlformats.org/officeDocument/2006/relationships/tags" Target="../tags/tag346.xml"/><Relationship Id="rId26" Type="http://schemas.openxmlformats.org/officeDocument/2006/relationships/tags" Target="../tags/tag347.xml"/><Relationship Id="rId27" Type="http://schemas.openxmlformats.org/officeDocument/2006/relationships/tags" Target="../tags/tag348.xml"/><Relationship Id="rId28" Type="http://schemas.openxmlformats.org/officeDocument/2006/relationships/tags" Target="../tags/tag349.xml"/><Relationship Id="rId29" Type="http://schemas.openxmlformats.org/officeDocument/2006/relationships/tags" Target="../tags/tag350.xml"/><Relationship Id="rId30" Type="http://schemas.openxmlformats.org/officeDocument/2006/relationships/tags" Target="../tags/tag351.xml"/><Relationship Id="rId31" Type="http://schemas.openxmlformats.org/officeDocument/2006/relationships/tags" Target="../tags/tag352.xml"/><Relationship Id="rId32" Type="http://schemas.openxmlformats.org/officeDocument/2006/relationships/tags" Target="../tags/tag353.xml"/><Relationship Id="rId33" Type="http://schemas.openxmlformats.org/officeDocument/2006/relationships/tags" Target="../tags/tag354.xml"/><Relationship Id="rId34" Type="http://schemas.openxmlformats.org/officeDocument/2006/relationships/tags" Target="../tags/tag355.xml"/><Relationship Id="rId35" Type="http://schemas.openxmlformats.org/officeDocument/2006/relationships/tags" Target="../tags/tag356.xml"/><Relationship Id="rId3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2024交通运输行业职位工作总结与展望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行业发展展望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个人职业发展展望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团队协作与沟通展望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行业社会责任与可持续发展展望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2024年交通运输行业职位工作回顾</a:t>
            </a:r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行业概述：介绍交通运输行业的基本情况和发展趋势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职位概述：介绍交通运输行业中的职位分类和职责要求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工作成果：总结2024年交通运输行业职位的工作成果和业绩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经验教训：分析在工作中遇到的问题和困难，并提出改进措施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未来展望：展望未来交通运输行业的发展趋势和职位需求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完成项目数量与质量：详细列举所完成的项目，并说明其质量与成果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创新与突破：介绍在工作中所做的创新和突破，以及其对公司或行业的贡献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团队协作与沟通：强调团队成员之间的协作和沟通，以及其对公司文化的贡献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客户满意度：说明客户对工作的满意度，以及其对公司声誉的贡献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交通拥堵问题：通过优化交通路线和加强公共交通系统来解决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环境污染问题：采用清洁能源和减少排放来降低对环境的影响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交通事故问题：加强交通安全教育和提高驾驶员素质来减少事故发生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物流配送问题：通过优化物流系统和提高配送效率来解决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经验教训与反思</a:t>
            </a:r>
            <a:endParaRPr altLang="en-US" lang="zh-CN"/>
          </a:p>
        </p:txBody>
      </p:sp>
      <p:sp>
        <p:nvSpPr>
          <p:cNvPr id="1049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经验教训：总结在工作中遇到的问题和解决方法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未来展望：根据经验教训和反思，提出未来工作的改进计划和目标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总结：对本次工作总结进行总结，强调经验教训和反思的重要性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反思：对工作中出现的问题进行深入思考，找出原因和改进方向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行业发展展望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交通运输行业发展趋势分析</a:t>
            </a:r>
            <a:endParaRPr altLang="en-US" lang="zh-CN"/>
          </a:p>
        </p:txBody>
      </p:sp>
      <p:sp>
        <p:nvSpPr>
          <p:cNvPr id="10492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智能化和自动化：随着科技的发展，交通运输行业将更加智能化和自动化，提高运输效率和安全性。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绿色环保：环保意识的提高将推动交通运输行业向更加绿色、低碳的方向发展，鼓励使用清洁能源和节能技术。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共享经济：共享经济在交通运输行业的应用将进一步扩大，如共享单车、共享汽车等，降低交通拥堵和排放。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多元化和个性化：随着消费者需求的多样化，交通运输服务将更加多元化和个性化，满足不同人群的需求。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未来职位需求预测</a:t>
            </a:r>
            <a:endParaRPr altLang="en-US" lang="zh-CN"/>
          </a:p>
        </p:txBody>
      </p:sp>
      <p:sp>
        <p:nvSpPr>
          <p:cNvPr id="10493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自动驾驶技术将改变交通运输行业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数字化和智能化将成为交通运输行业的趋势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交通运输行业将需要更多高素质和高技能的人才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新能源和清洁能源在交通运输行业的应用将增加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行业技术创新方向探讨</a:t>
            </a:r>
            <a:endParaRPr altLang="en-US" lang="zh-CN"/>
          </a:p>
        </p:txBody>
      </p:sp>
      <p:sp>
        <p:nvSpPr>
          <p:cNvPr id="10493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物联网技术：实现智能交通管理，提高交通效率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数字化技术：推动交通行业数字化转型，提升服务质量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自动驾驶技术：提高交通安全性，减少交通事故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新能源技术：推广电动汽车、混合动力汽车等环保出行方式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4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政策法规对交通运输行业的影响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政策法规对交通运输行业未来发展的影响和展望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政策法规对交通运输行业发展的限制和约束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政策法规对交通运输行业发展的推动作用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个人职业发展展望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个人职业规划回顾</a:t>
            </a:r>
            <a:endParaRPr altLang="en-US" lang="zh-CN"/>
          </a:p>
        </p:txBody>
      </p:sp>
      <p:sp>
        <p:nvSpPr>
          <p:cNvPr id="10495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职业目标：明确个人职业目标和发展方向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职业发展路径：描述个人职业发展路径和晋升机会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职业挑战：分析个人在职业发展中面临的挑战和困难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职业成长：总结个人在职业发展中的成长和收获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技能提升与知识储备需求分析</a:t>
            </a:r>
            <a:endParaRPr altLang="en-US" lang="zh-CN"/>
          </a:p>
        </p:txBody>
      </p:sp>
      <p:sp>
        <p:nvSpPr>
          <p:cNvPr id="104965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自我评估：认识自身不足，制定改进计划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需求分析：了解市场需求，明确职业发展方向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知识储备：掌握行业最新动态，拓宽视野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技能提升：学习新技能，提高工作效率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未来职业发展目标设定</a:t>
            </a:r>
            <a:endParaRPr altLang="en-US" lang="zh-CN"/>
          </a:p>
        </p:txBody>
      </p:sp>
      <p:sp>
        <p:nvSpPr>
          <p:cNvPr id="10497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提升专业技能：通过不断学习和实践，提高自己在交通运输行业的专业技能水平。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拓展业务领域：积极拓展自己的业务领域，了解并掌握行业内的最新动态和趋势。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建立人脉关系：与同行、客户和合作伙伴建立良好的人脉关系，为未来的职业发展打下坚实的基础。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实现自我价值：通过不断努力和追求，实现个人在交通运输行业的自我价值。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实现职业发展目标的策略与行动计划</a:t>
            </a:r>
            <a:endParaRPr altLang="en-US" lang="zh-CN"/>
          </a:p>
        </p:txBody>
      </p:sp>
      <p:sp>
        <p:nvSpPr>
          <p:cNvPr id="10497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建立良好的人际关系网络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积极寻求职业发展机会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提升个人技能和能力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制定明确的职业发展目标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团队协作与沟通展望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团队协作成果回顾</a:t>
            </a:r>
            <a:endParaRPr altLang="en-US" lang="zh-CN"/>
          </a:p>
        </p:txBody>
      </p:sp>
      <p:sp>
        <p:nvSpPr>
          <p:cNvPr id="1049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团队协作项目：介绍过去一年中团队共同完成的项目和任务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团队协作经验：分享团队在协作过程中积累的经验和教训，以及如何改进和提高团队协作效率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团队协作展望：展望未来一年中团队在协作和沟通方面的计划和目标，以及如何实现这些目标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团队协作成果：总结团队在项目中的成果和贡献，包括获得的荣誉和奖励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沟通方式与效率提升探讨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团队协作与沟通展望：未来交通运输行业将更加注重团队协作和沟通，采用更加高效和便捷的沟通方式，提高工作效率和质量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跨部门协作与沟通：加强与其他部门的沟通和协作，建立良好的工作关系，共同推动交通运输行业的发展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团队协作沟通方式：采用线上和线下相结合的方式，利用即时通讯工具和会议平台，保持顺畅的沟通渠道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沟通效率提升：明确沟通目标和内容，采用简洁明了的语言，避免信息传递过程中的误解和歧义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未来团队协作计划与目标设定</a:t>
            </a:r>
            <a:endParaRPr altLang="en-US" lang="zh-CN"/>
          </a:p>
        </p:txBody>
      </p:sp>
      <p:sp>
        <p:nvSpPr>
          <p:cNvPr id="10500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建立高效沟通机制：加强内部沟通，提高团队协作效率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明确目标与任务：制定明确的团队目标，明确每个成员的任务与责任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制定实施计划：根据目标与任务，制定具体的实施计划与时间表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定期评估与调整：定期对团队协作效果进行评估，及时调整计划与目标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团队协作中可能出现的问题及应对策略</a:t>
            </a:r>
            <a:endParaRPr altLang="en-US" lang="zh-CN"/>
          </a:p>
        </p:txBody>
      </p:sp>
      <p:sp>
        <p:nvSpPr>
          <p:cNvPr id="1050086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88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0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2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应对策略：加强沟通技巧培训，明确团队目标，建立信任关系，制定有效的协作方式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6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8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00" name="矩形 39"/>
          <p:cNvSpPr/>
          <p:nvPr>
            <p:custDataLst>
              <p:tags r:id="rId8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2" name="矩形 42"/>
          <p:cNvSpPr/>
          <p:nvPr>
            <p:custDataLst>
              <p:tags r:id="rId9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4" name="矩形 43"/>
          <p:cNvSpPr/>
          <p:nvPr>
            <p:custDataLst>
              <p:tags r:id="rId10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6" name="文本框 13"/>
          <p:cNvSpPr txBox="1"/>
          <p:nvPr>
            <p:custDataLst>
              <p:tags r:id="rId11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缺乏信任：团队成员之间缺乏信任，导致合作不顺畅或产生矛盾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三角形 33"/>
          <p:cNvSpPr/>
          <p:nvPr>
            <p:custDataLst>
              <p:tags r:id="rId12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0" name="三角形 7"/>
          <p:cNvSpPr/>
          <p:nvPr>
            <p:custDataLst>
              <p:tags r:id="rId13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2" name="文本框 61"/>
          <p:cNvSpPr txBox="1"/>
          <p:nvPr>
            <p:custDataLst>
              <p:tags r:id="rId14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14" name="矩形 19"/>
          <p:cNvSpPr/>
          <p:nvPr>
            <p:custDataLst>
              <p:tags r:id="rId15"/>
            </p:custDataLst>
          </p:nvPr>
        </p:nvSpPr>
        <p:spPr>
          <a:xfrm>
            <a:off x="6188691" y="3896621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6" name="矩形 20"/>
          <p:cNvSpPr/>
          <p:nvPr>
            <p:custDataLst>
              <p:tags r:id="rId16"/>
            </p:custDataLst>
          </p:nvPr>
        </p:nvSpPr>
        <p:spPr>
          <a:xfrm>
            <a:off x="6365537" y="4325929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8" name="矩形 21"/>
          <p:cNvSpPr/>
          <p:nvPr>
            <p:custDataLst>
              <p:tags r:id="rId17"/>
            </p:custDataLst>
          </p:nvPr>
        </p:nvSpPr>
        <p:spPr>
          <a:xfrm>
            <a:off x="6310044" y="4284462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0" name="文本框 22"/>
          <p:cNvSpPr txBox="1"/>
          <p:nvPr>
            <p:custDataLst>
              <p:tags r:id="rId18"/>
            </p:custDataLst>
          </p:nvPr>
        </p:nvSpPr>
        <p:spPr>
          <a:xfrm>
            <a:off x="6310654" y="444362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缺乏有效协作：团队成员之间缺乏有效的协作方式，导致工作效率低下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三角形 33"/>
          <p:cNvSpPr/>
          <p:nvPr>
            <p:custDataLst>
              <p:tags r:id="rId19"/>
            </p:custDataLst>
          </p:nvPr>
        </p:nvSpPr>
        <p:spPr>
          <a:xfrm>
            <a:off x="11128779" y="5092463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4" name="三角形 7"/>
          <p:cNvSpPr/>
          <p:nvPr>
            <p:custDataLst>
              <p:tags r:id="rId20"/>
            </p:custDataLst>
          </p:nvPr>
        </p:nvSpPr>
        <p:spPr>
          <a:xfrm>
            <a:off x="11088532" y="5070510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6" name="文本框 25"/>
          <p:cNvSpPr txBox="1"/>
          <p:nvPr>
            <p:custDataLst>
              <p:tags r:id="rId21"/>
            </p:custDataLst>
          </p:nvPr>
        </p:nvSpPr>
        <p:spPr>
          <a:xfrm>
            <a:off x="6207596" y="386308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28" name="矩形 28"/>
          <p:cNvSpPr/>
          <p:nvPr>
            <p:custDataLst>
              <p:tags r:id="rId22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0" name="矩形 29"/>
          <p:cNvSpPr/>
          <p:nvPr>
            <p:custDataLst>
              <p:tags r:id="rId23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2" name="矩形 30"/>
          <p:cNvSpPr/>
          <p:nvPr>
            <p:custDataLst>
              <p:tags r:id="rId24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4" name="文本框 31"/>
          <p:cNvSpPr txBox="1"/>
          <p:nvPr>
            <p:custDataLst>
              <p:tags r:id="rId25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沟通不畅：团队成员之间沟通不顺畅，导致信息传递不及时或不准确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三角形 33"/>
          <p:cNvSpPr/>
          <p:nvPr>
            <p:custDataLst>
              <p:tags r:id="rId26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8" name="三角形 7"/>
          <p:cNvSpPr/>
          <p:nvPr>
            <p:custDataLst>
              <p:tags r:id="rId27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0" name="文本框 38"/>
          <p:cNvSpPr txBox="1"/>
          <p:nvPr>
            <p:custDataLst>
              <p:tags r:id="rId28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42" name="矩形 41"/>
          <p:cNvSpPr/>
          <p:nvPr>
            <p:custDataLst>
              <p:tags r:id="rId29"/>
            </p:custDataLst>
          </p:nvPr>
        </p:nvSpPr>
        <p:spPr>
          <a:xfrm>
            <a:off x="6188691" y="2309280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4" name="矩形 63"/>
          <p:cNvSpPr/>
          <p:nvPr>
            <p:custDataLst>
              <p:tags r:id="rId30"/>
            </p:custDataLst>
          </p:nvPr>
        </p:nvSpPr>
        <p:spPr>
          <a:xfrm>
            <a:off x="6365537" y="2739198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6" name="矩形 64"/>
          <p:cNvSpPr/>
          <p:nvPr>
            <p:custDataLst>
              <p:tags r:id="rId31"/>
            </p:custDataLst>
          </p:nvPr>
        </p:nvSpPr>
        <p:spPr>
          <a:xfrm>
            <a:off x="6310044" y="2697121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8" name="文本框 65"/>
          <p:cNvSpPr txBox="1"/>
          <p:nvPr>
            <p:custDataLst>
              <p:tags r:id="rId32"/>
            </p:custDataLst>
          </p:nvPr>
        </p:nvSpPr>
        <p:spPr>
          <a:xfrm>
            <a:off x="6310654" y="2856892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目标不一致：团队成员对目标的理解和期望不一致，导致行动方向不一致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三角形 33"/>
          <p:cNvSpPr/>
          <p:nvPr>
            <p:custDataLst>
              <p:tags r:id="rId33"/>
            </p:custDataLst>
          </p:nvPr>
        </p:nvSpPr>
        <p:spPr>
          <a:xfrm>
            <a:off x="11128779" y="3505732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2" name="三角形 7"/>
          <p:cNvSpPr/>
          <p:nvPr>
            <p:custDataLst>
              <p:tags r:id="rId34"/>
            </p:custDataLst>
          </p:nvPr>
        </p:nvSpPr>
        <p:spPr>
          <a:xfrm>
            <a:off x="11088532" y="3483778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4" name="文本框 68"/>
          <p:cNvSpPr txBox="1"/>
          <p:nvPr>
            <p:custDataLst>
              <p:tags r:id="rId35"/>
            </p:custDataLst>
          </p:nvPr>
        </p:nvSpPr>
        <p:spPr>
          <a:xfrm>
            <a:off x="6207596" y="2275741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行业社会责任与可持续发展展望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交通运输行业的社会责任分析</a:t>
            </a:r>
            <a:endParaRPr altLang="en-US" lang="zh-CN"/>
          </a:p>
        </p:txBody>
      </p:sp>
      <p:sp>
        <p:nvSpPr>
          <p:cNvPr id="10502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社会责任定义与内涵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交通运输行业的社会责任现状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行业社会责任实践案例分享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行业社会责任的挑战与机遇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行业可持续发展目标设定</a:t>
            </a:r>
            <a:endParaRPr altLang="en-US" lang="zh-CN"/>
          </a:p>
        </p:txBody>
      </p:sp>
      <p:sp>
        <p:nvSpPr>
          <p:cNvPr id="10503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减少碳排放：制定明确的减排目标，推动绿色出行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提高能源利用效率：优化能源结构，提高能源利用效率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推动智能化发展：利用先进技术，提高交通运输效率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促进绿色出行：推广公共交通、共享出行等绿色出行方式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实现可持续发展目标的策略与行动计划</a:t>
            </a:r>
            <a:endParaRPr altLang="en-US" lang="zh-CN"/>
          </a:p>
        </p:txBody>
      </p:sp>
      <p:sp>
        <p:nvSpPr>
          <p:cNvPr id="1050370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制定明确的可持续发展目标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任意多边形 18"/>
          <p:cNvSpPr/>
          <p:nvPr>
            <p:custDataLst>
              <p:tags r:id="rId3"/>
            </p:custDataLst>
          </p:nvPr>
        </p:nvSpPr>
        <p:spPr>
          <a:xfrm flipH="1">
            <a:off x="8379037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采取有效的策略和措施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任意多边形 30"/>
          <p:cNvSpPr/>
          <p:nvPr>
            <p:custDataLst>
              <p:tags r:id="rId6"/>
            </p:custDataLst>
          </p:nvPr>
        </p:nvSpPr>
        <p:spPr>
          <a:xfrm flipH="1">
            <a:off x="8379037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8"/>
          <p:cNvSpPr/>
          <p:nvPr>
            <p:custDataLst>
              <p:tags r:id="rId9"/>
            </p:custDataLst>
          </p:nvPr>
        </p:nvSpPr>
        <p:spPr>
          <a:xfrm flipH="1">
            <a:off x="8379037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推动绿色出行和低碳交通发展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7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提升行业整体形象和影响力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7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对社会及环境的影响评估及改进方向</a:t>
            </a:r>
            <a:endParaRPr altLang="en-US" lang="zh-CN"/>
          </a:p>
        </p:txBody>
      </p:sp>
      <p:sp>
        <p:nvSpPr>
          <p:cNvPr id="10504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交通运输行业对社会及环境的影响评估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行业社会责任与可持续发展的重要性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行业未来改进方向及措施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行业与政府、社会共同推动可持续发展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9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49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49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4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4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4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4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4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4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4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4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4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4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4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4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4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4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4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4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4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4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4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4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4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4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4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4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4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4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4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4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4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4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4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4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4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4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4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2023-12-17T13:54:18Z</dcterms:created>
  <dcterms:modified xsi:type="dcterms:W3CDTF">2023-12-17T13:54:18Z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3ce12771b5404c55b8cc4aa32547f2cb_21</vt:lpwstr>
  </property>
</Properties>
</file>