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490" r:id="rId1"/>
    <p:sldMasterId id="2147489527" r:id="rId2"/>
  </p:sldMasterIdLst>
  <p:notesMasterIdLst>
    <p:notesMasterId r:id="rId3"/>
  </p:notesMasterIdLst>
  <p:sldIdLst>
    <p:sldId id="2963" r:id="rId4"/>
    <p:sldId id="2968" r:id="rId5"/>
    <p:sldId id="2972" r:id="rId6"/>
    <p:sldId id="2975" r:id="rId7"/>
    <p:sldId id="2978" r:id="rId8"/>
    <p:sldId id="2981" r:id="rId9"/>
    <p:sldId id="2984" r:id="rId10"/>
    <p:sldId id="2987" r:id="rId11"/>
    <p:sldId id="2990" r:id="rId12"/>
    <p:sldId id="2993" r:id="rId13"/>
    <p:sldId id="2996" r:id="rId14"/>
    <p:sldId id="2999" r:id="rId15"/>
    <p:sldId id="3002" r:id="rId16"/>
    <p:sldId id="3005" r:id="rId17"/>
    <p:sldId id="3008" r:id="rId18"/>
    <p:sldId id="3011" r:id="rId19"/>
    <p:sldId id="3014" r:id="rId20"/>
    <p:sldId id="3017" r:id="rId21"/>
    <p:sldId id="3020" r:id="rId22"/>
    <p:sldId id="3023" r:id="rId23"/>
    <p:sldId id="3026" r:id="rId24"/>
    <p:sldId id="3029" r:id="rId25"/>
    <p:sldId id="3032" r:id="rId26"/>
    <p:sldId id="3035" r:id="rId27"/>
    <p:sldId id="3038" r:id="rId28"/>
    <p:sldId id="3041" r:id="rId29"/>
    <p:sldId id="3044" r:id="rId30"/>
    <p:sldId id="3047" r:id="rId31"/>
    <p:sldId id="3050" r:id="rId32"/>
    <p:sldId id="3053" r:id="rId33"/>
    <p:sldId id="3056" r:id="rId34"/>
    <p:sldId id="3059" r:id="rId35"/>
    <p:sldId id="3062"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491" r:id="rId1"/>
    <p:sldLayoutId id="2147489492" r:id="rId2"/>
    <p:sldLayoutId id="2147489493" r:id="rId3"/>
    <p:sldLayoutId id="2147489494" r:id="rId4"/>
    <p:sldLayoutId id="2147489495" r:id="rId5"/>
    <p:sldLayoutId id="2147489496" r:id="rId6"/>
    <p:sldLayoutId id="2147489497" r:id="rId7"/>
    <p:sldLayoutId id="2147489498" r:id="rId8"/>
    <p:sldLayoutId id="2147489499" r:id="rId9"/>
    <p:sldLayoutId id="2147489500" r:id="rId10"/>
    <p:sldLayoutId id="214748950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9528" r:id="rId1"/>
    <p:sldLayoutId id="2147489529" r:id="rId2"/>
    <p:sldLayoutId id="2147489530" r:id="rId3"/>
    <p:sldLayoutId id="2147489531" r:id="rId4"/>
    <p:sldLayoutId id="2147489532" r:id="rId5"/>
    <p:sldLayoutId id="2147489533" r:id="rId6"/>
    <p:sldLayoutId id="2147489534" r:id="rId7"/>
    <p:sldLayoutId id="2147489535" r:id="rId8"/>
    <p:sldLayoutId id="2147489536" r:id="rId9"/>
    <p:sldLayoutId id="2147489537" r:id="rId10"/>
    <p:sldLayoutId id="2147489538" r:id="rId11"/>
  </p:sldLayoutIdLs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tags" Target="../tags/tag316.xml"/><Relationship Id="rId14" Type="http://schemas.openxmlformats.org/officeDocument/2006/relationships/tags" Target="../tags/tag317.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tags" Target="../tags/tag334.xml"/><Relationship Id="rId18" Type="http://schemas.openxmlformats.org/officeDocument/2006/relationships/tags" Target="../tags/tag335.xml"/><Relationship Id="rId19" Type="http://schemas.openxmlformats.org/officeDocument/2006/relationships/tags" Target="../tags/tag336.xml"/><Relationship Id="rId20" Type="http://schemas.openxmlformats.org/officeDocument/2006/relationships/tags" Target="../tags/tag337.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tags" Target="../tags/tag357.xml"/><Relationship Id="rId18" Type="http://schemas.openxmlformats.org/officeDocument/2006/relationships/tags" Target="../tags/tag358.xml"/><Relationship Id="rId19" Type="http://schemas.openxmlformats.org/officeDocument/2006/relationships/tags" Target="../tags/tag359.xml"/><Relationship Id="rId20" Type="http://schemas.openxmlformats.org/officeDocument/2006/relationships/tags" Target="../tags/tag360.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tags" Target="../tags/tag389.xml"/><Relationship Id="rId18" Type="http://schemas.openxmlformats.org/officeDocument/2006/relationships/tags" Target="../tags/tag390.xml"/><Relationship Id="rId19" Type="http://schemas.openxmlformats.org/officeDocument/2006/relationships/tags" Target="../tags/tag391.xml"/><Relationship Id="rId20" Type="http://schemas.openxmlformats.org/officeDocument/2006/relationships/tags" Target="../tags/tag392.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tags" Target="../tags/tag408.xml"/><Relationship Id="rId6" Type="http://schemas.openxmlformats.org/officeDocument/2006/relationships/tags" Target="../tags/tag409.xml"/><Relationship Id="rId7" Type="http://schemas.openxmlformats.org/officeDocument/2006/relationships/tags" Target="../tags/tag410.xml"/><Relationship Id="rId8" Type="http://schemas.openxmlformats.org/officeDocument/2006/relationships/tags" Target="../tags/tag411.xml"/><Relationship Id="rId9" Type="http://schemas.openxmlformats.org/officeDocument/2006/relationships/tags" Target="../tags/tag412.xml"/><Relationship Id="rId10" Type="http://schemas.openxmlformats.org/officeDocument/2006/relationships/tags" Target="../tags/tag413.xml"/><Relationship Id="rId11" Type="http://schemas.openxmlformats.org/officeDocument/2006/relationships/tags" Target="../tags/tag414.xml"/><Relationship Id="rId12" Type="http://schemas.openxmlformats.org/officeDocument/2006/relationships/tags" Target="../tags/tag415.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tags" Target="../tags/tag419.xml"/><Relationship Id="rId5" Type="http://schemas.openxmlformats.org/officeDocument/2006/relationships/tags" Target="../tags/tag420.xml"/><Relationship Id="rId6" Type="http://schemas.openxmlformats.org/officeDocument/2006/relationships/tags" Target="../tags/tag421.xml"/><Relationship Id="rId7" Type="http://schemas.openxmlformats.org/officeDocument/2006/relationships/tags" Target="../tags/tag422.xml"/><Relationship Id="rId8" Type="http://schemas.openxmlformats.org/officeDocument/2006/relationships/tags" Target="../tags/tag423.xml"/><Relationship Id="rId9" Type="http://schemas.openxmlformats.org/officeDocument/2006/relationships/tags" Target="../tags/tag424.xml"/><Relationship Id="rId10" Type="http://schemas.openxmlformats.org/officeDocument/2006/relationships/tags" Target="../tags/tag425.xml"/><Relationship Id="rId11" Type="http://schemas.openxmlformats.org/officeDocument/2006/relationships/tags" Target="../tags/tag426.xml"/><Relationship Id="rId12" Type="http://schemas.openxmlformats.org/officeDocument/2006/relationships/tags" Target="../tags/tag427.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8.xml"/><Relationship Id="rId2" Type="http://schemas.openxmlformats.org/officeDocument/2006/relationships/tags" Target="../tags/tag429.xml"/><Relationship Id="rId3" Type="http://schemas.openxmlformats.org/officeDocument/2006/relationships/tags" Target="../tags/tag430.xml"/><Relationship Id="rId4" Type="http://schemas.openxmlformats.org/officeDocument/2006/relationships/tags" Target="../tags/tag431.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32.xml"/><Relationship Id="rId2" Type="http://schemas.openxmlformats.org/officeDocument/2006/relationships/tags" Target="../tags/tag433.xml"/><Relationship Id="rId3" Type="http://schemas.openxmlformats.org/officeDocument/2006/relationships/tags" Target="../tags/tag434.xml"/><Relationship Id="rId4" Type="http://schemas.openxmlformats.org/officeDocument/2006/relationships/tags" Target="../tags/tag435.xml"/><Relationship Id="rId5" Type="http://schemas.openxmlformats.org/officeDocument/2006/relationships/tags" Target="../tags/tag436.xml"/><Relationship Id="rId6" Type="http://schemas.openxmlformats.org/officeDocument/2006/relationships/tags" Target="../tags/tag437.xml"/><Relationship Id="rId7" Type="http://schemas.openxmlformats.org/officeDocument/2006/relationships/tags" Target="../tags/tag438.xml"/><Relationship Id="rId8" Type="http://schemas.openxmlformats.org/officeDocument/2006/relationships/tags" Target="../tags/tag439.xml"/><Relationship Id="rId9" Type="http://schemas.openxmlformats.org/officeDocument/2006/relationships/tags" Target="../tags/tag440.xml"/><Relationship Id="rId10" Type="http://schemas.openxmlformats.org/officeDocument/2006/relationships/tags" Target="../tags/tag441.xml"/><Relationship Id="rId11" Type="http://schemas.openxmlformats.org/officeDocument/2006/relationships/tags" Target="../tags/tag442.xml"/><Relationship Id="rId12" Type="http://schemas.openxmlformats.org/officeDocument/2006/relationships/tags" Target="../tags/tag443.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44.xml"/><Relationship Id="rId2" Type="http://schemas.openxmlformats.org/officeDocument/2006/relationships/tags" Target="../tags/tag445.xml"/><Relationship Id="rId3" Type="http://schemas.openxmlformats.org/officeDocument/2006/relationships/tags" Target="../tags/tag44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13"/>
            <p:custDataLst>
              <p:tags r:id="rId2"/>
            </p:custDataLst>
          </p:nvPr>
        </p:nvSpPr>
        <p:spPr/>
        <p:txBody>
          <a:bodyPr/>
          <a:p>
            <a:r>
              <a:rPr altLang="en-US" lang="zh-CN"/>
              <a:t>XX,a click to unlimited possibilities</a:t>
            </a:r>
            <a:endParaRPr altLang="en-US" lang="zh-CN"/>
          </a:p>
        </p:txBody>
      </p:sp>
      <p:sp>
        <p:nvSpPr>
          <p:cNvPr id="1048652" name="标题 7"/>
          <p:cNvSpPr>
            <a:spLocks noGrp="1"/>
          </p:cNvSpPr>
          <p:nvPr>
            <p:ph type="title" idx="9"/>
            <p:custDataLst>
              <p:tags r:id="rId3"/>
            </p:custDataLst>
          </p:nvPr>
        </p:nvSpPr>
        <p:spPr/>
        <p:txBody>
          <a:bodyPr>
            <a:normAutofit fontScale="90000"/>
          </a:bodyPr>
          <a:p>
            <a:r>
              <a:rPr altLang="en-US" lang="zh-CN"/>
              <a:t>2024年航天科技行业市场分析与投资前景预测</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2024年航天科技行业市场分析</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航天科技行业概述</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航天科技行业投资前景预测</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航天科技行业技术发展分析</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航天科技行业政策环境分析</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航天科技行业人才培养与引进</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航天科技行业概述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标题 2"/>
          <p:cNvSpPr>
            <a:spLocks noGrp="1"/>
          </p:cNvSpPr>
          <p:nvPr>
            <p:ph type="title" idx="2"/>
          </p:nvPr>
        </p:nvSpPr>
        <p:spPr/>
        <p:txBody>
          <a:bodyPr/>
          <a:p>
            <a:r>
              <a:rPr altLang="en-US" lang="zh-CN"/>
              <a:t>航天科技行业定义</a:t>
            </a:r>
            <a:endParaRPr altLang="en-US" lang="zh-CN"/>
          </a:p>
        </p:txBody>
      </p:sp>
      <p:sp>
        <p:nvSpPr>
          <p:cNvPr id="10489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航天科技行业涉及众多领域，如航空航天材料、航空电子、航空发动机、航天电子等，是一个高度复杂和综合性的行业。</a:t>
            </a:r>
            <a:endParaRPr altLang="en-US" dirty="0" sz="2400" lang="zh-CN">
              <a:latin typeface="+mn-ea"/>
              <a:ea typeface="+mn-ea"/>
            </a:endParaRPr>
          </a:p>
        </p:txBody>
      </p:sp>
      <p:sp>
        <p:nvSpPr>
          <p:cNvPr id="10489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航天科技行业的发展水平是一个国家科技实力和综合国力的重要标志之一，对提升国家国际地位和竞争力具有重要作用。</a:t>
            </a:r>
            <a:endParaRPr altLang="en-US" dirty="0" sz="2400" lang="zh-CN">
              <a:latin typeface="+mn-ea"/>
              <a:ea typeface="+mn-ea"/>
            </a:endParaRPr>
          </a:p>
        </p:txBody>
      </p:sp>
      <p:sp>
        <p:nvSpPr>
          <p:cNvPr id="10489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航天科技行业是指从事航天器、航天发动机及其配套产品的研发、制造、试验、应用和服务的行业。</a:t>
            </a:r>
            <a:endParaRPr altLang="en-US" dirty="0" sz="2400" lang="zh-CN">
              <a:latin typeface="+mn-ea"/>
              <a:ea typeface="+mn-ea"/>
            </a:endParaRPr>
          </a:p>
        </p:txBody>
      </p:sp>
      <p:sp>
        <p:nvSpPr>
          <p:cNvPr id="10489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航天科技行业是国家战略性新兴产业的重要组成部分，对国家安全、经济发展和科技进步具有重要意义。</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2" name="标题 2"/>
          <p:cNvSpPr>
            <a:spLocks noGrp="1"/>
          </p:cNvSpPr>
          <p:nvPr>
            <p:ph type="title" idx="2"/>
          </p:nvPr>
        </p:nvSpPr>
        <p:spPr/>
        <p:txBody>
          <a:bodyPr/>
          <a:p>
            <a:r>
              <a:rPr altLang="en-US" lang="zh-CN"/>
              <a:t>航天科技行业发展历程</a:t>
            </a:r>
            <a:endParaRPr altLang="en-US" lang="zh-CN"/>
          </a:p>
        </p:txBody>
      </p:sp>
      <p:sp>
        <p:nvSpPr>
          <p:cNvPr id="104901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起步阶段：20世纪50年代，航天科技行业开始起步，主要集中在军事应用方面。</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2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2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探索阶段：20世纪60年代，随着阿波罗登月计划等项目的实施，航天科技行业进入探索阶段，开始涉及民用领域。</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2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2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发展阶段：20世纪70年代至今，航天科技行业不断发展壮大，商业航天公司逐渐崭露头角，各国纷纷推出自己的太空计划。</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3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未来展望：随着技术的不断进步和应用领域的拓展，航天科技行业将继续保持快速发展态势，为人类探索太空和解决地球上的问题发挥重要作用。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6" name="标题 2"/>
          <p:cNvSpPr>
            <a:spLocks noGrp="1"/>
          </p:cNvSpPr>
          <p:nvPr>
            <p:ph type="title" idx="2"/>
          </p:nvPr>
        </p:nvSpPr>
        <p:spPr/>
        <p:txBody>
          <a:bodyPr/>
          <a:p>
            <a:r>
              <a:rPr altLang="en-US" lang="zh-CN"/>
              <a:t>航天科技行业市场规模</a:t>
            </a:r>
            <a:endParaRPr altLang="en-US" lang="zh-CN"/>
          </a:p>
        </p:txBody>
      </p:sp>
      <p:sp>
        <p:nvSpPr>
          <p:cNvPr id="104907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中国航天科技市场规模持续增长，2024年预计达到XXXX亿元人民币。</a:t>
            </a:r>
            <a:endParaRPr altLang="en-US" sz="1400" lang="zh-CN" spc="150">
              <a:solidFill>
                <a:schemeClr val="tx1"/>
              </a:solidFill>
              <a:effectLst/>
              <a:latin typeface="+mn-ea"/>
              <a:sym typeface="+mn-ea"/>
            </a:endParaRPr>
          </a:p>
        </p:txBody>
      </p:sp>
      <p:sp>
        <p:nvSpPr>
          <p:cNvPr id="104908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2024年全球航天科技市场规模约为XXXX亿美元，同比增长XX%。</a:t>
            </a:r>
            <a:endParaRPr altLang="en-US" dirty="0" sz="1400" lang="zh-CN" spc="150">
              <a:solidFill>
                <a:schemeClr val="tx1"/>
              </a:solidFill>
              <a:effectLst/>
              <a:latin typeface="+mn-ea"/>
              <a:sym typeface="+mn-ea"/>
            </a:endParaRPr>
          </a:p>
        </p:txBody>
      </p:sp>
      <p:sp>
        <p:nvSpPr>
          <p:cNvPr id="104909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商业航天市场成为行业增长的重要推动力，未来几年将保持高速增长。</a:t>
            </a:r>
            <a:endParaRPr altLang="en-US" sz="1400" lang="zh-CN" spc="150">
              <a:solidFill>
                <a:schemeClr val="tx1"/>
              </a:solidFill>
              <a:effectLst/>
              <a:latin typeface="+mn-ea"/>
              <a:sym typeface="+mn-ea"/>
            </a:endParaRPr>
          </a:p>
        </p:txBody>
      </p:sp>
      <p:sp>
        <p:nvSpPr>
          <p:cNvPr id="104909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卫星互联网、太空旅游等领域的发展也将为航天科技市场规模的扩大做出贡献。</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2" name="标题 2"/>
          <p:cNvSpPr>
            <a:spLocks noGrp="1"/>
          </p:cNvSpPr>
          <p:nvPr>
            <p:ph type="title" idx="2"/>
          </p:nvPr>
        </p:nvSpPr>
        <p:spPr/>
        <p:txBody>
          <a:bodyPr/>
          <a:p>
            <a:r>
              <a:rPr altLang="en-US" lang="zh-CN"/>
              <a:t>航天科技行业市场结构</a:t>
            </a:r>
            <a:endParaRPr altLang="en-US" lang="zh-CN"/>
          </a:p>
        </p:txBody>
      </p:sp>
      <p:sp>
        <p:nvSpPr>
          <p:cNvPr id="104913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产业链结构：包括火箭制造、卫星发射、卫星应用等环节</a:t>
            </a:r>
            <a:endParaRPr altLang="en-US" dirty="0" sz="2000" lang="zh-CN" spc="150">
              <a:solidFill>
                <a:schemeClr val="tx1">
                  <a:lumMod val="75000"/>
                  <a:lumOff val="25000"/>
                </a:schemeClr>
              </a:solidFill>
              <a:latin typeface="+mn-ea"/>
              <a:sym typeface="+mn-ea"/>
            </a:endParaRPr>
          </a:p>
        </p:txBody>
      </p:sp>
      <p:sp>
        <p:nvSpPr>
          <p:cNvPr id="104913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竞争格局：国内外的航天科技企业竞争情况</a:t>
            </a:r>
            <a:endParaRPr altLang="en-US" dirty="0" sz="2000" lang="zh-CN" spc="150">
              <a:solidFill>
                <a:schemeClr val="tx1">
                  <a:lumMod val="75000"/>
                  <a:lumOff val="25000"/>
                </a:schemeClr>
              </a:solidFill>
              <a:latin typeface="+mn-ea"/>
              <a:sym typeface="+mn-ea"/>
            </a:endParaRPr>
          </a:p>
        </p:txBody>
      </p:sp>
      <p:sp>
        <p:nvSpPr>
          <p:cNvPr id="104914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市场集中度：主要企业的市场份额占比情况</a:t>
            </a:r>
            <a:endParaRPr altLang="en-US" dirty="0" sz="2000" lang="zh-CN" spc="150">
              <a:solidFill>
                <a:schemeClr val="tx1">
                  <a:lumMod val="75000"/>
                  <a:lumOff val="25000"/>
                </a:schemeClr>
              </a:solidFill>
              <a:latin typeface="+mn-ea"/>
              <a:sym typeface="+mn-ea"/>
            </a:endParaRPr>
          </a:p>
        </p:txBody>
      </p:sp>
      <p:sp>
        <p:nvSpPr>
          <p:cNvPr id="104915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进入壁垒：新企业进入市场的难度和挑战</a:t>
            </a:r>
            <a:endParaRPr altLang="en-US" dirty="0" sz="2000" lang="zh-CN" spc="150">
              <a:solidFill>
                <a:schemeClr val="tx1">
                  <a:lumMod val="75000"/>
                  <a:lumOff val="25000"/>
                </a:schemeClr>
              </a:solidFill>
              <a:latin typeface="+mn-ea"/>
              <a:sym typeface="+mn-ea"/>
            </a:endParaRPr>
          </a:p>
        </p:txBody>
      </p:sp>
      <p:sp>
        <p:nvSpPr>
          <p:cNvPr id="104915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6"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9198" name="标题 4"/>
          <p:cNvSpPr>
            <a:spLocks noGrp="1"/>
          </p:cNvSpPr>
          <p:nvPr>
            <p:ph type="title" idx="1"/>
            <p:custDataLst>
              <p:tags r:id="rId2"/>
            </p:custDataLst>
          </p:nvPr>
        </p:nvSpPr>
        <p:spPr/>
        <p:txBody>
          <a:bodyPr/>
          <a:p>
            <a:r>
              <a:rPr altLang="en-US" dirty="0" lang="zh-CN"/>
              <a:t>2024年航天科技行业市场分析</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4" name="标题 2"/>
          <p:cNvSpPr>
            <a:spLocks noGrp="1"/>
          </p:cNvSpPr>
          <p:nvPr>
            <p:ph type="title" idx="2"/>
          </p:nvPr>
        </p:nvSpPr>
        <p:spPr/>
        <p:txBody>
          <a:bodyPr/>
          <a:p>
            <a:r>
              <a:rPr altLang="en-US" lang="zh-CN"/>
              <a:t>市场需求分析</a:t>
            </a:r>
            <a:endParaRPr altLang="en-US" lang="zh-CN"/>
          </a:p>
        </p:txBody>
      </p:sp>
      <p:sp>
        <p:nvSpPr>
          <p:cNvPr id="104923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商业航天发射需求增长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4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卫星通信市场需求持续扩大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4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5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太空旅游和太空探索市场潜力巨大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5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政府和商业机构对航天科技的投资增加</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8" name="标题 2"/>
          <p:cNvSpPr>
            <a:spLocks noGrp="1"/>
          </p:cNvSpPr>
          <p:nvPr>
            <p:ph type="title" idx="2"/>
          </p:nvPr>
        </p:nvSpPr>
        <p:spPr/>
        <p:txBody>
          <a:bodyPr/>
          <a:p>
            <a:r>
              <a:rPr altLang="en-US" lang="zh-CN"/>
              <a:t>市场竞争格局</a:t>
            </a:r>
            <a:endParaRPr altLang="en-US" lang="zh-CN"/>
          </a:p>
        </p:txBody>
      </p:sp>
      <p:sp>
        <p:nvSpPr>
          <p:cNvPr id="104930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现有企业竞争情况：分析主要竞争对手的市场份额、产品特点、竞争优势等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替代品威胁：分析可替代航天科技产品的其他技术或解决方案</a:t>
            </a:r>
            <a:endParaRPr dirty="0" sz="2000" err="1">
              <a:solidFill>
                <a:schemeClr val="tx1">
                  <a:lumMod val="75000"/>
                  <a:lumOff val="25000"/>
                </a:schemeClr>
              </a:solidFill>
              <a:latin typeface="+mn-ea"/>
              <a:ea typeface="+mn-ea"/>
              <a:cs typeface="+mn-ea"/>
              <a:sym typeface="+mn-lt"/>
            </a:endParaRPr>
          </a:p>
        </p:txBody>
      </p:sp>
      <p:sp>
        <p:nvSpPr>
          <p:cNvPr id="104932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2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供应商议价能力：分析原材料、零部件等供应商的市场地位和定价能力</a:t>
            </a:r>
            <a:endParaRPr dirty="0" sz="2000" err="1">
              <a:solidFill>
                <a:schemeClr val="tx1">
                  <a:lumMod val="75000"/>
                  <a:lumOff val="25000"/>
                </a:schemeClr>
              </a:solidFill>
              <a:latin typeface="+mn-ea"/>
              <a:ea typeface="+mn-ea"/>
              <a:cs typeface="+mn-ea"/>
              <a:sym typeface="+mn-lt"/>
            </a:endParaRPr>
          </a:p>
        </p:txBody>
      </p:sp>
      <p:sp>
        <p:nvSpPr>
          <p:cNvPr id="10493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新进入者威胁：评估潜在竞争对手的进入壁垒、市场接受度等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8" name="标题 2"/>
          <p:cNvSpPr>
            <a:spLocks noGrp="1"/>
          </p:cNvSpPr>
          <p:nvPr>
            <p:ph type="title" idx="2"/>
          </p:nvPr>
        </p:nvSpPr>
        <p:spPr/>
        <p:txBody>
          <a:bodyPr/>
          <a:p>
            <a:r>
              <a:rPr altLang="en-US" lang="zh-CN"/>
              <a:t>行业发展趋势</a:t>
            </a:r>
            <a:endParaRPr altLang="en-US" lang="zh-CN"/>
          </a:p>
        </p:txBody>
      </p:sp>
      <p:sp>
        <p:nvSpPr>
          <p:cNvPr id="104938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商业航天持续发展，推动航天科技行业市场不断扩大</a:t>
            </a:r>
            <a:endParaRPr altLang="en-US" dirty="0" sz="2000" lang="zh-CN" spc="150">
              <a:solidFill>
                <a:schemeClr val="tx1">
                  <a:lumMod val="75000"/>
                  <a:lumOff val="25000"/>
                </a:schemeClr>
              </a:solidFill>
              <a:latin typeface="+mn-ea"/>
              <a:sym typeface="+mn-ea"/>
            </a:endParaRPr>
          </a:p>
        </p:txBody>
      </p:sp>
      <p:sp>
        <p:nvSpPr>
          <p:cNvPr id="104938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太空旅游和太空探索成为新的增长点，吸引更多投资和关注</a:t>
            </a:r>
            <a:endParaRPr altLang="en-US" dirty="0" sz="2000" lang="zh-CN" spc="150">
              <a:solidFill>
                <a:schemeClr val="tx1">
                  <a:lumMod val="75000"/>
                  <a:lumOff val="25000"/>
                </a:schemeClr>
              </a:solidFill>
              <a:latin typeface="+mn-ea"/>
              <a:sym typeface="+mn-ea"/>
            </a:endParaRPr>
          </a:p>
        </p:txBody>
      </p:sp>
      <p:sp>
        <p:nvSpPr>
          <p:cNvPr id="104939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人工智能和大数据技术应用于航天科技领域，提升航天器的智能化和自主性</a:t>
            </a:r>
            <a:endParaRPr altLang="en-US" dirty="0" sz="2000" lang="zh-CN" spc="150">
              <a:solidFill>
                <a:schemeClr val="tx1">
                  <a:lumMod val="75000"/>
                  <a:lumOff val="25000"/>
                </a:schemeClr>
              </a:solidFill>
              <a:latin typeface="+mn-ea"/>
              <a:sym typeface="+mn-ea"/>
            </a:endParaRPr>
          </a:p>
        </p:txBody>
      </p:sp>
      <p:sp>
        <p:nvSpPr>
          <p:cNvPr id="104939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卫星互联网和物联网技术不断发展，推动航天科技行业在智慧城市、智慧农业等领域的应用</a:t>
            </a:r>
            <a:endParaRPr altLang="en-US" dirty="0" sz="2000" lang="zh-CN" spc="150">
              <a:solidFill>
                <a:schemeClr val="tx1">
                  <a:lumMod val="75000"/>
                  <a:lumOff val="25000"/>
                </a:schemeClr>
              </a:solidFill>
              <a:latin typeface="+mn-ea"/>
              <a:sym typeface="+mn-ea"/>
            </a:endParaRPr>
          </a:p>
        </p:txBody>
      </p:sp>
      <p:sp>
        <p:nvSpPr>
          <p:cNvPr id="104940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2" name="标题 2"/>
          <p:cNvSpPr>
            <a:spLocks noGrp="1"/>
          </p:cNvSpPr>
          <p:nvPr>
            <p:ph type="title" idx="2"/>
          </p:nvPr>
        </p:nvSpPr>
        <p:spPr/>
        <p:txBody>
          <a:bodyPr/>
          <a:p>
            <a:r>
              <a:rPr altLang="en-US" lang="zh-CN"/>
              <a:t>未来市场预测</a:t>
            </a:r>
            <a:endParaRPr altLang="en-US" lang="zh-CN"/>
          </a:p>
        </p:txBody>
      </p:sp>
      <p:sp>
        <p:nvSpPr>
          <p:cNvPr id="10494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市场规模：随着航天技术的不断发展，预计2024年航天科技行业市场规模将达到XX元人民币。</a:t>
            </a:r>
            <a:endParaRPr altLang="en-US" dirty="0" sz="1200" lang="zh-CN" spc="150">
              <a:solidFill>
                <a:schemeClr val="tx1">
                  <a:lumMod val="85000"/>
                  <a:lumOff val="15000"/>
                </a:schemeClr>
              </a:solidFill>
              <a:latin typeface="+mn-ea"/>
              <a:sym typeface="+mn-ea"/>
            </a:endParaRPr>
          </a:p>
        </p:txBody>
      </p:sp>
      <p:sp>
        <p:nvSpPr>
          <p:cNvPr id="10494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竞争格局：目前，航天科技行业市场主要由XX家企业主导，但随着技术的不断进步和市场的不断扩大，预计将有更多的企业进入该领域。</a:t>
            </a:r>
            <a:endParaRPr altLang="en-US" dirty="0" sz="1200" lang="zh-CN" spc="150">
              <a:solidFill>
                <a:schemeClr val="tx1">
                  <a:lumMod val="85000"/>
                  <a:lumOff val="15000"/>
                </a:schemeClr>
              </a:solidFill>
              <a:latin typeface="+mn-ea"/>
              <a:sym typeface="+mn-ea"/>
            </a:endParaRPr>
          </a:p>
        </p:txBody>
      </p:sp>
      <p:sp>
        <p:nvSpPr>
          <p:cNvPr id="10494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发展趋势：未来，航天科技行业将更加注重技术创新和商业应用，如XX、XX等新兴领域将得到快速发展。</a:t>
            </a:r>
            <a:endParaRPr altLang="en-US" dirty="0" sz="1200" lang="zh-CN" spc="150">
              <a:solidFill>
                <a:schemeClr val="tx1">
                  <a:lumMod val="85000"/>
                  <a:lumOff val="15000"/>
                </a:schemeClr>
              </a:solidFill>
              <a:latin typeface="+mn-ea"/>
              <a:sym typeface="+mn-ea"/>
            </a:endParaRPr>
          </a:p>
        </p:txBody>
      </p:sp>
      <p:sp>
        <p:nvSpPr>
          <p:cNvPr id="10494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投资前景：鉴于航天科技行业的快速发展和巨大的市场潜力，投资者可以重点关注该领域的优秀企业，并把握投资机会。</a:t>
            </a:r>
            <a:endParaRPr altLang="en-US" dirty="0" sz="1200" lang="zh-CN" spc="150">
              <a:solidFill>
                <a:schemeClr val="tx1">
                  <a:lumMod val="85000"/>
                  <a:lumOff val="15000"/>
                </a:schemeClr>
              </a:solidFill>
              <a:latin typeface="+mn-ea"/>
              <a:sym typeface="+mn-ea"/>
            </a:endParaRPr>
          </a:p>
        </p:txBody>
      </p:sp>
      <p:sp>
        <p:nvSpPr>
          <p:cNvPr id="10494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6"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508" name="标题 4"/>
          <p:cNvSpPr>
            <a:spLocks noGrp="1"/>
          </p:cNvSpPr>
          <p:nvPr>
            <p:ph type="title" idx="1"/>
            <p:custDataLst>
              <p:tags r:id="rId2"/>
            </p:custDataLst>
          </p:nvPr>
        </p:nvSpPr>
        <p:spPr/>
        <p:txBody>
          <a:bodyPr/>
          <a:p>
            <a:r>
              <a:rPr altLang="en-US" dirty="0" lang="zh-CN"/>
              <a:t>航天科技行业投资前景预测</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4" name="标题 2"/>
          <p:cNvSpPr>
            <a:spLocks noGrp="1"/>
          </p:cNvSpPr>
          <p:nvPr>
            <p:ph type="title" idx="2"/>
          </p:nvPr>
        </p:nvSpPr>
        <p:spPr/>
        <p:txBody>
          <a:bodyPr/>
          <a:p>
            <a:r>
              <a:rPr altLang="en-US" lang="zh-CN"/>
              <a:t>投资机会分析</a:t>
            </a:r>
            <a:endParaRPr altLang="en-US" lang="zh-CN"/>
          </a:p>
        </p:txBody>
      </p:sp>
      <p:sp>
        <p:nvSpPr>
          <p:cNvPr id="104954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航天科技行业投资机会概述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投资前景预测：市场规模、增长潜力、竞争格局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投资风险分析：政策风险、技术风险、市场风险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投资建议：重点关注领域、投资策略、退出机制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08" name="标题 2"/>
          <p:cNvSpPr>
            <a:spLocks noGrp="1"/>
          </p:cNvSpPr>
          <p:nvPr>
            <p:ph type="title" idx="2"/>
          </p:nvPr>
        </p:nvSpPr>
        <p:spPr/>
        <p:txBody>
          <a:bodyPr/>
          <a:p>
            <a:r>
              <a:rPr altLang="en-US" lang="zh-CN"/>
              <a:t>投资风险评估</a:t>
            </a:r>
            <a:endParaRPr altLang="en-US" lang="zh-CN"/>
          </a:p>
        </p:txBody>
      </p:sp>
      <p:sp>
        <p:nvSpPr>
          <p:cNvPr id="104961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市场风险：航天科技行业市场波动大，竞争激烈，投资回报不稳定</a:t>
            </a:r>
            <a:endParaRPr altLang="en-US" sz="1400" lang="zh-CN" spc="150">
              <a:solidFill>
                <a:schemeClr val="tx1"/>
              </a:solidFill>
              <a:effectLst/>
              <a:latin typeface="+mn-ea"/>
              <a:sym typeface="+mn-ea"/>
            </a:endParaRPr>
          </a:p>
        </p:txBody>
      </p:sp>
      <p:sp>
        <p:nvSpPr>
          <p:cNvPr id="104962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技术风险：航天科技行业技术更新快，技术难度高，投资风险较大</a:t>
            </a:r>
            <a:endParaRPr altLang="en-US" dirty="0" sz="1400" lang="zh-CN" spc="150">
              <a:solidFill>
                <a:schemeClr val="tx1"/>
              </a:solidFill>
              <a:effectLst/>
              <a:latin typeface="+mn-ea"/>
              <a:sym typeface="+mn-ea"/>
            </a:endParaRPr>
          </a:p>
        </p:txBody>
      </p:sp>
      <p:sp>
        <p:nvSpPr>
          <p:cNvPr id="104962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政策风险：航天科技行业受政策影响较大，政策变化可能对投资产生重大影响</a:t>
            </a:r>
            <a:endParaRPr altLang="en-US" sz="1400" lang="zh-CN" spc="150">
              <a:solidFill>
                <a:schemeClr val="tx1"/>
              </a:solidFill>
              <a:effectLst/>
              <a:latin typeface="+mn-ea"/>
              <a:sym typeface="+mn-ea"/>
            </a:endParaRPr>
          </a:p>
        </p:txBody>
      </p:sp>
      <p:sp>
        <p:nvSpPr>
          <p:cNvPr id="104962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人才风险：航天科技行业需要高素质人才，人才流失或培养不足可能影响企业发展</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64" name="标题 2"/>
          <p:cNvSpPr>
            <a:spLocks noGrp="1"/>
          </p:cNvSpPr>
          <p:nvPr>
            <p:ph type="title" idx="2"/>
          </p:nvPr>
        </p:nvSpPr>
        <p:spPr/>
        <p:txBody>
          <a:bodyPr/>
          <a:p>
            <a:r>
              <a:rPr altLang="en-US" lang="zh-CN"/>
              <a:t>投资回报预测</a:t>
            </a:r>
            <a:endParaRPr altLang="en-US" lang="zh-CN"/>
          </a:p>
        </p:txBody>
      </p:sp>
      <p:sp>
        <p:nvSpPr>
          <p:cNvPr id="104966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投资风险：航天科技行业具有高风险、高投入、高回报的特点，投资者需要充分了解行业风险，谨慎决策。</a:t>
            </a:r>
            <a:endParaRPr altLang="zh-CN" dirty="0" lang="en-US">
              <a:solidFill>
                <a:schemeClr val="dk1">
                  <a:lumMod val="80000"/>
                  <a:lumOff val="20000"/>
                </a:schemeClr>
              </a:solidFill>
              <a:latin typeface="+mn-ea"/>
              <a:sym typeface="+mn-ea"/>
            </a:endParaRPr>
          </a:p>
        </p:txBody>
      </p:sp>
      <p:sp>
        <p:nvSpPr>
          <p:cNvPr id="104967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市场规模：预计到2024年，航天科技行业市场规模将达到XX亿元人民币，年复合增长率达到XX%。</a:t>
            </a:r>
            <a:endParaRPr altLang="en-US" dirty="0" lang="zh-CN">
              <a:solidFill>
                <a:schemeClr val="dk1">
                  <a:lumMod val="80000"/>
                  <a:lumOff val="20000"/>
                </a:schemeClr>
              </a:solidFill>
              <a:latin typeface="+mn-ea"/>
              <a:sym typeface="+mn-ea"/>
            </a:endParaRPr>
          </a:p>
        </p:txBody>
      </p:sp>
      <p:sp>
        <p:nvSpPr>
          <p:cNvPr id="104968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投资热点：商业航天、卫星互联网、太空旅游等将成为投资热点。</a:t>
            </a:r>
            <a:endParaRPr altLang="en-US" dirty="0" sz="1600" lang="zh-CN">
              <a:solidFill>
                <a:schemeClr val="dk1">
                  <a:lumMod val="80000"/>
                  <a:lumOff val="20000"/>
                </a:schemeClr>
              </a:solidFill>
              <a:latin typeface="+mn-ea"/>
              <a:sym typeface="+mn-ea"/>
            </a:endParaRPr>
          </a:p>
        </p:txBody>
      </p:sp>
      <p:sp>
        <p:nvSpPr>
          <p:cNvPr id="104969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回报预期：预计未来几年航天科技行业将迎来爆发式增长，投资者有望获得较高的投资回报。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6" name="标题 2"/>
          <p:cNvSpPr>
            <a:spLocks noGrp="1"/>
          </p:cNvSpPr>
          <p:nvPr>
            <p:ph type="title" idx="2"/>
          </p:nvPr>
        </p:nvSpPr>
        <p:spPr/>
        <p:txBody>
          <a:bodyPr/>
          <a:p>
            <a:r>
              <a:rPr altLang="en-US" lang="zh-CN"/>
              <a:t>投资策略建议</a:t>
            </a:r>
            <a:endParaRPr altLang="en-US" lang="zh-CN"/>
          </a:p>
        </p:txBody>
      </p:sp>
      <p:sp>
        <p:nvSpPr>
          <p:cNvPr id="104973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4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4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长期投资，耐心等待回报</a:t>
            </a:r>
            <a:endParaRPr altLang="en-US" dirty="0" sz="1200" lang="zh-CN" spc="150">
              <a:solidFill>
                <a:srgbClr val="FFFFFF"/>
              </a:solidFill>
              <a:latin typeface="+mn-ea"/>
              <a:sym typeface="+mn-ea"/>
            </a:endParaRPr>
          </a:p>
        </p:txBody>
      </p:sp>
      <p:sp>
        <p:nvSpPr>
          <p:cNvPr id="104974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多元化投资组合，降低风险</a:t>
            </a:r>
            <a:endParaRPr altLang="en-US" dirty="0" sz="1200" lang="zh-CN" spc="150">
              <a:solidFill>
                <a:schemeClr val="tx1">
                  <a:lumMod val="65000"/>
                  <a:lumOff val="35000"/>
                </a:schemeClr>
              </a:solidFill>
              <a:latin typeface="+mn-ea"/>
              <a:sym typeface="+mn-ea"/>
            </a:endParaRPr>
          </a:p>
        </p:txBody>
      </p:sp>
      <p:sp>
        <p:nvSpPr>
          <p:cNvPr id="104975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深入研究航天科技企业，挖掘优质投资标的</a:t>
            </a:r>
            <a:endParaRPr altLang="en-US" dirty="0" sz="1200" lang="zh-CN" spc="150">
              <a:solidFill>
                <a:srgbClr val="FFFFFF"/>
              </a:solidFill>
              <a:latin typeface="+mn-ea"/>
              <a:sym typeface="+mn-ea"/>
            </a:endParaRPr>
          </a:p>
        </p:txBody>
      </p:sp>
      <p:sp>
        <p:nvSpPr>
          <p:cNvPr id="104976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关注政策动向，把握行业发展趋势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806" name="标题 4"/>
          <p:cNvSpPr>
            <a:spLocks noGrp="1"/>
          </p:cNvSpPr>
          <p:nvPr>
            <p:ph type="title" idx="1"/>
            <p:custDataLst>
              <p:tags r:id="rId2"/>
            </p:custDataLst>
          </p:nvPr>
        </p:nvSpPr>
        <p:spPr/>
        <p:txBody>
          <a:bodyPr/>
          <a:p>
            <a:r>
              <a:rPr altLang="en-US" dirty="0" lang="zh-CN"/>
              <a:t>航天科技行业政策环境分析</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2" name="标题 2"/>
          <p:cNvSpPr>
            <a:spLocks noGrp="1"/>
          </p:cNvSpPr>
          <p:nvPr>
            <p:ph type="title" idx="2"/>
          </p:nvPr>
        </p:nvSpPr>
        <p:spPr/>
        <p:txBody>
          <a:bodyPr/>
          <a:p>
            <a:r>
              <a:rPr altLang="en-US" lang="zh-CN"/>
              <a:t>政策支持力度</a:t>
            </a:r>
            <a:endParaRPr altLang="en-US" lang="zh-CN"/>
          </a:p>
        </p:txBody>
      </p:sp>
      <p:sp>
        <p:nvSpPr>
          <p:cNvPr id="104984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国家级政策支持：国家航天局发布了一系列关于航天科技行业发展的政策，鼓励创新和产业发展</a:t>
            </a:r>
            <a:endParaRPr altLang="en-US" dirty="0" sz="2000" lang="zh-CN" spc="150">
              <a:solidFill>
                <a:schemeClr val="tx1">
                  <a:lumMod val="85000"/>
                  <a:lumOff val="15000"/>
                </a:schemeClr>
              </a:solidFill>
              <a:latin typeface="+mn-ea"/>
              <a:sym typeface="+mn-ea"/>
            </a:endParaRPr>
          </a:p>
        </p:txBody>
      </p:sp>
      <p:sp>
        <p:nvSpPr>
          <p:cNvPr id="104985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地方政策支持：各地政府也纷纷出台相关政策，支持航天科技行业的发展，促进地方经济转型升级</a:t>
            </a:r>
            <a:endParaRPr altLang="en-US" dirty="0" sz="2000" lang="zh-CN" spc="150">
              <a:solidFill>
                <a:schemeClr val="tx1">
                  <a:lumMod val="85000"/>
                  <a:lumOff val="15000"/>
                </a:schemeClr>
              </a:solidFill>
              <a:latin typeface="+mn-ea"/>
              <a:sym typeface="+mn-ea"/>
            </a:endParaRPr>
          </a:p>
        </p:txBody>
      </p:sp>
      <p:sp>
        <p:nvSpPr>
          <p:cNvPr id="104985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税收优惠政策：针对航天科技行业的企业，国家给予了一定的税收优惠政策，降低企业成本</a:t>
            </a:r>
            <a:endParaRPr altLang="en-US" dirty="0" sz="2000" lang="zh-CN" spc="150">
              <a:solidFill>
                <a:schemeClr val="tx1">
                  <a:lumMod val="85000"/>
                  <a:lumOff val="15000"/>
                </a:schemeClr>
              </a:solidFill>
              <a:latin typeface="+mn-ea"/>
              <a:sym typeface="+mn-ea"/>
            </a:endParaRPr>
          </a:p>
        </p:txBody>
      </p:sp>
      <p:sp>
        <p:nvSpPr>
          <p:cNvPr id="104986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金融支持政策：国家鼓励金融机构为航天科技行业提供贷款、担保等金融服务，支持企业融资发展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06" name="标题 2"/>
          <p:cNvSpPr>
            <a:spLocks noGrp="1"/>
          </p:cNvSpPr>
          <p:nvPr>
            <p:ph type="title" idx="2"/>
          </p:nvPr>
        </p:nvSpPr>
        <p:spPr/>
        <p:txBody>
          <a:bodyPr/>
          <a:p>
            <a:r>
              <a:rPr altLang="en-US" lang="zh-CN"/>
              <a:t>政策发展趋势</a:t>
            </a:r>
            <a:endParaRPr altLang="en-US" lang="zh-CN"/>
          </a:p>
        </p:txBody>
      </p:sp>
      <p:sp>
        <p:nvSpPr>
          <p:cNvPr id="104990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1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1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推进航天科技行业国际合作，提升国际竞争力</a:t>
            </a:r>
            <a:endParaRPr altLang="en-US" dirty="0" sz="1200" lang="zh-CN" spc="150">
              <a:solidFill>
                <a:srgbClr val="FFFFFF"/>
              </a:solidFill>
              <a:latin typeface="+mn-ea"/>
              <a:sym typeface="+mn-ea"/>
            </a:endParaRPr>
          </a:p>
        </p:txBody>
      </p:sp>
      <p:sp>
        <p:nvSpPr>
          <p:cNvPr id="104991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加强航天科技行业监管，提高行业整体水平</a:t>
            </a:r>
            <a:endParaRPr altLang="en-US" dirty="0" sz="1200" lang="zh-CN" spc="150">
              <a:solidFill>
                <a:schemeClr val="tx1">
                  <a:lumMod val="65000"/>
                  <a:lumOff val="35000"/>
                </a:schemeClr>
              </a:solidFill>
              <a:latin typeface="+mn-ea"/>
              <a:sym typeface="+mn-ea"/>
            </a:endParaRPr>
          </a:p>
        </p:txBody>
      </p:sp>
      <p:sp>
        <p:nvSpPr>
          <p:cNvPr id="104992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制定航天科技行业发展规划，引导行业健康发展</a:t>
            </a:r>
            <a:endParaRPr altLang="en-US" dirty="0" sz="1200" lang="zh-CN" spc="150">
              <a:solidFill>
                <a:srgbClr val="FFFFFF"/>
              </a:solidFill>
              <a:latin typeface="+mn-ea"/>
              <a:sym typeface="+mn-ea"/>
            </a:endParaRPr>
          </a:p>
        </p:txBody>
      </p:sp>
      <p:sp>
        <p:nvSpPr>
          <p:cNvPr id="104993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政策支持力度加大，鼓励航天科技行业发展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74" name="标题 2"/>
          <p:cNvSpPr>
            <a:spLocks noGrp="1"/>
          </p:cNvSpPr>
          <p:nvPr>
            <p:ph type="title" idx="2"/>
          </p:nvPr>
        </p:nvSpPr>
        <p:spPr/>
        <p:txBody>
          <a:bodyPr/>
          <a:p>
            <a:r>
              <a:rPr altLang="en-US" lang="zh-CN"/>
              <a:t>国际政策影响</a:t>
            </a:r>
            <a:endParaRPr altLang="en-US" lang="zh-CN"/>
          </a:p>
        </p:txBody>
      </p:sp>
      <p:sp>
        <p:nvSpPr>
          <p:cNvPr id="104997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7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8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国际组织与论坛对航天科技行业发展的影响</a:t>
            </a:r>
            <a:endParaRPr altLang="en-US" dirty="0" sz="1200" lang="zh-CN" spc="150">
              <a:solidFill>
                <a:srgbClr val="FFFFFF"/>
              </a:solidFill>
              <a:latin typeface="+mn-ea"/>
              <a:sym typeface="+mn-ea"/>
            </a:endParaRPr>
          </a:p>
        </p:txBody>
      </p:sp>
      <p:sp>
        <p:nvSpPr>
          <p:cNvPr id="104998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国际法规与标准对航天科技行业发展的影响</a:t>
            </a:r>
            <a:endParaRPr altLang="en-US" dirty="0" sz="1200" lang="zh-CN" spc="150">
              <a:solidFill>
                <a:schemeClr val="tx1">
                  <a:lumMod val="65000"/>
                  <a:lumOff val="35000"/>
                </a:schemeClr>
              </a:solidFill>
              <a:latin typeface="+mn-ea"/>
              <a:sym typeface="+mn-ea"/>
            </a:endParaRPr>
          </a:p>
        </p:txBody>
      </p:sp>
      <p:sp>
        <p:nvSpPr>
          <p:cNvPr id="104999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国际合作与竞争对航天科技行业发展的影响</a:t>
            </a:r>
            <a:endParaRPr altLang="en-US" dirty="0" sz="1200" lang="zh-CN" spc="150">
              <a:solidFill>
                <a:srgbClr val="FFFFFF"/>
              </a:solidFill>
              <a:latin typeface="+mn-ea"/>
              <a:sym typeface="+mn-ea"/>
            </a:endParaRPr>
          </a:p>
        </p:txBody>
      </p:sp>
      <p:sp>
        <p:nvSpPr>
          <p:cNvPr id="104999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各国航天政策对航天科技行业发展的影响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42" name="标题 2"/>
          <p:cNvSpPr>
            <a:spLocks noGrp="1"/>
          </p:cNvSpPr>
          <p:nvPr>
            <p:ph type="title" idx="2"/>
          </p:nvPr>
        </p:nvSpPr>
        <p:spPr/>
        <p:txBody>
          <a:bodyPr/>
          <a:p>
            <a:r>
              <a:rPr altLang="en-US" lang="zh-CN"/>
              <a:t>政策风险评估</a:t>
            </a:r>
            <a:endParaRPr altLang="en-US" lang="zh-CN"/>
          </a:p>
        </p:txBody>
      </p:sp>
      <p:sp>
        <p:nvSpPr>
          <p:cNvPr id="105004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政策稳定性：评估政策变化对航天科技行业的影响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政策法规合规性：确保企业及产品符合相关政策法规要求</a:t>
            </a:r>
            <a:endParaRPr dirty="0" sz="2000" err="1">
              <a:solidFill>
                <a:schemeClr val="tx1">
                  <a:lumMod val="75000"/>
                  <a:lumOff val="25000"/>
                </a:schemeClr>
              </a:solidFill>
              <a:latin typeface="+mn-ea"/>
              <a:ea typeface="+mn-ea"/>
              <a:cs typeface="+mn-ea"/>
              <a:sym typeface="+mn-lt"/>
            </a:endParaRPr>
          </a:p>
        </p:txBody>
      </p:sp>
      <p:sp>
        <p:nvSpPr>
          <p:cNvPr id="105006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7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国际政策环境：关注国际航天科技政策变化及对国内行业的影响</a:t>
            </a:r>
            <a:endParaRPr dirty="0" sz="2000" err="1">
              <a:solidFill>
                <a:schemeClr val="tx1">
                  <a:lumMod val="75000"/>
                  <a:lumOff val="25000"/>
                </a:schemeClr>
              </a:solidFill>
              <a:latin typeface="+mn-ea"/>
              <a:ea typeface="+mn-ea"/>
              <a:cs typeface="+mn-ea"/>
              <a:sym typeface="+mn-lt"/>
            </a:endParaRPr>
          </a:p>
        </p:txBody>
      </p:sp>
      <p:sp>
        <p:nvSpPr>
          <p:cNvPr id="1050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政策支持力度：分析政府对航天科技行业的政策支持及落实情况</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22"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50124" name="标题 4"/>
          <p:cNvSpPr>
            <a:spLocks noGrp="1"/>
          </p:cNvSpPr>
          <p:nvPr>
            <p:ph type="title" idx="1"/>
            <p:custDataLst>
              <p:tags r:id="rId2"/>
            </p:custDataLst>
          </p:nvPr>
        </p:nvSpPr>
        <p:spPr/>
        <p:txBody>
          <a:bodyPr/>
          <a:p>
            <a:r>
              <a:rPr altLang="en-US" dirty="0" lang="zh-CN"/>
              <a:t>航天科技行业技术发展分析</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60" name="标题 2"/>
          <p:cNvSpPr>
            <a:spLocks noGrp="1"/>
          </p:cNvSpPr>
          <p:nvPr>
            <p:ph type="title" idx="2"/>
          </p:nvPr>
        </p:nvSpPr>
        <p:spPr/>
        <p:txBody>
          <a:bodyPr/>
          <a:p>
            <a:r>
              <a:rPr altLang="en-US" lang="zh-CN"/>
              <a:t>关键技术突破</a:t>
            </a:r>
            <a:endParaRPr altLang="en-US" lang="zh-CN"/>
          </a:p>
        </p:txBody>
      </p:sp>
      <p:sp>
        <p:nvSpPr>
          <p:cNvPr id="105016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火箭技术：可重复使用火箭，提高发射成功率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载人航天技术：长期驻留、深空探测</a:t>
            </a:r>
            <a:endParaRPr dirty="0" sz="2000" err="1">
              <a:solidFill>
                <a:schemeClr val="tx1">
                  <a:lumMod val="75000"/>
                  <a:lumOff val="25000"/>
                </a:schemeClr>
              </a:solidFill>
              <a:latin typeface="+mn-ea"/>
              <a:ea typeface="+mn-ea"/>
              <a:cs typeface="+mn-ea"/>
              <a:sym typeface="+mn-lt"/>
            </a:endParaRPr>
          </a:p>
        </p:txBody>
      </p:sp>
      <p:sp>
        <p:nvSpPr>
          <p:cNvPr id="105018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8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空间站技术：模块化设计，可扩展性</a:t>
            </a:r>
            <a:endParaRPr dirty="0" sz="2000" err="1">
              <a:solidFill>
                <a:schemeClr val="tx1">
                  <a:lumMod val="75000"/>
                  <a:lumOff val="25000"/>
                </a:schemeClr>
              </a:solidFill>
              <a:latin typeface="+mn-ea"/>
              <a:ea typeface="+mn-ea"/>
              <a:cs typeface="+mn-ea"/>
              <a:sym typeface="+mn-lt"/>
            </a:endParaRPr>
          </a:p>
        </p:txBody>
      </p:sp>
      <p:sp>
        <p:nvSpPr>
          <p:cNvPr id="1050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卫星技术：微型化、智能化、多功能化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40" name="标题 2"/>
          <p:cNvSpPr>
            <a:spLocks noGrp="1"/>
          </p:cNvSpPr>
          <p:nvPr>
            <p:ph type="title" idx="2"/>
          </p:nvPr>
        </p:nvSpPr>
        <p:spPr/>
        <p:txBody>
          <a:bodyPr/>
          <a:p>
            <a:r>
              <a:rPr altLang="en-US" lang="zh-CN"/>
              <a:t>技术发展趋势</a:t>
            </a:r>
            <a:endParaRPr altLang="en-US" lang="zh-CN"/>
          </a:p>
        </p:txBody>
      </p:sp>
      <p:sp>
        <p:nvSpPr>
          <p:cNvPr id="105024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火箭回收技术：降低成本，提高发射效率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5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5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重复使用技术：实现火箭部分或全部回收再利用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5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5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5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先进推进系统：提高运载能力，缩短发射窗口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6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先进材料技术：减轻重量，提高结构强度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04" name="标题 2"/>
          <p:cNvSpPr>
            <a:spLocks noGrp="1"/>
          </p:cNvSpPr>
          <p:nvPr>
            <p:ph type="title" idx="2"/>
          </p:nvPr>
        </p:nvSpPr>
        <p:spPr/>
        <p:txBody>
          <a:bodyPr/>
          <a:p>
            <a:r>
              <a:rPr altLang="en-US" lang="zh-CN"/>
              <a:t>技术应用领域拓展</a:t>
            </a:r>
            <a:endParaRPr altLang="en-US" lang="zh-CN"/>
          </a:p>
        </p:txBody>
      </p:sp>
      <p:sp>
        <p:nvSpPr>
          <p:cNvPr id="105030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商业航天：卫星发射、太空旅游、太空采矿等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科学探测：深空探测、天文观测、气象观测等</a:t>
            </a:r>
            <a:endParaRPr dirty="0" sz="2000" err="1">
              <a:solidFill>
                <a:schemeClr val="tx1">
                  <a:lumMod val="75000"/>
                  <a:lumOff val="25000"/>
                </a:schemeClr>
              </a:solidFill>
              <a:latin typeface="+mn-ea"/>
              <a:ea typeface="+mn-ea"/>
              <a:cs typeface="+mn-ea"/>
              <a:sym typeface="+mn-lt"/>
            </a:endParaRPr>
          </a:p>
        </p:txBody>
      </p:sp>
      <p:sp>
        <p:nvSpPr>
          <p:cNvPr id="105032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3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载人航天：空间站建设、太空实验、太空旅游等</a:t>
            </a:r>
            <a:endParaRPr dirty="0" sz="2000" err="1">
              <a:solidFill>
                <a:schemeClr val="tx1">
                  <a:lumMod val="75000"/>
                  <a:lumOff val="25000"/>
                </a:schemeClr>
              </a:solidFill>
              <a:latin typeface="+mn-ea"/>
              <a:ea typeface="+mn-ea"/>
              <a:cs typeface="+mn-ea"/>
              <a:sym typeface="+mn-lt"/>
            </a:endParaRPr>
          </a:p>
        </p:txBody>
      </p:sp>
      <p:sp>
        <p:nvSpPr>
          <p:cNvPr id="1050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军事航天：侦察卫星、导弹预警、太空武器等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84" name="标题 2"/>
          <p:cNvSpPr>
            <a:spLocks noGrp="1"/>
          </p:cNvSpPr>
          <p:nvPr>
            <p:ph type="title" idx="2"/>
          </p:nvPr>
        </p:nvSpPr>
        <p:spPr/>
        <p:txBody>
          <a:bodyPr/>
          <a:p>
            <a:r>
              <a:rPr altLang="en-US" lang="zh-CN"/>
              <a:t>技术创新风险评估</a:t>
            </a:r>
            <a:endParaRPr altLang="en-US" lang="zh-CN"/>
          </a:p>
        </p:txBody>
      </p:sp>
      <p:sp>
        <p:nvSpPr>
          <p:cNvPr id="10503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资金投入：确保有足够的资金支持技术研发和商业化</a:t>
            </a:r>
            <a:endParaRPr altLang="en-US" sz="1400" lang="zh-CN" spc="150">
              <a:solidFill>
                <a:schemeClr val="tx1"/>
              </a:solidFill>
              <a:effectLst/>
              <a:latin typeface="+mn-ea"/>
              <a:sym typeface="+mn-ea"/>
            </a:endParaRPr>
          </a:p>
        </p:txBody>
      </p:sp>
      <p:sp>
        <p:nvSpPr>
          <p:cNvPr id="10503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技术成熟度：评估技术的可行性、稳定性和可靠性</a:t>
            </a:r>
            <a:endParaRPr altLang="en-US" dirty="0" sz="1400" lang="zh-CN" spc="150">
              <a:solidFill>
                <a:schemeClr val="tx1"/>
              </a:solidFill>
              <a:effectLst/>
              <a:latin typeface="+mn-ea"/>
              <a:sym typeface="+mn-ea"/>
            </a:endParaRPr>
          </a:p>
        </p:txBody>
      </p:sp>
      <p:sp>
        <p:nvSpPr>
          <p:cNvPr id="10503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市场竞争：分析市场上的竞争对手和技术发展趋势，确保技术创新具有竞争优势</a:t>
            </a:r>
            <a:endParaRPr altLang="en-US" sz="1400" lang="zh-CN" spc="150">
              <a:solidFill>
                <a:schemeClr val="tx1"/>
              </a:solidFill>
              <a:effectLst/>
              <a:latin typeface="+mn-ea"/>
              <a:sym typeface="+mn-ea"/>
            </a:endParaRPr>
          </a:p>
        </p:txBody>
      </p:sp>
      <p:sp>
        <p:nvSpPr>
          <p:cNvPr id="10504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法规政策：了解相关法规政策，确保技术创新符合法律法规要求</a:t>
            </a:r>
            <a:endParaRPr altLang="en-US" sz="1400" lang="zh-CN" spc="150">
              <a:solidFill>
                <a:schemeClr val="tx1"/>
              </a:solidFill>
              <a:effectLst/>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40"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442" name="标题 4"/>
          <p:cNvSpPr>
            <a:spLocks noGrp="1"/>
          </p:cNvSpPr>
          <p:nvPr>
            <p:ph type="title" idx="1"/>
            <p:custDataLst>
              <p:tags r:id="rId2"/>
            </p:custDataLst>
          </p:nvPr>
        </p:nvSpPr>
        <p:spPr/>
        <p:txBody>
          <a:bodyPr/>
          <a:p>
            <a:r>
              <a:rPr altLang="en-US" dirty="0" lang="zh-CN"/>
              <a:t>航天科技行业人才培养与引进</a:t>
            </a:r>
            <a:endParaRPr altLang="en-US" dirty="0"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78" name="标题 2"/>
          <p:cNvSpPr>
            <a:spLocks noGrp="1"/>
          </p:cNvSpPr>
          <p:nvPr>
            <p:ph type="title" idx="2"/>
          </p:nvPr>
        </p:nvSpPr>
        <p:spPr/>
        <p:txBody>
          <a:bodyPr/>
          <a:p>
            <a:r>
              <a:rPr altLang="en-US" lang="zh-CN"/>
              <a:t>人才需求分析</a:t>
            </a:r>
            <a:endParaRPr altLang="en-US" lang="zh-CN"/>
          </a:p>
        </p:txBody>
      </p:sp>
      <p:sp>
        <p:nvSpPr>
          <p:cNvPr id="105048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8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8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9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9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9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9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航天科技行业对人才的引进和培养需要加强政策支持和资金投入，提高人才队伍的整体素质和创新能力。</a:t>
            </a:r>
            <a:endParaRPr altLang="en-US" dirty="0" sz="2400" lang="zh-CN">
              <a:latin typeface="+mn-ea"/>
              <a:ea typeface="+mn-ea"/>
            </a:endParaRPr>
          </a:p>
        </p:txBody>
      </p:sp>
      <p:sp>
        <p:nvSpPr>
          <p:cNvPr id="105049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航天科技行业需要建立完善的人才培养和引进机制，加强与高校、科研机构等的合作，提高人才培养的质量和效率。</a:t>
            </a:r>
            <a:endParaRPr altLang="en-US" dirty="0" sz="2400" lang="zh-CN">
              <a:latin typeface="+mn-ea"/>
              <a:ea typeface="+mn-ea"/>
            </a:endParaRPr>
          </a:p>
        </p:txBody>
      </p:sp>
      <p:sp>
        <p:nvSpPr>
          <p:cNvPr id="105050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航天科技行业对人才的需求日益增长，需要大量高素质、高技能的专业人才。</a:t>
            </a:r>
            <a:endParaRPr altLang="en-US" dirty="0" sz="2400" lang="zh-CN">
              <a:latin typeface="+mn-ea"/>
              <a:ea typeface="+mn-ea"/>
            </a:endParaRPr>
          </a:p>
        </p:txBody>
      </p:sp>
      <p:sp>
        <p:nvSpPr>
          <p:cNvPr id="105050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随着航天科技行业的不断发展，对人才的需求将更加多元化，需要具备跨学科、跨领域的知识和技能。</a:t>
            </a:r>
            <a:endParaRPr altLang="en-US" dirty="0" sz="2400" lang="zh-CN">
              <a:latin typeface="+mn-ea"/>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42" name="标题 2"/>
          <p:cNvSpPr>
            <a:spLocks noGrp="1"/>
          </p:cNvSpPr>
          <p:nvPr>
            <p:ph type="title" idx="2"/>
          </p:nvPr>
        </p:nvSpPr>
        <p:spPr/>
        <p:txBody>
          <a:bodyPr/>
          <a:p>
            <a:r>
              <a:rPr altLang="en-US" lang="zh-CN"/>
              <a:t>人才培养模式</a:t>
            </a:r>
            <a:endParaRPr altLang="en-US" lang="zh-CN"/>
          </a:p>
        </p:txBody>
      </p:sp>
      <p:sp>
        <p:nvSpPr>
          <p:cNvPr id="105054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高校合作：与知名高校合作，共同培养航天科技人才</a:t>
            </a:r>
            <a:endParaRPr altLang="en-US" dirty="0" sz="2000" lang="zh-CN" spc="150">
              <a:solidFill>
                <a:schemeClr val="tx1">
                  <a:lumMod val="75000"/>
                  <a:lumOff val="25000"/>
                </a:schemeClr>
              </a:solidFill>
              <a:latin typeface="+mn-ea"/>
              <a:sym typeface="+mn-ea"/>
            </a:endParaRPr>
          </a:p>
        </p:txBody>
      </p:sp>
      <p:sp>
        <p:nvSpPr>
          <p:cNvPr id="105054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内部培训：企业内部的培训体系，提升员工技能和素质</a:t>
            </a:r>
            <a:endParaRPr altLang="en-US" dirty="0" sz="2000" lang="zh-CN" spc="150">
              <a:solidFill>
                <a:schemeClr val="tx1">
                  <a:lumMod val="75000"/>
                  <a:lumOff val="25000"/>
                </a:schemeClr>
              </a:solidFill>
              <a:latin typeface="+mn-ea"/>
              <a:sym typeface="+mn-ea"/>
            </a:endParaRPr>
          </a:p>
        </p:txBody>
      </p:sp>
      <p:sp>
        <p:nvSpPr>
          <p:cNvPr id="105055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引进海外人才：吸引海外航天科技人才，为国内市场注入新活力</a:t>
            </a:r>
            <a:endParaRPr altLang="en-US" dirty="0" sz="2000" lang="zh-CN" spc="150">
              <a:solidFill>
                <a:schemeClr val="tx1">
                  <a:lumMod val="75000"/>
                  <a:lumOff val="25000"/>
                </a:schemeClr>
              </a:solidFill>
              <a:latin typeface="+mn-ea"/>
              <a:sym typeface="+mn-ea"/>
            </a:endParaRPr>
          </a:p>
        </p:txBody>
      </p:sp>
      <p:sp>
        <p:nvSpPr>
          <p:cNvPr id="105056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6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6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政策支持：政府出台相关政策，支持航天科技人才培养与引进</a:t>
            </a:r>
            <a:endParaRPr altLang="en-US" dirty="0" sz="2000" lang="zh-CN" spc="150">
              <a:solidFill>
                <a:schemeClr val="tx1">
                  <a:lumMod val="75000"/>
                  <a:lumOff val="25000"/>
                </a:schemeClr>
              </a:solidFill>
              <a:latin typeface="+mn-ea"/>
              <a:sym typeface="+mn-ea"/>
            </a:endParaRPr>
          </a:p>
        </p:txBody>
      </p:sp>
      <p:sp>
        <p:nvSpPr>
          <p:cNvPr id="105056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606" name="标题 2"/>
          <p:cNvSpPr>
            <a:spLocks noGrp="1"/>
          </p:cNvSpPr>
          <p:nvPr>
            <p:ph type="title" idx="2"/>
          </p:nvPr>
        </p:nvSpPr>
        <p:spPr/>
        <p:txBody>
          <a:bodyPr/>
          <a:p>
            <a:r>
              <a:rPr altLang="en-US" lang="zh-CN"/>
              <a:t>人才引进策略</a:t>
            </a:r>
            <a:endParaRPr altLang="en-US" lang="zh-CN"/>
          </a:p>
        </p:txBody>
      </p:sp>
      <p:sp>
        <p:nvSpPr>
          <p:cNvPr id="105060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制定优惠政策：提供良好的工作环境和生活待遇，吸引优秀人才</a:t>
            </a:r>
            <a:endParaRPr altLang="en-US" dirty="0" sz="1200" lang="zh-CN" spc="150">
              <a:solidFill>
                <a:schemeClr val="tx1">
                  <a:lumMod val="65000"/>
                  <a:lumOff val="35000"/>
                </a:schemeClr>
              </a:solidFill>
              <a:latin typeface="+mn-ea"/>
              <a:sym typeface="+mn-ea"/>
            </a:endParaRPr>
          </a:p>
        </p:txBody>
      </p:sp>
      <p:sp>
        <p:nvSpPr>
          <p:cNvPr id="105061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加强人才培养：建立完善的人才培养体系，提高本土人才的素质和能力</a:t>
            </a:r>
            <a:endParaRPr altLang="en-US" dirty="0" sz="1200" lang="zh-CN" spc="150">
              <a:solidFill>
                <a:schemeClr val="tx1">
                  <a:lumMod val="65000"/>
                  <a:lumOff val="35000"/>
                </a:schemeClr>
              </a:solidFill>
              <a:latin typeface="+mn-ea"/>
              <a:sym typeface="+mn-ea"/>
            </a:endParaRPr>
          </a:p>
        </p:txBody>
      </p:sp>
      <p:sp>
        <p:nvSpPr>
          <p:cNvPr id="105061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建立人才库：建立航天科技行业人才库，为行业提供充足的人才资源</a:t>
            </a:r>
            <a:endParaRPr altLang="en-US" dirty="0" sz="1200" lang="zh-CN" spc="150">
              <a:solidFill>
                <a:schemeClr val="tx1">
                  <a:lumMod val="65000"/>
                  <a:lumOff val="35000"/>
                </a:schemeClr>
              </a:solidFill>
              <a:latin typeface="+mn-ea"/>
              <a:sym typeface="+mn-ea"/>
            </a:endParaRPr>
          </a:p>
        </p:txBody>
      </p:sp>
      <p:sp>
        <p:nvSpPr>
          <p:cNvPr id="105061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建立合作机制：加强与国内外高校、研究机构的合作，共同培养和引进人才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54" name="标题 2"/>
          <p:cNvSpPr>
            <a:spLocks noGrp="1"/>
          </p:cNvSpPr>
          <p:nvPr>
            <p:ph type="title" idx="2"/>
          </p:nvPr>
        </p:nvSpPr>
        <p:spPr/>
        <p:txBody>
          <a:bodyPr/>
          <a:p>
            <a:r>
              <a:rPr altLang="en-US" lang="zh-CN"/>
              <a:t>人才流失风险评估</a:t>
            </a:r>
            <a:endParaRPr altLang="en-US" lang="zh-CN"/>
          </a:p>
        </p:txBody>
      </p:sp>
      <p:sp>
        <p:nvSpPr>
          <p:cNvPr id="105065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5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人才流失原因：行业竞争激烈，企业待遇不优厚</a:t>
            </a:r>
            <a:endParaRPr altLang="en-US" dirty="0" sz="2000" lang="zh-CN" spc="150">
              <a:solidFill>
                <a:schemeClr val="tx1">
                  <a:lumMod val="75000"/>
                  <a:lumOff val="25000"/>
                </a:schemeClr>
              </a:solidFill>
              <a:latin typeface="+mn-ea"/>
              <a:sym typeface="+mn-ea"/>
            </a:endParaRPr>
          </a:p>
        </p:txBody>
      </p:sp>
      <p:sp>
        <p:nvSpPr>
          <p:cNvPr id="105066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6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6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风险影响：技术外泄，项目中断，企业竞争力下降</a:t>
            </a:r>
            <a:endParaRPr altLang="en-US" dirty="0" sz="2000" lang="zh-CN" spc="150">
              <a:solidFill>
                <a:schemeClr val="tx1">
                  <a:lumMod val="75000"/>
                  <a:lumOff val="25000"/>
                </a:schemeClr>
              </a:solidFill>
              <a:latin typeface="+mn-ea"/>
              <a:sym typeface="+mn-ea"/>
            </a:endParaRPr>
          </a:p>
        </p:txBody>
      </p:sp>
      <p:sp>
        <p:nvSpPr>
          <p:cNvPr id="105066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6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7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应对措施：提高待遇，提供职业发展机会，加强企业文化建设</a:t>
            </a:r>
            <a:endParaRPr altLang="en-US" dirty="0" sz="2000" lang="zh-CN" spc="150">
              <a:solidFill>
                <a:schemeClr val="tx1">
                  <a:lumMod val="75000"/>
                  <a:lumOff val="25000"/>
                </a:schemeClr>
              </a:solidFill>
              <a:latin typeface="+mn-ea"/>
              <a:sym typeface="+mn-ea"/>
            </a:endParaRPr>
          </a:p>
        </p:txBody>
      </p:sp>
      <p:sp>
        <p:nvSpPr>
          <p:cNvPr id="105067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7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7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风险评估方法：定期进行员工满意度调查，及时了解员工动态</a:t>
            </a:r>
            <a:endParaRPr altLang="en-US" dirty="0" sz="2000" lang="zh-CN" spc="150">
              <a:solidFill>
                <a:schemeClr val="tx1">
                  <a:lumMod val="75000"/>
                  <a:lumOff val="25000"/>
                </a:schemeClr>
              </a:solidFill>
              <a:latin typeface="+mn-ea"/>
              <a:sym typeface="+mn-ea"/>
            </a:endParaRPr>
          </a:p>
        </p:txBody>
      </p:sp>
      <p:sp>
        <p:nvSpPr>
          <p:cNvPr id="105067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718" name="文本占位符 5"/>
          <p:cNvSpPr>
            <a:spLocks noGrp="1"/>
          </p:cNvSpPr>
          <p:nvPr>
            <p:ph type="body" idx="9"/>
            <p:custDataLst>
              <p:tags r:id="rId1"/>
            </p:custDataLst>
          </p:nvPr>
        </p:nvSpPr>
        <p:spPr/>
        <p:txBody>
          <a:bodyPr/>
          <a:p>
            <a:r>
              <a:rPr altLang="en-US" lang="zh-CN"/>
              <a:t>汇报人：</a:t>
            </a:r>
            <a:r>
              <a:rPr altLang="zh-CN" lang="en-US"/>
              <a:t>XX</a:t>
            </a:r>
            <a:endParaRPr altLang="en-US" lang="zh-CN"/>
          </a:p>
        </p:txBody>
      </p:sp>
      <p:sp>
        <p:nvSpPr>
          <p:cNvPr id="1050720"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7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4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40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4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446.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2024-01-06T04:55:06Z</dcterms:created>
  <dcterms:modified xsi:type="dcterms:W3CDTF">2024-01-06T04:55:06Z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7c044b2fb6974935b4e5c286633ca179_21</vt:lpwstr>
  </property>
</Properties>
</file>