
<file path=[Content_Types].xml><?xml version="1.0" encoding="utf-8"?>
<Types xmlns="http://schemas.openxmlformats.org/package/2006/content-types">
  <Default Extension="jpeg" ContentType="image/jpeg"/>
  <Default Extension="wav" ContentType="audio/x-wav"/>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sldIdLst>
    <p:sldId id="256" r:id="rId4"/>
    <p:sldId id="507" r:id="rId5"/>
    <p:sldId id="259" r:id="rId7"/>
    <p:sldId id="265" r:id="rId8"/>
    <p:sldId id="451" r:id="rId9"/>
    <p:sldId id="535" r:id="rId10"/>
    <p:sldId id="508" r:id="rId11"/>
    <p:sldId id="274" r:id="rId12"/>
    <p:sldId id="536" r:id="rId13"/>
    <p:sldId id="267" r:id="rId14"/>
    <p:sldId id="509" r:id="rId15"/>
    <p:sldId id="443" r:id="rId16"/>
    <p:sldId id="444" r:id="rId17"/>
    <p:sldId id="445" r:id="rId18"/>
    <p:sldId id="539" r:id="rId19"/>
    <p:sldId id="446" r:id="rId20"/>
    <p:sldId id="268" r:id="rId21"/>
    <p:sldId id="439" r:id="rId22"/>
    <p:sldId id="440" r:id="rId23"/>
    <p:sldId id="441" r:id="rId24"/>
    <p:sldId id="541" r:id="rId25"/>
    <p:sldId id="511"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671"/>
    <a:srgbClr val="FFFFFF"/>
    <a:srgbClr val="238386"/>
    <a:srgbClr val="33BA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9" d="100"/>
          <a:sy n="79" d="100"/>
        </p:scale>
        <p:origin x="110" y="72"/>
      </p:cViewPr>
      <p:guideLst>
        <p:guide orient="horz" pos="2088"/>
        <p:guide pos="37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C9F45-F847-4700-8B0E-7C7CF25AAEF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81AE0-8297-49AF-BADC-0FD0F561B22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9B4097-BA68-4B4E-86A2-6CF6232707D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683652-7A4A-46DC-BE83-A1EFAA56D5C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659BC03-F173-4781-A4D3-FDF5FD3CC8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F41849-53FD-492A-9A21-2D54CFA915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59BC03-F173-4781-A4D3-FDF5FD3CC80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F41849-53FD-492A-9A21-2D54CFA9156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59BC03-F173-4781-A4D3-FDF5FD3CC80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F41849-53FD-492A-9A21-2D54CFA9156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png"/><Relationship Id="rId3" Type="http://schemas.openxmlformats.org/officeDocument/2006/relationships/image" Target="../media/image1.png"/><Relationship Id="rId2" Type="http://schemas.microsoft.com/office/2007/relationships/media" Target="../media/audio1.wav"/><Relationship Id="rId1"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7.xml"/><Relationship Id="rId7" Type="http://schemas.openxmlformats.org/officeDocument/2006/relationships/image" Target="../media/image10.png"/><Relationship Id="rId6" Type="http://schemas.microsoft.com/office/2007/relationships/hdphoto" Target="../media/image9.wdp"/><Relationship Id="rId5" Type="http://schemas.openxmlformats.org/officeDocument/2006/relationships/image" Target="../media/image8.png"/><Relationship Id="rId4" Type="http://schemas.microsoft.com/office/2007/relationships/hdphoto" Target="../media/image7.wdp"/><Relationship Id="rId3" Type="http://schemas.openxmlformats.org/officeDocument/2006/relationships/image" Target="../media/image6.png"/><Relationship Id="rId2" Type="http://schemas.microsoft.com/office/2007/relationships/hdphoto" Target="../media/image5.wdp"/><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2.xml"/><Relationship Id="rId3" Type="http://schemas.microsoft.com/office/2007/relationships/hdphoto" Target="../media/image12.wdp"/><Relationship Id="rId2" Type="http://schemas.openxmlformats.org/officeDocument/2006/relationships/image" Target="../media/image11.png"/><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image" Target="../media/image15.png"/><Relationship Id="rId5" Type="http://schemas.openxmlformats.org/officeDocument/2006/relationships/tags" Target="../tags/tag5.xml"/><Relationship Id="rId4" Type="http://schemas.openxmlformats.org/officeDocument/2006/relationships/image" Target="../media/image14.png"/><Relationship Id="rId3" Type="http://schemas.openxmlformats.org/officeDocument/2006/relationships/tags" Target="../tags/tag4.xml"/><Relationship Id="rId2" Type="http://schemas.openxmlformats.org/officeDocument/2006/relationships/image" Target="../media/image13.png"/><Relationship Id="rId11" Type="http://schemas.openxmlformats.org/officeDocument/2006/relationships/slideLayout" Target="../slideLayouts/slideLayout7.xml"/><Relationship Id="rId10" Type="http://schemas.openxmlformats.org/officeDocument/2006/relationships/tags" Target="../tags/tag9.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5" Type="http://schemas.openxmlformats.org/officeDocument/2006/relationships/slideLayout" Target="../slideLayouts/slideLayout7.xml"/><Relationship Id="rId24" Type="http://schemas.openxmlformats.org/officeDocument/2006/relationships/tags" Target="../tags/tag34.xml"/><Relationship Id="rId23" Type="http://schemas.openxmlformats.org/officeDocument/2006/relationships/tags" Target="../tags/tag33.xml"/><Relationship Id="rId22" Type="http://schemas.openxmlformats.org/officeDocument/2006/relationships/tags" Target="../tags/tag32.xml"/><Relationship Id="rId21" Type="http://schemas.openxmlformats.org/officeDocument/2006/relationships/tags" Target="../tags/tag31.xml"/><Relationship Id="rId20" Type="http://schemas.openxmlformats.org/officeDocument/2006/relationships/tags" Target="../tags/tag30.xml"/><Relationship Id="rId2" Type="http://schemas.openxmlformats.org/officeDocument/2006/relationships/tags" Target="../tags/tag12.xml"/><Relationship Id="rId19" Type="http://schemas.openxmlformats.org/officeDocument/2006/relationships/tags" Target="../tags/tag29.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4" Type="http://schemas.openxmlformats.org/officeDocument/2006/relationships/notesSlide" Target="../notesSlides/notesSlide5.xml"/><Relationship Id="rId13" Type="http://schemas.openxmlformats.org/officeDocument/2006/relationships/slideLayout" Target="../slideLayouts/slideLayout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tags" Target="../tags/tag35.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tags" Target="../tags/tag47.xml"/></Relationships>
</file>

<file path=ppt/slides/_rels/slide15.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image" Target="../media/image21.jpeg"/><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4" Type="http://schemas.openxmlformats.org/officeDocument/2006/relationships/slideLayout" Target="../slideLayouts/slideLayout7.xml"/><Relationship Id="rId23" Type="http://schemas.openxmlformats.org/officeDocument/2006/relationships/tags" Target="../tags/tag67.xml"/><Relationship Id="rId22" Type="http://schemas.openxmlformats.org/officeDocument/2006/relationships/tags" Target="../tags/tag66.xml"/><Relationship Id="rId21" Type="http://schemas.openxmlformats.org/officeDocument/2006/relationships/tags" Target="../tags/tag65.xml"/><Relationship Id="rId20" Type="http://schemas.openxmlformats.org/officeDocument/2006/relationships/tags" Target="../tags/tag64.xml"/><Relationship Id="rId2" Type="http://schemas.openxmlformats.org/officeDocument/2006/relationships/tags" Target="../tags/tag49.xml"/><Relationship Id="rId19" Type="http://schemas.openxmlformats.org/officeDocument/2006/relationships/tags" Target="../tags/tag63.xml"/><Relationship Id="rId18" Type="http://schemas.openxmlformats.org/officeDocument/2006/relationships/tags" Target="../tags/tag62.xml"/><Relationship Id="rId17" Type="http://schemas.openxmlformats.org/officeDocument/2006/relationships/image" Target="../media/image23.jpeg"/><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image" Target="../media/image22.jpeg"/><Relationship Id="rId11" Type="http://schemas.openxmlformats.org/officeDocument/2006/relationships/tags" Target="../tags/tag57.xml"/><Relationship Id="rId10" Type="http://schemas.openxmlformats.org/officeDocument/2006/relationships/tags" Target="../tags/tag56.xml"/><Relationship Id="rId1" Type="http://schemas.openxmlformats.org/officeDocument/2006/relationships/tags" Target="../tags/tag48.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25.jpeg"/><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26.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7" Type="http://schemas.openxmlformats.org/officeDocument/2006/relationships/notesSlide" Target="../notesSlides/notesSlide13.xml"/><Relationship Id="rId26" Type="http://schemas.openxmlformats.org/officeDocument/2006/relationships/slideLayout" Target="../slideLayouts/slideLayout7.xml"/><Relationship Id="rId25" Type="http://schemas.openxmlformats.org/officeDocument/2006/relationships/image" Target="../media/image29.jpeg"/><Relationship Id="rId24" Type="http://schemas.openxmlformats.org/officeDocument/2006/relationships/tags" Target="../tags/tag91.xml"/><Relationship Id="rId23" Type="http://schemas.openxmlformats.org/officeDocument/2006/relationships/tags" Target="../tags/tag90.xml"/><Relationship Id="rId22" Type="http://schemas.openxmlformats.org/officeDocument/2006/relationships/tags" Target="../tags/tag89.xml"/><Relationship Id="rId21" Type="http://schemas.openxmlformats.org/officeDocument/2006/relationships/tags" Target="../tags/tag88.xml"/><Relationship Id="rId20" Type="http://schemas.openxmlformats.org/officeDocument/2006/relationships/tags" Target="../tags/tag87.xml"/><Relationship Id="rId2" Type="http://schemas.openxmlformats.org/officeDocument/2006/relationships/tags" Target="../tags/tag69.xml"/><Relationship Id="rId19" Type="http://schemas.openxmlformats.org/officeDocument/2006/relationships/tags" Target="../tags/tag86.xml"/><Relationship Id="rId18" Type="http://schemas.openxmlformats.org/officeDocument/2006/relationships/tags" Target="../tags/tag85.xml"/><Relationship Id="rId17" Type="http://schemas.openxmlformats.org/officeDocument/2006/relationships/tags" Target="../tags/tag84.xml"/><Relationship Id="rId16" Type="http://schemas.openxmlformats.org/officeDocument/2006/relationships/tags" Target="../tags/tag83.xml"/><Relationship Id="rId15" Type="http://schemas.openxmlformats.org/officeDocument/2006/relationships/tags" Target="../tags/tag82.xml"/><Relationship Id="rId14" Type="http://schemas.openxmlformats.org/officeDocument/2006/relationships/tags" Target="../tags/tag81.xml"/><Relationship Id="rId13" Type="http://schemas.openxmlformats.org/officeDocument/2006/relationships/tags" Target="../tags/tag80.xml"/><Relationship Id="rId12" Type="http://schemas.openxmlformats.org/officeDocument/2006/relationships/tags" Target="../tags/tag79.xml"/><Relationship Id="rId11" Type="http://schemas.openxmlformats.org/officeDocument/2006/relationships/tags" Target="../tags/tag78.xml"/><Relationship Id="rId10" Type="http://schemas.openxmlformats.org/officeDocument/2006/relationships/tags" Target="../tags/tag77.xml"/><Relationship Id="rId1" Type="http://schemas.openxmlformats.org/officeDocument/2006/relationships/tags" Target="../tags/tag68.xml"/></Relationships>
</file>

<file path=ppt/slides/_rels/slide21.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tags" Target="../tags/tag9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 Id="rId3" Type="http://schemas.openxmlformats.org/officeDocument/2006/relationships/image" Target="../media/image31.jpeg"/><Relationship Id="rId25" Type="http://schemas.openxmlformats.org/officeDocument/2006/relationships/notesSlide" Target="../notesSlides/notesSlide14.xml"/><Relationship Id="rId24" Type="http://schemas.openxmlformats.org/officeDocument/2006/relationships/slideLayout" Target="../slideLayouts/slideLayout18.xml"/><Relationship Id="rId23" Type="http://schemas.openxmlformats.org/officeDocument/2006/relationships/tags" Target="../tags/tag111.xml"/><Relationship Id="rId22" Type="http://schemas.openxmlformats.org/officeDocument/2006/relationships/tags" Target="../tags/tag110.xml"/><Relationship Id="rId21" Type="http://schemas.openxmlformats.org/officeDocument/2006/relationships/tags" Target="../tags/tag109.xml"/><Relationship Id="rId20" Type="http://schemas.openxmlformats.org/officeDocument/2006/relationships/tags" Target="../tags/tag108.xml"/><Relationship Id="rId2" Type="http://schemas.openxmlformats.org/officeDocument/2006/relationships/image" Target="../media/image2.svg"/><Relationship Id="rId19" Type="http://schemas.openxmlformats.org/officeDocument/2006/relationships/tags" Target="../tags/tag107.xml"/><Relationship Id="rId18" Type="http://schemas.openxmlformats.org/officeDocument/2006/relationships/tags" Target="../tags/tag106.xml"/><Relationship Id="rId17" Type="http://schemas.openxmlformats.org/officeDocument/2006/relationships/tags" Target="../tags/tag105.xml"/><Relationship Id="rId16" Type="http://schemas.openxmlformats.org/officeDocument/2006/relationships/tags" Target="../tags/tag104.xml"/><Relationship Id="rId15" Type="http://schemas.openxmlformats.org/officeDocument/2006/relationships/tags" Target="../tags/tag103.xml"/><Relationship Id="rId14" Type="http://schemas.openxmlformats.org/officeDocument/2006/relationships/tags" Target="../tags/tag102.xml"/><Relationship Id="rId13" Type="http://schemas.openxmlformats.org/officeDocument/2006/relationships/tags" Target="../tags/tag101.xml"/><Relationship Id="rId12" Type="http://schemas.openxmlformats.org/officeDocument/2006/relationships/tags" Target="../tags/tag100.xml"/><Relationship Id="rId11" Type="http://schemas.openxmlformats.org/officeDocument/2006/relationships/tags" Target="../tags/tag99.xml"/><Relationship Id="rId10" Type="http://schemas.openxmlformats.org/officeDocument/2006/relationships/tags" Target="../tags/tag98.xml"/><Relationship Id="rId1"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320037" y="-82156"/>
            <a:ext cx="487363" cy="487363"/>
          </a:xfrm>
          <a:prstGeom prst="rect">
            <a:avLst/>
          </a:prstGeom>
        </p:spPr>
      </p:pic>
      <p:sp>
        <p:nvSpPr>
          <p:cNvPr id="30" name="流程图: 手动输入 29"/>
          <p:cNvSpPr/>
          <p:nvPr/>
        </p:nvSpPr>
        <p:spPr>
          <a:xfrm rot="5400000" flipH="1">
            <a:off x="1673469" y="-470039"/>
            <a:ext cx="4225161" cy="7586288"/>
          </a:xfrm>
          <a:prstGeom prst="flowChartManualInpu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23"/>
          <p:cNvSpPr/>
          <p:nvPr/>
        </p:nvSpPr>
        <p:spPr>
          <a:xfrm rot="16200000" flipH="1">
            <a:off x="5406844" y="881604"/>
            <a:ext cx="6858000" cy="5094789"/>
          </a:xfrm>
          <a:custGeom>
            <a:avLst/>
            <a:gdLst>
              <a:gd name="connsiteX0" fmla="*/ 0 w 6858000"/>
              <a:gd name="connsiteY0" fmla="*/ 2462712 h 5094789"/>
              <a:gd name="connsiteX1" fmla="*/ 0 w 6858000"/>
              <a:gd name="connsiteY1" fmla="*/ 5094789 h 5094789"/>
              <a:gd name="connsiteX2" fmla="*/ 6858000 w 6858000"/>
              <a:gd name="connsiteY2" fmla="*/ 5094788 h 5094789"/>
              <a:gd name="connsiteX3" fmla="*/ 6858000 w 6858000"/>
              <a:gd name="connsiteY3" fmla="*/ 0 h 5094789"/>
            </a:gdLst>
            <a:ahLst/>
            <a:cxnLst>
              <a:cxn ang="0">
                <a:pos x="connsiteX0" y="connsiteY0"/>
              </a:cxn>
              <a:cxn ang="0">
                <a:pos x="connsiteX1" y="connsiteY1"/>
              </a:cxn>
              <a:cxn ang="0">
                <a:pos x="connsiteX2" y="connsiteY2"/>
              </a:cxn>
              <a:cxn ang="0">
                <a:pos x="connsiteX3" y="connsiteY3"/>
              </a:cxn>
            </a:cxnLst>
            <a:rect l="l" t="t" r="r" b="b"/>
            <a:pathLst>
              <a:path w="6858000" h="5094789">
                <a:moveTo>
                  <a:pt x="0" y="2462712"/>
                </a:moveTo>
                <a:lnTo>
                  <a:pt x="0" y="5094789"/>
                </a:lnTo>
                <a:lnTo>
                  <a:pt x="6858000" y="5094788"/>
                </a:lnTo>
                <a:lnTo>
                  <a:pt x="6858000" y="0"/>
                </a:lnTo>
                <a:close/>
              </a:path>
            </a:pathLst>
          </a:custGeom>
          <a:blipFill dpi="0" rotWithShape="0">
            <a:blip r:embed="rId4"/>
            <a:srcRect/>
            <a:stretch>
              <a:fillRect l="-63348" t="-2869" r="-57252" b="-6395"/>
            </a:stretch>
          </a:blip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dirty="0">
              <a:solidFill>
                <a:schemeClr val="tx1"/>
              </a:solidFill>
              <a:cs typeface="+mn-ea"/>
            </a:endParaRPr>
          </a:p>
        </p:txBody>
      </p:sp>
      <p:sp>
        <p:nvSpPr>
          <p:cNvPr id="32" name="任意多边形: 形状 31"/>
          <p:cNvSpPr/>
          <p:nvPr/>
        </p:nvSpPr>
        <p:spPr>
          <a:xfrm rot="16200000" flipH="1">
            <a:off x="5744913" y="1344385"/>
            <a:ext cx="4225161" cy="2346806"/>
          </a:xfrm>
          <a:custGeom>
            <a:avLst/>
            <a:gdLst>
              <a:gd name="connsiteX0" fmla="*/ 0 w 4225161"/>
              <a:gd name="connsiteY0" fmla="*/ 1517258 h 2346806"/>
              <a:gd name="connsiteX1" fmla="*/ 0 w 4225161"/>
              <a:gd name="connsiteY1" fmla="*/ 2346806 h 2346806"/>
              <a:gd name="connsiteX2" fmla="*/ 4225161 w 4225161"/>
              <a:gd name="connsiteY2" fmla="*/ 829547 h 2346806"/>
              <a:gd name="connsiteX3" fmla="*/ 4225161 w 4225161"/>
              <a:gd name="connsiteY3" fmla="*/ 0 h 2346806"/>
            </a:gdLst>
            <a:ahLst/>
            <a:cxnLst>
              <a:cxn ang="0">
                <a:pos x="connsiteX0" y="connsiteY0"/>
              </a:cxn>
              <a:cxn ang="0">
                <a:pos x="connsiteX1" y="connsiteY1"/>
              </a:cxn>
              <a:cxn ang="0">
                <a:pos x="connsiteX2" y="connsiteY2"/>
              </a:cxn>
              <a:cxn ang="0">
                <a:pos x="connsiteX3" y="connsiteY3"/>
              </a:cxn>
            </a:cxnLst>
            <a:rect l="l" t="t" r="r" b="b"/>
            <a:pathLst>
              <a:path w="4225161" h="2346806">
                <a:moveTo>
                  <a:pt x="0" y="1517258"/>
                </a:moveTo>
                <a:lnTo>
                  <a:pt x="0" y="2346806"/>
                </a:lnTo>
                <a:lnTo>
                  <a:pt x="4225161" y="829547"/>
                </a:lnTo>
                <a:lnTo>
                  <a:pt x="4225161" y="0"/>
                </a:lnTo>
                <a:close/>
              </a:path>
            </a:pathLst>
          </a:custGeom>
          <a:solidFill>
            <a:srgbClr val="15567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cs typeface="+mn-ea"/>
            </a:endParaRPr>
          </a:p>
        </p:txBody>
      </p:sp>
      <p:sp>
        <p:nvSpPr>
          <p:cNvPr id="33" name="任意多边形 17"/>
          <p:cNvSpPr/>
          <p:nvPr/>
        </p:nvSpPr>
        <p:spPr>
          <a:xfrm rot="16200000" flipH="1">
            <a:off x="7044872" y="1710871"/>
            <a:ext cx="6858000" cy="3436258"/>
          </a:xfrm>
          <a:custGeom>
            <a:avLst/>
            <a:gdLst>
              <a:gd name="connsiteX0" fmla="*/ 0 w 6858000"/>
              <a:gd name="connsiteY0" fmla="*/ 2462712 h 3436258"/>
              <a:gd name="connsiteX1" fmla="*/ 0 w 6858000"/>
              <a:gd name="connsiteY1" fmla="*/ 3436258 h 3436258"/>
              <a:gd name="connsiteX2" fmla="*/ 6858000 w 6858000"/>
              <a:gd name="connsiteY2" fmla="*/ 3436257 h 3436258"/>
              <a:gd name="connsiteX3" fmla="*/ 6858000 w 6858000"/>
              <a:gd name="connsiteY3" fmla="*/ 0 h 3436258"/>
            </a:gdLst>
            <a:ahLst/>
            <a:cxnLst>
              <a:cxn ang="0">
                <a:pos x="connsiteX0" y="connsiteY0"/>
              </a:cxn>
              <a:cxn ang="0">
                <a:pos x="connsiteX1" y="connsiteY1"/>
              </a:cxn>
              <a:cxn ang="0">
                <a:pos x="connsiteX2" y="connsiteY2"/>
              </a:cxn>
              <a:cxn ang="0">
                <a:pos x="connsiteX3" y="connsiteY3"/>
              </a:cxn>
            </a:cxnLst>
            <a:rect l="l" t="t" r="r" b="b"/>
            <a:pathLst>
              <a:path w="6858000" h="3436258">
                <a:moveTo>
                  <a:pt x="0" y="2462712"/>
                </a:moveTo>
                <a:lnTo>
                  <a:pt x="0" y="3436258"/>
                </a:lnTo>
                <a:lnTo>
                  <a:pt x="6858000" y="3436257"/>
                </a:lnTo>
                <a:lnTo>
                  <a:pt x="6858000" y="0"/>
                </a:lnTo>
                <a:close/>
              </a:path>
            </a:pathLst>
          </a:custGeom>
          <a:blipFill dpi="0" rotWithShape="0">
            <a:blip r:embed="rId4"/>
            <a:srcRect/>
            <a:stretch>
              <a:fillRect l="-165169" t="-2869" r="-61905" b="-6395"/>
            </a:stretch>
          </a:blip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dirty="0">
              <a:solidFill>
                <a:schemeClr val="tx1"/>
              </a:solidFill>
              <a:cs typeface="+mn-ea"/>
            </a:endParaRPr>
          </a:p>
        </p:txBody>
      </p:sp>
      <p:sp>
        <p:nvSpPr>
          <p:cNvPr id="34" name="任意多边形: 形状 33"/>
          <p:cNvSpPr/>
          <p:nvPr/>
        </p:nvSpPr>
        <p:spPr>
          <a:xfrm rot="16200000" flipH="1">
            <a:off x="4810592" y="5121876"/>
            <a:ext cx="2232333" cy="1239918"/>
          </a:xfrm>
          <a:custGeom>
            <a:avLst/>
            <a:gdLst>
              <a:gd name="connsiteX0" fmla="*/ 0 w 4225161"/>
              <a:gd name="connsiteY0" fmla="*/ 1517258 h 2346806"/>
              <a:gd name="connsiteX1" fmla="*/ 0 w 4225161"/>
              <a:gd name="connsiteY1" fmla="*/ 2346806 h 2346806"/>
              <a:gd name="connsiteX2" fmla="*/ 4225161 w 4225161"/>
              <a:gd name="connsiteY2" fmla="*/ 829547 h 2346806"/>
              <a:gd name="connsiteX3" fmla="*/ 4225161 w 4225161"/>
              <a:gd name="connsiteY3" fmla="*/ 0 h 2346806"/>
            </a:gdLst>
            <a:ahLst/>
            <a:cxnLst>
              <a:cxn ang="0">
                <a:pos x="connsiteX0" y="connsiteY0"/>
              </a:cxn>
              <a:cxn ang="0">
                <a:pos x="connsiteX1" y="connsiteY1"/>
              </a:cxn>
              <a:cxn ang="0">
                <a:pos x="connsiteX2" y="connsiteY2"/>
              </a:cxn>
              <a:cxn ang="0">
                <a:pos x="connsiteX3" y="connsiteY3"/>
              </a:cxn>
            </a:cxnLst>
            <a:rect l="l" t="t" r="r" b="b"/>
            <a:pathLst>
              <a:path w="4225161" h="2346806">
                <a:moveTo>
                  <a:pt x="0" y="1517258"/>
                </a:moveTo>
                <a:lnTo>
                  <a:pt x="0" y="2346806"/>
                </a:lnTo>
                <a:lnTo>
                  <a:pt x="4225161" y="829547"/>
                </a:lnTo>
                <a:lnTo>
                  <a:pt x="4225161"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cxnSp>
        <p:nvCxnSpPr>
          <p:cNvPr id="43" name="直接连接符 42"/>
          <p:cNvCxnSpPr/>
          <p:nvPr/>
        </p:nvCxnSpPr>
        <p:spPr>
          <a:xfrm>
            <a:off x="587679" y="3223778"/>
            <a:ext cx="1495714" cy="0"/>
          </a:xfrm>
          <a:prstGeom prst="line">
            <a:avLst/>
          </a:prstGeom>
          <a:ln w="38100">
            <a:solidFill>
              <a:srgbClr val="01304C"/>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84324" y="1971499"/>
            <a:ext cx="3977005" cy="922020"/>
          </a:xfrm>
          <a:prstGeom prst="rect">
            <a:avLst/>
          </a:prstGeom>
          <a:noFill/>
        </p:spPr>
        <p:txBody>
          <a:bodyPr wrap="none" rtlCol="0">
            <a:spAutoFit/>
            <a:scene3d>
              <a:camera prst="orthographicFront"/>
              <a:lightRig rig="threePt" dir="t"/>
            </a:scene3d>
            <a:sp3d contourW="12700"/>
          </a:bodyPr>
          <a:lstStyle/>
          <a:p>
            <a:pPr algn="l"/>
            <a:r>
              <a:rPr lang="en-US" altLang="zh-CN" sz="5400" b="1" dirty="0">
                <a:solidFill>
                  <a:srgbClr val="155671"/>
                </a:solidFill>
                <a:latin typeface="黑体" panose="02010609060101010101" charset="-122"/>
                <a:ea typeface="黑体" panose="02010609060101010101" charset="-122"/>
                <a:cs typeface="+mn-ea"/>
              </a:rPr>
              <a:t>   </a:t>
            </a:r>
            <a:r>
              <a:rPr lang="zh-CN" altLang="en-US" sz="5400" b="1" dirty="0">
                <a:solidFill>
                  <a:srgbClr val="155671"/>
                </a:solidFill>
                <a:latin typeface="黑体" panose="02010609060101010101" charset="-122"/>
                <a:ea typeface="黑体" panose="02010609060101010101" charset="-122"/>
                <a:cs typeface="+mn-ea"/>
              </a:rPr>
              <a:t>肿瘤患者</a:t>
            </a:r>
            <a:endParaRPr lang="zh-CN" altLang="en-US" sz="5400" b="1" dirty="0">
              <a:solidFill>
                <a:srgbClr val="155671"/>
              </a:solidFill>
              <a:latin typeface="黑体" panose="02010609060101010101" charset="-122"/>
              <a:ea typeface="黑体" panose="02010609060101010101" charset="-122"/>
              <a:cs typeface="+mn-ea"/>
            </a:endParaRPr>
          </a:p>
        </p:txBody>
      </p:sp>
      <p:sp>
        <p:nvSpPr>
          <p:cNvPr id="48" name="文本框 47"/>
          <p:cNvSpPr txBox="1"/>
          <p:nvPr/>
        </p:nvSpPr>
        <p:spPr>
          <a:xfrm>
            <a:off x="512450" y="3413345"/>
            <a:ext cx="5666506" cy="1073150"/>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3200" b="1" dirty="0">
                <a:solidFill>
                  <a:srgbClr val="155671"/>
                </a:solidFill>
                <a:latin typeface="黑体" panose="02010609060101010101" charset="-122"/>
                <a:ea typeface="黑体" panose="02010609060101010101" charset="-122"/>
                <a:cs typeface="+mn-ea"/>
              </a:rPr>
              <a:t>常用口服靶向药副反应处理</a:t>
            </a:r>
            <a:r>
              <a:rPr lang="en-US" altLang="zh-CN" sz="3200" dirty="0">
                <a:latin typeface="Century Gothic" panose="020B0502020202020204" pitchFamily="34" charset="0"/>
                <a:cs typeface="+mn-ea"/>
              </a:rPr>
              <a:t>m</a:t>
            </a:r>
            <a:r>
              <a:rPr lang="en-US" altLang="zh-CN" sz="1200" dirty="0">
                <a:latin typeface="Century Gothic" panose="020B0502020202020204" pitchFamily="34" charset="0"/>
                <a:cs typeface="+mn-ea"/>
              </a:rPr>
              <a:t>any PowerPoint templates that has been specifically designed to help anyone that is stepping into the world of PowerPoint for the very first time.</a:t>
            </a:r>
            <a:endParaRPr lang="en-US" altLang="zh-CN" sz="1200" dirty="0">
              <a:latin typeface="Century Gothic" panose="020B0502020202020204" pitchFamily="34" charset="0"/>
              <a:cs typeface="+mn-ea"/>
            </a:endParaRPr>
          </a:p>
        </p:txBody>
      </p:sp>
      <p:sp>
        <p:nvSpPr>
          <p:cNvPr id="49" name="文本框 48"/>
          <p:cNvSpPr txBox="1"/>
          <p:nvPr/>
        </p:nvSpPr>
        <p:spPr>
          <a:xfrm>
            <a:off x="2305050" y="5142230"/>
            <a:ext cx="3146425" cy="368300"/>
          </a:xfrm>
          <a:prstGeom prst="rect">
            <a:avLst/>
          </a:prstGeom>
          <a:noFill/>
        </p:spPr>
        <p:txBody>
          <a:bodyPr wrap="square" rtlCol="0">
            <a:spAutoFit/>
            <a:scene3d>
              <a:camera prst="orthographicFront"/>
              <a:lightRig rig="threePt" dir="t"/>
            </a:scene3d>
            <a:sp3d contourW="12700"/>
          </a:bodyPr>
          <a:lstStyle/>
          <a:p>
            <a:pPr algn="ctr"/>
            <a:r>
              <a:rPr lang="zh-CN" altLang="en-US" b="1">
                <a:solidFill>
                  <a:srgbClr val="155671"/>
                </a:solidFill>
                <a:latin typeface="黑体" panose="02010609060101010101" charset="-122"/>
                <a:ea typeface="黑体" panose="02010609060101010101" charset="-122"/>
                <a:cs typeface="黑体" panose="02010609060101010101" charset="-122"/>
                <a:sym typeface="+mn-ea"/>
              </a:rPr>
              <a:t>主讲人：</a:t>
            </a:r>
            <a:r>
              <a:rPr lang="en-US" altLang="zh-CN" b="1">
                <a:solidFill>
                  <a:srgbClr val="155671"/>
                </a:solidFill>
                <a:latin typeface="黑体" panose="02010609060101010101" charset="-122"/>
                <a:ea typeface="黑体" panose="02010609060101010101" charset="-122"/>
                <a:cs typeface="黑体" panose="02010609060101010101" charset="-122"/>
                <a:sym typeface="+mn-ea"/>
              </a:rPr>
              <a:t>XXXX</a:t>
            </a:r>
            <a:endParaRPr lang="en-US" altLang="zh-CN" b="1" dirty="0">
              <a:solidFill>
                <a:srgbClr val="155671"/>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childTnLst>
            <p:audio>
              <p:cMediaNode vol="80000" numSld="999">
                <p:cTn id="2" repeatCount="indefinite" fill="hold" display="0">
                  <p:stCondLst>
                    <p:cond delay="indefinite"/>
                  </p:stCondLst>
                  <p:endCondLst>
                    <p:cond evt="onStopAudio" delay="0">
                      <p:tgtEl>
                        <p:sldTgt/>
                      </p:tgtEl>
                    </p:cond>
                  </p:endCondLst>
                </p:cTn>
                <p:tgtEl>
                  <p:spTgt spid="2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a:off x="372115" y="1"/>
            <a:ext cx="6302048" cy="6858000"/>
          </a:xfrm>
          <a:custGeom>
            <a:avLst/>
            <a:gdLst>
              <a:gd name="connsiteX0" fmla="*/ 3525835 w 6302048"/>
              <a:gd name="connsiteY0" fmla="*/ 0 h 6858000"/>
              <a:gd name="connsiteX1" fmla="*/ 4859796 w 6302048"/>
              <a:gd name="connsiteY1" fmla="*/ 0 h 6858000"/>
              <a:gd name="connsiteX2" fmla="*/ 4968087 w 6302048"/>
              <a:gd name="connsiteY2" fmla="*/ 0 h 6858000"/>
              <a:gd name="connsiteX3" fmla="*/ 6302048 w 6302048"/>
              <a:gd name="connsiteY3" fmla="*/ 0 h 6858000"/>
              <a:gd name="connsiteX4" fmla="*/ 2776213 w 6302048"/>
              <a:gd name="connsiteY4" fmla="*/ 6858000 h 6858000"/>
              <a:gd name="connsiteX5" fmla="*/ 1442252 w 6302048"/>
              <a:gd name="connsiteY5" fmla="*/ 6858000 h 6858000"/>
              <a:gd name="connsiteX6" fmla="*/ 1333961 w 6302048"/>
              <a:gd name="connsiteY6" fmla="*/ 6858000 h 6858000"/>
              <a:gd name="connsiteX7" fmla="*/ 0 w 6302048"/>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2048" h="6858000">
                <a:moveTo>
                  <a:pt x="3525835" y="0"/>
                </a:moveTo>
                <a:lnTo>
                  <a:pt x="4859796" y="0"/>
                </a:lnTo>
                <a:lnTo>
                  <a:pt x="4968087" y="0"/>
                </a:lnTo>
                <a:lnTo>
                  <a:pt x="6302048" y="0"/>
                </a:lnTo>
                <a:lnTo>
                  <a:pt x="2776213" y="6858000"/>
                </a:lnTo>
                <a:lnTo>
                  <a:pt x="1442252" y="6858000"/>
                </a:lnTo>
                <a:lnTo>
                  <a:pt x="1333961" y="6858000"/>
                </a:lnTo>
                <a:lnTo>
                  <a:pt x="0" y="6858000"/>
                </a:lnTo>
                <a:close/>
              </a:path>
            </a:pathLst>
          </a:custGeom>
          <a:blipFill dpi="0" rotWithShape="1">
            <a:blip r:embed="rId1"/>
            <a:srcRect/>
            <a:stretch>
              <a:fillRect l="-35871" t="-4878" r="-50856" b="-9523"/>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endParaRPr>
          </a:p>
        </p:txBody>
      </p:sp>
      <p:sp>
        <p:nvSpPr>
          <p:cNvPr id="3" name="任意多边形: 形状 2"/>
          <p:cNvSpPr/>
          <p:nvPr/>
        </p:nvSpPr>
        <p:spPr>
          <a:xfrm>
            <a:off x="1006325" y="-1"/>
            <a:ext cx="2516813" cy="3429001"/>
          </a:xfrm>
          <a:custGeom>
            <a:avLst/>
            <a:gdLst>
              <a:gd name="connsiteX0" fmla="*/ 2061665 w 3098109"/>
              <a:gd name="connsiteY0" fmla="*/ 0 h 4220980"/>
              <a:gd name="connsiteX1" fmla="*/ 3098109 w 3098109"/>
              <a:gd name="connsiteY1" fmla="*/ 0 h 4220980"/>
              <a:gd name="connsiteX2" fmla="*/ 1036444 w 3098109"/>
              <a:gd name="connsiteY2" fmla="*/ 4220980 h 4220980"/>
              <a:gd name="connsiteX3" fmla="*/ 0 w 3098109"/>
              <a:gd name="connsiteY3" fmla="*/ 4220980 h 4220980"/>
            </a:gdLst>
            <a:ahLst/>
            <a:cxnLst>
              <a:cxn ang="0">
                <a:pos x="connsiteX0" y="connsiteY0"/>
              </a:cxn>
              <a:cxn ang="0">
                <a:pos x="connsiteX1" y="connsiteY1"/>
              </a:cxn>
              <a:cxn ang="0">
                <a:pos x="connsiteX2" y="connsiteY2"/>
              </a:cxn>
              <a:cxn ang="0">
                <a:pos x="connsiteX3" y="connsiteY3"/>
              </a:cxn>
            </a:cxnLst>
            <a:rect l="l" t="t" r="r" b="b"/>
            <a:pathLst>
              <a:path w="3098109" h="4220980">
                <a:moveTo>
                  <a:pt x="2061665" y="0"/>
                </a:moveTo>
                <a:lnTo>
                  <a:pt x="3098109" y="0"/>
                </a:lnTo>
                <a:lnTo>
                  <a:pt x="1036444" y="4220980"/>
                </a:lnTo>
                <a:lnTo>
                  <a:pt x="0" y="422098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形状 3"/>
          <p:cNvSpPr/>
          <p:nvPr/>
        </p:nvSpPr>
        <p:spPr>
          <a:xfrm>
            <a:off x="11317970" y="504313"/>
            <a:ext cx="3203965" cy="514100"/>
          </a:xfrm>
          <a:custGeom>
            <a:avLst/>
            <a:gdLst>
              <a:gd name="connsiteX0" fmla="*/ 264309 w 3203965"/>
              <a:gd name="connsiteY0" fmla="*/ 0 h 514100"/>
              <a:gd name="connsiteX1" fmla="*/ 584200 w 3203965"/>
              <a:gd name="connsiteY1" fmla="*/ 0 h 514100"/>
              <a:gd name="connsiteX2" fmla="*/ 639782 w 3203965"/>
              <a:gd name="connsiteY2" fmla="*/ 0 h 514100"/>
              <a:gd name="connsiteX3" fmla="*/ 787339 w 3203965"/>
              <a:gd name="connsiteY3" fmla="*/ 0 h 514100"/>
              <a:gd name="connsiteX4" fmla="*/ 959673 w 3203965"/>
              <a:gd name="connsiteY4" fmla="*/ 0 h 514100"/>
              <a:gd name="connsiteX5" fmla="*/ 1107230 w 3203965"/>
              <a:gd name="connsiteY5" fmla="*/ 0 h 514100"/>
              <a:gd name="connsiteX6" fmla="*/ 1162812 w 3203965"/>
              <a:gd name="connsiteY6" fmla="*/ 0 h 514100"/>
              <a:gd name="connsiteX7" fmla="*/ 1340201 w 3203965"/>
              <a:gd name="connsiteY7" fmla="*/ 0 h 514100"/>
              <a:gd name="connsiteX8" fmla="*/ 1482703 w 3203965"/>
              <a:gd name="connsiteY8" fmla="*/ 0 h 514100"/>
              <a:gd name="connsiteX9" fmla="*/ 1660092 w 3203965"/>
              <a:gd name="connsiteY9" fmla="*/ 0 h 514100"/>
              <a:gd name="connsiteX10" fmla="*/ 1715674 w 3203965"/>
              <a:gd name="connsiteY10" fmla="*/ 0 h 514100"/>
              <a:gd name="connsiteX11" fmla="*/ 1937101 w 3203965"/>
              <a:gd name="connsiteY11" fmla="*/ 0 h 514100"/>
              <a:gd name="connsiteX12" fmla="*/ 2035565 w 3203965"/>
              <a:gd name="connsiteY12" fmla="*/ 0 h 514100"/>
              <a:gd name="connsiteX13" fmla="*/ 2256992 w 3203965"/>
              <a:gd name="connsiteY13" fmla="*/ 0 h 514100"/>
              <a:gd name="connsiteX14" fmla="*/ 2312574 w 3203965"/>
              <a:gd name="connsiteY14" fmla="*/ 0 h 514100"/>
              <a:gd name="connsiteX15" fmla="*/ 2508601 w 3203965"/>
              <a:gd name="connsiteY15" fmla="*/ 0 h 514100"/>
              <a:gd name="connsiteX16" fmla="*/ 2632465 w 3203965"/>
              <a:gd name="connsiteY16" fmla="*/ 0 h 514100"/>
              <a:gd name="connsiteX17" fmla="*/ 2828492 w 3203965"/>
              <a:gd name="connsiteY17" fmla="*/ 0 h 514100"/>
              <a:gd name="connsiteX18" fmla="*/ 2884074 w 3203965"/>
              <a:gd name="connsiteY18" fmla="*/ 0 h 514100"/>
              <a:gd name="connsiteX19" fmla="*/ 3203965 w 3203965"/>
              <a:gd name="connsiteY19" fmla="*/ 0 h 514100"/>
              <a:gd name="connsiteX20" fmla="*/ 2939656 w 3203965"/>
              <a:gd name="connsiteY20" fmla="*/ 514100 h 514100"/>
              <a:gd name="connsiteX21" fmla="*/ 2619765 w 3203965"/>
              <a:gd name="connsiteY21" fmla="*/ 514100 h 514100"/>
              <a:gd name="connsiteX22" fmla="*/ 2564183 w 3203965"/>
              <a:gd name="connsiteY22" fmla="*/ 514100 h 514100"/>
              <a:gd name="connsiteX23" fmla="*/ 2368156 w 3203965"/>
              <a:gd name="connsiteY23" fmla="*/ 514100 h 514100"/>
              <a:gd name="connsiteX24" fmla="*/ 2244292 w 3203965"/>
              <a:gd name="connsiteY24" fmla="*/ 514100 h 514100"/>
              <a:gd name="connsiteX25" fmla="*/ 2048265 w 3203965"/>
              <a:gd name="connsiteY25" fmla="*/ 514100 h 514100"/>
              <a:gd name="connsiteX26" fmla="*/ 1992683 w 3203965"/>
              <a:gd name="connsiteY26" fmla="*/ 514100 h 514100"/>
              <a:gd name="connsiteX27" fmla="*/ 1771256 w 3203965"/>
              <a:gd name="connsiteY27" fmla="*/ 514100 h 514100"/>
              <a:gd name="connsiteX28" fmla="*/ 1672792 w 3203965"/>
              <a:gd name="connsiteY28" fmla="*/ 514100 h 514100"/>
              <a:gd name="connsiteX29" fmla="*/ 1451365 w 3203965"/>
              <a:gd name="connsiteY29" fmla="*/ 514100 h 514100"/>
              <a:gd name="connsiteX30" fmla="*/ 1395783 w 3203965"/>
              <a:gd name="connsiteY30" fmla="*/ 514100 h 514100"/>
              <a:gd name="connsiteX31" fmla="*/ 1218394 w 3203965"/>
              <a:gd name="connsiteY31" fmla="*/ 514100 h 514100"/>
              <a:gd name="connsiteX32" fmla="*/ 1075892 w 3203965"/>
              <a:gd name="connsiteY32" fmla="*/ 514100 h 514100"/>
              <a:gd name="connsiteX33" fmla="*/ 898503 w 3203965"/>
              <a:gd name="connsiteY33" fmla="*/ 514100 h 514100"/>
              <a:gd name="connsiteX34" fmla="*/ 842921 w 3203965"/>
              <a:gd name="connsiteY34" fmla="*/ 514100 h 514100"/>
              <a:gd name="connsiteX35" fmla="*/ 695364 w 3203965"/>
              <a:gd name="connsiteY35" fmla="*/ 514100 h 514100"/>
              <a:gd name="connsiteX36" fmla="*/ 523030 w 3203965"/>
              <a:gd name="connsiteY36" fmla="*/ 514100 h 514100"/>
              <a:gd name="connsiteX37" fmla="*/ 375473 w 3203965"/>
              <a:gd name="connsiteY37" fmla="*/ 514100 h 514100"/>
              <a:gd name="connsiteX38" fmla="*/ 319891 w 3203965"/>
              <a:gd name="connsiteY38" fmla="*/ 514100 h 514100"/>
              <a:gd name="connsiteX39" fmla="*/ 0 w 3203965"/>
              <a:gd name="connsiteY39" fmla="*/ 514100 h 51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203965" h="514100">
                <a:moveTo>
                  <a:pt x="264309" y="0"/>
                </a:moveTo>
                <a:lnTo>
                  <a:pt x="584200" y="0"/>
                </a:lnTo>
                <a:lnTo>
                  <a:pt x="639782" y="0"/>
                </a:lnTo>
                <a:lnTo>
                  <a:pt x="787339" y="0"/>
                </a:lnTo>
                <a:lnTo>
                  <a:pt x="959673" y="0"/>
                </a:lnTo>
                <a:lnTo>
                  <a:pt x="1107230" y="0"/>
                </a:lnTo>
                <a:lnTo>
                  <a:pt x="1162812" y="0"/>
                </a:lnTo>
                <a:lnTo>
                  <a:pt x="1340201" y="0"/>
                </a:lnTo>
                <a:lnTo>
                  <a:pt x="1482703" y="0"/>
                </a:lnTo>
                <a:lnTo>
                  <a:pt x="1660092" y="0"/>
                </a:lnTo>
                <a:lnTo>
                  <a:pt x="1715674" y="0"/>
                </a:lnTo>
                <a:lnTo>
                  <a:pt x="1937101" y="0"/>
                </a:lnTo>
                <a:lnTo>
                  <a:pt x="2035565" y="0"/>
                </a:lnTo>
                <a:lnTo>
                  <a:pt x="2256992" y="0"/>
                </a:lnTo>
                <a:lnTo>
                  <a:pt x="2312574" y="0"/>
                </a:lnTo>
                <a:lnTo>
                  <a:pt x="2508601" y="0"/>
                </a:lnTo>
                <a:lnTo>
                  <a:pt x="2632465" y="0"/>
                </a:lnTo>
                <a:lnTo>
                  <a:pt x="2828492" y="0"/>
                </a:lnTo>
                <a:lnTo>
                  <a:pt x="2884074" y="0"/>
                </a:lnTo>
                <a:lnTo>
                  <a:pt x="3203965" y="0"/>
                </a:lnTo>
                <a:lnTo>
                  <a:pt x="2939656" y="514100"/>
                </a:lnTo>
                <a:lnTo>
                  <a:pt x="2619765" y="514100"/>
                </a:lnTo>
                <a:lnTo>
                  <a:pt x="2564183" y="514100"/>
                </a:lnTo>
                <a:lnTo>
                  <a:pt x="2368156" y="514100"/>
                </a:lnTo>
                <a:lnTo>
                  <a:pt x="2244292" y="514100"/>
                </a:lnTo>
                <a:lnTo>
                  <a:pt x="2048265" y="514100"/>
                </a:lnTo>
                <a:lnTo>
                  <a:pt x="1992683" y="514100"/>
                </a:lnTo>
                <a:lnTo>
                  <a:pt x="1771256" y="514100"/>
                </a:lnTo>
                <a:lnTo>
                  <a:pt x="1672792" y="514100"/>
                </a:lnTo>
                <a:lnTo>
                  <a:pt x="1451365" y="514100"/>
                </a:lnTo>
                <a:lnTo>
                  <a:pt x="1395783" y="514100"/>
                </a:lnTo>
                <a:lnTo>
                  <a:pt x="1218394" y="514100"/>
                </a:lnTo>
                <a:lnTo>
                  <a:pt x="1075892" y="514100"/>
                </a:lnTo>
                <a:lnTo>
                  <a:pt x="898503" y="514100"/>
                </a:lnTo>
                <a:lnTo>
                  <a:pt x="842921" y="514100"/>
                </a:lnTo>
                <a:lnTo>
                  <a:pt x="695364" y="514100"/>
                </a:lnTo>
                <a:lnTo>
                  <a:pt x="523030" y="514100"/>
                </a:lnTo>
                <a:lnTo>
                  <a:pt x="375473" y="514100"/>
                </a:lnTo>
                <a:lnTo>
                  <a:pt x="319891" y="514100"/>
                </a:lnTo>
                <a:lnTo>
                  <a:pt x="0" y="514100"/>
                </a:lnTo>
                <a:close/>
              </a:path>
            </a:pathLst>
          </a:custGeom>
          <a:solidFill>
            <a:srgbClr val="15567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endParaRPr lang="zh-CN" altLang="en-US">
              <a:solidFill>
                <a:schemeClr val="tx1"/>
              </a:solidFill>
              <a:cs typeface="+mn-ea"/>
            </a:endParaRPr>
          </a:p>
        </p:txBody>
      </p:sp>
      <p:sp>
        <p:nvSpPr>
          <p:cNvPr id="30" name="文本框 29"/>
          <p:cNvSpPr txBox="1"/>
          <p:nvPr/>
        </p:nvSpPr>
        <p:spPr>
          <a:xfrm>
            <a:off x="7130415" y="2808605"/>
            <a:ext cx="2937510" cy="460375"/>
          </a:xfrm>
          <a:prstGeom prst="rect">
            <a:avLst/>
          </a:prstGeom>
          <a:noFill/>
        </p:spPr>
        <p:txBody>
          <a:bodyPr wrap="none" rtlCol="0">
            <a:spAutoFit/>
            <a:scene3d>
              <a:camera prst="orthographicFront"/>
              <a:lightRig rig="threePt" dir="t"/>
            </a:scene3d>
            <a:sp3d contourW="12700"/>
          </a:bodyPr>
          <a:lstStyle/>
          <a:p>
            <a:pPr algn="l"/>
            <a:r>
              <a:rPr lang="zh-CN" altLang="en-US" sz="2400" b="1" dirty="0">
                <a:solidFill>
                  <a:srgbClr val="155671"/>
                </a:solidFill>
                <a:latin typeface="黑体" panose="02010609060101010101" charset="-122"/>
                <a:ea typeface="黑体" panose="02010609060101010101" charset="-122"/>
                <a:cs typeface="+mn-ea"/>
              </a:rPr>
              <a:t>什么抗血管生成药物</a:t>
            </a:r>
            <a:endParaRPr lang="zh-CN" altLang="en-US" sz="2400" b="1" dirty="0">
              <a:solidFill>
                <a:srgbClr val="155671"/>
              </a:solidFill>
              <a:latin typeface="黑体" panose="02010609060101010101" charset="-122"/>
              <a:ea typeface="黑体" panose="02010609060101010101" charset="-122"/>
              <a:cs typeface="+mn-ea"/>
            </a:endParaRPr>
          </a:p>
        </p:txBody>
      </p:sp>
      <p:sp>
        <p:nvSpPr>
          <p:cNvPr id="33" name="文本框 32"/>
          <p:cNvSpPr txBox="1"/>
          <p:nvPr/>
        </p:nvSpPr>
        <p:spPr>
          <a:xfrm>
            <a:off x="7130415" y="3844290"/>
            <a:ext cx="3855720" cy="460375"/>
          </a:xfrm>
          <a:prstGeom prst="rect">
            <a:avLst/>
          </a:prstGeom>
          <a:noFill/>
        </p:spPr>
        <p:txBody>
          <a:bodyPr wrap="none" rtlCol="0">
            <a:spAutoFit/>
            <a:scene3d>
              <a:camera prst="orthographicFront"/>
              <a:lightRig rig="threePt" dir="t"/>
            </a:scene3d>
            <a:sp3d contourW="12700"/>
          </a:bodyPr>
          <a:lstStyle/>
          <a:p>
            <a:pPr algn="l"/>
            <a:r>
              <a:rPr lang="zh-CN" altLang="en-US" sz="2400" b="1" dirty="0">
                <a:solidFill>
                  <a:srgbClr val="155671"/>
                </a:solidFill>
                <a:latin typeface="黑体" panose="02010609060101010101" charset="-122"/>
                <a:ea typeface="黑体" panose="02010609060101010101" charset="-122"/>
                <a:cs typeface="+mn-ea"/>
              </a:rPr>
              <a:t>抗血管生成药物的不良反应</a:t>
            </a:r>
            <a:endParaRPr lang="zh-CN" altLang="en-US" sz="2400" b="1" dirty="0">
              <a:solidFill>
                <a:srgbClr val="155671"/>
              </a:solidFill>
              <a:latin typeface="黑体" panose="02010609060101010101" charset="-122"/>
              <a:ea typeface="黑体" panose="02010609060101010101" charset="-122"/>
              <a:cs typeface="+mn-ea"/>
            </a:endParaRPr>
          </a:p>
        </p:txBody>
      </p:sp>
      <p:sp>
        <p:nvSpPr>
          <p:cNvPr id="36" name="文本框 35"/>
          <p:cNvSpPr txBox="1"/>
          <p:nvPr/>
        </p:nvSpPr>
        <p:spPr>
          <a:xfrm>
            <a:off x="7130415" y="4879340"/>
            <a:ext cx="4467860" cy="460375"/>
          </a:xfrm>
          <a:prstGeom prst="rect">
            <a:avLst/>
          </a:prstGeom>
          <a:noFill/>
        </p:spPr>
        <p:txBody>
          <a:bodyPr wrap="none" rtlCol="0">
            <a:spAutoFit/>
            <a:scene3d>
              <a:camera prst="orthographicFront"/>
              <a:lightRig rig="threePt" dir="t"/>
            </a:scene3d>
            <a:sp3d contourW="12700"/>
          </a:bodyPr>
          <a:lstStyle/>
          <a:p>
            <a:r>
              <a:rPr lang="zh-CN" sz="2400" b="1" dirty="0">
                <a:solidFill>
                  <a:srgbClr val="155671"/>
                </a:solidFill>
                <a:latin typeface="黑体" panose="02010609060101010101" charset="-122"/>
                <a:ea typeface="黑体" panose="02010609060101010101" charset="-122"/>
                <a:cs typeface="+mn-ea"/>
              </a:rPr>
              <a:t>抗血管生成药物不良反应的处理</a:t>
            </a:r>
            <a:endParaRPr lang="zh-CN" sz="2400" b="1" dirty="0">
              <a:solidFill>
                <a:srgbClr val="155671"/>
              </a:solidFill>
              <a:latin typeface="黑体" panose="02010609060101010101" charset="-122"/>
              <a:ea typeface="黑体" panose="02010609060101010101" charset="-122"/>
              <a:cs typeface="+mn-ea"/>
            </a:endParaRPr>
          </a:p>
        </p:txBody>
      </p:sp>
      <p:sp>
        <p:nvSpPr>
          <p:cNvPr id="40" name="文本框 39"/>
          <p:cNvSpPr txBox="1"/>
          <p:nvPr/>
        </p:nvSpPr>
        <p:spPr>
          <a:xfrm>
            <a:off x="7130415" y="5846445"/>
            <a:ext cx="5061585" cy="261620"/>
          </a:xfrm>
          <a:prstGeom prst="rect">
            <a:avLst/>
          </a:prstGeom>
          <a:noFill/>
        </p:spPr>
        <p:txBody>
          <a:bodyPr wrap="square" rtlCol="0">
            <a:spAutoFit/>
            <a:scene3d>
              <a:camera prst="orthographicFront"/>
              <a:lightRig rig="threePt" dir="t"/>
            </a:scene3d>
            <a:sp3d contourW="12700"/>
          </a:bodyPr>
          <a:lstStyle/>
          <a:p>
            <a:r>
              <a:rPr lang="en-US" altLang="zh-CN" sz="1100" dirty="0">
                <a:latin typeface="Century Gothic" panose="020B0502020202020204" pitchFamily="34" charset="0"/>
                <a:cs typeface="+mn-ea"/>
              </a:rPr>
              <a:t>The user can demonstrate on a projector or computer,</a:t>
            </a:r>
            <a:endParaRPr lang="en-US" altLang="zh-CN" sz="1100" dirty="0">
              <a:latin typeface="Century Gothic" panose="020B0502020202020204" pitchFamily="34" charset="0"/>
              <a:cs typeface="+mn-ea"/>
            </a:endParaRPr>
          </a:p>
        </p:txBody>
      </p:sp>
      <p:sp>
        <p:nvSpPr>
          <p:cNvPr id="41" name="文本框 40"/>
          <p:cNvSpPr txBox="1"/>
          <p:nvPr/>
        </p:nvSpPr>
        <p:spPr>
          <a:xfrm>
            <a:off x="6304544" y="2740377"/>
            <a:ext cx="801370" cy="645160"/>
          </a:xfrm>
          <a:prstGeom prst="rect">
            <a:avLst/>
          </a:prstGeom>
          <a:noFill/>
        </p:spPr>
        <p:txBody>
          <a:bodyPr wrap="none" rtlCol="0">
            <a:spAutoFit/>
            <a:scene3d>
              <a:camera prst="orthographicFront"/>
              <a:lightRig rig="threePt" dir="t"/>
            </a:scene3d>
            <a:sp3d contourW="12700"/>
          </a:bodyPr>
          <a:lstStyle/>
          <a:p>
            <a:r>
              <a:rPr lang="en-US" altLang="zh-CN" sz="3600" b="1" dirty="0">
                <a:solidFill>
                  <a:srgbClr val="155671"/>
                </a:solidFill>
                <a:latin typeface="黑体" panose="02010609060101010101" charset="-122"/>
                <a:ea typeface="黑体" panose="02010609060101010101" charset="-122"/>
                <a:cs typeface="+mn-ea"/>
              </a:rPr>
              <a:t>01.</a:t>
            </a:r>
            <a:endParaRPr lang="en-US" altLang="zh-CN" sz="3600" b="1" dirty="0">
              <a:solidFill>
                <a:srgbClr val="155671"/>
              </a:solidFill>
              <a:latin typeface="黑体" panose="02010609060101010101" charset="-122"/>
              <a:ea typeface="黑体" panose="02010609060101010101" charset="-122"/>
              <a:cs typeface="+mn-ea"/>
            </a:endParaRPr>
          </a:p>
        </p:txBody>
      </p:sp>
      <p:sp>
        <p:nvSpPr>
          <p:cNvPr id="42" name="文本框 41"/>
          <p:cNvSpPr txBox="1"/>
          <p:nvPr/>
        </p:nvSpPr>
        <p:spPr>
          <a:xfrm>
            <a:off x="6304544" y="3754309"/>
            <a:ext cx="801370" cy="645160"/>
          </a:xfrm>
          <a:prstGeom prst="rect">
            <a:avLst/>
          </a:prstGeom>
          <a:noFill/>
        </p:spPr>
        <p:txBody>
          <a:bodyPr wrap="none" rtlCol="0">
            <a:spAutoFit/>
            <a:scene3d>
              <a:camera prst="orthographicFront"/>
              <a:lightRig rig="threePt" dir="t"/>
            </a:scene3d>
            <a:sp3d contourW="12700"/>
          </a:bodyPr>
          <a:lstStyle/>
          <a:p>
            <a:r>
              <a:rPr lang="en-US" altLang="zh-CN" sz="3600" b="1" dirty="0">
                <a:solidFill>
                  <a:srgbClr val="155671"/>
                </a:solidFill>
                <a:latin typeface="黑体" panose="02010609060101010101" charset="-122"/>
                <a:ea typeface="黑体" panose="02010609060101010101" charset="-122"/>
                <a:cs typeface="+mn-ea"/>
              </a:rPr>
              <a:t>02.</a:t>
            </a:r>
            <a:endParaRPr lang="en-US" altLang="zh-CN" sz="3600" b="1" dirty="0">
              <a:solidFill>
                <a:srgbClr val="155671"/>
              </a:solidFill>
              <a:latin typeface="黑体" panose="02010609060101010101" charset="-122"/>
              <a:ea typeface="黑体" panose="02010609060101010101" charset="-122"/>
              <a:cs typeface="+mn-ea"/>
            </a:endParaRPr>
          </a:p>
        </p:txBody>
      </p:sp>
      <p:sp>
        <p:nvSpPr>
          <p:cNvPr id="43" name="文本框 42"/>
          <p:cNvSpPr txBox="1"/>
          <p:nvPr/>
        </p:nvSpPr>
        <p:spPr>
          <a:xfrm>
            <a:off x="6304544" y="4768241"/>
            <a:ext cx="801370" cy="645160"/>
          </a:xfrm>
          <a:prstGeom prst="rect">
            <a:avLst/>
          </a:prstGeom>
          <a:noFill/>
        </p:spPr>
        <p:txBody>
          <a:bodyPr wrap="none" rtlCol="0">
            <a:spAutoFit/>
            <a:scene3d>
              <a:camera prst="orthographicFront"/>
              <a:lightRig rig="threePt" dir="t"/>
            </a:scene3d>
            <a:sp3d contourW="12700"/>
          </a:bodyPr>
          <a:lstStyle/>
          <a:p>
            <a:r>
              <a:rPr lang="en-US" altLang="zh-CN" sz="3600" b="1" dirty="0">
                <a:solidFill>
                  <a:srgbClr val="155671"/>
                </a:solidFill>
                <a:latin typeface="黑体" panose="02010609060101010101" charset="-122"/>
                <a:ea typeface="黑体" panose="02010609060101010101" charset="-122"/>
                <a:cs typeface="+mn-ea"/>
              </a:rPr>
              <a:t>03.</a:t>
            </a:r>
            <a:endParaRPr lang="en-US" altLang="zh-CN" sz="3600" b="1" dirty="0">
              <a:solidFill>
                <a:srgbClr val="155671"/>
              </a:solidFill>
              <a:latin typeface="黑体" panose="02010609060101010101" charset="-122"/>
              <a:ea typeface="黑体" panose="02010609060101010101" charset="-122"/>
              <a:cs typeface="+mn-ea"/>
            </a:endParaRPr>
          </a:p>
        </p:txBody>
      </p:sp>
      <p:sp>
        <p:nvSpPr>
          <p:cNvPr id="5" name="文本框 4"/>
          <p:cNvSpPr txBox="1"/>
          <p:nvPr/>
        </p:nvSpPr>
        <p:spPr>
          <a:xfrm>
            <a:off x="6184265" y="1360805"/>
            <a:ext cx="5648960" cy="706755"/>
          </a:xfrm>
          <a:prstGeom prst="rect">
            <a:avLst/>
          </a:prstGeom>
          <a:noFill/>
        </p:spPr>
        <p:txBody>
          <a:bodyPr wrap="square" rtlCol="0">
            <a:spAutoFit/>
          </a:bodyPr>
          <a:p>
            <a:r>
              <a:rPr lang="zh-CN" altLang="en-US" sz="4000" b="1">
                <a:solidFill>
                  <a:srgbClr val="155671"/>
                </a:solidFill>
                <a:latin typeface="黑体" panose="02010609060101010101" charset="-122"/>
                <a:ea typeface="黑体" panose="02010609060101010101" charset="-122"/>
              </a:rPr>
              <a:t>以抗血管生成药物为例</a:t>
            </a:r>
            <a:endParaRPr lang="zh-CN" altLang="en-US" sz="4000" b="1">
              <a:solidFill>
                <a:srgbClr val="155671"/>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2" grpId="0" animBg="1"/>
      <p:bldP spid="3" grpId="0" animBg="1"/>
      <p:bldP spid="4" grpId="0" animBg="1"/>
      <p:bldP spid="41"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7952779" y="3429000"/>
            <a:ext cx="4239221" cy="3429000"/>
          </a:xfrm>
          <a:custGeom>
            <a:avLst/>
            <a:gdLst>
              <a:gd name="connsiteX0" fmla="*/ 1628037 w 4482468"/>
              <a:gd name="connsiteY0" fmla="*/ 0 h 3625756"/>
              <a:gd name="connsiteX1" fmla="*/ 2411809 w 4482468"/>
              <a:gd name="connsiteY1" fmla="*/ 0 h 3625756"/>
              <a:gd name="connsiteX2" fmla="*/ 3698696 w 4482468"/>
              <a:gd name="connsiteY2" fmla="*/ 0 h 3625756"/>
              <a:gd name="connsiteX3" fmla="*/ 4482468 w 4482468"/>
              <a:gd name="connsiteY3" fmla="*/ 0 h 3625756"/>
              <a:gd name="connsiteX4" fmla="*/ 2854431 w 4482468"/>
              <a:gd name="connsiteY4" fmla="*/ 3625756 h 3625756"/>
              <a:gd name="connsiteX5" fmla="*/ 2070659 w 4482468"/>
              <a:gd name="connsiteY5" fmla="*/ 3625756 h 3625756"/>
              <a:gd name="connsiteX6" fmla="*/ 783772 w 4482468"/>
              <a:gd name="connsiteY6" fmla="*/ 3625756 h 3625756"/>
              <a:gd name="connsiteX7" fmla="*/ 0 w 4482468"/>
              <a:gd name="connsiteY7" fmla="*/ 3625756 h 362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2468" h="3625756">
                <a:moveTo>
                  <a:pt x="1628037" y="0"/>
                </a:moveTo>
                <a:lnTo>
                  <a:pt x="2411809" y="0"/>
                </a:lnTo>
                <a:lnTo>
                  <a:pt x="3698696" y="0"/>
                </a:lnTo>
                <a:lnTo>
                  <a:pt x="4482468" y="0"/>
                </a:lnTo>
                <a:lnTo>
                  <a:pt x="2854431" y="3625756"/>
                </a:lnTo>
                <a:lnTo>
                  <a:pt x="2070659" y="3625756"/>
                </a:lnTo>
                <a:lnTo>
                  <a:pt x="783772" y="3625756"/>
                </a:lnTo>
                <a:lnTo>
                  <a:pt x="0" y="3625756"/>
                </a:lnTo>
                <a:close/>
              </a:path>
            </a:pathLst>
          </a:custGeom>
          <a:blipFill dpi="0" rotWithShape="1">
            <a:blip r:embed="rId1"/>
            <a:srcRect/>
            <a:stretch>
              <a:fillRect l="-116818" t="-85257" r="-60771" b="-435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 name="任意多边形: 形状 1"/>
          <p:cNvSpPr/>
          <p:nvPr/>
        </p:nvSpPr>
        <p:spPr>
          <a:xfrm>
            <a:off x="6432669" y="721360"/>
            <a:ext cx="3274589" cy="3708400"/>
          </a:xfrm>
          <a:custGeom>
            <a:avLst/>
            <a:gdLst>
              <a:gd name="connsiteX0" fmla="*/ 1628037 w 3201613"/>
              <a:gd name="connsiteY0" fmla="*/ 0 h 3625756"/>
              <a:gd name="connsiteX1" fmla="*/ 3201613 w 3201613"/>
              <a:gd name="connsiteY1" fmla="*/ 0 h 3625756"/>
              <a:gd name="connsiteX2" fmla="*/ 1573576 w 3201613"/>
              <a:gd name="connsiteY2" fmla="*/ 3625756 h 3625756"/>
              <a:gd name="connsiteX3" fmla="*/ 0 w 3201613"/>
              <a:gd name="connsiteY3" fmla="*/ 3625756 h 3625756"/>
            </a:gdLst>
            <a:ahLst/>
            <a:cxnLst>
              <a:cxn ang="0">
                <a:pos x="connsiteX0" y="connsiteY0"/>
              </a:cxn>
              <a:cxn ang="0">
                <a:pos x="connsiteX1" y="connsiteY1"/>
              </a:cxn>
              <a:cxn ang="0">
                <a:pos x="connsiteX2" y="connsiteY2"/>
              </a:cxn>
              <a:cxn ang="0">
                <a:pos x="connsiteX3" y="connsiteY3"/>
              </a:cxn>
            </a:cxnLst>
            <a:rect l="l" t="t" r="r" b="b"/>
            <a:pathLst>
              <a:path w="3201613" h="3625756">
                <a:moveTo>
                  <a:pt x="1628037" y="0"/>
                </a:moveTo>
                <a:lnTo>
                  <a:pt x="3201613" y="0"/>
                </a:lnTo>
                <a:lnTo>
                  <a:pt x="1573576" y="3625756"/>
                </a:lnTo>
                <a:lnTo>
                  <a:pt x="0" y="3625756"/>
                </a:lnTo>
                <a:close/>
              </a:path>
            </a:pathLst>
          </a:custGeom>
          <a:solidFill>
            <a:srgbClr val="155671"/>
          </a:solidFill>
          <a:ln w="76200">
            <a:noFill/>
          </a:ln>
          <a:effectLst>
            <a:outerShdw blurRad="63500" algn="ctr" rotWithShape="0">
              <a:prstClr val="black">
                <a:alpha val="40000"/>
              </a:prstClr>
            </a:outerShdw>
          </a:effectLst>
        </p:spPr>
        <p:txBody>
          <a:bodyPr rtlCol="0" anchor="ctr"/>
          <a:lstStyle/>
          <a:p>
            <a:pPr algn="ctr" defTabSz="457200"/>
            <a:endParaRPr lang="zh-CN" altLang="en-US" kern="0">
              <a:solidFill>
                <a:srgbClr val="FFFFFF"/>
              </a:solidFill>
              <a:latin typeface="Arial" panose="020B0604020202020204"/>
              <a:cs typeface="+mn-ea"/>
            </a:endParaRPr>
          </a:p>
        </p:txBody>
      </p:sp>
      <p:sp>
        <p:nvSpPr>
          <p:cNvPr id="4" name="任意多边形: 形状 3"/>
          <p:cNvSpPr/>
          <p:nvPr/>
        </p:nvSpPr>
        <p:spPr>
          <a:xfrm>
            <a:off x="7675040" y="0"/>
            <a:ext cx="3274589" cy="3708400"/>
          </a:xfrm>
          <a:custGeom>
            <a:avLst/>
            <a:gdLst>
              <a:gd name="connsiteX0" fmla="*/ 1628037 w 3201613"/>
              <a:gd name="connsiteY0" fmla="*/ 0 h 3625756"/>
              <a:gd name="connsiteX1" fmla="*/ 3201613 w 3201613"/>
              <a:gd name="connsiteY1" fmla="*/ 0 h 3625756"/>
              <a:gd name="connsiteX2" fmla="*/ 1573576 w 3201613"/>
              <a:gd name="connsiteY2" fmla="*/ 3625756 h 3625756"/>
              <a:gd name="connsiteX3" fmla="*/ 0 w 3201613"/>
              <a:gd name="connsiteY3" fmla="*/ 3625756 h 3625756"/>
            </a:gdLst>
            <a:ahLst/>
            <a:cxnLst>
              <a:cxn ang="0">
                <a:pos x="connsiteX0" y="connsiteY0"/>
              </a:cxn>
              <a:cxn ang="0">
                <a:pos x="connsiteX1" y="connsiteY1"/>
              </a:cxn>
              <a:cxn ang="0">
                <a:pos x="connsiteX2" y="connsiteY2"/>
              </a:cxn>
              <a:cxn ang="0">
                <a:pos x="connsiteX3" y="connsiteY3"/>
              </a:cxn>
            </a:cxnLst>
            <a:rect l="l" t="t" r="r" b="b"/>
            <a:pathLst>
              <a:path w="3201613" h="3625756">
                <a:moveTo>
                  <a:pt x="1628037" y="0"/>
                </a:moveTo>
                <a:lnTo>
                  <a:pt x="3201613" y="0"/>
                </a:lnTo>
                <a:lnTo>
                  <a:pt x="1573576" y="3625756"/>
                </a:lnTo>
                <a:lnTo>
                  <a:pt x="0" y="3625756"/>
                </a:lnTo>
                <a:close/>
              </a:path>
            </a:pathLst>
          </a:custGeom>
          <a:solidFill>
            <a:srgbClr val="33BAB1"/>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457200"/>
            <a:endParaRPr lang="zh-CN" altLang="en-US" kern="0">
              <a:solidFill>
                <a:srgbClr val="FFFFFF"/>
              </a:solidFill>
              <a:latin typeface="Arial" panose="020B0604020202020204"/>
              <a:cs typeface="+mn-ea"/>
            </a:endParaRPr>
          </a:p>
        </p:txBody>
      </p:sp>
      <p:sp>
        <p:nvSpPr>
          <p:cNvPr id="8" name="文本框 7"/>
          <p:cNvSpPr txBox="1"/>
          <p:nvPr/>
        </p:nvSpPr>
        <p:spPr>
          <a:xfrm>
            <a:off x="351642" y="2850808"/>
            <a:ext cx="6358765" cy="1862048"/>
          </a:xfrm>
          <a:prstGeom prst="rect">
            <a:avLst/>
          </a:prstGeom>
          <a:noFill/>
        </p:spPr>
        <p:txBody>
          <a:bodyPr wrap="square" rtlCol="0">
            <a:spAutoFit/>
            <a:scene3d>
              <a:camera prst="orthographicFront"/>
              <a:lightRig rig="threePt" dir="t"/>
            </a:scene3d>
            <a:sp3d contourW="12700"/>
          </a:bodyPr>
          <a:lstStyle/>
          <a:p>
            <a:r>
              <a:rPr lang="en-US" altLang="zh-CN" sz="11500" b="1" dirty="0">
                <a:solidFill>
                  <a:srgbClr val="424242">
                    <a:alpha val="10000"/>
                  </a:srgbClr>
                </a:solidFill>
                <a:latin typeface="Century Gothic" panose="020B0502020202020204" pitchFamily="34" charset="0"/>
                <a:cs typeface="+mn-ea"/>
              </a:rPr>
              <a:t>PART 01</a:t>
            </a:r>
            <a:endParaRPr lang="zh-CN" altLang="en-US" sz="11500" b="1" dirty="0">
              <a:solidFill>
                <a:srgbClr val="424242">
                  <a:alpha val="10000"/>
                </a:srgbClr>
              </a:solidFill>
              <a:latin typeface="Century Gothic" panose="020B0502020202020204" pitchFamily="34" charset="0"/>
              <a:cs typeface="+mn-ea"/>
            </a:endParaRPr>
          </a:p>
        </p:txBody>
      </p:sp>
      <p:sp>
        <p:nvSpPr>
          <p:cNvPr id="9" name="矩形 259"/>
          <p:cNvSpPr>
            <a:spLocks noChangeArrowheads="1"/>
          </p:cNvSpPr>
          <p:nvPr/>
        </p:nvSpPr>
        <p:spPr bwMode="auto">
          <a:xfrm>
            <a:off x="808355" y="2850515"/>
            <a:ext cx="6430010"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dirty="0">
                <a:solidFill>
                  <a:srgbClr val="155671"/>
                </a:solidFill>
                <a:latin typeface="黑体" panose="02010609060101010101" charset="-122"/>
                <a:ea typeface="黑体" panose="02010609060101010101" charset="-122"/>
                <a:cs typeface="+mn-ea"/>
              </a:rPr>
              <a:t>抗血管生成药物</a:t>
            </a:r>
            <a:endParaRPr lang="zh-CN" altLang="en-US" sz="5400" b="1" dirty="0">
              <a:solidFill>
                <a:srgbClr val="155671"/>
              </a:solidFill>
              <a:latin typeface="黑体" panose="02010609060101010101" charset="-122"/>
              <a:ea typeface="黑体" panose="02010609060101010101"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3" grpId="0" animBg="1"/>
      <p:bldP spid="2" grpId="0" animBg="1"/>
      <p:bldP spid="4" grpId="0" animBg="1"/>
      <p:bldP spid="8" grpId="0"/>
      <p:bldP spid="9" grpId="0"/>
      <p:bldP spid="9"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0882C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mn-ea"/>
                <a:cs typeface="+mn-ea"/>
              </a:rPr>
              <a:t>抗血管生成靶向治疗是治疗肿瘤的一个策略</a:t>
            </a:r>
            <a:endParaRPr lang="zh-CN" altLang="en-US" sz="3200" b="1" spc="300" dirty="0">
              <a:solidFill>
                <a:srgbClr val="155671"/>
              </a:solidFill>
              <a:latin typeface="+mn-ea"/>
              <a:cs typeface="+mn-ea"/>
            </a:endParaRPr>
          </a:p>
        </p:txBody>
      </p:sp>
      <p:sp>
        <p:nvSpPr>
          <p:cNvPr id="7" name="矩形 6"/>
          <p:cNvSpPr/>
          <p:nvPr/>
        </p:nvSpPr>
        <p:spPr>
          <a:xfrm>
            <a:off x="4337685" y="1974215"/>
            <a:ext cx="6474460" cy="1476375"/>
          </a:xfrm>
          <a:prstGeom prst="rect">
            <a:avLst/>
          </a:prstGeom>
        </p:spPr>
        <p:txBody>
          <a:bodyPr wrap="square">
            <a:spAutoFit/>
          </a:bodyPr>
          <a:p>
            <a:pPr>
              <a:lnSpc>
                <a:spcPct val="150000"/>
              </a:lnSpc>
            </a:pPr>
            <a:r>
              <a:rPr lang="zh-CN" altLang="en-US" sz="2000" b="1" dirty="0">
                <a:solidFill>
                  <a:srgbClr val="155671"/>
                </a:solidFill>
                <a:latin typeface="微软雅黑" panose="020B0503020204020204" pitchFamily="34" charset="-122"/>
                <a:ea typeface="微软雅黑" panose="020B0503020204020204" pitchFamily="34" charset="-122"/>
              </a:rPr>
              <a:t>诱导血管生成是恶性肿瘤的十大特征之一，它为肿瘤的发生发展提供了生长侵袭的微环境，并参与肿瘤发生发展的各个环节。</a:t>
            </a:r>
            <a:endParaRPr lang="zh-CN" altLang="en-US" sz="2000" b="1" dirty="0">
              <a:solidFill>
                <a:srgbClr val="155671"/>
              </a:solidFill>
              <a:latin typeface="微软雅黑" panose="020B0503020204020204" pitchFamily="34" charset="-122"/>
              <a:ea typeface="微软雅黑" panose="020B0503020204020204" pitchFamily="34" charset="-122"/>
            </a:endParaRPr>
          </a:p>
        </p:txBody>
      </p:sp>
      <p:sp>
        <p:nvSpPr>
          <p:cNvPr id="8" name="矩形 7"/>
          <p:cNvSpPr/>
          <p:nvPr/>
        </p:nvSpPr>
        <p:spPr>
          <a:xfrm>
            <a:off x="1707515" y="4490085"/>
            <a:ext cx="4875530" cy="1476375"/>
          </a:xfrm>
          <a:prstGeom prst="rect">
            <a:avLst/>
          </a:prstGeom>
        </p:spPr>
        <p:txBody>
          <a:bodyPr wrap="square">
            <a:spAutoFit/>
          </a:bodyPr>
          <a:p>
            <a:pPr eaLnBrk="0" hangingPunct="0">
              <a:lnSpc>
                <a:spcPct val="150000"/>
              </a:lnSpc>
              <a:spcBef>
                <a:spcPct val="50000"/>
              </a:spcBef>
              <a:buFontTx/>
              <a:buNone/>
            </a:pPr>
            <a:r>
              <a:rPr lang="en-US" altLang="zh-CN" sz="2000" b="1" dirty="0">
                <a:solidFill>
                  <a:srgbClr val="155671"/>
                </a:solidFill>
                <a:latin typeface="微软雅黑" panose="020B0503020204020204" pitchFamily="34" charset="-122"/>
                <a:ea typeface="微软雅黑" panose="020B0503020204020204" pitchFamily="34" charset="-122"/>
              </a:rPr>
              <a:t>1971</a:t>
            </a:r>
            <a:r>
              <a:rPr lang="zh-CN" altLang="en-US" sz="2000" b="1" dirty="0">
                <a:solidFill>
                  <a:srgbClr val="155671"/>
                </a:solidFill>
                <a:latin typeface="微软雅黑" panose="020B0503020204020204" pitchFamily="34" charset="-122"/>
                <a:ea typeface="微软雅黑" panose="020B0503020204020204" pitchFamily="34" charset="-122"/>
              </a:rPr>
              <a:t>年</a:t>
            </a:r>
            <a:r>
              <a:rPr lang="zh-CN" altLang="en-GB" sz="2000" b="1" dirty="0">
                <a:solidFill>
                  <a:srgbClr val="155671"/>
                </a:solidFill>
                <a:latin typeface="微软雅黑" panose="020B0503020204020204" pitchFamily="34" charset="-122"/>
                <a:ea typeface="微软雅黑" panose="020B0503020204020204" pitchFamily="34" charset="-122"/>
              </a:rPr>
              <a:t>里程碑的发表</a:t>
            </a:r>
            <a:r>
              <a:rPr lang="en-GB" altLang="zh-CN" sz="2000" b="1" dirty="0">
                <a:solidFill>
                  <a:srgbClr val="155671"/>
                </a:solidFill>
                <a:latin typeface="微软雅黑" panose="020B0503020204020204" pitchFamily="34" charset="-122"/>
                <a:ea typeface="微软雅黑" panose="020B0503020204020204" pitchFamily="34" charset="-122"/>
              </a:rPr>
              <a:t>:Judah </a:t>
            </a:r>
            <a:r>
              <a:rPr lang="en-GB" altLang="zh-CN" sz="2000" b="1" dirty="0" err="1">
                <a:solidFill>
                  <a:srgbClr val="155671"/>
                </a:solidFill>
                <a:latin typeface="微软雅黑" panose="020B0503020204020204" pitchFamily="34" charset="-122"/>
                <a:ea typeface="微软雅黑" panose="020B0503020204020204" pitchFamily="34" charset="-122"/>
              </a:rPr>
              <a:t>Folkman</a:t>
            </a:r>
            <a:r>
              <a:rPr lang="en-GB" altLang="zh-CN" sz="2000" b="1" dirty="0">
                <a:solidFill>
                  <a:srgbClr val="155671"/>
                </a:solidFill>
                <a:latin typeface="微软雅黑" panose="020B0503020204020204" pitchFamily="34" charset="-122"/>
                <a:ea typeface="微软雅黑" panose="020B0503020204020204" pitchFamily="34" charset="-122"/>
              </a:rPr>
              <a:t> </a:t>
            </a:r>
            <a:r>
              <a:rPr lang="zh-CN" altLang="en-GB" sz="2000" b="1" dirty="0">
                <a:solidFill>
                  <a:srgbClr val="155671"/>
                </a:solidFill>
                <a:latin typeface="微软雅黑" panose="020B0503020204020204" pitchFamily="34" charset="-122"/>
                <a:ea typeface="微软雅黑" panose="020B0503020204020204" pitchFamily="34" charset="-122"/>
              </a:rPr>
              <a:t>提出肿瘤生长是血管生成依赖的</a:t>
            </a:r>
            <a:r>
              <a:rPr lang="zh-CN" altLang="en-US" sz="2000" b="1" dirty="0">
                <a:solidFill>
                  <a:srgbClr val="155671"/>
                </a:solidFill>
                <a:latin typeface="微软雅黑" panose="020B0503020204020204" pitchFamily="34" charset="-122"/>
                <a:ea typeface="微软雅黑" panose="020B0503020204020204" pitchFamily="34" charset="-122"/>
              </a:rPr>
              <a:t>，</a:t>
            </a:r>
            <a:r>
              <a:rPr lang="zh-CN" altLang="en-US" sz="2000" b="1" dirty="0">
                <a:solidFill>
                  <a:srgbClr val="FF0000"/>
                </a:solidFill>
                <a:latin typeface="微软雅黑" panose="020B0503020204020204" pitchFamily="34" charset="-122"/>
                <a:ea typeface="微软雅黑" panose="020B0503020204020204" pitchFamily="34" charset="-122"/>
              </a:rPr>
              <a:t>抑制血管生成是治疗肿瘤的一个策略。</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499870" y="1191260"/>
            <a:ext cx="2287270" cy="2591435"/>
            <a:chOff x="1886699" y="1134807"/>
            <a:chExt cx="5704592" cy="6030200"/>
          </a:xfrm>
        </p:grpSpPr>
        <p:pic>
          <p:nvPicPr>
            <p:cNvPr id="10" name="图片 9"/>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20000" contrast="40000"/>
                      </a14:imgEffect>
                    </a14:imgLayer>
                  </a14:imgProps>
                </a:ext>
              </a:extLst>
            </a:blip>
            <a:srcRect l="26625" t="6666" r="27226" b="8577"/>
            <a:stretch>
              <a:fillRect/>
            </a:stretch>
          </p:blipFill>
          <p:spPr>
            <a:xfrm>
              <a:off x="2160166" y="1404367"/>
              <a:ext cx="5431125" cy="5760640"/>
            </a:xfrm>
            <a:prstGeom prst="rect">
              <a:avLst/>
            </a:prstGeom>
            <a:effectLst>
              <a:outerShdw blurRad="50800" dist="38100" dir="13500000" algn="br" rotWithShape="0">
                <a:prstClr val="black">
                  <a:alpha val="40000"/>
                </a:prstClr>
              </a:outerShdw>
            </a:effectLst>
          </p:spPr>
        </p:pic>
        <p:pic>
          <p:nvPicPr>
            <p:cNvPr id="11" name="图片 10"/>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754" b="100000" l="629" r="100000">
                          <a14:foregroundMark x1="11321" y1="11404" x2="64780" y2="69298"/>
                          <a14:foregroundMark x1="54717" y1="84211" x2="54717" y2="84211"/>
                          <a14:foregroundMark x1="83648" y1="72807" x2="83648" y2="72807"/>
                        </a14:backgroundRemoval>
                      </a14:imgEffect>
                    </a14:imgLayer>
                  </a14:imgProps>
                </a:ext>
              </a:extLst>
            </a:blip>
            <a:srcRect/>
            <a:stretch>
              <a:fillRect/>
            </a:stretch>
          </p:blipFill>
          <p:spPr>
            <a:xfrm rot="20954937">
              <a:off x="1886699" y="3045521"/>
              <a:ext cx="1092566" cy="781003"/>
            </a:xfrm>
            <a:prstGeom prst="rect">
              <a:avLst/>
            </a:prstGeom>
          </p:spPr>
        </p:pic>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754" b="100000" l="629" r="100000">
                          <a14:foregroundMark x1="11321" y1="11404" x2="64780" y2="69298"/>
                          <a14:foregroundMark x1="54717" y1="84211" x2="54717" y2="84211"/>
                          <a14:foregroundMark x1="83648" y1="72807" x2="83648" y2="72807"/>
                        </a14:backgroundRemoval>
                      </a14:imgEffect>
                    </a14:imgLayer>
                  </a14:imgProps>
                </a:ext>
              </a:extLst>
            </a:blip>
            <a:srcRect/>
            <a:stretch>
              <a:fillRect/>
            </a:stretch>
          </p:blipFill>
          <p:spPr>
            <a:xfrm rot="3039141">
              <a:off x="2514467" y="1815164"/>
              <a:ext cx="941837" cy="673257"/>
            </a:xfrm>
            <a:prstGeom prst="rect">
              <a:avLst/>
            </a:prstGeom>
          </p:spPr>
        </p:pic>
        <p:pic>
          <p:nvPicPr>
            <p:cNvPr id="13" name="图片 12"/>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754" b="100000" l="629" r="100000">
                          <a14:foregroundMark x1="11321" y1="11404" x2="64780" y2="69298"/>
                          <a14:foregroundMark x1="54717" y1="84211" x2="54717" y2="84211"/>
                          <a14:foregroundMark x1="83648" y1="72807" x2="83648" y2="72807"/>
                        </a14:backgroundRemoval>
                      </a14:imgEffect>
                    </a14:imgLayer>
                  </a14:imgProps>
                </a:ext>
              </a:extLst>
            </a:blip>
            <a:srcRect/>
            <a:stretch>
              <a:fillRect/>
            </a:stretch>
          </p:blipFill>
          <p:spPr>
            <a:xfrm rot="9013544">
              <a:off x="5434551" y="1308463"/>
              <a:ext cx="1002169" cy="716384"/>
            </a:xfrm>
            <a:prstGeom prst="rect">
              <a:avLst/>
            </a:prstGeom>
          </p:spPr>
        </p:pic>
        <p:pic>
          <p:nvPicPr>
            <p:cNvPr id="14" name="图片 13"/>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563" b="89063" l="0" r="100000">
                          <a14:backgroundMark x1="54472" y1="20313" x2="54472" y2="20313"/>
                          <a14:backgroundMark x1="94309" y1="67969" x2="94309" y2="67969"/>
                          <a14:backgroundMark x1="95122" y1="60156" x2="95122" y2="60156"/>
                        </a14:backgroundRemoval>
                      </a14:imgEffect>
                    </a14:imgLayer>
                  </a14:imgProps>
                </a:ext>
              </a:extLst>
            </a:blip>
            <a:srcRect/>
            <a:stretch>
              <a:fillRect/>
            </a:stretch>
          </p:blipFill>
          <p:spPr>
            <a:xfrm>
              <a:off x="2331033" y="3797841"/>
              <a:ext cx="764078" cy="794290"/>
            </a:xfrm>
            <a:prstGeom prst="rect">
              <a:avLst/>
            </a:prstGeom>
          </p:spPr>
        </p:pic>
        <p:pic>
          <p:nvPicPr>
            <p:cNvPr id="15" name="图片 14"/>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563" b="89063" l="0" r="100000">
                          <a14:backgroundMark x1="54472" y1="20313" x2="54472" y2="20313"/>
                          <a14:backgroundMark x1="94309" y1="67969" x2="94309" y2="67969"/>
                          <a14:backgroundMark x1="95122" y1="60156" x2="95122" y2="60156"/>
                        </a14:backgroundRemoval>
                      </a14:imgEffect>
                    </a14:imgLayer>
                  </a14:imgProps>
                </a:ext>
              </a:extLst>
            </a:blip>
            <a:srcRect/>
            <a:stretch>
              <a:fillRect/>
            </a:stretch>
          </p:blipFill>
          <p:spPr>
            <a:xfrm rot="15505998">
              <a:off x="1991657" y="2085920"/>
              <a:ext cx="842917" cy="876246"/>
            </a:xfrm>
            <a:prstGeom prst="rect">
              <a:avLst/>
            </a:prstGeom>
          </p:spPr>
        </p:pic>
        <p:pic>
          <p:nvPicPr>
            <p:cNvPr id="16" name="图片 15"/>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563" b="89063" l="0" r="100000">
                          <a14:backgroundMark x1="54472" y1="20313" x2="54472" y2="20313"/>
                          <a14:backgroundMark x1="94309" y1="67969" x2="94309" y2="67969"/>
                          <a14:backgroundMark x1="95122" y1="60156" x2="95122" y2="60156"/>
                        </a14:backgroundRemoval>
                      </a14:imgEffect>
                    </a14:imgLayer>
                  </a14:imgProps>
                </a:ext>
              </a:extLst>
            </a:blip>
            <a:srcRect/>
            <a:stretch>
              <a:fillRect/>
            </a:stretch>
          </p:blipFill>
          <p:spPr>
            <a:xfrm rot="12874862">
              <a:off x="3505883" y="1134807"/>
              <a:ext cx="695084" cy="739240"/>
            </a:xfrm>
            <a:prstGeom prst="rect">
              <a:avLst/>
            </a:prstGeom>
          </p:spPr>
        </p:pic>
      </p:grpSp>
      <p:pic>
        <p:nvPicPr>
          <p:cNvPr id="17" name="Picture 2"/>
          <p:cNvPicPr>
            <a:picLocks noChangeAspect="1" noChangeArrowheads="1"/>
          </p:cNvPicPr>
          <p:nvPr/>
        </p:nvPicPr>
        <p:blipFill rotWithShape="1">
          <a:blip r:embed="rId7" cstate="print"/>
          <a:srcRect b="2792"/>
          <a:stretch>
            <a:fillRect/>
          </a:stretch>
        </p:blipFill>
        <p:spPr bwMode="auto">
          <a:xfrm>
            <a:off x="6946265" y="3564255"/>
            <a:ext cx="3463925" cy="280289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0882C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mn-ea"/>
                <a:cs typeface="+mn-ea"/>
              </a:rPr>
              <a:t>促进血管新生的“三套马车</a:t>
            </a:r>
            <a:r>
              <a:rPr lang="en-US" altLang="zh-CN" sz="3200" b="1" spc="300" dirty="0">
                <a:solidFill>
                  <a:srgbClr val="155671"/>
                </a:solidFill>
                <a:latin typeface="+mn-ea"/>
                <a:cs typeface="+mn-ea"/>
              </a:rPr>
              <a:t>”</a:t>
            </a:r>
            <a:endParaRPr lang="en-US" altLang="zh-CN" sz="3200" b="1" spc="300" dirty="0">
              <a:solidFill>
                <a:srgbClr val="155671"/>
              </a:solidFill>
              <a:latin typeface="+mn-ea"/>
              <a:cs typeface="+mn-ea"/>
            </a:endParaRPr>
          </a:p>
        </p:txBody>
      </p:sp>
      <p:pic>
        <p:nvPicPr>
          <p:cNvPr id="6" name="图片 5"/>
          <p:cNvPicPr>
            <a:picLocks noChangeAspect="1"/>
          </p:cNvPicPr>
          <p:nvPr>
            <p:custDataLst>
              <p:tags r:id="rId1"/>
            </p:custDataLst>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841820" y="930487"/>
            <a:ext cx="2862318" cy="2149217"/>
          </a:xfrm>
          <a:prstGeom prst="rect">
            <a:avLst/>
          </a:prstGeom>
        </p:spPr>
      </p:pic>
      <p:graphicFrame>
        <p:nvGraphicFramePr>
          <p:cNvPr id="7" name="表格 6"/>
          <p:cNvGraphicFramePr>
            <a:graphicFrameLocks noGrp="1"/>
          </p:cNvGraphicFramePr>
          <p:nvPr>
            <p:custDataLst>
              <p:tags r:id="rId4"/>
            </p:custDataLst>
          </p:nvPr>
        </p:nvGraphicFramePr>
        <p:xfrm>
          <a:off x="1720215" y="3420110"/>
          <a:ext cx="8427720" cy="2931160"/>
        </p:xfrm>
        <a:graphic>
          <a:graphicData uri="http://schemas.openxmlformats.org/drawingml/2006/table">
            <a:tbl>
              <a:tblPr>
                <a:tableStyleId>{5DA37D80-6434-44D0-A028-1B22A696006F}</a:tableStyleId>
              </a:tblPr>
              <a:tblGrid>
                <a:gridCol w="2482850"/>
                <a:gridCol w="1181100"/>
                <a:gridCol w="1303655"/>
                <a:gridCol w="3460115"/>
              </a:tblGrid>
              <a:tr h="396875">
                <a:tc gridSpan="3">
                  <a:txBody>
                    <a:bodyPr/>
                    <a:p>
                      <a:pPr marL="0" marR="0" indent="0" algn="ctr" defTabSz="1130935" rtl="0" eaLnBrk="1" fontAlgn="auto" latinLnBrk="0" hangingPunct="1">
                        <a:lnSpc>
                          <a:spcPct val="100000"/>
                        </a:lnSpc>
                        <a:spcBef>
                          <a:spcPts val="0"/>
                        </a:spcBef>
                        <a:spcAft>
                          <a:spcPts val="0"/>
                        </a:spcAft>
                        <a:buClrTx/>
                        <a:buSzTx/>
                        <a:buFontTx/>
                        <a:buNone/>
                        <a:defRPr/>
                      </a:pPr>
                      <a:r>
                        <a:rPr lang="zh-CN" altLang="en-US" sz="1600" b="1" dirty="0" smtClean="0">
                          <a:solidFill>
                            <a:srgbClr val="155671"/>
                          </a:solidFill>
                          <a:effectLst/>
                          <a:latin typeface="微软雅黑" panose="020B0503020204020204" pitchFamily="34" charset="-122"/>
                          <a:ea typeface="微软雅黑" panose="020B0503020204020204" pitchFamily="34" charset="-122"/>
                        </a:rPr>
                        <a:t>配体</a:t>
                      </a:r>
                      <a:r>
                        <a:rPr lang="en-US" altLang="zh-CN" sz="1600" b="1" dirty="0" smtClean="0">
                          <a:solidFill>
                            <a:srgbClr val="155671"/>
                          </a:solidFill>
                          <a:effectLst/>
                          <a:latin typeface="微软雅黑" panose="020B0503020204020204" pitchFamily="34" charset="-122"/>
                          <a:ea typeface="微软雅黑" panose="020B0503020204020204" pitchFamily="34" charset="-122"/>
                        </a:rPr>
                        <a:t>-</a:t>
                      </a:r>
                      <a:r>
                        <a:rPr lang="zh-CN" altLang="en-US" sz="1600" b="1" dirty="0" smtClean="0">
                          <a:solidFill>
                            <a:srgbClr val="155671"/>
                          </a:solidFill>
                          <a:effectLst/>
                          <a:latin typeface="微软雅黑" panose="020B0503020204020204" pitchFamily="34" charset="-122"/>
                          <a:ea typeface="微软雅黑" panose="020B0503020204020204" pitchFamily="34" charset="-122"/>
                        </a:rPr>
                        <a:t>受体</a:t>
                      </a:r>
                      <a:endParaRPr lang="zh-CN" altLang="en-US" sz="1600" b="1"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hMerge="1">
                  <a:tcPr anchor="ctr"/>
                </a:tc>
                <a:tc hMerge="1">
                  <a:tcPr anchor="ctr"/>
                </a:tc>
                <a:tc rowSpan="2">
                  <a:txBody>
                    <a:bodyPr/>
                    <a:p>
                      <a:pPr algn="ctr"/>
                      <a:r>
                        <a:rPr lang="zh-CN" altLang="en-US" sz="1600" b="1" dirty="0" smtClean="0">
                          <a:solidFill>
                            <a:srgbClr val="155671"/>
                          </a:solidFill>
                          <a:effectLst/>
                          <a:latin typeface="微软雅黑" panose="020B0503020204020204" pitchFamily="34" charset="-122"/>
                          <a:ea typeface="微软雅黑" panose="020B0503020204020204" pitchFamily="34" charset="-122"/>
                        </a:rPr>
                        <a:t>主要功能</a:t>
                      </a:r>
                      <a:endParaRPr lang="zh-CN" altLang="en-US" sz="1600" b="1"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r>
              <a:tr h="396240">
                <a:tc>
                  <a:txBody>
                    <a:bodyPr/>
                    <a:p>
                      <a:pPr algn="ctr"/>
                      <a:r>
                        <a:rPr lang="zh-CN" altLang="en-US" sz="1600" b="1" dirty="0" smtClean="0">
                          <a:solidFill>
                            <a:srgbClr val="155671"/>
                          </a:solidFill>
                          <a:effectLst/>
                          <a:latin typeface="微软雅黑" panose="020B0503020204020204" pitchFamily="34" charset="-122"/>
                          <a:ea typeface="微软雅黑" panose="020B0503020204020204" pitchFamily="34" charset="-122"/>
                        </a:rPr>
                        <a:t>中文名称</a:t>
                      </a:r>
                      <a:endParaRPr lang="zh-CN" altLang="en-US" sz="1600" b="1"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zh-CN" altLang="en-US" sz="1600" b="1" dirty="0" smtClean="0">
                          <a:solidFill>
                            <a:srgbClr val="155671"/>
                          </a:solidFill>
                          <a:effectLst/>
                          <a:latin typeface="微软雅黑" panose="020B0503020204020204" pitchFamily="34" charset="-122"/>
                          <a:ea typeface="微软雅黑" panose="020B0503020204020204" pitchFamily="34" charset="-122"/>
                        </a:rPr>
                        <a:t>英文缩写</a:t>
                      </a:r>
                      <a:endParaRPr lang="zh-CN" altLang="en-US" sz="1600" b="1"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zh-CN" altLang="en-US" sz="1600" b="1" dirty="0" smtClean="0">
                          <a:solidFill>
                            <a:srgbClr val="155671"/>
                          </a:solidFill>
                          <a:effectLst/>
                          <a:latin typeface="微软雅黑" panose="020B0503020204020204" pitchFamily="34" charset="-122"/>
                          <a:ea typeface="微软雅黑" panose="020B0503020204020204" pitchFamily="34" charset="-122"/>
                        </a:rPr>
                        <a:t>受体</a:t>
                      </a:r>
                      <a:endParaRPr lang="zh-CN" altLang="en-US" sz="1600" b="1"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vMerge="1">
                  <a:tcPr anchor="ctr"/>
                </a:tc>
              </a:tr>
              <a:tr h="731520">
                <a:tc>
                  <a:txBody>
                    <a:bodyPr/>
                    <a:p>
                      <a:pPr algn="ctr"/>
                      <a:r>
                        <a:rPr lang="zh-CN" altLang="en-US" sz="1600" dirty="0" smtClean="0">
                          <a:solidFill>
                            <a:srgbClr val="155671"/>
                          </a:solidFill>
                          <a:effectLst/>
                          <a:latin typeface="微软雅黑" panose="020B0503020204020204" pitchFamily="34" charset="-122"/>
                          <a:ea typeface="微软雅黑" panose="020B0503020204020204" pitchFamily="34" charset="-122"/>
                        </a:rPr>
                        <a:t>血管内皮生长因子</a:t>
                      </a:r>
                      <a:endParaRPr lang="zh-CN" altLang="en-US" sz="1600" b="0"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en-US" sz="1600" u="none" strike="noStrike" dirty="0">
                          <a:solidFill>
                            <a:srgbClr val="155671"/>
                          </a:solidFill>
                          <a:effectLst/>
                          <a:latin typeface="微软雅黑" panose="020B0503020204020204" pitchFamily="34" charset="-122"/>
                          <a:ea typeface="微软雅黑" panose="020B0503020204020204" pitchFamily="34" charset="-122"/>
                        </a:rPr>
                        <a:t>VEGF</a:t>
                      </a:r>
                      <a:endParaRPr lang="en-US" sz="1600" b="0" u="none" strike="noStrike" dirty="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en-US" altLang="zh-CN" sz="1600" dirty="0" smtClean="0">
                          <a:solidFill>
                            <a:srgbClr val="155671"/>
                          </a:solidFill>
                          <a:effectLst/>
                          <a:latin typeface="微软雅黑" panose="020B0503020204020204" pitchFamily="34" charset="-122"/>
                          <a:ea typeface="微软雅黑" panose="020B0503020204020204" pitchFamily="34" charset="-122"/>
                        </a:rPr>
                        <a:t>VEGFR</a:t>
                      </a:r>
                      <a:endParaRPr lang="en-US" altLang="zh-CN" sz="1600" b="0"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zh-CN" altLang="en-US" sz="1600" dirty="0" smtClean="0">
                          <a:solidFill>
                            <a:srgbClr val="155671"/>
                          </a:solidFill>
                          <a:effectLst/>
                          <a:latin typeface="微软雅黑" panose="020B0503020204020204" pitchFamily="34" charset="-122"/>
                          <a:ea typeface="微软雅黑" panose="020B0503020204020204" pitchFamily="34" charset="-122"/>
                        </a:rPr>
                        <a:t>促进血管新生、内皮细胞生长、促进血管的通透性</a:t>
                      </a:r>
                      <a:endParaRPr lang="zh-CN" altLang="en-US" sz="1600" b="0"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r>
              <a:tr h="710565">
                <a:tc>
                  <a:txBody>
                    <a:bodyPr/>
                    <a:p>
                      <a:pPr algn="ctr"/>
                      <a:r>
                        <a:rPr lang="zh-CN" altLang="en-US" sz="1600" dirty="0" smtClean="0">
                          <a:solidFill>
                            <a:srgbClr val="155671"/>
                          </a:solidFill>
                          <a:effectLst/>
                          <a:latin typeface="微软雅黑" panose="020B0503020204020204" pitchFamily="34" charset="-122"/>
                          <a:ea typeface="微软雅黑" panose="020B0503020204020204" pitchFamily="34" charset="-122"/>
                        </a:rPr>
                        <a:t>成纤维细胞生长因子</a:t>
                      </a:r>
                      <a:endParaRPr lang="zh-CN" altLang="en-US" sz="1600" b="0"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en-US" sz="1600" u="none" strike="noStrike" dirty="0" smtClean="0">
                          <a:solidFill>
                            <a:srgbClr val="155671"/>
                          </a:solidFill>
                          <a:effectLst/>
                          <a:latin typeface="微软雅黑" panose="020B0503020204020204" pitchFamily="34" charset="-122"/>
                          <a:ea typeface="微软雅黑" panose="020B0503020204020204" pitchFamily="34" charset="-122"/>
                        </a:rPr>
                        <a:t>FGF</a:t>
                      </a:r>
                      <a:endParaRPr lang="en-US" sz="1600" b="0" u="none" strike="noStrike"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en-US" altLang="zh-CN" sz="1600" dirty="0" smtClean="0">
                          <a:solidFill>
                            <a:srgbClr val="155671"/>
                          </a:solidFill>
                          <a:effectLst/>
                          <a:latin typeface="微软雅黑" panose="020B0503020204020204" pitchFamily="34" charset="-122"/>
                          <a:ea typeface="微软雅黑" panose="020B0503020204020204" pitchFamily="34" charset="-122"/>
                        </a:rPr>
                        <a:t>FGFR</a:t>
                      </a:r>
                      <a:endParaRPr lang="en-US" altLang="zh-CN" sz="1600" b="0"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zh-CN" altLang="en-US" sz="1600" dirty="0" smtClean="0">
                          <a:solidFill>
                            <a:srgbClr val="155671"/>
                          </a:solidFill>
                          <a:effectLst/>
                          <a:latin typeface="微软雅黑" panose="020B0503020204020204" pitchFamily="34" charset="-122"/>
                          <a:ea typeface="微软雅黑" panose="020B0503020204020204" pitchFamily="34" charset="-122"/>
                        </a:rPr>
                        <a:t>促进内皮细胞、平滑肌细胞和成纤维细胞的生长和分化</a:t>
                      </a:r>
                      <a:endParaRPr lang="zh-CN" altLang="en-US" sz="1600" b="0"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r>
              <a:tr h="695960">
                <a:tc>
                  <a:txBody>
                    <a:bodyPr/>
                    <a:p>
                      <a:pPr algn="ctr"/>
                      <a:r>
                        <a:rPr lang="zh-CN" altLang="en-US" sz="1600" dirty="0" smtClean="0">
                          <a:solidFill>
                            <a:srgbClr val="155671"/>
                          </a:solidFill>
                          <a:effectLst/>
                          <a:latin typeface="微软雅黑" panose="020B0503020204020204" pitchFamily="34" charset="-122"/>
                          <a:ea typeface="微软雅黑" panose="020B0503020204020204" pitchFamily="34" charset="-122"/>
                        </a:rPr>
                        <a:t>血小板衍生生长因子</a:t>
                      </a:r>
                      <a:endParaRPr lang="zh-CN" altLang="en-US" sz="1600" b="0"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en-US" sz="1600" u="none" strike="noStrike" dirty="0" smtClean="0">
                          <a:solidFill>
                            <a:srgbClr val="155671"/>
                          </a:solidFill>
                          <a:effectLst/>
                          <a:latin typeface="微软雅黑" panose="020B0503020204020204" pitchFamily="34" charset="-122"/>
                          <a:ea typeface="微软雅黑" panose="020B0503020204020204" pitchFamily="34" charset="-122"/>
                        </a:rPr>
                        <a:t>PDGF</a:t>
                      </a:r>
                      <a:endParaRPr lang="en-US" sz="1600" b="0" u="none" strike="noStrike"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en-US" altLang="zh-CN" sz="1600" dirty="0" smtClean="0">
                          <a:solidFill>
                            <a:srgbClr val="155671"/>
                          </a:solidFill>
                          <a:effectLst/>
                          <a:latin typeface="微软雅黑" panose="020B0503020204020204" pitchFamily="34" charset="-122"/>
                          <a:ea typeface="微软雅黑" panose="020B0503020204020204" pitchFamily="34" charset="-122"/>
                        </a:rPr>
                        <a:t>PDGFR</a:t>
                      </a:r>
                      <a:endParaRPr lang="en-US" altLang="zh-CN" sz="1600" b="0"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c>
                  <a:txBody>
                    <a:bodyPr/>
                    <a:p>
                      <a:pPr algn="ctr"/>
                      <a:r>
                        <a:rPr lang="zh-CN" altLang="en-US" sz="1600" dirty="0" smtClean="0">
                          <a:solidFill>
                            <a:srgbClr val="155671"/>
                          </a:solidFill>
                          <a:effectLst/>
                          <a:latin typeface="微软雅黑" panose="020B0503020204020204" pitchFamily="34" charset="-122"/>
                          <a:ea typeface="微软雅黑" panose="020B0503020204020204" pitchFamily="34" charset="-122"/>
                        </a:rPr>
                        <a:t>促进细胞生长和存活、血管新生、募集周细胞</a:t>
                      </a:r>
                      <a:endParaRPr lang="zh-CN" altLang="en-US" sz="1600" b="0" dirty="0" smtClean="0">
                        <a:solidFill>
                          <a:srgbClr val="155671"/>
                        </a:solidFill>
                        <a:effectLst/>
                        <a:latin typeface="微软雅黑" panose="020B0503020204020204" pitchFamily="34" charset="-122"/>
                        <a:ea typeface="微软雅黑" panose="020B0503020204020204" pitchFamily="34" charset="-122"/>
                      </a:endParaRPr>
                    </a:p>
                  </a:txBody>
                  <a:tcPr marL="55309" marR="55309" marT="27654" marB="27654" anchor="ctr">
                    <a:solidFill>
                      <a:schemeClr val="bg1"/>
                    </a:solidFill>
                  </a:tcPr>
                </a:tc>
              </a:tr>
            </a:tbl>
          </a:graphicData>
        </a:graphic>
      </p:graphicFrame>
      <p:sp>
        <p:nvSpPr>
          <p:cNvPr id="8" name="文本框 7"/>
          <p:cNvSpPr txBox="1"/>
          <p:nvPr/>
        </p:nvSpPr>
        <p:spPr>
          <a:xfrm>
            <a:off x="6259195" y="1048385"/>
            <a:ext cx="2943225" cy="2061210"/>
          </a:xfrm>
          <a:prstGeom prst="rect">
            <a:avLst/>
          </a:prstGeom>
          <a:noFill/>
        </p:spPr>
        <p:txBody>
          <a:bodyPr wrap="square" rtlCol="0" anchor="t">
            <a:spAutoFit/>
          </a:bodyPr>
          <a:p>
            <a:r>
              <a:rPr lang="zh-CN" altLang="en-US" sz="3200" b="1" spc="300" dirty="0">
                <a:solidFill>
                  <a:srgbClr val="155671"/>
                </a:solidFill>
                <a:latin typeface="+mn-ea"/>
                <a:cs typeface="+mn-ea"/>
                <a:sym typeface="+mn-ea"/>
              </a:rPr>
              <a:t>酪氨酸激酶</a:t>
            </a:r>
            <a:endParaRPr lang="zh-CN" altLang="en-US" sz="3200" b="1" spc="300" dirty="0">
              <a:solidFill>
                <a:srgbClr val="155671"/>
              </a:solidFill>
              <a:latin typeface="+mn-ea"/>
              <a:cs typeface="+mn-ea"/>
              <a:sym typeface="+mn-ea"/>
            </a:endParaRPr>
          </a:p>
          <a:p>
            <a:r>
              <a:rPr lang="zh-CN" altLang="en-US" sz="3200" b="1" spc="300" dirty="0">
                <a:solidFill>
                  <a:srgbClr val="155671"/>
                </a:solidFill>
                <a:latin typeface="+mn-ea"/>
                <a:cs typeface="+mn-ea"/>
                <a:sym typeface="+mn-ea"/>
              </a:rPr>
              <a:t>VEGFR</a:t>
            </a:r>
            <a:endParaRPr lang="zh-CN" altLang="en-US" sz="3200" b="1" spc="300" dirty="0">
              <a:solidFill>
                <a:srgbClr val="155671"/>
              </a:solidFill>
              <a:latin typeface="+mn-ea"/>
              <a:cs typeface="+mn-ea"/>
              <a:sym typeface="+mn-ea"/>
            </a:endParaRPr>
          </a:p>
          <a:p>
            <a:r>
              <a:rPr lang="zh-CN" altLang="en-US" sz="3200" b="1" spc="300" dirty="0">
                <a:solidFill>
                  <a:srgbClr val="155671"/>
                </a:solidFill>
                <a:latin typeface="+mn-ea"/>
                <a:cs typeface="+mn-ea"/>
                <a:sym typeface="+mn-ea"/>
              </a:rPr>
              <a:t>PDGFR</a:t>
            </a:r>
            <a:endParaRPr lang="zh-CN" altLang="en-US" sz="3200" b="1" spc="300" dirty="0">
              <a:solidFill>
                <a:srgbClr val="155671"/>
              </a:solidFill>
              <a:latin typeface="+mn-ea"/>
              <a:cs typeface="+mn-ea"/>
              <a:sym typeface="+mn-ea"/>
            </a:endParaRPr>
          </a:p>
          <a:p>
            <a:r>
              <a:rPr lang="zh-CN" altLang="en-US" sz="3200" b="1" spc="300" dirty="0">
                <a:solidFill>
                  <a:srgbClr val="155671"/>
                </a:solidFill>
                <a:latin typeface="+mn-ea"/>
                <a:cs typeface="+mn-ea"/>
                <a:sym typeface="+mn-ea"/>
              </a:rPr>
              <a:t>FGFR</a:t>
            </a:r>
            <a:endParaRPr lang="zh-CN" altLang="en-US" sz="3200" b="1" spc="300" dirty="0">
              <a:solidFill>
                <a:srgbClr val="15567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 name="图片 10" descr="C:\Users\AAA\Desktop\图片3.png图片3"/>
          <p:cNvPicPr>
            <a:picLocks noChangeAspect="1"/>
          </p:cNvPicPr>
          <p:nvPr>
            <p:custDataLst>
              <p:tags r:id="rId1"/>
            </p:custDataLst>
          </p:nvPr>
        </p:nvPicPr>
        <p:blipFill rotWithShape="1">
          <a:blip r:embed="rId2"/>
          <a:srcRect/>
          <a:stretch>
            <a:fillRect/>
          </a:stretch>
        </p:blipFill>
        <p:spPr>
          <a:xfrm>
            <a:off x="4564238" y="1541389"/>
            <a:ext cx="3061648" cy="2449195"/>
          </a:xfrm>
          <a:prstGeom prst="rect">
            <a:avLst/>
          </a:prstGeom>
        </p:spPr>
      </p:pic>
      <p:pic>
        <p:nvPicPr>
          <p:cNvPr id="6" name="图片 5" descr="C:\Users\AAA\Desktop\图片2.png图片2"/>
          <p:cNvPicPr>
            <a:picLocks noChangeAspect="1"/>
          </p:cNvPicPr>
          <p:nvPr>
            <p:custDataLst>
              <p:tags r:id="rId3"/>
            </p:custDataLst>
          </p:nvPr>
        </p:nvPicPr>
        <p:blipFill rotWithShape="1">
          <a:blip r:embed="rId4"/>
          <a:srcRect/>
          <a:stretch>
            <a:fillRect/>
          </a:stretch>
        </p:blipFill>
        <p:spPr>
          <a:xfrm>
            <a:off x="754897" y="1235319"/>
            <a:ext cx="3061648" cy="3061335"/>
          </a:xfrm>
          <a:prstGeom prst="rect">
            <a:avLst/>
          </a:prstGeom>
        </p:spPr>
      </p:pic>
      <p:pic>
        <p:nvPicPr>
          <p:cNvPr id="12" name="图片 11" descr="C:\Users\AAA\Desktop\图片4.png图片4"/>
          <p:cNvPicPr>
            <a:picLocks noChangeAspect="1"/>
          </p:cNvPicPr>
          <p:nvPr>
            <p:custDataLst>
              <p:tags r:id="rId5"/>
            </p:custDataLst>
          </p:nvPr>
        </p:nvPicPr>
        <p:blipFill rotWithShape="1">
          <a:blip r:embed="rId6"/>
          <a:srcRect/>
          <a:stretch>
            <a:fillRect/>
          </a:stretch>
        </p:blipFill>
        <p:spPr>
          <a:xfrm>
            <a:off x="8373578" y="1838886"/>
            <a:ext cx="3063525" cy="1854200"/>
          </a:xfrm>
          <a:prstGeom prst="rect">
            <a:avLst/>
          </a:prstGeom>
        </p:spPr>
      </p:pic>
      <p:sp>
        <p:nvSpPr>
          <p:cNvPr id="8" name="Title 6"/>
          <p:cNvSpPr txBox="1"/>
          <p:nvPr>
            <p:custDataLst>
              <p:tags r:id="rId7"/>
            </p:custDataLst>
          </p:nvPr>
        </p:nvSpPr>
        <p:spPr>
          <a:xfrm>
            <a:off x="754897" y="4715691"/>
            <a:ext cx="3061648" cy="938261"/>
          </a:xfrm>
          <a:prstGeom prst="rect">
            <a:avLst/>
          </a:prstGeom>
          <a:noFill/>
          <a:ln w="3175">
            <a:noFill/>
            <a:prstDash val="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rgbClr val="3C3C41"/>
                </a:solidFill>
                <a:effectLst/>
                <a:latin typeface="Arial" panose="020B0604020202020204" pitchFamily="34" charset="0"/>
                <a:ea typeface="微软雅黑" panose="020B0503020204020204" pitchFamily="34" charset="-122"/>
                <a:cs typeface="Segoe UI" panose="020B0502040204020203" pitchFamily="34" charset="0"/>
              </a:defRPr>
            </a:lvl1pPr>
          </a:lstStyle>
          <a:p>
            <a:pPr algn="just">
              <a:lnSpc>
                <a:spcPct val="130000"/>
              </a:lnSpc>
              <a:spcAft>
                <a:spcPts val="800"/>
              </a:spcAft>
            </a:pPr>
            <a:r>
              <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rPr>
              <a:t>名称：贝伐珠单抗注射液 (Bevacizumab)</a:t>
            </a:r>
            <a:endPar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endParaRPr>
          </a:p>
          <a:p>
            <a:pPr algn="just">
              <a:lnSpc>
                <a:spcPct val="130000"/>
              </a:lnSpc>
              <a:spcAft>
                <a:spcPts val="800"/>
              </a:spcAft>
            </a:pPr>
            <a:r>
              <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rPr>
              <a:t>商品名：安维汀</a:t>
            </a:r>
            <a:endPar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endParaRPr>
          </a:p>
        </p:txBody>
      </p:sp>
      <p:sp>
        <p:nvSpPr>
          <p:cNvPr id="9" name="Title 6"/>
          <p:cNvSpPr txBox="1"/>
          <p:nvPr>
            <p:custDataLst>
              <p:tags r:id="rId8"/>
            </p:custDataLst>
          </p:nvPr>
        </p:nvSpPr>
        <p:spPr>
          <a:xfrm>
            <a:off x="4432300" y="4715510"/>
            <a:ext cx="3324860" cy="938530"/>
          </a:xfrm>
          <a:prstGeom prst="rect">
            <a:avLst/>
          </a:prstGeom>
          <a:noFill/>
          <a:ln w="3175">
            <a:noFill/>
            <a:prstDash val="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rgbClr val="3C3C41"/>
                </a:solidFill>
                <a:effectLst/>
                <a:latin typeface="Arial" panose="020B0604020202020204" pitchFamily="34" charset="0"/>
                <a:ea typeface="微软雅黑" panose="020B0503020204020204" pitchFamily="34" charset="-122"/>
                <a:cs typeface="Segoe UI" panose="020B0502040204020203" pitchFamily="34" charset="0"/>
              </a:defRPr>
            </a:lvl1pPr>
          </a:lstStyle>
          <a:p>
            <a:pPr algn="just">
              <a:lnSpc>
                <a:spcPct val="130000"/>
              </a:lnSpc>
              <a:spcAft>
                <a:spcPts val="800"/>
              </a:spcAft>
            </a:pPr>
            <a:r>
              <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rPr>
              <a:t>名称：重组人血管内皮抑制素注射液  (Endostatin)</a:t>
            </a:r>
            <a:endPar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endParaRPr>
          </a:p>
          <a:p>
            <a:pPr algn="just">
              <a:lnSpc>
                <a:spcPct val="130000"/>
              </a:lnSpc>
              <a:spcAft>
                <a:spcPts val="800"/>
              </a:spcAft>
            </a:pPr>
            <a:r>
              <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rPr>
              <a:t>商品名：恩度</a:t>
            </a:r>
            <a:endPar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endParaRPr>
          </a:p>
        </p:txBody>
      </p:sp>
      <p:sp>
        <p:nvSpPr>
          <p:cNvPr id="10" name="Title 6"/>
          <p:cNvSpPr txBox="1"/>
          <p:nvPr>
            <p:custDataLst>
              <p:tags r:id="rId9"/>
            </p:custDataLst>
          </p:nvPr>
        </p:nvSpPr>
        <p:spPr>
          <a:xfrm>
            <a:off x="8374516" y="4715691"/>
            <a:ext cx="3061648" cy="938261"/>
          </a:xfrm>
          <a:prstGeom prst="rect">
            <a:avLst/>
          </a:prstGeom>
          <a:noFill/>
          <a:ln w="3175">
            <a:noFill/>
            <a:prstDash val="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rgbClr val="3C3C41"/>
                </a:solidFill>
                <a:effectLst/>
                <a:latin typeface="Arial" panose="020B0604020202020204" pitchFamily="34" charset="0"/>
                <a:ea typeface="微软雅黑" panose="020B0503020204020204" pitchFamily="34" charset="-122"/>
                <a:cs typeface="Segoe UI" panose="020B0502040204020203" pitchFamily="34" charset="0"/>
              </a:defRPr>
            </a:lvl1pPr>
          </a:lstStyle>
          <a:p>
            <a:pPr algn="just">
              <a:lnSpc>
                <a:spcPct val="130000"/>
              </a:lnSpc>
              <a:spcAft>
                <a:spcPts val="800"/>
              </a:spcAft>
            </a:pPr>
            <a:r>
              <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rPr>
              <a:t>名称：盐酸安罗替尼胶囊 (Anlotinib)</a:t>
            </a:r>
            <a:endPar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endParaRPr>
          </a:p>
          <a:p>
            <a:pPr algn="just">
              <a:lnSpc>
                <a:spcPct val="130000"/>
              </a:lnSpc>
              <a:spcAft>
                <a:spcPts val="800"/>
              </a:spcAft>
            </a:pPr>
            <a:r>
              <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rPr>
              <a:t>商品名：福可维</a:t>
            </a:r>
            <a:endParaRPr lang="zh-CN" altLang="en-US" sz="2000" b="1" spc="50" dirty="0">
              <a:ln w="3175">
                <a:noFill/>
                <a:prstDash val="dash"/>
              </a:ln>
              <a:solidFill>
                <a:srgbClr val="155671"/>
              </a:solidFill>
              <a:latin typeface="黑体" panose="02010609060101010101" charset="-122"/>
              <a:ea typeface="黑体" panose="02010609060101010101" charset="-122"/>
              <a:cs typeface="黑体" panose="02010609060101010101" charset="-122"/>
            </a:endParaRPr>
          </a:p>
        </p:txBody>
      </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mn-ea"/>
                <a:cs typeface="+mn-ea"/>
              </a:rPr>
              <a:t>常见的抗血管生成靶向药</a:t>
            </a:r>
            <a:endParaRPr lang="zh-CN" altLang="en-US" sz="3200" b="1" spc="300" dirty="0">
              <a:solidFill>
                <a:srgbClr val="155671"/>
              </a:solidFill>
              <a:latin typeface="+mn-ea"/>
              <a:cs typeface="+mn-ea"/>
            </a:endParaRPr>
          </a:p>
        </p:txBody>
      </p:sp>
      <p:grpSp>
        <p:nvGrpSpPr>
          <p:cNvPr id="2" name="组合 1"/>
          <p:cNvGrpSpPr/>
          <p:nvPr/>
        </p:nvGrpSpPr>
        <p:grpSpPr>
          <a:xfrm>
            <a:off x="0" y="119156"/>
            <a:ext cx="486137" cy="928786"/>
            <a:chOff x="0" y="-78772"/>
            <a:chExt cx="602082" cy="1150304"/>
          </a:xfrm>
          <a:solidFill>
            <a:srgbClr val="0882C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defTabSz="457200"/>
              <a:endParaRPr lang="zh-CN" altLang="en-US">
                <a:solidFill>
                  <a:schemeClr val="tx1"/>
                </a:solidFill>
                <a:cs typeface="+mn-ea"/>
              </a:endParaRPr>
            </a:p>
          </p:txBody>
        </p:sp>
      </p:grpSp>
    </p:spTree>
    <p:custDataLst>
      <p:tags r:id="rId10"/>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7952779" y="3429000"/>
            <a:ext cx="4239221" cy="3429000"/>
          </a:xfrm>
          <a:custGeom>
            <a:avLst/>
            <a:gdLst>
              <a:gd name="connsiteX0" fmla="*/ 1628037 w 4482468"/>
              <a:gd name="connsiteY0" fmla="*/ 0 h 3625756"/>
              <a:gd name="connsiteX1" fmla="*/ 2411809 w 4482468"/>
              <a:gd name="connsiteY1" fmla="*/ 0 h 3625756"/>
              <a:gd name="connsiteX2" fmla="*/ 3698696 w 4482468"/>
              <a:gd name="connsiteY2" fmla="*/ 0 h 3625756"/>
              <a:gd name="connsiteX3" fmla="*/ 4482468 w 4482468"/>
              <a:gd name="connsiteY3" fmla="*/ 0 h 3625756"/>
              <a:gd name="connsiteX4" fmla="*/ 2854431 w 4482468"/>
              <a:gd name="connsiteY4" fmla="*/ 3625756 h 3625756"/>
              <a:gd name="connsiteX5" fmla="*/ 2070659 w 4482468"/>
              <a:gd name="connsiteY5" fmla="*/ 3625756 h 3625756"/>
              <a:gd name="connsiteX6" fmla="*/ 783772 w 4482468"/>
              <a:gd name="connsiteY6" fmla="*/ 3625756 h 3625756"/>
              <a:gd name="connsiteX7" fmla="*/ 0 w 4482468"/>
              <a:gd name="connsiteY7" fmla="*/ 3625756 h 362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2468" h="3625756">
                <a:moveTo>
                  <a:pt x="1628037" y="0"/>
                </a:moveTo>
                <a:lnTo>
                  <a:pt x="2411809" y="0"/>
                </a:lnTo>
                <a:lnTo>
                  <a:pt x="3698696" y="0"/>
                </a:lnTo>
                <a:lnTo>
                  <a:pt x="4482468" y="0"/>
                </a:lnTo>
                <a:lnTo>
                  <a:pt x="2854431" y="3625756"/>
                </a:lnTo>
                <a:lnTo>
                  <a:pt x="2070659" y="3625756"/>
                </a:lnTo>
                <a:lnTo>
                  <a:pt x="783772" y="3625756"/>
                </a:lnTo>
                <a:lnTo>
                  <a:pt x="0" y="3625756"/>
                </a:lnTo>
                <a:close/>
              </a:path>
            </a:pathLst>
          </a:custGeom>
          <a:blipFill dpi="0" rotWithShape="1">
            <a:blip r:embed="rId1"/>
            <a:srcRect/>
            <a:stretch>
              <a:fillRect l="-116818" t="-85257" r="-60771" b="-435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 name="任意多边形: 形状 1"/>
          <p:cNvSpPr/>
          <p:nvPr/>
        </p:nvSpPr>
        <p:spPr>
          <a:xfrm>
            <a:off x="6432669" y="721360"/>
            <a:ext cx="3274589" cy="3708400"/>
          </a:xfrm>
          <a:custGeom>
            <a:avLst/>
            <a:gdLst>
              <a:gd name="connsiteX0" fmla="*/ 1628037 w 3201613"/>
              <a:gd name="connsiteY0" fmla="*/ 0 h 3625756"/>
              <a:gd name="connsiteX1" fmla="*/ 3201613 w 3201613"/>
              <a:gd name="connsiteY1" fmla="*/ 0 h 3625756"/>
              <a:gd name="connsiteX2" fmla="*/ 1573576 w 3201613"/>
              <a:gd name="connsiteY2" fmla="*/ 3625756 h 3625756"/>
              <a:gd name="connsiteX3" fmla="*/ 0 w 3201613"/>
              <a:gd name="connsiteY3" fmla="*/ 3625756 h 3625756"/>
            </a:gdLst>
            <a:ahLst/>
            <a:cxnLst>
              <a:cxn ang="0">
                <a:pos x="connsiteX0" y="connsiteY0"/>
              </a:cxn>
              <a:cxn ang="0">
                <a:pos x="connsiteX1" y="connsiteY1"/>
              </a:cxn>
              <a:cxn ang="0">
                <a:pos x="connsiteX2" y="connsiteY2"/>
              </a:cxn>
              <a:cxn ang="0">
                <a:pos x="connsiteX3" y="connsiteY3"/>
              </a:cxn>
            </a:cxnLst>
            <a:rect l="l" t="t" r="r" b="b"/>
            <a:pathLst>
              <a:path w="3201613" h="3625756">
                <a:moveTo>
                  <a:pt x="1628037" y="0"/>
                </a:moveTo>
                <a:lnTo>
                  <a:pt x="3201613" y="0"/>
                </a:lnTo>
                <a:lnTo>
                  <a:pt x="1573576" y="3625756"/>
                </a:lnTo>
                <a:lnTo>
                  <a:pt x="0" y="3625756"/>
                </a:lnTo>
                <a:close/>
              </a:path>
            </a:pathLst>
          </a:custGeom>
          <a:solidFill>
            <a:srgbClr val="155671"/>
          </a:solidFill>
          <a:ln w="76200">
            <a:noFill/>
          </a:ln>
          <a:effectLst>
            <a:outerShdw blurRad="63500" algn="ctr" rotWithShape="0">
              <a:prstClr val="black">
                <a:alpha val="40000"/>
              </a:prstClr>
            </a:outerShdw>
          </a:effectLst>
        </p:spPr>
        <p:txBody>
          <a:bodyPr rtlCol="0" anchor="ctr"/>
          <a:lstStyle/>
          <a:p>
            <a:pPr algn="ctr" defTabSz="457200"/>
            <a:endParaRPr lang="zh-CN" altLang="en-US" kern="0">
              <a:solidFill>
                <a:srgbClr val="FFFFFF"/>
              </a:solidFill>
              <a:latin typeface="Arial" panose="020B0604020202020204"/>
              <a:cs typeface="+mn-ea"/>
            </a:endParaRPr>
          </a:p>
        </p:txBody>
      </p:sp>
      <p:sp>
        <p:nvSpPr>
          <p:cNvPr id="4" name="任意多边形: 形状 3"/>
          <p:cNvSpPr/>
          <p:nvPr/>
        </p:nvSpPr>
        <p:spPr>
          <a:xfrm>
            <a:off x="7675040" y="0"/>
            <a:ext cx="3274589" cy="3708400"/>
          </a:xfrm>
          <a:custGeom>
            <a:avLst/>
            <a:gdLst>
              <a:gd name="connsiteX0" fmla="*/ 1628037 w 3201613"/>
              <a:gd name="connsiteY0" fmla="*/ 0 h 3625756"/>
              <a:gd name="connsiteX1" fmla="*/ 3201613 w 3201613"/>
              <a:gd name="connsiteY1" fmla="*/ 0 h 3625756"/>
              <a:gd name="connsiteX2" fmla="*/ 1573576 w 3201613"/>
              <a:gd name="connsiteY2" fmla="*/ 3625756 h 3625756"/>
              <a:gd name="connsiteX3" fmla="*/ 0 w 3201613"/>
              <a:gd name="connsiteY3" fmla="*/ 3625756 h 3625756"/>
            </a:gdLst>
            <a:ahLst/>
            <a:cxnLst>
              <a:cxn ang="0">
                <a:pos x="connsiteX0" y="connsiteY0"/>
              </a:cxn>
              <a:cxn ang="0">
                <a:pos x="connsiteX1" y="connsiteY1"/>
              </a:cxn>
              <a:cxn ang="0">
                <a:pos x="connsiteX2" y="connsiteY2"/>
              </a:cxn>
              <a:cxn ang="0">
                <a:pos x="connsiteX3" y="connsiteY3"/>
              </a:cxn>
            </a:cxnLst>
            <a:rect l="l" t="t" r="r" b="b"/>
            <a:pathLst>
              <a:path w="3201613" h="3625756">
                <a:moveTo>
                  <a:pt x="1628037" y="0"/>
                </a:moveTo>
                <a:lnTo>
                  <a:pt x="3201613" y="0"/>
                </a:lnTo>
                <a:lnTo>
                  <a:pt x="1573576" y="3625756"/>
                </a:lnTo>
                <a:lnTo>
                  <a:pt x="0" y="3625756"/>
                </a:lnTo>
                <a:close/>
              </a:path>
            </a:pathLst>
          </a:custGeom>
          <a:solidFill>
            <a:srgbClr val="33BAB1"/>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457200"/>
            <a:endParaRPr lang="zh-CN" altLang="en-US" kern="0">
              <a:solidFill>
                <a:srgbClr val="FFFFFF"/>
              </a:solidFill>
              <a:latin typeface="Arial" panose="020B0604020202020204"/>
              <a:cs typeface="+mn-ea"/>
            </a:endParaRPr>
          </a:p>
        </p:txBody>
      </p:sp>
      <p:sp>
        <p:nvSpPr>
          <p:cNvPr id="8" name="文本框 7"/>
          <p:cNvSpPr txBox="1"/>
          <p:nvPr/>
        </p:nvSpPr>
        <p:spPr>
          <a:xfrm>
            <a:off x="351642" y="2850808"/>
            <a:ext cx="6358765" cy="1862048"/>
          </a:xfrm>
          <a:prstGeom prst="rect">
            <a:avLst/>
          </a:prstGeom>
          <a:noFill/>
        </p:spPr>
        <p:txBody>
          <a:bodyPr wrap="square" rtlCol="0">
            <a:spAutoFit/>
            <a:scene3d>
              <a:camera prst="orthographicFront"/>
              <a:lightRig rig="threePt" dir="t"/>
            </a:scene3d>
            <a:sp3d contourW="12700"/>
          </a:bodyPr>
          <a:lstStyle/>
          <a:p>
            <a:r>
              <a:rPr lang="en-US" altLang="zh-CN" sz="11500" b="1" dirty="0">
                <a:solidFill>
                  <a:srgbClr val="424242">
                    <a:alpha val="10000"/>
                  </a:srgbClr>
                </a:solidFill>
                <a:latin typeface="Century Gothic" panose="020B0502020202020204" pitchFamily="34" charset="0"/>
                <a:cs typeface="+mn-ea"/>
              </a:rPr>
              <a:t>PART 02</a:t>
            </a:r>
            <a:endParaRPr lang="zh-CN" altLang="en-US" sz="11500" b="1" dirty="0">
              <a:solidFill>
                <a:srgbClr val="424242">
                  <a:alpha val="10000"/>
                </a:srgbClr>
              </a:solidFill>
              <a:latin typeface="Century Gothic" panose="020B0502020202020204" pitchFamily="34" charset="0"/>
              <a:cs typeface="+mn-ea"/>
            </a:endParaRPr>
          </a:p>
        </p:txBody>
      </p:sp>
      <p:sp>
        <p:nvSpPr>
          <p:cNvPr id="9" name="矩形 259"/>
          <p:cNvSpPr>
            <a:spLocks noChangeArrowheads="1"/>
          </p:cNvSpPr>
          <p:nvPr/>
        </p:nvSpPr>
        <p:spPr bwMode="auto">
          <a:xfrm>
            <a:off x="887269" y="2850808"/>
            <a:ext cx="5580270" cy="166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dirty="0">
                <a:solidFill>
                  <a:srgbClr val="155671"/>
                </a:solidFill>
                <a:latin typeface="黑体" panose="02010609060101010101" charset="-122"/>
                <a:ea typeface="黑体" panose="02010609060101010101" charset="-122"/>
                <a:cs typeface="+mn-ea"/>
              </a:rPr>
              <a:t>抗血管生成药物的不良反应</a:t>
            </a:r>
            <a:endParaRPr lang="zh-CN" altLang="en-US" sz="5400" b="1" dirty="0">
              <a:solidFill>
                <a:srgbClr val="155671"/>
              </a:solidFill>
              <a:latin typeface="黑体" panose="02010609060101010101" charset="-122"/>
              <a:ea typeface="黑体" panose="02010609060101010101"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3" grpId="0" animBg="1"/>
      <p:bldP spid="2" grpId="0" animBg="1"/>
      <p:bldP spid="4" grpId="0" animBg="1"/>
      <p:bldP spid="8" grpId="0"/>
      <p:bldP spid="9" grpId="0"/>
      <p:bldP spid="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mn-ea"/>
                <a:cs typeface="+mn-ea"/>
              </a:rPr>
              <a:t>常见口服靶向药的不良反应</a:t>
            </a:r>
            <a:endParaRPr lang="zh-CN" altLang="en-US" sz="3200" b="1" spc="300" dirty="0">
              <a:solidFill>
                <a:srgbClr val="155671"/>
              </a:solidFill>
              <a:latin typeface="+mn-ea"/>
              <a:cs typeface="+mn-ea"/>
            </a:endParaRPr>
          </a:p>
        </p:txBody>
      </p:sp>
      <p:graphicFrame>
        <p:nvGraphicFramePr>
          <p:cNvPr id="12" name="表格 11"/>
          <p:cNvGraphicFramePr/>
          <p:nvPr>
            <p:custDataLst>
              <p:tags r:id="rId1"/>
            </p:custDataLst>
          </p:nvPr>
        </p:nvGraphicFramePr>
        <p:xfrm>
          <a:off x="590550" y="956945"/>
          <a:ext cx="11010900" cy="5901055"/>
        </p:xfrm>
        <a:graphic>
          <a:graphicData uri="http://schemas.openxmlformats.org/drawingml/2006/table">
            <a:tbl>
              <a:tblPr firstRow="1" bandRow="1">
                <a:tableStyleId>{5C22544A-7EE6-4342-B048-85BDC9FD1C3A}</a:tableStyleId>
              </a:tblPr>
              <a:tblGrid>
                <a:gridCol w="2381250"/>
                <a:gridCol w="2938780"/>
                <a:gridCol w="5690870"/>
              </a:tblGrid>
              <a:tr h="469900">
                <a:tc>
                  <a:txBody>
                    <a:bodyPr/>
                    <a:p>
                      <a:pPr indent="0" algn="l">
                        <a:buNone/>
                      </a:pPr>
                      <a:r>
                        <a:rPr lang="zh-CN" sz="1350" b="1">
                          <a:solidFill>
                            <a:srgbClr val="155671"/>
                          </a:solidFill>
                          <a:latin typeface="Arial" panose="020B0604020202020204" pitchFamily="34" charset="0"/>
                          <a:ea typeface="宋体" panose="02010600030101010101" pitchFamily="2" charset="-122"/>
                        </a:rPr>
                        <a:t>常见不良反应</a:t>
                      </a:r>
                      <a:r>
                        <a:rPr lang="en-US" sz="1350" b="1">
                          <a:solidFill>
                            <a:srgbClr val="155671"/>
                          </a:solidFill>
                          <a:latin typeface="Arial" panose="020B0604020202020204" charset="-122"/>
                        </a:rPr>
                        <a:t>(Common adverse reactions)</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皮肤毒性</a:t>
                      </a:r>
                      <a:r>
                        <a:rPr lang="en-US" sz="1350" b="1">
                          <a:solidFill>
                            <a:srgbClr val="155671"/>
                          </a:solidFill>
                          <a:latin typeface="Arial" panose="020B0604020202020204" charset="-122"/>
                        </a:rPr>
                        <a:t>(Skin toxicity)</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EGFR</a:t>
                      </a:r>
                      <a:r>
                        <a:rPr lang="en-US" sz="1350" b="1">
                          <a:solidFill>
                            <a:srgbClr val="155671"/>
                          </a:solidFill>
                          <a:latin typeface="宋体" panose="02010600030101010101" pitchFamily="2" charset="-122"/>
                        </a:rPr>
                        <a:t>抑制剂吉非替尼、厄洛替尼、西妥昔单抗、尼莫珠单抗与多靶点酪氨酸激酶抑制剂（索拉非尼、舒尼替尼）</a:t>
                      </a:r>
                      <a:endParaRPr lang="en-US" altLang="en-US" sz="1350" b="1">
                        <a:solidFill>
                          <a:srgbClr val="155671"/>
                        </a:solidFill>
                        <a:latin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心血管毒性</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Anti-HER2</a:t>
                      </a:r>
                      <a:r>
                        <a:rPr lang="en-US" sz="1350" b="1">
                          <a:solidFill>
                            <a:srgbClr val="155671"/>
                          </a:solidFill>
                          <a:latin typeface="宋体" panose="02010600030101010101" pitchFamily="2" charset="-122"/>
                        </a:rPr>
                        <a:t>（曲妥珠单抗）</a:t>
                      </a:r>
                      <a:endParaRPr lang="en-US" altLang="en-US" sz="1350" b="1">
                        <a:solidFill>
                          <a:srgbClr val="155671"/>
                        </a:solidFill>
                        <a:latin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(Cardiovascular toxicity)</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VEGF</a:t>
                      </a:r>
                      <a:r>
                        <a:rPr lang="en-US" sz="1350" b="1">
                          <a:solidFill>
                            <a:srgbClr val="155671"/>
                          </a:solidFill>
                          <a:latin typeface="宋体" panose="02010600030101010101" pitchFamily="2" charset="-122"/>
                        </a:rPr>
                        <a:t>抑制剂（贝伐单抗）多靶点酪氨酸激酶抑制剂（索拉非尼、舒尼替尼）</a:t>
                      </a:r>
                      <a:endParaRPr lang="en-US" altLang="en-US" sz="1350" b="1">
                        <a:solidFill>
                          <a:srgbClr val="155671"/>
                        </a:solidFill>
                        <a:latin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胃肠道毒性</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EGFR</a:t>
                      </a:r>
                      <a:r>
                        <a:rPr lang="en-US" sz="1350" b="1">
                          <a:solidFill>
                            <a:srgbClr val="155671"/>
                          </a:solidFill>
                          <a:latin typeface="宋体" panose="02010600030101010101" pitchFamily="2" charset="-122"/>
                        </a:rPr>
                        <a:t>抑制剂（吉非替尼、厄洛替尼）</a:t>
                      </a:r>
                      <a:endParaRPr lang="en-US" altLang="en-US" sz="1350" b="1">
                        <a:solidFill>
                          <a:srgbClr val="155671"/>
                        </a:solidFill>
                        <a:latin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(Gastrointestinal toxicity)</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ALK</a:t>
                      </a:r>
                      <a:r>
                        <a:rPr lang="en-US" sz="1350" b="1">
                          <a:solidFill>
                            <a:srgbClr val="155671"/>
                          </a:solidFill>
                          <a:latin typeface="宋体" panose="02010600030101010101" pitchFamily="2" charset="-122"/>
                        </a:rPr>
                        <a:t>抑制剂（克唑替尼）</a:t>
                      </a:r>
                      <a:endParaRPr lang="en-US" altLang="en-US" sz="1350" b="1">
                        <a:solidFill>
                          <a:srgbClr val="155671"/>
                        </a:solidFill>
                        <a:latin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r h="469900">
                <a:tc>
                  <a:txBody>
                    <a:bodyPr/>
                    <a:p>
                      <a:pPr indent="0" algn="l">
                        <a:buNone/>
                      </a:pPr>
                      <a:r>
                        <a:rPr lang="zh-CN" sz="1350" b="1">
                          <a:solidFill>
                            <a:srgbClr val="155671"/>
                          </a:solidFill>
                          <a:latin typeface="Arial" panose="020B0604020202020204" pitchFamily="34" charset="0"/>
                          <a:ea typeface="宋体" panose="02010600030101010101" pitchFamily="2" charset="-122"/>
                        </a:rPr>
                        <a:t>少见不良反应（</a:t>
                      </a:r>
                      <a:r>
                        <a:rPr lang="en-US" sz="1350" b="1">
                          <a:solidFill>
                            <a:srgbClr val="155671"/>
                          </a:solidFill>
                          <a:latin typeface="Arial" panose="020B0604020202020204" charset="-122"/>
                        </a:rPr>
                        <a:t>Rare adverse reactions)</a:t>
                      </a:r>
                      <a:endParaRPr lang="en-US" altLang="en-US" sz="1350" b="1">
                        <a:solidFill>
                          <a:srgbClr val="155671"/>
                        </a:solidFill>
                        <a:latin typeface="Arial" panose="020B06040202020202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血栓栓塞</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VEGF</a:t>
                      </a:r>
                      <a:r>
                        <a:rPr lang="en-US" sz="1350" b="1">
                          <a:solidFill>
                            <a:srgbClr val="155671"/>
                          </a:solidFill>
                          <a:latin typeface="宋体" panose="02010600030101010101" pitchFamily="2" charset="-122"/>
                        </a:rPr>
                        <a:t>抑制剂（贝伐单抗）</a:t>
                      </a:r>
                      <a:endParaRPr lang="en-US" altLang="en-US" sz="1350" b="1">
                        <a:solidFill>
                          <a:srgbClr val="155671"/>
                        </a:solidFill>
                        <a:latin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(Thromboembolism)</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多靶点酪氨酸激酶抑制剂（索拉非尼、舒尼替尼）</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胃肠道穿孔</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VEGF</a:t>
                      </a:r>
                      <a:r>
                        <a:rPr lang="en-US" sz="1350" b="1">
                          <a:solidFill>
                            <a:srgbClr val="155671"/>
                          </a:solidFill>
                          <a:latin typeface="宋体" panose="02010600030101010101" pitchFamily="2" charset="-122"/>
                        </a:rPr>
                        <a:t>抑制剂（贝伐单抗）</a:t>
                      </a:r>
                      <a:endParaRPr lang="en-US" altLang="en-US" sz="1350" b="1">
                        <a:solidFill>
                          <a:srgbClr val="155671"/>
                        </a:solidFill>
                        <a:latin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(Gastrointestinal perforation)</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EGFR</a:t>
                      </a:r>
                      <a:r>
                        <a:rPr lang="en-US" sz="1350" b="1">
                          <a:solidFill>
                            <a:srgbClr val="155671"/>
                          </a:solidFill>
                          <a:latin typeface="宋体" panose="02010600030101010101" pitchFamily="2" charset="-122"/>
                        </a:rPr>
                        <a:t>抑制剂（厄洛替尼｝</a:t>
                      </a:r>
                      <a:endParaRPr lang="en-US" altLang="en-US" sz="1350" b="1">
                        <a:solidFill>
                          <a:srgbClr val="155671"/>
                        </a:solidFill>
                        <a:latin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肝毒性</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酪氨酸激酶抑制剂（甲磺酸伊马替尼）</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7178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(Hepatic toxicity)</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EGFR</a:t>
                      </a:r>
                      <a:r>
                        <a:rPr lang="en-US" sz="1350" b="1">
                          <a:solidFill>
                            <a:srgbClr val="155671"/>
                          </a:solidFill>
                          <a:latin typeface="宋体" panose="02010600030101010101" pitchFamily="2" charset="-122"/>
                        </a:rPr>
                        <a:t>抑制剂（厄洛替尼）抗</a:t>
                      </a:r>
                      <a:r>
                        <a:rPr lang="en-US" sz="1350" b="1">
                          <a:solidFill>
                            <a:srgbClr val="155671"/>
                          </a:solidFill>
                          <a:latin typeface="Arial" panose="020B0604020202020204" charset="-122"/>
                        </a:rPr>
                        <a:t>CD20</a:t>
                      </a:r>
                      <a:r>
                        <a:rPr lang="en-US" sz="1350" b="1">
                          <a:solidFill>
                            <a:srgbClr val="155671"/>
                          </a:solidFill>
                          <a:latin typeface="宋体" panose="02010600030101010101" pitchFamily="2" charset="-122"/>
                        </a:rPr>
                        <a:t>单克隆抗体（利妥昔单抗）</a:t>
                      </a:r>
                      <a:endParaRPr lang="en-US" altLang="en-US" sz="1350" b="1">
                        <a:solidFill>
                          <a:srgbClr val="155671"/>
                        </a:solidFill>
                        <a:latin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血液学毒性</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多靶点酪氨酸激酶抑制剂（舒尼替尼）</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(Hematologic toxicity)</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蛋白酶体抑制剂（硼替佐米）</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蛋白尿</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VEGF</a:t>
                      </a:r>
                      <a:r>
                        <a:rPr lang="en-US" sz="1350" b="1">
                          <a:solidFill>
                            <a:srgbClr val="155671"/>
                          </a:solidFill>
                          <a:latin typeface="宋体" panose="02010600030101010101" pitchFamily="2" charset="-122"/>
                        </a:rPr>
                        <a:t>抑制剂（贝伐单抗）</a:t>
                      </a:r>
                      <a:endParaRPr lang="en-US" altLang="en-US" sz="1350" b="1">
                        <a:solidFill>
                          <a:srgbClr val="155671"/>
                        </a:solidFill>
                        <a:latin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(Proteinuria)</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多靶点酪氨酸激酶抑制剂（索拉非尼、舒尼替尼）</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神经系统毒性</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RPLS .VEGF</a:t>
                      </a:r>
                      <a:r>
                        <a:rPr lang="en-US" sz="1350" b="1">
                          <a:solidFill>
                            <a:srgbClr val="155671"/>
                          </a:solidFill>
                          <a:latin typeface="宋体" panose="02010600030101010101" pitchFamily="2" charset="-122"/>
                        </a:rPr>
                        <a:t>抑制剂（贝伐单抗）</a:t>
                      </a:r>
                      <a:endParaRPr lang="en-US" altLang="en-US" sz="1350" b="1">
                        <a:solidFill>
                          <a:srgbClr val="155671"/>
                        </a:solidFill>
                        <a:latin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(Nervous system toxicity)</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PML</a:t>
                      </a:r>
                      <a:r>
                        <a:rPr lang="en-US" sz="1350" b="1">
                          <a:solidFill>
                            <a:srgbClr val="155671"/>
                          </a:solidFill>
                          <a:latin typeface="宋体" panose="02010600030101010101" pitchFamily="2" charset="-122"/>
                        </a:rPr>
                        <a:t>抗</a:t>
                      </a:r>
                      <a:r>
                        <a:rPr lang="en-US" sz="1350" b="1">
                          <a:solidFill>
                            <a:srgbClr val="155671"/>
                          </a:solidFill>
                          <a:latin typeface="Arial" panose="020B0604020202020204" charset="-122"/>
                        </a:rPr>
                        <a:t>CD20</a:t>
                      </a:r>
                      <a:r>
                        <a:rPr lang="en-US" sz="1350" b="1">
                          <a:solidFill>
                            <a:srgbClr val="155671"/>
                          </a:solidFill>
                          <a:latin typeface="宋体" panose="02010600030101010101" pitchFamily="2" charset="-122"/>
                        </a:rPr>
                        <a:t>单克隆抗体（利妥昔单抗）</a:t>
                      </a:r>
                      <a:endParaRPr lang="en-US" altLang="en-US" sz="1350" b="1">
                        <a:solidFill>
                          <a:srgbClr val="155671"/>
                        </a:solidFill>
                        <a:latin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呼吸系统毒性</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EGFR</a:t>
                      </a:r>
                      <a:r>
                        <a:rPr lang="en-US" sz="1350" b="1">
                          <a:solidFill>
                            <a:srgbClr val="155671"/>
                          </a:solidFill>
                          <a:latin typeface="宋体" panose="02010600030101010101" pitchFamily="2" charset="-122"/>
                        </a:rPr>
                        <a:t>抑制剂（吉非替尼、厄洛替尼）</a:t>
                      </a:r>
                      <a:endParaRPr lang="en-US" altLang="en-US" sz="1350" b="1">
                        <a:solidFill>
                          <a:srgbClr val="155671"/>
                        </a:solidFill>
                        <a:latin typeface="宋体" panose="02010600030101010101" pitchFamily="2" charset="-122"/>
                      </a:endParaRPr>
                    </a:p>
                  </a:txBody>
                  <a:tcPr marL="12700" marR="12700" marT="12700" vert="horz" anchor="b">
                    <a:lnL>
                      <a:noFill/>
                    </a:lnL>
                    <a:lnR cap="flat">
                      <a:noFill/>
                    </a:lnR>
                    <a:lnT cap="flat">
                      <a:noFill/>
                    </a:lnT>
                    <a:lnB cap="flat">
                      <a:noFill/>
                    </a:lnB>
                    <a:lnTlToBr>
                      <a:noFill/>
                    </a:lnTlToBr>
                    <a:lnBlToTr>
                      <a:noFill/>
                    </a:lnBlToTr>
                    <a:noFill/>
                  </a:tcPr>
                </a:tc>
              </a:tr>
              <a:tr h="264160">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en-US" sz="1350" b="1">
                          <a:solidFill>
                            <a:srgbClr val="155671"/>
                          </a:solidFill>
                          <a:latin typeface="Arial" panose="020B0604020202020204" charset="-122"/>
                        </a:rPr>
                        <a:t>(Respiratory system toxicity)</a:t>
                      </a: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蛋白酶体抑制剂（硼替佐米）</a:t>
                      </a:r>
                      <a:r>
                        <a:rPr lang="en-US" sz="1350" b="1">
                          <a:solidFill>
                            <a:srgbClr val="155671"/>
                          </a:solidFill>
                          <a:latin typeface="Arial" panose="020B0604020202020204" charset="-122"/>
                        </a:rPr>
                        <a:t>mTOR</a:t>
                      </a:r>
                      <a:r>
                        <a:rPr lang="en-US" sz="1350" b="1">
                          <a:solidFill>
                            <a:srgbClr val="155671"/>
                          </a:solidFill>
                          <a:latin typeface="宋体" panose="02010600030101010101" pitchFamily="2" charset="-122"/>
                        </a:rPr>
                        <a:t>抑制剂（依维莫司）</a:t>
                      </a:r>
                      <a:endParaRPr lang="en-US" altLang="en-US" sz="1350" b="1">
                        <a:solidFill>
                          <a:srgbClr val="155671"/>
                        </a:solidFill>
                        <a:latin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r h="462915">
                <a:tc>
                  <a:txBody>
                    <a:bodyPr/>
                    <a:p>
                      <a:pPr indent="0" algn="l">
                        <a:buNone/>
                      </a:pPr>
                      <a:endParaRPr lang="en-US" altLang="en-US" sz="1350" b="1">
                        <a:solidFill>
                          <a:srgbClr val="155671"/>
                        </a:solidFill>
                        <a:latin typeface="Arial" panose="020B0604020202020204" charset="-122"/>
                      </a:endParaRPr>
                    </a:p>
                  </a:txBody>
                  <a:tcPr marL="12700" marR="12700" marT="12700" vert="horz" anchor="t">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甲状腺功能减退</a:t>
                      </a:r>
                      <a:r>
                        <a:rPr lang="en-US" sz="1350" b="1">
                          <a:solidFill>
                            <a:srgbClr val="155671"/>
                          </a:solidFill>
                          <a:latin typeface="宋体" panose="02010600030101010101" pitchFamily="2" charset="-122"/>
                        </a:rPr>
                        <a:t>（</a:t>
                      </a:r>
                      <a:r>
                        <a:rPr lang="en-US" sz="1350" b="1">
                          <a:solidFill>
                            <a:srgbClr val="155671"/>
                          </a:solidFill>
                          <a:latin typeface="Arial" panose="020B0604020202020204" charset="-122"/>
                        </a:rPr>
                        <a:t>Hypothyroidism</a:t>
                      </a:r>
                      <a:r>
                        <a:rPr lang="en-US" sz="1350" b="1">
                          <a:solidFill>
                            <a:srgbClr val="155671"/>
                          </a:solidFill>
                          <a:latin typeface="宋体" panose="02010600030101010101" pitchFamily="2" charset="-122"/>
                        </a:rPr>
                        <a:t>）</a:t>
                      </a:r>
                      <a:endParaRPr lang="en-US" altLang="en-US" sz="1350" b="1">
                        <a:solidFill>
                          <a:srgbClr val="155671"/>
                        </a:solidFill>
                        <a:latin typeface="宋体" panose="02010600030101010101" pitchFamily="2"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l">
                        <a:buNone/>
                      </a:pPr>
                      <a:r>
                        <a:rPr lang="zh-CN" sz="1350" b="1">
                          <a:solidFill>
                            <a:srgbClr val="155671"/>
                          </a:solidFill>
                          <a:latin typeface="Arial" panose="020B0604020202020204" pitchFamily="34" charset="0"/>
                          <a:ea typeface="宋体" panose="02010600030101010101" pitchFamily="2" charset="-122"/>
                        </a:rPr>
                        <a:t>多靶点酪氨酸激酶抑制剂（舒尼替尼）</a:t>
                      </a:r>
                      <a:endParaRPr lang="zh-CN" altLang="en-US" sz="1350" b="1">
                        <a:solidFill>
                          <a:srgbClr val="155671"/>
                        </a:solidFill>
                        <a:latin typeface="Arial" panose="020B0604020202020204" pitchFamily="34" charset="0"/>
                        <a:ea typeface="宋体" panose="02010600030101010101" pitchFamily="2" charset="-122"/>
                      </a:endParaRPr>
                    </a:p>
                  </a:txBody>
                  <a:tcPr marL="12700" marR="12700" marT="12700" vert="horz" anchor="t">
                    <a:lnL>
                      <a:noFill/>
                    </a:lnL>
                    <a:lnR cap="flat">
                      <a:noFill/>
                    </a:lnR>
                    <a:lnT cap="flat">
                      <a:noFill/>
                    </a:lnT>
                    <a:lnB cap="flat">
                      <a:noFill/>
                    </a:lnB>
                    <a:lnTlToBr>
                      <a:noFill/>
                    </a:lnTlToBr>
                    <a:lnBlToTr>
                      <a:noFill/>
                    </a:lnBlToTr>
                    <a:noFill/>
                  </a:tcPr>
                </a:tc>
              </a:tr>
            </a:tbl>
          </a:graphicData>
        </a:graphic>
      </p:graphicFrame>
      <p:sp>
        <p:nvSpPr>
          <p:cNvPr id="13" name="矩形 12"/>
          <p:cNvSpPr/>
          <p:nvPr/>
        </p:nvSpPr>
        <p:spPr>
          <a:xfrm>
            <a:off x="2554605" y="923290"/>
            <a:ext cx="3154680" cy="1592580"/>
          </a:xfrm>
          <a:prstGeom prst="rect">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五角星 14"/>
          <p:cNvSpPr/>
          <p:nvPr/>
        </p:nvSpPr>
        <p:spPr>
          <a:xfrm>
            <a:off x="2625725" y="923290"/>
            <a:ext cx="284480" cy="273685"/>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五角星 15"/>
          <p:cNvSpPr/>
          <p:nvPr/>
        </p:nvSpPr>
        <p:spPr>
          <a:xfrm>
            <a:off x="2625725" y="1395095"/>
            <a:ext cx="284480" cy="273685"/>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五角星 16"/>
          <p:cNvSpPr/>
          <p:nvPr/>
        </p:nvSpPr>
        <p:spPr>
          <a:xfrm>
            <a:off x="2625725" y="1912620"/>
            <a:ext cx="284480" cy="273685"/>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8" name="Shape 1437"/>
          <p:cNvCxnSpPr/>
          <p:nvPr>
            <p:custDataLst>
              <p:tags r:id="rId1"/>
            </p:custDataLst>
          </p:nvPr>
        </p:nvCxnSpPr>
        <p:spPr>
          <a:xfrm>
            <a:off x="4349088" y="4348379"/>
            <a:ext cx="934085" cy="952500"/>
          </a:xfrm>
          <a:prstGeom prst="straightConnector1">
            <a:avLst/>
          </a:prstGeom>
          <a:noFill/>
          <a:ln w="12700" cap="flat" cmpd="sng">
            <a:solidFill>
              <a:srgbClr val="FFFFFF">
                <a:lumMod val="75000"/>
              </a:srgbClr>
            </a:solidFill>
            <a:prstDash val="solid"/>
            <a:miter/>
            <a:headEnd type="none" w="med" len="med"/>
            <a:tailEnd type="none" w="med" len="med"/>
          </a:ln>
        </p:spPr>
      </p:cxnSp>
      <p:cxnSp>
        <p:nvCxnSpPr>
          <p:cNvPr id="25" name="Shape 1428"/>
          <p:cNvCxnSpPr>
            <a:stCxn id="26" idx="6"/>
          </p:cNvCxnSpPr>
          <p:nvPr>
            <p:custDataLst>
              <p:tags r:id="rId2"/>
            </p:custDataLst>
          </p:nvPr>
        </p:nvCxnSpPr>
        <p:spPr>
          <a:xfrm flipV="1">
            <a:off x="1842135" y="3760470"/>
            <a:ext cx="2082800" cy="76200"/>
          </a:xfrm>
          <a:prstGeom prst="straightConnector1">
            <a:avLst/>
          </a:prstGeom>
          <a:noFill/>
          <a:ln w="12700" cap="flat" cmpd="sng">
            <a:solidFill>
              <a:srgbClr val="FFFFFF">
                <a:lumMod val="75000"/>
              </a:srgbClr>
            </a:solidFill>
            <a:prstDash val="solid"/>
            <a:miter/>
            <a:headEnd type="none" w="med" len="med"/>
            <a:tailEnd type="none" w="med" len="med"/>
          </a:ln>
        </p:spPr>
      </p:cxnSp>
      <p:cxnSp>
        <p:nvCxnSpPr>
          <p:cNvPr id="10" name="Shape 1432"/>
          <p:cNvCxnSpPr>
            <a:stCxn id="27" idx="3"/>
            <a:endCxn id="21" idx="7"/>
          </p:cNvCxnSpPr>
          <p:nvPr>
            <p:custDataLst>
              <p:tags r:id="rId3"/>
            </p:custDataLst>
          </p:nvPr>
        </p:nvCxnSpPr>
        <p:spPr>
          <a:xfrm flipH="1">
            <a:off x="2889885" y="4330700"/>
            <a:ext cx="621030" cy="698500"/>
          </a:xfrm>
          <a:prstGeom prst="straightConnector1">
            <a:avLst/>
          </a:prstGeom>
          <a:noFill/>
          <a:ln w="12700" cap="flat" cmpd="sng">
            <a:solidFill>
              <a:srgbClr val="FFFFFF">
                <a:lumMod val="75000"/>
              </a:srgbClr>
            </a:solidFill>
            <a:prstDash val="solid"/>
            <a:miter/>
            <a:headEnd type="none" w="med" len="med"/>
            <a:tailEnd type="none" w="med" len="med"/>
          </a:ln>
        </p:spPr>
      </p:cxnSp>
      <p:cxnSp>
        <p:nvCxnSpPr>
          <p:cNvPr id="12" name="Shape 1434"/>
          <p:cNvCxnSpPr>
            <a:endCxn id="16" idx="2"/>
          </p:cNvCxnSpPr>
          <p:nvPr>
            <p:custDataLst>
              <p:tags r:id="rId4"/>
            </p:custDataLst>
          </p:nvPr>
        </p:nvCxnSpPr>
        <p:spPr>
          <a:xfrm>
            <a:off x="4408170" y="4002405"/>
            <a:ext cx="1264285" cy="241935"/>
          </a:xfrm>
          <a:prstGeom prst="straightConnector1">
            <a:avLst/>
          </a:prstGeom>
          <a:noFill/>
          <a:ln w="12700" cap="flat" cmpd="sng">
            <a:solidFill>
              <a:srgbClr val="FFFFFF">
                <a:lumMod val="75000"/>
              </a:srgbClr>
            </a:solidFill>
            <a:prstDash val="solid"/>
            <a:miter/>
            <a:headEnd type="none" w="med" len="med"/>
            <a:tailEnd type="none" w="med" len="med"/>
          </a:ln>
        </p:spPr>
      </p:cxnSp>
      <p:sp>
        <p:nvSpPr>
          <p:cNvPr id="16" name="Shape 1438"/>
          <p:cNvSpPr/>
          <p:nvPr>
            <p:custDataLst>
              <p:tags r:id="rId5"/>
            </p:custDataLst>
          </p:nvPr>
        </p:nvSpPr>
        <p:spPr>
          <a:xfrm rot="504924">
            <a:off x="5665470" y="3698875"/>
            <a:ext cx="1280160" cy="1278255"/>
          </a:xfrm>
          <a:prstGeom prst="ellipse">
            <a:avLst/>
          </a:prstGeom>
          <a:solidFill>
            <a:srgbClr val="009587"/>
          </a:solidFill>
          <a:ln>
            <a:noFill/>
          </a:ln>
          <a:effectLst>
            <a:outerShdw blurRad="76200" dist="38100" dir="5400000" algn="t" rotWithShape="0">
              <a:srgbClr val="009587">
                <a:alpha val="70000"/>
              </a:srgbClr>
            </a:outerShdw>
          </a:effectLst>
        </p:spPr>
        <p:txBody>
          <a:bodyPr lIns="91413" tIns="45700" rIns="91413" bIns="45700" anchor="ctr" anchorCtr="0">
            <a:noAutofit/>
          </a:bodyPr>
          <a:p>
            <a:pPr algn="ctr" defTabSz="457200">
              <a:lnSpc>
                <a:spcPct val="89000"/>
              </a:lnSpc>
              <a:buSzPct val="25000"/>
            </a:pPr>
            <a:endParaRPr lang="id-ID" dirty="0">
              <a:solidFill>
                <a:srgbClr val="FFFFFF"/>
              </a:solidFill>
              <a:latin typeface="思源黑体 CN Light" panose="020B0300000000000000" pitchFamily="34" charset="-122"/>
              <a:ea typeface="思源黑体 CN Light" panose="020B0300000000000000" pitchFamily="34" charset="-122"/>
              <a:sym typeface="Roboto" panose="02000000000000000000"/>
            </a:endParaRPr>
          </a:p>
        </p:txBody>
      </p:sp>
      <p:sp>
        <p:nvSpPr>
          <p:cNvPr id="17" name="Shape 1439"/>
          <p:cNvSpPr/>
          <p:nvPr>
            <p:custDataLst>
              <p:tags r:id="rId6"/>
            </p:custDataLst>
          </p:nvPr>
        </p:nvSpPr>
        <p:spPr>
          <a:xfrm>
            <a:off x="2762885" y="1379220"/>
            <a:ext cx="1182370" cy="1179830"/>
          </a:xfrm>
          <a:prstGeom prst="ellipse">
            <a:avLst/>
          </a:prstGeom>
          <a:solidFill>
            <a:srgbClr val="009587"/>
          </a:solidFill>
          <a:ln>
            <a:noFill/>
          </a:ln>
          <a:effectLst>
            <a:outerShdw blurRad="76200" dist="38100" dir="5400000" algn="t" rotWithShape="0">
              <a:srgbClr val="009587">
                <a:alpha val="70000"/>
              </a:srgbClr>
            </a:outerShdw>
          </a:effectLst>
        </p:spPr>
        <p:txBody>
          <a:bodyPr lIns="91413" tIns="45700" rIns="91413" bIns="45700" anchor="ctr" anchorCtr="0">
            <a:noAutofit/>
          </a:bodyPr>
          <a:p>
            <a:pPr algn="ctr" defTabSz="457200">
              <a:lnSpc>
                <a:spcPct val="89000"/>
              </a:lnSpc>
              <a:buSzPct val="25000"/>
            </a:pPr>
            <a:endParaRPr lang="id-ID" dirty="0">
              <a:solidFill>
                <a:srgbClr val="FFFFFF"/>
              </a:solidFill>
              <a:latin typeface="思源黑体 CN Light" panose="020B0300000000000000" pitchFamily="34" charset="-122"/>
              <a:ea typeface="思源黑体 CN Light" panose="020B0300000000000000" pitchFamily="34" charset="-122"/>
              <a:sym typeface="Roboto" panose="02000000000000000000"/>
            </a:endParaRPr>
          </a:p>
        </p:txBody>
      </p:sp>
      <p:sp>
        <p:nvSpPr>
          <p:cNvPr id="21" name="Shape 1443"/>
          <p:cNvSpPr/>
          <p:nvPr>
            <p:custDataLst>
              <p:tags r:id="rId7"/>
            </p:custDataLst>
          </p:nvPr>
        </p:nvSpPr>
        <p:spPr>
          <a:xfrm>
            <a:off x="1880870" y="4856480"/>
            <a:ext cx="1182370" cy="1179830"/>
          </a:xfrm>
          <a:prstGeom prst="ellipse">
            <a:avLst/>
          </a:prstGeom>
          <a:solidFill>
            <a:srgbClr val="009587"/>
          </a:solidFill>
          <a:ln>
            <a:noFill/>
          </a:ln>
          <a:effectLst>
            <a:outerShdw blurRad="76200" dist="38100" dir="5400000" algn="t" rotWithShape="0">
              <a:srgbClr val="009587">
                <a:alpha val="70000"/>
              </a:srgbClr>
            </a:outerShdw>
          </a:effectLst>
        </p:spPr>
        <p:txBody>
          <a:bodyPr lIns="91413" tIns="45700" rIns="91413" bIns="45700" anchor="ctr" anchorCtr="0">
            <a:noAutofit/>
          </a:bodyPr>
          <a:p>
            <a:pPr algn="ctr" defTabSz="457200">
              <a:lnSpc>
                <a:spcPct val="89000"/>
              </a:lnSpc>
              <a:buSzPct val="25000"/>
            </a:pPr>
            <a:endParaRPr lang="id-ID" dirty="0">
              <a:solidFill>
                <a:srgbClr val="FFFFFF"/>
              </a:solidFill>
              <a:latin typeface="思源黑体 CN Light" panose="020B0300000000000000" pitchFamily="34" charset="-122"/>
              <a:ea typeface="思源黑体 CN Light" panose="020B0300000000000000" pitchFamily="34" charset="-122"/>
              <a:sym typeface="Roboto" panose="02000000000000000000"/>
            </a:endParaRPr>
          </a:p>
        </p:txBody>
      </p:sp>
      <p:sp>
        <p:nvSpPr>
          <p:cNvPr id="28" name="文本框 27"/>
          <p:cNvSpPr txBox="1"/>
          <p:nvPr>
            <p:custDataLst>
              <p:tags r:id="rId8"/>
            </p:custDataLst>
          </p:nvPr>
        </p:nvSpPr>
        <p:spPr>
          <a:xfrm>
            <a:off x="2909570" y="1573530"/>
            <a:ext cx="922020" cy="755650"/>
          </a:xfrm>
          <a:prstGeom prst="rect">
            <a:avLst/>
          </a:prstGeom>
          <a:noFill/>
        </p:spPr>
        <p:txBody>
          <a:bodyPr wrap="square" rtlCol="0">
            <a:spAutoFit/>
          </a:bodyPr>
          <a:p>
            <a:pPr algn="ctr" defTabSz="457200">
              <a:lnSpc>
                <a:spcPct val="120000"/>
              </a:lnSpc>
            </a:pPr>
            <a:r>
              <a:rPr lang="zh-CN" altLang="en-US" b="1" spc="300">
                <a:solidFill>
                  <a:srgbClr val="FFFFFF"/>
                </a:solidFill>
                <a:latin typeface="黑体" panose="02010609060101010101" charset="-122"/>
                <a:ea typeface="黑体" panose="02010609060101010101" charset="-122"/>
              </a:rPr>
              <a:t>高血压</a:t>
            </a:r>
            <a:endParaRPr lang="zh-CN" altLang="en-US" b="1" spc="300">
              <a:solidFill>
                <a:srgbClr val="FFFFFF"/>
              </a:solidFill>
              <a:latin typeface="黑体" panose="02010609060101010101" charset="-122"/>
              <a:ea typeface="黑体" panose="02010609060101010101" charset="-122"/>
            </a:endParaRPr>
          </a:p>
        </p:txBody>
      </p:sp>
      <p:sp>
        <p:nvSpPr>
          <p:cNvPr id="31" name="文本框 30"/>
          <p:cNvSpPr txBox="1"/>
          <p:nvPr>
            <p:custDataLst>
              <p:tags r:id="rId9"/>
            </p:custDataLst>
          </p:nvPr>
        </p:nvSpPr>
        <p:spPr>
          <a:xfrm>
            <a:off x="5695315" y="3848100"/>
            <a:ext cx="1220470" cy="1087755"/>
          </a:xfrm>
          <a:prstGeom prst="rect">
            <a:avLst/>
          </a:prstGeom>
          <a:noFill/>
        </p:spPr>
        <p:txBody>
          <a:bodyPr wrap="square" rtlCol="0">
            <a:spAutoFit/>
          </a:bodyPr>
          <a:p>
            <a:pPr algn="ctr" defTabSz="457200">
              <a:lnSpc>
                <a:spcPct val="120000"/>
              </a:lnSpc>
            </a:pPr>
            <a:r>
              <a:rPr lang="zh-CN" altLang="en-US" b="1" spc="300">
                <a:solidFill>
                  <a:srgbClr val="FFFFFF"/>
                </a:solidFill>
                <a:latin typeface="黑体" panose="02010609060101010101" charset="-122"/>
                <a:ea typeface="黑体" panose="02010609060101010101" charset="-122"/>
                <a:cs typeface="黑体" panose="02010609060101010101" charset="-122"/>
              </a:rPr>
              <a:t>出血</a:t>
            </a:r>
            <a:r>
              <a:rPr lang="en-US" altLang="zh-CN" b="1" spc="300">
                <a:solidFill>
                  <a:srgbClr val="FFFFFF"/>
                </a:solidFill>
                <a:latin typeface="黑体" panose="02010609060101010101" charset="-122"/>
                <a:ea typeface="黑体" panose="02010609060101010101" charset="-122"/>
                <a:cs typeface="黑体" panose="02010609060101010101" charset="-122"/>
              </a:rPr>
              <a:t>/</a:t>
            </a:r>
            <a:r>
              <a:rPr lang="zh-CN" altLang="en-US" b="1" spc="300">
                <a:solidFill>
                  <a:srgbClr val="FFFFFF"/>
                </a:solidFill>
                <a:latin typeface="黑体" panose="02010609060101010101" charset="-122"/>
                <a:ea typeface="黑体" panose="02010609060101010101" charset="-122"/>
                <a:cs typeface="黑体" panose="02010609060101010101" charset="-122"/>
              </a:rPr>
              <a:t>伤口愈合障碍</a:t>
            </a:r>
            <a:endParaRPr lang="zh-CN" altLang="en-US" b="1" spc="300">
              <a:solidFill>
                <a:srgbClr val="FFFFFF"/>
              </a:solidFill>
              <a:latin typeface="黑体" panose="02010609060101010101" charset="-122"/>
              <a:ea typeface="黑体" panose="02010609060101010101" charset="-122"/>
              <a:cs typeface="黑体" panose="02010609060101010101" charset="-122"/>
            </a:endParaRPr>
          </a:p>
        </p:txBody>
      </p:sp>
      <p:sp>
        <p:nvSpPr>
          <p:cNvPr id="35" name="文本框 34"/>
          <p:cNvSpPr txBox="1"/>
          <p:nvPr>
            <p:custDataLst>
              <p:tags r:id="rId10"/>
            </p:custDataLst>
          </p:nvPr>
        </p:nvSpPr>
        <p:spPr>
          <a:xfrm>
            <a:off x="2027555" y="5050790"/>
            <a:ext cx="922020" cy="755650"/>
          </a:xfrm>
          <a:prstGeom prst="rect">
            <a:avLst/>
          </a:prstGeom>
          <a:noFill/>
        </p:spPr>
        <p:txBody>
          <a:bodyPr wrap="square" rtlCol="0">
            <a:spAutoFit/>
          </a:bodyPr>
          <a:p>
            <a:pPr algn="ctr" defTabSz="457200">
              <a:lnSpc>
                <a:spcPct val="120000"/>
              </a:lnSpc>
            </a:pPr>
            <a:r>
              <a:rPr lang="zh-CN" altLang="en-US" b="1" spc="300">
                <a:solidFill>
                  <a:srgbClr val="FFFFFF"/>
                </a:solidFill>
                <a:latin typeface="黑体" panose="02010609060101010101" charset="-122"/>
                <a:ea typeface="黑体" panose="02010609060101010101" charset="-122"/>
              </a:rPr>
              <a:t>声音嘶哑</a:t>
            </a:r>
            <a:endParaRPr lang="zh-CN" altLang="en-US" b="1" spc="300">
              <a:solidFill>
                <a:srgbClr val="FFFFFF"/>
              </a:solidFill>
              <a:latin typeface="黑体" panose="02010609060101010101" charset="-122"/>
              <a:ea typeface="黑体" panose="02010609060101010101" charset="-122"/>
            </a:endParaRPr>
          </a:p>
        </p:txBody>
      </p:sp>
      <p:cxnSp>
        <p:nvCxnSpPr>
          <p:cNvPr id="30" name="Shape 1430"/>
          <p:cNvCxnSpPr>
            <a:endCxn id="27" idx="7"/>
          </p:cNvCxnSpPr>
          <p:nvPr>
            <p:custDataLst>
              <p:tags r:id="rId11"/>
            </p:custDataLst>
          </p:nvPr>
        </p:nvCxnSpPr>
        <p:spPr>
          <a:xfrm flipH="1">
            <a:off x="4784090" y="2103120"/>
            <a:ext cx="866775" cy="956310"/>
          </a:xfrm>
          <a:prstGeom prst="straightConnector1">
            <a:avLst/>
          </a:prstGeom>
          <a:noFill/>
          <a:ln w="12700" cap="flat" cmpd="sng">
            <a:solidFill>
              <a:srgbClr val="FFFFFF">
                <a:lumMod val="75000"/>
              </a:srgbClr>
            </a:solidFill>
            <a:prstDash val="solid"/>
            <a:miter/>
            <a:headEnd type="none" w="med" len="med"/>
            <a:tailEnd type="none" w="med" len="med"/>
          </a:ln>
        </p:spPr>
      </p:cxnSp>
      <p:sp>
        <p:nvSpPr>
          <p:cNvPr id="33" name="Shape 1444"/>
          <p:cNvSpPr/>
          <p:nvPr>
            <p:custDataLst>
              <p:tags r:id="rId12"/>
            </p:custDataLst>
          </p:nvPr>
        </p:nvSpPr>
        <p:spPr>
          <a:xfrm>
            <a:off x="5218430" y="1330325"/>
            <a:ext cx="1207135" cy="1204595"/>
          </a:xfrm>
          <a:prstGeom prst="ellipse">
            <a:avLst/>
          </a:prstGeom>
          <a:solidFill>
            <a:srgbClr val="8BC34A"/>
          </a:solidFill>
          <a:ln>
            <a:noFill/>
          </a:ln>
          <a:effectLst/>
        </p:spPr>
        <p:txBody>
          <a:bodyPr lIns="91413" tIns="45700" rIns="91413" bIns="45700" anchor="ctr" anchorCtr="0">
            <a:noAutofit/>
          </a:bodyPr>
          <a:p>
            <a:pPr algn="ctr" defTabSz="457200">
              <a:lnSpc>
                <a:spcPct val="89000"/>
              </a:lnSpc>
              <a:buSzPct val="25000"/>
            </a:pPr>
            <a:endParaRPr lang="id-ID" sz="1200" dirty="0">
              <a:solidFill>
                <a:srgbClr val="FFFFFF"/>
              </a:solidFill>
              <a:latin typeface="思源黑体 CN Light" panose="020B0300000000000000" pitchFamily="34" charset="-122"/>
              <a:ea typeface="思源黑体 CN Light" panose="020B0300000000000000" pitchFamily="34" charset="-122"/>
              <a:cs typeface="Roboto" panose="02000000000000000000"/>
              <a:sym typeface="Roboto" panose="02000000000000000000"/>
            </a:endParaRPr>
          </a:p>
        </p:txBody>
      </p:sp>
      <p:sp>
        <p:nvSpPr>
          <p:cNvPr id="34" name="Shape 1445"/>
          <p:cNvSpPr/>
          <p:nvPr>
            <p:custDataLst>
              <p:tags r:id="rId13"/>
            </p:custDataLst>
          </p:nvPr>
        </p:nvSpPr>
        <p:spPr>
          <a:xfrm rot="495726">
            <a:off x="4740275" y="4939665"/>
            <a:ext cx="1248410" cy="1245870"/>
          </a:xfrm>
          <a:prstGeom prst="ellipse">
            <a:avLst/>
          </a:prstGeom>
          <a:solidFill>
            <a:srgbClr val="8BC34A"/>
          </a:solidFill>
          <a:ln>
            <a:noFill/>
          </a:ln>
          <a:effectLst/>
        </p:spPr>
        <p:txBody>
          <a:bodyPr lIns="91413" tIns="45700" rIns="91413" bIns="45700" anchor="ctr" anchorCtr="0">
            <a:noAutofit/>
          </a:bodyPr>
          <a:p>
            <a:pPr algn="ctr" defTabSz="457200">
              <a:lnSpc>
                <a:spcPct val="89000"/>
              </a:lnSpc>
              <a:buSzPct val="25000"/>
            </a:pPr>
            <a:endParaRPr lang="id-ID" sz="1200" dirty="0">
              <a:solidFill>
                <a:srgbClr val="FFFFFF"/>
              </a:solidFill>
              <a:latin typeface="思源黑体 CN Light" panose="020B0300000000000000" pitchFamily="34" charset="-122"/>
              <a:ea typeface="思源黑体 CN Light" panose="020B0300000000000000" pitchFamily="34" charset="-122"/>
              <a:cs typeface="Roboto" panose="02000000000000000000"/>
              <a:sym typeface="Roboto" panose="02000000000000000000"/>
            </a:endParaRPr>
          </a:p>
        </p:txBody>
      </p:sp>
      <p:sp>
        <p:nvSpPr>
          <p:cNvPr id="36" name="文本框 35"/>
          <p:cNvSpPr txBox="1"/>
          <p:nvPr>
            <p:custDataLst>
              <p:tags r:id="rId14"/>
            </p:custDataLst>
          </p:nvPr>
        </p:nvSpPr>
        <p:spPr>
          <a:xfrm>
            <a:off x="4780280" y="5144135"/>
            <a:ext cx="1168400" cy="1087755"/>
          </a:xfrm>
          <a:prstGeom prst="rect">
            <a:avLst/>
          </a:prstGeom>
          <a:noFill/>
        </p:spPr>
        <p:txBody>
          <a:bodyPr wrap="square" rtlCol="0">
            <a:spAutoFit/>
          </a:bodyPr>
          <a:p>
            <a:pPr algn="ctr" defTabSz="457200">
              <a:lnSpc>
                <a:spcPct val="120000"/>
              </a:lnSpc>
            </a:pPr>
            <a:r>
              <a:rPr lang="zh-CN" altLang="en-US" b="1" spc="300">
                <a:solidFill>
                  <a:srgbClr val="FFFFFF"/>
                </a:solidFill>
                <a:latin typeface="黑体" panose="02010609060101010101" charset="-122"/>
                <a:ea typeface="黑体" panose="02010609060101010101" charset="-122"/>
              </a:rPr>
              <a:t>甲状腺功能减退</a:t>
            </a:r>
            <a:endParaRPr lang="zh-CN" altLang="en-US" b="1" spc="300">
              <a:solidFill>
                <a:srgbClr val="FFFFFF"/>
              </a:solidFill>
              <a:latin typeface="黑体" panose="02010609060101010101" charset="-122"/>
              <a:ea typeface="黑体" panose="02010609060101010101" charset="-122"/>
            </a:endParaRPr>
          </a:p>
        </p:txBody>
      </p:sp>
      <p:sp>
        <p:nvSpPr>
          <p:cNvPr id="37" name="文本框 36"/>
          <p:cNvSpPr txBox="1"/>
          <p:nvPr>
            <p:custDataLst>
              <p:tags r:id="rId15"/>
            </p:custDataLst>
          </p:nvPr>
        </p:nvSpPr>
        <p:spPr>
          <a:xfrm>
            <a:off x="5313045" y="1558290"/>
            <a:ext cx="1017905" cy="755650"/>
          </a:xfrm>
          <a:prstGeom prst="rect">
            <a:avLst/>
          </a:prstGeom>
          <a:noFill/>
        </p:spPr>
        <p:txBody>
          <a:bodyPr wrap="square" rtlCol="0">
            <a:spAutoFit/>
          </a:bodyPr>
          <a:p>
            <a:pPr algn="ctr" defTabSz="457200">
              <a:lnSpc>
                <a:spcPct val="120000"/>
              </a:lnSpc>
            </a:pPr>
            <a:r>
              <a:rPr lang="zh-CN" altLang="en-US" b="1" spc="300">
                <a:solidFill>
                  <a:srgbClr val="FFFFFF"/>
                </a:solidFill>
                <a:latin typeface="黑体" panose="02010609060101010101" charset="-122"/>
                <a:ea typeface="黑体" panose="02010609060101010101" charset="-122"/>
              </a:rPr>
              <a:t>胃肠道穿孔</a:t>
            </a:r>
            <a:endParaRPr lang="zh-CN" altLang="en-US" b="1" spc="300">
              <a:solidFill>
                <a:srgbClr val="FFFFFF"/>
              </a:solidFill>
              <a:latin typeface="黑体" panose="02010609060101010101" charset="-122"/>
              <a:ea typeface="黑体" panose="02010609060101010101" charset="-122"/>
            </a:endParaRPr>
          </a:p>
        </p:txBody>
      </p:sp>
      <p:sp>
        <p:nvSpPr>
          <p:cNvPr id="26" name="Shape 1441"/>
          <p:cNvSpPr/>
          <p:nvPr>
            <p:custDataLst>
              <p:tags r:id="rId16"/>
            </p:custDataLst>
          </p:nvPr>
        </p:nvSpPr>
        <p:spPr>
          <a:xfrm>
            <a:off x="647065" y="3240405"/>
            <a:ext cx="1195070" cy="1192530"/>
          </a:xfrm>
          <a:prstGeom prst="ellipse">
            <a:avLst/>
          </a:prstGeom>
          <a:solidFill>
            <a:srgbClr val="8BC34A"/>
          </a:solidFill>
          <a:ln w="31750" cap="flat" cmpd="sng">
            <a:noFill/>
            <a:prstDash val="solid"/>
            <a:miter/>
            <a:headEnd type="none" w="med" len="med"/>
            <a:tailEnd type="none" w="med" len="med"/>
          </a:ln>
          <a:effectLst/>
        </p:spPr>
        <p:txBody>
          <a:bodyPr lIns="91413" tIns="45700" rIns="91413" bIns="45700" anchor="ctr" anchorCtr="0">
            <a:noAutofit/>
          </a:bodyPr>
          <a:p>
            <a:pPr algn="ctr" defTabSz="457200">
              <a:lnSpc>
                <a:spcPct val="89000"/>
              </a:lnSpc>
              <a:buSzPct val="25000"/>
            </a:pPr>
            <a:endParaRPr lang="id-ID" sz="1200" dirty="0">
              <a:solidFill>
                <a:srgbClr val="FFFFFF"/>
              </a:solidFill>
              <a:latin typeface="思源黑体 CN Light" panose="020B0300000000000000" pitchFamily="34" charset="-122"/>
              <a:ea typeface="思源黑体 CN Light" panose="020B0300000000000000" pitchFamily="34" charset="-122"/>
              <a:cs typeface="Roboto" panose="02000000000000000000"/>
              <a:sym typeface="Roboto" panose="02000000000000000000"/>
            </a:endParaRPr>
          </a:p>
        </p:txBody>
      </p:sp>
      <p:sp>
        <p:nvSpPr>
          <p:cNvPr id="29" name="文本框 28"/>
          <p:cNvSpPr txBox="1"/>
          <p:nvPr>
            <p:custDataLst>
              <p:tags r:id="rId17"/>
            </p:custDataLst>
          </p:nvPr>
        </p:nvSpPr>
        <p:spPr>
          <a:xfrm>
            <a:off x="794385" y="3578860"/>
            <a:ext cx="899795" cy="423545"/>
          </a:xfrm>
          <a:prstGeom prst="rect">
            <a:avLst/>
          </a:prstGeom>
          <a:noFill/>
        </p:spPr>
        <p:txBody>
          <a:bodyPr wrap="square" rtlCol="0">
            <a:spAutoFit/>
          </a:bodyPr>
          <a:p>
            <a:pPr algn="ctr" defTabSz="457200">
              <a:lnSpc>
                <a:spcPct val="120000"/>
              </a:lnSpc>
            </a:pPr>
            <a:r>
              <a:rPr lang="zh-CN" altLang="en-US" b="1" spc="300">
                <a:solidFill>
                  <a:srgbClr val="FFFFFF"/>
                </a:solidFill>
                <a:latin typeface="黑体" panose="02010609060101010101" charset="-122"/>
                <a:ea typeface="黑体" panose="02010609060101010101" charset="-122"/>
              </a:rPr>
              <a:t>其他</a:t>
            </a:r>
            <a:endParaRPr lang="zh-CN" altLang="en-US" b="1" spc="300">
              <a:solidFill>
                <a:srgbClr val="FFFFFF"/>
              </a:solidFill>
              <a:latin typeface="黑体" panose="02010609060101010101" charset="-122"/>
              <a:ea typeface="黑体" panose="02010609060101010101" charset="-122"/>
            </a:endParaRPr>
          </a:p>
        </p:txBody>
      </p:sp>
      <p:sp>
        <p:nvSpPr>
          <p:cNvPr id="40" name="Shape 1447"/>
          <p:cNvSpPr/>
          <p:nvPr>
            <p:custDataLst>
              <p:tags r:id="rId18"/>
            </p:custDataLst>
          </p:nvPr>
        </p:nvSpPr>
        <p:spPr>
          <a:xfrm>
            <a:off x="6553200" y="2386330"/>
            <a:ext cx="1195070" cy="1192530"/>
          </a:xfrm>
          <a:prstGeom prst="ellipse">
            <a:avLst/>
          </a:prstGeom>
          <a:solidFill>
            <a:srgbClr val="8BC34A"/>
          </a:solidFill>
          <a:ln>
            <a:noFill/>
          </a:ln>
          <a:effectLst/>
        </p:spPr>
        <p:txBody>
          <a:bodyPr lIns="91413" tIns="45700" rIns="91413" bIns="45700" anchor="ctr" anchorCtr="0">
            <a:noAutofit/>
          </a:bodyPr>
          <a:p>
            <a:pPr algn="ctr" defTabSz="457200">
              <a:lnSpc>
                <a:spcPct val="89000"/>
              </a:lnSpc>
              <a:buSzPct val="25000"/>
            </a:pPr>
            <a:endParaRPr lang="id-ID" sz="1200" dirty="0">
              <a:solidFill>
                <a:srgbClr val="FFFFFF"/>
              </a:solidFill>
              <a:latin typeface="思源黑体 CN Light" panose="020B0300000000000000" pitchFamily="34" charset="-122"/>
              <a:ea typeface="思源黑体 CN Light" panose="020B0300000000000000" pitchFamily="34" charset="-122"/>
              <a:cs typeface="Roboto" panose="02000000000000000000"/>
              <a:sym typeface="Roboto" panose="02000000000000000000"/>
            </a:endParaRPr>
          </a:p>
        </p:txBody>
      </p:sp>
      <p:sp>
        <p:nvSpPr>
          <p:cNvPr id="41" name="文本框 40"/>
          <p:cNvSpPr txBox="1"/>
          <p:nvPr>
            <p:custDataLst>
              <p:tags r:id="rId19"/>
            </p:custDataLst>
          </p:nvPr>
        </p:nvSpPr>
        <p:spPr>
          <a:xfrm>
            <a:off x="6720205" y="2604770"/>
            <a:ext cx="861060" cy="755650"/>
          </a:xfrm>
          <a:prstGeom prst="rect">
            <a:avLst/>
          </a:prstGeom>
          <a:noFill/>
        </p:spPr>
        <p:txBody>
          <a:bodyPr wrap="square" rtlCol="0">
            <a:spAutoFit/>
          </a:bodyPr>
          <a:p>
            <a:pPr algn="ctr" defTabSz="457200">
              <a:lnSpc>
                <a:spcPct val="120000"/>
              </a:lnSpc>
            </a:pPr>
            <a:r>
              <a:rPr lang="zh-CN" altLang="en-US" b="1" spc="300">
                <a:solidFill>
                  <a:srgbClr val="FFFFFF"/>
                </a:solidFill>
                <a:latin typeface="黑体" panose="02010609060101010101" charset="-122"/>
                <a:ea typeface="黑体" panose="02010609060101010101" charset="-122"/>
              </a:rPr>
              <a:t>蛋白尿</a:t>
            </a:r>
            <a:endParaRPr lang="zh-CN" altLang="en-US" b="1" spc="300">
              <a:solidFill>
                <a:srgbClr val="FFFFFF"/>
              </a:solidFill>
              <a:latin typeface="黑体" panose="02010609060101010101" charset="-122"/>
              <a:ea typeface="黑体" panose="02010609060101010101" charset="-122"/>
            </a:endParaRPr>
          </a:p>
        </p:txBody>
      </p:sp>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defTabSz="457200"/>
              <a:endParaRPr lang="zh-CN" altLang="en-US">
                <a:solidFill>
                  <a:schemeClr val="tx1"/>
                </a:solidFill>
                <a:cs typeface="+mn-ea"/>
              </a:endParaRPr>
            </a:p>
          </p:txBody>
        </p:sp>
      </p:grpSp>
      <p:sp>
        <p:nvSpPr>
          <p:cNvPr id="6" name="文本占位符 4"/>
          <p:cNvSpPr txBox="1"/>
          <p:nvPr/>
        </p:nvSpPr>
        <p:spPr>
          <a:xfrm>
            <a:off x="838305" y="2999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mn-ea"/>
                <a:cs typeface="+mn-ea"/>
              </a:rPr>
              <a:t>抗血管生成靶向药的不良反应</a:t>
            </a:r>
            <a:endParaRPr lang="zh-CN" altLang="en-US" sz="3200" b="1" spc="300" dirty="0">
              <a:solidFill>
                <a:srgbClr val="155671"/>
              </a:solidFill>
              <a:latin typeface="+mn-ea"/>
              <a:cs typeface="+mn-ea"/>
            </a:endParaRPr>
          </a:p>
        </p:txBody>
      </p:sp>
      <p:cxnSp>
        <p:nvCxnSpPr>
          <p:cNvPr id="5" name="直接连接符 4"/>
          <p:cNvCxnSpPr/>
          <p:nvPr/>
        </p:nvCxnSpPr>
        <p:spPr>
          <a:xfrm>
            <a:off x="551815" y="2184400"/>
            <a:ext cx="2964815" cy="116332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389630" y="2313940"/>
            <a:ext cx="493395" cy="8572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Shape 1443"/>
          <p:cNvSpPr/>
          <p:nvPr>
            <p:custDataLst>
              <p:tags r:id="rId20"/>
            </p:custDataLst>
          </p:nvPr>
        </p:nvSpPr>
        <p:spPr>
          <a:xfrm>
            <a:off x="369570" y="1616710"/>
            <a:ext cx="1182370" cy="1179830"/>
          </a:xfrm>
          <a:prstGeom prst="ellipse">
            <a:avLst/>
          </a:prstGeom>
          <a:solidFill>
            <a:srgbClr val="009587"/>
          </a:solidFill>
          <a:ln>
            <a:noFill/>
          </a:ln>
          <a:effectLst>
            <a:outerShdw blurRad="76200" dist="38100" dir="5400000" algn="t" rotWithShape="0">
              <a:srgbClr val="009587">
                <a:alpha val="70000"/>
              </a:srgbClr>
            </a:outerShdw>
          </a:effectLst>
        </p:spPr>
        <p:txBody>
          <a:bodyPr lIns="91413" tIns="45700" rIns="91413" bIns="45700" anchor="ctr" anchorCtr="0">
            <a:noAutofit/>
          </a:bodyPr>
          <a:p>
            <a:pPr algn="ctr" defTabSz="457200">
              <a:lnSpc>
                <a:spcPct val="89000"/>
              </a:lnSpc>
              <a:buSzPct val="25000"/>
            </a:pPr>
            <a:endParaRPr lang="id-ID" dirty="0">
              <a:solidFill>
                <a:srgbClr val="FFFFFF"/>
              </a:solidFill>
              <a:latin typeface="思源黑体 CN Light" panose="020B0300000000000000" pitchFamily="34" charset="-122"/>
              <a:ea typeface="思源黑体 CN Light" panose="020B0300000000000000" pitchFamily="34" charset="-122"/>
              <a:sym typeface="Roboto" panose="02000000000000000000"/>
            </a:endParaRPr>
          </a:p>
        </p:txBody>
      </p:sp>
      <p:sp>
        <p:nvSpPr>
          <p:cNvPr id="13" name="文本框 12"/>
          <p:cNvSpPr txBox="1"/>
          <p:nvPr>
            <p:custDataLst>
              <p:tags r:id="rId21"/>
            </p:custDataLst>
          </p:nvPr>
        </p:nvSpPr>
        <p:spPr>
          <a:xfrm>
            <a:off x="426720" y="1803400"/>
            <a:ext cx="1068070" cy="755650"/>
          </a:xfrm>
          <a:prstGeom prst="rect">
            <a:avLst/>
          </a:prstGeom>
          <a:noFill/>
        </p:spPr>
        <p:txBody>
          <a:bodyPr wrap="square" rtlCol="0">
            <a:spAutoFit/>
          </a:bodyPr>
          <a:p>
            <a:pPr algn="ctr" defTabSz="457200">
              <a:lnSpc>
                <a:spcPct val="120000"/>
              </a:lnSpc>
            </a:pPr>
            <a:r>
              <a:rPr lang="zh-CN" altLang="en-US" b="1" spc="300">
                <a:solidFill>
                  <a:srgbClr val="FFFFFF"/>
                </a:solidFill>
                <a:latin typeface="黑体" panose="02010609060101010101" charset="-122"/>
                <a:ea typeface="黑体" panose="02010609060101010101" charset="-122"/>
              </a:rPr>
              <a:t>手足皮肤反应</a:t>
            </a:r>
            <a:endParaRPr lang="zh-CN" altLang="en-US" b="1" spc="300">
              <a:solidFill>
                <a:srgbClr val="FFFFFF"/>
              </a:solidFill>
              <a:latin typeface="黑体" panose="02010609060101010101" charset="-122"/>
              <a:ea typeface="黑体" panose="02010609060101010101" charset="-122"/>
            </a:endParaRPr>
          </a:p>
        </p:txBody>
      </p:sp>
      <p:sp>
        <p:nvSpPr>
          <p:cNvPr id="27" name="Shape 1449"/>
          <p:cNvSpPr/>
          <p:nvPr>
            <p:custDataLst>
              <p:tags r:id="rId22"/>
            </p:custDataLst>
          </p:nvPr>
        </p:nvSpPr>
        <p:spPr>
          <a:xfrm>
            <a:off x="3247390" y="2796540"/>
            <a:ext cx="1800225" cy="1797050"/>
          </a:xfrm>
          <a:prstGeom prst="ellipse">
            <a:avLst/>
          </a:prstGeom>
          <a:solidFill>
            <a:srgbClr val="2196F3"/>
          </a:solidFill>
          <a:ln w="25400">
            <a:noFill/>
          </a:ln>
          <a:effectLst>
            <a:outerShdw blurRad="76200" dist="38100" dir="5400000" algn="t" rotWithShape="0">
              <a:srgbClr val="2196F3">
                <a:alpha val="70000"/>
              </a:srgbClr>
            </a:outerShdw>
          </a:effectLst>
        </p:spPr>
        <p:style>
          <a:lnRef idx="2">
            <a:srgbClr val="222222"/>
          </a:lnRef>
          <a:fillRef idx="1">
            <a:srgbClr val="FFFFFF"/>
          </a:fillRef>
          <a:effectRef idx="0">
            <a:srgbClr val="222222"/>
          </a:effectRef>
          <a:fontRef idx="minor">
            <a:srgbClr val="222222"/>
          </a:fontRef>
        </p:style>
        <p:txBody>
          <a:bodyPr vert="horz" wrap="square" lIns="91440" tIns="45720" rIns="91440" bIns="45720" numCol="1" anchor="ctr" anchorCtr="0" compatLnSpc="1">
            <a:normAutofit fontScale="60000"/>
          </a:bodyPr>
          <a:p>
            <a:pPr algn="ctr" defTabSz="457200">
              <a:lnSpc>
                <a:spcPct val="120000"/>
              </a:lnSpc>
            </a:pPr>
            <a:r>
              <a:rPr lang="zh-CN" altLang="en-US" sz="2665" b="1" spc="300">
                <a:solidFill>
                  <a:srgbClr val="FFFFFF"/>
                </a:solidFill>
                <a:latin typeface="黑体" panose="02010609060101010101" charset="-122"/>
                <a:ea typeface="黑体" panose="02010609060101010101" charset="-122"/>
                <a:sym typeface="Roboto" panose="02000000000000000000"/>
              </a:rPr>
              <a:t>抗血管生成靶向药的不良反应</a:t>
            </a:r>
            <a:endParaRPr lang="zh-CN" altLang="en-US" sz="2665" b="1" spc="300">
              <a:solidFill>
                <a:srgbClr val="FFFFFF"/>
              </a:solidFill>
              <a:latin typeface="黑体" panose="02010609060101010101" charset="-122"/>
              <a:ea typeface="黑体" panose="02010609060101010101" charset="-122"/>
              <a:sym typeface="Roboto" panose="02000000000000000000"/>
            </a:endParaRPr>
          </a:p>
        </p:txBody>
      </p:sp>
      <p:graphicFrame>
        <p:nvGraphicFramePr>
          <p:cNvPr id="21506" name="表格 21505"/>
          <p:cNvGraphicFramePr>
            <a:graphicFrameLocks noGrp="1"/>
          </p:cNvGraphicFramePr>
          <p:nvPr>
            <p:custDataLst>
              <p:tags r:id="rId23"/>
            </p:custDataLst>
          </p:nvPr>
        </p:nvGraphicFramePr>
        <p:xfrm>
          <a:off x="7994650" y="880110"/>
          <a:ext cx="3933190" cy="5637530"/>
        </p:xfrm>
        <a:graphic>
          <a:graphicData uri="http://schemas.openxmlformats.org/drawingml/2006/table">
            <a:tbl>
              <a:tblPr/>
              <a:tblGrid>
                <a:gridCol w="1451610"/>
                <a:gridCol w="2481580"/>
              </a:tblGrid>
              <a:tr h="34544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C00000"/>
                          </a:solidFill>
                          <a:latin typeface="Calibri" panose="020F0502020204030204" pitchFamily="34" charset="0"/>
                          <a:ea typeface="微软雅黑" panose="020B0503020204020204" pitchFamily="34" charset="-122"/>
                        </a:rPr>
                        <a:t>不良反应</a:t>
                      </a:r>
                      <a:endParaRPr lang="zh-CN" altLang="en-US" sz="1800" b="1" dirty="0">
                        <a:solidFill>
                          <a:srgbClr val="C00000"/>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C00000"/>
                          </a:solidFill>
                          <a:latin typeface="Calibri" panose="020F0502020204030204" pitchFamily="34" charset="0"/>
                          <a:ea typeface="微软雅黑" panose="020B0503020204020204" pitchFamily="34" charset="-122"/>
                        </a:rPr>
                        <a:t>可能的发生机制</a:t>
                      </a:r>
                      <a:endParaRPr lang="zh-CN" altLang="en-US" sz="1800" b="1" dirty="0">
                        <a:solidFill>
                          <a:srgbClr val="C00000"/>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87375">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高血压</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w="12700" cap="flat" cmpd="sng">
                      <a:solidFill>
                        <a:schemeClr val="tx1"/>
                      </a:solidFill>
                      <a:prstDash val="solid"/>
                      <a:headEnd type="none" w="med" len="med"/>
                      <a:tailEnd type="none" w="med" len="med"/>
                    </a:lnT>
                    <a:lnB>
                      <a:noFill/>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en-US" altLang="zh-CN" sz="1800" b="1" dirty="0">
                          <a:solidFill>
                            <a:srgbClr val="000066"/>
                          </a:solidFill>
                          <a:latin typeface="Calibri" panose="020F0502020204030204" pitchFamily="34" charset="0"/>
                          <a:ea typeface="微软雅黑" panose="020B0503020204020204" pitchFamily="34" charset="-122"/>
                        </a:rPr>
                        <a:t>NO</a:t>
                      </a:r>
                      <a:r>
                        <a:rPr lang="zh-CN" altLang="en-US" sz="1800" b="1" dirty="0">
                          <a:solidFill>
                            <a:srgbClr val="000066"/>
                          </a:solidFill>
                          <a:latin typeface="Calibri" panose="020F0502020204030204" pitchFamily="34" charset="0"/>
                          <a:ea typeface="微软雅黑" panose="020B0503020204020204" pitchFamily="34" charset="-122"/>
                        </a:rPr>
                        <a:t>产生减少</a:t>
                      </a:r>
                      <a:endParaRPr lang="zh-CN" altLang="en-US" sz="1800" b="1" dirty="0">
                        <a:solidFill>
                          <a:srgbClr val="000066"/>
                        </a:solidFill>
                        <a:latin typeface="Calibri" panose="020F0502020204030204" pitchFamily="34" charset="0"/>
                        <a:ea typeface="微软雅黑" panose="020B0503020204020204" pitchFamily="34" charset="-122"/>
                      </a:endParaRPr>
                    </a:p>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血管密度减少</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w="12700" cap="flat" cmpd="sng">
                      <a:solidFill>
                        <a:schemeClr val="tx1"/>
                      </a:solidFill>
                      <a:prstDash val="solid"/>
                      <a:headEnd type="none" w="med" len="med"/>
                      <a:tailEnd type="none" w="med" len="med"/>
                    </a:lnT>
                    <a:lnB>
                      <a:noFill/>
                    </a:lnB>
                    <a:lnTlToBr>
                      <a:noFill/>
                    </a:lnTlToBr>
                    <a:lnBlToTr>
                      <a:noFill/>
                    </a:lnBlToTr>
                    <a:noFill/>
                  </a:tcPr>
                </a:tc>
              </a:tr>
              <a:tr h="59182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蛋白尿</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a:noFill/>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肾小球</a:t>
                      </a:r>
                      <a:r>
                        <a:rPr lang="zh-CN" altLang="de-DE" sz="1800" b="1" dirty="0">
                          <a:solidFill>
                            <a:srgbClr val="000066"/>
                          </a:solidFill>
                          <a:latin typeface="Calibri" panose="020F0502020204030204" pitchFamily="34" charset="0"/>
                          <a:ea typeface="微软雅黑" panose="020B0503020204020204" pitchFamily="34" charset="-122"/>
                        </a:rPr>
                        <a:t>滤过屏障损伤</a:t>
                      </a:r>
                      <a:endParaRPr lang="zh-CN" altLang="de-DE" sz="1800" b="1" dirty="0">
                        <a:solidFill>
                          <a:srgbClr val="000066"/>
                        </a:solidFill>
                        <a:latin typeface="Calibri" panose="020F0502020204030204" pitchFamily="34" charset="0"/>
                        <a:ea typeface="微软雅黑" panose="020B0503020204020204" pitchFamily="34" charset="-122"/>
                      </a:endParaRPr>
                    </a:p>
                    <a:p>
                      <a:pPr lvl="0" algn="ctr">
                        <a:spcBef>
                          <a:spcPct val="20000"/>
                        </a:spcBef>
                        <a:buClrTx/>
                        <a:buFont typeface="Arial" panose="020B0604020202020204" pitchFamily="34" charset="0"/>
                        <a:buNone/>
                      </a:pPr>
                      <a:r>
                        <a:rPr lang="zh-CN" altLang="de-DE" sz="1800" b="1" dirty="0">
                          <a:solidFill>
                            <a:srgbClr val="000066"/>
                          </a:solidFill>
                          <a:latin typeface="Calibri" panose="020F0502020204030204" pitchFamily="34" charset="0"/>
                          <a:ea typeface="微软雅黑" panose="020B0503020204020204" pitchFamily="34" charset="-122"/>
                        </a:rPr>
                        <a:t>血栓性微血管病</a:t>
                      </a:r>
                      <a:endParaRPr lang="zh-CN" altLang="de-DE"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a:noFill/>
                    </a:lnB>
                    <a:lnTlToBr>
                      <a:noFill/>
                    </a:lnTlToBr>
                    <a:lnBlToTr>
                      <a:noFill/>
                    </a:lnBlToTr>
                    <a:noFill/>
                  </a:tcPr>
                </a:tc>
              </a:tr>
              <a:tr h="58928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出血</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a:noFill/>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修复性血管生成抑制</a:t>
                      </a:r>
                      <a:endParaRPr lang="zh-CN" altLang="en-US" sz="1800" b="1" dirty="0">
                        <a:solidFill>
                          <a:srgbClr val="000066"/>
                        </a:solidFill>
                        <a:latin typeface="Calibri" panose="020F0502020204030204" pitchFamily="34" charset="0"/>
                        <a:ea typeface="微软雅黑" panose="020B0503020204020204" pitchFamily="34" charset="-122"/>
                      </a:endParaRPr>
                    </a:p>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血小板功能抑制</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a:noFill/>
                    </a:lnB>
                    <a:lnTlToBr>
                      <a:noFill/>
                    </a:lnTlToBr>
                    <a:lnBlToTr>
                      <a:noFill/>
                    </a:lnBlToTr>
                    <a:noFill/>
                  </a:tcPr>
                </a:tc>
              </a:tr>
              <a:tr h="1071880">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血栓事件</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a:noFill/>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内皮细胞凋亡</a:t>
                      </a:r>
                      <a:endParaRPr lang="zh-CN" altLang="en-US" sz="1800" b="1" dirty="0">
                        <a:solidFill>
                          <a:srgbClr val="000066"/>
                        </a:solidFill>
                        <a:latin typeface="Calibri" panose="020F0502020204030204" pitchFamily="34" charset="0"/>
                        <a:ea typeface="微软雅黑" panose="020B0503020204020204" pitchFamily="34" charset="-122"/>
                      </a:endParaRPr>
                    </a:p>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血小板－内皮细胞稳态破坏</a:t>
                      </a:r>
                      <a:endParaRPr lang="zh-CN" altLang="en-US" sz="1800" b="1" dirty="0">
                        <a:solidFill>
                          <a:srgbClr val="000066"/>
                        </a:solidFill>
                        <a:latin typeface="Calibri" panose="020F0502020204030204" pitchFamily="34" charset="0"/>
                        <a:ea typeface="微软雅黑" panose="020B0503020204020204" pitchFamily="34" charset="-122"/>
                      </a:endParaRPr>
                    </a:p>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血小板聚集</a:t>
                      </a:r>
                      <a:endParaRPr lang="zh-CN" altLang="en-US" sz="1800" b="1" dirty="0">
                        <a:solidFill>
                          <a:srgbClr val="000066"/>
                        </a:solidFill>
                        <a:latin typeface="Calibri" panose="020F0502020204030204" pitchFamily="34" charset="0"/>
                        <a:ea typeface="微软雅黑" panose="020B0503020204020204" pitchFamily="34" charset="-122"/>
                      </a:endParaRPr>
                    </a:p>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细胞外基质暴露</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a:noFill/>
                    </a:lnB>
                    <a:lnTlToBr>
                      <a:noFill/>
                    </a:lnTlToBr>
                    <a:lnBlToTr>
                      <a:noFill/>
                    </a:lnBlToTr>
                    <a:noFill/>
                  </a:tcPr>
                </a:tc>
              </a:tr>
              <a:tr h="854075">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胃肠道穿孔</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a:noFill/>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修复性血管生成抑制</a:t>
                      </a:r>
                      <a:endParaRPr lang="zh-CN" altLang="en-US" sz="1800" b="1" dirty="0">
                        <a:solidFill>
                          <a:srgbClr val="000066"/>
                        </a:solidFill>
                        <a:latin typeface="Calibri" panose="020F0502020204030204" pitchFamily="34" charset="0"/>
                        <a:ea typeface="微软雅黑" panose="020B0503020204020204" pitchFamily="34" charset="-122"/>
                      </a:endParaRPr>
                    </a:p>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胃肠道管壁缺血</a:t>
                      </a:r>
                      <a:endParaRPr lang="zh-CN" altLang="en-US" sz="1800" b="1" dirty="0">
                        <a:solidFill>
                          <a:srgbClr val="000066"/>
                        </a:solidFill>
                        <a:latin typeface="Calibri" panose="020F0502020204030204" pitchFamily="34" charset="0"/>
                        <a:ea typeface="微软雅黑" panose="020B0503020204020204" pitchFamily="34" charset="-122"/>
                      </a:endParaRPr>
                    </a:p>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血小板功能抑制</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a:noFill/>
                    </a:lnB>
                    <a:lnTlToBr>
                      <a:noFill/>
                    </a:lnTlToBr>
                    <a:lnBlToTr>
                      <a:noFill/>
                    </a:lnBlToTr>
                    <a:noFill/>
                  </a:tcPr>
                </a:tc>
              </a:tr>
              <a:tr h="588645">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伤口愈合综合征</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修复性血管生成抑制</a:t>
                      </a:r>
                      <a:endParaRPr lang="zh-CN" altLang="en-US" sz="1800" b="1" dirty="0">
                        <a:solidFill>
                          <a:srgbClr val="000066"/>
                        </a:solidFill>
                        <a:latin typeface="Calibri" panose="020F0502020204030204" pitchFamily="34" charset="0"/>
                        <a:ea typeface="微软雅黑" panose="020B0503020204020204" pitchFamily="34" charset="-122"/>
                      </a:endParaRPr>
                    </a:p>
                    <a:p>
                      <a:pPr lvl="0" algn="ctr">
                        <a:spcBef>
                          <a:spcPct val="20000"/>
                        </a:spcBef>
                        <a:buClrTx/>
                        <a:buFont typeface="Arial" panose="020B0604020202020204" pitchFamily="34" charset="0"/>
                        <a:buNone/>
                      </a:pPr>
                      <a:r>
                        <a:rPr lang="zh-CN" altLang="en-US" sz="1800" b="1" dirty="0">
                          <a:solidFill>
                            <a:srgbClr val="000066"/>
                          </a:solidFill>
                          <a:latin typeface="Calibri" panose="020F0502020204030204" pitchFamily="34" charset="0"/>
                          <a:ea typeface="微软雅黑" panose="020B0503020204020204" pitchFamily="34" charset="-122"/>
                        </a:rPr>
                        <a:t>血小板功能抑制</a:t>
                      </a:r>
                      <a:endParaRPr lang="zh-CN" altLang="en-US" sz="1800" b="1" dirty="0">
                        <a:solidFill>
                          <a:srgbClr val="000066"/>
                        </a:solidFill>
                        <a:latin typeface="Calibri" panose="020F0502020204030204" pitchFamily="34" charset="0"/>
                        <a:ea typeface="微软雅黑" panose="020B0503020204020204" pitchFamily="34" charset="-122"/>
                      </a:endParaRPr>
                    </a:p>
                  </a:txBody>
                  <a:tcPr marL="68580" marR="68580" marT="34292" marB="34292" anchor="ctr">
                    <a:lnL>
                      <a:noFill/>
                    </a:lnL>
                    <a:lnR>
                      <a:noFill/>
                    </a:lnR>
                    <a:lnT>
                      <a:noFill/>
                    </a:lnT>
                    <a:lnB w="28575" cap="flat" cmpd="sng">
                      <a:solidFill>
                        <a:schemeClr val="tx1"/>
                      </a:solidFill>
                      <a:prstDash val="solid"/>
                      <a:headEnd type="none" w="med" len="med"/>
                      <a:tailEnd type="none" w="med" len="med"/>
                    </a:lnB>
                    <a:lnTlToBr>
                      <a:noFill/>
                    </a:lnTlToBr>
                    <a:lnBlToTr>
                      <a:noFill/>
                    </a:lnBlToTr>
                    <a:noFill/>
                  </a:tcPr>
                </a:tc>
              </a:tr>
            </a:tbl>
          </a:graphicData>
        </a:graphic>
      </p:graphicFrame>
      <p:cxnSp>
        <p:nvCxnSpPr>
          <p:cNvPr id="14" name="直接连接符 13"/>
          <p:cNvCxnSpPr/>
          <p:nvPr/>
        </p:nvCxnSpPr>
        <p:spPr>
          <a:xfrm flipV="1">
            <a:off x="4943475" y="3192780"/>
            <a:ext cx="1712595" cy="31051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ustDataLst>
      <p:tags r:id="rId2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rPr>
              <a:t>不良反应的全程管理原则</a:t>
            </a:r>
            <a:endParaRPr lang="zh-CN" altLang="en-US" sz="3200" b="1" spc="300" dirty="0">
              <a:solidFill>
                <a:srgbClr val="155671"/>
              </a:solidFill>
              <a:latin typeface="黑体" panose="02010609060101010101" charset="-122"/>
              <a:ea typeface="黑体" panose="02010609060101010101" charset="-122"/>
              <a:cs typeface="+mn-ea"/>
            </a:endParaRPr>
          </a:p>
        </p:txBody>
      </p:sp>
      <p:sp>
        <p:nvSpPr>
          <p:cNvPr id="44" name="任意多边形: 形状 43"/>
          <p:cNvSpPr/>
          <p:nvPr>
            <p:custDataLst>
              <p:tags r:id="rId1"/>
            </p:custDataLst>
          </p:nvPr>
        </p:nvSpPr>
        <p:spPr>
          <a:xfrm>
            <a:off x="6624979" y="2456294"/>
            <a:ext cx="1130418" cy="2813865"/>
          </a:xfrm>
          <a:custGeom>
            <a:avLst/>
            <a:gdLst>
              <a:gd name="connsiteX0" fmla="*/ 469597 w 1441073"/>
              <a:gd name="connsiteY0" fmla="*/ 0 h 3587156"/>
              <a:gd name="connsiteX1" fmla="*/ 509370 w 1441073"/>
              <a:gd name="connsiteY1" fmla="*/ 24364 h 3587156"/>
              <a:gd name="connsiteX2" fmla="*/ 1441073 w 1441073"/>
              <a:gd name="connsiteY2" fmla="*/ 1791265 h 3587156"/>
              <a:gd name="connsiteX3" fmla="*/ 839942 w 1441073"/>
              <a:gd name="connsiteY3" fmla="*/ 3279793 h 3587156"/>
              <a:gd name="connsiteX4" fmla="*/ 675483 w 1441073"/>
              <a:gd name="connsiteY4" fmla="*/ 3432322 h 3587156"/>
              <a:gd name="connsiteX5" fmla="*/ 763959 w 1441073"/>
              <a:gd name="connsiteY5" fmla="*/ 3587156 h 3587156"/>
              <a:gd name="connsiteX6" fmla="*/ 57881 w 1441073"/>
              <a:gd name="connsiteY6" fmla="*/ 3145131 h 3587156"/>
              <a:gd name="connsiteX7" fmla="*/ 49471 w 1441073"/>
              <a:gd name="connsiteY7" fmla="*/ 2336796 h 3587156"/>
              <a:gd name="connsiteX8" fmla="*/ 137601 w 1441073"/>
              <a:gd name="connsiteY8" fmla="*/ 2491025 h 3587156"/>
              <a:gd name="connsiteX9" fmla="*/ 162659 w 1441073"/>
              <a:gd name="connsiteY9" fmla="*/ 2462778 h 3587156"/>
              <a:gd name="connsiteX10" fmla="*/ 405457 w 1441073"/>
              <a:gd name="connsiteY10" fmla="*/ 1769866 h 3587156"/>
              <a:gd name="connsiteX11" fmla="*/ 18528 w 1441073"/>
              <a:gd name="connsiteY11" fmla="*/ 929290 h 3587156"/>
              <a:gd name="connsiteX12" fmla="*/ 0 w 1441073"/>
              <a:gd name="connsiteY12" fmla="*/ 915096 h 3587156"/>
              <a:gd name="connsiteX13" fmla="*/ 470549 w 1441073"/>
              <a:gd name="connsiteY13" fmla="*/ 602917 h 3587156"/>
              <a:gd name="connsiteX14" fmla="*/ 479363 w 1441073"/>
              <a:gd name="connsiteY14" fmla="*/ 602774 h 358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41073" h="3587156">
                <a:moveTo>
                  <a:pt x="469597" y="0"/>
                </a:moveTo>
                <a:lnTo>
                  <a:pt x="509370" y="24364"/>
                </a:lnTo>
                <a:cubicBezTo>
                  <a:pt x="1071493" y="407286"/>
                  <a:pt x="1441073" y="1055757"/>
                  <a:pt x="1441073" y="1791265"/>
                </a:cubicBezTo>
                <a:cubicBezTo>
                  <a:pt x="1441073" y="2370479"/>
                  <a:pt x="1211876" y="2895714"/>
                  <a:pt x="839942" y="3279793"/>
                </a:cubicBezTo>
                <a:lnTo>
                  <a:pt x="675483" y="3432322"/>
                </a:lnTo>
                <a:lnTo>
                  <a:pt x="763959" y="3587156"/>
                </a:lnTo>
                <a:lnTo>
                  <a:pt x="57881" y="3145131"/>
                </a:lnTo>
                <a:lnTo>
                  <a:pt x="49471" y="2336796"/>
                </a:lnTo>
                <a:lnTo>
                  <a:pt x="137601" y="2491025"/>
                </a:lnTo>
                <a:lnTo>
                  <a:pt x="162659" y="2462778"/>
                </a:lnTo>
                <a:cubicBezTo>
                  <a:pt x="314340" y="2274478"/>
                  <a:pt x="405457" y="2033074"/>
                  <a:pt x="405457" y="1769866"/>
                </a:cubicBezTo>
                <a:cubicBezTo>
                  <a:pt x="405457" y="1431456"/>
                  <a:pt x="254835" y="1129088"/>
                  <a:pt x="18528" y="929290"/>
                </a:cubicBezTo>
                <a:lnTo>
                  <a:pt x="0" y="915096"/>
                </a:lnTo>
                <a:lnTo>
                  <a:pt x="470549" y="602917"/>
                </a:lnTo>
                <a:lnTo>
                  <a:pt x="479363" y="602774"/>
                </a:lnTo>
                <a:close/>
              </a:path>
            </a:pathLst>
          </a:cu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8" name="任意多边形: 形状 37"/>
          <p:cNvSpPr/>
          <p:nvPr>
            <p:custDataLst>
              <p:tags r:id="rId2"/>
            </p:custDataLst>
          </p:nvPr>
        </p:nvSpPr>
        <p:spPr>
          <a:xfrm rot="7086092">
            <a:off x="4387805" y="2149396"/>
            <a:ext cx="2644771" cy="1938882"/>
          </a:xfrm>
          <a:custGeom>
            <a:avLst/>
            <a:gdLst>
              <a:gd name="connsiteX0" fmla="*/ 408525 w 3371593"/>
              <a:gd name="connsiteY0" fmla="*/ 1357849 h 2471715"/>
              <a:gd name="connsiteX1" fmla="*/ 173911 w 3371593"/>
              <a:gd name="connsiteY1" fmla="*/ 604707 h 2471715"/>
              <a:gd name="connsiteX2" fmla="*/ 164013 w 3371593"/>
              <a:gd name="connsiteY2" fmla="*/ 409318 h 2471715"/>
              <a:gd name="connsiteX3" fmla="*/ 0 w 3371593"/>
              <a:gd name="connsiteY3" fmla="*/ 409963 h 2471715"/>
              <a:gd name="connsiteX4" fmla="*/ 687323 w 3371593"/>
              <a:gd name="connsiteY4" fmla="*/ 0 h 2471715"/>
              <a:gd name="connsiteX5" fmla="*/ 1142445 w 3371593"/>
              <a:gd name="connsiteY5" fmla="*/ 263142 h 2471715"/>
              <a:gd name="connsiteX6" fmla="*/ 1183519 w 3371593"/>
              <a:gd name="connsiteY6" fmla="*/ 285292 h 2471715"/>
              <a:gd name="connsiteX7" fmla="*/ 1183417 w 3371593"/>
              <a:gd name="connsiteY7" fmla="*/ 286831 h 2471715"/>
              <a:gd name="connsiteX8" fmla="*/ 1386941 w 3371593"/>
              <a:gd name="connsiteY8" fmla="*/ 404505 h 2471715"/>
              <a:gd name="connsiteX9" fmla="*/ 1181054 w 3371593"/>
              <a:gd name="connsiteY9" fmla="*/ 405315 h 2471715"/>
              <a:gd name="connsiteX10" fmla="*/ 1184606 w 3371593"/>
              <a:gd name="connsiteY10" fmla="*/ 485191 h 2471715"/>
              <a:gd name="connsiteX11" fmla="*/ 1301598 w 3371593"/>
              <a:gd name="connsiteY11" fmla="*/ 864693 h 2471715"/>
              <a:gd name="connsiteX12" fmla="*/ 2662508 w 3371593"/>
              <a:gd name="connsiteY12" fmla="*/ 1337122 h 2471715"/>
              <a:gd name="connsiteX13" fmla="*/ 2745586 w 3371593"/>
              <a:gd name="connsiteY13" fmla="*/ 1297887 h 2471715"/>
              <a:gd name="connsiteX14" fmla="*/ 2799626 w 3371593"/>
              <a:gd name="connsiteY14" fmla="*/ 1862057 h 2471715"/>
              <a:gd name="connsiteX15" fmla="*/ 2795602 w 3371593"/>
              <a:gd name="connsiteY15" fmla="*/ 1869898 h 2471715"/>
              <a:gd name="connsiteX16" fmla="*/ 3371593 w 3371593"/>
              <a:gd name="connsiteY16" fmla="*/ 2165436 h 2471715"/>
              <a:gd name="connsiteX17" fmla="*/ 3283549 w 3371593"/>
              <a:gd name="connsiteY17" fmla="*/ 2218272 h 2471715"/>
              <a:gd name="connsiteX18" fmla="*/ 408525 w 3371593"/>
              <a:gd name="connsiteY18" fmla="*/ 1357849 h 247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71593" h="2471715">
                <a:moveTo>
                  <a:pt x="408525" y="1357849"/>
                </a:moveTo>
                <a:cubicBezTo>
                  <a:pt x="279678" y="1116556"/>
                  <a:pt x="202775" y="861285"/>
                  <a:pt x="173911" y="604707"/>
                </a:cubicBezTo>
                <a:lnTo>
                  <a:pt x="164013" y="409318"/>
                </a:lnTo>
                <a:lnTo>
                  <a:pt x="0" y="409963"/>
                </a:lnTo>
                <a:lnTo>
                  <a:pt x="687323" y="0"/>
                </a:lnTo>
                <a:lnTo>
                  <a:pt x="1142445" y="263142"/>
                </a:lnTo>
                <a:lnTo>
                  <a:pt x="1183519" y="285292"/>
                </a:lnTo>
                <a:lnTo>
                  <a:pt x="1183417" y="286831"/>
                </a:lnTo>
                <a:lnTo>
                  <a:pt x="1386941" y="404505"/>
                </a:lnTo>
                <a:lnTo>
                  <a:pt x="1181054" y="405315"/>
                </a:lnTo>
                <a:lnTo>
                  <a:pt x="1184606" y="485191"/>
                </a:lnTo>
                <a:cubicBezTo>
                  <a:pt x="1198449" y="614649"/>
                  <a:pt x="1236769" y="743287"/>
                  <a:pt x="1301598" y="864693"/>
                </a:cubicBezTo>
                <a:cubicBezTo>
                  <a:pt x="1560913" y="1350316"/>
                  <a:pt x="2152316" y="1547831"/>
                  <a:pt x="2662508" y="1337122"/>
                </a:cubicBezTo>
                <a:lnTo>
                  <a:pt x="2745586" y="1297887"/>
                </a:lnTo>
                <a:lnTo>
                  <a:pt x="2799626" y="1862057"/>
                </a:lnTo>
                <a:lnTo>
                  <a:pt x="2795602" y="1869898"/>
                </a:lnTo>
                <a:lnTo>
                  <a:pt x="3371593" y="2165436"/>
                </a:lnTo>
                <a:lnTo>
                  <a:pt x="3283549" y="2218272"/>
                </a:lnTo>
                <a:cubicBezTo>
                  <a:pt x="2245464" y="2772594"/>
                  <a:pt x="958272" y="2387369"/>
                  <a:pt x="408525" y="1357849"/>
                </a:cubicBezTo>
                <a:close/>
              </a:path>
            </a:pathLst>
          </a:cu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任意多边形: 形状 41"/>
          <p:cNvSpPr/>
          <p:nvPr>
            <p:custDataLst>
              <p:tags r:id="rId3"/>
            </p:custDataLst>
          </p:nvPr>
        </p:nvSpPr>
        <p:spPr>
          <a:xfrm rot="21129011">
            <a:off x="4418124" y="3636434"/>
            <a:ext cx="2519363" cy="1960818"/>
          </a:xfrm>
          <a:custGeom>
            <a:avLst/>
            <a:gdLst>
              <a:gd name="connsiteX0" fmla="*/ 737885 w 3211721"/>
              <a:gd name="connsiteY0" fmla="*/ 0 h 2499680"/>
              <a:gd name="connsiteX1" fmla="*/ 1440034 w 3211721"/>
              <a:gd name="connsiteY1" fmla="*/ 400579 h 2499680"/>
              <a:gd name="connsiteX2" fmla="*/ 1226190 w 3211721"/>
              <a:gd name="connsiteY2" fmla="*/ 398503 h 2499680"/>
              <a:gd name="connsiteX3" fmla="*/ 1232619 w 3211721"/>
              <a:gd name="connsiteY3" fmla="*/ 518686 h 2499680"/>
              <a:gd name="connsiteX4" fmla="*/ 2136050 w 3211721"/>
              <a:gd name="connsiteY4" fmla="*/ 1428820 h 2499680"/>
              <a:gd name="connsiteX5" fmla="*/ 2750368 w 3211721"/>
              <a:gd name="connsiteY5" fmla="*/ 1325717 h 2499680"/>
              <a:gd name="connsiteX6" fmla="*/ 2786722 w 3211721"/>
              <a:gd name="connsiteY6" fmla="*/ 1305060 h 2499680"/>
              <a:gd name="connsiteX7" fmla="*/ 2713583 w 3211721"/>
              <a:gd name="connsiteY7" fmla="*/ 1835554 h 2499680"/>
              <a:gd name="connsiteX8" fmla="*/ 2707861 w 3211721"/>
              <a:gd name="connsiteY8" fmla="*/ 1842259 h 2499680"/>
              <a:gd name="connsiteX9" fmla="*/ 3211721 w 3211721"/>
              <a:gd name="connsiteY9" fmla="*/ 2272342 h 2499680"/>
              <a:gd name="connsiteX10" fmla="*/ 3196825 w 3211721"/>
              <a:gd name="connsiteY10" fmla="*/ 2280655 h 2499680"/>
              <a:gd name="connsiteX11" fmla="*/ 1976668 w 3211721"/>
              <a:gd name="connsiteY11" fmla="*/ 2479785 h 2499680"/>
              <a:gd name="connsiteX12" fmla="*/ 158141 w 3211721"/>
              <a:gd name="connsiteY12" fmla="*/ 511596 h 2499680"/>
              <a:gd name="connsiteX13" fmla="*/ 156509 w 3211721"/>
              <a:gd name="connsiteY13" fmla="*/ 388118 h 2499680"/>
              <a:gd name="connsiteX14" fmla="*/ 0 w 3211721"/>
              <a:gd name="connsiteY14" fmla="*/ 386598 h 249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11721" h="2499680">
                <a:moveTo>
                  <a:pt x="737885" y="0"/>
                </a:moveTo>
                <a:lnTo>
                  <a:pt x="1440034" y="400579"/>
                </a:lnTo>
                <a:lnTo>
                  <a:pt x="1226190" y="398503"/>
                </a:lnTo>
                <a:lnTo>
                  <a:pt x="1232619" y="518686"/>
                </a:lnTo>
                <a:cubicBezTo>
                  <a:pt x="1300603" y="982349"/>
                  <a:pt x="1658857" y="1363030"/>
                  <a:pt x="2136050" y="1428820"/>
                </a:cubicBezTo>
                <a:cubicBezTo>
                  <a:pt x="2354196" y="1458896"/>
                  <a:pt x="2566220" y="1418895"/>
                  <a:pt x="2750368" y="1325717"/>
                </a:cubicBezTo>
                <a:lnTo>
                  <a:pt x="2786722" y="1305060"/>
                </a:lnTo>
                <a:lnTo>
                  <a:pt x="2713583" y="1835554"/>
                </a:lnTo>
                <a:lnTo>
                  <a:pt x="2707861" y="1842259"/>
                </a:lnTo>
                <a:lnTo>
                  <a:pt x="3211721" y="2272342"/>
                </a:lnTo>
                <a:lnTo>
                  <a:pt x="3196825" y="2280655"/>
                </a:lnTo>
                <a:cubicBezTo>
                  <a:pt x="2831332" y="2462192"/>
                  <a:pt x="2410231" y="2539559"/>
                  <a:pt x="1976668" y="2479785"/>
                </a:cubicBezTo>
                <a:cubicBezTo>
                  <a:pt x="965020" y="2340310"/>
                  <a:pt x="220732" y="1500384"/>
                  <a:pt x="158141" y="511596"/>
                </a:cubicBezTo>
                <a:lnTo>
                  <a:pt x="156509" y="388118"/>
                </a:lnTo>
                <a:lnTo>
                  <a:pt x="0" y="386598"/>
                </a:lnTo>
                <a:close/>
              </a:path>
            </a:pathLst>
          </a:cu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7" name="线条"/>
          <p:cNvSpPr/>
          <p:nvPr>
            <p:custDataLst>
              <p:tags r:id="rId4"/>
            </p:custDataLst>
          </p:nvPr>
        </p:nvSpPr>
        <p:spPr>
          <a:xfrm>
            <a:off x="3961141" y="2648472"/>
            <a:ext cx="783877" cy="1"/>
          </a:xfrm>
          <a:prstGeom prst="line">
            <a:avLst/>
          </a:prstGeom>
          <a:ln w="12700">
            <a:solidFill>
              <a:srgbClr val="ADB9CA"/>
            </a:solidFill>
            <a:prstDash val="sysDash"/>
            <a:miter/>
            <a:headEnd type="oval"/>
            <a:tailEnd type="oval"/>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8" name="线条"/>
          <p:cNvSpPr/>
          <p:nvPr>
            <p:custDataLst>
              <p:tags r:id="rId5"/>
            </p:custDataLst>
          </p:nvPr>
        </p:nvSpPr>
        <p:spPr>
          <a:xfrm>
            <a:off x="3961141" y="5063873"/>
            <a:ext cx="783877" cy="1"/>
          </a:xfrm>
          <a:prstGeom prst="line">
            <a:avLst/>
          </a:prstGeom>
          <a:ln w="12700">
            <a:solidFill>
              <a:srgbClr val="ADB9CA"/>
            </a:solidFill>
            <a:prstDash val="sysDash"/>
            <a:miter/>
            <a:headEnd type="oval"/>
            <a:tailEnd type="oval"/>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1" name="文本框 60"/>
          <p:cNvSpPr txBox="1"/>
          <p:nvPr>
            <p:custDataLst>
              <p:tags r:id="rId6"/>
            </p:custDataLst>
          </p:nvPr>
        </p:nvSpPr>
        <p:spPr>
          <a:xfrm>
            <a:off x="5269818" y="2537805"/>
            <a:ext cx="4819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1</a:t>
            </a:r>
            <a:endParaRPr kumimoji="0" lang="zh-CN" altLang="en-US"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62" name="文本框 61"/>
          <p:cNvSpPr txBox="1"/>
          <p:nvPr>
            <p:custDataLst>
              <p:tags r:id="rId7"/>
            </p:custDataLst>
          </p:nvPr>
        </p:nvSpPr>
        <p:spPr>
          <a:xfrm>
            <a:off x="5249651" y="4660633"/>
            <a:ext cx="4819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dirty="0">
                <a:solidFill>
                  <a:sysClr val="window" lastClr="FFFFFF"/>
                </a:solidFill>
                <a:latin typeface="微软雅黑" panose="020B0503020204020204" pitchFamily="34" charset="-122"/>
                <a:ea typeface="微软雅黑" panose="020B0503020204020204" pitchFamily="34" charset="-122"/>
              </a:rPr>
              <a:t>3</a:t>
            </a:r>
            <a:endParaRPr kumimoji="0" lang="zh-CN" altLang="en-US"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63" name="文本框 62"/>
          <p:cNvSpPr txBox="1"/>
          <p:nvPr>
            <p:custDataLst>
              <p:tags r:id="rId8"/>
            </p:custDataLst>
          </p:nvPr>
        </p:nvSpPr>
        <p:spPr>
          <a:xfrm>
            <a:off x="7107748" y="3631818"/>
            <a:ext cx="4819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dirty="0">
                <a:solidFill>
                  <a:sysClr val="window" lastClr="FFFFFF"/>
                </a:solidFill>
                <a:latin typeface="微软雅黑" panose="020B0503020204020204" pitchFamily="34" charset="-122"/>
                <a:ea typeface="微软雅黑" panose="020B0503020204020204" pitchFamily="34" charset="-122"/>
              </a:rPr>
              <a:t>2</a:t>
            </a:r>
            <a:endParaRPr kumimoji="0" lang="zh-CN" altLang="en-US"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3" name="文本框 32"/>
          <p:cNvSpPr txBox="1"/>
          <p:nvPr>
            <p:custDataLst>
              <p:tags r:id="rId9"/>
            </p:custDataLst>
          </p:nvPr>
        </p:nvSpPr>
        <p:spPr>
          <a:xfrm>
            <a:off x="140335" y="1656080"/>
            <a:ext cx="3820795" cy="1188085"/>
          </a:xfrm>
          <a:prstGeom prst="rect">
            <a:avLst/>
          </a:prstGeom>
          <a:noFill/>
        </p:spPr>
        <p:txBody>
          <a:bodyPr wrap="square" lIns="90000" tIns="46800" rIns="90000" bIns="0" anchor="b" anchorCtr="0">
            <a:no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en-US" altLang="zh-CN" sz="2300" b="1" spc="300" dirty="0">
                <a:latin typeface="微软雅黑" panose="020B0503020204020204" pitchFamily="34" charset="-122"/>
                <a:ea typeface="微软雅黑" panose="020B0503020204020204" pitchFamily="34" charset="-122"/>
                <a:cs typeface="+mn-ea"/>
              </a:rPr>
              <a:t>1.</a:t>
            </a:r>
            <a:r>
              <a:rPr lang="zh-CN" altLang="en-US" sz="2300" b="1" spc="300" dirty="0">
                <a:latin typeface="微软雅黑" panose="020B0503020204020204" pitchFamily="34" charset="-122"/>
                <a:ea typeface="微软雅黑" panose="020B0503020204020204" pitchFamily="34" charset="-122"/>
                <a:cs typeface="+mn-ea"/>
              </a:rPr>
              <a:t>治疗前注意高危因素</a:t>
            </a:r>
            <a:endParaRPr lang="zh-CN" altLang="en-US" sz="2300" b="1" spc="300" dirty="0">
              <a:latin typeface="微软雅黑" panose="020B0503020204020204" pitchFamily="34" charset="-122"/>
              <a:ea typeface="微软雅黑" panose="020B0503020204020204" pitchFamily="34" charset="-122"/>
              <a:cs typeface="+mn-ea"/>
            </a:endParaRPr>
          </a:p>
        </p:txBody>
      </p:sp>
      <p:sp>
        <p:nvSpPr>
          <p:cNvPr id="35" name="文本框 34"/>
          <p:cNvSpPr txBox="1"/>
          <p:nvPr>
            <p:custDataLst>
              <p:tags r:id="rId10"/>
            </p:custDataLst>
          </p:nvPr>
        </p:nvSpPr>
        <p:spPr>
          <a:xfrm>
            <a:off x="412115" y="4713605"/>
            <a:ext cx="3549015" cy="701040"/>
          </a:xfrm>
          <a:prstGeom prst="rect">
            <a:avLst/>
          </a:prstGeom>
          <a:noFill/>
        </p:spPr>
        <p:txBody>
          <a:bodyPr wrap="square" lIns="90000" tIns="46800" rIns="90000" bIns="0" anchor="b" anchorCtr="0">
            <a:no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l">
              <a:lnSpc>
                <a:spcPct val="120000"/>
              </a:lnSpc>
            </a:pPr>
            <a:r>
              <a:rPr lang="en-US" altLang="zh-CN" sz="2300" b="1" spc="300" dirty="0">
                <a:latin typeface="微软雅黑" panose="020B0503020204020204" pitchFamily="34" charset="-122"/>
                <a:ea typeface="微软雅黑" panose="020B0503020204020204" pitchFamily="34" charset="-122"/>
                <a:cs typeface="+mn-ea"/>
              </a:rPr>
              <a:t>3.</a:t>
            </a:r>
            <a:r>
              <a:rPr lang="zh-CN" altLang="en-US" sz="2300" b="1" spc="300" dirty="0">
                <a:latin typeface="微软雅黑" panose="020B0503020204020204" pitchFamily="34" charset="-122"/>
                <a:ea typeface="微软雅黑" panose="020B0503020204020204" pitchFamily="34" charset="-122"/>
                <a:cs typeface="+mn-ea"/>
              </a:rPr>
              <a:t>剂量调整、停药等措施应对</a:t>
            </a:r>
            <a:endParaRPr lang="zh-CN" altLang="en-US" sz="2300" b="1" spc="300" dirty="0">
              <a:latin typeface="微软雅黑" panose="020B0503020204020204" pitchFamily="34" charset="-122"/>
              <a:ea typeface="微软雅黑" panose="020B0503020204020204" pitchFamily="34" charset="-122"/>
              <a:cs typeface="+mn-ea"/>
            </a:endParaRPr>
          </a:p>
        </p:txBody>
      </p:sp>
      <p:sp>
        <p:nvSpPr>
          <p:cNvPr id="37" name="文本框 36"/>
          <p:cNvSpPr txBox="1"/>
          <p:nvPr>
            <p:custDataLst>
              <p:tags r:id="rId11"/>
            </p:custDataLst>
          </p:nvPr>
        </p:nvSpPr>
        <p:spPr>
          <a:xfrm>
            <a:off x="8441055" y="3631565"/>
            <a:ext cx="3227705" cy="401320"/>
          </a:xfrm>
          <a:prstGeom prst="rect">
            <a:avLst/>
          </a:prstGeom>
          <a:noFill/>
        </p:spPr>
        <p:txBody>
          <a:bodyPr wrap="square" lIns="90000" tIns="46800" rIns="90000" bIns="0" anchor="b" anchorCtr="0">
            <a:no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buClrTx/>
              <a:buSzTx/>
              <a:buFontTx/>
            </a:pPr>
            <a:r>
              <a:rPr lang="zh-CN" altLang="en-US" sz="2300" b="1" spc="300" dirty="0">
                <a:latin typeface="微软雅黑" panose="020B0503020204020204" pitchFamily="34" charset="-122"/>
                <a:ea typeface="微软雅黑" panose="020B0503020204020204" pitchFamily="34" charset="-122"/>
                <a:cs typeface="+mn-ea"/>
              </a:rPr>
              <a:t>2.治疗期间严密监测</a:t>
            </a:r>
            <a:endParaRPr lang="zh-CN" altLang="en-US" sz="2300" b="1" spc="300" dirty="0">
              <a:latin typeface="微软雅黑" panose="020B0503020204020204" pitchFamily="34" charset="-122"/>
              <a:ea typeface="微软雅黑" panose="020B0503020204020204" pitchFamily="34" charset="-122"/>
              <a:cs typeface="+mn-ea"/>
            </a:endParaRPr>
          </a:p>
        </p:txBody>
      </p:sp>
      <p:sp>
        <p:nvSpPr>
          <p:cNvPr id="45" name="线条"/>
          <p:cNvSpPr/>
          <p:nvPr>
            <p:custDataLst>
              <p:tags r:id="rId12"/>
            </p:custDataLst>
          </p:nvPr>
        </p:nvSpPr>
        <p:spPr>
          <a:xfrm flipV="1">
            <a:off x="7920952" y="3880201"/>
            <a:ext cx="285179" cy="0"/>
          </a:xfrm>
          <a:prstGeom prst="line">
            <a:avLst/>
          </a:prstGeom>
          <a:ln w="12700">
            <a:solidFill>
              <a:srgbClr val="ADB9CA"/>
            </a:solidFill>
            <a:prstDash val="sysDash"/>
            <a:miter/>
            <a:headEnd type="oval"/>
            <a:tailEnd type="oval"/>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7952779" y="3429000"/>
            <a:ext cx="4239221" cy="3429000"/>
          </a:xfrm>
          <a:custGeom>
            <a:avLst/>
            <a:gdLst>
              <a:gd name="connsiteX0" fmla="*/ 1628037 w 4482468"/>
              <a:gd name="connsiteY0" fmla="*/ 0 h 3625756"/>
              <a:gd name="connsiteX1" fmla="*/ 2411809 w 4482468"/>
              <a:gd name="connsiteY1" fmla="*/ 0 h 3625756"/>
              <a:gd name="connsiteX2" fmla="*/ 3698696 w 4482468"/>
              <a:gd name="connsiteY2" fmla="*/ 0 h 3625756"/>
              <a:gd name="connsiteX3" fmla="*/ 4482468 w 4482468"/>
              <a:gd name="connsiteY3" fmla="*/ 0 h 3625756"/>
              <a:gd name="connsiteX4" fmla="*/ 2854431 w 4482468"/>
              <a:gd name="connsiteY4" fmla="*/ 3625756 h 3625756"/>
              <a:gd name="connsiteX5" fmla="*/ 2070659 w 4482468"/>
              <a:gd name="connsiteY5" fmla="*/ 3625756 h 3625756"/>
              <a:gd name="connsiteX6" fmla="*/ 783772 w 4482468"/>
              <a:gd name="connsiteY6" fmla="*/ 3625756 h 3625756"/>
              <a:gd name="connsiteX7" fmla="*/ 0 w 4482468"/>
              <a:gd name="connsiteY7" fmla="*/ 3625756 h 362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2468" h="3625756">
                <a:moveTo>
                  <a:pt x="1628037" y="0"/>
                </a:moveTo>
                <a:lnTo>
                  <a:pt x="2411809" y="0"/>
                </a:lnTo>
                <a:lnTo>
                  <a:pt x="3698696" y="0"/>
                </a:lnTo>
                <a:lnTo>
                  <a:pt x="4482468" y="0"/>
                </a:lnTo>
                <a:lnTo>
                  <a:pt x="2854431" y="3625756"/>
                </a:lnTo>
                <a:lnTo>
                  <a:pt x="2070659" y="3625756"/>
                </a:lnTo>
                <a:lnTo>
                  <a:pt x="783772" y="3625756"/>
                </a:lnTo>
                <a:lnTo>
                  <a:pt x="0" y="3625756"/>
                </a:lnTo>
                <a:close/>
              </a:path>
            </a:pathLst>
          </a:custGeom>
          <a:blipFill dpi="0" rotWithShape="1">
            <a:blip r:embed="rId1"/>
            <a:srcRect/>
            <a:stretch>
              <a:fillRect l="-116818" t="-85257" r="-60771" b="-435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 name="任意多边形: 形状 1"/>
          <p:cNvSpPr/>
          <p:nvPr/>
        </p:nvSpPr>
        <p:spPr>
          <a:xfrm>
            <a:off x="6432669" y="721360"/>
            <a:ext cx="3274589" cy="3708400"/>
          </a:xfrm>
          <a:custGeom>
            <a:avLst/>
            <a:gdLst>
              <a:gd name="connsiteX0" fmla="*/ 1628037 w 3201613"/>
              <a:gd name="connsiteY0" fmla="*/ 0 h 3625756"/>
              <a:gd name="connsiteX1" fmla="*/ 3201613 w 3201613"/>
              <a:gd name="connsiteY1" fmla="*/ 0 h 3625756"/>
              <a:gd name="connsiteX2" fmla="*/ 1573576 w 3201613"/>
              <a:gd name="connsiteY2" fmla="*/ 3625756 h 3625756"/>
              <a:gd name="connsiteX3" fmla="*/ 0 w 3201613"/>
              <a:gd name="connsiteY3" fmla="*/ 3625756 h 3625756"/>
            </a:gdLst>
            <a:ahLst/>
            <a:cxnLst>
              <a:cxn ang="0">
                <a:pos x="connsiteX0" y="connsiteY0"/>
              </a:cxn>
              <a:cxn ang="0">
                <a:pos x="connsiteX1" y="connsiteY1"/>
              </a:cxn>
              <a:cxn ang="0">
                <a:pos x="connsiteX2" y="connsiteY2"/>
              </a:cxn>
              <a:cxn ang="0">
                <a:pos x="connsiteX3" y="connsiteY3"/>
              </a:cxn>
            </a:cxnLst>
            <a:rect l="l" t="t" r="r" b="b"/>
            <a:pathLst>
              <a:path w="3201613" h="3625756">
                <a:moveTo>
                  <a:pt x="1628037" y="0"/>
                </a:moveTo>
                <a:lnTo>
                  <a:pt x="3201613" y="0"/>
                </a:lnTo>
                <a:lnTo>
                  <a:pt x="1573576" y="3625756"/>
                </a:lnTo>
                <a:lnTo>
                  <a:pt x="0" y="3625756"/>
                </a:lnTo>
                <a:close/>
              </a:path>
            </a:pathLst>
          </a:custGeom>
          <a:solidFill>
            <a:srgbClr val="155671"/>
          </a:solidFill>
          <a:ln w="76200">
            <a:noFill/>
          </a:ln>
          <a:effectLst>
            <a:outerShdw blurRad="63500" algn="ctr" rotWithShape="0">
              <a:prstClr val="black">
                <a:alpha val="40000"/>
              </a:prstClr>
            </a:outerShdw>
          </a:effectLst>
        </p:spPr>
        <p:txBody>
          <a:bodyPr rtlCol="0" anchor="ctr"/>
          <a:lstStyle/>
          <a:p>
            <a:pPr algn="ctr" defTabSz="457200"/>
            <a:endParaRPr lang="zh-CN" altLang="en-US" kern="0">
              <a:solidFill>
                <a:srgbClr val="FFFFFF"/>
              </a:solidFill>
              <a:latin typeface="Arial" panose="020B0604020202020204"/>
              <a:cs typeface="+mn-ea"/>
            </a:endParaRPr>
          </a:p>
        </p:txBody>
      </p:sp>
      <p:sp>
        <p:nvSpPr>
          <p:cNvPr id="4" name="任意多边形: 形状 3"/>
          <p:cNvSpPr/>
          <p:nvPr/>
        </p:nvSpPr>
        <p:spPr>
          <a:xfrm>
            <a:off x="7675040" y="0"/>
            <a:ext cx="3274589" cy="3708400"/>
          </a:xfrm>
          <a:custGeom>
            <a:avLst/>
            <a:gdLst>
              <a:gd name="connsiteX0" fmla="*/ 1628037 w 3201613"/>
              <a:gd name="connsiteY0" fmla="*/ 0 h 3625756"/>
              <a:gd name="connsiteX1" fmla="*/ 3201613 w 3201613"/>
              <a:gd name="connsiteY1" fmla="*/ 0 h 3625756"/>
              <a:gd name="connsiteX2" fmla="*/ 1573576 w 3201613"/>
              <a:gd name="connsiteY2" fmla="*/ 3625756 h 3625756"/>
              <a:gd name="connsiteX3" fmla="*/ 0 w 3201613"/>
              <a:gd name="connsiteY3" fmla="*/ 3625756 h 3625756"/>
            </a:gdLst>
            <a:ahLst/>
            <a:cxnLst>
              <a:cxn ang="0">
                <a:pos x="connsiteX0" y="connsiteY0"/>
              </a:cxn>
              <a:cxn ang="0">
                <a:pos x="connsiteX1" y="connsiteY1"/>
              </a:cxn>
              <a:cxn ang="0">
                <a:pos x="connsiteX2" y="connsiteY2"/>
              </a:cxn>
              <a:cxn ang="0">
                <a:pos x="connsiteX3" y="connsiteY3"/>
              </a:cxn>
            </a:cxnLst>
            <a:rect l="l" t="t" r="r" b="b"/>
            <a:pathLst>
              <a:path w="3201613" h="3625756">
                <a:moveTo>
                  <a:pt x="1628037" y="0"/>
                </a:moveTo>
                <a:lnTo>
                  <a:pt x="3201613" y="0"/>
                </a:lnTo>
                <a:lnTo>
                  <a:pt x="1573576" y="3625756"/>
                </a:lnTo>
                <a:lnTo>
                  <a:pt x="0" y="3625756"/>
                </a:lnTo>
                <a:close/>
              </a:path>
            </a:pathLst>
          </a:custGeom>
          <a:solidFill>
            <a:srgbClr val="33BAB1"/>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457200"/>
            <a:endParaRPr lang="zh-CN" altLang="en-US" kern="0">
              <a:solidFill>
                <a:srgbClr val="FFFFFF"/>
              </a:solidFill>
              <a:latin typeface="Arial" panose="020B0604020202020204"/>
              <a:cs typeface="+mn-ea"/>
            </a:endParaRPr>
          </a:p>
        </p:txBody>
      </p:sp>
      <p:sp>
        <p:nvSpPr>
          <p:cNvPr id="8" name="文本框 7"/>
          <p:cNvSpPr txBox="1"/>
          <p:nvPr/>
        </p:nvSpPr>
        <p:spPr>
          <a:xfrm>
            <a:off x="351642" y="2850808"/>
            <a:ext cx="6358765" cy="1862048"/>
          </a:xfrm>
          <a:prstGeom prst="rect">
            <a:avLst/>
          </a:prstGeom>
          <a:noFill/>
        </p:spPr>
        <p:txBody>
          <a:bodyPr wrap="square" rtlCol="0">
            <a:spAutoFit/>
            <a:scene3d>
              <a:camera prst="orthographicFront"/>
              <a:lightRig rig="threePt" dir="t"/>
            </a:scene3d>
            <a:sp3d contourW="12700"/>
          </a:bodyPr>
          <a:lstStyle/>
          <a:p>
            <a:r>
              <a:rPr lang="en-US" altLang="zh-CN" sz="11500" b="1" dirty="0">
                <a:solidFill>
                  <a:srgbClr val="424242">
                    <a:alpha val="10000"/>
                  </a:srgbClr>
                </a:solidFill>
                <a:latin typeface="Century Gothic" panose="020B0502020202020204" pitchFamily="34" charset="0"/>
                <a:cs typeface="+mn-ea"/>
              </a:rPr>
              <a:t>PART 03</a:t>
            </a:r>
            <a:endParaRPr lang="zh-CN" altLang="en-US" sz="11500" b="1" dirty="0">
              <a:solidFill>
                <a:srgbClr val="424242">
                  <a:alpha val="10000"/>
                </a:srgbClr>
              </a:solidFill>
              <a:latin typeface="Century Gothic" panose="020B0502020202020204" pitchFamily="34" charset="0"/>
              <a:cs typeface="+mn-ea"/>
            </a:endParaRPr>
          </a:p>
        </p:txBody>
      </p:sp>
      <p:sp>
        <p:nvSpPr>
          <p:cNvPr id="9" name="矩形 259"/>
          <p:cNvSpPr>
            <a:spLocks noChangeArrowheads="1"/>
          </p:cNvSpPr>
          <p:nvPr/>
        </p:nvSpPr>
        <p:spPr bwMode="auto">
          <a:xfrm>
            <a:off x="852344" y="2476793"/>
            <a:ext cx="5580270" cy="166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dirty="0">
                <a:solidFill>
                  <a:srgbClr val="155671"/>
                </a:solidFill>
                <a:latin typeface="黑体" panose="02010609060101010101" charset="-122"/>
                <a:ea typeface="黑体" panose="02010609060101010101" charset="-122"/>
                <a:cs typeface="+mn-ea"/>
              </a:rPr>
              <a:t>抗血管生成药物不良反应的处理</a:t>
            </a:r>
            <a:endParaRPr lang="zh-CN" altLang="en-US" sz="5400" b="1" dirty="0">
              <a:solidFill>
                <a:srgbClr val="155671"/>
              </a:solidFill>
              <a:latin typeface="黑体" panose="02010609060101010101" charset="-122"/>
              <a:ea typeface="黑体" panose="02010609060101010101"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3" grpId="0" animBg="1"/>
      <p:bldP spid="2" grpId="0" animBg="1"/>
      <p:bldP spid="4" grpId="0" animBg="1"/>
      <p:bldP spid="8" grpId="0"/>
      <p:bldP spid="9" grpId="0"/>
      <p:bldP spid="9"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rPr>
              <a:t>高血压的处理建议</a:t>
            </a:r>
            <a:endParaRPr lang="zh-CN" altLang="en-US" sz="3200" b="1" spc="300" dirty="0">
              <a:solidFill>
                <a:srgbClr val="155671"/>
              </a:solidFill>
              <a:latin typeface="黑体" panose="02010609060101010101" charset="-122"/>
              <a:ea typeface="黑体" panose="02010609060101010101" charset="-122"/>
              <a:cs typeface="+mn-ea"/>
            </a:endParaRPr>
          </a:p>
        </p:txBody>
      </p:sp>
      <p:pic>
        <p:nvPicPr>
          <p:cNvPr id="6" name="图片 5" descr="图片6"/>
          <p:cNvPicPr>
            <a:picLocks noChangeAspect="1"/>
          </p:cNvPicPr>
          <p:nvPr/>
        </p:nvPicPr>
        <p:blipFill>
          <a:blip r:embed="rId1"/>
          <a:stretch>
            <a:fillRect/>
          </a:stretch>
        </p:blipFill>
        <p:spPr>
          <a:xfrm>
            <a:off x="1082675" y="1502410"/>
            <a:ext cx="3567430" cy="2224405"/>
          </a:xfrm>
          <a:prstGeom prst="rect">
            <a:avLst/>
          </a:prstGeom>
        </p:spPr>
      </p:pic>
      <p:sp>
        <p:nvSpPr>
          <p:cNvPr id="8" name="文本框 7"/>
          <p:cNvSpPr txBox="1"/>
          <p:nvPr/>
        </p:nvSpPr>
        <p:spPr>
          <a:xfrm>
            <a:off x="6129020" y="1319530"/>
            <a:ext cx="5095240" cy="368300"/>
          </a:xfrm>
          <a:prstGeom prst="rect">
            <a:avLst/>
          </a:prstGeom>
          <a:noFill/>
        </p:spPr>
        <p:txBody>
          <a:bodyPr wrap="square" rtlCol="0">
            <a:spAutoFit/>
          </a:bodyPr>
          <a:p>
            <a:endParaRPr lang="zh-CN" altLang="en-US"/>
          </a:p>
        </p:txBody>
      </p:sp>
      <p:graphicFrame>
        <p:nvGraphicFramePr>
          <p:cNvPr id="15" name="表格 14"/>
          <p:cNvGraphicFramePr/>
          <p:nvPr/>
        </p:nvGraphicFramePr>
        <p:xfrm>
          <a:off x="6804343" y="1653540"/>
          <a:ext cx="3467100" cy="3470275"/>
        </p:xfrm>
        <a:graphic>
          <a:graphicData uri="http://schemas.openxmlformats.org/drawingml/2006/table">
            <a:tbl>
              <a:tblPr firstRow="1" bandRow="1">
                <a:tableStyleId>{5C22544A-7EE6-4342-B048-85BDC9FD1C3A}</a:tableStyleId>
              </a:tblPr>
              <a:tblGrid>
                <a:gridCol w="693420"/>
                <a:gridCol w="693420"/>
                <a:gridCol w="693420"/>
                <a:gridCol w="693420"/>
                <a:gridCol w="693420"/>
              </a:tblGrid>
              <a:tr h="694055">
                <a:tc gridSpan="5">
                  <a:txBody>
                    <a:bodyPr/>
                    <a:p>
                      <a:pPr>
                        <a:buNone/>
                      </a:pPr>
                      <a:endParaRPr lang="zh-CN" altLang="en-US" sz="1350"/>
                    </a:p>
                  </a:txBody>
                  <a:tcPr marL="0" marR="0" marT="0" marB="0">
                    <a:solidFill>
                      <a:srgbClr val="FF0000"/>
                    </a:solidFill>
                  </a:tcPr>
                </a:tc>
                <a:tc hMerge="1">
                  <a:tcPr marL="0" marR="0" marT="0" marB="0">
                    <a:solidFill>
                      <a:srgbClr val="FF0000"/>
                    </a:solidFill>
                  </a:tcPr>
                </a:tc>
                <a:tc hMerge="1">
                  <a:tcPr marL="0" marR="0" marT="0" marB="0">
                    <a:solidFill>
                      <a:srgbClr val="FF0000"/>
                    </a:solidFill>
                  </a:tcPr>
                </a:tc>
                <a:tc hMerge="1">
                  <a:tcPr marL="0" marR="0" marT="0" marB="0">
                    <a:solidFill>
                      <a:srgbClr val="FF0000"/>
                    </a:solidFill>
                  </a:tcPr>
                </a:tc>
                <a:tc hMerge="1">
                  <a:tcPr marL="0" marR="0" marT="0" marB="0">
                    <a:solidFill>
                      <a:srgbClr val="FF0000"/>
                    </a:solidFill>
                  </a:tcPr>
                </a:tc>
              </a:tr>
              <a:tr h="694055">
                <a:tc gridSpan="4">
                  <a:txBody>
                    <a:bodyPr/>
                    <a:p>
                      <a:pPr>
                        <a:buNone/>
                      </a:pPr>
                      <a:endParaRPr lang="zh-CN" altLang="en-US" sz="1350"/>
                    </a:p>
                  </a:txBody>
                  <a:tcPr marL="0" marR="0" marT="0" marB="0">
                    <a:solidFill>
                      <a:srgbClr val="FC7A89"/>
                    </a:solidFill>
                  </a:tcPr>
                </a:tc>
                <a:tc hMerge="1">
                  <a:tcPr marL="0" marR="0" marT="0" marB="0">
                    <a:solidFill>
                      <a:srgbClr val="DF7A34"/>
                    </a:solidFill>
                  </a:tcPr>
                </a:tc>
                <a:tc hMerge="1">
                  <a:tcPr marL="0" marR="0" marT="0" marB="0">
                    <a:solidFill>
                      <a:srgbClr val="DF7A34"/>
                    </a:solidFill>
                  </a:tcPr>
                </a:tc>
                <a:tc hMerge="1">
                  <a:tcPr marL="0" marR="0" marT="0" marB="0">
                    <a:solidFill>
                      <a:srgbClr val="DF7A34"/>
                    </a:solidFill>
                  </a:tcPr>
                </a:tc>
                <a:tc rowSpan="4">
                  <a:txBody>
                    <a:bodyPr/>
                    <a:p>
                      <a:pPr>
                        <a:buNone/>
                      </a:pPr>
                      <a:endParaRPr lang="zh-CN" altLang="en-US" sz="1350"/>
                    </a:p>
                  </a:txBody>
                  <a:tcPr marL="0" marR="0" marT="0" marB="0">
                    <a:solidFill>
                      <a:srgbClr val="FF0000"/>
                    </a:solidFill>
                  </a:tcPr>
                </a:tc>
              </a:tr>
              <a:tr h="694055">
                <a:tc gridSpan="3">
                  <a:txBody>
                    <a:bodyPr/>
                    <a:p>
                      <a:pPr>
                        <a:buNone/>
                      </a:pPr>
                      <a:endParaRPr lang="zh-CN" altLang="en-US" sz="1350"/>
                    </a:p>
                  </a:txBody>
                  <a:tcPr marL="0" marR="0" marT="0" marB="0">
                    <a:solidFill>
                      <a:srgbClr val="FEB9C1"/>
                    </a:solidFill>
                  </a:tcPr>
                </a:tc>
                <a:tc hMerge="1">
                  <a:tcPr marL="0" marR="0" marT="0" marB="0">
                    <a:solidFill>
                      <a:srgbClr val="E9A370"/>
                    </a:solidFill>
                  </a:tcPr>
                </a:tc>
                <a:tc hMerge="1">
                  <a:tcPr marL="0" marR="0" marT="0" marB="0">
                    <a:solidFill>
                      <a:srgbClr val="E9A370"/>
                    </a:solidFill>
                  </a:tcPr>
                </a:tc>
                <a:tc rowSpan="3">
                  <a:txBody>
                    <a:bodyPr/>
                    <a:p>
                      <a:pPr>
                        <a:buNone/>
                      </a:pPr>
                      <a:endParaRPr lang="zh-CN" altLang="en-US" sz="1350"/>
                    </a:p>
                  </a:txBody>
                  <a:tcPr marL="0" marR="0" marT="0" marB="0">
                    <a:solidFill>
                      <a:srgbClr val="FC7A89"/>
                    </a:solidFill>
                  </a:tcPr>
                </a:tc>
                <a:tc vMerge="1">
                  <a:tcPr marL="0" marR="0" marT="0" marB="0">
                    <a:solidFill>
                      <a:srgbClr val="FF0000"/>
                    </a:solidFill>
                  </a:tcPr>
                </a:tc>
              </a:tr>
              <a:tr h="694055">
                <a:tc gridSpan="2">
                  <a:txBody>
                    <a:bodyPr/>
                    <a:p>
                      <a:pPr>
                        <a:buNone/>
                      </a:pPr>
                      <a:endParaRPr lang="zh-CN" altLang="en-US" sz="1350"/>
                    </a:p>
                  </a:txBody>
                  <a:tcPr marL="0" marR="0" marT="0" marB="0">
                    <a:solidFill>
                      <a:srgbClr val="77FFB5"/>
                    </a:solidFill>
                  </a:tcPr>
                </a:tc>
                <a:tc hMerge="1">
                  <a:tcPr marL="0" marR="0" marT="0" marB="0">
                    <a:solidFill>
                      <a:srgbClr val="FEFFB4"/>
                    </a:solidFill>
                  </a:tcPr>
                </a:tc>
                <a:tc rowSpan="2">
                  <a:txBody>
                    <a:bodyPr/>
                    <a:p>
                      <a:pPr>
                        <a:buNone/>
                      </a:pPr>
                      <a:endParaRPr lang="zh-CN" altLang="en-US" sz="1350"/>
                    </a:p>
                  </a:txBody>
                  <a:tcPr marL="0" marR="0" marT="0" marB="0">
                    <a:solidFill>
                      <a:srgbClr val="FEB9C1"/>
                    </a:solidFill>
                  </a:tcPr>
                </a:tc>
                <a:tc vMerge="1">
                  <a:tcPr marL="0" marR="0" marT="0" marB="0">
                    <a:solidFill>
                      <a:srgbClr val="DF7A34"/>
                    </a:solidFill>
                  </a:tcPr>
                </a:tc>
                <a:tc vMerge="1">
                  <a:tcPr marL="0" marR="0" marT="0" marB="0">
                    <a:solidFill>
                      <a:srgbClr val="FF0000"/>
                    </a:solidFill>
                  </a:tcPr>
                </a:tc>
              </a:tr>
              <a:tr h="694055">
                <a:tc>
                  <a:txBody>
                    <a:bodyPr/>
                    <a:p>
                      <a:pPr>
                        <a:buNone/>
                      </a:pPr>
                      <a:endParaRPr lang="zh-CN" altLang="en-US" sz="1350"/>
                    </a:p>
                  </a:txBody>
                  <a:tcPr marL="0" marR="0" marT="0" marB="0">
                    <a:solidFill>
                      <a:srgbClr val="00B050"/>
                    </a:solidFill>
                  </a:tcPr>
                </a:tc>
                <a:tc>
                  <a:txBody>
                    <a:bodyPr/>
                    <a:p>
                      <a:pPr>
                        <a:buNone/>
                      </a:pPr>
                      <a:endParaRPr lang="zh-CN" altLang="en-US" sz="1350"/>
                    </a:p>
                  </a:txBody>
                  <a:tcPr marL="0" marR="0" marT="0" marB="0">
                    <a:solidFill>
                      <a:srgbClr val="77FFB5"/>
                    </a:solidFill>
                  </a:tcPr>
                </a:tc>
                <a:tc vMerge="1">
                  <a:tcPr marL="0" marR="0" marT="0" marB="0">
                    <a:solidFill>
                      <a:srgbClr val="E9A370"/>
                    </a:solidFill>
                  </a:tcPr>
                </a:tc>
                <a:tc vMerge="1">
                  <a:tcPr marL="0" marR="0" marT="0" marB="0">
                    <a:solidFill>
                      <a:srgbClr val="DF7A34"/>
                    </a:solidFill>
                  </a:tcPr>
                </a:tc>
                <a:tc vMerge="1">
                  <a:tcPr marL="0" marR="0" marT="0" marB="0">
                    <a:solidFill>
                      <a:srgbClr val="FF0000"/>
                    </a:solidFill>
                  </a:tcPr>
                </a:tc>
              </a:tr>
            </a:tbl>
          </a:graphicData>
        </a:graphic>
      </p:graphicFrame>
      <p:pic>
        <p:nvPicPr>
          <p:cNvPr id="16" name="图片 15"/>
          <p:cNvPicPr>
            <a:picLocks noChangeAspect="1"/>
          </p:cNvPicPr>
          <p:nvPr/>
        </p:nvPicPr>
        <p:blipFill>
          <a:blip r:embed="rId2"/>
          <a:stretch>
            <a:fillRect/>
          </a:stretch>
        </p:blipFill>
        <p:spPr>
          <a:xfrm>
            <a:off x="9577546" y="2316004"/>
            <a:ext cx="693896" cy="57150"/>
          </a:xfrm>
          <a:prstGeom prst="rect">
            <a:avLst/>
          </a:prstGeom>
        </p:spPr>
      </p:pic>
      <p:sp>
        <p:nvSpPr>
          <p:cNvPr id="20" name="文本框 19"/>
          <p:cNvSpPr txBox="1"/>
          <p:nvPr/>
        </p:nvSpPr>
        <p:spPr>
          <a:xfrm>
            <a:off x="6287135" y="2260283"/>
            <a:ext cx="453390" cy="299085"/>
          </a:xfrm>
          <a:prstGeom prst="rect">
            <a:avLst/>
          </a:prstGeom>
          <a:noFill/>
        </p:spPr>
        <p:txBody>
          <a:bodyPr wrap="none" rtlCol="0">
            <a:spAutoFit/>
          </a:bodyPr>
          <a:p>
            <a:r>
              <a:rPr lang="en-US" altLang="zh-CN" sz="1350"/>
              <a:t>180</a:t>
            </a:r>
            <a:endParaRPr lang="en-US" altLang="zh-CN" sz="1350"/>
          </a:p>
        </p:txBody>
      </p:sp>
      <p:sp>
        <p:nvSpPr>
          <p:cNvPr id="21" name="文本框 20"/>
          <p:cNvSpPr txBox="1"/>
          <p:nvPr/>
        </p:nvSpPr>
        <p:spPr>
          <a:xfrm>
            <a:off x="6287135" y="2878455"/>
            <a:ext cx="453390" cy="299085"/>
          </a:xfrm>
          <a:prstGeom prst="rect">
            <a:avLst/>
          </a:prstGeom>
          <a:noFill/>
        </p:spPr>
        <p:txBody>
          <a:bodyPr wrap="none" rtlCol="0">
            <a:spAutoFit/>
          </a:bodyPr>
          <a:p>
            <a:r>
              <a:rPr lang="en-US" altLang="zh-CN" sz="1350"/>
              <a:t>160</a:t>
            </a:r>
            <a:endParaRPr lang="en-US" altLang="zh-CN" sz="1350"/>
          </a:p>
        </p:txBody>
      </p:sp>
      <p:sp>
        <p:nvSpPr>
          <p:cNvPr id="22" name="文本框 21"/>
          <p:cNvSpPr txBox="1"/>
          <p:nvPr/>
        </p:nvSpPr>
        <p:spPr>
          <a:xfrm>
            <a:off x="6287135" y="3566160"/>
            <a:ext cx="453390" cy="299085"/>
          </a:xfrm>
          <a:prstGeom prst="rect">
            <a:avLst/>
          </a:prstGeom>
          <a:noFill/>
        </p:spPr>
        <p:txBody>
          <a:bodyPr wrap="none" rtlCol="0">
            <a:spAutoFit/>
          </a:bodyPr>
          <a:p>
            <a:r>
              <a:rPr lang="en-US" altLang="zh-CN" sz="1350"/>
              <a:t>140</a:t>
            </a:r>
            <a:endParaRPr lang="en-US" altLang="zh-CN" sz="1350"/>
          </a:p>
        </p:txBody>
      </p:sp>
      <p:sp>
        <p:nvSpPr>
          <p:cNvPr id="24" name="文本框 23"/>
          <p:cNvSpPr txBox="1"/>
          <p:nvPr/>
        </p:nvSpPr>
        <p:spPr>
          <a:xfrm>
            <a:off x="6287135" y="4310063"/>
            <a:ext cx="453390" cy="299085"/>
          </a:xfrm>
          <a:prstGeom prst="rect">
            <a:avLst/>
          </a:prstGeom>
          <a:noFill/>
        </p:spPr>
        <p:txBody>
          <a:bodyPr wrap="none" rtlCol="0">
            <a:spAutoFit/>
          </a:bodyPr>
          <a:p>
            <a:r>
              <a:rPr lang="en-US" altLang="zh-CN" sz="1350"/>
              <a:t>130</a:t>
            </a:r>
            <a:endParaRPr lang="en-US" altLang="zh-CN" sz="1350"/>
          </a:p>
        </p:txBody>
      </p:sp>
      <p:sp>
        <p:nvSpPr>
          <p:cNvPr id="25" name="文本框 24"/>
          <p:cNvSpPr txBox="1"/>
          <p:nvPr/>
        </p:nvSpPr>
        <p:spPr>
          <a:xfrm>
            <a:off x="7281069" y="5184934"/>
            <a:ext cx="363220" cy="299085"/>
          </a:xfrm>
          <a:prstGeom prst="rect">
            <a:avLst/>
          </a:prstGeom>
          <a:noFill/>
        </p:spPr>
        <p:txBody>
          <a:bodyPr wrap="none" rtlCol="0">
            <a:spAutoFit/>
          </a:bodyPr>
          <a:p>
            <a:r>
              <a:rPr lang="en-US" altLang="zh-CN" sz="1350"/>
              <a:t>85</a:t>
            </a:r>
            <a:endParaRPr lang="en-US" altLang="zh-CN" sz="1350"/>
          </a:p>
        </p:txBody>
      </p:sp>
      <p:sp>
        <p:nvSpPr>
          <p:cNvPr id="26" name="文本框 25"/>
          <p:cNvSpPr txBox="1"/>
          <p:nvPr/>
        </p:nvSpPr>
        <p:spPr>
          <a:xfrm>
            <a:off x="7988300" y="5184934"/>
            <a:ext cx="376714" cy="299085"/>
          </a:xfrm>
          <a:prstGeom prst="rect">
            <a:avLst/>
          </a:prstGeom>
          <a:noFill/>
        </p:spPr>
        <p:txBody>
          <a:bodyPr wrap="square" rtlCol="0">
            <a:spAutoFit/>
          </a:bodyPr>
          <a:p>
            <a:r>
              <a:rPr lang="en-US" altLang="zh-CN" sz="1350"/>
              <a:t>90</a:t>
            </a:r>
            <a:endParaRPr lang="en-US" altLang="zh-CN" sz="1350"/>
          </a:p>
        </p:txBody>
      </p:sp>
      <p:sp>
        <p:nvSpPr>
          <p:cNvPr id="27" name="文本框 26"/>
          <p:cNvSpPr txBox="1"/>
          <p:nvPr/>
        </p:nvSpPr>
        <p:spPr>
          <a:xfrm>
            <a:off x="8665528" y="5184934"/>
            <a:ext cx="524351" cy="299085"/>
          </a:xfrm>
          <a:prstGeom prst="rect">
            <a:avLst/>
          </a:prstGeom>
          <a:noFill/>
        </p:spPr>
        <p:txBody>
          <a:bodyPr wrap="square" rtlCol="0">
            <a:spAutoFit/>
          </a:bodyPr>
          <a:p>
            <a:r>
              <a:rPr lang="en-US" altLang="zh-CN" sz="1350"/>
              <a:t>100</a:t>
            </a:r>
            <a:endParaRPr lang="en-US" altLang="zh-CN" sz="1350"/>
          </a:p>
        </p:txBody>
      </p:sp>
      <p:sp>
        <p:nvSpPr>
          <p:cNvPr id="28" name="文本框 27"/>
          <p:cNvSpPr txBox="1"/>
          <p:nvPr/>
        </p:nvSpPr>
        <p:spPr>
          <a:xfrm>
            <a:off x="9353233" y="5184934"/>
            <a:ext cx="524351" cy="299085"/>
          </a:xfrm>
          <a:prstGeom prst="rect">
            <a:avLst/>
          </a:prstGeom>
          <a:noFill/>
        </p:spPr>
        <p:txBody>
          <a:bodyPr wrap="square" rtlCol="0">
            <a:spAutoFit/>
          </a:bodyPr>
          <a:p>
            <a:r>
              <a:rPr lang="en-US" altLang="zh-CN" sz="1350"/>
              <a:t>110</a:t>
            </a:r>
            <a:endParaRPr lang="en-US" altLang="zh-CN" sz="1350"/>
          </a:p>
        </p:txBody>
      </p:sp>
      <p:sp>
        <p:nvSpPr>
          <p:cNvPr id="29" name="文本框 28"/>
          <p:cNvSpPr txBox="1"/>
          <p:nvPr/>
        </p:nvSpPr>
        <p:spPr>
          <a:xfrm>
            <a:off x="6721475" y="1354138"/>
            <a:ext cx="1168241" cy="299085"/>
          </a:xfrm>
          <a:prstGeom prst="rect">
            <a:avLst/>
          </a:prstGeom>
          <a:noFill/>
        </p:spPr>
        <p:txBody>
          <a:bodyPr wrap="square" rtlCol="0">
            <a:spAutoFit/>
          </a:bodyPr>
          <a:p>
            <a:r>
              <a:rPr lang="zh-CN" altLang="en-US" sz="1350"/>
              <a:t>收缩压</a:t>
            </a:r>
            <a:r>
              <a:rPr lang="zh-CN" altLang="en-US" sz="900"/>
              <a:t>（</a:t>
            </a:r>
            <a:r>
              <a:rPr lang="en-US" sz="900" kern="100">
                <a:effectLst/>
                <a:sym typeface="+mn-ea"/>
              </a:rPr>
              <a:t>mmHg</a:t>
            </a:r>
            <a:r>
              <a:rPr lang="zh-CN" altLang="en-US" sz="900" kern="100">
                <a:effectLst/>
                <a:sym typeface="+mn-ea"/>
              </a:rPr>
              <a:t>）</a:t>
            </a:r>
            <a:endParaRPr lang="zh-CN" altLang="en-US" sz="900" kern="100">
              <a:effectLst/>
              <a:sym typeface="+mn-ea"/>
            </a:endParaRPr>
          </a:p>
        </p:txBody>
      </p:sp>
      <p:sp>
        <p:nvSpPr>
          <p:cNvPr id="30" name="文本框 29"/>
          <p:cNvSpPr txBox="1"/>
          <p:nvPr/>
        </p:nvSpPr>
        <p:spPr>
          <a:xfrm>
            <a:off x="9937115" y="5123021"/>
            <a:ext cx="1168241" cy="299085"/>
          </a:xfrm>
          <a:prstGeom prst="rect">
            <a:avLst/>
          </a:prstGeom>
          <a:noFill/>
        </p:spPr>
        <p:txBody>
          <a:bodyPr wrap="square" rtlCol="0">
            <a:spAutoFit/>
          </a:bodyPr>
          <a:p>
            <a:r>
              <a:rPr lang="zh-CN" altLang="en-US" sz="1350"/>
              <a:t>舒张压</a:t>
            </a:r>
            <a:r>
              <a:rPr lang="zh-CN" altLang="en-US" sz="900"/>
              <a:t>（</a:t>
            </a:r>
            <a:r>
              <a:rPr lang="en-US" sz="900" kern="100">
                <a:effectLst/>
                <a:sym typeface="+mn-ea"/>
              </a:rPr>
              <a:t>mmHg</a:t>
            </a:r>
            <a:r>
              <a:rPr lang="zh-CN" altLang="en-US" sz="900" kern="100">
                <a:effectLst/>
                <a:sym typeface="+mn-ea"/>
              </a:rPr>
              <a:t>）</a:t>
            </a:r>
            <a:endParaRPr lang="zh-CN" altLang="en-US" sz="900" kern="100">
              <a:effectLst/>
              <a:sym typeface="+mn-ea"/>
            </a:endParaRPr>
          </a:p>
        </p:txBody>
      </p:sp>
      <p:sp>
        <p:nvSpPr>
          <p:cNvPr id="9" name="椭圆 8"/>
          <p:cNvSpPr/>
          <p:nvPr/>
        </p:nvSpPr>
        <p:spPr>
          <a:xfrm>
            <a:off x="6747193" y="5036820"/>
            <a:ext cx="162000" cy="162000"/>
          </a:xfrm>
          <a:prstGeom prst="ellipse">
            <a:avLst/>
          </a:prstGeom>
          <a:solidFill>
            <a:srgbClr val="C00000"/>
          </a:solidFill>
          <a:ln>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grpSp>
        <p:nvGrpSpPr>
          <p:cNvPr id="10" name="组合 9"/>
          <p:cNvGrpSpPr/>
          <p:nvPr/>
        </p:nvGrpSpPr>
        <p:grpSpPr>
          <a:xfrm>
            <a:off x="5599906" y="1783080"/>
            <a:ext cx="516255" cy="3228975"/>
            <a:chOff x="2307" y="2481"/>
            <a:chExt cx="1134" cy="7090"/>
          </a:xfrm>
        </p:grpSpPr>
        <p:sp>
          <p:nvSpPr>
            <p:cNvPr id="11" name="椭圆 10"/>
            <p:cNvSpPr/>
            <p:nvPr/>
          </p:nvSpPr>
          <p:spPr>
            <a:xfrm>
              <a:off x="2307" y="8437"/>
              <a:ext cx="1134" cy="113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2" name="椭圆 11"/>
            <p:cNvSpPr/>
            <p:nvPr/>
          </p:nvSpPr>
          <p:spPr>
            <a:xfrm>
              <a:off x="2533" y="8746"/>
              <a:ext cx="227" cy="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3" name="椭圆 12"/>
            <p:cNvSpPr/>
            <p:nvPr/>
          </p:nvSpPr>
          <p:spPr>
            <a:xfrm>
              <a:off x="2982" y="8746"/>
              <a:ext cx="227" cy="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4" name="弧形 13"/>
            <p:cNvSpPr/>
            <p:nvPr/>
          </p:nvSpPr>
          <p:spPr>
            <a:xfrm rot="7980000">
              <a:off x="2420" y="8466"/>
              <a:ext cx="860" cy="892"/>
            </a:xfrm>
            <a:prstGeom prst="arc">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350"/>
            </a:p>
          </p:txBody>
        </p:sp>
        <p:sp>
          <p:nvSpPr>
            <p:cNvPr id="17" name="椭圆 16"/>
            <p:cNvSpPr/>
            <p:nvPr/>
          </p:nvSpPr>
          <p:spPr>
            <a:xfrm>
              <a:off x="2307" y="6896"/>
              <a:ext cx="1134" cy="1134"/>
            </a:xfrm>
            <a:prstGeom prst="ellipse">
              <a:avLst/>
            </a:prstGeom>
            <a:solidFill>
              <a:srgbClr val="77FF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8" name="椭圆 17"/>
            <p:cNvSpPr/>
            <p:nvPr/>
          </p:nvSpPr>
          <p:spPr>
            <a:xfrm>
              <a:off x="2533" y="7205"/>
              <a:ext cx="227" cy="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9" name="椭圆 18"/>
            <p:cNvSpPr/>
            <p:nvPr/>
          </p:nvSpPr>
          <p:spPr>
            <a:xfrm>
              <a:off x="2982" y="7205"/>
              <a:ext cx="227" cy="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23" name="椭圆 22"/>
            <p:cNvSpPr/>
            <p:nvPr/>
          </p:nvSpPr>
          <p:spPr>
            <a:xfrm>
              <a:off x="2307" y="5418"/>
              <a:ext cx="1134" cy="1134"/>
            </a:xfrm>
            <a:prstGeom prst="ellipse">
              <a:avLst/>
            </a:prstGeom>
            <a:solidFill>
              <a:srgbClr val="FEB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1" name="椭圆 30"/>
            <p:cNvSpPr/>
            <p:nvPr/>
          </p:nvSpPr>
          <p:spPr>
            <a:xfrm>
              <a:off x="2533" y="5727"/>
              <a:ext cx="227" cy="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4" name="椭圆 63"/>
            <p:cNvSpPr/>
            <p:nvPr/>
          </p:nvSpPr>
          <p:spPr>
            <a:xfrm>
              <a:off x="2982" y="5727"/>
              <a:ext cx="227" cy="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5" name="弧形 64"/>
            <p:cNvSpPr/>
            <p:nvPr/>
          </p:nvSpPr>
          <p:spPr>
            <a:xfrm rot="18780000">
              <a:off x="2460" y="6187"/>
              <a:ext cx="860" cy="892"/>
            </a:xfrm>
            <a:prstGeom prst="arc">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350"/>
            </a:p>
          </p:txBody>
        </p:sp>
        <p:sp>
          <p:nvSpPr>
            <p:cNvPr id="66" name="椭圆 65"/>
            <p:cNvSpPr/>
            <p:nvPr/>
          </p:nvSpPr>
          <p:spPr>
            <a:xfrm>
              <a:off x="2307" y="3965"/>
              <a:ext cx="1134" cy="1134"/>
            </a:xfrm>
            <a:prstGeom prst="ellipse">
              <a:avLst/>
            </a:prstGeom>
            <a:solidFill>
              <a:srgbClr val="FC7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7" name="减号 66"/>
            <p:cNvSpPr/>
            <p:nvPr/>
          </p:nvSpPr>
          <p:spPr>
            <a:xfrm>
              <a:off x="2573" y="4254"/>
              <a:ext cx="227" cy="227"/>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8" name="减号 67"/>
            <p:cNvSpPr/>
            <p:nvPr/>
          </p:nvSpPr>
          <p:spPr>
            <a:xfrm>
              <a:off x="2947" y="4254"/>
              <a:ext cx="227" cy="227"/>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9" name="弧形 68"/>
            <p:cNvSpPr/>
            <p:nvPr/>
          </p:nvSpPr>
          <p:spPr>
            <a:xfrm rot="18780000">
              <a:off x="2460" y="4694"/>
              <a:ext cx="860" cy="892"/>
            </a:xfrm>
            <a:prstGeom prst="arc">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350"/>
            </a:p>
          </p:txBody>
        </p:sp>
        <p:grpSp>
          <p:nvGrpSpPr>
            <p:cNvPr id="70" name="组合 69"/>
            <p:cNvGrpSpPr/>
            <p:nvPr/>
          </p:nvGrpSpPr>
          <p:grpSpPr>
            <a:xfrm>
              <a:off x="2307" y="2481"/>
              <a:ext cx="1134" cy="1605"/>
              <a:chOff x="2307" y="3845"/>
              <a:chExt cx="1134" cy="1605"/>
            </a:xfrm>
          </p:grpSpPr>
          <p:sp>
            <p:nvSpPr>
              <p:cNvPr id="71" name="椭圆 70"/>
              <p:cNvSpPr/>
              <p:nvPr/>
            </p:nvSpPr>
            <p:spPr>
              <a:xfrm>
                <a:off x="2307" y="3845"/>
                <a:ext cx="1134" cy="113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2" name="弧形 71"/>
              <p:cNvSpPr/>
              <p:nvPr/>
            </p:nvSpPr>
            <p:spPr>
              <a:xfrm rot="18780000">
                <a:off x="2460" y="4574"/>
                <a:ext cx="860" cy="892"/>
              </a:xfrm>
              <a:prstGeom prst="arc">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350"/>
              </a:p>
            </p:txBody>
          </p:sp>
        </p:grpSp>
        <p:pic>
          <p:nvPicPr>
            <p:cNvPr id="73" name="图片 72" descr="火 (1)"/>
            <p:cNvPicPr>
              <a:picLocks noChangeAspect="1"/>
            </p:cNvPicPr>
            <p:nvPr/>
          </p:nvPicPr>
          <p:blipFill>
            <a:blip r:embed="rId3"/>
            <a:stretch>
              <a:fillRect/>
            </a:stretch>
          </p:blipFill>
          <p:spPr>
            <a:xfrm>
              <a:off x="2533" y="2754"/>
              <a:ext cx="283" cy="283"/>
            </a:xfrm>
            <a:prstGeom prst="rect">
              <a:avLst/>
            </a:prstGeom>
          </p:spPr>
        </p:pic>
        <p:pic>
          <p:nvPicPr>
            <p:cNvPr id="74" name="图片 73" descr="火 (1)"/>
            <p:cNvPicPr>
              <a:picLocks noChangeAspect="1"/>
            </p:cNvPicPr>
            <p:nvPr/>
          </p:nvPicPr>
          <p:blipFill>
            <a:blip r:embed="rId3"/>
            <a:stretch>
              <a:fillRect/>
            </a:stretch>
          </p:blipFill>
          <p:spPr>
            <a:xfrm>
              <a:off x="2891" y="2754"/>
              <a:ext cx="283" cy="283"/>
            </a:xfrm>
            <a:prstGeom prst="rect">
              <a:avLst/>
            </a:prstGeom>
          </p:spPr>
        </p:pic>
      </p:grpSp>
      <p:sp>
        <p:nvSpPr>
          <p:cNvPr id="75" name="文本框 74"/>
          <p:cNvSpPr txBox="1"/>
          <p:nvPr/>
        </p:nvSpPr>
        <p:spPr>
          <a:xfrm>
            <a:off x="6886258" y="1885474"/>
            <a:ext cx="1040130" cy="299085"/>
          </a:xfrm>
          <a:prstGeom prst="rect">
            <a:avLst/>
          </a:prstGeom>
          <a:noFill/>
        </p:spPr>
        <p:txBody>
          <a:bodyPr wrap="none" rtlCol="0">
            <a:spAutoFit/>
          </a:bodyPr>
          <a:p>
            <a:r>
              <a:rPr lang="zh-CN" altLang="en-US" sz="1350"/>
              <a:t>严重高血压</a:t>
            </a:r>
            <a:endParaRPr lang="zh-CN" altLang="en-US" sz="1350"/>
          </a:p>
        </p:txBody>
      </p:sp>
      <p:sp>
        <p:nvSpPr>
          <p:cNvPr id="76" name="文本框 75"/>
          <p:cNvSpPr txBox="1"/>
          <p:nvPr/>
        </p:nvSpPr>
        <p:spPr>
          <a:xfrm>
            <a:off x="6886258" y="2609374"/>
            <a:ext cx="1040130" cy="299085"/>
          </a:xfrm>
          <a:prstGeom prst="rect">
            <a:avLst/>
          </a:prstGeom>
          <a:noFill/>
        </p:spPr>
        <p:txBody>
          <a:bodyPr wrap="none" rtlCol="0">
            <a:spAutoFit/>
          </a:bodyPr>
          <a:p>
            <a:r>
              <a:rPr lang="zh-CN" altLang="en-US" sz="1350"/>
              <a:t>中度高血压</a:t>
            </a:r>
            <a:endParaRPr lang="zh-CN" altLang="en-US" sz="1350"/>
          </a:p>
        </p:txBody>
      </p:sp>
      <p:sp>
        <p:nvSpPr>
          <p:cNvPr id="77" name="文本框 76"/>
          <p:cNvSpPr txBox="1"/>
          <p:nvPr/>
        </p:nvSpPr>
        <p:spPr>
          <a:xfrm>
            <a:off x="6886258" y="3279934"/>
            <a:ext cx="1040130" cy="299085"/>
          </a:xfrm>
          <a:prstGeom prst="rect">
            <a:avLst/>
          </a:prstGeom>
          <a:noFill/>
        </p:spPr>
        <p:txBody>
          <a:bodyPr wrap="none" rtlCol="0">
            <a:spAutoFit/>
          </a:bodyPr>
          <a:p>
            <a:r>
              <a:rPr lang="zh-CN" altLang="en-US" sz="1350"/>
              <a:t>轻度高血压</a:t>
            </a:r>
            <a:endParaRPr lang="zh-CN" altLang="en-US" sz="1350"/>
          </a:p>
        </p:txBody>
      </p:sp>
      <p:sp>
        <p:nvSpPr>
          <p:cNvPr id="78" name="文本框 77"/>
          <p:cNvSpPr txBox="1"/>
          <p:nvPr/>
        </p:nvSpPr>
        <p:spPr>
          <a:xfrm>
            <a:off x="6886258" y="3966210"/>
            <a:ext cx="1040130" cy="299085"/>
          </a:xfrm>
          <a:prstGeom prst="rect">
            <a:avLst/>
          </a:prstGeom>
          <a:noFill/>
        </p:spPr>
        <p:txBody>
          <a:bodyPr wrap="none" rtlCol="0">
            <a:spAutoFit/>
          </a:bodyPr>
          <a:p>
            <a:r>
              <a:rPr lang="zh-CN" altLang="en-US" sz="1350"/>
              <a:t>正常高限值</a:t>
            </a:r>
            <a:endParaRPr lang="zh-CN" altLang="en-US" sz="1350"/>
          </a:p>
        </p:txBody>
      </p:sp>
      <p:sp>
        <p:nvSpPr>
          <p:cNvPr id="79" name="文本框 78"/>
          <p:cNvSpPr txBox="1"/>
          <p:nvPr/>
        </p:nvSpPr>
        <p:spPr>
          <a:xfrm>
            <a:off x="6886258" y="4631531"/>
            <a:ext cx="525780" cy="299085"/>
          </a:xfrm>
          <a:prstGeom prst="rect">
            <a:avLst/>
          </a:prstGeom>
          <a:noFill/>
        </p:spPr>
        <p:txBody>
          <a:bodyPr wrap="none" rtlCol="0">
            <a:spAutoFit/>
          </a:bodyPr>
          <a:p>
            <a:r>
              <a:rPr lang="zh-CN" altLang="en-US" sz="1350"/>
              <a:t>正常</a:t>
            </a:r>
            <a:endParaRPr lang="zh-CN" altLang="en-US" sz="1350"/>
          </a:p>
        </p:txBody>
      </p:sp>
      <p:sp>
        <p:nvSpPr>
          <p:cNvPr id="80" name="弧形 79"/>
          <p:cNvSpPr/>
          <p:nvPr/>
        </p:nvSpPr>
        <p:spPr>
          <a:xfrm rot="7980000">
            <a:off x="5661819" y="3821906"/>
            <a:ext cx="391954" cy="406718"/>
          </a:xfrm>
          <a:prstGeom prst="arc">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350"/>
          </a:p>
        </p:txBody>
      </p:sp>
      <p:sp>
        <p:nvSpPr>
          <p:cNvPr id="81" name="矩形 80"/>
          <p:cNvSpPr/>
          <p:nvPr/>
        </p:nvSpPr>
        <p:spPr>
          <a:xfrm>
            <a:off x="8184515" y="3709988"/>
            <a:ext cx="696754" cy="67628"/>
          </a:xfrm>
          <a:prstGeom prst="rect">
            <a:avLst/>
          </a:prstGeom>
          <a:solidFill>
            <a:srgbClr val="FEB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2" name="矩形 81"/>
          <p:cNvSpPr/>
          <p:nvPr/>
        </p:nvSpPr>
        <p:spPr>
          <a:xfrm>
            <a:off x="8881269" y="2984659"/>
            <a:ext cx="696754" cy="67628"/>
          </a:xfrm>
          <a:prstGeom prst="rect">
            <a:avLst/>
          </a:prstGeom>
          <a:solidFill>
            <a:srgbClr val="FC7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3" name="矩形 82"/>
          <p:cNvSpPr/>
          <p:nvPr/>
        </p:nvSpPr>
        <p:spPr>
          <a:xfrm>
            <a:off x="7497286" y="4413409"/>
            <a:ext cx="696754" cy="67628"/>
          </a:xfrm>
          <a:prstGeom prst="rect">
            <a:avLst/>
          </a:prstGeom>
          <a:solidFill>
            <a:srgbClr val="77FF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4" name="文本框 83"/>
          <p:cNvSpPr txBox="1"/>
          <p:nvPr/>
        </p:nvSpPr>
        <p:spPr>
          <a:xfrm>
            <a:off x="1223645" y="4095115"/>
            <a:ext cx="3286125" cy="1753235"/>
          </a:xfrm>
          <a:prstGeom prst="rect">
            <a:avLst/>
          </a:prstGeom>
          <a:noFill/>
        </p:spPr>
        <p:txBody>
          <a:bodyPr wrap="square" rtlCol="0">
            <a:spAutoFit/>
          </a:bodyPr>
          <a:p>
            <a:r>
              <a:rPr lang="zh-CN" altLang="en-US" b="1">
                <a:solidFill>
                  <a:srgbClr val="155671"/>
                </a:solidFill>
                <a:latin typeface="黑体" panose="02010609060101010101" charset="-122"/>
                <a:ea typeface="黑体" panose="02010609060101010101" charset="-122"/>
                <a:cs typeface="黑体" panose="02010609060101010101" charset="-122"/>
              </a:rPr>
              <a:t>自我监测血压：</a:t>
            </a:r>
            <a:endParaRPr lang="zh-CN" altLang="en-US" b="1">
              <a:solidFill>
                <a:srgbClr val="155671"/>
              </a:solidFill>
              <a:latin typeface="黑体" panose="02010609060101010101" charset="-122"/>
              <a:ea typeface="黑体" panose="02010609060101010101" charset="-122"/>
              <a:cs typeface="黑体" panose="02010609060101010101" charset="-122"/>
            </a:endParaRPr>
          </a:p>
          <a:p>
            <a:r>
              <a:rPr lang="zh-CN" altLang="en-US" b="1">
                <a:solidFill>
                  <a:srgbClr val="155671"/>
                </a:solidFill>
                <a:latin typeface="黑体" panose="02010609060101010101" charset="-122"/>
                <a:ea typeface="黑体" panose="02010609060101010101" charset="-122"/>
                <a:cs typeface="黑体" panose="02010609060101010101" charset="-122"/>
              </a:rPr>
              <a:t>收缩压：120-139 mmHg</a:t>
            </a:r>
            <a:endParaRPr lang="zh-CN" altLang="en-US" b="1">
              <a:solidFill>
                <a:srgbClr val="155671"/>
              </a:solidFill>
              <a:latin typeface="黑体" panose="02010609060101010101" charset="-122"/>
              <a:ea typeface="黑体" panose="02010609060101010101" charset="-122"/>
              <a:cs typeface="黑体" panose="02010609060101010101" charset="-122"/>
            </a:endParaRPr>
          </a:p>
          <a:p>
            <a:r>
              <a:rPr lang="zh-CN" altLang="en-US" b="1">
                <a:solidFill>
                  <a:srgbClr val="155671"/>
                </a:solidFill>
                <a:latin typeface="黑体" panose="02010609060101010101" charset="-122"/>
                <a:ea typeface="黑体" panose="02010609060101010101" charset="-122"/>
                <a:cs typeface="黑体" panose="02010609060101010101" charset="-122"/>
              </a:rPr>
              <a:t>舒张压：80-89 mmHg</a:t>
            </a:r>
            <a:endParaRPr lang="zh-CN" altLang="en-US" b="1">
              <a:solidFill>
                <a:srgbClr val="155671"/>
              </a:solidFill>
              <a:latin typeface="黑体" panose="02010609060101010101" charset="-122"/>
              <a:ea typeface="黑体" panose="02010609060101010101" charset="-122"/>
              <a:cs typeface="黑体" panose="02010609060101010101" charset="-122"/>
            </a:endParaRPr>
          </a:p>
          <a:p>
            <a:endParaRPr lang="zh-CN" altLang="en-US"/>
          </a:p>
          <a:p>
            <a:r>
              <a:rPr lang="zh-CN" altLang="en-US" b="1">
                <a:solidFill>
                  <a:srgbClr val="FF0000"/>
                </a:solidFill>
                <a:latin typeface="黑体" panose="02010609060101010101" charset="-122"/>
                <a:ea typeface="黑体" panose="02010609060101010101" charset="-122"/>
              </a:rPr>
              <a:t>无使用降压药的指征，仅监测血压</a:t>
            </a:r>
            <a:endParaRPr lang="zh-CN" altLang="en-US" b="1">
              <a:solidFill>
                <a:srgbClr val="FF00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459845" y="300563"/>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sym typeface="+mn-ea"/>
              </a:rPr>
              <a:t>高血压的处理建议</a:t>
            </a:r>
            <a:endParaRPr lang="en-US" altLang="zh-CN" sz="3200" b="1" spc="300" dirty="0">
              <a:solidFill>
                <a:srgbClr val="155671"/>
              </a:solidFill>
              <a:latin typeface="黑体" panose="02010609060101010101" charset="-122"/>
              <a:ea typeface="黑体" panose="02010609060101010101" charset="-122"/>
              <a:cs typeface="+mn-ea"/>
              <a:sym typeface="+mn-ea"/>
            </a:endParaRPr>
          </a:p>
        </p:txBody>
      </p:sp>
      <p:sp>
        <p:nvSpPr>
          <p:cNvPr id="30" name="文本框 29"/>
          <p:cNvSpPr txBox="1"/>
          <p:nvPr/>
        </p:nvSpPr>
        <p:spPr>
          <a:xfrm>
            <a:off x="1653004" y="3537039"/>
            <a:ext cx="3230880" cy="398780"/>
          </a:xfrm>
          <a:prstGeom prst="rect">
            <a:avLst/>
          </a:prstGeom>
          <a:noFill/>
        </p:spPr>
        <p:txBody>
          <a:bodyPr wrap="none" rtlCol="0" anchor="t">
            <a:spAutoFit/>
          </a:bodyPr>
          <a:lstStyle/>
          <a:p>
            <a:r>
              <a:rPr lang="zh-CN" altLang="en-US" sz="2000" b="1" dirty="0">
                <a:solidFill>
                  <a:srgbClr val="FF0000"/>
                </a:solidFill>
                <a:latin typeface="微软雅黑" panose="020B0503020204020204" pitchFamily="34" charset="-122"/>
                <a:ea typeface="微软雅黑" panose="020B0503020204020204" pitchFamily="34" charset="-122"/>
              </a:rPr>
              <a:t>需要单药治疗同时监测血压</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2021919" y="1291865"/>
            <a:ext cx="2861310" cy="645160"/>
          </a:xfrm>
          <a:prstGeom prst="rect">
            <a:avLst/>
          </a:prstGeom>
          <a:noFill/>
        </p:spPr>
        <p:txBody>
          <a:bodyPr wrap="none" rtlCol="0" anchor="t">
            <a:spAutoFit/>
          </a:bodyPr>
          <a:lstStyle/>
          <a:p>
            <a:r>
              <a:rPr lang="zh-CN" kern="100" dirty="0" smtClean="0">
                <a:effectLst/>
                <a:latin typeface="微软雅黑" panose="020B0503020204020204" pitchFamily="34" charset="-122"/>
                <a:ea typeface="微软雅黑" panose="020B0503020204020204" pitchFamily="34" charset="-122"/>
                <a:sym typeface="+mn-ea"/>
              </a:rPr>
              <a:t>收缩压</a:t>
            </a:r>
            <a:r>
              <a:rPr lang="zh-CN" altLang="en-US" kern="100" dirty="0" smtClean="0">
                <a:effectLst/>
                <a:latin typeface="微软雅黑" panose="020B0503020204020204" pitchFamily="34" charset="-122"/>
                <a:ea typeface="微软雅黑" panose="020B0503020204020204" pitchFamily="34" charset="-122"/>
                <a:sym typeface="+mn-ea"/>
              </a:rPr>
              <a:t>：</a:t>
            </a:r>
            <a:r>
              <a:rPr lang="en-US" b="1" kern="100" dirty="0" smtClean="0">
                <a:solidFill>
                  <a:srgbClr val="FF0000"/>
                </a:solidFill>
                <a:effectLst/>
                <a:latin typeface="微软雅黑" panose="020B0503020204020204" pitchFamily="34" charset="-122"/>
                <a:ea typeface="微软雅黑" panose="020B0503020204020204" pitchFamily="34" charset="-122"/>
                <a:sym typeface="+mn-ea"/>
              </a:rPr>
              <a:t>140-159 </a:t>
            </a:r>
            <a:r>
              <a:rPr lang="en-US" kern="100" dirty="0" smtClean="0">
                <a:effectLst/>
                <a:latin typeface="微软雅黑" panose="020B0503020204020204" pitchFamily="34" charset="-122"/>
                <a:ea typeface="微软雅黑" panose="020B0503020204020204" pitchFamily="34" charset="-122"/>
                <a:sym typeface="+mn-ea"/>
              </a:rPr>
              <a:t>mmHg</a:t>
            </a:r>
            <a:endParaRPr lang="en-US" altLang="zh-CN" kern="100" dirty="0" smtClean="0">
              <a:effectLst/>
              <a:latin typeface="微软雅黑" panose="020B0503020204020204" pitchFamily="34" charset="-122"/>
              <a:ea typeface="微软雅黑" panose="020B0503020204020204" pitchFamily="34" charset="-122"/>
              <a:sym typeface="+mn-ea"/>
            </a:endParaRPr>
          </a:p>
          <a:p>
            <a:r>
              <a:rPr lang="zh-CN" kern="100" dirty="0" smtClean="0">
                <a:effectLst/>
                <a:latin typeface="微软雅黑" panose="020B0503020204020204" pitchFamily="34" charset="-122"/>
                <a:ea typeface="微软雅黑" panose="020B0503020204020204" pitchFamily="34" charset="-122"/>
                <a:sym typeface="+mn-ea"/>
              </a:rPr>
              <a:t>舒张压</a:t>
            </a:r>
            <a:r>
              <a:rPr lang="zh-CN" altLang="en-US" kern="100" dirty="0" smtClean="0">
                <a:effectLst/>
                <a:latin typeface="微软雅黑" panose="020B0503020204020204" pitchFamily="34" charset="-122"/>
                <a:ea typeface="微软雅黑" panose="020B0503020204020204" pitchFamily="34" charset="-122"/>
                <a:sym typeface="+mn-ea"/>
              </a:rPr>
              <a:t>：</a:t>
            </a:r>
            <a:r>
              <a:rPr lang="en-US" b="1" kern="100" dirty="0" smtClean="0">
                <a:solidFill>
                  <a:srgbClr val="FF0000"/>
                </a:solidFill>
                <a:effectLst/>
                <a:latin typeface="微软雅黑" panose="020B0503020204020204" pitchFamily="34" charset="-122"/>
                <a:ea typeface="微软雅黑" panose="020B0503020204020204" pitchFamily="34" charset="-122"/>
                <a:sym typeface="+mn-ea"/>
              </a:rPr>
              <a:t>90-99</a:t>
            </a:r>
            <a:r>
              <a:rPr lang="en-US" b="1" kern="100" dirty="0" smtClean="0">
                <a:solidFill>
                  <a:srgbClr val="E9A370"/>
                </a:solidFill>
                <a:effectLst/>
                <a:latin typeface="微软雅黑" panose="020B0503020204020204" pitchFamily="34" charset="-122"/>
                <a:ea typeface="微软雅黑" panose="020B0503020204020204" pitchFamily="34" charset="-122"/>
                <a:sym typeface="+mn-ea"/>
              </a:rPr>
              <a:t> </a:t>
            </a:r>
            <a:r>
              <a:rPr lang="en-US" kern="100" dirty="0" smtClean="0">
                <a:effectLst/>
                <a:latin typeface="微软雅黑" panose="020B0503020204020204" pitchFamily="34" charset="-122"/>
                <a:ea typeface="微软雅黑" panose="020B0503020204020204" pitchFamily="34" charset="-122"/>
                <a:sym typeface="+mn-ea"/>
              </a:rPr>
              <a:t>mmHg</a:t>
            </a:r>
            <a:endParaRPr lang="zh-CN" altLang="en-US"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2021840" y="1936750"/>
            <a:ext cx="3021330" cy="1198880"/>
          </a:xfrm>
          <a:prstGeom prst="rect">
            <a:avLst/>
          </a:prstGeom>
          <a:noFill/>
        </p:spPr>
        <p:txBody>
          <a:bodyPr wrap="square" rtlCol="0" anchor="t">
            <a:spAutoFit/>
          </a:bodyPr>
          <a:lstStyle/>
          <a:p>
            <a:pPr algn="just">
              <a:spcAft>
                <a:spcPts val="0"/>
              </a:spcAft>
            </a:pPr>
            <a:r>
              <a:rPr lang="zh-CN" kern="100" dirty="0">
                <a:effectLst/>
                <a:latin typeface="微软雅黑" panose="020B0503020204020204" pitchFamily="34" charset="-122"/>
                <a:ea typeface="微软雅黑" panose="020B0503020204020204" pitchFamily="34" charset="-122"/>
                <a:sym typeface="+mn-ea"/>
              </a:rPr>
              <a:t>反复或持久的（</a:t>
            </a:r>
            <a:r>
              <a:rPr lang="en-US" kern="100" dirty="0">
                <a:effectLst/>
                <a:latin typeface="微软雅黑" panose="020B0503020204020204" pitchFamily="34" charset="-122"/>
                <a:ea typeface="微软雅黑" panose="020B0503020204020204" pitchFamily="34" charset="-122"/>
                <a:sym typeface="+mn-ea"/>
              </a:rPr>
              <a:t>≥24h</a:t>
            </a:r>
            <a:r>
              <a:rPr lang="zh-CN" kern="100" dirty="0">
                <a:effectLst/>
                <a:latin typeface="微软雅黑" panose="020B0503020204020204" pitchFamily="34" charset="-122"/>
                <a:ea typeface="微软雅黑" panose="020B0503020204020204" pitchFamily="34" charset="-122"/>
                <a:sym typeface="+mn-ea"/>
              </a:rPr>
              <a:t>），有症状的收缩压</a:t>
            </a:r>
            <a:r>
              <a:rPr lang="en-US" kern="100" dirty="0">
                <a:effectLst/>
                <a:latin typeface="微软雅黑" panose="020B0503020204020204" pitchFamily="34" charset="-122"/>
                <a:ea typeface="微软雅黑" panose="020B0503020204020204" pitchFamily="34" charset="-122"/>
                <a:sym typeface="+mn-ea"/>
              </a:rPr>
              <a:t>&gt;20mmHg</a:t>
            </a:r>
            <a:r>
              <a:rPr lang="zh-CN" kern="100" dirty="0">
                <a:effectLst/>
                <a:latin typeface="微软雅黑" panose="020B0503020204020204" pitchFamily="34" charset="-122"/>
                <a:ea typeface="微软雅黑" panose="020B0503020204020204" pitchFamily="34" charset="-122"/>
                <a:sym typeface="+mn-ea"/>
              </a:rPr>
              <a:t>或既往正常范围增加</a:t>
            </a:r>
            <a:r>
              <a:rPr lang="en-US" kern="100" dirty="0">
                <a:effectLst/>
                <a:latin typeface="微软雅黑" panose="020B0503020204020204" pitchFamily="34" charset="-122"/>
                <a:ea typeface="微软雅黑" panose="020B0503020204020204" pitchFamily="34" charset="-122"/>
                <a:sym typeface="+mn-ea"/>
              </a:rPr>
              <a:t>&gt;140/90mmHg</a:t>
            </a:r>
            <a:endParaRPr lang="zh-CN" altLang="en-US"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1653004" y="4491049"/>
            <a:ext cx="3672410" cy="1014730"/>
          </a:xfrm>
          <a:prstGeom prst="rect">
            <a:avLst/>
          </a:prstGeom>
          <a:noFill/>
        </p:spPr>
        <p:txBody>
          <a:bodyPr wrap="square" rtlCol="0" anchor="t">
            <a:spAutoFit/>
          </a:bodyPr>
          <a:lstStyle/>
          <a:p>
            <a:pPr algn="just">
              <a:spcAft>
                <a:spcPts val="0"/>
              </a:spcAft>
            </a:pPr>
            <a:r>
              <a:rPr lang="zh-CN" sz="2000" kern="100" dirty="0">
                <a:effectLst/>
                <a:latin typeface="微软雅黑" panose="020B0503020204020204" pitchFamily="34" charset="-122"/>
                <a:ea typeface="微软雅黑" panose="020B0503020204020204" pitchFamily="34" charset="-122"/>
                <a:sym typeface="+mn-ea"/>
              </a:rPr>
              <a:t>常用单药：</a:t>
            </a:r>
            <a:r>
              <a:rPr lang="zh-CN" sz="2000" kern="100" dirty="0">
                <a:solidFill>
                  <a:srgbClr val="FF0000"/>
                </a:solidFill>
                <a:effectLst/>
                <a:latin typeface="微软雅黑" panose="020B0503020204020204" pitchFamily="34" charset="-122"/>
                <a:ea typeface="微软雅黑" panose="020B0503020204020204" pitchFamily="34" charset="-122"/>
                <a:sym typeface="+mn-ea"/>
              </a:rPr>
              <a:t>氢氯噻嗪、贝那普利、卡托普利、厄贝沙坦等，视情况用药</a:t>
            </a:r>
            <a:endParaRPr lang="zh-CN" sz="2000" kern="100" dirty="0">
              <a:solidFill>
                <a:srgbClr val="FF0000"/>
              </a:solidFill>
              <a:effectLst/>
              <a:latin typeface="微软雅黑" panose="020B0503020204020204" pitchFamily="34" charset="-122"/>
              <a:ea typeface="微软雅黑" panose="020B0503020204020204" pitchFamily="34" charset="-122"/>
              <a:sym typeface="+mn-ea"/>
            </a:endParaRPr>
          </a:p>
        </p:txBody>
      </p:sp>
      <p:sp>
        <p:nvSpPr>
          <p:cNvPr id="34" name="圆角矩形标注 33"/>
          <p:cNvSpPr/>
          <p:nvPr/>
        </p:nvSpPr>
        <p:spPr>
          <a:xfrm>
            <a:off x="8758555" y="5198110"/>
            <a:ext cx="2330450" cy="720725"/>
          </a:xfrm>
          <a:prstGeom prst="wedgeRoundRectCallout">
            <a:avLst>
              <a:gd name="adj1" fmla="val 45438"/>
              <a:gd name="adj2" fmla="val 79678"/>
              <a:gd name="adj3" fmla="val 16667"/>
            </a:avLst>
          </a:prstGeom>
          <a:solidFill>
            <a:srgbClr val="1556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latin typeface="微软雅黑" panose="020B0503020204020204" pitchFamily="34" charset="-122"/>
                <a:ea typeface="微软雅黑" panose="020B0503020204020204" pitchFamily="34" charset="-122"/>
              </a:rPr>
              <a:t>记得咨询医生用何种药物降压哦！</a:t>
            </a:r>
            <a:endParaRPr lang="zh-CN" altLang="en-US" sz="1600">
              <a:latin typeface="微软雅黑" panose="020B0503020204020204" pitchFamily="34" charset="-122"/>
              <a:ea typeface="微软雅黑" panose="020B0503020204020204" pitchFamily="34" charset="-122"/>
            </a:endParaRPr>
          </a:p>
        </p:txBody>
      </p:sp>
      <p:sp>
        <p:nvSpPr>
          <p:cNvPr id="35" name="MH_Other_5"/>
          <p:cNvSpPr/>
          <p:nvPr/>
        </p:nvSpPr>
        <p:spPr>
          <a:xfrm>
            <a:off x="1386158" y="2360203"/>
            <a:ext cx="350044" cy="351473"/>
          </a:xfrm>
          <a:prstGeom prst="ellipse">
            <a:avLst/>
          </a:prstGeom>
          <a:solidFill>
            <a:srgbClr val="FF0000"/>
          </a:solidFill>
          <a:ln w="12700" cap="flat" cmpd="sng" algn="ctr">
            <a:noFill/>
            <a:prstDash val="solid"/>
            <a:miter lim="800000"/>
          </a:ln>
          <a:effectLst/>
        </p:spPr>
        <p:txBody>
          <a:bodyPr anchor="ctr"/>
          <a:lstStyle>
            <a:defPPr>
              <a:defRPr lang="en-US"/>
            </a:defPPr>
            <a:lvl1pPr marL="0" algn="l" defTabSz="596900" rtl="0" eaLnBrk="1" latinLnBrk="0" hangingPunct="1">
              <a:defRPr sz="2285" kern="1200">
                <a:solidFill>
                  <a:schemeClr val="tx1"/>
                </a:solidFill>
                <a:latin typeface="+mn-lt"/>
                <a:ea typeface="+mn-ea"/>
                <a:cs typeface="+mn-cs"/>
              </a:defRPr>
            </a:lvl1pPr>
            <a:lvl2pPr marL="596900" algn="l" defTabSz="596900" rtl="0" eaLnBrk="1" latinLnBrk="0" hangingPunct="1">
              <a:defRPr sz="2285" kern="1200">
                <a:solidFill>
                  <a:schemeClr val="tx1"/>
                </a:solidFill>
                <a:latin typeface="+mn-lt"/>
                <a:ea typeface="+mn-ea"/>
                <a:cs typeface="+mn-cs"/>
              </a:defRPr>
            </a:lvl2pPr>
            <a:lvl3pPr marL="1193800" algn="l" defTabSz="596900" rtl="0" eaLnBrk="1" latinLnBrk="0" hangingPunct="1">
              <a:defRPr sz="2285" kern="1200">
                <a:solidFill>
                  <a:schemeClr val="tx1"/>
                </a:solidFill>
                <a:latin typeface="+mn-lt"/>
                <a:ea typeface="+mn-ea"/>
                <a:cs typeface="+mn-cs"/>
              </a:defRPr>
            </a:lvl3pPr>
            <a:lvl4pPr marL="1791335" algn="l" defTabSz="596900" rtl="0" eaLnBrk="1" latinLnBrk="0" hangingPunct="1">
              <a:defRPr sz="2285" kern="1200">
                <a:solidFill>
                  <a:schemeClr val="tx1"/>
                </a:solidFill>
                <a:latin typeface="+mn-lt"/>
                <a:ea typeface="+mn-ea"/>
                <a:cs typeface="+mn-cs"/>
              </a:defRPr>
            </a:lvl4pPr>
            <a:lvl5pPr marL="2388235" algn="l" defTabSz="596900" rtl="0" eaLnBrk="1" latinLnBrk="0" hangingPunct="1">
              <a:defRPr sz="2285" kern="1200">
                <a:solidFill>
                  <a:schemeClr val="tx1"/>
                </a:solidFill>
                <a:latin typeface="+mn-lt"/>
                <a:ea typeface="+mn-ea"/>
                <a:cs typeface="+mn-cs"/>
              </a:defRPr>
            </a:lvl5pPr>
            <a:lvl6pPr marL="2985135" algn="l" defTabSz="596900" rtl="0" eaLnBrk="1" latinLnBrk="0" hangingPunct="1">
              <a:defRPr sz="2285" kern="1200">
                <a:solidFill>
                  <a:schemeClr val="tx1"/>
                </a:solidFill>
                <a:latin typeface="+mn-lt"/>
                <a:ea typeface="+mn-ea"/>
                <a:cs typeface="+mn-cs"/>
              </a:defRPr>
            </a:lvl6pPr>
            <a:lvl7pPr marL="3582035" algn="l" defTabSz="596900" rtl="0" eaLnBrk="1" latinLnBrk="0" hangingPunct="1">
              <a:defRPr sz="2285" kern="1200">
                <a:solidFill>
                  <a:schemeClr val="tx1"/>
                </a:solidFill>
                <a:latin typeface="+mn-lt"/>
                <a:ea typeface="+mn-ea"/>
                <a:cs typeface="+mn-cs"/>
              </a:defRPr>
            </a:lvl7pPr>
            <a:lvl8pPr marL="4179570" algn="l" defTabSz="596900" rtl="0" eaLnBrk="1" latinLnBrk="0" hangingPunct="1">
              <a:defRPr sz="2285" kern="1200">
                <a:solidFill>
                  <a:schemeClr val="tx1"/>
                </a:solidFill>
                <a:latin typeface="+mn-lt"/>
                <a:ea typeface="+mn-ea"/>
                <a:cs typeface="+mn-cs"/>
              </a:defRPr>
            </a:lvl8pPr>
            <a:lvl9pPr marL="4776470" algn="l" defTabSz="596900" rtl="0" eaLnBrk="1" latinLnBrk="0" hangingPunct="1">
              <a:defRPr sz="2285"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6" name="MH_Other_6"/>
          <p:cNvSpPr/>
          <p:nvPr/>
        </p:nvSpPr>
        <p:spPr>
          <a:xfrm flipV="1">
            <a:off x="1469480" y="1355471"/>
            <a:ext cx="183524" cy="1183800"/>
          </a:xfrm>
          <a:prstGeom prst="roundRect">
            <a:avLst>
              <a:gd name="adj" fmla="val 50000"/>
            </a:avLst>
          </a:prstGeom>
          <a:solidFill>
            <a:srgbClr val="FF0000"/>
          </a:solidFill>
          <a:ln w="12700">
            <a:noFill/>
          </a:ln>
        </p:spPr>
        <p:txBody>
          <a:bodyPr rot="10800000" anchor="ctr"/>
          <a:lstStyle>
            <a:defPPr>
              <a:defRPr lang="en-US"/>
            </a:defPPr>
            <a:lvl1pPr marL="0" algn="l" defTabSz="596900" rtl="0" eaLnBrk="1" latinLnBrk="0" hangingPunct="1">
              <a:defRPr sz="2285" kern="1200">
                <a:solidFill>
                  <a:schemeClr val="tx1"/>
                </a:solidFill>
                <a:latin typeface="+mn-lt"/>
                <a:ea typeface="+mn-ea"/>
                <a:cs typeface="+mn-cs"/>
              </a:defRPr>
            </a:lvl1pPr>
            <a:lvl2pPr marL="596900" algn="l" defTabSz="596900" rtl="0" eaLnBrk="1" latinLnBrk="0" hangingPunct="1">
              <a:defRPr sz="2285" kern="1200">
                <a:solidFill>
                  <a:schemeClr val="tx1"/>
                </a:solidFill>
                <a:latin typeface="+mn-lt"/>
                <a:ea typeface="+mn-ea"/>
                <a:cs typeface="+mn-cs"/>
              </a:defRPr>
            </a:lvl2pPr>
            <a:lvl3pPr marL="1193800" algn="l" defTabSz="596900" rtl="0" eaLnBrk="1" latinLnBrk="0" hangingPunct="1">
              <a:defRPr sz="2285" kern="1200">
                <a:solidFill>
                  <a:schemeClr val="tx1"/>
                </a:solidFill>
                <a:latin typeface="+mn-lt"/>
                <a:ea typeface="+mn-ea"/>
                <a:cs typeface="+mn-cs"/>
              </a:defRPr>
            </a:lvl3pPr>
            <a:lvl4pPr marL="1791335" algn="l" defTabSz="596900" rtl="0" eaLnBrk="1" latinLnBrk="0" hangingPunct="1">
              <a:defRPr sz="2285" kern="1200">
                <a:solidFill>
                  <a:schemeClr val="tx1"/>
                </a:solidFill>
                <a:latin typeface="+mn-lt"/>
                <a:ea typeface="+mn-ea"/>
                <a:cs typeface="+mn-cs"/>
              </a:defRPr>
            </a:lvl4pPr>
            <a:lvl5pPr marL="2388235" algn="l" defTabSz="596900" rtl="0" eaLnBrk="1" latinLnBrk="0" hangingPunct="1">
              <a:defRPr sz="2285" kern="1200">
                <a:solidFill>
                  <a:schemeClr val="tx1"/>
                </a:solidFill>
                <a:latin typeface="+mn-lt"/>
                <a:ea typeface="+mn-ea"/>
                <a:cs typeface="+mn-cs"/>
              </a:defRPr>
            </a:lvl5pPr>
            <a:lvl6pPr marL="2985135" algn="l" defTabSz="596900" rtl="0" eaLnBrk="1" latinLnBrk="0" hangingPunct="1">
              <a:defRPr sz="2285" kern="1200">
                <a:solidFill>
                  <a:schemeClr val="tx1"/>
                </a:solidFill>
                <a:latin typeface="+mn-lt"/>
                <a:ea typeface="+mn-ea"/>
                <a:cs typeface="+mn-cs"/>
              </a:defRPr>
            </a:lvl6pPr>
            <a:lvl7pPr marL="3582035" algn="l" defTabSz="596900" rtl="0" eaLnBrk="1" latinLnBrk="0" hangingPunct="1">
              <a:defRPr sz="2285" kern="1200">
                <a:solidFill>
                  <a:schemeClr val="tx1"/>
                </a:solidFill>
                <a:latin typeface="+mn-lt"/>
                <a:ea typeface="+mn-ea"/>
                <a:cs typeface="+mn-cs"/>
              </a:defRPr>
            </a:lvl7pPr>
            <a:lvl8pPr marL="4179570" algn="l" defTabSz="596900" rtl="0" eaLnBrk="1" latinLnBrk="0" hangingPunct="1">
              <a:defRPr sz="2285" kern="1200">
                <a:solidFill>
                  <a:schemeClr val="tx1"/>
                </a:solidFill>
                <a:latin typeface="+mn-lt"/>
                <a:ea typeface="+mn-ea"/>
                <a:cs typeface="+mn-cs"/>
              </a:defRPr>
            </a:lvl8pPr>
            <a:lvl9pPr marL="4776470" algn="l" defTabSz="596900" rtl="0" eaLnBrk="1" latinLnBrk="0" hangingPunct="1">
              <a:defRPr sz="2285" kern="1200">
                <a:solidFill>
                  <a:schemeClr val="tx1"/>
                </a:solidFill>
                <a:latin typeface="+mn-lt"/>
                <a:ea typeface="+mn-ea"/>
                <a:cs typeface="+mn-cs"/>
              </a:defRPr>
            </a:lvl9pPr>
          </a:lstStyle>
          <a:p>
            <a:pPr lvl="0" algn="ctr" eaLnBrk="1" hangingPunct="1"/>
            <a:endParaRPr lang="zh-CN" altLang="en-US" sz="1715" dirty="0">
              <a:solidFill>
                <a:srgbClr val="FFFFFF"/>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6977380" y="1291590"/>
            <a:ext cx="2945765" cy="1198880"/>
          </a:xfrm>
          <a:prstGeom prst="rect">
            <a:avLst/>
          </a:prstGeom>
          <a:noFill/>
        </p:spPr>
        <p:txBody>
          <a:bodyPr wrap="square" rtlCol="0" anchor="t">
            <a:spAutoFit/>
          </a:bodyPr>
          <a:p>
            <a:pPr algn="l"/>
            <a:r>
              <a:rPr lang="zh-CN" kern="100" dirty="0">
                <a:effectLst/>
                <a:latin typeface="微软雅黑" panose="020B0503020204020204" pitchFamily="34" charset="-122"/>
                <a:ea typeface="微软雅黑" panose="020B0503020204020204" pitchFamily="34" charset="-122"/>
                <a:sym typeface="+mn-ea"/>
              </a:rPr>
              <a:t>收缩压：大于等于 </a:t>
            </a:r>
            <a:r>
              <a:rPr lang="zh-CN" kern="100" dirty="0">
                <a:solidFill>
                  <a:srgbClr val="FF0000"/>
                </a:solidFill>
                <a:effectLst/>
                <a:latin typeface="微软雅黑" panose="020B0503020204020204" pitchFamily="34" charset="-122"/>
                <a:ea typeface="微软雅黑" panose="020B0503020204020204" pitchFamily="34" charset="-122"/>
                <a:sym typeface="+mn-ea"/>
              </a:rPr>
              <a:t>160 </a:t>
            </a:r>
            <a:r>
              <a:rPr lang="zh-CN" kern="100" dirty="0">
                <a:effectLst/>
                <a:latin typeface="微软雅黑" panose="020B0503020204020204" pitchFamily="34" charset="-122"/>
                <a:ea typeface="微软雅黑" panose="020B0503020204020204" pitchFamily="34" charset="-122"/>
                <a:sym typeface="+mn-ea"/>
              </a:rPr>
              <a:t>mmHg</a:t>
            </a:r>
            <a:endParaRPr lang="zh-CN" kern="100" dirty="0">
              <a:effectLst/>
              <a:latin typeface="微软雅黑" panose="020B0503020204020204" pitchFamily="34" charset="-122"/>
              <a:ea typeface="微软雅黑" panose="020B0503020204020204" pitchFamily="34" charset="-122"/>
              <a:sym typeface="+mn-ea"/>
            </a:endParaRPr>
          </a:p>
          <a:p>
            <a:pPr algn="l"/>
            <a:r>
              <a:rPr lang="zh-CN" kern="100" dirty="0">
                <a:effectLst/>
                <a:latin typeface="微软雅黑" panose="020B0503020204020204" pitchFamily="34" charset="-122"/>
                <a:ea typeface="微软雅黑" panose="020B0503020204020204" pitchFamily="34" charset="-122"/>
                <a:sym typeface="+mn-ea"/>
              </a:rPr>
              <a:t>舒张压：大于等于 </a:t>
            </a:r>
            <a:r>
              <a:rPr lang="zh-CN" kern="100" dirty="0">
                <a:solidFill>
                  <a:srgbClr val="FF0000"/>
                </a:solidFill>
                <a:effectLst/>
                <a:latin typeface="微软雅黑" panose="020B0503020204020204" pitchFamily="34" charset="-122"/>
                <a:ea typeface="微软雅黑" panose="020B0503020204020204" pitchFamily="34" charset="-122"/>
                <a:sym typeface="+mn-ea"/>
              </a:rPr>
              <a:t>100 </a:t>
            </a:r>
            <a:r>
              <a:rPr lang="zh-CN" kern="100" dirty="0">
                <a:effectLst/>
                <a:latin typeface="微软雅黑" panose="020B0503020204020204" pitchFamily="34" charset="-122"/>
                <a:ea typeface="微软雅黑" panose="020B0503020204020204" pitchFamily="34" charset="-122"/>
                <a:sym typeface="+mn-ea"/>
              </a:rPr>
              <a:t>mmHg</a:t>
            </a:r>
            <a:endParaRPr lang="zh-CN" kern="100" dirty="0">
              <a:effectLst/>
              <a:latin typeface="微软雅黑" panose="020B0503020204020204" pitchFamily="34" charset="-122"/>
              <a:ea typeface="微软雅黑" panose="020B0503020204020204" pitchFamily="34" charset="-122"/>
            </a:endParaRPr>
          </a:p>
        </p:txBody>
      </p:sp>
      <p:sp>
        <p:nvSpPr>
          <p:cNvPr id="43" name="MH_Other_5"/>
          <p:cNvSpPr/>
          <p:nvPr/>
        </p:nvSpPr>
        <p:spPr>
          <a:xfrm>
            <a:off x="6266133" y="2296068"/>
            <a:ext cx="350044" cy="351473"/>
          </a:xfrm>
          <a:prstGeom prst="ellipse">
            <a:avLst/>
          </a:prstGeom>
          <a:solidFill>
            <a:srgbClr val="FF0000"/>
          </a:solidFill>
          <a:ln w="12700" cap="flat" cmpd="sng" algn="ctr">
            <a:noFill/>
            <a:prstDash val="solid"/>
            <a:miter lim="800000"/>
          </a:ln>
          <a:effectLst/>
        </p:spPr>
        <p:txBody>
          <a:bodyPr anchor="ctr"/>
          <a:lstStyle>
            <a:defPPr>
              <a:defRPr lang="en-US"/>
            </a:defPPr>
            <a:lvl1pPr marL="0" algn="l" defTabSz="596900" rtl="0" eaLnBrk="1" latinLnBrk="0" hangingPunct="1">
              <a:defRPr sz="2285" kern="1200">
                <a:solidFill>
                  <a:schemeClr val="tx1"/>
                </a:solidFill>
                <a:latin typeface="+mn-lt"/>
                <a:ea typeface="+mn-ea"/>
                <a:cs typeface="+mn-cs"/>
              </a:defRPr>
            </a:lvl1pPr>
            <a:lvl2pPr marL="596900" algn="l" defTabSz="596900" rtl="0" eaLnBrk="1" latinLnBrk="0" hangingPunct="1">
              <a:defRPr sz="2285" kern="1200">
                <a:solidFill>
                  <a:schemeClr val="tx1"/>
                </a:solidFill>
                <a:latin typeface="+mn-lt"/>
                <a:ea typeface="+mn-ea"/>
                <a:cs typeface="+mn-cs"/>
              </a:defRPr>
            </a:lvl2pPr>
            <a:lvl3pPr marL="1193800" algn="l" defTabSz="596900" rtl="0" eaLnBrk="1" latinLnBrk="0" hangingPunct="1">
              <a:defRPr sz="2285" kern="1200">
                <a:solidFill>
                  <a:schemeClr val="tx1"/>
                </a:solidFill>
                <a:latin typeface="+mn-lt"/>
                <a:ea typeface="+mn-ea"/>
                <a:cs typeface="+mn-cs"/>
              </a:defRPr>
            </a:lvl3pPr>
            <a:lvl4pPr marL="1791335" algn="l" defTabSz="596900" rtl="0" eaLnBrk="1" latinLnBrk="0" hangingPunct="1">
              <a:defRPr sz="2285" kern="1200">
                <a:solidFill>
                  <a:schemeClr val="tx1"/>
                </a:solidFill>
                <a:latin typeface="+mn-lt"/>
                <a:ea typeface="+mn-ea"/>
                <a:cs typeface="+mn-cs"/>
              </a:defRPr>
            </a:lvl4pPr>
            <a:lvl5pPr marL="2388235" algn="l" defTabSz="596900" rtl="0" eaLnBrk="1" latinLnBrk="0" hangingPunct="1">
              <a:defRPr sz="2285" kern="1200">
                <a:solidFill>
                  <a:schemeClr val="tx1"/>
                </a:solidFill>
                <a:latin typeface="+mn-lt"/>
                <a:ea typeface="+mn-ea"/>
                <a:cs typeface="+mn-cs"/>
              </a:defRPr>
            </a:lvl5pPr>
            <a:lvl6pPr marL="2985135" algn="l" defTabSz="596900" rtl="0" eaLnBrk="1" latinLnBrk="0" hangingPunct="1">
              <a:defRPr sz="2285" kern="1200">
                <a:solidFill>
                  <a:schemeClr val="tx1"/>
                </a:solidFill>
                <a:latin typeface="+mn-lt"/>
                <a:ea typeface="+mn-ea"/>
                <a:cs typeface="+mn-cs"/>
              </a:defRPr>
            </a:lvl6pPr>
            <a:lvl7pPr marL="3582035" algn="l" defTabSz="596900" rtl="0" eaLnBrk="1" latinLnBrk="0" hangingPunct="1">
              <a:defRPr sz="2285" kern="1200">
                <a:solidFill>
                  <a:schemeClr val="tx1"/>
                </a:solidFill>
                <a:latin typeface="+mn-lt"/>
                <a:ea typeface="+mn-ea"/>
                <a:cs typeface="+mn-cs"/>
              </a:defRPr>
            </a:lvl7pPr>
            <a:lvl8pPr marL="4179570" algn="l" defTabSz="596900" rtl="0" eaLnBrk="1" latinLnBrk="0" hangingPunct="1">
              <a:defRPr sz="2285" kern="1200">
                <a:solidFill>
                  <a:schemeClr val="tx1"/>
                </a:solidFill>
                <a:latin typeface="+mn-lt"/>
                <a:ea typeface="+mn-ea"/>
                <a:cs typeface="+mn-cs"/>
              </a:defRPr>
            </a:lvl8pPr>
            <a:lvl9pPr marL="4776470" algn="l" defTabSz="596900" rtl="0" eaLnBrk="1" latinLnBrk="0" hangingPunct="1">
              <a:defRPr sz="2285"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4" name="MH_Other_6"/>
          <p:cNvSpPr/>
          <p:nvPr/>
        </p:nvSpPr>
        <p:spPr>
          <a:xfrm flipV="1">
            <a:off x="6349455" y="1291336"/>
            <a:ext cx="183524" cy="1183800"/>
          </a:xfrm>
          <a:prstGeom prst="roundRect">
            <a:avLst>
              <a:gd name="adj" fmla="val 50000"/>
            </a:avLst>
          </a:prstGeom>
          <a:solidFill>
            <a:srgbClr val="FF0000"/>
          </a:solidFill>
          <a:ln w="12700">
            <a:noFill/>
          </a:ln>
        </p:spPr>
        <p:txBody>
          <a:bodyPr rot="10800000" anchor="ctr"/>
          <a:lstStyle>
            <a:defPPr>
              <a:defRPr lang="en-US"/>
            </a:defPPr>
            <a:lvl1pPr marL="0" algn="l" defTabSz="596900" rtl="0" eaLnBrk="1" latinLnBrk="0" hangingPunct="1">
              <a:defRPr sz="2285" kern="1200">
                <a:solidFill>
                  <a:schemeClr val="tx1"/>
                </a:solidFill>
                <a:latin typeface="+mn-lt"/>
                <a:ea typeface="+mn-ea"/>
                <a:cs typeface="+mn-cs"/>
              </a:defRPr>
            </a:lvl1pPr>
            <a:lvl2pPr marL="596900" algn="l" defTabSz="596900" rtl="0" eaLnBrk="1" latinLnBrk="0" hangingPunct="1">
              <a:defRPr sz="2285" kern="1200">
                <a:solidFill>
                  <a:schemeClr val="tx1"/>
                </a:solidFill>
                <a:latin typeface="+mn-lt"/>
                <a:ea typeface="+mn-ea"/>
                <a:cs typeface="+mn-cs"/>
              </a:defRPr>
            </a:lvl2pPr>
            <a:lvl3pPr marL="1193800" algn="l" defTabSz="596900" rtl="0" eaLnBrk="1" latinLnBrk="0" hangingPunct="1">
              <a:defRPr sz="2285" kern="1200">
                <a:solidFill>
                  <a:schemeClr val="tx1"/>
                </a:solidFill>
                <a:latin typeface="+mn-lt"/>
                <a:ea typeface="+mn-ea"/>
                <a:cs typeface="+mn-cs"/>
              </a:defRPr>
            </a:lvl3pPr>
            <a:lvl4pPr marL="1791335" algn="l" defTabSz="596900" rtl="0" eaLnBrk="1" latinLnBrk="0" hangingPunct="1">
              <a:defRPr sz="2285" kern="1200">
                <a:solidFill>
                  <a:schemeClr val="tx1"/>
                </a:solidFill>
                <a:latin typeface="+mn-lt"/>
                <a:ea typeface="+mn-ea"/>
                <a:cs typeface="+mn-cs"/>
              </a:defRPr>
            </a:lvl4pPr>
            <a:lvl5pPr marL="2388235" algn="l" defTabSz="596900" rtl="0" eaLnBrk="1" latinLnBrk="0" hangingPunct="1">
              <a:defRPr sz="2285" kern="1200">
                <a:solidFill>
                  <a:schemeClr val="tx1"/>
                </a:solidFill>
                <a:latin typeface="+mn-lt"/>
                <a:ea typeface="+mn-ea"/>
                <a:cs typeface="+mn-cs"/>
              </a:defRPr>
            </a:lvl5pPr>
            <a:lvl6pPr marL="2985135" algn="l" defTabSz="596900" rtl="0" eaLnBrk="1" latinLnBrk="0" hangingPunct="1">
              <a:defRPr sz="2285" kern="1200">
                <a:solidFill>
                  <a:schemeClr val="tx1"/>
                </a:solidFill>
                <a:latin typeface="+mn-lt"/>
                <a:ea typeface="+mn-ea"/>
                <a:cs typeface="+mn-cs"/>
              </a:defRPr>
            </a:lvl6pPr>
            <a:lvl7pPr marL="3582035" algn="l" defTabSz="596900" rtl="0" eaLnBrk="1" latinLnBrk="0" hangingPunct="1">
              <a:defRPr sz="2285" kern="1200">
                <a:solidFill>
                  <a:schemeClr val="tx1"/>
                </a:solidFill>
                <a:latin typeface="+mn-lt"/>
                <a:ea typeface="+mn-ea"/>
                <a:cs typeface="+mn-cs"/>
              </a:defRPr>
            </a:lvl7pPr>
            <a:lvl8pPr marL="4179570" algn="l" defTabSz="596900" rtl="0" eaLnBrk="1" latinLnBrk="0" hangingPunct="1">
              <a:defRPr sz="2285" kern="1200">
                <a:solidFill>
                  <a:schemeClr val="tx1"/>
                </a:solidFill>
                <a:latin typeface="+mn-lt"/>
                <a:ea typeface="+mn-ea"/>
                <a:cs typeface="+mn-cs"/>
              </a:defRPr>
            </a:lvl8pPr>
            <a:lvl9pPr marL="4776470" algn="l" defTabSz="596900" rtl="0" eaLnBrk="1" latinLnBrk="0" hangingPunct="1">
              <a:defRPr sz="2285" kern="1200">
                <a:solidFill>
                  <a:schemeClr val="tx1"/>
                </a:solidFill>
                <a:latin typeface="+mn-lt"/>
                <a:ea typeface="+mn-ea"/>
                <a:cs typeface="+mn-cs"/>
              </a:defRPr>
            </a:lvl9pPr>
          </a:lstStyle>
          <a:p>
            <a:pPr lvl="0" algn="ctr" eaLnBrk="1" hangingPunct="1"/>
            <a:endParaRPr lang="zh-CN" altLang="en-US" sz="1715" dirty="0">
              <a:solidFill>
                <a:srgbClr val="FFFFFF"/>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6452553" y="3567430"/>
            <a:ext cx="2468880" cy="368300"/>
          </a:xfrm>
          <a:prstGeom prst="rect">
            <a:avLst/>
          </a:prstGeom>
          <a:noFill/>
        </p:spPr>
        <p:txBody>
          <a:bodyPr wrap="none" rtlCol="0" anchor="t">
            <a:spAutoFit/>
          </a:bodyPr>
          <a:p>
            <a:r>
              <a:rPr lang="zh-CN" altLang="en-US" sz="2000" b="1" dirty="0">
                <a:solidFill>
                  <a:srgbClr val="FF0000"/>
                </a:solidFill>
                <a:latin typeface="微软雅黑" panose="020B0503020204020204" pitchFamily="34" charset="-122"/>
                <a:ea typeface="微软雅黑" panose="020B0503020204020204" pitchFamily="34" charset="-122"/>
              </a:rPr>
              <a:t>需要多种药物进行治疗</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6014085" y="4491355"/>
            <a:ext cx="4158615" cy="706755"/>
          </a:xfrm>
          <a:prstGeom prst="rect">
            <a:avLst/>
          </a:prstGeom>
          <a:noFill/>
        </p:spPr>
        <p:txBody>
          <a:bodyPr wrap="square" rtlCol="0">
            <a:spAutoFit/>
          </a:bodyPr>
          <a:p>
            <a:pPr algn="just">
              <a:spcAft>
                <a:spcPts val="0"/>
              </a:spcAft>
            </a:pPr>
            <a:r>
              <a:rPr lang="zh-CN" sz="2000" kern="100" dirty="0">
                <a:effectLst/>
                <a:latin typeface="微软雅黑" panose="020B0503020204020204" pitchFamily="34" charset="-122"/>
                <a:ea typeface="微软雅黑" panose="020B0503020204020204" pitchFamily="34" charset="-122"/>
                <a:sym typeface="+mn-ea"/>
              </a:rPr>
              <a:t>常用复方药物：</a:t>
            </a:r>
            <a:r>
              <a:rPr lang="zh-CN" sz="2000" kern="100" dirty="0">
                <a:solidFill>
                  <a:srgbClr val="FF0000"/>
                </a:solidFill>
                <a:effectLst/>
                <a:latin typeface="微软雅黑" panose="020B0503020204020204" pitchFamily="34" charset="-122"/>
                <a:ea typeface="微软雅黑" panose="020B0503020204020204" pitchFamily="34" charset="-122"/>
                <a:sym typeface="+mn-ea"/>
              </a:rPr>
              <a:t>厄贝沙坦氢氯噻嗪、氯沙坦钾氢氯噻嗪等</a:t>
            </a:r>
            <a:endParaRPr lang="zh-CN" altLang="en-US" sz="2000" kern="100" dirty="0">
              <a:solidFill>
                <a:srgbClr val="FF0000"/>
              </a:solidFill>
              <a:effectLst/>
              <a:latin typeface="微软雅黑" panose="020B0503020204020204" pitchFamily="34" charset="-122"/>
              <a:ea typeface="微软雅黑" panose="020B0503020204020204" pitchFamily="34" charset="-122"/>
              <a:sym typeface="+mn-ea"/>
            </a:endParaRPr>
          </a:p>
        </p:txBody>
      </p:sp>
      <p:pic>
        <p:nvPicPr>
          <p:cNvPr id="48" name="图片 47"/>
          <p:cNvPicPr>
            <a:picLocks noChangeAspect="1"/>
          </p:cNvPicPr>
          <p:nvPr/>
        </p:nvPicPr>
        <p:blipFill>
          <a:blip r:embed="rId1"/>
          <a:srcRect l="15005" t="5611" r="31109" b="6424"/>
          <a:stretch>
            <a:fillRect/>
          </a:stretch>
        </p:blipFill>
        <p:spPr>
          <a:xfrm>
            <a:off x="11088688" y="5688171"/>
            <a:ext cx="957739" cy="108251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形标注 30"/>
          <p:cNvSpPr/>
          <p:nvPr/>
        </p:nvSpPr>
        <p:spPr>
          <a:xfrm>
            <a:off x="8070215" y="1249045"/>
            <a:ext cx="3532505" cy="24511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rPr>
              <a:t>手足皮肤反应处理建议</a:t>
            </a:r>
            <a:endParaRPr lang="zh-CN" altLang="en-US" sz="3200" b="1" spc="300" dirty="0">
              <a:solidFill>
                <a:srgbClr val="155671"/>
              </a:solidFill>
              <a:latin typeface="黑体" panose="02010609060101010101" charset="-122"/>
              <a:ea typeface="黑体" panose="02010609060101010101" charset="-122"/>
              <a:cs typeface="+mn-ea"/>
            </a:endParaRPr>
          </a:p>
        </p:txBody>
      </p:sp>
      <p:graphicFrame>
        <p:nvGraphicFramePr>
          <p:cNvPr id="28" name="表格 27"/>
          <p:cNvGraphicFramePr/>
          <p:nvPr>
            <p:custDataLst>
              <p:tags r:id="rId1"/>
            </p:custDataLst>
          </p:nvPr>
        </p:nvGraphicFramePr>
        <p:xfrm>
          <a:off x="572770" y="1651000"/>
          <a:ext cx="6654165" cy="1946910"/>
        </p:xfrm>
        <a:graphic>
          <a:graphicData uri="http://schemas.openxmlformats.org/drawingml/2006/table">
            <a:tbl>
              <a:tblPr firstRow="1" bandRow="1">
                <a:tableStyleId>{5C22544A-7EE6-4342-B048-85BDC9FD1C3A}</a:tableStyleId>
              </a:tblPr>
              <a:tblGrid>
                <a:gridCol w="645795"/>
                <a:gridCol w="3978275"/>
                <a:gridCol w="2030095"/>
              </a:tblGrid>
              <a:tr h="435610">
                <a:tc>
                  <a:txBody>
                    <a:bodyPr/>
                    <a:p>
                      <a:pPr marL="0" lvl="0" indent="0" algn="ctr" eaLnBrk="1" hangingPunct="1">
                        <a:spcBef>
                          <a:spcPct val="0"/>
                        </a:spcBef>
                        <a:buNone/>
                      </a:pPr>
                      <a:r>
                        <a:rPr lang="zh-CN" altLang="en-US" sz="1400" b="1" dirty="0">
                          <a:latin typeface="微软雅黑" panose="020B0503020204020204" pitchFamily="34" charset="-122"/>
                          <a:ea typeface="微软雅黑" panose="020B0503020204020204" pitchFamily="34" charset="-122"/>
                        </a:rPr>
                        <a:t>分级</a:t>
                      </a:r>
                      <a:endParaRPr lang="zh-CN" altLang="en-US" sz="1400" b="1" dirty="0">
                        <a:solidFill>
                          <a:schemeClr val="bg1"/>
                        </a:solidFill>
                        <a:latin typeface="微软雅黑" panose="020B0503020204020204" pitchFamily="34" charset="-122"/>
                        <a:ea typeface="微软雅黑" panose="020B0503020204020204" pitchFamily="34" charset="-122"/>
                      </a:endParaRPr>
                    </a:p>
                  </a:txBody>
                  <a:tcPr marL="68580" marR="68580" marT="34290" marB="34290"/>
                </a:tc>
                <a:tc>
                  <a:txBody>
                    <a:bodyPr/>
                    <a:p>
                      <a:pPr marL="0" lvl="0" indent="0" algn="ctr" eaLnBrk="1" hangingPunct="1">
                        <a:spcBef>
                          <a:spcPct val="0"/>
                        </a:spcBef>
                        <a:buNone/>
                      </a:pPr>
                      <a:r>
                        <a:rPr lang="zh-CN" altLang="en-US" sz="1400" b="1" dirty="0">
                          <a:latin typeface="微软雅黑" panose="020B0503020204020204" pitchFamily="34" charset="-122"/>
                          <a:ea typeface="微软雅黑" panose="020B0503020204020204" pitchFamily="34" charset="-122"/>
                        </a:rPr>
                        <a:t>临床表现</a:t>
                      </a:r>
                      <a:endParaRPr lang="zh-CN" altLang="en-US" sz="1400" b="1" dirty="0">
                        <a:solidFill>
                          <a:schemeClr val="bg1"/>
                        </a:solidFill>
                        <a:latin typeface="微软雅黑" panose="020B0503020204020204" pitchFamily="34" charset="-122"/>
                        <a:ea typeface="微软雅黑" panose="020B0503020204020204" pitchFamily="34" charset="-122"/>
                      </a:endParaRPr>
                    </a:p>
                  </a:txBody>
                  <a:tcPr marL="68580" marR="68580" marT="34290" marB="34290"/>
                </a:tc>
                <a:tc>
                  <a:txBody>
                    <a:bodyPr/>
                    <a:p>
                      <a:pPr marL="0" lvl="0" indent="0" algn="ctr" eaLnBrk="1" hangingPunct="1">
                        <a:spcBef>
                          <a:spcPct val="0"/>
                        </a:spcBef>
                        <a:buNone/>
                      </a:pPr>
                      <a:r>
                        <a:rPr lang="zh-CN" altLang="en-US" sz="1400" b="1" dirty="0">
                          <a:solidFill>
                            <a:schemeClr val="bg1"/>
                          </a:solidFill>
                          <a:latin typeface="微软雅黑" panose="020B0503020204020204" pitchFamily="34" charset="-122"/>
                          <a:ea typeface="微软雅黑" panose="020B0503020204020204" pitchFamily="34" charset="-122"/>
                        </a:rPr>
                        <a:t>处理建议</a:t>
                      </a:r>
                      <a:endParaRPr lang="zh-CN" altLang="en-US" sz="1400" b="1" dirty="0">
                        <a:solidFill>
                          <a:schemeClr val="bg1"/>
                        </a:solidFill>
                        <a:latin typeface="微软雅黑" panose="020B0503020204020204" pitchFamily="34" charset="-122"/>
                        <a:ea typeface="微软雅黑" panose="020B0503020204020204" pitchFamily="34" charset="-122"/>
                      </a:endParaRPr>
                    </a:p>
                  </a:txBody>
                  <a:tcPr marL="68580" marR="68580" marT="34290" marB="34290"/>
                </a:tc>
              </a:tr>
              <a:tr h="435610">
                <a:tc>
                  <a:txBody>
                    <a:bodyPr/>
                    <a:p>
                      <a:pPr marL="0" lvl="0" indent="0" algn="ctr" eaLnBrk="1" hangingPunct="1">
                        <a:spcBef>
                          <a:spcPct val="0"/>
                        </a:spcBef>
                        <a:buNone/>
                      </a:pPr>
                      <a:r>
                        <a:rPr lang="en-US" altLang="zh-CN" sz="1400" b="1">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级</a:t>
                      </a:r>
                      <a:endParaRPr lang="zh-CN" altLang="en-US" sz="1400" b="1" dirty="0">
                        <a:solidFill>
                          <a:srgbClr val="163794"/>
                        </a:solidFill>
                        <a:latin typeface="微软雅黑" panose="020B0503020204020204" pitchFamily="34" charset="-122"/>
                        <a:ea typeface="微软雅黑" panose="020B0503020204020204" pitchFamily="34" charset="-122"/>
                      </a:endParaRPr>
                    </a:p>
                  </a:txBody>
                  <a:tcPr marL="51435" marR="51435" marT="0" marB="0"/>
                </a:tc>
                <a:tc>
                  <a:txBody>
                    <a:bodyPr/>
                    <a:p>
                      <a:pPr marL="0" lvl="0" indent="0" algn="ctr" eaLnBrk="1" hangingPunct="1">
                        <a:spcBef>
                          <a:spcPct val="0"/>
                        </a:spcBef>
                        <a:buNone/>
                      </a:pPr>
                      <a:r>
                        <a:rPr lang="zh-CN" altLang="en-US" sz="1400" b="1" dirty="0">
                          <a:latin typeface="微软雅黑" panose="020B0503020204020204" pitchFamily="34" charset="-122"/>
                          <a:ea typeface="微软雅黑" panose="020B0503020204020204" pitchFamily="34" charset="-122"/>
                        </a:rPr>
                        <a:t>微小皮肤改变无疼痛</a:t>
                      </a:r>
                      <a:endParaRPr lang="zh-CN" altLang="en-US" sz="1400" b="1" dirty="0">
                        <a:solidFill>
                          <a:srgbClr val="163794"/>
                        </a:solidFill>
                        <a:latin typeface="微软雅黑" panose="020B0503020204020204" pitchFamily="34" charset="-122"/>
                        <a:ea typeface="微软雅黑" panose="020B0503020204020204" pitchFamily="34" charset="-122"/>
                      </a:endParaRPr>
                    </a:p>
                  </a:txBody>
                  <a:tcPr marL="51435" marR="51435" marT="0" marB="0"/>
                </a:tc>
                <a:tc>
                  <a:txBody>
                    <a:bodyPr/>
                    <a:p>
                      <a:pPr marL="0" lvl="0" indent="0" algn="ctr" eaLnBrk="1" hangingPunct="1">
                        <a:spcBef>
                          <a:spcPct val="0"/>
                        </a:spcBef>
                        <a:buNone/>
                      </a:pPr>
                      <a:r>
                        <a:rPr lang="zh-CN" altLang="en-US" sz="1400" b="1" dirty="0">
                          <a:solidFill>
                            <a:schemeClr val="tx1"/>
                          </a:solidFill>
                          <a:latin typeface="微软雅黑" panose="020B0503020204020204" pitchFamily="34" charset="-122"/>
                          <a:ea typeface="微软雅黑" panose="020B0503020204020204" pitchFamily="34" charset="-122"/>
                        </a:rPr>
                        <a:t>一般无需剂量调整</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L="51435" marR="51435" marT="0" marB="0"/>
                </a:tc>
              </a:tr>
              <a:tr h="640080">
                <a:tc>
                  <a:txBody>
                    <a:bodyPr/>
                    <a:p>
                      <a:pPr marL="0" lvl="0" indent="0" algn="ctr" eaLnBrk="1" hangingPunct="1">
                        <a:spcBef>
                          <a:spcPct val="0"/>
                        </a:spcBef>
                        <a:buNone/>
                      </a:pPr>
                      <a:r>
                        <a:rPr lang="en-US" altLang="zh-CN" sz="1400" b="1">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级</a:t>
                      </a:r>
                      <a:endParaRPr lang="zh-CN" altLang="en-US" sz="1400" b="1" dirty="0">
                        <a:solidFill>
                          <a:srgbClr val="163794"/>
                        </a:solidFill>
                        <a:latin typeface="微软雅黑" panose="020B0503020204020204" pitchFamily="34" charset="-122"/>
                        <a:ea typeface="微软雅黑" panose="020B0503020204020204" pitchFamily="34" charset="-122"/>
                      </a:endParaRPr>
                    </a:p>
                  </a:txBody>
                  <a:tcPr marL="51435" marR="51435" marT="0" marB="0"/>
                </a:tc>
                <a:tc>
                  <a:txBody>
                    <a:bodyPr/>
                    <a:p>
                      <a:pPr marL="0" lvl="0" indent="0" algn="ctr" eaLnBrk="1" hangingPunct="1">
                        <a:spcBef>
                          <a:spcPct val="0"/>
                        </a:spcBef>
                        <a:buNone/>
                      </a:pPr>
                      <a:r>
                        <a:rPr lang="zh-CN" altLang="en-US" sz="1400" b="1" dirty="0">
                          <a:latin typeface="微软雅黑" panose="020B0503020204020204" pitchFamily="34" charset="-122"/>
                          <a:ea typeface="微软雅黑" panose="020B0503020204020204" pitchFamily="34" charset="-122"/>
                        </a:rPr>
                        <a:t>皮肤改变（如水疱、脱屑、出血、水肿）或疼痛，不影响日常生活活动（</a:t>
                      </a:r>
                      <a:r>
                        <a:rPr lang="en-US" altLang="zh-CN" sz="1400" b="1" dirty="0">
                          <a:latin typeface="微软雅黑" panose="020B0503020204020204" pitchFamily="34" charset="-122"/>
                          <a:ea typeface="微软雅黑" panose="020B0503020204020204" pitchFamily="34" charset="-122"/>
                        </a:rPr>
                        <a:t>ADL</a:t>
                      </a:r>
                      <a:r>
                        <a:rPr lang="zh-CN" altLang="en-US" sz="1400" b="1" dirty="0">
                          <a:latin typeface="微软雅黑" panose="020B0503020204020204" pitchFamily="34" charset="-122"/>
                          <a:ea typeface="微软雅黑" panose="020B0503020204020204" pitchFamily="34" charset="-122"/>
                        </a:rPr>
                        <a:t>）</a:t>
                      </a:r>
                      <a:endParaRPr lang="zh-CN" altLang="en-US" sz="1400" b="1" dirty="0">
                        <a:solidFill>
                          <a:srgbClr val="163794"/>
                        </a:solidFill>
                        <a:latin typeface="微软雅黑" panose="020B0503020204020204" pitchFamily="34" charset="-122"/>
                        <a:ea typeface="微软雅黑" panose="020B0503020204020204" pitchFamily="34" charset="-122"/>
                      </a:endParaRPr>
                    </a:p>
                  </a:txBody>
                  <a:tcPr marL="51435" marR="51435" marT="0" marB="0"/>
                </a:tc>
                <a:tc>
                  <a:txBody>
                    <a:bodyPr/>
                    <a:p>
                      <a:pPr marL="0" lvl="0" indent="0" algn="ctr" eaLnBrk="1" hangingPunct="1">
                        <a:spcBef>
                          <a:spcPct val="0"/>
                        </a:spcBef>
                        <a:buNone/>
                      </a:pPr>
                      <a:r>
                        <a:rPr lang="zh-CN" altLang="en-US" sz="1400" b="1" dirty="0">
                          <a:solidFill>
                            <a:schemeClr val="tx1"/>
                          </a:solidFill>
                          <a:latin typeface="微软雅黑" panose="020B0503020204020204" pitchFamily="34" charset="-122"/>
                          <a:ea typeface="微软雅黑" panose="020B0503020204020204" pitchFamily="34" charset="-122"/>
                        </a:rPr>
                        <a:t>可适当调整剂量</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L="51435" marR="51435" marT="0" marB="0"/>
                </a:tc>
              </a:tr>
              <a:tr h="435610">
                <a:tc>
                  <a:txBody>
                    <a:bodyPr/>
                    <a:p>
                      <a:pPr marL="0" lvl="0" indent="0" algn="ctr" eaLnBrk="1" hangingPunct="1">
                        <a:spcBef>
                          <a:spcPct val="0"/>
                        </a:spcBef>
                        <a:buNone/>
                      </a:pPr>
                      <a:r>
                        <a:rPr lang="en-US" altLang="zh-CN" sz="1400" b="1">
                          <a:latin typeface="微软雅黑" panose="020B0503020204020204" pitchFamily="34" charset="-122"/>
                          <a:ea typeface="微软雅黑" panose="020B0503020204020204" pitchFamily="34" charset="-122"/>
                        </a:rPr>
                        <a:t>3</a:t>
                      </a:r>
                      <a:r>
                        <a:rPr lang="zh-CN" altLang="en-US" sz="1400" b="1" dirty="0">
                          <a:latin typeface="微软雅黑" panose="020B0503020204020204" pitchFamily="34" charset="-122"/>
                          <a:ea typeface="微软雅黑" panose="020B0503020204020204" pitchFamily="34" charset="-122"/>
                        </a:rPr>
                        <a:t>级</a:t>
                      </a:r>
                      <a:endParaRPr lang="zh-CN" altLang="en-US" sz="1400" b="1" dirty="0">
                        <a:solidFill>
                          <a:srgbClr val="163794"/>
                        </a:solidFill>
                        <a:latin typeface="微软雅黑" panose="020B0503020204020204" pitchFamily="34" charset="-122"/>
                        <a:ea typeface="微软雅黑" panose="020B0503020204020204" pitchFamily="34" charset="-122"/>
                      </a:endParaRPr>
                    </a:p>
                  </a:txBody>
                  <a:tcPr marL="51435" marR="51435" marT="0" marB="0"/>
                </a:tc>
                <a:tc>
                  <a:txBody>
                    <a:bodyPr/>
                    <a:p>
                      <a:pPr marL="0" lvl="0" indent="0" algn="ctr" eaLnBrk="1" hangingPunct="1">
                        <a:spcBef>
                          <a:spcPct val="0"/>
                        </a:spcBef>
                        <a:buNone/>
                      </a:pPr>
                      <a:r>
                        <a:rPr lang="zh-CN" altLang="en-US" sz="1400" b="1" dirty="0">
                          <a:latin typeface="微软雅黑" panose="020B0503020204020204" pitchFamily="34" charset="-122"/>
                          <a:ea typeface="微软雅黑" panose="020B0503020204020204" pitchFamily="34" charset="-122"/>
                        </a:rPr>
                        <a:t>溃疡样皮炎或皮肤改变，伴有疼痛影响 </a:t>
                      </a:r>
                      <a:r>
                        <a:rPr lang="en-US" altLang="zh-CN" sz="1400" b="1" dirty="0">
                          <a:latin typeface="微软雅黑" panose="020B0503020204020204" pitchFamily="34" charset="-122"/>
                          <a:ea typeface="微软雅黑" panose="020B0503020204020204" pitchFamily="34" charset="-122"/>
                        </a:rPr>
                        <a:t>ADL</a:t>
                      </a:r>
                      <a:endParaRPr lang="zh-CN" altLang="zh-CN" sz="1400" b="1" dirty="0">
                        <a:solidFill>
                          <a:srgbClr val="163794"/>
                        </a:solidFill>
                        <a:latin typeface="微软雅黑" panose="020B0503020204020204" pitchFamily="34" charset="-122"/>
                        <a:ea typeface="微软雅黑" panose="020B0503020204020204" pitchFamily="34" charset="-122"/>
                      </a:endParaRPr>
                    </a:p>
                  </a:txBody>
                  <a:tcPr marL="51435" marR="51435" marT="0" marB="0"/>
                </a:tc>
                <a:tc>
                  <a:txBody>
                    <a:bodyPr/>
                    <a:p>
                      <a:pPr marL="0" lvl="0" indent="0" algn="ctr" eaLnBrk="1" hangingPunct="1">
                        <a:spcBef>
                          <a:spcPct val="0"/>
                        </a:spcBef>
                        <a:buNone/>
                      </a:pPr>
                      <a:r>
                        <a:rPr lang="zh-CN" altLang="zh-CN" sz="1400" b="1" dirty="0">
                          <a:solidFill>
                            <a:schemeClr val="tx1"/>
                          </a:solidFill>
                          <a:latin typeface="微软雅黑" panose="020B0503020204020204" pitchFamily="34" charset="-122"/>
                          <a:ea typeface="微软雅黑" panose="020B0503020204020204" pitchFamily="34" charset="-122"/>
                        </a:rPr>
                        <a:t>暂停服药</a:t>
                      </a:r>
                      <a:endParaRPr lang="zh-CN" altLang="zh-CN" sz="1400" b="1" dirty="0">
                        <a:solidFill>
                          <a:schemeClr val="tx1"/>
                        </a:solidFill>
                        <a:latin typeface="微软雅黑" panose="020B0503020204020204" pitchFamily="34" charset="-122"/>
                        <a:ea typeface="微软雅黑" panose="020B0503020204020204" pitchFamily="34" charset="-122"/>
                      </a:endParaRPr>
                    </a:p>
                  </a:txBody>
                  <a:tcPr marL="51435" marR="51435" marT="0" marB="0"/>
                </a:tc>
              </a:tr>
            </a:tbl>
          </a:graphicData>
        </a:graphic>
      </p:graphicFrame>
      <p:sp>
        <p:nvSpPr>
          <p:cNvPr id="30" name="文本框 29"/>
          <p:cNvSpPr txBox="1"/>
          <p:nvPr/>
        </p:nvSpPr>
        <p:spPr>
          <a:xfrm>
            <a:off x="8531860" y="1813560"/>
            <a:ext cx="2609215" cy="1322070"/>
          </a:xfrm>
          <a:prstGeom prst="rect">
            <a:avLst/>
          </a:prstGeom>
          <a:noFill/>
        </p:spPr>
        <p:txBody>
          <a:bodyPr wrap="square" rtlCol="0" anchor="t">
            <a:spAutoFit/>
          </a:bodyPr>
          <a:p>
            <a:r>
              <a:rPr lang="zh-CN" altLang="en-US" sz="2000" b="1">
                <a:solidFill>
                  <a:schemeClr val="bg1"/>
                </a:solidFill>
                <a:latin typeface="黑体" panose="02010609060101010101" charset="-122"/>
                <a:ea typeface="黑体" panose="02010609060101010101" charset="-122"/>
              </a:rPr>
              <a:t>手足皮肤反应是靶向治疗药物多激酶抑制剂治疗后最常见的皮肤毒性反应！</a:t>
            </a:r>
            <a:endParaRPr lang="zh-CN" altLang="en-US" sz="2000" b="1">
              <a:solidFill>
                <a:schemeClr val="bg1"/>
              </a:solidFill>
              <a:latin typeface="黑体" panose="02010609060101010101" charset="-122"/>
              <a:ea typeface="黑体" panose="02010609060101010101" charset="-122"/>
            </a:endParaRPr>
          </a:p>
        </p:txBody>
      </p:sp>
      <p:sp>
        <p:nvSpPr>
          <p:cNvPr id="32" name="文本框 31"/>
          <p:cNvSpPr txBox="1"/>
          <p:nvPr/>
        </p:nvSpPr>
        <p:spPr>
          <a:xfrm>
            <a:off x="1209040" y="4177665"/>
            <a:ext cx="6186805" cy="1938020"/>
          </a:xfrm>
          <a:prstGeom prst="rect">
            <a:avLst/>
          </a:prstGeom>
          <a:noFill/>
        </p:spPr>
        <p:txBody>
          <a:bodyPr wrap="square" rtlCol="0">
            <a:spAutoFit/>
          </a:bodyPr>
          <a:p>
            <a:pPr marL="285750" indent="-285750">
              <a:lnSpc>
                <a:spcPct val="150000"/>
              </a:lnSpc>
              <a:buFont typeface="Wingdings" panose="05000000000000000000" charset="0"/>
              <a:buChar char="u"/>
            </a:pPr>
            <a:r>
              <a:rPr lang="zh-CN" altLang="en-US" sz="2000" b="1">
                <a:solidFill>
                  <a:srgbClr val="155671"/>
                </a:solidFill>
                <a:latin typeface="黑体" panose="02010609060101010101" charset="-122"/>
                <a:ea typeface="黑体" panose="02010609060101010101" charset="-122"/>
                <a:cs typeface="黑体" panose="02010609060101010101" charset="-122"/>
              </a:rPr>
              <a:t>穿宽松、加气垫的鞋</a:t>
            </a:r>
            <a:endParaRPr lang="zh-CN" altLang="en-US" sz="2000" b="1">
              <a:solidFill>
                <a:srgbClr val="155671"/>
              </a:solidFill>
              <a:latin typeface="黑体" panose="02010609060101010101" charset="-122"/>
              <a:ea typeface="黑体" panose="02010609060101010101" charset="-122"/>
              <a:cs typeface="黑体" panose="02010609060101010101" charset="-122"/>
            </a:endParaRPr>
          </a:p>
          <a:p>
            <a:pPr marL="285750" indent="-285750">
              <a:lnSpc>
                <a:spcPct val="150000"/>
              </a:lnSpc>
              <a:buFont typeface="Wingdings" panose="05000000000000000000" charset="0"/>
              <a:buChar char="u"/>
            </a:pPr>
            <a:r>
              <a:rPr lang="zh-CN" altLang="en-US" sz="2000" b="1">
                <a:solidFill>
                  <a:srgbClr val="155671"/>
                </a:solidFill>
                <a:latin typeface="黑体" panose="02010609060101010101" charset="-122"/>
                <a:ea typeface="黑体" panose="02010609060101010101" charset="-122"/>
                <a:cs typeface="黑体" panose="02010609060101010101" charset="-122"/>
              </a:rPr>
              <a:t>手足应避免接触高热和直接日晒</a:t>
            </a:r>
            <a:endParaRPr lang="zh-CN" altLang="en-US" sz="2000" b="1">
              <a:solidFill>
                <a:srgbClr val="155671"/>
              </a:solidFill>
              <a:latin typeface="黑体" panose="02010609060101010101" charset="-122"/>
              <a:ea typeface="黑体" panose="02010609060101010101" charset="-122"/>
              <a:cs typeface="黑体" panose="02010609060101010101" charset="-122"/>
            </a:endParaRPr>
          </a:p>
          <a:p>
            <a:pPr marL="285750" indent="-285750">
              <a:lnSpc>
                <a:spcPct val="150000"/>
              </a:lnSpc>
              <a:buFont typeface="Wingdings" panose="05000000000000000000" charset="0"/>
              <a:buChar char="u"/>
            </a:pPr>
            <a:r>
              <a:rPr lang="zh-CN" altLang="en-US" sz="2000" b="1">
                <a:solidFill>
                  <a:srgbClr val="155671"/>
                </a:solidFill>
                <a:latin typeface="黑体" panose="02010609060101010101" charset="-122"/>
                <a:ea typeface="黑体" panose="02010609060101010101" charset="-122"/>
                <a:cs typeface="黑体" panose="02010609060101010101" charset="-122"/>
              </a:rPr>
              <a:t>外用尿素软膏或马应龙痔疮膏</a:t>
            </a:r>
            <a:endParaRPr lang="zh-CN" altLang="en-US" sz="2000" b="1">
              <a:solidFill>
                <a:srgbClr val="155671"/>
              </a:solidFill>
              <a:latin typeface="黑体" panose="02010609060101010101" charset="-122"/>
              <a:ea typeface="黑体" panose="02010609060101010101" charset="-122"/>
              <a:cs typeface="黑体" panose="02010609060101010101" charset="-122"/>
            </a:endParaRPr>
          </a:p>
          <a:p>
            <a:pPr marL="285750" indent="-285750">
              <a:lnSpc>
                <a:spcPct val="150000"/>
              </a:lnSpc>
              <a:buFont typeface="Wingdings" panose="05000000000000000000" charset="0"/>
              <a:buChar char="u"/>
            </a:pPr>
            <a:r>
              <a:rPr lang="zh-CN" altLang="en-US" sz="2000" b="1">
                <a:solidFill>
                  <a:srgbClr val="155671"/>
                </a:solidFill>
                <a:latin typeface="黑体" panose="02010609060101010101" charset="-122"/>
                <a:ea typeface="黑体" panose="02010609060101010101" charset="-122"/>
                <a:cs typeface="黑体" panose="02010609060101010101" charset="-122"/>
              </a:rPr>
              <a:t>必要时局部使用抗真菌或抗生素治疗。</a:t>
            </a:r>
            <a:endParaRPr lang="zh-CN" altLang="en-US" sz="2000" b="1">
              <a:solidFill>
                <a:srgbClr val="155671"/>
              </a:solidFill>
              <a:latin typeface="黑体" panose="02010609060101010101" charset="-122"/>
              <a:ea typeface="黑体" panose="02010609060101010101" charset="-122"/>
              <a:cs typeface="黑体" panose="02010609060101010101" charset="-122"/>
            </a:endParaRPr>
          </a:p>
        </p:txBody>
      </p:sp>
      <p:pic>
        <p:nvPicPr>
          <p:cNvPr id="5122" name="Picture 2" descr="https://ss0.bdstatic.com/70cFvHSh_Q1YnxGkpoWK1HF6hhy/it/u=2468641235,313377565&amp;fm=27&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8645" y="4177665"/>
            <a:ext cx="3256280" cy="2174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11"/>
          <p:cNvSpPr/>
          <p:nvPr>
            <p:custDataLst>
              <p:tags r:id="rId1"/>
            </p:custDataLst>
          </p:nvPr>
        </p:nvSpPr>
        <p:spPr>
          <a:xfrm>
            <a:off x="0" y="0"/>
            <a:ext cx="6096000" cy="6858000"/>
          </a:xfrm>
          <a:prstGeom prst="rect">
            <a:avLst/>
          </a:prstGeom>
          <a:solidFill>
            <a:srgbClr val="FFFFFF"/>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lstStyle/>
          <a:p>
            <a:pPr algn="ctr"/>
            <a:endParaRPr lang="zh-CN" altLang="en-US"/>
          </a:p>
        </p:txBody>
      </p:sp>
      <p:sp>
        <p:nvSpPr>
          <p:cNvPr id="84" name="矩形 83"/>
          <p:cNvSpPr/>
          <p:nvPr>
            <p:custDataLst>
              <p:tags r:id="rId2"/>
            </p:custDataLst>
          </p:nvPr>
        </p:nvSpPr>
        <p:spPr>
          <a:xfrm>
            <a:off x="6099810" y="0"/>
            <a:ext cx="6092190" cy="6858000"/>
          </a:xfrm>
          <a:prstGeom prst="rect">
            <a:avLst/>
          </a:prstGeom>
          <a:solidFill>
            <a:srgbClr val="FFFFFF"/>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lstStyle/>
          <a:p>
            <a:pPr algn="ctr"/>
            <a:endParaRPr lang="zh-CN" altLang="en-US" dirty="0"/>
          </a:p>
        </p:txBody>
      </p:sp>
      <p:sp>
        <p:nvSpPr>
          <p:cNvPr id="39" name="文本框 38"/>
          <p:cNvSpPr txBox="1"/>
          <p:nvPr>
            <p:custDataLst>
              <p:tags r:id="rId3"/>
            </p:custDataLst>
          </p:nvPr>
        </p:nvSpPr>
        <p:spPr>
          <a:xfrm>
            <a:off x="1271804" y="1931628"/>
            <a:ext cx="2930291" cy="1174978"/>
          </a:xfrm>
          <a:prstGeom prst="rect">
            <a:avLst/>
          </a:prstGeom>
          <a:noFill/>
        </p:spPr>
        <p:txBody>
          <a:bodyPr wrap="square" lIns="90000" tIns="0" rIns="90000" bIns="46800" rtlCol="0">
            <a:noAutofit/>
          </a:bodyPr>
          <a:lstStyle>
            <a:defPPr>
              <a:defRPr lang="zh-CN"/>
            </a:defPPr>
            <a:lvl1pPr fontAlgn="auto">
              <a:lnSpc>
                <a:spcPct val="130000"/>
              </a:lnSpc>
              <a:spcAft>
                <a:spcPts val="1000"/>
              </a:spcAft>
              <a:defRPr sz="1600" spc="150"/>
            </a:lvl1pPr>
          </a:lstStyle>
          <a:p>
            <a:pPr marL="342900" indent="-342900">
              <a:lnSpc>
                <a:spcPct val="120000"/>
              </a:lnSpc>
              <a:buFont typeface="Wingdings" panose="05000000000000000000" charset="0"/>
              <a:buChar char="Ø"/>
            </a:pPr>
            <a:r>
              <a:rPr lang="zh-CN" altLang="en-US" sz="2000" b="1" dirty="0">
                <a:solidFill>
                  <a:srgbClr val="155671"/>
                </a:solidFill>
                <a:latin typeface="黑体" panose="02010609060101010101" charset="-122"/>
                <a:ea typeface="黑体" panose="02010609060101010101" charset="-122"/>
                <a:cs typeface="黑体" panose="02010609060101010101" charset="-122"/>
              </a:rPr>
              <a:t>尿素软膏或尿素霜</a:t>
            </a:r>
            <a:endParaRPr lang="zh-CN" altLang="en-US" sz="2000" b="1" dirty="0">
              <a:solidFill>
                <a:srgbClr val="155671"/>
              </a:solidFill>
              <a:latin typeface="黑体" panose="02010609060101010101" charset="-122"/>
              <a:ea typeface="黑体" panose="02010609060101010101" charset="-122"/>
              <a:cs typeface="黑体" panose="02010609060101010101" charset="-122"/>
            </a:endParaRPr>
          </a:p>
          <a:p>
            <a:pPr marL="342900" indent="-342900">
              <a:lnSpc>
                <a:spcPct val="120000"/>
              </a:lnSpc>
              <a:buFont typeface="Wingdings" panose="05000000000000000000" charset="0"/>
              <a:buChar char="Ø"/>
            </a:pPr>
            <a:r>
              <a:rPr lang="en-US" altLang="zh-CN" sz="2000" b="1" dirty="0">
                <a:solidFill>
                  <a:srgbClr val="155671"/>
                </a:solidFill>
                <a:latin typeface="黑体" panose="02010609060101010101" charset="-122"/>
                <a:ea typeface="黑体" panose="02010609060101010101" charset="-122"/>
                <a:cs typeface="黑体" panose="02010609060101010101" charset="-122"/>
              </a:rPr>
              <a:t>5%</a:t>
            </a:r>
            <a:r>
              <a:rPr lang="zh-CN" altLang="en-US" sz="2000" b="1" dirty="0">
                <a:solidFill>
                  <a:srgbClr val="155671"/>
                </a:solidFill>
                <a:latin typeface="黑体" panose="02010609060101010101" charset="-122"/>
                <a:ea typeface="黑体" panose="02010609060101010101" charset="-122"/>
                <a:cs typeface="黑体" panose="02010609060101010101" charset="-122"/>
              </a:rPr>
              <a:t>水杨酸制剂</a:t>
            </a:r>
            <a:endParaRPr lang="zh-CN" altLang="en-US" sz="2000" b="1" dirty="0">
              <a:solidFill>
                <a:srgbClr val="155671"/>
              </a:solidFill>
              <a:latin typeface="黑体" panose="02010609060101010101" charset="-122"/>
              <a:ea typeface="黑体" panose="02010609060101010101" charset="-122"/>
              <a:cs typeface="黑体" panose="02010609060101010101" charset="-122"/>
            </a:endParaRPr>
          </a:p>
          <a:p>
            <a:pPr marL="342900" indent="-342900">
              <a:lnSpc>
                <a:spcPct val="120000"/>
              </a:lnSpc>
              <a:buFont typeface="Wingdings" panose="05000000000000000000" charset="0"/>
              <a:buChar char="Ø"/>
            </a:pPr>
            <a:r>
              <a:rPr lang="zh-CN" altLang="en-US" sz="2000" b="1" dirty="0">
                <a:solidFill>
                  <a:srgbClr val="155671"/>
                </a:solidFill>
                <a:latin typeface="黑体" panose="02010609060101010101" charset="-122"/>
                <a:ea typeface="黑体" panose="02010609060101010101" charset="-122"/>
                <a:cs typeface="黑体" panose="02010609060101010101" charset="-122"/>
              </a:rPr>
              <a:t>皮质类固醇成分的乳液或润滑剂</a:t>
            </a:r>
            <a:endParaRPr lang="zh-CN" altLang="en-US" sz="2000" b="1" dirty="0">
              <a:solidFill>
                <a:srgbClr val="155671"/>
              </a:solidFill>
              <a:latin typeface="黑体" panose="02010609060101010101" charset="-122"/>
              <a:ea typeface="黑体" panose="02010609060101010101" charset="-122"/>
              <a:cs typeface="黑体" panose="02010609060101010101" charset="-122"/>
            </a:endParaRPr>
          </a:p>
        </p:txBody>
      </p:sp>
      <p:sp>
        <p:nvSpPr>
          <p:cNvPr id="14" name="矩形 13"/>
          <p:cNvSpPr/>
          <p:nvPr>
            <p:custDataLst>
              <p:tags r:id="rId4"/>
            </p:custDataLst>
          </p:nvPr>
        </p:nvSpPr>
        <p:spPr>
          <a:xfrm>
            <a:off x="1026108" y="3630935"/>
            <a:ext cx="3075658" cy="1648833"/>
          </a:xfrm>
          <a:prstGeom prst="rect">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lstStyle/>
          <a:p>
            <a:pPr algn="ctr"/>
            <a:endParaRPr kumimoji="1" lang="zh-CN" altLang="en-US" sz="1600" b="1" dirty="0">
              <a:solidFill>
                <a:srgbClr val="FFFFFF"/>
              </a:solidFill>
              <a:latin typeface="微软雅黑" panose="020B0503020204020204" pitchFamily="34" charset="-122"/>
            </a:endParaRPr>
          </a:p>
        </p:txBody>
      </p:sp>
      <p:pic>
        <p:nvPicPr>
          <p:cNvPr id="10" name="图片 9" descr="C:\Users\AAA\Desktop\u=927331786,550256042&amp;fm=26&amp;gp=0.jpgu=927331786,550256042&amp;fm=26&amp;gp=0"/>
          <p:cNvPicPr>
            <a:picLocks noChangeAspect="1"/>
          </p:cNvPicPr>
          <p:nvPr>
            <p:custDataLst>
              <p:tags r:id="rId5"/>
            </p:custDataLst>
          </p:nvPr>
        </p:nvPicPr>
        <p:blipFill rotWithShape="1">
          <a:blip r:embed="rId6"/>
          <a:srcRect/>
          <a:stretch>
            <a:fillRect/>
          </a:stretch>
        </p:blipFill>
        <p:spPr>
          <a:xfrm>
            <a:off x="1488982" y="3739423"/>
            <a:ext cx="2150110" cy="1432061"/>
          </a:xfrm>
          <a:prstGeom prst="rect">
            <a:avLst/>
          </a:prstGeom>
        </p:spPr>
      </p:pic>
      <p:sp>
        <p:nvSpPr>
          <p:cNvPr id="49" name="矩形 48"/>
          <p:cNvSpPr/>
          <p:nvPr>
            <p:custDataLst>
              <p:tags r:id="rId7"/>
            </p:custDataLst>
          </p:nvPr>
        </p:nvSpPr>
        <p:spPr>
          <a:xfrm flipH="1">
            <a:off x="512403" y="1883353"/>
            <a:ext cx="520076" cy="520076"/>
          </a:xfrm>
          <a:prstGeom prst="rect">
            <a:avLst/>
          </a:prstGeom>
          <a:solidFill>
            <a:srgbClr val="44546A"/>
          </a:solidFill>
          <a:ln>
            <a:noFill/>
          </a:ln>
        </p:spPr>
        <p:style>
          <a:lnRef idx="2">
            <a:srgbClr val="1E6BC5">
              <a:shade val="50000"/>
            </a:srgbClr>
          </a:lnRef>
          <a:fillRef idx="1">
            <a:srgbClr val="1E6BC5"/>
          </a:fillRef>
          <a:effectRef idx="0">
            <a:srgbClr val="1E6BC5"/>
          </a:effectRef>
          <a:fontRef idx="minor">
            <a:srgbClr val="FFFFFF"/>
          </a:fontRef>
        </p:style>
        <p:txBody>
          <a:bodyPr wrap="square" lIns="0" tIns="0" rIns="0" bIns="0" rtlCol="0" anchor="ctr">
            <a:normAutofit/>
          </a:bodyPr>
          <a:lstStyle/>
          <a:p>
            <a:pPr algn="ctr"/>
            <a:endParaRPr kumimoji="1" lang="zh-CN" altLang="en-US" sz="2400" b="1" dirty="0">
              <a:solidFill>
                <a:srgbClr val="FFFFFF"/>
              </a:solidFill>
              <a:latin typeface="微软雅黑" panose="020B0503020204020204" pitchFamily="34" charset="-122"/>
            </a:endParaRPr>
          </a:p>
        </p:txBody>
      </p:sp>
      <p:sp>
        <p:nvSpPr>
          <p:cNvPr id="5" name="矩形 4"/>
          <p:cNvSpPr/>
          <p:nvPr>
            <p:custDataLst>
              <p:tags r:id="rId8"/>
            </p:custDataLst>
          </p:nvPr>
        </p:nvSpPr>
        <p:spPr>
          <a:xfrm>
            <a:off x="512403" y="1932581"/>
            <a:ext cx="513705" cy="421041"/>
          </a:xfrm>
          <a:prstGeom prst="rect">
            <a:avLst/>
          </a:prstGeom>
        </p:spPr>
        <p:txBody>
          <a:bodyPr wrap="square" anchor="ctr">
            <a:normAutofit fontScale="85000"/>
          </a:bodyPr>
          <a:lstStyle/>
          <a:p>
            <a:pPr algn="ctr"/>
            <a:r>
              <a:rPr kumimoji="1" lang="en-US" altLang="zh-CN" sz="2400" b="1" dirty="0">
                <a:solidFill>
                  <a:srgbClr val="FFFFFF"/>
                </a:solidFill>
                <a:latin typeface="微软雅黑" panose="020B0503020204020204" pitchFamily="34" charset="-122"/>
              </a:rPr>
              <a:t>01</a:t>
            </a:r>
            <a:endParaRPr kumimoji="1" lang="zh-CN" altLang="en-US" sz="2400" b="1" dirty="0">
              <a:solidFill>
                <a:srgbClr val="FFFFFF"/>
              </a:solidFill>
              <a:latin typeface="微软雅黑" panose="020B0503020204020204" pitchFamily="34" charset="-122"/>
            </a:endParaRPr>
          </a:p>
        </p:txBody>
      </p:sp>
      <p:sp>
        <p:nvSpPr>
          <p:cNvPr id="31" name="文本框 30"/>
          <p:cNvSpPr txBox="1"/>
          <p:nvPr>
            <p:custDataLst>
              <p:tags r:id="rId9"/>
            </p:custDataLst>
          </p:nvPr>
        </p:nvSpPr>
        <p:spPr>
          <a:xfrm>
            <a:off x="8709660" y="1884045"/>
            <a:ext cx="3208655" cy="1191895"/>
          </a:xfrm>
          <a:prstGeom prst="rect">
            <a:avLst/>
          </a:prstGeom>
          <a:noFill/>
        </p:spPr>
        <p:txBody>
          <a:bodyPr wrap="square" lIns="90000" tIns="0" rIns="90000" bIns="46800" rtlCol="0">
            <a:noAutofit/>
          </a:bodyPr>
          <a:lstStyle>
            <a:defPPr>
              <a:defRPr lang="zh-CN"/>
            </a:defPPr>
            <a:lvl1pPr fontAlgn="auto">
              <a:lnSpc>
                <a:spcPct val="130000"/>
              </a:lnSpc>
              <a:spcAft>
                <a:spcPts val="1000"/>
              </a:spcAft>
              <a:defRPr sz="1600" spc="150"/>
            </a:lvl1pPr>
          </a:lstStyle>
          <a:p>
            <a:pPr marL="342900" indent="-342900" algn="l">
              <a:lnSpc>
                <a:spcPct val="120000"/>
              </a:lnSpc>
              <a:buClrTx/>
              <a:buSzTx/>
              <a:buFont typeface="Wingdings" panose="05000000000000000000" charset="0"/>
              <a:buChar char="Ø"/>
            </a:pPr>
            <a:r>
              <a:rPr lang="zh-CN" altLang="en-US" sz="2000" b="1" dirty="0">
                <a:solidFill>
                  <a:srgbClr val="155671"/>
                </a:solidFill>
                <a:latin typeface="黑体" panose="02010609060101010101" charset="-122"/>
                <a:ea typeface="黑体" panose="02010609060101010101" charset="-122"/>
                <a:cs typeface="黑体" panose="02010609060101010101" charset="-122"/>
              </a:rPr>
              <a:t>局部使用抗生素或抗真菌治疗</a:t>
            </a:r>
            <a:endParaRPr lang="zh-CN" altLang="en-US" sz="2000" b="1" dirty="0">
              <a:solidFill>
                <a:srgbClr val="155671"/>
              </a:solidFill>
              <a:latin typeface="黑体" panose="02010609060101010101" charset="-122"/>
              <a:ea typeface="黑体" panose="02010609060101010101" charset="-122"/>
              <a:cs typeface="黑体" panose="02010609060101010101" charset="-122"/>
            </a:endParaRPr>
          </a:p>
          <a:p>
            <a:pPr marL="342900" indent="-342900" algn="l">
              <a:lnSpc>
                <a:spcPct val="120000"/>
              </a:lnSpc>
              <a:buClrTx/>
              <a:buSzTx/>
              <a:buFont typeface="Wingdings" panose="05000000000000000000" charset="0"/>
              <a:buChar char="Ø"/>
            </a:pPr>
            <a:r>
              <a:rPr lang="zh-CN" altLang="en-US" sz="2000" b="1" dirty="0">
                <a:solidFill>
                  <a:srgbClr val="155671"/>
                </a:solidFill>
                <a:latin typeface="黑体" panose="02010609060101010101" charset="-122"/>
                <a:ea typeface="黑体" panose="02010609060101010101" charset="-122"/>
                <a:cs typeface="黑体" panose="02010609060101010101" charset="-122"/>
              </a:rPr>
              <a:t>适当服用B族维生素</a:t>
            </a:r>
            <a:endParaRPr lang="zh-CN" altLang="en-US" sz="2000" b="1" dirty="0">
              <a:solidFill>
                <a:srgbClr val="155671"/>
              </a:solidFill>
              <a:latin typeface="黑体" panose="02010609060101010101" charset="-122"/>
              <a:ea typeface="黑体" panose="02010609060101010101" charset="-122"/>
              <a:cs typeface="黑体" panose="02010609060101010101" charset="-122"/>
            </a:endParaRPr>
          </a:p>
          <a:p>
            <a:pPr marL="342900" indent="-342900" algn="l">
              <a:lnSpc>
                <a:spcPct val="120000"/>
              </a:lnSpc>
              <a:buClrTx/>
              <a:buSzTx/>
              <a:buFont typeface="Wingdings" panose="05000000000000000000" charset="0"/>
              <a:buChar char="Ø"/>
            </a:pPr>
            <a:r>
              <a:rPr lang="zh-CN" altLang="en-US" sz="2000" b="1" dirty="0">
                <a:solidFill>
                  <a:srgbClr val="155671"/>
                </a:solidFill>
                <a:latin typeface="黑体" panose="02010609060101010101" charset="-122"/>
                <a:ea typeface="黑体" panose="02010609060101010101" charset="-122"/>
                <a:cs typeface="黑体" panose="02010609060101010101" charset="-122"/>
              </a:rPr>
              <a:t>塞来昔布止痛</a:t>
            </a:r>
            <a:endParaRPr lang="zh-CN" altLang="en-US" sz="2000" b="1" dirty="0">
              <a:solidFill>
                <a:srgbClr val="155671"/>
              </a:solidFill>
              <a:latin typeface="黑体" panose="02010609060101010101" charset="-122"/>
              <a:ea typeface="黑体" panose="02010609060101010101" charset="-122"/>
              <a:cs typeface="黑体" panose="02010609060101010101" charset="-122"/>
            </a:endParaRPr>
          </a:p>
          <a:p>
            <a:pPr>
              <a:lnSpc>
                <a:spcPct val="120000"/>
              </a:lnSpc>
            </a:pPr>
            <a:endParaRPr lang="zh-CN" altLang="en-US" sz="1100" b="1" dirty="0">
              <a:solidFill>
                <a:srgbClr val="155671"/>
              </a:solidFill>
              <a:latin typeface="黑体" panose="02010609060101010101" charset="-122"/>
              <a:ea typeface="黑体" panose="02010609060101010101" charset="-122"/>
              <a:cs typeface="黑体" panose="02010609060101010101" charset="-122"/>
            </a:endParaRPr>
          </a:p>
        </p:txBody>
      </p:sp>
      <p:sp>
        <p:nvSpPr>
          <p:cNvPr id="33" name="矩形 32"/>
          <p:cNvSpPr/>
          <p:nvPr>
            <p:custDataLst>
              <p:tags r:id="rId10"/>
            </p:custDataLst>
          </p:nvPr>
        </p:nvSpPr>
        <p:spPr>
          <a:xfrm>
            <a:off x="8603939" y="3630935"/>
            <a:ext cx="3075658" cy="1648833"/>
          </a:xfrm>
          <a:prstGeom prst="rect">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lstStyle/>
          <a:p>
            <a:pPr algn="ctr"/>
            <a:endParaRPr kumimoji="1" lang="zh-CN" altLang="en-US" sz="1600" b="1" dirty="0">
              <a:solidFill>
                <a:srgbClr val="FFFFFF"/>
              </a:solidFill>
              <a:latin typeface="微软雅黑" panose="020B0503020204020204" pitchFamily="34" charset="-122"/>
            </a:endParaRPr>
          </a:p>
        </p:txBody>
      </p:sp>
      <p:pic>
        <p:nvPicPr>
          <p:cNvPr id="34" name="图片 33" descr="C:\Users\AAA\Desktop\u=3599495907,976600335&amp;fm=26&amp;gp=0.jpgu=3599495907,976600335&amp;fm=26&amp;gp=0"/>
          <p:cNvPicPr>
            <a:picLocks noChangeAspect="1"/>
          </p:cNvPicPr>
          <p:nvPr>
            <p:custDataLst>
              <p:tags r:id="rId11"/>
            </p:custDataLst>
          </p:nvPr>
        </p:nvPicPr>
        <p:blipFill rotWithShape="1">
          <a:blip r:embed="rId12"/>
          <a:srcRect/>
          <a:stretch>
            <a:fillRect/>
          </a:stretch>
        </p:blipFill>
        <p:spPr>
          <a:xfrm>
            <a:off x="9425705" y="3740779"/>
            <a:ext cx="1431925" cy="1432061"/>
          </a:xfrm>
          <a:prstGeom prst="rect">
            <a:avLst/>
          </a:prstGeom>
        </p:spPr>
      </p:pic>
      <p:sp>
        <p:nvSpPr>
          <p:cNvPr id="41" name="矩形 40"/>
          <p:cNvSpPr/>
          <p:nvPr>
            <p:custDataLst>
              <p:tags r:id="rId13"/>
            </p:custDataLst>
          </p:nvPr>
        </p:nvSpPr>
        <p:spPr>
          <a:xfrm flipH="1">
            <a:off x="8083863" y="1884258"/>
            <a:ext cx="520076" cy="527568"/>
          </a:xfrm>
          <a:prstGeom prst="rect">
            <a:avLst/>
          </a:prstGeom>
          <a:solidFill>
            <a:srgbClr val="44546A"/>
          </a:solidFill>
          <a:ln>
            <a:noFill/>
          </a:ln>
        </p:spPr>
        <p:style>
          <a:lnRef idx="2">
            <a:srgbClr val="1E6BC5">
              <a:shade val="50000"/>
            </a:srgbClr>
          </a:lnRef>
          <a:fillRef idx="1">
            <a:srgbClr val="1E6BC5"/>
          </a:fillRef>
          <a:effectRef idx="0">
            <a:srgbClr val="1E6BC5"/>
          </a:effectRef>
          <a:fontRef idx="minor">
            <a:srgbClr val="FFFFFF"/>
          </a:fontRef>
        </p:style>
        <p:txBody>
          <a:bodyPr wrap="square" lIns="0" tIns="0" rIns="0" bIns="0" rtlCol="0" anchor="ctr">
            <a:normAutofit/>
          </a:bodyPr>
          <a:lstStyle/>
          <a:p>
            <a:pPr algn="ctr"/>
            <a:endParaRPr kumimoji="1" lang="zh-CN" altLang="en-US" sz="2400" b="1" dirty="0">
              <a:solidFill>
                <a:srgbClr val="FFFFFF"/>
              </a:solidFill>
              <a:latin typeface="微软雅黑" panose="020B0503020204020204" pitchFamily="34" charset="-122"/>
            </a:endParaRPr>
          </a:p>
        </p:txBody>
      </p:sp>
      <p:sp>
        <p:nvSpPr>
          <p:cNvPr id="42" name="矩形 41"/>
          <p:cNvSpPr/>
          <p:nvPr>
            <p:custDataLst>
              <p:tags r:id="rId14"/>
            </p:custDataLst>
          </p:nvPr>
        </p:nvSpPr>
        <p:spPr>
          <a:xfrm>
            <a:off x="8083863" y="1934194"/>
            <a:ext cx="513458" cy="427125"/>
          </a:xfrm>
          <a:prstGeom prst="rect">
            <a:avLst/>
          </a:prstGeom>
        </p:spPr>
        <p:txBody>
          <a:bodyPr wrap="square" anchor="ctr">
            <a:normAutofit fontScale="85000"/>
          </a:bodyPr>
          <a:lstStyle/>
          <a:p>
            <a:pPr algn="ctr"/>
            <a:r>
              <a:rPr kumimoji="1" lang="en-US" altLang="zh-CN" sz="2400" b="1">
                <a:solidFill>
                  <a:srgbClr val="FFFFFF"/>
                </a:solidFill>
                <a:latin typeface="微软雅黑" panose="020B0503020204020204" pitchFamily="34" charset="-122"/>
              </a:rPr>
              <a:t>03</a:t>
            </a:r>
            <a:endParaRPr kumimoji="1" lang="zh-CN" altLang="en-US" sz="2400" b="1" dirty="0">
              <a:solidFill>
                <a:srgbClr val="FFFFFF"/>
              </a:solidFill>
              <a:latin typeface="微软雅黑" panose="020B0503020204020204" pitchFamily="34" charset="-122"/>
            </a:endParaRPr>
          </a:p>
        </p:txBody>
      </p:sp>
      <p:sp>
        <p:nvSpPr>
          <p:cNvPr id="82" name="矩形 81"/>
          <p:cNvSpPr/>
          <p:nvPr>
            <p:custDataLst>
              <p:tags r:id="rId15"/>
            </p:custDataLst>
          </p:nvPr>
        </p:nvSpPr>
        <p:spPr>
          <a:xfrm>
            <a:off x="4820233" y="3631715"/>
            <a:ext cx="3075658" cy="1648833"/>
          </a:xfrm>
          <a:prstGeom prst="rect">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lstStyle/>
          <a:p>
            <a:pPr algn="ctr"/>
            <a:endParaRPr kumimoji="1" lang="zh-CN" altLang="en-US" sz="1600" b="1" dirty="0">
              <a:solidFill>
                <a:srgbClr val="FFFFFF"/>
              </a:solidFill>
              <a:latin typeface="微软雅黑" panose="020B0503020204020204" pitchFamily="34" charset="-122"/>
            </a:endParaRPr>
          </a:p>
        </p:txBody>
      </p:sp>
      <p:pic>
        <p:nvPicPr>
          <p:cNvPr id="13" name="图片 12" descr="C:\Users\AAA\Desktop\u=65938829,3205999066&amp;fm=26&amp;gp=0.jpgu=65938829,3205999066&amp;fm=26&amp;gp=0"/>
          <p:cNvPicPr>
            <a:picLocks noChangeAspect="1"/>
          </p:cNvPicPr>
          <p:nvPr>
            <p:custDataLst>
              <p:tags r:id="rId16"/>
            </p:custDataLst>
          </p:nvPr>
        </p:nvPicPr>
        <p:blipFill rotWithShape="1">
          <a:blip r:embed="rId17"/>
          <a:srcRect/>
          <a:stretch>
            <a:fillRect/>
          </a:stretch>
        </p:blipFill>
        <p:spPr>
          <a:xfrm>
            <a:off x="5091920" y="3748610"/>
            <a:ext cx="2548890" cy="1432061"/>
          </a:xfrm>
          <a:prstGeom prst="rect">
            <a:avLst/>
          </a:prstGeom>
        </p:spPr>
      </p:pic>
      <p:sp>
        <p:nvSpPr>
          <p:cNvPr id="80" name="文本框 79"/>
          <p:cNvSpPr txBox="1"/>
          <p:nvPr>
            <p:custDataLst>
              <p:tags r:id="rId18"/>
            </p:custDataLst>
          </p:nvPr>
        </p:nvSpPr>
        <p:spPr>
          <a:xfrm>
            <a:off x="4964989" y="1934023"/>
            <a:ext cx="2931067" cy="1174978"/>
          </a:xfrm>
          <a:prstGeom prst="rect">
            <a:avLst/>
          </a:prstGeom>
          <a:noFill/>
        </p:spPr>
        <p:txBody>
          <a:bodyPr wrap="square" lIns="90000" tIns="0" rIns="90000" bIns="46800" rtlCol="0">
            <a:normAutofit lnSpcReduction="20000"/>
          </a:bodyPr>
          <a:lstStyle>
            <a:defPPr>
              <a:defRPr lang="zh-CN"/>
            </a:defPPr>
            <a:lvl1pPr fontAlgn="auto">
              <a:lnSpc>
                <a:spcPct val="130000"/>
              </a:lnSpc>
              <a:spcAft>
                <a:spcPts val="1000"/>
              </a:spcAft>
              <a:defRPr sz="1600" spc="150"/>
            </a:lvl1pPr>
          </a:lstStyle>
          <a:p>
            <a:pPr marL="342900" indent="-342900" algn="l">
              <a:lnSpc>
                <a:spcPct val="120000"/>
              </a:lnSpc>
              <a:buClrTx/>
              <a:buSzTx/>
              <a:buFont typeface="Wingdings" panose="05000000000000000000" charset="0"/>
              <a:buChar char="Ø"/>
            </a:pPr>
            <a:r>
              <a:rPr lang="zh-CN" altLang="en-US" sz="2000" b="1" dirty="0">
                <a:solidFill>
                  <a:srgbClr val="155671"/>
                </a:solidFill>
                <a:latin typeface="黑体" panose="02010609060101010101" charset="-122"/>
                <a:ea typeface="黑体" panose="02010609060101010101" charset="-122"/>
                <a:cs typeface="黑体" panose="02010609060101010101" charset="-122"/>
              </a:rPr>
              <a:t>硫酸镁溶于温水中，浸泡患处皮肤</a:t>
            </a:r>
            <a:endParaRPr lang="zh-CN" altLang="en-US" sz="2000" b="1" dirty="0">
              <a:solidFill>
                <a:srgbClr val="155671"/>
              </a:solidFill>
              <a:latin typeface="黑体" panose="02010609060101010101" charset="-122"/>
              <a:ea typeface="黑体" panose="02010609060101010101" charset="-122"/>
              <a:cs typeface="黑体" panose="02010609060101010101" charset="-122"/>
            </a:endParaRPr>
          </a:p>
          <a:p>
            <a:pPr marL="342900" indent="-342900" algn="l">
              <a:lnSpc>
                <a:spcPct val="120000"/>
              </a:lnSpc>
              <a:buClrTx/>
              <a:buSzTx/>
              <a:buFont typeface="Wingdings" panose="05000000000000000000" charset="0"/>
              <a:buChar char="Ø"/>
            </a:pPr>
            <a:r>
              <a:rPr lang="zh-CN" altLang="en-US" sz="2000" b="1" dirty="0">
                <a:solidFill>
                  <a:srgbClr val="155671"/>
                </a:solidFill>
                <a:latin typeface="黑体" panose="02010609060101010101" charset="-122"/>
                <a:ea typeface="黑体" panose="02010609060101010101" charset="-122"/>
                <a:cs typeface="黑体" panose="02010609060101010101" charset="-122"/>
              </a:rPr>
              <a:t>氧化锌软膏</a:t>
            </a:r>
            <a:endParaRPr lang="zh-CN" altLang="en-US" sz="2000" b="1" dirty="0">
              <a:solidFill>
                <a:srgbClr val="155671"/>
              </a:solidFill>
              <a:latin typeface="黑体" panose="02010609060101010101" charset="-122"/>
              <a:ea typeface="黑体" panose="02010609060101010101" charset="-122"/>
              <a:cs typeface="黑体" panose="02010609060101010101" charset="-122"/>
            </a:endParaRPr>
          </a:p>
        </p:txBody>
      </p:sp>
      <p:sp>
        <p:nvSpPr>
          <p:cNvPr id="77" name="矩形 76"/>
          <p:cNvSpPr/>
          <p:nvPr>
            <p:custDataLst>
              <p:tags r:id="rId19"/>
            </p:custDataLst>
          </p:nvPr>
        </p:nvSpPr>
        <p:spPr>
          <a:xfrm flipH="1">
            <a:off x="4296108" y="1882573"/>
            <a:ext cx="520214" cy="520076"/>
          </a:xfrm>
          <a:prstGeom prst="rect">
            <a:avLst/>
          </a:prstGeom>
          <a:solidFill>
            <a:srgbClr val="44546A"/>
          </a:solidFill>
          <a:ln>
            <a:noFill/>
          </a:ln>
        </p:spPr>
        <p:style>
          <a:lnRef idx="2">
            <a:srgbClr val="1E6BC5">
              <a:shade val="50000"/>
            </a:srgbClr>
          </a:lnRef>
          <a:fillRef idx="1">
            <a:srgbClr val="1E6BC5"/>
          </a:fillRef>
          <a:effectRef idx="0">
            <a:srgbClr val="1E6BC5"/>
          </a:effectRef>
          <a:fontRef idx="minor">
            <a:srgbClr val="FFFFFF"/>
          </a:fontRef>
        </p:style>
        <p:txBody>
          <a:bodyPr wrap="square" lIns="0" tIns="0" rIns="0" bIns="0" rtlCol="0" anchor="ctr">
            <a:normAutofit/>
          </a:bodyPr>
          <a:lstStyle/>
          <a:p>
            <a:pPr algn="ctr"/>
            <a:endParaRPr kumimoji="1" lang="zh-CN" altLang="en-US" sz="2400" b="1" dirty="0">
              <a:solidFill>
                <a:srgbClr val="FFFFFF"/>
              </a:solidFill>
              <a:latin typeface="微软雅黑" panose="020B0503020204020204" pitchFamily="34" charset="-122"/>
            </a:endParaRPr>
          </a:p>
        </p:txBody>
      </p:sp>
      <p:sp>
        <p:nvSpPr>
          <p:cNvPr id="22" name="矩形 21"/>
          <p:cNvSpPr/>
          <p:nvPr>
            <p:custDataLst>
              <p:tags r:id="rId20"/>
            </p:custDataLst>
          </p:nvPr>
        </p:nvSpPr>
        <p:spPr>
          <a:xfrm>
            <a:off x="4296108" y="1931801"/>
            <a:ext cx="513841" cy="421041"/>
          </a:xfrm>
          <a:prstGeom prst="rect">
            <a:avLst/>
          </a:prstGeom>
        </p:spPr>
        <p:txBody>
          <a:bodyPr wrap="square" anchor="ctr">
            <a:normAutofit fontScale="85000"/>
          </a:bodyPr>
          <a:lstStyle/>
          <a:p>
            <a:pPr algn="ctr"/>
            <a:r>
              <a:rPr kumimoji="1" lang="en-US" altLang="zh-CN" sz="2400" b="1" dirty="0">
                <a:solidFill>
                  <a:srgbClr val="FFFFFF"/>
                </a:solidFill>
                <a:latin typeface="微软雅黑" panose="020B0503020204020204" pitchFamily="34" charset="-122"/>
              </a:rPr>
              <a:t>02</a:t>
            </a:r>
            <a:endParaRPr kumimoji="1" lang="zh-CN" altLang="en-US" sz="2400" b="1" dirty="0">
              <a:solidFill>
                <a:srgbClr val="FFFFFF"/>
              </a:solidFill>
              <a:latin typeface="微软雅黑" panose="020B0503020204020204" pitchFamily="34" charset="-122"/>
            </a:endParaRPr>
          </a:p>
        </p:txBody>
      </p:sp>
      <p:cxnSp>
        <p:nvCxnSpPr>
          <p:cNvPr id="45" name="直接连接符 44"/>
          <p:cNvCxnSpPr/>
          <p:nvPr>
            <p:custDataLst>
              <p:tags r:id="rId21"/>
            </p:custDataLst>
          </p:nvPr>
        </p:nvCxnSpPr>
        <p:spPr>
          <a:xfrm>
            <a:off x="4202122" y="1665516"/>
            <a:ext cx="0" cy="3526969"/>
          </a:xfrm>
          <a:prstGeom prst="line">
            <a:avLst/>
          </a:prstGeom>
          <a:ln w="12700">
            <a:solidFill>
              <a:srgbClr val="FFFFFF">
                <a:lumMod val="65000"/>
              </a:srgbClr>
            </a:solidFill>
            <a:prstDash val="dash"/>
            <a:headEnd type="diamond"/>
            <a:tailEnd type="diamond"/>
          </a:ln>
        </p:spPr>
        <p:style>
          <a:lnRef idx="1">
            <a:srgbClr val="1E6BC5"/>
          </a:lnRef>
          <a:fillRef idx="0">
            <a:srgbClr val="1E6BC5"/>
          </a:fillRef>
          <a:effectRef idx="0">
            <a:srgbClr val="1E6BC5"/>
          </a:effectRef>
          <a:fontRef idx="minor">
            <a:srgbClr val="000000"/>
          </a:fontRef>
        </p:style>
      </p:cxnSp>
      <p:cxnSp>
        <p:nvCxnSpPr>
          <p:cNvPr id="47" name="直接连接符 46"/>
          <p:cNvCxnSpPr/>
          <p:nvPr>
            <p:custDataLst>
              <p:tags r:id="rId22"/>
            </p:custDataLst>
          </p:nvPr>
        </p:nvCxnSpPr>
        <p:spPr>
          <a:xfrm>
            <a:off x="7989877" y="1665515"/>
            <a:ext cx="0" cy="3526969"/>
          </a:xfrm>
          <a:prstGeom prst="line">
            <a:avLst/>
          </a:prstGeom>
          <a:ln w="12700">
            <a:solidFill>
              <a:srgbClr val="FFFFFF">
                <a:lumMod val="65000"/>
              </a:srgbClr>
            </a:solidFill>
            <a:prstDash val="dash"/>
            <a:headEnd type="diamond"/>
            <a:tailEnd type="diamond"/>
          </a:ln>
        </p:spPr>
        <p:style>
          <a:lnRef idx="1">
            <a:srgbClr val="1E6BC5"/>
          </a:lnRef>
          <a:fillRef idx="0">
            <a:srgbClr val="1E6BC5"/>
          </a:fillRef>
          <a:effectRef idx="0">
            <a:srgbClr val="1E6BC5"/>
          </a:effectRef>
          <a:fontRef idx="minor">
            <a:srgbClr val="000000"/>
          </a:fontRef>
        </p:style>
      </p:cxnSp>
      <p:sp>
        <p:nvSpPr>
          <p:cNvPr id="2"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rPr>
              <a:t>手足皮肤反应处理建议</a:t>
            </a:r>
            <a:endParaRPr lang="zh-CN" altLang="en-US" sz="3200" b="1" spc="300" dirty="0">
              <a:solidFill>
                <a:srgbClr val="155671"/>
              </a:solidFill>
              <a:latin typeface="黑体" panose="02010609060101010101" charset="-122"/>
              <a:ea typeface="黑体" panose="02010609060101010101" charset="-122"/>
              <a:cs typeface="+mn-ea"/>
            </a:endParaRPr>
          </a:p>
        </p:txBody>
      </p:sp>
      <p:grpSp>
        <p:nvGrpSpPr>
          <p:cNvPr id="3" name="组合 2"/>
          <p:cNvGrpSpPr/>
          <p:nvPr/>
        </p:nvGrpSpPr>
        <p:grpSpPr>
          <a:xfrm>
            <a:off x="0" y="119156"/>
            <a:ext cx="486137" cy="928786"/>
            <a:chOff x="0" y="-78772"/>
            <a:chExt cx="602082" cy="1150304"/>
          </a:xfrm>
          <a:solidFill>
            <a:srgbClr val="E94A48"/>
          </a:solidFill>
        </p:grpSpPr>
        <p:sp>
          <p:nvSpPr>
            <p:cNvPr id="4" name="任意多边形 3"/>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defTabSz="457200"/>
              <a:endParaRPr lang="zh-CN" altLang="en-US">
                <a:solidFill>
                  <a:schemeClr val="tx1"/>
                </a:solidFill>
                <a:cs typeface="+mn-ea"/>
              </a:endParaRPr>
            </a:p>
          </p:txBody>
        </p:sp>
        <p:sp>
          <p:nvSpPr>
            <p:cNvPr id="6" name="任意多边形 5"/>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defTabSz="457200"/>
              <a:endParaRPr lang="zh-CN" altLang="en-US">
                <a:solidFill>
                  <a:schemeClr val="tx1"/>
                </a:solidFill>
                <a:cs typeface="+mn-ea"/>
              </a:endParaRPr>
            </a:p>
          </p:txBody>
        </p:sp>
      </p:grpSp>
    </p:spTree>
    <p:custDataLst>
      <p:tags r:id="rId23"/>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rPr>
              <a:t>腹泻反应处理建议</a:t>
            </a:r>
            <a:endParaRPr lang="zh-CN" altLang="en-US" sz="3200" b="1" spc="300" dirty="0">
              <a:solidFill>
                <a:srgbClr val="155671"/>
              </a:solidFill>
              <a:latin typeface="黑体" panose="02010609060101010101" charset="-122"/>
              <a:ea typeface="黑体" panose="02010609060101010101" charset="-122"/>
              <a:cs typeface="+mn-ea"/>
            </a:endParaRPr>
          </a:p>
        </p:txBody>
      </p:sp>
      <p:pic>
        <p:nvPicPr>
          <p:cNvPr id="6" name="图片 5"/>
          <p:cNvPicPr>
            <a:picLocks noChangeAspect="1"/>
          </p:cNvPicPr>
          <p:nvPr/>
        </p:nvPicPr>
        <p:blipFill>
          <a:blip r:embed="rId1"/>
          <a:stretch>
            <a:fillRect/>
          </a:stretch>
        </p:blipFill>
        <p:spPr>
          <a:xfrm>
            <a:off x="9498965" y="4730750"/>
            <a:ext cx="2693035" cy="2127250"/>
          </a:xfrm>
          <a:prstGeom prst="rect">
            <a:avLst/>
          </a:prstGeom>
        </p:spPr>
      </p:pic>
      <p:sp>
        <p:nvSpPr>
          <p:cNvPr id="8" name="文本框 7"/>
          <p:cNvSpPr txBox="1"/>
          <p:nvPr/>
        </p:nvSpPr>
        <p:spPr>
          <a:xfrm>
            <a:off x="5840095" y="1762760"/>
            <a:ext cx="5940425" cy="706755"/>
          </a:xfrm>
          <a:prstGeom prst="rect">
            <a:avLst/>
          </a:prstGeom>
          <a:noFill/>
        </p:spPr>
        <p:txBody>
          <a:bodyPr wrap="square" rtlCol="0" anchor="t">
            <a:spAutoFit/>
          </a:bodyPr>
          <a:p>
            <a:pPr algn="just">
              <a:spcAft>
                <a:spcPts val="0"/>
              </a:spcAft>
            </a:pPr>
            <a:r>
              <a:rPr lang="zh-CN" sz="2000" kern="100" dirty="0" smtClean="0">
                <a:effectLst/>
                <a:latin typeface="微软雅黑" panose="020B0503020204020204" pitchFamily="34" charset="-122"/>
                <a:ea typeface="微软雅黑" panose="020B0503020204020204" pitchFamily="34" charset="-122"/>
                <a:sym typeface="+mn-ea"/>
              </a:rPr>
              <a:t>临床表现：与</a:t>
            </a:r>
            <a:r>
              <a:rPr lang="zh-CN" altLang="en-US" sz="2000" kern="100" dirty="0" smtClean="0">
                <a:effectLst/>
                <a:latin typeface="微软雅黑" panose="020B0503020204020204" pitchFamily="34" charset="-122"/>
                <a:ea typeface="微软雅黑" panose="020B0503020204020204" pitchFamily="34" charset="-122"/>
                <a:sym typeface="+mn-ea"/>
              </a:rPr>
              <a:t>服药前</a:t>
            </a:r>
            <a:r>
              <a:rPr lang="zh-CN" sz="2000" kern="100" dirty="0" smtClean="0">
                <a:effectLst/>
                <a:latin typeface="微软雅黑" panose="020B0503020204020204" pitchFamily="34" charset="-122"/>
                <a:ea typeface="微软雅黑" panose="020B0503020204020204" pitchFamily="34" charset="-122"/>
                <a:sym typeface="+mn-ea"/>
              </a:rPr>
              <a:t>相比，大便</a:t>
            </a:r>
            <a:r>
              <a:rPr lang="zh-CN" sz="2000" kern="100" dirty="0">
                <a:effectLst/>
                <a:latin typeface="微软雅黑" panose="020B0503020204020204" pitchFamily="34" charset="-122"/>
                <a:ea typeface="微软雅黑" panose="020B0503020204020204" pitchFamily="34" charset="-122"/>
                <a:sym typeface="+mn-ea"/>
              </a:rPr>
              <a:t>次数每天增加；</a:t>
            </a:r>
            <a:endParaRPr lang="zh-CN" sz="2000" kern="100" dirty="0">
              <a:effectLst/>
              <a:latin typeface="微软雅黑" panose="020B0503020204020204" pitchFamily="34" charset="-122"/>
              <a:ea typeface="微软雅黑" panose="020B0503020204020204" pitchFamily="34" charset="-122"/>
              <a:sym typeface="+mn-ea"/>
            </a:endParaRPr>
          </a:p>
          <a:p>
            <a:pPr algn="just">
              <a:spcAft>
                <a:spcPts val="0"/>
              </a:spcAft>
            </a:pPr>
            <a:r>
              <a:rPr lang="zh-CN" sz="2000" kern="100" dirty="0">
                <a:effectLst/>
                <a:latin typeface="微软雅黑" panose="020B0503020204020204" pitchFamily="34" charset="-122"/>
                <a:ea typeface="微软雅黑" panose="020B0503020204020204" pitchFamily="34" charset="-122"/>
                <a:sym typeface="+mn-ea"/>
              </a:rPr>
              <a:t>造瘘口排出物增加</a:t>
            </a:r>
            <a:endParaRPr lang="zh-CN" altLang="en-US" sz="20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5772150" y="2961640"/>
            <a:ext cx="5226685" cy="706755"/>
          </a:xfrm>
          <a:prstGeom prst="rect">
            <a:avLst/>
          </a:prstGeom>
          <a:noFill/>
        </p:spPr>
        <p:txBody>
          <a:bodyPr wrap="square" rtlCol="0" anchor="t">
            <a:spAutoFit/>
          </a:bodyPr>
          <a:p>
            <a:pPr algn="ctr">
              <a:spcAft>
                <a:spcPts val="0"/>
              </a:spcAft>
            </a:pPr>
            <a:r>
              <a:rPr lang="zh-CN" sz="2000" b="1" kern="100" dirty="0">
                <a:effectLst/>
                <a:latin typeface="微软雅黑" panose="020B0503020204020204" pitchFamily="34" charset="-122"/>
                <a:ea typeface="微软雅黑" panose="020B0503020204020204" pitchFamily="34" charset="-122"/>
                <a:sym typeface="+mn-ea"/>
              </a:rPr>
              <a:t>通常无需调整剂量或中断治疗，如严重不适采取减量或停药措施；</a:t>
            </a:r>
            <a:endParaRPr lang="zh-CN" altLang="en-US" sz="2000" b="1" kern="100" dirty="0">
              <a:effectLst/>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5881211" y="4235291"/>
            <a:ext cx="5008880" cy="706755"/>
          </a:xfrm>
          <a:prstGeom prst="rect">
            <a:avLst/>
          </a:prstGeom>
          <a:noFill/>
        </p:spPr>
        <p:txBody>
          <a:bodyPr wrap="none" rtlCol="0" anchor="t">
            <a:spAutoFit/>
          </a:bodyPr>
          <a:p>
            <a:pPr algn="just">
              <a:spcAft>
                <a:spcPts val="0"/>
              </a:spcAft>
            </a:pPr>
            <a:r>
              <a:rPr lang="zh-CN" sz="2000" kern="100" dirty="0">
                <a:effectLst/>
                <a:latin typeface="微软雅黑" panose="020B0503020204020204" pitchFamily="34" charset="-122"/>
                <a:ea typeface="微软雅黑" panose="020B0503020204020204" pitchFamily="34" charset="-122"/>
                <a:sym typeface="+mn-ea"/>
              </a:rPr>
              <a:t>常用治疗药物包括：</a:t>
            </a:r>
            <a:r>
              <a:rPr lang="zh-CN" sz="2000" kern="100" dirty="0">
                <a:solidFill>
                  <a:srgbClr val="FF0000"/>
                </a:solidFill>
                <a:effectLst/>
                <a:latin typeface="微软雅黑" panose="020B0503020204020204" pitchFamily="34" charset="-122"/>
                <a:ea typeface="微软雅黑" panose="020B0503020204020204" pitchFamily="34" charset="-122"/>
                <a:sym typeface="+mn-ea"/>
              </a:rPr>
              <a:t>洛哌丁胺、诺氟沙星、</a:t>
            </a:r>
            <a:endParaRPr lang="zh-CN" sz="2000" kern="100" dirty="0">
              <a:solidFill>
                <a:srgbClr val="FF0000"/>
              </a:solidFill>
              <a:effectLst/>
              <a:latin typeface="微软雅黑" panose="020B0503020204020204" pitchFamily="34" charset="-122"/>
              <a:ea typeface="微软雅黑" panose="020B0503020204020204" pitchFamily="34" charset="-122"/>
              <a:sym typeface="+mn-ea"/>
            </a:endParaRPr>
          </a:p>
          <a:p>
            <a:pPr algn="just">
              <a:spcAft>
                <a:spcPts val="0"/>
              </a:spcAft>
            </a:pPr>
            <a:r>
              <a:rPr lang="zh-CN" sz="2000" kern="100" dirty="0">
                <a:solidFill>
                  <a:srgbClr val="FF0000"/>
                </a:solidFill>
                <a:effectLst/>
                <a:latin typeface="微软雅黑" panose="020B0503020204020204" pitchFamily="34" charset="-122"/>
                <a:ea typeface="微软雅黑" panose="020B0503020204020204" pitchFamily="34" charset="-122"/>
                <a:sym typeface="+mn-ea"/>
              </a:rPr>
              <a:t>蒙脱石散等</a:t>
            </a:r>
            <a:endParaRPr lang="zh-CN" altLang="en-US" sz="2000" kern="100" dirty="0">
              <a:solidFill>
                <a:srgbClr val="FF0000"/>
              </a:solidFill>
              <a:effectLst/>
              <a:latin typeface="微软雅黑" panose="020B0503020204020204" pitchFamily="34" charset="-122"/>
              <a:ea typeface="微软雅黑" panose="020B0503020204020204" pitchFamily="34" charset="-122"/>
              <a:sym typeface="+mn-ea"/>
            </a:endParaRPr>
          </a:p>
        </p:txBody>
      </p:sp>
      <p:pic>
        <p:nvPicPr>
          <p:cNvPr id="7" name="图片 6" descr="u=1232745016,3917730887&amp;fm=26&amp;gp=0"/>
          <p:cNvPicPr>
            <a:picLocks noChangeAspect="1"/>
          </p:cNvPicPr>
          <p:nvPr/>
        </p:nvPicPr>
        <p:blipFill>
          <a:blip r:embed="rId2"/>
          <a:stretch>
            <a:fillRect/>
          </a:stretch>
        </p:blipFill>
        <p:spPr>
          <a:xfrm>
            <a:off x="203200" y="1348105"/>
            <a:ext cx="5568950" cy="45777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rPr>
              <a:t>高甘油三酯血症处理建议</a:t>
            </a:r>
            <a:endParaRPr lang="zh-CN" altLang="en-US" sz="3200" b="1" spc="300" dirty="0">
              <a:solidFill>
                <a:srgbClr val="155671"/>
              </a:solidFill>
              <a:latin typeface="黑体" panose="02010609060101010101" charset="-122"/>
              <a:ea typeface="黑体" panose="02010609060101010101" charset="-122"/>
              <a:cs typeface="+mn-ea"/>
            </a:endParaRPr>
          </a:p>
        </p:txBody>
      </p:sp>
      <p:sp>
        <p:nvSpPr>
          <p:cNvPr id="35" name="矩形 34"/>
          <p:cNvSpPr/>
          <p:nvPr/>
        </p:nvSpPr>
        <p:spPr>
          <a:xfrm>
            <a:off x="2306955" y="1795145"/>
            <a:ext cx="2359660" cy="2522220"/>
          </a:xfrm>
          <a:prstGeom prst="rect">
            <a:avLst/>
          </a:prstGeom>
          <a:solidFill>
            <a:srgbClr val="FC8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6" name="矩形 35"/>
          <p:cNvSpPr/>
          <p:nvPr/>
        </p:nvSpPr>
        <p:spPr>
          <a:xfrm>
            <a:off x="2306955" y="4122420"/>
            <a:ext cx="2361565" cy="85471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122680" y="1107440"/>
            <a:ext cx="1033780" cy="4584700"/>
            <a:chOff x="1432689" y="1509561"/>
            <a:chExt cx="647700" cy="2870200"/>
          </a:xfrm>
        </p:grpSpPr>
        <p:sp>
          <p:nvSpPr>
            <p:cNvPr id="38" name="MH_Other_4"/>
            <p:cNvSpPr/>
            <p:nvPr/>
          </p:nvSpPr>
          <p:spPr>
            <a:xfrm>
              <a:off x="1432689" y="1509561"/>
              <a:ext cx="647700" cy="2870200"/>
            </a:xfrm>
            <a:custGeom>
              <a:avLst/>
              <a:gdLst>
                <a:gd name="connsiteX0" fmla="*/ 324000 w 648000"/>
                <a:gd name="connsiteY0" fmla="*/ 0 h 2869425"/>
                <a:gd name="connsiteX1" fmla="*/ 540000 w 648000"/>
                <a:gd name="connsiteY1" fmla="*/ 216000 h 2869425"/>
                <a:gd name="connsiteX2" fmla="*/ 540000 w 648000"/>
                <a:gd name="connsiteY2" fmla="*/ 2305512 h 2869425"/>
                <a:gd name="connsiteX3" fmla="*/ 553103 w 648000"/>
                <a:gd name="connsiteY3" fmla="*/ 2316323 h 2869425"/>
                <a:gd name="connsiteX4" fmla="*/ 648000 w 648000"/>
                <a:gd name="connsiteY4" fmla="*/ 2545425 h 2869425"/>
                <a:gd name="connsiteX5" fmla="*/ 324000 w 648000"/>
                <a:gd name="connsiteY5" fmla="*/ 2869425 h 2869425"/>
                <a:gd name="connsiteX6" fmla="*/ 0 w 648000"/>
                <a:gd name="connsiteY6" fmla="*/ 2545425 h 2869425"/>
                <a:gd name="connsiteX7" fmla="*/ 94897 w 648000"/>
                <a:gd name="connsiteY7" fmla="*/ 2316323 h 2869425"/>
                <a:gd name="connsiteX8" fmla="*/ 108000 w 648000"/>
                <a:gd name="connsiteY8" fmla="*/ 2305512 h 2869425"/>
                <a:gd name="connsiteX9" fmla="*/ 108000 w 648000"/>
                <a:gd name="connsiteY9" fmla="*/ 216000 h 2869425"/>
                <a:gd name="connsiteX10" fmla="*/ 324000 w 648000"/>
                <a:gd name="connsiteY10" fmla="*/ 0 h 286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8000" h="2869425">
                  <a:moveTo>
                    <a:pt x="324000" y="0"/>
                  </a:moveTo>
                  <a:cubicBezTo>
                    <a:pt x="443294" y="0"/>
                    <a:pt x="540000" y="96706"/>
                    <a:pt x="540000" y="216000"/>
                  </a:cubicBezTo>
                  <a:lnTo>
                    <a:pt x="540000" y="2305512"/>
                  </a:lnTo>
                  <a:lnTo>
                    <a:pt x="553103" y="2316323"/>
                  </a:lnTo>
                  <a:cubicBezTo>
                    <a:pt x="611735" y="2374955"/>
                    <a:pt x="648000" y="2455955"/>
                    <a:pt x="648000" y="2545425"/>
                  </a:cubicBezTo>
                  <a:cubicBezTo>
                    <a:pt x="648000" y="2724365"/>
                    <a:pt x="502940" y="2869425"/>
                    <a:pt x="324000" y="2869425"/>
                  </a:cubicBezTo>
                  <a:cubicBezTo>
                    <a:pt x="145060" y="2869425"/>
                    <a:pt x="0" y="2724365"/>
                    <a:pt x="0" y="2545425"/>
                  </a:cubicBezTo>
                  <a:cubicBezTo>
                    <a:pt x="0" y="2455955"/>
                    <a:pt x="36265" y="2374955"/>
                    <a:pt x="94897" y="2316323"/>
                  </a:cubicBezTo>
                  <a:lnTo>
                    <a:pt x="108000" y="2305512"/>
                  </a:lnTo>
                  <a:lnTo>
                    <a:pt x="108000" y="216000"/>
                  </a:lnTo>
                  <a:cubicBezTo>
                    <a:pt x="108000" y="96706"/>
                    <a:pt x="204706" y="0"/>
                    <a:pt x="324000" y="0"/>
                  </a:cubicBezTo>
                  <a:close/>
                </a:path>
              </a:pathLst>
            </a:custGeom>
            <a:solidFill>
              <a:schemeClr val="accent2">
                <a:lumMod val="20000"/>
                <a:lumOff val="80000"/>
              </a:schemeClr>
            </a:solidFill>
            <a:ln w="12700" cap="flat" cmpd="sng" algn="ctr">
              <a:noFill/>
              <a:prstDash val="solid"/>
              <a:miter lim="800000"/>
            </a:ln>
            <a:effectLst/>
          </p:spPr>
          <p:txBody>
            <a:bodyPr anchor="ctr"/>
            <a:lstStyle>
              <a:defPPr>
                <a:defRPr lang="en-US"/>
              </a:defPPr>
              <a:lvl1pPr marL="0" algn="l" defTabSz="596900" rtl="0" eaLnBrk="1" latinLnBrk="0" hangingPunct="1">
                <a:defRPr sz="2285" kern="1200">
                  <a:solidFill>
                    <a:schemeClr val="tx1"/>
                  </a:solidFill>
                  <a:latin typeface="+mn-lt"/>
                  <a:ea typeface="+mn-ea"/>
                  <a:cs typeface="+mn-cs"/>
                </a:defRPr>
              </a:lvl1pPr>
              <a:lvl2pPr marL="596900" algn="l" defTabSz="596900" rtl="0" eaLnBrk="1" latinLnBrk="0" hangingPunct="1">
                <a:defRPr sz="2285" kern="1200">
                  <a:solidFill>
                    <a:schemeClr val="tx1"/>
                  </a:solidFill>
                  <a:latin typeface="+mn-lt"/>
                  <a:ea typeface="+mn-ea"/>
                  <a:cs typeface="+mn-cs"/>
                </a:defRPr>
              </a:lvl2pPr>
              <a:lvl3pPr marL="1193800" algn="l" defTabSz="596900" rtl="0" eaLnBrk="1" latinLnBrk="0" hangingPunct="1">
                <a:defRPr sz="2285" kern="1200">
                  <a:solidFill>
                    <a:schemeClr val="tx1"/>
                  </a:solidFill>
                  <a:latin typeface="+mn-lt"/>
                  <a:ea typeface="+mn-ea"/>
                  <a:cs typeface="+mn-cs"/>
                </a:defRPr>
              </a:lvl3pPr>
              <a:lvl4pPr marL="1791335" algn="l" defTabSz="596900" rtl="0" eaLnBrk="1" latinLnBrk="0" hangingPunct="1">
                <a:defRPr sz="2285" kern="1200">
                  <a:solidFill>
                    <a:schemeClr val="tx1"/>
                  </a:solidFill>
                  <a:latin typeface="+mn-lt"/>
                  <a:ea typeface="+mn-ea"/>
                  <a:cs typeface="+mn-cs"/>
                </a:defRPr>
              </a:lvl4pPr>
              <a:lvl5pPr marL="2388235" algn="l" defTabSz="596900" rtl="0" eaLnBrk="1" latinLnBrk="0" hangingPunct="1">
                <a:defRPr sz="2285" kern="1200">
                  <a:solidFill>
                    <a:schemeClr val="tx1"/>
                  </a:solidFill>
                  <a:latin typeface="+mn-lt"/>
                  <a:ea typeface="+mn-ea"/>
                  <a:cs typeface="+mn-cs"/>
                </a:defRPr>
              </a:lvl5pPr>
              <a:lvl6pPr marL="2985135" algn="l" defTabSz="596900" rtl="0" eaLnBrk="1" latinLnBrk="0" hangingPunct="1">
                <a:defRPr sz="2285" kern="1200">
                  <a:solidFill>
                    <a:schemeClr val="tx1"/>
                  </a:solidFill>
                  <a:latin typeface="+mn-lt"/>
                  <a:ea typeface="+mn-ea"/>
                  <a:cs typeface="+mn-cs"/>
                </a:defRPr>
              </a:lvl6pPr>
              <a:lvl7pPr marL="3582035" algn="l" defTabSz="596900" rtl="0" eaLnBrk="1" latinLnBrk="0" hangingPunct="1">
                <a:defRPr sz="2285" kern="1200">
                  <a:solidFill>
                    <a:schemeClr val="tx1"/>
                  </a:solidFill>
                  <a:latin typeface="+mn-lt"/>
                  <a:ea typeface="+mn-ea"/>
                  <a:cs typeface="+mn-cs"/>
                </a:defRPr>
              </a:lvl7pPr>
              <a:lvl8pPr marL="4179570" algn="l" defTabSz="596900" rtl="0" eaLnBrk="1" latinLnBrk="0" hangingPunct="1">
                <a:defRPr sz="2285" kern="1200">
                  <a:solidFill>
                    <a:schemeClr val="tx1"/>
                  </a:solidFill>
                  <a:latin typeface="+mn-lt"/>
                  <a:ea typeface="+mn-ea"/>
                  <a:cs typeface="+mn-cs"/>
                </a:defRPr>
              </a:lvl8pPr>
              <a:lvl9pPr marL="4776470" algn="l" defTabSz="596900" rtl="0" eaLnBrk="1" latinLnBrk="0" hangingPunct="1">
                <a:defRPr sz="2285"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srgbClr val="FFFFFF"/>
                </a:solidFill>
                <a:effectLst/>
                <a:uLnTx/>
                <a:uFillTx/>
                <a:latin typeface="Times New Roman" panose="02020603050405020304"/>
                <a:ea typeface="幼圆" panose="02010509060101010101" pitchFamily="49" charset="-122"/>
                <a:cs typeface="+mn-cs"/>
              </a:endParaRPr>
            </a:p>
          </p:txBody>
        </p:sp>
        <p:sp>
          <p:nvSpPr>
            <p:cNvPr id="39" name="MH_Other_5"/>
            <p:cNvSpPr/>
            <p:nvPr/>
          </p:nvSpPr>
          <p:spPr>
            <a:xfrm>
              <a:off x="1522859" y="3820961"/>
              <a:ext cx="466725" cy="468630"/>
            </a:xfrm>
            <a:prstGeom prst="ellipse">
              <a:avLst/>
            </a:prstGeom>
            <a:solidFill>
              <a:schemeClr val="accent1">
                <a:lumMod val="75000"/>
              </a:schemeClr>
            </a:solidFill>
            <a:ln w="12700" cap="flat" cmpd="sng" algn="ctr">
              <a:noFill/>
              <a:prstDash val="solid"/>
              <a:miter lim="800000"/>
            </a:ln>
            <a:effectLst/>
          </p:spPr>
          <p:txBody>
            <a:bodyPr anchor="ctr"/>
            <a:lstStyle>
              <a:defPPr>
                <a:defRPr lang="en-US"/>
              </a:defPPr>
              <a:lvl1pPr marL="0" algn="l" defTabSz="596900" rtl="0" eaLnBrk="1" latinLnBrk="0" hangingPunct="1">
                <a:defRPr sz="2285" kern="1200">
                  <a:solidFill>
                    <a:schemeClr val="tx1"/>
                  </a:solidFill>
                  <a:latin typeface="+mn-lt"/>
                  <a:ea typeface="+mn-ea"/>
                  <a:cs typeface="+mn-cs"/>
                </a:defRPr>
              </a:lvl1pPr>
              <a:lvl2pPr marL="596900" algn="l" defTabSz="596900" rtl="0" eaLnBrk="1" latinLnBrk="0" hangingPunct="1">
                <a:defRPr sz="2285" kern="1200">
                  <a:solidFill>
                    <a:schemeClr val="tx1"/>
                  </a:solidFill>
                  <a:latin typeface="+mn-lt"/>
                  <a:ea typeface="+mn-ea"/>
                  <a:cs typeface="+mn-cs"/>
                </a:defRPr>
              </a:lvl2pPr>
              <a:lvl3pPr marL="1193800" algn="l" defTabSz="596900" rtl="0" eaLnBrk="1" latinLnBrk="0" hangingPunct="1">
                <a:defRPr sz="2285" kern="1200">
                  <a:solidFill>
                    <a:schemeClr val="tx1"/>
                  </a:solidFill>
                  <a:latin typeface="+mn-lt"/>
                  <a:ea typeface="+mn-ea"/>
                  <a:cs typeface="+mn-cs"/>
                </a:defRPr>
              </a:lvl3pPr>
              <a:lvl4pPr marL="1791335" algn="l" defTabSz="596900" rtl="0" eaLnBrk="1" latinLnBrk="0" hangingPunct="1">
                <a:defRPr sz="2285" kern="1200">
                  <a:solidFill>
                    <a:schemeClr val="tx1"/>
                  </a:solidFill>
                  <a:latin typeface="+mn-lt"/>
                  <a:ea typeface="+mn-ea"/>
                  <a:cs typeface="+mn-cs"/>
                </a:defRPr>
              </a:lvl4pPr>
              <a:lvl5pPr marL="2388235" algn="l" defTabSz="596900" rtl="0" eaLnBrk="1" latinLnBrk="0" hangingPunct="1">
                <a:defRPr sz="2285" kern="1200">
                  <a:solidFill>
                    <a:schemeClr val="tx1"/>
                  </a:solidFill>
                  <a:latin typeface="+mn-lt"/>
                  <a:ea typeface="+mn-ea"/>
                  <a:cs typeface="+mn-cs"/>
                </a:defRPr>
              </a:lvl5pPr>
              <a:lvl6pPr marL="2985135" algn="l" defTabSz="596900" rtl="0" eaLnBrk="1" latinLnBrk="0" hangingPunct="1">
                <a:defRPr sz="2285" kern="1200">
                  <a:solidFill>
                    <a:schemeClr val="tx1"/>
                  </a:solidFill>
                  <a:latin typeface="+mn-lt"/>
                  <a:ea typeface="+mn-ea"/>
                  <a:cs typeface="+mn-cs"/>
                </a:defRPr>
              </a:lvl6pPr>
              <a:lvl7pPr marL="3582035" algn="l" defTabSz="596900" rtl="0" eaLnBrk="1" latinLnBrk="0" hangingPunct="1">
                <a:defRPr sz="2285" kern="1200">
                  <a:solidFill>
                    <a:schemeClr val="tx1"/>
                  </a:solidFill>
                  <a:latin typeface="+mn-lt"/>
                  <a:ea typeface="+mn-ea"/>
                  <a:cs typeface="+mn-cs"/>
                </a:defRPr>
              </a:lvl7pPr>
              <a:lvl8pPr marL="4179570" algn="l" defTabSz="596900" rtl="0" eaLnBrk="1" latinLnBrk="0" hangingPunct="1">
                <a:defRPr sz="2285" kern="1200">
                  <a:solidFill>
                    <a:schemeClr val="tx1"/>
                  </a:solidFill>
                  <a:latin typeface="+mn-lt"/>
                  <a:ea typeface="+mn-ea"/>
                  <a:cs typeface="+mn-cs"/>
                </a:defRPr>
              </a:lvl8pPr>
              <a:lvl9pPr marL="4776470" algn="l" defTabSz="596900" rtl="0" eaLnBrk="1" latinLnBrk="0" hangingPunct="1">
                <a:defRPr sz="2285"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Times New Roman" panose="02020603050405020304"/>
                <a:ea typeface="幼圆" panose="02010509060101010101" pitchFamily="49" charset="-122"/>
                <a:cs typeface="+mn-cs"/>
              </a:endParaRPr>
            </a:p>
          </p:txBody>
        </p:sp>
        <p:sp>
          <p:nvSpPr>
            <p:cNvPr id="40" name="MH_Other_6"/>
            <p:cNvSpPr/>
            <p:nvPr/>
          </p:nvSpPr>
          <p:spPr>
            <a:xfrm flipV="1">
              <a:off x="1623616" y="1725477"/>
              <a:ext cx="257578" cy="2285982"/>
            </a:xfrm>
            <a:prstGeom prst="roundRect">
              <a:avLst>
                <a:gd name="adj" fmla="val 50000"/>
              </a:avLst>
            </a:prstGeom>
            <a:solidFill>
              <a:srgbClr val="FC8290"/>
            </a:solidFill>
            <a:ln w="12700">
              <a:noFill/>
            </a:ln>
          </p:spPr>
          <p:txBody>
            <a:bodyPr rot="10800000" anchor="ctr"/>
            <a:lstStyle>
              <a:defPPr>
                <a:defRPr lang="en-US"/>
              </a:defPPr>
              <a:lvl1pPr marL="0" algn="l" defTabSz="596900" rtl="0" eaLnBrk="1" latinLnBrk="0" hangingPunct="1">
                <a:defRPr sz="2285" kern="1200">
                  <a:solidFill>
                    <a:schemeClr val="tx1"/>
                  </a:solidFill>
                  <a:latin typeface="+mn-lt"/>
                  <a:ea typeface="+mn-ea"/>
                  <a:cs typeface="+mn-cs"/>
                </a:defRPr>
              </a:lvl1pPr>
              <a:lvl2pPr marL="596900" algn="l" defTabSz="596900" rtl="0" eaLnBrk="1" latinLnBrk="0" hangingPunct="1">
                <a:defRPr sz="2285" kern="1200">
                  <a:solidFill>
                    <a:schemeClr val="tx1"/>
                  </a:solidFill>
                  <a:latin typeface="+mn-lt"/>
                  <a:ea typeface="+mn-ea"/>
                  <a:cs typeface="+mn-cs"/>
                </a:defRPr>
              </a:lvl2pPr>
              <a:lvl3pPr marL="1193800" algn="l" defTabSz="596900" rtl="0" eaLnBrk="1" latinLnBrk="0" hangingPunct="1">
                <a:defRPr sz="2285" kern="1200">
                  <a:solidFill>
                    <a:schemeClr val="tx1"/>
                  </a:solidFill>
                  <a:latin typeface="+mn-lt"/>
                  <a:ea typeface="+mn-ea"/>
                  <a:cs typeface="+mn-cs"/>
                </a:defRPr>
              </a:lvl3pPr>
              <a:lvl4pPr marL="1791335" algn="l" defTabSz="596900" rtl="0" eaLnBrk="1" latinLnBrk="0" hangingPunct="1">
                <a:defRPr sz="2285" kern="1200">
                  <a:solidFill>
                    <a:schemeClr val="tx1"/>
                  </a:solidFill>
                  <a:latin typeface="+mn-lt"/>
                  <a:ea typeface="+mn-ea"/>
                  <a:cs typeface="+mn-cs"/>
                </a:defRPr>
              </a:lvl4pPr>
              <a:lvl5pPr marL="2388235" algn="l" defTabSz="596900" rtl="0" eaLnBrk="1" latinLnBrk="0" hangingPunct="1">
                <a:defRPr sz="2285" kern="1200">
                  <a:solidFill>
                    <a:schemeClr val="tx1"/>
                  </a:solidFill>
                  <a:latin typeface="+mn-lt"/>
                  <a:ea typeface="+mn-ea"/>
                  <a:cs typeface="+mn-cs"/>
                </a:defRPr>
              </a:lvl5pPr>
              <a:lvl6pPr marL="2985135" algn="l" defTabSz="596900" rtl="0" eaLnBrk="1" latinLnBrk="0" hangingPunct="1">
                <a:defRPr sz="2285" kern="1200">
                  <a:solidFill>
                    <a:schemeClr val="tx1"/>
                  </a:solidFill>
                  <a:latin typeface="+mn-lt"/>
                  <a:ea typeface="+mn-ea"/>
                  <a:cs typeface="+mn-cs"/>
                </a:defRPr>
              </a:lvl6pPr>
              <a:lvl7pPr marL="3582035" algn="l" defTabSz="596900" rtl="0" eaLnBrk="1" latinLnBrk="0" hangingPunct="1">
                <a:defRPr sz="2285" kern="1200">
                  <a:solidFill>
                    <a:schemeClr val="tx1"/>
                  </a:solidFill>
                  <a:latin typeface="+mn-lt"/>
                  <a:ea typeface="+mn-ea"/>
                  <a:cs typeface="+mn-cs"/>
                </a:defRPr>
              </a:lvl7pPr>
              <a:lvl8pPr marL="4179570" algn="l" defTabSz="596900" rtl="0" eaLnBrk="1" latinLnBrk="0" hangingPunct="1">
                <a:defRPr sz="2285" kern="1200">
                  <a:solidFill>
                    <a:schemeClr val="tx1"/>
                  </a:solidFill>
                  <a:latin typeface="+mn-lt"/>
                  <a:ea typeface="+mn-ea"/>
                  <a:cs typeface="+mn-cs"/>
                </a:defRPr>
              </a:lvl8pPr>
              <a:lvl9pPr marL="4776470" algn="l" defTabSz="596900" rtl="0" eaLnBrk="1" latinLnBrk="0" hangingPunct="1">
                <a:defRPr sz="2285" kern="1200">
                  <a:solidFill>
                    <a:schemeClr val="tx1"/>
                  </a:solidFill>
                  <a:latin typeface="+mn-lt"/>
                  <a:ea typeface="+mn-ea"/>
                  <a:cs typeface="+mn-cs"/>
                </a:defRPr>
              </a:lvl9pPr>
            </a:lstStyle>
            <a:p>
              <a:pPr lvl="0" algn="ctr" eaLnBrk="1" hangingPunct="1"/>
              <a:endParaRPr lang="zh-CN" altLang="en-US" sz="1715" dirty="0">
                <a:solidFill>
                  <a:srgbClr val="FFFFFF"/>
                </a:solidFill>
                <a:latin typeface="Times New Roman" panose="02020603050405020304" pitchFamily="18" charset="0"/>
                <a:ea typeface="幼圆" panose="02010509060101010101" pitchFamily="49" charset="-122"/>
              </a:endParaRPr>
            </a:p>
          </p:txBody>
        </p:sp>
        <p:sp>
          <p:nvSpPr>
            <p:cNvPr id="41" name="矩形 40"/>
            <p:cNvSpPr/>
            <p:nvPr/>
          </p:nvSpPr>
          <p:spPr>
            <a:xfrm>
              <a:off x="1623615" y="2511381"/>
              <a:ext cx="257579" cy="1519707"/>
            </a:xfrm>
            <a:prstGeom prst="rect">
              <a:avLst/>
            </a:prstGeom>
            <a:solidFill>
              <a:srgbClr val="FC8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2" name="矩形 41"/>
            <p:cNvSpPr/>
            <p:nvPr/>
          </p:nvSpPr>
          <p:spPr>
            <a:xfrm>
              <a:off x="1623614" y="3301301"/>
              <a:ext cx="257580" cy="749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43" name="文本框 42"/>
          <p:cNvSpPr txBox="1"/>
          <p:nvPr/>
        </p:nvSpPr>
        <p:spPr>
          <a:xfrm>
            <a:off x="2539365" y="4216400"/>
            <a:ext cx="2033905" cy="583565"/>
          </a:xfrm>
          <a:prstGeom prst="rect">
            <a:avLst/>
          </a:prstGeom>
          <a:noFill/>
        </p:spPr>
        <p:txBody>
          <a:bodyPr wrap="square" rtlCol="0">
            <a:spAutoFit/>
          </a:bodyPr>
          <a:lstStyle/>
          <a:p>
            <a:r>
              <a:rPr lang="en-US" altLang="zh-CN" sz="1600" b="1" dirty="0" smtClean="0">
                <a:latin typeface="微软雅黑" panose="020B0503020204020204" pitchFamily="34" charset="-122"/>
                <a:ea typeface="微软雅黑" panose="020B0503020204020204" pitchFamily="34" charset="-122"/>
              </a:rPr>
              <a:t>150-300 mg/Dl</a:t>
            </a:r>
            <a:endParaRPr lang="en-US" altLang="zh-CN" sz="1600" b="1" dirty="0" smtClean="0">
              <a:latin typeface="微软雅黑" panose="020B0503020204020204" pitchFamily="34" charset="-122"/>
              <a:ea typeface="微软雅黑" panose="020B0503020204020204" pitchFamily="34" charset="-122"/>
            </a:endParaRPr>
          </a:p>
          <a:p>
            <a:r>
              <a:rPr lang="en-US" altLang="zh-CN" sz="1600" b="1" dirty="0" smtClean="0">
                <a:latin typeface="微软雅黑" panose="020B0503020204020204" pitchFamily="34" charset="-122"/>
                <a:ea typeface="微软雅黑" panose="020B0503020204020204" pitchFamily="34" charset="-122"/>
              </a:rPr>
              <a:t>1.71-3.42 </a:t>
            </a:r>
            <a:r>
              <a:rPr lang="en-US" altLang="zh-CN" sz="1600" b="1" dirty="0" err="1" smtClean="0">
                <a:latin typeface="微软雅黑" panose="020B0503020204020204" pitchFamily="34" charset="-122"/>
                <a:ea typeface="微软雅黑" panose="020B0503020204020204" pitchFamily="34" charset="-122"/>
              </a:rPr>
              <a:t>mmol</a:t>
            </a:r>
            <a:r>
              <a:rPr lang="en-US" altLang="zh-CN" sz="1600" b="1" dirty="0" smtClean="0">
                <a:latin typeface="微软雅黑" panose="020B0503020204020204" pitchFamily="34" charset="-122"/>
                <a:ea typeface="微软雅黑" panose="020B0503020204020204" pitchFamily="34" charset="-122"/>
              </a:rPr>
              <a:t>/L</a:t>
            </a:r>
            <a:endParaRPr lang="zh-CN" altLang="en-US" sz="1600" b="1" dirty="0">
              <a:latin typeface="微软雅黑" panose="020B0503020204020204" pitchFamily="34" charset="-122"/>
              <a:ea typeface="微软雅黑" panose="020B0503020204020204" pitchFamily="34" charset="-122"/>
            </a:endParaRPr>
          </a:p>
        </p:txBody>
      </p:sp>
      <p:sp>
        <p:nvSpPr>
          <p:cNvPr id="44" name="文本框 43"/>
          <p:cNvSpPr txBox="1"/>
          <p:nvPr/>
        </p:nvSpPr>
        <p:spPr>
          <a:xfrm>
            <a:off x="2607310" y="3129915"/>
            <a:ext cx="1736090" cy="583565"/>
          </a:xfrm>
          <a:prstGeom prst="rect">
            <a:avLst/>
          </a:prstGeom>
          <a:noFill/>
        </p:spPr>
        <p:txBody>
          <a:bodyPr wrap="square" rtlCol="0">
            <a:spAutoFit/>
          </a:bodyPr>
          <a:lstStyle/>
          <a:p>
            <a:r>
              <a:rPr lang="en-US" altLang="zh-CN" sz="1600" b="1" dirty="0" smtClean="0">
                <a:latin typeface="微软雅黑" panose="020B0503020204020204" pitchFamily="34" charset="-122"/>
                <a:ea typeface="微软雅黑" panose="020B0503020204020204" pitchFamily="34" charset="-122"/>
              </a:rPr>
              <a:t>&gt; 300 mg/DL</a:t>
            </a:r>
            <a:endParaRPr lang="en-US" altLang="zh-CN" sz="1600" b="1" dirty="0" smtClean="0">
              <a:latin typeface="微软雅黑" panose="020B0503020204020204" pitchFamily="34" charset="-122"/>
              <a:ea typeface="微软雅黑" panose="020B0503020204020204" pitchFamily="34" charset="-122"/>
            </a:endParaRPr>
          </a:p>
          <a:p>
            <a:r>
              <a:rPr lang="en-US" altLang="zh-CN" sz="1600" b="1" dirty="0" smtClean="0">
                <a:latin typeface="微软雅黑" panose="020B0503020204020204" pitchFamily="34" charset="-122"/>
                <a:ea typeface="微软雅黑" panose="020B0503020204020204" pitchFamily="34" charset="-122"/>
              </a:rPr>
              <a:t>&gt; 3.42 </a:t>
            </a:r>
            <a:r>
              <a:rPr lang="en-US" altLang="zh-CN" sz="1600" b="1" dirty="0" err="1" smtClean="0">
                <a:latin typeface="微软雅黑" panose="020B0503020204020204" pitchFamily="34" charset="-122"/>
                <a:ea typeface="微软雅黑" panose="020B0503020204020204" pitchFamily="34" charset="-122"/>
              </a:rPr>
              <a:t>mmol</a:t>
            </a:r>
            <a:r>
              <a:rPr lang="en-US" altLang="zh-CN" sz="1600" b="1" dirty="0" smtClean="0">
                <a:latin typeface="微软雅黑" panose="020B0503020204020204" pitchFamily="34" charset="-122"/>
                <a:ea typeface="微软雅黑" panose="020B0503020204020204" pitchFamily="34" charset="-122"/>
              </a:rPr>
              <a:t>/L</a:t>
            </a:r>
            <a:endParaRPr lang="zh-CN" altLang="en-US" sz="1600" b="1" dirty="0">
              <a:latin typeface="微软雅黑" panose="020B0503020204020204" pitchFamily="34" charset="-122"/>
              <a:ea typeface="微软雅黑" panose="020B0503020204020204" pitchFamily="34" charset="-122"/>
            </a:endParaRPr>
          </a:p>
        </p:txBody>
      </p:sp>
      <p:sp>
        <p:nvSpPr>
          <p:cNvPr id="45" name="文本框 44"/>
          <p:cNvSpPr txBox="1"/>
          <p:nvPr/>
        </p:nvSpPr>
        <p:spPr>
          <a:xfrm>
            <a:off x="7152545" y="4166079"/>
            <a:ext cx="1198880" cy="398780"/>
          </a:xfrm>
          <a:prstGeom prst="rect">
            <a:avLst/>
          </a:prstGeom>
          <a:noFill/>
        </p:spPr>
        <p:txBody>
          <a:bodyPr wrap="none" rtlCol="0">
            <a:spAutoFit/>
          </a:bodyPr>
          <a:lstStyle/>
          <a:p>
            <a:r>
              <a:rPr lang="zh-CN" altLang="en-US" sz="2000" b="1" dirty="0" smtClean="0">
                <a:solidFill>
                  <a:srgbClr val="155671"/>
                </a:solidFill>
                <a:latin typeface="微软雅黑" panose="020B0503020204020204" pitchFamily="34" charset="-122"/>
                <a:ea typeface="微软雅黑" panose="020B0503020204020204" pitchFamily="34" charset="-122"/>
              </a:rPr>
              <a:t>控制</a:t>
            </a:r>
            <a:r>
              <a:rPr lang="zh-CN" altLang="en-US" sz="2000" b="1" dirty="0">
                <a:solidFill>
                  <a:srgbClr val="155671"/>
                </a:solidFill>
                <a:latin typeface="微软雅黑" panose="020B0503020204020204" pitchFamily="34" charset="-122"/>
                <a:ea typeface="微软雅黑" panose="020B0503020204020204" pitchFamily="34" charset="-122"/>
              </a:rPr>
              <a:t>饮食</a:t>
            </a:r>
            <a:endParaRPr lang="zh-CN" altLang="en-US" sz="2000" b="1" dirty="0">
              <a:solidFill>
                <a:srgbClr val="155671"/>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6035586" y="2173381"/>
            <a:ext cx="2743835" cy="398780"/>
          </a:xfrm>
          <a:prstGeom prst="rect">
            <a:avLst/>
          </a:prstGeom>
          <a:noFill/>
        </p:spPr>
        <p:txBody>
          <a:bodyPr wrap="none" rtlCol="0">
            <a:spAutoFit/>
          </a:bodyPr>
          <a:lstStyle/>
          <a:p>
            <a:r>
              <a:rPr lang="zh-CN" altLang="en-US" sz="2000" b="1" dirty="0" smtClean="0">
                <a:solidFill>
                  <a:srgbClr val="155671"/>
                </a:solidFill>
                <a:latin typeface="微软雅黑" panose="020B0503020204020204" pitchFamily="34" charset="-122"/>
                <a:ea typeface="微软雅黑" panose="020B0503020204020204" pitchFamily="34" charset="-122"/>
              </a:rPr>
              <a:t>控制饮食   </a:t>
            </a:r>
            <a:r>
              <a:rPr lang="en-US" altLang="zh-CN" sz="2000" b="1" dirty="0" smtClean="0">
                <a:solidFill>
                  <a:srgbClr val="155671"/>
                </a:solidFill>
                <a:latin typeface="微软雅黑" panose="020B0503020204020204" pitchFamily="34" charset="-122"/>
                <a:ea typeface="微软雅黑" panose="020B0503020204020204" pitchFamily="34" charset="-122"/>
              </a:rPr>
              <a:t>    </a:t>
            </a:r>
            <a:r>
              <a:rPr lang="zh-CN" altLang="en-US" sz="2000" b="1" dirty="0" smtClean="0">
                <a:solidFill>
                  <a:srgbClr val="155671"/>
                </a:solidFill>
                <a:latin typeface="微软雅黑" panose="020B0503020204020204" pitchFamily="34" charset="-122"/>
                <a:ea typeface="微软雅黑" panose="020B0503020204020204" pitchFamily="34" charset="-122"/>
              </a:rPr>
              <a:t>降脂药物</a:t>
            </a:r>
            <a:endParaRPr lang="zh-CN" altLang="en-US" sz="2000" b="1" dirty="0" smtClean="0">
              <a:solidFill>
                <a:srgbClr val="155671"/>
              </a:solidFill>
              <a:latin typeface="微软雅黑" panose="020B0503020204020204" pitchFamily="34" charset="-122"/>
              <a:ea typeface="微软雅黑" panose="020B0503020204020204" pitchFamily="34" charset="-122"/>
            </a:endParaRPr>
          </a:p>
        </p:txBody>
      </p:sp>
      <p:sp>
        <p:nvSpPr>
          <p:cNvPr id="47" name="加号 46"/>
          <p:cNvSpPr/>
          <p:nvPr/>
        </p:nvSpPr>
        <p:spPr>
          <a:xfrm>
            <a:off x="7262328" y="2228335"/>
            <a:ext cx="290011" cy="290011"/>
          </a:xfrm>
          <a:prstGeom prst="mathPlus">
            <a:avLst/>
          </a:prstGeom>
          <a:solidFill>
            <a:srgbClr val="1556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cxnSp>
        <p:nvCxnSpPr>
          <p:cNvPr id="48" name="直接连接符 47"/>
          <p:cNvCxnSpPr/>
          <p:nvPr/>
        </p:nvCxnSpPr>
        <p:spPr>
          <a:xfrm flipV="1">
            <a:off x="6470191" y="3877344"/>
            <a:ext cx="2658069" cy="9877"/>
          </a:xfrm>
          <a:prstGeom prst="line">
            <a:avLst/>
          </a:prstGeom>
          <a:ln w="28575">
            <a:solidFill>
              <a:srgbClr val="155671"/>
            </a:solidFill>
            <a:prstDash val="dash"/>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5247551" y="3067876"/>
            <a:ext cx="5008880" cy="398780"/>
          </a:xfrm>
          <a:prstGeom prst="rect">
            <a:avLst/>
          </a:prstGeom>
          <a:noFill/>
        </p:spPr>
        <p:txBody>
          <a:bodyPr wrap="none" rtlCol="0">
            <a:spAutoFit/>
          </a:bodyPr>
          <a:lstStyle/>
          <a:p>
            <a:r>
              <a:rPr lang="zh-CN" altLang="en-US" sz="2000" b="1" dirty="0" smtClean="0">
                <a:solidFill>
                  <a:srgbClr val="155671"/>
                </a:solidFill>
                <a:latin typeface="微软雅黑" panose="020B0503020204020204" pitchFamily="34" charset="-122"/>
                <a:ea typeface="微软雅黑" panose="020B0503020204020204" pitchFamily="34" charset="-122"/>
              </a:rPr>
              <a:t>常用降脂药物：阿托伐他汀、瑞舒伐他汀等</a:t>
            </a:r>
            <a:endParaRPr lang="zh-CN" altLang="en-US" sz="2000" b="1" dirty="0" smtClean="0">
              <a:solidFill>
                <a:srgbClr val="155671"/>
              </a:solidFill>
              <a:latin typeface="微软雅黑" panose="020B0503020204020204" pitchFamily="34" charset="-122"/>
              <a:ea typeface="微软雅黑" panose="020B0503020204020204" pitchFamily="34" charset="-122"/>
            </a:endParaRPr>
          </a:p>
        </p:txBody>
      </p:sp>
      <p:sp>
        <p:nvSpPr>
          <p:cNvPr id="50" name="圆角矩形标注 49"/>
          <p:cNvSpPr/>
          <p:nvPr/>
        </p:nvSpPr>
        <p:spPr>
          <a:xfrm>
            <a:off x="8474075" y="5165725"/>
            <a:ext cx="1878965" cy="854710"/>
          </a:xfrm>
          <a:prstGeom prst="wedgeRoundRectCallout">
            <a:avLst>
              <a:gd name="adj1" fmla="val 79162"/>
              <a:gd name="adj2" fmla="val -22316"/>
              <a:gd name="adj3" fmla="val 16667"/>
            </a:avLst>
          </a:prstGeom>
          <a:solidFill>
            <a:srgbClr val="1556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记得咨询医生用何种</a:t>
            </a:r>
            <a:r>
              <a:rPr lang="zh-CN" altLang="en-US" sz="1600" dirty="0" smtClean="0">
                <a:latin typeface="微软雅黑" panose="020B0503020204020204" pitchFamily="34" charset="-122"/>
                <a:ea typeface="微软雅黑" panose="020B0503020204020204" pitchFamily="34" charset="-122"/>
              </a:rPr>
              <a:t>药物</a:t>
            </a:r>
            <a:r>
              <a:rPr lang="zh-CN" altLang="en-US" sz="1600" dirty="0">
                <a:latin typeface="微软雅黑" panose="020B0503020204020204" pitchFamily="34" charset="-122"/>
                <a:ea typeface="微软雅黑" panose="020B0503020204020204" pitchFamily="34" charset="-122"/>
              </a:rPr>
              <a:t>降脂</a:t>
            </a:r>
            <a:r>
              <a:rPr lang="zh-CN" altLang="en-US" sz="1600" dirty="0" smtClean="0">
                <a:latin typeface="微软雅黑" panose="020B0503020204020204" pitchFamily="34" charset="-122"/>
                <a:ea typeface="微软雅黑" panose="020B0503020204020204" pitchFamily="34" charset="-122"/>
              </a:rPr>
              <a:t>哦</a:t>
            </a:r>
            <a:r>
              <a:rPr lang="zh-CN" altLang="en-US"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51" name="五角星 50"/>
          <p:cNvSpPr/>
          <p:nvPr/>
        </p:nvSpPr>
        <p:spPr>
          <a:xfrm>
            <a:off x="6724015" y="4117975"/>
            <a:ext cx="428625" cy="428625"/>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2" name="图片 51"/>
          <p:cNvPicPr>
            <a:picLocks noChangeAspect="1"/>
          </p:cNvPicPr>
          <p:nvPr/>
        </p:nvPicPr>
        <p:blipFill>
          <a:blip r:embed="rId1"/>
          <a:srcRect l="15005" t="5611" r="31109" b="6424"/>
          <a:stretch>
            <a:fillRect/>
          </a:stretch>
        </p:blipFill>
        <p:spPr>
          <a:xfrm>
            <a:off x="10756583" y="5547836"/>
            <a:ext cx="957739" cy="108251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rPr>
              <a:t>恶心、呕吐不良反应处理建议</a:t>
            </a:r>
            <a:endParaRPr lang="zh-CN" altLang="en-US" sz="3200" b="1" spc="300" dirty="0">
              <a:solidFill>
                <a:srgbClr val="155671"/>
              </a:solidFill>
              <a:latin typeface="黑体" panose="02010609060101010101" charset="-122"/>
              <a:ea typeface="黑体" panose="02010609060101010101" charset="-122"/>
              <a:cs typeface="+mn-ea"/>
            </a:endParaRPr>
          </a:p>
        </p:txBody>
      </p:sp>
      <p:sp>
        <p:nvSpPr>
          <p:cNvPr id="6" name="文本框 5"/>
          <p:cNvSpPr txBox="1"/>
          <p:nvPr/>
        </p:nvSpPr>
        <p:spPr>
          <a:xfrm>
            <a:off x="1978025" y="4835525"/>
            <a:ext cx="6526530" cy="1076325"/>
          </a:xfrm>
          <a:prstGeom prst="rect">
            <a:avLst/>
          </a:prstGeom>
          <a:noFill/>
        </p:spPr>
        <p:txBody>
          <a:bodyPr wrap="square" rtlCol="0" anchor="t">
            <a:spAutoFit/>
          </a:bodyPr>
          <a:p>
            <a:pPr>
              <a:spcAft>
                <a:spcPts val="0"/>
              </a:spcAft>
            </a:pPr>
            <a:r>
              <a:rPr lang="zh-CN" sz="1600" b="1" kern="100" dirty="0">
                <a:solidFill>
                  <a:srgbClr val="155671"/>
                </a:solidFill>
                <a:effectLst/>
                <a:latin typeface="微软雅黑" panose="020B0503020204020204" pitchFamily="34" charset="-122"/>
                <a:ea typeface="微软雅黑" panose="020B0503020204020204" pitchFamily="34" charset="-122"/>
                <a:sym typeface="+mn-ea"/>
              </a:rPr>
              <a:t>应保持饮食清淡，实物尽量易消化有利于吸收，严重时可加用止吐药并及时就诊</a:t>
            </a:r>
            <a:r>
              <a:rPr lang="zh-CN" sz="1600" b="1" kern="100" dirty="0" smtClean="0">
                <a:solidFill>
                  <a:srgbClr val="155671"/>
                </a:solidFill>
                <a:effectLst/>
                <a:latin typeface="微软雅黑" panose="020B0503020204020204" pitchFamily="34" charset="-122"/>
                <a:ea typeface="微软雅黑" panose="020B0503020204020204" pitchFamily="34" charset="-122"/>
                <a:sym typeface="+mn-ea"/>
              </a:rPr>
              <a:t>。</a:t>
            </a:r>
            <a:endParaRPr lang="en-US" altLang="zh-CN" sz="1600" b="1" kern="100" dirty="0" smtClean="0">
              <a:solidFill>
                <a:srgbClr val="155671"/>
              </a:solidFill>
              <a:effectLst/>
              <a:latin typeface="微软雅黑" panose="020B0503020204020204" pitchFamily="34" charset="-122"/>
              <a:ea typeface="微软雅黑" panose="020B0503020204020204" pitchFamily="34" charset="-122"/>
              <a:sym typeface="+mn-ea"/>
            </a:endParaRPr>
          </a:p>
          <a:p>
            <a:pPr algn="ctr">
              <a:spcAft>
                <a:spcPts val="0"/>
              </a:spcAft>
            </a:pPr>
            <a:endParaRPr lang="en-US" sz="1600" b="1" kern="100" dirty="0">
              <a:effectLst/>
              <a:latin typeface="微软雅黑" panose="020B0503020204020204" pitchFamily="34" charset="-122"/>
              <a:ea typeface="微软雅黑" panose="020B0503020204020204" pitchFamily="34" charset="-122"/>
              <a:sym typeface="+mn-ea"/>
            </a:endParaRPr>
          </a:p>
          <a:p>
            <a:pPr algn="ctr">
              <a:spcAft>
                <a:spcPts val="0"/>
              </a:spcAft>
            </a:pPr>
            <a:r>
              <a:rPr lang="zh-CN" sz="1600" b="1" kern="100" dirty="0">
                <a:solidFill>
                  <a:srgbClr val="155671"/>
                </a:solidFill>
                <a:effectLst/>
                <a:latin typeface="微软雅黑" panose="020B0503020204020204" pitchFamily="34" charset="-122"/>
                <a:ea typeface="微软雅黑" panose="020B0503020204020204" pitchFamily="34" charset="-122"/>
                <a:sym typeface="+mn-ea"/>
              </a:rPr>
              <a:t>常用止吐药物包括</a:t>
            </a:r>
            <a:r>
              <a:rPr lang="zh-CN" sz="1600" b="1" kern="100" dirty="0">
                <a:solidFill>
                  <a:srgbClr val="FF0000"/>
                </a:solidFill>
                <a:effectLst/>
                <a:latin typeface="微软雅黑" panose="020B0503020204020204" pitchFamily="34" charset="-122"/>
                <a:ea typeface="微软雅黑" panose="020B0503020204020204" pitchFamily="34" charset="-122"/>
                <a:sym typeface="+mn-ea"/>
              </a:rPr>
              <a:t>昂丹司琼、托烷司琼、甲氧氯普胺、甲地孕酮等</a:t>
            </a:r>
            <a:endParaRPr lang="zh-CN" altLang="en-US" sz="1600" b="1" kern="100" dirty="0">
              <a:solidFill>
                <a:srgbClr val="FF0000"/>
              </a:solidFill>
              <a:effectLst/>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3183255" y="3559175"/>
            <a:ext cx="4888230" cy="645160"/>
          </a:xfrm>
          <a:prstGeom prst="rect">
            <a:avLst/>
          </a:prstGeom>
          <a:noFill/>
        </p:spPr>
        <p:txBody>
          <a:bodyPr wrap="square" rtlCol="0" anchor="t">
            <a:spAutoFit/>
          </a:bodyPr>
          <a:p>
            <a:pPr algn="l">
              <a:spcAft>
                <a:spcPts val="0"/>
              </a:spcAft>
            </a:pPr>
            <a:r>
              <a:rPr lang="zh-CN" b="1" kern="100" dirty="0">
                <a:solidFill>
                  <a:srgbClr val="155671"/>
                </a:solidFill>
                <a:effectLst/>
                <a:latin typeface="微软雅黑" panose="020B0503020204020204" pitchFamily="34" charset="-122"/>
                <a:ea typeface="微软雅黑" panose="020B0503020204020204" pitchFamily="34" charset="-122"/>
                <a:sym typeface="+mn-ea"/>
              </a:rPr>
              <a:t>恶心：食欲降低，不伴进食习惯改变</a:t>
            </a:r>
            <a:endParaRPr lang="zh-CN" b="1" kern="100" dirty="0">
              <a:solidFill>
                <a:srgbClr val="155671"/>
              </a:solidFill>
              <a:effectLst/>
              <a:latin typeface="微软雅黑" panose="020B0503020204020204" pitchFamily="34" charset="-122"/>
              <a:ea typeface="微软雅黑" panose="020B0503020204020204" pitchFamily="34" charset="-122"/>
              <a:sym typeface="+mn-ea"/>
            </a:endParaRPr>
          </a:p>
          <a:p>
            <a:pPr algn="l">
              <a:spcAft>
                <a:spcPts val="0"/>
              </a:spcAft>
            </a:pPr>
            <a:r>
              <a:rPr lang="zh-CN" b="1" kern="100" dirty="0">
                <a:solidFill>
                  <a:srgbClr val="155671"/>
                </a:solidFill>
                <a:effectLst/>
                <a:latin typeface="微软雅黑" panose="020B0503020204020204" pitchFamily="34" charset="-122"/>
                <a:ea typeface="微软雅黑" panose="020B0503020204020204" pitchFamily="34" charset="-122"/>
                <a:sym typeface="+mn-ea"/>
              </a:rPr>
              <a:t>呕吐</a:t>
            </a:r>
            <a:r>
              <a:rPr lang="zh-CN" altLang="en-US" b="1" kern="100" dirty="0">
                <a:solidFill>
                  <a:srgbClr val="155671"/>
                </a:solidFill>
                <a:effectLst/>
                <a:latin typeface="微软雅黑" panose="020B0503020204020204" pitchFamily="34" charset="-122"/>
                <a:ea typeface="微软雅黑" panose="020B0503020204020204" pitchFamily="34" charset="-122"/>
                <a:sym typeface="+mn-ea"/>
              </a:rPr>
              <a:t>：</a:t>
            </a:r>
            <a:r>
              <a:rPr lang="en-US" b="1" kern="100" dirty="0">
                <a:solidFill>
                  <a:srgbClr val="155671"/>
                </a:solidFill>
                <a:effectLst/>
                <a:latin typeface="微软雅黑" panose="020B0503020204020204" pitchFamily="34" charset="-122"/>
                <a:ea typeface="微软雅黑" panose="020B0503020204020204" pitchFamily="34" charset="-122"/>
                <a:sym typeface="+mn-ea"/>
              </a:rPr>
              <a:t>24 </a:t>
            </a:r>
            <a:r>
              <a:rPr lang="zh-CN" b="1" kern="100" dirty="0">
                <a:solidFill>
                  <a:srgbClr val="155671"/>
                </a:solidFill>
                <a:effectLst/>
                <a:latin typeface="微软雅黑" panose="020B0503020204020204" pitchFamily="34" charset="-122"/>
                <a:ea typeface="微软雅黑" panose="020B0503020204020204" pitchFamily="34" charset="-122"/>
                <a:sym typeface="+mn-ea"/>
              </a:rPr>
              <a:t>小时</a:t>
            </a:r>
            <a:r>
              <a:rPr lang="zh-CN" b="1" kern="100" dirty="0" smtClean="0">
                <a:solidFill>
                  <a:srgbClr val="155671"/>
                </a:solidFill>
                <a:effectLst/>
                <a:latin typeface="微软雅黑" panose="020B0503020204020204" pitchFamily="34" charset="-122"/>
                <a:ea typeface="微软雅黑" panose="020B0503020204020204" pitchFamily="34" charset="-122"/>
                <a:sym typeface="+mn-ea"/>
              </a:rPr>
              <a:t>内发作</a:t>
            </a:r>
            <a:r>
              <a:rPr lang="en-US" altLang="zh-CN" b="1" kern="100" dirty="0" smtClean="0">
                <a:solidFill>
                  <a:srgbClr val="155671"/>
                </a:solidFill>
                <a:effectLst/>
                <a:latin typeface="微软雅黑" panose="020B0503020204020204" pitchFamily="34" charset="-122"/>
                <a:ea typeface="微软雅黑" panose="020B0503020204020204" pitchFamily="34" charset="-122"/>
                <a:sym typeface="+mn-ea"/>
              </a:rPr>
              <a:t>1-2</a:t>
            </a:r>
            <a:r>
              <a:rPr lang="zh-CN" altLang="en-US" b="1" kern="100" dirty="0" smtClean="0">
                <a:solidFill>
                  <a:srgbClr val="155671"/>
                </a:solidFill>
                <a:effectLst/>
                <a:latin typeface="微软雅黑" panose="020B0503020204020204" pitchFamily="34" charset="-122"/>
                <a:ea typeface="微软雅黑" panose="020B0503020204020204" pitchFamily="34" charset="-122"/>
                <a:sym typeface="+mn-ea"/>
              </a:rPr>
              <a:t>次</a:t>
            </a:r>
            <a:r>
              <a:rPr lang="zh-CN" b="1" kern="100" dirty="0" smtClean="0">
                <a:solidFill>
                  <a:srgbClr val="155671"/>
                </a:solidFill>
                <a:effectLst/>
                <a:latin typeface="微软雅黑" panose="020B0503020204020204" pitchFamily="34" charset="-122"/>
                <a:ea typeface="微软雅黑" panose="020B0503020204020204" pitchFamily="34" charset="-122"/>
                <a:sym typeface="+mn-ea"/>
              </a:rPr>
              <a:t>（</a:t>
            </a:r>
            <a:r>
              <a:rPr lang="zh-CN" b="1" kern="100" dirty="0">
                <a:solidFill>
                  <a:srgbClr val="155671"/>
                </a:solidFill>
                <a:effectLst/>
                <a:latin typeface="微软雅黑" panose="020B0503020204020204" pitchFamily="34" charset="-122"/>
                <a:ea typeface="微软雅黑" panose="020B0503020204020204" pitchFamily="34" charset="-122"/>
                <a:sym typeface="+mn-ea"/>
              </a:rPr>
              <a:t>间隔</a:t>
            </a:r>
            <a:r>
              <a:rPr lang="en-US" b="1" kern="100" dirty="0">
                <a:solidFill>
                  <a:srgbClr val="155671"/>
                </a:solidFill>
                <a:effectLst/>
                <a:latin typeface="微软雅黑" panose="020B0503020204020204" pitchFamily="34" charset="-122"/>
                <a:ea typeface="微软雅黑" panose="020B0503020204020204" pitchFamily="34" charset="-122"/>
                <a:sym typeface="+mn-ea"/>
              </a:rPr>
              <a:t>5</a:t>
            </a:r>
            <a:r>
              <a:rPr lang="zh-CN" b="1" kern="100" dirty="0">
                <a:solidFill>
                  <a:srgbClr val="155671"/>
                </a:solidFill>
                <a:effectLst/>
                <a:latin typeface="微软雅黑" panose="020B0503020204020204" pitchFamily="34" charset="-122"/>
                <a:ea typeface="微软雅黑" panose="020B0503020204020204" pitchFamily="34" charset="-122"/>
                <a:sym typeface="+mn-ea"/>
              </a:rPr>
              <a:t>分钟）</a:t>
            </a:r>
            <a:endParaRPr lang="zh-CN" altLang="en-US" b="1" kern="100" dirty="0">
              <a:solidFill>
                <a:srgbClr val="155671"/>
              </a:solidFill>
              <a:effectLst/>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3183255" y="2331720"/>
            <a:ext cx="5629910" cy="922020"/>
          </a:xfrm>
          <a:prstGeom prst="rect">
            <a:avLst/>
          </a:prstGeom>
          <a:noFill/>
        </p:spPr>
        <p:txBody>
          <a:bodyPr wrap="square" rtlCol="0" anchor="t">
            <a:spAutoFit/>
          </a:bodyPr>
          <a:p>
            <a:pPr algn="l">
              <a:spcAft>
                <a:spcPts val="0"/>
              </a:spcAft>
            </a:pPr>
            <a:r>
              <a:rPr lang="zh-CN" b="1" kern="100" dirty="0">
                <a:solidFill>
                  <a:srgbClr val="155671"/>
                </a:solidFill>
                <a:effectLst/>
                <a:latin typeface="微软雅黑" panose="020B0503020204020204" pitchFamily="34" charset="-122"/>
                <a:ea typeface="微软雅黑" panose="020B0503020204020204" pitchFamily="34" charset="-122"/>
                <a:sym typeface="+mn-ea"/>
              </a:rPr>
              <a:t>恶心：经口摄食减少不伴明显的体重下降，脱水或营养不良</a:t>
            </a:r>
            <a:endParaRPr lang="zh-CN" b="1" kern="100" dirty="0">
              <a:solidFill>
                <a:srgbClr val="155671"/>
              </a:solidFill>
              <a:effectLst/>
              <a:latin typeface="微软雅黑" panose="020B0503020204020204" pitchFamily="34" charset="-122"/>
              <a:ea typeface="微软雅黑" panose="020B0503020204020204" pitchFamily="34" charset="-122"/>
              <a:sym typeface="+mn-ea"/>
            </a:endParaRPr>
          </a:p>
          <a:p>
            <a:pPr algn="l">
              <a:spcAft>
                <a:spcPts val="0"/>
              </a:spcAft>
            </a:pPr>
            <a:r>
              <a:rPr lang="zh-CN" b="1" kern="100" dirty="0">
                <a:solidFill>
                  <a:srgbClr val="155671"/>
                </a:solidFill>
                <a:effectLst/>
                <a:latin typeface="微软雅黑" panose="020B0503020204020204" pitchFamily="34" charset="-122"/>
                <a:ea typeface="微软雅黑" panose="020B0503020204020204" pitchFamily="34" charset="-122"/>
                <a:sym typeface="+mn-ea"/>
              </a:rPr>
              <a:t>呕吐</a:t>
            </a:r>
            <a:r>
              <a:rPr lang="zh-CN" altLang="en-US" b="1" kern="100" dirty="0">
                <a:solidFill>
                  <a:srgbClr val="155671"/>
                </a:solidFill>
                <a:effectLst/>
                <a:latin typeface="微软雅黑" panose="020B0503020204020204" pitchFamily="34" charset="-122"/>
                <a:ea typeface="微软雅黑" panose="020B0503020204020204" pitchFamily="34" charset="-122"/>
                <a:sym typeface="+mn-ea"/>
              </a:rPr>
              <a:t>：</a:t>
            </a:r>
            <a:r>
              <a:rPr lang="en-US" b="1" kern="100" dirty="0">
                <a:solidFill>
                  <a:srgbClr val="155671"/>
                </a:solidFill>
                <a:effectLst/>
                <a:latin typeface="微软雅黑" panose="020B0503020204020204" pitchFamily="34" charset="-122"/>
                <a:ea typeface="微软雅黑" panose="020B0503020204020204" pitchFamily="34" charset="-122"/>
                <a:sym typeface="+mn-ea"/>
              </a:rPr>
              <a:t>24 </a:t>
            </a:r>
            <a:r>
              <a:rPr lang="zh-CN" b="1" kern="100" dirty="0">
                <a:solidFill>
                  <a:srgbClr val="155671"/>
                </a:solidFill>
                <a:effectLst/>
                <a:latin typeface="微软雅黑" panose="020B0503020204020204" pitchFamily="34" charset="-122"/>
                <a:ea typeface="微软雅黑" panose="020B0503020204020204" pitchFamily="34" charset="-122"/>
                <a:sym typeface="+mn-ea"/>
              </a:rPr>
              <a:t>小时</a:t>
            </a:r>
            <a:r>
              <a:rPr lang="zh-CN" b="1" kern="100" dirty="0" smtClean="0">
                <a:solidFill>
                  <a:srgbClr val="155671"/>
                </a:solidFill>
                <a:effectLst/>
                <a:latin typeface="微软雅黑" panose="020B0503020204020204" pitchFamily="34" charset="-122"/>
                <a:ea typeface="微软雅黑" panose="020B0503020204020204" pitchFamily="34" charset="-122"/>
                <a:sym typeface="+mn-ea"/>
              </a:rPr>
              <a:t>内发作</a:t>
            </a:r>
            <a:r>
              <a:rPr lang="en-US" altLang="zh-CN" b="1" kern="100" dirty="0" smtClean="0">
                <a:solidFill>
                  <a:srgbClr val="155671"/>
                </a:solidFill>
                <a:effectLst/>
                <a:latin typeface="微软雅黑" panose="020B0503020204020204" pitchFamily="34" charset="-122"/>
                <a:ea typeface="微软雅黑" panose="020B0503020204020204" pitchFamily="34" charset="-122"/>
                <a:sym typeface="+mn-ea"/>
              </a:rPr>
              <a:t>3-5</a:t>
            </a:r>
            <a:r>
              <a:rPr lang="zh-CN" altLang="en-US" b="1" kern="100" dirty="0" smtClean="0">
                <a:solidFill>
                  <a:srgbClr val="155671"/>
                </a:solidFill>
                <a:effectLst/>
                <a:latin typeface="微软雅黑" panose="020B0503020204020204" pitchFamily="34" charset="-122"/>
                <a:ea typeface="微软雅黑" panose="020B0503020204020204" pitchFamily="34" charset="-122"/>
                <a:sym typeface="+mn-ea"/>
              </a:rPr>
              <a:t>次</a:t>
            </a:r>
            <a:r>
              <a:rPr lang="zh-CN" b="1" kern="100" dirty="0" smtClean="0">
                <a:solidFill>
                  <a:srgbClr val="155671"/>
                </a:solidFill>
                <a:effectLst/>
                <a:latin typeface="微软雅黑" panose="020B0503020204020204" pitchFamily="34" charset="-122"/>
                <a:ea typeface="微软雅黑" panose="020B0503020204020204" pitchFamily="34" charset="-122"/>
                <a:sym typeface="+mn-ea"/>
              </a:rPr>
              <a:t>（</a:t>
            </a:r>
            <a:r>
              <a:rPr lang="zh-CN" b="1" kern="100" dirty="0">
                <a:solidFill>
                  <a:srgbClr val="155671"/>
                </a:solidFill>
                <a:effectLst/>
                <a:latin typeface="微软雅黑" panose="020B0503020204020204" pitchFamily="34" charset="-122"/>
                <a:ea typeface="微软雅黑" panose="020B0503020204020204" pitchFamily="34" charset="-122"/>
                <a:sym typeface="+mn-ea"/>
              </a:rPr>
              <a:t>间隔</a:t>
            </a:r>
            <a:r>
              <a:rPr lang="en-US" b="1" kern="100" dirty="0">
                <a:solidFill>
                  <a:srgbClr val="155671"/>
                </a:solidFill>
                <a:effectLst/>
                <a:latin typeface="微软雅黑" panose="020B0503020204020204" pitchFamily="34" charset="-122"/>
                <a:ea typeface="微软雅黑" panose="020B0503020204020204" pitchFamily="34" charset="-122"/>
                <a:sym typeface="+mn-ea"/>
              </a:rPr>
              <a:t>5</a:t>
            </a:r>
            <a:r>
              <a:rPr lang="zh-CN" b="1" kern="100" dirty="0">
                <a:solidFill>
                  <a:srgbClr val="155671"/>
                </a:solidFill>
                <a:effectLst/>
                <a:latin typeface="微软雅黑" panose="020B0503020204020204" pitchFamily="34" charset="-122"/>
                <a:ea typeface="微软雅黑" panose="020B0503020204020204" pitchFamily="34" charset="-122"/>
                <a:sym typeface="+mn-ea"/>
              </a:rPr>
              <a:t>分钟）</a:t>
            </a:r>
            <a:endParaRPr lang="zh-CN" altLang="en-US" b="1" kern="100" dirty="0">
              <a:solidFill>
                <a:srgbClr val="155671"/>
              </a:solidFill>
              <a:effectLst/>
              <a:latin typeface="微软雅黑" panose="020B0503020204020204" pitchFamily="34" charset="-122"/>
              <a:ea typeface="微软雅黑" panose="020B0503020204020204" pitchFamily="34" charset="-122"/>
              <a:sym typeface="+mn-ea"/>
            </a:endParaRPr>
          </a:p>
        </p:txBody>
      </p:sp>
      <p:sp>
        <p:nvSpPr>
          <p:cNvPr id="11" name="文本框 10"/>
          <p:cNvSpPr txBox="1"/>
          <p:nvPr/>
        </p:nvSpPr>
        <p:spPr>
          <a:xfrm>
            <a:off x="3183255" y="1211580"/>
            <a:ext cx="5629910" cy="922020"/>
          </a:xfrm>
          <a:prstGeom prst="rect">
            <a:avLst/>
          </a:prstGeom>
          <a:noFill/>
        </p:spPr>
        <p:txBody>
          <a:bodyPr wrap="square" rtlCol="0" anchor="t">
            <a:spAutoFit/>
          </a:bodyPr>
          <a:p>
            <a:pPr algn="l">
              <a:spcAft>
                <a:spcPts val="0"/>
              </a:spcAft>
            </a:pPr>
            <a:r>
              <a:rPr lang="zh-CN" b="1" kern="100" dirty="0">
                <a:solidFill>
                  <a:srgbClr val="155671"/>
                </a:solidFill>
                <a:effectLst/>
                <a:latin typeface="微软雅黑" panose="020B0503020204020204" pitchFamily="34" charset="-122"/>
                <a:ea typeface="微软雅黑" panose="020B0503020204020204" pitchFamily="34" charset="-122"/>
                <a:sym typeface="+mn-ea"/>
              </a:rPr>
              <a:t>恶心：经口摄入能量和水分不足；需要鼻饲，全肠外营养或者住院</a:t>
            </a:r>
            <a:endParaRPr lang="zh-CN" b="1" kern="100" dirty="0">
              <a:solidFill>
                <a:srgbClr val="155671"/>
              </a:solidFill>
              <a:effectLst/>
              <a:latin typeface="微软雅黑" panose="020B0503020204020204" pitchFamily="34" charset="-122"/>
              <a:ea typeface="微软雅黑" panose="020B0503020204020204" pitchFamily="34" charset="-122"/>
              <a:sym typeface="+mn-ea"/>
            </a:endParaRPr>
          </a:p>
          <a:p>
            <a:pPr algn="l">
              <a:spcAft>
                <a:spcPts val="0"/>
              </a:spcAft>
            </a:pPr>
            <a:r>
              <a:rPr lang="zh-CN" b="1" kern="100" dirty="0">
                <a:solidFill>
                  <a:srgbClr val="155671"/>
                </a:solidFill>
                <a:effectLst/>
                <a:latin typeface="微软雅黑" panose="020B0503020204020204" pitchFamily="34" charset="-122"/>
                <a:ea typeface="微软雅黑" panose="020B0503020204020204" pitchFamily="34" charset="-122"/>
                <a:sym typeface="+mn-ea"/>
              </a:rPr>
              <a:t>呕吐</a:t>
            </a:r>
            <a:r>
              <a:rPr lang="zh-CN" altLang="en-US" b="1" kern="100" dirty="0">
                <a:solidFill>
                  <a:srgbClr val="155671"/>
                </a:solidFill>
                <a:effectLst/>
                <a:latin typeface="微软雅黑" panose="020B0503020204020204" pitchFamily="34" charset="-122"/>
                <a:ea typeface="微软雅黑" panose="020B0503020204020204" pitchFamily="34" charset="-122"/>
                <a:sym typeface="+mn-ea"/>
              </a:rPr>
              <a:t>：</a:t>
            </a:r>
            <a:r>
              <a:rPr lang="en-US" b="1" kern="100" dirty="0">
                <a:solidFill>
                  <a:srgbClr val="155671"/>
                </a:solidFill>
                <a:effectLst/>
                <a:latin typeface="微软雅黑" panose="020B0503020204020204" pitchFamily="34" charset="-122"/>
                <a:ea typeface="微软雅黑" panose="020B0503020204020204" pitchFamily="34" charset="-122"/>
                <a:sym typeface="+mn-ea"/>
              </a:rPr>
              <a:t>24 </a:t>
            </a:r>
            <a:r>
              <a:rPr lang="zh-CN" b="1" kern="100" dirty="0">
                <a:solidFill>
                  <a:srgbClr val="155671"/>
                </a:solidFill>
                <a:effectLst/>
                <a:latin typeface="微软雅黑" panose="020B0503020204020204" pitchFamily="34" charset="-122"/>
                <a:ea typeface="微软雅黑" panose="020B0503020204020204" pitchFamily="34" charset="-122"/>
                <a:sym typeface="+mn-ea"/>
              </a:rPr>
              <a:t>小时</a:t>
            </a:r>
            <a:r>
              <a:rPr lang="zh-CN" b="1" kern="100" dirty="0" smtClean="0">
                <a:solidFill>
                  <a:srgbClr val="155671"/>
                </a:solidFill>
                <a:effectLst/>
                <a:latin typeface="微软雅黑" panose="020B0503020204020204" pitchFamily="34" charset="-122"/>
                <a:ea typeface="微软雅黑" panose="020B0503020204020204" pitchFamily="34" charset="-122"/>
                <a:sym typeface="+mn-ea"/>
              </a:rPr>
              <a:t>内发作</a:t>
            </a:r>
            <a:r>
              <a:rPr lang="zh-CN" altLang="en-US" b="1" kern="100" dirty="0" smtClean="0">
                <a:solidFill>
                  <a:srgbClr val="155671"/>
                </a:solidFill>
                <a:effectLst/>
                <a:latin typeface="微软雅黑" panose="020B0503020204020204" pitchFamily="34" charset="-122"/>
                <a:ea typeface="微软雅黑" panose="020B0503020204020204" pitchFamily="34" charset="-122"/>
                <a:sym typeface="+mn-ea"/>
              </a:rPr>
              <a:t>≥</a:t>
            </a:r>
            <a:r>
              <a:rPr lang="en-US" altLang="zh-CN" b="1" kern="100" dirty="0" smtClean="0">
                <a:solidFill>
                  <a:srgbClr val="155671"/>
                </a:solidFill>
                <a:effectLst/>
                <a:latin typeface="微软雅黑" panose="020B0503020204020204" pitchFamily="34" charset="-122"/>
                <a:ea typeface="微软雅黑" panose="020B0503020204020204" pitchFamily="34" charset="-122"/>
                <a:sym typeface="+mn-ea"/>
              </a:rPr>
              <a:t>6</a:t>
            </a:r>
            <a:r>
              <a:rPr lang="zh-CN" altLang="en-US" b="1" kern="100" dirty="0" smtClean="0">
                <a:solidFill>
                  <a:srgbClr val="155671"/>
                </a:solidFill>
                <a:effectLst/>
                <a:latin typeface="微软雅黑" panose="020B0503020204020204" pitchFamily="34" charset="-122"/>
                <a:ea typeface="微软雅黑" panose="020B0503020204020204" pitchFamily="34" charset="-122"/>
                <a:sym typeface="+mn-ea"/>
              </a:rPr>
              <a:t>次</a:t>
            </a:r>
            <a:r>
              <a:rPr lang="zh-CN" b="1" kern="100" dirty="0" smtClean="0">
                <a:solidFill>
                  <a:srgbClr val="155671"/>
                </a:solidFill>
                <a:effectLst/>
                <a:latin typeface="微软雅黑" panose="020B0503020204020204" pitchFamily="34" charset="-122"/>
                <a:ea typeface="微软雅黑" panose="020B0503020204020204" pitchFamily="34" charset="-122"/>
                <a:sym typeface="+mn-ea"/>
              </a:rPr>
              <a:t>（</a:t>
            </a:r>
            <a:r>
              <a:rPr lang="zh-CN" b="1" kern="100" dirty="0">
                <a:solidFill>
                  <a:srgbClr val="155671"/>
                </a:solidFill>
                <a:effectLst/>
                <a:latin typeface="微软雅黑" panose="020B0503020204020204" pitchFamily="34" charset="-122"/>
                <a:ea typeface="微软雅黑" panose="020B0503020204020204" pitchFamily="34" charset="-122"/>
                <a:sym typeface="+mn-ea"/>
              </a:rPr>
              <a:t>间隔</a:t>
            </a:r>
            <a:r>
              <a:rPr lang="en-US" b="1" kern="100" dirty="0">
                <a:solidFill>
                  <a:srgbClr val="155671"/>
                </a:solidFill>
                <a:effectLst/>
                <a:latin typeface="微软雅黑" panose="020B0503020204020204" pitchFamily="34" charset="-122"/>
                <a:ea typeface="微软雅黑" panose="020B0503020204020204" pitchFamily="34" charset="-122"/>
                <a:sym typeface="+mn-ea"/>
              </a:rPr>
              <a:t>5</a:t>
            </a:r>
            <a:r>
              <a:rPr lang="zh-CN" b="1" kern="100" dirty="0">
                <a:solidFill>
                  <a:srgbClr val="155671"/>
                </a:solidFill>
                <a:effectLst/>
                <a:latin typeface="微软雅黑" panose="020B0503020204020204" pitchFamily="34" charset="-122"/>
                <a:ea typeface="微软雅黑" panose="020B0503020204020204" pitchFamily="34" charset="-122"/>
                <a:sym typeface="+mn-ea"/>
              </a:rPr>
              <a:t>分钟）</a:t>
            </a:r>
            <a:endParaRPr lang="zh-CN" altLang="en-US" b="1" kern="100" dirty="0">
              <a:solidFill>
                <a:srgbClr val="155671"/>
              </a:solidFill>
              <a:effectLst/>
              <a:latin typeface="微软雅黑" panose="020B0503020204020204" pitchFamily="34" charset="-122"/>
              <a:ea typeface="微软雅黑" panose="020B0503020204020204" pitchFamily="34" charset="-122"/>
              <a:sym typeface="+mn-ea"/>
            </a:endParaRPr>
          </a:p>
        </p:txBody>
      </p:sp>
      <p:sp>
        <p:nvSpPr>
          <p:cNvPr id="8" name="上箭头 7"/>
          <p:cNvSpPr/>
          <p:nvPr/>
        </p:nvSpPr>
        <p:spPr>
          <a:xfrm>
            <a:off x="1544320" y="1211580"/>
            <a:ext cx="648335" cy="3372485"/>
          </a:xfrm>
          <a:prstGeom prst="upArrow">
            <a:avLst/>
          </a:prstGeom>
          <a:gradFill>
            <a:gsLst>
              <a:gs pos="44000">
                <a:schemeClr val="accent1">
                  <a:lumMod val="75000"/>
                  <a:alpha val="80000"/>
                </a:schemeClr>
              </a:gs>
              <a:gs pos="79000">
                <a:schemeClr val="accent1">
                  <a:lumMod val="60000"/>
                  <a:lumOff val="40000"/>
                </a:schemeClr>
              </a:gs>
              <a:gs pos="100000">
                <a:schemeClr val="bg1"/>
              </a:gs>
              <a:gs pos="3000">
                <a:schemeClr val="accent1">
                  <a:lumMod val="50000"/>
                </a:schemeClr>
              </a:gs>
              <a:gs pos="23000">
                <a:schemeClr val="accent1">
                  <a:lumMod val="75000"/>
                </a:schemeClr>
              </a:gs>
            </a:gsLst>
            <a:lin ang="51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pic>
        <p:nvPicPr>
          <p:cNvPr id="12" name="图片 11" descr="u=1667201090,1762341908&amp;fm=15&amp;gp=0"/>
          <p:cNvPicPr>
            <a:picLocks noChangeAspect="1"/>
          </p:cNvPicPr>
          <p:nvPr/>
        </p:nvPicPr>
        <p:blipFill>
          <a:blip r:embed="rId1"/>
          <a:stretch>
            <a:fillRect/>
          </a:stretch>
        </p:blipFill>
        <p:spPr>
          <a:xfrm>
            <a:off x="9170670" y="2549525"/>
            <a:ext cx="2286000" cy="2286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mn-ea"/>
                <a:cs typeface="+mn-ea"/>
              </a:rPr>
              <a:t>蛋白尿的处理建议</a:t>
            </a:r>
            <a:endParaRPr lang="zh-CN" altLang="en-US" sz="3200" b="1" spc="300" dirty="0">
              <a:solidFill>
                <a:srgbClr val="155671"/>
              </a:solidFill>
              <a:latin typeface="+mn-ea"/>
              <a:cs typeface="+mn-ea"/>
            </a:endParaRPr>
          </a:p>
        </p:txBody>
      </p:sp>
      <p:pic>
        <p:nvPicPr>
          <p:cNvPr id="35" name="图片 34" descr="微信图片_20200206161449"/>
          <p:cNvPicPr>
            <a:picLocks noChangeAspect="1"/>
          </p:cNvPicPr>
          <p:nvPr/>
        </p:nvPicPr>
        <p:blipFill>
          <a:blip r:embed="rId1"/>
          <a:stretch>
            <a:fillRect/>
          </a:stretch>
        </p:blipFill>
        <p:spPr>
          <a:xfrm>
            <a:off x="906145" y="1495425"/>
            <a:ext cx="10586720" cy="4070350"/>
          </a:xfrm>
          <a:prstGeom prst="rect">
            <a:avLst/>
          </a:prstGeom>
        </p:spPr>
      </p:pic>
      <p:sp>
        <p:nvSpPr>
          <p:cNvPr id="42" name="文本框 41"/>
          <p:cNvSpPr txBox="1"/>
          <p:nvPr/>
        </p:nvSpPr>
        <p:spPr>
          <a:xfrm>
            <a:off x="7812405" y="5880100"/>
            <a:ext cx="5459095" cy="398780"/>
          </a:xfrm>
          <a:prstGeom prst="rect">
            <a:avLst/>
          </a:prstGeom>
          <a:noFill/>
        </p:spPr>
        <p:txBody>
          <a:bodyPr wrap="square" rtlCol="0">
            <a:spAutoFit/>
          </a:bodyPr>
          <a:p>
            <a:r>
              <a:rPr lang="zh-CN" altLang="en-US" sz="2000" b="1">
                <a:solidFill>
                  <a:srgbClr val="155671"/>
                </a:solidFill>
                <a:latin typeface="黑体" panose="02010609060101010101" charset="-122"/>
                <a:ea typeface="黑体" panose="02010609060101010101" charset="-122"/>
              </a:rPr>
              <a:t>还要注意饮食的调整哦！</a:t>
            </a:r>
            <a:endParaRPr lang="zh-CN" altLang="en-US" sz="2000" b="1">
              <a:solidFill>
                <a:srgbClr val="155671"/>
              </a:solidFill>
              <a:latin typeface="黑体" panose="02010609060101010101" charset="-122"/>
              <a:ea typeface="黑体" panose="02010609060101010101" charset="-122"/>
            </a:endParaRPr>
          </a:p>
        </p:txBody>
      </p:sp>
      <p:pic>
        <p:nvPicPr>
          <p:cNvPr id="43" name="图片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9070" y="4996180"/>
            <a:ext cx="1704340" cy="17043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rPr>
              <a:t>出血的处理建议</a:t>
            </a:r>
            <a:endParaRPr lang="zh-CN" altLang="en-US" sz="3200" b="1" spc="300" dirty="0">
              <a:solidFill>
                <a:srgbClr val="155671"/>
              </a:solidFill>
              <a:latin typeface="黑体" panose="02010609060101010101" charset="-122"/>
              <a:ea typeface="黑体" panose="02010609060101010101" charset="-122"/>
              <a:cs typeface="+mn-ea"/>
            </a:endParaRPr>
          </a:p>
        </p:txBody>
      </p:sp>
      <p:sp>
        <p:nvSpPr>
          <p:cNvPr id="31" name="Shape 4156"/>
          <p:cNvSpPr/>
          <p:nvPr>
            <p:custDataLst>
              <p:tags r:id="rId1"/>
            </p:custDataLst>
          </p:nvPr>
        </p:nvSpPr>
        <p:spPr>
          <a:xfrm>
            <a:off x="4455795" y="4337685"/>
            <a:ext cx="1158875" cy="454660"/>
          </a:xfrm>
          <a:custGeom>
            <a:avLst/>
            <a:gdLst/>
            <a:ahLst/>
            <a:cxnLst>
              <a:cxn ang="0">
                <a:pos x="wd2" y="hd2"/>
              </a:cxn>
              <a:cxn ang="5400000">
                <a:pos x="wd2" y="hd2"/>
              </a:cxn>
              <a:cxn ang="10800000">
                <a:pos x="wd2" y="hd2"/>
              </a:cxn>
              <a:cxn ang="16200000">
                <a:pos x="wd2" y="hd2"/>
              </a:cxn>
            </a:cxnLst>
            <a:rect l="0" t="0" r="r" b="b"/>
            <a:pathLst>
              <a:path w="21600" h="18847" extrusionOk="0">
                <a:moveTo>
                  <a:pt x="0" y="18847"/>
                </a:moveTo>
                <a:cubicBezTo>
                  <a:pt x="4759" y="3135"/>
                  <a:pt x="11959" y="-2753"/>
                  <a:pt x="21600" y="1183"/>
                </a:cubicBezTo>
              </a:path>
            </a:pathLst>
          </a:custGeom>
          <a:ln w="3175">
            <a:solidFill>
              <a:sysClr val="window" lastClr="FFFFFF">
                <a:lumMod val="65000"/>
              </a:sysClr>
            </a:solidFill>
            <a:miter lim="400000"/>
            <a:headEnd type="triangle"/>
            <a:tailEnd type="oval"/>
          </a:ln>
        </p:spPr>
        <p:txBody>
          <a:bodyPr/>
          <a:lstStyle/>
          <a:p>
            <a:pPr marL="0" marR="0" lvl="0" indent="0" algn="l" defTabSz="914400" rtl="0" eaLnBrk="1" fontAlgn="auto" latinLnBrk="0" hangingPunct="1">
              <a:lnSpc>
                <a:spcPct val="120000"/>
              </a:lnSpc>
              <a:buClrTx/>
              <a:buSzTx/>
              <a:buFontTx/>
              <a:buNone/>
              <a:defRPr/>
            </a:pPr>
            <a:endParaRPr kumimoji="0"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Shape 4157"/>
          <p:cNvSpPr/>
          <p:nvPr>
            <p:custDataLst>
              <p:tags r:id="rId2"/>
            </p:custDataLst>
          </p:nvPr>
        </p:nvSpPr>
        <p:spPr>
          <a:xfrm>
            <a:off x="4093845" y="2592705"/>
            <a:ext cx="1521460" cy="17614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2439" y="606"/>
                  <a:pt x="19639" y="7806"/>
                  <a:pt x="21600" y="21600"/>
                </a:cubicBezTo>
              </a:path>
            </a:pathLst>
          </a:custGeom>
          <a:ln w="3175">
            <a:solidFill>
              <a:sysClr val="window" lastClr="FFFFFF">
                <a:lumMod val="65000"/>
              </a:sysClr>
            </a:solidFill>
            <a:miter lim="400000"/>
            <a:headEnd type="triangle"/>
            <a:tailEnd type="oval"/>
          </a:ln>
        </p:spPr>
        <p:txBody>
          <a:bodyPr/>
          <a:lstStyle/>
          <a:p>
            <a:pPr marL="0" marR="0" lvl="0" indent="0" algn="l" defTabSz="914400" rtl="0" eaLnBrk="1" fontAlgn="auto" latinLnBrk="0" hangingPunct="1">
              <a:lnSpc>
                <a:spcPct val="120000"/>
              </a:lnSpc>
              <a:buClrTx/>
              <a:buSzTx/>
              <a:buFontTx/>
              <a:buNone/>
              <a:defRPr/>
            </a:pPr>
            <a:endParaRPr kumimoji="0"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Shape 4158"/>
          <p:cNvSpPr/>
          <p:nvPr>
            <p:custDataLst>
              <p:tags r:id="rId3"/>
            </p:custDataLst>
          </p:nvPr>
        </p:nvSpPr>
        <p:spPr>
          <a:xfrm>
            <a:off x="6458585" y="4337685"/>
            <a:ext cx="1158875" cy="454660"/>
          </a:xfrm>
          <a:custGeom>
            <a:avLst/>
            <a:gdLst/>
            <a:ahLst/>
            <a:cxnLst>
              <a:cxn ang="0">
                <a:pos x="wd2" y="hd2"/>
              </a:cxn>
              <a:cxn ang="5400000">
                <a:pos x="wd2" y="hd2"/>
              </a:cxn>
              <a:cxn ang="10800000">
                <a:pos x="wd2" y="hd2"/>
              </a:cxn>
              <a:cxn ang="16200000">
                <a:pos x="wd2" y="hd2"/>
              </a:cxn>
            </a:cxnLst>
            <a:rect l="0" t="0" r="r" b="b"/>
            <a:pathLst>
              <a:path w="21600" h="18847" extrusionOk="0">
                <a:moveTo>
                  <a:pt x="21600" y="18847"/>
                </a:moveTo>
                <a:cubicBezTo>
                  <a:pt x="16841" y="3135"/>
                  <a:pt x="9641" y="-2753"/>
                  <a:pt x="0" y="1183"/>
                </a:cubicBezTo>
              </a:path>
            </a:pathLst>
          </a:custGeom>
          <a:ln w="3175">
            <a:solidFill>
              <a:sysClr val="window" lastClr="FFFFFF">
                <a:lumMod val="65000"/>
              </a:sysClr>
            </a:solidFill>
            <a:miter lim="400000"/>
            <a:headEnd type="triangle"/>
            <a:tailEnd type="oval"/>
          </a:ln>
        </p:spPr>
        <p:txBody>
          <a:bodyPr/>
          <a:lstStyle/>
          <a:p>
            <a:pPr marL="0" marR="0" lvl="0" indent="0" algn="l" defTabSz="914400" rtl="0" eaLnBrk="1" fontAlgn="auto" latinLnBrk="0" hangingPunct="1">
              <a:lnSpc>
                <a:spcPct val="120000"/>
              </a:lnSpc>
              <a:buClrTx/>
              <a:buSzTx/>
              <a:buFontTx/>
              <a:buNone/>
              <a:defRPr/>
            </a:pPr>
            <a:endParaRPr kumimoji="0"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Shape 4159"/>
          <p:cNvSpPr/>
          <p:nvPr>
            <p:custDataLst>
              <p:tags r:id="rId4"/>
            </p:custDataLst>
          </p:nvPr>
        </p:nvSpPr>
        <p:spPr>
          <a:xfrm>
            <a:off x="6458585" y="2609215"/>
            <a:ext cx="1533525" cy="176149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ln w="3175">
            <a:solidFill>
              <a:sysClr val="window" lastClr="FFFFFF">
                <a:lumMod val="65000"/>
              </a:sysClr>
            </a:solidFill>
            <a:miter lim="400000"/>
            <a:headEnd type="triangle"/>
            <a:tailEnd type="oval"/>
          </a:ln>
        </p:spPr>
        <p:txBody>
          <a:bodyPr/>
          <a:lstStyle/>
          <a:p>
            <a:pPr marL="0" marR="0" lvl="0" indent="0" algn="l" defTabSz="914400" rtl="0" eaLnBrk="1" fontAlgn="auto" latinLnBrk="0" hangingPunct="1">
              <a:lnSpc>
                <a:spcPct val="120000"/>
              </a:lnSpc>
              <a:buClrTx/>
              <a:buSzTx/>
              <a:buFontTx/>
              <a:buNone/>
              <a:defRPr/>
            </a:pPr>
            <a:endParaRPr kumimoji="0"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26"/>
          <p:cNvSpPr>
            <a:spLocks noChangeArrowheads="1"/>
          </p:cNvSpPr>
          <p:nvPr>
            <p:custDataLst>
              <p:tags r:id="rId5"/>
            </p:custDataLst>
          </p:nvPr>
        </p:nvSpPr>
        <p:spPr bwMode="auto">
          <a:xfrm>
            <a:off x="4735824" y="4983863"/>
            <a:ext cx="2582758"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noAutofit/>
          </a:bodyPr>
          <a:lstStyle>
            <a:lvl1pPr eaLnBrk="0" hangingPunct="0">
              <a:defRPr>
                <a:solidFill>
                  <a:srgbClr val="000000"/>
                </a:solidFill>
                <a:latin typeface="Arial" panose="020B0604020202020204" pitchFamily="34" charset="0"/>
                <a:ea typeface="宋体" panose="02010600030101010101" pitchFamily="2" charset="-122"/>
              </a:defRPr>
            </a:lvl1pPr>
            <a:lvl2pPr marL="742950" indent="-285750" eaLnBrk="0" hangingPunct="0">
              <a:defRPr>
                <a:solidFill>
                  <a:srgbClr val="000000"/>
                </a:solidFill>
                <a:latin typeface="Arial" panose="020B0604020202020204" pitchFamily="34" charset="0"/>
                <a:ea typeface="宋体" panose="02010600030101010101" pitchFamily="2" charset="-122"/>
              </a:defRPr>
            </a:lvl2pPr>
            <a:lvl3pPr marL="1143000" indent="-228600" eaLnBrk="0" hangingPunct="0">
              <a:defRPr>
                <a:solidFill>
                  <a:srgbClr val="000000"/>
                </a:solidFill>
                <a:latin typeface="Arial" panose="020B0604020202020204" pitchFamily="34" charset="0"/>
                <a:ea typeface="宋体" panose="02010600030101010101" pitchFamily="2" charset="-122"/>
              </a:defRPr>
            </a:lvl3pPr>
            <a:lvl4pPr marL="1600200" indent="-228600" eaLnBrk="0" hangingPunct="0">
              <a:defRPr>
                <a:solidFill>
                  <a:srgbClr val="000000"/>
                </a:solidFill>
                <a:latin typeface="Arial" panose="020B0604020202020204" pitchFamily="34" charset="0"/>
                <a:ea typeface="宋体" panose="02010600030101010101" pitchFamily="2" charset="-122"/>
              </a:defRPr>
            </a:lvl4pPr>
            <a:lvl5pPr marL="2057400" indent="-228600" eaLnBrk="0" hangingPunct="0">
              <a:defRPr>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rgbClr val="000000"/>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150" normalizeH="0" noProof="0">
                <a:ln>
                  <a:noFill/>
                </a:ln>
                <a:solidFill>
                  <a:srgbClr val="FF0000"/>
                </a:solidFill>
                <a:effectLst/>
                <a:uLnTx/>
                <a:uFillTx/>
                <a:ea typeface="微软雅黑" panose="020B0503020204020204" pitchFamily="34" charset="-122"/>
                <a:sym typeface="Arial" panose="020B0604020202020204" pitchFamily="34" charset="0"/>
              </a:rPr>
              <a:t>这些人群慎用</a:t>
            </a:r>
            <a:endParaRPr kumimoji="0" lang="zh-CN" altLang="en-US" sz="2000" b="1" i="0" u="none" strike="noStrike" kern="1200" cap="none" spc="150" normalizeH="0" noProof="0">
              <a:ln>
                <a:noFill/>
              </a:ln>
              <a:solidFill>
                <a:srgbClr val="FF0000"/>
              </a:solidFill>
              <a:effectLst/>
              <a:uLnTx/>
              <a:uFillTx/>
              <a:ea typeface="微软雅黑" panose="020B0503020204020204" pitchFamily="34" charset="-122"/>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150" normalizeH="0" noProof="0">
                <a:ln>
                  <a:noFill/>
                </a:ln>
                <a:solidFill>
                  <a:srgbClr val="FF0000"/>
                </a:solidFill>
                <a:effectLst/>
                <a:uLnTx/>
                <a:uFillTx/>
                <a:ea typeface="微软雅黑" panose="020B0503020204020204" pitchFamily="34" charset="-122"/>
                <a:sym typeface="Arial" panose="020B0604020202020204" pitchFamily="34" charset="0"/>
              </a:rPr>
              <a:t>抗血管生成靶向药</a:t>
            </a:r>
            <a:endParaRPr kumimoji="0" lang="zh-CN" altLang="en-US" sz="2000" b="1" i="0" u="none" strike="noStrike" kern="1200" cap="none" spc="150" normalizeH="0" noProof="0">
              <a:ln>
                <a:noFill/>
              </a:ln>
              <a:solidFill>
                <a:srgbClr val="FF0000"/>
              </a:solidFill>
              <a:effectLst/>
              <a:uLnTx/>
              <a:uFillTx/>
              <a:ea typeface="微软雅黑" panose="020B0503020204020204" pitchFamily="34" charset="-122"/>
              <a:sym typeface="Arial" panose="020B0604020202020204" pitchFamily="34" charset="0"/>
            </a:endParaRPr>
          </a:p>
        </p:txBody>
      </p:sp>
      <p:grpSp>
        <p:nvGrpSpPr>
          <p:cNvPr id="59" name="Group 91"/>
          <p:cNvGrpSpPr/>
          <p:nvPr>
            <p:custDataLst>
              <p:tags r:id="rId6"/>
            </p:custDataLst>
          </p:nvPr>
        </p:nvGrpSpPr>
        <p:grpSpPr>
          <a:xfrm>
            <a:off x="5387453" y="1454397"/>
            <a:ext cx="1279501" cy="2916140"/>
            <a:chOff x="3672681" y="1899920"/>
            <a:chExt cx="1293813" cy="2947988"/>
          </a:xfrm>
          <a:solidFill>
            <a:srgbClr val="9BBB59"/>
          </a:solidFill>
        </p:grpSpPr>
        <p:sp>
          <p:nvSpPr>
            <p:cNvPr id="60" name="Freeform 1"/>
            <p:cNvSpPr>
              <a:spLocks noChangeArrowheads="1"/>
            </p:cNvSpPr>
            <p:nvPr>
              <p:custDataLst>
                <p:tags r:id="rId7"/>
              </p:custDataLst>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2"/>
            <p:cNvSpPr>
              <a:spLocks noChangeArrowheads="1"/>
            </p:cNvSpPr>
            <p:nvPr>
              <p:custDataLst>
                <p:tags r:id="rId8"/>
              </p:custDataLst>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Freeform 1"/>
          <p:cNvSpPr>
            <a:spLocks noChangeArrowheads="1"/>
          </p:cNvSpPr>
          <p:nvPr>
            <p:custDataLst>
              <p:tags r:id="rId9"/>
            </p:custDataLst>
          </p:nvPr>
        </p:nvSpPr>
        <p:spPr bwMode="auto">
          <a:xfrm>
            <a:off x="3472815" y="2231390"/>
            <a:ext cx="565785" cy="1058545"/>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rgbClr val="FFC000"/>
          </a:solid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2"/>
          <p:cNvSpPr>
            <a:spLocks noChangeArrowheads="1"/>
          </p:cNvSpPr>
          <p:nvPr>
            <p:custDataLst>
              <p:tags r:id="rId10"/>
            </p:custDataLst>
          </p:nvPr>
        </p:nvSpPr>
        <p:spPr bwMode="auto">
          <a:xfrm>
            <a:off x="3649980" y="1999615"/>
            <a:ext cx="216535" cy="216535"/>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rgbClr val="FFC000"/>
          </a:solid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64"/>
          <p:cNvSpPr txBox="1"/>
          <p:nvPr>
            <p:custDataLst>
              <p:tags r:id="rId11"/>
            </p:custDataLst>
          </p:nvPr>
        </p:nvSpPr>
        <p:spPr>
          <a:xfrm>
            <a:off x="3582086" y="2473964"/>
            <a:ext cx="322650" cy="394210"/>
          </a:xfrm>
          <a:prstGeom prst="rect">
            <a:avLst/>
          </a:prstGeom>
          <a:noFill/>
        </p:spPr>
        <p:txBody>
          <a:bodyPr wrap="square" rtlCol="0">
            <a:spAutoFit/>
          </a:bodyPr>
          <a:lstStyle/>
          <a:p>
            <a:pPr marL="0" marR="0" lvl="0" indent="0" algn="l" defTabSz="914400" rtl="0" eaLnBrk="1" fontAlgn="auto" latinLnBrk="0" hangingPunct="1">
              <a:lnSpc>
                <a:spcPct val="120000"/>
              </a:lnSpc>
              <a:buClrTx/>
              <a:buSzTx/>
              <a:buFontTx/>
              <a:buNone/>
              <a:defRPr/>
            </a:pPr>
            <a:r>
              <a:rPr kumimoji="0" lang="en-US" altLang="zh-CN" sz="18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A</a:t>
            </a:r>
            <a:endParaRPr kumimoji="0" lang="zh-CN" altLang="en-US" sz="18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
          <p:cNvSpPr>
            <a:spLocks noChangeArrowheads="1"/>
          </p:cNvSpPr>
          <p:nvPr>
            <p:custDataLst>
              <p:tags r:id="rId12"/>
            </p:custDataLst>
          </p:nvPr>
        </p:nvSpPr>
        <p:spPr bwMode="auto">
          <a:xfrm>
            <a:off x="8100695" y="2231390"/>
            <a:ext cx="565785" cy="1058545"/>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rgbClr val="3498DB"/>
          </a:solid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2"/>
          <p:cNvSpPr>
            <a:spLocks noChangeArrowheads="1"/>
          </p:cNvSpPr>
          <p:nvPr>
            <p:custDataLst>
              <p:tags r:id="rId13"/>
            </p:custDataLst>
          </p:nvPr>
        </p:nvSpPr>
        <p:spPr bwMode="auto">
          <a:xfrm>
            <a:off x="8277860" y="1999615"/>
            <a:ext cx="216535" cy="216535"/>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rgbClr val="3498DB"/>
          </a:solid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68"/>
          <p:cNvSpPr txBox="1"/>
          <p:nvPr>
            <p:custDataLst>
              <p:tags r:id="rId14"/>
            </p:custDataLst>
          </p:nvPr>
        </p:nvSpPr>
        <p:spPr>
          <a:xfrm>
            <a:off x="8209646" y="2473964"/>
            <a:ext cx="322650" cy="394210"/>
          </a:xfrm>
          <a:prstGeom prst="rect">
            <a:avLst/>
          </a:prstGeom>
          <a:noFill/>
        </p:spPr>
        <p:txBody>
          <a:bodyPr wrap="square" rtlCol="0">
            <a:spAutoFit/>
          </a:bodyPr>
          <a:lstStyle/>
          <a:p>
            <a:pPr marL="0" marR="0" lvl="0" indent="0" algn="l" defTabSz="914400" rtl="0" eaLnBrk="1" fontAlgn="auto" latinLnBrk="0" hangingPunct="1">
              <a:lnSpc>
                <a:spcPct val="120000"/>
              </a:lnSpc>
              <a:buClrTx/>
              <a:buSzTx/>
              <a:buFontTx/>
              <a:buNone/>
              <a:defRPr/>
            </a:pPr>
            <a:r>
              <a:rPr kumimoji="0" lang="en-US" altLang="zh-CN" sz="18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B</a:t>
            </a:r>
            <a:endParaRPr kumimoji="0" lang="zh-CN" altLang="en-US" sz="18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
          <p:cNvSpPr>
            <a:spLocks noChangeArrowheads="1"/>
          </p:cNvSpPr>
          <p:nvPr>
            <p:custDataLst>
              <p:tags r:id="rId15"/>
            </p:custDataLst>
          </p:nvPr>
        </p:nvSpPr>
        <p:spPr bwMode="auto">
          <a:xfrm>
            <a:off x="3829685" y="4568825"/>
            <a:ext cx="565785" cy="1058545"/>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rgbClr val="1AA3AA"/>
          </a:solid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2"/>
          <p:cNvSpPr>
            <a:spLocks noChangeArrowheads="1"/>
          </p:cNvSpPr>
          <p:nvPr>
            <p:custDataLst>
              <p:tags r:id="rId16"/>
            </p:custDataLst>
          </p:nvPr>
        </p:nvSpPr>
        <p:spPr bwMode="auto">
          <a:xfrm>
            <a:off x="4006850" y="4337685"/>
            <a:ext cx="216535" cy="216535"/>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rgbClr val="1AA3AA"/>
          </a:solid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3" name="文本框 72"/>
          <p:cNvSpPr txBox="1"/>
          <p:nvPr>
            <p:custDataLst>
              <p:tags r:id="rId17"/>
            </p:custDataLst>
          </p:nvPr>
        </p:nvSpPr>
        <p:spPr>
          <a:xfrm>
            <a:off x="3938732" y="4811648"/>
            <a:ext cx="322650" cy="394210"/>
          </a:xfrm>
          <a:prstGeom prst="rect">
            <a:avLst/>
          </a:prstGeom>
          <a:noFill/>
        </p:spPr>
        <p:txBody>
          <a:bodyPr wrap="square" rtlCol="0">
            <a:spAutoFit/>
          </a:bodyPr>
          <a:lstStyle/>
          <a:p>
            <a:pPr marL="0" marR="0" lvl="0" indent="0" algn="l" defTabSz="914400" rtl="0" eaLnBrk="1" fontAlgn="auto" latinLnBrk="0" hangingPunct="1">
              <a:lnSpc>
                <a:spcPct val="120000"/>
              </a:lnSpc>
              <a:buClrTx/>
              <a:buSzTx/>
              <a:buFontTx/>
              <a:buNone/>
              <a:defRPr/>
            </a:pPr>
            <a:r>
              <a:rPr kumimoji="0" lang="en-US" altLang="zh-CN" sz="18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C</a:t>
            </a:r>
            <a:endParaRPr kumimoji="0" lang="zh-CN" altLang="en-US" sz="18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1"/>
          <p:cNvSpPr>
            <a:spLocks noChangeArrowheads="1"/>
          </p:cNvSpPr>
          <p:nvPr>
            <p:custDataLst>
              <p:tags r:id="rId18"/>
            </p:custDataLst>
          </p:nvPr>
        </p:nvSpPr>
        <p:spPr bwMode="auto">
          <a:xfrm>
            <a:off x="7762240" y="4568825"/>
            <a:ext cx="565785" cy="1058545"/>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solidFill>
            <a:srgbClr val="69A35B"/>
          </a:solid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2"/>
          <p:cNvSpPr>
            <a:spLocks noChangeArrowheads="1"/>
          </p:cNvSpPr>
          <p:nvPr>
            <p:custDataLst>
              <p:tags r:id="rId19"/>
            </p:custDataLst>
          </p:nvPr>
        </p:nvSpPr>
        <p:spPr bwMode="auto">
          <a:xfrm>
            <a:off x="7939405" y="4337685"/>
            <a:ext cx="216535" cy="216535"/>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solidFill>
            <a:srgbClr val="69A35B"/>
          </a:solidFill>
          <a:ln>
            <a:noFill/>
          </a:ln>
          <a:effectLst/>
        </p:spPr>
        <p:txBody>
          <a:bodyPr wrap="none" anchor="ctr"/>
          <a:lstStyle/>
          <a:p>
            <a:pPr marL="0" marR="0" lvl="0" indent="0" algn="l" defTabSz="913765" rtl="0" eaLnBrk="1" fontAlgn="auto" latinLnBrk="0" hangingPunct="1">
              <a:lnSpc>
                <a:spcPct val="120000"/>
              </a:lnSpc>
              <a:buClrTx/>
              <a:buSzTx/>
              <a:buFontTx/>
              <a:buNone/>
              <a:defRPr/>
            </a:pPr>
            <a:endParaRPr kumimoji="0" lang="en-US" sz="1800" b="0" i="0" u="none" strike="noStrike" kern="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76"/>
          <p:cNvSpPr txBox="1"/>
          <p:nvPr>
            <p:custDataLst>
              <p:tags r:id="rId20"/>
            </p:custDataLst>
          </p:nvPr>
        </p:nvSpPr>
        <p:spPr>
          <a:xfrm>
            <a:off x="7871002" y="4811648"/>
            <a:ext cx="322650" cy="394210"/>
          </a:xfrm>
          <a:prstGeom prst="rect">
            <a:avLst/>
          </a:prstGeom>
          <a:noFill/>
        </p:spPr>
        <p:txBody>
          <a:bodyPr wrap="square" rtlCol="0">
            <a:spAutoFit/>
          </a:bodyPr>
          <a:lstStyle/>
          <a:p>
            <a:pPr marL="0" marR="0" lvl="0" indent="0" algn="l" defTabSz="914400" rtl="0" eaLnBrk="1" fontAlgn="auto" latinLnBrk="0" hangingPunct="1">
              <a:lnSpc>
                <a:spcPct val="120000"/>
              </a:lnSpc>
              <a:buClrTx/>
              <a:buSzTx/>
              <a:buFontTx/>
              <a:buNone/>
              <a:defRPr/>
            </a:pPr>
            <a:r>
              <a:rPr kumimoji="0" lang="en-US" altLang="zh-CN" sz="18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D</a:t>
            </a:r>
            <a:endParaRPr kumimoji="0" lang="zh-CN" altLang="en-US" sz="1800"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6" name="矩形 85"/>
          <p:cNvSpPr/>
          <p:nvPr>
            <p:custDataLst>
              <p:tags r:id="rId21"/>
            </p:custDataLst>
          </p:nvPr>
        </p:nvSpPr>
        <p:spPr>
          <a:xfrm>
            <a:off x="8877935" y="2111375"/>
            <a:ext cx="2876550" cy="1118870"/>
          </a:xfrm>
          <a:prstGeom prst="rect">
            <a:avLst/>
          </a:prstGeom>
        </p:spPr>
        <p:txBody>
          <a:bodyPr wrap="square" bIns="0" anchor="b" anchorCtr="0">
            <a:noAutofit/>
          </a:bodyPr>
          <a:lstStyle/>
          <a:p>
            <a:pPr marL="0" marR="0" lvl="0" indent="0" algn="l" defTabSz="914400" rtl="0" eaLnBrk="1" fontAlgn="auto" latinLnBrk="0" hangingPunct="1">
              <a:lnSpc>
                <a:spcPct val="120000"/>
              </a:lnSpc>
              <a:buClrTx/>
              <a:buSzTx/>
              <a:buFontTx/>
              <a:buNone/>
              <a:defRPr/>
            </a:pPr>
            <a:r>
              <a:rPr kumimoji="0" lang="zh-CN" altLang="en-US"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cs typeface="黑体" panose="02010609060101010101" charset="-122"/>
                <a:sym typeface="Arial" panose="020B0604020202020204" pitchFamily="34" charset="0"/>
              </a:rPr>
              <a:t>胃部存在活动性消化溃疡病灶且大便隐血（</a:t>
            </a:r>
            <a:r>
              <a:rPr kumimoji="0" lang="en-US" altLang="zh-CN"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cs typeface="黑体" panose="02010609060101010101" charset="-122"/>
                <a:sym typeface="Arial" panose="020B0604020202020204" pitchFamily="34" charset="0"/>
              </a:rPr>
              <a:t>++</a:t>
            </a:r>
            <a:r>
              <a:rPr kumimoji="0" lang="zh-CN" altLang="en-US"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cs typeface="黑体" panose="02010609060101010101" charset="-122"/>
                <a:sym typeface="Arial" panose="020B0604020202020204" pitchFamily="34" charset="0"/>
              </a:rPr>
              <a:t>）的患者</a:t>
            </a:r>
            <a:endParaRPr kumimoji="0" lang="zh-CN" altLang="en-US"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cs typeface="黑体" panose="02010609060101010101" charset="-122"/>
              <a:sym typeface="Arial" panose="020B0604020202020204" pitchFamily="34" charset="0"/>
            </a:endParaRPr>
          </a:p>
        </p:txBody>
      </p:sp>
      <p:sp>
        <p:nvSpPr>
          <p:cNvPr id="87" name="矩形 86"/>
          <p:cNvSpPr/>
          <p:nvPr>
            <p:custDataLst>
              <p:tags r:id="rId22"/>
            </p:custDataLst>
          </p:nvPr>
        </p:nvSpPr>
        <p:spPr>
          <a:xfrm>
            <a:off x="705249" y="2231372"/>
            <a:ext cx="2876400" cy="454660"/>
          </a:xfrm>
          <a:prstGeom prst="rect">
            <a:avLst/>
          </a:prstGeom>
        </p:spPr>
        <p:txBody>
          <a:bodyPr wrap="square" bIns="0" anchor="b" anchorCtr="0">
            <a:normAutofit/>
          </a:bodyPr>
          <a:lstStyle/>
          <a:p>
            <a:pPr marL="0" marR="0" lvl="0" indent="0" algn="l" defTabSz="914400" rtl="0" eaLnBrk="1" fontAlgn="auto" latinLnBrk="0" hangingPunct="1">
              <a:lnSpc>
                <a:spcPct val="120000"/>
              </a:lnSpc>
              <a:buClrTx/>
              <a:buSzTx/>
              <a:buFontTx/>
              <a:buNone/>
              <a:defRPr/>
            </a:pPr>
            <a:r>
              <a:rPr kumimoji="0" lang="zh-CN" altLang="en-US"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sym typeface="Arial" panose="020B0604020202020204" pitchFamily="34" charset="0"/>
              </a:rPr>
              <a:t>有出血史的患者</a:t>
            </a:r>
            <a:endParaRPr kumimoji="0" lang="zh-CN" altLang="en-US"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sym typeface="Arial" panose="020B0604020202020204" pitchFamily="34" charset="0"/>
            </a:endParaRPr>
          </a:p>
        </p:txBody>
      </p:sp>
      <p:sp>
        <p:nvSpPr>
          <p:cNvPr id="88" name="矩形 87"/>
          <p:cNvSpPr/>
          <p:nvPr>
            <p:custDataLst>
              <p:tags r:id="rId23"/>
            </p:custDataLst>
          </p:nvPr>
        </p:nvSpPr>
        <p:spPr>
          <a:xfrm>
            <a:off x="462915" y="4520159"/>
            <a:ext cx="3203617" cy="454660"/>
          </a:xfrm>
          <a:prstGeom prst="rect">
            <a:avLst/>
          </a:prstGeom>
        </p:spPr>
        <p:txBody>
          <a:bodyPr wrap="square" bIns="0" anchor="b" anchorCtr="0">
            <a:noAutofit/>
          </a:bodyPr>
          <a:lstStyle/>
          <a:p>
            <a:pPr marL="0" marR="0" lvl="0" indent="0" algn="l" defTabSz="914400" rtl="0" eaLnBrk="1" fontAlgn="auto" latinLnBrk="0" hangingPunct="1">
              <a:lnSpc>
                <a:spcPct val="120000"/>
              </a:lnSpc>
              <a:buClrTx/>
              <a:buSzTx/>
              <a:buFontTx/>
              <a:buNone/>
              <a:defRPr/>
            </a:pPr>
            <a:r>
              <a:rPr kumimoji="0" lang="zh-CN" altLang="en-US"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sym typeface="Arial" panose="020B0604020202020204" pitchFamily="34" charset="0"/>
              </a:rPr>
              <a:t>中央型鳞癌或大血管侵犯型患者</a:t>
            </a:r>
            <a:endParaRPr kumimoji="0" lang="zh-CN" altLang="en-US"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sym typeface="Arial" panose="020B0604020202020204" pitchFamily="34" charset="0"/>
            </a:endParaRPr>
          </a:p>
        </p:txBody>
      </p:sp>
      <p:sp>
        <p:nvSpPr>
          <p:cNvPr id="89" name="矩形 88"/>
          <p:cNvSpPr/>
          <p:nvPr>
            <p:custDataLst>
              <p:tags r:id="rId24"/>
            </p:custDataLst>
          </p:nvPr>
        </p:nvSpPr>
        <p:spPr>
          <a:xfrm>
            <a:off x="8532542" y="4781144"/>
            <a:ext cx="2876398" cy="454660"/>
          </a:xfrm>
          <a:prstGeom prst="rect">
            <a:avLst/>
          </a:prstGeom>
        </p:spPr>
        <p:txBody>
          <a:bodyPr wrap="square" bIns="0" anchor="b" anchorCtr="0">
            <a:noAutofit/>
          </a:bodyPr>
          <a:lstStyle/>
          <a:p>
            <a:pPr marL="0" marR="0" lvl="0" indent="0" algn="l" defTabSz="914400" rtl="0" eaLnBrk="1" fontAlgn="auto" latinLnBrk="0" hangingPunct="1">
              <a:lnSpc>
                <a:spcPct val="120000"/>
              </a:lnSpc>
              <a:buClrTx/>
              <a:buSzTx/>
              <a:buFontTx/>
              <a:buNone/>
              <a:defRPr/>
            </a:pPr>
            <a:r>
              <a:rPr kumimoji="0" lang="en-US" altLang="zh-CN"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cs typeface="黑体" panose="02010609060101010101" charset="-122"/>
                <a:sym typeface="Arial" panose="020B0604020202020204" pitchFamily="34" charset="0"/>
              </a:rPr>
              <a:t>3</a:t>
            </a:r>
            <a:r>
              <a:rPr kumimoji="0" lang="zh-CN" altLang="en-US"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cs typeface="黑体" panose="02010609060101010101" charset="-122"/>
                <a:sym typeface="Arial" panose="020B0604020202020204" pitchFamily="34" charset="0"/>
              </a:rPr>
              <a:t>个月内有黑便或呕血病史患者</a:t>
            </a:r>
            <a:endParaRPr kumimoji="0" lang="zh-CN" altLang="en-US" sz="2000" b="1" i="0" u="none" strike="noStrike" kern="1200" cap="none" spc="300" normalizeH="0" noProof="0">
              <a:ln>
                <a:noFill/>
              </a:ln>
              <a:solidFill>
                <a:srgbClr val="155671"/>
              </a:solidFill>
              <a:effectLst/>
              <a:uLnTx/>
              <a:uFillTx/>
              <a:latin typeface="黑体" panose="02010609060101010101" charset="-122"/>
              <a:ea typeface="黑体" panose="02010609060101010101" charset="-122"/>
              <a:cs typeface="黑体" panose="02010609060101010101" charset="-122"/>
              <a:sym typeface="Arial" panose="020B0604020202020204" pitchFamily="34" charset="0"/>
            </a:endParaRPr>
          </a:p>
        </p:txBody>
      </p:sp>
      <p:pic>
        <p:nvPicPr>
          <p:cNvPr id="30" name="图片 29" descr="u=4115106319,3959826874&amp;fm=26&amp;gp=0"/>
          <p:cNvPicPr>
            <a:picLocks noChangeAspect="1"/>
          </p:cNvPicPr>
          <p:nvPr/>
        </p:nvPicPr>
        <p:blipFill>
          <a:blip r:embed="rId25"/>
          <a:stretch>
            <a:fillRect/>
          </a:stretch>
        </p:blipFill>
        <p:spPr>
          <a:xfrm>
            <a:off x="10875010" y="5638800"/>
            <a:ext cx="1131570" cy="10109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9156"/>
            <a:ext cx="486137" cy="928786"/>
            <a:chOff x="0" y="-78772"/>
            <a:chExt cx="602082" cy="1150304"/>
          </a:xfrm>
          <a:solidFill>
            <a:srgbClr val="E94A48"/>
          </a:solidFill>
        </p:grpSpPr>
        <p:sp>
          <p:nvSpPr>
            <p:cNvPr id="3" name="任意多边形 2"/>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sp>
          <p:nvSpPr>
            <p:cNvPr id="4" name="任意多边形 3"/>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grpSp>
      <p:sp>
        <p:nvSpPr>
          <p:cNvPr id="5" name="文本占位符 4"/>
          <p:cNvSpPr txBox="1"/>
          <p:nvPr/>
        </p:nvSpPr>
        <p:spPr>
          <a:xfrm>
            <a:off x="573510" y="274528"/>
            <a:ext cx="10515600" cy="567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zh-CN" altLang="en-US" sz="3200" b="1" spc="300" dirty="0">
                <a:solidFill>
                  <a:srgbClr val="155671"/>
                </a:solidFill>
                <a:latin typeface="黑体" panose="02010609060101010101" charset="-122"/>
                <a:ea typeface="黑体" panose="02010609060101010101" charset="-122"/>
                <a:cs typeface="+mn-ea"/>
              </a:rPr>
              <a:t>出血的处理建议</a:t>
            </a:r>
            <a:endParaRPr lang="zh-CN" altLang="en-US" sz="3200" b="1" spc="300" dirty="0">
              <a:solidFill>
                <a:srgbClr val="155671"/>
              </a:solidFill>
              <a:latin typeface="黑体" panose="02010609060101010101" charset="-122"/>
              <a:ea typeface="黑体" panose="02010609060101010101" charset="-122"/>
              <a:cs typeface="+mn-ea"/>
            </a:endParaRPr>
          </a:p>
        </p:txBody>
      </p:sp>
      <p:grpSp>
        <p:nvGrpSpPr>
          <p:cNvPr id="48" name="组合 47"/>
          <p:cNvGrpSpPr/>
          <p:nvPr/>
        </p:nvGrpSpPr>
        <p:grpSpPr>
          <a:xfrm>
            <a:off x="0" y="1048385"/>
            <a:ext cx="3827280" cy="5197907"/>
            <a:chOff x="6933" y="1453"/>
            <a:chExt cx="5067" cy="7498"/>
          </a:xfrm>
        </p:grpSpPr>
        <p:pic>
          <p:nvPicPr>
            <p:cNvPr id="6" name="图片 5" descr="文件夹"/>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933" y="1453"/>
              <a:ext cx="5067" cy="7498"/>
            </a:xfrm>
            <a:prstGeom prst="rect">
              <a:avLst/>
            </a:prstGeom>
          </p:spPr>
        </p:pic>
        <p:sp>
          <p:nvSpPr>
            <p:cNvPr id="47" name="文本框 46"/>
            <p:cNvSpPr txBox="1"/>
            <p:nvPr/>
          </p:nvSpPr>
          <p:spPr>
            <a:xfrm>
              <a:off x="8419" y="3332"/>
              <a:ext cx="2273" cy="247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pPr>
              <a:r>
                <a:rPr lang="zh-CN" altLang="en-US" sz="3200">
                  <a:latin typeface="黑体" panose="02010609060101010101" charset="-122"/>
                  <a:ea typeface="黑体" panose="02010609060101010101" charset="-122"/>
                </a:rPr>
                <a:t>监测</a:t>
              </a:r>
              <a:endParaRPr lang="zh-CN" altLang="en-US" sz="3200">
                <a:latin typeface="黑体" panose="02010609060101010101" charset="-122"/>
                <a:ea typeface="黑体" panose="02010609060101010101" charset="-122"/>
              </a:endParaRPr>
            </a:p>
            <a:p>
              <a:pPr algn="ctr">
                <a:lnSpc>
                  <a:spcPct val="110000"/>
                </a:lnSpc>
              </a:pPr>
              <a:r>
                <a:rPr lang="zh-CN" altLang="en-US" sz="3200">
                  <a:latin typeface="黑体" panose="02010609060101010101" charset="-122"/>
                  <a:ea typeface="黑体" panose="02010609060101010101" charset="-122"/>
                </a:rPr>
                <a:t>血化验</a:t>
              </a:r>
              <a:endParaRPr lang="zh-CN" altLang="en-US" sz="3200">
                <a:latin typeface="黑体" panose="02010609060101010101" charset="-122"/>
                <a:ea typeface="黑体" panose="02010609060101010101" charset="-122"/>
              </a:endParaRPr>
            </a:p>
            <a:p>
              <a:pPr algn="ctr">
                <a:lnSpc>
                  <a:spcPct val="110000"/>
                </a:lnSpc>
              </a:pPr>
              <a:r>
                <a:rPr lang="zh-CN" altLang="en-US" sz="3200">
                  <a:latin typeface="黑体" panose="02010609060101010101" charset="-122"/>
                  <a:ea typeface="黑体" panose="02010609060101010101" charset="-122"/>
                </a:rPr>
                <a:t>指标</a:t>
              </a:r>
              <a:endParaRPr lang="zh-CN" altLang="en-US" sz="3200">
                <a:latin typeface="黑体" panose="02010609060101010101" charset="-122"/>
                <a:ea typeface="黑体" panose="02010609060101010101" charset="-122"/>
              </a:endParaRPr>
            </a:p>
          </p:txBody>
        </p:sp>
      </p:grpSp>
      <p:pic>
        <p:nvPicPr>
          <p:cNvPr id="7" name="图片 6" descr="u=2917018490,3462585509&amp;fm=26&amp;gp=0"/>
          <p:cNvPicPr>
            <a:picLocks noChangeAspect="1"/>
          </p:cNvPicPr>
          <p:nvPr/>
        </p:nvPicPr>
        <p:blipFill>
          <a:blip r:embed="rId3"/>
          <a:stretch>
            <a:fillRect/>
          </a:stretch>
        </p:blipFill>
        <p:spPr>
          <a:xfrm>
            <a:off x="927100" y="4225290"/>
            <a:ext cx="1976120" cy="1025525"/>
          </a:xfrm>
          <a:prstGeom prst="rect">
            <a:avLst/>
          </a:prstGeom>
        </p:spPr>
      </p:pic>
      <p:sp>
        <p:nvSpPr>
          <p:cNvPr id="9" name="矩形 8"/>
          <p:cNvSpPr/>
          <p:nvPr>
            <p:custDataLst>
              <p:tags r:id="rId4"/>
            </p:custDataLst>
          </p:nvPr>
        </p:nvSpPr>
        <p:spPr>
          <a:xfrm>
            <a:off x="4320540" y="1708150"/>
            <a:ext cx="7125970" cy="768350"/>
          </a:xfrm>
          <a:prstGeom prst="rect">
            <a:avLst/>
          </a:prstGeom>
          <a:solidFill>
            <a:srgbClr val="FFFFFF"/>
          </a:solidFill>
          <a:ln>
            <a:solidFill>
              <a:srgbClr val="FFFFFF">
                <a:lumMod val="85000"/>
              </a:srgbClr>
            </a:solidFill>
          </a:ln>
        </p:spPr>
        <p:style>
          <a:lnRef idx="2">
            <a:srgbClr val="BD374A">
              <a:shade val="50000"/>
            </a:srgbClr>
          </a:lnRef>
          <a:fillRef idx="1">
            <a:srgbClr val="BD374A"/>
          </a:fillRef>
          <a:effectRef idx="0">
            <a:srgbClr val="BD374A"/>
          </a:effectRef>
          <a:fontRef idx="minor">
            <a:srgbClr val="FFFFFF"/>
          </a:fontRef>
        </p:style>
        <p:txBody>
          <a:bodyPr rtlCol="0" anchor="ctr"/>
          <a:p>
            <a:pPr algn="ctr"/>
            <a:endParaRPr lang="zh-CN" altLang="en-US" dirty="0">
              <a:latin typeface="Arial" panose="020B0604020202020204" pitchFamily="34" charset="0"/>
              <a:ea typeface="微软雅黑" panose="020B0503020204020204" pitchFamily="34" charset="-122"/>
            </a:endParaRPr>
          </a:p>
        </p:txBody>
      </p:sp>
      <p:sp>
        <p:nvSpPr>
          <p:cNvPr id="14" name="文本框 13"/>
          <p:cNvSpPr txBox="1"/>
          <p:nvPr>
            <p:custDataLst>
              <p:tags r:id="rId5"/>
            </p:custDataLst>
          </p:nvPr>
        </p:nvSpPr>
        <p:spPr>
          <a:xfrm>
            <a:off x="4428490" y="1800860"/>
            <a:ext cx="878205" cy="583565"/>
          </a:xfrm>
          <a:prstGeom prst="rect">
            <a:avLst/>
          </a:prstGeom>
          <a:noFill/>
        </p:spPr>
        <p:txBody>
          <a:bodyPr wrap="square" rtlCol="0" anchor="ctr" anchorCtr="0">
            <a:spAutoFit/>
          </a:bodyPr>
          <a:p>
            <a:pPr algn="ctr"/>
            <a:r>
              <a:rPr lang="en-US" altLang="zh-CN" sz="3200" b="1" dirty="0">
                <a:solidFill>
                  <a:srgbClr val="155671"/>
                </a:solidFill>
                <a:latin typeface="Arial" panose="020B0604020202020204" pitchFamily="34" charset="0"/>
                <a:ea typeface="微软雅黑" panose="020B0503020204020204" pitchFamily="34" charset="-122"/>
                <a:cs typeface="Arial" panose="020B0604020202020204" pitchFamily="34" charset="0"/>
              </a:rPr>
              <a:t>01</a:t>
            </a:r>
            <a:endParaRPr lang="en-US" altLang="zh-CN" sz="3200" b="1" dirty="0">
              <a:solidFill>
                <a:srgbClr val="15567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6" name="直接连接符 15"/>
          <p:cNvCxnSpPr/>
          <p:nvPr>
            <p:custDataLst>
              <p:tags r:id="rId6"/>
            </p:custDataLst>
          </p:nvPr>
        </p:nvCxnSpPr>
        <p:spPr>
          <a:xfrm>
            <a:off x="5510530" y="1843436"/>
            <a:ext cx="0" cy="497205"/>
          </a:xfrm>
          <a:prstGeom prst="line">
            <a:avLst/>
          </a:prstGeom>
          <a:ln w="6350">
            <a:solidFill>
              <a:srgbClr val="FFFFFF">
                <a:lumMod val="75000"/>
              </a:srgbClr>
            </a:solidFill>
            <a:prstDash val="dash"/>
          </a:ln>
        </p:spPr>
        <p:style>
          <a:lnRef idx="1">
            <a:srgbClr val="BD374A"/>
          </a:lnRef>
          <a:fillRef idx="0">
            <a:srgbClr val="BD374A"/>
          </a:fillRef>
          <a:effectRef idx="0">
            <a:srgbClr val="BD374A"/>
          </a:effectRef>
          <a:fontRef idx="minor">
            <a:srgbClr val="000000"/>
          </a:fontRef>
        </p:style>
      </p:cxnSp>
      <p:sp>
        <p:nvSpPr>
          <p:cNvPr id="17" name="文本框 16"/>
          <p:cNvSpPr txBox="1"/>
          <p:nvPr>
            <p:custDataLst>
              <p:tags r:id="rId7"/>
            </p:custDataLst>
          </p:nvPr>
        </p:nvSpPr>
        <p:spPr>
          <a:xfrm>
            <a:off x="5716905" y="1800860"/>
            <a:ext cx="5574030" cy="675640"/>
          </a:xfrm>
          <a:prstGeom prst="rect">
            <a:avLst/>
          </a:prstGeom>
          <a:noFill/>
        </p:spPr>
        <p:txBody>
          <a:bodyPr wrap="square" rtlCol="0" anchor="ctr" anchorCtr="0">
            <a:normAutofit fontScale="70000"/>
          </a:bodyPr>
          <a:p>
            <a:pPr lvl="0">
              <a:lnSpc>
                <a:spcPct val="120000"/>
              </a:lnSpc>
            </a:pPr>
            <a:r>
              <a:rPr lang="zh-CN" altLang="en-US" b="1" spc="150" dirty="0">
                <a:solidFill>
                  <a:srgbClr val="155671"/>
                </a:solidFill>
                <a:latin typeface="Arial" panose="020B0604020202020204" pitchFamily="34" charset="0"/>
                <a:ea typeface="微软雅黑" panose="020B0503020204020204" pitchFamily="34" charset="-122"/>
                <a:sym typeface="微软雅黑" panose="020B0503020204020204" pitchFamily="34" charset="-122"/>
              </a:rPr>
              <a:t>用药期间严密监测凝血酶原时间和国际标准化比率，关注患者是否发生出血倾向及有关症状，一旦出现严重异常（</a:t>
            </a:r>
            <a:r>
              <a:rPr lang="en-US" altLang="zh-CN" b="1" spc="150" dirty="0">
                <a:solidFill>
                  <a:srgbClr val="155671"/>
                </a:solidFill>
                <a:latin typeface="Arial" panose="020B0604020202020204" pitchFamily="34" charset="0"/>
                <a:ea typeface="微软雅黑" panose="020B0503020204020204" pitchFamily="34" charset="-122"/>
                <a:sym typeface="微软雅黑" panose="020B0503020204020204" pitchFamily="34" charset="-122"/>
              </a:rPr>
              <a:t>3/4</a:t>
            </a:r>
            <a:r>
              <a:rPr lang="zh-CN" altLang="en-US" b="1" spc="150" dirty="0">
                <a:solidFill>
                  <a:srgbClr val="155671"/>
                </a:solidFill>
                <a:latin typeface="Arial" panose="020B0604020202020204" pitchFamily="34" charset="0"/>
                <a:ea typeface="微软雅黑" panose="020B0503020204020204" pitchFamily="34" charset="-122"/>
                <a:sym typeface="微软雅黑" panose="020B0503020204020204" pitchFamily="34" charset="-122"/>
              </a:rPr>
              <a:t>级）建议停药</a:t>
            </a:r>
            <a:endParaRPr lang="zh-CN" altLang="en-US" b="1" spc="150" dirty="0">
              <a:solidFill>
                <a:srgbClr val="155671"/>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20" name="矩形 19"/>
          <p:cNvSpPr/>
          <p:nvPr>
            <p:custDataLst>
              <p:tags r:id="rId8"/>
            </p:custDataLst>
          </p:nvPr>
        </p:nvSpPr>
        <p:spPr>
          <a:xfrm>
            <a:off x="4320540" y="2823845"/>
            <a:ext cx="7125970" cy="768350"/>
          </a:xfrm>
          <a:prstGeom prst="rect">
            <a:avLst/>
          </a:prstGeom>
          <a:solidFill>
            <a:srgbClr val="FFFFFF"/>
          </a:solidFill>
          <a:ln>
            <a:solidFill>
              <a:srgbClr val="FFFFFF">
                <a:lumMod val="85000"/>
              </a:srgbClr>
            </a:solidFill>
          </a:ln>
        </p:spPr>
        <p:style>
          <a:lnRef idx="2">
            <a:srgbClr val="BD374A">
              <a:shade val="50000"/>
            </a:srgbClr>
          </a:lnRef>
          <a:fillRef idx="1">
            <a:srgbClr val="BD374A"/>
          </a:fillRef>
          <a:effectRef idx="0">
            <a:srgbClr val="BD374A"/>
          </a:effectRef>
          <a:fontRef idx="minor">
            <a:srgbClr val="FFFFFF"/>
          </a:fontRef>
        </p:style>
        <p:txBody>
          <a:bodyPr rtlCol="0" anchor="ctr"/>
          <a:p>
            <a:pPr algn="ctr"/>
            <a:endParaRPr lang="zh-CN" altLang="en-US" dirty="0">
              <a:latin typeface="Arial" panose="020B0604020202020204" pitchFamily="34" charset="0"/>
              <a:ea typeface="微软雅黑" panose="020B0503020204020204" pitchFamily="34" charset="-122"/>
            </a:endParaRPr>
          </a:p>
        </p:txBody>
      </p:sp>
      <p:sp>
        <p:nvSpPr>
          <p:cNvPr id="22" name="文本框 21"/>
          <p:cNvSpPr txBox="1"/>
          <p:nvPr>
            <p:custDataLst>
              <p:tags r:id="rId9"/>
            </p:custDataLst>
          </p:nvPr>
        </p:nvSpPr>
        <p:spPr>
          <a:xfrm>
            <a:off x="4428490" y="2915920"/>
            <a:ext cx="878205" cy="583565"/>
          </a:xfrm>
          <a:prstGeom prst="rect">
            <a:avLst/>
          </a:prstGeom>
          <a:noFill/>
        </p:spPr>
        <p:txBody>
          <a:bodyPr wrap="square" rtlCol="0" anchor="ctr" anchorCtr="0">
            <a:spAutoFit/>
          </a:bodyPr>
          <a:p>
            <a:pPr algn="ctr"/>
            <a:r>
              <a:rPr lang="en-US" altLang="zh-CN" sz="3200" b="1" dirty="0">
                <a:solidFill>
                  <a:srgbClr val="155671"/>
                </a:solidFill>
                <a:latin typeface="Arial" panose="020B0604020202020204" pitchFamily="34" charset="0"/>
                <a:ea typeface="微软雅黑" panose="020B0503020204020204" pitchFamily="34" charset="-122"/>
                <a:cs typeface="Arial" panose="020B0604020202020204" pitchFamily="34" charset="0"/>
              </a:rPr>
              <a:t>02</a:t>
            </a:r>
            <a:endParaRPr lang="en-US" altLang="zh-CN" sz="3200" b="1" dirty="0">
              <a:solidFill>
                <a:srgbClr val="15567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23" name="直接连接符 22"/>
          <p:cNvCxnSpPr/>
          <p:nvPr>
            <p:custDataLst>
              <p:tags r:id="rId10"/>
            </p:custDataLst>
          </p:nvPr>
        </p:nvCxnSpPr>
        <p:spPr>
          <a:xfrm>
            <a:off x="5510530" y="2959036"/>
            <a:ext cx="0" cy="497205"/>
          </a:xfrm>
          <a:prstGeom prst="line">
            <a:avLst/>
          </a:prstGeom>
          <a:ln w="6350">
            <a:solidFill>
              <a:srgbClr val="FFFFFF">
                <a:lumMod val="75000"/>
              </a:srgbClr>
            </a:solidFill>
            <a:prstDash val="dash"/>
          </a:ln>
        </p:spPr>
        <p:style>
          <a:lnRef idx="1">
            <a:srgbClr val="BD374A"/>
          </a:lnRef>
          <a:fillRef idx="0">
            <a:srgbClr val="BD374A"/>
          </a:fillRef>
          <a:effectRef idx="0">
            <a:srgbClr val="BD374A"/>
          </a:effectRef>
          <a:fontRef idx="minor">
            <a:srgbClr val="000000"/>
          </a:fontRef>
        </p:style>
      </p:cxnSp>
      <p:sp>
        <p:nvSpPr>
          <p:cNvPr id="24" name="文本框 23"/>
          <p:cNvSpPr txBox="1"/>
          <p:nvPr>
            <p:custDataLst>
              <p:tags r:id="rId11"/>
            </p:custDataLst>
          </p:nvPr>
        </p:nvSpPr>
        <p:spPr>
          <a:xfrm>
            <a:off x="5716905" y="2916555"/>
            <a:ext cx="5574030" cy="582295"/>
          </a:xfrm>
          <a:prstGeom prst="rect">
            <a:avLst/>
          </a:prstGeom>
          <a:noFill/>
        </p:spPr>
        <p:txBody>
          <a:bodyPr wrap="square" rtlCol="0" anchor="ctr" anchorCtr="0">
            <a:normAutofit fontScale="70000"/>
          </a:bodyPr>
          <a:p>
            <a:pPr lvl="0">
              <a:lnSpc>
                <a:spcPct val="120000"/>
              </a:lnSpc>
            </a:pPr>
            <a:r>
              <a:rPr lang="zh-CN" altLang="en-US" b="1" spc="150">
                <a:solidFill>
                  <a:srgbClr val="155671"/>
                </a:solidFill>
                <a:latin typeface="Arial" panose="020B0604020202020204" pitchFamily="34" charset="0"/>
                <a:ea typeface="微软雅黑" panose="020B0503020204020204" pitchFamily="34" charset="-122"/>
                <a:sym typeface="微软雅黑" panose="020B0503020204020204" pitchFamily="34" charset="-122"/>
              </a:rPr>
              <a:t>如果发生上消化道大出血，立即停用抗血管生成药物，并且要按临床常规积极治疗出血</a:t>
            </a:r>
            <a:endParaRPr lang="zh-CN" altLang="en-US" b="1" spc="150" dirty="0">
              <a:solidFill>
                <a:srgbClr val="155671"/>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26" name="矩形 25"/>
          <p:cNvSpPr/>
          <p:nvPr>
            <p:custDataLst>
              <p:tags r:id="rId12"/>
            </p:custDataLst>
          </p:nvPr>
        </p:nvSpPr>
        <p:spPr>
          <a:xfrm>
            <a:off x="4320540" y="3939540"/>
            <a:ext cx="7125970" cy="768350"/>
          </a:xfrm>
          <a:prstGeom prst="rect">
            <a:avLst/>
          </a:prstGeom>
          <a:solidFill>
            <a:srgbClr val="FFFFFF"/>
          </a:solidFill>
          <a:ln>
            <a:solidFill>
              <a:srgbClr val="FFFFFF">
                <a:lumMod val="85000"/>
              </a:srgbClr>
            </a:solidFill>
          </a:ln>
        </p:spPr>
        <p:style>
          <a:lnRef idx="2">
            <a:srgbClr val="BD374A">
              <a:shade val="50000"/>
            </a:srgbClr>
          </a:lnRef>
          <a:fillRef idx="1">
            <a:srgbClr val="BD374A"/>
          </a:fillRef>
          <a:effectRef idx="0">
            <a:srgbClr val="BD374A"/>
          </a:effectRef>
          <a:fontRef idx="minor">
            <a:srgbClr val="FFFFFF"/>
          </a:fontRef>
        </p:style>
        <p:txBody>
          <a:bodyPr rtlCol="0" anchor="ctr"/>
          <a:p>
            <a:pPr algn="ctr"/>
            <a:endParaRPr lang="zh-CN" altLang="en-US" dirty="0">
              <a:latin typeface="Arial" panose="020B0604020202020204" pitchFamily="34" charset="0"/>
              <a:ea typeface="微软雅黑" panose="020B0503020204020204" pitchFamily="34" charset="-122"/>
            </a:endParaRPr>
          </a:p>
        </p:txBody>
      </p:sp>
      <p:sp>
        <p:nvSpPr>
          <p:cNvPr id="28" name="文本框 27"/>
          <p:cNvSpPr txBox="1"/>
          <p:nvPr>
            <p:custDataLst>
              <p:tags r:id="rId13"/>
            </p:custDataLst>
          </p:nvPr>
        </p:nvSpPr>
        <p:spPr>
          <a:xfrm>
            <a:off x="4428490" y="4031615"/>
            <a:ext cx="878205" cy="583565"/>
          </a:xfrm>
          <a:prstGeom prst="rect">
            <a:avLst/>
          </a:prstGeom>
          <a:noFill/>
        </p:spPr>
        <p:txBody>
          <a:bodyPr wrap="square" rtlCol="0" anchor="ctr" anchorCtr="0">
            <a:spAutoFit/>
          </a:bodyPr>
          <a:p>
            <a:pPr algn="ctr"/>
            <a:r>
              <a:rPr lang="en-US" altLang="zh-CN" sz="3200" b="1" dirty="0">
                <a:solidFill>
                  <a:srgbClr val="155671"/>
                </a:solidFill>
                <a:latin typeface="Arial" panose="020B0604020202020204" pitchFamily="34" charset="0"/>
                <a:ea typeface="微软雅黑" panose="020B0503020204020204" pitchFamily="34" charset="-122"/>
                <a:cs typeface="Arial" panose="020B0604020202020204" pitchFamily="34" charset="0"/>
              </a:rPr>
              <a:t>03</a:t>
            </a:r>
            <a:endParaRPr lang="en-US" altLang="zh-CN" sz="3200" b="1" dirty="0">
              <a:solidFill>
                <a:srgbClr val="15567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29" name="直接连接符 28"/>
          <p:cNvCxnSpPr/>
          <p:nvPr>
            <p:custDataLst>
              <p:tags r:id="rId14"/>
            </p:custDataLst>
          </p:nvPr>
        </p:nvCxnSpPr>
        <p:spPr>
          <a:xfrm>
            <a:off x="5510530" y="4074636"/>
            <a:ext cx="0" cy="497205"/>
          </a:xfrm>
          <a:prstGeom prst="line">
            <a:avLst/>
          </a:prstGeom>
          <a:ln w="6350">
            <a:solidFill>
              <a:srgbClr val="FFFFFF">
                <a:lumMod val="75000"/>
              </a:srgbClr>
            </a:solidFill>
            <a:prstDash val="dash"/>
          </a:ln>
        </p:spPr>
        <p:style>
          <a:lnRef idx="1">
            <a:srgbClr val="BD374A"/>
          </a:lnRef>
          <a:fillRef idx="0">
            <a:srgbClr val="BD374A"/>
          </a:fillRef>
          <a:effectRef idx="0">
            <a:srgbClr val="BD374A"/>
          </a:effectRef>
          <a:fontRef idx="minor">
            <a:srgbClr val="000000"/>
          </a:fontRef>
        </p:style>
      </p:cxnSp>
      <p:sp>
        <p:nvSpPr>
          <p:cNvPr id="8" name="文本框 7"/>
          <p:cNvSpPr txBox="1"/>
          <p:nvPr>
            <p:custDataLst>
              <p:tags r:id="rId15"/>
            </p:custDataLst>
          </p:nvPr>
        </p:nvSpPr>
        <p:spPr>
          <a:xfrm>
            <a:off x="5716905" y="4032250"/>
            <a:ext cx="5574030" cy="582930"/>
          </a:xfrm>
          <a:prstGeom prst="rect">
            <a:avLst/>
          </a:prstGeom>
          <a:noFill/>
        </p:spPr>
        <p:txBody>
          <a:bodyPr wrap="square" rtlCol="0" anchor="ctr" anchorCtr="0">
            <a:normAutofit fontScale="70000"/>
          </a:bodyPr>
          <a:p>
            <a:pPr lvl="0">
              <a:lnSpc>
                <a:spcPct val="120000"/>
              </a:lnSpc>
            </a:pPr>
            <a:r>
              <a:rPr lang="zh-CN" altLang="en-US" b="1" spc="150" dirty="0">
                <a:solidFill>
                  <a:srgbClr val="155671"/>
                </a:solidFill>
                <a:latin typeface="Arial" panose="020B0604020202020204" pitchFamily="34" charset="0"/>
                <a:ea typeface="微软雅黑" panose="020B0503020204020204" pitchFamily="34" charset="-122"/>
                <a:sym typeface="微软雅黑" panose="020B0503020204020204" pitchFamily="34" charset="-122"/>
              </a:rPr>
              <a:t>曾经发生动脉血栓、心肌梗死、心脏骤停、脑血管意外以及胃肠道穿孔病史的患者，目前不推荐服用相关抗血管生成药物</a:t>
            </a:r>
            <a:endParaRPr lang="zh-CN" altLang="en-US" b="1" spc="150" dirty="0">
              <a:solidFill>
                <a:srgbClr val="155671"/>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10" name="矩形 9"/>
          <p:cNvSpPr/>
          <p:nvPr>
            <p:custDataLst>
              <p:tags r:id="rId16"/>
            </p:custDataLst>
          </p:nvPr>
        </p:nvSpPr>
        <p:spPr>
          <a:xfrm>
            <a:off x="4320540" y="5055235"/>
            <a:ext cx="7125970" cy="768350"/>
          </a:xfrm>
          <a:prstGeom prst="rect">
            <a:avLst/>
          </a:prstGeom>
          <a:solidFill>
            <a:srgbClr val="FFFFFF"/>
          </a:solidFill>
          <a:ln>
            <a:solidFill>
              <a:srgbClr val="FFFFFF">
                <a:lumMod val="85000"/>
              </a:srgbClr>
            </a:solidFill>
          </a:ln>
        </p:spPr>
        <p:style>
          <a:lnRef idx="2">
            <a:srgbClr val="BD374A">
              <a:shade val="50000"/>
            </a:srgbClr>
          </a:lnRef>
          <a:fillRef idx="1">
            <a:srgbClr val="BD374A"/>
          </a:fillRef>
          <a:effectRef idx="0">
            <a:srgbClr val="BD374A"/>
          </a:effectRef>
          <a:fontRef idx="minor">
            <a:srgbClr val="FFFFFF"/>
          </a:fontRef>
        </p:style>
        <p:txBody>
          <a:bodyPr rtlCol="0" anchor="ctr"/>
          <a:p>
            <a:pPr algn="ctr"/>
            <a:endParaRPr lang="zh-CN" altLang="en-US" dirty="0">
              <a:latin typeface="Arial" panose="020B0604020202020204" pitchFamily="34" charset="0"/>
              <a:ea typeface="微软雅黑" panose="020B0503020204020204" pitchFamily="34" charset="-122"/>
            </a:endParaRPr>
          </a:p>
        </p:txBody>
      </p:sp>
      <p:sp>
        <p:nvSpPr>
          <p:cNvPr id="11" name="文本框 10"/>
          <p:cNvSpPr txBox="1"/>
          <p:nvPr>
            <p:custDataLst>
              <p:tags r:id="rId17"/>
            </p:custDataLst>
          </p:nvPr>
        </p:nvSpPr>
        <p:spPr>
          <a:xfrm>
            <a:off x="4428490" y="5147310"/>
            <a:ext cx="878205" cy="583565"/>
          </a:xfrm>
          <a:prstGeom prst="rect">
            <a:avLst/>
          </a:prstGeom>
          <a:noFill/>
        </p:spPr>
        <p:txBody>
          <a:bodyPr wrap="square" rtlCol="0" anchor="ctr" anchorCtr="0">
            <a:spAutoFit/>
          </a:bodyPr>
          <a:p>
            <a:pPr algn="ctr"/>
            <a:r>
              <a:rPr lang="en-US" altLang="zh-CN" sz="3200" b="1" dirty="0">
                <a:solidFill>
                  <a:srgbClr val="155671"/>
                </a:solidFill>
                <a:latin typeface="Arial" panose="020B0604020202020204" pitchFamily="34" charset="0"/>
                <a:ea typeface="微软雅黑" panose="020B0503020204020204" pitchFamily="34" charset="-122"/>
                <a:cs typeface="Arial" panose="020B0604020202020204" pitchFamily="34" charset="0"/>
              </a:rPr>
              <a:t>04</a:t>
            </a:r>
            <a:endParaRPr lang="en-US" altLang="zh-CN" sz="3200" b="1" dirty="0">
              <a:solidFill>
                <a:srgbClr val="15567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35" name="直接连接符 34"/>
          <p:cNvCxnSpPr/>
          <p:nvPr>
            <p:custDataLst>
              <p:tags r:id="rId18"/>
            </p:custDataLst>
          </p:nvPr>
        </p:nvCxnSpPr>
        <p:spPr>
          <a:xfrm>
            <a:off x="5510530" y="5190235"/>
            <a:ext cx="0" cy="497205"/>
          </a:xfrm>
          <a:prstGeom prst="line">
            <a:avLst/>
          </a:prstGeom>
          <a:ln w="6350">
            <a:solidFill>
              <a:srgbClr val="FFFFFF">
                <a:lumMod val="75000"/>
              </a:srgbClr>
            </a:solidFill>
            <a:prstDash val="dash"/>
          </a:ln>
        </p:spPr>
        <p:style>
          <a:lnRef idx="1">
            <a:srgbClr val="BD374A"/>
          </a:lnRef>
          <a:fillRef idx="0">
            <a:srgbClr val="BD374A"/>
          </a:fillRef>
          <a:effectRef idx="0">
            <a:srgbClr val="BD374A"/>
          </a:effectRef>
          <a:fontRef idx="minor">
            <a:srgbClr val="000000"/>
          </a:fontRef>
        </p:style>
      </p:cxnSp>
      <p:sp>
        <p:nvSpPr>
          <p:cNvPr id="36" name="文本框 35"/>
          <p:cNvSpPr txBox="1"/>
          <p:nvPr>
            <p:custDataLst>
              <p:tags r:id="rId19"/>
            </p:custDataLst>
          </p:nvPr>
        </p:nvSpPr>
        <p:spPr>
          <a:xfrm>
            <a:off x="5716905" y="5147945"/>
            <a:ext cx="5574030" cy="582295"/>
          </a:xfrm>
          <a:prstGeom prst="rect">
            <a:avLst/>
          </a:prstGeom>
          <a:noFill/>
        </p:spPr>
        <p:txBody>
          <a:bodyPr wrap="square" rtlCol="0" anchor="ctr" anchorCtr="0">
            <a:normAutofit fontScale="70000"/>
          </a:bodyPr>
          <a:p>
            <a:pPr lvl="0">
              <a:lnSpc>
                <a:spcPct val="120000"/>
              </a:lnSpc>
            </a:pPr>
            <a:r>
              <a:rPr lang="zh-CN" altLang="en-US" b="1" spc="150">
                <a:solidFill>
                  <a:srgbClr val="155671"/>
                </a:solidFill>
                <a:latin typeface="Arial" panose="020B0604020202020204" pitchFamily="34" charset="0"/>
                <a:ea typeface="微软雅黑" panose="020B0503020204020204" pitchFamily="34" charset="-122"/>
                <a:sym typeface="微软雅黑" panose="020B0503020204020204" pitchFamily="34" charset="-122"/>
              </a:rPr>
              <a:t>在服用抗血管生成药物过程中需要进行某种手术，应在预定手术前中断用药直至伤口完全愈合</a:t>
            </a:r>
            <a:endParaRPr lang="zh-CN" altLang="en-US" b="1" spc="150" dirty="0">
              <a:solidFill>
                <a:srgbClr val="155671"/>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12" name="矩形 11"/>
          <p:cNvSpPr/>
          <p:nvPr>
            <p:custDataLst>
              <p:tags r:id="rId20"/>
            </p:custDataLst>
          </p:nvPr>
        </p:nvSpPr>
        <p:spPr>
          <a:xfrm>
            <a:off x="4328160" y="1714500"/>
            <a:ext cx="76200" cy="755650"/>
          </a:xfrm>
          <a:prstGeom prst="rect">
            <a:avLst/>
          </a:prstGeom>
          <a:solidFill>
            <a:srgbClr val="155671"/>
          </a:solidFill>
          <a:ln>
            <a:noFill/>
          </a:ln>
        </p:spPr>
        <p:style>
          <a:lnRef idx="2">
            <a:srgbClr val="BD374A">
              <a:shade val="50000"/>
            </a:srgbClr>
          </a:lnRef>
          <a:fillRef idx="1">
            <a:srgbClr val="BD374A"/>
          </a:fillRef>
          <a:effectRef idx="0">
            <a:srgbClr val="BD374A"/>
          </a:effectRef>
          <a:fontRef idx="minor">
            <a:srgbClr val="FFFFFF"/>
          </a:fontRef>
        </p:style>
        <p:txBody>
          <a:bodyPr rtlCol="0" anchor="ctr"/>
          <a:p>
            <a:pPr algn="ctr"/>
            <a:endParaRPr lang="zh-CN" altLang="en-US">
              <a:latin typeface="Arial" panose="020B0604020202020204" pitchFamily="34" charset="0"/>
              <a:ea typeface="微软雅黑" panose="020B0503020204020204" pitchFamily="34" charset="-122"/>
            </a:endParaRPr>
          </a:p>
        </p:txBody>
      </p:sp>
      <p:sp>
        <p:nvSpPr>
          <p:cNvPr id="37" name="矩形 36"/>
          <p:cNvSpPr/>
          <p:nvPr>
            <p:custDataLst>
              <p:tags r:id="rId21"/>
            </p:custDataLst>
          </p:nvPr>
        </p:nvSpPr>
        <p:spPr>
          <a:xfrm>
            <a:off x="4328160" y="5061585"/>
            <a:ext cx="76200" cy="755650"/>
          </a:xfrm>
          <a:prstGeom prst="rect">
            <a:avLst/>
          </a:prstGeom>
          <a:solidFill>
            <a:srgbClr val="155671"/>
          </a:solidFill>
          <a:ln>
            <a:noFill/>
          </a:ln>
        </p:spPr>
        <p:style>
          <a:lnRef idx="2">
            <a:srgbClr val="BD374A">
              <a:shade val="50000"/>
            </a:srgbClr>
          </a:lnRef>
          <a:fillRef idx="1">
            <a:srgbClr val="BD374A"/>
          </a:fillRef>
          <a:effectRef idx="0">
            <a:srgbClr val="BD374A"/>
          </a:effectRef>
          <a:fontRef idx="minor">
            <a:srgbClr val="FFFFFF"/>
          </a:fontRef>
        </p:style>
        <p:txBody>
          <a:bodyPr rtlCol="0" anchor="ctr"/>
          <a:p>
            <a:pPr algn="ctr"/>
            <a:endParaRPr lang="zh-CN" altLang="en-US">
              <a:latin typeface="Arial" panose="020B0604020202020204" pitchFamily="34" charset="0"/>
              <a:ea typeface="微软雅黑" panose="020B0503020204020204" pitchFamily="34" charset="-122"/>
            </a:endParaRPr>
          </a:p>
        </p:txBody>
      </p:sp>
      <p:sp>
        <p:nvSpPr>
          <p:cNvPr id="39" name="矩形 38"/>
          <p:cNvSpPr/>
          <p:nvPr>
            <p:custDataLst>
              <p:tags r:id="rId22"/>
            </p:custDataLst>
          </p:nvPr>
        </p:nvSpPr>
        <p:spPr>
          <a:xfrm>
            <a:off x="4328160" y="2830195"/>
            <a:ext cx="76200" cy="755650"/>
          </a:xfrm>
          <a:prstGeom prst="rect">
            <a:avLst/>
          </a:prstGeom>
          <a:solidFill>
            <a:srgbClr val="155671"/>
          </a:solidFill>
          <a:ln>
            <a:noFill/>
          </a:ln>
        </p:spPr>
        <p:style>
          <a:lnRef idx="2">
            <a:srgbClr val="BD374A">
              <a:shade val="50000"/>
            </a:srgbClr>
          </a:lnRef>
          <a:fillRef idx="1">
            <a:srgbClr val="BD374A"/>
          </a:fillRef>
          <a:effectRef idx="0">
            <a:srgbClr val="BD374A"/>
          </a:effectRef>
          <a:fontRef idx="minor">
            <a:srgbClr val="FFFFFF"/>
          </a:fontRef>
        </p:style>
        <p:txBody>
          <a:bodyPr rtlCol="0" anchor="ctr"/>
          <a:p>
            <a:pPr algn="ctr"/>
            <a:endParaRPr lang="zh-CN" altLang="en-US">
              <a:latin typeface="Arial" panose="020B0604020202020204" pitchFamily="34" charset="0"/>
              <a:ea typeface="微软雅黑" panose="020B0503020204020204" pitchFamily="34" charset="-122"/>
            </a:endParaRPr>
          </a:p>
        </p:txBody>
      </p:sp>
      <p:sp>
        <p:nvSpPr>
          <p:cNvPr id="40" name="矩形 39"/>
          <p:cNvSpPr/>
          <p:nvPr>
            <p:custDataLst>
              <p:tags r:id="rId23"/>
            </p:custDataLst>
          </p:nvPr>
        </p:nvSpPr>
        <p:spPr>
          <a:xfrm>
            <a:off x="4328160" y="3945890"/>
            <a:ext cx="76200" cy="755650"/>
          </a:xfrm>
          <a:prstGeom prst="rect">
            <a:avLst/>
          </a:prstGeom>
          <a:solidFill>
            <a:srgbClr val="155671"/>
          </a:solidFill>
          <a:ln>
            <a:noFill/>
          </a:ln>
        </p:spPr>
        <p:style>
          <a:lnRef idx="2">
            <a:srgbClr val="BD374A">
              <a:shade val="50000"/>
            </a:srgbClr>
          </a:lnRef>
          <a:fillRef idx="1">
            <a:srgbClr val="BD374A"/>
          </a:fillRef>
          <a:effectRef idx="0">
            <a:srgbClr val="BD374A"/>
          </a:effectRef>
          <a:fontRef idx="minor">
            <a:srgbClr val="FFFFFF"/>
          </a:fontRef>
        </p:style>
        <p:txBody>
          <a:bodyPr rtlCol="0" anchor="ctr"/>
          <a:p>
            <a:pPr algn="ctr"/>
            <a:endParaRPr lang="zh-CN" altLang="en-US">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手动输入 1"/>
          <p:cNvSpPr/>
          <p:nvPr/>
        </p:nvSpPr>
        <p:spPr>
          <a:xfrm rot="5400000" flipH="1">
            <a:off x="1680454" y="-480834"/>
            <a:ext cx="4225161" cy="7586288"/>
          </a:xfrm>
          <a:prstGeom prst="flowChartManualInpu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3"/>
          <p:cNvSpPr/>
          <p:nvPr/>
        </p:nvSpPr>
        <p:spPr>
          <a:xfrm rot="16200000" flipH="1">
            <a:off x="5406844" y="881604"/>
            <a:ext cx="6858000" cy="5094789"/>
          </a:xfrm>
          <a:custGeom>
            <a:avLst/>
            <a:gdLst>
              <a:gd name="connsiteX0" fmla="*/ 0 w 6858000"/>
              <a:gd name="connsiteY0" fmla="*/ 2462712 h 5094789"/>
              <a:gd name="connsiteX1" fmla="*/ 0 w 6858000"/>
              <a:gd name="connsiteY1" fmla="*/ 5094789 h 5094789"/>
              <a:gd name="connsiteX2" fmla="*/ 6858000 w 6858000"/>
              <a:gd name="connsiteY2" fmla="*/ 5094788 h 5094789"/>
              <a:gd name="connsiteX3" fmla="*/ 6858000 w 6858000"/>
              <a:gd name="connsiteY3" fmla="*/ 0 h 5094789"/>
            </a:gdLst>
            <a:ahLst/>
            <a:cxnLst>
              <a:cxn ang="0">
                <a:pos x="connsiteX0" y="connsiteY0"/>
              </a:cxn>
              <a:cxn ang="0">
                <a:pos x="connsiteX1" y="connsiteY1"/>
              </a:cxn>
              <a:cxn ang="0">
                <a:pos x="connsiteX2" y="connsiteY2"/>
              </a:cxn>
              <a:cxn ang="0">
                <a:pos x="connsiteX3" y="connsiteY3"/>
              </a:cxn>
            </a:cxnLst>
            <a:rect l="l" t="t" r="r" b="b"/>
            <a:pathLst>
              <a:path w="6858000" h="5094789">
                <a:moveTo>
                  <a:pt x="0" y="2462712"/>
                </a:moveTo>
                <a:lnTo>
                  <a:pt x="0" y="5094789"/>
                </a:lnTo>
                <a:lnTo>
                  <a:pt x="6858000" y="5094788"/>
                </a:lnTo>
                <a:lnTo>
                  <a:pt x="6858000" y="0"/>
                </a:lnTo>
                <a:close/>
              </a:path>
            </a:pathLst>
          </a:custGeom>
          <a:blipFill dpi="0" rotWithShape="0">
            <a:blip r:embed="rId1"/>
            <a:srcRect/>
            <a:stretch>
              <a:fillRect l="-63348" t="-2869" r="-57252" b="-6395"/>
            </a:stretch>
          </a:blip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dirty="0">
              <a:solidFill>
                <a:schemeClr val="tx1"/>
              </a:solidFill>
              <a:cs typeface="+mn-ea"/>
            </a:endParaRPr>
          </a:p>
        </p:txBody>
      </p:sp>
      <p:sp>
        <p:nvSpPr>
          <p:cNvPr id="7" name="任意多边形: 形状 6"/>
          <p:cNvSpPr/>
          <p:nvPr/>
        </p:nvSpPr>
        <p:spPr>
          <a:xfrm rot="16200000" flipH="1">
            <a:off x="5744913" y="1344385"/>
            <a:ext cx="4225161" cy="2346806"/>
          </a:xfrm>
          <a:custGeom>
            <a:avLst/>
            <a:gdLst>
              <a:gd name="connsiteX0" fmla="*/ 0 w 4225161"/>
              <a:gd name="connsiteY0" fmla="*/ 1517258 h 2346806"/>
              <a:gd name="connsiteX1" fmla="*/ 0 w 4225161"/>
              <a:gd name="connsiteY1" fmla="*/ 2346806 h 2346806"/>
              <a:gd name="connsiteX2" fmla="*/ 4225161 w 4225161"/>
              <a:gd name="connsiteY2" fmla="*/ 829547 h 2346806"/>
              <a:gd name="connsiteX3" fmla="*/ 4225161 w 4225161"/>
              <a:gd name="connsiteY3" fmla="*/ 0 h 2346806"/>
            </a:gdLst>
            <a:ahLst/>
            <a:cxnLst>
              <a:cxn ang="0">
                <a:pos x="connsiteX0" y="connsiteY0"/>
              </a:cxn>
              <a:cxn ang="0">
                <a:pos x="connsiteX1" y="connsiteY1"/>
              </a:cxn>
              <a:cxn ang="0">
                <a:pos x="connsiteX2" y="connsiteY2"/>
              </a:cxn>
              <a:cxn ang="0">
                <a:pos x="connsiteX3" y="connsiteY3"/>
              </a:cxn>
            </a:cxnLst>
            <a:rect l="l" t="t" r="r" b="b"/>
            <a:pathLst>
              <a:path w="4225161" h="2346806">
                <a:moveTo>
                  <a:pt x="0" y="1517258"/>
                </a:moveTo>
                <a:lnTo>
                  <a:pt x="0" y="2346806"/>
                </a:lnTo>
                <a:lnTo>
                  <a:pt x="4225161" y="829547"/>
                </a:lnTo>
                <a:lnTo>
                  <a:pt x="4225161" y="0"/>
                </a:lnTo>
                <a:close/>
              </a:path>
            </a:pathLst>
          </a:custGeom>
          <a:solidFill>
            <a:srgbClr val="15567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cs typeface="+mn-ea"/>
            </a:endParaRPr>
          </a:p>
        </p:txBody>
      </p:sp>
      <p:sp>
        <p:nvSpPr>
          <p:cNvPr id="5" name="任意多边形 17"/>
          <p:cNvSpPr/>
          <p:nvPr/>
        </p:nvSpPr>
        <p:spPr>
          <a:xfrm rot="16200000" flipH="1">
            <a:off x="7044872" y="1710871"/>
            <a:ext cx="6858000" cy="3436258"/>
          </a:xfrm>
          <a:custGeom>
            <a:avLst/>
            <a:gdLst>
              <a:gd name="connsiteX0" fmla="*/ 0 w 6858000"/>
              <a:gd name="connsiteY0" fmla="*/ 2462712 h 3436258"/>
              <a:gd name="connsiteX1" fmla="*/ 0 w 6858000"/>
              <a:gd name="connsiteY1" fmla="*/ 3436258 h 3436258"/>
              <a:gd name="connsiteX2" fmla="*/ 6858000 w 6858000"/>
              <a:gd name="connsiteY2" fmla="*/ 3436257 h 3436258"/>
              <a:gd name="connsiteX3" fmla="*/ 6858000 w 6858000"/>
              <a:gd name="connsiteY3" fmla="*/ 0 h 3436258"/>
            </a:gdLst>
            <a:ahLst/>
            <a:cxnLst>
              <a:cxn ang="0">
                <a:pos x="connsiteX0" y="connsiteY0"/>
              </a:cxn>
              <a:cxn ang="0">
                <a:pos x="connsiteX1" y="connsiteY1"/>
              </a:cxn>
              <a:cxn ang="0">
                <a:pos x="connsiteX2" y="connsiteY2"/>
              </a:cxn>
              <a:cxn ang="0">
                <a:pos x="connsiteX3" y="connsiteY3"/>
              </a:cxn>
            </a:cxnLst>
            <a:rect l="l" t="t" r="r" b="b"/>
            <a:pathLst>
              <a:path w="6858000" h="3436258">
                <a:moveTo>
                  <a:pt x="0" y="2462712"/>
                </a:moveTo>
                <a:lnTo>
                  <a:pt x="0" y="3436258"/>
                </a:lnTo>
                <a:lnTo>
                  <a:pt x="6858000" y="3436257"/>
                </a:lnTo>
                <a:lnTo>
                  <a:pt x="6858000" y="0"/>
                </a:lnTo>
                <a:close/>
              </a:path>
            </a:pathLst>
          </a:custGeom>
          <a:blipFill dpi="0" rotWithShape="0">
            <a:blip r:embed="rId1"/>
            <a:srcRect/>
            <a:stretch>
              <a:fillRect l="-165169" t="-2869" r="-61905" b="-6395"/>
            </a:stretch>
          </a:blip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dirty="0">
              <a:solidFill>
                <a:schemeClr val="tx1"/>
              </a:solidFill>
              <a:cs typeface="+mn-ea"/>
            </a:endParaRPr>
          </a:p>
        </p:txBody>
      </p:sp>
      <p:sp>
        <p:nvSpPr>
          <p:cNvPr id="8" name="任意多边形: 形状 7"/>
          <p:cNvSpPr/>
          <p:nvPr/>
        </p:nvSpPr>
        <p:spPr>
          <a:xfrm rot="16200000" flipH="1">
            <a:off x="4810592" y="5121876"/>
            <a:ext cx="2232333" cy="1239918"/>
          </a:xfrm>
          <a:custGeom>
            <a:avLst/>
            <a:gdLst>
              <a:gd name="connsiteX0" fmla="*/ 0 w 4225161"/>
              <a:gd name="connsiteY0" fmla="*/ 1517258 h 2346806"/>
              <a:gd name="connsiteX1" fmla="*/ 0 w 4225161"/>
              <a:gd name="connsiteY1" fmla="*/ 2346806 h 2346806"/>
              <a:gd name="connsiteX2" fmla="*/ 4225161 w 4225161"/>
              <a:gd name="connsiteY2" fmla="*/ 829547 h 2346806"/>
              <a:gd name="connsiteX3" fmla="*/ 4225161 w 4225161"/>
              <a:gd name="connsiteY3" fmla="*/ 0 h 2346806"/>
            </a:gdLst>
            <a:ahLst/>
            <a:cxnLst>
              <a:cxn ang="0">
                <a:pos x="connsiteX0" y="connsiteY0"/>
              </a:cxn>
              <a:cxn ang="0">
                <a:pos x="connsiteX1" y="connsiteY1"/>
              </a:cxn>
              <a:cxn ang="0">
                <a:pos x="connsiteX2" y="connsiteY2"/>
              </a:cxn>
              <a:cxn ang="0">
                <a:pos x="connsiteX3" y="connsiteY3"/>
              </a:cxn>
            </a:cxnLst>
            <a:rect l="l" t="t" r="r" b="b"/>
            <a:pathLst>
              <a:path w="4225161" h="2346806">
                <a:moveTo>
                  <a:pt x="0" y="1517258"/>
                </a:moveTo>
                <a:lnTo>
                  <a:pt x="0" y="2346806"/>
                </a:lnTo>
                <a:lnTo>
                  <a:pt x="4225161" y="829547"/>
                </a:lnTo>
                <a:lnTo>
                  <a:pt x="4225161" y="0"/>
                </a:lnTo>
                <a:close/>
              </a:path>
            </a:pathLst>
          </a:custGeom>
          <a:solidFill>
            <a:srgbClr val="33BAB1"/>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defTabSz="457200"/>
            <a:endParaRPr lang="zh-CN" altLang="en-US">
              <a:solidFill>
                <a:schemeClr val="tx1"/>
              </a:solidFill>
              <a:cs typeface="+mn-ea"/>
            </a:endParaRPr>
          </a:p>
        </p:txBody>
      </p:sp>
      <p:cxnSp>
        <p:nvCxnSpPr>
          <p:cNvPr id="18" name="直接连接符 17"/>
          <p:cNvCxnSpPr/>
          <p:nvPr/>
        </p:nvCxnSpPr>
        <p:spPr>
          <a:xfrm>
            <a:off x="587679" y="3223778"/>
            <a:ext cx="1495714" cy="0"/>
          </a:xfrm>
          <a:prstGeom prst="line">
            <a:avLst/>
          </a:prstGeom>
          <a:ln w="38100">
            <a:solidFill>
              <a:srgbClr val="01304C"/>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495119" y="2194384"/>
            <a:ext cx="5005705" cy="922020"/>
          </a:xfrm>
          <a:prstGeom prst="rect">
            <a:avLst/>
          </a:prstGeom>
          <a:noFill/>
        </p:spPr>
        <p:txBody>
          <a:bodyPr wrap="none" rtlCol="0">
            <a:spAutoFit/>
            <a:scene3d>
              <a:camera prst="orthographicFront"/>
              <a:lightRig rig="threePt" dir="t"/>
            </a:scene3d>
            <a:sp3d contourW="12700"/>
          </a:bodyPr>
          <a:lstStyle/>
          <a:p>
            <a:r>
              <a:rPr lang="zh-CN" altLang="en-US" sz="5400" b="1" dirty="0">
                <a:solidFill>
                  <a:srgbClr val="155671"/>
                </a:solidFill>
                <a:latin typeface="思源黑体 CN Bold" panose="020B0800000000000000" pitchFamily="34" charset="-122"/>
                <a:ea typeface="思源黑体 CN Bold" panose="020B0800000000000000" pitchFamily="34" charset="-122"/>
                <a:cs typeface="+mn-ea"/>
              </a:rPr>
              <a:t>谢谢各位观看！</a:t>
            </a:r>
            <a:endParaRPr lang="zh-CN" altLang="en-US" sz="5400" b="1" dirty="0">
              <a:solidFill>
                <a:srgbClr val="155671"/>
              </a:solidFill>
              <a:latin typeface="思源黑体 CN Bold" panose="020B0800000000000000" pitchFamily="34" charset="-122"/>
              <a:ea typeface="思源黑体 CN Bold" panose="020B0800000000000000" pitchFamily="34" charset="-122"/>
              <a:cs typeface="+mn-ea"/>
            </a:endParaRPr>
          </a:p>
        </p:txBody>
      </p:sp>
      <p:sp>
        <p:nvSpPr>
          <p:cNvPr id="23" name="文本框 22"/>
          <p:cNvSpPr txBox="1"/>
          <p:nvPr/>
        </p:nvSpPr>
        <p:spPr>
          <a:xfrm>
            <a:off x="512450" y="3413345"/>
            <a:ext cx="5666506"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latin typeface="Century Gothic" panose="020B0502020202020204" pitchFamily="34" charset="0"/>
                <a:cs typeface="+mn-ea"/>
              </a:rPr>
              <a:t>We have many PowerPoint templates that has been specifically designed to help anyone that is stepping into the world of PowerPoint for the very first time.</a:t>
            </a:r>
            <a:endParaRPr lang="en-US" altLang="zh-CN" sz="1200" dirty="0">
              <a:latin typeface="Century Gothic" panose="020B0502020202020204" pitchFamily="34" charset="0"/>
              <a:cs typeface="+mn-ea"/>
            </a:endParaRPr>
          </a:p>
        </p:txBody>
      </p:sp>
      <p:sp>
        <p:nvSpPr>
          <p:cNvPr id="24" name="文本框 23"/>
          <p:cNvSpPr txBox="1"/>
          <p:nvPr/>
        </p:nvSpPr>
        <p:spPr>
          <a:xfrm>
            <a:off x="2229939" y="4137005"/>
            <a:ext cx="1535430" cy="398780"/>
          </a:xfrm>
          <a:prstGeom prst="rect">
            <a:avLst/>
          </a:prstGeom>
          <a:noFill/>
        </p:spPr>
        <p:txBody>
          <a:bodyPr wrap="none" rtlCol="0">
            <a:spAutoFit/>
            <a:scene3d>
              <a:camera prst="orthographicFront"/>
              <a:lightRig rig="threePt" dir="t"/>
            </a:scene3d>
            <a:sp3d contourW="12700"/>
          </a:bodyPr>
          <a:lstStyle/>
          <a:p>
            <a:pPr algn="ctr"/>
            <a:r>
              <a:rPr lang="en-US" altLang="zh-CN" sz="2000" dirty="0">
                <a:solidFill>
                  <a:srgbClr val="272E38"/>
                </a:solidFill>
                <a:latin typeface="+mn-ea"/>
                <a:cs typeface="+mn-ea"/>
              </a:rPr>
              <a:t>BY:</a:t>
            </a:r>
            <a:r>
              <a:rPr lang="zh-CN" altLang="en-US" sz="2000" dirty="0">
                <a:solidFill>
                  <a:srgbClr val="272E38"/>
                </a:solidFill>
                <a:latin typeface="+mn-ea"/>
                <a:cs typeface="+mn-ea"/>
              </a:rPr>
              <a:t>秃了个驴</a:t>
            </a:r>
            <a:endParaRPr lang="zh-CN" altLang="en-US" sz="2000" dirty="0">
              <a:solidFill>
                <a:srgbClr val="272E38"/>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7000">
        <p:random/>
      </p:transition>
    </mc:Choice>
    <mc:Fallback>
      <p:transition spd="slow" advClick="0" advTm="7000">
        <p:random/>
      </p:transition>
    </mc:Fallback>
  </mc:AlternateContent>
  <p:timing>
    <p:tnLst>
      <p:par>
        <p:cTn id="1" dur="indefinite" restart="never" nodeType="tmRoot"/>
      </p:par>
    </p:tnLst>
    <p:bldLst>
      <p:bldP spid="2" grpId="0" bldLvl="0" animBg="1"/>
      <p:bldP spid="3" grpId="0" animBg="1"/>
      <p:bldP spid="7" grpId="0" animBg="1"/>
      <p:bldP spid="5" grpId="0" animBg="1"/>
      <p:bldP spid="8" grpId="0" animBg="1"/>
      <p:bldP spid="19" grpId="0"/>
      <p:bldP spid="23" grpId="0"/>
      <p:bldP spid="24" grpId="0"/>
    </p:bldLst>
  </p:timing>
</p:sld>
</file>

<file path=ppt/tags/tag1.xml><?xml version="1.0" encoding="utf-8"?>
<p:tagLst xmlns:p="http://schemas.openxmlformats.org/presentationml/2006/main">
  <p:tag name="REFSHAPE" val="1394981924"/>
  <p:tag name="KSO_WM_UNIT_PLACING_PICTURE_USER_VIEWPORT" val="{&quot;height&quot;:3384.5937007874013,&quot;width&quot;:4507.5874015748032}"/>
</p:tagLst>
</file>

<file path=ppt/tags/tag2.xml><?xml version="1.0" encoding="utf-8"?>
<p:tagLst xmlns:p="http://schemas.openxmlformats.org/presentationml/2006/main">
  <p:tag name="KSO_WM_UNIT_TABLE_BEAUTIFY" val="smartTable{c4b06c4f-2a37-4e45-93ff-d84131bef7ca}"/>
</p:tagLst>
</file>

<file path=ppt/tags/tag3.xml><?xml version="1.0" encoding="utf-8"?>
<p:tagLst xmlns:p="http://schemas.openxmlformats.org/presentationml/2006/main">
  <p:tag name="KSO_WM_UNIT_VALUE" val="867*850"/>
  <p:tag name="KSO_WM_UNIT_HIGHLIGHT" val="0"/>
  <p:tag name="KSO_WM_UNIT_COMPATIBLE" val="0"/>
  <p:tag name="KSO_WM_UNIT_DIAGRAM_ISNUMVISUAL" val="0"/>
  <p:tag name="KSO_WM_UNIT_DIAGRAM_ISREFERUNIT" val="0"/>
  <p:tag name="KSO_WM_UNIT_TYPE" val="h_d"/>
  <p:tag name="KSO_WM_UNIT_INDEX" val="2_1"/>
  <p:tag name="KSO_WM_UNIT_ID" val="diagram20200453_1*h_d*2_1"/>
  <p:tag name="KSO_WM_TEMPLATE_CATEGORY" val="diagram"/>
  <p:tag name="KSO_WM_TEMPLATE_INDEX" val="20200453"/>
  <p:tag name="KSO_WM_UNIT_LAYERLEVEL" val="1_1"/>
  <p:tag name="KSO_WM_TAG_VERSION" val="1.0"/>
  <p:tag name="KSO_WM_BEAUTIFY_FLAG" val="#wm#"/>
</p:tagLst>
</file>

<file path=ppt/tags/tag4.xml><?xml version="1.0" encoding="utf-8"?>
<p:tagLst xmlns:p="http://schemas.openxmlformats.org/presentationml/2006/main">
  <p:tag name="KSO_WM_UNIT_VALUE" val="867*850"/>
  <p:tag name="KSO_WM_UNIT_HIGHLIGHT" val="0"/>
  <p:tag name="KSO_WM_UNIT_COMPATIBLE" val="0"/>
  <p:tag name="KSO_WM_UNIT_DIAGRAM_ISNUMVISUAL" val="0"/>
  <p:tag name="KSO_WM_UNIT_DIAGRAM_ISREFERUNIT" val="0"/>
  <p:tag name="KSO_WM_UNIT_TYPE" val="h_d"/>
  <p:tag name="KSO_WM_UNIT_INDEX" val="1_1"/>
  <p:tag name="KSO_WM_UNIT_ID" val="diagram20200453_1*h_d*1_1"/>
  <p:tag name="KSO_WM_TEMPLATE_CATEGORY" val="diagram"/>
  <p:tag name="KSO_WM_TEMPLATE_INDEX" val="20200453"/>
  <p:tag name="KSO_WM_UNIT_LAYERLEVEL" val="1_1"/>
  <p:tag name="KSO_WM_TAG_VERSION" val="1.0"/>
  <p:tag name="KSO_WM_BEAUTIFY_FLAG" val="#wm#"/>
</p:tagLst>
</file>

<file path=ppt/tags/tag5.xml><?xml version="1.0" encoding="utf-8"?>
<p:tagLst xmlns:p="http://schemas.openxmlformats.org/presentationml/2006/main">
  <p:tag name="KSO_WM_UNIT_VALUE" val="867*850"/>
  <p:tag name="KSO_WM_UNIT_HIGHLIGHT" val="0"/>
  <p:tag name="KSO_WM_UNIT_COMPATIBLE" val="0"/>
  <p:tag name="KSO_WM_UNIT_DIAGRAM_ISNUMVISUAL" val="0"/>
  <p:tag name="KSO_WM_UNIT_DIAGRAM_ISREFERUNIT" val="0"/>
  <p:tag name="KSO_WM_UNIT_TYPE" val="h_d"/>
  <p:tag name="KSO_WM_UNIT_INDEX" val="3_1"/>
  <p:tag name="KSO_WM_UNIT_ID" val="diagram20200453_1*h_d*3_1"/>
  <p:tag name="KSO_WM_TEMPLATE_CATEGORY" val="diagram"/>
  <p:tag name="KSO_WM_TEMPLATE_INDEX" val="20200453"/>
  <p:tag name="KSO_WM_UNIT_LAYERLEVEL" val="1_1"/>
  <p:tag name="KSO_WM_TAG_VERSION" val="1.0"/>
  <p:tag name="KSO_WM_BEAUTIFY_FLAG" val="#wm#"/>
</p:tagLst>
</file>

<file path=ppt/tags/tag6.xml><?xml version="1.0" encoding="utf-8"?>
<p:tagLst xmlns:p="http://schemas.openxmlformats.org/presentationml/2006/main">
  <p:tag name="KSO_WM_UNIT_PRESET_TEXT" val="点击输入正文"/>
  <p:tag name="KSO_WM_UNIT_NOCLEAR" val="0"/>
  <p:tag name="KSO_WM_UNIT_SHOW_EDIT_AREA_INDICATION" val="1"/>
  <p:tag name="KSO_WM_UNIT_VALUE" val="24"/>
  <p:tag name="KSO_WM_UNIT_HIGHLIGHT" val="0"/>
  <p:tag name="KSO_WM_UNIT_COMPATIBLE" val="0"/>
  <p:tag name="KSO_WM_UNIT_DIAGRAM_ISNUMVISUAL" val="0"/>
  <p:tag name="KSO_WM_UNIT_DIAGRAM_ISREFERUNIT" val="0"/>
  <p:tag name="KSO_WM_UNIT_TYPE" val="h_f"/>
  <p:tag name="KSO_WM_UNIT_INDEX" val="1_1"/>
  <p:tag name="KSO_WM_UNIT_ID" val="diagram20200453_1*h_f*1_1"/>
  <p:tag name="KSO_WM_TEMPLATE_CATEGORY" val="diagram"/>
  <p:tag name="KSO_WM_TEMPLATE_INDEX" val="20200453"/>
  <p:tag name="KSO_WM_UNIT_LAYERLEVEL" val="1_1"/>
  <p:tag name="KSO_WM_TAG_VERSION" val="1.0"/>
  <p:tag name="KSO_WM_BEAUTIFY_FLAG" val="#wm#"/>
</p:tagLst>
</file>

<file path=ppt/tags/tag7.xml><?xml version="1.0" encoding="utf-8"?>
<p:tagLst xmlns:p="http://schemas.openxmlformats.org/presentationml/2006/main">
  <p:tag name="KSO_WM_UNIT_PRESET_TEXT" val="点击输入正文"/>
  <p:tag name="KSO_WM_UNIT_NOCLEAR" val="0"/>
  <p:tag name="KSO_WM_UNIT_SHOW_EDIT_AREA_INDICATION" val="1"/>
  <p:tag name="KSO_WM_UNIT_VALUE" val="24"/>
  <p:tag name="KSO_WM_UNIT_HIGHLIGHT" val="0"/>
  <p:tag name="KSO_WM_UNIT_COMPATIBLE" val="0"/>
  <p:tag name="KSO_WM_UNIT_DIAGRAM_ISNUMVISUAL" val="0"/>
  <p:tag name="KSO_WM_UNIT_DIAGRAM_ISREFERUNIT" val="0"/>
  <p:tag name="KSO_WM_UNIT_TYPE" val="h_f"/>
  <p:tag name="KSO_WM_UNIT_INDEX" val="2_1"/>
  <p:tag name="KSO_WM_UNIT_ID" val="diagram20200453_1*h_f*2_1"/>
  <p:tag name="KSO_WM_TEMPLATE_CATEGORY" val="diagram"/>
  <p:tag name="KSO_WM_TEMPLATE_INDEX" val="20200453"/>
  <p:tag name="KSO_WM_UNIT_LAYERLEVEL" val="1_1"/>
  <p:tag name="KSO_WM_TAG_VERSION" val="1.0"/>
  <p:tag name="KSO_WM_BEAUTIFY_FLAG" val="#wm#"/>
</p:tagLst>
</file>

<file path=ppt/tags/tag8.xml><?xml version="1.0" encoding="utf-8"?>
<p:tagLst xmlns:p="http://schemas.openxmlformats.org/presentationml/2006/main">
  <p:tag name="KSO_WM_UNIT_PRESET_TEXT" val="点击输入正文"/>
  <p:tag name="KSO_WM_UNIT_NOCLEAR" val="0"/>
  <p:tag name="KSO_WM_UNIT_SHOW_EDIT_AREA_INDICATION" val="1"/>
  <p:tag name="KSO_WM_UNIT_VALUE" val="24"/>
  <p:tag name="KSO_WM_UNIT_HIGHLIGHT" val="0"/>
  <p:tag name="KSO_WM_UNIT_COMPATIBLE" val="0"/>
  <p:tag name="KSO_WM_UNIT_DIAGRAM_ISNUMVISUAL" val="0"/>
  <p:tag name="KSO_WM_UNIT_DIAGRAM_ISREFERUNIT" val="0"/>
  <p:tag name="KSO_WM_UNIT_TYPE" val="h_f"/>
  <p:tag name="KSO_WM_UNIT_INDEX" val="3_1"/>
  <p:tag name="KSO_WM_UNIT_ID" val="diagram20200453_1*h_f*3_1"/>
  <p:tag name="KSO_WM_TEMPLATE_CATEGORY" val="diagram"/>
  <p:tag name="KSO_WM_TEMPLATE_INDEX" val="20200453"/>
  <p:tag name="KSO_WM_UNIT_LAYERLEVEL" val="1_1"/>
  <p:tag name="KSO_WM_TAG_VERSION" val="1.0"/>
  <p:tag name="KSO_WM_BEAUTIFY_FLAG" val="#wm#"/>
</p:tagLst>
</file>

<file path=ppt/tags/tag9.xml><?xml version="1.0" encoding="utf-8"?>
<p:tagLst xmlns:p="http://schemas.openxmlformats.org/presentationml/2006/main">
  <p:tag name="KSO_WM_SLIDE_ID" val="diagram20200453_1"/>
  <p:tag name="KSO_WM_TEMPLATE_SUBCATEGORY" val="0"/>
  <p:tag name="KSO_WM_SLIDE_TYPE" val="text"/>
  <p:tag name="KSO_WM_SLIDE_SUBTYPE" val="picTxt"/>
  <p:tag name="KSO_WM_SLIDE_ITEM_CNT" val="0"/>
  <p:tag name="KSO_WM_SLIDE_INDEX" val="1"/>
  <p:tag name="KSO_WM_UNIT_SHOW_EDIT_AREA_INDICATION" val="1"/>
  <p:tag name="KSO_WM_SLIDE_LAYOUT_TYPE" val="smallPicBlank"/>
  <p:tag name="KSO_WM_SLIDE_SIZE" val="841.119*350.386"/>
  <p:tag name="KSO_WM_SLIDE_POSITION" val="59.4407*94.807"/>
  <p:tag name="KSO_WM_TAG_VERSION" val="1.0"/>
  <p:tag name="KSO_WM_BEAUTIFY_FLAG" val="#wm#"/>
  <p:tag name="KSO_WM_TEMPLATE_CATEGORY" val="diagram"/>
  <p:tag name="KSO_WM_TEMPLATE_INDEX" val="20200453"/>
  <p:tag name="KSO_WM_SLIDE_LAYOUT" val="h"/>
  <p:tag name="KSO_WM_SLIDE_LAYOUT_CNT" val="3"/>
</p:tagLst>
</file>

<file path=ppt/tags/tag10.xml><?xml version="1.0" encoding="utf-8"?>
<p:tagLst xmlns:p="http://schemas.openxmlformats.org/presentationml/2006/main">
  <p:tag name="KSO_WM_UNIT_TABLE_BEAUTIFY" val="smartTable{6eafee9f-39ec-4afa-a4b1-38ce2ba9ad59}"/>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2"/>
  <p:tag name="KSO_WM_UNIT_ID" val="diagram20201538_3*n_i*1_2"/>
  <p:tag name="KSO_WM_TEMPLATE_CATEGORY" val="diagram"/>
  <p:tag name="KSO_WM_TEMPLATE_INDEX" val="20201538"/>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3"/>
  <p:tag name="KSO_WM_UNIT_ID" val="diagram20201538_3*n_i*1_3"/>
  <p:tag name="KSO_WM_TEMPLATE_CATEGORY" val="diagram"/>
  <p:tag name="KSO_WM_TEMPLATE_INDEX" val="20201538"/>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5"/>
  <p:tag name="KSO_WM_UNIT_ID" val="diagram20201538_3*n_i*1_5"/>
  <p:tag name="KSO_WM_TEMPLATE_CATEGORY" val="diagram"/>
  <p:tag name="KSO_WM_TEMPLATE_INDEX" val="20201538"/>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6"/>
  <p:tag name="KSO_WM_UNIT_ID" val="diagram20201538_3*n_i*1_6"/>
  <p:tag name="KSO_WM_TEMPLATE_CATEGORY" val="diagram"/>
  <p:tag name="KSO_WM_TEMPLATE_INDEX" val="20201538"/>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5_1"/>
  <p:tag name="KSO_WM_UNIT_ID" val="diagram20201538_3*n_h_h_i*1_2_5_1"/>
  <p:tag name="KSO_WM_TEMPLATE_CATEGORY" val="diagram"/>
  <p:tag name="KSO_WM_TEMPLATE_INDEX" val="20201538"/>
  <p:tag name="KSO_WM_UNIT_LAYERLEVEL" val="1_1_1_1"/>
  <p:tag name="KSO_WM_TAG_VERSION" val="1.0"/>
  <p:tag name="KSO_WM_BEAUTIFY_FLAG" val="#wm#"/>
  <p:tag name="KSO_WM_UNIT_FILL_FORE_SCHEMECOLOR_INDEX" val="6"/>
  <p:tag name="KSO_WM_UNIT_FILL_TYPE" val="1"/>
  <p:tag name="KSO_WM_UNIT_SHADOW_SCHEMECOLOR_INDEX" val="6"/>
  <p:tag name="KSO_WM_UNIT_USESOURCEFORMAT_APPLY"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01538_3*n_h_h_i*1_2_1_1"/>
  <p:tag name="KSO_WM_TEMPLATE_CATEGORY" val="diagram"/>
  <p:tag name="KSO_WM_TEMPLATE_INDEX" val="20201538"/>
  <p:tag name="KSO_WM_UNIT_LAYERLEVEL" val="1_1_1_1"/>
  <p:tag name="KSO_WM_TAG_VERSION" val="1.0"/>
  <p:tag name="KSO_WM_BEAUTIFY_FLAG" val="#wm#"/>
  <p:tag name="KSO_WM_UNIT_FILL_FORE_SCHEMECOLOR_INDEX" val="6"/>
  <p:tag name="KSO_WM_UNIT_FILL_TYPE" val="1"/>
  <p:tag name="KSO_WM_UNIT_SHADOW_SCHEMECOLOR_INDEX" val="6"/>
  <p:tag name="KSO_WM_UNIT_USESOURCEFORMAT_APPLY"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6_1"/>
  <p:tag name="KSO_WM_UNIT_ID" val="diagram20201538_3*n_h_h_i*1_2_6_1"/>
  <p:tag name="KSO_WM_TEMPLATE_CATEGORY" val="diagram"/>
  <p:tag name="KSO_WM_TEMPLATE_INDEX" val="20201538"/>
  <p:tag name="KSO_WM_UNIT_LAYERLEVEL" val="1_1_1_1"/>
  <p:tag name="KSO_WM_TAG_VERSION" val="1.0"/>
  <p:tag name="KSO_WM_BEAUTIFY_FLAG" val="#wm#"/>
  <p:tag name="KSO_WM_UNIT_FILL_FORE_SCHEMECOLOR_INDEX" val="6"/>
  <p:tag name="KSO_WM_UNIT_FILL_TYPE" val="1"/>
  <p:tag name="KSO_WM_UNIT_SHADOW_SCHEMECOLOR_INDEX" val="6"/>
  <p:tag name="KSO_WM_UNIT_USESOURCEFORMAT_APPLY" val="1"/>
</p:tagLst>
</file>

<file path=ppt/tags/tag18.xml><?xml version="1.0" encoding="utf-8"?>
<p:tagLst xmlns:p="http://schemas.openxmlformats.org/presentationml/2006/main">
  <p:tag name="KSO_WM_UNIT_ISCONTENTSTITLE" val="0"/>
  <p:tag name="KSO_WM_UNIT_PRESET_TEXT" val="添加标题"/>
  <p:tag name="KSO_WM_UNIT_NOCLEAR" val="0"/>
  <p:tag name="KSO_WM_UNIT_VALUE" val="4"/>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201538_3*n_h_h_a*1_2_1_1"/>
  <p:tag name="KSO_WM_TEMPLATE_CATEGORY" val="diagram"/>
  <p:tag name="KSO_WM_TEMPLATE_INDEX" val="20201538"/>
  <p:tag name="KSO_WM_UNIT_LAYERLEVEL" val="1_1_1_1"/>
  <p:tag name="KSO_WM_TAG_VERSION" val="1.0"/>
  <p:tag name="KSO_WM_BEAUTIFY_FLAG" val="#wm#"/>
  <p:tag name="KSO_WM_UNIT_USESOURCEFORMAT_APPLY" val="1"/>
</p:tagLst>
</file>

<file path=ppt/tags/tag19.xml><?xml version="1.0" encoding="utf-8"?>
<p:tagLst xmlns:p="http://schemas.openxmlformats.org/presentationml/2006/main">
  <p:tag name="KSO_WM_UNIT_ISCONTENTSTITLE" val="0"/>
  <p:tag name="KSO_WM_UNIT_PRESET_TEXT" val="添加标题"/>
  <p:tag name="KSO_WM_UNIT_NOCLEAR" val="0"/>
  <p:tag name="KSO_WM_UNIT_VALUE" val="4"/>
  <p:tag name="KSO_WM_UNIT_HIGHLIGHT" val="0"/>
  <p:tag name="KSO_WM_UNIT_COMPATIBLE" val="0"/>
  <p:tag name="KSO_WM_UNIT_DIAGRAM_ISNUMVISUAL" val="0"/>
  <p:tag name="KSO_WM_UNIT_DIAGRAM_ISREFERUNIT" val="0"/>
  <p:tag name="KSO_WM_DIAGRAM_GROUP_CODE" val="n1-1"/>
  <p:tag name="KSO_WM_UNIT_TYPE" val="n_h_h_a"/>
  <p:tag name="KSO_WM_UNIT_INDEX" val="1_2_5_1"/>
  <p:tag name="KSO_WM_UNIT_ID" val="diagram20201538_3*n_h_h_a*1_2_5_1"/>
  <p:tag name="KSO_WM_TEMPLATE_CATEGORY" val="diagram"/>
  <p:tag name="KSO_WM_TEMPLATE_INDEX" val="20201538"/>
  <p:tag name="KSO_WM_UNIT_LAYERLEVEL" val="1_1_1_1"/>
  <p:tag name="KSO_WM_TAG_VERSION" val="1.0"/>
  <p:tag name="KSO_WM_BEAUTIFY_FLAG" val="#wm#"/>
  <p:tag name="KSO_WM_UNIT_USESOURCEFORMAT_APPLY" val="1"/>
</p:tagLst>
</file>

<file path=ppt/tags/tag20.xml><?xml version="1.0" encoding="utf-8"?>
<p:tagLst xmlns:p="http://schemas.openxmlformats.org/presentationml/2006/main">
  <p:tag name="KSO_WM_UNIT_ISCONTENTSTITLE" val="0"/>
  <p:tag name="KSO_WM_UNIT_PRESET_TEXT" val="添加标题"/>
  <p:tag name="KSO_WM_UNIT_NOCLEAR" val="0"/>
  <p:tag name="KSO_WM_UNIT_VALUE" val="4"/>
  <p:tag name="KSO_WM_UNIT_HIGHLIGHT" val="0"/>
  <p:tag name="KSO_WM_UNIT_COMPATIBLE" val="0"/>
  <p:tag name="KSO_WM_UNIT_DIAGRAM_ISNUMVISUAL" val="0"/>
  <p:tag name="KSO_WM_UNIT_DIAGRAM_ISREFERUNIT" val="0"/>
  <p:tag name="KSO_WM_DIAGRAM_GROUP_CODE" val="n1-1"/>
  <p:tag name="KSO_WM_UNIT_TYPE" val="n_h_h_a"/>
  <p:tag name="KSO_WM_UNIT_INDEX" val="1_2_6_1"/>
  <p:tag name="KSO_WM_UNIT_ID" val="diagram20201538_3*n_h_h_a*1_2_6_1"/>
  <p:tag name="KSO_WM_TEMPLATE_CATEGORY" val="diagram"/>
  <p:tag name="KSO_WM_TEMPLATE_INDEX" val="20201538"/>
  <p:tag name="KSO_WM_UNIT_LAYERLEVEL" val="1_1_1_1"/>
  <p:tag name="KSO_WM_TAG_VERSION" val="1.0"/>
  <p:tag name="KSO_WM_BEAUTIFY_FLAG" val="#wm#"/>
  <p:tag name="KSO_WM_UNIT_USESOURCEFORMAT_APPLY"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7"/>
  <p:tag name="KSO_WM_UNIT_ID" val="diagram20201538_3*n_i*1_7"/>
  <p:tag name="KSO_WM_TEMPLATE_CATEGORY" val="diagram"/>
  <p:tag name="KSO_WM_TEMPLATE_INDEX" val="20201538"/>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01538_3*n_h_h_i*1_2_2_1"/>
  <p:tag name="KSO_WM_TEMPLATE_CATEGORY" val="diagram"/>
  <p:tag name="KSO_WM_TEMPLATE_INDEX" val="20201538"/>
  <p:tag name="KSO_WM_UNIT_LAYERLEVEL" val="1_1_1_1"/>
  <p:tag name="KSO_WM_TAG_VERSION" val="1.0"/>
  <p:tag name="KSO_WM_BEAUTIFY_FLAG" val="#wm#"/>
  <p:tag name="KSO_WM_UNIT_FILL_FORE_SCHEMECOLOR_INDEX" val="7"/>
  <p:tag name="KSO_WM_UNIT_FILL_TYPE" val="1"/>
  <p:tag name="KSO_WM_UNIT_USESOURCEFORMAT_APPLY"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7_1"/>
  <p:tag name="KSO_WM_UNIT_ID" val="diagram20201538_3*n_h_h_i*1_2_7_1"/>
  <p:tag name="KSO_WM_TEMPLATE_CATEGORY" val="diagram"/>
  <p:tag name="KSO_WM_TEMPLATE_INDEX" val="20201538"/>
  <p:tag name="KSO_WM_UNIT_LAYERLEVEL" val="1_1_1_1"/>
  <p:tag name="KSO_WM_TAG_VERSION" val="1.0"/>
  <p:tag name="KSO_WM_BEAUTIFY_FLAG" val="#wm#"/>
  <p:tag name="KSO_WM_UNIT_FILL_FORE_SCHEMECOLOR_INDEX" val="7"/>
  <p:tag name="KSO_WM_UNIT_FILL_TYPE" val="1"/>
  <p:tag name="KSO_WM_UNIT_USESOURCEFORMAT_APPLY" val="1"/>
</p:tagLst>
</file>

<file path=ppt/tags/tag24.xml><?xml version="1.0" encoding="utf-8"?>
<p:tagLst xmlns:p="http://schemas.openxmlformats.org/presentationml/2006/main">
  <p:tag name="KSO_WM_UNIT_PRESET_TEXT" val="添加标题"/>
  <p:tag name="KSO_WM_UNIT_NOCLEAR" val="0"/>
  <p:tag name="KSO_WM_UNIT_VALUE" val="4"/>
  <p:tag name="KSO_WM_UNIT_HIGHLIGHT" val="0"/>
  <p:tag name="KSO_WM_UNIT_COMPATIBLE" val="0"/>
  <p:tag name="KSO_WM_UNIT_DIAGRAM_ISNUMVISUAL" val="0"/>
  <p:tag name="KSO_WM_UNIT_DIAGRAM_ISREFERUNIT" val="0"/>
  <p:tag name="KSO_WM_DIAGRAM_GROUP_CODE" val="n1-1"/>
  <p:tag name="KSO_WM_UNIT_TYPE" val="n_h_h_f"/>
  <p:tag name="KSO_WM_UNIT_INDEX" val="1_2_7_1"/>
  <p:tag name="KSO_WM_UNIT_ID" val="diagram20201538_3*n_h_h_f*1_2_7_1"/>
  <p:tag name="KSO_WM_TEMPLATE_CATEGORY" val="diagram"/>
  <p:tag name="KSO_WM_TEMPLATE_INDEX" val="20201538"/>
  <p:tag name="KSO_WM_UNIT_LAYERLEVEL" val="1_1_1_1"/>
  <p:tag name="KSO_WM_TAG_VERSION" val="1.0"/>
  <p:tag name="KSO_WM_BEAUTIFY_FLAG" val="#wm#"/>
  <p:tag name="KSO_WM_UNIT_USESOURCEFORMAT_APPLY" val="1"/>
</p:tagLst>
</file>

<file path=ppt/tags/tag25.xml><?xml version="1.0" encoding="utf-8"?>
<p:tagLst xmlns:p="http://schemas.openxmlformats.org/presentationml/2006/main">
  <p:tag name="KSO_WM_UNIT_PRESET_TEXT" val="添加标题"/>
  <p:tag name="KSO_WM_UNIT_NOCLEAR" val="0"/>
  <p:tag name="KSO_WM_UNIT_VALUE" val="4"/>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01538_3*n_h_h_f*1_2_2_1"/>
  <p:tag name="KSO_WM_TEMPLATE_CATEGORY" val="diagram"/>
  <p:tag name="KSO_WM_TEMPLATE_INDEX" val="20201538"/>
  <p:tag name="KSO_WM_UNIT_LAYERLEVEL" val="1_1_1_1"/>
  <p:tag name="KSO_WM_TAG_VERSION" val="1.0"/>
  <p:tag name="KSO_WM_BEAUTIFY_FLAG" val="#wm#"/>
  <p:tag name="KSO_WM_UNIT_USESOURCEFORMAT_APPLY"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01538_3*n_h_h_i*1_2_3_1"/>
  <p:tag name="KSO_WM_TEMPLATE_CATEGORY" val="diagram"/>
  <p:tag name="KSO_WM_TEMPLATE_INDEX" val="20201538"/>
  <p:tag name="KSO_WM_UNIT_LAYERLEVEL" val="1_1_1_1"/>
  <p:tag name="KSO_WM_TAG_VERSION" val="1.0"/>
  <p:tag name="KSO_WM_BEAUTIFY_FLAG" val="#wm#"/>
  <p:tag name="KSO_WM_UNIT_FILL_FORE_SCHEMECOLOR_INDEX" val="7"/>
  <p:tag name="KSO_WM_UNIT_FILL_TYPE" val="1"/>
  <p:tag name="KSO_WM_UNIT_USESOURCEFORMAT_APPLY" val="1"/>
</p:tagLst>
</file>

<file path=ppt/tags/tag27.xml><?xml version="1.0" encoding="utf-8"?>
<p:tagLst xmlns:p="http://schemas.openxmlformats.org/presentationml/2006/main">
  <p:tag name="KSO_WM_UNIT_PRESET_TEXT" val="添加标题"/>
  <p:tag name="KSO_WM_UNIT_NOCLEAR" val="0"/>
  <p:tag name="KSO_WM_UNIT_VALUE" val="4"/>
  <p:tag name="KSO_WM_UNIT_HIGHLIGHT" val="0"/>
  <p:tag name="KSO_WM_UNIT_COMPATIBLE" val="0"/>
  <p:tag name="KSO_WM_UNIT_DIAGRAM_ISNUMVISUAL" val="0"/>
  <p:tag name="KSO_WM_UNIT_DIAGRAM_ISREFERUNIT" val="0"/>
  <p:tag name="KSO_WM_DIAGRAM_GROUP_CODE" val="n1-1"/>
  <p:tag name="KSO_WM_UNIT_TYPE" val="n_h_h_f"/>
  <p:tag name="KSO_WM_UNIT_INDEX" val="1_2_3_1"/>
  <p:tag name="KSO_WM_UNIT_ID" val="diagram20201538_3*n_h_h_f*1_2_3_1"/>
  <p:tag name="KSO_WM_TEMPLATE_CATEGORY" val="diagram"/>
  <p:tag name="KSO_WM_TEMPLATE_INDEX" val="20201538"/>
  <p:tag name="KSO_WM_UNIT_LAYERLEVEL" val="1_1_1_1"/>
  <p:tag name="KSO_WM_TAG_VERSION" val="1.0"/>
  <p:tag name="KSO_WM_BEAUTIFY_FLAG" val="#wm#"/>
  <p:tag name="KSO_WM_UNIT_USESOURCEFORMAT_APPLY"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201538_3*n_h_h_i*1_2_4_1"/>
  <p:tag name="KSO_WM_TEMPLATE_CATEGORY" val="diagram"/>
  <p:tag name="KSO_WM_TEMPLATE_INDEX" val="20201538"/>
  <p:tag name="KSO_WM_UNIT_LAYERLEVEL" val="1_1_1_1"/>
  <p:tag name="KSO_WM_TAG_VERSION" val="1.0"/>
  <p:tag name="KSO_WM_BEAUTIFY_FLAG" val="#wm#"/>
  <p:tag name="KSO_WM_UNIT_FILL_FORE_SCHEMECOLOR_INDEX" val="7"/>
  <p:tag name="KSO_WM_UNIT_FILL_TYPE" val="1"/>
  <p:tag name="KSO_WM_UNIT_USESOURCEFORMAT_APPLY" val="1"/>
</p:tagLst>
</file>

<file path=ppt/tags/tag29.xml><?xml version="1.0" encoding="utf-8"?>
<p:tagLst xmlns:p="http://schemas.openxmlformats.org/presentationml/2006/main">
  <p:tag name="KSO_WM_UNIT_PRESET_TEXT" val="添加标题"/>
  <p:tag name="KSO_WM_UNIT_NOCLEAR" val="0"/>
  <p:tag name="KSO_WM_UNIT_VALUE" val="4"/>
  <p:tag name="KSO_WM_UNIT_HIGHLIGHT" val="0"/>
  <p:tag name="KSO_WM_UNIT_COMPATIBLE" val="0"/>
  <p:tag name="KSO_WM_UNIT_DIAGRAM_ISNUMVISUAL" val="0"/>
  <p:tag name="KSO_WM_UNIT_DIAGRAM_ISREFERUNIT" val="0"/>
  <p:tag name="KSO_WM_DIAGRAM_GROUP_CODE" val="n1-1"/>
  <p:tag name="KSO_WM_UNIT_TYPE" val="n_h_h_f"/>
  <p:tag name="KSO_WM_UNIT_INDEX" val="1_2_4_1"/>
  <p:tag name="KSO_WM_UNIT_ID" val="diagram20201538_3*n_h_h_f*1_2_4_1"/>
  <p:tag name="KSO_WM_TEMPLATE_CATEGORY" val="diagram"/>
  <p:tag name="KSO_WM_TEMPLATE_INDEX" val="20201538"/>
  <p:tag name="KSO_WM_UNIT_LAYERLEVEL" val="1_1_1_1"/>
  <p:tag name="KSO_WM_TAG_VERSION" val="1.0"/>
  <p:tag name="KSO_WM_BEAUTIFY_FLAG" val="#wm#"/>
  <p:tag name="KSO_WM_UNIT_USESOURCEFORMAT_APPLY"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6_1"/>
  <p:tag name="KSO_WM_UNIT_ID" val="diagram20201538_3*n_h_h_i*1_2_6_1"/>
  <p:tag name="KSO_WM_TEMPLATE_CATEGORY" val="diagram"/>
  <p:tag name="KSO_WM_TEMPLATE_INDEX" val="20201538"/>
  <p:tag name="KSO_WM_UNIT_LAYERLEVEL" val="1_1_1_1"/>
  <p:tag name="KSO_WM_TAG_VERSION" val="1.0"/>
  <p:tag name="KSO_WM_BEAUTIFY_FLAG" val="#wm#"/>
  <p:tag name="KSO_WM_UNIT_FILL_FORE_SCHEMECOLOR_INDEX" val="6"/>
  <p:tag name="KSO_WM_UNIT_FILL_TYPE" val="1"/>
  <p:tag name="KSO_WM_UNIT_SHADOW_SCHEMECOLOR_INDEX" val="6"/>
  <p:tag name="KSO_WM_UNIT_USESOURCEFORMAT_APPLY" val="1"/>
</p:tagLst>
</file>

<file path=ppt/tags/tag31.xml><?xml version="1.0" encoding="utf-8"?>
<p:tagLst xmlns:p="http://schemas.openxmlformats.org/presentationml/2006/main">
  <p:tag name="KSO_WM_UNIT_ISCONTENTSTITLE" val="0"/>
  <p:tag name="KSO_WM_UNIT_PRESET_TEXT" val="添加标题"/>
  <p:tag name="KSO_WM_UNIT_NOCLEAR" val="0"/>
  <p:tag name="KSO_WM_UNIT_VALUE" val="4"/>
  <p:tag name="KSO_WM_UNIT_HIGHLIGHT" val="0"/>
  <p:tag name="KSO_WM_UNIT_COMPATIBLE" val="0"/>
  <p:tag name="KSO_WM_UNIT_DIAGRAM_ISNUMVISUAL" val="0"/>
  <p:tag name="KSO_WM_UNIT_DIAGRAM_ISREFERUNIT" val="0"/>
  <p:tag name="KSO_WM_DIAGRAM_GROUP_CODE" val="n1-1"/>
  <p:tag name="KSO_WM_UNIT_TYPE" val="n_h_h_a"/>
  <p:tag name="KSO_WM_UNIT_INDEX" val="1_2_6_1"/>
  <p:tag name="KSO_WM_UNIT_ID" val="diagram20201538_3*n_h_h_a*1_2_6_1"/>
  <p:tag name="KSO_WM_TEMPLATE_CATEGORY" val="diagram"/>
  <p:tag name="KSO_WM_TEMPLATE_INDEX" val="20201538"/>
  <p:tag name="KSO_WM_UNIT_LAYERLEVEL" val="1_1_1_1"/>
  <p:tag name="KSO_WM_TAG_VERSION" val="1.0"/>
  <p:tag name="KSO_WM_BEAUTIFY_FLAG" val="#wm#"/>
  <p:tag name="KSO_WM_UNIT_USESOURCEFORMAT_APPLY" val="1"/>
</p:tagLst>
</file>

<file path=ppt/tags/tag32.xml><?xml version="1.0" encoding="utf-8"?>
<p:tagLst xmlns:p="http://schemas.openxmlformats.org/presentationml/2006/main">
  <p:tag name="KSO_WM_UNIT_PRESET_TEXT" val="添加标题"/>
  <p:tag name="KSO_WM_UNIT_NOCLEAR" val="0"/>
  <p:tag name="KSO_WM_UNIT_VALUE" val="12"/>
  <p:tag name="KSO_WM_UNIT_HIGHLIGHT" val="0"/>
  <p:tag name="KSO_WM_UNIT_COMPATIBLE" val="0"/>
  <p:tag name="KSO_WM_UNIT_DIAGRAM_ISNUMVISUAL" val="0"/>
  <p:tag name="KSO_WM_UNIT_DIAGRAM_ISREFERUNIT" val="0"/>
  <p:tag name="KSO_WM_DIAGRAM_GROUP_CODE" val="n1-1"/>
  <p:tag name="KSO_WM_UNIT_TYPE" val="n_h_f"/>
  <p:tag name="KSO_WM_UNIT_INDEX" val="1_1_1"/>
  <p:tag name="KSO_WM_UNIT_ID" val="diagram20201538_3*n_h_f*1_1_1"/>
  <p:tag name="KSO_WM_TEMPLATE_CATEGORY" val="diagram"/>
  <p:tag name="KSO_WM_TEMPLATE_INDEX" val="20201538"/>
  <p:tag name="KSO_WM_UNIT_LAYERLEVEL" val="1_1_1"/>
  <p:tag name="KSO_WM_TAG_VERSION" val="1.0"/>
  <p:tag name="KSO_WM_BEAUTIFY_FLAG" val="#wm#"/>
  <p:tag name="KSO_WM_UNIT_FILL_FORE_SCHEMECOLOR_INDEX" val="5"/>
  <p:tag name="KSO_WM_UNIT_FILL_TYPE" val="1"/>
  <p:tag name="KSO_WM_UNIT_SHADOW_SCHEMECOLOR_INDEX" val="5"/>
  <p:tag name="KSO_WM_UNIT_USESOURCEFORMAT_APPLY" val="1"/>
</p:tagLst>
</file>

<file path=ppt/tags/tag33.xml><?xml version="1.0" encoding="utf-8"?>
<p:tagLst xmlns:p="http://schemas.openxmlformats.org/presentationml/2006/main">
  <p:tag name="KSO_WM_UNIT_TABLE_BEAUTIFY" val="smartTable{d50c5538-432e-4e74-9d1a-96296274c1a3}"/>
</p:tagLst>
</file>

<file path=ppt/tags/tag34.xml><?xml version="1.0" encoding="utf-8"?>
<p:tagLst xmlns:p="http://schemas.openxmlformats.org/presentationml/2006/main">
  <p:tag name="KSO_WM_SLIDE_ID" val="diagram20201538_3"/>
  <p:tag name="KSO_WM_TEMPLATE_SUBCATEGORY" val="0"/>
  <p:tag name="KSO_WM_SLIDE_ITEM_CNT" val="7"/>
  <p:tag name="KSO_WM_SLIDE_INDEX" val="3"/>
  <p:tag name="KSO_WM_TAG_VERSION" val="1.0"/>
  <p:tag name="KSO_WM_BEAUTIFY_FLAG" val="#wm#"/>
  <p:tag name="KSO_WM_TEMPLATE_CATEGORY" val="diagram"/>
  <p:tag name="KSO_WM_TEMPLATE_INDEX" val="20201538"/>
  <p:tag name="KSO_WM_SLIDE_TYPE" val="text"/>
  <p:tag name="KSO_WM_SLIDE_SUBTYPE" val="diag"/>
  <p:tag name="KSO_WM_SLIDE_SIZE" val="821.34*342.656"/>
  <p:tag name="KSO_WM_SLIDE_POSITION" val="94.1065*147.61"/>
  <p:tag name="KSO_WM_DIAGRAM_GROUP_CODE" val="n1-1"/>
  <p:tag name="KSO_WM_SLIDE_DIAGTYPE" val="n"/>
  <p:tag name="KSO_WM_SLIDE_LAYOUT" val="a_b_n"/>
  <p:tag name="KSO_WM_SLIDE_LAYOUT_CNT" val="1_1_1"/>
</p:tagLst>
</file>

<file path=ppt/tags/tag35.xml><?xml version="1.0" encoding="utf-8"?>
<p:tagLst xmlns:p="http://schemas.openxmlformats.org/presentationml/2006/main">
  <p:tag name="KSO_WM_UNIT_HIGHLIGHT" val="0"/>
  <p:tag name="KSO_WM_UNIT_COMPATIBLE" val="0"/>
  <p:tag name="KSO_WM_DIAGRAM_GROUP_CODE" val="q1-1"/>
  <p:tag name="KSO_WM_UNIT_TYPE" val="q_h_i"/>
  <p:tag name="KSO_WM_UNIT_INDEX" val="1_2_1"/>
  <p:tag name="KSO_WM_UNIT_ID" val="diagram20200112_2*q_h_i*1_2_1"/>
  <p:tag name="KSO_WM_TEMPLATE_CATEGORY" val="diagram"/>
  <p:tag name="KSO_WM_TEMPLATE_INDEX" val="20200112"/>
  <p:tag name="KSO_WM_UNIT_LAYERLEVEL" val="1_1_1"/>
  <p:tag name="KSO_WM_TAG_VERSION" val="1.0"/>
  <p:tag name="KSO_WM_BEAUTIFY_FLAG" val="#wm#"/>
  <p:tag name="KSO_WM_UNIT_DIAGRAM_ISNUMVISUAL" val="0"/>
  <p:tag name="KSO_WM_UNIT_DIAGRAM_ISREFERUNIT" val="0"/>
  <p:tag name="KSO_WM_UNIT_FILL_FORE_SCHEMECOLOR_INDEX" val="6"/>
  <p:tag name="KSO_WM_UNIT_FILL_TYPE" val="1"/>
  <p:tag name="KSO_WM_UNIT_TEXT_FILL_FORE_SCHEMECOLOR_INDEX" val="2"/>
  <p:tag name="KSO_WM_UNIT_TEXT_FILL_TYPE" val="1"/>
  <p:tag name="KSO_WM_UNIT_USESOURCEFORMAT_APPLY"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4"/>
  <p:tag name="KSO_WM_UNIT_ID" val="diagram20200112_2*q_h_i*1_1_4"/>
  <p:tag name="KSO_WM_TEMPLATE_CATEGORY" val="diagram"/>
  <p:tag name="KSO_WM_TEMPLATE_INDEX" val="20200112"/>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3"/>
  <p:tag name="KSO_WM_UNIT_ID" val="diagram20200112_2*q_h_i*1_3_3"/>
  <p:tag name="KSO_WM_TEMPLATE_CATEGORY" val="diagram"/>
  <p:tag name="KSO_WM_TEMPLATE_INDEX" val="20200112"/>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200112_2*q_h_i*1_1_2"/>
  <p:tag name="KSO_WM_TEMPLATE_CATEGORY" val="diagram"/>
  <p:tag name="KSO_WM_TEMPLATE_INDEX" val="20200112"/>
  <p:tag name="KSO_WM_UNIT_LAYERLEVEL" val="1_1_1"/>
  <p:tag name="KSO_WM_TAG_VERSION" val="1.0"/>
  <p:tag name="KSO_WM_BEAUTIFY_FLAG" val="#wm#"/>
  <p:tag name="KSO_WM_UNIT_USESOURCEFORMAT_APPLY"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200112_2*q_h_i*1_3_2"/>
  <p:tag name="KSO_WM_TEMPLATE_CATEGORY" val="diagram"/>
  <p:tag name="KSO_WM_TEMPLATE_INDEX" val="20200112"/>
  <p:tag name="KSO_WM_UNIT_LAYERLEVEL" val="1_1_1"/>
  <p:tag name="KSO_WM_TAG_VERSION" val="1.0"/>
  <p:tag name="KSO_WM_BEAUTIFY_FLAG" val="#wm#"/>
  <p:tag name="KSO_WM_UNIT_USESOURCEFORMAT_APPLY"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200112_2*q_h_i*1_1_1"/>
  <p:tag name="KSO_WM_TEMPLATE_CATEGORY" val="diagram"/>
  <p:tag name="KSO_WM_TEMPLATE_INDEX" val="20200112"/>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200112_2*q_h_i*1_3_1"/>
  <p:tag name="KSO_WM_TEMPLATE_CATEGORY" val="diagram"/>
  <p:tag name="KSO_WM_TEMPLATE_INDEX" val="20200112"/>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200112_2*q_h_i*1_2_2"/>
  <p:tag name="KSO_WM_TEMPLATE_CATEGORY" val="diagram"/>
  <p:tag name="KSO_WM_TEMPLATE_INDEX" val="20200112"/>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43.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200112_2*q_h_a*1_1_1"/>
  <p:tag name="KSO_WM_TEMPLATE_CATEGORY" val="diagram"/>
  <p:tag name="KSO_WM_TEMPLATE_INDEX" val="20200112"/>
  <p:tag name="KSO_WM_UNIT_LAYERLEVEL" val="1_1_1"/>
  <p:tag name="KSO_WM_TAG_VERSION" val="1.0"/>
  <p:tag name="KSO_WM_BEAUTIFY_FLAG" val="#wm#"/>
  <p:tag name="KSO_WM_UNIT_PRESET_TEXT" val="添加标题"/>
  <p:tag name="KSO_WM_UNIT_TEXT_FILL_FORE_SCHEMECOLOR_INDEX" val="13"/>
  <p:tag name="KSO_WM_UNIT_TEXT_FILL_TYPE" val="1"/>
  <p:tag name="KSO_WM_UNIT_USESOURCEFORMAT_APPLY" val="1"/>
</p:tagLst>
</file>

<file path=ppt/tags/tag44.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200112_2*q_h_a*1_3_1"/>
  <p:tag name="KSO_WM_TEMPLATE_CATEGORY" val="diagram"/>
  <p:tag name="KSO_WM_TEMPLATE_INDEX" val="20200112"/>
  <p:tag name="KSO_WM_UNIT_LAYERLEVEL" val="1_1_1"/>
  <p:tag name="KSO_WM_TAG_VERSION" val="1.0"/>
  <p:tag name="KSO_WM_BEAUTIFY_FLAG" val="#wm#"/>
  <p:tag name="KSO_WM_UNIT_PRESET_TEXT" val="添加标题"/>
  <p:tag name="KSO_WM_UNIT_TEXT_FILL_FORE_SCHEMECOLOR_INDEX" val="13"/>
  <p:tag name="KSO_WM_UNIT_TEXT_FILL_TYPE" val="1"/>
  <p:tag name="KSO_WM_UNIT_USESOURCEFORMAT_APPLY" val="1"/>
</p:tagLst>
</file>

<file path=ppt/tags/tag45.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200112_2*q_h_a*1_2_1"/>
  <p:tag name="KSO_WM_TEMPLATE_CATEGORY" val="diagram"/>
  <p:tag name="KSO_WM_TEMPLATE_INDEX" val="20200112"/>
  <p:tag name="KSO_WM_UNIT_LAYERLEVEL" val="1_1_1"/>
  <p:tag name="KSO_WM_TAG_VERSION" val="1.0"/>
  <p:tag name="KSO_WM_BEAUTIFY_FLAG" val="#wm#"/>
  <p:tag name="KSO_WM_UNIT_PRESET_TEXT" val="添加标题"/>
  <p:tag name="KSO_WM_UNIT_TEXT_FILL_FORE_SCHEMECOLOR_INDEX" val="13"/>
  <p:tag name="KSO_WM_UNIT_TEXT_FILL_TYPE" val="1"/>
  <p:tag name="KSO_WM_UNIT_USESOURCEFORMAT_APPLY"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6"/>
  <p:tag name="KSO_WM_UNIT_ID" val="diagram20200112_2*q_h_i*1_2_6"/>
  <p:tag name="KSO_WM_TEMPLATE_CATEGORY" val="diagram"/>
  <p:tag name="KSO_WM_TEMPLATE_INDEX" val="20200112"/>
  <p:tag name="KSO_WM_UNIT_LAYERLEVEL" val="1_1_1"/>
  <p:tag name="KSO_WM_TAG_VERSION" val="1.0"/>
  <p:tag name="KSO_WM_BEAUTIFY_FLAG" val="#wm#"/>
  <p:tag name="KSO_WM_UNIT_USESOURCEFORMAT_APPLY" val="1"/>
</p:tagLst>
</file>

<file path=ppt/tags/tag47.xml><?xml version="1.0" encoding="utf-8"?>
<p:tagLst xmlns:p="http://schemas.openxmlformats.org/presentationml/2006/main">
  <p:tag name="KSO_WM_UNIT_TABLE_BEAUTIFY" val="smartTable{ec03cc1b-fbea-406a-adff-61b4cf8c3afb}"/>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i*1_3"/>
  <p:tag name="KSO_WM_TEMPLATE_CATEGORY" val="diagram"/>
  <p:tag name="KSO_WM_TEMPLATE_INDEX" val="20200792"/>
  <p:tag name="KSO_WM_UNIT_LAYERLEVEL" val="1_1"/>
  <p:tag name="KSO_WM_TAG_VERSION" val="1.0"/>
  <p:tag name="KSO_WM_BEAUTIFY_FLAG" val="#wm#"/>
  <p:tag name="KSO_WM_UNIT_ADJUSTLAYOUT_ID" val="12"/>
  <p:tag name="KSO_WM_UNIT_COLOR_SCHEME_SHAPE_ID" val="12"/>
  <p:tag name="KSO_WM_UNIT_COLOR_SCHEME_PARENT_PAGE" val="0_1"/>
  <p:tag name="KSO_WM_UNIT_FOIL_COLOR" val="1"/>
  <p:tag name="KSO_WM_UNIT_DIAGRAM_MODELTYPE" val="stripeEnum"/>
  <p:tag name="KSO_WM_UNIT_SUBTYPE" val="b"/>
  <p:tag name="KSO_WM_UNIT_TYPE" val="l_i"/>
  <p:tag name="KSO_WM_UNIT_INDEX" val="1_3"/>
  <p:tag name="KSO_WM_UNIT_FILL_FORE_SCHEMECOLOR_INDEX" val="14"/>
  <p:tag name="KSO_WM_UNIT_FILL_TYPE" val="1"/>
  <p:tag name="KSO_WM_UNIT_TEXT_FILL_FORE_SCHEMECOLOR_INDEX" val="2"/>
  <p:tag name="KSO_WM_UNIT_TEXT_FILL_TYPE" val="1"/>
  <p:tag name="KSO_WM_UNIT_USESOURCEFORMAT_APPLY"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i*1_4"/>
  <p:tag name="KSO_WM_TEMPLATE_CATEGORY" val="diagram"/>
  <p:tag name="KSO_WM_TEMPLATE_INDEX" val="20200792"/>
  <p:tag name="KSO_WM_UNIT_LAYERLEVEL" val="1_1"/>
  <p:tag name="KSO_WM_TAG_VERSION" val="1.0"/>
  <p:tag name="KSO_WM_BEAUTIFY_FLAG" val="#wm#"/>
  <p:tag name="KSO_WM_UNIT_ADJUSTLAYOUT_ID" val="84"/>
  <p:tag name="KSO_WM_UNIT_COLOR_SCHEME_SHAPE_ID" val="84"/>
  <p:tag name="KSO_WM_UNIT_COLOR_SCHEME_PARENT_PAGE" val="0_1"/>
  <p:tag name="KSO_WM_UNIT_FOIL_COLOR" val="1"/>
  <p:tag name="KSO_WM_UNIT_DIAGRAM_MODELTYPE" val="stripeEnum"/>
  <p:tag name="KSO_WM_UNIT_SUBTYPE" val="b"/>
  <p:tag name="KSO_WM_UNIT_TYPE" val="l_i"/>
  <p:tag name="KSO_WM_UNIT_INDEX" val="1_4"/>
  <p:tag name="KSO_WM_UNIT_FILL_FORE_SCHEMECOLOR_INDEX" val="14"/>
  <p:tag name="KSO_WM_UNIT_FILL_TYPE" val="1"/>
  <p:tag name="KSO_WM_UNIT_TEXT_FILL_FORE_SCHEMECOLOR_INDEX" val="2"/>
  <p:tag name="KSO_WM_UNIT_TEXT_FILL_TYPE" val="1"/>
  <p:tag name="KSO_WM_UNIT_USESOURCEFORMAT_APPLY" val="1"/>
</p:tagLst>
</file>

<file path=ppt/tags/tag50.xml><?xml version="1.0" encoding="utf-8"?>
<p:tagLst xmlns:p="http://schemas.openxmlformats.org/presentationml/2006/main">
  <p:tag name="KSO_WM_UNIT_TEXT_PART_ID_V2" val="d-5-1"/>
  <p:tag name="KSO_WM_UNIT_NOCLEAR" val="0"/>
  <p:tag name="KSO_WM_UNIT_HIGHLIGHT" val="0"/>
  <p:tag name="KSO_WM_UNIT_COMPATIBLE" val="0"/>
  <p:tag name="KSO_WM_UNIT_DIAGRAM_ISNUMVISUAL" val="0"/>
  <p:tag name="KSO_WM_UNIT_DIAGRAM_ISREFERUNIT" val="0"/>
  <p:tag name="KSO_WM_DIAGRAM_GROUP_CODE" val="l1-1"/>
  <p:tag name="KSO_WM_UNIT_ID" val="diagram20200792_2*l_h_f*1_1_1"/>
  <p:tag name="KSO_WM_TEMPLATE_CATEGORY" val="diagram"/>
  <p:tag name="KSO_WM_TEMPLATE_INDEX" val="20200792"/>
  <p:tag name="KSO_WM_UNIT_LAYERLEVEL" val="1_1_1"/>
  <p:tag name="KSO_WM_TAG_VERSION" val="1.0"/>
  <p:tag name="KSO_WM_BEAUTIFY_FLAG" val="#wm#"/>
  <p:tag name="KSO_WM_UNIT_ADJUSTLAYOUT_ID" val="39"/>
  <p:tag name="KSO_WM_UNIT_COLOR_SCHEME_SHAPE_ID" val="39"/>
  <p:tag name="KSO_WM_UNIT_COLOR_SCHEME_PARENT_PAGE" val="0_1"/>
  <p:tag name="KSO_WM_UNIT_DIAGRAM_MODELTYPE" val="stripeEnum"/>
  <p:tag name="KSO_WM_UNIT_TYPE" val="l_h_f"/>
  <p:tag name="KSO_WM_UNIT_INDEX" val="1_1_1"/>
  <p:tag name="KSO_WM_UNIT_PRESET_TEXT" val="点击此处添加正文，文字是您思想的提炼，为了最终呈现发布的良好效果，请尽量言简意赅的阐述观点。"/>
  <p:tag name="KSO_WM_UNIT_VALUE" val="57"/>
  <p:tag name="KSO_WM_UNIT_TEXT_FILL_FORE_SCHEMECOLOR_INDEX" val="13"/>
  <p:tag name="KSO_WM_UNIT_TEXT_FILL_TYPE" val="1"/>
  <p:tag name="KSO_WM_UNIT_USESOURCEFORMAT_APPLY"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h_i*1_1_1"/>
  <p:tag name="KSO_WM_TEMPLATE_CATEGORY" val="diagram"/>
  <p:tag name="KSO_WM_TEMPLATE_INDEX" val="20200792"/>
  <p:tag name="KSO_WM_UNIT_LAYERLEVEL" val="1_1_1"/>
  <p:tag name="KSO_WM_TAG_VERSION" val="1.0"/>
  <p:tag name="KSO_WM_BEAUTIFY_FLAG" val="#wm#"/>
  <p:tag name="KSO_WM_UNIT_ADJUSTLAYOUT_ID" val="14"/>
  <p:tag name="KSO_WM_UNIT_COLOR_SCHEME_SHAPE_ID" val="14"/>
  <p:tag name="KSO_WM_UNIT_COLOR_SCHEME_PARENT_PAGE" val="0_1"/>
  <p:tag name="KSO_WM_UNIT_FOIL_COLOR" val="1"/>
  <p:tag name="KSO_WM_UNIT_DIAGRAM_MODELTYPE" val="stripeEnum"/>
  <p:tag name="KSO_WM_UNIT_TYPE" val="l_h_i"/>
  <p:tag name="KSO_WM_UNIT_INDEX" val="1_1_1"/>
  <p:tag name="KSO_WM_UNIT_FILL_FORE_SCHEMECOLOR_INDEX" val="14"/>
  <p:tag name="KSO_WM_UNIT_FILL_TYPE" val="1"/>
  <p:tag name="KSO_WM_UNIT_TEXT_FILL_FORE_SCHEMECOLOR_INDEX" val="14"/>
  <p:tag name="KSO_WM_UNIT_TEXT_FILL_TYPE" val="1"/>
  <p:tag name="KSO_WM_UNIT_USESOURCEFORMAT_APPLY" val="1"/>
</p:tagLst>
</file>

<file path=ppt/tags/tag52.xml><?xml version="1.0" encoding="utf-8"?>
<p:tagLst xmlns:p="http://schemas.openxmlformats.org/presentationml/2006/main">
  <p:tag name="KSO_WM_UNIT_DIAGRAM_MODELTYPE" val="stripeEnum"/>
  <p:tag name="KSO_WM_UNIT_VALUE" val="397*795"/>
  <p:tag name="KSO_WM_UNIT_HIGHLIGHT" val="0"/>
  <p:tag name="KSO_WM_UNIT_COMPATIBLE" val="0"/>
  <p:tag name="KSO_WM_UNIT_DIAGRAM_ISNUMVISUAL" val="0"/>
  <p:tag name="KSO_WM_UNIT_DIAGRAM_ISREFERUNIT" val="0"/>
  <p:tag name="KSO_WM_DIAGRAM_GROUP_CODE" val="l1-1"/>
  <p:tag name="KSO_WM_UNIT_TYPE" val="l_h_d"/>
  <p:tag name="KSO_WM_UNIT_INDEX" val="1_1_1"/>
  <p:tag name="KSO_WM_UNIT_ID" val="diagram20200792_2*l_h_d*1_1_1"/>
  <p:tag name="KSO_WM_TEMPLATE_CATEGORY" val="diagram"/>
  <p:tag name="KSO_WM_TEMPLATE_INDEX" val="20200792"/>
  <p:tag name="KSO_WM_UNIT_LAYERLEVEL" val="1_1_1"/>
  <p:tag name="KSO_WM_TAG_VERSION" val="1.0"/>
  <p:tag name="KSO_WM_BEAUTIFY_FLAG" val="#wm#"/>
  <p:tag name="KSO_WM_UNIT_USESOURCEFORMAT_APPLY"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h_i*1_1_1"/>
  <p:tag name="KSO_WM_TEMPLATE_CATEGORY" val="diagram"/>
  <p:tag name="KSO_WM_TEMPLATE_INDEX" val="20200792"/>
  <p:tag name="KSO_WM_UNIT_LAYERLEVEL" val="1_1_1"/>
  <p:tag name="KSO_WM_TAG_VERSION" val="1.0"/>
  <p:tag name="KSO_WM_BEAUTIFY_FLAG" val="#wm#"/>
  <p:tag name="KSO_WM_UNIT_ADJUSTLAYOUT_ID" val="49"/>
  <p:tag name="KSO_WM_UNIT_COLOR_SCHEME_SHAPE_ID" val="49"/>
  <p:tag name="KSO_WM_UNIT_COLOR_SCHEME_PARENT_PAGE" val="0_1"/>
  <p:tag name="KSO_WM_UNIT_DIAGRAM_MODELTYPE" val="stripeEnum"/>
  <p:tag name="KSO_WM_UNIT_SUBTYPE" val="e"/>
  <p:tag name="KSO_WM_UNIT_TYPE" val="l_h_i"/>
  <p:tag name="KSO_WM_UNIT_INDEX" val="1_1_1"/>
  <p:tag name="KSO_WM_UNIT_FILL_FORE_SCHEMECOLOR_INDEX" val="15"/>
  <p:tag name="KSO_WM_UNIT_FILL_TYPE" val="1"/>
  <p:tag name="KSO_WM_UNIT_TEXT_FILL_FORE_SCHEMECOLOR_INDEX" val="14"/>
  <p:tag name="KSO_WM_UNIT_TEXT_FILL_TYPE" val="1"/>
  <p:tag name="KSO_WM_UNIT_USESOURCEFORMAT_APPLY"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h_i*1_1_1"/>
  <p:tag name="KSO_WM_TEMPLATE_CATEGORY" val="diagram"/>
  <p:tag name="KSO_WM_TEMPLATE_INDEX" val="20200792"/>
  <p:tag name="KSO_WM_UNIT_LAYERLEVEL" val="1_1_1"/>
  <p:tag name="KSO_WM_TAG_VERSION" val="1.0"/>
  <p:tag name="KSO_WM_BEAUTIFY_FLAG" val="#wm#"/>
  <p:tag name="KSO_WM_UNIT_ADJUSTLAYOUT_ID" val="5"/>
  <p:tag name="KSO_WM_UNIT_COLOR_SCHEME_SHAPE_ID" val="5"/>
  <p:tag name="KSO_WM_UNIT_COLOR_SCHEME_PARENT_PAGE" val="0_1"/>
  <p:tag name="KSO_WM_UNIT_DIAGRAM_MODELTYPE" val="stripeEnum"/>
  <p:tag name="KSO_WM_UNIT_SUBTYPE" val="d"/>
  <p:tag name="KSO_WM_UNIT_TYPE" val="l_h_i"/>
  <p:tag name="KSO_WM_UNIT_INDEX" val="1_1_1"/>
  <p:tag name="KSO_WM_UNIT_TEXT_FILL_FORE_SCHEMECOLOR_INDEX" val="14"/>
  <p:tag name="KSO_WM_UNIT_TEXT_FILL_TYPE" val="1"/>
  <p:tag name="KSO_WM_UNIT_USESOURCEFORMAT_APPLY" val="1"/>
</p:tagLst>
</file>

<file path=ppt/tags/tag55.xml><?xml version="1.0" encoding="utf-8"?>
<p:tagLst xmlns:p="http://schemas.openxmlformats.org/presentationml/2006/main">
  <p:tag name="KSO_WM_UNIT_TEXT_PART_ID_V2" val="d-5-1"/>
  <p:tag name="KSO_WM_UNIT_NOCLEAR" val="0"/>
  <p:tag name="KSO_WM_UNIT_HIGHLIGHT" val="0"/>
  <p:tag name="KSO_WM_UNIT_COMPATIBLE" val="0"/>
  <p:tag name="KSO_WM_UNIT_DIAGRAM_ISNUMVISUAL" val="0"/>
  <p:tag name="KSO_WM_UNIT_DIAGRAM_ISREFERUNIT" val="0"/>
  <p:tag name="KSO_WM_DIAGRAM_GROUP_CODE" val="l1-1"/>
  <p:tag name="KSO_WM_UNIT_ID" val="diagram20200792_2*l_h_f*1_3_1"/>
  <p:tag name="KSO_WM_TEMPLATE_CATEGORY" val="diagram"/>
  <p:tag name="KSO_WM_TEMPLATE_INDEX" val="20200792"/>
  <p:tag name="KSO_WM_UNIT_LAYERLEVEL" val="1_1_1"/>
  <p:tag name="KSO_WM_TAG_VERSION" val="1.0"/>
  <p:tag name="KSO_WM_BEAUTIFY_FLAG" val="#wm#"/>
  <p:tag name="KSO_WM_UNIT_ADJUSTLAYOUT_ID" val="39"/>
  <p:tag name="KSO_WM_UNIT_COLOR_SCHEME_SHAPE_ID" val="39"/>
  <p:tag name="KSO_WM_UNIT_COLOR_SCHEME_PARENT_PAGE" val="0_1"/>
  <p:tag name="KSO_WM_UNIT_DIAGRAM_MODELTYPE" val="stripeEnum"/>
  <p:tag name="KSO_WM_UNIT_TYPE" val="l_h_f"/>
  <p:tag name="KSO_WM_UNIT_INDEX" val="1_3_1"/>
  <p:tag name="KSO_WM_UNIT_PRESET_TEXT" val="点击此处添加正文，文字是您思想的提炼，为了最终呈现发布的良好效果，请尽量言简意赅的阐述观点。"/>
  <p:tag name="KSO_WM_UNIT_VALUE" val="57"/>
  <p:tag name="KSO_WM_UNIT_TEXT_FILL_FORE_SCHEMECOLOR_INDEX" val="13"/>
  <p:tag name="KSO_WM_UNIT_TEXT_FILL_TYPE" val="1"/>
  <p:tag name="KSO_WM_UNIT_USESOURCEFORMAT_APPLY"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h_i*1_3_1"/>
  <p:tag name="KSO_WM_TEMPLATE_CATEGORY" val="diagram"/>
  <p:tag name="KSO_WM_TEMPLATE_INDEX" val="20200792"/>
  <p:tag name="KSO_WM_UNIT_LAYERLEVEL" val="1_1_1"/>
  <p:tag name="KSO_WM_TAG_VERSION" val="1.0"/>
  <p:tag name="KSO_WM_BEAUTIFY_FLAG" val="#wm#"/>
  <p:tag name="KSO_WM_UNIT_ADJUSTLAYOUT_ID" val="14"/>
  <p:tag name="KSO_WM_UNIT_COLOR_SCHEME_SHAPE_ID" val="14"/>
  <p:tag name="KSO_WM_UNIT_COLOR_SCHEME_PARENT_PAGE" val="0_1"/>
  <p:tag name="KSO_WM_UNIT_FOIL_COLOR" val="1"/>
  <p:tag name="KSO_WM_UNIT_DIAGRAM_MODELTYPE" val="stripeEnum"/>
  <p:tag name="KSO_WM_UNIT_TYPE" val="l_h_i"/>
  <p:tag name="KSO_WM_UNIT_INDEX" val="1_3_1"/>
  <p:tag name="KSO_WM_UNIT_FILL_FORE_SCHEMECOLOR_INDEX" val="14"/>
  <p:tag name="KSO_WM_UNIT_FILL_TYPE" val="1"/>
  <p:tag name="KSO_WM_UNIT_TEXT_FILL_FORE_SCHEMECOLOR_INDEX" val="14"/>
  <p:tag name="KSO_WM_UNIT_TEXT_FILL_TYPE" val="1"/>
  <p:tag name="KSO_WM_UNIT_USESOURCEFORMAT_APPLY" val="1"/>
</p:tagLst>
</file>

<file path=ppt/tags/tag57.xml><?xml version="1.0" encoding="utf-8"?>
<p:tagLst xmlns:p="http://schemas.openxmlformats.org/presentationml/2006/main">
  <p:tag name="KSO_WM_UNIT_DIAGRAM_MODELTYPE" val="stripeEnum"/>
  <p:tag name="KSO_WM_UNIT_VALUE" val="397*795"/>
  <p:tag name="KSO_WM_UNIT_HIGHLIGHT" val="0"/>
  <p:tag name="KSO_WM_UNIT_COMPATIBLE" val="0"/>
  <p:tag name="KSO_WM_UNIT_DIAGRAM_ISNUMVISUAL" val="0"/>
  <p:tag name="KSO_WM_UNIT_DIAGRAM_ISREFERUNIT" val="0"/>
  <p:tag name="KSO_WM_DIAGRAM_GROUP_CODE" val="l1-1"/>
  <p:tag name="KSO_WM_UNIT_TYPE" val="l_h_d"/>
  <p:tag name="KSO_WM_UNIT_INDEX" val="1_3_1"/>
  <p:tag name="KSO_WM_UNIT_ID" val="diagram20200792_2*l_h_d*1_3_1"/>
  <p:tag name="KSO_WM_TEMPLATE_CATEGORY" val="diagram"/>
  <p:tag name="KSO_WM_TEMPLATE_INDEX" val="20200792"/>
  <p:tag name="KSO_WM_UNIT_LAYERLEVEL" val="1_1_1"/>
  <p:tag name="KSO_WM_TAG_VERSION" val="1.0"/>
  <p:tag name="KSO_WM_BEAUTIFY_FLAG" val="#wm#"/>
  <p:tag name="KSO_WM_UNIT_USESOURCEFORMAT_APPLY"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h_i*1_3_1"/>
  <p:tag name="KSO_WM_TEMPLATE_CATEGORY" val="diagram"/>
  <p:tag name="KSO_WM_TEMPLATE_INDEX" val="20200792"/>
  <p:tag name="KSO_WM_UNIT_LAYERLEVEL" val="1_1_1"/>
  <p:tag name="KSO_WM_TAG_VERSION" val="1.0"/>
  <p:tag name="KSO_WM_BEAUTIFY_FLAG" val="#wm#"/>
  <p:tag name="KSO_WM_UNIT_ADJUSTLAYOUT_ID" val="49"/>
  <p:tag name="KSO_WM_UNIT_COLOR_SCHEME_SHAPE_ID" val="49"/>
  <p:tag name="KSO_WM_UNIT_COLOR_SCHEME_PARENT_PAGE" val="0_1"/>
  <p:tag name="KSO_WM_UNIT_DIAGRAM_MODELTYPE" val="stripeEnum"/>
  <p:tag name="KSO_WM_UNIT_SUBTYPE" val="e"/>
  <p:tag name="KSO_WM_UNIT_TYPE" val="l_h_i"/>
  <p:tag name="KSO_WM_UNIT_INDEX" val="1_3_1"/>
  <p:tag name="KSO_WM_UNIT_FILL_FORE_SCHEMECOLOR_INDEX" val="15"/>
  <p:tag name="KSO_WM_UNIT_FILL_TYPE" val="1"/>
  <p:tag name="KSO_WM_UNIT_TEXT_FILL_FORE_SCHEMECOLOR_INDEX" val="14"/>
  <p:tag name="KSO_WM_UNIT_TEXT_FILL_TYPE" val="1"/>
  <p:tag name="KSO_WM_UNIT_USESOURCEFORMAT_APPLY"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h_i*1_3_1"/>
  <p:tag name="KSO_WM_TEMPLATE_CATEGORY" val="diagram"/>
  <p:tag name="KSO_WM_TEMPLATE_INDEX" val="20200792"/>
  <p:tag name="KSO_WM_UNIT_LAYERLEVEL" val="1_1_1"/>
  <p:tag name="KSO_WM_TAG_VERSION" val="1.0"/>
  <p:tag name="KSO_WM_BEAUTIFY_FLAG" val="#wm#"/>
  <p:tag name="KSO_WM_UNIT_ADJUSTLAYOUT_ID" val="5"/>
  <p:tag name="KSO_WM_UNIT_COLOR_SCHEME_SHAPE_ID" val="5"/>
  <p:tag name="KSO_WM_UNIT_COLOR_SCHEME_PARENT_PAGE" val="0_1"/>
  <p:tag name="KSO_WM_UNIT_DIAGRAM_MODELTYPE" val="stripeEnum"/>
  <p:tag name="KSO_WM_UNIT_SUBTYPE" val="d"/>
  <p:tag name="KSO_WM_UNIT_TYPE" val="l_h_i"/>
  <p:tag name="KSO_WM_UNIT_INDEX" val="1_3_1"/>
  <p:tag name="KSO_WM_UNIT_TEXT_FILL_FORE_SCHEMECOLOR_INDEX" val="14"/>
  <p:tag name="KSO_WM_UNIT_TEXT_FILL_TYPE" val="1"/>
  <p:tag name="KSO_WM_UNIT_USESOURCEFORMAT_APPLY"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h_i*1_2_1"/>
  <p:tag name="KSO_WM_TEMPLATE_CATEGORY" val="diagram"/>
  <p:tag name="KSO_WM_TEMPLATE_INDEX" val="20200792"/>
  <p:tag name="KSO_WM_UNIT_LAYERLEVEL" val="1_1_1"/>
  <p:tag name="KSO_WM_TAG_VERSION" val="1.0"/>
  <p:tag name="KSO_WM_BEAUTIFY_FLAG" val="#wm#"/>
  <p:tag name="KSO_WM_UNIT_ADJUSTLAYOUT_ID" val="82"/>
  <p:tag name="KSO_WM_UNIT_COLOR_SCHEME_SHAPE_ID" val="82"/>
  <p:tag name="KSO_WM_UNIT_COLOR_SCHEME_PARENT_PAGE" val="0_1"/>
  <p:tag name="KSO_WM_UNIT_FOIL_COLOR" val="1"/>
  <p:tag name="KSO_WM_UNIT_DIAGRAM_MODELTYPE" val="stripeEnum"/>
  <p:tag name="KSO_WM_UNIT_TYPE" val="l_h_i"/>
  <p:tag name="KSO_WM_UNIT_INDEX" val="1_2_1"/>
  <p:tag name="KSO_WM_UNIT_FILL_FORE_SCHEMECOLOR_INDEX" val="14"/>
  <p:tag name="KSO_WM_UNIT_FILL_TYPE" val="1"/>
  <p:tag name="KSO_WM_UNIT_TEXT_FILL_FORE_SCHEMECOLOR_INDEX" val="14"/>
  <p:tag name="KSO_WM_UNIT_TEXT_FILL_TYPE" val="1"/>
  <p:tag name="KSO_WM_UNIT_USESOURCEFORMAT_APPLY" val="1"/>
</p:tagLst>
</file>

<file path=ppt/tags/tag61.xml><?xml version="1.0" encoding="utf-8"?>
<p:tagLst xmlns:p="http://schemas.openxmlformats.org/presentationml/2006/main">
  <p:tag name="KSO_WM_UNIT_DIAGRAM_MODELTYPE" val="stripeEnum"/>
  <p:tag name="KSO_WM_UNIT_VALUE" val="397*795"/>
  <p:tag name="KSO_WM_UNIT_HIGHLIGHT" val="0"/>
  <p:tag name="KSO_WM_UNIT_COMPATIBLE" val="0"/>
  <p:tag name="KSO_WM_UNIT_DIAGRAM_ISNUMVISUAL" val="0"/>
  <p:tag name="KSO_WM_UNIT_DIAGRAM_ISREFERUNIT" val="0"/>
  <p:tag name="KSO_WM_DIAGRAM_GROUP_CODE" val="l1-1"/>
  <p:tag name="KSO_WM_UNIT_TYPE" val="l_h_d"/>
  <p:tag name="KSO_WM_UNIT_INDEX" val="1_2_1"/>
  <p:tag name="KSO_WM_UNIT_ID" val="diagram20200792_2*l_h_d*1_2_1"/>
  <p:tag name="KSO_WM_TEMPLATE_CATEGORY" val="diagram"/>
  <p:tag name="KSO_WM_TEMPLATE_INDEX" val="20200792"/>
  <p:tag name="KSO_WM_UNIT_LAYERLEVEL" val="1_1_1"/>
  <p:tag name="KSO_WM_TAG_VERSION" val="1.0"/>
  <p:tag name="KSO_WM_BEAUTIFY_FLAG" val="#wm#"/>
  <p:tag name="KSO_WM_UNIT_USESOURCEFORMAT_APPLY" val="1"/>
</p:tagLst>
</file>

<file path=ppt/tags/tag62.xml><?xml version="1.0" encoding="utf-8"?>
<p:tagLst xmlns:p="http://schemas.openxmlformats.org/presentationml/2006/main">
  <p:tag name="KSO_WM_UNIT_TEXT_PART_ID_V2" val="d-5-1"/>
  <p:tag name="KSO_WM_UNIT_NOCLEAR" val="0"/>
  <p:tag name="KSO_WM_UNIT_VALUE" val="57"/>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00792_2*l_h_f*1_2_1"/>
  <p:tag name="KSO_WM_TEMPLATE_CATEGORY" val="diagram"/>
  <p:tag name="KSO_WM_TEMPLATE_INDEX" val="20200792"/>
  <p:tag name="KSO_WM_UNIT_LAYERLEVEL" val="1_1_1"/>
  <p:tag name="KSO_WM_TAG_VERSION" val="1.0"/>
  <p:tag name="KSO_WM_BEAUTIFY_FLAG" val="#wm#"/>
  <p:tag name="KSO_WM_UNIT_PRESET_TEXT" val="点击此处添加正文，文字是您思想的提炼，为了最终呈现发布的良好效果，请尽量言简意赅的阐述观点。"/>
  <p:tag name="KSO_WM_UNIT_ADJUSTLAYOUT_ID" val="80"/>
  <p:tag name="KSO_WM_UNIT_COLOR_SCHEME_SHAPE_ID" val="80"/>
  <p:tag name="KSO_WM_UNIT_COLOR_SCHEME_PARENT_PAGE" val="0_1"/>
  <p:tag name="KSO_WM_UNIT_DIAGRAM_MODELTYPE" val="stripeEnum"/>
  <p:tag name="KSO_WM_UNIT_TEXT_FILL_FORE_SCHEMECOLOR_INDEX" val="13"/>
  <p:tag name="KSO_WM_UNIT_TEXT_FILL_TYPE" val="1"/>
  <p:tag name="KSO_WM_UNIT_USESOURCEFORMAT_APPLY"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h_i*1_2_1"/>
  <p:tag name="KSO_WM_TEMPLATE_CATEGORY" val="diagram"/>
  <p:tag name="KSO_WM_TEMPLATE_INDEX" val="20200792"/>
  <p:tag name="KSO_WM_UNIT_LAYERLEVEL" val="1_1_1"/>
  <p:tag name="KSO_WM_TAG_VERSION" val="1.0"/>
  <p:tag name="KSO_WM_BEAUTIFY_FLAG" val="#wm#"/>
  <p:tag name="KSO_WM_UNIT_ADJUSTLAYOUT_ID" val="77"/>
  <p:tag name="KSO_WM_UNIT_COLOR_SCHEME_SHAPE_ID" val="77"/>
  <p:tag name="KSO_WM_UNIT_COLOR_SCHEME_PARENT_PAGE" val="0_1"/>
  <p:tag name="KSO_WM_UNIT_DIAGRAM_MODELTYPE" val="stripeEnum"/>
  <p:tag name="KSO_WM_UNIT_SUBTYPE" val="e"/>
  <p:tag name="KSO_WM_UNIT_TYPE" val="l_h_i"/>
  <p:tag name="KSO_WM_UNIT_INDEX" val="1_2_1"/>
  <p:tag name="KSO_WM_UNIT_FILL_FORE_SCHEMECOLOR_INDEX" val="15"/>
  <p:tag name="KSO_WM_UNIT_FILL_TYPE" val="1"/>
  <p:tag name="KSO_WM_UNIT_TEXT_FILL_FORE_SCHEMECOLOR_INDEX" val="14"/>
  <p:tag name="KSO_WM_UNIT_TEXT_FILL_TYPE" val="1"/>
  <p:tag name="KSO_WM_UNIT_USESOURCEFORMAT_APPLY"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h_i*1_2_1"/>
  <p:tag name="KSO_WM_TEMPLATE_CATEGORY" val="diagram"/>
  <p:tag name="KSO_WM_TEMPLATE_INDEX" val="20200792"/>
  <p:tag name="KSO_WM_UNIT_LAYERLEVEL" val="1_1_1"/>
  <p:tag name="KSO_WM_TAG_VERSION" val="1.0"/>
  <p:tag name="KSO_WM_BEAUTIFY_FLAG" val="#wm#"/>
  <p:tag name="KSO_WM_UNIT_ADJUSTLAYOUT_ID" val="22"/>
  <p:tag name="KSO_WM_UNIT_COLOR_SCHEME_SHAPE_ID" val="22"/>
  <p:tag name="KSO_WM_UNIT_COLOR_SCHEME_PARENT_PAGE" val="0_1"/>
  <p:tag name="KSO_WM_UNIT_DIAGRAM_MODELTYPE" val="stripeEnum"/>
  <p:tag name="KSO_WM_UNIT_SUBTYPE" val="d"/>
  <p:tag name="KSO_WM_UNIT_TYPE" val="l_h_i"/>
  <p:tag name="KSO_WM_UNIT_INDEX" val="1_2_1"/>
  <p:tag name="KSO_WM_UNIT_TEXT_FILL_FORE_SCHEMECOLOR_INDEX" val="14"/>
  <p:tag name="KSO_WM_UNIT_TEXT_FILL_TYPE" val="1"/>
  <p:tag name="KSO_WM_UNIT_USESOURCEFORMAT_APPLY"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i*1_2"/>
  <p:tag name="KSO_WM_TEMPLATE_CATEGORY" val="diagram"/>
  <p:tag name="KSO_WM_TEMPLATE_INDEX" val="20200792"/>
  <p:tag name="KSO_WM_UNIT_LAYERLEVEL" val="1_1"/>
  <p:tag name="KSO_WM_TAG_VERSION" val="1.0"/>
  <p:tag name="KSO_WM_BEAUTIFY_FLAG" val="#wm#"/>
  <p:tag name="KSO_WM_UNIT_ADJUSTLAYOUT_ID" val="92"/>
  <p:tag name="KSO_WM_UNIT_COLOR_SCHEME_SHAPE_ID" val="92"/>
  <p:tag name="KSO_WM_UNIT_COLOR_SCHEME_PARENT_PAGE" val="0_1"/>
  <p:tag name="KSO_WM_UNIT_DECOLORIZATION" val="1"/>
  <p:tag name="KSO_WM_UNIT_DIAGRAM_MODELTYPE" val="stripeEnum"/>
  <p:tag name="KSO_WM_UNIT_TYPE" val="l_i"/>
  <p:tag name="KSO_WM_UNIT_INDEX" val="1_2"/>
  <p:tag name="KSO_WM_UNIT_LINE_FORE_SCHEMECOLOR_INDEX" val="14"/>
  <p:tag name="KSO_WM_UNIT_LINE_FILL_TYPE" val="2"/>
  <p:tag name="KSO_WM_UNIT_USESOURCEFORMAT_APPLY"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00792_2*l_i*1_1"/>
  <p:tag name="KSO_WM_TEMPLATE_CATEGORY" val="diagram"/>
  <p:tag name="KSO_WM_TEMPLATE_INDEX" val="20200792"/>
  <p:tag name="KSO_WM_UNIT_LAYERLEVEL" val="1_1"/>
  <p:tag name="KSO_WM_TAG_VERSION" val="1.0"/>
  <p:tag name="KSO_WM_BEAUTIFY_FLAG" val="#wm#"/>
  <p:tag name="KSO_WM_UNIT_ADJUSTLAYOUT_ID" val="92"/>
  <p:tag name="KSO_WM_UNIT_COLOR_SCHEME_SHAPE_ID" val="92"/>
  <p:tag name="KSO_WM_UNIT_COLOR_SCHEME_PARENT_PAGE" val="0_1"/>
  <p:tag name="KSO_WM_UNIT_DECOLORIZATION" val="1"/>
  <p:tag name="KSO_WM_UNIT_DIAGRAM_MODELTYPE" val="stripeEnum"/>
  <p:tag name="KSO_WM_UNIT_TYPE" val="l_i"/>
  <p:tag name="KSO_WM_UNIT_INDEX" val="1_1"/>
  <p:tag name="KSO_WM_UNIT_LINE_FORE_SCHEMECOLOR_INDEX" val="14"/>
  <p:tag name="KSO_WM_UNIT_LINE_FILL_TYPE" val="2"/>
  <p:tag name="KSO_WM_UNIT_USESOURCEFORMAT_APPLY" val="1"/>
</p:tagLst>
</file>

<file path=ppt/tags/tag67.xml><?xml version="1.0" encoding="utf-8"?>
<p:tagLst xmlns:p="http://schemas.openxmlformats.org/presentationml/2006/main">
  <p:tag name="KSO_WM_SLIDE_ID" val="diagram20200792_2"/>
  <p:tag name="KSO_WM_SLIDE_ITEM_CNT" val="3"/>
  <p:tag name="KSO_WM_SLIDE_INDEX" val="2"/>
  <p:tag name="KSO_WM_DIAGRAM_GROUP_CODE" val="l1-1"/>
  <p:tag name="KSO_WM_SLIDE_DIAGTYPE" val="l"/>
  <p:tag name="KSO_WM_TAG_VERSION" val="1.0"/>
  <p:tag name="KSO_WM_BEAUTIFY_FLAG" val="#wm#"/>
  <p:tag name="KSO_WM_TEMPLATE_CATEGORY" val="diagram"/>
  <p:tag name="KSO_WM_TEMPLATE_INDEX" val="20200792"/>
  <p:tag name="KSO_WM_SLIDE_LAYOUT" val="l"/>
  <p:tag name="KSO_WM_SLIDE_LAYOUT_CNT" val="1"/>
  <p:tag name="KSO_WM_SLIDE_TYPE" val="text"/>
  <p:tag name="KSO_WM_SLIDE_SUBTYPE" val="pureTxt"/>
  <p:tag name="KSO_WM_SLIDE_SIZE" val="960*540"/>
  <p:tag name="KSO_WM_SLIDE_POSITION" val="0*0"/>
  <p:tag name="KSO_WM_SLIDE_CONSTRAINT" val="%7b%22slideConstraint%22%3a%7b%22seriesAreas%22%3a%5b%5d%2c%22singleAreas%22%3a%5b%7b%22shapes%22%3a%5b50%5d%2c%22serialConstraintIndex%22%3a-1%2c%22areatextmark%22%3a0%2c%22pictureprocessmark%22%3a0%7d%2c%7b%22shapes%22%3a%5b83%5d%2c%22serialConstraintIndex%22%3a-1%2c%22areatextmark%22%3a0%2c%22pictureprocessmark%22%3a0%7d%5d%7d%7d"/>
  <p:tag name="KSO_WM_SLIDE_COLORSCHEME_VERSION" val="3.2"/>
  <p:tag name="KSO_WM_TEMPLATE_SUBCATEGORY" val="0"/>
</p:tagLst>
</file>

<file path=ppt/tags/tag6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98926_1*l_h_i*1_3_1"/>
  <p:tag name="KSO_WM_TEMPLATE_CATEGORY" val="diagram"/>
  <p:tag name="KSO_WM_TEMPLATE_INDEX" val="20198926"/>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69.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5"/>
  <p:tag name="KSO_WM_UNIT_ID" val="diagram20198926_1*l_h_i*1_1_5"/>
  <p:tag name="KSO_WM_TEMPLATE_CATEGORY" val="diagram"/>
  <p:tag name="KSO_WM_TEMPLATE_INDEX" val="20198926"/>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70.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98926_1*l_h_i*1_4_1"/>
  <p:tag name="KSO_WM_TEMPLATE_CATEGORY" val="diagram"/>
  <p:tag name="KSO_WM_TEMPLATE_INDEX" val="20198926"/>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71.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2_5"/>
  <p:tag name="KSO_WM_UNIT_ID" val="diagram20198926_1*l_h_i*1_2_5"/>
  <p:tag name="KSO_WM_TEMPLATE_CATEGORY" val="diagram"/>
  <p:tag name="KSO_WM_TEMPLATE_INDEX" val="20198926"/>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72.xml><?xml version="1.0" encoding="utf-8"?>
<p:tagLst xmlns:p="http://schemas.openxmlformats.org/presentationml/2006/main">
  <p:tag name="KSO_WM_UNIT_DIAGRAM_MODELTYPE" val="stripeEnum"/>
  <p:tag name="KSO_WM_UNIT_RELATE_UNITID" val="layout_l1"/>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g"/>
  <p:tag name="KSO_WM_UNIT_INDEX" val="1_1"/>
  <p:tag name="KSO_WM_UNIT_ID" val="diagram20198926_1*l_g*1_1"/>
  <p:tag name="KSO_WM_TEMPLATE_CATEGORY" val="diagram"/>
  <p:tag name="KSO_WM_TEMPLATE_INDEX" val="20198926"/>
  <p:tag name="KSO_WM_UNIT_LAYERLEVEL" val="1_1"/>
  <p:tag name="KSO_WM_TAG_VERSION" val="1.0"/>
  <p:tag name="KSO_WM_BEAUTIFY_FLAG" val="#wm#"/>
  <p:tag name="KSO_WM_UNIT_PRESET_TEXT" val="用户：80、90后女性"/>
  <p:tag name="KSO_WM_UNIT_USESOURCEFORMAT_APPLY"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diagram20198926_1*i*2"/>
  <p:tag name="KSO_WM_TEMPLATE_CATEGORY" val="diagram"/>
  <p:tag name="KSO_WM_TEMPLATE_INDEX" val="20198926"/>
  <p:tag name="KSO_WM_UNIT_LAYERLEVEL" val="1"/>
  <p:tag name="KSO_WM_TAG_VERSION" val="1.0"/>
  <p:tag name="KSO_WM_BEAUTIFY_FLAG" val="#wm#"/>
  <p:tag name="KSO_WM_UNIT_FILL_FORE_SCHEMECOLOR_INDEX" val="9"/>
  <p:tag name="KSO_WM_UNIT_FILL_TYPE" val="1"/>
  <p:tag name="KSO_WM_UNIT_USESOURCEFORMAT_APPLY" val="1"/>
</p:tagLst>
</file>

<file path=ppt/tags/tag7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198926_1*l_i*1_2"/>
  <p:tag name="KSO_WM_TEMPLATE_CATEGORY" val="diagram"/>
  <p:tag name="KSO_WM_TEMPLATE_INDEX" val="20198926"/>
  <p:tag name="KSO_WM_UNIT_LAYERLEVEL" val="1_1"/>
  <p:tag name="KSO_WM_TAG_VERSION" val="1.0"/>
  <p:tag name="KSO_WM_BEAUTIFY_FLAG" val="#wm#"/>
  <p:tag name="KSO_WM_UNIT_FILL_FORE_SCHEMECOLOR_INDEX" val="9"/>
  <p:tag name="KSO_WM_UNIT_FILL_TYPE" val="1"/>
  <p:tag name="KSO_WM_UNIT_USESOURCEFORMAT_APPLY" val="1"/>
</p:tagLst>
</file>

<file path=ppt/tags/tag75.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198926_1*l_i*1_3"/>
  <p:tag name="KSO_WM_TEMPLATE_CATEGORY" val="diagram"/>
  <p:tag name="KSO_WM_TEMPLATE_INDEX" val="20198926"/>
  <p:tag name="KSO_WM_UNIT_LAYERLEVEL" val="1_1"/>
  <p:tag name="KSO_WM_TAG_VERSION" val="1.0"/>
  <p:tag name="KSO_WM_BEAUTIFY_FLAG" val="#wm#"/>
  <p:tag name="KSO_WM_UNIT_FILL_FORE_SCHEMECOLOR_INDEX" val="9"/>
  <p:tag name="KSO_WM_UNIT_FILL_TYPE" val="1"/>
  <p:tag name="KSO_WM_UNIT_USESOURCEFORMAT_APPLY" val="1"/>
</p:tagLst>
</file>

<file path=ppt/tags/tag76.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1_4"/>
  <p:tag name="KSO_WM_UNIT_ID" val="diagram20198926_1*l_h_i*1_1_4"/>
  <p:tag name="KSO_WM_TEMPLATE_CATEGORY" val="diagram"/>
  <p:tag name="KSO_WM_TEMPLATE_INDEX" val="20198926"/>
  <p:tag name="KSO_WM_UNIT_LAYERLEVEL" val="1_1_1"/>
  <p:tag name="KSO_WM_TAG_VERSION" val="1.0"/>
  <p:tag name="KSO_WM_BEAUTIFY_FLAG" val="#wm#"/>
  <p:tag name="KSO_WM_UNIT_FILL_FORE_SCHEMECOLOR_INDEX" val="10"/>
  <p:tag name="KSO_WM_UNIT_FILL_TYPE" val="1"/>
  <p:tag name="KSO_WM_UNIT_USESOURCEFORMAT_APPLY" val="1"/>
</p:tagLst>
</file>

<file path=ppt/tags/tag77.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1_3"/>
  <p:tag name="KSO_WM_UNIT_ID" val="diagram20198926_1*l_h_i*1_1_3"/>
  <p:tag name="KSO_WM_TEMPLATE_CATEGORY" val="diagram"/>
  <p:tag name="KSO_WM_TEMPLATE_INDEX" val="20198926"/>
  <p:tag name="KSO_WM_UNIT_LAYERLEVEL" val="1_1_1"/>
  <p:tag name="KSO_WM_TAG_VERSION" val="1.0"/>
  <p:tag name="KSO_WM_BEAUTIFY_FLAG" val="#wm#"/>
  <p:tag name="KSO_WM_UNIT_FILL_FORE_SCHEMECOLOR_INDEX" val="10"/>
  <p:tag name="KSO_WM_UNIT_FILL_TYPE" val="1"/>
  <p:tag name="KSO_WM_UNIT_USESOURCEFORMAT_APPLY" val="1"/>
</p:tagLst>
</file>

<file path=ppt/tags/tag7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198926_1*l_h_i*1_1_2"/>
  <p:tag name="KSO_WM_TEMPLATE_CATEGORY" val="diagram"/>
  <p:tag name="KSO_WM_TEMPLATE_INDEX" val="20198926"/>
  <p:tag name="KSO_WM_UNIT_LAYERLEVEL" val="1_1_1"/>
  <p:tag name="KSO_WM_TAG_VERSION" val="1.0"/>
  <p:tag name="KSO_WM_BEAUTIFY_FLAG" val="#wm#"/>
  <p:tag name="KSO_WM_UNIT_USESOURCEFORMAT_APPLY" val="1"/>
</p:tagLst>
</file>

<file path=ppt/tags/tag79.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2_4"/>
  <p:tag name="KSO_WM_UNIT_ID" val="diagram20198926_1*l_h_i*1_2_4"/>
  <p:tag name="KSO_WM_TEMPLATE_CATEGORY" val="diagram"/>
  <p:tag name="KSO_WM_TEMPLATE_INDEX" val="20198926"/>
  <p:tag name="KSO_WM_UNIT_LAYERLEVEL" val="1_1_1"/>
  <p:tag name="KSO_WM_TAG_VERSION" val="1.0"/>
  <p:tag name="KSO_WM_BEAUTIFY_FLAG" val="#wm#"/>
  <p:tag name="KSO_WM_UNIT_FILL_FORE_SCHEMECOLOR_INDEX" val="6"/>
  <p:tag name="KSO_WM_UNIT_FILL_TYPE" val="1"/>
  <p:tag name="KSO_WM_UNIT_USESOURCEFORMAT_APPLY" val="1"/>
</p:tagLst>
</file>

<file path=ppt/tags/tag80.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2_3"/>
  <p:tag name="KSO_WM_UNIT_ID" val="diagram20198926_1*l_h_i*1_2_3"/>
  <p:tag name="KSO_WM_TEMPLATE_CATEGORY" val="diagram"/>
  <p:tag name="KSO_WM_TEMPLATE_INDEX" val="20198926"/>
  <p:tag name="KSO_WM_UNIT_LAYERLEVEL" val="1_1_1"/>
  <p:tag name="KSO_WM_TAG_VERSION" val="1.0"/>
  <p:tag name="KSO_WM_BEAUTIFY_FLAG" val="#wm#"/>
  <p:tag name="KSO_WM_UNIT_FILL_FORE_SCHEMECOLOR_INDEX" val="6"/>
  <p:tag name="KSO_WM_UNIT_FILL_TYPE" val="1"/>
  <p:tag name="KSO_WM_UNIT_USESOURCEFORMAT_APPLY" val="1"/>
</p:tagLst>
</file>

<file path=ppt/tags/tag81.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198926_1*l_h_i*1_2_2"/>
  <p:tag name="KSO_WM_TEMPLATE_CATEGORY" val="diagram"/>
  <p:tag name="KSO_WM_TEMPLATE_INDEX" val="20198926"/>
  <p:tag name="KSO_WM_UNIT_LAYERLEVEL" val="1_1_1"/>
  <p:tag name="KSO_WM_TAG_VERSION" val="1.0"/>
  <p:tag name="KSO_WM_BEAUTIFY_FLAG" val="#wm#"/>
  <p:tag name="KSO_WM_UNIT_USESOURCEFORMAT_APPLY" val="1"/>
</p:tagLst>
</file>

<file path=ppt/tags/tag82.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3_2"/>
  <p:tag name="KSO_WM_UNIT_ID" val="diagram20198926_1*l_h_i*1_3_2"/>
  <p:tag name="KSO_WM_TEMPLATE_CATEGORY" val="diagram"/>
  <p:tag name="KSO_WM_TEMPLATE_INDEX" val="20198926"/>
  <p:tag name="KSO_WM_UNIT_LAYERLEVEL" val="1_1_1"/>
  <p:tag name="KSO_WM_TAG_VERSION" val="1.0"/>
  <p:tag name="KSO_WM_BEAUTIFY_FLAG" val="#wm#"/>
  <p:tag name="KSO_WM_UNIT_FILL_FORE_SCHEMECOLOR_INDEX" val="7"/>
  <p:tag name="KSO_WM_UNIT_FILL_TYPE" val="1"/>
  <p:tag name="KSO_WM_UNIT_USESOURCEFORMAT_APPLY" val="1"/>
</p:tagLst>
</file>

<file path=ppt/tags/tag83.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3_3"/>
  <p:tag name="KSO_WM_UNIT_ID" val="diagram20198926_1*l_h_i*1_3_3"/>
  <p:tag name="KSO_WM_TEMPLATE_CATEGORY" val="diagram"/>
  <p:tag name="KSO_WM_TEMPLATE_INDEX" val="20198926"/>
  <p:tag name="KSO_WM_UNIT_LAYERLEVEL" val="1_1_1"/>
  <p:tag name="KSO_WM_TAG_VERSION" val="1.0"/>
  <p:tag name="KSO_WM_BEAUTIFY_FLAG" val="#wm#"/>
  <p:tag name="KSO_WM_UNIT_FILL_FORE_SCHEMECOLOR_INDEX" val="7"/>
  <p:tag name="KSO_WM_UNIT_FILL_TYPE" val="1"/>
  <p:tag name="KSO_WM_UNIT_USESOURCEFORMAT_APPLY" val="1"/>
</p:tagLst>
</file>

<file path=ppt/tags/tag8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4"/>
  <p:tag name="KSO_WM_UNIT_ID" val="diagram20198926_1*l_h_i*1_3_4"/>
  <p:tag name="KSO_WM_TEMPLATE_CATEGORY" val="diagram"/>
  <p:tag name="KSO_WM_TEMPLATE_INDEX" val="20198926"/>
  <p:tag name="KSO_WM_UNIT_LAYERLEVEL" val="1_1_1"/>
  <p:tag name="KSO_WM_TAG_VERSION" val="1.0"/>
  <p:tag name="KSO_WM_BEAUTIFY_FLAG" val="#wm#"/>
  <p:tag name="KSO_WM_UNIT_USESOURCEFORMAT_APPLY" val="1"/>
</p:tagLst>
</file>

<file path=ppt/tags/tag85.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4_2"/>
  <p:tag name="KSO_WM_UNIT_ID" val="diagram20198926_1*l_h_i*1_4_2"/>
  <p:tag name="KSO_WM_TEMPLATE_CATEGORY" val="diagram"/>
  <p:tag name="KSO_WM_TEMPLATE_INDEX" val="20198926"/>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86.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4_3"/>
  <p:tag name="KSO_WM_UNIT_ID" val="diagram20198926_1*l_h_i*1_4_3"/>
  <p:tag name="KSO_WM_TEMPLATE_CATEGORY" val="diagram"/>
  <p:tag name="KSO_WM_TEMPLATE_INDEX" val="20198926"/>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87.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4"/>
  <p:tag name="KSO_WM_UNIT_ID" val="diagram20198926_1*l_h_i*1_4_4"/>
  <p:tag name="KSO_WM_TEMPLATE_CATEGORY" val="diagram"/>
  <p:tag name="KSO_WM_TEMPLATE_INDEX" val="20198926"/>
  <p:tag name="KSO_WM_UNIT_LAYERLEVEL" val="1_1_1"/>
  <p:tag name="KSO_WM_TAG_VERSION" val="1.0"/>
  <p:tag name="KSO_WM_BEAUTIFY_FLAG" val="#wm#"/>
  <p:tag name="KSO_WM_UNIT_USESOURCEFORMAT_APPLY" val="1"/>
</p:tagLst>
</file>

<file path=ppt/tags/tag88.xml><?xml version="1.0" encoding="utf-8"?>
<p:tagLst xmlns:p="http://schemas.openxmlformats.org/presentationml/2006/main">
  <p:tag name="KSO_WM_UNIT_DIAGRAM_MODELTYPE" val="stripeEnum"/>
  <p:tag name="KSO_WM_UNIT_ISCONTENTSTITLE" val="0"/>
  <p:tag name="KSO_WM_UNIT_NOCLEAR" val="0"/>
  <p:tag name="KSO_WM_UNIT_VALUE" val="12"/>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98926_1*l_h_a*1_2_1"/>
  <p:tag name="KSO_WM_TEMPLATE_CATEGORY" val="diagram"/>
  <p:tag name="KSO_WM_TEMPLATE_INDEX" val="20198926"/>
  <p:tag name="KSO_WM_UNIT_LAYERLEVEL" val="1_1_1"/>
  <p:tag name="KSO_WM_TAG_VERSION" val="1.0"/>
  <p:tag name="KSO_WM_BEAUTIFY_FLAG" val="#wm#"/>
  <p:tag name="KSO_WM_UNIT_PRESET_TEXT" val="海外健康母婴商品"/>
  <p:tag name="KSO_WM_UNIT_USESOURCEFORMAT_APPLY" val="1"/>
</p:tagLst>
</file>

<file path=ppt/tags/tag89.xml><?xml version="1.0" encoding="utf-8"?>
<p:tagLst xmlns:p="http://schemas.openxmlformats.org/presentationml/2006/main">
  <p:tag name="KSO_WM_UNIT_DIAGRAM_MODELTYPE" val="stripeEnum"/>
  <p:tag name="KSO_WM_UNIT_ISCONTENTSTITLE" val="0"/>
  <p:tag name="KSO_WM_UNIT_NOCLEAR" val="0"/>
  <p:tag name="KSO_WM_UNIT_VALUE" val="12"/>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98926_1*l_h_a*1_1_1"/>
  <p:tag name="KSO_WM_TEMPLATE_CATEGORY" val="diagram"/>
  <p:tag name="KSO_WM_TEMPLATE_INDEX" val="20198926"/>
  <p:tag name="KSO_WM_UNIT_LAYERLEVEL" val="1_1_1"/>
  <p:tag name="KSO_WM_TAG_VERSION" val="1.0"/>
  <p:tag name="KSO_WM_BEAUTIFY_FLAG" val="#wm#"/>
  <p:tag name="KSO_WM_UNIT_PRESET_TEXT" val="消费能力强、体量大"/>
  <p:tag name="KSO_WM_UNIT_USESOURCEFORMAT_APPLY" val="1"/>
</p:tagLst>
</file>

<file path=ppt/tags/tag90.xml><?xml version="1.0" encoding="utf-8"?>
<p:tagLst xmlns:p="http://schemas.openxmlformats.org/presentationml/2006/main">
  <p:tag name="KSO_WM_UNIT_DIAGRAM_MODELTYPE" val="stripeEnum"/>
  <p:tag name="KSO_WM_UNIT_ISCONTENTSTITLE" val="0"/>
  <p:tag name="KSO_WM_UNIT_NOCLEAR" val="0"/>
  <p:tag name="KSO_WM_UNIT_VALUE" val="12"/>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98926_1*l_h_a*1_3_1"/>
  <p:tag name="KSO_WM_TEMPLATE_CATEGORY" val="diagram"/>
  <p:tag name="KSO_WM_TEMPLATE_INDEX" val="20198926"/>
  <p:tag name="KSO_WM_UNIT_LAYERLEVEL" val="1_1_1"/>
  <p:tag name="KSO_WM_TAG_VERSION" val="1.0"/>
  <p:tag name="KSO_WM_BEAUTIFY_FLAG" val="#wm#"/>
  <p:tag name="KSO_WM_UNIT_PRESET_TEXT" val="提供精神及物质双重满足"/>
  <p:tag name="KSO_WM_UNIT_USESOURCEFORMAT_APPLY" val="1"/>
</p:tagLst>
</file>

<file path=ppt/tags/tag91.xml><?xml version="1.0" encoding="utf-8"?>
<p:tagLst xmlns:p="http://schemas.openxmlformats.org/presentationml/2006/main">
  <p:tag name="KSO_WM_UNIT_DIAGRAM_MODELTYPE" val="stripeEnum"/>
  <p:tag name="KSO_WM_UNIT_ISCONTENTSTITLE" val="0"/>
  <p:tag name="KSO_WM_UNIT_NOCLEAR" val="0"/>
  <p:tag name="KSO_WM_UNIT_VALUE" val="12"/>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98926_1*l_h_a*1_4_1"/>
  <p:tag name="KSO_WM_TEMPLATE_CATEGORY" val="diagram"/>
  <p:tag name="KSO_WM_TEMPLATE_INDEX" val="20198926"/>
  <p:tag name="KSO_WM_UNIT_LAYERLEVEL" val="1_1_1"/>
  <p:tag name="KSO_WM_TAG_VERSION" val="1.0"/>
  <p:tag name="KSO_WM_BEAUTIFY_FLAG" val="#wm#"/>
  <p:tag name="KSO_WM_UNIT_PRESET_TEXT" val="新生代消费模式"/>
  <p:tag name="KSO_WM_UNIT_USESOURCEFORMAT_APPLY"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00844_3*l_h_i*1_1_3"/>
  <p:tag name="KSO_WM_TEMPLATE_CATEGORY" val="diagram"/>
  <p:tag name="KSO_WM_TEMPLATE_INDEX" val="20200844"/>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2"/>
  <p:tag name="KSO_WM_UNIT_TEXT_FILL_TYPE" val="1"/>
  <p:tag name="KSO_WM_UNIT_USESOURCEFORMAT_APPLY" val="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00844_3*l_h_i*1_1_2"/>
  <p:tag name="KSO_WM_TEMPLATE_CATEGORY" val="diagram"/>
  <p:tag name="KSO_WM_TEMPLATE_INDEX" val="20200844"/>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0844_3*l_h_i*1_1_1"/>
  <p:tag name="KSO_WM_TEMPLATE_CATEGORY" val="diagram"/>
  <p:tag name="KSO_WM_TEMPLATE_INDEX" val="20200844"/>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5.xml><?xml version="1.0" encoding="utf-8"?>
<p:tagLst xmlns:p="http://schemas.openxmlformats.org/presentationml/2006/main">
  <p:tag name="KSO_WM_UNIT_PRESET_TEXT_INDEX" val="4"/>
  <p:tag name="KSO_WM_UNIT_PRESET_TEXT_LEN" val="12"/>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00844_3*l_h_f*1_1_1"/>
  <p:tag name="KSO_WM_TEMPLATE_CATEGORY" val="diagram"/>
  <p:tag name="KSO_WM_TEMPLATE_INDEX" val="20200844"/>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00844_3*l_h_i*1_2_3"/>
  <p:tag name="KSO_WM_TEMPLATE_CATEGORY" val="diagram"/>
  <p:tag name="KSO_WM_TEMPLATE_INDEX" val="20200844"/>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2"/>
  <p:tag name="KSO_WM_UNIT_TEXT_FILL_TYPE" val="1"/>
  <p:tag name="KSO_WM_UNIT_USESOURCEFORMAT_APPLY" val="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00844_3*l_h_i*1_2_2"/>
  <p:tag name="KSO_WM_TEMPLATE_CATEGORY" val="diagram"/>
  <p:tag name="KSO_WM_TEMPLATE_INDEX" val="20200844"/>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00844_3*l_h_i*1_2_1"/>
  <p:tag name="KSO_WM_TEMPLATE_CATEGORY" val="diagram"/>
  <p:tag name="KSO_WM_TEMPLATE_INDEX" val="20200844"/>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9.xml><?xml version="1.0" encoding="utf-8"?>
<p:tagLst xmlns:p="http://schemas.openxmlformats.org/presentationml/2006/main">
  <p:tag name="KSO_WM_UNIT_PRESET_TEXT_INDEX" val="4"/>
  <p:tag name="KSO_WM_UNIT_PRESET_TEXT_LEN" val="12"/>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00844_3*l_h_f*1_2_1"/>
  <p:tag name="KSO_WM_TEMPLATE_CATEGORY" val="diagram"/>
  <p:tag name="KSO_WM_TEMPLATE_INDEX" val="20200844"/>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00844_3*l_h_i*1_3_3"/>
  <p:tag name="KSO_WM_TEMPLATE_CATEGORY" val="diagram"/>
  <p:tag name="KSO_WM_TEMPLATE_INDEX" val="20200844"/>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2"/>
  <p:tag name="KSO_WM_UNIT_TEXT_FILL_TYPE" val="1"/>
  <p:tag name="KSO_WM_UNIT_USESOURCEFORMAT_APPLY" val="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00844_3*l_h_i*1_3_2"/>
  <p:tag name="KSO_WM_TEMPLATE_CATEGORY" val="diagram"/>
  <p:tag name="KSO_WM_TEMPLATE_INDEX" val="20200844"/>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00844_3*l_h_i*1_3_1"/>
  <p:tag name="KSO_WM_TEMPLATE_CATEGORY" val="diagram"/>
  <p:tag name="KSO_WM_TEMPLATE_INDEX" val="20200844"/>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103.xml><?xml version="1.0" encoding="utf-8"?>
<p:tagLst xmlns:p="http://schemas.openxmlformats.org/presentationml/2006/main">
  <p:tag name="KSO_WM_UNIT_PRESET_TEXT_INDEX" val="4"/>
  <p:tag name="KSO_WM_UNIT_PRESET_TEXT_LEN" val="12"/>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00844_3*l_h_f*1_3_1"/>
  <p:tag name="KSO_WM_TEMPLATE_CATEGORY" val="diagram"/>
  <p:tag name="KSO_WM_TEMPLATE_INDEX" val="20200844"/>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00844_3*l_h_i*1_4_4"/>
  <p:tag name="KSO_WM_TEMPLATE_CATEGORY" val="diagram"/>
  <p:tag name="KSO_WM_TEMPLATE_INDEX" val="20200844"/>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2"/>
  <p:tag name="KSO_WM_UNIT_TEXT_FILL_TYPE" val="1"/>
  <p:tag name="KSO_WM_UNIT_USESOURCEFORMAT_APPLY" val="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00844_3*l_h_i*1_4_3"/>
  <p:tag name="KSO_WM_TEMPLATE_CATEGORY" val="diagram"/>
  <p:tag name="KSO_WM_TEMPLATE_INDEX" val="20200844"/>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00844_3*l_h_i*1_4_2"/>
  <p:tag name="KSO_WM_TEMPLATE_CATEGORY" val="diagram"/>
  <p:tag name="KSO_WM_TEMPLATE_INDEX" val="20200844"/>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107.xml><?xml version="1.0" encoding="utf-8"?>
<p:tagLst xmlns:p="http://schemas.openxmlformats.org/presentationml/2006/main">
  <p:tag name="KSO_WM_UNIT_PRESET_TEXT_INDEX" val="4"/>
  <p:tag name="KSO_WM_UNIT_PRESET_TEXT_LEN" val="12"/>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00844_3*l_h_f*1_4_1"/>
  <p:tag name="KSO_WM_TEMPLATE_CATEGORY" val="diagram"/>
  <p:tag name="KSO_WM_TEMPLATE_INDEX" val="20200844"/>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00844_3*l_h_i*1_1_4"/>
  <p:tag name="KSO_WM_TEMPLATE_CATEGORY" val="diagram"/>
  <p:tag name="KSO_WM_TEMPLATE_INDEX" val="20200844"/>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00844_3*l_h_i*1_4_1"/>
  <p:tag name="KSO_WM_TEMPLATE_CATEGORY" val="diagram"/>
  <p:tag name="KSO_WM_TEMPLATE_INDEX" val="20200844"/>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00844_3*l_h_i*1_2_4"/>
  <p:tag name="KSO_WM_TEMPLATE_CATEGORY" val="diagram"/>
  <p:tag name="KSO_WM_TEMPLATE_INDEX" val="20200844"/>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00844_3*l_h_i*1_3_4"/>
  <p:tag name="KSO_WM_TEMPLATE_CATEGORY" val="diagram"/>
  <p:tag name="KSO_WM_TEMPLATE_INDEX" val="20200844"/>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3319</Words>
  <Application>WPS 演示</Application>
  <PresentationFormat>宽屏</PresentationFormat>
  <Paragraphs>460</Paragraphs>
  <Slides>22</Slides>
  <Notes>22</Notes>
  <HiddenSlides>0</HiddenSlides>
  <MMClips>1</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22</vt:i4>
      </vt:variant>
    </vt:vector>
  </HeadingPairs>
  <TitlesOfParts>
    <vt:vector size="45" baseType="lpstr">
      <vt:lpstr>Arial</vt:lpstr>
      <vt:lpstr>宋体</vt:lpstr>
      <vt:lpstr>Wingdings</vt:lpstr>
      <vt:lpstr>黑体</vt:lpstr>
      <vt:lpstr>Century Gothic</vt:lpstr>
      <vt:lpstr>NumberOnly</vt:lpstr>
      <vt:lpstr>等线</vt:lpstr>
      <vt:lpstr>微软雅黑</vt:lpstr>
      <vt:lpstr>Arial</vt:lpstr>
      <vt:lpstr>Calibri</vt:lpstr>
      <vt:lpstr>Segoe UI</vt:lpstr>
      <vt:lpstr>Arial</vt:lpstr>
      <vt:lpstr>思源黑体 CN Light</vt:lpstr>
      <vt:lpstr>Roboto</vt:lpstr>
      <vt:lpstr>Arial Unicode MS</vt:lpstr>
      <vt:lpstr>等线 Light</vt:lpstr>
      <vt:lpstr>Wingdings</vt:lpstr>
      <vt:lpstr>Times New Roman</vt:lpstr>
      <vt:lpstr>幼圆</vt:lpstr>
      <vt:lpstr>Times New Roman</vt:lpstr>
      <vt:lpstr>思源黑体 CN Bold</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藕DI乖乖</cp:lastModifiedBy>
  <cp:revision>10</cp:revision>
  <dcterms:created xsi:type="dcterms:W3CDTF">2019-12-06T14:48:00Z</dcterms:created>
  <dcterms:modified xsi:type="dcterms:W3CDTF">2020-02-07T08:09:07Z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