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978" r:id="rId1"/>
    <p:sldMasterId id="2147488015" r:id="rId2"/>
  </p:sldMasterIdLst>
  <p:notesMasterIdLst>
    <p:notesMasterId r:id="rId3"/>
  </p:notesMasterIdLst>
  <p:sldIdLst>
    <p:sldId id="2340" r:id="rId4"/>
    <p:sldId id="2343" r:id="rId5"/>
    <p:sldId id="2346" r:id="rId6"/>
    <p:sldId id="2349" r:id="rId7"/>
    <p:sldId id="2355" r:id="rId9"/>
    <p:sldId id="2358" r:id="rId10"/>
    <p:sldId id="2361" r:id="rId11"/>
    <p:sldId id="2364" r:id="rId12"/>
    <p:sldId id="2370" r:id="rId14"/>
    <p:sldId id="2373" r:id="rId15"/>
    <p:sldId id="2376" r:id="rId16"/>
    <p:sldId id="2379" r:id="rId17"/>
    <p:sldId id="2382" r:id="rId18"/>
    <p:sldId id="2388" r:id="rId20"/>
    <p:sldId id="2391" r:id="rId21"/>
    <p:sldId id="2394" r:id="rId22"/>
    <p:sldId id="2397" r:id="rId23"/>
    <p:sldId id="2400" r:id="rId24"/>
    <p:sldId id="2406" r:id="rId26"/>
    <p:sldId id="2409" r:id="rId27"/>
    <p:sldId id="2412" r:id="rId28"/>
    <p:sldId id="2415" r:id="rId29"/>
    <p:sldId id="2421" r:id="rId31"/>
    <p:sldId id="2424" r:id="rId32"/>
    <p:sldId id="2427" r:id="rId33"/>
    <p:sldId id="2430" r:id="rId34"/>
    <p:sldId id="2433" r:id="rId35"/>
    <p:sldId id="2439" r:id="rId37"/>
    <p:sldId id="2442" r:id="rId38"/>
    <p:sldId id="2445" r:id="rId39"/>
    <p:sldId id="2449" r:id="rId4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tableStyles" Target="tableStyle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979" r:id="rId1"/>
    <p:sldLayoutId id="2147487980" r:id="rId2"/>
    <p:sldLayoutId id="2147487981" r:id="rId3"/>
    <p:sldLayoutId id="2147487982" r:id="rId4"/>
    <p:sldLayoutId id="2147487983" r:id="rId5"/>
    <p:sldLayoutId id="2147487984" r:id="rId6"/>
    <p:sldLayoutId id="2147487985" r:id="rId7"/>
    <p:sldLayoutId id="2147487986" r:id="rId8"/>
    <p:sldLayoutId id="2147487987" r:id="rId9"/>
    <p:sldLayoutId id="2147487988" r:id="rId10"/>
    <p:sldLayoutId id="214748798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488016" r:id="rId1"/>
    <p:sldLayoutId id="2147488017" r:id="rId2"/>
    <p:sldLayoutId id="2147488018" r:id="rId3"/>
    <p:sldLayoutId id="2147488019" r:id="rId4"/>
    <p:sldLayoutId id="2147488020" r:id="rId5"/>
    <p:sldLayoutId id="2147488021" r:id="rId6"/>
    <p:sldLayoutId id="2147488022" r:id="rId7"/>
    <p:sldLayoutId id="2147488023" r:id="rId8"/>
    <p:sldLayoutId id="2147488024" r:id="rId9"/>
    <p:sldLayoutId id="2147488025" r:id="rId10"/>
    <p:sldLayoutId id="214748802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tags" Target="../tags/tag116.xml"/><Relationship Id="rId19" Type="http://schemas.openxmlformats.org/officeDocument/2006/relationships/tags" Target="../tags/tag117.xml"/><Relationship Id="rId20" Type="http://schemas.openxmlformats.org/officeDocument/2006/relationships/tags" Target="../tags/tag11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tags" Target="../tags/tag212.xml"/><Relationship Id="rId14" Type="http://schemas.openxmlformats.org/officeDocument/2006/relationships/tags" Target="../tags/tag213.xml"/><Relationship Id="rId15" Type="http://schemas.openxmlformats.org/officeDocument/2006/relationships/tags" Target="../tags/tag214.xml"/><Relationship Id="rId16" Type="http://schemas.openxmlformats.org/officeDocument/2006/relationships/tags" Target="../tags/tag215.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tags" Target="../tags/tag244.xml"/><Relationship Id="rId14" Type="http://schemas.openxmlformats.org/officeDocument/2006/relationships/tags" Target="../tags/tag245.xml"/><Relationship Id="rId15" Type="http://schemas.openxmlformats.org/officeDocument/2006/relationships/tags" Target="../tags/tag246.xml"/><Relationship Id="rId16" Type="http://schemas.openxmlformats.org/officeDocument/2006/relationships/tags" Target="../tags/tag247.xml"/><Relationship Id="rId17" Type="http://schemas.openxmlformats.org/officeDocument/2006/relationships/tags" Target="../tags/tag248.xml"/><Relationship Id="rId18" Type="http://schemas.openxmlformats.org/officeDocument/2006/relationships/tags" Target="../tags/tag249.xml"/><Relationship Id="rId19" Type="http://schemas.openxmlformats.org/officeDocument/2006/relationships/tags" Target="../tags/tag250.xml"/><Relationship Id="rId20" Type="http://schemas.openxmlformats.org/officeDocument/2006/relationships/tags" Target="../tags/tag251.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tags" Target="../tags/tag306.xml"/><Relationship Id="rId18" Type="http://schemas.openxmlformats.org/officeDocument/2006/relationships/tags" Target="../tags/tag307.xml"/><Relationship Id="rId19" Type="http://schemas.openxmlformats.org/officeDocument/2006/relationships/tags" Target="../tags/tag308.xml"/><Relationship Id="rId20" Type="http://schemas.openxmlformats.org/officeDocument/2006/relationships/tags" Target="../tags/tag309.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tags" Target="../tags/tag322.xml"/><Relationship Id="rId14" Type="http://schemas.openxmlformats.org/officeDocument/2006/relationships/tags" Target="../tags/tag323.xml"/><Relationship Id="rId15" Type="http://schemas.openxmlformats.org/officeDocument/2006/relationships/tags" Target="../tags/tag324.xml"/><Relationship Id="rId16" Type="http://schemas.openxmlformats.org/officeDocument/2006/relationships/tags" Target="../tags/tag325.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tags" Target="../tags/tag365.xml"/><Relationship Id="rId14" Type="http://schemas.openxmlformats.org/officeDocument/2006/relationships/tags" Target="../tags/tag366.xml"/><Relationship Id="rId15" Type="http://schemas.openxmlformats.org/officeDocument/2006/relationships/tags" Target="../tags/tag367.xml"/><Relationship Id="rId16" Type="http://schemas.openxmlformats.org/officeDocument/2006/relationships/tags" Target="../tags/tag368.xml"/><Relationship Id="rId17" Type="http://schemas.openxmlformats.org/officeDocument/2006/relationships/tags" Target="../tags/tag369.xml"/><Relationship Id="rId18" Type="http://schemas.openxmlformats.org/officeDocument/2006/relationships/tags" Target="../tags/tag370.xml"/><Relationship Id="rId19" Type="http://schemas.openxmlformats.org/officeDocument/2006/relationships/tags" Target="../tags/tag371.xml"/><Relationship Id="rId20" Type="http://schemas.openxmlformats.org/officeDocument/2006/relationships/tags" Target="../tags/tag372.xml"/><Relationship Id="rId21" Type="http://schemas.openxmlformats.org/officeDocument/2006/relationships/tags" Target="../tags/tag373.xml"/><Relationship Id="rId22" Type="http://schemas.openxmlformats.org/officeDocument/2006/relationships/tags" Target="../tags/tag374.xml"/><Relationship Id="rId23" Type="http://schemas.openxmlformats.org/officeDocument/2006/relationships/tags" Target="../tags/tag375.xml"/><Relationship Id="rId24" Type="http://schemas.openxmlformats.org/officeDocument/2006/relationships/tags" Target="../tags/tag376.xml"/><Relationship Id="rId25" Type="http://schemas.openxmlformats.org/officeDocument/2006/relationships/tags" Target="../tags/tag377.xml"/><Relationship Id="rId26" Type="http://schemas.openxmlformats.org/officeDocument/2006/relationships/tags" Target="../tags/tag378.xml"/><Relationship Id="rId27" Type="http://schemas.openxmlformats.org/officeDocument/2006/relationships/tags" Target="../tags/tag379.xml"/><Relationship Id="rId28" Type="http://schemas.openxmlformats.org/officeDocument/2006/relationships/tags" Target="../tags/tag380.xml"/><Relationship Id="rId29" Type="http://schemas.openxmlformats.org/officeDocument/2006/relationships/tags" Target="../tags/tag381.xml"/><Relationship Id="rId30"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82.xml"/><Relationship Id="rId2" Type="http://schemas.openxmlformats.org/officeDocument/2006/relationships/tags" Target="../tags/tag383.xml"/><Relationship Id="rId3" Type="http://schemas.openxmlformats.org/officeDocument/2006/relationships/tags" Target="../tags/tag384.xml"/><Relationship Id="rId4" Type="http://schemas.openxmlformats.org/officeDocument/2006/relationships/tags" Target="../tags/tag385.xml"/><Relationship Id="rId5" Type="http://schemas.openxmlformats.org/officeDocument/2006/relationships/tags" Target="../tags/tag386.xml"/><Relationship Id="rId6" Type="http://schemas.openxmlformats.org/officeDocument/2006/relationships/tags" Target="../tags/tag387.xml"/><Relationship Id="rId7" Type="http://schemas.openxmlformats.org/officeDocument/2006/relationships/tags" Target="../tags/tag388.xml"/><Relationship Id="rId8" Type="http://schemas.openxmlformats.org/officeDocument/2006/relationships/tags" Target="../tags/tag389.xml"/><Relationship Id="rId9" Type="http://schemas.openxmlformats.org/officeDocument/2006/relationships/tags" Target="../tags/tag390.xml"/><Relationship Id="rId10" Type="http://schemas.openxmlformats.org/officeDocument/2006/relationships/tags" Target="../tags/tag391.xml"/><Relationship Id="rId11" Type="http://schemas.openxmlformats.org/officeDocument/2006/relationships/tags" Target="../tags/tag392.xml"/><Relationship Id="rId12" Type="http://schemas.openxmlformats.org/officeDocument/2006/relationships/tags" Target="../tags/tag393.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94.xml"/><Relationship Id="rId2" Type="http://schemas.openxmlformats.org/officeDocument/2006/relationships/tags" Target="../tags/tag395.xml"/><Relationship Id="rId3" Type="http://schemas.openxmlformats.org/officeDocument/2006/relationships/tags" Target="../tags/tag396.xml"/><Relationship Id="rId4" Type="http://schemas.openxmlformats.org/officeDocument/2006/relationships/tags" Target="../tags/tag397.xml"/><Relationship Id="rId5" Type="http://schemas.openxmlformats.org/officeDocument/2006/relationships/tags" Target="../tags/tag398.xml"/><Relationship Id="rId6" Type="http://schemas.openxmlformats.org/officeDocument/2006/relationships/tags" Target="../tags/tag399.xml"/><Relationship Id="rId7" Type="http://schemas.openxmlformats.org/officeDocument/2006/relationships/tags" Target="../tags/tag400.xml"/><Relationship Id="rId8" Type="http://schemas.openxmlformats.org/officeDocument/2006/relationships/tags" Target="../tags/tag401.xml"/><Relationship Id="rId9" Type="http://schemas.openxmlformats.org/officeDocument/2006/relationships/tags" Target="../tags/tag402.xml"/><Relationship Id="rId10" Type="http://schemas.openxmlformats.org/officeDocument/2006/relationships/tags" Target="../tags/tag403.xml"/><Relationship Id="rId11" Type="http://schemas.openxmlformats.org/officeDocument/2006/relationships/tags" Target="../tags/tag404.xml"/><Relationship Id="rId12" Type="http://schemas.openxmlformats.org/officeDocument/2006/relationships/tags" Target="../tags/tag405.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06.xml"/><Relationship Id="rId2" Type="http://schemas.openxmlformats.org/officeDocument/2006/relationships/tags" Target="../tags/tag407.xml"/><Relationship Id="rId3" Type="http://schemas.openxmlformats.org/officeDocument/2006/relationships/tags" Target="../tags/tag408.xml"/><Relationship Id="rId4" Type="http://schemas.openxmlformats.org/officeDocument/2006/relationships/tags" Target="../tags/tag409.xml"/><Relationship Id="rId5" Type="http://schemas.openxmlformats.org/officeDocument/2006/relationships/tags" Target="../tags/tag410.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p>
            <a:r>
              <a:rPr altLang="en-US" dirty="0" lang="zh-CN"/>
              <a:t>企业管理的供应链与物流管理</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xxx</a:t>
            </a:r>
            <a:endParaRPr altLang="en-US" dirty="0"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sp>
        <p:nvSpPr>
          <p:cNvPr id="1048840" name="序号"/>
          <p:cNvSpPr txBox="1">
            <a:spLocks noChangeAspect="1"/>
          </p:cNvSpPr>
          <p:nvPr>
            <p:custDataLst>
              <p:tags r:id="rId3"/>
            </p:custDataLst>
          </p:nvPr>
        </p:nvSpPr>
        <p:spPr>
          <a:xfrm>
            <a:off x="8782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4"/>
            </p:custDataLst>
          </p:nvPr>
        </p:nvSpPr>
        <p:spPr>
          <a:xfrm>
            <a:off x="897291"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添加标题</a:t>
            </a:r>
            <a:endParaRPr altLang="en-US" b="1" dirty="0" sz="14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5"/>
            </p:custDataLst>
          </p:nvPr>
        </p:nvSpPr>
        <p:spPr>
          <a:xfrm>
            <a:off x="270772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46" name="项标题"/>
          <p:cNvSpPr txBox="1"/>
          <p:nvPr>
            <p:custDataLst>
              <p:tags r:id="rId6"/>
            </p:custDataLst>
          </p:nvPr>
        </p:nvSpPr>
        <p:spPr>
          <a:xfrm>
            <a:off x="2726778"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供应链管理的重要性</a:t>
            </a:r>
            <a:endParaRPr altLang="en-US" b="1" dirty="0" sz="14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7"/>
            </p:custDataLst>
          </p:nvPr>
        </p:nvSpPr>
        <p:spPr>
          <a:xfrm>
            <a:off x="453721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50" name="项标题"/>
          <p:cNvSpPr txBox="1"/>
          <p:nvPr>
            <p:custDataLst>
              <p:tags r:id="rId8"/>
            </p:custDataLst>
          </p:nvPr>
        </p:nvSpPr>
        <p:spPr>
          <a:xfrm>
            <a:off x="4556265"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供应链管理的核心要素</a:t>
            </a:r>
            <a:endParaRPr altLang="en-US" b="1" dirty="0" sz="14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9"/>
            </p:custDataLst>
          </p:nvPr>
        </p:nvSpPr>
        <p:spPr>
          <a:xfrm>
            <a:off x="636670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0"/>
            </p:custDataLst>
          </p:nvPr>
        </p:nvSpPr>
        <p:spPr>
          <a:xfrm>
            <a:off x="6385752"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物流管理的主要环节</a:t>
            </a:r>
            <a:endParaRPr altLang="en-US" b="1" dirty="0" sz="14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1"/>
            </p:custDataLst>
          </p:nvPr>
        </p:nvSpPr>
        <p:spPr>
          <a:xfrm>
            <a:off x="8196188"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2"/>
            </p:custDataLst>
          </p:nvPr>
        </p:nvSpPr>
        <p:spPr>
          <a:xfrm>
            <a:off x="8215239"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供应链管理与物流管理的关系</a:t>
            </a:r>
            <a:endParaRPr altLang="en-US" b="1" dirty="0" sz="1400" lang="zh-CN" spc="300">
              <a:solidFill>
                <a:schemeClr val="tx1">
                  <a:lumMod val="85000"/>
                  <a:lumOff val="15000"/>
                </a:schemeClr>
              </a:solidFill>
              <a:latin typeface="+mj-ea"/>
              <a:ea typeface="+mj-ea"/>
            </a:endParaRPr>
          </a:p>
        </p:txBody>
      </p:sp>
      <p:sp>
        <p:nvSpPr>
          <p:cNvPr id="1048860" name="序号"/>
          <p:cNvSpPr txBox="1">
            <a:spLocks noChangeAspect="1"/>
          </p:cNvSpPr>
          <p:nvPr>
            <p:custDataLst>
              <p:tags r:id="rId13"/>
            </p:custDataLst>
          </p:nvPr>
        </p:nvSpPr>
        <p:spPr>
          <a:xfrm>
            <a:off x="10025679"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06</a:t>
            </a:r>
            <a:endParaRPr b="1" dirty="0" sz="2400" lang="en-US">
              <a:solidFill>
                <a:schemeClr val="lt1">
                  <a:lumMod val="100000"/>
                </a:schemeClr>
              </a:solidFill>
              <a:latin typeface="+mj-ea"/>
              <a:ea typeface="+mj-ea"/>
            </a:endParaRPr>
          </a:p>
        </p:txBody>
      </p:sp>
      <p:sp>
        <p:nvSpPr>
          <p:cNvPr id="1048862" name="项标题"/>
          <p:cNvSpPr txBox="1"/>
          <p:nvPr>
            <p:custDataLst>
              <p:tags r:id="rId14"/>
            </p:custDataLst>
          </p:nvPr>
        </p:nvSpPr>
        <p:spPr>
          <a:xfrm>
            <a:off x="10044730" y="4909915"/>
            <a:ext cx="1414110" cy="919029"/>
          </a:xfrm>
          <a:prstGeom prst="rect"/>
          <a:noFill/>
        </p:spPr>
        <p:txBody>
          <a:bodyPr anchor="t" bIns="0" lIns="0" rIns="0" rtlCol="0" tIns="0" wrap="square">
            <a:normAutofit fontScale="64167"/>
          </a:bodyPr>
          <a:p>
            <a:pPr>
              <a:lnSpc>
                <a:spcPct val="100000"/>
              </a:lnSpc>
            </a:pPr>
            <a:r>
              <a:rPr altLang="en-US" b="1" dirty="0" sz="2400" lang="zh-CN" spc="300">
                <a:solidFill>
                  <a:schemeClr val="tx1">
                    <a:lumMod val="85000"/>
                    <a:lumOff val="15000"/>
                  </a:schemeClr>
                </a:solidFill>
                <a:latin typeface="+mj-ea"/>
                <a:ea typeface="+mj-ea"/>
              </a:rPr>
              <a:t>企业如何提升供应链与物流管理能力</a:t>
            </a:r>
            <a:endParaRPr altLang="en-US" b="1" dirty="0" sz="2400" lang="zh-CN" spc="300">
              <a:solidFill>
                <a:schemeClr val="tx1">
                  <a:lumMod val="85000"/>
                  <a:lumOff val="15000"/>
                </a:schemeClr>
              </a:solidFill>
              <a:latin typeface="+mj-ea"/>
              <a:ea typeface="+mj-ea"/>
            </a:endParaRPr>
          </a:p>
        </p:txBody>
      </p:sp>
      <p:cxnSp>
        <p:nvCxnSpPr>
          <p:cNvPr id="3145755" name="直接连接符 37"/>
          <p:cNvCxnSpPr>
            <a:cxnSpLocks/>
          </p:cNvCxnSpPr>
          <p:nvPr>
            <p:custDataLst>
              <p:tags r:id="rId15"/>
            </p:custDataLst>
          </p:nvPr>
        </p:nvCxnSpPr>
        <p:spPr>
          <a:xfrm>
            <a:off x="2509564"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38"/>
          <p:cNvCxnSpPr>
            <a:cxnSpLocks/>
          </p:cNvCxnSpPr>
          <p:nvPr>
            <p:custDataLst>
              <p:tags r:id="rId16"/>
            </p:custDataLst>
          </p:nvPr>
        </p:nvCxnSpPr>
        <p:spPr>
          <a:xfrm>
            <a:off x="4339051"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39"/>
          <p:cNvCxnSpPr>
            <a:cxnSpLocks/>
          </p:cNvCxnSpPr>
          <p:nvPr>
            <p:custDataLst>
              <p:tags r:id="rId17"/>
            </p:custDataLst>
          </p:nvPr>
        </p:nvCxnSpPr>
        <p:spPr>
          <a:xfrm>
            <a:off x="6168538"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1" name="直接连接符 40"/>
          <p:cNvCxnSpPr>
            <a:cxnSpLocks/>
          </p:cNvCxnSpPr>
          <p:nvPr>
            <p:custDataLst>
              <p:tags r:id="rId18"/>
            </p:custDataLst>
          </p:nvPr>
        </p:nvCxnSpPr>
        <p:spPr>
          <a:xfrm>
            <a:off x="7998025"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3" name="直接连接符 41"/>
          <p:cNvCxnSpPr>
            <a:cxnSpLocks/>
          </p:cNvCxnSpPr>
          <p:nvPr>
            <p:custDataLst>
              <p:tags r:id="rId19"/>
            </p:custDataLst>
          </p:nvPr>
        </p:nvCxnSpPr>
        <p:spPr>
          <a:xfrm>
            <a:off x="9827512"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标题"/>
          <p:cNvSpPr>
            <a:spLocks noGrp="1"/>
          </p:cNvSpPr>
          <p:nvPr>
            <p:ph type="title"/>
            <p:custDataLst>
              <p:tags r:id="rId1"/>
            </p:custDataLst>
          </p:nvPr>
        </p:nvSpPr>
        <p:spPr>
          <a:xfrm>
            <a:off x="833988" y="2276550"/>
            <a:ext cx="7557025" cy="787008"/>
          </a:xfrm>
        </p:spPr>
        <p:txBody>
          <a:bodyPr/>
          <a:p>
            <a:r>
              <a:rPr altLang="en-US" dirty="0" lang="zh-CN"/>
              <a:t>单击添加章节标题</a:t>
            </a:r>
            <a:endParaRPr altLang="en-US" dirty="0" lang="zh-CN"/>
          </a:p>
        </p:txBody>
      </p:sp>
      <p:sp>
        <p:nvSpPr>
          <p:cNvPr id="1048898"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p:cNvSpPr>
            <a:spLocks noGrp="1"/>
          </p:cNvSpPr>
          <p:nvPr>
            <p:ph type="title"/>
            <p:custDataLst>
              <p:tags r:id="rId1"/>
            </p:custDataLst>
          </p:nvPr>
        </p:nvSpPr>
        <p:spPr>
          <a:xfrm>
            <a:off x="833988" y="2276550"/>
            <a:ext cx="7557025" cy="787008"/>
          </a:xfrm>
        </p:spPr>
        <p:txBody>
          <a:bodyPr/>
          <a:p>
            <a:r>
              <a:rPr altLang="en-US" dirty="0" lang="zh-CN"/>
              <a:t>供应链管理的重要性</a:t>
            </a:r>
            <a:endParaRPr altLang="en-US" dirty="0" lang="zh-CN"/>
          </a:p>
        </p:txBody>
      </p:sp>
      <p:sp>
        <p:nvSpPr>
          <p:cNvPr id="1048946"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1"/>
          <p:cNvSpPr>
            <a:spLocks noGrp="1"/>
          </p:cNvSpPr>
          <p:nvPr>
            <p:ph type="title"/>
          </p:nvPr>
        </p:nvSpPr>
        <p:spPr/>
        <p:txBody>
          <a:bodyPr/>
          <a:p>
            <a:r>
              <a:rPr altLang="en-US" lang="zh-CN"/>
              <a:t>供应链管理的定义</a:t>
            </a:r>
            <a:endParaRPr altLang="en-US" lang="zh-CN"/>
          </a:p>
        </p:txBody>
      </p:sp>
      <p:sp>
        <p:nvSpPr>
          <p:cNvPr id="104902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2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供应链管理是一种集成的管理思想和方法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2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3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供应链管理涉及从供应商到最终客户之间的所有环节</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3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3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供应链管理强调协同、协作和合作</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3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4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供应链管理旨在提高企业效率和竞争力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8" name="标题 1"/>
          <p:cNvSpPr>
            <a:spLocks noGrp="1"/>
          </p:cNvSpPr>
          <p:nvPr>
            <p:ph type="title"/>
          </p:nvPr>
        </p:nvSpPr>
        <p:spPr/>
        <p:txBody>
          <a:bodyPr/>
          <a:p>
            <a:r>
              <a:rPr altLang="en-US" lang="zh-CN"/>
              <a:t>供应链管理对企业运营的影响</a:t>
            </a:r>
            <a:endParaRPr altLang="en-US" lang="zh-CN"/>
          </a:p>
        </p:txBody>
      </p:sp>
      <p:sp>
        <p:nvSpPr>
          <p:cNvPr id="1049080" name="正文"/>
          <p:cNvSpPr txBox="1"/>
          <p:nvPr>
            <p:custDataLst>
              <p:tags r:id="rId1"/>
            </p:custDataLst>
          </p:nvPr>
        </p:nvSpPr>
        <p:spPr>
          <a:xfrm>
            <a:off x="2847421" y="136440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降低成本：通过优化采购、生产和销售流程，降低企业运营成本</a:t>
            </a:r>
            <a:endParaRPr altLang="en-US" dirty="0" sz="1200" lang="zh-CN" spc="150">
              <a:solidFill>
                <a:schemeClr val="tx1">
                  <a:lumMod val="65000"/>
                  <a:lumOff val="35000"/>
                </a:schemeClr>
              </a:solidFill>
              <a:latin typeface="+mn-ea"/>
              <a:sym typeface="+mn-ea"/>
            </a:endParaRPr>
          </a:p>
        </p:txBody>
      </p:sp>
      <p:sp>
        <p:nvSpPr>
          <p:cNvPr id="1049082" name="正文"/>
          <p:cNvSpPr txBox="1"/>
          <p:nvPr>
            <p:custDataLst>
              <p:tags r:id="rId2"/>
            </p:custDataLst>
          </p:nvPr>
        </p:nvSpPr>
        <p:spPr>
          <a:xfrm>
            <a:off x="2847421" y="235297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提高效率：通过实时监控和预测市场需求，提高生产效率和产品质量</a:t>
            </a:r>
            <a:endParaRPr altLang="en-US" dirty="0" sz="1200" lang="zh-CN" spc="150">
              <a:solidFill>
                <a:schemeClr val="tx1">
                  <a:lumMod val="65000"/>
                  <a:lumOff val="35000"/>
                </a:schemeClr>
              </a:solidFill>
              <a:latin typeface="+mn-ea"/>
              <a:sym typeface="+mn-ea"/>
            </a:endParaRPr>
          </a:p>
        </p:txBody>
      </p:sp>
      <p:sp>
        <p:nvSpPr>
          <p:cNvPr id="1049084" name="正文"/>
          <p:cNvSpPr txBox="1"/>
          <p:nvPr>
            <p:custDataLst>
              <p:tags r:id="rId3"/>
            </p:custDataLst>
          </p:nvPr>
        </p:nvSpPr>
        <p:spPr>
          <a:xfrm>
            <a:off x="2847421" y="334153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增强灵活性：快速响应市场变化，调整生产和销售策略，满足客户需求</a:t>
            </a:r>
            <a:endParaRPr altLang="en-US" dirty="0" sz="1200" lang="zh-CN" spc="150">
              <a:solidFill>
                <a:schemeClr val="tx1">
                  <a:lumMod val="65000"/>
                  <a:lumOff val="35000"/>
                </a:schemeClr>
              </a:solidFill>
              <a:latin typeface="+mn-ea"/>
              <a:sym typeface="+mn-ea"/>
            </a:endParaRPr>
          </a:p>
        </p:txBody>
      </p:sp>
      <p:sp>
        <p:nvSpPr>
          <p:cNvPr id="1049086" name="正文"/>
          <p:cNvSpPr txBox="1"/>
          <p:nvPr>
            <p:custDataLst>
              <p:tags r:id="rId4"/>
            </p:custDataLst>
          </p:nvPr>
        </p:nvSpPr>
        <p:spPr>
          <a:xfrm>
            <a:off x="2847421" y="433010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促进创新：与供应商和客户紧密合作，共同研发新产品和技术，提升企业竞争力</a:t>
            </a:r>
            <a:endParaRPr altLang="en-US" dirty="0" sz="1200" lang="zh-CN" spc="150">
              <a:solidFill>
                <a:schemeClr val="tx1">
                  <a:lumMod val="65000"/>
                  <a:lumOff val="35000"/>
                </a:schemeClr>
              </a:solidFill>
              <a:latin typeface="+mn-ea"/>
              <a:sym typeface="+mn-ea"/>
            </a:endParaRPr>
          </a:p>
        </p:txBody>
      </p:sp>
      <p:sp>
        <p:nvSpPr>
          <p:cNvPr id="1049088" name="正文"/>
          <p:cNvSpPr txBox="1"/>
          <p:nvPr>
            <p:custDataLst>
              <p:tags r:id="rId5"/>
            </p:custDataLst>
          </p:nvPr>
        </p:nvSpPr>
        <p:spPr>
          <a:xfrm>
            <a:off x="2847421" y="531867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增强风险管理：通过供应链风险管理，降低企业运营风险，确保企业稳定发展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2" name="标题 1"/>
          <p:cNvSpPr>
            <a:spLocks noGrp="1"/>
          </p:cNvSpPr>
          <p:nvPr>
            <p:ph type="title"/>
          </p:nvPr>
        </p:nvSpPr>
        <p:spPr/>
        <p:txBody>
          <a:bodyPr/>
          <a:p>
            <a:r>
              <a:rPr altLang="en-US" lang="zh-CN"/>
              <a:t>供应链管理的重要性和意义</a:t>
            </a:r>
            <a:endParaRPr altLang="en-US" lang="zh-CN"/>
          </a:p>
        </p:txBody>
      </p:sp>
      <p:sp>
        <p:nvSpPr>
          <p:cNvPr id="104912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2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3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3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4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供应链管理能够降低企业成本</a:t>
            </a:r>
            <a:endParaRPr altLang="en-US" dirty="0" sz="2400" lang="zh-CN">
              <a:latin typeface="+mn-ea"/>
              <a:ea typeface="+mn-ea"/>
            </a:endParaRPr>
          </a:p>
        </p:txBody>
      </p:sp>
      <p:sp>
        <p:nvSpPr>
          <p:cNvPr id="104914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供应链管理能够提高客户满意度</a:t>
            </a:r>
            <a:endParaRPr altLang="en-US" dirty="0" sz="2400" lang="zh-CN">
              <a:latin typeface="+mn-ea"/>
              <a:ea typeface="+mn-ea"/>
            </a:endParaRPr>
          </a:p>
        </p:txBody>
      </p:sp>
      <p:sp>
        <p:nvSpPr>
          <p:cNvPr id="104914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供应链管理是企业运营的基础</a:t>
            </a:r>
            <a:endParaRPr altLang="en-US" dirty="0" sz="2400" lang="zh-CN">
              <a:latin typeface="+mn-ea"/>
              <a:ea typeface="+mn-ea"/>
            </a:endParaRPr>
          </a:p>
        </p:txBody>
      </p:sp>
      <p:sp>
        <p:nvSpPr>
          <p:cNvPr id="104914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供应链管理能够提高企业竞争力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0" name="标题"/>
          <p:cNvSpPr>
            <a:spLocks noGrp="1"/>
          </p:cNvSpPr>
          <p:nvPr>
            <p:ph type="title"/>
            <p:custDataLst>
              <p:tags r:id="rId1"/>
            </p:custDataLst>
          </p:nvPr>
        </p:nvSpPr>
        <p:spPr>
          <a:xfrm>
            <a:off x="833988" y="2276550"/>
            <a:ext cx="7557025" cy="787008"/>
          </a:xfrm>
        </p:spPr>
        <p:txBody>
          <a:bodyPr/>
          <a:p>
            <a:r>
              <a:rPr altLang="en-US" dirty="0" lang="zh-CN"/>
              <a:t>供应链管理的核心要素</a:t>
            </a:r>
            <a:endParaRPr altLang="en-US" dirty="0" lang="zh-CN"/>
          </a:p>
        </p:txBody>
      </p:sp>
      <p:sp>
        <p:nvSpPr>
          <p:cNvPr id="1049182"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56" name="标题 1"/>
          <p:cNvSpPr>
            <a:spLocks noGrp="1"/>
          </p:cNvSpPr>
          <p:nvPr>
            <p:ph type="title"/>
          </p:nvPr>
        </p:nvSpPr>
        <p:spPr/>
        <p:txBody>
          <a:bodyPr/>
          <a:p>
            <a:r>
              <a:rPr altLang="en-US" lang="zh-CN"/>
              <a:t>供应商选择与管理</a:t>
            </a:r>
            <a:endParaRPr altLang="en-US" lang="zh-CN"/>
          </a:p>
        </p:txBody>
      </p:sp>
      <p:sp>
        <p:nvSpPr>
          <p:cNvPr id="104925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供应商选择的流程</a:t>
            </a:r>
            <a:endParaRPr altLang="zh-CN" dirty="0" lang="en-US">
              <a:solidFill>
                <a:schemeClr val="dk1">
                  <a:lumMod val="80000"/>
                  <a:lumOff val="20000"/>
                </a:schemeClr>
              </a:solidFill>
              <a:latin typeface="+mn-ea"/>
              <a:sym typeface="+mn-ea"/>
            </a:endParaRPr>
          </a:p>
        </p:txBody>
      </p:sp>
      <p:sp>
        <p:nvSpPr>
          <p:cNvPr id="104926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供应商选择的重要性</a:t>
            </a:r>
            <a:endParaRPr altLang="en-US" dirty="0" lang="zh-CN">
              <a:solidFill>
                <a:schemeClr val="dk1">
                  <a:lumMod val="80000"/>
                  <a:lumOff val="20000"/>
                </a:schemeClr>
              </a:solidFill>
              <a:latin typeface="+mn-ea"/>
              <a:sym typeface="+mn-ea"/>
            </a:endParaRPr>
          </a:p>
        </p:txBody>
      </p:sp>
      <p:sp>
        <p:nvSpPr>
          <p:cNvPr id="104927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供应商选择的评估标准</a:t>
            </a:r>
            <a:endParaRPr altLang="en-US" dirty="0" lang="zh-CN">
              <a:solidFill>
                <a:schemeClr val="dk1">
                  <a:lumMod val="80000"/>
                  <a:lumOff val="20000"/>
                </a:schemeClr>
              </a:solidFill>
              <a:latin typeface="+mn-ea"/>
              <a:sym typeface="+mn-ea"/>
            </a:endParaRPr>
          </a:p>
        </p:txBody>
      </p:sp>
      <p:sp>
        <p:nvSpPr>
          <p:cNvPr id="104928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供应商管理的策略与措施</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2" name="标题 1"/>
          <p:cNvSpPr>
            <a:spLocks noGrp="1"/>
          </p:cNvSpPr>
          <p:nvPr>
            <p:ph type="title"/>
          </p:nvPr>
        </p:nvSpPr>
        <p:spPr/>
        <p:txBody>
          <a:bodyPr/>
          <a:p>
            <a:r>
              <a:rPr altLang="en-US" lang="zh-CN"/>
              <a:t>库存管理</a:t>
            </a:r>
            <a:endParaRPr altLang="en-US" lang="zh-CN"/>
          </a:p>
        </p:txBody>
      </p:sp>
      <p:sp>
        <p:nvSpPr>
          <p:cNvPr id="104932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库存的定义与分类</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3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3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库存管理的重要性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3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3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4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库存管理的方法与策略</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4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4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4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库存管理与供应链协同</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0" name="标题 1"/>
          <p:cNvSpPr>
            <a:spLocks noGrp="1"/>
          </p:cNvSpPr>
          <p:nvPr>
            <p:ph type="title"/>
          </p:nvPr>
        </p:nvSpPr>
        <p:spPr/>
        <p:txBody>
          <a:bodyPr/>
          <a:p>
            <a:r>
              <a:rPr altLang="en-US" lang="zh-CN"/>
              <a:t>运输与物流管理</a:t>
            </a:r>
            <a:endParaRPr altLang="en-US" lang="zh-CN"/>
          </a:p>
        </p:txBody>
      </p:sp>
      <p:sp>
        <p:nvSpPr>
          <p:cNvPr id="104938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运输方式：选择合适的运输方式，如陆运、海运、空运等，以满足客户需求</a:t>
            </a:r>
            <a:endParaRPr altLang="en-US" dirty="0" sz="1200" lang="zh-CN" spc="150">
              <a:solidFill>
                <a:schemeClr val="tx1">
                  <a:lumMod val="65000"/>
                  <a:lumOff val="35000"/>
                </a:schemeClr>
              </a:solidFill>
              <a:latin typeface="+mn-ea"/>
              <a:sym typeface="+mn-ea"/>
            </a:endParaRPr>
          </a:p>
        </p:txBody>
      </p:sp>
      <p:sp>
        <p:nvSpPr>
          <p:cNvPr id="104938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物流网络：建立高效、稳定的物流网络，实现货物快速、准确地送达</a:t>
            </a:r>
            <a:endParaRPr altLang="en-US" dirty="0" sz="1200" lang="zh-CN" spc="150">
              <a:solidFill>
                <a:schemeClr val="tx1">
                  <a:lumMod val="65000"/>
                  <a:lumOff val="35000"/>
                </a:schemeClr>
              </a:solidFill>
              <a:latin typeface="+mn-ea"/>
              <a:sym typeface="+mn-ea"/>
            </a:endParaRPr>
          </a:p>
        </p:txBody>
      </p:sp>
      <p:sp>
        <p:nvSpPr>
          <p:cNvPr id="104938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库存管理：通过合理的库存管理，降低库存成本，提高企业运营效率</a:t>
            </a:r>
            <a:endParaRPr altLang="en-US" dirty="0" sz="1200" lang="zh-CN" spc="150">
              <a:solidFill>
                <a:schemeClr val="tx1">
                  <a:lumMod val="65000"/>
                  <a:lumOff val="35000"/>
                </a:schemeClr>
              </a:solidFill>
              <a:latin typeface="+mn-ea"/>
              <a:sym typeface="+mn-ea"/>
            </a:endParaRPr>
          </a:p>
        </p:txBody>
      </p:sp>
      <p:sp>
        <p:nvSpPr>
          <p:cNvPr id="104938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信息共享：实现供应链各环节的信息共享，提高协同效率，降低物流成本</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2" name="标题 1"/>
          <p:cNvSpPr>
            <a:spLocks noGrp="1"/>
          </p:cNvSpPr>
          <p:nvPr>
            <p:ph type="title"/>
          </p:nvPr>
        </p:nvSpPr>
        <p:spPr/>
        <p:txBody>
          <a:bodyPr/>
          <a:p>
            <a:r>
              <a:rPr altLang="en-US" lang="zh-CN"/>
              <a:t>信息共享与协同工作</a:t>
            </a:r>
            <a:endParaRPr altLang="en-US" lang="zh-CN"/>
          </a:p>
        </p:txBody>
      </p:sp>
      <p:sp>
        <p:nvSpPr>
          <p:cNvPr id="104942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协同工作：通过协同工作平台，实现供应链各参与方的紧密合作与协调</a:t>
            </a:r>
            <a:endParaRPr altLang="en-US" sz="1400" lang="zh-CN" spc="150">
              <a:solidFill>
                <a:schemeClr val="tx1"/>
              </a:solidFill>
              <a:effectLst/>
              <a:latin typeface="+mn-ea"/>
              <a:sym typeface="+mn-ea"/>
            </a:endParaRPr>
          </a:p>
        </p:txBody>
      </p:sp>
      <p:sp>
        <p:nvSpPr>
          <p:cNvPr id="104943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信息共享：供应链中的各参与方共享需求、库存、生产计划等信息</a:t>
            </a:r>
            <a:endParaRPr altLang="en-US" dirty="0" sz="1400" lang="zh-CN" spc="150">
              <a:solidFill>
                <a:schemeClr val="tx1"/>
              </a:solidFill>
              <a:effectLst/>
              <a:latin typeface="+mn-ea"/>
              <a:sym typeface="+mn-ea"/>
            </a:endParaRPr>
          </a:p>
        </p:txBody>
      </p:sp>
      <p:sp>
        <p:nvSpPr>
          <p:cNvPr id="104943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共同目标：共同实现供应链的优化与效率提升</a:t>
            </a:r>
            <a:endParaRPr altLang="en-US" sz="1400" lang="zh-CN" spc="150">
              <a:solidFill>
                <a:schemeClr val="tx1"/>
              </a:solidFill>
              <a:effectLst/>
              <a:latin typeface="+mn-ea"/>
              <a:sym typeface="+mn-ea"/>
            </a:endParaRPr>
          </a:p>
        </p:txBody>
      </p:sp>
      <p:sp>
        <p:nvSpPr>
          <p:cNvPr id="104943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信任与合作：建立信任机制，促进供应链各参与方的合作与共赢</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72" name="标题"/>
          <p:cNvSpPr>
            <a:spLocks noGrp="1"/>
          </p:cNvSpPr>
          <p:nvPr>
            <p:ph type="title"/>
            <p:custDataLst>
              <p:tags r:id="rId1"/>
            </p:custDataLst>
          </p:nvPr>
        </p:nvSpPr>
        <p:spPr>
          <a:xfrm>
            <a:off x="833988" y="2276550"/>
            <a:ext cx="7557025" cy="787008"/>
          </a:xfrm>
        </p:spPr>
        <p:txBody>
          <a:bodyPr/>
          <a:p>
            <a:r>
              <a:rPr altLang="en-US" dirty="0" lang="zh-CN"/>
              <a:t>物流管理的主要环节</a:t>
            </a:r>
            <a:endParaRPr altLang="en-US" dirty="0" lang="zh-CN"/>
          </a:p>
        </p:txBody>
      </p:sp>
      <p:sp>
        <p:nvSpPr>
          <p:cNvPr id="1049474"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48" name="标题 1"/>
          <p:cNvSpPr>
            <a:spLocks noGrp="1"/>
          </p:cNvSpPr>
          <p:nvPr>
            <p:ph type="title"/>
          </p:nvPr>
        </p:nvSpPr>
        <p:spPr/>
        <p:txBody>
          <a:bodyPr/>
          <a:p>
            <a:r>
              <a:rPr altLang="en-US" lang="zh-CN"/>
              <a:t>运输管理</a:t>
            </a:r>
            <a:endParaRPr altLang="en-US" lang="zh-CN"/>
          </a:p>
        </p:txBody>
      </p:sp>
      <p:sp>
        <p:nvSpPr>
          <p:cNvPr id="104955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内容3：运输计划和调度的方法</a:t>
            </a:r>
            <a:endParaRPr altLang="zh-CN" dirty="0" lang="en-US">
              <a:solidFill>
                <a:schemeClr val="dk1">
                  <a:lumMod val="80000"/>
                  <a:lumOff val="20000"/>
                </a:schemeClr>
              </a:solidFill>
              <a:latin typeface="+mn-ea"/>
              <a:sym typeface="+mn-ea"/>
            </a:endParaRPr>
          </a:p>
        </p:txBody>
      </p:sp>
      <p:sp>
        <p:nvSpPr>
          <p:cNvPr id="104955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内容1：运输管理的定义和重要性</a:t>
            </a:r>
            <a:endParaRPr altLang="en-US" dirty="0" lang="zh-CN">
              <a:solidFill>
                <a:schemeClr val="dk1">
                  <a:lumMod val="80000"/>
                  <a:lumOff val="20000"/>
                </a:schemeClr>
              </a:solidFill>
              <a:latin typeface="+mn-ea"/>
              <a:sym typeface="+mn-ea"/>
            </a:endParaRPr>
          </a:p>
        </p:txBody>
      </p:sp>
      <p:sp>
        <p:nvSpPr>
          <p:cNvPr id="104956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内容2：运输方式的选择和比较</a:t>
            </a:r>
            <a:endParaRPr altLang="en-US" dirty="0" lang="zh-CN">
              <a:solidFill>
                <a:schemeClr val="dk1">
                  <a:lumMod val="80000"/>
                  <a:lumOff val="20000"/>
                </a:schemeClr>
              </a:solidFill>
              <a:latin typeface="+mn-ea"/>
              <a:sym typeface="+mn-ea"/>
            </a:endParaRPr>
          </a:p>
        </p:txBody>
      </p:sp>
      <p:sp>
        <p:nvSpPr>
          <p:cNvPr id="104957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内容4：运输成本控制和优化策略</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14" name="标题 1"/>
          <p:cNvSpPr>
            <a:spLocks noGrp="1"/>
          </p:cNvSpPr>
          <p:nvPr>
            <p:ph type="title"/>
          </p:nvPr>
        </p:nvSpPr>
        <p:spPr/>
        <p:txBody>
          <a:bodyPr/>
          <a:p>
            <a:r>
              <a:rPr altLang="en-US" lang="zh-CN"/>
              <a:t>仓储管理</a:t>
            </a:r>
            <a:endParaRPr altLang="en-US" lang="zh-CN"/>
          </a:p>
        </p:txBody>
      </p:sp>
      <p:sp>
        <p:nvSpPr>
          <p:cNvPr id="1049616" name="矩形 38"/>
          <p:cNvSpPr/>
          <p:nvPr>
            <p:custDataLst>
              <p:tags r:id="rId1"/>
            </p:custDataLst>
          </p:nvPr>
        </p:nvSpPr>
        <p:spPr>
          <a:xfrm rot="204112">
            <a:off x="1478505" y="1364400"/>
            <a:ext cx="4095276" cy="2137548"/>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8" name="矩形 39"/>
          <p:cNvSpPr/>
          <p:nvPr>
            <p:custDataLst>
              <p:tags r:id="rId2"/>
            </p:custDataLst>
          </p:nvPr>
        </p:nvSpPr>
        <p:spPr>
          <a:xfrm>
            <a:off x="1483237" y="1365076"/>
            <a:ext cx="4095276" cy="213754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0" name="TextBox 2"/>
          <p:cNvSpPr txBox="1"/>
          <p:nvPr>
            <p:custDataLst>
              <p:tags r:id="rId3"/>
            </p:custDataLst>
          </p:nvPr>
        </p:nvSpPr>
        <p:spPr>
          <a:xfrm>
            <a:off x="1720517"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仓储设施规划与布局</a:t>
            </a:r>
            <a:endParaRPr altLang="en-US" b="1" dirty="0" sz="4400" lang="zh-CN" spc="150">
              <a:solidFill>
                <a:srgbClr val="FFFFFF"/>
              </a:solidFill>
              <a:latin typeface="+mj-ea"/>
              <a:ea typeface="+mj-ea"/>
              <a:cs typeface="微软雅黑" panose="020B0503020204020204" charset="-122"/>
              <a:sym typeface="+mn-lt"/>
            </a:endParaRPr>
          </a:p>
        </p:txBody>
      </p:sp>
      <p:sp>
        <p:nvSpPr>
          <p:cNvPr id="1049622" name="矩形 100"/>
          <p:cNvSpPr/>
          <p:nvPr>
            <p:custDataLst>
              <p:tags r:id="rId4"/>
            </p:custDataLst>
          </p:nvPr>
        </p:nvSpPr>
        <p:spPr>
          <a:xfrm rot="204112">
            <a:off x="6612811" y="1364400"/>
            <a:ext cx="4095276" cy="2137548"/>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4" name="矩形 101"/>
          <p:cNvSpPr/>
          <p:nvPr>
            <p:custDataLst>
              <p:tags r:id="rId5"/>
            </p:custDataLst>
          </p:nvPr>
        </p:nvSpPr>
        <p:spPr>
          <a:xfrm>
            <a:off x="6618219" y="1365076"/>
            <a:ext cx="4095276" cy="2137548"/>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6" name="TextBox 2"/>
          <p:cNvSpPr txBox="1"/>
          <p:nvPr>
            <p:custDataLst>
              <p:tags r:id="rId6"/>
            </p:custDataLst>
          </p:nvPr>
        </p:nvSpPr>
        <p:spPr>
          <a:xfrm>
            <a:off x="6856175"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库存管理与控制</a:t>
            </a:r>
            <a:endParaRPr altLang="en-US" b="1" dirty="0" sz="4400" lang="zh-CN" spc="150">
              <a:solidFill>
                <a:srgbClr val="FFFFFF"/>
              </a:solidFill>
              <a:latin typeface="+mj-ea"/>
              <a:ea typeface="+mj-ea"/>
              <a:cs typeface="微软雅黑" panose="020B0503020204020204" charset="-122"/>
              <a:sym typeface="+mn-lt"/>
            </a:endParaRPr>
          </a:p>
        </p:txBody>
      </p:sp>
      <p:sp>
        <p:nvSpPr>
          <p:cNvPr id="1049628" name="矩形 122"/>
          <p:cNvSpPr/>
          <p:nvPr>
            <p:custDataLst>
              <p:tags r:id="rId7"/>
            </p:custDataLst>
          </p:nvPr>
        </p:nvSpPr>
        <p:spPr>
          <a:xfrm rot="204112">
            <a:off x="1478505" y="4039376"/>
            <a:ext cx="4095276" cy="2137548"/>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0" name="矩形 123"/>
          <p:cNvSpPr/>
          <p:nvPr>
            <p:custDataLst>
              <p:tags r:id="rId8"/>
            </p:custDataLst>
          </p:nvPr>
        </p:nvSpPr>
        <p:spPr>
          <a:xfrm>
            <a:off x="1483237" y="4040052"/>
            <a:ext cx="4095276" cy="213754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2" name="TextBox 2"/>
          <p:cNvSpPr txBox="1"/>
          <p:nvPr>
            <p:custDataLst>
              <p:tags r:id="rId9"/>
            </p:custDataLst>
          </p:nvPr>
        </p:nvSpPr>
        <p:spPr>
          <a:xfrm>
            <a:off x="1719841"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货物入库、出库与盘点</a:t>
            </a:r>
            <a:endParaRPr altLang="en-US" b="1" dirty="0" sz="4400" lang="zh-CN" spc="150">
              <a:solidFill>
                <a:srgbClr val="FFFFFF"/>
              </a:solidFill>
              <a:latin typeface="+mj-ea"/>
              <a:ea typeface="+mj-ea"/>
              <a:cs typeface="微软雅黑" panose="020B0503020204020204" charset="-122"/>
              <a:sym typeface="+mn-lt"/>
            </a:endParaRPr>
          </a:p>
        </p:txBody>
      </p:sp>
      <p:sp>
        <p:nvSpPr>
          <p:cNvPr id="1049634" name="矩形 89"/>
          <p:cNvSpPr/>
          <p:nvPr>
            <p:custDataLst>
              <p:tags r:id="rId10"/>
            </p:custDataLst>
          </p:nvPr>
        </p:nvSpPr>
        <p:spPr>
          <a:xfrm rot="204112">
            <a:off x="6612811" y="4039376"/>
            <a:ext cx="4095276" cy="2137548"/>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6" name="矩形 90"/>
          <p:cNvSpPr/>
          <p:nvPr>
            <p:custDataLst>
              <p:tags r:id="rId11"/>
            </p:custDataLst>
          </p:nvPr>
        </p:nvSpPr>
        <p:spPr>
          <a:xfrm>
            <a:off x="6618219" y="4040052"/>
            <a:ext cx="4095276" cy="213754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8" name="TextBox 2"/>
          <p:cNvSpPr txBox="1"/>
          <p:nvPr>
            <p:custDataLst>
              <p:tags r:id="rId12"/>
            </p:custDataLst>
          </p:nvPr>
        </p:nvSpPr>
        <p:spPr>
          <a:xfrm>
            <a:off x="6854823"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仓储安全与风险管理</a:t>
            </a:r>
            <a:endParaRPr altLang="en-US" b="1" dirty="0" sz="4400" lang="zh-CN" spc="150">
              <a:solidFill>
                <a:srgbClr val="FFFFFF"/>
              </a:solidFill>
              <a:latin typeface="+mj-ea"/>
              <a:ea typeface="+mj-ea"/>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2" name="标题 1"/>
          <p:cNvSpPr>
            <a:spLocks noGrp="1"/>
          </p:cNvSpPr>
          <p:nvPr>
            <p:ph type="title"/>
          </p:nvPr>
        </p:nvSpPr>
        <p:spPr/>
        <p:txBody>
          <a:bodyPr/>
          <a:p>
            <a:r>
              <a:rPr altLang="en-US" lang="zh-CN"/>
              <a:t>配送管理</a:t>
            </a:r>
            <a:endParaRPr altLang="en-US" lang="zh-CN"/>
          </a:p>
        </p:txBody>
      </p:sp>
      <p:sp>
        <p:nvSpPr>
          <p:cNvPr id="104967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配送计划：根据客户需求和库存情况制定配送计划</a:t>
            </a:r>
            <a:endParaRPr altLang="en-US" dirty="0" sz="1200" lang="zh-CN" spc="150">
              <a:solidFill>
                <a:schemeClr val="tx1">
                  <a:lumMod val="65000"/>
                  <a:lumOff val="35000"/>
                </a:schemeClr>
              </a:solidFill>
              <a:latin typeface="+mn-ea"/>
              <a:sym typeface="+mn-ea"/>
            </a:endParaRPr>
          </a:p>
        </p:txBody>
      </p:sp>
      <p:sp>
        <p:nvSpPr>
          <p:cNvPr id="104967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配送路线：选择最优的配送路线，降低成本和提高效率</a:t>
            </a:r>
            <a:endParaRPr altLang="en-US" dirty="0" sz="1200" lang="zh-CN" spc="150">
              <a:solidFill>
                <a:schemeClr val="tx1">
                  <a:lumMod val="65000"/>
                  <a:lumOff val="35000"/>
                </a:schemeClr>
              </a:solidFill>
              <a:latin typeface="+mn-ea"/>
              <a:sym typeface="+mn-ea"/>
            </a:endParaRPr>
          </a:p>
        </p:txBody>
      </p:sp>
      <p:sp>
        <p:nvSpPr>
          <p:cNvPr id="104967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配送资源：合理利用配送资源，包括车辆、人员等</a:t>
            </a:r>
            <a:endParaRPr altLang="en-US" dirty="0" sz="1200" lang="zh-CN" spc="150">
              <a:solidFill>
                <a:schemeClr val="tx1">
                  <a:lumMod val="65000"/>
                  <a:lumOff val="35000"/>
                </a:schemeClr>
              </a:solidFill>
              <a:latin typeface="+mn-ea"/>
              <a:sym typeface="+mn-ea"/>
            </a:endParaRPr>
          </a:p>
        </p:txBody>
      </p:sp>
      <p:sp>
        <p:nvSpPr>
          <p:cNvPr id="104968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配送监控：对配送过程进行实时监控，确保按时送达</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14" name="标题 1"/>
          <p:cNvSpPr>
            <a:spLocks noGrp="1"/>
          </p:cNvSpPr>
          <p:nvPr>
            <p:ph type="title"/>
          </p:nvPr>
        </p:nvSpPr>
        <p:spPr/>
        <p:txBody>
          <a:bodyPr/>
          <a:p>
            <a:r>
              <a:rPr altLang="en-US" lang="zh-CN"/>
              <a:t>信息管理</a:t>
            </a:r>
            <a:endParaRPr altLang="en-US" lang="zh-CN"/>
          </a:p>
        </p:txBody>
      </p:sp>
      <p:sp>
        <p:nvSpPr>
          <p:cNvPr id="104971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物流信息收集：收集客户需求、库存、运输等各方面的信息</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物流信息传递：将处理后的信息及时传递给供应链各环节的参与者</a:t>
            </a:r>
            <a:endParaRPr dirty="0" err="1">
              <a:solidFill>
                <a:schemeClr val="tx1">
                  <a:lumMod val="75000"/>
                  <a:lumOff val="25000"/>
                </a:schemeClr>
              </a:solidFill>
              <a:latin typeface="+mn-ea"/>
              <a:ea typeface="+mn-ea"/>
              <a:cs typeface="+mn-ea"/>
              <a:sym typeface="+mn-lt"/>
            </a:endParaRPr>
          </a:p>
        </p:txBody>
      </p:sp>
      <p:sp>
        <p:nvSpPr>
          <p:cNvPr id="104973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4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物流信息应用：将信息应用于供应链计划、协调、控制等各个环节，提高供应链的效率和灵活性</a:t>
            </a:r>
            <a:endParaRPr dirty="0" sz="2000" err="1">
              <a:solidFill>
                <a:schemeClr val="tx1">
                  <a:lumMod val="75000"/>
                  <a:lumOff val="25000"/>
                </a:schemeClr>
              </a:solidFill>
              <a:latin typeface="+mn-ea"/>
              <a:ea typeface="+mn-ea"/>
              <a:cs typeface="+mn-ea"/>
              <a:sym typeface="+mn-lt"/>
            </a:endParaRPr>
          </a:p>
        </p:txBody>
      </p:sp>
      <p:sp>
        <p:nvSpPr>
          <p:cNvPr id="10497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物流信息处理：对收集到的信息进行整理、分析、预测等处理</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88"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供应链管理与物流管理的关系</a:t>
            </a:r>
            <a:endParaRPr altLang="en-US" dirty="0" lang="zh-CN"/>
          </a:p>
        </p:txBody>
      </p:sp>
      <p:sp>
        <p:nvSpPr>
          <p:cNvPr id="1049790"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64" name="标题 1"/>
          <p:cNvSpPr>
            <a:spLocks noGrp="1"/>
          </p:cNvSpPr>
          <p:nvPr>
            <p:ph type="title"/>
          </p:nvPr>
        </p:nvSpPr>
        <p:spPr/>
        <p:txBody>
          <a:bodyPr/>
          <a:p>
            <a:r>
              <a:rPr altLang="en-US" lang="zh-CN"/>
              <a:t>供应链管理对物流管理的影响</a:t>
            </a:r>
            <a:endParaRPr altLang="en-US" lang="zh-CN"/>
          </a:p>
        </p:txBody>
      </p:sp>
      <p:sp>
        <p:nvSpPr>
          <p:cNvPr id="104986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6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7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7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74" name="文本框 3"/>
          <p:cNvSpPr txBox="1"/>
          <p:nvPr>
            <p:custDataLst>
              <p:tags r:id="rId5"/>
            </p:custDataLst>
          </p:nvPr>
        </p:nvSpPr>
        <p:spPr>
          <a:xfrm>
            <a:off x="3283983" y="4592597"/>
            <a:ext cx="3005905" cy="1317090"/>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供应链管理对物流运作效率的影响：通过供应链管理中的信息共享和协同工作，可以减少物流运作中的重复劳动，提高物流运作效率。</a:t>
            </a:r>
            <a:endParaRPr altLang="en-US" sz="1400" lang="zh-CN" spc="150">
              <a:solidFill>
                <a:schemeClr val="tx1"/>
              </a:solidFill>
              <a:effectLst/>
              <a:latin typeface="+mn-ea"/>
              <a:sym typeface="+mn-ea"/>
            </a:endParaRPr>
          </a:p>
        </p:txBody>
      </p:sp>
      <p:sp>
        <p:nvSpPr>
          <p:cNvPr id="104987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供应链管理对物流需求的影响：供应链管理通过预测和计划，可以提前了解物流需求，从而更好地规划物流运输和库存管理。</a:t>
            </a:r>
            <a:endParaRPr altLang="en-US" dirty="0" sz="1400" lang="zh-CN" spc="150">
              <a:solidFill>
                <a:schemeClr val="tx1"/>
              </a:solidFill>
              <a:effectLst/>
              <a:latin typeface="+mn-ea"/>
              <a:sym typeface="+mn-ea"/>
            </a:endParaRPr>
          </a:p>
        </p:txBody>
      </p:sp>
      <p:sp>
        <p:nvSpPr>
          <p:cNvPr id="104987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供应链管理对物流成本的影响：供应链管理可以通过优化物流流程、减少库存等方式降低物流成本，提高企业的盈利能力。</a:t>
            </a:r>
            <a:endParaRPr altLang="en-US" sz="1400" lang="zh-CN" spc="150">
              <a:solidFill>
                <a:schemeClr val="tx1"/>
              </a:solidFill>
              <a:effectLst/>
              <a:latin typeface="+mn-ea"/>
              <a:sym typeface="+mn-ea"/>
            </a:endParaRPr>
          </a:p>
        </p:txBody>
      </p:sp>
      <p:sp>
        <p:nvSpPr>
          <p:cNvPr id="104988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供应链管理对物流服务水平的影响：供应链管理可以通过对供应商和客户的管理，提高物流服务水平，增强客户满意度。</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14" name="标题 1"/>
          <p:cNvSpPr>
            <a:spLocks noGrp="1"/>
          </p:cNvSpPr>
          <p:nvPr>
            <p:ph type="title"/>
          </p:nvPr>
        </p:nvSpPr>
        <p:spPr/>
        <p:txBody>
          <a:bodyPr/>
          <a:p>
            <a:r>
              <a:rPr altLang="en-US" lang="zh-CN"/>
              <a:t>物流管理对供应链管理的支撑作用</a:t>
            </a:r>
            <a:endParaRPr altLang="en-US" lang="zh-CN"/>
          </a:p>
        </p:txBody>
      </p:sp>
      <p:sp>
        <p:nvSpPr>
          <p:cNvPr id="104991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1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物流管理是供应链管理的重要组成部分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2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2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物流管理对供应链的运作效率具有重要影响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2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3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物流管理能够降低供应链的成本和风险</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3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3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物流管理能够提高供应链的响应速度和灵活性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72" name="标题 1"/>
          <p:cNvSpPr>
            <a:spLocks noGrp="1"/>
          </p:cNvSpPr>
          <p:nvPr>
            <p:ph type="title"/>
          </p:nvPr>
        </p:nvSpPr>
        <p:spPr/>
        <p:txBody>
          <a:bodyPr/>
          <a:p>
            <a:r>
              <a:rPr altLang="en-US" lang="zh-CN"/>
              <a:t>供应链管理与物流管理的协同作用</a:t>
            </a:r>
            <a:endParaRPr altLang="en-US" lang="zh-CN"/>
          </a:p>
        </p:txBody>
      </p:sp>
      <p:sp>
        <p:nvSpPr>
          <p:cNvPr id="104997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7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供应链管理与物流管理的定义与关系</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8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8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供应链管理与物流管理协同的必要性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8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8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供应链管理与物流管理协同的实践案例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9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9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供应链管理与物流管理协同的未来发展趋势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3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企业如何提升供应链与物流管理能力</a:t>
            </a:r>
            <a:endParaRPr altLang="en-US" dirty="0" lang="zh-CN"/>
          </a:p>
        </p:txBody>
      </p:sp>
      <p:sp>
        <p:nvSpPr>
          <p:cNvPr id="1050032" name="节编号"/>
          <p:cNvSpPr>
            <a:spLocks noGrp="1"/>
          </p:cNvSpPr>
          <p:nvPr>
            <p:ph type="body" sz="quarter" idx="13"/>
            <p:custDataLst>
              <p:tags r:id="rId2"/>
            </p:custDataLst>
          </p:nvPr>
        </p:nvSpPr>
        <p:spPr>
          <a:xfrm>
            <a:off x="831588" y="991350"/>
            <a:ext cx="7557025" cy="1224000"/>
          </a:xfrm>
        </p:spPr>
        <p:txBody>
          <a:bodyPr/>
          <a:p>
            <a:r>
              <a:rPr altLang="zh-CN" dirty="0" lang="en-US"/>
              <a:t>PART 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06" name="标题 1"/>
          <p:cNvSpPr>
            <a:spLocks noGrp="1"/>
          </p:cNvSpPr>
          <p:nvPr>
            <p:ph type="title"/>
          </p:nvPr>
        </p:nvSpPr>
        <p:spPr/>
        <p:txBody>
          <a:bodyPr/>
          <a:p>
            <a:r>
              <a:rPr altLang="en-US" lang="zh-CN"/>
              <a:t>建立完善的供应链管理体系</a:t>
            </a:r>
            <a:endParaRPr altLang="en-US" lang="zh-CN"/>
          </a:p>
        </p:txBody>
      </p:sp>
      <p:sp>
        <p:nvSpPr>
          <p:cNvPr id="1050108" name="矩形 18"/>
          <p:cNvSpPr/>
          <p:nvPr>
            <p:custDataLst>
              <p:tags r:id="rId1"/>
            </p:custDataLst>
          </p:nvPr>
        </p:nvSpPr>
        <p:spPr>
          <a:xfrm>
            <a:off x="838200" y="2492356"/>
            <a:ext cx="1981883" cy="87944"/>
          </a:xfrm>
          <a:prstGeom prst="rect"/>
          <a:gradFill>
            <a:gsLst>
              <a:gs pos="0">
                <a:schemeClr val="accent1">
                  <a:lumMod val="80000"/>
                  <a:lumOff val="20000"/>
                </a:schemeClr>
              </a:gs>
              <a:gs pos="100000">
                <a:schemeClr val="accent1">
                  <a:lumMod val="80000"/>
                  <a:lumOff val="20000"/>
                </a:schemeClr>
              </a:gs>
            </a:gsLst>
            <a:lin ang="10800000" scaled="0"/>
          </a:gradFill>
          <a:ln>
            <a:noFill/>
          </a:ln>
          <a:effectLst>
            <a:outerShdw algn="tl" blurRad="254000" dir="2700000" dist="101600" rotWithShape="0">
              <a:schemeClr val="bg1">
                <a:lumMod val="75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sym typeface="+mn-ea"/>
            </a:endParaRPr>
          </a:p>
        </p:txBody>
      </p:sp>
      <p:sp>
        <p:nvSpPr>
          <p:cNvPr id="1050110" name="矩形 19"/>
          <p:cNvSpPr/>
          <p:nvPr>
            <p:custDataLst>
              <p:tags r:id="rId2"/>
            </p:custDataLst>
          </p:nvPr>
        </p:nvSpPr>
        <p:spPr>
          <a:xfrm>
            <a:off x="838200" y="2579672"/>
            <a:ext cx="1981883" cy="2470601"/>
          </a:xfrm>
          <a:prstGeom prst="rect"/>
          <a:solidFill>
            <a:schemeClr val="bg1"/>
          </a:solidFill>
          <a:ln>
            <a:noFill/>
          </a:ln>
          <a:effectLst>
            <a:outerShdw algn="tl" blurRad="254000" dir="2700000" dist="101600" rotWithShape="0">
              <a:schemeClr val="tx1">
                <a:lumMod val="75000"/>
                <a:lumOff val="25000"/>
                <a:alpha val="15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2" name="标题"/>
          <p:cNvSpPr txBox="1"/>
          <p:nvPr>
            <p:custDataLst>
              <p:tags r:id="rId3"/>
            </p:custDataLst>
          </p:nvPr>
        </p:nvSpPr>
        <p:spPr>
          <a:xfrm>
            <a:off x="1063086" y="2667616"/>
            <a:ext cx="1532740" cy="461706"/>
          </a:xfrm>
          <a:prstGeom prst="rect"/>
          <a:noFill/>
        </p:spPr>
        <p:txBody>
          <a:bodyPr anchor="b" anchorCtr="0" bIns="0" lIns="0" rIns="0" rtlCol="0" tIns="0" wrap="square">
            <a:normAutofit/>
          </a:bodyPr>
          <a:p>
            <a:pPr algn="just" lvl="0">
              <a:buClrTx/>
              <a:buSzTx/>
              <a:buFontTx/>
            </a:pPr>
            <a:r>
              <a:rPr altLang="en-US" b="1" dirty="0" sz="1600" lang="zh-CN" spc="300">
                <a:solidFill>
                  <a:schemeClr val="accent1"/>
                </a:solidFill>
                <a:latin typeface="+mj-ea"/>
                <a:ea typeface="+mj-ea"/>
                <a:sym typeface="+mn-ea"/>
              </a:rPr>
              <a:t>添加项标题</a:t>
            </a:r>
            <a:endParaRPr altLang="en-US" b="1" dirty="0" sz="1600" lang="zh-CN" spc="300">
              <a:solidFill>
                <a:schemeClr val="accent1"/>
              </a:solidFill>
              <a:latin typeface="+mj-ea"/>
              <a:ea typeface="+mj-ea"/>
              <a:sym typeface="+mn-ea"/>
            </a:endParaRPr>
          </a:p>
        </p:txBody>
      </p:sp>
      <p:sp>
        <p:nvSpPr>
          <p:cNvPr id="1050114" name="矩形 21"/>
          <p:cNvSpPr/>
          <p:nvPr>
            <p:custDataLst>
              <p:tags r:id="rId4"/>
            </p:custDataLst>
          </p:nvPr>
        </p:nvSpPr>
        <p:spPr>
          <a:xfrm>
            <a:off x="2972100" y="2492356"/>
            <a:ext cx="1981883" cy="87944"/>
          </a:xfrm>
          <a:prstGeom prst="rect"/>
          <a:gradFill>
            <a:gsLst>
              <a:gs pos="0">
                <a:schemeClr val="accent2">
                  <a:lumMod val="80000"/>
                  <a:lumOff val="20000"/>
                </a:schemeClr>
              </a:gs>
              <a:gs pos="100000">
                <a:schemeClr val="accent2">
                  <a:lumMod val="80000"/>
                  <a:lumOff val="20000"/>
                </a:schemeClr>
              </a:gs>
            </a:gsLst>
            <a:lin ang="10800000" scaled="0"/>
          </a:gradFill>
          <a:ln>
            <a:noFill/>
          </a:ln>
          <a:effectLst>
            <a:outerShdw algn="tl" blurRad="254000" dir="2700000" dist="101600" rotWithShape="0">
              <a:schemeClr val="bg1">
                <a:lumMod val="75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sym typeface="+mn-ea"/>
            </a:endParaRPr>
          </a:p>
        </p:txBody>
      </p:sp>
      <p:sp>
        <p:nvSpPr>
          <p:cNvPr id="1050116" name="矩形 22"/>
          <p:cNvSpPr/>
          <p:nvPr>
            <p:custDataLst>
              <p:tags r:id="rId5"/>
            </p:custDataLst>
          </p:nvPr>
        </p:nvSpPr>
        <p:spPr>
          <a:xfrm>
            <a:off x="5105373" y="2492356"/>
            <a:ext cx="1981883" cy="87944"/>
          </a:xfrm>
          <a:prstGeom prst="rect"/>
          <a:gradFill>
            <a:gsLst>
              <a:gs pos="0">
                <a:schemeClr val="accent3">
                  <a:lumMod val="80000"/>
                  <a:lumOff val="20000"/>
                </a:schemeClr>
              </a:gs>
              <a:gs pos="100000">
                <a:schemeClr val="accent3">
                  <a:lumMod val="80000"/>
                  <a:lumOff val="20000"/>
                </a:schemeClr>
              </a:gs>
            </a:gsLst>
            <a:lin ang="10800000" scaled="0"/>
          </a:gradFill>
          <a:ln>
            <a:noFill/>
          </a:ln>
          <a:effectLst>
            <a:outerShdw algn="tl" blurRad="254000" dir="2700000" dist="101600" rotWithShape="0">
              <a:schemeClr val="bg1">
                <a:lumMod val="75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sym typeface="+mn-ea"/>
            </a:endParaRPr>
          </a:p>
        </p:txBody>
      </p:sp>
      <p:sp>
        <p:nvSpPr>
          <p:cNvPr id="1050118" name="矩形 23"/>
          <p:cNvSpPr/>
          <p:nvPr>
            <p:custDataLst>
              <p:tags r:id="rId6"/>
            </p:custDataLst>
          </p:nvPr>
        </p:nvSpPr>
        <p:spPr>
          <a:xfrm>
            <a:off x="7239273" y="2492356"/>
            <a:ext cx="1981883" cy="87944"/>
          </a:xfrm>
          <a:prstGeom prst="rect"/>
          <a:gradFill>
            <a:gsLst>
              <a:gs pos="0">
                <a:schemeClr val="accent4">
                  <a:lumMod val="80000"/>
                  <a:lumOff val="20000"/>
                </a:schemeClr>
              </a:gs>
              <a:gs pos="100000">
                <a:schemeClr val="accent4">
                  <a:lumMod val="80000"/>
                  <a:lumOff val="20000"/>
                </a:schemeClr>
              </a:gs>
            </a:gsLst>
            <a:lin ang="10800000" scaled="0"/>
          </a:gradFill>
          <a:ln>
            <a:noFill/>
          </a:ln>
          <a:effectLst>
            <a:outerShdw algn="tl" blurRad="254000" dir="2700000" dist="101600" rotWithShape="0">
              <a:schemeClr val="bg1">
                <a:lumMod val="75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sym typeface="+mn-ea"/>
            </a:endParaRPr>
          </a:p>
        </p:txBody>
      </p:sp>
      <p:sp>
        <p:nvSpPr>
          <p:cNvPr id="1050120" name="矩形 24"/>
          <p:cNvSpPr/>
          <p:nvPr>
            <p:custDataLst>
              <p:tags r:id="rId7"/>
            </p:custDataLst>
          </p:nvPr>
        </p:nvSpPr>
        <p:spPr>
          <a:xfrm>
            <a:off x="2972100" y="2579672"/>
            <a:ext cx="1981883" cy="2470601"/>
          </a:xfrm>
          <a:prstGeom prst="rect"/>
          <a:solidFill>
            <a:schemeClr val="bg1"/>
          </a:solidFill>
          <a:ln>
            <a:noFill/>
          </a:ln>
          <a:effectLst>
            <a:outerShdw algn="tl" blurRad="254000" dir="2700000" dist="101600" rotWithShape="0">
              <a:schemeClr val="tx1">
                <a:lumMod val="75000"/>
                <a:lumOff val="25000"/>
                <a:alpha val="15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2" name="矩形 25"/>
          <p:cNvSpPr/>
          <p:nvPr>
            <p:custDataLst>
              <p:tags r:id="rId8"/>
            </p:custDataLst>
          </p:nvPr>
        </p:nvSpPr>
        <p:spPr>
          <a:xfrm>
            <a:off x="5105373" y="2579672"/>
            <a:ext cx="1981883" cy="2470601"/>
          </a:xfrm>
          <a:prstGeom prst="rect"/>
          <a:solidFill>
            <a:schemeClr val="bg1"/>
          </a:solidFill>
          <a:ln>
            <a:noFill/>
          </a:ln>
          <a:effectLst>
            <a:outerShdw algn="tl" blurRad="254000" dir="2700000" dist="101600" rotWithShape="0">
              <a:schemeClr val="tx1">
                <a:lumMod val="75000"/>
                <a:lumOff val="25000"/>
                <a:alpha val="15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4" name="矩形 26"/>
          <p:cNvSpPr/>
          <p:nvPr>
            <p:custDataLst>
              <p:tags r:id="rId9"/>
            </p:custDataLst>
          </p:nvPr>
        </p:nvSpPr>
        <p:spPr>
          <a:xfrm>
            <a:off x="7239273" y="2579672"/>
            <a:ext cx="1981883" cy="2470601"/>
          </a:xfrm>
          <a:prstGeom prst="rect"/>
          <a:solidFill>
            <a:schemeClr val="bg1"/>
          </a:solidFill>
          <a:ln>
            <a:noFill/>
          </a:ln>
          <a:effectLst>
            <a:outerShdw algn="tl" blurRad="254000" dir="2700000" dist="101600" rotWithShape="0">
              <a:schemeClr val="tx1">
                <a:lumMod val="75000"/>
                <a:lumOff val="25000"/>
                <a:alpha val="15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6" name="标题"/>
          <p:cNvSpPr txBox="1"/>
          <p:nvPr>
            <p:custDataLst>
              <p:tags r:id="rId10"/>
            </p:custDataLst>
          </p:nvPr>
        </p:nvSpPr>
        <p:spPr>
          <a:xfrm>
            <a:off x="3197614" y="2667616"/>
            <a:ext cx="1531355" cy="461706"/>
          </a:xfrm>
          <a:prstGeom prst="rect"/>
          <a:noFill/>
        </p:spPr>
        <p:txBody>
          <a:bodyPr anchor="b" anchorCtr="0" bIns="0" lIns="0" rIns="0" rtlCol="0" tIns="0" wrap="square">
            <a:normAutofit/>
          </a:bodyPr>
          <a:p>
            <a:pPr algn="just" lvl="0">
              <a:buClrTx/>
              <a:buSzTx/>
              <a:buFontTx/>
            </a:pPr>
            <a:r>
              <a:rPr altLang="en-US" b="1" dirty="0" sz="1600" lang="zh-CN" spc="300">
                <a:solidFill>
                  <a:schemeClr val="accent2"/>
                </a:solidFill>
                <a:latin typeface="+mj-ea"/>
                <a:ea typeface="+mj-ea"/>
                <a:sym typeface="+mn-ea"/>
              </a:rPr>
              <a:t>添加项标题</a:t>
            </a:r>
            <a:endParaRPr altLang="en-US" b="1" dirty="0" sz="1600" lang="zh-CN" spc="300">
              <a:solidFill>
                <a:schemeClr val="accent2"/>
              </a:solidFill>
              <a:latin typeface="+mj-ea"/>
              <a:ea typeface="+mj-ea"/>
              <a:sym typeface="+mn-ea"/>
            </a:endParaRPr>
          </a:p>
        </p:txBody>
      </p:sp>
      <p:sp>
        <p:nvSpPr>
          <p:cNvPr id="1050128" name="标题"/>
          <p:cNvSpPr txBox="1"/>
          <p:nvPr>
            <p:custDataLst>
              <p:tags r:id="rId11"/>
            </p:custDataLst>
          </p:nvPr>
        </p:nvSpPr>
        <p:spPr>
          <a:xfrm>
            <a:off x="5330886" y="2667616"/>
            <a:ext cx="1531355" cy="461706"/>
          </a:xfrm>
          <a:prstGeom prst="rect"/>
          <a:noFill/>
        </p:spPr>
        <p:txBody>
          <a:bodyPr anchor="b" anchorCtr="0" bIns="0" lIns="0" rIns="0" rtlCol="0" tIns="0" wrap="square">
            <a:normAutofit/>
          </a:bodyPr>
          <a:p>
            <a:pPr algn="just" lvl="0">
              <a:buClrTx/>
              <a:buSzTx/>
              <a:buFontTx/>
            </a:pPr>
            <a:r>
              <a:rPr altLang="en-US" b="1" dirty="0" sz="1600" lang="zh-CN" spc="300">
                <a:solidFill>
                  <a:schemeClr val="accent3"/>
                </a:solidFill>
                <a:latin typeface="+mj-ea"/>
                <a:ea typeface="+mj-ea"/>
                <a:sym typeface="+mn-ea"/>
              </a:rPr>
              <a:t>添加项标题</a:t>
            </a:r>
            <a:endParaRPr altLang="en-US" b="1" dirty="0" sz="1600" lang="zh-CN" spc="300">
              <a:solidFill>
                <a:schemeClr val="accent3"/>
              </a:solidFill>
              <a:latin typeface="+mj-ea"/>
              <a:ea typeface="+mj-ea"/>
              <a:sym typeface="+mn-ea"/>
            </a:endParaRPr>
          </a:p>
        </p:txBody>
      </p:sp>
      <p:sp>
        <p:nvSpPr>
          <p:cNvPr id="1050130" name="标题"/>
          <p:cNvSpPr txBox="1"/>
          <p:nvPr>
            <p:custDataLst>
              <p:tags r:id="rId12"/>
            </p:custDataLst>
          </p:nvPr>
        </p:nvSpPr>
        <p:spPr>
          <a:xfrm>
            <a:off x="7464787" y="2667616"/>
            <a:ext cx="1531355" cy="461706"/>
          </a:xfrm>
          <a:prstGeom prst="rect"/>
          <a:noFill/>
        </p:spPr>
        <p:txBody>
          <a:bodyPr anchor="b" anchorCtr="0" bIns="0" lIns="0" rIns="0" rtlCol="0" tIns="0" wrap="square">
            <a:normAutofit/>
          </a:bodyPr>
          <a:p>
            <a:pPr algn="just" lvl="0">
              <a:buClrTx/>
              <a:buSzTx/>
              <a:buFontTx/>
            </a:pPr>
            <a:r>
              <a:rPr altLang="en-US" b="1" dirty="0" sz="1600" lang="zh-CN" spc="300">
                <a:solidFill>
                  <a:schemeClr val="accent4"/>
                </a:solidFill>
                <a:latin typeface="+mj-ea"/>
                <a:ea typeface="+mj-ea"/>
                <a:sym typeface="+mn-ea"/>
              </a:rPr>
              <a:t>添加项标题</a:t>
            </a:r>
            <a:endParaRPr altLang="en-US" b="1" dirty="0" sz="1600" lang="zh-CN" spc="300">
              <a:solidFill>
                <a:schemeClr val="accent4"/>
              </a:solidFill>
              <a:latin typeface="+mj-ea"/>
              <a:ea typeface="+mj-ea"/>
              <a:sym typeface="+mn-ea"/>
            </a:endParaRPr>
          </a:p>
        </p:txBody>
      </p:sp>
      <p:sp>
        <p:nvSpPr>
          <p:cNvPr id="1050132" name="正文"/>
          <p:cNvSpPr txBox="1"/>
          <p:nvPr>
            <p:custDataLst>
              <p:tags r:id="rId13"/>
            </p:custDataLst>
          </p:nvPr>
        </p:nvSpPr>
        <p:spPr>
          <a:xfrm>
            <a:off x="1063714" y="3313377"/>
            <a:ext cx="1531355" cy="1409618"/>
          </a:xfrm>
          <a:prstGeom prst="rect"/>
          <a:noFill/>
        </p:spPr>
        <p:txBody>
          <a:bodyPr anchor="t" anchorCtr="0" bIns="0" lIns="0" rIns="0" rtlCol="0" tIns="0" wrap="square">
            <a:normAutofit lnSpcReduction="10000"/>
          </a:bodyPr>
          <a:p>
            <a:pPr algn="just" lvl="0">
              <a:lnSpc>
                <a:spcPct val="130000"/>
              </a:lnSpc>
              <a:buClrTx/>
              <a:buSzTx/>
              <a:buFontTx/>
            </a:pPr>
            <a:r>
              <a:rPr altLang="en-US" dirty="0" sz="1200" lang="zh-CN" spc="150">
                <a:solidFill>
                  <a:schemeClr val="tx1">
                    <a:lumMod val="65000"/>
                    <a:lumOff val="35000"/>
                  </a:schemeClr>
                </a:solidFill>
                <a:latin typeface="+mn-ea"/>
                <a:sym typeface="+mn-ea"/>
              </a:rPr>
              <a:t>明确供应链战略目标：制定符合企业长期发展目标的供应链战略，明确供应链管理的重点和方向。</a:t>
            </a:r>
            <a:endParaRPr altLang="en-US" dirty="0" sz="1200" lang="zh-CN" spc="150">
              <a:solidFill>
                <a:schemeClr val="tx1">
                  <a:lumMod val="65000"/>
                  <a:lumOff val="35000"/>
                </a:schemeClr>
              </a:solidFill>
              <a:latin typeface="+mn-ea"/>
              <a:sym typeface="+mn-ea"/>
            </a:endParaRPr>
          </a:p>
        </p:txBody>
      </p:sp>
      <p:sp>
        <p:nvSpPr>
          <p:cNvPr id="1050134" name="正文"/>
          <p:cNvSpPr txBox="1"/>
          <p:nvPr>
            <p:custDataLst>
              <p:tags r:id="rId14"/>
            </p:custDataLst>
          </p:nvPr>
        </p:nvSpPr>
        <p:spPr>
          <a:xfrm>
            <a:off x="3197614" y="3313377"/>
            <a:ext cx="1531355" cy="1409618"/>
          </a:xfrm>
          <a:prstGeom prst="rect"/>
          <a:noFill/>
        </p:spPr>
        <p:txBody>
          <a:bodyPr anchor="t" anchorCtr="0" bIns="0" lIns="0" rIns="0" rtlCol="0" tIns="0" wrap="square">
            <a:normAutofit lnSpcReduction="10000"/>
          </a:bodyPr>
          <a:p>
            <a:pPr algn="just" lvl="0">
              <a:lnSpc>
                <a:spcPct val="130000"/>
              </a:lnSpc>
              <a:buClrTx/>
              <a:buSzTx/>
              <a:buFontTx/>
            </a:pPr>
            <a:r>
              <a:rPr altLang="en-US" dirty="0" sz="1200" lang="zh-CN" spc="150">
                <a:solidFill>
                  <a:schemeClr val="tx1">
                    <a:lumMod val="65000"/>
                    <a:lumOff val="35000"/>
                  </a:schemeClr>
                </a:solidFill>
                <a:latin typeface="+mn-ea"/>
                <a:sym typeface="+mn-ea"/>
              </a:rPr>
              <a:t>优化供应商选择：通过供应商评估、考核和分类，选择优质供应商，确保原材料和零部件的质量和稳定供应。</a:t>
            </a:r>
            <a:endParaRPr altLang="en-US" dirty="0" sz="1200" lang="zh-CN" spc="150">
              <a:solidFill>
                <a:schemeClr val="tx1">
                  <a:lumMod val="65000"/>
                  <a:lumOff val="35000"/>
                </a:schemeClr>
              </a:solidFill>
              <a:latin typeface="+mn-ea"/>
              <a:sym typeface="+mn-ea"/>
            </a:endParaRPr>
          </a:p>
        </p:txBody>
      </p:sp>
      <p:sp>
        <p:nvSpPr>
          <p:cNvPr id="1050136" name="正文"/>
          <p:cNvSpPr txBox="1"/>
          <p:nvPr>
            <p:custDataLst>
              <p:tags r:id="rId15"/>
            </p:custDataLst>
          </p:nvPr>
        </p:nvSpPr>
        <p:spPr>
          <a:xfrm>
            <a:off x="5330886" y="3313377"/>
            <a:ext cx="1531355" cy="1409618"/>
          </a:xfrm>
          <a:prstGeom prst="rect"/>
          <a:noFill/>
        </p:spPr>
        <p:txBody>
          <a:bodyPr anchor="t" anchorCtr="0" bIns="0" lIns="0" rIns="0" rtlCol="0" tIns="0" wrap="square">
            <a:normAutofit lnSpcReduction="10000"/>
          </a:bodyPr>
          <a:p>
            <a:pPr algn="just" lvl="0">
              <a:lnSpc>
                <a:spcPct val="130000"/>
              </a:lnSpc>
              <a:buClrTx/>
              <a:buSzTx/>
              <a:buFontTx/>
            </a:pPr>
            <a:r>
              <a:rPr altLang="en-US" dirty="0" sz="1200" lang="zh-CN" spc="150">
                <a:solidFill>
                  <a:schemeClr val="tx1">
                    <a:lumMod val="65000"/>
                    <a:lumOff val="35000"/>
                  </a:schemeClr>
                </a:solidFill>
                <a:latin typeface="+mn-ea"/>
                <a:sym typeface="+mn-ea"/>
              </a:rPr>
              <a:t>强化供应链协同：建立供应链信息共享平台，实现供应链各环节信息的实时传递和共享，提高协同效率。</a:t>
            </a:r>
            <a:endParaRPr altLang="en-US" dirty="0" sz="1200" lang="zh-CN" spc="150">
              <a:solidFill>
                <a:schemeClr val="tx1">
                  <a:lumMod val="65000"/>
                  <a:lumOff val="35000"/>
                </a:schemeClr>
              </a:solidFill>
              <a:latin typeface="+mn-ea"/>
              <a:sym typeface="+mn-ea"/>
            </a:endParaRPr>
          </a:p>
        </p:txBody>
      </p:sp>
      <p:sp>
        <p:nvSpPr>
          <p:cNvPr id="1050138" name="正文"/>
          <p:cNvSpPr txBox="1"/>
          <p:nvPr>
            <p:custDataLst>
              <p:tags r:id="rId16"/>
            </p:custDataLst>
          </p:nvPr>
        </p:nvSpPr>
        <p:spPr>
          <a:xfrm>
            <a:off x="7464787" y="3313377"/>
            <a:ext cx="1531355" cy="1409618"/>
          </a:xfrm>
          <a:prstGeom prst="rect"/>
          <a:noFill/>
        </p:spPr>
        <p:txBody>
          <a:bodyPr anchor="t" anchorCtr="0" bIns="0" lIns="0" rIns="0" rtlCol="0" tIns="0" wrap="square">
            <a:normAutofit fontScale="91667" lnSpcReduction="20000"/>
          </a:bodyPr>
          <a:p>
            <a:pPr algn="just" lvl="0">
              <a:lnSpc>
                <a:spcPct val="130000"/>
              </a:lnSpc>
              <a:buClrTx/>
              <a:buSzTx/>
              <a:buFontTx/>
            </a:pPr>
            <a:r>
              <a:rPr altLang="en-US" dirty="0" sz="1200" lang="zh-CN" spc="150">
                <a:solidFill>
                  <a:schemeClr val="tx1">
                    <a:lumMod val="65000"/>
                    <a:lumOff val="35000"/>
                  </a:schemeClr>
                </a:solidFill>
                <a:latin typeface="+mn-ea"/>
                <a:sym typeface="+mn-ea"/>
              </a:rPr>
              <a:t>推进供应链数字化转型：利用先进的信息技术，如物联网、大数据、人工智能等，实现供应链的数字化管理和智能化决策。</a:t>
            </a:r>
            <a:endParaRPr altLang="en-US" dirty="0" sz="1200" lang="zh-CN" spc="150">
              <a:solidFill>
                <a:schemeClr val="tx1">
                  <a:lumMod val="65000"/>
                  <a:lumOff val="35000"/>
                </a:schemeClr>
              </a:solidFill>
              <a:latin typeface="+mn-ea"/>
              <a:sym typeface="+mn-ea"/>
            </a:endParaRPr>
          </a:p>
        </p:txBody>
      </p:sp>
      <p:sp>
        <p:nvSpPr>
          <p:cNvPr id="1050140" name="矩形 34"/>
          <p:cNvSpPr/>
          <p:nvPr>
            <p:custDataLst>
              <p:tags r:id="rId17"/>
            </p:custDataLst>
          </p:nvPr>
        </p:nvSpPr>
        <p:spPr>
          <a:xfrm>
            <a:off x="9372545" y="2492356"/>
            <a:ext cx="1981883" cy="87944"/>
          </a:xfrm>
          <a:prstGeom prst="rect"/>
          <a:gradFill>
            <a:gsLst>
              <a:gs pos="0">
                <a:schemeClr val="accent5">
                  <a:lumMod val="80000"/>
                  <a:lumOff val="20000"/>
                </a:schemeClr>
              </a:gs>
              <a:gs pos="100000">
                <a:schemeClr val="accent5">
                  <a:lumMod val="80000"/>
                  <a:lumOff val="20000"/>
                </a:schemeClr>
              </a:gs>
            </a:gsLst>
            <a:lin ang="10800000" scaled="0"/>
          </a:gradFill>
          <a:ln>
            <a:noFill/>
          </a:ln>
          <a:effectLst>
            <a:outerShdw algn="tl" blurRad="254000" dir="2700000" dist="101600" rotWithShape="0">
              <a:schemeClr val="bg1">
                <a:lumMod val="75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sym typeface="+mn-ea"/>
            </a:endParaRPr>
          </a:p>
        </p:txBody>
      </p:sp>
      <p:sp>
        <p:nvSpPr>
          <p:cNvPr id="1050142" name="矩形 35"/>
          <p:cNvSpPr/>
          <p:nvPr>
            <p:custDataLst>
              <p:tags r:id="rId18"/>
            </p:custDataLst>
          </p:nvPr>
        </p:nvSpPr>
        <p:spPr>
          <a:xfrm>
            <a:off x="9372545" y="2579672"/>
            <a:ext cx="1981883" cy="2470601"/>
          </a:xfrm>
          <a:prstGeom prst="rect"/>
          <a:solidFill>
            <a:schemeClr val="bg1"/>
          </a:solidFill>
          <a:ln>
            <a:noFill/>
          </a:ln>
          <a:effectLst>
            <a:outerShdw algn="tl" blurRad="254000" dir="2700000" dist="101600" rotWithShape="0">
              <a:schemeClr val="tx1">
                <a:lumMod val="75000"/>
                <a:lumOff val="25000"/>
                <a:alpha val="15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4" name="标题"/>
          <p:cNvSpPr txBox="1"/>
          <p:nvPr>
            <p:custDataLst>
              <p:tags r:id="rId19"/>
            </p:custDataLst>
          </p:nvPr>
        </p:nvSpPr>
        <p:spPr>
          <a:xfrm>
            <a:off x="9598059" y="2667616"/>
            <a:ext cx="1531355" cy="461706"/>
          </a:xfrm>
          <a:prstGeom prst="rect"/>
          <a:noFill/>
        </p:spPr>
        <p:txBody>
          <a:bodyPr anchor="b" anchorCtr="0" bIns="0" lIns="0" rIns="0" rtlCol="0" tIns="0" wrap="square">
            <a:normAutofit/>
          </a:bodyPr>
          <a:p>
            <a:pPr algn="just" lvl="0">
              <a:buClrTx/>
              <a:buSzTx/>
              <a:buFontTx/>
            </a:pPr>
            <a:r>
              <a:rPr altLang="en-US" b="1" dirty="0" sz="1600" lang="zh-CN" spc="300">
                <a:solidFill>
                  <a:schemeClr val="accent5"/>
                </a:solidFill>
                <a:latin typeface="+mj-ea"/>
                <a:ea typeface="+mj-ea"/>
                <a:sym typeface="+mn-ea"/>
              </a:rPr>
              <a:t>添加项标题</a:t>
            </a:r>
            <a:endParaRPr altLang="en-US" b="1" dirty="0" sz="1600" lang="zh-CN" spc="300">
              <a:solidFill>
                <a:schemeClr val="accent5"/>
              </a:solidFill>
              <a:latin typeface="+mj-ea"/>
              <a:ea typeface="+mj-ea"/>
              <a:sym typeface="+mn-ea"/>
            </a:endParaRPr>
          </a:p>
        </p:txBody>
      </p:sp>
      <p:sp>
        <p:nvSpPr>
          <p:cNvPr id="1050146" name="正文"/>
          <p:cNvSpPr txBox="1"/>
          <p:nvPr>
            <p:custDataLst>
              <p:tags r:id="rId20"/>
            </p:custDataLst>
          </p:nvPr>
        </p:nvSpPr>
        <p:spPr>
          <a:xfrm>
            <a:off x="9598059" y="3313377"/>
            <a:ext cx="1531355" cy="1409618"/>
          </a:xfrm>
          <a:prstGeom prst="rect"/>
          <a:noFill/>
        </p:spPr>
        <p:txBody>
          <a:bodyPr anchor="t" anchorCtr="0" bIns="0" lIns="0" rIns="0" rtlCol="0" tIns="0" wrap="square">
            <a:normAutofit/>
          </a:bodyPr>
          <a:p>
            <a:pPr algn="just" lvl="0">
              <a:lnSpc>
                <a:spcPct val="130000"/>
              </a:lnSpc>
              <a:buClrTx/>
              <a:buSzTx/>
              <a:buFontTx/>
            </a:pPr>
            <a:r>
              <a:rPr altLang="en-US" dirty="0" sz="1200" lang="zh-CN" spc="150">
                <a:solidFill>
                  <a:schemeClr val="tx1">
                    <a:lumMod val="65000"/>
                    <a:lumOff val="35000"/>
                  </a:schemeClr>
                </a:solidFill>
                <a:latin typeface="+mn-ea"/>
                <a:sym typeface="+mn-ea"/>
              </a:rPr>
              <a:t>培养专业人才：加强供应链管理人才的培养和引进，提高企业供应链管理的专业水平和能力。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80" name="标题 1"/>
          <p:cNvSpPr>
            <a:spLocks noGrp="1"/>
          </p:cNvSpPr>
          <p:nvPr>
            <p:ph type="title"/>
          </p:nvPr>
        </p:nvSpPr>
        <p:spPr/>
        <p:txBody>
          <a:bodyPr/>
          <a:p>
            <a:r>
              <a:rPr altLang="en-US" lang="zh-CN"/>
              <a:t>提高物流管理效率与质量</a:t>
            </a:r>
            <a:endParaRPr altLang="en-US" lang="zh-CN"/>
          </a:p>
        </p:txBody>
      </p:sp>
      <p:sp>
        <p:nvSpPr>
          <p:cNvPr id="105018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强化人才培养：通过培训、学习等方式，提高物流管理人员的专业素养和综合能力</a:t>
            </a:r>
            <a:endParaRPr altLang="zh-CN" dirty="0" lang="en-US">
              <a:solidFill>
                <a:schemeClr val="dk1">
                  <a:lumMod val="80000"/>
                  <a:lumOff val="20000"/>
                </a:schemeClr>
              </a:solidFill>
              <a:latin typeface="+mn-ea"/>
              <a:sym typeface="+mn-ea"/>
            </a:endParaRPr>
          </a:p>
        </p:txBody>
      </p:sp>
      <p:sp>
        <p:nvSpPr>
          <p:cNvPr id="105019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优化物流流程：通过减少冗余环节、提高信息传递效率等方式，提高物流管理效率</a:t>
            </a:r>
            <a:endParaRPr altLang="en-US" dirty="0" lang="zh-CN">
              <a:solidFill>
                <a:schemeClr val="dk1">
                  <a:lumMod val="80000"/>
                  <a:lumOff val="20000"/>
                </a:schemeClr>
              </a:solidFill>
              <a:latin typeface="+mn-ea"/>
              <a:sym typeface="+mn-ea"/>
            </a:endParaRPr>
          </a:p>
        </p:txBody>
      </p:sp>
      <p:sp>
        <p:nvSpPr>
          <p:cNvPr id="105019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引入先进技术：利用物联网、大数据、人工智能等先进技术，实现物流信息的实时共享和智能调度</a:t>
            </a:r>
            <a:endParaRPr altLang="en-US" dirty="0" lang="zh-CN">
              <a:solidFill>
                <a:schemeClr val="dk1">
                  <a:lumMod val="80000"/>
                  <a:lumOff val="20000"/>
                </a:schemeClr>
              </a:solidFill>
              <a:latin typeface="+mn-ea"/>
              <a:sym typeface="+mn-ea"/>
            </a:endParaRPr>
          </a:p>
        </p:txBody>
      </p:sp>
      <p:sp>
        <p:nvSpPr>
          <p:cNvPr id="105020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建立合作伙伴关系：与供应商、物流公司等建立紧密的合作关系，实现资源共享和协同发展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46" name="标题 1"/>
          <p:cNvSpPr>
            <a:spLocks noGrp="1"/>
          </p:cNvSpPr>
          <p:nvPr>
            <p:ph type="title"/>
          </p:nvPr>
        </p:nvSpPr>
        <p:spPr/>
        <p:txBody>
          <a:bodyPr/>
          <a:p>
            <a:r>
              <a:rPr altLang="en-US" lang="zh-CN"/>
              <a:t>加强信息共享与协同工作</a:t>
            </a:r>
            <a:endParaRPr altLang="en-US" lang="zh-CN"/>
          </a:p>
        </p:txBody>
      </p:sp>
      <p:sp>
        <p:nvSpPr>
          <p:cNvPr id="105024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5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建立供应链信息共享平台</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5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5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促进供应链各环节之间的协同工作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6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6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提升供应链透明度和预测性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6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6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强化供应链风险管理能力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04" name="标题 1"/>
          <p:cNvSpPr>
            <a:spLocks noGrp="1"/>
          </p:cNvSpPr>
          <p:nvPr>
            <p:ph type="title"/>
          </p:nvPr>
        </p:nvSpPr>
        <p:spPr/>
        <p:txBody>
          <a:bodyPr/>
          <a:p>
            <a:r>
              <a:rPr altLang="en-US" lang="zh-CN"/>
              <a:t>培养专业的供应链与物流管理人才</a:t>
            </a:r>
            <a:endParaRPr altLang="en-US" lang="zh-CN"/>
          </a:p>
        </p:txBody>
      </p:sp>
      <p:sp>
        <p:nvSpPr>
          <p:cNvPr id="105030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0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10" name="TextBox 2"/>
          <p:cNvSpPr txBox="1"/>
          <p:nvPr>
            <p:custDataLst>
              <p:tags r:id="rId3"/>
            </p:custDataLst>
          </p:nvPr>
        </p:nvSpPr>
        <p:spPr>
          <a:xfrm>
            <a:off x="986772"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建立完善的人才培养体系：制定供应链与物流管理人才培养计划，包括培训课程、实践项目等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31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1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1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加强校企合作：与高校、培训机构等合作，共同培养专业的供应链与物流管理人才</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31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2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22" name="TextBox 2"/>
          <p:cNvSpPr txBox="1"/>
          <p:nvPr>
            <p:custDataLst>
              <p:tags r:id="rId9"/>
            </p:custDataLst>
          </p:nvPr>
        </p:nvSpPr>
        <p:spPr>
          <a:xfrm>
            <a:off x="6348206"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引进优秀人才：通过招聘、猎头等方式引进具有丰富经验和专业技能的供应链与物流管理人才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32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2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28" name="TextBox 2"/>
          <p:cNvSpPr txBox="1"/>
          <p:nvPr>
            <p:custDataLst>
              <p:tags r:id="rId12"/>
            </p:custDataLst>
          </p:nvPr>
        </p:nvSpPr>
        <p:spPr>
          <a:xfrm>
            <a:off x="9021280"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建立激励机制：设立奖励制度，对在供应链与物流管理领域做出突出贡献的人才给予奖励和晋升机会</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62"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未来供应链与物流管理的发展趋势</a:t>
            </a:r>
            <a:endParaRPr altLang="en-US" dirty="0" lang="zh-CN"/>
          </a:p>
        </p:txBody>
      </p:sp>
      <p:sp>
        <p:nvSpPr>
          <p:cNvPr id="1050364" name="节编号"/>
          <p:cNvSpPr>
            <a:spLocks noGrp="1"/>
          </p:cNvSpPr>
          <p:nvPr>
            <p:ph type="body" sz="quarter" idx="13"/>
            <p:custDataLst>
              <p:tags r:id="rId2"/>
            </p:custDataLst>
          </p:nvPr>
        </p:nvSpPr>
        <p:spPr>
          <a:xfrm>
            <a:off x="831588" y="991350"/>
            <a:ext cx="7557025" cy="1224000"/>
          </a:xfrm>
        </p:spPr>
        <p:txBody>
          <a:bodyPr/>
          <a:p>
            <a:r>
              <a:rPr altLang="zh-CN" dirty="0" lang="en-US"/>
              <a:t>PART 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38" name="标题 1"/>
          <p:cNvSpPr>
            <a:spLocks noGrp="1"/>
          </p:cNvSpPr>
          <p:nvPr>
            <p:ph type="title"/>
          </p:nvPr>
        </p:nvSpPr>
        <p:spPr/>
        <p:txBody>
          <a:bodyPr/>
          <a:p>
            <a:r>
              <a:rPr altLang="en-US" lang="zh-CN"/>
              <a:t>数字化、智能化趋势</a:t>
            </a:r>
            <a:endParaRPr altLang="en-US" lang="zh-CN"/>
          </a:p>
        </p:txBody>
      </p:sp>
      <p:sp>
        <p:nvSpPr>
          <p:cNvPr id="105044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4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4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4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4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5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5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5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5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5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6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6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6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6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6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7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7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7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7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数字化：利用大数据、云计算等技术提高供应链与物流管理的效率和准确性</a:t>
            </a:r>
            <a:endParaRPr altLang="en-US" dirty="0" sz="1200" lang="zh-CN" spc="150">
              <a:solidFill>
                <a:schemeClr val="tx1">
                  <a:lumMod val="65000"/>
                  <a:lumOff val="35000"/>
                </a:schemeClr>
              </a:solidFill>
              <a:latin typeface="+mn-ea"/>
              <a:sym typeface="+mn-ea"/>
            </a:endParaRPr>
          </a:p>
        </p:txBody>
      </p:sp>
      <p:sp>
        <p:nvSpPr>
          <p:cNvPr id="105047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应对挑战：企业需要积极应对数字化和智能化带来的挑战，加强技术研发和应用</a:t>
            </a:r>
            <a:endParaRPr altLang="en-US" dirty="0" sz="1200" lang="zh-CN" spc="150">
              <a:solidFill>
                <a:schemeClr val="tx1">
                  <a:lumMod val="65000"/>
                  <a:lumOff val="35000"/>
                </a:schemeClr>
              </a:solidFill>
              <a:latin typeface="+mn-ea"/>
              <a:sym typeface="+mn-ea"/>
            </a:endParaRPr>
          </a:p>
        </p:txBody>
      </p:sp>
      <p:sp>
        <p:nvSpPr>
          <p:cNvPr id="105048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未来发展趋势：数字化和智能化将成为未来供应链与物流管理的重要趋势</a:t>
            </a:r>
            <a:endParaRPr altLang="en-US" dirty="0" sz="1200" lang="zh-CN" spc="150">
              <a:solidFill>
                <a:schemeClr val="tx1">
                  <a:lumMod val="65000"/>
                  <a:lumOff val="35000"/>
                </a:schemeClr>
              </a:solidFill>
              <a:latin typeface="+mn-ea"/>
              <a:sym typeface="+mn-ea"/>
            </a:endParaRPr>
          </a:p>
        </p:txBody>
      </p:sp>
      <p:sp>
        <p:nvSpPr>
          <p:cNvPr id="105048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智能化：通过人工智能、机器学习等技术实现供应链与物流管理的自动化和智能化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516" name="标题 1"/>
          <p:cNvSpPr>
            <a:spLocks noGrp="1"/>
          </p:cNvSpPr>
          <p:nvPr>
            <p:ph type="title"/>
          </p:nvPr>
        </p:nvSpPr>
        <p:spPr/>
        <p:txBody>
          <a:bodyPr/>
          <a:p>
            <a:r>
              <a:rPr altLang="en-US" lang="zh-CN"/>
              <a:t>绿色环保趋势</a:t>
            </a:r>
            <a:endParaRPr altLang="en-US" lang="zh-CN"/>
          </a:p>
        </p:txBody>
      </p:sp>
      <p:sp>
        <p:nvSpPr>
          <p:cNvPr id="105051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2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2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供应链与物流管理的绿色环保理念</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52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2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2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环保材料在供应链与物流管理中的应用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53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3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3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绿色包装和运输方式的选择</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53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3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4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循环经济和逆向物流的发展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574" name="标题 1"/>
          <p:cNvSpPr>
            <a:spLocks noGrp="1"/>
          </p:cNvSpPr>
          <p:nvPr>
            <p:ph type="title"/>
          </p:nvPr>
        </p:nvSpPr>
        <p:spPr/>
        <p:txBody>
          <a:bodyPr/>
          <a:p>
            <a:r>
              <a:rPr altLang="en-US" lang="zh-CN"/>
              <a:t>全球化趋势</a:t>
            </a:r>
            <a:endParaRPr altLang="en-US" lang="zh-CN"/>
          </a:p>
        </p:txBody>
      </p:sp>
      <p:sp>
        <p:nvSpPr>
          <p:cNvPr id="105057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全球供应链的整合与优化</a:t>
            </a:r>
            <a:endParaRPr altLang="en-US" dirty="0" sz="1200" lang="zh-CN" spc="150">
              <a:solidFill>
                <a:schemeClr val="tx1">
                  <a:lumMod val="85000"/>
                  <a:lumOff val="15000"/>
                </a:schemeClr>
              </a:solidFill>
              <a:latin typeface="+mn-ea"/>
              <a:sym typeface="+mn-ea"/>
            </a:endParaRPr>
          </a:p>
        </p:txBody>
      </p:sp>
      <p:sp>
        <p:nvSpPr>
          <p:cNvPr id="105057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8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8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跨境电商的崛起与发展</a:t>
            </a:r>
            <a:endParaRPr altLang="en-US" dirty="0" sz="1200" lang="zh-CN" spc="150">
              <a:solidFill>
                <a:schemeClr val="tx1">
                  <a:lumMod val="85000"/>
                  <a:lumOff val="15000"/>
                </a:schemeClr>
              </a:solidFill>
              <a:latin typeface="+mn-ea"/>
              <a:sym typeface="+mn-ea"/>
            </a:endParaRPr>
          </a:p>
        </p:txBody>
      </p:sp>
      <p:sp>
        <p:nvSpPr>
          <p:cNvPr id="105058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8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8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跨国物流网络的构建与完善</a:t>
            </a:r>
            <a:endParaRPr altLang="en-US" dirty="0" sz="1200" lang="zh-CN" spc="150">
              <a:solidFill>
                <a:schemeClr val="tx1">
                  <a:lumMod val="85000"/>
                  <a:lumOff val="15000"/>
                </a:schemeClr>
              </a:solidFill>
              <a:latin typeface="+mn-ea"/>
              <a:sym typeface="+mn-ea"/>
            </a:endParaRPr>
          </a:p>
        </p:txBody>
      </p:sp>
      <p:sp>
        <p:nvSpPr>
          <p:cNvPr id="105059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9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9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供应链金融的普及与推广</a:t>
            </a:r>
            <a:endParaRPr altLang="en-US" dirty="0" sz="1200" lang="zh-CN" spc="150">
              <a:solidFill>
                <a:schemeClr val="tx1">
                  <a:lumMod val="85000"/>
                  <a:lumOff val="15000"/>
                </a:schemeClr>
              </a:solidFill>
              <a:latin typeface="+mn-ea"/>
              <a:sym typeface="+mn-ea"/>
            </a:endParaRPr>
          </a:p>
        </p:txBody>
      </p:sp>
      <p:sp>
        <p:nvSpPr>
          <p:cNvPr id="105059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9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632"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634" name="公司名"/>
          <p:cNvSpPr>
            <a:spLocks noGrp="1"/>
          </p:cNvSpPr>
          <p:nvPr>
            <p:ph type="body" sz="quarter" idx="13"/>
            <p:custDataLst>
              <p:tags r:id="rId2"/>
            </p:custDataLst>
          </p:nvPr>
        </p:nvSpPr>
        <p:spPr>
          <a:xfrm>
            <a:off x="838799" y="504000"/>
            <a:ext cx="2657069" cy="504000"/>
          </a:xfrm>
        </p:spPr>
        <p:txBody>
          <a:bodyPr/>
          <a:p>
            <a:r>
              <a:rPr altLang="en-US" dirty="0" lang="zh-CN"/>
              <a:t>xxx学院</a:t>
            </a:r>
            <a:endParaRPr altLang="en-US" dirty="0" lang="zh-CN"/>
          </a:p>
        </p:txBody>
      </p:sp>
      <p:sp>
        <p:nvSpPr>
          <p:cNvPr id="1050636"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638"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6*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i*1_1"/>
  <p:tag name="KSO_WM_TEMPLATE_CATEGORY" val="custom"/>
  <p:tag name="KSO_WM_TEMPLATE_INDEX" val="20230987"/>
  <p:tag name="KSO_WM_UNIT_LAYERLEVEL" val="1_1"/>
  <p:tag name="KSO_WM_TAG_VERSION" val="1.0"/>
  <p:tag name="KSO_WM_BEAUTIFY_FLAG" val="#wm#"/>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6*l_h_i*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6*l_h_a*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7_6*l_h_i*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6*l_h_a*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7_6*l_h_i*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6*l_h_a*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7_6*l_h_i*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6*l_h_a*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6*l_h_i*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6*l_h_a*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7_6*l_h_i*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7_6*l_h_a*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2_2"/>
  <p:tag name="KSO_WM_TEMPLATE_CATEGORY" val="custom"/>
  <p:tag name="KSO_WM_TEMPLATE_INDEX" val="20230987"/>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3_2"/>
  <p:tag name="KSO_WM_TEMPLATE_CATEGORY" val="custom"/>
  <p:tag name="KSO_WM_TEMPLATE_INDEX" val="20230987"/>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4_2"/>
  <p:tag name="KSO_WM_TEMPLATE_CATEGORY" val="custom"/>
  <p:tag name="KSO_WM_TEMPLATE_INDEX" val="20230987"/>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5_2"/>
  <p:tag name="KSO_WM_TEMPLATE_CATEGORY" val="custom"/>
  <p:tag name="KSO_WM_TEMPLATE_INDEX" val="20230987"/>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6_2"/>
  <p:tag name="KSO_WM_TEMPLATE_CATEGORY" val="custom"/>
  <p:tag name="KSO_WM_TEMPLATE_INDEX" val="20230987"/>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SLIDE_ID" val="custom202309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2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2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4*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4*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4*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4*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4*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5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56.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199.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5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25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6"/>
</p:tagLst>
</file>

<file path=ppt/tags/tag289.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1_1"/>
  <p:tag name="KSO_WM_TEMPLATE_CATEGORY" val="diagram"/>
  <p:tag name="KSO_WM_TEMPLATE_INDEX" val="20231060"/>
  <p:tag name="KSO_WM_UNIT_LAYERLEVEL" val="1_1_1"/>
  <p:tag name="KSO_WM_TAG_VERSION" val="3.0"/>
  <p:tag name="KSO_WM_UNIT_TYPE" val="l_h_i"/>
  <p:tag name="KSO_WM_UNIT_INDEX" val="1_1_1"/>
  <p:tag name="KSO_WM_DIAGRAM_VERSION" val="3"/>
  <p:tag name="KSO_WM_DIAGRAM_COLOR_TRICK" val="4"/>
  <p:tag name="KSO_WM_DIAGRAM_COLOR_TEXT_CAN_REMOVE" val="n"/>
  <p:tag name="KSO_WM_DIAGRAM_GROUP_CODE" val="l1-1"/>
  <p:tag name="KSO_WM_UNIT_FILL_FORE_SCHEMECOLOR_INDEX" val="5"/>
  <p:tag name="KSO_WM_DIAGRAM_MAX_ITEMCNT" val="5"/>
  <p:tag name="KSO_WM_DIAGRAM_MIN_ITEMCNT" val="2"/>
  <p:tag name="KSO_WM_DIAGRAM_VIRTUALLY_FRAME" val="{&quot;height&quot;:203.6,&quot;width&quot;:837.0500000000001}"/>
  <p:tag name="KSO_WM_DIAGRAM_COLOR_MATCH_VALUE" val="{&quot;shape&quot;:{&quot;fill&quot;:{&quot;gradient&quot;:[{&quot;brightness&quot;:0.20000000298023224,&quot;colorType&quot;:1,&quot;foreColorIndex&quot;:5,&quot;pos&quot;:0,&quot;transparency&quot;:0},{&quot;brightness&quot;:0.20000000298023224,&quot;colorType&quot;:1,&quot;foreColorIndex&quot;:5,&quot;pos&quot;:1,&quot;transparency&quot;:0}],&quot;type&quot;:3},&quot;glow&quot;:{&quot;colorType&quot;:0},&quot;line&quot;:{&quot;type&quot;:0},&quot;shadow&quot;:{&quot;brightness&quot;:-0.25,&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1_2"/>
  <p:tag name="KSO_WM_TEMPLATE_CATEGORY" val="diagram"/>
  <p:tag name="KSO_WM_TEMPLATE_INDEX" val="20231060"/>
  <p:tag name="KSO_WM_UNIT_LAYERLEVEL" val="1_1_1"/>
  <p:tag name="KSO_WM_TAG_VERSION" val="3.0"/>
  <p:tag name="KSO_WM_UNIT_TYPE" val="l_h_i"/>
  <p:tag name="KSO_WM_UNIT_INDEX" val="1_1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203.6,&quot;width&quot;:837.0500000000001}"/>
  <p:tag name="KSO_WM_DIAGRAM_COLOR_MATCH_VALUE" val="{&quot;shape&quot;:{&quot;fill&quot;:{&quot;solid&quot;:{&quot;brightness&quot;:0,&quot;colorType&quot;:1,&quot;foreColorIndex&quot;:14,&quot;transparency&quot;:0},&quot;type&quot;:1},&quot;glow&quot;:{&quot;colorType&quot;:0},&quot;line&quot;:{&quot;type&quot;:0},&quot;shadow&quot;:{&quot;brightness&quot;:0.25,&quot;colorType&quot;:1,&quot;foreColorIndex&quot;:13,&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060_4*l_h_a*1_1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5"/>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2_1"/>
  <p:tag name="KSO_WM_TEMPLATE_CATEGORY" val="diagram"/>
  <p:tag name="KSO_WM_TEMPLATE_INDEX" val="20231060"/>
  <p:tag name="KSO_WM_UNIT_LAYERLEVEL" val="1_1_1"/>
  <p:tag name="KSO_WM_TAG_VERSION" val="3.0"/>
  <p:tag name="KSO_WM_UNIT_TYPE" val="l_h_i"/>
  <p:tag name="KSO_WM_UNIT_INDEX" val="1_2_1"/>
  <p:tag name="KSO_WM_DIAGRAM_VERSION" val="3"/>
  <p:tag name="KSO_WM_DIAGRAM_COLOR_TRICK" val="4"/>
  <p:tag name="KSO_WM_DIAGRAM_COLOR_TEXT_CAN_REMOVE" val="n"/>
  <p:tag name="KSO_WM_DIAGRAM_GROUP_CODE" val="l1-1"/>
  <p:tag name="KSO_WM_UNIT_FILL_FORE_SCHEMECOLOR_INDEX" val="6"/>
  <p:tag name="KSO_WM_DIAGRAM_MAX_ITEMCNT" val="5"/>
  <p:tag name="KSO_WM_DIAGRAM_MIN_ITEMCNT" val="2"/>
  <p:tag name="KSO_WM_DIAGRAM_VIRTUALLY_FRAME" val="{&quot;height&quot;:203.6,&quot;width&quot;:837.0500000000001}"/>
  <p:tag name="KSO_WM_DIAGRAM_COLOR_MATCH_VALUE" val="{&quot;shape&quot;:{&quot;fill&quot;:{&quot;gradient&quot;:[{&quot;brightness&quot;:0.20000000298023224,&quot;colorType&quot;:1,&quot;foreColorIndex&quot;:6,&quot;pos&quot;:0,&quot;transparency&quot;:0},{&quot;brightness&quot;:0.20000000298023224,&quot;colorType&quot;:1,&quot;foreColorIndex&quot;:6,&quot;pos&quot;:1,&quot;transparency&quot;:0}],&quot;type&quot;:3},&quot;glow&quot;:{&quot;colorType&quot;:0},&quot;line&quot;:{&quot;type&quot;:0},&quot;shadow&quot;:{&quot;brightness&quot;:-0.25,&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3_1"/>
  <p:tag name="KSO_WM_TEMPLATE_CATEGORY" val="diagram"/>
  <p:tag name="KSO_WM_TEMPLATE_INDEX" val="20231060"/>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1"/>
  <p:tag name="KSO_WM_UNIT_FILL_FORE_SCHEMECOLOR_INDEX" val="7"/>
  <p:tag name="KSO_WM_DIAGRAM_MAX_ITEMCNT" val="5"/>
  <p:tag name="KSO_WM_DIAGRAM_MIN_ITEMCNT" val="2"/>
  <p:tag name="KSO_WM_DIAGRAM_VIRTUALLY_FRAME" val="{&quot;height&quot;:203.6,&quot;width&quot;:837.0500000000001}"/>
  <p:tag name="KSO_WM_DIAGRAM_COLOR_MATCH_VALUE" val="{&quot;shape&quot;:{&quot;fill&quot;:{&quot;gradient&quot;:[{&quot;brightness&quot;:0.20000000298023224,&quot;colorType&quot;:1,&quot;foreColorIndex&quot;:7,&quot;pos&quot;:0,&quot;transparency&quot;:0},{&quot;brightness&quot;:0.20000000298023224,&quot;colorType&quot;:1,&quot;foreColorIndex&quot;:7,&quot;pos&quot;:1,&quot;transparency&quot;:0}],&quot;type&quot;:3},&quot;glow&quot;:{&quot;colorType&quot;:0},&quot;line&quot;:{&quot;type&quot;:0},&quot;shadow&quot;:{&quot;brightness&quot;:-0.25,&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4_1"/>
  <p:tag name="KSO_WM_TEMPLATE_CATEGORY" val="diagram"/>
  <p:tag name="KSO_WM_TEMPLATE_INDEX" val="20231060"/>
  <p:tag name="KSO_WM_UNIT_LAYERLEVEL" val="1_1_1"/>
  <p:tag name="KSO_WM_TAG_VERSION" val="3.0"/>
  <p:tag name="KSO_WM_UNIT_TYPE" val="l_h_i"/>
  <p:tag name="KSO_WM_UNIT_INDEX" val="1_4_1"/>
  <p:tag name="KSO_WM_DIAGRAM_VERSION" val="3"/>
  <p:tag name="KSO_WM_DIAGRAM_COLOR_TRICK" val="4"/>
  <p:tag name="KSO_WM_DIAGRAM_COLOR_TEXT_CAN_REMOVE" val="n"/>
  <p:tag name="KSO_WM_DIAGRAM_GROUP_CODE" val="l1-1"/>
  <p:tag name="KSO_WM_UNIT_FILL_FORE_SCHEMECOLOR_INDEX" val="8"/>
  <p:tag name="KSO_WM_DIAGRAM_MAX_ITEMCNT" val="5"/>
  <p:tag name="KSO_WM_DIAGRAM_MIN_ITEMCNT" val="2"/>
  <p:tag name="KSO_WM_DIAGRAM_VIRTUALLY_FRAME" val="{&quot;height&quot;:203.6,&quot;width&quot;:837.0500000000001}"/>
  <p:tag name="KSO_WM_DIAGRAM_COLOR_MATCH_VALUE" val="{&quot;shape&quot;:{&quot;fill&quot;:{&quot;gradient&quot;:[{&quot;brightness&quot;:0.20000000298023224,&quot;colorType&quot;:1,&quot;foreColorIndex&quot;:8,&quot;pos&quot;:0,&quot;transparency&quot;:0},{&quot;brightness&quot;:0.20000000298023224,&quot;colorType&quot;:1,&quot;foreColorIndex&quot;:8,&quot;pos&quot;:1,&quot;transparency&quot;:0}],&quot;type&quot;:3},&quot;glow&quot;:{&quot;colorType&quot;:0},&quot;line&quot;:{&quot;type&quot;:0},&quot;shadow&quot;:{&quot;brightness&quot;:-0.25,&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2_2"/>
  <p:tag name="KSO_WM_TEMPLATE_CATEGORY" val="diagram"/>
  <p:tag name="KSO_WM_TEMPLATE_INDEX" val="20231060"/>
  <p:tag name="KSO_WM_UNIT_LAYERLEVEL" val="1_1_1"/>
  <p:tag name="KSO_WM_TAG_VERSION" val="3.0"/>
  <p:tag name="KSO_WM_UNIT_TYPE" val="l_h_i"/>
  <p:tag name="KSO_WM_UNIT_INDEX" val="1_2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203.6,&quot;width&quot;:837.0500000000001}"/>
  <p:tag name="KSO_WM_DIAGRAM_COLOR_MATCH_VALUE" val="{&quot;shape&quot;:{&quot;fill&quot;:{&quot;solid&quot;:{&quot;brightness&quot;:0,&quot;colorType&quot;:1,&quot;foreColorIndex&quot;:14,&quot;transparency&quot;:0},&quot;type&quot;:1},&quot;glow&quot;:{&quot;colorType&quot;:0},&quot;line&quot;:{&quot;type&quot;:0},&quot;shadow&quot;:{&quot;brightness&quot;:0.25,&quot;colorType&quot;:1,&quot;foreColorIndex&quot;:13,&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3_3"/>
  <p:tag name="KSO_WM_TEMPLATE_CATEGORY" val="diagram"/>
  <p:tag name="KSO_WM_TEMPLATE_INDEX" val="20231060"/>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3"/>
  <p:tag name="KSO_WM_DIAGRAM_MAX_ITEMCNT" val="5"/>
  <p:tag name="KSO_WM_DIAGRAM_MIN_ITEMCNT" val="2"/>
  <p:tag name="KSO_WM_DIAGRAM_VIRTUALLY_FRAME" val="{&quot;height&quot;:203.6,&quot;width&quot;:837.0500000000001}"/>
  <p:tag name="KSO_WM_DIAGRAM_COLOR_MATCH_VALUE" val="{&quot;shape&quot;:{&quot;fill&quot;:{&quot;solid&quot;:{&quot;brightness&quot;:0,&quot;colorType&quot;:1,&quot;foreColorIndex&quot;:14,&quot;transparency&quot;:0},&quot;type&quot;:1},&quot;glow&quot;:{&quot;colorType&quot;:0},&quot;line&quot;:{&quot;type&quot;:0},&quot;shadow&quot;:{&quot;brightness&quot;:0.25,&quot;colorType&quot;:1,&quot;foreColorIndex&quot;:13,&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4_2"/>
  <p:tag name="KSO_WM_TEMPLATE_CATEGORY" val="diagram"/>
  <p:tag name="KSO_WM_TEMPLATE_INDEX" val="20231060"/>
  <p:tag name="KSO_WM_UNIT_LAYERLEVEL" val="1_1_1"/>
  <p:tag name="KSO_WM_TAG_VERSION" val="3.0"/>
  <p:tag name="KSO_WM_UNIT_TYPE" val="l_h_i"/>
  <p:tag name="KSO_WM_UNIT_INDEX" val="1_4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203.6,&quot;width&quot;:837.0500000000001}"/>
  <p:tag name="KSO_WM_DIAGRAM_COLOR_MATCH_VALUE" val="{&quot;shape&quot;:{&quot;fill&quot;:{&quot;solid&quot;:{&quot;brightness&quot;:0,&quot;colorType&quot;:1,&quot;foreColorIndex&quot;:14,&quot;transparency&quot;:0},&quot;type&quot;:1},&quot;glow&quot;:{&quot;colorType&quot;:0},&quot;line&quot;:{&quot;type&quot;:0},&quot;shadow&quot;:{&quot;brightness&quot;:0.25,&quot;colorType&quot;:1,&quot;foreColorIndex&quot;:13,&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060_4*l_h_a*1_2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6"/>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diagram20231060_4*l_h_a*1_3_2"/>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TYPE" val="l_h_a"/>
  <p:tag name="KSO_WM_UNIT_INDEX" val="1_3_2"/>
  <p:tag name="KSO_WM_UNIT_PRESET_TEXT" val="添加项标题"/>
  <p:tag name="KSO_WM_UNIT_TEXT_FILL_FORE_SCHEMECOLOR_INDEX" val="7"/>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060_4*l_h_a*1_4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8"/>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60_4*l_h_f*1_1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输入你的智能图形项正文，文字是您思想提炼,请尽量言简意赅"/>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60_4*l_h_f*1_2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输入你的智能图形项正文，文字是您思想提炼,请尽量言简意赅"/>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diagram20231060_4*l_h_f*1_3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SUBTYPE" val="a"/>
  <p:tag name="KSO_WM_UNIT_VALUE" val="60"/>
  <p:tag name="KSO_WM_UNIT_TYPE" val="l_h_f"/>
  <p:tag name="KSO_WM_UNIT_INDEX" val="1_3_1"/>
  <p:tag name="KSO_WM_UNIT_PRESET_TEXT" val="单击此处输入你的智能图形项正文，文字是您思想提炼,请尽量言简意赅"/>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60_4*l_h_f*1_4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输入你的智能图形项正文，文字是您思想提炼,请尽量言简意赅"/>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5_1"/>
  <p:tag name="KSO_WM_TEMPLATE_CATEGORY" val="diagram"/>
  <p:tag name="KSO_WM_TEMPLATE_INDEX" val="20231060"/>
  <p:tag name="KSO_WM_UNIT_LAYERLEVEL" val="1_1_1"/>
  <p:tag name="KSO_WM_TAG_VERSION" val="3.0"/>
  <p:tag name="KSO_WM_UNIT_TYPE" val="l_h_i"/>
  <p:tag name="KSO_WM_UNIT_INDEX" val="1_5_1"/>
  <p:tag name="KSO_WM_DIAGRAM_VERSION" val="3"/>
  <p:tag name="KSO_WM_DIAGRAM_COLOR_TRICK" val="4"/>
  <p:tag name="KSO_WM_DIAGRAM_COLOR_TEXT_CAN_REMOVE" val="n"/>
  <p:tag name="KSO_WM_DIAGRAM_GROUP_CODE" val="l1-1"/>
  <p:tag name="KSO_WM_UNIT_FILL_FORE_SCHEMECOLOR_INDEX" val="9"/>
  <p:tag name="KSO_WM_DIAGRAM_MAX_ITEMCNT" val="5"/>
  <p:tag name="KSO_WM_DIAGRAM_MIN_ITEMCNT" val="2"/>
  <p:tag name="KSO_WM_DIAGRAM_VIRTUALLY_FRAME" val="{&quot;height&quot;:203.6,&quot;width&quot;:837.0500000000001}"/>
  <p:tag name="KSO_WM_DIAGRAM_COLOR_MATCH_VALUE" val="{&quot;shape&quot;:{&quot;fill&quot;:{&quot;gradient&quot;:[{&quot;brightness&quot;:0.20000000298023224,&quot;colorType&quot;:1,&quot;foreColorIndex&quot;:9,&quot;pos&quot;:0,&quot;transparency&quot;:0},{&quot;brightness&quot;:0.20000000298023224,&quot;colorType&quot;:1,&quot;foreColorIndex&quot;:9,&quot;pos&quot;:1,&quot;transparency&quot;:0}],&quot;type&quot;:3},&quot;glow&quot;:{&quot;colorType&quot;:0},&quot;line&quot;:{&quot;type&quot;:0},&quot;shadow&quot;:{&quot;brightness&quot;:-0.25,&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5_2"/>
  <p:tag name="KSO_WM_TEMPLATE_CATEGORY" val="diagram"/>
  <p:tag name="KSO_WM_TEMPLATE_INDEX" val="20231060"/>
  <p:tag name="KSO_WM_UNIT_LAYERLEVEL" val="1_1_1"/>
  <p:tag name="KSO_WM_TAG_VERSION" val="3.0"/>
  <p:tag name="KSO_WM_UNIT_TYPE" val="l_h_i"/>
  <p:tag name="KSO_WM_UNIT_INDEX" val="1_5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203.6,&quot;width&quot;:837.0500000000001}"/>
  <p:tag name="KSO_WM_DIAGRAM_COLOR_MATCH_VALUE" val="{&quot;shape&quot;:{&quot;fill&quot;:{&quot;solid&quot;:{&quot;brightness&quot;:0,&quot;colorType&quot;:1,&quot;foreColorIndex&quot;:14,&quot;transparency&quot;:0},&quot;type&quot;:1},&quot;glow&quot;:{&quot;colorType&quot;:0},&quot;line&quot;:{&quot;type&quot;:0},&quot;shadow&quot;:{&quot;brightness&quot;:0.25,&quot;colorType&quot;:1,&quot;foreColorIndex&quot;:13,&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060_4*l_h_a*1_5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9"/>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060_4*l_h_f*1_5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输入你的智能图形项正文，文字是您思想提炼,请尽量言简意赅"/>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5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7"/>
</p:tagLst>
</file>

<file path=ppt/tags/tag352.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410.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2023-12-19T14:00:47Z</dcterms:created>
  <dcterms:modified xsi:type="dcterms:W3CDTF">2023-12-19T14:00:47Z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d7af6a3deacc4f0db4fb94d3cc0ba77a_21</vt:lpwstr>
  </property>
</Properties>
</file>