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9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tags/tag86.xml" ContentType="application/vnd.openxmlformats-officedocument.presentationml.tags+xml"/>
  <Override PartName="/ppt/tags/tag88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08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6" r:id="rId2"/>
  </p:sldMasterIdLst>
  <p:notesMasterIdLst>
    <p:notesMasterId r:id="rId13"/>
  </p:notesMasterIdLst>
  <p:handoutMasterIdLst>
    <p:handoutMasterId r:id="rId14"/>
  </p:handoutMasterIdLst>
  <p:sldIdLst>
    <p:sldId id="339" r:id="rId3"/>
    <p:sldId id="373" r:id="rId4"/>
    <p:sldId id="268" r:id="rId5"/>
    <p:sldId id="332" r:id="rId6"/>
    <p:sldId id="289" r:id="rId7"/>
    <p:sldId id="278" r:id="rId8"/>
    <p:sldId id="299" r:id="rId9"/>
    <p:sldId id="280" r:id="rId10"/>
    <p:sldId id="284" r:id="rId11"/>
    <p:sldId id="375" r:id="rId12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7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B45"/>
    <a:srgbClr val="FFFFFF"/>
    <a:srgbClr val="ECE7DF"/>
    <a:srgbClr val="FEC152"/>
    <a:srgbClr val="F8F4EC"/>
    <a:srgbClr val="FEFEFE"/>
    <a:srgbClr val="5E91F8"/>
    <a:srgbClr val="DBE7F0"/>
    <a:srgbClr val="DCE6F0"/>
    <a:srgbClr val="D7DB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485" autoAdjust="0"/>
    <p:restoredTop sz="95029" autoAdjust="0"/>
  </p:normalViewPr>
  <p:slideViewPr>
    <p:cSldViewPr snapToGrid="0" showGuides="1">
      <p:cViewPr>
        <p:scale>
          <a:sx n="100" d="100"/>
          <a:sy n="100" d="100"/>
        </p:scale>
        <p:origin x="-744" y="-390"/>
      </p:cViewPr>
      <p:guideLst>
        <p:guide orient="horz" pos="217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144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283FA-5F25-4B9D-AE26-0972E53F76C6}" type="datetimeFigureOut">
              <a:rPr lang="zh-CN" altLang="en-US" smtClean="0"/>
              <a:pPr/>
              <a:t>2024/10/26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AAC15-0356-48BC-834B-D9558F53C6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67E5A-2CC4-4539-A287-18ABFEC15A84}" type="datetimeFigureOut">
              <a:rPr lang="zh-CN" altLang="en-US" smtClean="0"/>
              <a:pPr/>
              <a:t>2024/10/26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71604-412E-4C77-AABB-6C326FD2E6C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38619-31E4-4D17-95D0-5E6F081F29A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380130" y="242240"/>
            <a:ext cx="682591" cy="682591"/>
            <a:chOff x="793654" y="1066168"/>
            <a:chExt cx="2330824" cy="2330824"/>
          </a:xfrm>
          <a:effectLst>
            <a:outerShdw blurRad="190500" dist="63500" dir="2700000" algn="tl" rotWithShape="0">
              <a:schemeClr val="bg1">
                <a:lumMod val="50000"/>
                <a:alpha val="50000"/>
              </a:schemeClr>
            </a:outerShdw>
          </a:effectLst>
        </p:grpSpPr>
        <p:sp>
          <p:nvSpPr>
            <p:cNvPr id="6" name="圆角矩形 5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860974" y="1133495"/>
              <a:ext cx="2196187" cy="219617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864055" y="682870"/>
            <a:ext cx="243312" cy="243312"/>
            <a:chOff x="793654" y="1066168"/>
            <a:chExt cx="2330824" cy="2330824"/>
          </a:xfrm>
          <a:solidFill>
            <a:srgbClr val="FEC152"/>
          </a:solidFill>
          <a:effectLst>
            <a:outerShdw blurRad="190500" dist="63500" dir="2700000" algn="tl" rotWithShape="0">
              <a:schemeClr val="bg1">
                <a:lumMod val="50000"/>
                <a:alpha val="50000"/>
              </a:schemeClr>
            </a:outerShdw>
          </a:effectLst>
        </p:grpSpPr>
        <p:sp>
          <p:nvSpPr>
            <p:cNvPr id="9" name="圆角矩形 8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1357092" y="1629606"/>
              <a:ext cx="1203955" cy="120395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1313125" y="678936"/>
            <a:ext cx="109152" cy="109150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13" name="圆角矩形 12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749781" y="1145386"/>
            <a:ext cx="228547" cy="228542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16" name="圆角矩形 15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11759951" y="0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2024/10/26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2024/10/26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4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tags" Target="../tags/tag28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27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29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tags" Target="../tags/tag30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tags" Target="../tags/tag43.xml"/><Relationship Id="rId18" Type="http://schemas.openxmlformats.org/officeDocument/2006/relationships/tags" Target="../tags/tag48.xml"/><Relationship Id="rId3" Type="http://schemas.openxmlformats.org/officeDocument/2006/relationships/tags" Target="../tags/tag33.xml"/><Relationship Id="rId21" Type="http://schemas.openxmlformats.org/officeDocument/2006/relationships/tags" Target="../tags/tag51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17" Type="http://schemas.openxmlformats.org/officeDocument/2006/relationships/tags" Target="../tags/tag47.xml"/><Relationship Id="rId2" Type="http://schemas.openxmlformats.org/officeDocument/2006/relationships/tags" Target="../tags/tag32.xml"/><Relationship Id="rId16" Type="http://schemas.openxmlformats.org/officeDocument/2006/relationships/tags" Target="../tags/tag46.xml"/><Relationship Id="rId20" Type="http://schemas.openxmlformats.org/officeDocument/2006/relationships/tags" Target="../tags/tag50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24" Type="http://schemas.openxmlformats.org/officeDocument/2006/relationships/image" Target="../media/image8.jpeg"/><Relationship Id="rId5" Type="http://schemas.openxmlformats.org/officeDocument/2006/relationships/tags" Target="../tags/tag35.xml"/><Relationship Id="rId15" Type="http://schemas.openxmlformats.org/officeDocument/2006/relationships/tags" Target="../tags/tag45.xml"/><Relationship Id="rId23" Type="http://schemas.openxmlformats.org/officeDocument/2006/relationships/image" Target="../media/image7.png"/><Relationship Id="rId10" Type="http://schemas.openxmlformats.org/officeDocument/2006/relationships/tags" Target="../tags/tag40.xml"/><Relationship Id="rId19" Type="http://schemas.openxmlformats.org/officeDocument/2006/relationships/tags" Target="../tags/tag49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tags" Target="../tags/tag44.xml"/><Relationship Id="rId22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tags" Target="../tags/tag83.xml"/><Relationship Id="rId26" Type="http://schemas.openxmlformats.org/officeDocument/2006/relationships/tags" Target="../tags/tag91.xml"/><Relationship Id="rId3" Type="http://schemas.openxmlformats.org/officeDocument/2006/relationships/tags" Target="../tags/tag68.xml"/><Relationship Id="rId21" Type="http://schemas.openxmlformats.org/officeDocument/2006/relationships/tags" Target="../tags/tag86.xml"/><Relationship Id="rId34" Type="http://schemas.openxmlformats.org/officeDocument/2006/relationships/tags" Target="../tags/tag99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5" Type="http://schemas.openxmlformats.org/officeDocument/2006/relationships/tags" Target="../tags/tag90.xml"/><Relationship Id="rId33" Type="http://schemas.openxmlformats.org/officeDocument/2006/relationships/tags" Target="../tags/tag98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tags" Target="../tags/tag85.xml"/><Relationship Id="rId29" Type="http://schemas.openxmlformats.org/officeDocument/2006/relationships/tags" Target="../tags/tag94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24" Type="http://schemas.openxmlformats.org/officeDocument/2006/relationships/tags" Target="../tags/tag89.xml"/><Relationship Id="rId32" Type="http://schemas.openxmlformats.org/officeDocument/2006/relationships/tags" Target="../tags/tag97.xml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23" Type="http://schemas.openxmlformats.org/officeDocument/2006/relationships/tags" Target="../tags/tag88.xml"/><Relationship Id="rId28" Type="http://schemas.openxmlformats.org/officeDocument/2006/relationships/tags" Target="../tags/tag93.xml"/><Relationship Id="rId36" Type="http://schemas.openxmlformats.org/officeDocument/2006/relationships/slideLayout" Target="../slideLayouts/slideLayout4.xml"/><Relationship Id="rId10" Type="http://schemas.openxmlformats.org/officeDocument/2006/relationships/tags" Target="../tags/tag75.xml"/><Relationship Id="rId19" Type="http://schemas.openxmlformats.org/officeDocument/2006/relationships/tags" Target="../tags/tag84.xml"/><Relationship Id="rId31" Type="http://schemas.openxmlformats.org/officeDocument/2006/relationships/tags" Target="../tags/tag96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Relationship Id="rId22" Type="http://schemas.openxmlformats.org/officeDocument/2006/relationships/tags" Target="../tags/tag87.xml"/><Relationship Id="rId27" Type="http://schemas.openxmlformats.org/officeDocument/2006/relationships/tags" Target="../tags/tag92.xml"/><Relationship Id="rId30" Type="http://schemas.openxmlformats.org/officeDocument/2006/relationships/tags" Target="../tags/tag95.xml"/><Relationship Id="rId35" Type="http://schemas.openxmlformats.org/officeDocument/2006/relationships/tags" Target="../tags/tag10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image" Target="../media/image11.jpeg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12" Type="http://schemas.openxmlformats.org/officeDocument/2006/relationships/image" Target="../media/image10.jpe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9.jpeg"/><Relationship Id="rId5" Type="http://schemas.openxmlformats.org/officeDocument/2006/relationships/tags" Target="../tags/tag105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104.xml"/><Relationship Id="rId9" Type="http://schemas.openxmlformats.org/officeDocument/2006/relationships/tags" Target="../tags/tag10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38275" y="2937510"/>
            <a:ext cx="90297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gradFill>
                  <a:gsLst>
                    <a:gs pos="0">
                      <a:srgbClr val="FEC152"/>
                    </a:gs>
                    <a:gs pos="97000">
                      <a:srgbClr val="FF7B45"/>
                    </a:gs>
                  </a:gsLst>
                  <a:lin ang="2700000" scaled="0"/>
                </a:gra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GLL3300/2</a:t>
            </a:r>
            <a:r>
              <a:rPr lang="en-US" altLang="zh-CN" sz="6600" dirty="0" smtClean="0">
                <a:gradFill>
                  <a:gsLst>
                    <a:gs pos="0">
                      <a:srgbClr val="FEC152"/>
                    </a:gs>
                    <a:gs pos="97000">
                      <a:srgbClr val="FF7B45"/>
                    </a:gs>
                  </a:gsLst>
                  <a:lin ang="2700000" scaled="0"/>
                </a:gra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2</a:t>
            </a:r>
            <a:r>
              <a:rPr lang="zh-CN" altLang="en-US" sz="6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链式给煤机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904349" y="1996640"/>
            <a:ext cx="632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Financial             Report</a:t>
            </a:r>
            <a:endParaRPr lang="zh-CN" altLang="en-US" sz="2800" spc="-15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400" dist="25400" dir="2700000" algn="tl">
                  <a:srgbClr val="000000">
                    <a:alpha val="20000"/>
                  </a:srgbClr>
                </a:outerShdw>
              </a:effectLst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848870" y="-690379"/>
            <a:ext cx="3265783" cy="3265782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48270" y="1220787"/>
              <a:ext cx="2021595" cy="202158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453493" y="-405045"/>
            <a:ext cx="888683" cy="888683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10" name="圆角矩形 9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2618747" y="6681111"/>
            <a:ext cx="436152" cy="4361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C152"/>
              </a:gs>
              <a:gs pos="100000">
                <a:srgbClr val="FF7B45"/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1402241" y="2857440"/>
            <a:ext cx="516491" cy="516491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16" name="圆角矩形 15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9526018" y="864566"/>
            <a:ext cx="1108079" cy="1108070"/>
          </a:xfrm>
          <a:prstGeom prst="roundRect">
            <a:avLst>
              <a:gd name="adj" fmla="val 50000"/>
            </a:avLst>
          </a:prstGeom>
          <a:solidFill>
            <a:srgbClr val="FEC152"/>
          </a:soli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6498101" y="5129596"/>
            <a:ext cx="1330462" cy="330707"/>
            <a:chOff x="2255771" y="5099114"/>
            <a:chExt cx="1330462" cy="330707"/>
          </a:xfrm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22" name="圆角矩形 21"/>
            <p:cNvSpPr/>
            <p:nvPr/>
          </p:nvSpPr>
          <p:spPr>
            <a:xfrm>
              <a:off x="2255771" y="5099114"/>
              <a:ext cx="1330462" cy="33070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63500" dist="63500" dir="12000000" algn="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512060" y="5151669"/>
              <a:ext cx="817880" cy="245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时间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：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2024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83446" y="5129596"/>
            <a:ext cx="1330463" cy="330707"/>
            <a:chOff x="2255771" y="5099114"/>
            <a:chExt cx="1330462" cy="330707"/>
          </a:xfrm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25" name="圆角矩形 24"/>
            <p:cNvSpPr/>
            <p:nvPr/>
          </p:nvSpPr>
          <p:spPr>
            <a:xfrm>
              <a:off x="2255771" y="5099114"/>
              <a:ext cx="1330462" cy="33070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63500" dist="63500" dir="12000000" algn="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258064" y="5151669"/>
              <a:ext cx="1325879" cy="245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汇报人：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kuangan002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793536" y="4591372"/>
            <a:ext cx="3265783" cy="3265782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28" name="圆角矩形 27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948270" y="1220787"/>
              <a:ext cx="2021595" cy="202158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圆角矩形 31"/>
          <p:cNvSpPr/>
          <p:nvPr/>
        </p:nvSpPr>
        <p:spPr>
          <a:xfrm>
            <a:off x="12033525" y="2603541"/>
            <a:ext cx="377011" cy="377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C152"/>
              </a:gs>
              <a:gs pos="100000">
                <a:srgbClr val="FF7B45"/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1217099" y="4563956"/>
            <a:ext cx="1108079" cy="1108070"/>
          </a:xfrm>
          <a:prstGeom prst="roundRect">
            <a:avLst>
              <a:gd name="adj" fmla="val 50000"/>
            </a:avLst>
          </a:prstGeom>
          <a:solidFill>
            <a:srgbClr val="FEC152"/>
          </a:soli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765033" y="4416223"/>
            <a:ext cx="756169" cy="756169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37" name="圆角矩形 36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69567" y="1759117"/>
            <a:ext cx="567204" cy="631020"/>
            <a:chOff x="5812080" y="1569245"/>
            <a:chExt cx="757214" cy="842408"/>
          </a:xfrm>
        </p:grpSpPr>
        <p:grpSp>
          <p:nvGrpSpPr>
            <p:cNvPr id="13" name="组合 12"/>
            <p:cNvGrpSpPr/>
            <p:nvPr/>
          </p:nvGrpSpPr>
          <p:grpSpPr>
            <a:xfrm>
              <a:off x="5887386" y="1569245"/>
              <a:ext cx="610716" cy="842408"/>
              <a:chOff x="5230906" y="-1237129"/>
              <a:chExt cx="610716" cy="1114313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5230906" y="-827314"/>
                <a:ext cx="147918" cy="704498"/>
              </a:xfrm>
              <a:prstGeom prst="rect">
                <a:avLst/>
              </a:prstGeom>
              <a:gradFill>
                <a:gsLst>
                  <a:gs pos="39000">
                    <a:srgbClr val="FEC152"/>
                  </a:gs>
                  <a:gs pos="97000">
                    <a:srgbClr val="FF7B45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5462305" y="-1237129"/>
                <a:ext cx="147918" cy="1114313"/>
              </a:xfrm>
              <a:prstGeom prst="rect">
                <a:avLst/>
              </a:prstGeom>
              <a:gradFill>
                <a:gsLst>
                  <a:gs pos="39000">
                    <a:srgbClr val="FEC152"/>
                  </a:gs>
                  <a:gs pos="97000">
                    <a:srgbClr val="FF7B45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5693704" y="-603794"/>
                <a:ext cx="147918" cy="480978"/>
              </a:xfrm>
              <a:prstGeom prst="rect">
                <a:avLst/>
              </a:prstGeom>
              <a:gradFill>
                <a:gsLst>
                  <a:gs pos="39000">
                    <a:srgbClr val="FEC152"/>
                  </a:gs>
                  <a:gs pos="97000">
                    <a:srgbClr val="FF7B45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812080" y="2411653"/>
              <a:ext cx="757214" cy="0"/>
            </a:xfrm>
            <a:prstGeom prst="line">
              <a:avLst/>
            </a:prstGeom>
            <a:ln>
              <a:solidFill>
                <a:srgbClr val="FEC1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4" grpId="0" animBg="1"/>
      <p:bldP spid="20" grpId="0" animBg="1"/>
      <p:bldP spid="32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1012874" y="2180833"/>
            <a:ext cx="10241281" cy="4234037"/>
          </a:xfrm>
          <a:custGeom>
            <a:avLst/>
            <a:gdLst>
              <a:gd name="connsiteX0" fmla="*/ 0 w 9591532"/>
              <a:gd name="connsiteY0" fmla="*/ 0 h 4402850"/>
              <a:gd name="connsiteX1" fmla="*/ 9591532 w 9591532"/>
              <a:gd name="connsiteY1" fmla="*/ 0 h 4402850"/>
              <a:gd name="connsiteX2" fmla="*/ 9591532 w 9591532"/>
              <a:gd name="connsiteY2" fmla="*/ 4402850 h 4402850"/>
              <a:gd name="connsiteX3" fmla="*/ 0 w 9591532"/>
              <a:gd name="connsiteY3" fmla="*/ 4402850 h 440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1532" h="4402850">
                <a:moveTo>
                  <a:pt x="0" y="0"/>
                </a:moveTo>
                <a:lnTo>
                  <a:pt x="9591532" y="0"/>
                </a:lnTo>
                <a:lnTo>
                  <a:pt x="9591532" y="4402850"/>
                </a:lnTo>
                <a:lnTo>
                  <a:pt x="0" y="4402850"/>
                </a:lnTo>
                <a:close/>
              </a:path>
            </a:pathLst>
          </a:custGeo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ln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5" dirty="0">
              <a:solidFill>
                <a:srgbClr val="FFFFFF"/>
              </a:solidFill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21" name="PA-矩形 1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442967" y="1678796"/>
            <a:ext cx="94869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实物图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6" name="标题 1"/>
          <p:cNvSpPr txBox="1"/>
          <p:nvPr/>
        </p:nvSpPr>
        <p:spPr>
          <a:xfrm>
            <a:off x="1479550" y="398780"/>
            <a:ext cx="4552315" cy="683895"/>
          </a:xfrm>
          <a:prstGeom prst="rect">
            <a:avLst/>
          </a:prstGeom>
        </p:spPr>
        <p:txBody>
          <a:bodyPr lIns="91415" tIns="45708" rIns="91415" bIns="45708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GLL3300/22链式给煤机</a:t>
            </a:r>
          </a:p>
        </p:txBody>
      </p:sp>
      <p:pic>
        <p:nvPicPr>
          <p:cNvPr id="2" name="图片 1" descr="链式给煤机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660" y="2595245"/>
            <a:ext cx="3404870" cy="3364230"/>
          </a:xfrm>
          <a:prstGeom prst="rect">
            <a:avLst/>
          </a:prstGeom>
        </p:spPr>
      </p:pic>
      <p:pic>
        <p:nvPicPr>
          <p:cNvPr id="3" name="图片 2" descr="链式给煤机 (6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4940" y="2595245"/>
            <a:ext cx="3373120" cy="3373120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50000" y="150000"/>
                                      <p:to x="50000" y="50000"/>
                                    </p:animScale>
                                    <p:anim to="" calcmode="lin" valueType="num">
                                      <p:cBhvr>
                                        <p:cTn id="8" dur="1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02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250" accel="5000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50000" y="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0" dur="250" accel="5000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0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50" accel="5000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Rot by="21600000" from="-2700000" to="1200000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 from="1200000" to="0">
                                      <p:cBhvr>
                                        <p:cTn id="14" dur="250" accel="5000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filter="fade">
                                      <p:cBhvr>
                                        <p:cTn id="15" dur="1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圆角矩形 37"/>
          <p:cNvSpPr/>
          <p:nvPr/>
        </p:nvSpPr>
        <p:spPr>
          <a:xfrm>
            <a:off x="4368453" y="1125765"/>
            <a:ext cx="448763" cy="448762"/>
          </a:xfrm>
          <a:prstGeom prst="roundRect">
            <a:avLst>
              <a:gd name="adj" fmla="val 50000"/>
            </a:avLst>
          </a:prstGeom>
          <a:solidFill>
            <a:srgbClr val="FEC152"/>
          </a:soli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11368821" y="-513801"/>
            <a:ext cx="1459747" cy="1459746"/>
            <a:chOff x="793654" y="1066168"/>
            <a:chExt cx="2330824" cy="2330824"/>
          </a:xfrm>
          <a:solidFill>
            <a:srgbClr val="FEC152"/>
          </a:solidFill>
          <a:effectLst>
            <a:outerShdw blurRad="190500" dist="63500" dir="2700000" algn="tl" rotWithShape="0">
              <a:schemeClr val="bg1">
                <a:lumMod val="50000"/>
                <a:alpha val="15000"/>
              </a:schemeClr>
            </a:outerShdw>
          </a:effectLst>
        </p:grpSpPr>
        <p:sp>
          <p:nvSpPr>
            <p:cNvPr id="56" name="圆角矩形 55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73353" y="5661663"/>
            <a:ext cx="756169" cy="756169"/>
            <a:chOff x="793654" y="1066168"/>
            <a:chExt cx="2330824" cy="2330824"/>
          </a:xfrm>
          <a:effectLst>
            <a:outerShdw blurRad="190500" dist="63500" dir="2700000" algn="tl" rotWithShape="0">
              <a:schemeClr val="bg1">
                <a:lumMod val="50000"/>
                <a:alpha val="50000"/>
              </a:schemeClr>
            </a:outerShdw>
          </a:effectLst>
        </p:grpSpPr>
        <p:sp>
          <p:nvSpPr>
            <p:cNvPr id="59" name="圆角矩形 58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圆角矩形 62"/>
          <p:cNvSpPr/>
          <p:nvPr/>
        </p:nvSpPr>
        <p:spPr>
          <a:xfrm>
            <a:off x="1051437" y="2428447"/>
            <a:ext cx="229180" cy="229178"/>
          </a:xfrm>
          <a:prstGeom prst="roundRect">
            <a:avLst>
              <a:gd name="adj" fmla="val 50000"/>
            </a:avLst>
          </a:prstGeom>
          <a:solidFill>
            <a:srgbClr val="FEC152"/>
          </a:soli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4683137" y="5398504"/>
            <a:ext cx="263159" cy="263159"/>
            <a:chOff x="793654" y="1066168"/>
            <a:chExt cx="2330824" cy="2330824"/>
          </a:xfr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effectLst>
            <a:outerShdw blurRad="190500" dist="63500" dir="2700000" algn="tl" rotWithShape="0">
              <a:schemeClr val="bg1">
                <a:lumMod val="50000"/>
                <a:alpha val="50000"/>
              </a:schemeClr>
            </a:outerShdw>
          </a:effectLst>
        </p:grpSpPr>
        <p:sp>
          <p:nvSpPr>
            <p:cNvPr id="65" name="圆角矩形 64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843458" y="835741"/>
            <a:ext cx="378453" cy="378453"/>
            <a:chOff x="793654" y="1066168"/>
            <a:chExt cx="2330824" cy="2330824"/>
          </a:xfr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effectLst>
            <a:outerShdw blurRad="190500" dist="63500" dir="2700000" algn="tl" rotWithShape="0">
              <a:schemeClr val="bg1">
                <a:lumMod val="50000"/>
                <a:alpha val="50000"/>
              </a:schemeClr>
            </a:outerShdw>
          </a:effectLst>
        </p:grpSpPr>
        <p:sp>
          <p:nvSpPr>
            <p:cNvPr id="87" name="圆角矩形 86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圆角矩形 87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70481" y="1730883"/>
            <a:ext cx="3566784" cy="3566782"/>
            <a:chOff x="1570481" y="1730883"/>
            <a:chExt cx="3566784" cy="3566782"/>
          </a:xfrm>
          <a:effectLst>
            <a:outerShdw blurRad="1905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grpSpPr>
        <p:sp>
          <p:nvSpPr>
            <p:cNvPr id="35" name="圆角矩形 34"/>
            <p:cNvSpPr/>
            <p:nvPr/>
          </p:nvSpPr>
          <p:spPr>
            <a:xfrm>
              <a:off x="1570481" y="1730883"/>
              <a:ext cx="3566784" cy="356678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1781315" y="3383208"/>
              <a:ext cx="3134718" cy="1160485"/>
            </a:xfrm>
            <a:prstGeom prst="roundRect">
              <a:avLst>
                <a:gd name="adj" fmla="val 50000"/>
              </a:avLst>
            </a:prstGeom>
            <a:noFill/>
            <a:ln w="76200" cap="flat" cmpd="sng" algn="ctr">
              <a:noFill/>
              <a:prstDash val="solid"/>
              <a:miter lim="800000"/>
            </a:ln>
            <a:effectLst>
              <a:glow rad="63500">
                <a:srgbClr val="596481">
                  <a:alpha val="10000"/>
                </a:srgbClr>
              </a:glow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zh-CN" sz="28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CONTENTS</a:t>
              </a:r>
              <a:endParaRPr lang="en-US" altLang="zh-CN" sz="2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99" name="圆角矩形 98"/>
            <p:cNvSpPr/>
            <p:nvPr/>
          </p:nvSpPr>
          <p:spPr>
            <a:xfrm>
              <a:off x="1781315" y="2677291"/>
              <a:ext cx="3134718" cy="1160485"/>
            </a:xfrm>
            <a:prstGeom prst="roundRect">
              <a:avLst>
                <a:gd name="adj" fmla="val 50000"/>
              </a:avLst>
            </a:prstGeom>
            <a:noFill/>
            <a:ln w="76200" cap="flat" cmpd="sng" algn="ctr">
              <a:noFill/>
              <a:prstDash val="solid"/>
              <a:miter lim="800000"/>
            </a:ln>
            <a:effectLst>
              <a:glow rad="63500">
                <a:srgbClr val="596481">
                  <a:alpha val="10000"/>
                </a:srgbClr>
              </a:glow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algn="ctr"/>
              <a:r>
                <a:rPr lang="zh-CN" altLang="en-US" sz="6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目录</a:t>
              </a:r>
              <a:endParaRPr lang="en-US" altLang="zh-CN" sz="6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sp>
        <p:nvSpPr>
          <p:cNvPr id="69" name="圆角矩形 68"/>
          <p:cNvSpPr/>
          <p:nvPr/>
        </p:nvSpPr>
        <p:spPr>
          <a:xfrm>
            <a:off x="2032685" y="4626951"/>
            <a:ext cx="827075" cy="827070"/>
          </a:xfrm>
          <a:prstGeom prst="roundRect">
            <a:avLst>
              <a:gd name="adj" fmla="val 50000"/>
            </a:avLst>
          </a:prstGeom>
          <a:solidFill>
            <a:srgbClr val="FEC152"/>
          </a:soli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6878320" y="1931670"/>
            <a:ext cx="4672965" cy="610870"/>
            <a:chOff x="7888403" y="1768619"/>
            <a:chExt cx="3204457" cy="698269"/>
          </a:xfrm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4" name="圆角矩形 3"/>
            <p:cNvSpPr/>
            <p:nvPr>
              <p:custDataLst>
                <p:tags r:id="rId27"/>
              </p:custDataLst>
            </p:nvPr>
          </p:nvSpPr>
          <p:spPr>
            <a:xfrm>
              <a:off x="7888403" y="1768619"/>
              <a:ext cx="3204457" cy="69826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50800" dist="38100" dir="10800000" algn="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7" name="文本框 96"/>
            <p:cNvSpPr txBox="1"/>
            <p:nvPr>
              <p:custDataLst>
                <p:tags r:id="rId28"/>
              </p:custDataLst>
            </p:nvPr>
          </p:nvSpPr>
          <p:spPr>
            <a:xfrm>
              <a:off x="8054006" y="1917698"/>
              <a:ext cx="2873250" cy="455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GLL3300/22链式给煤机介绍</a:t>
              </a:r>
            </a:p>
          </p:txBody>
        </p:sp>
      </p:grpSp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5586084" y="1886991"/>
            <a:ext cx="771768" cy="700231"/>
            <a:chOff x="6563519" y="1308057"/>
            <a:chExt cx="882290" cy="800508"/>
          </a:xfrm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50" name="圆角矩形 49"/>
            <p:cNvSpPr/>
            <p:nvPr>
              <p:custDataLst>
                <p:tags r:id="rId25"/>
              </p:custDataLst>
            </p:nvPr>
          </p:nvSpPr>
          <p:spPr>
            <a:xfrm>
              <a:off x="6615790" y="1308057"/>
              <a:ext cx="800510" cy="800508"/>
            </a:xfrm>
            <a:prstGeom prst="roundRect">
              <a:avLst>
                <a:gd name="adj" fmla="val 50000"/>
              </a:avLst>
            </a:prstGeom>
            <a:solidFill>
              <a:srgbClr val="FEC152"/>
            </a:solidFill>
            <a:ln>
              <a:noFill/>
            </a:ln>
            <a:effectLst>
              <a:outerShdw blurRad="50800" dist="63500" dir="10800000" algn="r" rotWithShape="0">
                <a:schemeClr val="bg1">
                  <a:alpha val="6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0" name="文本框 99"/>
            <p:cNvSpPr txBox="1"/>
            <p:nvPr>
              <p:custDataLst>
                <p:tags r:id="rId26"/>
              </p:custDataLst>
            </p:nvPr>
          </p:nvSpPr>
          <p:spPr>
            <a:xfrm>
              <a:off x="6563519" y="1434122"/>
              <a:ext cx="882290" cy="52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-150" dirty="0" smtClean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20000"/>
                      </a:srgbClr>
                    </a:outerShdw>
                  </a:effectLst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01</a:t>
              </a:r>
              <a:endParaRPr lang="zh-CN" altLang="en-US" sz="2400" spc="-150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101" name="组合 100"/>
          <p:cNvGrpSpPr/>
          <p:nvPr>
            <p:custDataLst>
              <p:tags r:id="rId3"/>
            </p:custDataLst>
          </p:nvPr>
        </p:nvGrpSpPr>
        <p:grpSpPr>
          <a:xfrm>
            <a:off x="6863080" y="2928620"/>
            <a:ext cx="4688840" cy="610870"/>
            <a:chOff x="7871078" y="1768619"/>
            <a:chExt cx="3239106" cy="698269"/>
          </a:xfrm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02" name="圆角矩形 101"/>
            <p:cNvSpPr/>
            <p:nvPr>
              <p:custDataLst>
                <p:tags r:id="rId23"/>
              </p:custDataLst>
            </p:nvPr>
          </p:nvSpPr>
          <p:spPr>
            <a:xfrm>
              <a:off x="7888403" y="1768619"/>
              <a:ext cx="3204457" cy="69826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50800" dist="38100" dir="10800000" algn="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3" name="文本框 102"/>
            <p:cNvSpPr txBox="1"/>
            <p:nvPr>
              <p:custDataLst>
                <p:tags r:id="rId24"/>
              </p:custDataLst>
            </p:nvPr>
          </p:nvSpPr>
          <p:spPr>
            <a:xfrm>
              <a:off x="7871078" y="1917698"/>
              <a:ext cx="3239106" cy="455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GLL3300/22链式给煤机工作原理</a:t>
              </a:r>
            </a:p>
          </p:txBody>
        </p:sp>
      </p:grpSp>
      <p:grpSp>
        <p:nvGrpSpPr>
          <p:cNvPr id="104" name="组合 103"/>
          <p:cNvGrpSpPr/>
          <p:nvPr>
            <p:custDataLst>
              <p:tags r:id="rId4"/>
            </p:custDataLst>
          </p:nvPr>
        </p:nvGrpSpPr>
        <p:grpSpPr>
          <a:xfrm>
            <a:off x="5586084" y="2883723"/>
            <a:ext cx="771768" cy="700231"/>
            <a:chOff x="6563519" y="1308057"/>
            <a:chExt cx="882290" cy="800508"/>
          </a:xfrm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05" name="圆角矩形 104"/>
            <p:cNvSpPr/>
            <p:nvPr>
              <p:custDataLst>
                <p:tags r:id="rId21"/>
              </p:custDataLst>
            </p:nvPr>
          </p:nvSpPr>
          <p:spPr>
            <a:xfrm>
              <a:off x="6615790" y="1308057"/>
              <a:ext cx="800510" cy="800508"/>
            </a:xfrm>
            <a:prstGeom prst="roundRect">
              <a:avLst>
                <a:gd name="adj" fmla="val 50000"/>
              </a:avLst>
            </a:prstGeom>
            <a:solidFill>
              <a:srgbClr val="FEC152"/>
            </a:solidFill>
            <a:ln>
              <a:noFill/>
            </a:ln>
            <a:effectLst>
              <a:outerShdw blurRad="50800" dist="63500" dir="10800000" algn="r" rotWithShape="0">
                <a:schemeClr val="bg1">
                  <a:alpha val="6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6" name="文本框 105"/>
            <p:cNvSpPr txBox="1"/>
            <p:nvPr>
              <p:custDataLst>
                <p:tags r:id="rId22"/>
              </p:custDataLst>
            </p:nvPr>
          </p:nvSpPr>
          <p:spPr>
            <a:xfrm>
              <a:off x="6563519" y="1434122"/>
              <a:ext cx="882290" cy="52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-150" dirty="0" smtClean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20000"/>
                      </a:srgbClr>
                    </a:outerShdw>
                  </a:effectLst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02</a:t>
              </a:r>
              <a:endParaRPr lang="zh-CN" altLang="en-US" sz="2400" spc="-150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107" name="组合 106"/>
          <p:cNvGrpSpPr/>
          <p:nvPr>
            <p:custDataLst>
              <p:tags r:id="rId5"/>
            </p:custDataLst>
          </p:nvPr>
        </p:nvGrpSpPr>
        <p:grpSpPr>
          <a:xfrm>
            <a:off x="6878320" y="3924935"/>
            <a:ext cx="4672965" cy="610870"/>
            <a:chOff x="7888403" y="1768619"/>
            <a:chExt cx="3204457" cy="698269"/>
          </a:xfrm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08" name="圆角矩形 107"/>
            <p:cNvSpPr/>
            <p:nvPr>
              <p:custDataLst>
                <p:tags r:id="rId19"/>
              </p:custDataLst>
            </p:nvPr>
          </p:nvSpPr>
          <p:spPr>
            <a:xfrm>
              <a:off x="7888403" y="1768619"/>
              <a:ext cx="3204457" cy="69826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50800" dist="38100" dir="10800000" algn="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9" name="文本框 108"/>
            <p:cNvSpPr txBox="1"/>
            <p:nvPr>
              <p:custDataLst>
                <p:tags r:id="rId20"/>
              </p:custDataLst>
            </p:nvPr>
          </p:nvSpPr>
          <p:spPr>
            <a:xfrm>
              <a:off x="8054006" y="1917698"/>
              <a:ext cx="2873250" cy="455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GLL3300/22链式给煤机参数</a:t>
              </a:r>
            </a:p>
          </p:txBody>
        </p:sp>
      </p:grpSp>
      <p:grpSp>
        <p:nvGrpSpPr>
          <p:cNvPr id="110" name="组合 109"/>
          <p:cNvGrpSpPr/>
          <p:nvPr>
            <p:custDataLst>
              <p:tags r:id="rId6"/>
            </p:custDataLst>
          </p:nvPr>
        </p:nvGrpSpPr>
        <p:grpSpPr>
          <a:xfrm>
            <a:off x="5586084" y="3880455"/>
            <a:ext cx="771768" cy="700231"/>
            <a:chOff x="6563519" y="1308057"/>
            <a:chExt cx="882290" cy="800508"/>
          </a:xfrm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11" name="圆角矩形 110"/>
            <p:cNvSpPr/>
            <p:nvPr>
              <p:custDataLst>
                <p:tags r:id="rId17"/>
              </p:custDataLst>
            </p:nvPr>
          </p:nvSpPr>
          <p:spPr>
            <a:xfrm>
              <a:off x="6615790" y="1308057"/>
              <a:ext cx="800510" cy="800508"/>
            </a:xfrm>
            <a:prstGeom prst="roundRect">
              <a:avLst>
                <a:gd name="adj" fmla="val 50000"/>
              </a:avLst>
            </a:prstGeom>
            <a:solidFill>
              <a:srgbClr val="FEC152"/>
            </a:solidFill>
            <a:ln>
              <a:noFill/>
            </a:ln>
            <a:effectLst>
              <a:outerShdw blurRad="50800" dist="63500" dir="10800000" algn="r" rotWithShape="0">
                <a:schemeClr val="bg1">
                  <a:alpha val="6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12" name="文本框 111"/>
            <p:cNvSpPr txBox="1"/>
            <p:nvPr>
              <p:custDataLst>
                <p:tags r:id="rId18"/>
              </p:custDataLst>
            </p:nvPr>
          </p:nvSpPr>
          <p:spPr>
            <a:xfrm>
              <a:off x="6563519" y="1434122"/>
              <a:ext cx="882290" cy="52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-150" dirty="0" smtClean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20000"/>
                      </a:srgbClr>
                    </a:outerShdw>
                  </a:effectLst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03</a:t>
              </a:r>
              <a:endParaRPr lang="zh-CN" altLang="en-US" sz="2400" spc="-150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113" name="组合 112"/>
          <p:cNvGrpSpPr/>
          <p:nvPr>
            <p:custDataLst>
              <p:tags r:id="rId7"/>
            </p:custDataLst>
          </p:nvPr>
        </p:nvGrpSpPr>
        <p:grpSpPr>
          <a:xfrm>
            <a:off x="6878320" y="4921885"/>
            <a:ext cx="4663440" cy="610870"/>
            <a:chOff x="7888403" y="1768619"/>
            <a:chExt cx="3204457" cy="698269"/>
          </a:xfrm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14" name="圆角矩形 113"/>
            <p:cNvSpPr/>
            <p:nvPr>
              <p:custDataLst>
                <p:tags r:id="rId15"/>
              </p:custDataLst>
            </p:nvPr>
          </p:nvSpPr>
          <p:spPr>
            <a:xfrm>
              <a:off x="7888403" y="1768619"/>
              <a:ext cx="3204457" cy="69826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50800" dist="38100" dir="10800000" algn="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5" name="文本框 114"/>
            <p:cNvSpPr txBox="1"/>
            <p:nvPr>
              <p:custDataLst>
                <p:tags r:id="rId16"/>
              </p:custDataLst>
            </p:nvPr>
          </p:nvSpPr>
          <p:spPr>
            <a:xfrm>
              <a:off x="8054006" y="1917698"/>
              <a:ext cx="2873250" cy="455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GLL3300/22链式给煤机调试说明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16" name="组合 115"/>
          <p:cNvGrpSpPr/>
          <p:nvPr>
            <p:custDataLst>
              <p:tags r:id="rId8"/>
            </p:custDataLst>
          </p:nvPr>
        </p:nvGrpSpPr>
        <p:grpSpPr>
          <a:xfrm>
            <a:off x="5586084" y="4877186"/>
            <a:ext cx="771768" cy="700231"/>
            <a:chOff x="6563519" y="1308057"/>
            <a:chExt cx="882290" cy="800508"/>
          </a:xfrm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17" name="圆角矩形 116"/>
            <p:cNvSpPr/>
            <p:nvPr>
              <p:custDataLst>
                <p:tags r:id="rId13"/>
              </p:custDataLst>
            </p:nvPr>
          </p:nvSpPr>
          <p:spPr>
            <a:xfrm>
              <a:off x="6615790" y="1308057"/>
              <a:ext cx="800510" cy="800508"/>
            </a:xfrm>
            <a:prstGeom prst="roundRect">
              <a:avLst>
                <a:gd name="adj" fmla="val 50000"/>
              </a:avLst>
            </a:prstGeom>
            <a:solidFill>
              <a:srgbClr val="FEC152"/>
            </a:solidFill>
            <a:ln>
              <a:noFill/>
            </a:ln>
            <a:effectLst>
              <a:outerShdw blurRad="50800" dist="63500" dir="10800000" algn="r" rotWithShape="0">
                <a:schemeClr val="bg1">
                  <a:alpha val="6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18" name="文本框 117"/>
            <p:cNvSpPr txBox="1"/>
            <p:nvPr>
              <p:custDataLst>
                <p:tags r:id="rId14"/>
              </p:custDataLst>
            </p:nvPr>
          </p:nvSpPr>
          <p:spPr>
            <a:xfrm>
              <a:off x="6563519" y="1434122"/>
              <a:ext cx="882290" cy="52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-150" dirty="0" smtClean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20000"/>
                      </a:srgbClr>
                    </a:outerShdw>
                  </a:effectLst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04</a:t>
              </a:r>
              <a:endParaRPr lang="zh-CN" altLang="en-US" sz="2400" spc="-150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sp>
        <p:nvSpPr>
          <p:cNvPr id="9" name="等腰三角形 8"/>
          <p:cNvSpPr/>
          <p:nvPr>
            <p:custDataLst>
              <p:tags r:id="rId9"/>
            </p:custDataLst>
          </p:nvPr>
        </p:nvSpPr>
        <p:spPr>
          <a:xfrm rot="5400000">
            <a:off x="6525970" y="2230736"/>
            <a:ext cx="150199" cy="66583"/>
          </a:xfrm>
          <a:prstGeom prst="triangle">
            <a:avLst/>
          </a:prstGeom>
          <a:gradFill>
            <a:gsLst>
              <a:gs pos="0">
                <a:srgbClr val="FEC152"/>
              </a:gs>
              <a:gs pos="100000">
                <a:srgbClr val="FF7B45"/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等腰三角形 118"/>
          <p:cNvSpPr/>
          <p:nvPr>
            <p:custDataLst>
              <p:tags r:id="rId10"/>
            </p:custDataLst>
          </p:nvPr>
        </p:nvSpPr>
        <p:spPr>
          <a:xfrm rot="5400000">
            <a:off x="6525970" y="3227468"/>
            <a:ext cx="150199" cy="66583"/>
          </a:xfrm>
          <a:prstGeom prst="triangle">
            <a:avLst/>
          </a:prstGeom>
          <a:gradFill>
            <a:gsLst>
              <a:gs pos="0">
                <a:srgbClr val="FEC152"/>
              </a:gs>
              <a:gs pos="100000">
                <a:srgbClr val="FF7B45"/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等腰三角形 119"/>
          <p:cNvSpPr/>
          <p:nvPr>
            <p:custDataLst>
              <p:tags r:id="rId11"/>
            </p:custDataLst>
          </p:nvPr>
        </p:nvSpPr>
        <p:spPr>
          <a:xfrm rot="5400000">
            <a:off x="6525970" y="4224200"/>
            <a:ext cx="150199" cy="66583"/>
          </a:xfrm>
          <a:prstGeom prst="triangle">
            <a:avLst/>
          </a:prstGeom>
          <a:gradFill>
            <a:gsLst>
              <a:gs pos="0">
                <a:srgbClr val="FEC152"/>
              </a:gs>
              <a:gs pos="100000">
                <a:srgbClr val="FF7B45"/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等腰三角形 120"/>
          <p:cNvSpPr/>
          <p:nvPr>
            <p:custDataLst>
              <p:tags r:id="rId12"/>
            </p:custDataLst>
          </p:nvPr>
        </p:nvSpPr>
        <p:spPr>
          <a:xfrm rot="5400000">
            <a:off x="6525970" y="5220932"/>
            <a:ext cx="150199" cy="66583"/>
          </a:xfrm>
          <a:prstGeom prst="triangle">
            <a:avLst/>
          </a:prstGeom>
          <a:gradFill>
            <a:gsLst>
              <a:gs pos="0">
                <a:srgbClr val="FEC152"/>
              </a:gs>
              <a:gs pos="100000">
                <a:srgbClr val="FF7B45"/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9"/>
          <p:cNvSpPr txBox="1"/>
          <p:nvPr/>
        </p:nvSpPr>
        <p:spPr>
          <a:xfrm>
            <a:off x="1" y="0"/>
            <a:ext cx="453651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下载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63" grpId="0" animBg="1"/>
      <p:bldP spid="69" grpId="0" animBg="1"/>
      <p:bldP spid="9" grpId="0" bldLvl="0" animBg="1"/>
      <p:bldP spid="119" grpId="0" bldLvl="0" animBg="1"/>
      <p:bldP spid="120" grpId="0" bldLvl="0" animBg="1"/>
      <p:bldP spid="12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72"/>
          <p:cNvSpPr txBox="1"/>
          <p:nvPr/>
        </p:nvSpPr>
        <p:spPr>
          <a:xfrm>
            <a:off x="1743294" y="242909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诚实敬业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7" name="TextBox 373"/>
          <p:cNvSpPr txBox="1"/>
          <p:nvPr/>
        </p:nvSpPr>
        <p:spPr>
          <a:xfrm>
            <a:off x="2829502" y="471977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规章制度</a:t>
            </a:r>
          </a:p>
        </p:txBody>
      </p:sp>
      <p:sp>
        <p:nvSpPr>
          <p:cNvPr id="8" name="TextBox 374"/>
          <p:cNvSpPr txBox="1"/>
          <p:nvPr/>
        </p:nvSpPr>
        <p:spPr>
          <a:xfrm>
            <a:off x="4957706" y="467283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扎实推进</a:t>
            </a:r>
          </a:p>
        </p:txBody>
      </p:sp>
      <p:sp>
        <p:nvSpPr>
          <p:cNvPr id="9" name="TextBox 375"/>
          <p:cNvSpPr txBox="1"/>
          <p:nvPr/>
        </p:nvSpPr>
        <p:spPr>
          <a:xfrm>
            <a:off x="4463893" y="288358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争先创优</a:t>
            </a:r>
          </a:p>
        </p:txBody>
      </p:sp>
      <p:sp>
        <p:nvSpPr>
          <p:cNvPr id="11" name="TextBox 376"/>
          <p:cNvSpPr txBox="1"/>
          <p:nvPr/>
        </p:nvSpPr>
        <p:spPr>
          <a:xfrm>
            <a:off x="1202937" y="402066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严格执行</a:t>
            </a:r>
          </a:p>
        </p:txBody>
      </p:sp>
      <p:sp>
        <p:nvSpPr>
          <p:cNvPr id="14" name="椭圆 13"/>
          <p:cNvSpPr/>
          <p:nvPr/>
        </p:nvSpPr>
        <p:spPr>
          <a:xfrm>
            <a:off x="2868315" y="2948895"/>
            <a:ext cx="1245623" cy="124562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771737" y="4377523"/>
            <a:ext cx="969388" cy="969388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979660" y="3350928"/>
            <a:ext cx="366369" cy="366369"/>
          </a:xfrm>
          <a:prstGeom prst="ellipse">
            <a:avLst/>
          </a:prstGeo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ln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02966" y="3202339"/>
            <a:ext cx="795559" cy="79555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896201" y="5353992"/>
            <a:ext cx="293036" cy="293036"/>
            <a:chOff x="304800" y="673100"/>
            <a:chExt cx="4000500" cy="4000500"/>
          </a:xfr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rgbClr val="C00000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solidFill>
              <a:srgbClr val="FEC1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rgbClr val="C00000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4636225" y="3732860"/>
            <a:ext cx="350379" cy="350378"/>
          </a:xfrm>
          <a:prstGeom prst="ellipse">
            <a:avLst/>
          </a:prstGeom>
          <a:solidFill>
            <a:srgbClr val="FEC152"/>
          </a:solidFill>
          <a:ln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653113" y="2334051"/>
            <a:ext cx="366369" cy="366369"/>
          </a:xfrm>
          <a:prstGeom prst="ellipse">
            <a:avLst/>
          </a:prstGeo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ln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182021" y="5115806"/>
            <a:ext cx="183185" cy="183185"/>
          </a:xfrm>
          <a:prstGeom prst="ellipse">
            <a:avLst/>
          </a:prstGeo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ln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974415" y="4476227"/>
            <a:ext cx="813848" cy="813848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656223" y="2345661"/>
            <a:ext cx="366369" cy="366369"/>
          </a:xfrm>
          <a:prstGeom prst="ellipse">
            <a:avLst/>
          </a:prstGeo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ln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ea typeface="思源黑体" panose="020B0500000000000000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820690" y="4374649"/>
            <a:ext cx="183185" cy="183185"/>
          </a:xfrm>
          <a:prstGeom prst="ellipse">
            <a:avLst/>
          </a:prstGeo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ln>
            <a:noFill/>
          </a:ln>
          <a:effectLst>
            <a:outerShdw blurRad="254000" dist="114300" dir="2700000" algn="tl" rotWithShape="0">
              <a:srgbClr val="5E91F8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899273" y="2428869"/>
            <a:ext cx="4122881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GLL3300/22链式给煤机是一种专门针对矿山、钢铁等行业研发的一种新型系列给料产品，矿山、钢铁行业中，原煤，矿石、半煤岩等物料在给料时，易对带式给料机造成损伤，特别是皮带损坏率较高，造成物料在输送中无法实现给料的难题。针对上述问题，我公司组织科研人员研制出链式给料机，彻底解决了上述问题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836185" y="2345659"/>
            <a:ext cx="242748" cy="242748"/>
          </a:xfrm>
          <a:prstGeom prst="ellipse">
            <a:avLst/>
          </a:prstGeom>
          <a:solidFill>
            <a:srgbClr val="FEC152"/>
          </a:solidFill>
          <a:ln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615103" y="5567505"/>
            <a:ext cx="313268" cy="313268"/>
          </a:xfrm>
          <a:prstGeom prst="ellipse">
            <a:avLst/>
          </a:prstGeom>
          <a:gradFill>
            <a:gsLst>
              <a:gs pos="0">
                <a:srgbClr val="ECE7DF"/>
              </a:gs>
              <a:gs pos="100000">
                <a:srgbClr val="FFFFFF"/>
              </a:gs>
            </a:gsLst>
            <a:lin ang="2700000" scaled="0"/>
          </a:gradFill>
          <a:ln>
            <a:noFill/>
          </a:ln>
          <a:effectLst>
            <a:outerShdw blurRad="254000" dist="1143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41" name="标题 1"/>
          <p:cNvSpPr txBox="1"/>
          <p:nvPr/>
        </p:nvSpPr>
        <p:spPr>
          <a:xfrm>
            <a:off x="1479550" y="398780"/>
            <a:ext cx="5269230" cy="683895"/>
          </a:xfrm>
          <a:prstGeom prst="rect">
            <a:avLst/>
          </a:prstGeom>
        </p:spPr>
        <p:txBody>
          <a:bodyPr lIns="91415" tIns="45708" rIns="91415" bIns="45708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GLL3300/22链式给煤机介绍</a:t>
            </a:r>
          </a:p>
        </p:txBody>
      </p: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4" grpId="0" animBg="1"/>
      <p:bldP spid="15" grpId="0" animBg="1"/>
      <p:bldP spid="16" grpId="0" animBg="1"/>
      <p:bldP spid="19" grpId="0" animBg="1"/>
      <p:bldP spid="25" grpId="0" animBg="1"/>
      <p:bldP spid="26" grpId="0" animBg="1"/>
      <p:bldP spid="27" grpId="0" animBg="1"/>
      <p:bldP spid="30" grpId="0" animBg="1"/>
      <p:bldP spid="31" grpId="0" animBg="1"/>
      <p:bldP spid="33" grpId="0" animBg="1"/>
      <p:bldP spid="37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7180" y="2665095"/>
            <a:ext cx="4116705" cy="2731135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 flipV="1">
            <a:off x="7882608" y="3307047"/>
            <a:ext cx="625312" cy="28717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3"/>
            </p:custDataLst>
          </p:nvPr>
        </p:nvCxnSpPr>
        <p:spPr>
          <a:xfrm flipH="1" flipV="1">
            <a:off x="3849821" y="3307047"/>
            <a:ext cx="625312" cy="28717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4"/>
            </p:custDataLst>
          </p:nvPr>
        </p:nvCxnSpPr>
        <p:spPr>
          <a:xfrm>
            <a:off x="7882608" y="5457464"/>
            <a:ext cx="625312" cy="28717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5"/>
            </p:custDataLst>
          </p:nvPr>
        </p:nvCxnSpPr>
        <p:spPr>
          <a:xfrm flipH="1">
            <a:off x="3849821" y="5457464"/>
            <a:ext cx="625312" cy="28717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>
            <p:custDataLst>
              <p:tags r:id="rId6"/>
            </p:custDataLst>
          </p:nvPr>
        </p:nvGrpSpPr>
        <p:grpSpPr>
          <a:xfrm>
            <a:off x="1572331" y="1989885"/>
            <a:ext cx="2079104" cy="1586845"/>
            <a:chOff x="1572330" y="1989884"/>
            <a:chExt cx="2079104" cy="1586845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6" name="圆角矩形 5"/>
            <p:cNvSpPr/>
            <p:nvPr>
              <p:custDataLst>
                <p:tags r:id="rId19"/>
              </p:custDataLst>
            </p:nvPr>
          </p:nvSpPr>
          <p:spPr>
            <a:xfrm>
              <a:off x="1651705" y="1989884"/>
              <a:ext cx="1999729" cy="1586845"/>
            </a:xfrm>
            <a:prstGeom prst="roundRect">
              <a:avLst>
                <a:gd name="adj" fmla="val 13612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572330" y="2520856"/>
              <a:ext cx="1999729" cy="368082"/>
              <a:chOff x="1498579" y="2021577"/>
              <a:chExt cx="2000250" cy="368178"/>
            </a:xfrm>
          </p:grpSpPr>
          <p:sp>
            <p:nvSpPr>
              <p:cNvPr id="13" name="任意多边形 12"/>
              <p:cNvSpPr/>
              <p:nvPr>
                <p:custDataLst>
                  <p:tags r:id="rId20"/>
                </p:custDataLst>
              </p:nvPr>
            </p:nvSpPr>
            <p:spPr>
              <a:xfrm>
                <a:off x="1498579" y="2021577"/>
                <a:ext cx="2000250" cy="368178"/>
              </a:xfrm>
              <a:custGeom>
                <a:avLst/>
                <a:gdLst>
                  <a:gd name="connsiteX0" fmla="*/ 216058 w 2000250"/>
                  <a:gd name="connsiteY0" fmla="*/ 0 h 368178"/>
                  <a:gd name="connsiteX1" fmla="*/ 1784192 w 2000250"/>
                  <a:gd name="connsiteY1" fmla="*/ 0 h 368178"/>
                  <a:gd name="connsiteX2" fmla="*/ 2000250 w 2000250"/>
                  <a:gd name="connsiteY2" fmla="*/ 216058 h 368178"/>
                  <a:gd name="connsiteX3" fmla="*/ 2000250 w 2000250"/>
                  <a:gd name="connsiteY3" fmla="*/ 368178 h 368178"/>
                  <a:gd name="connsiteX4" fmla="*/ 0 w 2000250"/>
                  <a:gd name="connsiteY4" fmla="*/ 368178 h 368178"/>
                  <a:gd name="connsiteX5" fmla="*/ 0 w 2000250"/>
                  <a:gd name="connsiteY5" fmla="*/ 216058 h 368178"/>
                  <a:gd name="connsiteX6" fmla="*/ 216058 w 2000250"/>
                  <a:gd name="connsiteY6" fmla="*/ 0 h 368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250" h="368178">
                    <a:moveTo>
                      <a:pt x="216058" y="0"/>
                    </a:moveTo>
                    <a:lnTo>
                      <a:pt x="1784192" y="0"/>
                    </a:lnTo>
                    <a:cubicBezTo>
                      <a:pt x="1903518" y="0"/>
                      <a:pt x="2000250" y="96732"/>
                      <a:pt x="2000250" y="216058"/>
                    </a:cubicBezTo>
                    <a:lnTo>
                      <a:pt x="2000250" y="368178"/>
                    </a:lnTo>
                    <a:lnTo>
                      <a:pt x="0" y="368178"/>
                    </a:lnTo>
                    <a:lnTo>
                      <a:pt x="0" y="216058"/>
                    </a:lnTo>
                    <a:cubicBezTo>
                      <a:pt x="0" y="96732"/>
                      <a:pt x="96732" y="0"/>
                      <a:pt x="216058" y="0"/>
                    </a:cubicBezTo>
                    <a:close/>
                  </a:path>
                </a:pathLst>
              </a:custGeom>
              <a:solidFill>
                <a:srgbClr val="FEC152"/>
              </a:solidFill>
              <a:ln w="12700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b="1" dirty="0"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14" name="文本框 46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1606885" y="2051244"/>
                <a:ext cx="1840804" cy="33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GLL3300/22</a:t>
                </a:r>
              </a:p>
            </p:txBody>
          </p:sp>
        </p:grpSp>
      </p:grpSp>
      <p:grpSp>
        <p:nvGrpSpPr>
          <p:cNvPr id="34" name="组合 33"/>
          <p:cNvGrpSpPr/>
          <p:nvPr>
            <p:custDataLst>
              <p:tags r:id="rId7"/>
            </p:custDataLst>
          </p:nvPr>
        </p:nvGrpSpPr>
        <p:grpSpPr>
          <a:xfrm>
            <a:off x="8679959" y="1989885"/>
            <a:ext cx="2005444" cy="1586845"/>
            <a:chOff x="8679958" y="1989884"/>
            <a:chExt cx="2005444" cy="1586845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4" name="圆角矩形 3"/>
            <p:cNvSpPr/>
            <p:nvPr>
              <p:custDataLst>
                <p:tags r:id="rId16"/>
              </p:custDataLst>
            </p:nvPr>
          </p:nvSpPr>
          <p:spPr>
            <a:xfrm>
              <a:off x="8685673" y="1989884"/>
              <a:ext cx="1999729" cy="1586845"/>
            </a:xfrm>
            <a:prstGeom prst="roundRect">
              <a:avLst>
                <a:gd name="adj" fmla="val 13612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8679958" y="2512601"/>
              <a:ext cx="1999729" cy="372776"/>
              <a:chOff x="8608059" y="2013320"/>
              <a:chExt cx="2000250" cy="372873"/>
            </a:xfrm>
          </p:grpSpPr>
          <p:sp>
            <p:nvSpPr>
              <p:cNvPr id="16" name="任意多边形 15"/>
              <p:cNvSpPr/>
              <p:nvPr>
                <p:custDataLst>
                  <p:tags r:id="rId17"/>
                </p:custDataLst>
              </p:nvPr>
            </p:nvSpPr>
            <p:spPr>
              <a:xfrm>
                <a:off x="8608059" y="2013320"/>
                <a:ext cx="2000250" cy="368178"/>
              </a:xfrm>
              <a:custGeom>
                <a:avLst/>
                <a:gdLst>
                  <a:gd name="connsiteX0" fmla="*/ 216058 w 2000250"/>
                  <a:gd name="connsiteY0" fmla="*/ 0 h 368178"/>
                  <a:gd name="connsiteX1" fmla="*/ 1784192 w 2000250"/>
                  <a:gd name="connsiteY1" fmla="*/ 0 h 368178"/>
                  <a:gd name="connsiteX2" fmla="*/ 2000250 w 2000250"/>
                  <a:gd name="connsiteY2" fmla="*/ 216058 h 368178"/>
                  <a:gd name="connsiteX3" fmla="*/ 2000250 w 2000250"/>
                  <a:gd name="connsiteY3" fmla="*/ 368178 h 368178"/>
                  <a:gd name="connsiteX4" fmla="*/ 0 w 2000250"/>
                  <a:gd name="connsiteY4" fmla="*/ 368178 h 368178"/>
                  <a:gd name="connsiteX5" fmla="*/ 0 w 2000250"/>
                  <a:gd name="connsiteY5" fmla="*/ 216058 h 368178"/>
                  <a:gd name="connsiteX6" fmla="*/ 216058 w 2000250"/>
                  <a:gd name="connsiteY6" fmla="*/ 0 h 368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250" h="368178">
                    <a:moveTo>
                      <a:pt x="216058" y="0"/>
                    </a:moveTo>
                    <a:lnTo>
                      <a:pt x="1784192" y="0"/>
                    </a:lnTo>
                    <a:cubicBezTo>
                      <a:pt x="1903518" y="0"/>
                      <a:pt x="2000250" y="96732"/>
                      <a:pt x="2000250" y="216058"/>
                    </a:cubicBezTo>
                    <a:lnTo>
                      <a:pt x="2000250" y="368178"/>
                    </a:lnTo>
                    <a:lnTo>
                      <a:pt x="0" y="368178"/>
                    </a:lnTo>
                    <a:lnTo>
                      <a:pt x="0" y="216058"/>
                    </a:lnTo>
                    <a:cubicBezTo>
                      <a:pt x="0" y="96732"/>
                      <a:pt x="96732" y="0"/>
                      <a:pt x="216058" y="0"/>
                    </a:cubicBezTo>
                    <a:close/>
                  </a:path>
                </a:pathLst>
              </a:custGeom>
              <a:solidFill>
                <a:srgbClr val="FEC152"/>
              </a:soli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b="1" dirty="0"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17" name="文本框 47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8687143" y="2051244"/>
                <a:ext cx="1840804" cy="334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  <a:sym typeface="+mn-ea"/>
                  </a:rPr>
                  <a:t>GLL3300/22</a:t>
                </a:r>
                <a:endParaRPr lang="zh-CN" altLang="en-US" sz="16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>
            <p:custDataLst>
              <p:tags r:id="rId8"/>
            </p:custDataLst>
          </p:nvPr>
        </p:nvGrpSpPr>
        <p:grpSpPr>
          <a:xfrm>
            <a:off x="1603446" y="4656191"/>
            <a:ext cx="2047989" cy="1586845"/>
            <a:chOff x="1603445" y="4656189"/>
            <a:chExt cx="2047989" cy="1586845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5" name="圆角矩形 4"/>
            <p:cNvSpPr/>
            <p:nvPr>
              <p:custDataLst>
                <p:tags r:id="rId13"/>
              </p:custDataLst>
            </p:nvPr>
          </p:nvSpPr>
          <p:spPr>
            <a:xfrm>
              <a:off x="1651705" y="4656189"/>
              <a:ext cx="1999729" cy="1586845"/>
            </a:xfrm>
            <a:prstGeom prst="roundRect">
              <a:avLst>
                <a:gd name="adj" fmla="val 13612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603445" y="5204198"/>
              <a:ext cx="1999729" cy="368083"/>
              <a:chOff x="1529702" y="4705612"/>
              <a:chExt cx="2000250" cy="368178"/>
            </a:xfrm>
          </p:grpSpPr>
          <p:sp>
            <p:nvSpPr>
              <p:cNvPr id="19" name="任意多边形 18"/>
              <p:cNvSpPr/>
              <p:nvPr>
                <p:custDataLst>
                  <p:tags r:id="rId14"/>
                </p:custDataLst>
              </p:nvPr>
            </p:nvSpPr>
            <p:spPr>
              <a:xfrm>
                <a:off x="1529702" y="4705612"/>
                <a:ext cx="2000250" cy="368178"/>
              </a:xfrm>
              <a:custGeom>
                <a:avLst/>
                <a:gdLst>
                  <a:gd name="connsiteX0" fmla="*/ 216058 w 2000250"/>
                  <a:gd name="connsiteY0" fmla="*/ 0 h 368178"/>
                  <a:gd name="connsiteX1" fmla="*/ 1784192 w 2000250"/>
                  <a:gd name="connsiteY1" fmla="*/ 0 h 368178"/>
                  <a:gd name="connsiteX2" fmla="*/ 2000250 w 2000250"/>
                  <a:gd name="connsiteY2" fmla="*/ 216058 h 368178"/>
                  <a:gd name="connsiteX3" fmla="*/ 2000250 w 2000250"/>
                  <a:gd name="connsiteY3" fmla="*/ 368178 h 368178"/>
                  <a:gd name="connsiteX4" fmla="*/ 0 w 2000250"/>
                  <a:gd name="connsiteY4" fmla="*/ 368178 h 368178"/>
                  <a:gd name="connsiteX5" fmla="*/ 0 w 2000250"/>
                  <a:gd name="connsiteY5" fmla="*/ 216058 h 368178"/>
                  <a:gd name="connsiteX6" fmla="*/ 216058 w 2000250"/>
                  <a:gd name="connsiteY6" fmla="*/ 0 h 368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250" h="368178">
                    <a:moveTo>
                      <a:pt x="216058" y="0"/>
                    </a:moveTo>
                    <a:lnTo>
                      <a:pt x="1784192" y="0"/>
                    </a:lnTo>
                    <a:cubicBezTo>
                      <a:pt x="1903518" y="0"/>
                      <a:pt x="2000250" y="96732"/>
                      <a:pt x="2000250" y="216058"/>
                    </a:cubicBezTo>
                    <a:lnTo>
                      <a:pt x="2000250" y="368178"/>
                    </a:lnTo>
                    <a:lnTo>
                      <a:pt x="0" y="368178"/>
                    </a:lnTo>
                    <a:lnTo>
                      <a:pt x="0" y="216058"/>
                    </a:lnTo>
                    <a:cubicBezTo>
                      <a:pt x="0" y="96732"/>
                      <a:pt x="96732" y="0"/>
                      <a:pt x="216058" y="0"/>
                    </a:cubicBezTo>
                    <a:close/>
                  </a:path>
                </a:pathLst>
              </a:custGeom>
              <a:solidFill>
                <a:srgbClr val="FEC152"/>
              </a:soli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b="1" dirty="0"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文本框 48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610695" y="4770052"/>
                <a:ext cx="1840804" cy="188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链式给煤机</a:t>
                </a:r>
              </a:p>
            </p:txBody>
          </p:sp>
        </p:grpSp>
      </p:grpSp>
      <p:grpSp>
        <p:nvGrpSpPr>
          <p:cNvPr id="33" name="组合 32"/>
          <p:cNvGrpSpPr/>
          <p:nvPr>
            <p:custDataLst>
              <p:tags r:id="rId9"/>
            </p:custDataLst>
          </p:nvPr>
        </p:nvGrpSpPr>
        <p:grpSpPr>
          <a:xfrm>
            <a:off x="8679959" y="4656191"/>
            <a:ext cx="2005444" cy="1586845"/>
            <a:chOff x="8679958" y="4656189"/>
            <a:chExt cx="2005444" cy="1586845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7" name="圆角矩形 6"/>
            <p:cNvSpPr/>
            <p:nvPr>
              <p:custDataLst>
                <p:tags r:id="rId10"/>
              </p:custDataLst>
            </p:nvPr>
          </p:nvSpPr>
          <p:spPr>
            <a:xfrm>
              <a:off x="8685673" y="4656189"/>
              <a:ext cx="1999729" cy="1586845"/>
            </a:xfrm>
            <a:prstGeom prst="roundRect">
              <a:avLst>
                <a:gd name="adj" fmla="val 13612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8679958" y="5204198"/>
              <a:ext cx="1999729" cy="411658"/>
              <a:chOff x="8608059" y="4705612"/>
              <a:chExt cx="2000250" cy="411764"/>
            </a:xfrm>
          </p:grpSpPr>
          <p:sp>
            <p:nvSpPr>
              <p:cNvPr id="22" name="任意多边形 21"/>
              <p:cNvSpPr/>
              <p:nvPr>
                <p:custDataLst>
                  <p:tags r:id="rId11"/>
                </p:custDataLst>
              </p:nvPr>
            </p:nvSpPr>
            <p:spPr>
              <a:xfrm>
                <a:off x="8608059" y="4705612"/>
                <a:ext cx="2000250" cy="368178"/>
              </a:xfrm>
              <a:custGeom>
                <a:avLst/>
                <a:gdLst>
                  <a:gd name="connsiteX0" fmla="*/ 216058 w 2000250"/>
                  <a:gd name="connsiteY0" fmla="*/ 0 h 368178"/>
                  <a:gd name="connsiteX1" fmla="*/ 1784192 w 2000250"/>
                  <a:gd name="connsiteY1" fmla="*/ 0 h 368178"/>
                  <a:gd name="connsiteX2" fmla="*/ 2000250 w 2000250"/>
                  <a:gd name="connsiteY2" fmla="*/ 216058 h 368178"/>
                  <a:gd name="connsiteX3" fmla="*/ 2000250 w 2000250"/>
                  <a:gd name="connsiteY3" fmla="*/ 368178 h 368178"/>
                  <a:gd name="connsiteX4" fmla="*/ 0 w 2000250"/>
                  <a:gd name="connsiteY4" fmla="*/ 368178 h 368178"/>
                  <a:gd name="connsiteX5" fmla="*/ 0 w 2000250"/>
                  <a:gd name="connsiteY5" fmla="*/ 216058 h 368178"/>
                  <a:gd name="connsiteX6" fmla="*/ 216058 w 2000250"/>
                  <a:gd name="connsiteY6" fmla="*/ 0 h 368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250" h="368178">
                    <a:moveTo>
                      <a:pt x="216058" y="0"/>
                    </a:moveTo>
                    <a:lnTo>
                      <a:pt x="1784192" y="0"/>
                    </a:lnTo>
                    <a:cubicBezTo>
                      <a:pt x="1903518" y="0"/>
                      <a:pt x="2000250" y="96732"/>
                      <a:pt x="2000250" y="216058"/>
                    </a:cubicBezTo>
                    <a:lnTo>
                      <a:pt x="2000250" y="368178"/>
                    </a:lnTo>
                    <a:lnTo>
                      <a:pt x="0" y="368178"/>
                    </a:lnTo>
                    <a:lnTo>
                      <a:pt x="0" y="216058"/>
                    </a:lnTo>
                    <a:cubicBezTo>
                      <a:pt x="0" y="96732"/>
                      <a:pt x="96732" y="0"/>
                      <a:pt x="216058" y="0"/>
                    </a:cubicBezTo>
                    <a:close/>
                  </a:path>
                </a:pathLst>
              </a:custGeom>
              <a:solidFill>
                <a:srgbClr val="FEC152"/>
              </a:soli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b="1" dirty="0"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23" name="文本框 4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8656020" y="4782120"/>
                <a:ext cx="1840804" cy="335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  <a:sym typeface="+mn-ea"/>
                  </a:rPr>
                  <a:t>链式给煤机</a:t>
                </a:r>
                <a:endParaRPr lang="zh-CN" altLang="en-US" sz="16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30" name="标题 1"/>
          <p:cNvSpPr txBox="1"/>
          <p:nvPr/>
        </p:nvSpPr>
        <p:spPr>
          <a:xfrm>
            <a:off x="1479550" y="398780"/>
            <a:ext cx="5370830" cy="683895"/>
          </a:xfrm>
          <a:prstGeom prst="rect">
            <a:avLst/>
          </a:prstGeom>
        </p:spPr>
        <p:txBody>
          <a:bodyPr lIns="91415" tIns="45708" rIns="91415" bIns="45708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GLL3300/22链式给煤机</a:t>
            </a:r>
          </a:p>
        </p:txBody>
      </p:sp>
      <p:pic>
        <p:nvPicPr>
          <p:cNvPr id="35" name="图片 34" descr="链式给煤机 (29)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742180" y="2889250"/>
            <a:ext cx="2896235" cy="212661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79550" y="398780"/>
            <a:ext cx="5695950" cy="683895"/>
          </a:xfrm>
          <a:prstGeom prst="rect">
            <a:avLst/>
          </a:prstGeom>
        </p:spPr>
        <p:txBody>
          <a:bodyPr lIns="91415" tIns="45708" rIns="91415" bIns="45708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GLL3300/22链式给煤机工作原理</a:t>
            </a:r>
          </a:p>
        </p:txBody>
      </p:sp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 rot="21593252">
            <a:off x="1274968" y="2046797"/>
            <a:ext cx="9521184" cy="1816108"/>
          </a:xfrm>
          <a:custGeom>
            <a:avLst/>
            <a:gdLst>
              <a:gd name="connsiteX0" fmla="*/ 12232394 w 12583909"/>
              <a:gd name="connsiteY0" fmla="*/ 351517 h 2400301"/>
              <a:gd name="connsiteX1" fmla="*/ 12232394 w 12583909"/>
              <a:gd name="connsiteY1" fmla="*/ 2048785 h 2400301"/>
              <a:gd name="connsiteX2" fmla="*/ 10626274 w 12583909"/>
              <a:gd name="connsiteY2" fmla="*/ 2131172 h 2400301"/>
              <a:gd name="connsiteX3" fmla="*/ 10579657 w 12583909"/>
              <a:gd name="connsiteY3" fmla="*/ 2089037 h 2400301"/>
              <a:gd name="connsiteX4" fmla="*/ 10571832 w 12583909"/>
              <a:gd name="connsiteY4" fmla="*/ 2089037 h 2400301"/>
              <a:gd name="connsiteX5" fmla="*/ 10538493 w 12583909"/>
              <a:gd name="connsiteY5" fmla="*/ 2052152 h 2400301"/>
              <a:gd name="connsiteX6" fmla="*/ 8841225 w 12583909"/>
              <a:gd name="connsiteY6" fmla="*/ 2052152 h 2400301"/>
              <a:gd name="connsiteX7" fmla="*/ 8807885 w 12583909"/>
              <a:gd name="connsiteY7" fmla="*/ 2089036 h 2400301"/>
              <a:gd name="connsiteX8" fmla="*/ 8793324 w 12583909"/>
              <a:gd name="connsiteY8" fmla="*/ 2089037 h 2400301"/>
              <a:gd name="connsiteX9" fmla="*/ 8746708 w 12583909"/>
              <a:gd name="connsiteY9" fmla="*/ 2131172 h 2400301"/>
              <a:gd name="connsiteX10" fmla="*/ 7231737 w 12583909"/>
              <a:gd name="connsiteY10" fmla="*/ 2131172 h 2400301"/>
              <a:gd name="connsiteX11" fmla="*/ 7185121 w 12583909"/>
              <a:gd name="connsiteY11" fmla="*/ 2089037 h 2400301"/>
              <a:gd name="connsiteX12" fmla="*/ 7176648 w 12583909"/>
              <a:gd name="connsiteY12" fmla="*/ 2089037 h 2400301"/>
              <a:gd name="connsiteX13" fmla="*/ 7137221 w 12583909"/>
              <a:gd name="connsiteY13" fmla="*/ 2045416 h 2400301"/>
              <a:gd name="connsiteX14" fmla="*/ 5439952 w 12583909"/>
              <a:gd name="connsiteY14" fmla="*/ 2045416 h 2400301"/>
              <a:gd name="connsiteX15" fmla="*/ 5400527 w 12583909"/>
              <a:gd name="connsiteY15" fmla="*/ 2089035 h 2400301"/>
              <a:gd name="connsiteX16" fmla="*/ 5398788 w 12583909"/>
              <a:gd name="connsiteY16" fmla="*/ 2089035 h 2400301"/>
              <a:gd name="connsiteX17" fmla="*/ 5352171 w 12583909"/>
              <a:gd name="connsiteY17" fmla="*/ 2131171 h 2400301"/>
              <a:gd name="connsiteX18" fmla="*/ 3837201 w 12583909"/>
              <a:gd name="connsiteY18" fmla="*/ 2131171 h 2400301"/>
              <a:gd name="connsiteX19" fmla="*/ 3790584 w 12583909"/>
              <a:gd name="connsiteY19" fmla="*/ 2089036 h 2400301"/>
              <a:gd name="connsiteX20" fmla="*/ 3782759 w 12583909"/>
              <a:gd name="connsiteY20" fmla="*/ 2089036 h 2400301"/>
              <a:gd name="connsiteX21" fmla="*/ 3749420 w 12583909"/>
              <a:gd name="connsiteY21" fmla="*/ 2052152 h 2400301"/>
              <a:gd name="connsiteX22" fmla="*/ 2052151 w 12583909"/>
              <a:gd name="connsiteY22" fmla="*/ 2052152 h 2400301"/>
              <a:gd name="connsiteX23" fmla="*/ 2018814 w 12583909"/>
              <a:gd name="connsiteY23" fmla="*/ 2089035 h 2400301"/>
              <a:gd name="connsiteX24" fmla="*/ 2004252 w 12583909"/>
              <a:gd name="connsiteY24" fmla="*/ 2089035 h 2400301"/>
              <a:gd name="connsiteX25" fmla="*/ 1957634 w 12583909"/>
              <a:gd name="connsiteY25" fmla="*/ 2131171 h 2400301"/>
              <a:gd name="connsiteX26" fmla="*/ 351516 w 12583909"/>
              <a:gd name="connsiteY26" fmla="*/ 2048786 h 2400301"/>
              <a:gd name="connsiteX27" fmla="*/ 351516 w 12583909"/>
              <a:gd name="connsiteY27" fmla="*/ 351517 h 2400301"/>
              <a:gd name="connsiteX28" fmla="*/ 1957635 w 12583909"/>
              <a:gd name="connsiteY28" fmla="*/ 269131 h 2400301"/>
              <a:gd name="connsiteX29" fmla="*/ 2010995 w 12583909"/>
              <a:gd name="connsiteY29" fmla="*/ 317361 h 2400301"/>
              <a:gd name="connsiteX30" fmla="*/ 2018236 w 12583909"/>
              <a:gd name="connsiteY30" fmla="*/ 317361 h 2400301"/>
              <a:gd name="connsiteX31" fmla="*/ 2052152 w 12583909"/>
              <a:gd name="connsiteY31" fmla="*/ 354883 h 2400301"/>
              <a:gd name="connsiteX32" fmla="*/ 3749420 w 12583909"/>
              <a:gd name="connsiteY32" fmla="*/ 354883 h 2400301"/>
              <a:gd name="connsiteX33" fmla="*/ 3783336 w 12583909"/>
              <a:gd name="connsiteY33" fmla="*/ 317359 h 2400301"/>
              <a:gd name="connsiteX34" fmla="*/ 3783842 w 12583909"/>
              <a:gd name="connsiteY34" fmla="*/ 317359 h 2400301"/>
              <a:gd name="connsiteX35" fmla="*/ 3837202 w 12583909"/>
              <a:gd name="connsiteY35" fmla="*/ 269129 h 2400301"/>
              <a:gd name="connsiteX36" fmla="*/ 5352171 w 12583909"/>
              <a:gd name="connsiteY36" fmla="*/ 269130 h 2400301"/>
              <a:gd name="connsiteX37" fmla="*/ 5405530 w 12583909"/>
              <a:gd name="connsiteY37" fmla="*/ 317359 h 2400301"/>
              <a:gd name="connsiteX38" fmla="*/ 5413095 w 12583909"/>
              <a:gd name="connsiteY38" fmla="*/ 317360 h 2400301"/>
              <a:gd name="connsiteX39" fmla="*/ 5450056 w 12583909"/>
              <a:gd name="connsiteY39" fmla="*/ 358251 h 2400301"/>
              <a:gd name="connsiteX40" fmla="*/ 7147324 w 12583909"/>
              <a:gd name="connsiteY40" fmla="*/ 358251 h 2400301"/>
              <a:gd name="connsiteX41" fmla="*/ 7210650 w 12583909"/>
              <a:gd name="connsiteY41" fmla="*/ 288190 h 2400301"/>
              <a:gd name="connsiteX42" fmla="*/ 7231738 w 12583909"/>
              <a:gd name="connsiteY42" fmla="*/ 269129 h 2400301"/>
              <a:gd name="connsiteX43" fmla="*/ 8746706 w 12583909"/>
              <a:gd name="connsiteY43" fmla="*/ 269130 h 2400301"/>
              <a:gd name="connsiteX44" fmla="*/ 8800066 w 12583909"/>
              <a:gd name="connsiteY44" fmla="*/ 317360 h 2400301"/>
              <a:gd name="connsiteX45" fmla="*/ 8806660 w 12583909"/>
              <a:gd name="connsiteY45" fmla="*/ 317360 h 2400301"/>
              <a:gd name="connsiteX46" fmla="*/ 8834488 w 12583909"/>
              <a:gd name="connsiteY46" fmla="*/ 348148 h 2400301"/>
              <a:gd name="connsiteX47" fmla="*/ 10531757 w 12583909"/>
              <a:gd name="connsiteY47" fmla="*/ 348148 h 2400301"/>
              <a:gd name="connsiteX48" fmla="*/ 10559585 w 12583909"/>
              <a:gd name="connsiteY48" fmla="*/ 317359 h 2400301"/>
              <a:gd name="connsiteX49" fmla="*/ 10572914 w 12583909"/>
              <a:gd name="connsiteY49" fmla="*/ 317359 h 2400301"/>
              <a:gd name="connsiteX50" fmla="*/ 10626275 w 12583909"/>
              <a:gd name="connsiteY50" fmla="*/ 269130 h 2400301"/>
              <a:gd name="connsiteX51" fmla="*/ 12232394 w 12583909"/>
              <a:gd name="connsiteY51" fmla="*/ 351517 h 240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583909" h="2400301">
                <a:moveTo>
                  <a:pt x="12232394" y="351517"/>
                </a:moveTo>
                <a:cubicBezTo>
                  <a:pt x="12701082" y="820205"/>
                  <a:pt x="12701081" y="1580097"/>
                  <a:pt x="12232394" y="2048785"/>
                </a:cubicBezTo>
                <a:cubicBezTo>
                  <a:pt x="11792998" y="2488181"/>
                  <a:pt x="11097662" y="2515643"/>
                  <a:pt x="10626274" y="2131172"/>
                </a:cubicBezTo>
                <a:lnTo>
                  <a:pt x="10579657" y="2089037"/>
                </a:lnTo>
                <a:lnTo>
                  <a:pt x="10571832" y="2089037"/>
                </a:lnTo>
                <a:lnTo>
                  <a:pt x="10538493" y="2052152"/>
                </a:lnTo>
                <a:cubicBezTo>
                  <a:pt x="10069805" y="1583464"/>
                  <a:pt x="9309913" y="1583464"/>
                  <a:pt x="8841225" y="2052152"/>
                </a:cubicBezTo>
                <a:lnTo>
                  <a:pt x="8807885" y="2089036"/>
                </a:lnTo>
                <a:lnTo>
                  <a:pt x="8793324" y="2089037"/>
                </a:lnTo>
                <a:lnTo>
                  <a:pt x="8746708" y="2131172"/>
                </a:lnTo>
                <a:cubicBezTo>
                  <a:pt x="8306745" y="2490011"/>
                  <a:pt x="7671700" y="2490011"/>
                  <a:pt x="7231737" y="2131172"/>
                </a:cubicBezTo>
                <a:lnTo>
                  <a:pt x="7185121" y="2089037"/>
                </a:lnTo>
                <a:lnTo>
                  <a:pt x="7176648" y="2089037"/>
                </a:lnTo>
                <a:lnTo>
                  <a:pt x="7137221" y="2045416"/>
                </a:lnTo>
                <a:cubicBezTo>
                  <a:pt x="6668533" y="1576728"/>
                  <a:pt x="5908640" y="1576728"/>
                  <a:pt x="5439952" y="2045416"/>
                </a:cubicBezTo>
                <a:lnTo>
                  <a:pt x="5400527" y="2089035"/>
                </a:lnTo>
                <a:lnTo>
                  <a:pt x="5398788" y="2089035"/>
                </a:lnTo>
                <a:lnTo>
                  <a:pt x="5352171" y="2131171"/>
                </a:lnTo>
                <a:cubicBezTo>
                  <a:pt x="4912209" y="2490010"/>
                  <a:pt x="4277163" y="2490011"/>
                  <a:pt x="3837201" y="2131171"/>
                </a:cubicBezTo>
                <a:lnTo>
                  <a:pt x="3790584" y="2089036"/>
                </a:lnTo>
                <a:lnTo>
                  <a:pt x="3782759" y="2089036"/>
                </a:lnTo>
                <a:lnTo>
                  <a:pt x="3749420" y="2052152"/>
                </a:lnTo>
                <a:cubicBezTo>
                  <a:pt x="3280732" y="1583463"/>
                  <a:pt x="2520839" y="1583463"/>
                  <a:pt x="2052151" y="2052152"/>
                </a:cubicBezTo>
                <a:lnTo>
                  <a:pt x="2018814" y="2089035"/>
                </a:lnTo>
                <a:lnTo>
                  <a:pt x="2004252" y="2089035"/>
                </a:lnTo>
                <a:lnTo>
                  <a:pt x="1957634" y="2131171"/>
                </a:lnTo>
                <a:cubicBezTo>
                  <a:pt x="1486247" y="2515642"/>
                  <a:pt x="790911" y="2488181"/>
                  <a:pt x="351516" y="2048786"/>
                </a:cubicBezTo>
                <a:cubicBezTo>
                  <a:pt x="-117171" y="1580098"/>
                  <a:pt x="-117172" y="820205"/>
                  <a:pt x="351516" y="351517"/>
                </a:cubicBezTo>
                <a:cubicBezTo>
                  <a:pt x="790911" y="-87879"/>
                  <a:pt x="1486248" y="-115340"/>
                  <a:pt x="1957635" y="269131"/>
                </a:cubicBezTo>
                <a:lnTo>
                  <a:pt x="2010995" y="317361"/>
                </a:lnTo>
                <a:lnTo>
                  <a:pt x="2018236" y="317361"/>
                </a:lnTo>
                <a:lnTo>
                  <a:pt x="2052152" y="354883"/>
                </a:lnTo>
                <a:cubicBezTo>
                  <a:pt x="2520840" y="823572"/>
                  <a:pt x="3280732" y="823571"/>
                  <a:pt x="3749420" y="354883"/>
                </a:cubicBezTo>
                <a:lnTo>
                  <a:pt x="3783336" y="317359"/>
                </a:lnTo>
                <a:lnTo>
                  <a:pt x="3783842" y="317359"/>
                </a:lnTo>
                <a:lnTo>
                  <a:pt x="3837202" y="269129"/>
                </a:lnTo>
                <a:cubicBezTo>
                  <a:pt x="4277163" y="-89710"/>
                  <a:pt x="4912209" y="-89710"/>
                  <a:pt x="5352171" y="269130"/>
                </a:cubicBezTo>
                <a:lnTo>
                  <a:pt x="5405530" y="317359"/>
                </a:lnTo>
                <a:lnTo>
                  <a:pt x="5413095" y="317360"/>
                </a:lnTo>
                <a:lnTo>
                  <a:pt x="5450056" y="358251"/>
                </a:lnTo>
                <a:cubicBezTo>
                  <a:pt x="5918744" y="826940"/>
                  <a:pt x="6678636" y="826940"/>
                  <a:pt x="7147324" y="358251"/>
                </a:cubicBezTo>
                <a:lnTo>
                  <a:pt x="7210650" y="288190"/>
                </a:lnTo>
                <a:lnTo>
                  <a:pt x="7231738" y="269129"/>
                </a:lnTo>
                <a:cubicBezTo>
                  <a:pt x="7671700" y="-89709"/>
                  <a:pt x="8306745" y="-89709"/>
                  <a:pt x="8746706" y="269130"/>
                </a:cubicBezTo>
                <a:lnTo>
                  <a:pt x="8800066" y="317360"/>
                </a:lnTo>
                <a:lnTo>
                  <a:pt x="8806660" y="317360"/>
                </a:lnTo>
                <a:lnTo>
                  <a:pt x="8834488" y="348148"/>
                </a:lnTo>
                <a:cubicBezTo>
                  <a:pt x="9303177" y="816836"/>
                  <a:pt x="10063069" y="816836"/>
                  <a:pt x="10531757" y="348148"/>
                </a:cubicBezTo>
                <a:lnTo>
                  <a:pt x="10559585" y="317359"/>
                </a:lnTo>
                <a:lnTo>
                  <a:pt x="10572914" y="317359"/>
                </a:lnTo>
                <a:lnTo>
                  <a:pt x="10626275" y="269130"/>
                </a:lnTo>
                <a:cubicBezTo>
                  <a:pt x="11097663" y="-115341"/>
                  <a:pt x="11792998" y="-87879"/>
                  <a:pt x="12232394" y="351517"/>
                </a:cubicBezTo>
                <a:close/>
              </a:path>
            </a:pathLst>
          </a:custGeom>
          <a:gradFill>
            <a:gsLst>
              <a:gs pos="23000">
                <a:srgbClr val="ECE7DF"/>
              </a:gs>
              <a:gs pos="100000">
                <a:srgbClr val="FFFFFF"/>
              </a:gs>
            </a:gsLst>
            <a:lin ang="2700000" scaled="0"/>
          </a:gradFill>
          <a:ln w="1587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190500" dist="38100" dir="2700000" algn="tl" rotWithShape="0">
              <a:schemeClr val="bg1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1481186" y="2245911"/>
            <a:ext cx="1370303" cy="1370302"/>
            <a:chOff x="1980293" y="2133924"/>
            <a:chExt cx="1307070" cy="1307071"/>
          </a:xfr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8" name="圆角矩形 7"/>
            <p:cNvSpPr/>
            <p:nvPr>
              <p:custDataLst>
                <p:tags r:id="rId13"/>
              </p:custDataLst>
            </p:nvPr>
          </p:nvSpPr>
          <p:spPr>
            <a:xfrm rot="2693252">
              <a:off x="1980293" y="2133924"/>
              <a:ext cx="1307070" cy="1307071"/>
            </a:xfrm>
            <a:prstGeom prst="roundRect">
              <a:avLst>
                <a:gd name="adj" fmla="val 50000"/>
              </a:avLst>
            </a:prstGeom>
            <a:solidFill>
              <a:srgbClr val="F8F4EC"/>
            </a:solidFill>
            <a:ln w="50800">
              <a:noFill/>
            </a:ln>
            <a:effectLst>
              <a:innerShdw blurRad="63500" dist="50800" dir="13500000">
                <a:schemeClr val="bg1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1200" b="1" dirty="0">
                <a:solidFill>
                  <a:srgbClr val="FEC15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" name="TextBox 129"/>
            <p:cNvSpPr txBox="1"/>
            <p:nvPr>
              <p:custDataLst>
                <p:tags r:id="rId14"/>
              </p:custDataLst>
            </p:nvPr>
          </p:nvSpPr>
          <p:spPr>
            <a:xfrm>
              <a:off x="2003307" y="2589718"/>
              <a:ext cx="1261041" cy="557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altLang="zh-CN" sz="3200" b="1" dirty="0" smtClean="0">
                  <a:solidFill>
                    <a:srgbClr val="FEC152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88</a:t>
              </a:r>
              <a:r>
                <a:rPr lang="en-US" altLang="zh-CN" sz="2000" b="1" dirty="0">
                  <a:solidFill>
                    <a:srgbClr val="FEC152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%</a:t>
              </a:r>
              <a:endParaRPr lang="zh-CN" altLang="en-US" sz="2000" b="1" dirty="0">
                <a:solidFill>
                  <a:srgbClr val="FEC15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3"/>
            </p:custDataLst>
          </p:nvPr>
        </p:nvGrpSpPr>
        <p:grpSpPr>
          <a:xfrm>
            <a:off x="3984147" y="2239815"/>
            <a:ext cx="1510504" cy="1370302"/>
            <a:chOff x="4116896" y="2127828"/>
            <a:chExt cx="1440803" cy="1307071"/>
          </a:xfrm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grpSpPr>
        <p:sp>
          <p:nvSpPr>
            <p:cNvPr id="11" name="圆角矩形 10"/>
            <p:cNvSpPr/>
            <p:nvPr>
              <p:custDataLst>
                <p:tags r:id="rId11"/>
              </p:custDataLst>
            </p:nvPr>
          </p:nvSpPr>
          <p:spPr>
            <a:xfrm rot="2693252">
              <a:off x="4192881" y="2127828"/>
              <a:ext cx="1307070" cy="1307071"/>
            </a:xfrm>
            <a:prstGeom prst="roundRect">
              <a:avLst>
                <a:gd name="adj" fmla="val 50000"/>
              </a:avLst>
            </a:prstGeom>
            <a:solidFill>
              <a:srgbClr val="F8F4EC"/>
            </a:solidFill>
            <a:ln w="50800">
              <a:noFill/>
            </a:ln>
            <a:effectLst>
              <a:innerShdw blurRad="63500" dist="50800" dir="13500000">
                <a:schemeClr val="bg1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1200" b="1" dirty="0">
                <a:solidFill>
                  <a:srgbClr val="FEC15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2" name="TextBox 144"/>
            <p:cNvSpPr txBox="1"/>
            <p:nvPr>
              <p:custDataLst>
                <p:tags r:id="rId12"/>
              </p:custDataLst>
            </p:nvPr>
          </p:nvSpPr>
          <p:spPr>
            <a:xfrm>
              <a:off x="4116896" y="2595647"/>
              <a:ext cx="1440803" cy="557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altLang="zh-CN" sz="3200" b="1" dirty="0" smtClean="0">
                  <a:solidFill>
                    <a:srgbClr val="FEC152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99</a:t>
              </a:r>
              <a:r>
                <a:rPr lang="en-US" altLang="zh-CN" sz="2000" b="1" dirty="0" smtClean="0">
                  <a:solidFill>
                    <a:srgbClr val="FEC152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%</a:t>
              </a:r>
              <a:endParaRPr lang="zh-CN" altLang="en-US" sz="2000" b="1" dirty="0">
                <a:solidFill>
                  <a:srgbClr val="FEC15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4"/>
            </p:custDataLst>
          </p:nvPr>
        </p:nvGrpSpPr>
        <p:grpSpPr>
          <a:xfrm>
            <a:off x="6627395" y="2246186"/>
            <a:ext cx="1370304" cy="1370304"/>
            <a:chOff x="6406852" y="2134200"/>
            <a:chExt cx="1307070" cy="1307071"/>
          </a:xfr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14" name="圆角矩形 13"/>
            <p:cNvSpPr/>
            <p:nvPr>
              <p:custDataLst>
                <p:tags r:id="rId9"/>
              </p:custDataLst>
            </p:nvPr>
          </p:nvSpPr>
          <p:spPr>
            <a:xfrm rot="2693252">
              <a:off x="6406852" y="2134200"/>
              <a:ext cx="1307070" cy="1307071"/>
            </a:xfrm>
            <a:prstGeom prst="roundRect">
              <a:avLst>
                <a:gd name="adj" fmla="val 50000"/>
              </a:avLst>
            </a:prstGeom>
            <a:solidFill>
              <a:srgbClr val="F8F4EC"/>
            </a:solidFill>
            <a:ln w="50800">
              <a:noFill/>
            </a:ln>
            <a:effectLst>
              <a:innerShdw blurRad="63500" dist="50800" dir="13500000">
                <a:schemeClr val="bg1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1200" b="1" dirty="0">
                <a:solidFill>
                  <a:srgbClr val="FEC15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5" name="TextBox 147"/>
            <p:cNvSpPr txBox="1"/>
            <p:nvPr>
              <p:custDataLst>
                <p:tags r:id="rId10"/>
              </p:custDataLst>
            </p:nvPr>
          </p:nvSpPr>
          <p:spPr>
            <a:xfrm>
              <a:off x="6415590" y="2589731"/>
              <a:ext cx="1289593" cy="557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altLang="zh-CN" sz="3200" b="1" dirty="0" smtClean="0">
                  <a:solidFill>
                    <a:srgbClr val="FEC152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65</a:t>
              </a:r>
              <a:r>
                <a:rPr lang="en-US" altLang="zh-CN" sz="2000" b="1" dirty="0" smtClean="0">
                  <a:solidFill>
                    <a:srgbClr val="FEC152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%</a:t>
              </a:r>
              <a:endParaRPr lang="zh-CN" altLang="en-US" sz="2000" b="1" dirty="0">
                <a:solidFill>
                  <a:srgbClr val="FEC15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5"/>
            </p:custDataLst>
          </p:nvPr>
        </p:nvGrpSpPr>
        <p:grpSpPr>
          <a:xfrm>
            <a:off x="9210734" y="2240059"/>
            <a:ext cx="1370303" cy="1370302"/>
            <a:chOff x="8603995" y="2128072"/>
            <a:chExt cx="1307070" cy="1307071"/>
          </a:xfr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17" name="圆角矩形 16"/>
            <p:cNvSpPr/>
            <p:nvPr>
              <p:custDataLst>
                <p:tags r:id="rId7"/>
              </p:custDataLst>
            </p:nvPr>
          </p:nvSpPr>
          <p:spPr>
            <a:xfrm rot="2693252">
              <a:off x="8603995" y="2128072"/>
              <a:ext cx="1307070" cy="1307071"/>
            </a:xfrm>
            <a:prstGeom prst="roundRect">
              <a:avLst>
                <a:gd name="adj" fmla="val 50000"/>
              </a:avLst>
            </a:prstGeom>
            <a:solidFill>
              <a:srgbClr val="F8F4EC"/>
            </a:solidFill>
            <a:ln w="50800">
              <a:noFill/>
            </a:ln>
            <a:effectLst>
              <a:innerShdw blurRad="63500" dist="50800" dir="13500000">
                <a:schemeClr val="bg1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1200" b="1" dirty="0">
                <a:solidFill>
                  <a:srgbClr val="FEC15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8" name="TextBox 190"/>
            <p:cNvSpPr txBox="1"/>
            <p:nvPr>
              <p:custDataLst>
                <p:tags r:id="rId8"/>
              </p:custDataLst>
            </p:nvPr>
          </p:nvSpPr>
          <p:spPr>
            <a:xfrm>
              <a:off x="8611695" y="2615773"/>
              <a:ext cx="1291670" cy="557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altLang="zh-CN" sz="3200" b="1" dirty="0" smtClean="0">
                  <a:solidFill>
                    <a:srgbClr val="FEC152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72</a:t>
              </a:r>
              <a:r>
                <a:rPr lang="en-US" altLang="zh-CN" sz="2000" b="1" dirty="0" smtClean="0">
                  <a:solidFill>
                    <a:srgbClr val="FEC152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%</a:t>
              </a:r>
              <a:endParaRPr lang="zh-CN" altLang="en-US" sz="2000" b="1" dirty="0">
                <a:solidFill>
                  <a:srgbClr val="FEC15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19" name="矩形 18"/>
          <p:cNvSpPr/>
          <p:nvPr>
            <p:custDataLst>
              <p:tags r:id="rId6"/>
            </p:custDataLst>
          </p:nvPr>
        </p:nvSpPr>
        <p:spPr>
          <a:xfrm>
            <a:off x="1017270" y="4085590"/>
            <a:ext cx="990854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华文黑体" pitchFamily="2" charset="-122"/>
              </a:rPr>
              <a:t>料仓内的物料经漏斗架进入箱体，落底板及板链刮板上；当驱动滚筒在外动力的驱动下开始旋转时，带动板链运动，板链带动刮板推动底板上的物料导向出料口，运行中的刮板在出料口卸料后转向回程，物料不断的从出料口排出，从而完成给料过程；安装在改向滚筒处的清扫器，清扫粘结在刮板上的物料，以避免物料在返程侧的撒落。改变进料口大小可通过调节闸门的开度来实现；改变给料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华文黑体" pitchFamily="2" charset="-122"/>
              </a:rPr>
              <a:t>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华文黑体" pitchFamily="2" charset="-122"/>
              </a:rPr>
              <a:t>山东矿安机电有限公司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华文黑体" pitchFamily="2" charset="-122"/>
              </a:rPr>
              <a:t>,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华文黑体" pitchFamily="2" charset="-122"/>
              </a:rPr>
              <a:t>可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华文黑体" pitchFamily="2" charset="-122"/>
              </a:rPr>
              <a:t>通过调节无级变速减速机的输出轴变速，来改变板链运行速度的大小，从而改变给料量；改变给料量，也可通过选配变频器，改变电动机转速，从而改变给料量.</a:t>
            </a: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 rot="9205952">
            <a:off x="4999979" y="3839560"/>
            <a:ext cx="2246483" cy="249754"/>
          </a:xfrm>
          <a:prstGeom prst="rect">
            <a:avLst/>
          </a:prstGeom>
          <a:gradFill>
            <a:gsLst>
              <a:gs pos="100000">
                <a:srgbClr val="F1F3F5"/>
              </a:gs>
              <a:gs pos="0">
                <a:srgbClr val="D7DBE1"/>
              </a:gs>
            </a:gsLst>
          </a:gra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46CEB2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 rot="2256138">
            <a:off x="4723091" y="5032148"/>
            <a:ext cx="2539211" cy="233931"/>
          </a:xfrm>
          <a:prstGeom prst="rect">
            <a:avLst/>
          </a:prstGeom>
          <a:gradFill>
            <a:gsLst>
              <a:gs pos="100000">
                <a:srgbClr val="F1F3F5"/>
              </a:gs>
              <a:gs pos="0">
                <a:srgbClr val="D7DBE1"/>
              </a:gs>
            </a:gsLst>
          </a:gra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46CEB2"/>
              </a:solidFill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 rot="2256138">
            <a:off x="4723091" y="2501224"/>
            <a:ext cx="2539211" cy="233931"/>
          </a:xfrm>
          <a:prstGeom prst="rect">
            <a:avLst/>
          </a:prstGeom>
          <a:gradFill>
            <a:gsLst>
              <a:gs pos="100000">
                <a:srgbClr val="F1F3F5"/>
              </a:gs>
              <a:gs pos="0">
                <a:srgbClr val="D7DBE1"/>
              </a:gs>
            </a:gsLst>
          </a:gra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46CEB2"/>
              </a:solidFill>
            </a:endParaRPr>
          </a:p>
        </p:txBody>
      </p:sp>
      <p:grpSp>
        <p:nvGrpSpPr>
          <p:cNvPr id="6" name="组合 5"/>
          <p:cNvGrpSpPr/>
          <p:nvPr>
            <p:custDataLst>
              <p:tags r:id="rId4"/>
            </p:custDataLst>
          </p:nvPr>
        </p:nvGrpSpPr>
        <p:grpSpPr>
          <a:xfrm>
            <a:off x="4677785" y="1498195"/>
            <a:ext cx="867808" cy="769210"/>
            <a:chOff x="4609713" y="938201"/>
            <a:chExt cx="868034" cy="769410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9" name="圆角矩形 8"/>
            <p:cNvSpPr/>
            <p:nvPr>
              <p:custDataLst>
                <p:tags r:id="rId34"/>
              </p:custDataLst>
            </p:nvPr>
          </p:nvSpPr>
          <p:spPr>
            <a:xfrm>
              <a:off x="4609713" y="938201"/>
              <a:ext cx="769410" cy="769410"/>
            </a:xfrm>
            <a:prstGeom prst="roundRect">
              <a:avLst/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文本框 23"/>
            <p:cNvSpPr txBox="1"/>
            <p:nvPr>
              <p:custDataLst>
                <p:tags r:id="rId35"/>
              </p:custDataLst>
            </p:nvPr>
          </p:nvSpPr>
          <p:spPr>
            <a:xfrm>
              <a:off x="4753160" y="1134307"/>
              <a:ext cx="724587" cy="461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FEC152"/>
                  </a:solidFill>
                  <a:latin typeface="思源黑体" panose="020B0500000000000000" pitchFamily="34" charset="-122"/>
                  <a:cs typeface="Aharoni" panose="02010803020104030203" pitchFamily="2" charset="-79"/>
                </a:rPr>
                <a:t>01</a:t>
              </a:r>
              <a:endParaRPr lang="zh-CN" altLang="en-US" sz="2400" dirty="0">
                <a:solidFill>
                  <a:srgbClr val="FEC152"/>
                </a:solidFill>
                <a:latin typeface="思源黑体" panose="020B0500000000000000" pitchFamily="34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6686625" y="2925064"/>
            <a:ext cx="820579" cy="769210"/>
            <a:chOff x="6619070" y="2365442"/>
            <a:chExt cx="820792" cy="769410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14" name="圆角矩形 13"/>
            <p:cNvSpPr/>
            <p:nvPr>
              <p:custDataLst>
                <p:tags r:id="rId32"/>
              </p:custDataLst>
            </p:nvPr>
          </p:nvSpPr>
          <p:spPr>
            <a:xfrm>
              <a:off x="6619070" y="2365442"/>
              <a:ext cx="769410" cy="769410"/>
            </a:xfrm>
            <a:prstGeom prst="roundRect">
              <a:avLst/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文本框 24"/>
            <p:cNvSpPr txBox="1"/>
            <p:nvPr>
              <p:custDataLst>
                <p:tags r:id="rId33"/>
              </p:custDataLst>
            </p:nvPr>
          </p:nvSpPr>
          <p:spPr>
            <a:xfrm>
              <a:off x="6753674" y="2559808"/>
              <a:ext cx="686188" cy="461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EC152"/>
                  </a:solidFill>
                  <a:latin typeface="思源黑体" panose="020B0500000000000000" pitchFamily="34" charset="-122"/>
                  <a:cs typeface="Aharoni" panose="02010803020104030203" pitchFamily="2" charset="-79"/>
                </a:rPr>
                <a:t>02</a:t>
              </a:r>
              <a:endParaRPr lang="zh-CN" altLang="en-US" sz="2400" dirty="0">
                <a:solidFill>
                  <a:srgbClr val="FEC152"/>
                </a:solidFill>
                <a:latin typeface="思源黑体" panose="020B0500000000000000" pitchFamily="34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6"/>
            </p:custDataLst>
          </p:nvPr>
        </p:nvGrpSpPr>
        <p:grpSpPr>
          <a:xfrm>
            <a:off x="4677788" y="4189894"/>
            <a:ext cx="826099" cy="769210"/>
            <a:chOff x="4609713" y="3630601"/>
            <a:chExt cx="826314" cy="769410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19" name="圆角矩形 18"/>
            <p:cNvSpPr/>
            <p:nvPr>
              <p:custDataLst>
                <p:tags r:id="rId30"/>
              </p:custDataLst>
            </p:nvPr>
          </p:nvSpPr>
          <p:spPr>
            <a:xfrm>
              <a:off x="4609713" y="3630601"/>
              <a:ext cx="769410" cy="769410"/>
            </a:xfrm>
            <a:prstGeom prst="roundRect">
              <a:avLst/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文本框 25"/>
            <p:cNvSpPr txBox="1"/>
            <p:nvPr>
              <p:custDataLst>
                <p:tags r:id="rId31"/>
              </p:custDataLst>
            </p:nvPr>
          </p:nvSpPr>
          <p:spPr>
            <a:xfrm>
              <a:off x="4744962" y="3809490"/>
              <a:ext cx="691065" cy="461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EC152"/>
                  </a:solidFill>
                  <a:latin typeface="思源黑体" panose="020B0500000000000000" pitchFamily="34" charset="-122"/>
                  <a:cs typeface="Aharoni" panose="02010803020104030203" pitchFamily="2" charset="-79"/>
                </a:rPr>
                <a:t>03</a:t>
              </a:r>
              <a:endParaRPr lang="zh-CN" altLang="en-US" sz="2400" dirty="0">
                <a:solidFill>
                  <a:srgbClr val="FEC152"/>
                </a:solidFill>
                <a:latin typeface="思源黑体" panose="020B0500000000000000" pitchFamily="34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7"/>
            </p:custDataLst>
          </p:nvPr>
        </p:nvGrpSpPr>
        <p:grpSpPr>
          <a:xfrm>
            <a:off x="6684548" y="5446867"/>
            <a:ext cx="825629" cy="769210"/>
            <a:chOff x="6616997" y="4887901"/>
            <a:chExt cx="825844" cy="769410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24" name="圆角矩形 23"/>
            <p:cNvSpPr/>
            <p:nvPr>
              <p:custDataLst>
                <p:tags r:id="rId28"/>
              </p:custDataLst>
            </p:nvPr>
          </p:nvSpPr>
          <p:spPr>
            <a:xfrm>
              <a:off x="6616997" y="4887901"/>
              <a:ext cx="769410" cy="769410"/>
            </a:xfrm>
            <a:prstGeom prst="roundRect">
              <a:avLst/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文本框 26"/>
            <p:cNvSpPr txBox="1"/>
            <p:nvPr>
              <p:custDataLst>
                <p:tags r:id="rId29"/>
              </p:custDataLst>
            </p:nvPr>
          </p:nvSpPr>
          <p:spPr>
            <a:xfrm>
              <a:off x="6750701" y="5068490"/>
              <a:ext cx="692140" cy="461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EC152"/>
                  </a:solidFill>
                  <a:latin typeface="思源黑体" panose="020B0500000000000000" pitchFamily="34" charset="-122"/>
                  <a:cs typeface="Aharoni" panose="02010803020104030203" pitchFamily="2" charset="-79"/>
                </a:rPr>
                <a:t>04</a:t>
              </a:r>
              <a:endParaRPr lang="zh-CN" altLang="en-US" sz="2400" dirty="0">
                <a:solidFill>
                  <a:srgbClr val="FEC152"/>
                </a:solidFill>
                <a:latin typeface="思源黑体" panose="020B0500000000000000" pitchFamily="34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8"/>
            </p:custDataLst>
          </p:nvPr>
        </p:nvGrpSpPr>
        <p:grpSpPr>
          <a:xfrm>
            <a:off x="1921239" y="2486017"/>
            <a:ext cx="3984717" cy="1227315"/>
            <a:chOff x="1852445" y="1926278"/>
            <a:chExt cx="3985755" cy="1227635"/>
          </a:xfrm>
        </p:grpSpPr>
        <p:sp>
          <p:nvSpPr>
            <p:cNvPr id="27" name="任意多边形 26"/>
            <p:cNvSpPr/>
            <p:nvPr>
              <p:custDataLst>
                <p:tags r:id="rId26"/>
              </p:custDataLst>
            </p:nvPr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8" name="椭圆 27"/>
            <p:cNvSpPr/>
            <p:nvPr>
              <p:custDataLst>
                <p:tags r:id="rId27"/>
              </p:custDataLst>
            </p:nvPr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29" name="组合 28"/>
          <p:cNvGrpSpPr/>
          <p:nvPr>
            <p:custDataLst>
              <p:tags r:id="rId9"/>
            </p:custDataLst>
          </p:nvPr>
        </p:nvGrpSpPr>
        <p:grpSpPr>
          <a:xfrm>
            <a:off x="1921239" y="5008064"/>
            <a:ext cx="3984717" cy="1227315"/>
            <a:chOff x="1852445" y="4448982"/>
            <a:chExt cx="3985755" cy="1227635"/>
          </a:xfrm>
        </p:grpSpPr>
        <p:sp>
          <p:nvSpPr>
            <p:cNvPr id="30" name="任意多边形 29"/>
            <p:cNvSpPr/>
            <p:nvPr>
              <p:custDataLst>
                <p:tags r:id="rId24"/>
              </p:custDataLst>
            </p:nvPr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31" name="椭圆 30"/>
            <p:cNvSpPr/>
            <p:nvPr>
              <p:custDataLst>
                <p:tags r:id="rId25"/>
              </p:custDataLst>
            </p:nvPr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32" name="组合 31"/>
          <p:cNvGrpSpPr/>
          <p:nvPr>
            <p:custDataLst>
              <p:tags r:id="rId10"/>
            </p:custDataLst>
          </p:nvPr>
        </p:nvGrpSpPr>
        <p:grpSpPr>
          <a:xfrm>
            <a:off x="6311570" y="4231690"/>
            <a:ext cx="4245175" cy="1268717"/>
            <a:chOff x="6243920" y="3672406"/>
            <a:chExt cx="4246280" cy="1269047"/>
          </a:xfrm>
        </p:grpSpPr>
        <p:sp>
          <p:nvSpPr>
            <p:cNvPr id="33" name="任意多边形 32"/>
            <p:cNvSpPr/>
            <p:nvPr>
              <p:custDataLst>
                <p:tags r:id="rId22"/>
              </p:custDataLst>
            </p:nvPr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34" name="椭圆 33"/>
            <p:cNvSpPr/>
            <p:nvPr>
              <p:custDataLst>
                <p:tags r:id="rId23"/>
              </p:custDataLst>
            </p:nvPr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35" name="组合 34"/>
          <p:cNvGrpSpPr/>
          <p:nvPr>
            <p:custDataLst>
              <p:tags r:id="rId11"/>
            </p:custDataLst>
          </p:nvPr>
        </p:nvGrpSpPr>
        <p:grpSpPr>
          <a:xfrm>
            <a:off x="6311570" y="1665779"/>
            <a:ext cx="4245175" cy="1268717"/>
            <a:chOff x="6243920" y="1105827"/>
            <a:chExt cx="4246280" cy="1269047"/>
          </a:xfrm>
        </p:grpSpPr>
        <p:sp>
          <p:nvSpPr>
            <p:cNvPr id="36" name="任意多边形 35"/>
            <p:cNvSpPr/>
            <p:nvPr>
              <p:custDataLst>
                <p:tags r:id="rId20"/>
              </p:custDataLst>
            </p:nvPr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37" name="椭圆 36"/>
            <p:cNvSpPr/>
            <p:nvPr>
              <p:custDataLst>
                <p:tags r:id="rId21"/>
              </p:custDataLst>
            </p:nvPr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38" name="文本框 44"/>
          <p:cNvSpPr txBox="1"/>
          <p:nvPr>
            <p:custDataLst>
              <p:tags r:id="rId12"/>
            </p:custDataLst>
          </p:nvPr>
        </p:nvSpPr>
        <p:spPr>
          <a:xfrm>
            <a:off x="8396944" y="255146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资金方向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9" name="矩形 38"/>
          <p:cNvSpPr/>
          <p:nvPr>
            <p:custDataLst>
              <p:tags r:id="rId13"/>
            </p:custDataLst>
          </p:nvPr>
        </p:nvSpPr>
        <p:spPr>
          <a:xfrm>
            <a:off x="8420038" y="2995455"/>
            <a:ext cx="201646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最大给料量t/h：3300</a:t>
            </a: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最大链速m/s：0.7</a:t>
            </a:r>
          </a:p>
        </p:txBody>
      </p:sp>
      <p:sp>
        <p:nvSpPr>
          <p:cNvPr id="40" name="文本框 44"/>
          <p:cNvSpPr txBox="1"/>
          <p:nvPr>
            <p:custDataLst>
              <p:tags r:id="rId14"/>
            </p:custDataLst>
          </p:nvPr>
        </p:nvSpPr>
        <p:spPr>
          <a:xfrm>
            <a:off x="8424812" y="512062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发展方向</a:t>
            </a:r>
          </a:p>
        </p:txBody>
      </p:sp>
      <p:sp>
        <p:nvSpPr>
          <p:cNvPr id="41" name="矩形 40"/>
          <p:cNvSpPr/>
          <p:nvPr>
            <p:custDataLst>
              <p:tags r:id="rId15"/>
            </p:custDataLst>
          </p:nvPr>
        </p:nvSpPr>
        <p:spPr>
          <a:xfrm>
            <a:off x="8447906" y="5564621"/>
            <a:ext cx="201646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外形尺寸/mm（长×宽×高）：3715×2009×2225</a:t>
            </a:r>
          </a:p>
        </p:txBody>
      </p:sp>
      <p:sp>
        <p:nvSpPr>
          <p:cNvPr id="42" name="文本框 44"/>
          <p:cNvSpPr txBox="1"/>
          <p:nvPr>
            <p:custDataLst>
              <p:tags r:id="rId16"/>
            </p:custDataLst>
          </p:nvPr>
        </p:nvSpPr>
        <p:spPr>
          <a:xfrm>
            <a:off x="2182010" y="464844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统筹兼顾</a:t>
            </a:r>
          </a:p>
        </p:txBody>
      </p:sp>
      <p:sp>
        <p:nvSpPr>
          <p:cNvPr id="43" name="矩形 42"/>
          <p:cNvSpPr/>
          <p:nvPr>
            <p:custDataLst>
              <p:tags r:id="rId17"/>
            </p:custDataLst>
          </p:nvPr>
        </p:nvSpPr>
        <p:spPr>
          <a:xfrm>
            <a:off x="2205103" y="5092433"/>
            <a:ext cx="201646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调速方式：变频器无级变速</a:t>
            </a: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重量/kg：5500</a:t>
            </a:r>
          </a:p>
        </p:txBody>
      </p:sp>
      <p:sp>
        <p:nvSpPr>
          <p:cNvPr id="44" name="文本框 44"/>
          <p:cNvSpPr txBox="1"/>
          <p:nvPr>
            <p:custDataLst>
              <p:tags r:id="rId18"/>
            </p:custDataLst>
          </p:nvPr>
        </p:nvSpPr>
        <p:spPr>
          <a:xfrm>
            <a:off x="2182010" y="212881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资金管理</a:t>
            </a:r>
          </a:p>
        </p:txBody>
      </p:sp>
      <p:sp>
        <p:nvSpPr>
          <p:cNvPr id="45" name="矩形 44"/>
          <p:cNvSpPr/>
          <p:nvPr>
            <p:custDataLst>
              <p:tags r:id="rId19"/>
            </p:custDataLst>
          </p:nvPr>
        </p:nvSpPr>
        <p:spPr>
          <a:xfrm>
            <a:off x="2205103" y="2572809"/>
            <a:ext cx="201646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功率KW：22</a:t>
            </a: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电压AC V：380/660/1140</a:t>
            </a:r>
          </a:p>
        </p:txBody>
      </p:sp>
      <p:sp>
        <p:nvSpPr>
          <p:cNvPr id="47" name="标题 1"/>
          <p:cNvSpPr txBox="1"/>
          <p:nvPr/>
        </p:nvSpPr>
        <p:spPr>
          <a:xfrm>
            <a:off x="1479550" y="398780"/>
            <a:ext cx="4832350" cy="683895"/>
          </a:xfrm>
          <a:prstGeom prst="rect">
            <a:avLst/>
          </a:prstGeom>
        </p:spPr>
        <p:txBody>
          <a:bodyPr lIns="91415" tIns="45708" rIns="91415" bIns="45708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GLL3300/22链式给煤机参数</a:t>
            </a: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563139" y="2229898"/>
            <a:ext cx="2681996" cy="3536918"/>
            <a:chOff x="1563139" y="2229898"/>
            <a:chExt cx="2681996" cy="3536918"/>
          </a:xfrm>
          <a:effectLst>
            <a:outerShdw blurRad="127000" dist="63500" dir="10800000" algn="r" rotWithShape="0">
              <a:schemeClr val="bg1"/>
            </a:outerShdw>
          </a:effectLst>
        </p:grpSpPr>
        <p:sp>
          <p:nvSpPr>
            <p:cNvPr id="69" name="圆角矩形 68"/>
            <p:cNvSpPr/>
            <p:nvPr>
              <p:custDataLst>
                <p:tags r:id="rId8"/>
              </p:custDataLst>
            </p:nvPr>
          </p:nvSpPr>
          <p:spPr>
            <a:xfrm>
              <a:off x="1563139" y="2229898"/>
              <a:ext cx="2681996" cy="3536918"/>
            </a:xfrm>
            <a:prstGeom prst="roundRect">
              <a:avLst>
                <a:gd name="adj" fmla="val 1152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22225">
              <a:noFill/>
            </a:ln>
            <a:effectLst>
              <a:outerShdw blurRad="254000" dist="114300" dir="2700000" algn="tl" rotWithShape="0">
                <a:schemeClr val="bg1">
                  <a:lumMod val="50000"/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76" name="圆角矩形 75"/>
            <p:cNvSpPr/>
            <p:nvPr>
              <p:custDataLst>
                <p:tags r:id="rId9"/>
              </p:custDataLst>
            </p:nvPr>
          </p:nvSpPr>
          <p:spPr>
            <a:xfrm>
              <a:off x="1880929" y="2505068"/>
              <a:ext cx="2096670" cy="84549"/>
            </a:xfrm>
            <a:prstGeom prst="roundRect">
              <a:avLst>
                <a:gd name="adj" fmla="val 8586"/>
              </a:avLst>
            </a:prstGeom>
            <a:solidFill>
              <a:srgbClr val="FEC152"/>
            </a:solidFill>
            <a:ln w="25400">
              <a:noFill/>
            </a:ln>
            <a:effectLst>
              <a:innerShdw blurRad="25400" dist="254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5" tIns="45708" rIns="91415" bIns="45708"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2"/>
            </p:custDataLst>
          </p:nvPr>
        </p:nvGrpSpPr>
        <p:grpSpPr>
          <a:xfrm>
            <a:off x="4732239" y="2226993"/>
            <a:ext cx="2682132" cy="3536918"/>
            <a:chOff x="4732239" y="2226992"/>
            <a:chExt cx="2682132" cy="3536918"/>
          </a:xfrm>
          <a:effectLst>
            <a:outerShdw blurRad="127000" dist="63500" dir="13500000" algn="br" rotWithShape="0">
              <a:schemeClr val="bg1"/>
            </a:outerShdw>
          </a:effectLst>
        </p:grpSpPr>
        <p:sp>
          <p:nvSpPr>
            <p:cNvPr id="67" name="圆角矩形 66"/>
            <p:cNvSpPr/>
            <p:nvPr>
              <p:custDataLst>
                <p:tags r:id="rId6"/>
              </p:custDataLst>
            </p:nvPr>
          </p:nvSpPr>
          <p:spPr>
            <a:xfrm>
              <a:off x="4732239" y="2226992"/>
              <a:ext cx="2682132" cy="3536918"/>
            </a:xfrm>
            <a:prstGeom prst="roundRect">
              <a:avLst>
                <a:gd name="adj" fmla="val 1152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22225">
              <a:noFill/>
            </a:ln>
            <a:effectLst>
              <a:outerShdw blurRad="254000" dist="114300" dir="2700000" algn="tl" rotWithShape="0">
                <a:schemeClr val="bg1">
                  <a:lumMod val="50000"/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83" name="圆角矩形 82"/>
            <p:cNvSpPr/>
            <p:nvPr>
              <p:custDataLst>
                <p:tags r:id="rId7"/>
              </p:custDataLst>
            </p:nvPr>
          </p:nvSpPr>
          <p:spPr>
            <a:xfrm>
              <a:off x="5024969" y="2505068"/>
              <a:ext cx="2096670" cy="84549"/>
            </a:xfrm>
            <a:prstGeom prst="roundRect">
              <a:avLst>
                <a:gd name="adj" fmla="val 8586"/>
              </a:avLst>
            </a:prstGeom>
            <a:solidFill>
              <a:srgbClr val="FEC152"/>
            </a:solidFill>
            <a:ln w="25400">
              <a:noFill/>
            </a:ln>
            <a:effectLst>
              <a:innerShdw blurRad="25400" dist="254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5" tIns="45708" rIns="91415" bIns="45708"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3"/>
            </p:custDataLst>
          </p:nvPr>
        </p:nvGrpSpPr>
        <p:grpSpPr>
          <a:xfrm>
            <a:off x="7939110" y="2229899"/>
            <a:ext cx="2681996" cy="3536918"/>
            <a:chOff x="7939109" y="2229898"/>
            <a:chExt cx="2681996" cy="3536918"/>
          </a:xfrm>
          <a:effectLst>
            <a:outerShdw blurRad="127000" dist="63500" dir="13500000" algn="br" rotWithShape="0">
              <a:schemeClr val="bg1"/>
            </a:outerShdw>
          </a:effectLst>
        </p:grpSpPr>
        <p:sp>
          <p:nvSpPr>
            <p:cNvPr id="68" name="圆角矩形 67"/>
            <p:cNvSpPr/>
            <p:nvPr>
              <p:custDataLst>
                <p:tags r:id="rId4"/>
              </p:custDataLst>
            </p:nvPr>
          </p:nvSpPr>
          <p:spPr>
            <a:xfrm>
              <a:off x="7939109" y="2229898"/>
              <a:ext cx="2681996" cy="3536918"/>
            </a:xfrm>
            <a:prstGeom prst="roundRect">
              <a:avLst>
                <a:gd name="adj" fmla="val 11520"/>
              </a:avLst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22225">
              <a:noFill/>
            </a:ln>
            <a:effectLst>
              <a:outerShdw blurRad="254000" dist="114300" dir="2700000" algn="tl" rotWithShape="0">
                <a:schemeClr val="bg1">
                  <a:lumMod val="50000"/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0" name="圆角矩形 89"/>
            <p:cNvSpPr/>
            <p:nvPr>
              <p:custDataLst>
                <p:tags r:id="rId5"/>
              </p:custDataLst>
            </p:nvPr>
          </p:nvSpPr>
          <p:spPr>
            <a:xfrm>
              <a:off x="8168907" y="2505068"/>
              <a:ext cx="2096670" cy="84549"/>
            </a:xfrm>
            <a:prstGeom prst="roundRect">
              <a:avLst>
                <a:gd name="adj" fmla="val 8586"/>
              </a:avLst>
            </a:prstGeom>
            <a:solidFill>
              <a:srgbClr val="FEC152"/>
            </a:solidFill>
            <a:ln w="25400">
              <a:noFill/>
            </a:ln>
            <a:effectLst>
              <a:innerShdw blurRad="25400" dist="254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5" tIns="45708" rIns="91415" bIns="45708"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33" name="标题 1"/>
          <p:cNvSpPr txBox="1"/>
          <p:nvPr/>
        </p:nvSpPr>
        <p:spPr>
          <a:xfrm>
            <a:off x="1479550" y="398780"/>
            <a:ext cx="4354830" cy="683895"/>
          </a:xfrm>
          <a:prstGeom prst="rect">
            <a:avLst/>
          </a:prstGeom>
        </p:spPr>
        <p:txBody>
          <a:bodyPr lIns="91415" tIns="45708" rIns="91415" bIns="45708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GLL3300/22链式给煤机</a:t>
            </a:r>
          </a:p>
        </p:txBody>
      </p:sp>
      <p:pic>
        <p:nvPicPr>
          <p:cNvPr id="5" name="图片 4" descr="链式给煤机 (22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0870" y="2769870"/>
            <a:ext cx="2096135" cy="2524760"/>
          </a:xfrm>
          <a:prstGeom prst="rect">
            <a:avLst/>
          </a:prstGeom>
        </p:spPr>
      </p:pic>
      <p:pic>
        <p:nvPicPr>
          <p:cNvPr id="6" name="图片 5" descr="链式给煤机 (23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4755" y="2769870"/>
            <a:ext cx="2096770" cy="2524760"/>
          </a:xfrm>
          <a:prstGeom prst="rect">
            <a:avLst/>
          </a:prstGeom>
        </p:spPr>
      </p:pic>
      <p:pic>
        <p:nvPicPr>
          <p:cNvPr id="7" name="图片 6" descr="链式给煤机 (27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69275" y="2769870"/>
            <a:ext cx="2096770" cy="252476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343400" y="2047876"/>
            <a:ext cx="6405152" cy="4048126"/>
            <a:chOff x="5774736" y="2316971"/>
            <a:chExt cx="4973816" cy="908279"/>
          </a:xfrm>
        </p:grpSpPr>
        <p:sp>
          <p:nvSpPr>
            <p:cNvPr id="8" name="Freeform 19"/>
            <p:cNvSpPr/>
            <p:nvPr/>
          </p:nvSpPr>
          <p:spPr bwMode="auto">
            <a:xfrm>
              <a:off x="5774736" y="2316971"/>
              <a:ext cx="4973816" cy="837110"/>
            </a:xfrm>
            <a:custGeom>
              <a:avLst/>
              <a:gdLst>
                <a:gd name="T0" fmla="*/ 3200 w 3200"/>
                <a:gd name="T1" fmla="*/ 320 h 640"/>
                <a:gd name="T2" fmla="*/ 2880 w 3200"/>
                <a:gd name="T3" fmla="*/ 640 h 640"/>
                <a:gd name="T4" fmla="*/ 320 w 3200"/>
                <a:gd name="T5" fmla="*/ 640 h 640"/>
                <a:gd name="T6" fmla="*/ 0 w 3200"/>
                <a:gd name="T7" fmla="*/ 320 h 640"/>
                <a:gd name="T8" fmla="*/ 320 w 3200"/>
                <a:gd name="T9" fmla="*/ 0 h 640"/>
                <a:gd name="T10" fmla="*/ 2880 w 3200"/>
                <a:gd name="T11" fmla="*/ 0 h 640"/>
                <a:gd name="T12" fmla="*/ 3200 w 3200"/>
                <a:gd name="T13" fmla="*/ 32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0" h="640">
                  <a:moveTo>
                    <a:pt x="3200" y="320"/>
                  </a:moveTo>
                  <a:cubicBezTo>
                    <a:pt x="3200" y="496"/>
                    <a:pt x="3056" y="640"/>
                    <a:pt x="2880" y="640"/>
                  </a:cubicBezTo>
                  <a:cubicBezTo>
                    <a:pt x="320" y="640"/>
                    <a:pt x="320" y="640"/>
                    <a:pt x="320" y="640"/>
                  </a:cubicBezTo>
                  <a:cubicBezTo>
                    <a:pt x="144" y="640"/>
                    <a:pt x="0" y="496"/>
                    <a:pt x="0" y="320"/>
                  </a:cubicBezTo>
                  <a:cubicBezTo>
                    <a:pt x="0" y="144"/>
                    <a:pt x="144" y="0"/>
                    <a:pt x="320" y="0"/>
                  </a:cubicBezTo>
                  <a:cubicBezTo>
                    <a:pt x="2880" y="0"/>
                    <a:pt x="2880" y="0"/>
                    <a:pt x="2880" y="0"/>
                  </a:cubicBezTo>
                  <a:cubicBezTo>
                    <a:pt x="3056" y="0"/>
                    <a:pt x="3200" y="144"/>
                    <a:pt x="3200" y="320"/>
                  </a:cubicBezTo>
                  <a:close/>
                </a:path>
              </a:pathLst>
            </a:cu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54000" dist="114300" dir="2700000" algn="tl" rotWithShape="0">
                <a:schemeClr val="bg1">
                  <a:lumMod val="50000"/>
                  <a:alpha val="30000"/>
                </a:scheme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4" name="TextBox 503"/>
            <p:cNvSpPr txBox="1"/>
            <p:nvPr/>
          </p:nvSpPr>
          <p:spPr>
            <a:xfrm>
              <a:off x="6217696" y="2351806"/>
              <a:ext cx="4309079" cy="873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 smtClean="0"/>
                <a:t>关闭给料闸门，检查部件安装情况，确定无问题时，由专业人员在确保安全的情况下，启动电机（电机必需有正常的运行保护），空载运行</a:t>
              </a:r>
              <a:r>
                <a:rPr lang="en-US" sz="1600" dirty="0" smtClean="0"/>
                <a:t>30min</a:t>
              </a:r>
              <a:r>
                <a:rPr lang="zh-CN" altLang="en-US" sz="1600" dirty="0" smtClean="0"/>
                <a:t>后，再检查各部件运行情况良好，即可投入正常使用。给料量主要是靠调整给料机运行速度来调整，在一般情况下闸门不用作给料量的调整，</a:t>
              </a:r>
              <a:r>
                <a:rPr lang="zh-CN" altLang="en-US" sz="1600" dirty="0" smtClean="0"/>
                <a:t>肆零零捌捌陆零伍叁柒</a:t>
              </a:r>
              <a:r>
                <a:rPr lang="en-US" altLang="zh-CN" sz="1600" dirty="0" smtClean="0"/>
                <a:t>,</a:t>
              </a:r>
              <a:r>
                <a:rPr lang="zh-CN" altLang="en-US" sz="1600" dirty="0" smtClean="0"/>
                <a:t>仅</a:t>
              </a:r>
              <a:r>
                <a:rPr lang="zh-CN" altLang="en-US" sz="1600" dirty="0" smtClean="0"/>
                <a:t>在给料机维护时防止物料下落及料仓上下口串风</a:t>
              </a:r>
              <a:r>
                <a:rPr lang="zh-CN" altLang="en-US" sz="1600" dirty="0" smtClean="0"/>
                <a:t>。在</a:t>
              </a:r>
              <a:r>
                <a:rPr lang="zh-CN" altLang="en-US" sz="1600" dirty="0" smtClean="0"/>
                <a:t>给料机正常工作中，应进行日常检查和维护，主要是零部件运行及磨损情况，如遇异常问题请及时与生产厂家联系。</a:t>
              </a:r>
              <a:endParaRPr lang="zh-CN" altLang="en-US" sz="1600" dirty="0"/>
            </a:p>
          </p:txBody>
        </p:sp>
      </p:grpSp>
      <p:sp>
        <p:nvSpPr>
          <p:cNvPr id="4" name="标题 1"/>
          <p:cNvSpPr txBox="1"/>
          <p:nvPr/>
        </p:nvSpPr>
        <p:spPr>
          <a:xfrm>
            <a:off x="1479743" y="398877"/>
            <a:ext cx="5721157" cy="683927"/>
          </a:xfrm>
          <a:prstGeom prst="rect">
            <a:avLst/>
          </a:prstGeom>
        </p:spPr>
        <p:txBody>
          <a:bodyPr lIns="91415" tIns="45708" rIns="91415" bIns="45708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GLL3300/22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链式给煤机调试说明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905000" y="2422524"/>
            <a:ext cx="2162175" cy="619654"/>
            <a:chOff x="2343189" y="1779247"/>
            <a:chExt cx="2099675" cy="619816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10" name="圆角矩形 9"/>
            <p:cNvSpPr/>
            <p:nvPr/>
          </p:nvSpPr>
          <p:spPr>
            <a:xfrm>
              <a:off x="2343189" y="1779247"/>
              <a:ext cx="2099675" cy="619816"/>
            </a:xfrm>
            <a:prstGeom prst="roundRect">
              <a:avLst>
                <a:gd name="adj" fmla="val 50000"/>
              </a:avLst>
            </a:prstGeom>
            <a:solidFill>
              <a:srgbClr val="FEC152"/>
            </a:solidFill>
            <a:ln w="28575" cap="flat">
              <a:noFill/>
              <a:prstDash val="solid"/>
              <a:miter lim="800000"/>
            </a:ln>
            <a:effectLst>
              <a:outerShdw blurRad="254000" dist="114300" dir="2700000" algn="tl" rotWithShape="0">
                <a:srgbClr val="5E91F8">
                  <a:alpha val="30000"/>
                </a:srgb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 dirty="0">
                <a:solidFill>
                  <a:prstClr val="black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prstClr val="white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2" name="文本框 12"/>
            <p:cNvSpPr txBox="1"/>
            <p:nvPr/>
          </p:nvSpPr>
          <p:spPr>
            <a:xfrm>
              <a:off x="2391394" y="1890730"/>
              <a:ext cx="184779" cy="4617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924050" y="3670299"/>
            <a:ext cx="2162175" cy="624676"/>
            <a:chOff x="2330484" y="1776735"/>
            <a:chExt cx="2115058" cy="624839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17" name="圆角矩形 16"/>
            <p:cNvSpPr/>
            <p:nvPr/>
          </p:nvSpPr>
          <p:spPr>
            <a:xfrm>
              <a:off x="2330484" y="1776735"/>
              <a:ext cx="2115058" cy="624839"/>
            </a:xfrm>
            <a:prstGeom prst="roundRect">
              <a:avLst>
                <a:gd name="adj" fmla="val 50000"/>
              </a:avLst>
            </a:prstGeom>
            <a:solidFill>
              <a:srgbClr val="FEC152"/>
            </a:solidFill>
            <a:ln w="28575" cap="flat">
              <a:noFill/>
              <a:prstDash val="solid"/>
              <a:miter lim="800000"/>
            </a:ln>
            <a:effectLst>
              <a:outerShdw blurRad="254000" dist="114300" dir="2700000" algn="tl" rotWithShape="0">
                <a:srgbClr val="5E91F8">
                  <a:alpha val="30000"/>
                </a:srgb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 dirty="0">
                <a:solidFill>
                  <a:prstClr val="black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prstClr val="white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9" name="文本框 12"/>
            <p:cNvSpPr txBox="1"/>
            <p:nvPr/>
          </p:nvSpPr>
          <p:spPr>
            <a:xfrm>
              <a:off x="2388164" y="1871969"/>
              <a:ext cx="184779" cy="461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981200" y="4914902"/>
            <a:ext cx="2047875" cy="588957"/>
            <a:chOff x="2330488" y="1797521"/>
            <a:chExt cx="2115057" cy="589110"/>
          </a:xfrm>
          <a:effectLst>
            <a:outerShdw blurRad="50800" dist="38100" dir="13500000" algn="br" rotWithShape="0">
              <a:schemeClr val="bg1"/>
            </a:outerShdw>
          </a:effectLst>
        </p:grpSpPr>
        <p:sp>
          <p:nvSpPr>
            <p:cNvPr id="24" name="圆角矩形 23"/>
            <p:cNvSpPr/>
            <p:nvPr/>
          </p:nvSpPr>
          <p:spPr>
            <a:xfrm>
              <a:off x="2330488" y="1797521"/>
              <a:ext cx="2115057" cy="583264"/>
            </a:xfrm>
            <a:prstGeom prst="roundRect">
              <a:avLst>
                <a:gd name="adj" fmla="val 50000"/>
              </a:avLst>
            </a:prstGeom>
            <a:solidFill>
              <a:srgbClr val="FEC152"/>
            </a:solidFill>
            <a:ln w="28575" cap="flat">
              <a:noFill/>
              <a:prstDash val="solid"/>
              <a:miter lim="800000"/>
            </a:ln>
            <a:effectLst>
              <a:outerShdw blurRad="254000" dist="114300" dir="2700000" algn="tl" rotWithShape="0">
                <a:srgbClr val="5E91F8">
                  <a:alpha val="30000"/>
                </a:srgb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 dirty="0">
                <a:solidFill>
                  <a:prstClr val="black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gradFill>
              <a:gsLst>
                <a:gs pos="0">
                  <a:srgbClr val="ECE7DF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prstClr val="white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26" name="文本框 12"/>
            <p:cNvSpPr txBox="1"/>
            <p:nvPr/>
          </p:nvSpPr>
          <p:spPr>
            <a:xfrm>
              <a:off x="2402351" y="1871969"/>
              <a:ext cx="184779" cy="461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56618" y="3156721"/>
            <a:ext cx="78685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谢谢观看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400" dist="25400" dir="2700000" algn="tl">
                  <a:srgbClr val="000000">
                    <a:alpha val="20000"/>
                  </a:srgbClr>
                </a:outerShdw>
              </a:effectLst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05024" y="2141056"/>
            <a:ext cx="75533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gradFill>
                  <a:gsLst>
                    <a:gs pos="0">
                      <a:srgbClr val="FEC152"/>
                    </a:gs>
                    <a:gs pos="100000">
                      <a:srgbClr val="FF7B45"/>
                    </a:gs>
                  </a:gsLst>
                  <a:lin ang="2700000" scaled="0"/>
                </a:gradFill>
                <a:effectLst>
                  <a:outerShdw blurRad="25400" dist="25400" dir="2700000" algn="tl">
                    <a:srgbClr val="000000"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THANK .YOU</a:t>
            </a:r>
            <a:endParaRPr lang="zh-CN" altLang="en-US" sz="6600" dirty="0">
              <a:gradFill>
                <a:gsLst>
                  <a:gs pos="0">
                    <a:srgbClr val="FEC152"/>
                  </a:gs>
                  <a:gs pos="100000">
                    <a:srgbClr val="FF7B45"/>
                  </a:gs>
                </a:gsLst>
                <a:lin ang="2700000" scaled="0"/>
              </a:gradFill>
              <a:effectLst>
                <a:outerShdw blurRad="25400" dist="25400" dir="2700000" algn="tl">
                  <a:srgbClr val="000000">
                    <a:alpha val="20000"/>
                  </a:srgbClr>
                </a:outerShdw>
              </a:effectLst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848870" y="-690379"/>
            <a:ext cx="3265783" cy="3265782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48270" y="1220787"/>
              <a:ext cx="2021595" cy="202158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453493" y="-405045"/>
            <a:ext cx="888683" cy="888683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10" name="圆角矩形 9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2618747" y="6681111"/>
            <a:ext cx="436152" cy="4361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C152"/>
              </a:gs>
              <a:gs pos="100000">
                <a:srgbClr val="FF7B45"/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1402241" y="2857440"/>
            <a:ext cx="516491" cy="516491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16" name="圆角矩形 15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9526018" y="864566"/>
            <a:ext cx="1108079" cy="1108070"/>
          </a:xfrm>
          <a:prstGeom prst="roundRect">
            <a:avLst>
              <a:gd name="adj" fmla="val 50000"/>
            </a:avLst>
          </a:prstGeom>
          <a:solidFill>
            <a:srgbClr val="FEC152"/>
          </a:soli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793536" y="4591372"/>
            <a:ext cx="3265783" cy="3265782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28" name="圆角矩形 27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948270" y="1220787"/>
              <a:ext cx="2021595" cy="202158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圆角矩形 31"/>
          <p:cNvSpPr/>
          <p:nvPr/>
        </p:nvSpPr>
        <p:spPr>
          <a:xfrm>
            <a:off x="12033525" y="2603541"/>
            <a:ext cx="377011" cy="377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C152"/>
              </a:gs>
              <a:gs pos="100000">
                <a:srgbClr val="FF7B45"/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1217099" y="4563956"/>
            <a:ext cx="1108079" cy="1108070"/>
          </a:xfrm>
          <a:prstGeom prst="roundRect">
            <a:avLst>
              <a:gd name="adj" fmla="val 50000"/>
            </a:avLst>
          </a:prstGeom>
          <a:solidFill>
            <a:srgbClr val="FEC152"/>
          </a:soli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765033" y="4416223"/>
            <a:ext cx="756169" cy="756169"/>
            <a:chOff x="793654" y="1066168"/>
            <a:chExt cx="2330824" cy="2330824"/>
          </a:xfrm>
          <a:solidFill>
            <a:srgbClr val="E2E6EC"/>
          </a:solidFill>
          <a:effectLst>
            <a:outerShdw blurRad="190500" dist="63500" dir="2700000" algn="tl" rotWithShape="0">
              <a:schemeClr val="bg1">
                <a:lumMod val="75000"/>
                <a:alpha val="50000"/>
              </a:schemeClr>
            </a:outerShdw>
          </a:effectLst>
        </p:grpSpPr>
        <p:sp>
          <p:nvSpPr>
            <p:cNvPr id="37" name="圆角矩形 36"/>
            <p:cNvSpPr/>
            <p:nvPr/>
          </p:nvSpPr>
          <p:spPr>
            <a:xfrm>
              <a:off x="793654" y="1066168"/>
              <a:ext cx="2330824" cy="23308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>
              <a:outerShdw blurRad="190500" dist="101600" dir="12600000" algn="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1357090" y="1629605"/>
              <a:ext cx="1203954" cy="1203952"/>
            </a:xfrm>
            <a:prstGeom prst="roundRect">
              <a:avLst>
                <a:gd name="adj" fmla="val 12821"/>
              </a:avLst>
            </a:prstGeom>
            <a:gradFill>
              <a:gsLst>
                <a:gs pos="0">
                  <a:srgbClr val="F8F4EC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4" grpId="0" animBg="1"/>
      <p:bldP spid="20" grpId="0" animBg="1"/>
      <p:bldP spid="32" grpId="0" animBg="1"/>
      <p:bldP spid="3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GI2ZjNhMzViYWY2NGUxZWI1Y2U4ODZhNzY4MzlkY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RESOURCELIBID" val="44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5847244094488,&quot;left&quot;:439.8491338582677,&quot;top&quot;:148.58196850393702,&quot;width&quot;:469.75086614173233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6.0849606299213,&quot;left&quot;:130.0555905511811,&quot;top&quot;:155.49267716535434,&quot;width&quot;:711.3147244094488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02054138217625,&quot;left&quot;:80.08748031496062,&quot;top&quot;:160.42945861782374,&quot;width&quot;:807.6650393700788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0066141732283,&quot;left&quot;:151.27866141732284,&quot;top&quot;:117.96811023622047,&quot;width&quot;:679.9611023622047}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7262992125984,&quot;left&quot;:123.08181102362205,&quot;top&quot;:175.35377952755906,&quot;width&quot;:713.2257480314959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阿里巴巴普惠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596</Words>
  <Application>WPS 演示</Application>
  <PresentationFormat>自定义</PresentationFormat>
  <Paragraphs>58</Paragraphs>
  <Slides>10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2" baseType="lpstr">
      <vt:lpstr>第一PPT，www.1ppt.com</vt:lpstr>
      <vt:lpstr>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www.1ppt.com</cp:keywords>
  <dc:description>第一PPT</dc:description>
  <cp:lastModifiedBy/>
  <cp:revision>4</cp:revision>
  <dcterms:created xsi:type="dcterms:W3CDTF">2023-03-08T04:19:00Z</dcterms:created>
  <dcterms:modified xsi:type="dcterms:W3CDTF">2024-10-26T08:20:59Z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E53218EA77584525AEE12A7F196F4628_13</vt:lpwstr>
  </property>
  <property fmtid="{D5CDD505-2E9C-101B-9397-08002B2CF9AE}" pid="3" name="KSOProductBuildVer">
    <vt:lpwstr>2052-12.1.0.18276</vt:lpwstr>
  </property>
</Properties>
</file>