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av" ContentType="audio/wav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notesMasterIdLst>
    <p:notesMasterId r:id="rId4"/>
  </p:notesMasterIdLst>
  <p:sldIdLst>
    <p:sldId id="314" r:id="rId5"/>
    <p:sldId id="316" r:id="rId6"/>
    <p:sldId id="315" r:id="rId7"/>
    <p:sldId id="358" r:id="rId8"/>
    <p:sldId id="354" r:id="rId9"/>
    <p:sldId id="355" r:id="rId10"/>
    <p:sldId id="356" r:id="rId11"/>
    <p:sldId id="357" r:id="rId12"/>
    <p:sldId id="317" r:id="rId13"/>
    <p:sldId id="318" r:id="rId14"/>
    <p:sldId id="347" r:id="rId15"/>
    <p:sldId id="323" r:id="rId16"/>
    <p:sldId id="320" r:id="rId17"/>
    <p:sldId id="321" r:id="rId18"/>
    <p:sldId id="322" r:id="rId19"/>
    <p:sldId id="324" r:id="rId20"/>
    <p:sldId id="334" r:id="rId21"/>
    <p:sldId id="335" r:id="rId22"/>
    <p:sldId id="374" r:id="rId23"/>
    <p:sldId id="325" r:id="rId24"/>
    <p:sldId id="336" r:id="rId25"/>
    <p:sldId id="376" r:id="rId26"/>
    <p:sldId id="326" r:id="rId27"/>
    <p:sldId id="377" r:id="rId28"/>
    <p:sldId id="363" r:id="rId29"/>
    <p:sldId id="364" r:id="rId30"/>
    <p:sldId id="365" r:id="rId31"/>
    <p:sldId id="366" r:id="rId32"/>
    <p:sldId id="367" r:id="rId33"/>
    <p:sldId id="368" r:id="rId34"/>
    <p:sldId id="369" r:id="rId35"/>
    <p:sldId id="352" r:id="rId36"/>
    <p:sldId id="332" r:id="rId37"/>
    <p:sldId id="371" r:id="rId38"/>
    <p:sldId id="372" r:id="rId39"/>
    <p:sldId id="373" r:id="rId40"/>
  </p:sldIdLst>
  <p:sldSz cx="9144000" cy="6858000" type="screen4x3"/>
  <p:notesSz cx="6858000" cy="9144000"/>
  <p:custDataLst>
    <p:tags r:id="rId4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37"/>
    <a:srgbClr val="D0D8E8"/>
    <a:srgbClr val="E9EDF4"/>
    <a:srgbClr val="3F5A87"/>
    <a:srgbClr val="B2C1DB"/>
    <a:srgbClr val="4F81BD"/>
    <a:srgbClr val="F4FFCD"/>
    <a:srgbClr val="FFD2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1508" autoAdjust="0"/>
  </p:normalViewPr>
  <p:slideViewPr>
    <p:cSldViewPr>
      <p:cViewPr>
        <p:scale>
          <a:sx n="80" d="100"/>
          <a:sy n="80" d="100"/>
        </p:scale>
        <p:origin x="-648" y="72"/>
      </p:cViewPr>
      <p:guideLst>
        <p:guide orient="horz" pos="2162"/>
        <p:guide pos="2880"/>
      </p:guideLst>
    </p:cSldViewPr>
  </p:slideViewPr>
  <p:outlineViewPr>
    <p:cViewPr>
      <p:scale>
        <a:sx n="33" d="100"/>
        <a:sy n="33" d="100"/>
      </p:scale>
      <p:origin x="0" y="153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slide" Target="slides/slide25.xml" /><Relationship Id="rId3" Type="http://schemas.openxmlformats.org/officeDocument/2006/relationships/slideMaster" Target="slideMasters/slideMaster3.xml" /><Relationship Id="rId30" Type="http://schemas.openxmlformats.org/officeDocument/2006/relationships/slide" Target="slides/slide26.xml" /><Relationship Id="rId31" Type="http://schemas.openxmlformats.org/officeDocument/2006/relationships/slide" Target="slides/slide27.xml" /><Relationship Id="rId32" Type="http://schemas.openxmlformats.org/officeDocument/2006/relationships/slide" Target="slides/slide28.xml" /><Relationship Id="rId33" Type="http://schemas.openxmlformats.org/officeDocument/2006/relationships/slide" Target="slides/slide29.xml" /><Relationship Id="rId34" Type="http://schemas.openxmlformats.org/officeDocument/2006/relationships/slide" Target="slides/slide30.xml" /><Relationship Id="rId35" Type="http://schemas.openxmlformats.org/officeDocument/2006/relationships/slide" Target="slides/slide31.xml" /><Relationship Id="rId36" Type="http://schemas.openxmlformats.org/officeDocument/2006/relationships/slide" Target="slides/slide32.xml" /><Relationship Id="rId37" Type="http://schemas.openxmlformats.org/officeDocument/2006/relationships/slide" Target="slides/slide33.xml" /><Relationship Id="rId38" Type="http://schemas.openxmlformats.org/officeDocument/2006/relationships/slide" Target="slides/slide34.xml" /><Relationship Id="rId39" Type="http://schemas.openxmlformats.org/officeDocument/2006/relationships/slide" Target="slides/slide35.xml" /><Relationship Id="rId4" Type="http://schemas.openxmlformats.org/officeDocument/2006/relationships/notesMaster" Target="notesMasters/notesMaster1.xml" /><Relationship Id="rId40" Type="http://schemas.openxmlformats.org/officeDocument/2006/relationships/slide" Target="slides/slide36.xml" /><Relationship Id="rId41" Type="http://schemas.openxmlformats.org/officeDocument/2006/relationships/tags" Target="tags/tag1.xml" /><Relationship Id="rId42" Type="http://schemas.openxmlformats.org/officeDocument/2006/relationships/presProps" Target="presProps.xml" /><Relationship Id="rId43" Type="http://schemas.openxmlformats.org/officeDocument/2006/relationships/viewProps" Target="viewProps.xml" /><Relationship Id="rId44" Type="http://schemas.openxmlformats.org/officeDocument/2006/relationships/theme" Target="theme/theme1.xml" /><Relationship Id="rId45" Type="http://schemas.openxmlformats.org/officeDocument/2006/relationships/tableStyles" Target="tableStyles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3.e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  <a:ea typeface="宋体" pitchFamily="2" charset="-122"/>
              </a:defRPr>
            </a:lvl1pPr>
          </a:lstStyle>
          <a:p>
            <a:pPr>
              <a:defRPr/>
            </a:pPr>
            <a:fld id="{E3041B5B-14AC-4EC8-9A34-D817ECE04536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  <a:ea typeface="宋体" pitchFamily="2" charset="-122"/>
              </a:defRPr>
            </a:lvl1pPr>
          </a:lstStyle>
          <a:p>
            <a:pPr>
              <a:defRPr/>
            </a:pPr>
            <a:fld id="{48FBC378-9D23-4643-BCE1-BB0D5C8E8828}" type="slidenum">
              <a:rPr lang="zh-CN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4533484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00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301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0FC9234-AF10-4771-9E8B-ECA66681FE40}" type="slidenum">
              <a:rPr lang="zh-CN" altLang="en-US" smtClean="0">
                <a:ea typeface="宋体" charset="-122"/>
              </a:rPr>
              <a:t>2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0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505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505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7182F2-6123-450B-A23D-0FBA3245D904}" type="slidenum">
              <a:rPr lang="zh-CN" altLang="en-US" smtClean="0">
                <a:ea typeface="宋体" charset="-122"/>
              </a:rPr>
              <a:t>3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222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5222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5222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D7E6B4B-9B96-4AA1-890D-A2B85E06BF14}" type="slidenum">
              <a:rPr lang="zh-CN" altLang="en-US" smtClean="0">
                <a:ea typeface="宋体" charset="-122"/>
              </a:rPr>
              <a:t>9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5427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2754FFE-E42A-43AB-A34D-FE604E849C11}" type="slidenum">
              <a:rPr lang="zh-CN" altLang="en-US" smtClean="0">
                <a:ea typeface="宋体" charset="-122"/>
              </a:rPr>
              <a:t>10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734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5734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5734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1521AA6-DE63-4DF4-BCCC-E20BBDFECD23}" type="slidenum">
              <a:rPr lang="zh-CN" altLang="en-US" smtClean="0">
                <a:ea typeface="宋体" charset="-122"/>
              </a:rPr>
              <a:t>11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41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041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系统构架</a:t>
            </a:r>
            <a:endParaRPr lang="zh-CN" altLang="en-US" b="1" smtClean="0"/>
          </a:p>
          <a:p>
            <a:r>
              <a:rPr lang="zh-CN" altLang="en-US" b="1" smtClean="0"/>
              <a:t>（</a:t>
            </a:r>
            <a:r>
              <a:rPr lang="en-US" altLang="zh-CN" b="1" smtClean="0"/>
              <a:t>1</a:t>
            </a:r>
            <a:r>
              <a:rPr lang="zh-CN" altLang="en-US" b="1" smtClean="0"/>
              <a:t>）</a:t>
            </a:r>
            <a:r>
              <a:rPr lang="en-US" altLang="zh-CN" b="1" smtClean="0"/>
              <a:t>CCU</a:t>
            </a:r>
            <a:r>
              <a:rPr lang="zh-CN" altLang="en-US" b="1" smtClean="0"/>
              <a:t>（中心管理模块）</a:t>
            </a:r>
            <a:endParaRPr lang="zh-CN" altLang="en-US" smtClean="0"/>
          </a:p>
          <a:p>
            <a:r>
              <a:rPr lang="zh-CN" altLang="en-US" smtClean="0"/>
              <a:t>中央管理模块是整个系统的核心。</a:t>
            </a:r>
            <a:r>
              <a:rPr lang="en-US" altLang="zh-CN" smtClean="0"/>
              <a:t>CCU</a:t>
            </a:r>
            <a:r>
              <a:rPr lang="zh-CN" altLang="en-US" smtClean="0"/>
              <a:t>组织、协调各个功能单元的运行。</a:t>
            </a:r>
          </a:p>
          <a:p>
            <a:r>
              <a:rPr lang="en-US" altLang="zh-CN" smtClean="0"/>
              <a:t>CCU</a:t>
            </a:r>
            <a:r>
              <a:rPr lang="zh-CN" altLang="en-US" smtClean="0"/>
              <a:t>执行诊断任务，将任务分派到不同的视频诊断单元（</a:t>
            </a:r>
            <a:r>
              <a:rPr lang="en-US" altLang="zh-CN" smtClean="0"/>
              <a:t>VDU</a:t>
            </a:r>
            <a:r>
              <a:rPr lang="zh-CN" altLang="en-US" smtClean="0"/>
              <a:t>）。</a:t>
            </a:r>
            <a:r>
              <a:rPr lang="en-US" altLang="zh-CN" smtClean="0"/>
              <a:t>CCU</a:t>
            </a:r>
            <a:r>
              <a:rPr lang="zh-CN" altLang="en-US" smtClean="0"/>
              <a:t>从</a:t>
            </a:r>
            <a:r>
              <a:rPr lang="en-US" altLang="zh-CN" smtClean="0"/>
              <a:t>VDU</a:t>
            </a:r>
            <a:r>
              <a:rPr lang="zh-CN" altLang="en-US" smtClean="0"/>
              <a:t>接收诊断结果，并存储到数据库中。</a:t>
            </a:r>
            <a:r>
              <a:rPr lang="en-US" altLang="zh-CN" smtClean="0"/>
              <a:t>CCU</a:t>
            </a:r>
            <a:r>
              <a:rPr lang="zh-CN" altLang="en-US" smtClean="0"/>
              <a:t>与视频监控平台进行通信，获取监控平台信息（包括设备信息、区域信息、用户信息等），将异常</a:t>
            </a:r>
            <a:r>
              <a:rPr lang="en-US" altLang="zh-CN" smtClean="0"/>
              <a:t>/</a:t>
            </a:r>
            <a:r>
              <a:rPr lang="zh-CN" altLang="en-US" smtClean="0"/>
              <a:t>故障信息、维修信息发送给业务支撑系统或</a:t>
            </a:r>
            <a:r>
              <a:rPr lang="en-US" altLang="zh-CN" smtClean="0"/>
              <a:t>CU</a:t>
            </a:r>
            <a:r>
              <a:rPr lang="zh-CN" altLang="en-US" smtClean="0"/>
              <a:t>诊断客户端。</a:t>
            </a:r>
            <a:endParaRPr lang="zh-CN" altLang="en-US" b="1" smtClean="0"/>
          </a:p>
          <a:p>
            <a:r>
              <a:rPr lang="zh-CN" altLang="en-US" b="1" smtClean="0"/>
              <a:t>（</a:t>
            </a:r>
            <a:r>
              <a:rPr lang="en-US" altLang="zh-CN" b="1" smtClean="0"/>
              <a:t>2</a:t>
            </a:r>
            <a:r>
              <a:rPr lang="zh-CN" altLang="en-US" b="1" smtClean="0"/>
              <a:t>）</a:t>
            </a:r>
            <a:r>
              <a:rPr lang="en-US" altLang="zh-CN" b="1" smtClean="0"/>
              <a:t>VDU</a:t>
            </a:r>
            <a:r>
              <a:rPr lang="zh-CN" altLang="en-US" b="1" smtClean="0"/>
              <a:t>（视频诊断模块）</a:t>
            </a:r>
            <a:endParaRPr lang="zh-CN" altLang="en-US" smtClean="0"/>
          </a:p>
          <a:p>
            <a:r>
              <a:rPr lang="zh-CN" altLang="en-US" smtClean="0"/>
              <a:t>视频诊断单元完成诊断分析功能。</a:t>
            </a:r>
            <a:r>
              <a:rPr lang="en-US" altLang="zh-CN" smtClean="0"/>
              <a:t>VDU</a:t>
            </a:r>
            <a:r>
              <a:rPr lang="zh-CN" altLang="en-US" smtClean="0"/>
              <a:t>接收</a:t>
            </a:r>
            <a:r>
              <a:rPr lang="en-US" altLang="zh-CN" smtClean="0"/>
              <a:t>CCU</a:t>
            </a:r>
            <a:r>
              <a:rPr lang="zh-CN" altLang="en-US" smtClean="0"/>
              <a:t>发送的诊断指令。通过二次开发接口从监控平台获取视频数据。将这些数据输入分析模块进行诊断。最后将结果返回</a:t>
            </a:r>
            <a:r>
              <a:rPr lang="en-US" altLang="zh-CN" smtClean="0"/>
              <a:t>CCU</a:t>
            </a:r>
            <a:r>
              <a:rPr lang="zh-CN" altLang="en-US" smtClean="0"/>
              <a:t>。</a:t>
            </a:r>
          </a:p>
          <a:p>
            <a:r>
              <a:rPr lang="en-US" altLang="zh-CN" smtClean="0"/>
              <a:t>VDU</a:t>
            </a:r>
            <a:r>
              <a:rPr lang="zh-CN" altLang="en-US" smtClean="0"/>
              <a:t>与</a:t>
            </a:r>
            <a:r>
              <a:rPr lang="en-US" altLang="zh-CN" smtClean="0"/>
              <a:t>CCU</a:t>
            </a:r>
            <a:r>
              <a:rPr lang="zh-CN" altLang="en-US" smtClean="0"/>
              <a:t>之间定期发送心跳包，并汇报</a:t>
            </a:r>
            <a:r>
              <a:rPr lang="en-US" altLang="zh-CN" smtClean="0"/>
              <a:t>VDU</a:t>
            </a:r>
            <a:r>
              <a:rPr lang="zh-CN" altLang="en-US" smtClean="0"/>
              <a:t>的忙闲状态。</a:t>
            </a:r>
            <a:endParaRPr lang="zh-CN" altLang="en-US" b="1" smtClean="0"/>
          </a:p>
          <a:p>
            <a:r>
              <a:rPr lang="zh-CN" altLang="en-US" b="1" smtClean="0"/>
              <a:t>（</a:t>
            </a:r>
            <a:r>
              <a:rPr lang="en-US" altLang="zh-CN" b="1" smtClean="0"/>
              <a:t>3</a:t>
            </a:r>
            <a:r>
              <a:rPr lang="zh-CN" altLang="en-US" b="1" smtClean="0"/>
              <a:t>）数据库</a:t>
            </a:r>
            <a:endParaRPr lang="zh-CN" altLang="en-US" smtClean="0"/>
          </a:p>
          <a:p>
            <a:r>
              <a:rPr lang="zh-CN" altLang="en-US" smtClean="0"/>
              <a:t>数据库用于存储诊断系统的各类数据。</a:t>
            </a:r>
            <a:endParaRPr lang="zh-CN" altLang="en-US" b="1" smtClean="0"/>
          </a:p>
          <a:p>
            <a:r>
              <a:rPr lang="zh-CN" altLang="en-US" b="1" smtClean="0"/>
              <a:t>（</a:t>
            </a:r>
            <a:r>
              <a:rPr lang="en-US" altLang="zh-CN" b="1" smtClean="0"/>
              <a:t>4</a:t>
            </a:r>
            <a:r>
              <a:rPr lang="zh-CN" altLang="en-US" b="1" smtClean="0"/>
              <a:t>）</a:t>
            </a:r>
            <a:r>
              <a:rPr lang="en-US" altLang="zh-CN" b="1" smtClean="0"/>
              <a:t>CU</a:t>
            </a:r>
            <a:r>
              <a:rPr lang="zh-CN" altLang="en-US" b="1" smtClean="0"/>
              <a:t>（诊断客户端）</a:t>
            </a:r>
            <a:endParaRPr lang="zh-CN" altLang="en-US" smtClean="0"/>
          </a:p>
          <a:p>
            <a:r>
              <a:rPr lang="en-US" altLang="zh-CN" smtClean="0"/>
              <a:t>CU</a:t>
            </a:r>
            <a:r>
              <a:rPr lang="zh-CN" altLang="en-US" smtClean="0"/>
              <a:t>作为用户操作界面，便于用户访问视频质量诊断系统的功能，启动视频分析任务，接收报警提示，分析数据统计及生成报表。</a:t>
            </a:r>
            <a:r>
              <a:rPr lang="en-US" altLang="zh-CN" smtClean="0"/>
              <a:t>CU</a:t>
            </a:r>
            <a:r>
              <a:rPr lang="zh-CN" altLang="en-US" smtClean="0"/>
              <a:t>采用</a:t>
            </a:r>
            <a:r>
              <a:rPr lang="en-US" altLang="zh-CN" smtClean="0"/>
              <a:t>B/S</a:t>
            </a:r>
            <a:r>
              <a:rPr lang="zh-CN" altLang="en-US" smtClean="0"/>
              <a:t>架构，其主要功能为：</a:t>
            </a:r>
          </a:p>
          <a:p>
            <a:r>
              <a:rPr lang="zh-CN" altLang="en-US" smtClean="0"/>
              <a:t>查询</a:t>
            </a:r>
            <a:r>
              <a:rPr lang="en-US" altLang="zh-CN" smtClean="0"/>
              <a:t>VDU</a:t>
            </a:r>
            <a:r>
              <a:rPr lang="zh-CN" altLang="en-US" smtClean="0"/>
              <a:t>的能力和状态；</a:t>
            </a:r>
          </a:p>
          <a:p>
            <a:r>
              <a:rPr lang="zh-CN" altLang="en-US" smtClean="0"/>
              <a:t>设置视频诊断规则；</a:t>
            </a:r>
          </a:p>
          <a:p>
            <a:r>
              <a:rPr lang="zh-CN" altLang="en-US" smtClean="0"/>
              <a:t>启动视频诊断任务；</a:t>
            </a:r>
          </a:p>
          <a:p>
            <a:r>
              <a:rPr lang="zh-CN" altLang="en-US" smtClean="0"/>
              <a:t>实时显示告警；</a:t>
            </a:r>
          </a:p>
          <a:p>
            <a:r>
              <a:rPr lang="zh-CN" altLang="en-US" smtClean="0"/>
              <a:t>查询诊断结果并生成报表。</a:t>
            </a:r>
          </a:p>
        </p:txBody>
      </p:sp>
      <p:sp>
        <p:nvSpPr>
          <p:cNvPr id="6041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E892419-3A51-48B5-818A-4D0C5EBC94A1}" type="slidenum">
              <a:rPr lang="zh-CN" altLang="en-US" smtClean="0">
                <a:ea typeface="宋体" charset="-122"/>
              </a:rPr>
              <a:t>12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24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24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624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2495A3-739A-4ED7-A30C-8DB8BACA1AEA}" type="slidenum">
              <a:rPr lang="zh-CN" altLang="en-US" smtClean="0">
                <a:ea typeface="宋体" charset="-122"/>
              </a:rPr>
              <a:t>13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51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451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6451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5515FA9-7162-43EF-995C-D09CC29B33E8}" type="slidenum">
              <a:rPr lang="zh-CN" altLang="en-US" smtClean="0">
                <a:ea typeface="宋体" charset="-122"/>
              </a:rPr>
              <a:t>14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5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65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6656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A9D2D83-6DD1-41D2-AC45-E4ABE22A67D8}" type="slidenum">
              <a:rPr lang="zh-CN" altLang="en-US" smtClean="0">
                <a:ea typeface="宋体" charset="-122"/>
              </a:rPr>
              <a:t>15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60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861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6861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9F21D96-7D76-47F1-B0D5-ECC72E656CA4}" type="slidenum">
              <a:rPr lang="zh-CN" altLang="en-US" smtClean="0">
                <a:ea typeface="宋体" charset="-122"/>
              </a:rPr>
              <a:t>16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6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7168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所有相机衡量的质量标准，每个相机不同指标视频质量都会有分值，管理员可以设置报警伐值的高低，决定是否需要报警，低于设置的伐值，则报警。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6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7168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所有相机衡量的质量标准，每个相机不同指标视频质量都会有分值，管理员可以设置报警伐值的高低，决定是否需要报警，低于设置的伐值，则报警。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8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798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每个相机不同的指标都会有个分值，系统会有个报警阀值，管理员可以根据相机测量的分值进行校准，比如某相机清晰度测出来</a:t>
            </a:r>
            <a:r>
              <a:rPr lang="en-US" altLang="zh-CN" smtClean="0"/>
              <a:t>47</a:t>
            </a:r>
            <a:r>
              <a:rPr lang="zh-CN" altLang="en-US" smtClean="0"/>
              <a:t>分，用户感觉质量还可以，但是系统伐值低于</a:t>
            </a:r>
            <a:r>
              <a:rPr lang="en-US" altLang="zh-CN" smtClean="0"/>
              <a:t>50</a:t>
            </a:r>
            <a:r>
              <a:rPr lang="zh-CN" altLang="en-US" smtClean="0"/>
              <a:t>分即报警，管理员可以把该质量的分值校准到</a:t>
            </a:r>
            <a:r>
              <a:rPr lang="en-US" altLang="zh-CN" smtClean="0"/>
              <a:t>60</a:t>
            </a:r>
            <a:r>
              <a:rPr lang="zh-CN" altLang="en-US" smtClean="0"/>
              <a:t>分，这样该视频质量便不会报警</a:t>
            </a: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audio" Target="../media/media1.wav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audio" Target="../media/media1.wav" /><Relationship Id="rId2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audio" Target="../media/media1.wav" /><Relationship Id="rId2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audio" Target="../media/media1.wav" /><Relationship Id="rId2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audio" Target="../media/media1.wav" /><Relationship Id="rId2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audio" Target="../media/media1.wav" /><Relationship Id="rId2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audio" Target="../media/media1.wav" /><Relationship Id="rId2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audio" Target="../media/media1.wav" /><Relationship Id="rId2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audio" Target="../media/media1.wav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audio" Target="../media/media1.wav" /><Relationship Id="rId2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audio" Target="../media/media1.wav" /><Relationship Id="rId2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BFE38-691C-4D9C-BD87-EE2047953820}" type="datetimeFigureOut">
              <a:rPr lang="zh-CN" altLang="en-US"/>
              <a:pPr>
                <a:defRPr/>
              </a:pPr>
              <a:t>2014/11/12</a:t>
            </a:fld>
            <a:endParaRPr lang="zh-CN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C0CAB-615B-4EEA-971C-6B58A11AFD2B}" type="slidenum">
              <a:rPr lang="en-US" altLang="zh-CN"/>
              <a:pPr>
                <a:defRPr/>
              </a:pPr>
              <a:t>‹#›</a:t>
            </a:fld>
            <a:endParaRPr lang="zh-CN"/>
          </a:p>
        </p:txBody>
      </p:sp>
    </p:spTree>
  </p:cSld>
  <p:clrMapOvr>
    <a:masterClrMapping/>
  </p:clrMapOvr>
  <p:transition>
    <p:sndAc>
      <p:stSnd>
        <p:snd r:embed="rId1" name="type.wav"/>
      </p:stSnd>
    </p:sndAc>
  </p:transition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501F6-8956-4B26-8F2B-9384C7F9A49C}" type="datetimeFigureOut">
              <a:rPr lang="zh-CN" altLang="en-US"/>
              <a:pPr>
                <a:defRPr/>
              </a:pPr>
              <a:t>2014/11/12</a:t>
            </a:fld>
            <a:endParaRPr lang="zh-CN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949BE-32B6-4FA3-BA61-A829FF8BEDF3}" type="slidenum">
              <a:rPr lang="en-US" altLang="zh-CN"/>
              <a:pPr>
                <a:defRPr/>
              </a:pPr>
              <a:t>‹#›</a:t>
            </a:fld>
            <a:endParaRPr lang="zh-CN"/>
          </a:p>
        </p:txBody>
      </p:sp>
    </p:spTree>
  </p:cSld>
  <p:clrMapOvr>
    <a:masterClrMapping/>
  </p:clrMapOvr>
  <p:transition>
    <p:sndAc>
      <p:stSnd>
        <p:snd r:embed="rId1" name="type.wav"/>
      </p:stSnd>
    </p:sndAc>
  </p:transition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637F0-B77A-4ABC-89A4-C85EE14041F3}" type="datetimeFigureOut">
              <a:rPr lang="zh-CN" altLang="en-US"/>
              <a:pPr>
                <a:defRPr/>
              </a:pPr>
              <a:t>2014/11/12</a:t>
            </a:fld>
            <a:endParaRPr lang="zh-CN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77764-B86E-4788-A896-9E373DD6FCA1}" type="slidenum">
              <a:rPr lang="en-US" altLang="zh-CN"/>
              <a:pPr>
                <a:defRPr/>
              </a:pPr>
              <a:t>‹#›</a:t>
            </a:fld>
            <a:endParaRPr lang="zh-CN"/>
          </a:p>
        </p:txBody>
      </p:sp>
    </p:spTree>
  </p:cSld>
  <p:clrMapOvr>
    <a:masterClrMapping/>
  </p:clrMapOvr>
  <p:transition>
    <p:sndAc>
      <p:stSnd>
        <p:snd r:embed="rId1" name="type.wav"/>
      </p:stSnd>
    </p:sndAc>
  </p:transition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98FB5-DEDA-4C27-8D04-35C82F20E346}" type="datetimeFigureOut">
              <a:rPr lang="zh-CN" altLang="en-US"/>
              <a:pPr>
                <a:defRPr/>
              </a:pPr>
              <a:t>2014/11/12</a:t>
            </a:fld>
            <a:endParaRPr lang="zh-CN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7D8E2-256B-428A-B7E3-59C423073D57}" type="slidenum">
              <a:rPr lang="en-US" altLang="zh-CN"/>
              <a:pPr>
                <a:defRPr/>
              </a:pPr>
              <a:t>‹#›</a:t>
            </a:fld>
            <a:endParaRPr lang="zh-CN"/>
          </a:p>
        </p:txBody>
      </p:sp>
    </p:spTree>
  </p:cSld>
  <p:clrMapOvr>
    <a:masterClrMapping/>
  </p:clrMapOvr>
  <p:transition>
    <p:sndAc>
      <p:stSnd>
        <p:snd r:embed="rId1" name="type.wav"/>
      </p:stSnd>
    </p:sndAc>
  </p:transition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01D5E-47C2-41F0-B230-44C9A8280428}" type="datetimeFigureOut">
              <a:rPr lang="zh-CN" altLang="en-US"/>
              <a:pPr>
                <a:defRPr/>
              </a:pPr>
              <a:t>2014/11/12</a:t>
            </a:fld>
            <a:endParaRPr lang="zh-CN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81EE0-D8B9-463D-B810-6660EA0FF6CF}" type="slidenum">
              <a:rPr lang="en-US" altLang="zh-CN"/>
              <a:pPr>
                <a:defRPr/>
              </a:pPr>
              <a:t>‹#›</a:t>
            </a:fld>
            <a:endParaRPr lang="zh-CN"/>
          </a:p>
        </p:txBody>
      </p:sp>
    </p:spTree>
  </p:cSld>
  <p:clrMapOvr>
    <a:masterClrMapping/>
  </p:clrMapOvr>
  <p:transition>
    <p:sndAc>
      <p:stSnd>
        <p:snd r:embed="rId1" name="type.wav"/>
      </p:stSnd>
    </p:sndAc>
  </p:transition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CDF4D-D48A-4EDA-8E59-BB1D5342610A}" type="datetimeFigureOut">
              <a:rPr lang="zh-CN" altLang="en-US"/>
              <a:pPr>
                <a:defRPr/>
              </a:pPr>
              <a:t>2014/11/12</a:t>
            </a:fld>
            <a:endParaRPr lang="zh-CN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161E7-EF8A-46FD-A2BD-0126B66BCEA7}" type="slidenum">
              <a:rPr lang="en-US" altLang="zh-CN"/>
              <a:pPr>
                <a:defRPr/>
              </a:pPr>
              <a:t>‹#›</a:t>
            </a:fld>
            <a:endParaRPr lang="zh-CN"/>
          </a:p>
        </p:txBody>
      </p:sp>
    </p:spTree>
  </p:cSld>
  <p:clrMapOvr>
    <a:masterClrMapping/>
  </p:clrMapOvr>
  <p:transition>
    <p:sndAc>
      <p:stSnd>
        <p:snd r:embed="rId1" name="type.wav"/>
      </p:stSnd>
    </p:sndAc>
  </p:transition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8EDD0-2E30-4523-86B2-6723E1239F7E}" type="datetimeFigureOut">
              <a:rPr lang="zh-CN" altLang="en-US"/>
              <a:pPr>
                <a:defRPr/>
              </a:pPr>
              <a:t>2014/11/12</a:t>
            </a:fld>
            <a:endParaRPr lang="zh-CN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DC0FF-4564-4513-8C86-459EDF785DA3}" type="slidenum">
              <a:rPr lang="en-US" altLang="zh-CN"/>
              <a:pPr>
                <a:defRPr/>
              </a:pPr>
              <a:t>‹#›</a:t>
            </a:fld>
            <a:endParaRPr lang="zh-CN"/>
          </a:p>
        </p:txBody>
      </p:sp>
    </p:spTree>
  </p:cSld>
  <p:clrMapOvr>
    <a:masterClrMapping/>
  </p:clrMapOvr>
  <p:transition>
    <p:sndAc>
      <p:stSnd>
        <p:snd r:embed="rId1" name="type.wav"/>
      </p:stSnd>
    </p:sndAc>
  </p:transition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D1E77-E642-4A24-8033-131B08106CF0}" type="datetimeFigureOut">
              <a:rPr lang="zh-CN" altLang="en-US"/>
              <a:pPr>
                <a:defRPr/>
              </a:pPr>
              <a:t>2014/11/12</a:t>
            </a:fld>
            <a:endParaRPr lang="zh-CN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B50A0-5038-4333-BB0E-900A69CC8014}" type="slidenum">
              <a:rPr lang="en-US" altLang="zh-CN"/>
              <a:pPr>
                <a:defRPr/>
              </a:pPr>
              <a:t>‹#›</a:t>
            </a:fld>
            <a:endParaRPr lang="zh-CN"/>
          </a:p>
        </p:txBody>
      </p:sp>
    </p:spTree>
  </p:cSld>
  <p:clrMapOvr>
    <a:masterClrMapping/>
  </p:clrMapOvr>
  <p:transition>
    <p:sndAc>
      <p:stSnd>
        <p:snd r:embed="rId1" name="type.wav"/>
      </p:stSnd>
    </p:sndAc>
  </p:transition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4F30E-D70E-4258-8BF6-93D502CEC5E5}" type="datetimeFigureOut">
              <a:rPr lang="zh-CN" altLang="en-US"/>
              <a:pPr>
                <a:defRPr/>
              </a:pPr>
              <a:t>2014/11/12</a:t>
            </a:fld>
            <a:endParaRPr lang="zh-CN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15301-FFFB-4F1C-B4A1-F1CF87817726}" type="slidenum">
              <a:rPr lang="en-US" altLang="zh-CN"/>
              <a:pPr>
                <a:defRPr/>
              </a:pPr>
              <a:t>‹#›</a:t>
            </a:fld>
            <a:endParaRPr lang="zh-CN"/>
          </a:p>
        </p:txBody>
      </p:sp>
    </p:spTree>
  </p:cSld>
  <p:clrMapOvr>
    <a:masterClrMapping/>
  </p:clrMapOvr>
  <p:transition>
    <p:sndAc>
      <p:stSnd>
        <p:snd r:embed="rId1" name="type.wav"/>
      </p:stSnd>
    </p:sndAc>
  </p:transition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3DC27-DAEC-4699-9BFF-0C0024A6A963}" type="datetimeFigureOut">
              <a:rPr lang="zh-CN" altLang="en-US"/>
              <a:pPr>
                <a:defRPr/>
              </a:pPr>
              <a:t>2014/11/12</a:t>
            </a:fld>
            <a:endParaRPr lang="zh-CN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B6EBE-E504-447B-B61D-D8CB39B66F82}" type="slidenum">
              <a:rPr lang="en-US" altLang="zh-CN"/>
              <a:pPr>
                <a:defRPr/>
              </a:pPr>
              <a:t>‹#›</a:t>
            </a:fld>
            <a:endParaRPr lang="zh-CN"/>
          </a:p>
        </p:txBody>
      </p:sp>
    </p:spTree>
  </p:cSld>
  <p:clrMapOvr>
    <a:masterClrMapping/>
  </p:clrMapOvr>
  <p:transition>
    <p:sndAc>
      <p:stSnd>
        <p:snd r:embed="rId1" name="type.wav"/>
      </p:stSnd>
    </p:sndAc>
  </p:transition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65297-F1C4-410F-BCA4-2E558003A4F2}" type="datetimeFigureOut">
              <a:rPr lang="zh-CN" altLang="en-US"/>
              <a:pPr>
                <a:defRPr/>
              </a:pPr>
              <a:t>2014/11/12</a:t>
            </a:fld>
            <a:endParaRPr lang="zh-CN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18FB0-DF36-4341-B9BB-0564350BF8DB}" type="slidenum">
              <a:rPr lang="en-US" altLang="zh-CN"/>
              <a:pPr>
                <a:defRPr/>
              </a:pPr>
              <a:t>‹#›</a:t>
            </a:fld>
            <a:endParaRPr lang="zh-CN"/>
          </a:p>
        </p:txBody>
      </p:sp>
    </p:spTree>
  </p:cSld>
  <p:clrMapOvr>
    <a:masterClrMapping/>
  </p:clrMapOvr>
  <p:transition>
    <p:sndAc>
      <p:stSnd>
        <p:snd r:embed="rId1" name="type.wav"/>
      </p:stSnd>
    </p:sndAc>
  </p:transition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29E99-BC63-49B6-A265-315B5429C665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DB76A-A6A5-4714-A6ED-CD120E5B857A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52781-EE2D-4C13-B1B9-9BC0690EE1F4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97D09-94C0-43C2-9F01-35C5B6FF3C50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EF14F-2252-4EB3-AC43-9392CA53B557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37D36-A110-4580-88A0-1F76773B932E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9F077-ECDF-429F-8D31-30BF11A8A1F6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7C22A-EF38-4EBC-A7F7-1EF670442A4E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FE6EB-22C9-4C5A-A9CA-8C90F3DC3786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12C2B-010A-49DD-BB5E-3009A0F57824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EFA60-14E6-49BB-8F3E-D0D638B224A2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F2536-77EF-4963-BFAA-92DFC71AD391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A0607-4FCC-4978-9006-CA81FA5B7126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0976B-EFC8-484E-8EAF-959DF24AAECD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12488-5C93-4876-A17E-A8F08D27EF19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20D09-117A-4FB6-9107-5B30A6BBBF3A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02CB4-9363-459D-A5CD-5EC65825092C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EC387-0A50-441F-BBF0-CBDC3926E05A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57C8F-F1C6-4388-AB0E-C9EA2DED76CE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A58E9-71F5-4C61-9BF0-3E0A4E4E4D58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09C35-427C-4561-A147-094F37024488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00668-33C3-43EE-A221-ED6032C804AA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9029C-51CB-4748-B21E-837FEFB9CA8D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6780F-2A36-45DE-BFFF-2C759F523D47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BEBBA-E51A-4829-8E4F-F0C4D095D787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D6E70-448F-4A6A-8E6C-6115D9108662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7941A-568D-4D32-9F1D-4D6852396EAB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759CE-0F22-4591-95CD-E8E3A73ED495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911ED-8526-4C95-9677-88E37B269B77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3290C-DB2E-4345-BF6A-9CB1A2D0BB6A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8C5DF-E837-4FF4-A0E6-12C687DB3C5B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14EFB-D1F9-48B1-9266-9730F5E0CB6D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EBE92-2C9B-4552-BF7F-905E9DADAE23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7081B-A4E7-43F1-9BEF-07BD292113BC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348B3-5063-48F7-B267-36563F9E5B68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740B5-D55A-40FA-B84C-F30E18FF766A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024B0-9A92-45C3-9324-B2419B0F0E56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42728-FA04-4983-834E-73168E72AECD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A6B89-3428-464C-B589-BF145A610E84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878DF-C6CF-455F-8C6B-02263B2E6CF9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72B10-666F-4988-A5A0-B013C1F94499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67B96-C06C-42E2-8D94-9205A929616F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ED75C-3049-4061-8DDA-BAD9553B16CE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2DA1D-90A1-428C-BA5E-DFC82676AF2F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audio" Target="../media/media1.wav" /><Relationship Id="rId13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slideLayout" Target="../slideLayouts/slideLayout32.xml" /><Relationship Id="rId11" Type="http://schemas.openxmlformats.org/officeDocument/2006/relationships/slideLayout" Target="../slideLayouts/slideLayout33.xml" /><Relationship Id="rId12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3" Type="http://schemas.openxmlformats.org/officeDocument/2006/relationships/slideLayout" Target="../slideLayouts/slideLayout25.xml" /><Relationship Id="rId4" Type="http://schemas.openxmlformats.org/officeDocument/2006/relationships/slideLayout" Target="../slideLayouts/slideLayout26.xml" /><Relationship Id="rId5" Type="http://schemas.openxmlformats.org/officeDocument/2006/relationships/slideLayout" Target="../slideLayouts/slideLayout27.xml" /><Relationship Id="rId6" Type="http://schemas.openxmlformats.org/officeDocument/2006/relationships/slideLayout" Target="../slideLayouts/slideLayout28.xml" /><Relationship Id="rId7" Type="http://schemas.openxmlformats.org/officeDocument/2006/relationships/slideLayout" Target="../slideLayouts/slideLayout29.xml" /><Relationship Id="rId8" Type="http://schemas.openxmlformats.org/officeDocument/2006/relationships/slideLayout" Target="../slideLayouts/slideLayout30.xml" /><Relationship Id="rId9" Type="http://schemas.openxmlformats.org/officeDocument/2006/relationships/slideLayout" Target="../slideLayouts/slideLayout3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+mn-lt"/>
                <a:ea typeface="宋体" pitchFamily="2" charset="-122"/>
              </a:defRPr>
            </a:lvl1pPr>
          </a:lstStyle>
          <a:p>
            <a:pPr>
              <a:defRPr/>
            </a:pPr>
            <a:fld id="{DFFFB55B-A5D6-4BB4-AD2A-84E195DEDCFA}" type="datetimeFigureOut">
              <a:rPr lang="zh-CN" altLang="en-US"/>
              <a:pPr>
                <a:defRPr/>
              </a:pPr>
              <a:t>2014/11/12</a:t>
            </a:fld>
            <a:endParaRPr lang="zh-CN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+mn-lt"/>
                <a:ea typeface="宋体" pitchFamily="2" charset="-122"/>
              </a:defRPr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+mn-lt"/>
                <a:ea typeface="宋体" pitchFamily="2" charset="-122"/>
              </a:defRPr>
            </a:lvl1pPr>
          </a:lstStyle>
          <a:p>
            <a:pPr>
              <a:defRPr/>
            </a:pPr>
            <a:fld id="{5784E685-498F-4FD0-8BCB-1A96EFBCE1E3}" type="slidenum">
              <a:rPr lang="en-US" altLang="zh-CN"/>
              <a:pPr>
                <a:defRPr/>
              </a:pPr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ransition>
    <p:sndAc>
      <p:stSnd>
        <p:snd r:embed="rId12" name="type.wav"/>
      </p:stSnd>
    </p:sndAc>
  </p:transition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331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AF41DACA-E13D-4DE9-BCDF-26657D3B03AB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B4D370B8-1C27-4223-90D0-269C4D0212AD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4" r:id="rId2"/>
    <p:sldLayoutId id="2147483693" r:id="rId3"/>
    <p:sldLayoutId id="2147483692" r:id="rId4"/>
    <p:sldLayoutId id="2147483691" r:id="rId5"/>
    <p:sldLayoutId id="2147483690" r:id="rId6"/>
    <p:sldLayoutId id="2147483689" r:id="rId7"/>
    <p:sldLayoutId id="2147483688" r:id="rId8"/>
    <p:sldLayoutId id="2147483687" r:id="rId9"/>
    <p:sldLayoutId id="2147483686" r:id="rId10"/>
    <p:sldLayoutId id="2147483685" r:id="rId11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2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5603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5E2BDFCB-5D39-4857-87A4-A60BF738A8B1}" type="datetimeFigureOut">
              <a:rPr lang="zh-CN" altLang="en-US"/>
              <a:pPr>
                <a:defRPr/>
              </a:pPr>
              <a:t>2014/11/12</a:t>
            </a:fld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B2F22C55-F148-4ABB-B502-F85ADF734D57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5" r:id="rId2"/>
    <p:sldLayoutId id="2147483704" r:id="rId3"/>
    <p:sldLayoutId id="2147483703" r:id="rId4"/>
    <p:sldLayoutId id="2147483702" r:id="rId5"/>
    <p:sldLayoutId id="2147483701" r:id="rId6"/>
    <p:sldLayoutId id="2147483700" r:id="rId7"/>
    <p:sldLayoutId id="2147483699" r:id="rId8"/>
    <p:sldLayoutId id="2147483698" r:id="rId9"/>
    <p:sldLayoutId id="2147483697" r:id="rId10"/>
    <p:sldLayoutId id="2147483696" r:id="rId11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9.png" /><Relationship Id="rId11" Type="http://schemas.openxmlformats.org/officeDocument/2006/relationships/image" Target="../media/image10.png" /><Relationship Id="rId12" Type="http://schemas.openxmlformats.org/officeDocument/2006/relationships/image" Target="../media/image11.png" /><Relationship Id="rId13" Type="http://schemas.openxmlformats.org/officeDocument/2006/relationships/image" Target="../media/image12.png" /><Relationship Id="rId14" Type="http://schemas.openxmlformats.org/officeDocument/2006/relationships/image" Target="../media/image13.png" /><Relationship Id="rId15" Type="http://schemas.openxmlformats.org/officeDocument/2006/relationships/image" Target="../media/image14.png" /><Relationship Id="rId16" Type="http://schemas.openxmlformats.org/officeDocument/2006/relationships/image" Target="../media/image15.png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Relationship Id="rId8" Type="http://schemas.openxmlformats.org/officeDocument/2006/relationships/image" Target="../media/image7.png" /><Relationship Id="rId9" Type="http://schemas.openxmlformats.org/officeDocument/2006/relationships/image" Target="../media/image8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8.png" /><Relationship Id="rId4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1.png" /><Relationship Id="rId6" Type="http://schemas.openxmlformats.org/officeDocument/2006/relationships/image" Target="../media/image2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Relationship Id="rId4" Type="http://schemas.openxmlformats.org/officeDocument/2006/relationships/image" Target="../media/image2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Relationship Id="rId4" Type="http://schemas.openxmlformats.org/officeDocument/2006/relationships/oleObject" Target="../embeddings/oleObject1.bin" TargetMode="Internal" /><Relationship Id="rId5" Type="http://schemas.openxmlformats.org/officeDocument/2006/relationships/image" Target="../media/image23.emf" /><Relationship Id="rId6" Type="http://schemas.openxmlformats.org/officeDocument/2006/relationships/vmlDrawing" Target="../drawings/vmlDrawing1.v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6.png" /><Relationship Id="rId6" Type="http://schemas.openxmlformats.org/officeDocument/2006/relationships/image" Target="../media/image27.png" /><Relationship Id="rId7" Type="http://schemas.openxmlformats.org/officeDocument/2006/relationships/image" Target="../media/image28.jpeg" /><Relationship Id="rId8" Type="http://schemas.openxmlformats.org/officeDocument/2006/relationships/image" Target="../media/image29.jpeg" /><Relationship Id="rId9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30.jpeg" /><Relationship Id="rId4" Type="http://schemas.openxmlformats.org/officeDocument/2006/relationships/image" Target="../media/image31.jpeg" /><Relationship Id="rId5" Type="http://schemas.openxmlformats.org/officeDocument/2006/relationships/image" Target="../media/image32.jpeg" /><Relationship Id="rId6" Type="http://schemas.openxmlformats.org/officeDocument/2006/relationships/image" Target="../media/image33.jpeg" /><Relationship Id="rId7" Type="http://schemas.openxmlformats.org/officeDocument/2006/relationships/image" Target="../media/image34.png" /><Relationship Id="rId8" Type="http://schemas.openxmlformats.org/officeDocument/2006/relationships/image" Target="../media/image35.jpeg" /><Relationship Id="rId9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36.jpeg" /><Relationship Id="rId4" Type="http://schemas.openxmlformats.org/officeDocument/2006/relationships/image" Target="../media/image37.png" /><Relationship Id="rId5" Type="http://schemas.openxmlformats.org/officeDocument/2006/relationships/image" Target="../media/image38.png" /><Relationship Id="rId6" Type="http://schemas.openxmlformats.org/officeDocument/2006/relationships/image" Target="../media/image39.png" /><Relationship Id="rId7" Type="http://schemas.openxmlformats.org/officeDocument/2006/relationships/image" Target="../media/image40.png" /><Relationship Id="rId8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.png" /><Relationship Id="rId4" Type="http://schemas.openxmlformats.org/officeDocument/2006/relationships/image" Target="../media/image41.jpeg" /><Relationship Id="rId5" Type="http://schemas.openxmlformats.org/officeDocument/2006/relationships/image" Target="../media/image42.png" /><Relationship Id="rId6" Type="http://schemas.openxmlformats.org/officeDocument/2006/relationships/image" Target="../media/image43.png" /><Relationship Id="rId7" Type="http://schemas.openxmlformats.org/officeDocument/2006/relationships/image" Target="../media/image44.png" /><Relationship Id="rId8" Type="http://schemas.openxmlformats.org/officeDocument/2006/relationships/image" Target="../media/image45.emf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6.png" /><Relationship Id="rId3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47.png" /><Relationship Id="rId4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1.png" /><Relationship Id="rId4" Type="http://schemas.openxmlformats.org/officeDocument/2006/relationships/image" Target="../media/image48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9.png" /><Relationship Id="rId3" Type="http://schemas.openxmlformats.org/officeDocument/2006/relationships/image" Target="../media/image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0.png" /><Relationship Id="rId3" Type="http://schemas.openxmlformats.org/officeDocument/2006/relationships/image" Target="../media/image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Relationship Id="rId3" Type="http://schemas.openxmlformats.org/officeDocument/2006/relationships/image" Target="../media/image51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2.png" /><Relationship Id="rId3" Type="http://schemas.openxmlformats.org/officeDocument/2006/relationships/image" Target="../media/image53.png" /><Relationship Id="rId4" Type="http://schemas.openxmlformats.org/officeDocument/2006/relationships/image" Target="../media/image1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Relationship Id="rId3" Type="http://schemas.openxmlformats.org/officeDocument/2006/relationships/image" Target="../media/image54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Relationship Id="rId3" Type="http://schemas.openxmlformats.org/officeDocument/2006/relationships/image" Target="../media/image55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Relationship Id="rId3" Type="http://schemas.openxmlformats.org/officeDocument/2006/relationships/image" Target="../media/image56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1.png" /><Relationship Id="rId4" Type="http://schemas.openxmlformats.org/officeDocument/2006/relationships/image" Target="../media/image57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Relationship Id="rId3" Type="http://schemas.openxmlformats.org/officeDocument/2006/relationships/image" Target="../media/image58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Relationship Id="rId3" Type="http://schemas.openxmlformats.org/officeDocument/2006/relationships/image" Target="../media/image59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Relationship Id="rId3" Type="http://schemas.openxmlformats.org/officeDocument/2006/relationships/image" Target="../media/image60.pn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Relationship Id="rId3" Type="http://schemas.openxmlformats.org/officeDocument/2006/relationships/image" Target="../media/image61.pn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11"/>
          <p:cNvSpPr>
            <a:spLocks noChangeArrowheads="1"/>
          </p:cNvSpPr>
          <p:nvPr/>
        </p:nvSpPr>
        <p:spPr bwMode="auto">
          <a:xfrm>
            <a:off x="692150" y="2349500"/>
            <a:ext cx="4887913" cy="646113"/>
          </a:xfrm>
          <a:prstGeom prst="rect">
            <a:avLst/>
          </a:prstGeom>
          <a:noFill/>
          <a:ln>
            <a:noFill/>
          </a:ln>
          <a:extLst/>
        </p:spPr>
        <p:txBody>
          <a:bodyPr lIns="0" rIns="0">
            <a:spAutoFit/>
          </a:bodyPr>
          <a:lstStyle/>
          <a:p>
            <a:pPr algn="r">
              <a:spcBef>
                <a:spcPts val="600"/>
              </a:spcBef>
              <a:buClr>
                <a:srgbClr val="C7003A"/>
              </a:buClr>
              <a:buSzPct val="65000"/>
              <a:buFont typeface="Wingdings" pitchFamily="2" charset="2"/>
              <a:buNone/>
              <a:defRPr/>
            </a:pPr>
            <a:r>
              <a:rPr lang="zh-CN" alt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华文细黑" pitchFamily="2" charset="-122"/>
                <a:ea typeface="华文细黑" pitchFamily="2" charset="-122"/>
              </a:rPr>
              <a:t>视频质量诊断系统</a:t>
            </a:r>
            <a:endParaRPr lang="en-US" altLang="zh-CN" sz="3600">
              <a:solidFill>
                <a:schemeClr val="tx1">
                  <a:lumMod val="65000"/>
                  <a:lumOff val="35000"/>
                </a:schemeClr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1042988" y="2478088"/>
            <a:ext cx="73025" cy="865187"/>
          </a:xfrm>
          <a:prstGeom prst="rect">
            <a:avLst/>
          </a:prstGeom>
          <a:solidFill>
            <a:schemeClr val="accent5">
              <a:alpha val="85000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n-GB" altLang="zh-CN" sz="1200" kern="0">
              <a:solidFill>
                <a:srgbClr val="C00000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7" name="Text Box 38"/>
          <p:cNvSpPr txBox="1">
            <a:spLocks noChangeArrowheads="1"/>
          </p:cNvSpPr>
          <p:nvPr/>
        </p:nvSpPr>
        <p:spPr bwMode="auto">
          <a:xfrm>
            <a:off x="671513" y="2982913"/>
            <a:ext cx="4983162" cy="431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tIns="0" bIns="0" anchor="ctr"/>
          <a:lstStyle/>
          <a:p>
            <a:pPr algn="r">
              <a:defRPr/>
            </a:pPr>
            <a:r>
              <a:rPr lang="zh-CN" altLang="en-US">
                <a:solidFill>
                  <a:schemeClr val="accent5"/>
                </a:solidFill>
                <a:latin typeface="Segoe UI Semibold" pitchFamily="34" charset="0"/>
                <a:ea typeface="华文楷体" pitchFamily="2" charset="-122"/>
              </a:rPr>
              <a:t>   </a:t>
            </a:r>
            <a:r>
              <a:rPr lang="en-US" altLang="zh-CN">
                <a:solidFill>
                  <a:schemeClr val="accent5"/>
                </a:solidFill>
                <a:latin typeface="Segoe UI Semibold" pitchFamily="34" charset="0"/>
                <a:ea typeface="华文楷体" pitchFamily="2" charset="-122"/>
              </a:rPr>
              <a:t>|  </a:t>
            </a:r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itchFamily="34" charset="0"/>
                <a:ea typeface="华文楷体" pitchFamily="2" charset="-122"/>
              </a:rPr>
              <a:t>Video Quality Diagnosis</a:t>
            </a:r>
            <a:endParaRPr lang="en-GB" altLang="zh-CN">
              <a:solidFill>
                <a:schemeClr val="tx1">
                  <a:lumMod val="50000"/>
                  <a:lumOff val="50000"/>
                </a:schemeClr>
              </a:solidFill>
              <a:latin typeface="Segoe UI Semibold" pitchFamily="34" charset="0"/>
              <a:ea typeface="华文楷体" pitchFamily="2" charset="-122"/>
            </a:endParaRPr>
          </a:p>
        </p:txBody>
      </p:sp>
      <p:pic>
        <p:nvPicPr>
          <p:cNvPr id="31746" name="Picture 2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7069820" y="3907904"/>
            <a:ext cx="457200" cy="457200"/>
          </a:xfrm>
          <a:prstGeom prst="rect">
            <a:avLst/>
          </a:prstGeom>
          <a:noFill/>
          <a:extLst/>
        </p:spPr>
      </p:pic>
      <p:pic>
        <p:nvPicPr>
          <p:cNvPr id="31749" name="Picture 5" descr="C:\Users\zz\Pictures\icon\20110829085424842_easyicon_cn_48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1030489" y="3907904"/>
            <a:ext cx="457200" cy="457200"/>
          </a:xfrm>
          <a:prstGeom prst="rect">
            <a:avLst/>
          </a:prstGeom>
          <a:noFill/>
          <a:extLst/>
        </p:spPr>
      </p:pic>
      <p:pic>
        <p:nvPicPr>
          <p:cNvPr id="31751" name="Picture 7" descr="C:\Users\zz\Pictures\icon\20110829085751276_easyicon_cn_48.png"/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4418590" y="3907904"/>
            <a:ext cx="457200" cy="457200"/>
          </a:xfrm>
          <a:prstGeom prst="rect">
            <a:avLst/>
          </a:prstGeom>
          <a:noFill/>
          <a:extLst/>
        </p:spPr>
      </p:pic>
      <p:pic>
        <p:nvPicPr>
          <p:cNvPr id="31754" name="Picture 10" descr="C:\Users\zz\Pictures\icon\20110829085816520_easyicon_cn_48.png"/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5928578" y="3907904"/>
            <a:ext cx="457200" cy="457200"/>
          </a:xfrm>
          <a:prstGeom prst="rect">
            <a:avLst/>
          </a:prstGeom>
          <a:noFill/>
          <a:extLst/>
        </p:spPr>
      </p:pic>
      <p:pic>
        <p:nvPicPr>
          <p:cNvPr id="31755" name="Picture 11" descr="C:\Users\zz\Pictures\icon\20110829085827290_easyicon_cn_48.png"/>
          <p:cNvPicPr>
            <a:picLocks noChangeAspect="1" noChangeArrowheads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8693115" y="3907904"/>
            <a:ext cx="457200" cy="457200"/>
          </a:xfrm>
          <a:prstGeom prst="rect">
            <a:avLst/>
          </a:prstGeom>
          <a:noFill/>
          <a:extLst/>
        </p:spPr>
      </p:pic>
      <p:pic>
        <p:nvPicPr>
          <p:cNvPr id="31756" name="Picture 12" descr="C:\Users\zz\Pictures\icon\20110829085837594_easyicon_cn_48.png"/>
          <p:cNvPicPr>
            <a:picLocks noChangeAspect="1" noChangeArrowheads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3847969" y="3907904"/>
            <a:ext cx="457200" cy="457200"/>
          </a:xfrm>
          <a:prstGeom prst="rect">
            <a:avLst/>
          </a:prstGeom>
          <a:noFill/>
          <a:extLst/>
        </p:spPr>
      </p:pic>
      <p:pic>
        <p:nvPicPr>
          <p:cNvPr id="31758" name="Picture 14" descr="C:\Users\zz\Pictures\icon\20110829085857743_easyicon_cn_48.png"/>
          <p:cNvPicPr>
            <a:picLocks noChangeAspect="1" noChangeArrowheads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3277348" y="3907904"/>
            <a:ext cx="457200" cy="457200"/>
          </a:xfrm>
          <a:prstGeom prst="rect">
            <a:avLst/>
          </a:prstGeom>
          <a:noFill/>
          <a:extLst/>
        </p:spPr>
      </p:pic>
      <p:pic>
        <p:nvPicPr>
          <p:cNvPr id="31760" name="Picture 16" descr="C:\Users\zz\Pictures\icon\20110829085911221_easyicon_cn_48.png"/>
          <p:cNvPicPr>
            <a:picLocks noChangeAspect="1" noChangeArrowheads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4917961" y="3907904"/>
            <a:ext cx="457200" cy="457200"/>
          </a:xfrm>
          <a:prstGeom prst="rect">
            <a:avLst/>
          </a:prstGeom>
          <a:noFill/>
          <a:extLst/>
        </p:spPr>
      </p:pic>
      <p:pic>
        <p:nvPicPr>
          <p:cNvPr id="31761" name="Picture 17" descr="C:\Users\zz\Pictures\icon\20110829085917371_easyicon_cn_48.png"/>
          <p:cNvPicPr>
            <a:picLocks noChangeAspect="1" noChangeArrowheads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8116057" y="3907904"/>
            <a:ext cx="457200" cy="457200"/>
          </a:xfrm>
          <a:prstGeom prst="rect">
            <a:avLst/>
          </a:prstGeom>
          <a:noFill/>
          <a:extLst/>
        </p:spPr>
      </p:pic>
      <p:pic>
        <p:nvPicPr>
          <p:cNvPr id="31762" name="Picture 18" descr="C:\Users\zz\Pictures\icon\20110829085924144_easyicon_cn_48.png"/>
          <p:cNvPicPr>
            <a:picLocks noChangeAspect="1" noChangeArrowheads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7592941" y="3907904"/>
            <a:ext cx="457200" cy="457200"/>
          </a:xfrm>
          <a:prstGeom prst="rect">
            <a:avLst/>
          </a:prstGeom>
          <a:noFill/>
          <a:extLst/>
        </p:spPr>
      </p:pic>
      <p:pic>
        <p:nvPicPr>
          <p:cNvPr id="31763" name="Picture 19" descr="C:\Users\zz\Pictures\icon\20110829085933678_easyicon_cn_48.png"/>
          <p:cNvPicPr>
            <a:picLocks noChangeAspect="1" noChangeArrowheads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2136106" y="3907904"/>
            <a:ext cx="457200" cy="457200"/>
          </a:xfrm>
          <a:prstGeom prst="rect">
            <a:avLst/>
          </a:prstGeom>
          <a:noFill/>
          <a:extLst/>
        </p:spPr>
      </p:pic>
      <p:pic>
        <p:nvPicPr>
          <p:cNvPr id="31764" name="Picture 20" descr="C:\Users\zz\Pictures\icon\20110829085938298_easyicon_cn_48.png"/>
          <p:cNvPicPr>
            <a:picLocks noChangeAspect="1" noChangeArrowheads="1"/>
          </p:cNvPicPr>
          <p:nvPr/>
        </p:nvPicPr>
        <p:blipFill>
          <a:blip r:embed="rId13">
            <a:duotone>
              <a:schemeClr val="accent5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5393582" y="3907904"/>
            <a:ext cx="457200" cy="457200"/>
          </a:xfrm>
          <a:prstGeom prst="rect">
            <a:avLst/>
          </a:prstGeom>
          <a:noFill/>
          <a:extLst/>
        </p:spPr>
      </p:pic>
      <p:pic>
        <p:nvPicPr>
          <p:cNvPr id="31765" name="Picture 21" descr="C:\Users\zz\Pictures\icon\20110829085945313_easyicon_cn_48.png"/>
          <p:cNvPicPr>
            <a:picLocks noChangeAspect="1" noChangeArrowheads="1"/>
          </p:cNvPicPr>
          <p:nvPr/>
        </p:nvPicPr>
        <p:blipFill>
          <a:blip r:embed="rId14">
            <a:duotone>
              <a:schemeClr val="accent5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1589235" y="3907904"/>
            <a:ext cx="457200" cy="457200"/>
          </a:xfrm>
          <a:prstGeom prst="rect">
            <a:avLst/>
          </a:prstGeom>
          <a:noFill/>
          <a:extLst/>
        </p:spPr>
      </p:pic>
      <p:pic>
        <p:nvPicPr>
          <p:cNvPr id="31768" name="Picture 24" descr="C:\Users\zz\Pictures\icon\20110829085726738_easyicon_cn_48.png"/>
          <p:cNvPicPr>
            <a:picLocks noChangeAspect="1" noChangeArrowheads="1"/>
          </p:cNvPicPr>
          <p:nvPr/>
        </p:nvPicPr>
        <p:blipFill>
          <a:blip r:embed="rId15">
            <a:duotone>
              <a:schemeClr val="accent5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6499199" y="3907904"/>
            <a:ext cx="457200" cy="457200"/>
          </a:xfrm>
          <a:prstGeom prst="rect">
            <a:avLst/>
          </a:prstGeom>
          <a:noFill/>
          <a:extLst/>
        </p:spPr>
      </p:pic>
      <p:pic>
        <p:nvPicPr>
          <p:cNvPr id="31769" name="Picture 25" descr="C:\Users\zz\Pictures\icon\20110829085733153_easyicon_cn_48.png"/>
          <p:cNvPicPr>
            <a:picLocks noChangeAspect="1" noChangeArrowheads="1"/>
          </p:cNvPicPr>
          <p:nvPr/>
        </p:nvPicPr>
        <p:blipFill>
          <a:blip r:embed="rId16">
            <a:duotone>
              <a:schemeClr val="accent5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2706727" y="3907904"/>
            <a:ext cx="457200" cy="457200"/>
          </a:xfrm>
          <a:prstGeom prst="rect">
            <a:avLst/>
          </a:prstGeom>
          <a:noFill/>
          <a:extLst/>
        </p:spPr>
      </p:pic>
    </p:spTree>
  </p:cSld>
  <p:clrMapOvr>
    <a:masterClrMapping/>
  </p:clrMapOvr>
  <p:transition spd="slow">
    <p:fade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矩形 13"/>
          <p:cNvSpPr/>
          <p:nvPr/>
        </p:nvSpPr>
        <p:spPr>
          <a:xfrm>
            <a:off x="1101725" y="2517775"/>
            <a:ext cx="7942263" cy="90011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008063" y="1130300"/>
            <a:ext cx="238918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6108" y="1580485"/>
            <a:ext cx="7728606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40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z="3200" smtClean="0">
                <a:effectLst/>
              </a:rPr>
              <a:t>视频的价值</a:t>
            </a:r>
            <a:endParaRPr lang="zh-CN" altLang="en-US" sz="3200">
              <a:effectLst/>
            </a:endParaRPr>
          </a:p>
        </p:txBody>
      </p:sp>
      <p:sp>
        <p:nvSpPr>
          <p:cNvPr id="41988" name="矩形 14"/>
          <p:cNvSpPr>
            <a:spLocks noChangeArrowheads="1"/>
          </p:cNvSpPr>
          <p:nvPr/>
        </p:nvSpPr>
        <p:spPr bwMode="auto">
          <a:xfrm>
            <a:off x="1979613" y="2595563"/>
            <a:ext cx="6745287" cy="7318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buClr>
                <a:srgbClr val="C00000"/>
              </a:buClr>
              <a:buSzPct val="120000"/>
            </a:pPr>
            <a:r>
              <a:rPr lang="zh-CN" altLang="en-US" sz="1600">
                <a:latin typeface="微软雅黑" charset="-122"/>
                <a:ea typeface="微软雅黑" charset="-122"/>
                <a:cs typeface="微软雅黑"/>
              </a:rPr>
              <a:t>视频是视频监控系统最核心信息。</a:t>
            </a:r>
            <a:endParaRPr lang="en-US" altLang="zh-CN" sz="1600">
              <a:latin typeface="微软雅黑" charset="-122"/>
              <a:ea typeface="微软雅黑" charset="-122"/>
              <a:cs typeface="微软雅黑"/>
            </a:endParaRPr>
          </a:p>
          <a:p>
            <a:pPr>
              <a:lnSpc>
                <a:spcPct val="130000"/>
              </a:lnSpc>
              <a:buClr>
                <a:srgbClr val="C00000"/>
              </a:buClr>
              <a:buSzPct val="120000"/>
            </a:pPr>
            <a:r>
              <a:rPr lang="zh-CN" altLang="en-US" sz="1600">
                <a:latin typeface="微软雅黑" charset="-122"/>
                <a:ea typeface="微软雅黑" charset="-122"/>
                <a:cs typeface="微软雅黑"/>
              </a:rPr>
              <a:t>视频故障或画面质量下降会对监控系统的正常工作造成严重影响</a:t>
            </a:r>
            <a:endParaRPr lang="en-US" altLang="zh-CN" sz="1600">
              <a:latin typeface="微软雅黑" charset="-122"/>
              <a:ea typeface="微软雅黑" charset="-122"/>
              <a:cs typeface="微软雅黑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01725" y="3562350"/>
            <a:ext cx="7942263" cy="18002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1990" name="Text Box 168"/>
          <p:cNvSpPr txBox="1">
            <a:spLocks noChangeArrowheads="1"/>
          </p:cNvSpPr>
          <p:nvPr/>
        </p:nvSpPr>
        <p:spPr bwMode="auto">
          <a:xfrm>
            <a:off x="1968500" y="3717925"/>
            <a:ext cx="2687638" cy="1492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Webdings" pitchFamily="18" charset="2"/>
              <a:buChar char="4"/>
            </a:pPr>
            <a:r>
              <a:rPr lang="zh-CN" altLang="en-US">
                <a:latin typeface="微软雅黑" charset="-122"/>
                <a:ea typeface="微软雅黑" charset="-122"/>
                <a:cs typeface="微软雅黑"/>
              </a:rPr>
              <a:t> 无法有效监看现场</a:t>
            </a:r>
            <a:endParaRPr lang="en-US" altLang="zh-CN">
              <a:latin typeface="微软雅黑" charset="-122"/>
              <a:ea typeface="微软雅黑" charset="-122"/>
              <a:cs typeface="微软雅黑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Webdings" pitchFamily="18" charset="2"/>
              <a:buChar char="4"/>
            </a:pPr>
            <a:r>
              <a:rPr lang="zh-CN" altLang="en-US">
                <a:latin typeface="微软雅黑" charset="-122"/>
                <a:ea typeface="微软雅黑" charset="-122"/>
                <a:cs typeface="微软雅黑"/>
              </a:rPr>
              <a:t> 信息量减少</a:t>
            </a:r>
            <a:endParaRPr lang="en-US" altLang="zh-CN">
              <a:latin typeface="微软雅黑" charset="-122"/>
              <a:ea typeface="微软雅黑" charset="-122"/>
              <a:cs typeface="微软雅黑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Webdings" pitchFamily="18" charset="2"/>
              <a:buChar char="4"/>
            </a:pPr>
            <a:r>
              <a:rPr lang="zh-CN" altLang="en-US">
                <a:latin typeface="微软雅黑" charset="-122"/>
                <a:ea typeface="微软雅黑" charset="-122"/>
                <a:cs typeface="微软雅黑"/>
              </a:rPr>
              <a:t> 用户满意度降低</a:t>
            </a:r>
            <a:endParaRPr lang="en-US" altLang="zh-CN">
              <a:latin typeface="微软雅黑" charset="-122"/>
              <a:ea typeface="微软雅黑" charset="-122"/>
              <a:cs typeface="微软雅黑"/>
            </a:endParaRPr>
          </a:p>
        </p:txBody>
      </p:sp>
      <p:grpSp>
        <p:nvGrpSpPr>
          <p:cNvPr id="41991" name="组合 5"/>
          <p:cNvGrpSpPr/>
          <p:nvPr/>
        </p:nvGrpSpPr>
        <p:grpSpPr>
          <a:xfrm rot="5400000">
            <a:off x="-254000" y="3883025"/>
            <a:ext cx="3382963" cy="315913"/>
            <a:chOff x="971240" y="2849285"/>
            <a:chExt cx="3384366" cy="315800"/>
          </a:xfrm>
        </p:grpSpPr>
        <p:sp>
          <p:nvSpPr>
            <p:cNvPr id="2" name="直角三角形 1"/>
            <p:cNvSpPr/>
            <p:nvPr/>
          </p:nvSpPr>
          <p:spPr>
            <a:xfrm rot="10800000">
              <a:off x="974416" y="3057174"/>
              <a:ext cx="179462" cy="107911"/>
            </a:xfrm>
            <a:prstGeom prst="rtTriangle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971241" y="2846112"/>
              <a:ext cx="3384366" cy="2158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41992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08025" y="1160463"/>
            <a:ext cx="287338" cy="2889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21" name="Picture 4" descr="De_Mist_Test_4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657725" y="3711575"/>
            <a:ext cx="1871663" cy="15224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22" name="Picture 4" descr="KolWDR_102_DRC_ASIC_2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624638" y="3711575"/>
            <a:ext cx="1871662" cy="15224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</p:spTree>
  </p:cSld>
  <p:clrMapOvr>
    <a:masterClrMapping/>
  </p:clrMapOvr>
  <p:transition spd="slow">
    <p:fade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矩形 19"/>
          <p:cNvSpPr/>
          <p:nvPr/>
        </p:nvSpPr>
        <p:spPr>
          <a:xfrm>
            <a:off x="1101725" y="2076450"/>
            <a:ext cx="7942263" cy="90011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996107" y="1132894"/>
            <a:ext cx="8047481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40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z="3200" smtClean="0">
                <a:effectLst/>
              </a:rPr>
              <a:t>满足监控系统运维需求的专业化产品</a:t>
            </a:r>
            <a:endParaRPr lang="zh-CN" altLang="en-US" sz="3200">
              <a:effectLst/>
            </a:endParaRPr>
          </a:p>
        </p:txBody>
      </p:sp>
      <p:sp>
        <p:nvSpPr>
          <p:cNvPr id="44035" name="矩形 14"/>
          <p:cNvSpPr>
            <a:spLocks noChangeArrowheads="1"/>
          </p:cNvSpPr>
          <p:nvPr/>
        </p:nvSpPr>
        <p:spPr bwMode="auto">
          <a:xfrm>
            <a:off x="2038350" y="2159000"/>
            <a:ext cx="6745288" cy="701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buClr>
                <a:srgbClr val="C00000"/>
              </a:buClr>
              <a:buSzPct val="120000"/>
            </a:pPr>
            <a:r>
              <a:rPr lang="zh-CN" altLang="zh-CN" sz="1600">
                <a:latin typeface="微软雅黑" charset="-122"/>
                <a:ea typeface="微软雅黑" charset="-122"/>
                <a:cs typeface="微软雅黑"/>
              </a:rPr>
              <a:t>大量摄像头的部署提升了</a:t>
            </a:r>
            <a:r>
              <a:rPr lang="zh-CN" altLang="en-US" sz="1600">
                <a:latin typeface="微软雅黑" charset="-122"/>
                <a:ea typeface="微软雅黑" charset="-122"/>
                <a:cs typeface="微软雅黑"/>
              </a:rPr>
              <a:t>监控系统</a:t>
            </a:r>
            <a:r>
              <a:rPr lang="zh-CN" altLang="zh-CN" sz="1600">
                <a:latin typeface="微软雅黑" charset="-122"/>
                <a:ea typeface="微软雅黑" charset="-122"/>
                <a:cs typeface="微软雅黑"/>
              </a:rPr>
              <a:t>的安全保障能力。</a:t>
            </a:r>
            <a:r>
              <a:rPr lang="zh-CN" altLang="en-US" sz="1600">
                <a:latin typeface="微软雅黑" charset="-122"/>
                <a:ea typeface="微软雅黑" charset="-122"/>
                <a:cs typeface="微软雅黑"/>
              </a:rPr>
              <a:t>但</a:t>
            </a:r>
            <a:r>
              <a:rPr lang="zh-CN" altLang="zh-CN" sz="1600">
                <a:latin typeface="微软雅黑" charset="-122"/>
                <a:ea typeface="微软雅黑" charset="-122"/>
                <a:cs typeface="微软雅黑"/>
              </a:rPr>
              <a:t>面对</a:t>
            </a:r>
            <a:r>
              <a:rPr lang="zh-CN" altLang="en-US" sz="1600">
                <a:latin typeface="微软雅黑" charset="-122"/>
                <a:ea typeface="微软雅黑" charset="-122"/>
                <a:cs typeface="微软雅黑"/>
              </a:rPr>
              <a:t>越来越多</a:t>
            </a:r>
            <a:r>
              <a:rPr lang="zh-CN" altLang="zh-CN" sz="1600">
                <a:latin typeface="微软雅黑" charset="-122"/>
                <a:ea typeface="微软雅黑" charset="-122"/>
                <a:cs typeface="微软雅黑"/>
              </a:rPr>
              <a:t>摄像头，监控系统也面临着日益增大的运行维护压力</a:t>
            </a:r>
            <a:r>
              <a:rPr lang="zh-CN" altLang="en-US" sz="1600">
                <a:latin typeface="微软雅黑" charset="-122"/>
                <a:ea typeface="微软雅黑" charset="-122"/>
                <a:cs typeface="微软雅黑"/>
              </a:rPr>
              <a:t>。</a:t>
            </a:r>
          </a:p>
        </p:txBody>
      </p:sp>
      <p:sp>
        <p:nvSpPr>
          <p:cNvPr id="19" name="矩形 18"/>
          <p:cNvSpPr/>
          <p:nvPr/>
        </p:nvSpPr>
        <p:spPr>
          <a:xfrm>
            <a:off x="1101725" y="3078163"/>
            <a:ext cx="7942263" cy="31591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4037" name="Text Box 168"/>
          <p:cNvSpPr txBox="1">
            <a:spLocks noChangeArrowheads="1"/>
          </p:cNvSpPr>
          <p:nvPr/>
        </p:nvSpPr>
        <p:spPr bwMode="auto">
          <a:xfrm>
            <a:off x="4487863" y="3789363"/>
            <a:ext cx="4416425" cy="22621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Webdings" pitchFamily="18" charset="2"/>
              <a:buChar char="6"/>
            </a:pPr>
            <a:r>
              <a:rPr lang="zh-CN" altLang="en-US">
                <a:latin typeface="微软雅黑" charset="-122"/>
                <a:ea typeface="微软雅黑" charset="-122"/>
                <a:cs typeface="微软雅黑"/>
              </a:rPr>
              <a:t> 在大量摄像头中</a:t>
            </a:r>
            <a:endParaRPr lang="en-US" altLang="zh-CN">
              <a:latin typeface="微软雅黑" charset="-122"/>
              <a:ea typeface="微软雅黑" charset="-122"/>
              <a:cs typeface="微软雅黑"/>
            </a:endParaRPr>
          </a:p>
          <a:p>
            <a:pPr marL="1257300" lvl="2" indent="-342900">
              <a:lnSpc>
                <a:spcPct val="150000"/>
              </a:lnSpc>
              <a:buClr>
                <a:srgbClr val="C00000"/>
              </a:buClr>
              <a:buSzPct val="120000"/>
              <a:buFont typeface="Webdings" pitchFamily="18" charset="2"/>
              <a:buChar char="4"/>
            </a:pPr>
            <a:r>
              <a:rPr lang="zh-CN" altLang="en-US">
                <a:latin typeface="微软雅黑" charset="-122"/>
                <a:ea typeface="微软雅黑" charset="-122"/>
                <a:cs typeface="微软雅黑"/>
              </a:rPr>
              <a:t>  快速发现故障</a:t>
            </a:r>
          </a:p>
          <a:p>
            <a:pPr marL="1257300" lvl="2" indent="-342900">
              <a:lnSpc>
                <a:spcPct val="150000"/>
              </a:lnSpc>
              <a:buClr>
                <a:srgbClr val="C00000"/>
              </a:buClr>
              <a:buSzPct val="120000"/>
              <a:buFont typeface="Webdings" pitchFamily="18" charset="2"/>
              <a:buChar char="4"/>
            </a:pPr>
            <a:r>
              <a:rPr lang="zh-CN" altLang="en-US">
                <a:latin typeface="微软雅黑" charset="-122"/>
                <a:ea typeface="微软雅黑" charset="-122"/>
                <a:cs typeface="微软雅黑"/>
              </a:rPr>
              <a:t>  对故障进行分析总结</a:t>
            </a:r>
          </a:p>
          <a:p>
            <a:pPr marL="1257300" lvl="2" indent="-342900">
              <a:lnSpc>
                <a:spcPct val="150000"/>
              </a:lnSpc>
              <a:buClr>
                <a:srgbClr val="C00000"/>
              </a:buClr>
              <a:buSzPct val="120000"/>
              <a:buFont typeface="Webdings" pitchFamily="18" charset="2"/>
              <a:buChar char="4"/>
            </a:pPr>
            <a:r>
              <a:rPr lang="zh-CN" altLang="en-US">
                <a:latin typeface="微软雅黑" charset="-122"/>
                <a:ea typeface="微软雅黑" charset="-122"/>
                <a:cs typeface="微软雅黑"/>
              </a:rPr>
              <a:t>  快速处理，保障监控质量</a:t>
            </a:r>
            <a:endParaRPr lang="en-US" altLang="zh-CN">
              <a:latin typeface="微软雅黑" charset="-122"/>
              <a:ea typeface="微软雅黑" charset="-122"/>
              <a:cs typeface="微软雅黑"/>
            </a:endParaRPr>
          </a:p>
          <a:p>
            <a:pPr marL="342900" indent="-342900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  <a:buClr>
                <a:srgbClr val="C00000"/>
              </a:buClr>
              <a:buSzPct val="120000"/>
              <a:buFont typeface="Webdings" pitchFamily="18" charset="2"/>
              <a:buChar char="6"/>
            </a:pPr>
            <a:r>
              <a:rPr lang="zh-CN" altLang="en-US">
                <a:latin typeface="微软雅黑" charset="-122"/>
                <a:ea typeface="微软雅黑" charset="-122"/>
                <a:cs typeface="微软雅黑"/>
              </a:rPr>
              <a:t> 提高效率，降低运维成本</a:t>
            </a:r>
          </a:p>
        </p:txBody>
      </p:sp>
      <p:grpSp>
        <p:nvGrpSpPr>
          <p:cNvPr id="44038" name="组合 5"/>
          <p:cNvGrpSpPr/>
          <p:nvPr/>
        </p:nvGrpSpPr>
        <p:grpSpPr>
          <a:xfrm rot="5400000">
            <a:off x="-833437" y="4024312"/>
            <a:ext cx="4541838" cy="315913"/>
            <a:chOff x="971240" y="2849284"/>
            <a:chExt cx="4120323" cy="315801"/>
          </a:xfrm>
        </p:grpSpPr>
        <p:sp>
          <p:nvSpPr>
            <p:cNvPr id="2" name="直角三角形 1"/>
            <p:cNvSpPr/>
            <p:nvPr/>
          </p:nvSpPr>
          <p:spPr>
            <a:xfrm rot="10800000">
              <a:off x="974121" y="3057174"/>
              <a:ext cx="180022" cy="107912"/>
            </a:xfrm>
            <a:prstGeom prst="rtTriangle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971240" y="2846111"/>
              <a:ext cx="4120323" cy="2158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21" name="Picture 2" descr="C:\Users\zz\Pictures\icon\20110818012716404_easyicon_cn_128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68538" y="4511675"/>
            <a:ext cx="828675" cy="8302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22" name="Picture 2" descr="C:\Users\zz\Pictures\icon\20110818012716404_easyicon_cn_128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97275" y="4511675"/>
            <a:ext cx="830263" cy="8302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25" name="Picture 2" descr="C:\Users\zz\Pictures\icon\20110818012716404_easyicon_cn_128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0325" y="4511675"/>
            <a:ext cx="830263" cy="8302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26" name="Picture 2" descr="C:\Users\zz\Pictures\icon\20110818012716404_easyicon_cn_128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265488" y="4511675"/>
            <a:ext cx="830262" cy="8302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27" name="Picture 2" descr="C:\Users\zz\Pictures\icon\20110818012716404_easyicon_cn_128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32113" y="4511675"/>
            <a:ext cx="830262" cy="8302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44044" name="矩形 16"/>
          <p:cNvSpPr>
            <a:spLocks noChangeArrowheads="1"/>
          </p:cNvSpPr>
          <p:nvPr/>
        </p:nvSpPr>
        <p:spPr bwMode="auto">
          <a:xfrm>
            <a:off x="2038350" y="3300413"/>
            <a:ext cx="7005638" cy="4524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buClr>
                <a:srgbClr val="C00000"/>
              </a:buClr>
              <a:buSzPct val="120000"/>
            </a:pPr>
            <a:r>
              <a:rPr lang="zh-CN" altLang="en-US">
                <a:latin typeface="微软雅黑" charset="-122"/>
                <a:ea typeface="微软雅黑" charset="-122"/>
                <a:cs typeface="微软雅黑"/>
              </a:rPr>
              <a:t>视频质量诊断系统是一种高效、专业的视频运维产品，作用包括：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8063" y="692150"/>
            <a:ext cx="238918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44046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08025" y="722313"/>
            <a:ext cx="287338" cy="28892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fade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" name="矩形 59"/>
          <p:cNvSpPr/>
          <p:nvPr/>
        </p:nvSpPr>
        <p:spPr>
          <a:xfrm>
            <a:off x="1125538" y="4318000"/>
            <a:ext cx="7942262" cy="8477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6082" name="组合 60"/>
          <p:cNvGrpSpPr/>
          <p:nvPr/>
        </p:nvGrpSpPr>
        <p:grpSpPr>
          <a:xfrm>
            <a:off x="947738" y="4481513"/>
            <a:ext cx="1331912" cy="363537"/>
            <a:chOff x="935975" y="2793210"/>
            <a:chExt cx="1332000" cy="363866"/>
          </a:xfrm>
        </p:grpSpPr>
        <p:sp>
          <p:nvSpPr>
            <p:cNvPr id="62" name="矩形 61"/>
            <p:cNvSpPr/>
            <p:nvPr/>
          </p:nvSpPr>
          <p:spPr>
            <a:xfrm>
              <a:off x="935975" y="2793210"/>
              <a:ext cx="1332000" cy="25264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管理</a:t>
              </a:r>
            </a:p>
          </p:txBody>
        </p:sp>
        <p:sp>
          <p:nvSpPr>
            <p:cNvPr id="63" name="直角三角形 62"/>
            <p:cNvSpPr/>
            <p:nvPr/>
          </p:nvSpPr>
          <p:spPr>
            <a:xfrm rot="10800000">
              <a:off x="937562" y="3049028"/>
              <a:ext cx="179400" cy="108048"/>
            </a:xfrm>
            <a:prstGeom prst="rtTriangle">
              <a:avLst/>
            </a:pr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30" name="矩形 29"/>
          <p:cNvSpPr/>
          <p:nvPr/>
        </p:nvSpPr>
        <p:spPr>
          <a:xfrm>
            <a:off x="1101725" y="2282825"/>
            <a:ext cx="7942263" cy="84931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6084" name="组合 30"/>
          <p:cNvGrpSpPr/>
          <p:nvPr/>
        </p:nvGrpSpPr>
        <p:grpSpPr>
          <a:xfrm>
            <a:off x="923925" y="2447925"/>
            <a:ext cx="1331913" cy="363538"/>
            <a:chOff x="935975" y="2793210"/>
            <a:chExt cx="1332000" cy="363866"/>
          </a:xfrm>
        </p:grpSpPr>
        <p:sp>
          <p:nvSpPr>
            <p:cNvPr id="32" name="矩形 31"/>
            <p:cNvSpPr/>
            <p:nvPr/>
          </p:nvSpPr>
          <p:spPr>
            <a:xfrm>
              <a:off x="935975" y="2793210"/>
              <a:ext cx="1332000" cy="25264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质量</a:t>
              </a:r>
            </a:p>
          </p:txBody>
        </p:sp>
        <p:sp>
          <p:nvSpPr>
            <p:cNvPr id="33" name="直角三角形 32"/>
            <p:cNvSpPr/>
            <p:nvPr/>
          </p:nvSpPr>
          <p:spPr>
            <a:xfrm rot="10800000">
              <a:off x="937563" y="3049029"/>
              <a:ext cx="179399" cy="108047"/>
            </a:xfrm>
            <a:prstGeom prst="rtTriangle">
              <a:avLst/>
            </a:pr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46" name="矩形 45"/>
          <p:cNvSpPr/>
          <p:nvPr/>
        </p:nvSpPr>
        <p:spPr>
          <a:xfrm>
            <a:off x="2339975" y="1704975"/>
            <a:ext cx="3240088" cy="4700588"/>
          </a:xfrm>
          <a:prstGeom prst="rect">
            <a:avLst/>
          </a:prstGeom>
          <a:solidFill>
            <a:schemeClr val="accent3">
              <a:lumMod val="85000"/>
              <a:alpha val="6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5651500" y="1704975"/>
            <a:ext cx="3241675" cy="4713288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447925" y="2374900"/>
            <a:ext cx="3048000" cy="6588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主要由人工观看，检测内容不充分，标准不统一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761038" y="2374900"/>
            <a:ext cx="3048000" cy="6842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从设备到网络的全面检测，检测内容充分，提供统一标准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117600" y="3309938"/>
            <a:ext cx="7942263" cy="8477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6090" name="组合 54"/>
          <p:cNvGrpSpPr/>
          <p:nvPr/>
        </p:nvGrpSpPr>
        <p:grpSpPr>
          <a:xfrm>
            <a:off x="941388" y="3473450"/>
            <a:ext cx="1331912" cy="363538"/>
            <a:chOff x="935975" y="2793210"/>
            <a:chExt cx="1332000" cy="363866"/>
          </a:xfrm>
        </p:grpSpPr>
        <p:sp>
          <p:nvSpPr>
            <p:cNvPr id="56" name="矩形 55"/>
            <p:cNvSpPr/>
            <p:nvPr/>
          </p:nvSpPr>
          <p:spPr>
            <a:xfrm>
              <a:off x="935975" y="2793210"/>
              <a:ext cx="1332000" cy="25264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效率</a:t>
              </a:r>
            </a:p>
          </p:txBody>
        </p:sp>
        <p:sp>
          <p:nvSpPr>
            <p:cNvPr id="57" name="直角三角形 56"/>
            <p:cNvSpPr/>
            <p:nvPr/>
          </p:nvSpPr>
          <p:spPr>
            <a:xfrm rot="10800000">
              <a:off x="937562" y="3049029"/>
              <a:ext cx="179400" cy="108047"/>
            </a:xfrm>
            <a:prstGeom prst="rtTriangle">
              <a:avLst/>
            </a:pr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58" name="矩形 57"/>
          <p:cNvSpPr/>
          <p:nvPr/>
        </p:nvSpPr>
        <p:spPr>
          <a:xfrm>
            <a:off x="2463800" y="3402013"/>
            <a:ext cx="30480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人工巡查，工作量大，效率低，投入人力、时间成本高</a:t>
            </a:r>
            <a:endParaRPr lang="zh-CN" altLang="zh-CN" sz="1600" ker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776913" y="3402013"/>
            <a:ext cx="30480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计算机自动分析，</a:t>
            </a:r>
            <a:r>
              <a:rPr lang="zh-CN" altLang="zh-CN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高效的</a:t>
            </a: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自动化、智能化检测</a:t>
            </a:r>
            <a:r>
              <a:rPr lang="zh-CN" altLang="zh-CN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系统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471738" y="4410075"/>
            <a:ext cx="30480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提供信息不充分，管理人员对系统维护、设备状况掌控程度不足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5784850" y="4410075"/>
            <a:ext cx="30480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进行多维度综合分析，全面掌握监控系统、设备运行、维护状态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136650" y="5326063"/>
            <a:ext cx="7942263" cy="8477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6096" name="组合 66"/>
          <p:cNvGrpSpPr/>
          <p:nvPr/>
        </p:nvGrpSpPr>
        <p:grpSpPr>
          <a:xfrm>
            <a:off x="960438" y="5489575"/>
            <a:ext cx="1331912" cy="363538"/>
            <a:chOff x="935975" y="2793210"/>
            <a:chExt cx="1332000" cy="363866"/>
          </a:xfrm>
        </p:grpSpPr>
        <p:sp>
          <p:nvSpPr>
            <p:cNvPr id="68" name="矩形 67"/>
            <p:cNvSpPr/>
            <p:nvPr/>
          </p:nvSpPr>
          <p:spPr>
            <a:xfrm>
              <a:off x="935975" y="2793210"/>
              <a:ext cx="1332000" cy="25264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服务</a:t>
              </a:r>
            </a:p>
          </p:txBody>
        </p:sp>
        <p:sp>
          <p:nvSpPr>
            <p:cNvPr id="69" name="直角三角形 68"/>
            <p:cNvSpPr/>
            <p:nvPr/>
          </p:nvSpPr>
          <p:spPr>
            <a:xfrm rot="10800000">
              <a:off x="937562" y="3049029"/>
              <a:ext cx="179400" cy="108047"/>
            </a:xfrm>
            <a:prstGeom prst="rtTriangle">
              <a:avLst/>
            </a:pr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70" name="矩形 69"/>
          <p:cNvSpPr/>
          <p:nvPr/>
        </p:nvSpPr>
        <p:spPr>
          <a:xfrm>
            <a:off x="2482850" y="5418138"/>
            <a:ext cx="30480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及时发现、解决故障能力有待进一步提高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5795963" y="5418138"/>
            <a:ext cx="30480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提高服务质量，减少客户投诉，提高客户满意度；树立市场口碑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96107" y="896845"/>
            <a:ext cx="8047481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/>
              <a:t>系统价值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008063" y="496888"/>
            <a:ext cx="238918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46101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08025" y="527050"/>
            <a:ext cx="287338" cy="28733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75" name="矩形 74"/>
          <p:cNvSpPr/>
          <p:nvPr/>
        </p:nvSpPr>
        <p:spPr>
          <a:xfrm>
            <a:off x="1104900" y="1849438"/>
            <a:ext cx="7942263" cy="293687"/>
          </a:xfrm>
          <a:prstGeom prst="rect">
            <a:avLst/>
          </a:prstGeom>
          <a:solidFill>
            <a:srgbClr val="FFC000"/>
          </a:solidFill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52" name="表格 51"/>
          <p:cNvGraphicFramePr>
            <a:graphicFrameLocks noGrp="1"/>
          </p:cNvGraphicFramePr>
          <p:nvPr/>
        </p:nvGraphicFramePr>
        <p:xfrm>
          <a:off x="2268538" y="1881188"/>
          <a:ext cx="6624736" cy="2446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40360"/>
                <a:gridCol w="3384376"/>
              </a:tblGrid>
              <a:tr h="2446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333375"/>
                          <a:tab pos="533400"/>
                        </a:tabLst>
                      </a:pPr>
                      <a:r>
                        <a:rPr lang="zh-CN" altLang="en-US" sz="1600" b="0" kern="10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已有检测方式</a:t>
                      </a:r>
                      <a:endParaRPr lang="zh-CN" sz="1600" b="0" kern="10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33375"/>
                          <a:tab pos="533400"/>
                        </a:tabLst>
                        <a:defRPr/>
                      </a:pPr>
                      <a:r>
                        <a:rPr lang="zh-CN" altLang="en-US" sz="1600" b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视频质量诊断系统</a:t>
                      </a:r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" name="矩形 59"/>
          <p:cNvSpPr/>
          <p:nvPr/>
        </p:nvSpPr>
        <p:spPr>
          <a:xfrm>
            <a:off x="1125538" y="4318000"/>
            <a:ext cx="7942262" cy="8477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7106" name="组合 60"/>
          <p:cNvGrpSpPr/>
          <p:nvPr/>
        </p:nvGrpSpPr>
        <p:grpSpPr>
          <a:xfrm>
            <a:off x="947738" y="4481513"/>
            <a:ext cx="1331912" cy="363537"/>
            <a:chOff x="935975" y="2793210"/>
            <a:chExt cx="1332000" cy="363866"/>
          </a:xfrm>
        </p:grpSpPr>
        <p:sp>
          <p:nvSpPr>
            <p:cNvPr id="62" name="矩形 61"/>
            <p:cNvSpPr/>
            <p:nvPr/>
          </p:nvSpPr>
          <p:spPr>
            <a:xfrm>
              <a:off x="935975" y="2793210"/>
              <a:ext cx="1332000" cy="25264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 管理能力</a:t>
              </a:r>
            </a:p>
          </p:txBody>
        </p:sp>
        <p:sp>
          <p:nvSpPr>
            <p:cNvPr id="63" name="直角三角形 62"/>
            <p:cNvSpPr/>
            <p:nvPr/>
          </p:nvSpPr>
          <p:spPr>
            <a:xfrm rot="10800000">
              <a:off x="937562" y="3049028"/>
              <a:ext cx="179400" cy="108048"/>
            </a:xfrm>
            <a:prstGeom prst="rtTriangle">
              <a:avLst/>
            </a:pr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30" name="矩形 29"/>
          <p:cNvSpPr/>
          <p:nvPr/>
        </p:nvSpPr>
        <p:spPr>
          <a:xfrm>
            <a:off x="1101725" y="2282825"/>
            <a:ext cx="7942263" cy="84931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7108" name="组合 30"/>
          <p:cNvGrpSpPr/>
          <p:nvPr/>
        </p:nvGrpSpPr>
        <p:grpSpPr>
          <a:xfrm>
            <a:off x="923925" y="2447925"/>
            <a:ext cx="1331913" cy="363538"/>
            <a:chOff x="935975" y="2793210"/>
            <a:chExt cx="1332000" cy="363866"/>
          </a:xfrm>
        </p:grpSpPr>
        <p:sp>
          <p:nvSpPr>
            <p:cNvPr id="32" name="矩形 31"/>
            <p:cNvSpPr/>
            <p:nvPr/>
          </p:nvSpPr>
          <p:spPr>
            <a:xfrm>
              <a:off x="935975" y="2793210"/>
              <a:ext cx="1332000" cy="25264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 检测内容</a:t>
              </a:r>
            </a:p>
          </p:txBody>
        </p:sp>
        <p:sp>
          <p:nvSpPr>
            <p:cNvPr id="33" name="直角三角形 32"/>
            <p:cNvSpPr/>
            <p:nvPr/>
          </p:nvSpPr>
          <p:spPr>
            <a:xfrm rot="10800000">
              <a:off x="937563" y="3049029"/>
              <a:ext cx="179399" cy="108047"/>
            </a:xfrm>
            <a:prstGeom prst="rtTriangle">
              <a:avLst/>
            </a:pr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46" name="矩形 45"/>
          <p:cNvSpPr/>
          <p:nvPr/>
        </p:nvSpPr>
        <p:spPr>
          <a:xfrm>
            <a:off x="2339975" y="1704975"/>
            <a:ext cx="3240088" cy="4700588"/>
          </a:xfrm>
          <a:prstGeom prst="rect">
            <a:avLst/>
          </a:prstGeom>
          <a:solidFill>
            <a:schemeClr val="accent3">
              <a:lumMod val="85000"/>
              <a:alpha val="6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5651500" y="1704975"/>
            <a:ext cx="3241675" cy="4713288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447925" y="2374900"/>
            <a:ext cx="3048000" cy="6842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只能提供设备是否在线等基本信息，无法对画面质量进行检测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761038" y="2374900"/>
            <a:ext cx="3048000" cy="6842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包括清晰度、画面干扰等等在内多达</a:t>
            </a:r>
            <a:r>
              <a:rPr lang="en-US" altLang="zh-CN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18</a:t>
            </a: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个检测项目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117600" y="3309938"/>
            <a:ext cx="7942263" cy="8477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7114" name="组合 54"/>
          <p:cNvGrpSpPr/>
          <p:nvPr/>
        </p:nvGrpSpPr>
        <p:grpSpPr>
          <a:xfrm>
            <a:off x="941388" y="3473450"/>
            <a:ext cx="1331912" cy="363538"/>
            <a:chOff x="935975" y="2793210"/>
            <a:chExt cx="1332000" cy="363866"/>
          </a:xfrm>
        </p:grpSpPr>
        <p:sp>
          <p:nvSpPr>
            <p:cNvPr id="56" name="矩形 55"/>
            <p:cNvSpPr/>
            <p:nvPr/>
          </p:nvSpPr>
          <p:spPr>
            <a:xfrm>
              <a:off x="935975" y="2793210"/>
              <a:ext cx="1332000" cy="25264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 检测效果</a:t>
              </a:r>
            </a:p>
          </p:txBody>
        </p:sp>
        <p:sp>
          <p:nvSpPr>
            <p:cNvPr id="57" name="直角三角形 56"/>
            <p:cNvSpPr/>
            <p:nvPr/>
          </p:nvSpPr>
          <p:spPr>
            <a:xfrm rot="10800000">
              <a:off x="937562" y="3049029"/>
              <a:ext cx="179400" cy="108047"/>
            </a:xfrm>
            <a:prstGeom prst="rtTriangle">
              <a:avLst/>
            </a:pr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58" name="矩形 57"/>
          <p:cNvSpPr/>
          <p:nvPr/>
        </p:nvSpPr>
        <p:spPr>
          <a:xfrm>
            <a:off x="2463800" y="3402013"/>
            <a:ext cx="30480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远离最终用户（对用户的感知度差），只能判断有无视频信号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776913" y="3402013"/>
            <a:ext cx="30480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从监控画面的观看者角度出发，对视频质量进行评价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471738" y="4410075"/>
            <a:ext cx="30480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只能提供针对设备是否在线、网络状况的基本分析数据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5784850" y="4410075"/>
            <a:ext cx="30480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多维度综合分析，全面掌握监控系统、设备运行、维护状况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136650" y="5326063"/>
            <a:ext cx="7942263" cy="8477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7120" name="组合 66"/>
          <p:cNvGrpSpPr/>
          <p:nvPr/>
        </p:nvGrpSpPr>
        <p:grpSpPr>
          <a:xfrm>
            <a:off x="960438" y="5489575"/>
            <a:ext cx="1331912" cy="363538"/>
            <a:chOff x="935975" y="2793210"/>
            <a:chExt cx="1332000" cy="363866"/>
          </a:xfrm>
        </p:grpSpPr>
        <p:sp>
          <p:nvSpPr>
            <p:cNvPr id="68" name="矩形 67"/>
            <p:cNvSpPr/>
            <p:nvPr/>
          </p:nvSpPr>
          <p:spPr>
            <a:xfrm>
              <a:off x="935975" y="2793210"/>
              <a:ext cx="1332000" cy="25264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 建设重点</a:t>
              </a:r>
            </a:p>
          </p:txBody>
        </p:sp>
        <p:sp>
          <p:nvSpPr>
            <p:cNvPr id="69" name="直角三角形 68"/>
            <p:cNvSpPr/>
            <p:nvPr/>
          </p:nvSpPr>
          <p:spPr>
            <a:xfrm rot="10800000">
              <a:off x="937562" y="3049029"/>
              <a:ext cx="179400" cy="108047"/>
            </a:xfrm>
            <a:prstGeom prst="rtTriangle">
              <a:avLst/>
            </a:pr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70" name="矩形 69"/>
          <p:cNvSpPr/>
          <p:nvPr/>
        </p:nvSpPr>
        <p:spPr>
          <a:xfrm>
            <a:off x="2482850" y="5418138"/>
            <a:ext cx="30480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以对前端视频的管理与播放为核心功能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5795963" y="5418138"/>
            <a:ext cx="3048000" cy="6588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完全针对运维设计的作业系统。核心功能在于检测视频质量问题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96107" y="896845"/>
            <a:ext cx="8047481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40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z="3200" smtClean="0">
                <a:effectLst/>
              </a:rPr>
              <a:t>与已有监控平台相关功能的对比</a:t>
            </a:r>
            <a:endParaRPr lang="zh-CN" altLang="en-US" sz="3200">
              <a:effectLst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008063" y="496888"/>
            <a:ext cx="238918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47125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08025" y="527050"/>
            <a:ext cx="287338" cy="28733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75" name="矩形 74"/>
          <p:cNvSpPr/>
          <p:nvPr/>
        </p:nvSpPr>
        <p:spPr>
          <a:xfrm>
            <a:off x="1104900" y="1849438"/>
            <a:ext cx="7942263" cy="293687"/>
          </a:xfrm>
          <a:prstGeom prst="rect">
            <a:avLst/>
          </a:prstGeom>
          <a:solidFill>
            <a:srgbClr val="FFC000"/>
          </a:solidFill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52" name="表格 51"/>
          <p:cNvGraphicFramePr>
            <a:graphicFrameLocks noGrp="1"/>
          </p:cNvGraphicFramePr>
          <p:nvPr/>
        </p:nvGraphicFramePr>
        <p:xfrm>
          <a:off x="2268538" y="1881188"/>
          <a:ext cx="6624736" cy="2446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40360"/>
                <a:gridCol w="3384376"/>
              </a:tblGrid>
              <a:tr h="2446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333375"/>
                          <a:tab pos="533400"/>
                        </a:tabLst>
                      </a:pPr>
                      <a:r>
                        <a:rPr lang="zh-CN" altLang="en-US" sz="1600" b="0" kern="10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已有监控平台</a:t>
                      </a:r>
                      <a:endParaRPr lang="zh-CN" sz="1600" b="0" kern="10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33375"/>
                          <a:tab pos="533400"/>
                        </a:tabLst>
                        <a:defRPr/>
                      </a:pPr>
                      <a:r>
                        <a:rPr lang="zh-CN" altLang="en-US" sz="1600" b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视频质量诊断系统</a:t>
                      </a:r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" name="矩形 59"/>
          <p:cNvSpPr/>
          <p:nvPr/>
        </p:nvSpPr>
        <p:spPr>
          <a:xfrm>
            <a:off x="1125538" y="4318000"/>
            <a:ext cx="7942262" cy="8477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8130" name="组合 60"/>
          <p:cNvGrpSpPr/>
          <p:nvPr/>
        </p:nvGrpSpPr>
        <p:grpSpPr>
          <a:xfrm>
            <a:off x="947738" y="4481513"/>
            <a:ext cx="1331912" cy="363537"/>
            <a:chOff x="935975" y="2793210"/>
            <a:chExt cx="1332000" cy="363866"/>
          </a:xfrm>
        </p:grpSpPr>
        <p:sp>
          <p:nvSpPr>
            <p:cNvPr id="62" name="矩形 61"/>
            <p:cNvSpPr/>
            <p:nvPr/>
          </p:nvSpPr>
          <p:spPr>
            <a:xfrm>
              <a:off x="935975" y="2793210"/>
              <a:ext cx="1332000" cy="25264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 检测能力</a:t>
              </a:r>
            </a:p>
          </p:txBody>
        </p:sp>
        <p:sp>
          <p:nvSpPr>
            <p:cNvPr id="63" name="直角三角形 62"/>
            <p:cNvSpPr/>
            <p:nvPr/>
          </p:nvSpPr>
          <p:spPr>
            <a:xfrm rot="10800000">
              <a:off x="937562" y="3049028"/>
              <a:ext cx="179400" cy="108048"/>
            </a:xfrm>
            <a:prstGeom prst="rtTriangle">
              <a:avLst/>
            </a:pr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30" name="矩形 29"/>
          <p:cNvSpPr/>
          <p:nvPr/>
        </p:nvSpPr>
        <p:spPr>
          <a:xfrm>
            <a:off x="1101725" y="2282825"/>
            <a:ext cx="7942263" cy="84931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8132" name="组合 30"/>
          <p:cNvGrpSpPr/>
          <p:nvPr/>
        </p:nvGrpSpPr>
        <p:grpSpPr>
          <a:xfrm>
            <a:off x="923925" y="2447925"/>
            <a:ext cx="1331913" cy="363538"/>
            <a:chOff x="935975" y="2793210"/>
            <a:chExt cx="1332000" cy="363866"/>
          </a:xfrm>
        </p:grpSpPr>
        <p:sp>
          <p:nvSpPr>
            <p:cNvPr id="32" name="矩形 31"/>
            <p:cNvSpPr/>
            <p:nvPr/>
          </p:nvSpPr>
          <p:spPr>
            <a:xfrm>
              <a:off x="935975" y="2793210"/>
              <a:ext cx="1332000" cy="25264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 检测项目</a:t>
              </a:r>
            </a:p>
          </p:txBody>
        </p:sp>
        <p:sp>
          <p:nvSpPr>
            <p:cNvPr id="33" name="直角三角形 32"/>
            <p:cNvSpPr/>
            <p:nvPr/>
          </p:nvSpPr>
          <p:spPr>
            <a:xfrm rot="10800000">
              <a:off x="937563" y="3049029"/>
              <a:ext cx="179399" cy="108047"/>
            </a:xfrm>
            <a:prstGeom prst="rtTriangle">
              <a:avLst/>
            </a:pr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46" name="矩形 45"/>
          <p:cNvSpPr/>
          <p:nvPr/>
        </p:nvSpPr>
        <p:spPr>
          <a:xfrm>
            <a:off x="2339975" y="1704975"/>
            <a:ext cx="3240088" cy="4700588"/>
          </a:xfrm>
          <a:prstGeom prst="rect">
            <a:avLst/>
          </a:prstGeom>
          <a:solidFill>
            <a:schemeClr val="accent3">
              <a:lumMod val="85000"/>
              <a:alpha val="6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5651500" y="1704975"/>
            <a:ext cx="3241675" cy="4713288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447925" y="2374900"/>
            <a:ext cx="3048000" cy="3889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支持</a:t>
            </a:r>
            <a:r>
              <a:rPr lang="en-US" altLang="zh-CN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个左右的检测项目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761038" y="2374900"/>
            <a:ext cx="3048000" cy="6842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唯一能够支持</a:t>
            </a:r>
            <a:r>
              <a:rPr lang="en-US" altLang="zh-CN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18</a:t>
            </a: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个检测项目的系统，自有知识产权分析算法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117600" y="3309938"/>
            <a:ext cx="7942263" cy="8477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8138" name="组合 54"/>
          <p:cNvGrpSpPr/>
          <p:nvPr/>
        </p:nvGrpSpPr>
        <p:grpSpPr>
          <a:xfrm>
            <a:off x="941388" y="3473450"/>
            <a:ext cx="1331912" cy="363538"/>
            <a:chOff x="935975" y="2793210"/>
            <a:chExt cx="1332000" cy="363866"/>
          </a:xfrm>
        </p:grpSpPr>
        <p:sp>
          <p:nvSpPr>
            <p:cNvPr id="56" name="矩形 55"/>
            <p:cNvSpPr/>
            <p:nvPr/>
          </p:nvSpPr>
          <p:spPr>
            <a:xfrm>
              <a:off x="935975" y="2793210"/>
              <a:ext cx="1332000" cy="25264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 检测速度</a:t>
              </a:r>
            </a:p>
          </p:txBody>
        </p:sp>
        <p:sp>
          <p:nvSpPr>
            <p:cNvPr id="57" name="直角三角形 56"/>
            <p:cNvSpPr/>
            <p:nvPr/>
          </p:nvSpPr>
          <p:spPr>
            <a:xfrm rot="10800000">
              <a:off x="937562" y="3049029"/>
              <a:ext cx="179400" cy="108047"/>
            </a:xfrm>
            <a:prstGeom prst="rtTriangle">
              <a:avLst/>
            </a:pr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58" name="矩形 57"/>
          <p:cNvSpPr/>
          <p:nvPr/>
        </p:nvSpPr>
        <p:spPr>
          <a:xfrm>
            <a:off x="2463800" y="3402013"/>
            <a:ext cx="30480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常见指标为每小时检测</a:t>
            </a:r>
            <a:r>
              <a:rPr lang="en-US" altLang="zh-CN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1200</a:t>
            </a:r>
            <a:r>
              <a:rPr lang="zh-CN" altLang="en-US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路至</a:t>
            </a:r>
            <a:r>
              <a:rPr lang="en-US" altLang="zh-CN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2400</a:t>
            </a:r>
            <a:r>
              <a:rPr lang="zh-CN" altLang="en-US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路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776913" y="3402013"/>
            <a:ext cx="30480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业内最快。实测峰值检测速度</a:t>
            </a:r>
            <a:r>
              <a:rPr lang="en-US" altLang="zh-CN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0.58</a:t>
            </a: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秒</a:t>
            </a:r>
            <a:r>
              <a:rPr lang="en-US" altLang="zh-CN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路（并发检测条件下）</a:t>
            </a:r>
            <a:endParaRPr lang="en-US" altLang="zh-CN" sz="1600" ker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471738" y="4410075"/>
            <a:ext cx="30480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单服务器最大支持</a:t>
            </a:r>
            <a:r>
              <a:rPr lang="en-US" altLang="zh-CN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1200</a:t>
            </a:r>
            <a:r>
              <a:rPr lang="zh-CN" altLang="en-US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路、</a:t>
            </a:r>
            <a:r>
              <a:rPr lang="en-US" altLang="zh-CN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2000</a:t>
            </a:r>
            <a:r>
              <a:rPr lang="zh-CN" altLang="en-US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路、</a:t>
            </a:r>
            <a:r>
              <a:rPr lang="en-US" altLang="zh-CN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3600</a:t>
            </a:r>
            <a:r>
              <a:rPr lang="zh-CN" altLang="en-US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路不等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5784850" y="4410075"/>
            <a:ext cx="30480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单服务器支持路数超过</a:t>
            </a:r>
            <a:r>
              <a:rPr lang="en-US" altLang="zh-CN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6000</a:t>
            </a: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路（已上线系统）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136650" y="5326063"/>
            <a:ext cx="7942263" cy="8477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8144" name="组合 66"/>
          <p:cNvGrpSpPr/>
          <p:nvPr/>
        </p:nvGrpSpPr>
        <p:grpSpPr>
          <a:xfrm>
            <a:off x="960438" y="5489575"/>
            <a:ext cx="1331912" cy="363538"/>
            <a:chOff x="935975" y="2793210"/>
            <a:chExt cx="1332000" cy="363866"/>
          </a:xfrm>
        </p:grpSpPr>
        <p:sp>
          <p:nvSpPr>
            <p:cNvPr id="68" name="矩形 67"/>
            <p:cNvSpPr/>
            <p:nvPr/>
          </p:nvSpPr>
          <p:spPr>
            <a:xfrm>
              <a:off x="935975" y="2793210"/>
              <a:ext cx="1332000" cy="25264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 系统部署</a:t>
              </a:r>
            </a:p>
          </p:txBody>
        </p:sp>
        <p:sp>
          <p:nvSpPr>
            <p:cNvPr id="69" name="直角三角形 68"/>
            <p:cNvSpPr/>
            <p:nvPr/>
          </p:nvSpPr>
          <p:spPr>
            <a:xfrm rot="10800000">
              <a:off x="937562" y="3049029"/>
              <a:ext cx="179400" cy="108047"/>
            </a:xfrm>
            <a:prstGeom prst="rtTriangle">
              <a:avLst/>
            </a:pr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70" name="矩形 69"/>
          <p:cNvSpPr/>
          <p:nvPr/>
        </p:nvSpPr>
        <p:spPr>
          <a:xfrm>
            <a:off x="2482850" y="5418138"/>
            <a:ext cx="3048000" cy="3873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未见同类案例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5795963" y="5418138"/>
            <a:ext cx="30480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支持大规模分布式系统部署</a:t>
            </a:r>
            <a:endParaRPr lang="en-US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（已上线系统）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96107" y="896845"/>
            <a:ext cx="8047481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40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z="3200" smtClean="0">
                <a:effectLst/>
              </a:rPr>
              <a:t>与同类产品的对比</a:t>
            </a:r>
            <a:endParaRPr lang="zh-CN" altLang="en-US" sz="3200">
              <a:effectLst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008063" y="496888"/>
            <a:ext cx="238918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48149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08025" y="527050"/>
            <a:ext cx="287338" cy="28733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75" name="矩形 74"/>
          <p:cNvSpPr/>
          <p:nvPr/>
        </p:nvSpPr>
        <p:spPr>
          <a:xfrm>
            <a:off x="1104900" y="1849438"/>
            <a:ext cx="7942263" cy="293687"/>
          </a:xfrm>
          <a:prstGeom prst="rect">
            <a:avLst/>
          </a:prstGeom>
          <a:solidFill>
            <a:srgbClr val="FFC000"/>
          </a:solidFill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52" name="表格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813479"/>
              </p:ext>
            </p:extLst>
          </p:nvPr>
        </p:nvGraphicFramePr>
        <p:xfrm>
          <a:off x="2268538" y="1881188"/>
          <a:ext cx="6624736" cy="2446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40360"/>
                <a:gridCol w="3384376"/>
              </a:tblGrid>
              <a:tr h="2446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333375"/>
                          <a:tab pos="533400"/>
                        </a:tabLst>
                      </a:pPr>
                      <a:r>
                        <a:rPr lang="zh-CN" altLang="en-US" sz="1600" b="0" kern="10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其他厂商</a:t>
                      </a:r>
                      <a:endParaRPr lang="zh-CN" sz="1600" b="0" kern="10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33375"/>
                          <a:tab pos="533400"/>
                        </a:tabLst>
                        <a:defRPr/>
                      </a:pPr>
                      <a:r>
                        <a:rPr lang="zh-CN" altLang="en-US" sz="1600" b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视频质量诊断系统</a:t>
                      </a:r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" name="矩形 59"/>
          <p:cNvSpPr/>
          <p:nvPr/>
        </p:nvSpPr>
        <p:spPr>
          <a:xfrm>
            <a:off x="1125538" y="4318000"/>
            <a:ext cx="7942262" cy="17272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9154" name="组合 60"/>
          <p:cNvGrpSpPr/>
          <p:nvPr/>
        </p:nvGrpSpPr>
        <p:grpSpPr>
          <a:xfrm>
            <a:off x="947738" y="4481513"/>
            <a:ext cx="1331912" cy="363537"/>
            <a:chOff x="935975" y="2793210"/>
            <a:chExt cx="1332000" cy="363866"/>
          </a:xfrm>
        </p:grpSpPr>
        <p:sp>
          <p:nvSpPr>
            <p:cNvPr id="62" name="矩形 61"/>
            <p:cNvSpPr/>
            <p:nvPr/>
          </p:nvSpPr>
          <p:spPr>
            <a:xfrm>
              <a:off x="935975" y="2793210"/>
              <a:ext cx="1332000" cy="25264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 特色功能</a:t>
              </a:r>
            </a:p>
          </p:txBody>
        </p:sp>
        <p:sp>
          <p:nvSpPr>
            <p:cNvPr id="63" name="直角三角形 62"/>
            <p:cNvSpPr/>
            <p:nvPr/>
          </p:nvSpPr>
          <p:spPr>
            <a:xfrm rot="10800000">
              <a:off x="937562" y="3049028"/>
              <a:ext cx="179400" cy="108048"/>
            </a:xfrm>
            <a:prstGeom prst="rtTriangle">
              <a:avLst/>
            </a:pr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30" name="矩形 29"/>
          <p:cNvSpPr/>
          <p:nvPr/>
        </p:nvSpPr>
        <p:spPr>
          <a:xfrm>
            <a:off x="1101725" y="2282825"/>
            <a:ext cx="7942263" cy="84931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9156" name="组合 30"/>
          <p:cNvGrpSpPr/>
          <p:nvPr/>
        </p:nvGrpSpPr>
        <p:grpSpPr>
          <a:xfrm>
            <a:off x="923925" y="2447925"/>
            <a:ext cx="1331913" cy="363538"/>
            <a:chOff x="935975" y="2793210"/>
            <a:chExt cx="1332000" cy="363866"/>
          </a:xfrm>
        </p:grpSpPr>
        <p:sp>
          <p:nvSpPr>
            <p:cNvPr id="32" name="矩形 31"/>
            <p:cNvSpPr/>
            <p:nvPr/>
          </p:nvSpPr>
          <p:spPr>
            <a:xfrm>
              <a:off x="935975" y="2793210"/>
              <a:ext cx="1332000" cy="25264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 系统对接</a:t>
              </a:r>
            </a:p>
          </p:txBody>
        </p:sp>
        <p:sp>
          <p:nvSpPr>
            <p:cNvPr id="33" name="直角三角形 32"/>
            <p:cNvSpPr/>
            <p:nvPr/>
          </p:nvSpPr>
          <p:spPr>
            <a:xfrm rot="10800000">
              <a:off x="937563" y="3049029"/>
              <a:ext cx="179399" cy="108047"/>
            </a:xfrm>
            <a:prstGeom prst="rtTriangle">
              <a:avLst/>
            </a:pr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46" name="矩形 45"/>
          <p:cNvSpPr/>
          <p:nvPr/>
        </p:nvSpPr>
        <p:spPr>
          <a:xfrm>
            <a:off x="2339975" y="1704975"/>
            <a:ext cx="3240088" cy="4592638"/>
          </a:xfrm>
          <a:prstGeom prst="rect">
            <a:avLst/>
          </a:prstGeom>
          <a:solidFill>
            <a:schemeClr val="accent3">
              <a:lumMod val="85000"/>
              <a:alpha val="6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5651500" y="1704975"/>
            <a:ext cx="3241675" cy="4603750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5761038" y="2374900"/>
            <a:ext cx="3048000" cy="6842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与超过</a:t>
            </a:r>
            <a:r>
              <a:rPr lang="en-US" altLang="zh-CN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14</a:t>
            </a:r>
            <a:r>
              <a:rPr lang="zh-CN" altLang="en-US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家的主流监控平台厂商合作</a:t>
            </a:r>
            <a:endParaRPr lang="en-US" altLang="zh-CN" sz="12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117600" y="3309938"/>
            <a:ext cx="7942263" cy="8477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9161" name="组合 54"/>
          <p:cNvGrpSpPr/>
          <p:nvPr/>
        </p:nvGrpSpPr>
        <p:grpSpPr>
          <a:xfrm>
            <a:off x="941388" y="3473450"/>
            <a:ext cx="1331912" cy="363538"/>
            <a:chOff x="935975" y="2793210"/>
            <a:chExt cx="1332000" cy="363866"/>
          </a:xfrm>
        </p:grpSpPr>
        <p:sp>
          <p:nvSpPr>
            <p:cNvPr id="56" name="矩形 55"/>
            <p:cNvSpPr/>
            <p:nvPr/>
          </p:nvSpPr>
          <p:spPr>
            <a:xfrm>
              <a:off x="935975" y="2793210"/>
              <a:ext cx="1332000" cy="25264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 接入模式</a:t>
              </a:r>
            </a:p>
          </p:txBody>
        </p:sp>
        <p:sp>
          <p:nvSpPr>
            <p:cNvPr id="57" name="直角三角形 56"/>
            <p:cNvSpPr/>
            <p:nvPr/>
          </p:nvSpPr>
          <p:spPr>
            <a:xfrm rot="10800000">
              <a:off x="937562" y="3049029"/>
              <a:ext cx="179400" cy="108047"/>
            </a:xfrm>
            <a:prstGeom prst="rtTriangle">
              <a:avLst/>
            </a:pr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58" name="矩形 57"/>
          <p:cNvSpPr/>
          <p:nvPr/>
        </p:nvSpPr>
        <p:spPr>
          <a:xfrm>
            <a:off x="2463800" y="3402013"/>
            <a:ext cx="30480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不支持设备与平台混合接入、同时诊断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776913" y="3402013"/>
            <a:ext cx="30480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唯一支持设备、平台混合接入、同时诊断的系统</a:t>
            </a:r>
            <a:endParaRPr lang="en-US" altLang="zh-CN" sz="1600" ker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5784850" y="4410075"/>
            <a:ext cx="3048000" cy="15827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支持为每一路视频设置单独的诊断标准、不同时间段不同标准</a:t>
            </a:r>
            <a:endParaRPr lang="en-US" altLang="zh-CN" sz="1600" ker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提供</a:t>
            </a:r>
            <a:r>
              <a:rPr lang="zh-CN" altLang="zh-CN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完整的设备</a:t>
            </a: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维护业务</a:t>
            </a:r>
            <a:r>
              <a:rPr lang="zh-CN" altLang="zh-CN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流程</a:t>
            </a:r>
            <a:endParaRPr lang="en-US" altLang="zh-CN" sz="1600" ker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完全自定义的统计、分析维度</a:t>
            </a:r>
            <a:endParaRPr lang="en-US" altLang="zh-CN" sz="1600" ker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96107" y="896845"/>
            <a:ext cx="8047481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40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z="3200" smtClean="0">
                <a:effectLst/>
              </a:rPr>
              <a:t>与同类产品的对比</a:t>
            </a:r>
            <a:endParaRPr lang="zh-CN" altLang="en-US" sz="3200">
              <a:effectLst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008063" y="496888"/>
            <a:ext cx="238918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49167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08025" y="527050"/>
            <a:ext cx="287338" cy="28733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75" name="矩形 74"/>
          <p:cNvSpPr/>
          <p:nvPr/>
        </p:nvSpPr>
        <p:spPr>
          <a:xfrm>
            <a:off x="1104900" y="1849438"/>
            <a:ext cx="7942263" cy="293687"/>
          </a:xfrm>
          <a:prstGeom prst="rect">
            <a:avLst/>
          </a:prstGeom>
          <a:solidFill>
            <a:srgbClr val="FFC000"/>
          </a:solidFill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52" name="表格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150554"/>
              </p:ext>
            </p:extLst>
          </p:nvPr>
        </p:nvGraphicFramePr>
        <p:xfrm>
          <a:off x="2268538" y="1881188"/>
          <a:ext cx="6624736" cy="2446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40360"/>
                <a:gridCol w="3384376"/>
              </a:tblGrid>
              <a:tr h="2446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333375"/>
                          <a:tab pos="533400"/>
                        </a:tabLst>
                      </a:pPr>
                      <a:r>
                        <a:rPr lang="zh-CN" altLang="en-US" sz="1600" b="0" kern="10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其他厂商</a:t>
                      </a:r>
                      <a:endParaRPr lang="zh-CN" sz="1600" b="0" kern="10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33375"/>
                          <a:tab pos="533400"/>
                        </a:tabLst>
                        <a:defRPr/>
                      </a:pPr>
                      <a:r>
                        <a:rPr lang="zh-CN" altLang="en-US" sz="1600" b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视频质量诊断系统</a:t>
                      </a:r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" name="矩形 33"/>
          <p:cNvSpPr/>
          <p:nvPr/>
        </p:nvSpPr>
        <p:spPr>
          <a:xfrm>
            <a:off x="2471738" y="2386013"/>
            <a:ext cx="3048000" cy="3619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零散合作</a:t>
            </a:r>
            <a:endParaRPr lang="en-US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471738" y="4414838"/>
            <a:ext cx="3048000" cy="6842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缺乏针对业务应用流程的考虑与功能设计</a:t>
            </a:r>
            <a:endParaRPr lang="en-US" altLang="zh-CN" sz="1600" ker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>
    <p:fade/>
  </p:transition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矩形 38"/>
          <p:cNvSpPr/>
          <p:nvPr/>
        </p:nvSpPr>
        <p:spPr>
          <a:xfrm>
            <a:off x="1125538" y="5567363"/>
            <a:ext cx="7942262" cy="8636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50178" name="组合 39"/>
          <p:cNvGrpSpPr/>
          <p:nvPr/>
        </p:nvGrpSpPr>
        <p:grpSpPr>
          <a:xfrm>
            <a:off x="947738" y="5730875"/>
            <a:ext cx="1331912" cy="363538"/>
            <a:chOff x="935975" y="2793210"/>
            <a:chExt cx="1332000" cy="363866"/>
          </a:xfrm>
        </p:grpSpPr>
        <p:sp>
          <p:nvSpPr>
            <p:cNvPr id="41" name="矩形 40"/>
            <p:cNvSpPr/>
            <p:nvPr/>
          </p:nvSpPr>
          <p:spPr>
            <a:xfrm>
              <a:off x="935975" y="2793210"/>
              <a:ext cx="1332000" cy="25264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 作业功能</a:t>
              </a:r>
            </a:p>
          </p:txBody>
        </p:sp>
        <p:sp>
          <p:nvSpPr>
            <p:cNvPr id="42" name="直角三角形 41"/>
            <p:cNvSpPr/>
            <p:nvPr/>
          </p:nvSpPr>
          <p:spPr>
            <a:xfrm rot="10800000">
              <a:off x="937562" y="3049029"/>
              <a:ext cx="179400" cy="108047"/>
            </a:xfrm>
            <a:prstGeom prst="rtTriangle">
              <a:avLst/>
            </a:pr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60" name="矩形 59"/>
          <p:cNvSpPr/>
          <p:nvPr/>
        </p:nvSpPr>
        <p:spPr>
          <a:xfrm>
            <a:off x="1125538" y="3708400"/>
            <a:ext cx="7942262" cy="61118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50180" name="组合 60"/>
          <p:cNvGrpSpPr/>
          <p:nvPr/>
        </p:nvGrpSpPr>
        <p:grpSpPr>
          <a:xfrm>
            <a:off x="947738" y="3871913"/>
            <a:ext cx="1331912" cy="363537"/>
            <a:chOff x="935975" y="2793210"/>
            <a:chExt cx="1332000" cy="363866"/>
          </a:xfrm>
        </p:grpSpPr>
        <p:sp>
          <p:nvSpPr>
            <p:cNvPr id="62" name="矩形 61"/>
            <p:cNvSpPr/>
            <p:nvPr/>
          </p:nvSpPr>
          <p:spPr>
            <a:xfrm>
              <a:off x="935975" y="2793210"/>
              <a:ext cx="1332000" cy="25264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 检测对象</a:t>
              </a:r>
            </a:p>
          </p:txBody>
        </p:sp>
        <p:sp>
          <p:nvSpPr>
            <p:cNvPr id="63" name="直角三角形 62"/>
            <p:cNvSpPr/>
            <p:nvPr/>
          </p:nvSpPr>
          <p:spPr>
            <a:xfrm rot="10800000">
              <a:off x="937562" y="3049028"/>
              <a:ext cx="179400" cy="108048"/>
            </a:xfrm>
            <a:prstGeom prst="rtTriangle">
              <a:avLst/>
            </a:pr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30" name="矩形 29"/>
          <p:cNvSpPr/>
          <p:nvPr/>
        </p:nvSpPr>
        <p:spPr>
          <a:xfrm>
            <a:off x="1101725" y="2081213"/>
            <a:ext cx="7942263" cy="6413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50182" name="组合 30"/>
          <p:cNvGrpSpPr/>
          <p:nvPr/>
        </p:nvGrpSpPr>
        <p:grpSpPr>
          <a:xfrm>
            <a:off x="923925" y="2246313"/>
            <a:ext cx="1331913" cy="363537"/>
            <a:chOff x="935975" y="2793210"/>
            <a:chExt cx="1332000" cy="363866"/>
          </a:xfrm>
        </p:grpSpPr>
        <p:sp>
          <p:nvSpPr>
            <p:cNvPr id="32" name="矩形 31"/>
            <p:cNvSpPr/>
            <p:nvPr/>
          </p:nvSpPr>
          <p:spPr>
            <a:xfrm>
              <a:off x="935975" y="2793210"/>
              <a:ext cx="1332000" cy="25264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 检测项目</a:t>
              </a:r>
            </a:p>
          </p:txBody>
        </p:sp>
        <p:sp>
          <p:nvSpPr>
            <p:cNvPr id="33" name="直角三角形 32"/>
            <p:cNvSpPr/>
            <p:nvPr/>
          </p:nvSpPr>
          <p:spPr>
            <a:xfrm rot="10800000">
              <a:off x="937563" y="3049028"/>
              <a:ext cx="179399" cy="108048"/>
            </a:xfrm>
            <a:prstGeom prst="rtTriangle">
              <a:avLst/>
            </a:pr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46" name="矩形 45"/>
          <p:cNvSpPr/>
          <p:nvPr/>
        </p:nvSpPr>
        <p:spPr>
          <a:xfrm>
            <a:off x="2339975" y="1503363"/>
            <a:ext cx="3240088" cy="5094287"/>
          </a:xfrm>
          <a:prstGeom prst="rect">
            <a:avLst/>
          </a:prstGeom>
          <a:solidFill>
            <a:schemeClr val="accent3">
              <a:lumMod val="85000"/>
              <a:alpha val="6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5651500" y="1503363"/>
            <a:ext cx="3241675" cy="5106987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5761038" y="2173288"/>
            <a:ext cx="3048000" cy="3889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en-US" altLang="zh-CN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18</a:t>
            </a:r>
            <a:r>
              <a:rPr lang="zh-CN" altLang="en-US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个检测项目</a:t>
            </a:r>
            <a:endParaRPr lang="en-US" altLang="zh-CN" sz="12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117600" y="2903538"/>
            <a:ext cx="7942263" cy="611187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50187" name="组合 54"/>
          <p:cNvGrpSpPr/>
          <p:nvPr/>
        </p:nvGrpSpPr>
        <p:grpSpPr>
          <a:xfrm>
            <a:off x="941388" y="3067050"/>
            <a:ext cx="1331912" cy="363538"/>
            <a:chOff x="935975" y="2793210"/>
            <a:chExt cx="1332000" cy="363866"/>
          </a:xfrm>
        </p:grpSpPr>
        <p:sp>
          <p:nvSpPr>
            <p:cNvPr id="56" name="矩形 55"/>
            <p:cNvSpPr/>
            <p:nvPr/>
          </p:nvSpPr>
          <p:spPr>
            <a:xfrm>
              <a:off x="935975" y="2793210"/>
              <a:ext cx="1332000" cy="25264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 检测模式</a:t>
              </a:r>
            </a:p>
          </p:txBody>
        </p:sp>
        <p:sp>
          <p:nvSpPr>
            <p:cNvPr id="57" name="直角三角形 56"/>
            <p:cNvSpPr/>
            <p:nvPr/>
          </p:nvSpPr>
          <p:spPr>
            <a:xfrm rot="10800000">
              <a:off x="937562" y="3049029"/>
              <a:ext cx="179400" cy="108047"/>
            </a:xfrm>
            <a:prstGeom prst="rtTriangle">
              <a:avLst/>
            </a:pr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58" name="矩形 57"/>
          <p:cNvSpPr/>
          <p:nvPr/>
        </p:nvSpPr>
        <p:spPr>
          <a:xfrm>
            <a:off x="2463800" y="3008313"/>
            <a:ext cx="3048000" cy="3873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自检。不同厂商标准不一致</a:t>
            </a:r>
            <a:endParaRPr lang="zh-CN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776913" y="3008313"/>
            <a:ext cx="3048000" cy="3873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第三方检测。统一标准</a:t>
            </a:r>
            <a:endParaRPr lang="en-US" altLang="zh-CN" sz="1600" ker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5784850" y="3811588"/>
            <a:ext cx="3048000" cy="3635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针对监控系统</a:t>
            </a:r>
            <a:endParaRPr lang="en-US" altLang="zh-CN" sz="1600" ker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96107" y="695189"/>
            <a:ext cx="8047481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40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z="3200" smtClean="0">
                <a:effectLst/>
              </a:rPr>
              <a:t>与前端设备自检功能的关系</a:t>
            </a:r>
            <a:endParaRPr lang="zh-CN" altLang="en-US" sz="3200">
              <a:effectLst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008063" y="295275"/>
            <a:ext cx="238918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50193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08025" y="325438"/>
            <a:ext cx="287338" cy="287337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75" name="矩形 74"/>
          <p:cNvSpPr/>
          <p:nvPr/>
        </p:nvSpPr>
        <p:spPr>
          <a:xfrm>
            <a:off x="1104900" y="1647825"/>
            <a:ext cx="7942263" cy="293688"/>
          </a:xfrm>
          <a:prstGeom prst="rect">
            <a:avLst/>
          </a:prstGeom>
          <a:solidFill>
            <a:srgbClr val="FFC000"/>
          </a:solidFill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52" name="表格 51"/>
          <p:cNvGraphicFramePr>
            <a:graphicFrameLocks noGrp="1"/>
          </p:cNvGraphicFramePr>
          <p:nvPr/>
        </p:nvGraphicFramePr>
        <p:xfrm>
          <a:off x="2268538" y="1679575"/>
          <a:ext cx="6624736" cy="2446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40360"/>
                <a:gridCol w="3384376"/>
              </a:tblGrid>
              <a:tr h="2446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333375"/>
                          <a:tab pos="533400"/>
                        </a:tabLst>
                      </a:pPr>
                      <a:r>
                        <a:rPr lang="zh-CN" altLang="en-US" sz="1600" b="0" kern="10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前端设备</a:t>
                      </a:r>
                      <a:endParaRPr lang="zh-CN" sz="1600" b="0" kern="10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33375"/>
                          <a:tab pos="533400"/>
                        </a:tabLst>
                        <a:defRPr/>
                      </a:pPr>
                      <a:r>
                        <a:rPr lang="zh-CN" altLang="en-US" sz="1600" b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视频质量诊断系统</a:t>
                      </a:r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" name="矩形 33"/>
          <p:cNvSpPr/>
          <p:nvPr/>
        </p:nvSpPr>
        <p:spPr>
          <a:xfrm>
            <a:off x="2471738" y="2184400"/>
            <a:ext cx="3048000" cy="3873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能够提供的检测项目较少</a:t>
            </a:r>
            <a:endParaRPr lang="en-US" altLang="zh-CN" sz="1600" kern="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471738" y="3817938"/>
            <a:ext cx="3048000" cy="3619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单一前端设备</a:t>
            </a:r>
            <a:endParaRPr lang="en-US" altLang="zh-CN" sz="1600" ker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125538" y="4511675"/>
            <a:ext cx="7942262" cy="8636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50201" name="组合 27"/>
          <p:cNvGrpSpPr/>
          <p:nvPr/>
        </p:nvGrpSpPr>
        <p:grpSpPr>
          <a:xfrm>
            <a:off x="947738" y="4675188"/>
            <a:ext cx="1331912" cy="363537"/>
            <a:chOff x="935975" y="2793210"/>
            <a:chExt cx="1332000" cy="363866"/>
          </a:xfrm>
        </p:grpSpPr>
        <p:sp>
          <p:nvSpPr>
            <p:cNvPr id="29" name="矩形 28"/>
            <p:cNvSpPr/>
            <p:nvPr/>
          </p:nvSpPr>
          <p:spPr>
            <a:xfrm>
              <a:off x="935975" y="2793210"/>
              <a:ext cx="1332000" cy="25264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 检测效果</a:t>
              </a:r>
            </a:p>
          </p:txBody>
        </p:sp>
        <p:sp>
          <p:nvSpPr>
            <p:cNvPr id="36" name="直角三角形 35"/>
            <p:cNvSpPr/>
            <p:nvPr/>
          </p:nvSpPr>
          <p:spPr>
            <a:xfrm rot="10800000">
              <a:off x="937562" y="3049028"/>
              <a:ext cx="179400" cy="108048"/>
            </a:xfrm>
            <a:prstGeom prst="rtTriangle">
              <a:avLst/>
            </a:pr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37" name="矩形 36"/>
          <p:cNvSpPr/>
          <p:nvPr/>
        </p:nvSpPr>
        <p:spPr>
          <a:xfrm>
            <a:off x="5784850" y="4603750"/>
            <a:ext cx="30480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最贴近用户侧的检测，以用户看到的画面为依据进行检测</a:t>
            </a:r>
            <a:endParaRPr lang="en-US" altLang="zh-CN" sz="1600" ker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471738" y="4608513"/>
            <a:ext cx="3048000" cy="6588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只对前端设备进行检测。信号离开设备后即无法监测，远离用户</a:t>
            </a:r>
            <a:endParaRPr lang="en-US" altLang="zh-CN" sz="1600" ker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784850" y="5659438"/>
            <a:ext cx="3048000" cy="6588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针对运维作业设计的应用系统。可以接入前端设备的自检信号</a:t>
            </a:r>
            <a:endParaRPr lang="en-US" altLang="zh-CN" sz="1600" ker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471738" y="5665788"/>
            <a:ext cx="30480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tabLst>
                <a:tab pos="333375"/>
                <a:tab pos="533400"/>
              </a:tabLst>
              <a:defRPr/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无。仍然需要平台</a:t>
            </a:r>
            <a:r>
              <a:rPr lang="en-US" altLang="zh-CN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运维系统开发相应的应用、管理功能</a:t>
            </a:r>
            <a:endParaRPr lang="en-US" altLang="zh-CN" sz="1600" ker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>
    <p:fade/>
  </p:transition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/>
          <p:cNvSpPr txBox="1"/>
          <p:nvPr/>
        </p:nvSpPr>
        <p:spPr>
          <a:xfrm>
            <a:off x="996108" y="1642794"/>
            <a:ext cx="3647900" cy="107721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/>
              <a:t>视频质量</a:t>
            </a:r>
            <a:endParaRPr lang="en-US" altLang="zh-CN"/>
          </a:p>
          <a:p>
            <a:pPr>
              <a:defRPr/>
            </a:pPr>
            <a:r>
              <a:rPr lang="zh-CN" altLang="en-US"/>
              <a:t>数值化计算技术</a:t>
            </a:r>
          </a:p>
        </p:txBody>
      </p:sp>
      <p:pic>
        <p:nvPicPr>
          <p:cNvPr id="51202" name="图片 2" descr="原始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216525" y="1214438"/>
            <a:ext cx="2894013" cy="237807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51203" name="图片 4" descr="清晰度指数46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268538" y="3687763"/>
            <a:ext cx="2894012" cy="237172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1" name="TextBox 22"/>
          <p:cNvSpPr txBox="1">
            <a:spLocks noChangeArrowheads="1"/>
          </p:cNvSpPr>
          <p:nvPr/>
        </p:nvSpPr>
        <p:spPr bwMode="auto">
          <a:xfrm>
            <a:off x="4470400" y="5519738"/>
            <a:ext cx="890588" cy="6461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36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54</a:t>
            </a:r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7424738" y="3000375"/>
            <a:ext cx="1033462" cy="6461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36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72</a:t>
            </a:r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8063" y="1136650"/>
            <a:ext cx="238918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51207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708025" y="1166813"/>
            <a:ext cx="287338" cy="2889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51208" name="Picture 1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5216525" y="3665538"/>
            <a:ext cx="2916238" cy="241617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2" name="TextBox 22"/>
          <p:cNvSpPr txBox="1">
            <a:spLocks noChangeArrowheads="1"/>
          </p:cNvSpPr>
          <p:nvPr/>
        </p:nvSpPr>
        <p:spPr bwMode="auto">
          <a:xfrm>
            <a:off x="7485063" y="5472113"/>
            <a:ext cx="755650" cy="6461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36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32</a:t>
            </a:r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>
    <p:fade/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" name="矩形 37"/>
          <p:cNvSpPr/>
          <p:nvPr/>
        </p:nvSpPr>
        <p:spPr>
          <a:xfrm>
            <a:off x="1101725" y="2455863"/>
            <a:ext cx="7942263" cy="31337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53250" name="组合 38"/>
          <p:cNvGrpSpPr/>
          <p:nvPr/>
        </p:nvGrpSpPr>
        <p:grpSpPr>
          <a:xfrm rot="5400000">
            <a:off x="-399256" y="3955256"/>
            <a:ext cx="3673475" cy="315913"/>
            <a:chOff x="971240" y="2849285"/>
            <a:chExt cx="3672366" cy="315800"/>
          </a:xfrm>
        </p:grpSpPr>
        <p:sp>
          <p:nvSpPr>
            <p:cNvPr id="40" name="直角三角形 39"/>
            <p:cNvSpPr/>
            <p:nvPr/>
          </p:nvSpPr>
          <p:spPr>
            <a:xfrm rot="10800000">
              <a:off x="974414" y="3057174"/>
              <a:ext cx="179334" cy="107911"/>
            </a:xfrm>
            <a:prstGeom prst="rtTriangle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971240" y="2846112"/>
              <a:ext cx="3672366" cy="2158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996108" y="1498778"/>
            <a:ext cx="3647900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/>
              <a:t>工作流程</a:t>
            </a:r>
          </a:p>
        </p:txBody>
      </p:sp>
      <p:sp>
        <p:nvSpPr>
          <p:cNvPr id="11" name="直线 7"/>
          <p:cNvSpPr>
            <a:spLocks noChangeShapeType="1"/>
          </p:cNvSpPr>
          <p:nvPr/>
        </p:nvSpPr>
        <p:spPr bwMode="auto">
          <a:xfrm flipH="1">
            <a:off x="2978150" y="5045075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</a:ln>
          <a:effectLst/>
          <a:extLst/>
        </p:spPr>
        <p:txBody>
          <a:bodyPr/>
          <a:lstStyle/>
          <a:p>
            <a:pPr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12" name="直线 11"/>
          <p:cNvSpPr>
            <a:spLocks noChangeShapeType="1"/>
          </p:cNvSpPr>
          <p:nvPr/>
        </p:nvSpPr>
        <p:spPr bwMode="auto">
          <a:xfrm flipH="1">
            <a:off x="2973388" y="5113338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</a:ln>
          <a:effectLst/>
          <a:extLst/>
        </p:spPr>
        <p:txBody>
          <a:bodyPr/>
          <a:lstStyle/>
          <a:p>
            <a:pPr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14" name="Oval 21"/>
          <p:cNvSpPr>
            <a:spLocks noChangeArrowheads="1"/>
          </p:cNvSpPr>
          <p:nvPr/>
        </p:nvSpPr>
        <p:spPr bwMode="auto">
          <a:xfrm>
            <a:off x="2798763" y="2819400"/>
            <a:ext cx="968375" cy="968375"/>
          </a:xfrm>
          <a:prstGeom prst="ellipse">
            <a:avLst/>
          </a:prstGeom>
          <a:noFill/>
          <a:ln w="28575">
            <a:solidFill>
              <a:srgbClr val="646464"/>
            </a:solidFill>
            <a:round/>
          </a:ln>
          <a:extLst/>
        </p:spPr>
        <p:txBody>
          <a:bodyPr wrap="none" anchor="ctr"/>
          <a:lstStyle/>
          <a:p>
            <a:pPr>
              <a:defRPr/>
            </a:pP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15" name="Text Box 49"/>
          <p:cNvSpPr txBox="1">
            <a:spLocks noChangeArrowheads="1"/>
          </p:cNvSpPr>
          <p:nvPr/>
        </p:nvSpPr>
        <p:spPr bwMode="auto">
          <a:xfrm>
            <a:off x="2838450" y="2957513"/>
            <a:ext cx="912813" cy="7064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ea typeface="微软雅黑" pitchFamily="34" charset="-122"/>
              </a:rPr>
              <a:t>设置</a:t>
            </a:r>
          </a:p>
          <a:p>
            <a:pPr algn="ctr" eaLnBrk="1" hangingPunct="1">
              <a:defRPr/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ea typeface="微软雅黑" pitchFamily="34" charset="-122"/>
              </a:rPr>
              <a:t>预案</a:t>
            </a:r>
          </a:p>
        </p:txBody>
      </p:sp>
      <p:sp>
        <p:nvSpPr>
          <p:cNvPr id="16" name="Oval 21"/>
          <p:cNvSpPr>
            <a:spLocks noChangeArrowheads="1"/>
          </p:cNvSpPr>
          <p:nvPr/>
        </p:nvSpPr>
        <p:spPr bwMode="auto">
          <a:xfrm>
            <a:off x="2771775" y="4292600"/>
            <a:ext cx="968375" cy="968375"/>
          </a:xfrm>
          <a:prstGeom prst="ellipse">
            <a:avLst/>
          </a:prstGeom>
          <a:noFill/>
          <a:ln w="28575">
            <a:solidFill>
              <a:srgbClr val="646464"/>
            </a:solidFill>
            <a:round/>
          </a:ln>
          <a:extLst/>
        </p:spPr>
        <p:txBody>
          <a:bodyPr wrap="none" anchor="ctr"/>
          <a:lstStyle/>
          <a:p>
            <a:pPr>
              <a:defRPr/>
            </a:pP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19" name="Text Box 49"/>
          <p:cNvSpPr txBox="1">
            <a:spLocks noChangeArrowheads="1"/>
          </p:cNvSpPr>
          <p:nvPr/>
        </p:nvSpPr>
        <p:spPr bwMode="auto">
          <a:xfrm>
            <a:off x="2811463" y="4430713"/>
            <a:ext cx="912812" cy="7064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ea typeface="微软雅黑" pitchFamily="34" charset="-122"/>
              </a:rPr>
              <a:t>执行</a:t>
            </a:r>
          </a:p>
          <a:p>
            <a:pPr algn="ctr" eaLnBrk="1" hangingPunct="1">
              <a:defRPr/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ea typeface="微软雅黑" pitchFamily="34" charset="-122"/>
              </a:rPr>
              <a:t>诊断</a:t>
            </a:r>
          </a:p>
        </p:txBody>
      </p:sp>
      <p:sp>
        <p:nvSpPr>
          <p:cNvPr id="20" name="直线 51"/>
          <p:cNvSpPr>
            <a:spLocks noChangeShapeType="1"/>
          </p:cNvSpPr>
          <p:nvPr/>
        </p:nvSpPr>
        <p:spPr bwMode="auto">
          <a:xfrm flipH="1">
            <a:off x="4405313" y="5083175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</a:ln>
          <a:effectLst/>
          <a:extLst/>
        </p:spPr>
        <p:txBody>
          <a:bodyPr/>
          <a:lstStyle/>
          <a:p>
            <a:pPr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24" name="直线 52"/>
          <p:cNvSpPr>
            <a:spLocks noChangeShapeType="1"/>
          </p:cNvSpPr>
          <p:nvPr/>
        </p:nvSpPr>
        <p:spPr bwMode="auto">
          <a:xfrm flipH="1">
            <a:off x="4400550" y="5151438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</a:ln>
          <a:effectLst/>
          <a:extLst/>
        </p:spPr>
        <p:txBody>
          <a:bodyPr/>
          <a:lstStyle/>
          <a:p>
            <a:pPr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25" name="Oval 21"/>
          <p:cNvSpPr>
            <a:spLocks noChangeArrowheads="1"/>
          </p:cNvSpPr>
          <p:nvPr/>
        </p:nvSpPr>
        <p:spPr bwMode="auto">
          <a:xfrm>
            <a:off x="5611813" y="4332288"/>
            <a:ext cx="968375" cy="968375"/>
          </a:xfrm>
          <a:prstGeom prst="ellipse">
            <a:avLst/>
          </a:prstGeom>
          <a:noFill/>
          <a:ln w="28575">
            <a:solidFill>
              <a:srgbClr val="646464"/>
            </a:solidFill>
            <a:round/>
          </a:ln>
          <a:extLst/>
        </p:spPr>
        <p:txBody>
          <a:bodyPr wrap="none" anchor="ctr"/>
          <a:lstStyle/>
          <a:p>
            <a:pPr>
              <a:defRPr/>
            </a:pP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26" name="Text Box 49"/>
          <p:cNvSpPr txBox="1">
            <a:spLocks noChangeArrowheads="1"/>
          </p:cNvSpPr>
          <p:nvPr/>
        </p:nvSpPr>
        <p:spPr bwMode="auto">
          <a:xfrm>
            <a:off x="5653088" y="4470400"/>
            <a:ext cx="912812" cy="70643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ea typeface="微软雅黑" pitchFamily="34" charset="-122"/>
              </a:rPr>
              <a:t>故障</a:t>
            </a:r>
          </a:p>
          <a:p>
            <a:pPr algn="ctr" eaLnBrk="1" hangingPunct="1">
              <a:defRPr/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ea typeface="微软雅黑" pitchFamily="34" charset="-122"/>
              </a:rPr>
              <a:t>处理</a:t>
            </a:r>
          </a:p>
        </p:txBody>
      </p:sp>
      <p:sp>
        <p:nvSpPr>
          <p:cNvPr id="27" name="Oval 21"/>
          <p:cNvSpPr>
            <a:spLocks noChangeArrowheads="1"/>
          </p:cNvSpPr>
          <p:nvPr/>
        </p:nvSpPr>
        <p:spPr bwMode="auto">
          <a:xfrm>
            <a:off x="4198938" y="4330700"/>
            <a:ext cx="968375" cy="968375"/>
          </a:xfrm>
          <a:prstGeom prst="ellipse">
            <a:avLst/>
          </a:prstGeom>
          <a:noFill/>
          <a:ln w="28575">
            <a:solidFill>
              <a:srgbClr val="646464"/>
            </a:solidFill>
            <a:round/>
          </a:ln>
          <a:extLst/>
        </p:spPr>
        <p:txBody>
          <a:bodyPr wrap="none" anchor="ctr"/>
          <a:lstStyle/>
          <a:p>
            <a:pPr>
              <a:defRPr/>
            </a:pP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28" name="Text Box 49"/>
          <p:cNvSpPr txBox="1">
            <a:spLocks noChangeArrowheads="1"/>
          </p:cNvSpPr>
          <p:nvPr/>
        </p:nvSpPr>
        <p:spPr bwMode="auto">
          <a:xfrm>
            <a:off x="4238625" y="4468813"/>
            <a:ext cx="912813" cy="7064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ea typeface="微软雅黑" pitchFamily="34" charset="-122"/>
              </a:rPr>
              <a:t>轮询</a:t>
            </a:r>
          </a:p>
          <a:p>
            <a:pPr algn="ctr" eaLnBrk="1" hangingPunct="1">
              <a:defRPr/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ea typeface="微软雅黑" pitchFamily="34" charset="-122"/>
              </a:rPr>
              <a:t>诊断</a:t>
            </a:r>
          </a:p>
        </p:txBody>
      </p:sp>
      <p:sp>
        <p:nvSpPr>
          <p:cNvPr id="29" name="Oval 21"/>
          <p:cNvSpPr>
            <a:spLocks noChangeArrowheads="1"/>
          </p:cNvSpPr>
          <p:nvPr/>
        </p:nvSpPr>
        <p:spPr bwMode="auto">
          <a:xfrm>
            <a:off x="7019925" y="4332288"/>
            <a:ext cx="968375" cy="968375"/>
          </a:xfrm>
          <a:prstGeom prst="ellipse">
            <a:avLst/>
          </a:prstGeom>
          <a:noFill/>
          <a:ln w="28575">
            <a:solidFill>
              <a:srgbClr val="646464"/>
            </a:solidFill>
            <a:round/>
          </a:ln>
          <a:extLst/>
        </p:spPr>
        <p:txBody>
          <a:bodyPr wrap="none" anchor="ctr"/>
          <a:lstStyle/>
          <a:p>
            <a:pPr>
              <a:defRPr/>
            </a:pP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30" name="Text Box 49"/>
          <p:cNvSpPr txBox="1">
            <a:spLocks noChangeArrowheads="1"/>
          </p:cNvSpPr>
          <p:nvPr/>
        </p:nvSpPr>
        <p:spPr bwMode="auto">
          <a:xfrm>
            <a:off x="7059613" y="4470400"/>
            <a:ext cx="912812" cy="70643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ea typeface="微软雅黑" pitchFamily="34" charset="-122"/>
              </a:rPr>
              <a:t>派单</a:t>
            </a:r>
          </a:p>
          <a:p>
            <a:pPr algn="ctr" eaLnBrk="1" hangingPunct="1">
              <a:defRPr/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ea typeface="微软雅黑" pitchFamily="34" charset="-122"/>
              </a:rPr>
              <a:t>维修</a:t>
            </a:r>
          </a:p>
        </p:txBody>
      </p:sp>
      <p:sp>
        <p:nvSpPr>
          <p:cNvPr id="31" name="等腰三角形​​ 19"/>
          <p:cNvSpPr/>
          <p:nvPr/>
        </p:nvSpPr>
        <p:spPr>
          <a:xfrm rot="10800000">
            <a:off x="3114675" y="3916363"/>
            <a:ext cx="360363" cy="238125"/>
          </a:xfrm>
          <a:prstGeom prst="triangle">
            <a:avLst/>
          </a:prstGeom>
          <a:noFill/>
          <a:ln w="19050">
            <a:solidFill>
              <a:srgbClr val="646464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等腰三角形​​ 20"/>
          <p:cNvSpPr/>
          <p:nvPr/>
        </p:nvSpPr>
        <p:spPr>
          <a:xfrm rot="10800000" flipV="1">
            <a:off x="5929313" y="3916363"/>
            <a:ext cx="360362" cy="238125"/>
          </a:xfrm>
          <a:prstGeom prst="triangle">
            <a:avLst/>
          </a:prstGeom>
          <a:noFill/>
          <a:ln w="19050">
            <a:solidFill>
              <a:srgbClr val="646464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等腰三角形​​ 21"/>
          <p:cNvSpPr/>
          <p:nvPr/>
        </p:nvSpPr>
        <p:spPr>
          <a:xfrm rot="5400000">
            <a:off x="3790157" y="4679156"/>
            <a:ext cx="360362" cy="238125"/>
          </a:xfrm>
          <a:prstGeom prst="triangle">
            <a:avLst/>
          </a:prstGeom>
          <a:noFill/>
          <a:ln w="19050">
            <a:solidFill>
              <a:srgbClr val="646464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等腰三角形​​ 22"/>
          <p:cNvSpPr/>
          <p:nvPr/>
        </p:nvSpPr>
        <p:spPr>
          <a:xfrm rot="5400000">
            <a:off x="5212556" y="4683919"/>
            <a:ext cx="360363" cy="238125"/>
          </a:xfrm>
          <a:prstGeom prst="triangle">
            <a:avLst/>
          </a:prstGeom>
          <a:noFill/>
          <a:ln w="19050">
            <a:solidFill>
              <a:srgbClr val="646464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等腰三角形​​ 23"/>
          <p:cNvSpPr/>
          <p:nvPr/>
        </p:nvSpPr>
        <p:spPr>
          <a:xfrm rot="5400000">
            <a:off x="6639719" y="4683919"/>
            <a:ext cx="360363" cy="238125"/>
          </a:xfrm>
          <a:prstGeom prst="triangle">
            <a:avLst/>
          </a:prstGeom>
          <a:noFill/>
          <a:ln w="19050">
            <a:solidFill>
              <a:srgbClr val="646464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Oval 21"/>
          <p:cNvSpPr>
            <a:spLocks noChangeArrowheads="1"/>
          </p:cNvSpPr>
          <p:nvPr/>
        </p:nvSpPr>
        <p:spPr bwMode="auto">
          <a:xfrm>
            <a:off x="5624513" y="2809875"/>
            <a:ext cx="968375" cy="968375"/>
          </a:xfrm>
          <a:prstGeom prst="ellipse">
            <a:avLst/>
          </a:prstGeom>
          <a:noFill/>
          <a:ln w="28575">
            <a:solidFill>
              <a:srgbClr val="646464"/>
            </a:solidFill>
            <a:round/>
          </a:ln>
          <a:extLst/>
        </p:spPr>
        <p:txBody>
          <a:bodyPr wrap="none" anchor="ctr"/>
          <a:lstStyle/>
          <a:p>
            <a:pPr>
              <a:defRPr/>
            </a:pP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37" name="Text Box 49"/>
          <p:cNvSpPr txBox="1">
            <a:spLocks noChangeArrowheads="1"/>
          </p:cNvSpPr>
          <p:nvPr/>
        </p:nvSpPr>
        <p:spPr bwMode="auto">
          <a:xfrm>
            <a:off x="5664200" y="2947988"/>
            <a:ext cx="912813" cy="7064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ea typeface="微软雅黑" pitchFamily="34" charset="-122"/>
              </a:rPr>
              <a:t>人工</a:t>
            </a:r>
          </a:p>
          <a:p>
            <a:pPr algn="ctr" eaLnBrk="1" hangingPunct="1">
              <a:defRPr/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ea typeface="微软雅黑" pitchFamily="34" charset="-122"/>
              </a:rPr>
              <a:t>处理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8063" y="1052513"/>
            <a:ext cx="2389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53274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08025" y="1082675"/>
            <a:ext cx="287338" cy="28892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fade/>
  </p:transition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extBox 8"/>
          <p:cNvSpPr txBox="1"/>
          <p:nvPr/>
        </p:nvSpPr>
        <p:spPr>
          <a:xfrm>
            <a:off x="996108" y="1210746"/>
            <a:ext cx="3647900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应用框架</a:t>
            </a:r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008063" y="765175"/>
            <a:ext cx="238918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17466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08025" y="795338"/>
            <a:ext cx="287338" cy="28733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7468" name="图片 6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900113" y="1989138"/>
            <a:ext cx="7631112" cy="4392612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fade/>
  </p:transition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5"/>
          <p:cNvSpPr txBox="1"/>
          <p:nvPr/>
        </p:nvSpPr>
        <p:spPr>
          <a:xfrm>
            <a:off x="996108" y="1270121"/>
            <a:ext cx="3647900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系统架构</a:t>
            </a:r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008063" y="823913"/>
            <a:ext cx="2389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16458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08025" y="854075"/>
            <a:ext cx="287338" cy="28892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6461" name="Rectangle 77"/>
          <p:cNvSpPr>
            <a:spLocks noChangeArrowheads="1"/>
          </p:cNvSpPr>
          <p:nvPr/>
        </p:nvSpPr>
        <p:spPr bwMode="auto">
          <a:xfrm>
            <a:off x="0" y="2195513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6460" name="Object 76"/>
          <p:cNvGraphicFramePr>
            <a:graphicFrameLocks noChangeAspect="1"/>
          </p:cNvGraphicFramePr>
          <p:nvPr/>
        </p:nvGraphicFramePr>
        <p:xfrm>
          <a:off x="250825" y="1989138"/>
          <a:ext cx="5040313" cy="2617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4" progId="Visio.Drawing.11">
                  <p:embed/>
                </p:oleObj>
              </mc:Choice>
              <mc:Fallback>
                <p:oleObj spid="_x0000_s1038" r:id="rId4" progId="Visio.Drawing.11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50825" y="1989138"/>
                        <a:ext cx="5040313" cy="26177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62" name="Text Box 78"/>
          <p:cNvSpPr txBox="1">
            <a:spLocks noChangeArrowheads="1"/>
          </p:cNvSpPr>
          <p:nvPr/>
        </p:nvSpPr>
        <p:spPr bwMode="auto">
          <a:xfrm>
            <a:off x="5364163" y="1290240"/>
            <a:ext cx="3168277" cy="415498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n"/>
            </a:pPr>
            <a:r>
              <a:rPr lang="en-US" altLang="zh-CN" sz="1600" b="1" smtClean="0">
                <a:latin typeface="微软雅黑" pitchFamily="34" charset="-122"/>
                <a:ea typeface="微软雅黑" pitchFamily="34" charset="-122"/>
              </a:rPr>
              <a:t>CCU</a:t>
            </a:r>
            <a:r>
              <a:rPr lang="zh-CN" altLang="en-US" sz="1600" b="1">
                <a:latin typeface="微软雅黑" pitchFamily="34" charset="-122"/>
                <a:ea typeface="微软雅黑" pitchFamily="34" charset="-122"/>
              </a:rPr>
              <a:t>（中心管理模块）</a:t>
            </a:r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中央管理模块是整个系统的</a:t>
            </a:r>
            <a:r>
              <a:rPr lang="zh-CN" altLang="en-US" sz="1600" smtClean="0">
                <a:latin typeface="微软雅黑" pitchFamily="34" charset="-122"/>
                <a:ea typeface="微软雅黑" pitchFamily="34" charset="-122"/>
              </a:rPr>
              <a:t>核心，负责组织</a:t>
            </a:r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、协调各个功能单元的运行。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n"/>
            </a:pPr>
            <a:r>
              <a:rPr lang="en-US" altLang="zh-CN" sz="1600" b="1" smtClean="0">
                <a:latin typeface="微软雅黑" pitchFamily="34" charset="-122"/>
                <a:ea typeface="微软雅黑" pitchFamily="34" charset="-122"/>
              </a:rPr>
              <a:t>VDU</a:t>
            </a:r>
            <a:r>
              <a:rPr lang="zh-CN" altLang="en-US" sz="1600" b="1">
                <a:latin typeface="微软雅黑" pitchFamily="34" charset="-122"/>
                <a:ea typeface="微软雅黑" pitchFamily="34" charset="-122"/>
              </a:rPr>
              <a:t>（视频诊断模块）</a:t>
            </a:r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视频诊断单元完成诊断分析功能</a:t>
            </a:r>
            <a:r>
              <a:rPr lang="zh-CN" altLang="en-US" sz="160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600" smtClean="0"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n"/>
            </a:pPr>
            <a:r>
              <a:rPr lang="zh-CN" altLang="en-US" sz="1600" b="1" smtClean="0">
                <a:latin typeface="微软雅黑" pitchFamily="34" charset="-122"/>
                <a:ea typeface="微软雅黑" pitchFamily="34" charset="-122"/>
              </a:rPr>
              <a:t>数据库</a:t>
            </a:r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数据库用于存储诊断系统的各类数据。</a:t>
            </a:r>
            <a:endParaRPr lang="zh-CN" altLang="en-US" sz="1600" b="1"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n"/>
            </a:pPr>
            <a:r>
              <a:rPr lang="en-US" altLang="zh-CN" sz="1600" b="1" smtClean="0">
                <a:latin typeface="微软雅黑" pitchFamily="34" charset="-122"/>
                <a:ea typeface="微软雅黑" pitchFamily="34" charset="-122"/>
              </a:rPr>
              <a:t>CU</a:t>
            </a:r>
            <a:r>
              <a:rPr lang="zh-CN" altLang="en-US" sz="1600" b="1">
                <a:latin typeface="微软雅黑" pitchFamily="34" charset="-122"/>
                <a:ea typeface="微软雅黑" pitchFamily="34" charset="-122"/>
              </a:rPr>
              <a:t>（诊断客户端）</a:t>
            </a:r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smtClean="0">
                <a:latin typeface="微软雅黑" pitchFamily="34" charset="-122"/>
                <a:ea typeface="微软雅黑" pitchFamily="34" charset="-122"/>
              </a:rPr>
              <a:t>诊断客户端是用户的操作界面。</a:t>
            </a:r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>
    <p:fade/>
  </p:transition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1441" name="图片 26" descr="说明: C:\iCare\product\VQD\product\release截图\叠加性干扰.bmp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761163" y="4965700"/>
            <a:ext cx="1662112" cy="136842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7" name="矩形 6"/>
          <p:cNvSpPr/>
          <p:nvPr/>
        </p:nvSpPr>
        <p:spPr>
          <a:xfrm>
            <a:off x="4895850" y="3392488"/>
            <a:ext cx="3563938" cy="14763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spcAft>
                <a:spcPct val="0"/>
              </a:spcAft>
              <a:defRPr/>
            </a:pPr>
            <a:endParaRPr lang="zh-CN" altLang="zh-CN" sz="1400" kern="1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1443" name="图片 20" descr="说明: C:\iCare\product\VQD\product\release截图\对比度.bmp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751638" y="3429000"/>
            <a:ext cx="1662112" cy="136842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9" name="矩形 8"/>
          <p:cNvSpPr/>
          <p:nvPr/>
        </p:nvSpPr>
        <p:spPr>
          <a:xfrm>
            <a:off x="1116013" y="4905375"/>
            <a:ext cx="3563937" cy="14763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spcAft>
                <a:spcPct val="0"/>
              </a:spcAft>
              <a:defRPr/>
            </a:pPr>
            <a:endParaRPr lang="zh-CN" altLang="zh-CN" sz="1400" kern="1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19188" y="1863725"/>
            <a:ext cx="3563937" cy="14763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spcAft>
                <a:spcPct val="0"/>
              </a:spcAft>
              <a:defRPr/>
            </a:pPr>
            <a:endParaRPr lang="zh-CN" altLang="zh-CN" sz="1400" kern="1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1446" name="图片 3" descr="说明: C:\iCare\product\VQD\product\release截图\模糊程度\20110530175058.bmp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974975" y="1912938"/>
            <a:ext cx="1673225" cy="136683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2" name="图片 4" descr="说明: C:\iCare\product\VQD\product\release截图\亮度.bmp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6761163" y="1906588"/>
            <a:ext cx="1662112" cy="1368425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  <a:extLst/>
        </p:spPr>
      </p:pic>
      <p:pic>
        <p:nvPicPr>
          <p:cNvPr id="61448" name="图片 22" descr="说明: C:\iCare\product\VQD\product\release截图\色彩.bmp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2987675" y="3440113"/>
            <a:ext cx="1673225" cy="13684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1449" name="图片 45062" descr="说明: C:\iCare\product\VQD\product\release截图\噪声.bmp"/>
          <p:cNvPicPr>
            <a:picLocks noChangeAspect="1" noChangeArrowheads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2987675" y="4976813"/>
            <a:ext cx="1673225" cy="136842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5" name="矩形 14"/>
          <p:cNvSpPr/>
          <p:nvPr/>
        </p:nvSpPr>
        <p:spPr>
          <a:xfrm>
            <a:off x="1152525" y="2054225"/>
            <a:ext cx="1673225" cy="11080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r">
              <a:spcAft>
                <a:spcPct val="0"/>
              </a:spcAft>
              <a:buFont typeface="Wingdings"/>
              <a:buChar char=""/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清晰度</a:t>
            </a:r>
          </a:p>
          <a:p>
            <a:pPr algn="just">
              <a:spcBef>
                <a:spcPts val="1200"/>
              </a:spcBef>
              <a:spcAft>
                <a:spcPct val="0"/>
              </a:spcAft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检测由于镜头聚焦不当、镜头老化导致的视频模糊</a:t>
            </a:r>
          </a:p>
        </p:txBody>
      </p:sp>
      <p:sp>
        <p:nvSpPr>
          <p:cNvPr id="16" name="矩形 15"/>
          <p:cNvSpPr/>
          <p:nvPr/>
        </p:nvSpPr>
        <p:spPr>
          <a:xfrm>
            <a:off x="1152525" y="3609975"/>
            <a:ext cx="1639888" cy="8921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r">
              <a:spcAft>
                <a:spcPct val="0"/>
              </a:spcAft>
              <a:buFont typeface="Wingdings"/>
              <a:buChar char=""/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色彩</a:t>
            </a:r>
          </a:p>
          <a:p>
            <a:pPr algn="just">
              <a:spcBef>
                <a:spcPts val="1200"/>
              </a:spcBef>
              <a:spcAft>
                <a:spcPct val="0"/>
              </a:spcAft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检测摄像头故障导致画面大面积偏色</a:t>
            </a:r>
          </a:p>
        </p:txBody>
      </p:sp>
      <p:sp>
        <p:nvSpPr>
          <p:cNvPr id="17" name="矩形 16"/>
          <p:cNvSpPr/>
          <p:nvPr/>
        </p:nvSpPr>
        <p:spPr>
          <a:xfrm>
            <a:off x="1150938" y="5095875"/>
            <a:ext cx="1673225" cy="8921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r">
              <a:spcAft>
                <a:spcPct val="0"/>
              </a:spcAft>
              <a:buFont typeface="Wingdings"/>
              <a:buChar char=""/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噪声</a:t>
            </a:r>
          </a:p>
          <a:p>
            <a:pPr algn="just">
              <a:spcBef>
                <a:spcPts val="1200"/>
              </a:spcBef>
              <a:spcAft>
                <a:spcPct val="0"/>
              </a:spcAft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检测由于各种干扰引起的噪声</a:t>
            </a:r>
          </a:p>
        </p:txBody>
      </p:sp>
      <p:sp>
        <p:nvSpPr>
          <p:cNvPr id="18" name="矩形 17"/>
          <p:cNvSpPr/>
          <p:nvPr/>
        </p:nvSpPr>
        <p:spPr>
          <a:xfrm>
            <a:off x="4930775" y="3582988"/>
            <a:ext cx="1673225" cy="8937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r">
              <a:spcAft>
                <a:spcPct val="0"/>
              </a:spcAft>
              <a:buFont typeface="Wingdings"/>
              <a:buChar char=""/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对比度</a:t>
            </a:r>
          </a:p>
          <a:p>
            <a:pPr algn="just">
              <a:spcBef>
                <a:spcPts val="1200"/>
              </a:spcBef>
              <a:spcAft>
                <a:spcPct val="0"/>
              </a:spcAft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检测视频对比度异常</a:t>
            </a:r>
          </a:p>
        </p:txBody>
      </p:sp>
      <p:sp>
        <p:nvSpPr>
          <p:cNvPr id="19" name="矩形 18"/>
          <p:cNvSpPr/>
          <p:nvPr/>
        </p:nvSpPr>
        <p:spPr>
          <a:xfrm>
            <a:off x="4930775" y="2087563"/>
            <a:ext cx="1684338" cy="8921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r">
              <a:spcAft>
                <a:spcPct val="0"/>
              </a:spcAft>
              <a:buFont typeface="Wingdings"/>
              <a:buChar char=""/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亮度</a:t>
            </a:r>
          </a:p>
          <a:p>
            <a:pPr algn="just">
              <a:spcBef>
                <a:spcPts val="1200"/>
              </a:spcBef>
              <a:spcAft>
                <a:spcPct val="0"/>
              </a:spcAft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检测视频画面过暗、过亮</a:t>
            </a:r>
          </a:p>
        </p:txBody>
      </p:sp>
      <p:sp>
        <p:nvSpPr>
          <p:cNvPr id="20" name="矩形 19"/>
          <p:cNvSpPr/>
          <p:nvPr/>
        </p:nvSpPr>
        <p:spPr>
          <a:xfrm>
            <a:off x="4932363" y="5146675"/>
            <a:ext cx="1684337" cy="8921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r">
              <a:spcAft>
                <a:spcPct val="0"/>
              </a:spcAft>
              <a:buFont typeface="Wingdings"/>
              <a:buChar char=""/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叠加性干扰</a:t>
            </a:r>
          </a:p>
          <a:p>
            <a:pPr algn="just">
              <a:spcBef>
                <a:spcPts val="1200"/>
              </a:spcBef>
              <a:spcAft>
                <a:spcPct val="0"/>
              </a:spcAft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检测视频画面出现叠加线条干扰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6108" y="994722"/>
            <a:ext cx="3647900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检测项目</a:t>
            </a:r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1008063" y="549275"/>
            <a:ext cx="238918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61458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708025" y="579438"/>
            <a:ext cx="287338" cy="287337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fade/>
  </p:transition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矩形 20"/>
          <p:cNvSpPr/>
          <p:nvPr/>
        </p:nvSpPr>
        <p:spPr>
          <a:xfrm>
            <a:off x="4895850" y="3386138"/>
            <a:ext cx="3563938" cy="14763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spcAft>
                <a:spcPct val="0"/>
              </a:spcAft>
              <a:defRPr/>
            </a:pPr>
            <a:endParaRPr lang="zh-CN" altLang="zh-CN" sz="1400" kern="1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3490" name="图片 45067" descr="说明: C:\iCare\product\VQD\product\release截图\信号丢失.bmp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759575" y="3422650"/>
            <a:ext cx="1674813" cy="13684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3491" name="图片 45068" descr="说明: C:\iCare\product\VQD\product\release截图\抖动13.bmp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764338" y="4960938"/>
            <a:ext cx="1673225" cy="136683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3492" name="图片 45070" descr="说明: C:\iCare\product\VQD\product\release截图\视频编码.bmp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986088" y="3436938"/>
            <a:ext cx="1674812" cy="137795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3493" name="图片 29" descr="说明: C:\iCare\product\VQD\product\release截图\稳定条纹.bmp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6764338" y="1889125"/>
            <a:ext cx="1673225" cy="137795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6" name="矩形 25"/>
          <p:cNvSpPr/>
          <p:nvPr/>
        </p:nvSpPr>
        <p:spPr>
          <a:xfrm>
            <a:off x="1119188" y="1857375"/>
            <a:ext cx="3563937" cy="147478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spcAft>
                <a:spcPct val="0"/>
              </a:spcAft>
              <a:defRPr/>
            </a:pPr>
            <a:endParaRPr lang="zh-CN" altLang="zh-CN" sz="1400" kern="1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3495" name="图片 25" descr="说明: C:\iCare\product\VQD\product\release截图\强横纹.bmp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2976563" y="1900238"/>
            <a:ext cx="1673225" cy="137795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8" name="矩形 27"/>
          <p:cNvSpPr/>
          <p:nvPr/>
        </p:nvSpPr>
        <p:spPr>
          <a:xfrm>
            <a:off x="1116013" y="4899025"/>
            <a:ext cx="3563937" cy="147478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spcAft>
                <a:spcPct val="0"/>
              </a:spcAft>
              <a:defRPr/>
            </a:pPr>
            <a:endParaRPr lang="zh-CN" altLang="zh-CN" sz="1400" kern="1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152525" y="2046288"/>
            <a:ext cx="1673225" cy="8937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r">
              <a:spcAft>
                <a:spcPct val="0"/>
              </a:spcAft>
              <a:buFont typeface="Wingdings"/>
              <a:buChar char=""/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强横纹</a:t>
            </a:r>
          </a:p>
          <a:p>
            <a:pPr algn="just">
              <a:spcBef>
                <a:spcPts val="1200"/>
              </a:spcBef>
              <a:spcAft>
                <a:spcPct val="0"/>
              </a:spcAft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检测视频画面出现强横纹干扰</a:t>
            </a:r>
          </a:p>
        </p:txBody>
      </p:sp>
      <p:sp>
        <p:nvSpPr>
          <p:cNvPr id="30" name="矩形 29"/>
          <p:cNvSpPr/>
          <p:nvPr/>
        </p:nvSpPr>
        <p:spPr>
          <a:xfrm>
            <a:off x="1152525" y="3576638"/>
            <a:ext cx="1639888" cy="8921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r">
              <a:spcAft>
                <a:spcPct val="0"/>
              </a:spcAft>
              <a:buFont typeface="Wingdings"/>
              <a:buChar char=""/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视频编码</a:t>
            </a:r>
          </a:p>
          <a:p>
            <a:pPr algn="just">
              <a:spcBef>
                <a:spcPts val="1200"/>
              </a:spcBef>
              <a:spcAft>
                <a:spcPct val="0"/>
              </a:spcAft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检测画面出现的马赛克（块）效应</a:t>
            </a:r>
          </a:p>
        </p:txBody>
      </p:sp>
      <p:sp>
        <p:nvSpPr>
          <p:cNvPr id="31" name="矩形 30"/>
          <p:cNvSpPr/>
          <p:nvPr/>
        </p:nvSpPr>
        <p:spPr>
          <a:xfrm>
            <a:off x="1150938" y="5089525"/>
            <a:ext cx="1673225" cy="8921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r">
              <a:spcAft>
                <a:spcPct val="0"/>
              </a:spcAft>
              <a:buFont typeface="Wingdings"/>
              <a:buChar char=""/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冻结</a:t>
            </a:r>
          </a:p>
          <a:p>
            <a:pPr algn="just">
              <a:spcBef>
                <a:spcPts val="1200"/>
              </a:spcBef>
              <a:spcAft>
                <a:spcPct val="0"/>
              </a:spcAft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检测视频画面出现冻结异常</a:t>
            </a:r>
          </a:p>
        </p:txBody>
      </p:sp>
      <p:sp>
        <p:nvSpPr>
          <p:cNvPr id="32" name="矩形 31"/>
          <p:cNvSpPr/>
          <p:nvPr/>
        </p:nvSpPr>
        <p:spPr>
          <a:xfrm>
            <a:off x="4930775" y="3576638"/>
            <a:ext cx="1673225" cy="11080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r">
              <a:spcAft>
                <a:spcPct val="0"/>
              </a:spcAft>
              <a:buFont typeface="Wingdings"/>
              <a:buChar char=""/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信号丢失</a:t>
            </a:r>
          </a:p>
          <a:p>
            <a:pPr algn="just">
              <a:spcBef>
                <a:spcPts val="1200"/>
              </a:spcBef>
              <a:spcAft>
                <a:spcPct val="0"/>
              </a:spcAft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检测由于摄像头故障、线路故障等引起的视频信号丢失</a:t>
            </a:r>
          </a:p>
        </p:txBody>
      </p:sp>
      <p:sp>
        <p:nvSpPr>
          <p:cNvPr id="33" name="矩形 32"/>
          <p:cNvSpPr/>
          <p:nvPr/>
        </p:nvSpPr>
        <p:spPr>
          <a:xfrm>
            <a:off x="4930775" y="2046288"/>
            <a:ext cx="1684338" cy="8937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r">
              <a:spcAft>
                <a:spcPct val="0"/>
              </a:spcAft>
              <a:buFont typeface="Wingdings"/>
              <a:buChar char=""/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稳定条纹</a:t>
            </a:r>
          </a:p>
          <a:p>
            <a:pPr algn="just">
              <a:spcBef>
                <a:spcPts val="1200"/>
              </a:spcBef>
              <a:spcAft>
                <a:spcPct val="0"/>
              </a:spcAft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检测视频画面出现滚动条纹干扰</a:t>
            </a:r>
          </a:p>
        </p:txBody>
      </p:sp>
      <p:sp>
        <p:nvSpPr>
          <p:cNvPr id="34" name="矩形 33"/>
          <p:cNvSpPr/>
          <p:nvPr/>
        </p:nvSpPr>
        <p:spPr>
          <a:xfrm>
            <a:off x="4932363" y="5089525"/>
            <a:ext cx="1671637" cy="13223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r">
              <a:spcAft>
                <a:spcPct val="0"/>
              </a:spcAft>
              <a:buFont typeface="Wingdings"/>
              <a:buChar char=""/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抖动</a:t>
            </a:r>
          </a:p>
          <a:p>
            <a:pPr algn="just">
              <a:spcBef>
                <a:spcPts val="1200"/>
              </a:spcBef>
              <a:spcAft>
                <a:spcPct val="0"/>
              </a:spcAft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检测由于不稳定、外部强烈震动等引起的摄像头持续性抖动</a:t>
            </a:r>
          </a:p>
        </p:txBody>
      </p:sp>
      <p:pic>
        <p:nvPicPr>
          <p:cNvPr id="63503" name="图片 45066" descr="说明: C:\iCare\product\VQD\product\release截图\视频冻结12.bmp"/>
          <p:cNvPicPr>
            <a:picLocks noChangeAspect="1" noChangeArrowheads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2987675" y="4970463"/>
            <a:ext cx="1673225" cy="1252537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37" name="TextBox 36"/>
          <p:cNvSpPr txBox="1"/>
          <p:nvPr/>
        </p:nvSpPr>
        <p:spPr>
          <a:xfrm>
            <a:off x="996108" y="994722"/>
            <a:ext cx="3647900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检测项目</a:t>
            </a:r>
            <a:endParaRPr lang="zh-CN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1008063" y="549275"/>
            <a:ext cx="238918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63506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708025" y="579438"/>
            <a:ext cx="287338" cy="287337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fade/>
  </p:transition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5537" name="图片 45071" descr="说明: C:\iCare\product\VQD\product\release截图\遮挡1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762750" y="2092325"/>
            <a:ext cx="1673225" cy="136842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2" name="矩形 21"/>
          <p:cNvSpPr/>
          <p:nvPr/>
        </p:nvSpPr>
        <p:spPr>
          <a:xfrm>
            <a:off x="1117600" y="2049463"/>
            <a:ext cx="3563938" cy="147478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spcAft>
                <a:spcPct val="0"/>
              </a:spcAft>
              <a:defRPr/>
            </a:pPr>
            <a:endParaRPr lang="zh-CN" altLang="zh-CN" sz="1400" kern="1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14425" y="5091113"/>
            <a:ext cx="7321550" cy="10795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spcAft>
                <a:spcPct val="0"/>
              </a:spcAft>
              <a:defRPr/>
            </a:pPr>
            <a:endParaRPr lang="zh-CN" altLang="zh-CN" sz="1400" kern="1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52525" y="2239963"/>
            <a:ext cx="1673225" cy="11080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r">
              <a:spcAft>
                <a:spcPct val="0"/>
              </a:spcAft>
              <a:buFont typeface="Wingdings"/>
              <a:buChar char=""/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视频剧变</a:t>
            </a:r>
          </a:p>
          <a:p>
            <a:pPr algn="just">
              <a:spcBef>
                <a:spcPts val="1200"/>
              </a:spcBef>
              <a:spcAft>
                <a:spcPct val="0"/>
              </a:spcAft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检测视频由于受到强干扰而发生剧烈变化</a:t>
            </a:r>
          </a:p>
        </p:txBody>
      </p:sp>
      <p:sp>
        <p:nvSpPr>
          <p:cNvPr id="25" name="矩形 24"/>
          <p:cNvSpPr/>
          <p:nvPr/>
        </p:nvSpPr>
        <p:spPr>
          <a:xfrm>
            <a:off x="1152525" y="3768725"/>
            <a:ext cx="1638300" cy="8921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r">
              <a:spcAft>
                <a:spcPct val="0"/>
              </a:spcAft>
              <a:buFont typeface="Wingdings"/>
              <a:buChar char=""/>
              <a:defRPr/>
            </a:pPr>
            <a:r>
              <a:rPr lang="en-US" altLang="zh-CN" sz="1400" kern="100">
                <a:latin typeface="微软雅黑" pitchFamily="34" charset="-122"/>
                <a:ea typeface="微软雅黑" pitchFamily="34" charset="-122"/>
              </a:rPr>
              <a:t>PTZ</a:t>
            </a:r>
            <a:endParaRPr lang="zh-CN" altLang="zh-CN" sz="1400" kern="100">
              <a:latin typeface="微软雅黑" pitchFamily="34" charset="-122"/>
              <a:ea typeface="微软雅黑" pitchFamily="34" charset="-122"/>
            </a:endParaRPr>
          </a:p>
          <a:p>
            <a:pPr algn="just">
              <a:spcBef>
                <a:spcPts val="1200"/>
              </a:spcBef>
              <a:spcAft>
                <a:spcPct val="0"/>
              </a:spcAft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检测球机的</a:t>
            </a:r>
            <a:r>
              <a:rPr lang="en-US" altLang="zh-CN" sz="1400" kern="100">
                <a:latin typeface="微软雅黑" pitchFamily="34" charset="-122"/>
                <a:ea typeface="微软雅黑" pitchFamily="34" charset="-122"/>
              </a:rPr>
              <a:t>PTZ</a:t>
            </a: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功能是否正常</a:t>
            </a:r>
          </a:p>
        </p:txBody>
      </p:sp>
      <p:sp>
        <p:nvSpPr>
          <p:cNvPr id="26" name="矩形 25"/>
          <p:cNvSpPr/>
          <p:nvPr/>
        </p:nvSpPr>
        <p:spPr>
          <a:xfrm>
            <a:off x="1149350" y="5281613"/>
            <a:ext cx="1909763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r">
              <a:spcAft>
                <a:spcPct val="0"/>
              </a:spcAft>
              <a:buFont typeface="Wingdings"/>
              <a:buChar char=""/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流媒体</a:t>
            </a:r>
            <a:r>
              <a:rPr lang="en-US" altLang="zh-CN" sz="1400" kern="10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网络状况</a:t>
            </a:r>
          </a:p>
        </p:txBody>
      </p:sp>
      <p:sp>
        <p:nvSpPr>
          <p:cNvPr id="27" name="矩形 26"/>
          <p:cNvSpPr/>
          <p:nvPr/>
        </p:nvSpPr>
        <p:spPr>
          <a:xfrm>
            <a:off x="4930775" y="2239963"/>
            <a:ext cx="1684338" cy="8921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r">
              <a:spcAft>
                <a:spcPct val="0"/>
              </a:spcAft>
              <a:buFont typeface="Wingdings"/>
              <a:buChar char=""/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视频遮挡</a:t>
            </a:r>
          </a:p>
          <a:p>
            <a:pPr algn="just">
              <a:spcBef>
                <a:spcPts val="1200"/>
              </a:spcBef>
              <a:spcAft>
                <a:spcPct val="0"/>
              </a:spcAft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检测画面被恶意遮挡</a:t>
            </a:r>
          </a:p>
        </p:txBody>
      </p:sp>
      <p:pic>
        <p:nvPicPr>
          <p:cNvPr id="65544" name="图片 45069" descr="说明: C:\iCare\product\VQD\product\release截图\视频剧变12.bmp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962275" y="2166938"/>
            <a:ext cx="1673225" cy="125253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5545" name="图片 45072" descr="说明: C:\iCare\product\VQD\product\release截图\平移11.bmp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986088" y="3705225"/>
            <a:ext cx="1673225" cy="126365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5546" name="图片 45078" descr="说明: C:\iCare\product\VQD\product\release截图\平移12.bmp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4878388" y="3716338"/>
            <a:ext cx="1674812" cy="125253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5547" name="图片 45074" descr="说明: C:\iCare\product\VQD\product\release截图\平移14.bmp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6762750" y="3716338"/>
            <a:ext cx="1673225" cy="126365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32" name="矩形 31"/>
          <p:cNvSpPr/>
          <p:nvPr/>
        </p:nvSpPr>
        <p:spPr>
          <a:xfrm>
            <a:off x="1152525" y="5646738"/>
            <a:ext cx="2698750" cy="307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1200"/>
              </a:spcBef>
              <a:spcAft>
                <a:spcPct val="0"/>
              </a:spcAft>
              <a:defRPr/>
            </a:pPr>
            <a:r>
              <a:rPr lang="zh-CN" altLang="zh-CN" sz="1400" kern="100">
                <a:latin typeface="微软雅黑" pitchFamily="34" charset="-122"/>
                <a:ea typeface="微软雅黑" pitchFamily="34" charset="-122"/>
              </a:rPr>
              <a:t>检测网络传输视频数据是否正常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6108" y="1186996"/>
            <a:ext cx="3647900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检测项目</a:t>
            </a:r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1008063" y="741363"/>
            <a:ext cx="238918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65551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708025" y="771525"/>
            <a:ext cx="287338" cy="287338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fade/>
  </p:transition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TextBox 7"/>
          <p:cNvSpPr txBox="1"/>
          <p:nvPr/>
        </p:nvSpPr>
        <p:spPr>
          <a:xfrm>
            <a:off x="996108" y="1282754"/>
            <a:ext cx="552010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全新升级的</a:t>
            </a:r>
            <a:r>
              <a:rPr lang="en-US" altLang="zh-CN" smtClean="0"/>
              <a:t>V2.5</a:t>
            </a:r>
            <a:r>
              <a:rPr lang="zh-CN" altLang="en-US" smtClean="0"/>
              <a:t>系统</a:t>
            </a:r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008063" y="836613"/>
            <a:ext cx="2389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67587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08025" y="866775"/>
            <a:ext cx="287338" cy="2889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7588" name="Picture 2" descr="C:\Documents and Settings\Administrator\桌面\未命名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95288" y="3830638"/>
            <a:ext cx="5362575" cy="27305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1" name="矩形 10"/>
          <p:cNvSpPr/>
          <p:nvPr/>
        </p:nvSpPr>
        <p:spPr>
          <a:xfrm>
            <a:off x="6135688" y="592138"/>
            <a:ext cx="2590800" cy="5916612"/>
          </a:xfrm>
          <a:prstGeom prst="rect">
            <a:avLst/>
          </a:prstGeom>
          <a:solidFill>
            <a:srgbClr val="B2C1DB">
              <a:alpha val="62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5400000">
            <a:off x="6061869" y="669132"/>
            <a:ext cx="261937" cy="10795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zh-CN" altLang="en-US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22"/>
          <p:cNvSpPr txBox="1">
            <a:spLocks noChangeArrowheads="1"/>
          </p:cNvSpPr>
          <p:nvPr/>
        </p:nvSpPr>
        <p:spPr bwMode="auto">
          <a:xfrm>
            <a:off x="6517680" y="908720"/>
            <a:ext cx="1942752" cy="584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应用功能</a:t>
            </a:r>
            <a:endParaRPr lang="zh-CN" sz="3200" spc="50">
              <a:ln w="13500">
                <a:solidFill>
                  <a:schemeClr val="accent2">
                    <a:lumMod val="20000"/>
                    <a:lumOff val="80000"/>
                    <a:alpha val="65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618288" y="4133850"/>
            <a:ext cx="1655762" cy="252413"/>
          </a:xfrm>
          <a:prstGeom prst="rect">
            <a:avLst/>
          </a:prstGeom>
          <a:solidFill>
            <a:schemeClr val="accent5">
              <a:lumMod val="75000"/>
              <a:alpha val="49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endParaRPr lang="zh-CN" altLang="en-US" sz="160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5" name="Picture 2" descr="C:\Users\zz\Pictures\icon\20110829091231877_easyicon_cn_128.png"/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6803032" y="4024226"/>
            <a:ext cx="288000" cy="288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67594" name="矩形 15"/>
          <p:cNvSpPr>
            <a:spLocks noChangeArrowheads="1"/>
          </p:cNvSpPr>
          <p:nvPr/>
        </p:nvSpPr>
        <p:spPr bwMode="auto">
          <a:xfrm>
            <a:off x="7059613" y="4100513"/>
            <a:ext cx="1225550" cy="338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charset="-122"/>
                <a:ea typeface="微软雅黑" charset="-122"/>
                <a:cs typeface="微软雅黑"/>
              </a:rPr>
              <a:t>用户管理</a:t>
            </a:r>
          </a:p>
        </p:txBody>
      </p:sp>
      <p:sp>
        <p:nvSpPr>
          <p:cNvPr id="17" name="矩形 16"/>
          <p:cNvSpPr/>
          <p:nvPr/>
        </p:nvSpPr>
        <p:spPr>
          <a:xfrm>
            <a:off x="6618288" y="2708275"/>
            <a:ext cx="1655762" cy="250825"/>
          </a:xfrm>
          <a:prstGeom prst="rect">
            <a:avLst/>
          </a:prstGeom>
          <a:solidFill>
            <a:schemeClr val="accent5">
              <a:lumMod val="75000"/>
              <a:alpha val="49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endParaRPr lang="zh-CN" altLang="en-US" sz="160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596" name="矩形 17"/>
          <p:cNvSpPr>
            <a:spLocks noChangeArrowheads="1"/>
          </p:cNvSpPr>
          <p:nvPr/>
        </p:nvSpPr>
        <p:spPr bwMode="auto">
          <a:xfrm>
            <a:off x="7059613" y="2667000"/>
            <a:ext cx="1225550" cy="3381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charset="-122"/>
                <a:ea typeface="微软雅黑" charset="-122"/>
                <a:cs typeface="微软雅黑"/>
              </a:rPr>
              <a:t>任务管理</a:t>
            </a:r>
          </a:p>
        </p:txBody>
      </p:sp>
      <p:pic>
        <p:nvPicPr>
          <p:cNvPr id="19" name="Picture 5" descr="C:\Users\zz\Pictures\icon\20110829091307197_easyicon_cn_128.png"/>
          <p:cNvPicPr>
            <a:picLocks noChangeAspect="1" noChangeArrowheads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6803032" y="2610928"/>
            <a:ext cx="288000" cy="288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20" name="矩形 19"/>
          <p:cNvSpPr/>
          <p:nvPr/>
        </p:nvSpPr>
        <p:spPr>
          <a:xfrm>
            <a:off x="6618288" y="5527675"/>
            <a:ext cx="1655762" cy="252413"/>
          </a:xfrm>
          <a:prstGeom prst="rect">
            <a:avLst/>
          </a:prstGeom>
          <a:solidFill>
            <a:schemeClr val="accent5">
              <a:lumMod val="75000"/>
              <a:alpha val="49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endParaRPr lang="zh-CN" altLang="en-US" sz="160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599" name="矩形 20"/>
          <p:cNvSpPr>
            <a:spLocks noChangeArrowheads="1"/>
          </p:cNvSpPr>
          <p:nvPr/>
        </p:nvSpPr>
        <p:spPr bwMode="auto">
          <a:xfrm>
            <a:off x="7059613" y="5495925"/>
            <a:ext cx="1225550" cy="3381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charset="-122"/>
                <a:ea typeface="微软雅黑" charset="-122"/>
                <a:cs typeface="微软雅黑"/>
              </a:rPr>
              <a:t>结果查询</a:t>
            </a:r>
          </a:p>
        </p:txBody>
      </p:sp>
      <p:pic>
        <p:nvPicPr>
          <p:cNvPr id="22" name="Picture 16" descr="C:\Users\zz\Pictures\icon\20110829091434647_easyicon_cn_128.png"/>
          <p:cNvPicPr>
            <a:picLocks noChangeAspect="1" noChangeArrowheads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6803032" y="5418995"/>
            <a:ext cx="288000" cy="288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23" name="矩形 22"/>
          <p:cNvSpPr/>
          <p:nvPr/>
        </p:nvSpPr>
        <p:spPr>
          <a:xfrm>
            <a:off x="6618288" y="3170238"/>
            <a:ext cx="1655762" cy="250825"/>
          </a:xfrm>
          <a:prstGeom prst="rect">
            <a:avLst/>
          </a:prstGeom>
          <a:solidFill>
            <a:schemeClr val="accent5">
              <a:lumMod val="75000"/>
              <a:alpha val="49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endParaRPr lang="zh-CN" altLang="en-US" sz="160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602" name="矩形 23"/>
          <p:cNvSpPr>
            <a:spLocks noChangeArrowheads="1"/>
          </p:cNvSpPr>
          <p:nvPr/>
        </p:nvSpPr>
        <p:spPr bwMode="auto">
          <a:xfrm>
            <a:off x="7059613" y="3127375"/>
            <a:ext cx="1225550" cy="3381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charset="-122"/>
                <a:ea typeface="微软雅黑" charset="-122"/>
                <a:cs typeface="微软雅黑"/>
              </a:rPr>
              <a:t>故障管理</a:t>
            </a:r>
          </a:p>
        </p:txBody>
      </p:sp>
      <p:pic>
        <p:nvPicPr>
          <p:cNvPr id="25" name="Picture 19" descr="C:\Users\zz\Pictures\icon\20110829091506218_easyicon_cn_128.png"/>
          <p:cNvPicPr>
            <a:picLocks noChangeAspect="1" noChangeArrowheads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6803032" y="3081601"/>
            <a:ext cx="288000" cy="288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26" name="矩形 25"/>
          <p:cNvSpPr/>
          <p:nvPr/>
        </p:nvSpPr>
        <p:spPr>
          <a:xfrm>
            <a:off x="6618288" y="4611688"/>
            <a:ext cx="1655762" cy="250825"/>
          </a:xfrm>
          <a:prstGeom prst="rect">
            <a:avLst/>
          </a:prstGeom>
          <a:solidFill>
            <a:schemeClr val="accent5">
              <a:lumMod val="75000"/>
              <a:alpha val="49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endParaRPr lang="zh-CN" altLang="en-US" sz="160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605" name="矩形 26"/>
          <p:cNvSpPr>
            <a:spLocks noChangeArrowheads="1"/>
          </p:cNvSpPr>
          <p:nvPr/>
        </p:nvSpPr>
        <p:spPr bwMode="auto">
          <a:xfrm>
            <a:off x="7059613" y="4560888"/>
            <a:ext cx="1225550" cy="339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charset="-122"/>
                <a:ea typeface="微软雅黑" charset="-122"/>
                <a:cs typeface="微软雅黑"/>
              </a:rPr>
              <a:t>权限管理</a:t>
            </a:r>
          </a:p>
        </p:txBody>
      </p:sp>
      <p:pic>
        <p:nvPicPr>
          <p:cNvPr id="28" name="Picture 4" descr="C:\Users\zz\Pictures\icon\20110830111406496_easyicon_cn_128.png"/>
          <p:cNvPicPr>
            <a:picLocks noChangeAspect="1" noChangeArrowheads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6803032" y="4508204"/>
            <a:ext cx="288000" cy="288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29" name="矩形 28"/>
          <p:cNvSpPr/>
          <p:nvPr/>
        </p:nvSpPr>
        <p:spPr>
          <a:xfrm>
            <a:off x="6618288" y="1757363"/>
            <a:ext cx="1655762" cy="252412"/>
          </a:xfrm>
          <a:prstGeom prst="rect">
            <a:avLst/>
          </a:prstGeom>
          <a:solidFill>
            <a:schemeClr val="accent5">
              <a:lumMod val="75000"/>
              <a:alpha val="49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endParaRPr lang="zh-CN" altLang="en-US" sz="160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608" name="矩形 29"/>
          <p:cNvSpPr>
            <a:spLocks noChangeArrowheads="1"/>
          </p:cNvSpPr>
          <p:nvPr/>
        </p:nvSpPr>
        <p:spPr bwMode="auto">
          <a:xfrm>
            <a:off x="7059613" y="1712913"/>
            <a:ext cx="1225550" cy="339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charset="-122"/>
                <a:ea typeface="微软雅黑" charset="-122"/>
                <a:cs typeface="微软雅黑"/>
              </a:rPr>
              <a:t>设备管理</a:t>
            </a:r>
          </a:p>
        </p:txBody>
      </p:sp>
      <p:pic>
        <p:nvPicPr>
          <p:cNvPr id="31" name="Picture 2" descr="C:\Users\zz\Pictures\icon\20110829091444569_easyicon_cn_128.png"/>
          <p:cNvPicPr>
            <a:picLocks noChangeAspect="1" noChangeArrowheads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6803032" y="1666899"/>
            <a:ext cx="288000" cy="288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32" name="矩形 31"/>
          <p:cNvSpPr/>
          <p:nvPr/>
        </p:nvSpPr>
        <p:spPr>
          <a:xfrm>
            <a:off x="6618288" y="3651250"/>
            <a:ext cx="1655762" cy="250825"/>
          </a:xfrm>
          <a:prstGeom prst="rect">
            <a:avLst/>
          </a:prstGeom>
          <a:solidFill>
            <a:schemeClr val="accent5">
              <a:lumMod val="75000"/>
              <a:alpha val="49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endParaRPr lang="zh-CN" altLang="en-US" sz="160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611" name="矩形 32"/>
          <p:cNvSpPr>
            <a:spLocks noChangeArrowheads="1"/>
          </p:cNvSpPr>
          <p:nvPr/>
        </p:nvSpPr>
        <p:spPr bwMode="auto">
          <a:xfrm>
            <a:off x="7059613" y="3600450"/>
            <a:ext cx="1225550" cy="339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charset="-122"/>
                <a:ea typeface="微软雅黑" charset="-122"/>
                <a:cs typeface="微软雅黑"/>
              </a:rPr>
              <a:t>标准管理</a:t>
            </a:r>
          </a:p>
        </p:txBody>
      </p:sp>
      <p:pic>
        <p:nvPicPr>
          <p:cNvPr id="34" name="Picture 3" descr="C:\Users\zz\Pictures\icon\20110829091317500_easyicon_cn_128.png"/>
          <p:cNvPicPr>
            <a:picLocks noChangeAspect="1" noChangeArrowheads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6803032" y="3543417"/>
            <a:ext cx="288000" cy="288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35" name="矩形 34"/>
          <p:cNvSpPr/>
          <p:nvPr/>
        </p:nvSpPr>
        <p:spPr>
          <a:xfrm>
            <a:off x="6618288" y="5083175"/>
            <a:ext cx="1655762" cy="252413"/>
          </a:xfrm>
          <a:prstGeom prst="rect">
            <a:avLst/>
          </a:prstGeom>
          <a:solidFill>
            <a:schemeClr val="accent5">
              <a:lumMod val="75000"/>
              <a:alpha val="49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endParaRPr lang="zh-CN" altLang="en-US" sz="160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614" name="矩形 35"/>
          <p:cNvSpPr>
            <a:spLocks noChangeArrowheads="1"/>
          </p:cNvSpPr>
          <p:nvPr/>
        </p:nvSpPr>
        <p:spPr bwMode="auto">
          <a:xfrm>
            <a:off x="7059613" y="5048250"/>
            <a:ext cx="1225550" cy="3381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charset="-122"/>
                <a:ea typeface="微软雅黑" charset="-122"/>
                <a:cs typeface="微软雅黑"/>
              </a:rPr>
              <a:t>统计报表</a:t>
            </a:r>
          </a:p>
        </p:txBody>
      </p:sp>
      <p:pic>
        <p:nvPicPr>
          <p:cNvPr id="37" name="Picture 4" descr="C:\Users\zz\Pictures\icon\20110831100432698_easyicon_cn_128.png"/>
          <p:cNvPicPr>
            <a:picLocks noChangeAspect="1" noChangeArrowheads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6803032" y="4985024"/>
            <a:ext cx="288000" cy="288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38" name="矩形 37"/>
          <p:cNvSpPr/>
          <p:nvPr/>
        </p:nvSpPr>
        <p:spPr>
          <a:xfrm>
            <a:off x="6618288" y="5949950"/>
            <a:ext cx="1655762" cy="252413"/>
          </a:xfrm>
          <a:prstGeom prst="rect">
            <a:avLst/>
          </a:prstGeom>
          <a:solidFill>
            <a:schemeClr val="accent5">
              <a:lumMod val="75000"/>
              <a:alpha val="49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endParaRPr lang="zh-CN" altLang="en-US" sz="160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617" name="矩形 38"/>
          <p:cNvSpPr>
            <a:spLocks noChangeArrowheads="1"/>
          </p:cNvSpPr>
          <p:nvPr/>
        </p:nvSpPr>
        <p:spPr bwMode="auto">
          <a:xfrm>
            <a:off x="7059613" y="5905500"/>
            <a:ext cx="1225550" cy="339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charset="-122"/>
                <a:ea typeface="微软雅黑" charset="-122"/>
                <a:cs typeface="微软雅黑"/>
              </a:rPr>
              <a:t>系统设置</a:t>
            </a:r>
          </a:p>
        </p:txBody>
      </p:sp>
      <p:pic>
        <p:nvPicPr>
          <p:cNvPr id="40" name="Picture 5" descr="C:\Users\zz\Pictures\icon\20110829091258346_easyicon_cn_128.png"/>
          <p:cNvPicPr>
            <a:picLocks noChangeAspect="1" noChangeArrowheads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6803032" y="5901557"/>
            <a:ext cx="288000" cy="288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41" name="矩形 40"/>
          <p:cNvSpPr/>
          <p:nvPr/>
        </p:nvSpPr>
        <p:spPr>
          <a:xfrm>
            <a:off x="6618288" y="2236788"/>
            <a:ext cx="1655762" cy="252412"/>
          </a:xfrm>
          <a:prstGeom prst="rect">
            <a:avLst/>
          </a:prstGeom>
          <a:solidFill>
            <a:schemeClr val="accent5">
              <a:lumMod val="75000"/>
              <a:alpha val="49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endParaRPr lang="zh-CN" altLang="en-US" sz="160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620" name="矩形 41"/>
          <p:cNvSpPr>
            <a:spLocks noChangeArrowheads="1"/>
          </p:cNvSpPr>
          <p:nvPr/>
        </p:nvSpPr>
        <p:spPr bwMode="auto">
          <a:xfrm>
            <a:off x="7059613" y="2205038"/>
            <a:ext cx="1225550" cy="338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charset="-122"/>
                <a:ea typeface="微软雅黑" charset="-122"/>
                <a:cs typeface="微软雅黑"/>
              </a:rPr>
              <a:t>设备状态</a:t>
            </a:r>
          </a:p>
        </p:txBody>
      </p:sp>
      <p:pic>
        <p:nvPicPr>
          <p:cNvPr id="43" name="Picture 15" descr="C:\Users\zz\Pictures\icon\20110829091428698_easyicon_cn_128.png"/>
          <p:cNvPicPr>
            <a:picLocks noChangeAspect="1" noChangeArrowheads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6803032" y="2156905"/>
            <a:ext cx="288000" cy="288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</p:spTree>
  </p:cSld>
  <p:clrMapOvr>
    <a:masterClrMapping/>
  </p:clrMapOvr>
  <p:transition spd="slow">
    <p:fade/>
  </p:transition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矩形 11"/>
          <p:cNvSpPr/>
          <p:nvPr/>
        </p:nvSpPr>
        <p:spPr>
          <a:xfrm>
            <a:off x="1101725" y="2636838"/>
            <a:ext cx="7942263" cy="143986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69634" name="组合 12"/>
          <p:cNvGrpSpPr/>
          <p:nvPr/>
        </p:nvGrpSpPr>
        <p:grpSpPr>
          <a:xfrm rot="5400000">
            <a:off x="500857" y="3247231"/>
            <a:ext cx="1873250" cy="315913"/>
            <a:chOff x="971240" y="2849285"/>
            <a:chExt cx="1872366" cy="315800"/>
          </a:xfrm>
        </p:grpSpPr>
        <p:sp>
          <p:nvSpPr>
            <p:cNvPr id="14" name="直角三角形 13"/>
            <p:cNvSpPr/>
            <p:nvPr/>
          </p:nvSpPr>
          <p:spPr>
            <a:xfrm rot="10800000">
              <a:off x="971241" y="3054001"/>
              <a:ext cx="179302" cy="107911"/>
            </a:xfrm>
            <a:prstGeom prst="rtTriangle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971240" y="2846112"/>
              <a:ext cx="1872366" cy="2158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1763689" y="2847885"/>
            <a:ext cx="2304256" cy="4979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buClr>
                <a:srgbClr val="646464"/>
              </a:buClr>
              <a:buFont typeface="Webdings" pitchFamily="18" charset="2"/>
              <a:buChar char="4"/>
              <a:defRPr/>
            </a:pPr>
            <a:r>
              <a:rPr lang="zh-CN" altLang="en-US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任务管理</a:t>
            </a:r>
            <a:endParaRPr lang="en-US" altLang="zh-CN" sz="2400" spc="50">
              <a:ln w="13500">
                <a:solidFill>
                  <a:schemeClr val="accent2">
                    <a:lumMod val="20000"/>
                    <a:lumOff val="80000"/>
                    <a:alpha val="65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 b="17079"/>
          <a:stretch>
            <a:fillRect/>
          </a:stretch>
        </p:blipFill>
        <p:spPr bwMode="auto">
          <a:xfrm>
            <a:off x="3924300" y="2122488"/>
            <a:ext cx="4881563" cy="3827462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  <a:miter lim="800000"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11" name="TextBox 10"/>
          <p:cNvSpPr txBox="1"/>
          <p:nvPr/>
        </p:nvSpPr>
        <p:spPr>
          <a:xfrm>
            <a:off x="996108" y="1282754"/>
            <a:ext cx="552010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系统特色功能</a:t>
            </a:r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008063" y="836613"/>
            <a:ext cx="2389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69639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08025" y="866775"/>
            <a:ext cx="287338" cy="28892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fade/>
  </p:transition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/>
        </p:nvSpPr>
        <p:spPr>
          <a:xfrm>
            <a:off x="1101725" y="2565400"/>
            <a:ext cx="7942263" cy="280828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70658" name="组合 10"/>
          <p:cNvGrpSpPr/>
          <p:nvPr/>
        </p:nvGrpSpPr>
        <p:grpSpPr>
          <a:xfrm rot="5400000">
            <a:off x="-182562" y="3859212"/>
            <a:ext cx="3240088" cy="315913"/>
            <a:chOff x="971240" y="2849285"/>
            <a:chExt cx="3240366" cy="315800"/>
          </a:xfrm>
        </p:grpSpPr>
        <p:sp>
          <p:nvSpPr>
            <p:cNvPr id="12" name="直角三角形 11"/>
            <p:cNvSpPr/>
            <p:nvPr/>
          </p:nvSpPr>
          <p:spPr>
            <a:xfrm rot="10800000">
              <a:off x="974416" y="3057174"/>
              <a:ext cx="179403" cy="107911"/>
            </a:xfrm>
            <a:prstGeom prst="rtTriangle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71241" y="2846112"/>
              <a:ext cx="3240366" cy="2158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692439" y="2716502"/>
            <a:ext cx="1944215" cy="4979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buClr>
                <a:srgbClr val="646464"/>
              </a:buClr>
              <a:buFont typeface="Webdings" pitchFamily="18" charset="2"/>
              <a:buChar char="4"/>
              <a:defRPr/>
            </a:pPr>
            <a:r>
              <a:rPr lang="zh-CN" altLang="en-US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标准管理</a:t>
            </a:r>
            <a:endParaRPr lang="en-US" altLang="zh-CN" sz="2400" spc="50">
              <a:ln w="13500">
                <a:solidFill>
                  <a:schemeClr val="accent2">
                    <a:lumMod val="20000"/>
                    <a:lumOff val="80000"/>
                    <a:alpha val="65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t="1793" b="0"/>
          <a:stretch>
            <a:fillRect/>
          </a:stretch>
        </p:blipFill>
        <p:spPr bwMode="auto">
          <a:xfrm>
            <a:off x="3703638" y="2205038"/>
            <a:ext cx="5189537" cy="3960812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  <a:miter lim="800000"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981200" y="3370263"/>
            <a:ext cx="1655763" cy="18462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Aft>
                <a:spcPct val="0"/>
              </a:spcAft>
              <a:buClr>
                <a:schemeClr val="tx2">
                  <a:lumMod val="75000"/>
                </a:schemeClr>
              </a:buClr>
              <a:defRPr/>
            </a:pPr>
            <a:r>
              <a:rPr lang="zh-CN" altLang="en-US" sz="1600" smtClean="0">
                <a:latin typeface="微软雅黑" pitchFamily="34" charset="-122"/>
                <a:ea typeface="微软雅黑" pitchFamily="34" charset="-122"/>
              </a:rPr>
              <a:t>按照不同要素</a:t>
            </a:r>
            <a:endParaRPr lang="en-US" altLang="zh-CN" sz="1600" smtClean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spcAft>
                <a:spcPts val="1200"/>
              </a:spcAft>
              <a:buClr>
                <a:schemeClr val="tx2">
                  <a:lumMod val="75000"/>
                </a:schemeClr>
              </a:buClr>
              <a:defRPr/>
            </a:pPr>
            <a:r>
              <a:rPr lang="zh-CN" altLang="en-US" sz="1600" smtClean="0">
                <a:latin typeface="微软雅黑" pitchFamily="34" charset="-122"/>
                <a:ea typeface="微软雅黑" pitchFamily="34" charset="-122"/>
              </a:rPr>
              <a:t>设置标准</a:t>
            </a:r>
            <a:endParaRPr lang="en-US" altLang="zh-CN" sz="160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1" hangingPunct="1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Webdings" pitchFamily="18" charset="2"/>
              <a:buChar char="4"/>
              <a:defRPr/>
            </a:pPr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应用时间</a:t>
            </a:r>
            <a:endParaRPr lang="en-US" altLang="zh-CN" sz="160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1" hangingPunct="1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Webdings" pitchFamily="18" charset="2"/>
              <a:buChar char="4"/>
              <a:defRPr/>
            </a:pPr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设备对象</a:t>
            </a:r>
            <a:endParaRPr lang="en-US" altLang="zh-CN" sz="160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1" hangingPunct="1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Webdings" pitchFamily="18" charset="2"/>
              <a:buChar char="4"/>
              <a:defRPr/>
            </a:pPr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诊断</a:t>
            </a:r>
            <a:r>
              <a:rPr lang="zh-CN" altLang="en-US" sz="1600" smtClean="0">
                <a:latin typeface="微软雅黑" pitchFamily="34" charset="-122"/>
                <a:ea typeface="微软雅黑" pitchFamily="34" charset="-122"/>
              </a:rPr>
              <a:t>内容</a:t>
            </a:r>
            <a:endParaRPr lang="en-US" altLang="zh-CN" sz="16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96108" y="1282754"/>
            <a:ext cx="552010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系统特色功能</a:t>
            </a:r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008063" y="836613"/>
            <a:ext cx="2389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70664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08025" y="866775"/>
            <a:ext cx="287338" cy="28892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fade/>
  </p:transition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/>
        </p:nvSpPr>
        <p:spPr>
          <a:xfrm>
            <a:off x="1101725" y="2564904"/>
            <a:ext cx="7942263" cy="208773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70658" name="组合 10"/>
          <p:cNvGrpSpPr/>
          <p:nvPr/>
        </p:nvGrpSpPr>
        <p:grpSpPr>
          <a:xfrm rot="5400000">
            <a:off x="201463" y="3475187"/>
            <a:ext cx="2472037" cy="315913"/>
            <a:chOff x="971240" y="2849285"/>
            <a:chExt cx="3240366" cy="315800"/>
          </a:xfrm>
        </p:grpSpPr>
        <p:sp>
          <p:nvSpPr>
            <p:cNvPr id="12" name="直角三角形 11"/>
            <p:cNvSpPr/>
            <p:nvPr/>
          </p:nvSpPr>
          <p:spPr>
            <a:xfrm rot="10800000">
              <a:off x="974416" y="3057174"/>
              <a:ext cx="179403" cy="107911"/>
            </a:xfrm>
            <a:prstGeom prst="rtTriangle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71241" y="2846112"/>
              <a:ext cx="3240366" cy="2158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692439" y="2716502"/>
            <a:ext cx="1944215" cy="4979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buClr>
                <a:srgbClr val="646464"/>
              </a:buClr>
              <a:buFont typeface="Webdings" pitchFamily="18" charset="2"/>
              <a:buChar char="4"/>
              <a:defRPr/>
            </a:pPr>
            <a:r>
              <a:rPr lang="zh-CN" altLang="en-US" sz="2400" spc="50" smtClean="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分级分域</a:t>
            </a:r>
            <a:endParaRPr lang="en-US" altLang="zh-CN" sz="2400" spc="50">
              <a:ln w="13500">
                <a:solidFill>
                  <a:schemeClr val="accent2">
                    <a:lumMod val="20000"/>
                    <a:lumOff val="80000"/>
                    <a:alpha val="65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981200" y="3370263"/>
            <a:ext cx="1655763" cy="83099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Aft>
                <a:spcPct val="0"/>
              </a:spcAft>
              <a:buClr>
                <a:schemeClr val="tx2">
                  <a:lumMod val="75000"/>
                </a:schemeClr>
              </a:buClr>
              <a:defRPr/>
            </a:pPr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不同</a:t>
            </a:r>
            <a:r>
              <a:rPr lang="zh-CN" altLang="en-US" sz="1600" smtClean="0">
                <a:latin typeface="微软雅黑" pitchFamily="34" charset="-122"/>
                <a:ea typeface="微软雅黑" pitchFamily="34" charset="-122"/>
              </a:rPr>
              <a:t>用户，不同权限，不同区域管理</a:t>
            </a:r>
            <a:endParaRPr lang="en-US" altLang="zh-CN" sz="160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96108" y="1282754"/>
            <a:ext cx="552010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系统特色功能</a:t>
            </a:r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008063" y="836613"/>
            <a:ext cx="2389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70664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08025" y="866775"/>
            <a:ext cx="287338" cy="2889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853" y="1662155"/>
            <a:ext cx="4105595" cy="489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608848"/>
      </p:ext>
    </p:extLst>
  </p:cSld>
  <p:clrMapOvr>
    <a:masterClrMapping/>
  </p:clrMapOvr>
  <p:transition spd="slow">
    <p:fade/>
  </p:transition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矩形 23"/>
          <p:cNvSpPr/>
          <p:nvPr/>
        </p:nvSpPr>
        <p:spPr>
          <a:xfrm>
            <a:off x="1101725" y="2636838"/>
            <a:ext cx="7942263" cy="143986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72706" name="组合 20"/>
          <p:cNvGrpSpPr/>
          <p:nvPr/>
        </p:nvGrpSpPr>
        <p:grpSpPr>
          <a:xfrm rot="5400000">
            <a:off x="500857" y="3247231"/>
            <a:ext cx="1873250" cy="315913"/>
            <a:chOff x="971240" y="2849285"/>
            <a:chExt cx="1872366" cy="315800"/>
          </a:xfrm>
        </p:grpSpPr>
        <p:sp>
          <p:nvSpPr>
            <p:cNvPr id="22" name="直角三角形 21"/>
            <p:cNvSpPr/>
            <p:nvPr/>
          </p:nvSpPr>
          <p:spPr>
            <a:xfrm rot="10800000">
              <a:off x="971241" y="3054001"/>
              <a:ext cx="179302" cy="107911"/>
            </a:xfrm>
            <a:prstGeom prst="rtTriangle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971240" y="2846112"/>
              <a:ext cx="1872366" cy="2158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1763689" y="2847885"/>
            <a:ext cx="2304256" cy="105567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buClr>
                <a:srgbClr val="646464"/>
              </a:buClr>
              <a:buFont typeface="Webdings" pitchFamily="18" charset="2"/>
              <a:buChar char="4"/>
              <a:defRPr/>
            </a:pPr>
            <a:r>
              <a:rPr lang="zh-CN" altLang="en-US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自定义</a:t>
            </a:r>
            <a:endParaRPr lang="en-US" altLang="zh-CN" sz="2400" spc="50">
              <a:ln w="13500">
                <a:solidFill>
                  <a:schemeClr val="accent2">
                    <a:lumMod val="20000"/>
                    <a:lumOff val="80000"/>
                    <a:alpha val="65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646464"/>
              </a:buClr>
              <a:defRPr/>
            </a:pPr>
            <a:r>
              <a:rPr lang="en-US" altLang="zh-CN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分组管理</a:t>
            </a:r>
            <a:endParaRPr lang="en-US" altLang="zh-CN" sz="2400" spc="50">
              <a:ln w="13500">
                <a:solidFill>
                  <a:schemeClr val="accent2">
                    <a:lumMod val="20000"/>
                    <a:lumOff val="80000"/>
                    <a:alpha val="65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 r="4845" b="7077"/>
          <a:stretch>
            <a:fillRect/>
          </a:stretch>
        </p:blipFill>
        <p:spPr bwMode="auto">
          <a:xfrm>
            <a:off x="4067175" y="1863725"/>
            <a:ext cx="4681538" cy="4679950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  <a:miter lim="800000"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14" name="TextBox 13"/>
          <p:cNvSpPr txBox="1"/>
          <p:nvPr/>
        </p:nvSpPr>
        <p:spPr>
          <a:xfrm>
            <a:off x="996108" y="1282754"/>
            <a:ext cx="552010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系统特色功能</a:t>
            </a:r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008063" y="836613"/>
            <a:ext cx="2389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72711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08025" y="866775"/>
            <a:ext cx="287338" cy="28892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fade/>
  </p:transition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10"/>
          <p:cNvSpPr/>
          <p:nvPr/>
        </p:nvSpPr>
        <p:spPr>
          <a:xfrm>
            <a:off x="1101725" y="2060575"/>
            <a:ext cx="7942263" cy="172878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73730" name="组合 11"/>
          <p:cNvGrpSpPr/>
          <p:nvPr/>
        </p:nvGrpSpPr>
        <p:grpSpPr>
          <a:xfrm>
            <a:off x="935038" y="2260600"/>
            <a:ext cx="8243887" cy="315913"/>
            <a:chOff x="971240" y="2849285"/>
            <a:chExt cx="8244366" cy="315800"/>
          </a:xfrm>
        </p:grpSpPr>
        <p:sp>
          <p:nvSpPr>
            <p:cNvPr id="13" name="直角三角形 12"/>
            <p:cNvSpPr/>
            <p:nvPr/>
          </p:nvSpPr>
          <p:spPr>
            <a:xfrm rot="10800000">
              <a:off x="971240" y="3057174"/>
              <a:ext cx="179397" cy="107911"/>
            </a:xfrm>
            <a:prstGeom prst="rtTriangle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971240" y="2849285"/>
              <a:ext cx="8244366" cy="2158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1259632" y="2558371"/>
            <a:ext cx="2304256" cy="4979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buClr>
                <a:srgbClr val="646464"/>
              </a:buClr>
              <a:buFont typeface="Webdings" pitchFamily="18" charset="2"/>
              <a:buChar char="4"/>
              <a:defRPr/>
            </a:pPr>
            <a:r>
              <a:rPr lang="zh-CN" altLang="en-US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诊断结果</a:t>
            </a:r>
            <a:endParaRPr lang="en-US" altLang="zh-CN" sz="2400" spc="50">
              <a:ln w="13500">
                <a:solidFill>
                  <a:schemeClr val="accent2">
                    <a:lumMod val="20000"/>
                    <a:lumOff val="80000"/>
                    <a:alpha val="65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 t="19269" r="5253" b="0"/>
          <a:stretch>
            <a:fillRect/>
          </a:stretch>
        </p:blipFill>
        <p:spPr bwMode="auto">
          <a:xfrm>
            <a:off x="1679575" y="3209925"/>
            <a:ext cx="7254875" cy="3098800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  <a:miter lim="800000"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16" name="TextBox 15"/>
          <p:cNvSpPr txBox="1"/>
          <p:nvPr/>
        </p:nvSpPr>
        <p:spPr>
          <a:xfrm>
            <a:off x="996108" y="1282754"/>
            <a:ext cx="552010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系统特色功能</a:t>
            </a:r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008063" y="836613"/>
            <a:ext cx="2389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73735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08025" y="866775"/>
            <a:ext cx="287338" cy="28892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fade/>
  </p:transition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10"/>
          <p:cNvSpPr/>
          <p:nvPr/>
        </p:nvSpPr>
        <p:spPr>
          <a:xfrm>
            <a:off x="1101725" y="2060574"/>
            <a:ext cx="7942263" cy="2016497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73730" name="组合 11"/>
          <p:cNvGrpSpPr/>
          <p:nvPr/>
        </p:nvGrpSpPr>
        <p:grpSpPr>
          <a:xfrm>
            <a:off x="935038" y="2260600"/>
            <a:ext cx="8243887" cy="315913"/>
            <a:chOff x="971240" y="2849285"/>
            <a:chExt cx="8244366" cy="315800"/>
          </a:xfrm>
        </p:grpSpPr>
        <p:sp>
          <p:nvSpPr>
            <p:cNvPr id="13" name="直角三角形 12"/>
            <p:cNvSpPr/>
            <p:nvPr/>
          </p:nvSpPr>
          <p:spPr>
            <a:xfrm rot="10800000">
              <a:off x="971240" y="3057174"/>
              <a:ext cx="179397" cy="107911"/>
            </a:xfrm>
            <a:prstGeom prst="rtTriangle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971240" y="2849285"/>
              <a:ext cx="8244366" cy="2158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1259632" y="2558371"/>
            <a:ext cx="2304256" cy="4979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buClr>
                <a:srgbClr val="646464"/>
              </a:buClr>
              <a:buFont typeface="Webdings" pitchFamily="18" charset="2"/>
              <a:buChar char="4"/>
              <a:defRPr/>
            </a:pPr>
            <a:r>
              <a:rPr lang="zh-CN" altLang="en-US" sz="2400" spc="50" smtClean="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短信发送</a:t>
            </a:r>
            <a:endParaRPr lang="en-US" altLang="zh-CN" sz="2400" spc="50">
              <a:ln w="13500">
                <a:solidFill>
                  <a:schemeClr val="accent2">
                    <a:lumMod val="20000"/>
                    <a:lumOff val="80000"/>
                    <a:alpha val="65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96108" y="1282754"/>
            <a:ext cx="552010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系统特色功能</a:t>
            </a:r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008063" y="836613"/>
            <a:ext cx="2389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73735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08025" y="866775"/>
            <a:ext cx="287338" cy="2889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91880" y="2996952"/>
            <a:ext cx="5256584" cy="249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22"/>
          <p:cNvSpPr txBox="1">
            <a:spLocks noChangeArrowheads="1"/>
          </p:cNvSpPr>
          <p:nvPr/>
        </p:nvSpPr>
        <p:spPr bwMode="auto">
          <a:xfrm>
            <a:off x="1572902" y="3050957"/>
            <a:ext cx="1774962" cy="95410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Aft>
                <a:spcPct val="0"/>
              </a:spcAft>
              <a:buClr>
                <a:schemeClr val="tx2">
                  <a:lumMod val="75000"/>
                </a:schemeClr>
              </a:buClr>
              <a:defRPr/>
            </a:pPr>
            <a:r>
              <a:rPr lang="zh-CN" altLang="en-US" sz="1400" smtClean="0">
                <a:latin typeface="微软雅黑" pitchFamily="34" charset="-122"/>
                <a:ea typeface="微软雅黑" pitchFamily="34" charset="-122"/>
              </a:rPr>
              <a:t>根据与设置的用户权限，把诊断结果发短信到管理员手机上</a:t>
            </a:r>
            <a:endParaRPr lang="en-US" altLang="zh-CN" sz="140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1446381"/>
      </p:ext>
    </p:extLst>
  </p:cSld>
  <p:clrMapOvr>
    <a:masterClrMapping/>
  </p:clrMapOvr>
  <p:transition spd="slow">
    <p:fade/>
  </p:transition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矩形 19"/>
          <p:cNvSpPr/>
          <p:nvPr/>
        </p:nvSpPr>
        <p:spPr>
          <a:xfrm>
            <a:off x="1101725" y="3173413"/>
            <a:ext cx="7942263" cy="143986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74754" name="组合 20"/>
          <p:cNvGrpSpPr/>
          <p:nvPr/>
        </p:nvGrpSpPr>
        <p:grpSpPr>
          <a:xfrm rot="5400000">
            <a:off x="500857" y="3783806"/>
            <a:ext cx="1873250" cy="315913"/>
            <a:chOff x="971240" y="2849285"/>
            <a:chExt cx="1872366" cy="315800"/>
          </a:xfrm>
        </p:grpSpPr>
        <p:sp>
          <p:nvSpPr>
            <p:cNvPr id="22" name="直角三角形 21"/>
            <p:cNvSpPr/>
            <p:nvPr/>
          </p:nvSpPr>
          <p:spPr>
            <a:xfrm rot="10800000">
              <a:off x="971241" y="3054001"/>
              <a:ext cx="179302" cy="107911"/>
            </a:xfrm>
            <a:prstGeom prst="rtTriangle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971240" y="2846112"/>
              <a:ext cx="1872366" cy="2158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1763689" y="3384271"/>
            <a:ext cx="2304256" cy="105567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buClr>
                <a:srgbClr val="646464"/>
              </a:buClr>
              <a:buFont typeface="Webdings" pitchFamily="18" charset="2"/>
              <a:buChar char="4"/>
              <a:defRPr/>
            </a:pPr>
            <a:r>
              <a:rPr lang="zh-CN" altLang="en-US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自定义</a:t>
            </a:r>
            <a:endParaRPr lang="en-US" altLang="zh-CN" sz="2400" spc="50">
              <a:ln w="13500">
                <a:solidFill>
                  <a:schemeClr val="accent2">
                    <a:lumMod val="20000"/>
                    <a:lumOff val="80000"/>
                    <a:alpha val="65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646464"/>
              </a:buClr>
              <a:defRPr/>
            </a:pPr>
            <a:r>
              <a:rPr lang="en-US" altLang="zh-CN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报表</a:t>
            </a:r>
            <a:endParaRPr lang="en-US" altLang="zh-CN" sz="2400" spc="50">
              <a:ln w="13500">
                <a:solidFill>
                  <a:schemeClr val="accent2">
                    <a:lumMod val="20000"/>
                    <a:lumOff val="80000"/>
                    <a:alpha val="65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940425" y="2781300"/>
            <a:ext cx="2903538" cy="2295525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  <a:miter lim="800000"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 l="43406" t="26009" b="11435"/>
          <a:stretch>
            <a:fillRect/>
          </a:stretch>
        </p:blipFill>
        <p:spPr bwMode="auto">
          <a:xfrm>
            <a:off x="3368675" y="2781300"/>
            <a:ext cx="2722563" cy="2295525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  <a:miter lim="800000"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14" name="TextBox 13"/>
          <p:cNvSpPr txBox="1"/>
          <p:nvPr/>
        </p:nvSpPr>
        <p:spPr>
          <a:xfrm>
            <a:off x="996108" y="1714802"/>
            <a:ext cx="552010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系统特色功能</a:t>
            </a:r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008063" y="1268413"/>
            <a:ext cx="2389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74760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08025" y="1298575"/>
            <a:ext cx="287338" cy="28892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fade/>
  </p:transition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" name="矩形 18"/>
          <p:cNvSpPr/>
          <p:nvPr/>
        </p:nvSpPr>
        <p:spPr>
          <a:xfrm>
            <a:off x="1101725" y="2528888"/>
            <a:ext cx="7942263" cy="19431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75778" name="组合 19"/>
          <p:cNvGrpSpPr/>
          <p:nvPr/>
        </p:nvGrpSpPr>
        <p:grpSpPr>
          <a:xfrm>
            <a:off x="935038" y="2728913"/>
            <a:ext cx="8243887" cy="315912"/>
            <a:chOff x="971240" y="2849285"/>
            <a:chExt cx="8244366" cy="315800"/>
          </a:xfrm>
        </p:grpSpPr>
        <p:sp>
          <p:nvSpPr>
            <p:cNvPr id="21" name="直角三角形 20"/>
            <p:cNvSpPr/>
            <p:nvPr/>
          </p:nvSpPr>
          <p:spPr>
            <a:xfrm rot="10800000">
              <a:off x="971240" y="3057173"/>
              <a:ext cx="179397" cy="107912"/>
            </a:xfrm>
            <a:prstGeom prst="rtTriangle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971240" y="2849285"/>
              <a:ext cx="8244366" cy="2158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1259632" y="3026043"/>
            <a:ext cx="249653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buClr>
                <a:srgbClr val="646464"/>
              </a:buClr>
              <a:buFont typeface="Webdings" pitchFamily="18" charset="2"/>
              <a:buChar char="4"/>
              <a:defRPr/>
            </a:pPr>
            <a:r>
              <a:rPr lang="zh-CN" altLang="en-US" sz="2400" spc="50" smtClean="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无光无电检测</a:t>
            </a:r>
            <a:endParaRPr lang="en-US" altLang="zh-CN" sz="2400" spc="50">
              <a:ln w="13500">
                <a:solidFill>
                  <a:schemeClr val="accent2">
                    <a:lumMod val="20000"/>
                    <a:lumOff val="80000"/>
                    <a:alpha val="65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6108" y="1655714"/>
            <a:ext cx="552010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系统特色功能</a:t>
            </a:r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008063" y="1209675"/>
            <a:ext cx="238918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75783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08025" y="1239838"/>
            <a:ext cx="287338" cy="2889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9632" y="4171156"/>
            <a:ext cx="7632848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22"/>
          <p:cNvSpPr txBox="1">
            <a:spLocks noChangeArrowheads="1"/>
          </p:cNvSpPr>
          <p:nvPr/>
        </p:nvSpPr>
        <p:spPr bwMode="auto">
          <a:xfrm>
            <a:off x="1619672" y="3553271"/>
            <a:ext cx="6480720" cy="58477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Aft>
                <a:spcPct val="0"/>
              </a:spcAft>
              <a:buClr>
                <a:schemeClr val="tx2">
                  <a:lumMod val="75000"/>
                </a:schemeClr>
              </a:buClr>
              <a:defRPr/>
            </a:pPr>
            <a:r>
              <a:rPr lang="zh-CN" altLang="en-US" sz="1600" smtClean="0">
                <a:latin typeface="微软雅黑" pitchFamily="34" charset="-122"/>
                <a:ea typeface="微软雅黑" pitchFamily="34" charset="-122"/>
              </a:rPr>
              <a:t>配合电源管理硬件设备，可对前端点位的供电及网络的异常情况进行诊断报警</a:t>
            </a:r>
            <a:endParaRPr lang="en-US" altLang="zh-CN" sz="160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4957186"/>
      </p:ext>
    </p:extLst>
  </p:cSld>
  <p:clrMapOvr>
    <a:masterClrMapping/>
  </p:clrMapOvr>
  <p:transition spd="slow">
    <p:fade/>
  </p:transition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10"/>
          <p:cNvSpPr/>
          <p:nvPr/>
        </p:nvSpPr>
        <p:spPr>
          <a:xfrm>
            <a:off x="1101725" y="2060575"/>
            <a:ext cx="7942263" cy="172878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76802" name="组合 11"/>
          <p:cNvGrpSpPr/>
          <p:nvPr/>
        </p:nvGrpSpPr>
        <p:grpSpPr>
          <a:xfrm>
            <a:off x="935038" y="2260600"/>
            <a:ext cx="8243887" cy="315913"/>
            <a:chOff x="971240" y="2849285"/>
            <a:chExt cx="8244366" cy="315800"/>
          </a:xfrm>
        </p:grpSpPr>
        <p:sp>
          <p:nvSpPr>
            <p:cNvPr id="13" name="直角三角形 12"/>
            <p:cNvSpPr/>
            <p:nvPr/>
          </p:nvSpPr>
          <p:spPr>
            <a:xfrm rot="10800000">
              <a:off x="971240" y="3057174"/>
              <a:ext cx="179397" cy="107911"/>
            </a:xfrm>
            <a:prstGeom prst="rtTriangle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971240" y="2849285"/>
              <a:ext cx="8244366" cy="2158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1259632" y="2558371"/>
            <a:ext cx="2304256" cy="4979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buClr>
                <a:srgbClr val="646464"/>
              </a:buClr>
              <a:buFont typeface="Webdings" pitchFamily="18" charset="2"/>
              <a:buChar char="4"/>
              <a:defRPr/>
            </a:pPr>
            <a:r>
              <a:rPr lang="zh-CN" altLang="en-US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电子地图</a:t>
            </a:r>
            <a:endParaRPr lang="en-US" altLang="zh-CN" sz="2400" spc="50">
              <a:ln w="13500">
                <a:solidFill>
                  <a:schemeClr val="accent2">
                    <a:lumMod val="20000"/>
                    <a:lumOff val="80000"/>
                    <a:alpha val="65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96108" y="1282754"/>
            <a:ext cx="552010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系统特色功能</a:t>
            </a:r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008063" y="836613"/>
            <a:ext cx="2389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76806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08025" y="866775"/>
            <a:ext cx="287338" cy="2889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76807" name="图片 1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692275" y="3141663"/>
            <a:ext cx="7200900" cy="3157537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fade/>
  </p:transition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10"/>
          <p:cNvSpPr/>
          <p:nvPr/>
        </p:nvSpPr>
        <p:spPr>
          <a:xfrm>
            <a:off x="1101725" y="2060575"/>
            <a:ext cx="7942263" cy="172878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77826" name="组合 11"/>
          <p:cNvGrpSpPr/>
          <p:nvPr/>
        </p:nvGrpSpPr>
        <p:grpSpPr>
          <a:xfrm>
            <a:off x="935038" y="2260600"/>
            <a:ext cx="8243887" cy="315913"/>
            <a:chOff x="971240" y="2849285"/>
            <a:chExt cx="8244366" cy="315800"/>
          </a:xfrm>
        </p:grpSpPr>
        <p:sp>
          <p:nvSpPr>
            <p:cNvPr id="13" name="直角三角形 12"/>
            <p:cNvSpPr/>
            <p:nvPr/>
          </p:nvSpPr>
          <p:spPr>
            <a:xfrm rot="10800000">
              <a:off x="971240" y="3057174"/>
              <a:ext cx="179397" cy="107911"/>
            </a:xfrm>
            <a:prstGeom prst="rtTriangle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971240" y="2849285"/>
              <a:ext cx="8244366" cy="2158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1259632" y="2558371"/>
            <a:ext cx="2304256" cy="4979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buClr>
                <a:srgbClr val="646464"/>
              </a:buClr>
              <a:buFont typeface="Webdings" pitchFamily="18" charset="2"/>
              <a:buChar char="4"/>
              <a:defRPr/>
            </a:pPr>
            <a:r>
              <a:rPr lang="zh-CN" altLang="en-US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存储状态</a:t>
            </a:r>
            <a:endParaRPr lang="en-US" altLang="zh-CN" sz="2400" spc="50">
              <a:ln w="13500">
                <a:solidFill>
                  <a:schemeClr val="accent2">
                    <a:lumMod val="20000"/>
                    <a:lumOff val="80000"/>
                    <a:alpha val="65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96108" y="1282754"/>
            <a:ext cx="552010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系统特色功能</a:t>
            </a:r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008063" y="836613"/>
            <a:ext cx="2389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77830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08025" y="866775"/>
            <a:ext cx="287338" cy="2889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77831" name="图片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584325" y="3106738"/>
            <a:ext cx="7339013" cy="2843212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fade/>
  </p:transition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矩形 19"/>
          <p:cNvSpPr/>
          <p:nvPr/>
        </p:nvSpPr>
        <p:spPr>
          <a:xfrm>
            <a:off x="1101725" y="3173413"/>
            <a:ext cx="7942263" cy="143986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78850" name="组合 20"/>
          <p:cNvGrpSpPr/>
          <p:nvPr/>
        </p:nvGrpSpPr>
        <p:grpSpPr>
          <a:xfrm rot="5400000">
            <a:off x="500857" y="3783806"/>
            <a:ext cx="1873250" cy="315913"/>
            <a:chOff x="971240" y="2849285"/>
            <a:chExt cx="1872366" cy="315800"/>
          </a:xfrm>
        </p:grpSpPr>
        <p:sp>
          <p:nvSpPr>
            <p:cNvPr id="22" name="直角三角形 21"/>
            <p:cNvSpPr/>
            <p:nvPr/>
          </p:nvSpPr>
          <p:spPr>
            <a:xfrm rot="10800000">
              <a:off x="971241" y="3054001"/>
              <a:ext cx="179302" cy="107911"/>
            </a:xfrm>
            <a:prstGeom prst="rtTriangle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971240" y="2846112"/>
              <a:ext cx="1872366" cy="2158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1763689" y="3384271"/>
            <a:ext cx="2304256" cy="10180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buClr>
                <a:srgbClr val="646464"/>
              </a:buClr>
              <a:buFont typeface="Webdings" pitchFamily="18" charset="2"/>
              <a:buChar char="4"/>
              <a:defRPr/>
            </a:pPr>
            <a:r>
              <a:rPr lang="zh-CN" altLang="en-US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人工</a:t>
            </a:r>
            <a:endParaRPr lang="en-US" altLang="zh-CN" sz="2400" spc="50">
              <a:ln w="13500">
                <a:solidFill>
                  <a:schemeClr val="accent2">
                    <a:lumMod val="20000"/>
                    <a:lumOff val="80000"/>
                    <a:alpha val="65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646464"/>
              </a:buClr>
              <a:defRPr/>
            </a:pPr>
            <a:r>
              <a:rPr lang="en-US" altLang="zh-CN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校准</a:t>
            </a:r>
            <a:endParaRPr lang="en-US" altLang="zh-CN" sz="2400" spc="50">
              <a:ln w="13500">
                <a:solidFill>
                  <a:schemeClr val="accent2">
                    <a:lumMod val="20000"/>
                    <a:lumOff val="80000"/>
                    <a:alpha val="65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6108" y="1714802"/>
            <a:ext cx="552010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系统特色功能</a:t>
            </a:r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008063" y="1268413"/>
            <a:ext cx="2389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78854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08025" y="1298575"/>
            <a:ext cx="287338" cy="2889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78855" name="Picture 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397250" y="2300288"/>
            <a:ext cx="5400675" cy="3646487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fade/>
  </p:transition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矩形 19"/>
          <p:cNvSpPr/>
          <p:nvPr/>
        </p:nvSpPr>
        <p:spPr>
          <a:xfrm>
            <a:off x="1101725" y="3173413"/>
            <a:ext cx="7942263" cy="143986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80898" name="组合 20"/>
          <p:cNvGrpSpPr/>
          <p:nvPr/>
        </p:nvGrpSpPr>
        <p:grpSpPr>
          <a:xfrm rot="5400000">
            <a:off x="500857" y="3783806"/>
            <a:ext cx="1873250" cy="315913"/>
            <a:chOff x="971240" y="2849285"/>
            <a:chExt cx="1872366" cy="315800"/>
          </a:xfrm>
        </p:grpSpPr>
        <p:sp>
          <p:nvSpPr>
            <p:cNvPr id="22" name="直角三角形 21"/>
            <p:cNvSpPr/>
            <p:nvPr/>
          </p:nvSpPr>
          <p:spPr>
            <a:xfrm rot="10800000">
              <a:off x="971241" y="3054001"/>
              <a:ext cx="179302" cy="107911"/>
            </a:xfrm>
            <a:prstGeom prst="rtTriangle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971240" y="2846112"/>
              <a:ext cx="1872366" cy="2158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1763689" y="3384271"/>
            <a:ext cx="2304256" cy="10180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buClr>
                <a:srgbClr val="646464"/>
              </a:buClr>
              <a:buFont typeface="Webdings" pitchFamily="18" charset="2"/>
              <a:buChar char="4"/>
              <a:defRPr/>
            </a:pPr>
            <a:r>
              <a:rPr lang="zh-CN" altLang="en-US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图片</a:t>
            </a:r>
            <a:endParaRPr lang="en-US" altLang="zh-CN" sz="2400" spc="50">
              <a:ln w="13500">
                <a:solidFill>
                  <a:schemeClr val="accent2">
                    <a:lumMod val="20000"/>
                    <a:lumOff val="80000"/>
                    <a:alpha val="65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646464"/>
              </a:buClr>
              <a:defRPr/>
            </a:pPr>
            <a:r>
              <a:rPr lang="en-US" altLang="zh-CN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诊断</a:t>
            </a:r>
            <a:endParaRPr lang="en-US" altLang="zh-CN" sz="2400" spc="50">
              <a:ln w="13500">
                <a:solidFill>
                  <a:schemeClr val="accent2">
                    <a:lumMod val="20000"/>
                    <a:lumOff val="80000"/>
                    <a:alpha val="65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6108" y="1714802"/>
            <a:ext cx="552010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系统特色功能</a:t>
            </a:r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008063" y="1268413"/>
            <a:ext cx="2389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80902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08025" y="1298575"/>
            <a:ext cx="287338" cy="2889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80903" name="Picture 1" descr="c:\users\huanghe\documents\tencent files\185444237\image\a)`hg54aaqtu6h3_8$dtucu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203575" y="2300288"/>
            <a:ext cx="5688013" cy="4011612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fade/>
  </p:transition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矩形 19"/>
          <p:cNvSpPr/>
          <p:nvPr/>
        </p:nvSpPr>
        <p:spPr>
          <a:xfrm>
            <a:off x="1101725" y="3173413"/>
            <a:ext cx="7942263" cy="143986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81922" name="组合 20"/>
          <p:cNvGrpSpPr/>
          <p:nvPr/>
        </p:nvGrpSpPr>
        <p:grpSpPr>
          <a:xfrm rot="5400000">
            <a:off x="500857" y="3783806"/>
            <a:ext cx="1873250" cy="315913"/>
            <a:chOff x="971240" y="2849285"/>
            <a:chExt cx="1872366" cy="315800"/>
          </a:xfrm>
        </p:grpSpPr>
        <p:sp>
          <p:nvSpPr>
            <p:cNvPr id="22" name="直角三角形 21"/>
            <p:cNvSpPr/>
            <p:nvPr/>
          </p:nvSpPr>
          <p:spPr>
            <a:xfrm rot="10800000">
              <a:off x="971241" y="3054001"/>
              <a:ext cx="179302" cy="107911"/>
            </a:xfrm>
            <a:prstGeom prst="rtTriangle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971240" y="2846112"/>
              <a:ext cx="1872366" cy="2158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1763689" y="3384271"/>
            <a:ext cx="2304256" cy="10180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buClr>
                <a:srgbClr val="646464"/>
              </a:buClr>
              <a:buFont typeface="Webdings" pitchFamily="18" charset="2"/>
              <a:buChar char="4"/>
              <a:defRPr/>
            </a:pPr>
            <a:r>
              <a:rPr lang="zh-CN" altLang="en-US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维护</a:t>
            </a:r>
            <a:endParaRPr lang="en-US" altLang="zh-CN" sz="2400" spc="50">
              <a:ln w="13500">
                <a:solidFill>
                  <a:schemeClr val="accent2">
                    <a:lumMod val="20000"/>
                    <a:lumOff val="80000"/>
                    <a:alpha val="65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646464"/>
              </a:buClr>
              <a:defRPr/>
            </a:pPr>
            <a:r>
              <a:rPr lang="zh-CN" altLang="en-US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案例管理</a:t>
            </a:r>
            <a:endParaRPr lang="en-US" altLang="zh-CN" sz="2400" spc="50">
              <a:ln w="13500">
                <a:solidFill>
                  <a:schemeClr val="accent2">
                    <a:lumMod val="20000"/>
                    <a:lumOff val="80000"/>
                    <a:alpha val="65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6108" y="1714802"/>
            <a:ext cx="552010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系统特色功能</a:t>
            </a:r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008063" y="1268413"/>
            <a:ext cx="2389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81926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08025" y="1298575"/>
            <a:ext cx="287338" cy="2889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81927" name="图片 10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138488" y="2525713"/>
            <a:ext cx="5905500" cy="2665412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fade/>
  </p:transition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矩形 19"/>
          <p:cNvSpPr/>
          <p:nvPr/>
        </p:nvSpPr>
        <p:spPr>
          <a:xfrm>
            <a:off x="1101725" y="3173413"/>
            <a:ext cx="7942263" cy="143986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82946" name="组合 20"/>
          <p:cNvGrpSpPr/>
          <p:nvPr/>
        </p:nvGrpSpPr>
        <p:grpSpPr>
          <a:xfrm rot="5400000">
            <a:off x="500857" y="3783806"/>
            <a:ext cx="1873250" cy="315913"/>
            <a:chOff x="971240" y="2849285"/>
            <a:chExt cx="1872366" cy="315800"/>
          </a:xfrm>
        </p:grpSpPr>
        <p:sp>
          <p:nvSpPr>
            <p:cNvPr id="22" name="直角三角形 21"/>
            <p:cNvSpPr/>
            <p:nvPr/>
          </p:nvSpPr>
          <p:spPr>
            <a:xfrm rot="10800000">
              <a:off x="971241" y="3054001"/>
              <a:ext cx="179302" cy="107911"/>
            </a:xfrm>
            <a:prstGeom prst="rtTriangle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971240" y="2846112"/>
              <a:ext cx="1872366" cy="2158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1763689" y="3384271"/>
            <a:ext cx="2304256" cy="4979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buClr>
                <a:srgbClr val="646464"/>
              </a:buClr>
              <a:buFont typeface="Webdings" pitchFamily="18" charset="2"/>
              <a:buChar char="4"/>
              <a:defRPr/>
            </a:pPr>
            <a:r>
              <a:rPr lang="en-US" altLang="zh-CN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IP</a:t>
            </a:r>
            <a:r>
              <a:rPr lang="zh-CN" altLang="en-US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授权</a:t>
            </a:r>
            <a:endParaRPr lang="en-US" altLang="zh-CN" sz="2400" spc="50">
              <a:ln w="13500">
                <a:solidFill>
                  <a:schemeClr val="accent2">
                    <a:lumMod val="20000"/>
                    <a:lumOff val="80000"/>
                    <a:alpha val="65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6108" y="1714802"/>
            <a:ext cx="552010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系统特色功能</a:t>
            </a:r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008063" y="1268413"/>
            <a:ext cx="2389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82950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08025" y="1298575"/>
            <a:ext cx="287338" cy="2889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82951" name="图片 10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203575" y="2516188"/>
            <a:ext cx="5689600" cy="300037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fade/>
  </p:transition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矩形 19"/>
          <p:cNvSpPr/>
          <p:nvPr/>
        </p:nvSpPr>
        <p:spPr>
          <a:xfrm>
            <a:off x="1101725" y="3173413"/>
            <a:ext cx="7942263" cy="143986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83970" name="组合 20"/>
          <p:cNvGrpSpPr/>
          <p:nvPr/>
        </p:nvGrpSpPr>
        <p:grpSpPr>
          <a:xfrm rot="5400000">
            <a:off x="500857" y="3783806"/>
            <a:ext cx="1873250" cy="315913"/>
            <a:chOff x="971240" y="2849285"/>
            <a:chExt cx="1872366" cy="315800"/>
          </a:xfrm>
        </p:grpSpPr>
        <p:sp>
          <p:nvSpPr>
            <p:cNvPr id="22" name="直角三角形 21"/>
            <p:cNvSpPr/>
            <p:nvPr/>
          </p:nvSpPr>
          <p:spPr>
            <a:xfrm rot="10800000">
              <a:off x="971241" y="3054001"/>
              <a:ext cx="179302" cy="107911"/>
            </a:xfrm>
            <a:prstGeom prst="rtTriangle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971240" y="2846112"/>
              <a:ext cx="1872366" cy="2158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1763689" y="3384271"/>
            <a:ext cx="2304256" cy="10180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buClr>
                <a:srgbClr val="646464"/>
              </a:buClr>
              <a:buFont typeface="Webdings" pitchFamily="18" charset="2"/>
              <a:buChar char="4"/>
              <a:defRPr/>
            </a:pPr>
            <a:r>
              <a:rPr lang="zh-CN" altLang="en-US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平台</a:t>
            </a:r>
            <a:endParaRPr lang="en-US" altLang="zh-CN" sz="2400" spc="50">
              <a:ln w="13500">
                <a:solidFill>
                  <a:schemeClr val="accent2">
                    <a:lumMod val="20000"/>
                    <a:lumOff val="80000"/>
                    <a:alpha val="65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646464"/>
              </a:buClr>
              <a:defRPr/>
            </a:pPr>
            <a:r>
              <a:rPr lang="zh-CN" altLang="en-US" sz="2400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录像诊断</a:t>
            </a:r>
            <a:endParaRPr lang="en-US" altLang="zh-CN" sz="2400" spc="50">
              <a:ln w="13500">
                <a:solidFill>
                  <a:schemeClr val="accent2">
                    <a:lumMod val="20000"/>
                    <a:lumOff val="80000"/>
                    <a:alpha val="65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6108" y="1714802"/>
            <a:ext cx="552010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系统特色功能</a:t>
            </a:r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008063" y="1268413"/>
            <a:ext cx="2389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83974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08025" y="1298575"/>
            <a:ext cx="287338" cy="2889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83975" name="图片 10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397250" y="2692400"/>
            <a:ext cx="5567363" cy="249872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fade/>
  </p:transition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矩形 16"/>
          <p:cNvSpPr/>
          <p:nvPr/>
        </p:nvSpPr>
        <p:spPr>
          <a:xfrm>
            <a:off x="1101725" y="2474913"/>
            <a:ext cx="7502525" cy="33909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84994" name="组合 18"/>
          <p:cNvGrpSpPr/>
          <p:nvPr/>
        </p:nvGrpSpPr>
        <p:grpSpPr>
          <a:xfrm rot="5400000">
            <a:off x="-470693" y="4063206"/>
            <a:ext cx="3816350" cy="315913"/>
            <a:chOff x="971240" y="2849285"/>
            <a:chExt cx="3816366" cy="315800"/>
          </a:xfrm>
        </p:grpSpPr>
        <p:sp>
          <p:nvSpPr>
            <p:cNvPr id="20" name="直角三角形 19"/>
            <p:cNvSpPr/>
            <p:nvPr/>
          </p:nvSpPr>
          <p:spPr>
            <a:xfrm rot="10800000">
              <a:off x="974416" y="3057175"/>
              <a:ext cx="179388" cy="107911"/>
            </a:xfrm>
            <a:prstGeom prst="rtTriangle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971241" y="2846112"/>
              <a:ext cx="3816366" cy="2158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84995" name="矩形​​ 1"/>
          <p:cNvSpPr>
            <a:spLocks noChangeArrowheads="1"/>
          </p:cNvSpPr>
          <p:nvPr/>
        </p:nvSpPr>
        <p:spPr bwMode="auto">
          <a:xfrm>
            <a:off x="2022475" y="2552700"/>
            <a:ext cx="6221413" cy="32019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>
                <a:latin typeface="微软雅黑" charset="-122"/>
                <a:ea typeface="微软雅黑" charset="-122"/>
                <a:cs typeface="微软雅黑"/>
              </a:rPr>
              <a:t>系统运行的标准服务器配置</a:t>
            </a:r>
          </a:p>
          <a:p>
            <a:pPr marL="800100" lvl="1" indent="-3429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SzTx/>
              <a:buFont typeface="Webdings" pitchFamily="18" charset="2"/>
              <a:buChar char="4"/>
            </a:pPr>
            <a:r>
              <a:rPr lang="en-US" altLang="zh-CN" sz="2000" b="1">
                <a:solidFill>
                  <a:srgbClr val="C00000"/>
                </a:solidFill>
                <a:latin typeface="微软雅黑" charset="-122"/>
                <a:ea typeface="微软雅黑" charset="-122"/>
                <a:cs typeface="微软雅黑"/>
              </a:rPr>
              <a:t>Web</a:t>
            </a:r>
            <a:r>
              <a:rPr lang="zh-CN" altLang="zh-CN" sz="2000" b="1">
                <a:solidFill>
                  <a:srgbClr val="C00000"/>
                </a:solidFill>
                <a:latin typeface="微软雅黑" charset="-122"/>
                <a:ea typeface="微软雅黑" charset="-122"/>
                <a:cs typeface="微软雅黑"/>
              </a:rPr>
              <a:t>＋数据库服务器</a:t>
            </a:r>
            <a:r>
              <a:rPr lang="zh-CN" altLang="zh-CN" sz="2000">
                <a:latin typeface="微软雅黑" charset="-122"/>
                <a:ea typeface="微软雅黑" charset="-122"/>
                <a:cs typeface="微软雅黑"/>
              </a:rPr>
              <a:t>：</a:t>
            </a:r>
            <a:r>
              <a:rPr lang="en-US" altLang="zh-CN" sz="2000">
                <a:latin typeface="微软雅黑" charset="-122"/>
                <a:ea typeface="微软雅黑" charset="-122"/>
                <a:cs typeface="微软雅黑"/>
              </a:rPr>
              <a:t>1</a:t>
            </a:r>
            <a:r>
              <a:rPr lang="zh-CN" altLang="zh-CN" sz="2000">
                <a:latin typeface="微软雅黑" charset="-122"/>
                <a:ea typeface="微软雅黑" charset="-122"/>
                <a:cs typeface="微软雅黑"/>
              </a:rPr>
              <a:t>台</a:t>
            </a:r>
          </a:p>
          <a:p>
            <a:pPr marL="800100" lvl="1" indent="-342900">
              <a:lnSpc>
                <a:spcPct val="150000"/>
              </a:lnSpc>
              <a:buClr>
                <a:srgbClr val="C00000"/>
              </a:buClr>
              <a:buSzTx/>
              <a:buFont typeface="Webdings" pitchFamily="18" charset="2"/>
              <a:buChar char="4"/>
            </a:pPr>
            <a:r>
              <a:rPr lang="zh-CN" altLang="zh-CN" sz="2000" b="1">
                <a:solidFill>
                  <a:srgbClr val="C00000"/>
                </a:solidFill>
                <a:latin typeface="微软雅黑" charset="-122"/>
                <a:ea typeface="微软雅黑" charset="-122"/>
                <a:cs typeface="微软雅黑"/>
              </a:rPr>
              <a:t>视频诊断服务器</a:t>
            </a:r>
            <a:r>
              <a:rPr lang="zh-CN" altLang="zh-CN" sz="2000">
                <a:latin typeface="微软雅黑" charset="-122"/>
                <a:ea typeface="微软雅黑" charset="-122"/>
                <a:cs typeface="微软雅黑"/>
              </a:rPr>
              <a:t>：若干（根据诊断路数计算）</a:t>
            </a:r>
            <a:endParaRPr lang="en-US" altLang="zh-CN" sz="2000">
              <a:latin typeface="微软雅黑" charset="-122"/>
              <a:ea typeface="微软雅黑" charset="-122"/>
              <a:cs typeface="微软雅黑"/>
            </a:endParaRPr>
          </a:p>
          <a:p>
            <a:endParaRPr lang="en-US" altLang="zh-CN" sz="1200">
              <a:latin typeface="微软雅黑" charset="-122"/>
              <a:ea typeface="微软雅黑" charset="-122"/>
              <a:cs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charset="-122"/>
                <a:ea typeface="微软雅黑" charset="-122"/>
                <a:cs typeface="微软雅黑"/>
              </a:rPr>
              <a:t>诊断服务器部署建议</a:t>
            </a:r>
            <a:endParaRPr lang="en-US" altLang="zh-CN" sz="2000">
              <a:latin typeface="微软雅黑" charset="-122"/>
              <a:ea typeface="微软雅黑" charset="-122"/>
              <a:cs typeface="微软雅黑"/>
            </a:endParaRPr>
          </a:p>
          <a:p>
            <a:pPr marL="800100" lvl="1" indent="-3429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SzTx/>
              <a:buFont typeface="Webdings" pitchFamily="18" charset="2"/>
              <a:buChar char="4"/>
            </a:pPr>
            <a:r>
              <a:rPr lang="zh-CN" altLang="zh-CN" sz="2000">
                <a:latin typeface="微软雅黑" charset="-122"/>
                <a:ea typeface="微软雅黑" charset="-122"/>
                <a:cs typeface="微软雅黑"/>
              </a:rPr>
              <a:t>诊断路数</a:t>
            </a:r>
            <a:r>
              <a:rPr lang="en-US" altLang="zh-CN" sz="2000">
                <a:latin typeface="微软雅黑" charset="-122"/>
                <a:ea typeface="微软雅黑" charset="-122"/>
                <a:cs typeface="微软雅黑"/>
              </a:rPr>
              <a:t>1</a:t>
            </a:r>
            <a:r>
              <a:rPr lang="zh-CN" altLang="zh-CN" sz="2000">
                <a:latin typeface="微软雅黑" charset="-122"/>
                <a:ea typeface="微软雅黑" charset="-122"/>
                <a:cs typeface="微软雅黑"/>
              </a:rPr>
              <a:t>万路以内，</a:t>
            </a:r>
            <a:r>
              <a:rPr lang="zh-CN" altLang="en-US" sz="2000">
                <a:latin typeface="微软雅黑" charset="-122"/>
                <a:ea typeface="微软雅黑" charset="-122"/>
                <a:cs typeface="微软雅黑"/>
              </a:rPr>
              <a:t>建议部署</a:t>
            </a:r>
            <a:r>
              <a:rPr lang="en-US" altLang="zh-CN" sz="2000" b="1">
                <a:latin typeface="微软雅黑" charset="-122"/>
                <a:ea typeface="微软雅黑" charset="-122"/>
                <a:cs typeface="微软雅黑"/>
              </a:rPr>
              <a:t>1</a:t>
            </a:r>
            <a:r>
              <a:rPr lang="zh-CN" altLang="zh-CN" sz="2000" b="1">
                <a:latin typeface="微软雅黑" charset="-122"/>
                <a:ea typeface="微软雅黑" charset="-122"/>
                <a:cs typeface="微软雅黑"/>
              </a:rPr>
              <a:t>台</a:t>
            </a:r>
            <a:r>
              <a:rPr lang="zh-CN" altLang="en-US" sz="2000">
                <a:latin typeface="微软雅黑" charset="-122"/>
                <a:ea typeface="微软雅黑" charset="-122"/>
                <a:cs typeface="微软雅黑"/>
              </a:rPr>
              <a:t>诊断</a:t>
            </a:r>
            <a:r>
              <a:rPr lang="zh-CN" altLang="zh-CN" sz="2000">
                <a:latin typeface="微软雅黑" charset="-122"/>
                <a:ea typeface="微软雅黑" charset="-122"/>
                <a:cs typeface="微软雅黑"/>
              </a:rPr>
              <a:t>服务器</a:t>
            </a:r>
            <a:endParaRPr lang="en-US" altLang="zh-CN" sz="2000">
              <a:latin typeface="微软雅黑" charset="-122"/>
              <a:ea typeface="微软雅黑" charset="-122"/>
              <a:cs typeface="微软雅黑"/>
            </a:endParaRPr>
          </a:p>
          <a:p>
            <a:pPr marL="800100" lvl="1" indent="-342900">
              <a:lnSpc>
                <a:spcPct val="150000"/>
              </a:lnSpc>
              <a:buClr>
                <a:srgbClr val="C00000"/>
              </a:buClr>
              <a:buSzTx/>
              <a:buFont typeface="Webdings" pitchFamily="18" charset="2"/>
              <a:buChar char="4"/>
            </a:pPr>
            <a:r>
              <a:rPr lang="zh-CN" altLang="zh-CN" sz="2000">
                <a:latin typeface="微软雅黑" charset="-122"/>
                <a:ea typeface="微软雅黑" charset="-122"/>
                <a:cs typeface="微软雅黑"/>
              </a:rPr>
              <a:t>诊断路数</a:t>
            </a:r>
            <a:r>
              <a:rPr lang="en-US" altLang="zh-CN" sz="2000">
                <a:latin typeface="微软雅黑" charset="-122"/>
                <a:ea typeface="微软雅黑" charset="-122"/>
                <a:cs typeface="微软雅黑"/>
              </a:rPr>
              <a:t>2</a:t>
            </a:r>
            <a:r>
              <a:rPr lang="zh-CN" altLang="zh-CN" sz="2000">
                <a:latin typeface="微软雅黑" charset="-122"/>
                <a:ea typeface="微软雅黑" charset="-122"/>
                <a:cs typeface="微软雅黑"/>
              </a:rPr>
              <a:t>万路以内，</a:t>
            </a:r>
            <a:r>
              <a:rPr lang="zh-CN" altLang="en-US" sz="2000">
                <a:latin typeface="微软雅黑" charset="-122"/>
                <a:ea typeface="微软雅黑" charset="-122"/>
                <a:cs typeface="微软雅黑"/>
              </a:rPr>
              <a:t>建议</a:t>
            </a:r>
            <a:r>
              <a:rPr lang="zh-CN" altLang="zh-CN" sz="2000">
                <a:latin typeface="微软雅黑" charset="-122"/>
                <a:ea typeface="微软雅黑" charset="-122"/>
                <a:cs typeface="微软雅黑"/>
              </a:rPr>
              <a:t>部署</a:t>
            </a:r>
            <a:r>
              <a:rPr lang="en-US" altLang="zh-CN" sz="2000" b="1">
                <a:latin typeface="微软雅黑" charset="-122"/>
                <a:ea typeface="微软雅黑" charset="-122"/>
                <a:cs typeface="微软雅黑"/>
              </a:rPr>
              <a:t>2</a:t>
            </a:r>
            <a:r>
              <a:rPr lang="zh-CN" altLang="zh-CN" sz="2000" b="1">
                <a:latin typeface="微软雅黑" charset="-122"/>
                <a:ea typeface="微软雅黑" charset="-122"/>
                <a:cs typeface="微软雅黑"/>
              </a:rPr>
              <a:t>台</a:t>
            </a:r>
            <a:r>
              <a:rPr lang="zh-CN" altLang="en-US" sz="2000">
                <a:latin typeface="微软雅黑" charset="-122"/>
                <a:ea typeface="微软雅黑" charset="-122"/>
                <a:cs typeface="微软雅黑"/>
              </a:rPr>
              <a:t>诊断</a:t>
            </a:r>
            <a:r>
              <a:rPr lang="zh-CN" altLang="zh-CN" sz="2000">
                <a:latin typeface="微软雅黑" charset="-122"/>
                <a:ea typeface="微软雅黑" charset="-122"/>
                <a:cs typeface="微软雅黑"/>
              </a:rPr>
              <a:t>服务器</a:t>
            </a:r>
            <a:endParaRPr lang="en-US" altLang="zh-CN" sz="2000">
              <a:latin typeface="微软雅黑" charset="-122"/>
              <a:ea typeface="微软雅黑" charset="-122"/>
              <a:cs typeface="微软雅黑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6108" y="1406094"/>
            <a:ext cx="7032276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/>
              <a:t>系统部署 </a:t>
            </a:r>
            <a:r>
              <a:rPr lang="en-US" altLang="zh-CN"/>
              <a:t>—— </a:t>
            </a:r>
            <a:r>
              <a:rPr lang="zh-CN" altLang="en-US"/>
              <a:t>服务器数量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8063" y="944563"/>
            <a:ext cx="2389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84998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08025" y="974725"/>
            <a:ext cx="287338" cy="28892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fade/>
  </p:transition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矩形 14"/>
          <p:cNvSpPr/>
          <p:nvPr/>
        </p:nvSpPr>
        <p:spPr>
          <a:xfrm>
            <a:off x="1114425" y="1844675"/>
            <a:ext cx="7921625" cy="457358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429496729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996108" y="859458"/>
            <a:ext cx="3647900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/>
              <a:t>系统性能</a:t>
            </a: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1908175" y="2097088"/>
          <a:ext cx="6911975" cy="4070351"/>
        </p:xfrm>
        <a:graphic>
          <a:graphicData uri="http://schemas.openxmlformats.org/drawingml/2006/table">
            <a:tbl>
              <a:tblPr/>
              <a:tblGrid>
                <a:gridCol w="1800225"/>
                <a:gridCol w="5111750"/>
              </a:tblGrid>
              <a:tr h="828675">
                <a:tc>
                  <a:txBody>
                    <a:bodyPr/>
                    <a:lstStyle/>
                    <a:p>
                      <a:pPr marL="0" marR="0" lvl="0" indent="2667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27088"/>
                        </a:tabLst>
                      </a:pPr>
                      <a:endParaRPr kumimoji="0" lang="en-US" altLang="zh-CN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微软雅黑" charset="-122"/>
                        <a:ea typeface="微软雅黑" charset="-122"/>
                        <a:cs typeface="微软雅黑"/>
                      </a:endParaRPr>
                    </a:p>
                    <a:p>
                      <a:pPr marL="0" marR="0" lvl="0" indent="2667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27088"/>
                        </a:tabLst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分析对象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595959"/>
                        </a:buClr>
                        <a:buSzPct val="110000"/>
                        <a:buFont typeface="Webdings" pitchFamily="18" charset="2"/>
                        <a:buNone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支持高清、标清、网络视频分析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charset="-122"/>
                        <a:ea typeface="微软雅黑" charset="-122"/>
                        <a:cs typeface="微软雅黑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rgbClr val="595959"/>
                        </a:buClr>
                        <a:buSzPct val="110000"/>
                        <a:buFont typeface="Webdings" pitchFamily="18" charset="2"/>
                        <a:buNone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支持平台接入与设备接入的混合应用模式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charset="-122"/>
                        <a:ea typeface="微软雅黑" charset="-122"/>
                        <a:cs typeface="微软雅黑"/>
                      </a:endParaRPr>
                    </a:p>
                  </a:txBody>
                  <a:tcPr marL="144000" marR="72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541338">
                <a:tc>
                  <a:txBody>
                    <a:bodyPr/>
                    <a:lstStyle/>
                    <a:p>
                      <a:pPr marL="0" marR="0" lvl="0" indent="2667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27088"/>
                        </a:tabLst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准确性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正确率≥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95%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；误报率</a:t>
                      </a:r>
                      <a:r>
                        <a:rPr kumimoji="0" lang="zh-CN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≤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5%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charset="-122"/>
                        <a:ea typeface="微软雅黑" charset="-122"/>
                        <a:cs typeface="微软雅黑"/>
                      </a:endParaRPr>
                    </a:p>
                  </a:txBody>
                  <a:tcPr marL="144000" marR="72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2159000">
                <a:tc>
                  <a:txBody>
                    <a:bodyPr/>
                    <a:lstStyle/>
                    <a:p>
                      <a:pPr marL="0" marR="0" lvl="0" indent="2667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27088"/>
                        </a:tabLst>
                      </a:pPr>
                      <a:endParaRPr kumimoji="0" lang="en-US" altLang="zh-CN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微软雅黑" charset="-122"/>
                        <a:ea typeface="微软雅黑" charset="-122"/>
                        <a:cs typeface="微软雅黑"/>
                      </a:endParaRPr>
                    </a:p>
                    <a:p>
                      <a:pPr marL="0" marR="0" lvl="0" indent="2667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27088"/>
                        </a:tabLst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检测速度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每小时检测数量＞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3600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路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charset="-122"/>
                        <a:ea typeface="微软雅黑" charset="-122"/>
                        <a:cs typeface="微软雅黑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每路视频检测时间小于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3</a:t>
                      </a:r>
                      <a:r>
                        <a:rPr kumimoji="0" lang="zh-CN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秒。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* </a:t>
                      </a:r>
                      <a:r>
                        <a:rPr kumimoji="0" lang="zh-CN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上述指标不包括由于网络状况导致的数据接入延迟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charset="-122"/>
                        <a:ea typeface="微软雅黑" charset="-122"/>
                        <a:cs typeface="微软雅黑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实测：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1756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路：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17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分钟（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0.58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秒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/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路）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charset="-122"/>
                        <a:ea typeface="微软雅黑" charset="-122"/>
                        <a:cs typeface="微软雅黑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* 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服务器采用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Dell R710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（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16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核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CPU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）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charset="-122"/>
                        <a:ea typeface="微软雅黑" charset="-122"/>
                        <a:cs typeface="微软雅黑"/>
                      </a:endParaRPr>
                    </a:p>
                  </a:txBody>
                  <a:tcPr marL="144000" marR="72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541338">
                <a:tc>
                  <a:txBody>
                    <a:bodyPr/>
                    <a:lstStyle/>
                    <a:p>
                      <a:pPr marL="0" marR="0" lvl="0" indent="2667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27088"/>
                        </a:tabLst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可靠性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charset="-122"/>
                          <a:ea typeface="微软雅黑" charset="-122"/>
                          <a:cs typeface="微软雅黑"/>
                        </a:rPr>
                        <a:t>支持掉电保护、断网恢复</a:t>
                      </a:r>
                    </a:p>
                  </a:txBody>
                  <a:tcPr marL="144000" marR="72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sp>
        <p:nvSpPr>
          <p:cNvPr id="8705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87057" name="组合 15"/>
          <p:cNvGrpSpPr/>
          <p:nvPr/>
        </p:nvGrpSpPr>
        <p:grpSpPr>
          <a:xfrm rot="5400000">
            <a:off x="-1064418" y="4009231"/>
            <a:ext cx="5003800" cy="315913"/>
            <a:chOff x="971240" y="2849285"/>
            <a:chExt cx="5004366" cy="315800"/>
          </a:xfrm>
        </p:grpSpPr>
        <p:sp>
          <p:nvSpPr>
            <p:cNvPr id="18" name="直角三角形 17"/>
            <p:cNvSpPr/>
            <p:nvPr/>
          </p:nvSpPr>
          <p:spPr>
            <a:xfrm rot="10800000">
              <a:off x="974416" y="3057175"/>
              <a:ext cx="179407" cy="107911"/>
            </a:xfrm>
            <a:prstGeom prst="rtTriangle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971241" y="2846112"/>
              <a:ext cx="5004366" cy="2158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08063" y="404813"/>
            <a:ext cx="2389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87059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08025" y="434975"/>
            <a:ext cx="287338" cy="287338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fade/>
  </p:transition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extBox 16"/>
          <p:cNvSpPr txBox="1"/>
          <p:nvPr/>
        </p:nvSpPr>
        <p:spPr>
          <a:xfrm>
            <a:off x="996108" y="859458"/>
            <a:ext cx="3647900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应用案例</a:t>
            </a:r>
            <a:endParaRPr lang="zh-CN" altLang="en-US"/>
          </a:p>
        </p:txBody>
      </p:sp>
      <p:sp>
        <p:nvSpPr>
          <p:cNvPr id="8705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008063" y="404813"/>
            <a:ext cx="2389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87059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08025" y="434975"/>
            <a:ext cx="287338" cy="28733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3" name="内容占位符 2"/>
          <p:cNvSpPr txBox="1"/>
          <p:nvPr/>
        </p:nvSpPr>
        <p:spPr>
          <a:xfrm>
            <a:off x="1043608" y="1844824"/>
            <a:ext cx="7201495" cy="309634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zh-CN" altLang="zh-CN" sz="2000" b="1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标准制定</a:t>
            </a:r>
            <a:endParaRPr lang="zh-CN" altLang="zh-CN" sz="200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中国电信在全国拥有近百万路的监控点位。由于监控系统规模庞大，中国电信对视频质量诊断的相关工作高度重视，由中国电信上海研究院负责制定相关标准制定。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作为视频质量诊断产品的领军企业，为中国电信提供了标准草案。最终标准</a:t>
            </a:r>
            <a:r>
              <a:rPr lang="en-US" altLang="zh-CN" sz="1800" smtClean="0">
                <a:latin typeface="微软雅黑" pitchFamily="34" charset="-122"/>
                <a:ea typeface="微软雅黑" pitchFamily="34" charset="-122"/>
              </a:rPr>
              <a:t>95%</a:t>
            </a: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以上内容采纳了该草案内容。</a:t>
            </a:r>
          </a:p>
          <a:p>
            <a:pPr marL="0" indent="0">
              <a:buFont typeface="Arial" charset="0"/>
              <a:buNone/>
            </a:pPr>
            <a:endParaRPr lang="en-US" altLang="zh-CN" sz="2000" smtClean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sz="2000" smtClean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sz="200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00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Font typeface="Arial" charset="0"/>
              <a:buNone/>
            </a:pPr>
            <a:endParaRPr lang="zh-CN" altLang="en-US" sz="200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7621620"/>
      </p:ext>
    </p:extLst>
  </p:cSld>
  <p:clrMapOvr>
    <a:masterClrMapping/>
  </p:clrMapOvr>
  <p:transition spd="slow">
    <p:fade/>
  </p:transition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extBox 16"/>
          <p:cNvSpPr txBox="1"/>
          <p:nvPr/>
        </p:nvSpPr>
        <p:spPr>
          <a:xfrm>
            <a:off x="996108" y="859458"/>
            <a:ext cx="3647900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应用案例</a:t>
            </a:r>
            <a:endParaRPr lang="zh-CN" altLang="en-US"/>
          </a:p>
        </p:txBody>
      </p:sp>
      <p:sp>
        <p:nvSpPr>
          <p:cNvPr id="8705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008063" y="404813"/>
            <a:ext cx="2389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87059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08025" y="434975"/>
            <a:ext cx="287338" cy="28733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7" name="内容占位符 2"/>
          <p:cNvSpPr txBox="1"/>
          <p:nvPr/>
        </p:nvSpPr>
        <p:spPr>
          <a:xfrm>
            <a:off x="898897" y="1412776"/>
            <a:ext cx="7561535" cy="468052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Font typeface="Arial" charset="0"/>
              <a:buNone/>
            </a:pPr>
            <a:r>
              <a:rPr lang="zh-CN" altLang="zh-CN" sz="1800" b="1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超大规模系统部署</a:t>
            </a:r>
            <a:r>
              <a:rPr lang="zh-CN" altLang="en-US" sz="1800" b="1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经验</a:t>
            </a:r>
            <a:endParaRPr lang="en-US" altLang="zh-CN" sz="1800" b="1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福建电信福建省视频质量诊断项目（</a:t>
            </a:r>
            <a:r>
              <a:rPr lang="en-US" altLang="zh-CN" sz="1800" smtClean="0">
                <a:latin typeface="微软雅黑" pitchFamily="34" charset="-122"/>
                <a:ea typeface="微软雅黑" pitchFamily="34" charset="-122"/>
              </a:rPr>
              <a:t>2.15</a:t>
            </a:r>
            <a:r>
              <a:rPr lang="zh-CN" altLang="en-US" sz="1800" smtClean="0">
                <a:latin typeface="微软雅黑" pitchFamily="34" charset="-122"/>
                <a:ea typeface="微软雅黑" pitchFamily="34" charset="-122"/>
              </a:rPr>
              <a:t>万</a:t>
            </a: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路）</a:t>
            </a:r>
            <a:r>
              <a:rPr lang="zh-CN" altLang="en-US" sz="180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目前已覆盖全省</a:t>
            </a:r>
            <a:r>
              <a:rPr lang="en-US" altLang="zh-CN" sz="1800" smtClean="0"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个地市</a:t>
            </a:r>
            <a:endParaRPr lang="en-US" altLang="zh-CN" sz="180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深圳市公安局视频质量诊断项目（</a:t>
            </a:r>
            <a:r>
              <a:rPr lang="en-US" altLang="zh-CN" sz="1800" smtClean="0">
                <a:latin typeface="微软雅黑" pitchFamily="34" charset="-122"/>
                <a:ea typeface="微软雅黑" pitchFamily="34" charset="-122"/>
              </a:rPr>
              <a:t>1.6</a:t>
            </a: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万路，大运会项目），覆盖全市</a:t>
            </a:r>
            <a:r>
              <a:rPr lang="en-US" altLang="zh-CN" sz="1800" smtClean="0"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个分局</a:t>
            </a:r>
            <a:endParaRPr lang="en-US" altLang="zh-CN" sz="180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杭州华数（网通）视频质量诊断项目（</a:t>
            </a:r>
            <a:r>
              <a:rPr lang="zh-CN" altLang="en-US" sz="1800" smtClean="0">
                <a:latin typeface="微软雅黑" pitchFamily="34" charset="-122"/>
                <a:ea typeface="微软雅黑" pitchFamily="34" charset="-122"/>
              </a:rPr>
              <a:t>共三</a:t>
            </a: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期，</a:t>
            </a:r>
            <a:r>
              <a:rPr lang="en-US" altLang="zh-CN" sz="1800" smtClean="0">
                <a:latin typeface="微软雅黑" pitchFamily="34" charset="-122"/>
                <a:ea typeface="微软雅黑" pitchFamily="34" charset="-122"/>
              </a:rPr>
              <a:t>1.4</a:t>
            </a:r>
            <a:r>
              <a:rPr lang="zh-CN" altLang="en-US" sz="1800" smtClean="0">
                <a:latin typeface="微软雅黑" pitchFamily="34" charset="-122"/>
                <a:ea typeface="微软雅黑" pitchFamily="34" charset="-122"/>
              </a:rPr>
              <a:t>万</a:t>
            </a: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路）</a:t>
            </a:r>
            <a:endParaRPr lang="en-US" altLang="zh-CN" sz="180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华为土耳其铁路视频质量诊断项目（</a:t>
            </a:r>
            <a:r>
              <a:rPr lang="en-US" altLang="zh-CN" sz="1800" smtClean="0">
                <a:latin typeface="微软雅黑" pitchFamily="34" charset="-122"/>
                <a:ea typeface="微软雅黑" pitchFamily="34" charset="-122"/>
              </a:rPr>
              <a:t>700</a:t>
            </a: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路）</a:t>
            </a:r>
            <a:endParaRPr lang="en-US" altLang="zh-CN" sz="180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鄂尔多斯公安局视频质量诊断一期（</a:t>
            </a:r>
            <a:r>
              <a:rPr lang="en-US" altLang="zh-CN" sz="1800" smtClean="0">
                <a:latin typeface="微软雅黑" pitchFamily="34" charset="-122"/>
                <a:ea typeface="微软雅黑" pitchFamily="34" charset="-122"/>
              </a:rPr>
              <a:t>8000</a:t>
            </a: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路）</a:t>
            </a:r>
            <a:r>
              <a:rPr lang="zh-CN" altLang="en-US" sz="180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覆盖全市所有区县</a:t>
            </a:r>
            <a:endParaRPr lang="en-US" altLang="zh-CN" sz="180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四川省中国电信视频质量诊断项目（总计</a:t>
            </a:r>
            <a:r>
              <a:rPr lang="en-US" altLang="zh-CN" sz="1800" smtClean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万路，目前处于调试阶段</a:t>
            </a:r>
            <a:r>
              <a:rPr lang="zh-CN" altLang="en-US" sz="1800" smtClean="0">
                <a:latin typeface="微软雅黑" pitchFamily="34" charset="-122"/>
                <a:ea typeface="微软雅黑" pitchFamily="34" charset="-122"/>
              </a:rPr>
              <a:t>），</a:t>
            </a: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覆盖全市所有区县</a:t>
            </a:r>
            <a:endParaRPr lang="en-US" altLang="zh-CN" sz="1800" smtClean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sz="1600" smtClean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sz="160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60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Font typeface="Arial" charset="0"/>
              <a:buNone/>
            </a:pPr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8272737"/>
      </p:ext>
    </p:extLst>
  </p:cSld>
  <p:clrMapOvr>
    <a:masterClrMapping/>
  </p:clrMapOvr>
  <p:transition spd="slow">
    <p:fade/>
  </p:transition>
  <p:timing/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extBox 16"/>
          <p:cNvSpPr txBox="1"/>
          <p:nvPr/>
        </p:nvSpPr>
        <p:spPr>
          <a:xfrm>
            <a:off x="996108" y="859458"/>
            <a:ext cx="3647900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R="0" lvl="0" indent="0">
              <a:lnSpc>
                <a:spcPct val="100000"/>
              </a:lnSpc>
              <a:buClrTx/>
              <a:buSzTx/>
              <a:buFontTx/>
              <a:buNone/>
              <a:defRPr sz="3200" b="1" spc="50">
                <a:ln w="13500">
                  <a:solidFill>
                    <a:schemeClr val="accent2">
                      <a:lumMod val="20000"/>
                      <a:lumOff val="800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mtClean="0"/>
              <a:t>应用案例</a:t>
            </a:r>
            <a:endParaRPr lang="zh-CN" altLang="en-US"/>
          </a:p>
        </p:txBody>
      </p:sp>
      <p:sp>
        <p:nvSpPr>
          <p:cNvPr id="8705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008063" y="404813"/>
            <a:ext cx="2389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视频质量诊断系统</a:t>
            </a:r>
          </a:p>
        </p:txBody>
      </p:sp>
      <p:pic>
        <p:nvPicPr>
          <p:cNvPr id="87059" name="Picture 4" descr="C:\Users\zz\Pictures\icon\20110829085952440_easyicon_cn_48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08025" y="434975"/>
            <a:ext cx="287338" cy="28733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8" name="内容占位符 2"/>
          <p:cNvSpPr txBox="1"/>
          <p:nvPr/>
        </p:nvSpPr>
        <p:spPr>
          <a:xfrm>
            <a:off x="1114921" y="1772816"/>
            <a:ext cx="7201495" cy="331236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Font typeface="Arial" charset="0"/>
              <a:buNone/>
            </a:pPr>
            <a:r>
              <a:rPr lang="zh-CN" altLang="zh-CN" sz="2000" b="1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行业客户应用经验</a:t>
            </a:r>
            <a:endParaRPr lang="en-US" altLang="zh-CN" sz="2000" b="1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安徽芜湖交警</a:t>
            </a:r>
            <a:endParaRPr lang="en-US" altLang="zh-CN" sz="180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陕西阎良公安</a:t>
            </a:r>
            <a:endParaRPr lang="en-US" altLang="zh-CN" sz="180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天津市公安局</a:t>
            </a:r>
            <a:endParaRPr lang="en-US" altLang="zh-CN" sz="180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土耳其铁路</a:t>
            </a:r>
            <a:endParaRPr lang="en-US" altLang="zh-CN" sz="180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武汉某烟草厂</a:t>
            </a:r>
            <a:endParaRPr lang="en-US" altLang="zh-CN" sz="180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sz="1800" smtClean="0">
                <a:latin typeface="微软雅黑" pitchFamily="34" charset="-122"/>
                <a:ea typeface="微软雅黑" pitchFamily="34" charset="-122"/>
              </a:rPr>
              <a:t>西安威斯丁博物馆</a:t>
            </a:r>
            <a:endParaRPr lang="en-US" altLang="zh-CN" sz="2000" smtClean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sz="2000" smtClean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sz="200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00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Font typeface="Arial" charset="0"/>
              <a:buNone/>
            </a:pPr>
            <a:endParaRPr lang="zh-CN" altLang="en-US" sz="200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7651527"/>
      </p:ext>
    </p:extLst>
  </p:cSld>
  <p:clrMapOvr>
    <a:masterClrMapping/>
  </p:clrMapOvr>
  <p:transition spd="slow">
    <p:fade/>
  </p:transition>
  <p:timing/>
</p:sld>
</file>

<file path=ppt/tags/tag1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16.09.30"/>
  <p:tag name="AS_TITLE" val="Aspose.Slides for .NET 2.0"/>
  <p:tag name="AS_VERSION" val="16.9.0.0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Calibri" charset="0"/>
        <a:ea typeface="宋体" charset="-122"/>
        <a:cs typeface="Arial"/>
      </a:majorFont>
      <a:minorFont>
        <a:latin typeface="Calibri" charset="0"/>
        <a:ea typeface="宋体" charset="-122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r="http://schemas.openxmlformats.org/officeDocument/2006/relationships"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charset="0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 charset="0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charset="0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 charset="0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charset="0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 charset="0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266</Paragraphs>
  <Slides>36</Slides>
  <Notes>13</Notes>
  <TotalTime>6268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baseType="lpstr" size="37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lastModifiedBy>杨国祥</cp:lastModifiedBy>
  <cp:revision>490</cp:revision>
  <cp:lastPrinted>1899-12-30T00:00:00.000</cp:lastPrinted>
  <dcterms:created xsi:type="dcterms:W3CDTF">2008-08-29T01:59:56Z</dcterms:created>
  <dcterms:modified xsi:type="dcterms:W3CDTF">2021-06-11T14:09:54Z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KSOProductBuildVer">
    <vt:lpwstr>2052-6.3.0.1705</vt:lpwstr>
  </property>
</Properties>
</file>