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1.5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  <p:sldMasterId id="2147483679" r:id="rId11"/>
    <p:sldMasterId id="2147483681" r:id="rId12"/>
  </p:sldMasterIdLst>
  <p:sldIdLst>
    <p:sldId id="259" r:id="rId13"/>
    <p:sldId id="262" r:id="rId14"/>
    <p:sldId id="265" r:id="rId15"/>
    <p:sldId id="268" r:id="rId16"/>
    <p:sldId id="271" r:id="rId17"/>
    <p:sldId id="274" r:id="rId18"/>
    <p:sldId id="277" r:id="rId19"/>
    <p:sldId id="280" r:id="rId20"/>
    <p:sldId id="283" r:id="rId21"/>
    <p:sldId id="286" r:id="rId22"/>
    <p:sldId id="289" r:id="rId23"/>
  </p:sldIdLst>
  <p:sldSz cx="7556500" cy="10680700"/>
  <p:notesSz cx="6858000" cy="9144000"/>
  <p:embeddedFontLst>
    <p:embeddedFont>
      <p:font typeface="EEBWSH+Symbol"/>
      <p:regular r:id="rId25"/>
    </p:embeddedFont>
    <p:embeddedFont>
      <p:font typeface="APFHLS+MT Extra"/>
      <p:regular r:id="rId26"/>
    </p:embeddedFont>
    <p:embeddedFont>
      <p:font typeface="KUNWLT+Symbol"/>
      <p:regular r:id="rId27"/>
    </p:embeddedFont>
    <p:embeddedFont>
      <p:font typeface="WFSEIP+Symbol"/>
      <p:regular r:id="rId28"/>
    </p:embeddedFont>
    <p:embeddedFont>
      <p:font typeface="WIVCQN+MT Extra"/>
      <p:regular r:id="rId29"/>
    </p:embeddedFont>
    <p:embeddedFont>
      <p:font typeface="RQBWPF+Symbol"/>
      <p:regular r:id="rId30"/>
    </p:embeddedFont>
    <p:embeddedFont>
      <p:font typeface="PVSOKO+MT Extra"/>
      <p:regular r:id="rId31"/>
    </p:embeddedFont>
    <p:embeddedFont>
      <p:font typeface="BKGMME+Symbol"/>
      <p:regular r:id="rId32"/>
    </p:embeddedFont>
    <p:embeddedFont>
      <p:font typeface="FBRVFE+Symbol"/>
      <p:regular r:id="rId33"/>
    </p:embeddedFont>
    <p:embeddedFont>
      <p:font typeface="AVLOOP+Symbol"/>
      <p:regular r:id="rId34"/>
    </p:embeddedFont>
    <p:embeddedFont>
      <p:font typeface="GPLPSH+MT Extra"/>
      <p:regular r:id="rId35"/>
    </p:embeddedFont>
    <p:embeddedFont>
      <p:font typeface="PSUVFA+Symbol"/>
      <p:regular r:id="rId36"/>
    </p:embeddedFont>
    <p:embeddedFont>
      <p:font typeface="NOELDV+Symbol"/>
      <p:regular r:id="rId37"/>
    </p:embeddedFont>
    <p:embeddedFont>
      <p:font typeface="SWRMNK+Symbol"/>
      <p:regular r:id="rId38"/>
    </p:embeddedFont>
    <p:embeddedFont>
      <p:font typeface="DQPCMT+Symbol"/>
      <p:regular r:id="rId39"/>
    </p:embeddedFont>
    <p:embeddedFont>
      <p:font typeface="LUHILN+MT Extra"/>
      <p:regular r:id="rId40"/>
    </p:embeddedFont>
    <p:embeddedFont>
      <p:font typeface="OPJGGV+Symbol"/>
      <p:regular r:id="rId41"/>
    </p:embeddedFont>
    <p:embeddedFont>
      <p:font typeface="KHIRMM+Symbol"/>
      <p:regular r:id="rId42"/>
    </p:embeddedFont>
    <p:embeddedFont>
      <p:font typeface="EGQQAG+Symbol"/>
      <p:regular r:id="rId43"/>
    </p:embeddedFont>
    <p:embeddedFont>
      <p:font typeface="OKBJUI+Symbol"/>
      <p:regular r:id="rId44"/>
    </p:embeddedFont>
    <p:embeddedFont>
      <p:font typeface="OLTJDJ+Symbol"/>
      <p:regular r:id="rId45"/>
    </p:embeddedFont>
  </p:embeddedFontLst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Master" Target="slideMasters/slideMaster11.xml" /><Relationship Id="rId12" Type="http://schemas.openxmlformats.org/officeDocument/2006/relationships/slideMaster" Target="slideMasters/slideMaster12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tags" Target="tags/tag1.xml" /><Relationship Id="rId25" Type="http://schemas.openxmlformats.org/officeDocument/2006/relationships/font" Target="fonts/font1.fntdata" /><Relationship Id="rId26" Type="http://schemas.openxmlformats.org/officeDocument/2006/relationships/font" Target="fonts/font2.fntdata" /><Relationship Id="rId27" Type="http://schemas.openxmlformats.org/officeDocument/2006/relationships/font" Target="fonts/font3.fntdata" /><Relationship Id="rId28" Type="http://schemas.openxmlformats.org/officeDocument/2006/relationships/font" Target="fonts/font4.fntdata" /><Relationship Id="rId29" Type="http://schemas.openxmlformats.org/officeDocument/2006/relationships/font" Target="fonts/font5.fntdata" /><Relationship Id="rId3" Type="http://schemas.openxmlformats.org/officeDocument/2006/relationships/slideMaster" Target="slideMasters/slideMaster3.xml" /><Relationship Id="rId30" Type="http://schemas.openxmlformats.org/officeDocument/2006/relationships/font" Target="fonts/font6.fntdata" /><Relationship Id="rId31" Type="http://schemas.openxmlformats.org/officeDocument/2006/relationships/font" Target="fonts/font7.fntdata" /><Relationship Id="rId32" Type="http://schemas.openxmlformats.org/officeDocument/2006/relationships/font" Target="fonts/font8.fntdata" /><Relationship Id="rId33" Type="http://schemas.openxmlformats.org/officeDocument/2006/relationships/font" Target="fonts/font9.fntdata" /><Relationship Id="rId34" Type="http://schemas.openxmlformats.org/officeDocument/2006/relationships/font" Target="fonts/font10.fntdata" /><Relationship Id="rId35" Type="http://schemas.openxmlformats.org/officeDocument/2006/relationships/font" Target="fonts/font11.fntdata" /><Relationship Id="rId36" Type="http://schemas.openxmlformats.org/officeDocument/2006/relationships/font" Target="fonts/font12.fntdata" /><Relationship Id="rId37" Type="http://schemas.openxmlformats.org/officeDocument/2006/relationships/font" Target="fonts/font13.fntdata" /><Relationship Id="rId38" Type="http://schemas.openxmlformats.org/officeDocument/2006/relationships/font" Target="fonts/font14.fntdata" /><Relationship Id="rId39" Type="http://schemas.openxmlformats.org/officeDocument/2006/relationships/font" Target="fonts/font15.fntdata" /><Relationship Id="rId4" Type="http://schemas.openxmlformats.org/officeDocument/2006/relationships/slideMaster" Target="slideMasters/slideMaster4.xml" /><Relationship Id="rId40" Type="http://schemas.openxmlformats.org/officeDocument/2006/relationships/font" Target="fonts/font16.fntdata" /><Relationship Id="rId41" Type="http://schemas.openxmlformats.org/officeDocument/2006/relationships/font" Target="fonts/font17.fntdata" /><Relationship Id="rId42" Type="http://schemas.openxmlformats.org/officeDocument/2006/relationships/font" Target="fonts/font18.fntdata" /><Relationship Id="rId43" Type="http://schemas.openxmlformats.org/officeDocument/2006/relationships/font" Target="fonts/font19.fntdata" /><Relationship Id="rId44" Type="http://schemas.openxmlformats.org/officeDocument/2006/relationships/font" Target="fonts/font20.fntdata" /><Relationship Id="rId45" Type="http://schemas.openxmlformats.org/officeDocument/2006/relationships/font" Target="fonts/font21.fntdata" /><Relationship Id="rId46" Type="http://schemas.openxmlformats.org/officeDocument/2006/relationships/presProps" Target="presProps.xml" /><Relationship Id="rId47" Type="http://schemas.openxmlformats.org/officeDocument/2006/relationships/viewProps" Target="viewProps.xml" /><Relationship Id="rId48" Type="http://schemas.openxmlformats.org/officeDocument/2006/relationships/theme" Target="theme/theme1.xml" /><Relationship Id="rId49" Type="http://schemas.openxmlformats.org/officeDocument/2006/relationships/tableStyles" Target="tableStyles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7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6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4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0E0869-97E6-4BC2-8B2E-5A2E9BB72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90B986-4B0D-433A-8ED8-8C2C93F28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0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2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7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431E0E-3425-4A07-ADD1-A655BA882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02DFC8-AFE2-4C5B-AAE2-F9ACDFAB8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E6529D-3A72-47F2-8398-D7E97D28C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F50E8C-476B-4841-9E6B-910416C85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AA6BB8-6726-4026-AA8B-05F78B434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B8E8E0-0945-4F8C-821B-579A4A2A2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44"/>
            </a:lvl1pPr>
            <a:lvl2pPr marL="377825" indent="0">
              <a:buNone/>
              <a:defRPr sz="2314"/>
            </a:lvl2pPr>
            <a:lvl3pPr marL="755650" indent="0">
              <a:buNone/>
              <a:defRPr sz="1983"/>
            </a:lvl3pPr>
            <a:lvl4pPr marL="1133475" indent="0">
              <a:buNone/>
              <a:defRPr sz="1653"/>
            </a:lvl4pPr>
            <a:lvl5pPr marL="1511300" indent="0">
              <a:buNone/>
              <a:defRPr sz="1653"/>
            </a:lvl5pPr>
            <a:lvl6pPr marL="1889125" indent="0">
              <a:buNone/>
              <a:defRPr sz="1653"/>
            </a:lvl6pPr>
            <a:lvl7pPr marL="2266950" indent="0">
              <a:buNone/>
              <a:defRPr sz="1653"/>
            </a:lvl7pPr>
            <a:lvl8pPr marL="2644775" indent="0">
              <a:buNone/>
              <a:defRPr sz="1653"/>
            </a:lvl8pPr>
            <a:lvl9pPr marL="3022600" indent="0">
              <a:buNone/>
              <a:defRPr sz="165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95659E-5543-4C80-B48D-1623E69F5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E0378E-0600-4464-861E-1E69969E0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5A058B-4C5E-424A-8B70-5C02FCFD1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_rels/slideMaster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heme" Target="../theme/theme11.xml" /></Relationships>
</file>

<file path=ppt/slideMasters/_rels/slideMaster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1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825" y="427723"/>
            <a:ext cx="6800850" cy="178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492163"/>
            <a:ext cx="6800850" cy="7048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899427"/>
            <a:ext cx="2392892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755650" rtl="0" eaLnBrk="1" latinLnBrk="0" hangingPunct="1">
        <a:spcBef>
          <a:spcPct val="0"/>
        </a:spcBef>
        <a:buNone/>
        <a:defRPr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369" indent="-283369" algn="l" defTabSz="755650" rtl="0" eaLnBrk="1" latinLnBrk="0" hangingPunct="1">
        <a:spcBef>
          <a:spcPct val="20000"/>
        </a:spcBef>
        <a:buFont typeface="Arial" pitchFamily="34" charset="0"/>
        <a:buChar char="•"/>
        <a:defRPr sz="2644" kern="1200">
          <a:solidFill>
            <a:schemeClr val="tx1"/>
          </a:solidFill>
          <a:latin typeface="+mn-lt"/>
          <a:ea typeface="+mn-ea"/>
          <a:cs typeface="+mn-cs"/>
        </a:defRPr>
      </a:lvl1pPr>
      <a:lvl2pPr marL="613966" indent="-236141" algn="l" defTabSz="755650" rtl="0" eaLnBrk="1" latinLnBrk="0" hangingPunct="1">
        <a:spcBef>
          <a:spcPct val="20000"/>
        </a:spcBef>
        <a:buFont typeface="Arial" pitchFamily="34" charset="0"/>
        <a:buChar char="–"/>
        <a:defRPr sz="2314" kern="1200">
          <a:solidFill>
            <a:schemeClr val="tx1"/>
          </a:solidFill>
          <a:latin typeface="+mn-lt"/>
          <a:ea typeface="+mn-ea"/>
          <a:cs typeface="+mn-cs"/>
        </a:defRPr>
      </a:lvl2pPr>
      <a:lvl3pPr marL="9445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322388" indent="-188912" algn="l" defTabSz="755650" rtl="0" eaLnBrk="1" latinLnBrk="0" hangingPunct="1">
        <a:spcBef>
          <a:spcPct val="20000"/>
        </a:spcBef>
        <a:buFont typeface="Arial" pitchFamily="34" charset="0"/>
        <a:buChar char="–"/>
        <a:defRPr sz="1653" kern="1200">
          <a:solidFill>
            <a:schemeClr val="tx1"/>
          </a:solidFill>
          <a:latin typeface="+mn-lt"/>
          <a:ea typeface="+mn-ea"/>
          <a:cs typeface="+mn-cs"/>
        </a:defRPr>
      </a:lvl4pPr>
      <a:lvl5pPr marL="1700212" indent="-188912" algn="l" defTabSz="755650" rtl="0" eaLnBrk="1" latinLnBrk="0" hangingPunct="1">
        <a:spcBef>
          <a:spcPct val="20000"/>
        </a:spcBef>
        <a:buFont typeface="Arial" pitchFamily="34" charset="0"/>
        <a:buChar char="»"/>
        <a:defRPr sz="1653" kern="1200">
          <a:solidFill>
            <a:schemeClr val="tx1"/>
          </a:solidFill>
          <a:latin typeface="+mn-lt"/>
          <a:ea typeface="+mn-ea"/>
          <a:cs typeface="+mn-cs"/>
        </a:defRPr>
      </a:lvl5pPr>
      <a:lvl6pPr marL="207803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6pPr>
      <a:lvl7pPr marL="24558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7pPr>
      <a:lvl8pPr marL="283368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8pPr>
      <a:lvl9pPr marL="321151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7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Relationship Id="rId5" Type="http://schemas.openxmlformats.org/officeDocument/2006/relationships/image" Target="../media/image4.jpeg" /><Relationship Id="rId6" Type="http://schemas.openxmlformats.org/officeDocument/2006/relationships/image" Target="../media/image5.jpeg" /><Relationship Id="rId7" Type="http://schemas.openxmlformats.org/officeDocument/2006/relationships/image" Target="../media/image6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jpeg" /><Relationship Id="rId2" Type="http://schemas.openxmlformats.org/officeDocument/2006/relationships/image" Target="../media/image7.jpeg" /><Relationship Id="rId3" Type="http://schemas.openxmlformats.org/officeDocument/2006/relationships/image" Target="../media/image3.jpeg" /><Relationship Id="rId4" Type="http://schemas.openxmlformats.org/officeDocument/2006/relationships/image" Target="../media/image1.jpeg" /><Relationship Id="rId5" Type="http://schemas.openxmlformats.org/officeDocument/2006/relationships/image" Target="../media/image4.jpeg" /><Relationship Id="rId6" Type="http://schemas.openxmlformats.org/officeDocument/2006/relationships/image" Target="../media/image8.jpeg" /><Relationship Id="rId7" Type="http://schemas.openxmlformats.org/officeDocument/2006/relationships/image" Target="../media/image9.jpeg" /><Relationship Id="rId8" Type="http://schemas.openxmlformats.org/officeDocument/2006/relationships/image" Target="../media/image10.jpeg" /><Relationship Id="rId9" Type="http://schemas.openxmlformats.org/officeDocument/2006/relationships/image" Target="../media/image1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.jpeg" /><Relationship Id="rId5" Type="http://schemas.openxmlformats.org/officeDocument/2006/relationships/image" Target="../media/image2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1.jpeg" /><Relationship Id="rId6" Type="http://schemas.openxmlformats.org/officeDocument/2006/relationships/image" Target="../media/image20.jpeg" /><Relationship Id="rId7" Type="http://schemas.openxmlformats.org/officeDocument/2006/relationships/image" Target="../media/image21.jpeg" /><Relationship Id="rId8" Type="http://schemas.openxmlformats.org/officeDocument/2006/relationships/image" Target="../media/image2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28.jpeg" /><Relationship Id="rId11" Type="http://schemas.openxmlformats.org/officeDocument/2006/relationships/image" Target="../media/image29.jpeg" /><Relationship Id="rId12" Type="http://schemas.openxmlformats.org/officeDocument/2006/relationships/image" Target="../media/image6.jpeg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1.jpeg" /><Relationship Id="rId6" Type="http://schemas.openxmlformats.org/officeDocument/2006/relationships/image" Target="../media/image3.jpeg" /><Relationship Id="rId7" Type="http://schemas.openxmlformats.org/officeDocument/2006/relationships/image" Target="../media/image4.jpeg" /><Relationship Id="rId8" Type="http://schemas.openxmlformats.org/officeDocument/2006/relationships/image" Target="../media/image26.jpeg" /><Relationship Id="rId9" Type="http://schemas.openxmlformats.org/officeDocument/2006/relationships/image" Target="../media/image2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image" Target="../media/image35.jpeg" /><Relationship Id="rId11" Type="http://schemas.openxmlformats.org/officeDocument/2006/relationships/image" Target="../media/image36.jpeg" /><Relationship Id="rId12" Type="http://schemas.openxmlformats.org/officeDocument/2006/relationships/image" Target="../media/image37.jpeg" /><Relationship Id="rId2" Type="http://schemas.openxmlformats.org/officeDocument/2006/relationships/image" Target="../media/image1.jpeg" /><Relationship Id="rId3" Type="http://schemas.openxmlformats.org/officeDocument/2006/relationships/image" Target="../media/image3.jpeg" /><Relationship Id="rId4" Type="http://schemas.openxmlformats.org/officeDocument/2006/relationships/image" Target="../media/image24.jpeg" /><Relationship Id="rId5" Type="http://schemas.openxmlformats.org/officeDocument/2006/relationships/image" Target="../media/image30.jpeg" /><Relationship Id="rId6" Type="http://schemas.openxmlformats.org/officeDocument/2006/relationships/image" Target="../media/image31.jpeg" /><Relationship Id="rId7" Type="http://schemas.openxmlformats.org/officeDocument/2006/relationships/image" Target="../media/image32.jpeg" /><Relationship Id="rId8" Type="http://schemas.openxmlformats.org/officeDocument/2006/relationships/image" Target="../media/image33.jpeg" /><Relationship Id="rId9" Type="http://schemas.openxmlformats.org/officeDocument/2006/relationships/image" Target="../media/image3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2.jpeg" /><Relationship Id="rId11" Type="http://schemas.openxmlformats.org/officeDocument/2006/relationships/image" Target="../media/image43.jpeg" /><Relationship Id="rId12" Type="http://schemas.openxmlformats.org/officeDocument/2006/relationships/image" Target="../media/image44.jpeg" /><Relationship Id="rId13" Type="http://schemas.openxmlformats.org/officeDocument/2006/relationships/image" Target="../media/image6.jpeg" /><Relationship Id="rId2" Type="http://schemas.openxmlformats.org/officeDocument/2006/relationships/image" Target="../media/image38.jpeg" /><Relationship Id="rId3" Type="http://schemas.openxmlformats.org/officeDocument/2006/relationships/image" Target="../media/image1.jpeg" /><Relationship Id="rId4" Type="http://schemas.openxmlformats.org/officeDocument/2006/relationships/image" Target="../media/image39.jpeg" /><Relationship Id="rId5" Type="http://schemas.openxmlformats.org/officeDocument/2006/relationships/image" Target="../media/image2.jpeg" /><Relationship Id="rId6" Type="http://schemas.openxmlformats.org/officeDocument/2006/relationships/image" Target="../media/image40.jpeg" /><Relationship Id="rId7" Type="http://schemas.openxmlformats.org/officeDocument/2006/relationships/image" Target="../media/image15.jpeg" /><Relationship Id="rId8" Type="http://schemas.openxmlformats.org/officeDocument/2006/relationships/image" Target="../media/image41.jpeg" /><Relationship Id="rId9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image" Target="../media/image52.jpeg" /><Relationship Id="rId2" Type="http://schemas.openxmlformats.org/officeDocument/2006/relationships/image" Target="../media/image45.jpeg" /><Relationship Id="rId3" Type="http://schemas.openxmlformats.org/officeDocument/2006/relationships/image" Target="../media/image46.jpeg" /><Relationship Id="rId4" Type="http://schemas.openxmlformats.org/officeDocument/2006/relationships/image" Target="../media/image47.jpeg" /><Relationship Id="rId5" Type="http://schemas.openxmlformats.org/officeDocument/2006/relationships/image" Target="../media/image13.jpeg" /><Relationship Id="rId6" Type="http://schemas.openxmlformats.org/officeDocument/2006/relationships/image" Target="../media/image48.jpeg" /><Relationship Id="rId7" Type="http://schemas.openxmlformats.org/officeDocument/2006/relationships/image" Target="../media/image49.jpeg" /><Relationship Id="rId8" Type="http://schemas.openxmlformats.org/officeDocument/2006/relationships/image" Target="../media/image50.jpeg" /><Relationship Id="rId9" Type="http://schemas.openxmlformats.org/officeDocument/2006/relationships/image" Target="../media/image5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10" Type="http://schemas.openxmlformats.org/officeDocument/2006/relationships/image" Target="../media/image4.jpeg" /><Relationship Id="rId11" Type="http://schemas.openxmlformats.org/officeDocument/2006/relationships/image" Target="../media/image1.jpeg" /><Relationship Id="rId2" Type="http://schemas.openxmlformats.org/officeDocument/2006/relationships/image" Target="../media/image53.jpeg" /><Relationship Id="rId3" Type="http://schemas.openxmlformats.org/officeDocument/2006/relationships/image" Target="../media/image54.jpeg" /><Relationship Id="rId4" Type="http://schemas.openxmlformats.org/officeDocument/2006/relationships/image" Target="../media/image3.jpeg" /><Relationship Id="rId5" Type="http://schemas.openxmlformats.org/officeDocument/2006/relationships/image" Target="../media/image55.jpeg" /><Relationship Id="rId6" Type="http://schemas.openxmlformats.org/officeDocument/2006/relationships/image" Target="../media/image45.jpeg" /><Relationship Id="rId7" Type="http://schemas.openxmlformats.org/officeDocument/2006/relationships/image" Target="../media/image46.jpeg" /><Relationship Id="rId8" Type="http://schemas.openxmlformats.org/officeDocument/2006/relationships/image" Target="../media/image56.jpeg" /><Relationship Id="rId9" Type="http://schemas.openxmlformats.org/officeDocument/2006/relationships/image" Target="../media/image5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5.jpeg" /><Relationship Id="rId3" Type="http://schemas.openxmlformats.org/officeDocument/2006/relationships/image" Target="../media/image58.jpeg" /><Relationship Id="rId4" Type="http://schemas.openxmlformats.org/officeDocument/2006/relationships/image" Target="../media/image1.jpeg" /><Relationship Id="rId5" Type="http://schemas.openxmlformats.org/officeDocument/2006/relationships/image" Target="../media/image59.jpeg" /><Relationship Id="rId6" Type="http://schemas.openxmlformats.org/officeDocument/2006/relationships/image" Target="../media/image60.jpeg" /><Relationship Id="rId7" Type="http://schemas.openxmlformats.org/officeDocument/2006/relationships/image" Target="../media/image45.jpeg" /><Relationship Id="rId8" Type="http://schemas.openxmlformats.org/officeDocument/2006/relationships/image" Target="../media/image61.jpeg" /><Relationship Id="rId9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10" Type="http://schemas.openxmlformats.org/officeDocument/2006/relationships/image" Target="../media/image69.jpeg" /><Relationship Id="rId11" Type="http://schemas.openxmlformats.org/officeDocument/2006/relationships/image" Target="../media/image70.jpeg" /><Relationship Id="rId12" Type="http://schemas.openxmlformats.org/officeDocument/2006/relationships/image" Target="../media/image71.jpeg" /><Relationship Id="rId13" Type="http://schemas.openxmlformats.org/officeDocument/2006/relationships/image" Target="../media/image72.jpeg" /><Relationship Id="rId14" Type="http://schemas.openxmlformats.org/officeDocument/2006/relationships/image" Target="../media/image15.jpeg" /><Relationship Id="rId15" Type="http://schemas.openxmlformats.org/officeDocument/2006/relationships/image" Target="../media/image73.jpeg" /><Relationship Id="rId2" Type="http://schemas.openxmlformats.org/officeDocument/2006/relationships/image" Target="../media/image62.jpeg" /><Relationship Id="rId3" Type="http://schemas.openxmlformats.org/officeDocument/2006/relationships/image" Target="../media/image63.jpeg" /><Relationship Id="rId4" Type="http://schemas.openxmlformats.org/officeDocument/2006/relationships/image" Target="../media/image64.jpeg" /><Relationship Id="rId5" Type="http://schemas.openxmlformats.org/officeDocument/2006/relationships/image" Target="../media/image65.jpeg" /><Relationship Id="rId6" Type="http://schemas.openxmlformats.org/officeDocument/2006/relationships/image" Target="../media/image66.jpeg" /><Relationship Id="rId7" Type="http://schemas.openxmlformats.org/officeDocument/2006/relationships/image" Target="../media/image67.jpeg" /><Relationship Id="rId8" Type="http://schemas.openxmlformats.org/officeDocument/2006/relationships/image" Target="../media/image68.jpeg" /><Relationship Id="rId9" Type="http://schemas.openxmlformats.org/officeDocument/2006/relationships/image" Target="../media/image9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" name="object 1"/>
          <p:cNvSpPr/>
          <p:nvPr/>
        </p:nvSpPr>
        <p:spPr>
          <a:xfrm>
            <a:off x="3701019" y="8547877"/>
            <a:ext cx="78619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1069326" y="8547877"/>
            <a:ext cx="78619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2575085" y="7823765"/>
            <a:ext cx="147006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3915741" y="7356402"/>
            <a:ext cx="8160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1347216" y="7353587"/>
            <a:ext cx="70820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914400" y="4635931"/>
            <a:ext cx="2411055" cy="196215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3055494" y="2280511"/>
            <a:ext cx="150791" cy="145261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2554181" y="2280511"/>
            <a:ext cx="150791" cy="145261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 txBox="1"/>
          <p:nvPr/>
        </p:nvSpPr>
        <p:spPr>
          <a:xfrm>
            <a:off x="1189355" y="926684"/>
            <a:ext cx="5334000" cy="4491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3528" marR="0">
              <a:lnSpc>
                <a:spcPts val="1661"/>
              </a:lnSpc>
              <a:spcBef>
                <a:spcPct val="0"/>
              </a:spcBef>
              <a:spcAft>
                <a:spcPct val="0"/>
              </a:spcAft>
            </a:pPr>
            <a:r>
              <a:rPr sz="1500" b="1">
                <a:solidFill>
                  <a:srgbClr val="000000"/>
                </a:solidFill>
                <a:latin typeface="Times New Roman"/>
                <a:cs typeface="Times New Roman"/>
              </a:rPr>
              <a:t>2022</a:t>
            </a:r>
            <a:r>
              <a:rPr sz="1500" b="1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届高考数学精创预测卷</a:t>
            </a:r>
            <a:r>
              <a:rPr sz="15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全国甲卷</a:t>
            </a:r>
            <a:r>
              <a:rPr sz="15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文科</a:t>
            </a:r>
          </a:p>
          <a:p>
            <a:pPr marL="0" marR="0">
              <a:lnSpc>
                <a:spcPts val="1328"/>
              </a:lnSpc>
              <a:spcBef>
                <a:spcPts val="246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学校：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___________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姓名：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___________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班级：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___________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考号：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___________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14400" y="1543742"/>
            <a:ext cx="3724828" cy="356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一、选择题</a:t>
            </a:r>
          </a:p>
          <a:p>
            <a:pPr marL="0" marR="0">
              <a:lnSpc>
                <a:spcPts val="1271"/>
              </a:lnSpc>
              <a:spcBef>
                <a:spcPts val="126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已知集合</a:t>
            </a:r>
            <a:r>
              <a:rPr sz="1050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7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{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1,</a:t>
            </a:r>
            <a:r>
              <a:rPr sz="1050" spc="-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0,1,</a:t>
            </a:r>
            <a:r>
              <a:rPr sz="1050" spc="-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2}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9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{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|1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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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3}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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-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4400" y="1975517"/>
            <a:ext cx="3192493" cy="1988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</a:t>
            </a:r>
            <a:r>
              <a:rPr sz="1050" spc="-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{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1,</a:t>
            </a:r>
            <a:r>
              <a:rPr sz="1050" spc="-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0,1,</a:t>
            </a:r>
            <a:r>
              <a:rPr sz="1050" spc="-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2,</a:t>
            </a:r>
            <a:r>
              <a:rPr sz="1050" spc="-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3}</a:t>
            </a:r>
            <a:r>
              <a:rPr sz="1050" spc="38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</a:t>
            </a:r>
            <a:r>
              <a:rPr sz="1050" spc="-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{</a:t>
            </a:r>
            <a:r>
              <a:rPr sz="1050" spc="-12">
                <a:solidFill>
                  <a:srgbClr val="000000"/>
                </a:solidFill>
                <a:latin typeface="EEBWSH+Symbol"/>
                <a:cs typeface="EEBWSH+Symbol"/>
              </a:rPr>
              <a:t>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1,</a:t>
            </a:r>
            <a:r>
              <a:rPr sz="1050" spc="-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0,1}</a:t>
            </a:r>
            <a:r>
              <a:rPr sz="1050" spc="56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</a:t>
            </a:r>
            <a:r>
              <a:rPr sz="1050" spc="-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83">
                <a:solidFill>
                  <a:srgbClr val="000000"/>
                </a:solidFill>
                <a:latin typeface="Times New Roman"/>
                <a:cs typeface="Times New Roman"/>
              </a:rPr>
              <a:t>{1,</a:t>
            </a:r>
            <a:r>
              <a:rPr sz="1050" spc="-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2}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871084" y="1986905"/>
            <a:ext cx="675515" cy="768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</a:t>
            </a:r>
            <a:r>
              <a:rPr sz="1050" spc="-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{1,</a:t>
            </a:r>
            <a:r>
              <a:rPr sz="1050" spc="-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2,</a:t>
            </a:r>
            <a:r>
              <a:rPr sz="1050" spc="-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3}</a:t>
            </a:r>
          </a:p>
          <a:p>
            <a:pPr marL="0" marR="0">
              <a:lnSpc>
                <a:spcPts val="1162"/>
              </a:lnSpc>
              <a:spcBef>
                <a:spcPts val="3367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14400" y="2278135"/>
            <a:ext cx="3344603" cy="718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若复数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满足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sz="1050" i="1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8">
                <a:solidFill>
                  <a:srgbClr val="000000"/>
                </a:solidFill>
                <a:latin typeface="EEBWSH+Symbol"/>
                <a:cs typeface="EEBWSH+Symbol"/>
              </a:rPr>
              <a:t>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(1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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i)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5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</a:t>
            </a:r>
            <a:r>
              <a:rPr sz="1050" spc="6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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(1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</a:t>
            </a:r>
            <a:r>
              <a:rPr sz="1050" spc="6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3)i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| </a:t>
            </a:r>
            <a:r>
              <a:rPr sz="1000" i="1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sz="1000" i="1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0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  <a:p>
            <a:pPr marL="0" marR="0">
              <a:lnSpc>
                <a:spcPts val="1162"/>
              </a:lnSpc>
              <a:spcBef>
                <a:spcPts val="991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A.1</a:t>
            </a:r>
            <a:r>
              <a:rPr sz="1050" spc="85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B.2</a:t>
            </a:r>
            <a:r>
              <a:rPr sz="1050" spc="86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C.3</a:t>
            </a:r>
          </a:p>
          <a:p>
            <a:pPr marL="0" marR="0">
              <a:lnSpc>
                <a:spcPts val="1162"/>
              </a:lnSpc>
              <a:spcBef>
                <a:spcPts val="68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关于统计数据的分析，有以下几个结论：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14400" y="3074385"/>
            <a:ext cx="4019550" cy="690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①将一组数据中的每个数据都减去同一个数后，方差没有变化；</a:t>
            </a:r>
          </a:p>
          <a:p>
            <a:pPr marL="0" marR="0">
              <a:lnSpc>
                <a:spcPts val="1050"/>
              </a:lnSpc>
              <a:spcBef>
                <a:spcPts val="99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②绘制频率分布直方图时，各小矩形的面积等于相应各组的组距；</a:t>
            </a:r>
          </a:p>
          <a:p>
            <a:pPr marL="0" marR="0">
              <a:lnSpc>
                <a:spcPts val="1050"/>
              </a:lnSpc>
              <a:spcBef>
                <a:spcPts val="99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③一组数据的方差一定是正数；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14400" y="3848344"/>
            <a:ext cx="5879782" cy="44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④如图是随机抽取的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200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辆汽车通过某一段公路时的时速分布直方图，根据这个直方图，可以得到</a:t>
            </a:r>
          </a:p>
          <a:p>
            <a:pPr marL="0" marR="0">
              <a:lnSpc>
                <a:spcPts val="1162"/>
              </a:lnSpc>
              <a:spcBef>
                <a:spcPts val="829"/>
              </a:spcBef>
              <a:spcAft>
                <a:spcPct val="0"/>
              </a:spcAft>
            </a:pPr>
            <a:r>
              <a:rPr sz="1050" spc="34">
                <a:solidFill>
                  <a:srgbClr val="000000"/>
                </a:solidFill>
                <a:latin typeface="SimSun"/>
                <a:cs typeface="SimSun"/>
              </a:rPr>
              <a:t>时速在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[50,60)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的汽车大约是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60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辆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914400" y="4393136"/>
            <a:ext cx="2074780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则这四个结论中错误的个数是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14400" y="6680420"/>
            <a:ext cx="34871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A.1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232025" y="6680420"/>
            <a:ext cx="538095" cy="371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B.2</a:t>
            </a:r>
          </a:p>
          <a:p>
            <a:pPr marL="1812" marR="0">
              <a:lnSpc>
                <a:spcPts val="1422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EEBWSH+Symbol"/>
                <a:cs typeface="EEBWSH+Symbol"/>
              </a:rPr>
              <a:t></a:t>
            </a:r>
            <a:r>
              <a:rPr sz="1200" spc="5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0">
                <a:solidFill>
                  <a:srgbClr val="000000"/>
                </a:solidFill>
                <a:latin typeface="EEBWSH+Symbol"/>
                <a:cs typeface="EEBWSH+Symbol"/>
              </a:rPr>
              <a:t></a:t>
            </a:r>
            <a:r>
              <a:rPr sz="1200">
                <a:solidFill>
                  <a:srgbClr val="000000"/>
                </a:solidFill>
                <a:latin typeface="EEBWSH+Symbol"/>
                <a:cs typeface="EEBWSH+Symbol"/>
              </a:rPr>
              <a:t>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553459" y="6680420"/>
            <a:ext cx="34135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C.3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871084" y="6680420"/>
            <a:ext cx="34871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D.4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914400" y="6850902"/>
            <a:ext cx="1621319" cy="187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下列函数中，在区间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0,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642552" y="6852770"/>
            <a:ext cx="1274681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上为增函数的是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495620" y="7154530"/>
            <a:ext cx="148558" cy="123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0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275600" y="7179130"/>
            <a:ext cx="365240" cy="201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</a:t>
            </a:r>
            <a:r>
              <a:rPr sz="1050" spc="-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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922575" y="7188173"/>
            <a:ext cx="219939" cy="18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914400" y="7252896"/>
            <a:ext cx="485911" cy="201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232025" y="7256257"/>
            <a:ext cx="809885" cy="219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log</a:t>
            </a:r>
            <a:r>
              <a:rPr sz="900" baseline="-26571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900" spc="54" baseline="-265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553459" y="7255587"/>
            <a:ext cx="480672" cy="200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871084" y="7240426"/>
            <a:ext cx="854807" cy="226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2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6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60206" marR="0">
              <a:lnSpc>
                <a:spcPts val="148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EEBWSH+Symbol"/>
                <a:cs typeface="EEBWSH+Symbol"/>
              </a:rPr>
              <a:t></a:t>
            </a:r>
            <a:r>
              <a:rPr sz="1200" spc="4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</a:t>
            </a:r>
            <a:r>
              <a:rPr sz="1050" spc="3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EEBWSH+Symbol"/>
                <a:cs typeface="EEBWSH+Symbol"/>
              </a:rPr>
              <a:t>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5576727" y="7235735"/>
            <a:ext cx="152912" cy="12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275600" y="7288793"/>
            <a:ext cx="365240" cy="284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</a:t>
            </a:r>
            <a:r>
              <a:rPr sz="1050" spc="6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</a:t>
            </a:r>
          </a:p>
          <a:p>
            <a:pPr marL="0" marR="0">
              <a:lnSpc>
                <a:spcPts val="65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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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3930213" y="7373087"/>
            <a:ext cx="212354" cy="18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6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595690" y="7653260"/>
            <a:ext cx="211493" cy="186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663051" y="7643332"/>
            <a:ext cx="152735" cy="123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914400" y="7738232"/>
            <a:ext cx="1625317" cy="188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00" i="1" spc="2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是双曲线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393208" y="7728304"/>
            <a:ext cx="152735" cy="123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473250" y="7722968"/>
            <a:ext cx="225470" cy="201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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758150" y="7722968"/>
            <a:ext cx="3961737" cy="2027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2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的两个焦点，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为坐标原点，点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在双曲线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上，且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OP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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236335" y="7826322"/>
            <a:ext cx="152315" cy="121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527750" y="7826553"/>
            <a:ext cx="152056" cy="121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4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2617483" y="7843549"/>
            <a:ext cx="218969" cy="186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914400" y="8063452"/>
            <a:ext cx="400273" cy="212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78"/>
              </a:lnSpc>
              <a:spcBef>
                <a:spcPct val="0"/>
              </a:spcBef>
              <a:spcAft>
                <a:spcPct val="0"/>
              </a:spcAft>
            </a:pPr>
            <a:r>
              <a:rPr sz="1050" spc="103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2300" baseline="-1488">
                <a:solidFill>
                  <a:srgbClr val="000000"/>
                </a:solidFill>
                <a:latin typeface="APFHLS+MT Extra"/>
                <a:cs typeface="APFHLS+MT Extra"/>
              </a:rPr>
              <a:t>A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177542" y="8100762"/>
            <a:ext cx="1207752" cy="187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PF</a:t>
            </a:r>
            <a:r>
              <a:rPr sz="1050" i="1" spc="-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的面积为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322605" y="8187058"/>
            <a:ext cx="153278" cy="12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439539" y="8187058"/>
            <a:ext cx="153278" cy="12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075647" y="8380689"/>
            <a:ext cx="218771" cy="18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708131" y="8380689"/>
            <a:ext cx="218771" cy="18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914400" y="8458368"/>
            <a:ext cx="282038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2232025" y="8458368"/>
            <a:ext cx="341356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B.3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3553459" y="8458368"/>
            <a:ext cx="274682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4871084" y="8458368"/>
            <a:ext cx="34871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D.2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077622" y="8565604"/>
            <a:ext cx="218771" cy="18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3709316" y="8565604"/>
            <a:ext cx="218771" cy="18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914400" y="8810171"/>
            <a:ext cx="5808586" cy="447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一种放射性元素的质量按每年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10%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衰减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这种放射性元素的半衰期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剩余质量为最初质量的一半所</a:t>
            </a:r>
          </a:p>
          <a:p>
            <a:pPr marL="0" marR="0">
              <a:lnSpc>
                <a:spcPts val="1274"/>
              </a:lnSpc>
              <a:spcBef>
                <a:spcPts val="73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需的时间叫做半衰期）是（精确到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0.1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，已知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lg2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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0.3010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lg3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EBWSH+Symbol"/>
                <a:cs typeface="EEBWSH+Symbol"/>
              </a:rPr>
              <a:t>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0.4771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914400" y="9354963"/>
            <a:ext cx="608749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A.5.2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年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2232025" y="9354963"/>
            <a:ext cx="60138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B.6.6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年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3553459" y="9354963"/>
            <a:ext cx="60138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C.7.1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年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4871084" y="9354963"/>
            <a:ext cx="608749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D.8.3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年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object 1"/>
          <p:cNvSpPr/>
          <p:nvPr/>
        </p:nvSpPr>
        <p:spPr>
          <a:xfrm>
            <a:off x="3486637" y="8579901"/>
            <a:ext cx="148266" cy="1452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2844049" y="8684250"/>
            <a:ext cx="8454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5197397" y="8057883"/>
            <a:ext cx="79386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4349625" y="8057883"/>
            <a:ext cx="7874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3983200" y="8057883"/>
            <a:ext cx="7874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591376" y="8057883"/>
            <a:ext cx="7849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2444634" y="8057883"/>
            <a:ext cx="7849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1348008" y="8057883"/>
            <a:ext cx="7784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4881667" y="7577721"/>
            <a:ext cx="78378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5026253" y="7136768"/>
            <a:ext cx="73390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3701019" y="7136768"/>
            <a:ext cx="7861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/>
          <p:nvPr/>
        </p:nvSpPr>
        <p:spPr>
          <a:xfrm>
            <a:off x="2379827" y="7136768"/>
            <a:ext cx="73390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/>
          <p:nvPr/>
        </p:nvSpPr>
        <p:spPr>
          <a:xfrm>
            <a:off x="1069326" y="7136768"/>
            <a:ext cx="7861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object 14"/>
          <p:cNvSpPr/>
          <p:nvPr/>
        </p:nvSpPr>
        <p:spPr>
          <a:xfrm>
            <a:off x="5026011" y="6452759"/>
            <a:ext cx="7861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object 15"/>
          <p:cNvSpPr/>
          <p:nvPr/>
        </p:nvSpPr>
        <p:spPr>
          <a:xfrm>
            <a:off x="3701019" y="6452759"/>
            <a:ext cx="7861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object 16"/>
          <p:cNvSpPr/>
          <p:nvPr/>
        </p:nvSpPr>
        <p:spPr>
          <a:xfrm>
            <a:off x="2379827" y="6452759"/>
            <a:ext cx="70997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object 17"/>
          <p:cNvSpPr/>
          <p:nvPr/>
        </p:nvSpPr>
        <p:spPr>
          <a:xfrm>
            <a:off x="1069326" y="6452759"/>
            <a:ext cx="7861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object 18"/>
          <p:cNvSpPr/>
          <p:nvPr/>
        </p:nvSpPr>
        <p:spPr>
          <a:xfrm>
            <a:off x="940000" y="4140572"/>
            <a:ext cx="77601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object 19"/>
          <p:cNvSpPr/>
          <p:nvPr/>
        </p:nvSpPr>
        <p:spPr>
          <a:xfrm>
            <a:off x="6092041" y="3706766"/>
            <a:ext cx="7905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object 20"/>
          <p:cNvSpPr/>
          <p:nvPr/>
        </p:nvSpPr>
        <p:spPr>
          <a:xfrm>
            <a:off x="4319207" y="3287985"/>
            <a:ext cx="213495" cy="13879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object 21"/>
          <p:cNvSpPr/>
          <p:nvPr/>
        </p:nvSpPr>
        <p:spPr>
          <a:xfrm>
            <a:off x="3963513" y="3287985"/>
            <a:ext cx="159325" cy="13687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object 22"/>
          <p:cNvSpPr/>
          <p:nvPr/>
        </p:nvSpPr>
        <p:spPr>
          <a:xfrm>
            <a:off x="1728934" y="3287985"/>
            <a:ext cx="212150" cy="138794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object 23"/>
          <p:cNvSpPr/>
          <p:nvPr/>
        </p:nvSpPr>
        <p:spPr>
          <a:xfrm>
            <a:off x="1367170" y="3287985"/>
            <a:ext cx="158320" cy="13687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object 24"/>
          <p:cNvSpPr/>
          <p:nvPr/>
        </p:nvSpPr>
        <p:spPr>
          <a:xfrm>
            <a:off x="4375862" y="3014465"/>
            <a:ext cx="212016" cy="138794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object 25"/>
          <p:cNvSpPr/>
          <p:nvPr/>
        </p:nvSpPr>
        <p:spPr>
          <a:xfrm>
            <a:off x="4014327" y="3014465"/>
            <a:ext cx="158220" cy="13687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object 26"/>
          <p:cNvSpPr/>
          <p:nvPr/>
        </p:nvSpPr>
        <p:spPr>
          <a:xfrm>
            <a:off x="1688020" y="3014465"/>
            <a:ext cx="213332" cy="13879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object 27"/>
          <p:cNvSpPr/>
          <p:nvPr/>
        </p:nvSpPr>
        <p:spPr>
          <a:xfrm>
            <a:off x="1324239" y="3014465"/>
            <a:ext cx="159203" cy="13687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object 28"/>
          <p:cNvSpPr/>
          <p:nvPr/>
        </p:nvSpPr>
        <p:spPr>
          <a:xfrm>
            <a:off x="914400" y="1162369"/>
            <a:ext cx="1695450" cy="1742359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object 30"/>
          <p:cNvSpPr txBox="1"/>
          <p:nvPr/>
        </p:nvSpPr>
        <p:spPr>
          <a:xfrm>
            <a:off x="914400" y="919572"/>
            <a:ext cx="350829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7.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某几何体的三视图如图所示，则该几何体的表面积是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914400" y="3009178"/>
            <a:ext cx="1173146" cy="472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A.8</a:t>
            </a:r>
            <a:r>
              <a:rPr sz="1050" spc="-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4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3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</a:t>
            </a:r>
          </a:p>
          <a:p>
            <a:pPr marL="0" marR="0">
              <a:lnSpc>
                <a:spcPts val="1264"/>
              </a:lnSpc>
              <a:spcBef>
                <a:spcPts val="838"/>
              </a:spcBef>
              <a:spcAft>
                <a:spcPct val="0"/>
              </a:spcAft>
            </a:pP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C.12</a:t>
            </a:r>
            <a:r>
              <a:rPr sz="1050" spc="-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  <a:r>
              <a:rPr sz="1050" spc="4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3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553459" y="3009593"/>
            <a:ext cx="1180884" cy="472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4"/>
              </a:lnSpc>
              <a:spcBef>
                <a:spcPct val="0"/>
              </a:spcBef>
              <a:spcAft>
                <a:spcPct val="0"/>
              </a:spcAft>
            </a:pP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B.12</a:t>
            </a:r>
            <a:r>
              <a:rPr sz="1050" spc="-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4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3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</a:t>
            </a:r>
          </a:p>
          <a:p>
            <a:pPr marL="0" marR="0">
              <a:lnSpc>
                <a:spcPts val="1268"/>
              </a:lnSpc>
              <a:spcBef>
                <a:spcPts val="835"/>
              </a:spcBef>
              <a:spcAft>
                <a:spcPct val="0"/>
              </a:spcAft>
            </a:pP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D.8</a:t>
            </a:r>
            <a:r>
              <a:rPr sz="1050" spc="-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4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  <a:r>
              <a:rPr sz="1050" spc="3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098000" y="3539249"/>
            <a:ext cx="219140" cy="184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914400" y="3593720"/>
            <a:ext cx="5712345" cy="212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7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8.</a:t>
            </a:r>
            <a:r>
              <a:rPr sz="1050" spc="37">
                <a:solidFill>
                  <a:srgbClr val="000000"/>
                </a:solidFill>
                <a:latin typeface="Malgun Gothic"/>
                <a:cs typeface="Malgun Gothic"/>
              </a:rPr>
              <a:t>△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的内角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的对边分别为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3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07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 spc="115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6100384" y="3724164"/>
            <a:ext cx="219140" cy="184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944400" y="3972644"/>
            <a:ext cx="219601" cy="3695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  <a:p>
            <a:pPr marL="4400" marR="0">
              <a:lnSpc>
                <a:spcPts val="1153"/>
              </a:lnSpc>
              <a:spcBef>
                <a:spcPts val="252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054002" y="4040097"/>
            <a:ext cx="444833" cy="200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914400" y="4391930"/>
            <a:ext cx="34871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A.6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232025" y="4391930"/>
            <a:ext cx="341356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B.5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3553459" y="4391930"/>
            <a:ext cx="34135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C.4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4871084" y="4391930"/>
            <a:ext cx="34871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D.3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2790092" y="4626232"/>
            <a:ext cx="604239" cy="248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52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UNWLT+Symbol"/>
                <a:cs typeface="KUNWLT+Symbol"/>
              </a:rPr>
              <a:t></a:t>
            </a:r>
            <a:r>
              <a:rPr sz="1350" spc="3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2">
                <a:solidFill>
                  <a:srgbClr val="000000"/>
                </a:solidFill>
                <a:latin typeface="KUNWLT+Symbol"/>
                <a:cs typeface="KUNWLT+Symbol"/>
              </a:rPr>
              <a:t></a:t>
            </a:r>
            <a:r>
              <a:rPr sz="1050" b="1" spc="1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45052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sz="900" spc="-64" baseline="450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aseline="-12531">
                <a:solidFill>
                  <a:srgbClr val="000000"/>
                </a:solidFill>
                <a:latin typeface="KUNWLT+Symbol"/>
                <a:cs typeface="KUNWLT+Symbol"/>
              </a:rPr>
              <a:t></a:t>
            </a:r>
          </a:p>
          <a:p>
            <a:pPr marL="54798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4704762" y="4634618"/>
            <a:ext cx="382897" cy="227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KUNWLT+Symbol"/>
                <a:cs typeface="KUNWLT+Symbol"/>
              </a:rPr>
              <a:t></a:t>
            </a:r>
            <a:r>
              <a:rPr sz="1200" spc="4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KUNWLT+Symbol"/>
                <a:cs typeface="KUNWLT+Symbol"/>
              </a:rPr>
              <a:t>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914400" y="4652992"/>
            <a:ext cx="1465415" cy="195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已知数列</a:t>
            </a:r>
            <a:r>
              <a:rPr sz="1050" spc="3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8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满足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5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45219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560820" y="4634912"/>
            <a:ext cx="391726" cy="22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KUNWLT+Symbol"/>
                <a:cs typeface="KUNWLT+Symbol"/>
              </a:rPr>
              <a:t></a:t>
            </a:r>
            <a:r>
              <a:rPr sz="1200" spc="5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KUNWLT+Symbol"/>
                <a:cs typeface="KUNWLT+Symbol"/>
              </a:rPr>
              <a:t>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345351" y="4647514"/>
            <a:ext cx="225626" cy="201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2450183" y="4662773"/>
            <a:ext cx="464116" cy="2086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77" baseline="-25957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6" baseline="-25957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spc="57" baseline="-25957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900" baseline="-25957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261042" y="4645744"/>
            <a:ext cx="3441064" cy="2261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 i="1" spc="-56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722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888" baseline="-27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0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5488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900" spc="844" baseline="-254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16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，数列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7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满足</a:t>
            </a:r>
            <a:r>
              <a:rPr sz="1050" i="1" spc="-54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900" i="1" baseline="-2550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976" baseline="-255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634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114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spc="4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log</a:t>
            </a:r>
            <a:r>
              <a:rPr sz="1050" spc="3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2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3550620" y="4653576"/>
            <a:ext cx="223887" cy="197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51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4048259" y="4652426"/>
            <a:ext cx="225142" cy="198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5389695" y="4645744"/>
            <a:ext cx="225469" cy="202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5965830" y="4650739"/>
            <a:ext cx="152735" cy="124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688924" y="4746818"/>
            <a:ext cx="152534" cy="123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2181352" y="4738873"/>
            <a:ext cx="237795" cy="132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43"/>
              </a:lnSpc>
              <a:spcBef>
                <a:spcPct val="0"/>
              </a:spcBef>
              <a:spcAft>
                <a:spcPct val="0"/>
              </a:spcAft>
            </a:pPr>
            <a:r>
              <a:rPr sz="600" i="1" spc="4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60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4823542" y="4746666"/>
            <a:ext cx="152705" cy="124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6210707" y="4746862"/>
            <a:ext cx="152735" cy="124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6347014" y="4746862"/>
            <a:ext cx="152735" cy="124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1327515" y="4953489"/>
            <a:ext cx="382897" cy="227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KUNWLT+Symbol"/>
                <a:cs typeface="KUNWLT+Symbol"/>
              </a:rPr>
              <a:t></a:t>
            </a:r>
            <a:r>
              <a:rPr sz="1200" spc="4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KUNWLT+Symbol"/>
                <a:cs typeface="KUNWLT+Symbol"/>
              </a:rPr>
              <a:t>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914400" y="4979796"/>
            <a:ext cx="2400218" cy="210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则数列</a:t>
            </a:r>
            <a:r>
              <a:rPr sz="1050" spc="3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54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900" i="1" baseline="-2534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532" baseline="-253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的前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2021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项的和</a:t>
            </a:r>
            <a:r>
              <a:rPr sz="1050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sz="900" baseline="-26572">
                <a:solidFill>
                  <a:srgbClr val="000000"/>
                </a:solidFill>
                <a:latin typeface="Times New Roman"/>
                <a:cs typeface="Times New Roman"/>
              </a:rPr>
              <a:t>2021</a:t>
            </a:r>
            <a:r>
              <a:rPr sz="900" spc="-90" baseline="-265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914400" y="5279788"/>
            <a:ext cx="2233022" cy="1990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baseline="43742">
                <a:solidFill>
                  <a:srgbClr val="000000"/>
                </a:solidFill>
                <a:latin typeface="Times New Roman"/>
                <a:cs typeface="Times New Roman"/>
              </a:rPr>
              <a:t>2022</a:t>
            </a:r>
            <a:r>
              <a:rPr sz="900" spc="101" baseline="43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2025</a:t>
            </a:r>
            <a:r>
              <a:rPr sz="1050" spc="39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baseline="43742">
                <a:solidFill>
                  <a:srgbClr val="000000"/>
                </a:solidFill>
                <a:latin typeface="Times New Roman"/>
                <a:cs typeface="Times New Roman"/>
              </a:rPr>
              <a:t>2022</a:t>
            </a:r>
            <a:r>
              <a:rPr sz="900" spc="101" baseline="43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9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1007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3553459" y="5279662"/>
            <a:ext cx="916597" cy="1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baseline="43742">
                <a:solidFill>
                  <a:srgbClr val="000000"/>
                </a:solidFill>
                <a:latin typeface="Times New Roman"/>
                <a:cs typeface="Times New Roman"/>
              </a:rPr>
              <a:t>2022</a:t>
            </a:r>
            <a:r>
              <a:rPr sz="900" spc="102" baseline="43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1008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4871084" y="5279662"/>
            <a:ext cx="921981" cy="1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baseline="43742">
                <a:solidFill>
                  <a:srgbClr val="000000"/>
                </a:solidFill>
                <a:latin typeface="Times New Roman"/>
                <a:cs typeface="Times New Roman"/>
              </a:rPr>
              <a:t>2022</a:t>
            </a:r>
            <a:r>
              <a:rPr sz="900" spc="102" baseline="43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4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1013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914400" y="5542233"/>
            <a:ext cx="57864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为了提高学习兴趣，某数学老师把《九章算术》与《孙子算经》这两本数学著作推荐给学生进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14400" y="5805862"/>
            <a:ext cx="57531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行课外阅读，若该班甲、乙两名同学每人至少阅读其中的一本，则每本书都被同学阅读的概率为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914400" y="6050093"/>
            <a:ext cx="341231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1075647" y="6285570"/>
            <a:ext cx="220747" cy="368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5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1146"/>
              </a:lnSpc>
              <a:spcBef>
                <a:spcPts val="35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2381821" y="6285003"/>
            <a:ext cx="221801" cy="36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93" marR="0">
              <a:lnSpc>
                <a:spcPts val="1152"/>
              </a:lnSpc>
              <a:spcBef>
                <a:spcPts val="25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3709316" y="6285570"/>
            <a:ext cx="218771" cy="368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1146"/>
              </a:lnSpc>
              <a:spcBef>
                <a:spcPts val="35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5032331" y="6285570"/>
            <a:ext cx="218771" cy="368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7</a:t>
            </a:r>
          </a:p>
          <a:p>
            <a:pPr marL="0" marR="0">
              <a:lnSpc>
                <a:spcPts val="1146"/>
              </a:lnSpc>
              <a:spcBef>
                <a:spcPts val="35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914400" y="6363249"/>
            <a:ext cx="282038" cy="18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2232025" y="6363249"/>
            <a:ext cx="274681" cy="18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3553459" y="6363249"/>
            <a:ext cx="274682" cy="18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4871084" y="6363249"/>
            <a:ext cx="282038" cy="18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914400" y="6702288"/>
            <a:ext cx="3148883" cy="1993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11.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>
                <a:solidFill>
                  <a:srgbClr val="000000"/>
                </a:solidFill>
                <a:latin typeface="WFSEIP+Symbol"/>
                <a:cs typeface="WFSEIP+Symbol"/>
              </a:rPr>
              <a:t>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2cos</a:t>
            </a:r>
            <a:r>
              <a:rPr sz="1050">
                <a:solidFill>
                  <a:srgbClr val="000000"/>
                </a:solidFill>
                <a:latin typeface="WFSEIP+Symbol"/>
                <a:cs typeface="WFSEIP+Symbol"/>
              </a:rPr>
              <a:t>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 spc="-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WFSEIP+Symbol"/>
                <a:cs typeface="WFSEIP+Symbol"/>
              </a:rPr>
              <a:t>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WFSEIP+Symbol"/>
                <a:cs typeface="WFSEIP+Symbol"/>
              </a:rPr>
              <a:t>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等于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1076437" y="6969580"/>
            <a:ext cx="219957" cy="36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85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  <a:p>
            <a:pPr marL="0" marR="0">
              <a:lnSpc>
                <a:spcPts val="1146"/>
              </a:lnSpc>
              <a:spcBef>
                <a:spcPts val="35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2384214" y="6969012"/>
            <a:ext cx="220604" cy="36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6" marR="0">
              <a:lnSpc>
                <a:spcPts val="115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  <a:p>
            <a:pPr marL="0" marR="0">
              <a:lnSpc>
                <a:spcPts val="1152"/>
              </a:lnSpc>
              <a:spcBef>
                <a:spcPts val="25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3708131" y="6969580"/>
            <a:ext cx="219957" cy="36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85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1146"/>
              </a:lnSpc>
              <a:spcBef>
                <a:spcPts val="35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5029444" y="6969012"/>
            <a:ext cx="220604" cy="36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1196" marR="0">
              <a:lnSpc>
                <a:spcPts val="1152"/>
              </a:lnSpc>
              <a:spcBef>
                <a:spcPts val="25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914400" y="7047258"/>
            <a:ext cx="282038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2232025" y="7047258"/>
            <a:ext cx="274681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3553459" y="7047258"/>
            <a:ext cx="274682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4871084" y="7047258"/>
            <a:ext cx="282038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4810771" y="7403286"/>
            <a:ext cx="371368" cy="394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</a:t>
            </a:r>
            <a:r>
              <a:rPr sz="1050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</a:t>
            </a:r>
          </a:p>
          <a:p>
            <a:pPr marL="0" marR="0">
              <a:lnSpc>
                <a:spcPts val="1281"/>
              </a:lnSpc>
              <a:spcBef>
                <a:spcPts val="246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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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914400" y="7477502"/>
            <a:ext cx="4005979" cy="202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12.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已知偶函数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4">
                <a:solidFill>
                  <a:srgbClr val="000000"/>
                </a:solidFill>
                <a:latin typeface="SimSun"/>
                <a:cs typeface="SimSun"/>
              </a:rPr>
              <a:t>在区间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[0,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上单调递增，则满足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(2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89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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5061267" y="7492229"/>
            <a:ext cx="1393870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的取值范围是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5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4810771" y="7513618"/>
            <a:ext cx="371368" cy="2008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</a:t>
            </a:r>
            <a:r>
              <a:rPr sz="1050" spc="6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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1063210" y="7883896"/>
            <a:ext cx="202847" cy="394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</a:t>
            </a:r>
          </a:p>
          <a:p>
            <a:pPr marL="0" marR="0">
              <a:lnSpc>
                <a:spcPts val="1277"/>
              </a:lnSpc>
              <a:spcBef>
                <a:spcPts val="20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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1356223" y="7883896"/>
            <a:ext cx="291259" cy="200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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2373629" y="7883345"/>
            <a:ext cx="518449" cy="395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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3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</a:t>
            </a:r>
          </a:p>
          <a:p>
            <a:pPr marL="0" marR="0">
              <a:lnSpc>
                <a:spcPts val="1282"/>
              </a:lnSpc>
              <a:spcBef>
                <a:spcPts val="245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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3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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3695124" y="7883135"/>
            <a:ext cx="203427" cy="395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</a:t>
            </a:r>
          </a:p>
          <a:p>
            <a:pPr marL="0" marR="0">
              <a:lnSpc>
                <a:spcPts val="1284"/>
              </a:lnSpc>
              <a:spcBef>
                <a:spcPts val="24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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3989135" y="7883135"/>
            <a:ext cx="587678" cy="395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</a:t>
            </a:r>
            <a:r>
              <a:rPr sz="1050" spc="8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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  <a:p>
            <a:pPr marL="2374" marR="0">
              <a:lnSpc>
                <a:spcPts val="1284"/>
              </a:lnSpc>
              <a:spcBef>
                <a:spcPts val="24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</a:t>
            </a:r>
            <a:r>
              <a:rPr sz="1050" spc="8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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4677666" y="7883135"/>
            <a:ext cx="203427" cy="395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</a:t>
            </a:r>
          </a:p>
          <a:p>
            <a:pPr marL="0" marR="0">
              <a:lnSpc>
                <a:spcPts val="1284"/>
              </a:lnSpc>
              <a:spcBef>
                <a:spcPts val="24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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5026257" y="7882592"/>
            <a:ext cx="473517" cy="395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</a:t>
            </a:r>
            <a:r>
              <a:rPr sz="1050" spc="7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</a:t>
            </a:r>
          </a:p>
          <a:p>
            <a:pPr marL="0" marR="0">
              <a:lnSpc>
                <a:spcPts val="1289"/>
              </a:lnSpc>
              <a:spcBef>
                <a:spcPts val="23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</a:t>
            </a:r>
            <a:r>
              <a:rPr sz="1050" spc="7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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914400" y="7958111"/>
            <a:ext cx="568795" cy="200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A.</a:t>
            </a:r>
            <a:r>
              <a:rPr sz="1050" spc="4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2232025" y="7972390"/>
            <a:ext cx="274681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B.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2540884" y="7972751"/>
            <a:ext cx="185535" cy="185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3553459" y="7957351"/>
            <a:ext cx="564729" cy="20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C.</a:t>
            </a:r>
            <a:r>
              <a:rPr sz="1050" spc="4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4155728" y="7957351"/>
            <a:ext cx="254520" cy="20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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4446177" y="7957351"/>
            <a:ext cx="368270" cy="20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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4871084" y="7972083"/>
            <a:ext cx="628691" cy="22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D.</a:t>
            </a:r>
            <a:r>
              <a:rPr sz="1050" spc="3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0,</a:t>
            </a:r>
          </a:p>
          <a:p>
            <a:pPr marL="424848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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1063210" y="7994227"/>
            <a:ext cx="202847" cy="200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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1444635" y="7994227"/>
            <a:ext cx="202847" cy="200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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2373629" y="7993676"/>
            <a:ext cx="203268" cy="2009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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2688810" y="7993676"/>
            <a:ext cx="203268" cy="2009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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3695124" y="7993467"/>
            <a:ext cx="203427" cy="20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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4080939" y="7993467"/>
            <a:ext cx="203427" cy="20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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4278397" y="7993467"/>
            <a:ext cx="203427" cy="20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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4677666" y="7993467"/>
            <a:ext cx="203427" cy="20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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5026257" y="8009195"/>
            <a:ext cx="203842" cy="201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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914400" y="8077968"/>
            <a:ext cx="3642677" cy="703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823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</a:t>
            </a:r>
          </a:p>
          <a:p>
            <a:pPr marL="0" marR="0">
              <a:lnSpc>
                <a:spcPts val="1050"/>
              </a:lnSpc>
              <a:spcBef>
                <a:spcPts val="89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二、填空题</a:t>
            </a:r>
          </a:p>
          <a:p>
            <a:pPr marL="0" marR="0">
              <a:lnSpc>
                <a:spcPts val="1286"/>
              </a:lnSpc>
              <a:spcBef>
                <a:spcPts val="72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13.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已知单位向量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="1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00" b="1" spc="2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的夹角为</a:t>
            </a:r>
            <a:r>
              <a:rPr sz="1050" spc="8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="1" spc="-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</a:t>
            </a:r>
            <a:r>
              <a:rPr sz="1050" spc="6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="1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________.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2854321" y="8517062"/>
            <a:ext cx="219420" cy="18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2854321" y="8701977"/>
            <a:ext cx="218771" cy="18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914400" y="8942953"/>
            <a:ext cx="5531700" cy="20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14.</a:t>
            </a:r>
            <a:r>
              <a:rPr sz="1050" spc="134">
                <a:solidFill>
                  <a:srgbClr val="000000"/>
                </a:solidFill>
                <a:latin typeface="SimSun"/>
                <a:cs typeface="SimSun"/>
              </a:rPr>
              <a:t>在</a:t>
            </a:r>
            <a:r>
              <a:rPr sz="1050">
                <a:solidFill>
                  <a:srgbClr val="000000"/>
                </a:solidFill>
                <a:latin typeface="WIVCQN+MT Extra"/>
                <a:cs typeface="WIVCQN+MT Extra"/>
              </a:rPr>
              <a:t>A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中，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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90</a:t>
            </a:r>
            <a:r>
              <a:rPr sz="1050" spc="-110">
                <a:solidFill>
                  <a:srgbClr val="000000"/>
                </a:solidFill>
                <a:latin typeface="KUNWLT+Symbol"/>
                <a:cs typeface="KUNWLT+Symbol"/>
              </a:rPr>
              <a:t>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33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，将</a:t>
            </a:r>
            <a:r>
              <a:rPr sz="1050">
                <a:solidFill>
                  <a:srgbClr val="000000"/>
                </a:solidFill>
                <a:latin typeface="WIVCQN+MT Extra"/>
                <a:cs typeface="WIVCQN+MT Extra"/>
              </a:rPr>
              <a:t>A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绕边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所在直线旋转一周得到几何体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6352086" y="8936794"/>
            <a:ext cx="231267" cy="203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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6455625" y="8960567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1106136" y="9222188"/>
            <a:ext cx="231267" cy="203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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914400" y="9245961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1209675" y="9241729"/>
            <a:ext cx="15192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的侧面积为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__________.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914400" y="9515391"/>
            <a:ext cx="5517515" cy="199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15.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已知函数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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sin(</a:t>
            </a:r>
            <a:r>
              <a:rPr sz="1050" spc="103">
                <a:solidFill>
                  <a:srgbClr val="000000"/>
                </a:solidFill>
                <a:latin typeface="WFSEIP+Symbol"/>
                <a:cs typeface="WFSEIP+Symbol"/>
              </a:rPr>
              <a:t>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5">
                <a:solidFill>
                  <a:srgbClr val="000000"/>
                </a:solidFill>
                <a:latin typeface="KUNWLT+Symbol"/>
                <a:cs typeface="KUNWLT+Symbol"/>
              </a:rPr>
              <a:t></a:t>
            </a:r>
            <a:r>
              <a:rPr sz="1050" spc="87">
                <a:solidFill>
                  <a:srgbClr val="000000"/>
                </a:solidFill>
                <a:latin typeface="WFSEIP+Symbol"/>
                <a:cs typeface="WFSEIP+Symbol"/>
              </a:rPr>
              <a:t>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)(</a:t>
            </a:r>
            <a:r>
              <a:rPr sz="1050">
                <a:solidFill>
                  <a:srgbClr val="000000"/>
                </a:solidFill>
                <a:latin typeface="WFSEIP+Symbol"/>
                <a:cs typeface="WFSEIP+Symbol"/>
              </a:rPr>
              <a:t>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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0,0</a:t>
            </a:r>
            <a:r>
              <a:rPr sz="1050" spc="-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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FSEIP+Symbol"/>
                <a:cs typeface="WFSEIP+Symbol"/>
              </a:rPr>
              <a:t>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UNWLT+Symbol"/>
                <a:cs typeface="KUNWLT+Symbol"/>
              </a:rPr>
              <a:t>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的部分图象如图所示，则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FSEIP+Symbol"/>
                <a:cs typeface="WFSEIP+Symbol"/>
              </a:rPr>
              <a:t></a:t>
            </a:r>
            <a:r>
              <a:rPr sz="1050" spc="2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的值为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_________.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" name="object 1"/>
          <p:cNvSpPr/>
          <p:nvPr/>
        </p:nvSpPr>
        <p:spPr>
          <a:xfrm>
            <a:off x="965200" y="8361209"/>
            <a:ext cx="5639434" cy="10756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914400" y="5367349"/>
            <a:ext cx="2430995" cy="18764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2177732" y="4022285"/>
            <a:ext cx="78978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1648713" y="4022285"/>
            <a:ext cx="79241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2189985" y="2538292"/>
            <a:ext cx="146780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1914623" y="2538292"/>
            <a:ext cx="140450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914400" y="902971"/>
            <a:ext cx="1562099" cy="1362379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 txBox="1"/>
          <p:nvPr/>
        </p:nvSpPr>
        <p:spPr>
          <a:xfrm>
            <a:off x="1930052" y="2367879"/>
            <a:ext cx="211402" cy="18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94937" y="2357912"/>
            <a:ext cx="153863" cy="3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1186" marR="0">
              <a:lnSpc>
                <a:spcPts val="672"/>
              </a:lnSpc>
              <a:spcBef>
                <a:spcPts val="826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210557" y="2367879"/>
            <a:ext cx="211402" cy="18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271485" y="2357912"/>
            <a:ext cx="159006" cy="3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3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672"/>
              </a:lnSpc>
              <a:spcBef>
                <a:spcPts val="826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14400" y="2453695"/>
            <a:ext cx="1127302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16.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是椭圆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086328" y="2437599"/>
            <a:ext cx="225357" cy="201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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372768" y="2437599"/>
            <a:ext cx="4257266" cy="201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0">
                <a:solidFill>
                  <a:srgbClr val="000000"/>
                </a:solidFill>
                <a:latin typeface="RQBWPF+Symbol"/>
                <a:cs typeface="RQBWPF+Symbol"/>
              </a:rPr>
              <a:t>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1(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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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0)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的右焦点，点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在椭圆上，且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到原点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的距离等于半焦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922931" y="2558167"/>
            <a:ext cx="218866" cy="18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200271" y="2558167"/>
            <a:ext cx="218866" cy="18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14400" y="2777471"/>
            <a:ext cx="2800350" cy="237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71"/>
              </a:lnSpc>
              <a:spcBef>
                <a:spcPct val="0"/>
              </a:spcBef>
              <a:spcAft>
                <a:spcPct val="0"/>
              </a:spcAft>
            </a:pPr>
            <a:r>
              <a:rPr sz="1600" baseline="372">
                <a:solidFill>
                  <a:srgbClr val="000000"/>
                </a:solidFill>
                <a:latin typeface="SimSun"/>
                <a:cs typeface="SimSun"/>
              </a:rPr>
              <a:t>距，</a:t>
            </a:r>
            <a:r>
              <a:rPr sz="1550" spc="123">
                <a:solidFill>
                  <a:srgbClr val="000000"/>
                </a:solidFill>
                <a:latin typeface="PVSOKO+MT Extra"/>
                <a:cs typeface="PVSOKO+MT Extra"/>
              </a:rPr>
              <a:t>A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POF</a:t>
            </a:r>
            <a:r>
              <a:rPr sz="1050" i="1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的面积为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6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 </a:t>
            </a: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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____________.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914400" y="3079515"/>
            <a:ext cx="821283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三、解答题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560945" y="3228032"/>
            <a:ext cx="391726" cy="22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RQBWPF+Symbol"/>
                <a:cs typeface="RQBWPF+Symbol"/>
              </a:rPr>
              <a:t></a:t>
            </a:r>
            <a:r>
              <a:rPr sz="1200" spc="5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RQBWPF+Symbol"/>
                <a:cs typeface="RQBWPF+Symbol"/>
              </a:rPr>
              <a:t>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358394" y="3245448"/>
            <a:ext cx="225249" cy="198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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755021" y="3245448"/>
            <a:ext cx="225249" cy="198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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14400" y="3254309"/>
            <a:ext cx="3324225" cy="210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已知各项都为正数的数列</a:t>
            </a:r>
            <a:r>
              <a:rPr sz="1050" spc="3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534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548" baseline="-253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满足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4" baseline="-2657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spc="56" baseline="-26572">
                <a:solidFill>
                  <a:srgbClr val="000000"/>
                </a:solidFill>
                <a:latin typeface="RQBWPF+Symbol"/>
                <a:cs typeface="RQBWPF+Symbol"/>
              </a:rPr>
              <a:t></a:t>
            </a:r>
            <a:r>
              <a:rPr sz="900" baseline="-2657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961" baseline="-265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4" baseline="-25083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5083">
                <a:solidFill>
                  <a:srgbClr val="000000"/>
                </a:solidFill>
                <a:latin typeface="RQBWPF+Symbol"/>
                <a:cs typeface="RQBWPF+Symbol"/>
              </a:rPr>
              <a:t></a:t>
            </a:r>
            <a:r>
              <a:rPr sz="900" baseline="-2508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825" baseline="-250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5083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32" baseline="-250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927703" y="3533338"/>
            <a:ext cx="215964" cy="228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9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RQBWPF+Symbol"/>
                <a:cs typeface="RQBWPF+Symbol"/>
              </a:rPr>
              <a:t>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139362" y="3544285"/>
            <a:ext cx="226043" cy="203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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435683" y="3533338"/>
            <a:ext cx="215964" cy="228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9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RQBWPF+Symbol"/>
                <a:cs typeface="RQBWPF+Symbol"/>
              </a:rPr>
              <a:t>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914400" y="3559704"/>
            <a:ext cx="2466022" cy="210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）证明：数列</a:t>
            </a:r>
            <a:r>
              <a:rPr sz="1050" spc="3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1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9" baseline="-2634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6349">
                <a:solidFill>
                  <a:srgbClr val="000000"/>
                </a:solidFill>
                <a:latin typeface="RQBWPF+Symbol"/>
                <a:cs typeface="RQBWPF+Symbol"/>
              </a:rPr>
              <a:t>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532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为等比数列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057494" y="3645661"/>
            <a:ext cx="153037" cy="1243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9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654686" y="3854628"/>
            <a:ext cx="219297" cy="1843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186066" y="3854826"/>
            <a:ext cx="219075" cy="184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914400" y="3922116"/>
            <a:ext cx="2772727" cy="221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）若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69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7725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99" baseline="-277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</a:t>
            </a:r>
            <a:r>
              <a:rPr sz="1050" spc="9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7725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144" baseline="-277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QBWPF+Symbol"/>
                <a:cs typeface="RQBWPF+Symbol"/>
              </a:rPr>
              <a:t></a:t>
            </a:r>
            <a:r>
              <a:rPr sz="1050" spc="8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，求</a:t>
            </a:r>
            <a:r>
              <a:rPr sz="1050" spc="3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8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的通项公式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570152" y="3904511"/>
            <a:ext cx="391726" cy="22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RQBWPF+Symbol"/>
                <a:cs typeface="RQBWPF+Symbol"/>
              </a:rPr>
              <a:t></a:t>
            </a:r>
            <a:r>
              <a:rPr sz="1200" spc="5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RQBWPF+Symbol"/>
                <a:cs typeface="RQBWPF+Symbol"/>
              </a:rPr>
              <a:t>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698257" y="4016417"/>
            <a:ext cx="152534" cy="123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657075" y="4039543"/>
            <a:ext cx="219297" cy="1843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186066" y="4039741"/>
            <a:ext cx="219075" cy="184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914400" y="4294368"/>
            <a:ext cx="5881611" cy="705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18.2021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5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22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10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40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分，“祝融号”火星车已安全驶离着陆平台，到达火星表面，开始巡</a:t>
            </a:r>
          </a:p>
          <a:p>
            <a:pPr marL="0" marR="0">
              <a:lnSpc>
                <a:spcPts val="1162"/>
              </a:lnSpc>
              <a:spcBef>
                <a:spcPts val="82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视探测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为了增强学生的科技意识，某学校进行了一次专题讲座，讲座结束后，进行了一次专题测</a:t>
            </a:r>
          </a:p>
          <a:p>
            <a:pPr marL="0" marR="0">
              <a:lnSpc>
                <a:spcPts val="1162"/>
              </a:lnSpc>
              <a:spcBef>
                <a:spcPts val="82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试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满分：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100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分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，其中理科学生有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600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名学生参与测试，其得分都在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[50,100]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内，得分情况绘制成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914400" y="5098558"/>
            <a:ext cx="4647882" cy="186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频率分布直方图如下，在区间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[60,70),[70,80),[80,90)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的频率依次构成等差数列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914400" y="7337047"/>
            <a:ext cx="5766434" cy="95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若规定得分不低于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80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分者为优秀，文科生有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400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名学生参与测试，其中得分优秀的学生有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50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名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0" marR="0">
              <a:lnSpc>
                <a:spcPts val="1162"/>
              </a:lnSpc>
              <a:spcBef>
                <a:spcPts val="82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若以每组数据的中间值代替本组数据，求理科学生得分的平均值；</a:t>
            </a:r>
          </a:p>
          <a:p>
            <a:pPr marL="0" marR="0">
              <a:lnSpc>
                <a:spcPts val="1162"/>
              </a:lnSpc>
              <a:spcBef>
                <a:spcPts val="82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请根据所给数据完成下面的列联表，并说明是否有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99.9%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以上的把握认为，得分是否优秀与文</a:t>
            </a:r>
          </a:p>
          <a:p>
            <a:pPr marL="0" marR="0">
              <a:lnSpc>
                <a:spcPts val="1050"/>
              </a:lnSpc>
              <a:spcBef>
                <a:spcPts val="96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理科有关？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943859" y="8385219"/>
            <a:ext cx="4191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优秀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283075" y="8385219"/>
            <a:ext cx="5524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不优秀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5755640" y="8385219"/>
            <a:ext cx="4191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合计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471294" y="8650967"/>
            <a:ext cx="552450" cy="702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理科生</a:t>
            </a:r>
          </a:p>
          <a:p>
            <a:pPr marL="0" marR="0">
              <a:lnSpc>
                <a:spcPts val="1050"/>
              </a:lnSpc>
              <a:spcBef>
                <a:spcPts val="104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文科生</a:t>
            </a:r>
          </a:p>
          <a:p>
            <a:pPr marL="66675" marR="0">
              <a:lnSpc>
                <a:spcPts val="1050"/>
              </a:lnSpc>
              <a:spcBef>
                <a:spcPts val="109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合计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5755640" y="9181989"/>
            <a:ext cx="419100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1000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" name="object 1"/>
          <p:cNvSpPr/>
          <p:nvPr/>
        </p:nvSpPr>
        <p:spPr>
          <a:xfrm>
            <a:off x="5313124" y="8159867"/>
            <a:ext cx="35343" cy="18000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5115286" y="8170267"/>
            <a:ext cx="12700" cy="1592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4972271" y="8170267"/>
            <a:ext cx="12700" cy="1592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4758146" y="8159867"/>
            <a:ext cx="35343" cy="18000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4909247" y="5710571"/>
            <a:ext cx="78619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914400" y="2552395"/>
            <a:ext cx="1695449" cy="142051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965200" y="1386306"/>
            <a:ext cx="5639434" cy="630225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1507512" y="1098232"/>
            <a:ext cx="1442017" cy="127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 txBox="1"/>
          <p:nvPr/>
        </p:nvSpPr>
        <p:spPr>
          <a:xfrm>
            <a:off x="1920993" y="912850"/>
            <a:ext cx="712147" cy="20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7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ad</a:t>
            </a:r>
            <a:r>
              <a:rPr sz="1050" i="1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484760" y="918436"/>
            <a:ext cx="152865" cy="123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4400" y="1012634"/>
            <a:ext cx="535633" cy="185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附：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315481" y="1002970"/>
            <a:ext cx="152865" cy="123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00563" y="997384"/>
            <a:ext cx="225715" cy="20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974975" y="999525"/>
            <a:ext cx="1500187" cy="199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，其中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  <a:r>
              <a:rPr sz="1050" i="1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513873" y="1102159"/>
            <a:ext cx="1582844" cy="20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7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16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)(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16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459592" y="1399665"/>
            <a:ext cx="195883" cy="247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GMME+Symbol"/>
                <a:cs typeface="BKGMME+Symbol"/>
              </a:rPr>
              <a:t>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934098" y="1399665"/>
            <a:ext cx="195883" cy="247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GMME+Symbol"/>
                <a:cs typeface="BKGMME+Symbol"/>
              </a:rPr>
              <a:t>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363029" y="1436184"/>
            <a:ext cx="396226" cy="1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3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624621" y="1426318"/>
            <a:ext cx="152687" cy="123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707333" y="1420950"/>
            <a:ext cx="355816" cy="22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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900" baseline="-25957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927184" y="1445797"/>
            <a:ext cx="452437" cy="4945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0.050</a:t>
            </a:r>
          </a:p>
          <a:p>
            <a:pPr marL="0" marR="0">
              <a:lnSpc>
                <a:spcPts val="1162"/>
              </a:lnSpc>
              <a:spcBef>
                <a:spcPts val="121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3.841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33074" y="1445797"/>
            <a:ext cx="452437" cy="4945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0.010</a:t>
            </a:r>
          </a:p>
          <a:p>
            <a:pPr marL="0" marR="0">
              <a:lnSpc>
                <a:spcPts val="1162"/>
              </a:lnSpc>
              <a:spcBef>
                <a:spcPts val="121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6.635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738964" y="1445797"/>
            <a:ext cx="4524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0.001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619195" y="1746241"/>
            <a:ext cx="250378" cy="2040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7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900" baseline="-25083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705627" y="1754560"/>
            <a:ext cx="519112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10.828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914400" y="2012506"/>
            <a:ext cx="5652452" cy="1988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19.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如图，在三棱柱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中，侧面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AAC</a:t>
            </a:r>
            <a:r>
              <a:rPr sz="1050" i="1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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底面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5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AA</a:t>
            </a:r>
            <a:r>
              <a:rPr sz="1050" i="1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6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2,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，且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505075" y="2110362"/>
            <a:ext cx="152765" cy="121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618490" y="2110362"/>
            <a:ext cx="152765" cy="121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736267" y="2110362"/>
            <a:ext cx="152765" cy="121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509937" y="2110601"/>
            <a:ext cx="152497" cy="12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626892" y="2110601"/>
            <a:ext cx="152497" cy="12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661695" y="2110367"/>
            <a:ext cx="152759" cy="121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4917433" y="2110367"/>
            <a:ext cx="152759" cy="121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948632" y="2294799"/>
            <a:ext cx="1751488" cy="2011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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的中点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914400" y="4054674"/>
            <a:ext cx="2184946" cy="199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求证：平面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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BCA</a:t>
            </a:r>
            <a:r>
              <a:rPr sz="1050" i="1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；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832773" y="4152725"/>
            <a:ext cx="152994" cy="12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946861" y="4152725"/>
            <a:ext cx="152994" cy="12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756579" y="4153449"/>
            <a:ext cx="152180" cy="121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914400" y="4339422"/>
            <a:ext cx="4097744" cy="200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若点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上，且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//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 AB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，求三棱锥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的体积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801183" y="4438209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2942093" y="4437850"/>
            <a:ext cx="153295" cy="122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4178269" y="4437788"/>
            <a:ext cx="153365" cy="12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106850" y="4630379"/>
            <a:ext cx="195992" cy="247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52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GMME+Symbol"/>
                <a:cs typeface="BKGMME+Symbol"/>
              </a:rPr>
              <a:t>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2481379" y="4630379"/>
            <a:ext cx="195992" cy="247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52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BKGMME+Symbol"/>
                <a:cs typeface="BKGMME+Symbol"/>
              </a:rPr>
              <a:t>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914400" y="4651661"/>
            <a:ext cx="2853690" cy="2016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已知函数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4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3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3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(ln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3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)(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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0)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2226271" y="4657111"/>
            <a:ext cx="148462" cy="123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914400" y="4963371"/>
            <a:ext cx="2299335" cy="487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）若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，讨论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的单调性；</a:t>
            </a:r>
          </a:p>
          <a:p>
            <a:pPr marL="0" marR="0">
              <a:lnSpc>
                <a:spcPts val="1264"/>
              </a:lnSpc>
              <a:spcBef>
                <a:spcPts val="937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）证明：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0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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4916358" y="5543382"/>
            <a:ext cx="219957" cy="368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  <a:p>
            <a:pPr marL="1185" marR="0">
              <a:lnSpc>
                <a:spcPts val="1146"/>
              </a:lnSpc>
              <a:spcBef>
                <a:spcPts val="35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3338557" y="5591519"/>
            <a:ext cx="196774" cy="22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03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BKGMME+Symbol"/>
                <a:cs typeface="BKGMME+Symbol"/>
              </a:rPr>
              <a:t>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3609394" y="5591519"/>
            <a:ext cx="196774" cy="22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03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BKGMME+Symbol"/>
                <a:cs typeface="BKGMME+Symbol"/>
              </a:rPr>
              <a:t>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914400" y="5618999"/>
            <a:ext cx="1252509" cy="18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21.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已知抛物线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: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2022776" y="5608631"/>
            <a:ext cx="152728" cy="124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2107556" y="5603642"/>
            <a:ext cx="2928806" cy="203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px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 </a:t>
            </a:r>
            <a:r>
              <a:rPr sz="1050" spc="132">
                <a:solidFill>
                  <a:srgbClr val="000000"/>
                </a:solidFill>
                <a:latin typeface="BKGMME+Symbol"/>
                <a:cs typeface="BKGMME+Symbol"/>
              </a:rPr>
              <a:t>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上的点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3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,1</a:t>
            </a:r>
            <a:r>
              <a:rPr sz="1050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到其焦点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的距离为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5023027" y="5621061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3457098" y="5704040"/>
            <a:ext cx="153278" cy="124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914400" y="5982656"/>
            <a:ext cx="5788665" cy="475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求抛物线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C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的方程；</a:t>
            </a:r>
          </a:p>
          <a:p>
            <a:pPr marL="0" marR="0">
              <a:lnSpc>
                <a:spcPts val="1174"/>
              </a:lnSpc>
              <a:spcBef>
                <a:spcPts val="92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点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64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5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,4)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在抛物线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上，过点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(0,</a:t>
            </a:r>
            <a:r>
              <a:rPr sz="1050" spc="-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2)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与抛物线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交于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2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5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3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2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58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900" baseline="-263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910" baseline="-263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0,</a:t>
            </a:r>
            <a:r>
              <a:rPr sz="1050" spc="-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900" baseline="-263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5518883" marR="0">
              <a:lnSpc>
                <a:spcPts val="117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  <a:p>
            <a:pPr marL="5415782" marR="0">
              <a:lnSpc>
                <a:spcPts val="14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</a:t>
            </a:r>
            <a:r>
              <a:rPr sz="1050" spc="5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BKGMME+Symbol"/>
                <a:cs typeface="BKGMME+Symbol"/>
              </a:rPr>
              <a:t>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4799987" y="6222157"/>
            <a:ext cx="196138" cy="227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BKGMME+Symbol"/>
                <a:cs typeface="BKGMME+Symbol"/>
              </a:rPr>
              <a:t>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5126806" y="6222157"/>
            <a:ext cx="196138" cy="227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BKGMME+Symbol"/>
                <a:cs typeface="BKGMME+Symbol"/>
              </a:rPr>
              <a:t>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5332609" y="6222157"/>
            <a:ext cx="196138" cy="227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BKGMME+Symbol"/>
                <a:cs typeface="BKGMME+Symbol"/>
              </a:rPr>
              <a:t>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5688089" y="6222157"/>
            <a:ext cx="251868" cy="227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8"/>
              </a:lnSpc>
              <a:spcBef>
                <a:spcPct val="0"/>
              </a:spcBef>
              <a:spcAft>
                <a:spcPct val="0"/>
              </a:spcAft>
            </a:pPr>
            <a:r>
              <a:rPr sz="1200" spc="38">
                <a:solidFill>
                  <a:srgbClr val="000000"/>
                </a:solidFill>
                <a:latin typeface="BKGMME+Symbol"/>
                <a:cs typeface="BKGMME+Symbol"/>
              </a:rPr>
              <a:t>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5942060" y="6232164"/>
            <a:ext cx="225807" cy="203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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4910253" y="6333434"/>
            <a:ext cx="152913" cy="124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5070677" y="6333434"/>
            <a:ext cx="152913" cy="124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5451235" y="6333434"/>
            <a:ext cx="152913" cy="124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5625989" y="6333434"/>
            <a:ext cx="152913" cy="124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914400" y="6548225"/>
            <a:ext cx="5801677" cy="446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两点，点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与点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关于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轴对称，直线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AH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分别与直线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OB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交于点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为坐标原点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，求</a:t>
            </a:r>
          </a:p>
          <a:p>
            <a:pPr marL="0" marR="0">
              <a:lnSpc>
                <a:spcPts val="1271"/>
              </a:lnSpc>
              <a:spcBef>
                <a:spcPts val="73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证：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AM</a:t>
            </a:r>
            <a:r>
              <a:rPr sz="1050" i="1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33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MN</a:t>
            </a:r>
            <a:r>
              <a:rPr sz="1050" i="1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4142909" y="7086510"/>
            <a:ext cx="705701" cy="428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 spc="66">
                <a:solidFill>
                  <a:srgbClr val="000000"/>
                </a:solidFill>
                <a:latin typeface="BKGMME+Symbol"/>
                <a:cs typeface="BKGMME+Symbol"/>
              </a:rPr>
              <a:t>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</a:p>
          <a:p>
            <a:pPr marL="0" marR="0">
              <a:lnSpc>
                <a:spcPts val="1273"/>
              </a:lnSpc>
              <a:spcBef>
                <a:spcPts val="208"/>
              </a:spcBef>
              <a:spcAft>
                <a:spcPct val="0"/>
              </a:spcAft>
            </a:pPr>
            <a:r>
              <a:rPr sz="1050" spc="115">
                <a:solidFill>
                  <a:srgbClr val="000000"/>
                </a:solidFill>
                <a:latin typeface="BKGMME+Symbol"/>
                <a:cs typeface="BKGMME+Symbol"/>
              </a:rPr>
              <a:t>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914400" y="7188305"/>
            <a:ext cx="3445862" cy="217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22.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在平面直角坐标系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xOy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中，已知直线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的参数方程为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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4733239" y="7188305"/>
            <a:ext cx="2038489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为参数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，以坐标原点为极点，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914400" y="7590288"/>
            <a:ext cx="4182274" cy="4814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轴正半轴为极轴建立极坐标系，曲线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的极坐标方程为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BRVFE+Symbol"/>
                <a:cs typeface="FBRVFE+Symbol"/>
              </a:rPr>
              <a:t>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4cos</a:t>
            </a:r>
            <a:r>
              <a:rPr sz="1050">
                <a:solidFill>
                  <a:srgbClr val="000000"/>
                </a:solidFill>
                <a:latin typeface="FBRVFE+Symbol"/>
                <a:cs typeface="FBRVFE+Symbol"/>
              </a:rPr>
              <a:t>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0" marR="0">
              <a:lnSpc>
                <a:spcPts val="1162"/>
              </a:lnSpc>
              <a:spcBef>
                <a:spcPts val="10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求直线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的普通方程和曲线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的直角坐标方程；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914400" y="8139529"/>
            <a:ext cx="4649215" cy="211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设直线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与曲线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交于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两点，若点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的坐标为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3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1,</a:t>
            </a:r>
            <a:r>
              <a:rPr sz="1050" spc="-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2)</a:t>
            </a:r>
            <a:r>
              <a:rPr sz="1050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，求</a:t>
            </a:r>
            <a:r>
              <a:rPr sz="1050" spc="3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PA</a:t>
            </a:r>
            <a:r>
              <a:rPr sz="1050" i="1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PB</a:t>
            </a:r>
            <a:r>
              <a:rPr sz="1050" i="1" spc="3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4149859" y="8124470"/>
            <a:ext cx="225830" cy="19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914400" y="8469994"/>
            <a:ext cx="2575559" cy="199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23.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已知函数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3|</a:t>
            </a:r>
            <a:r>
              <a:rPr sz="1050" spc="-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44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spc="141">
                <a:solidFill>
                  <a:srgbClr val="000000"/>
                </a:solidFill>
                <a:latin typeface="BKGMME+Symbol"/>
                <a:cs typeface="BKGMME+Symbol"/>
              </a:rPr>
              <a:t></a:t>
            </a:r>
            <a:r>
              <a:rPr sz="1050" b="1" spc="44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914400" y="8760709"/>
            <a:ext cx="2584996" cy="21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当</a:t>
            </a:r>
            <a:r>
              <a:rPr sz="1050" spc="9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</a:t>
            </a:r>
            <a:r>
              <a:rPr sz="1050" spc="4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时，求不等式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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的解集；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1226276" y="8789286"/>
            <a:ext cx="432406" cy="183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6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914400" y="9051742"/>
            <a:ext cx="3662375" cy="1997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若不等式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KGMME+Symbol"/>
                <a:cs typeface="BKGMME+Symbol"/>
              </a:rPr>
              <a:t>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的解集不是空集，求参数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的取值范围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object 1"/>
          <p:cNvSpPr/>
          <p:nvPr/>
        </p:nvSpPr>
        <p:spPr>
          <a:xfrm>
            <a:off x="2689242" y="9351176"/>
            <a:ext cx="713673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2106374" y="9351176"/>
            <a:ext cx="439734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1666242" y="9351176"/>
            <a:ext cx="29699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1834820" y="9196764"/>
            <a:ext cx="79120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1443989" y="9351176"/>
            <a:ext cx="79120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5196633" y="8761529"/>
            <a:ext cx="79383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4271073" y="8761529"/>
            <a:ext cx="78731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1667192" y="8068325"/>
            <a:ext cx="78516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2463775" y="5862920"/>
            <a:ext cx="81609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1884324" y="5860105"/>
            <a:ext cx="70820" cy="1270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5391768" y="3950091"/>
            <a:ext cx="60021" cy="127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/>
          <p:nvPr/>
        </p:nvSpPr>
        <p:spPr>
          <a:xfrm>
            <a:off x="4559413" y="3950091"/>
            <a:ext cx="60021" cy="127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/>
          <p:nvPr/>
        </p:nvSpPr>
        <p:spPr>
          <a:xfrm>
            <a:off x="3949258" y="3950091"/>
            <a:ext cx="60021" cy="127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object 14"/>
          <p:cNvSpPr/>
          <p:nvPr/>
        </p:nvSpPr>
        <p:spPr>
          <a:xfrm>
            <a:off x="3496909" y="4044636"/>
            <a:ext cx="85859" cy="1270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object 15"/>
          <p:cNvSpPr/>
          <p:nvPr/>
        </p:nvSpPr>
        <p:spPr>
          <a:xfrm>
            <a:off x="2768443" y="2465509"/>
            <a:ext cx="150702" cy="14375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object 16"/>
          <p:cNvSpPr/>
          <p:nvPr/>
        </p:nvSpPr>
        <p:spPr>
          <a:xfrm>
            <a:off x="1533397" y="2563466"/>
            <a:ext cx="922904" cy="12700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object 17"/>
          <p:cNvSpPr/>
          <p:nvPr/>
        </p:nvSpPr>
        <p:spPr>
          <a:xfrm>
            <a:off x="2211758" y="2380693"/>
            <a:ext cx="150702" cy="143749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object 18"/>
          <p:cNvSpPr/>
          <p:nvPr/>
        </p:nvSpPr>
        <p:spPr>
          <a:xfrm>
            <a:off x="1710741" y="2380693"/>
            <a:ext cx="150702" cy="143749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object 19"/>
          <p:cNvSpPr/>
          <p:nvPr/>
        </p:nvSpPr>
        <p:spPr>
          <a:xfrm>
            <a:off x="2697468" y="2071177"/>
            <a:ext cx="150882" cy="145261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object 20"/>
          <p:cNvSpPr/>
          <p:nvPr/>
        </p:nvSpPr>
        <p:spPr>
          <a:xfrm>
            <a:off x="2195855" y="2071177"/>
            <a:ext cx="150881" cy="145261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object 22"/>
          <p:cNvSpPr txBox="1"/>
          <p:nvPr/>
        </p:nvSpPr>
        <p:spPr>
          <a:xfrm>
            <a:off x="3270122" y="942663"/>
            <a:ext cx="1171448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000000"/>
                </a:solidFill>
                <a:latin typeface="SimSun"/>
                <a:cs typeface="SimSun"/>
              </a:rPr>
              <a:t>参考答案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14400" y="1248985"/>
            <a:ext cx="74140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914400" y="1496010"/>
            <a:ext cx="2874689" cy="483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解析：由交集的定义知</a:t>
            </a:r>
            <a:r>
              <a:rPr sz="1050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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{1,</a:t>
            </a:r>
            <a:r>
              <a:rPr sz="1050" spc="-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2}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C.</a:t>
            </a:r>
          </a:p>
          <a:p>
            <a:pPr marL="0" marR="0">
              <a:lnSpc>
                <a:spcPts val="1162"/>
              </a:lnSpc>
              <a:spcBef>
                <a:spcPts val="101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14400" y="2068760"/>
            <a:ext cx="2329179" cy="203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icrosoft Sans Serif"/>
                <a:cs typeface="Microsoft Sans Serif"/>
              </a:rPr>
              <a:t>Q</a:t>
            </a:r>
            <a:r>
              <a:rPr sz="1050" spc="-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sz="1050" i="1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8">
                <a:solidFill>
                  <a:srgbClr val="000000"/>
                </a:solidFill>
                <a:latin typeface="AVLOOP+Symbol"/>
                <a:cs typeface="AVLOOP+Symbol"/>
              </a:rPr>
              <a:t>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(1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i)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5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 spc="6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(1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6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3)i</a:t>
            </a:r>
            <a:r>
              <a:rPr sz="1050" spc="-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527035" y="2377681"/>
            <a:ext cx="1075046" cy="201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 spc="6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(1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6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3)i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914400" y="2462497"/>
            <a:ext cx="741405" cy="56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91" marR="0">
              <a:lnSpc>
                <a:spcPts val="1292"/>
              </a:lnSpc>
              <a:spcBef>
                <a:spcPct val="0"/>
              </a:spcBef>
              <a:spcAft>
                <a:spcPct val="0"/>
              </a:spcAft>
            </a:pPr>
            <a:r>
              <a:rPr sz="1050" spc="76">
                <a:solidFill>
                  <a:srgbClr val="000000"/>
                </a:solidFill>
                <a:latin typeface="AVLOOP+Symbol"/>
                <a:cs typeface="AVLOOP+Symbol"/>
              </a:rPr>
              <a:t>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复数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</a:p>
          <a:p>
            <a:pPr marL="0" marR="0">
              <a:lnSpc>
                <a:spcPts val="1162"/>
              </a:lnSpc>
              <a:spcBef>
                <a:spcPts val="163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492486" y="2462497"/>
            <a:ext cx="1787458" cy="20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4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6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3i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175">
                <a:solidFill>
                  <a:srgbClr val="000000"/>
                </a:solidFill>
                <a:latin typeface="AVLOOP+Symbol"/>
                <a:cs typeface="AVLOOP+Symbol"/>
              </a:rPr>
              <a:t>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z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B.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879734" y="2567622"/>
            <a:ext cx="369249" cy="201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914400" y="3099540"/>
            <a:ext cx="5786437" cy="4451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解析：对于①，将一组数据中的每个数据都减去同一个数后，方差不变，正确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因为方差反映一组</a:t>
            </a:r>
          </a:p>
          <a:p>
            <a:pPr marL="0" marR="0">
              <a:lnSpc>
                <a:spcPts val="1162"/>
              </a:lnSpc>
              <a:spcBef>
                <a:spcPts val="82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数据的波动大小，整体变化不改变波动大小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914400" y="3618335"/>
            <a:ext cx="461962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对于②，错误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因为频率分布直方图中，各小矩形的面积等于相应各组的频率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506448" y="3873945"/>
            <a:ext cx="303826" cy="384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</a:t>
            </a:r>
          </a:p>
          <a:p>
            <a:pPr marL="1192" marR="0">
              <a:lnSpc>
                <a:spcPts val="1290"/>
              </a:lnSpc>
              <a:spcBef>
                <a:spcPts val="125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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068904" y="3889354"/>
            <a:ext cx="177869" cy="136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77"/>
              </a:lnSpc>
              <a:spcBef>
                <a:spcPct val="0"/>
              </a:spcBef>
              <a:spcAft>
                <a:spcPct val="0"/>
              </a:spcAft>
            </a:pPr>
            <a:r>
              <a:rPr sz="7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4632552" y="3889354"/>
            <a:ext cx="224375" cy="293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813"/>
              </a:lnSpc>
              <a:spcBef>
                <a:spcPct val="0"/>
              </a:spcBef>
              <a:spcAft>
                <a:spcPct val="0"/>
              </a:spcAft>
            </a:pPr>
            <a:r>
              <a:rPr sz="2250" spc="-133" baseline="-151673">
                <a:solidFill>
                  <a:srgbClr val="000000"/>
                </a:solidFill>
                <a:latin typeface="AVLOOP+Symbol"/>
                <a:cs typeface="AVLOOP+Symbol"/>
              </a:rPr>
              <a:t></a:t>
            </a:r>
            <a:r>
              <a:rPr sz="7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5511413" y="3876609"/>
            <a:ext cx="269244" cy="3819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 baseline="3171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96" baseline="317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</a:t>
            </a:r>
          </a:p>
          <a:p>
            <a:pPr marL="65586" marR="0">
              <a:lnSpc>
                <a:spcPts val="1290"/>
              </a:lnSpc>
              <a:spcBef>
                <a:spcPts val="125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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5083709" y="3914690"/>
            <a:ext cx="196295" cy="268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813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VLOOP+Symbol"/>
                <a:cs typeface="AVLOOP+Symbol"/>
              </a:rPr>
              <a:t>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5289611" y="3914690"/>
            <a:ext cx="491047" cy="291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5295" marR="0">
              <a:lnSpc>
                <a:spcPts val="1813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VLOOP+Symbol"/>
                <a:cs typeface="AVLOOP+Symbol"/>
              </a:rPr>
              <a:t></a:t>
            </a:r>
          </a:p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  <a:p>
            <a:pPr marL="287389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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914400" y="3938422"/>
            <a:ext cx="2701283" cy="207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对于③，错误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因为根据方差的计算公式</a:t>
            </a:r>
            <a:r>
              <a:rPr sz="1050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57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sz="1050" baseline="45764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01" baseline="457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45764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3659484" y="3914690"/>
            <a:ext cx="789755" cy="268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813"/>
              </a:lnSpc>
              <a:spcBef>
                <a:spcPct val="0"/>
              </a:spcBef>
              <a:spcAft>
                <a:spcPct val="0"/>
              </a:spcAft>
            </a:pPr>
            <a:r>
              <a:rPr sz="2250" spc="-20" baseline="-19146">
                <a:solidFill>
                  <a:srgbClr val="000000"/>
                </a:solidFill>
                <a:latin typeface="AVLOOP+Symbol"/>
                <a:cs typeface="AVLOOP+Symbol"/>
              </a:rPr>
              <a:t>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16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AVLOOP+Symbol"/>
                <a:cs typeface="AVLOOP+Symbol"/>
              </a:rPr>
              <a:t></a:t>
            </a:r>
            <a:r>
              <a:rPr sz="1500" spc="9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AVLOOP+Symbol"/>
                <a:cs typeface="AVLOOP+Symbol"/>
              </a:rPr>
              <a:t>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3847101" y="3943629"/>
            <a:ext cx="225700" cy="202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953233" y="3959317"/>
            <a:ext cx="211679" cy="186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4154763" y="3943629"/>
            <a:ext cx="225700" cy="202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4313761" y="3958917"/>
            <a:ext cx="254556" cy="211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6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baseline="-26027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4457256" y="3943629"/>
            <a:ext cx="225700" cy="202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4563388" y="3959317"/>
            <a:ext cx="211679" cy="186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4755377" y="3943629"/>
            <a:ext cx="225700" cy="202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4833287" y="3971375"/>
            <a:ext cx="285958" cy="1735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6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PLPSH+MT Extra"/>
                <a:cs typeface="GPLPSH+MT Extra"/>
              </a:rPr>
              <a:t>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4985527" y="3943629"/>
            <a:ext cx="225700" cy="202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144525" y="3958917"/>
            <a:ext cx="254556" cy="211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6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baseline="-26027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5656897" y="3964337"/>
            <a:ext cx="10858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得出方差是非负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3606617" y="4003867"/>
            <a:ext cx="203658" cy="202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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3768000" y="4033367"/>
            <a:ext cx="177869" cy="136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77"/>
              </a:lnSpc>
              <a:spcBef>
                <a:spcPct val="0"/>
              </a:spcBef>
              <a:spcAft>
                <a:spcPct val="0"/>
              </a:spcAft>
            </a:pPr>
            <a:r>
              <a:rPr sz="7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914400" y="4334399"/>
            <a:ext cx="31908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数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914400" y="4580779"/>
            <a:ext cx="5814059" cy="200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对于④，根据频率分布直方图得，时速在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[50,60)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的汽车大约是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200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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0.03</a:t>
            </a:r>
            <a:r>
              <a:rPr sz="1050" spc="58">
                <a:solidFill>
                  <a:srgbClr val="000000"/>
                </a:solidFill>
                <a:latin typeface="AVLOOP+Symbol"/>
                <a:cs typeface="AVLOOP+Symbol"/>
              </a:rPr>
              <a:t>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60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（辆），所以正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914400" y="4879191"/>
            <a:ext cx="31908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确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914400" y="5138588"/>
            <a:ext cx="2601639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综上，错误的结论是②③，共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个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B.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914400" y="5397986"/>
            <a:ext cx="74140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2032729" y="5661048"/>
            <a:ext cx="148558" cy="123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0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1812708" y="5685648"/>
            <a:ext cx="365240" cy="394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</a:t>
            </a:r>
            <a:r>
              <a:rPr sz="1050" spc="-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</a:t>
            </a:r>
          </a:p>
          <a:p>
            <a:pPr marL="0" marR="0">
              <a:lnSpc>
                <a:spcPts val="1284"/>
              </a:lnSpc>
              <a:spcBef>
                <a:spcPts val="23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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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2470609" y="5694691"/>
            <a:ext cx="219939" cy="18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914400" y="5759414"/>
            <a:ext cx="2377921" cy="2370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解析：函数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</a:t>
            </a:r>
            <a:r>
              <a:rPr sz="1050" spc="6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</a:t>
            </a:r>
            <a:r>
              <a:rPr sz="1050" spc="2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8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在区间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0,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2990440" y="5746217"/>
            <a:ext cx="1361214" cy="22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AVLOOP+Symbol"/>
                <a:cs typeface="AVLOOP+Symbol"/>
              </a:rPr>
              <a:t></a:t>
            </a:r>
            <a:r>
              <a:rPr sz="1200" spc="5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0">
                <a:solidFill>
                  <a:srgbClr val="000000"/>
                </a:solidFill>
                <a:latin typeface="AVLOOP+Symbol"/>
                <a:cs typeface="AVLOOP+Symbol"/>
              </a:rPr>
              <a:t></a:t>
            </a:r>
            <a:r>
              <a:rPr sz="1200">
                <a:solidFill>
                  <a:srgbClr val="000000"/>
                </a:solidFill>
                <a:latin typeface="AVLOOP+Symbol"/>
                <a:cs typeface="AVLOOP+Symbol"/>
              </a:rPr>
              <a:t></a:t>
            </a:r>
          </a:p>
          <a:p>
            <a:pPr marL="408714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上为减函数，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2478248" y="5879606"/>
            <a:ext cx="212354" cy="18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6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14400" y="6157847"/>
            <a:ext cx="1554961" cy="198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函数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log</a:t>
            </a:r>
            <a:r>
              <a:rPr sz="1050" spc="3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在区间</a:t>
            </a:r>
            <a:r>
              <a:rPr sz="105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0,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2167480" y="6141289"/>
            <a:ext cx="536282" cy="22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AVLOOP+Symbol"/>
                <a:cs typeface="AVLOOP+Symbol"/>
              </a:rPr>
              <a:t></a:t>
            </a:r>
            <a:r>
              <a:rPr sz="1200" spc="5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0">
                <a:solidFill>
                  <a:srgbClr val="000000"/>
                </a:solidFill>
                <a:latin typeface="AVLOOP+Symbol"/>
                <a:cs typeface="AVLOOP+Symbol"/>
              </a:rPr>
              <a:t></a:t>
            </a:r>
            <a:r>
              <a:rPr sz="1200">
                <a:solidFill>
                  <a:srgbClr val="000000"/>
                </a:solidFill>
                <a:latin typeface="AVLOOP+Symbol"/>
                <a:cs typeface="AVLOOP+Symbol"/>
              </a:rPr>
              <a:t>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2576195" y="6172714"/>
            <a:ext cx="9525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上为增函数，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1583945" y="6255474"/>
            <a:ext cx="152497" cy="12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914400" y="6470955"/>
            <a:ext cx="2450782" cy="22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7265" marR="0">
              <a:lnSpc>
                <a:spcPts val="14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AVLOOP+Symbol"/>
                <a:cs typeface="AVLOOP+Symbol"/>
              </a:rPr>
              <a:t></a:t>
            </a:r>
            <a:r>
              <a:rPr sz="1200" spc="4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 spc="3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AVLOOP+Symbol"/>
                <a:cs typeface="AVLOOP+Symbol"/>
              </a:rPr>
              <a:t></a:t>
            </a:r>
            <a:r>
              <a:rPr sz="1200" spc="34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11">
                <a:solidFill>
                  <a:srgbClr val="000000"/>
                </a:solidFill>
                <a:latin typeface="AVLOOP+Symbol"/>
                <a:cs typeface="AVLOOP+Symbol"/>
              </a:rPr>
              <a:t>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0,</a:t>
            </a:r>
            <a:r>
              <a:rPr sz="1050" spc="30">
                <a:solidFill>
                  <a:srgbClr val="000000"/>
                </a:solidFill>
                <a:latin typeface="AVLOOP+Symbol"/>
                <a:cs typeface="AVLOOP+Symbol"/>
              </a:rPr>
              <a:t></a:t>
            </a:r>
            <a:r>
              <a:rPr sz="1200">
                <a:solidFill>
                  <a:srgbClr val="000000"/>
                </a:solidFill>
                <a:latin typeface="AVLOOP+Symbol"/>
                <a:cs typeface="AVLOOP+Symbol"/>
              </a:rPr>
              <a:t></a:t>
            </a:r>
          </a:p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函数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2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6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5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在区间</a:t>
            </a:r>
            <a:r>
              <a:rPr sz="1050" spc="3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上不单调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1757100" y="6466992"/>
            <a:ext cx="152912" cy="12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914400" y="6796244"/>
            <a:ext cx="574719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B.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914400" y="7055640"/>
            <a:ext cx="74140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5393425" y="7277729"/>
            <a:ext cx="253662" cy="238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78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000000"/>
                </a:solidFill>
                <a:latin typeface="GPLPSH+MT Extra"/>
                <a:cs typeface="GPLPSH+MT Extra"/>
              </a:rPr>
              <a:t>A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914400" y="7302415"/>
            <a:ext cx="5917184" cy="200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解析：由题意可知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2,</a:t>
            </a:r>
            <a:r>
              <a:rPr sz="1050" spc="-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0)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(2,0)</a:t>
            </a:r>
            <a:r>
              <a:rPr sz="1050" spc="-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 spc="154">
                <a:solidFill>
                  <a:srgbClr val="000000"/>
                </a:solidFill>
                <a:latin typeface="SimSun"/>
                <a:cs typeface="SimSun"/>
              </a:rPr>
              <a:t>又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OP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OP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1050" i="1" spc="2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1050" i="1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  <a:r>
              <a:rPr sz="1050" spc="7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PF</a:t>
            </a:r>
            <a:r>
              <a:rPr sz="1050" i="1" spc="-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是直角三角形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2074673" y="7401678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2727388" y="7401224"/>
            <a:ext cx="153401" cy="122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4565449" y="7401715"/>
            <a:ext cx="152851" cy="122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4912011" y="7401715"/>
            <a:ext cx="152851" cy="122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5655020" y="7401335"/>
            <a:ext cx="153278" cy="12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5771954" y="7401335"/>
            <a:ext cx="153278" cy="12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914400" y="7608884"/>
            <a:ext cx="2491240" cy="200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令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PF</a:t>
            </a:r>
            <a:r>
              <a:rPr sz="1050" i="1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PF</a:t>
            </a:r>
            <a:r>
              <a:rPr sz="1050" i="1" spc="3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</a:t>
            </a:r>
            <a:r>
              <a:rPr sz="1050" spc="-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3257785" y="7614725"/>
            <a:ext cx="153140" cy="122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3338670" y="7608179"/>
            <a:ext cx="322577" cy="200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3513652" y="7614725"/>
            <a:ext cx="153140" cy="122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3599342" y="7603980"/>
            <a:ext cx="1288086" cy="204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8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16</a:t>
            </a:r>
            <a:r>
              <a:rPr sz="1050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mn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4739513" y="7608876"/>
            <a:ext cx="152619" cy="123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4819312" y="7603980"/>
            <a:ext cx="320293" cy="2025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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4991945" y="7608876"/>
            <a:ext cx="152619" cy="123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5071744" y="7603980"/>
            <a:ext cx="1645920" cy="20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 spc="-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4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9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12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mn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5555277" y="7608876"/>
            <a:ext cx="152619" cy="123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1219753" y="7707664"/>
            <a:ext cx="153100" cy="122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1848737" y="7707506"/>
            <a:ext cx="153278" cy="12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1673110" y="7901213"/>
            <a:ext cx="221052" cy="36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67" marR="0">
              <a:lnSpc>
                <a:spcPts val="1145"/>
              </a:lnSpc>
              <a:spcBef>
                <a:spcPts val="36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914400" y="7983049"/>
            <a:ext cx="742438" cy="220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sz="900" baseline="33915">
                <a:solidFill>
                  <a:srgbClr val="000000"/>
                </a:solidFill>
                <a:latin typeface="GPLPSH+MT Extra"/>
                <a:cs typeface="GPLPSH+MT Extra"/>
              </a:rPr>
              <a:t>A</a:t>
            </a:r>
            <a:r>
              <a:rPr sz="900" spc="-124" baseline="339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900" i="1" spc="-46" baseline="33915">
                <a:solidFill>
                  <a:srgbClr val="000000"/>
                </a:solidFill>
                <a:latin typeface="Times New Roman"/>
                <a:cs typeface="Times New Roman"/>
              </a:rPr>
              <a:t>PF</a:t>
            </a:r>
            <a:r>
              <a:rPr sz="700" spc="20" baseline="-42258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i="1" spc="-46" baseline="33915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700" baseline="-42258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1561056" y="7968771"/>
            <a:ext cx="225158" cy="199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1767409" y="7968771"/>
            <a:ext cx="571613" cy="199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mn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914400" y="8340411"/>
            <a:ext cx="74140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4277007" y="8594256"/>
            <a:ext cx="218866" cy="18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5202616" y="8593766"/>
            <a:ext cx="219416" cy="184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914400" y="8661793"/>
            <a:ext cx="3312795" cy="199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解析：设这种放射性元素的半衰期是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年，则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(1</a:t>
            </a:r>
            <a:r>
              <a:rPr sz="1050" spc="93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10%)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4082355" y="8667849"/>
            <a:ext cx="148366" cy="122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4164647" y="8661793"/>
            <a:ext cx="225357" cy="199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4377499" y="8672021"/>
            <a:ext cx="774870" cy="18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化简得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0.9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5006352" y="8667567"/>
            <a:ext cx="148648" cy="1225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5089326" y="8661240"/>
            <a:ext cx="225961" cy="19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5308727" y="8676253"/>
            <a:ext cx="4191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，即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4279381" y="8779171"/>
            <a:ext cx="218866" cy="18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5205010" y="8778681"/>
            <a:ext cx="219416" cy="184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1840784" y="9029269"/>
            <a:ext cx="219195" cy="185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1711170" y="9111226"/>
            <a:ext cx="256310" cy="1857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lg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1449953" y="9181306"/>
            <a:ext cx="221580" cy="374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85" marR="0">
              <a:lnSpc>
                <a:spcPts val="1162"/>
              </a:lnSpc>
              <a:spcBef>
                <a:spcPts val="27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2189868" y="9166074"/>
            <a:ext cx="429520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2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lg2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2828000" y="9166074"/>
            <a:ext cx="593091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0.3010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1843170" y="9213377"/>
            <a:ext cx="219195" cy="185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943821" y="9250408"/>
            <a:ext cx="618375" cy="2232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 </a:t>
            </a: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log</a:t>
            </a:r>
            <a:r>
              <a:rPr sz="900" baseline="-25830">
                <a:solidFill>
                  <a:srgbClr val="000000"/>
                </a:solidFill>
                <a:latin typeface="Times New Roman"/>
                <a:cs typeface="Times New Roman"/>
              </a:rPr>
              <a:t>0.9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1559290" y="9250408"/>
            <a:ext cx="225718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1999423" y="9250408"/>
            <a:ext cx="225718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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2582290" y="9250408"/>
            <a:ext cx="225718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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3439096" y="9250408"/>
            <a:ext cx="1307890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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6.6</a:t>
            </a:r>
            <a:r>
              <a:rPr sz="1050" spc="-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（年）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B.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1672603" y="9370165"/>
            <a:ext cx="1889073" cy="1857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lg</a:t>
            </a:r>
            <a:r>
              <a:rPr sz="1050" spc="-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0.9</a:t>
            </a:r>
            <a:r>
              <a:rPr sz="1050" spc="9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2lg3</a:t>
            </a:r>
            <a:r>
              <a:rPr sz="1050" spc="5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8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6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0.4771</a:t>
            </a:r>
            <a:r>
              <a:rPr sz="1050" spc="5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2400193" y="9354933"/>
            <a:ext cx="225718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2781084" y="9354933"/>
            <a:ext cx="225718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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3257000" y="9354933"/>
            <a:ext cx="225718" cy="20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VLOOP+Symbol"/>
                <a:cs typeface="AVLOOP+Symbol"/>
              </a:rPr>
              <a:t>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object 1"/>
          <p:cNvSpPr/>
          <p:nvPr/>
        </p:nvSpPr>
        <p:spPr>
          <a:xfrm>
            <a:off x="2673368" y="9231531"/>
            <a:ext cx="79264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2014957" y="9231531"/>
            <a:ext cx="79264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1521834" y="9231531"/>
            <a:ext cx="79683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3330086" y="8482913"/>
            <a:ext cx="78656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1839607" y="8482913"/>
            <a:ext cx="78614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766025" y="7197070"/>
            <a:ext cx="73048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2183621" y="7197070"/>
            <a:ext cx="439483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1044617" y="7197070"/>
            <a:ext cx="996082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2146202" y="6740404"/>
            <a:ext cx="1562604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3012864" y="6288650"/>
            <a:ext cx="294660" cy="1270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3551483" y="5595445"/>
            <a:ext cx="77144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/>
          <p:nvPr/>
        </p:nvSpPr>
        <p:spPr>
          <a:xfrm>
            <a:off x="3289314" y="4354960"/>
            <a:ext cx="619480" cy="127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/>
          <p:nvPr/>
        </p:nvSpPr>
        <p:spPr>
          <a:xfrm>
            <a:off x="4357173" y="2870928"/>
            <a:ext cx="78326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object 14"/>
          <p:cNvSpPr/>
          <p:nvPr/>
        </p:nvSpPr>
        <p:spPr>
          <a:xfrm>
            <a:off x="3681933" y="2866335"/>
            <a:ext cx="79055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object 15"/>
          <p:cNvSpPr/>
          <p:nvPr/>
        </p:nvSpPr>
        <p:spPr>
          <a:xfrm>
            <a:off x="3175024" y="2866335"/>
            <a:ext cx="273317" cy="1270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object 16"/>
          <p:cNvSpPr/>
          <p:nvPr/>
        </p:nvSpPr>
        <p:spPr>
          <a:xfrm>
            <a:off x="2773362" y="2866335"/>
            <a:ext cx="78978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object 17"/>
          <p:cNvSpPr/>
          <p:nvPr/>
        </p:nvSpPr>
        <p:spPr>
          <a:xfrm>
            <a:off x="1889521" y="2866335"/>
            <a:ext cx="650478" cy="1270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object 18"/>
          <p:cNvSpPr/>
          <p:nvPr/>
        </p:nvSpPr>
        <p:spPr>
          <a:xfrm>
            <a:off x="4434279" y="1764122"/>
            <a:ext cx="212868" cy="139946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object 19"/>
          <p:cNvSpPr/>
          <p:nvPr/>
        </p:nvSpPr>
        <p:spPr>
          <a:xfrm>
            <a:off x="4071290" y="1764122"/>
            <a:ext cx="158857" cy="138007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object 20"/>
          <p:cNvSpPr/>
          <p:nvPr/>
        </p:nvSpPr>
        <p:spPr>
          <a:xfrm>
            <a:off x="3400912" y="1764122"/>
            <a:ext cx="212868" cy="139946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object 21"/>
          <p:cNvSpPr/>
          <p:nvPr/>
        </p:nvSpPr>
        <p:spPr>
          <a:xfrm>
            <a:off x="3022038" y="1859488"/>
            <a:ext cx="79031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object 22"/>
          <p:cNvSpPr/>
          <p:nvPr/>
        </p:nvSpPr>
        <p:spPr>
          <a:xfrm>
            <a:off x="2548643" y="1764122"/>
            <a:ext cx="158857" cy="138007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object 23"/>
          <p:cNvSpPr/>
          <p:nvPr/>
        </p:nvSpPr>
        <p:spPr>
          <a:xfrm>
            <a:off x="2101063" y="1859488"/>
            <a:ext cx="79031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object 24"/>
          <p:cNvSpPr/>
          <p:nvPr/>
        </p:nvSpPr>
        <p:spPr>
          <a:xfrm>
            <a:off x="1528383" y="1859488"/>
            <a:ext cx="79031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object 26"/>
          <p:cNvSpPr txBox="1"/>
          <p:nvPr/>
        </p:nvSpPr>
        <p:spPr>
          <a:xfrm>
            <a:off x="914400" y="919572"/>
            <a:ext cx="74140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7.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914400" y="1178970"/>
            <a:ext cx="5235181" cy="435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解析：由三视图可知，该几何体是一个底面为矩形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长为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4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、宽为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，高为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4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的四棱锥，</a:t>
            </a:r>
          </a:p>
          <a:p>
            <a:pPr marL="0" marR="0">
              <a:lnSpc>
                <a:spcPts val="1050"/>
              </a:lnSpc>
              <a:spcBef>
                <a:spcPts val="91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其中一个侧面与底面垂直，所以该几何体的表面积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534340" y="1691988"/>
            <a:ext cx="219120" cy="184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107020" y="1691988"/>
            <a:ext cx="219120" cy="184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027995" y="1691988"/>
            <a:ext cx="219120" cy="184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939817" y="1759496"/>
            <a:ext cx="4444392" cy="199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sz="1050" i="1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7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7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4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7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</a:t>
            </a:r>
            <a:r>
              <a:rPr sz="1050" spc="5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4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12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4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3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B.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536723" y="1876903"/>
            <a:ext cx="219120" cy="184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109403" y="1876903"/>
            <a:ext cx="219120" cy="184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3030378" y="1876903"/>
            <a:ext cx="219120" cy="184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914400" y="2131572"/>
            <a:ext cx="3298190" cy="469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  <a:p>
            <a:pPr marL="0" marR="0">
              <a:lnSpc>
                <a:spcPts val="1275"/>
              </a:lnSpc>
              <a:spcBef>
                <a:spcPts val="90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解析：由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3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07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 spc="115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，结合正弦定理，得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4083704" y="2398101"/>
            <a:ext cx="853461" cy="203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56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aseline="43536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65" baseline="435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aseline="43536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03" baseline="435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 spc="49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baseline="43536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812665" y="2398340"/>
            <a:ext cx="1917382" cy="201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  <a:r>
              <a:rPr sz="1600" i="1" spc="36" baseline="-892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aseline="-89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61" baseline="-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-892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600" spc="-190" baseline="-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spc="46" baseline="-892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baseline="-89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61" baseline="-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-892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600" spc="-190" baseline="-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spc="51" baseline="-89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aseline="-89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98" baseline="-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-892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600" spc="-152" baseline="-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-892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600" spc="-34" baseline="-892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600" i="1" spc="46" baseline="-892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baseline="-89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57" baseline="-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由余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893887" y="2675488"/>
            <a:ext cx="778271" cy="206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37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aseline="4509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62" baseline="450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4509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600" spc="-188" baseline="450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46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baseline="4509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62" baseline="450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4509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600" spc="-188" baseline="450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5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aseline="4509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779315" y="2695940"/>
            <a:ext cx="219075" cy="186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3183367" y="2675449"/>
            <a:ext cx="397114" cy="206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i="1" spc="46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baseline="4509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687892" y="2695882"/>
            <a:ext cx="219140" cy="186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4361615" y="2702441"/>
            <a:ext cx="220228" cy="185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914400" y="2765494"/>
            <a:ext cx="1093948" cy="5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弦定理得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  <a:p>
            <a:pPr marL="0" marR="0">
              <a:lnSpc>
                <a:spcPts val="1162"/>
              </a:lnSpc>
              <a:spcBef>
                <a:spcPts val="163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576115" y="2765494"/>
            <a:ext cx="725884" cy="2017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7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，即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3484493" y="2765428"/>
            <a:ext cx="1798147" cy="205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8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，整理得</a:t>
            </a:r>
            <a:r>
              <a:rPr sz="1050" spc="8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A.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120106" y="2885880"/>
            <a:ext cx="344937" cy="186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2781696" y="2885880"/>
            <a:ext cx="219075" cy="186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217134" y="2885822"/>
            <a:ext cx="345125" cy="186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3690276" y="2885822"/>
            <a:ext cx="219140" cy="186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4366056" y="2887356"/>
            <a:ext cx="212611" cy="185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315843" y="3394908"/>
            <a:ext cx="196089" cy="2598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746"/>
              </a:lnSpc>
              <a:spcBef>
                <a:spcPct val="0"/>
              </a:spcBef>
              <a:spcAft>
                <a:spcPct val="0"/>
              </a:spcAft>
            </a:pPr>
            <a:r>
              <a:rPr sz="1450">
                <a:solidFill>
                  <a:srgbClr val="000000"/>
                </a:solidFill>
                <a:latin typeface="PSUVFA+Symbol"/>
                <a:cs typeface="PSUVFA+Symbol"/>
              </a:rPr>
              <a:t>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2566676" y="3394908"/>
            <a:ext cx="356321" cy="2262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746"/>
              </a:lnSpc>
              <a:spcBef>
                <a:spcPct val="0"/>
              </a:spcBef>
              <a:spcAft>
                <a:spcPct val="0"/>
              </a:spcAft>
            </a:pPr>
            <a:r>
              <a:rPr sz="1050" b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baseline="44833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sz="1050" spc="-114" baseline="448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aseline="-16924">
                <a:solidFill>
                  <a:srgbClr val="000000"/>
                </a:solidFill>
                <a:latin typeface="PSUVFA+Symbol"/>
                <a:cs typeface="PSUVFA+Symbol"/>
              </a:rPr>
              <a:t>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2796539" y="3406988"/>
            <a:ext cx="3372167" cy="239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6407" marR="0">
              <a:lnSpc>
                <a:spcPts val="149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PSUVFA+Symbol"/>
                <a:cs typeface="PSUVFA+Symbol"/>
              </a:rPr>
              <a:t></a:t>
            </a:r>
            <a:r>
              <a:rPr sz="1200" spc="5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PSUVFA+Symbol"/>
                <a:cs typeface="PSUVFA+Symbol"/>
              </a:rPr>
              <a:t></a:t>
            </a:r>
          </a:p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，故数列</a:t>
            </a:r>
            <a:r>
              <a:rPr sz="1050" spc="19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为等比数列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又因为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 i="1" spc="-69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aseline="-26698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837" baseline="-266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0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aseline="-25488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796" baseline="-254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16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</a:p>
          <a:p>
            <a:pPr marL="60908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  <a:p>
            <a:pPr marL="674512" marR="0">
              <a:lnSpc>
                <a:spcPts val="779"/>
              </a:lnSpc>
              <a:spcBef>
                <a:spcPct val="0"/>
              </a:spcBef>
              <a:spcAft>
                <a:spcPct val="0"/>
              </a:spcAft>
            </a:pPr>
            <a:r>
              <a:rPr sz="7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6039516" y="3413019"/>
            <a:ext cx="690531" cy="232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4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 baseline="4556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  <a:p>
            <a:pPr marL="404781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65300" marR="0">
              <a:lnSpc>
                <a:spcPts val="777"/>
              </a:lnSpc>
              <a:spcBef>
                <a:spcPct val="0"/>
              </a:spcBef>
              <a:spcAft>
                <a:spcPct val="0"/>
              </a:spcAft>
            </a:pPr>
            <a:r>
              <a:rPr sz="7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914400" y="3415537"/>
            <a:ext cx="959995" cy="205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解析：因为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5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aseline="4465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848994" y="3420627"/>
            <a:ext cx="225357" cy="201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953442" y="3435822"/>
            <a:ext cx="487106" cy="2105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74" baseline="-2583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43" baseline="-2583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spc="51" baseline="-25831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baseline="-2583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2370441" y="3435822"/>
            <a:ext cx="218866" cy="185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2453920" y="3420627"/>
            <a:ext cx="247166" cy="201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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4866900" y="3425651"/>
            <a:ext cx="223887" cy="197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51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5366465" y="3424686"/>
            <a:ext cx="224940" cy="198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1670167" y="3499639"/>
            <a:ext cx="273008" cy="146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855"/>
              </a:lnSpc>
              <a:spcBef>
                <a:spcPct val="0"/>
              </a:spcBef>
              <a:spcAft>
                <a:spcPct val="0"/>
              </a:spcAft>
            </a:pPr>
            <a:r>
              <a:rPr sz="700" i="1" spc="43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700" spc="-25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7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3891296" y="3750833"/>
            <a:ext cx="1454367" cy="260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118" marR="0">
              <a:lnSpc>
                <a:spcPts val="1750"/>
              </a:lnSpc>
              <a:spcBef>
                <a:spcPct val="0"/>
              </a:spcBef>
              <a:spcAft>
                <a:spcPct val="0"/>
              </a:spcAft>
            </a:pPr>
            <a:r>
              <a:rPr sz="1450">
                <a:solidFill>
                  <a:srgbClr val="000000"/>
                </a:solidFill>
                <a:latin typeface="PSUVFA+Symbol"/>
                <a:cs typeface="PSUVFA+Symbol"/>
              </a:rPr>
              <a:t></a:t>
            </a:r>
            <a:r>
              <a:rPr sz="1450" spc="74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50">
                <a:solidFill>
                  <a:srgbClr val="000000"/>
                </a:solidFill>
                <a:latin typeface="PSUVFA+Symbol"/>
                <a:cs typeface="PSUVFA+Symbol"/>
              </a:rPr>
              <a:t></a:t>
            </a:r>
          </a:p>
          <a:p>
            <a:pPr marL="0" marR="0">
              <a:lnSpc>
                <a:spcPts val="128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3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baseline="4483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11" baseline="448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baseline="44833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64" baseline="448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2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150">
                <a:solidFill>
                  <a:srgbClr val="000000"/>
                </a:solidFill>
                <a:latin typeface="MT Extra"/>
                <a:cs typeface="MT Extra"/>
              </a:rPr>
              <a:t>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baseline="44833">
                <a:solidFill>
                  <a:srgbClr val="000000"/>
                </a:solidFill>
                <a:latin typeface="Times New Roman"/>
                <a:cs typeface="Times New Roman"/>
              </a:rPr>
              <a:t>2021</a:t>
            </a:r>
            <a:r>
              <a:rPr sz="1050" spc="408" baseline="448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14400" y="3789633"/>
            <a:ext cx="391043" cy="21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600" spc="153" baseline="38387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600" i="1" spc="-50" baseline="38387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7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1219918" y="3774259"/>
            <a:ext cx="225892" cy="202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1325132" y="3789633"/>
            <a:ext cx="219354" cy="187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1394876" y="3768841"/>
            <a:ext cx="1188363" cy="2332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7"/>
              </a:lnSpc>
              <a:spcBef>
                <a:spcPct val="0"/>
              </a:spcBef>
              <a:spcAft>
                <a:spcPct val="0"/>
              </a:spcAft>
            </a:pPr>
            <a:r>
              <a:rPr sz="1050" i="1" baseline="4556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77" baseline="455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i="1" baseline="4556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27" baseline="455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9">
                <a:solidFill>
                  <a:srgbClr val="000000"/>
                </a:solidFill>
                <a:latin typeface="PSUVFA+Symbol"/>
                <a:cs typeface="PSUVFA+Symbol"/>
              </a:rPr>
              <a:t>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log</a:t>
            </a:r>
            <a:r>
              <a:rPr sz="1050" baseline="-26252">
                <a:solidFill>
                  <a:srgbClr val="000000"/>
                </a:solidFill>
                <a:latin typeface="Times New Roman"/>
                <a:cs typeface="Times New Roman"/>
              </a:rPr>
              <a:t>2 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7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700" i="1" spc="2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2462561" y="3789633"/>
            <a:ext cx="219354" cy="187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2532305" y="3768841"/>
            <a:ext cx="1197684" cy="2083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11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3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spc="9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</a:p>
          <a:p>
            <a:pPr marL="0" marR="0">
              <a:lnSpc>
                <a:spcPts val="1297"/>
              </a:lnSpc>
              <a:spcBef>
                <a:spcPct val="0"/>
              </a:spcBef>
              <a:spcAft>
                <a:spcPct val="0"/>
              </a:spcAft>
            </a:pPr>
            <a:r>
              <a:rPr sz="1050" i="1" baseline="4556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77" baseline="455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3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5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baseline="4556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27" baseline="455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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3603068" y="3791788"/>
            <a:ext cx="219281" cy="18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3673533" y="3865858"/>
            <a:ext cx="311701" cy="136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75"/>
              </a:lnSpc>
              <a:spcBef>
                <a:spcPct val="0"/>
              </a:spcBef>
              <a:spcAft>
                <a:spcPct val="0"/>
              </a:spcAft>
            </a:pPr>
            <a:r>
              <a:rPr sz="700">
                <a:solidFill>
                  <a:srgbClr val="000000"/>
                </a:solidFill>
                <a:latin typeface="Times New Roman"/>
                <a:cs typeface="Times New Roman"/>
              </a:rPr>
              <a:t>2021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3375882" y="4105033"/>
            <a:ext cx="196251" cy="259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741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PSUVFA+Symbol"/>
                <a:cs typeface="PSUVFA+Symbol"/>
              </a:rPr>
              <a:t>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3861143" y="4105033"/>
            <a:ext cx="196251" cy="259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741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PSUVFA+Symbol"/>
                <a:cs typeface="PSUVFA+Symbol"/>
              </a:rPr>
              <a:t>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3297653" y="4145751"/>
            <a:ext cx="518926" cy="18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6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3497396" y="4130578"/>
            <a:ext cx="225628" cy="20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3666959" y="4125798"/>
            <a:ext cx="311252" cy="136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71"/>
              </a:lnSpc>
              <a:spcBef>
                <a:spcPct val="0"/>
              </a:spcBef>
              <a:spcAft>
                <a:spcPct val="0"/>
              </a:spcAft>
            </a:pPr>
            <a:r>
              <a:rPr sz="700">
                <a:solidFill>
                  <a:srgbClr val="000000"/>
                </a:solidFill>
                <a:latin typeface="Times New Roman"/>
                <a:cs typeface="Times New Roman"/>
              </a:rPr>
              <a:t>2021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914400" y="4256185"/>
            <a:ext cx="2475867" cy="559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147">
                <a:solidFill>
                  <a:srgbClr val="000000"/>
                </a:solidFill>
                <a:latin typeface="MT Extra"/>
                <a:cs typeface="MT Extra"/>
              </a:rPr>
              <a:t>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2019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2020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2021)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  <a:p>
            <a:pPr marL="0" marR="0">
              <a:lnSpc>
                <a:spcPts val="1162"/>
              </a:lnSpc>
              <a:spcBef>
                <a:spcPts val="162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3940166" y="4254490"/>
            <a:ext cx="225628" cy="20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4027528" y="4249711"/>
            <a:ext cx="2162844" cy="205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1010</a:t>
            </a:r>
            <a:r>
              <a:rPr sz="1050" spc="7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2021</a:t>
            </a:r>
            <a:r>
              <a:rPr sz="1050" spc="7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baseline="44544">
                <a:solidFill>
                  <a:srgbClr val="000000"/>
                </a:solidFill>
                <a:latin typeface="Times New Roman"/>
                <a:cs typeface="Times New Roman"/>
              </a:rPr>
              <a:t>2022</a:t>
            </a:r>
            <a:r>
              <a:rPr sz="1050" spc="62" baseline="445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spc="95" baseline="44544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1013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D.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4319399" y="4254490"/>
            <a:ext cx="225628" cy="20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4705780" y="4254490"/>
            <a:ext cx="225628" cy="20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3469996" y="4358340"/>
            <a:ext cx="400589" cy="200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914400" y="4888932"/>
            <a:ext cx="461585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解析：记这两本书分别为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，则甲、乙阅读这两本图书的所有可能情况有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935827" y="5148329"/>
            <a:ext cx="5787869" cy="18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 spc="15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i="1" spc="3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i="1" spc="3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 spc="15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i="1" spc="3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 spc="15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),(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共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9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种不同的情况，其中两本书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3557686" y="5429366"/>
            <a:ext cx="217527" cy="18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914400" y="5497055"/>
            <a:ext cx="3456381" cy="197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5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都有同学阅读的情况有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7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种，故所求概率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D.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3557686" y="5614280"/>
            <a:ext cx="217527" cy="18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914400" y="5867530"/>
            <a:ext cx="815438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11.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3019218" y="6106091"/>
            <a:ext cx="420838" cy="384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45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</a:p>
          <a:p>
            <a:pPr marL="0" marR="0">
              <a:lnSpc>
                <a:spcPts val="1271"/>
              </a:lnSpc>
              <a:spcBef>
                <a:spcPts val="134"/>
              </a:spcBef>
              <a:spcAft>
                <a:spcPct val="0"/>
              </a:spcAft>
            </a:pP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914400" y="6186435"/>
            <a:ext cx="2217270" cy="2018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解析：由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2cos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得</a:t>
            </a:r>
            <a:r>
              <a:rPr sz="1050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tan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3343662" y="6188663"/>
            <a:ext cx="560952" cy="19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2152533" y="6569981"/>
            <a:ext cx="329628" cy="185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2333762" y="6560018"/>
            <a:ext cx="152682" cy="123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2393908" y="6554729"/>
            <a:ext cx="1447500" cy="201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spc="2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2sin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2778920" y="6560018"/>
            <a:ext cx="152682" cy="123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914400" y="6639700"/>
            <a:ext cx="1350729" cy="201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 spc="-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2532402" y="6760270"/>
            <a:ext cx="307908" cy="185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2697011" y="6750307"/>
            <a:ext cx="152682" cy="123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2757157" y="6745017"/>
            <a:ext cx="702009" cy="201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 spc="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3162746" y="6750307"/>
            <a:ext cx="152682" cy="123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1038265" y="7011175"/>
            <a:ext cx="1733269" cy="20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tan</a:t>
            </a:r>
            <a:r>
              <a:rPr sz="1050" spc="2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tan</a:t>
            </a: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9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1393186" y="7016572"/>
            <a:ext cx="152809" cy="12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2769201" y="7026453"/>
            <a:ext cx="219096" cy="186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937823" y="7096146"/>
            <a:ext cx="225609" cy="20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2076827" y="7096146"/>
            <a:ext cx="225609" cy="20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2659231" y="7096146"/>
            <a:ext cx="225609" cy="20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2870835" y="7112473"/>
            <a:ext cx="715403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D.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1295523" y="7216741"/>
            <a:ext cx="315363" cy="186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tan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1467029" y="7206860"/>
            <a:ext cx="152809" cy="12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1527373" y="7201463"/>
            <a:ext cx="431493" cy="20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OELDV+Symbol"/>
                <a:cs typeface="NOELDV+Symbol"/>
              </a:rPr>
              <a:t>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2287636" y="7201463"/>
            <a:ext cx="398145" cy="20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PSUVFA+Symbol"/>
                <a:cs typeface="PSUVFA+Symbol"/>
              </a:rPr>
              <a:t>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2770392" y="7216741"/>
            <a:ext cx="219096" cy="186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914400" y="7474067"/>
            <a:ext cx="808080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12.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914400" y="7736929"/>
            <a:ext cx="1651635" cy="772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>
                <a:solidFill>
                  <a:srgbClr val="000000"/>
                </a:solidFill>
                <a:latin typeface="MT Extra"/>
                <a:cs typeface="MT Extra"/>
              </a:rPr>
              <a:t>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为偶函数，</a:t>
            </a:r>
          </a:p>
          <a:p>
            <a:pPr marL="2792" marR="0">
              <a:lnSpc>
                <a:spcPts val="1272"/>
              </a:lnSpc>
              <a:spcBef>
                <a:spcPts val="97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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8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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(|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|)</a:t>
            </a:r>
            <a:r>
              <a:rPr sz="1050" spc="-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854098" marR="0">
              <a:lnSpc>
                <a:spcPts val="1283"/>
              </a:lnSpc>
              <a:spcBef>
                <a:spcPts val="1101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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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3258939" y="8308242"/>
            <a:ext cx="372145" cy="201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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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917165" y="8382493"/>
            <a:ext cx="960811" cy="201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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(2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3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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2014220" y="8382458"/>
            <a:ext cx="1354175" cy="201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等价于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(|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3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1|)</a:t>
            </a:r>
            <a:r>
              <a:rPr sz="1050" spc="-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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3502025" y="8401653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1768498" y="8418609"/>
            <a:ext cx="372029" cy="284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</a:t>
            </a:r>
            <a:r>
              <a:rPr sz="1050" spc="6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</a:t>
            </a:r>
          </a:p>
          <a:p>
            <a:pPr marL="0" marR="0">
              <a:lnSpc>
                <a:spcPts val="65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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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3258939" y="8418573"/>
            <a:ext cx="372145" cy="2848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</a:t>
            </a:r>
            <a:r>
              <a:rPr sz="1050" spc="6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</a:t>
            </a:r>
          </a:p>
          <a:p>
            <a:pPr marL="0" marR="0">
              <a:lnSpc>
                <a:spcPts val="65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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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914400" y="8773066"/>
            <a:ext cx="2470150" cy="198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又函数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4">
                <a:solidFill>
                  <a:srgbClr val="000000"/>
                </a:solidFill>
                <a:latin typeface="SimSun"/>
                <a:cs typeface="SimSun"/>
              </a:rPr>
              <a:t>在区间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[0,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上单调递增，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1527841" y="9063542"/>
            <a:ext cx="219670" cy="184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2020932" y="9063857"/>
            <a:ext cx="219316" cy="184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4" name="object 124"/>
          <p:cNvSpPr txBox="1"/>
          <p:nvPr/>
        </p:nvSpPr>
        <p:spPr>
          <a:xfrm>
            <a:off x="2679343" y="9063857"/>
            <a:ext cx="221706" cy="369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89" marR="0">
              <a:lnSpc>
                <a:spcPts val="1151"/>
              </a:lnSpc>
              <a:spcBef>
                <a:spcPts val="25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5" name="object 125"/>
          <p:cNvSpPr txBox="1"/>
          <p:nvPr/>
        </p:nvSpPr>
        <p:spPr>
          <a:xfrm>
            <a:off x="917202" y="9130986"/>
            <a:ext cx="1874870" cy="200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77">
                <a:solidFill>
                  <a:srgbClr val="000000"/>
                </a:solidFill>
                <a:latin typeface="PSUVFA+Symbol"/>
                <a:cs typeface="PSUVFA+Symbol"/>
              </a:rPr>
              <a:t>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1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1|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</a:t>
            </a:r>
            <a:r>
              <a:rPr sz="1050" spc="8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，即</a:t>
            </a:r>
            <a:r>
              <a:rPr sz="1050" spc="-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7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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8">
                <a:solidFill>
                  <a:srgbClr val="000000"/>
                </a:solidFill>
                <a:latin typeface="PSUVFA+Symbol"/>
                <a:cs typeface="PSUVFA+Symbol"/>
              </a:rPr>
              <a:t>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PSUVFA+Symbol"/>
                <a:cs typeface="PSUVFA+Symbol"/>
              </a:rPr>
              <a:t></a:t>
            </a:r>
          </a:p>
        </p:txBody>
      </p:sp>
      <p:sp>
        <p:nvSpPr>
          <p:cNvPr id="126" name="object 126"/>
          <p:cNvSpPr txBox="1"/>
          <p:nvPr/>
        </p:nvSpPr>
        <p:spPr>
          <a:xfrm>
            <a:off x="2778125" y="9146254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27" name="object 127"/>
          <p:cNvSpPr txBox="1"/>
          <p:nvPr/>
        </p:nvSpPr>
        <p:spPr>
          <a:xfrm>
            <a:off x="1530243" y="9248457"/>
            <a:ext cx="219670" cy="184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8" name="object 128"/>
          <p:cNvSpPr txBox="1"/>
          <p:nvPr/>
        </p:nvSpPr>
        <p:spPr>
          <a:xfrm>
            <a:off x="2023321" y="9248772"/>
            <a:ext cx="219316" cy="184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object 1"/>
          <p:cNvSpPr/>
          <p:nvPr/>
        </p:nvSpPr>
        <p:spPr>
          <a:xfrm>
            <a:off x="1310929" y="9359817"/>
            <a:ext cx="148944" cy="13879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2869131" y="8794477"/>
            <a:ext cx="7879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2591976" y="8794477"/>
            <a:ext cx="134617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2220589" y="8794477"/>
            <a:ext cx="7879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1474252" y="8794477"/>
            <a:ext cx="78791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833478" y="8347602"/>
            <a:ext cx="134978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2256246" y="8347602"/>
            <a:ext cx="134978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1465827" y="8347602"/>
            <a:ext cx="147285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939807" y="8347602"/>
            <a:ext cx="390643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2501135" y="7370451"/>
            <a:ext cx="146842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2225656" y="7370451"/>
            <a:ext cx="140509" cy="1270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/>
          <p:nvPr/>
        </p:nvSpPr>
        <p:spPr>
          <a:xfrm>
            <a:off x="1574555" y="6906469"/>
            <a:ext cx="149390" cy="138794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/>
          <p:nvPr/>
        </p:nvSpPr>
        <p:spPr>
          <a:xfrm>
            <a:off x="2422366" y="6617922"/>
            <a:ext cx="143023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object 14"/>
          <p:cNvSpPr/>
          <p:nvPr/>
        </p:nvSpPr>
        <p:spPr>
          <a:xfrm>
            <a:off x="1554287" y="6617922"/>
            <a:ext cx="146742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object 15"/>
          <p:cNvSpPr/>
          <p:nvPr/>
        </p:nvSpPr>
        <p:spPr>
          <a:xfrm>
            <a:off x="2597263" y="5898722"/>
            <a:ext cx="82959" cy="1270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object 16"/>
          <p:cNvSpPr/>
          <p:nvPr/>
        </p:nvSpPr>
        <p:spPr>
          <a:xfrm>
            <a:off x="2043711" y="5898722"/>
            <a:ext cx="147285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object 17"/>
          <p:cNvSpPr/>
          <p:nvPr/>
        </p:nvSpPr>
        <p:spPr>
          <a:xfrm>
            <a:off x="2782093" y="5464915"/>
            <a:ext cx="78978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object 18"/>
          <p:cNvSpPr/>
          <p:nvPr/>
        </p:nvSpPr>
        <p:spPr>
          <a:xfrm>
            <a:off x="1505743" y="5031108"/>
            <a:ext cx="143023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object 19"/>
          <p:cNvSpPr/>
          <p:nvPr/>
        </p:nvSpPr>
        <p:spPr>
          <a:xfrm>
            <a:off x="4912086" y="4317910"/>
            <a:ext cx="703243" cy="162763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object 20"/>
          <p:cNvSpPr/>
          <p:nvPr/>
        </p:nvSpPr>
        <p:spPr>
          <a:xfrm>
            <a:off x="914400" y="2433803"/>
            <a:ext cx="1590674" cy="1493428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object 21"/>
          <p:cNvSpPr/>
          <p:nvPr/>
        </p:nvSpPr>
        <p:spPr>
          <a:xfrm>
            <a:off x="4176373" y="1630779"/>
            <a:ext cx="149595" cy="145261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object 22"/>
          <p:cNvSpPr/>
          <p:nvPr/>
        </p:nvSpPr>
        <p:spPr>
          <a:xfrm>
            <a:off x="2331384" y="1630779"/>
            <a:ext cx="150730" cy="145261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object 23"/>
          <p:cNvSpPr/>
          <p:nvPr/>
        </p:nvSpPr>
        <p:spPr>
          <a:xfrm>
            <a:off x="1580913" y="1630779"/>
            <a:ext cx="150730" cy="145261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object 24"/>
          <p:cNvSpPr/>
          <p:nvPr/>
        </p:nvSpPr>
        <p:spPr>
          <a:xfrm>
            <a:off x="1467111" y="1081295"/>
            <a:ext cx="78902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object 25"/>
          <p:cNvSpPr/>
          <p:nvPr/>
        </p:nvSpPr>
        <p:spPr>
          <a:xfrm>
            <a:off x="1046828" y="1081295"/>
            <a:ext cx="78902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object 27"/>
          <p:cNvSpPr txBox="1"/>
          <p:nvPr/>
        </p:nvSpPr>
        <p:spPr>
          <a:xfrm>
            <a:off x="1052776" y="913893"/>
            <a:ext cx="221389" cy="368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78" marR="0">
              <a:lnSpc>
                <a:spcPts val="1148"/>
              </a:lnSpc>
              <a:spcBef>
                <a:spcPts val="357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475437" y="913893"/>
            <a:ext cx="219010" cy="183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917175" y="981413"/>
            <a:ext cx="267342" cy="199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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59829" y="981413"/>
            <a:ext cx="1022392" cy="199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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</a:t>
            </a:r>
            <a:r>
              <a:rPr sz="1050" spc="8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故选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B.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475437" y="1098808"/>
            <a:ext cx="219010" cy="183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914400" y="1353379"/>
            <a:ext cx="785812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13.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914400" y="1628429"/>
            <a:ext cx="1082697" cy="203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</a:t>
            </a:r>
            <a:r>
              <a:rPr sz="1050" spc="6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="1" spc="-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843796" y="1633648"/>
            <a:ext cx="152877" cy="124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901066" y="1628429"/>
            <a:ext cx="322220" cy="202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2080034" y="1633648"/>
            <a:ext cx="152877" cy="124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160370" y="1628429"/>
            <a:ext cx="2631974" cy="203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4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="1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8">
                <a:solidFill>
                  <a:srgbClr val="000000"/>
                </a:solidFill>
                <a:latin typeface="SWRMNK+Symbol"/>
                <a:cs typeface="SWRMNK+Symbol"/>
              </a:rPr>
              <a:t>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="1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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="1" spc="4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5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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5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1,</a:t>
            </a:r>
            <a:r>
              <a:rPr sz="1050" spc="117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b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</a:t>
            </a:r>
            <a:r>
              <a:rPr sz="1050" spc="6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b="1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b="1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128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1.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948226" y="1633648"/>
            <a:ext cx="152877" cy="124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914400" y="1931013"/>
            <a:ext cx="930198" cy="186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14.</a:t>
            </a:r>
            <a:r>
              <a:rPr sz="1050" spc="23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15π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914400" y="2195240"/>
            <a:ext cx="12192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解析：如图所示：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14400" y="4019386"/>
            <a:ext cx="2758440" cy="199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因为在</a:t>
            </a:r>
            <a:r>
              <a:rPr sz="1050" spc="115">
                <a:solidFill>
                  <a:srgbClr val="000000"/>
                </a:solidFill>
                <a:latin typeface="Microsoft Sans Serif"/>
                <a:cs typeface="Microsoft Sans Serif"/>
              </a:rPr>
              <a:t>V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中，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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90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i="1" spc="8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3,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8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2454277" y="4017182"/>
            <a:ext cx="145173" cy="131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3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SWRMNK+Symbol"/>
                <a:cs typeface="SWRMNK+Symbol"/>
              </a:rPr>
              <a:t>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755133" y="4019386"/>
            <a:ext cx="225785" cy="1991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3185325" y="4019386"/>
            <a:ext cx="225785" cy="1991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914400" y="4322607"/>
            <a:ext cx="2766059" cy="184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所以所得圆锥的底面半径为</a:t>
            </a:r>
            <a:r>
              <a:rPr sz="1050" spc="-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1050" i="1" spc="9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i="1" spc="8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，高为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628815" y="4307469"/>
            <a:ext cx="226043" cy="200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2941910" y="4307469"/>
            <a:ext cx="226043" cy="200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551498" y="4307823"/>
            <a:ext cx="746707" cy="199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4176395" y="4331444"/>
            <a:ext cx="1149813" cy="204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，母线为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7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5180482" y="4337836"/>
            <a:ext cx="152926" cy="124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5260921" y="4331444"/>
            <a:ext cx="868733" cy="204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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5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5555996" y="4337836"/>
            <a:ext cx="152926" cy="124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914400" y="4605608"/>
            <a:ext cx="1883092" cy="189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所以其侧面积为</a:t>
            </a:r>
            <a:r>
              <a:rPr sz="1050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sz="1050" i="1" spc="9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rl</a:t>
            </a:r>
            <a:r>
              <a:rPr sz="1050" i="1" spc="7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15π .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1982329" y="4590499"/>
            <a:ext cx="225769" cy="20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2283912" y="4590499"/>
            <a:ext cx="225769" cy="20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509972" y="4865506"/>
            <a:ext cx="284135" cy="181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1"/>
              </a:lnSpc>
              <a:spcBef>
                <a:spcPct val="0"/>
              </a:spcBef>
              <a:spcAft>
                <a:spcPct val="0"/>
              </a:spcAft>
            </a:pPr>
            <a:r>
              <a:rPr sz="1000" spc="23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914400" y="4941599"/>
            <a:ext cx="7191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15.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1546113" y="5050421"/>
            <a:ext cx="216991" cy="181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1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2788046" y="5297456"/>
            <a:ext cx="221456" cy="368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81" marR="0">
              <a:lnSpc>
                <a:spcPts val="1149"/>
              </a:lnSpc>
              <a:spcBef>
                <a:spcPts val="356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914400" y="5364969"/>
            <a:ext cx="1986520" cy="19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解析：由题图可得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(0)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1050">
                <a:solidFill>
                  <a:srgbClr val="000000"/>
                </a:solidFill>
                <a:latin typeface="DQPCMT+Symbol"/>
                <a:cs typeface="DQPCMT+Symbol"/>
              </a:rPr>
              <a:t>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2895600" y="5379637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2048066" y="5731404"/>
            <a:ext cx="288061" cy="183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2607342" y="5732642"/>
            <a:ext cx="218163" cy="18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35852" y="5797392"/>
            <a:ext cx="1226765" cy="200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5">
                <a:solidFill>
                  <a:srgbClr val="000000"/>
                </a:solidFill>
                <a:latin typeface="Microsoft Sans Serif"/>
                <a:cs typeface="Microsoft Sans Serif"/>
              </a:rPr>
              <a:t>Q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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QPCMT+Symbol"/>
                <a:cs typeface="DQPCMT+Symbol"/>
              </a:rPr>
              <a:t>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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π</a:t>
            </a:r>
            <a:r>
              <a:rPr sz="1050" spc="-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7">
                <a:solidFill>
                  <a:srgbClr val="000000"/>
                </a:solidFill>
                <a:latin typeface="SWRMNK+Symbol"/>
                <a:cs typeface="SWRMNK+Symbol"/>
              </a:rPr>
              <a:t></a:t>
            </a:r>
            <a:r>
              <a:rPr sz="1050">
                <a:solidFill>
                  <a:srgbClr val="000000"/>
                </a:solidFill>
                <a:latin typeface="DQPCMT+Symbol"/>
                <a:cs typeface="DQPCMT+Symbol"/>
              </a:rPr>
              <a:t>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2228214" y="5800332"/>
            <a:ext cx="488654" cy="197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56"/>
              </a:lnSpc>
              <a:spcBef>
                <a:spcPct val="0"/>
              </a:spcBef>
              <a:spcAft>
                <a:spcPct val="0"/>
              </a:spcAft>
            </a:pPr>
            <a:r>
              <a:rPr sz="1050" spc="100">
                <a:solidFill>
                  <a:srgbClr val="000000"/>
                </a:solidFill>
                <a:latin typeface="SimSun"/>
                <a:cs typeface="SimSun"/>
              </a:rPr>
              <a:t>或</a:t>
            </a:r>
            <a:r>
              <a:rPr sz="1050">
                <a:solidFill>
                  <a:srgbClr val="000000"/>
                </a:solidFill>
                <a:latin typeface="DQPCMT+Symbol"/>
                <a:cs typeface="DQPCMT+Symbol"/>
              </a:rPr>
              <a:t>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2708910" y="5813444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2085283" y="5916319"/>
            <a:ext cx="218916" cy="183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2607342" y="5917557"/>
            <a:ext cx="217527" cy="18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914400" y="6158664"/>
            <a:ext cx="2632709" cy="199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由于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在函数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的单调递减区间内，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1558626" y="6450824"/>
            <a:ext cx="287561" cy="183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5"/>
              </a:lnSpc>
              <a:spcBef>
                <a:spcPct val="0"/>
              </a:spcBef>
              <a:spcAft>
                <a:spcPct val="0"/>
              </a:spcAft>
            </a:pP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2426595" y="6452320"/>
            <a:ext cx="284135" cy="181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1"/>
              </a:lnSpc>
              <a:spcBef>
                <a:spcPct val="0"/>
              </a:spcBef>
              <a:spcAft>
                <a:spcPct val="0"/>
              </a:spcAft>
            </a:pPr>
            <a:r>
              <a:rPr sz="1000" spc="23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914400" y="6518383"/>
            <a:ext cx="758917" cy="199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 spc="34">
                <a:solidFill>
                  <a:srgbClr val="000000"/>
                </a:solidFill>
                <a:latin typeface="SimSun"/>
                <a:cs typeface="SimSun"/>
              </a:rPr>
              <a:t>所以取</a:t>
            </a:r>
            <a:r>
              <a:rPr sz="1050">
                <a:solidFill>
                  <a:srgbClr val="000000"/>
                </a:solidFill>
                <a:latin typeface="DQPCMT+Symbol"/>
                <a:cs typeface="DQPCMT+Symbol"/>
              </a:rPr>
              <a:t>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1731010" y="6532645"/>
            <a:ext cx="8191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，故答案为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2594610" y="6528413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1595706" y="6635739"/>
            <a:ext cx="218670" cy="183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2462735" y="6637235"/>
            <a:ext cx="216991" cy="181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1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914400" y="6913325"/>
            <a:ext cx="962339" cy="186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16.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4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2154412" y="7177960"/>
            <a:ext cx="218115" cy="2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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2306004" y="7189571"/>
            <a:ext cx="153880" cy="314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1187" marR="0">
              <a:lnSpc>
                <a:spcPts val="673"/>
              </a:lnSpc>
              <a:spcBef>
                <a:spcPts val="829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2582670" y="7189571"/>
            <a:ext cx="159025" cy="314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32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673"/>
              </a:lnSpc>
              <a:spcBef>
                <a:spcPts val="829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2241093" y="7199644"/>
            <a:ext cx="211427" cy="186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6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2521716" y="7199644"/>
            <a:ext cx="211427" cy="186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6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2154412" y="7277622"/>
            <a:ext cx="218115" cy="2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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2397435" y="7269617"/>
            <a:ext cx="225388" cy="2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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2683995" y="7269617"/>
            <a:ext cx="476166" cy="2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1,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①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914400" y="7376804"/>
            <a:ext cx="1538463" cy="2032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解析：设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8">
                <a:solidFill>
                  <a:srgbClr val="000000"/>
                </a:solidFill>
                <a:latin typeface="SWRMNK+Symbol"/>
                <a:cs typeface="SWRMNK+Symbol"/>
              </a:rPr>
              <a:t>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2374478" y="7390565"/>
            <a:ext cx="355842" cy="358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947" marR="0">
              <a:lnSpc>
                <a:spcPts val="1166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  <a:p>
            <a:pPr marL="0" marR="0">
              <a:lnSpc>
                <a:spcPts val="1290"/>
              </a:lnSpc>
              <a:spcBef>
                <a:spcPts val="1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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2154412" y="7505766"/>
            <a:ext cx="218115" cy="2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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2154412" y="7562673"/>
            <a:ext cx="286629" cy="217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 spc="73">
                <a:solidFill>
                  <a:srgbClr val="000000"/>
                </a:solidFill>
                <a:latin typeface="SWRMNK+Symbol"/>
                <a:cs typeface="SWRMNK+Symbol"/>
              </a:rPr>
              <a:t>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2294526" y="7552600"/>
            <a:ext cx="152692" cy="123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2555756" y="7552600"/>
            <a:ext cx="152692" cy="123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2640457" y="7547392"/>
            <a:ext cx="552556" cy="2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②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2807882" y="7552600"/>
            <a:ext cx="152692" cy="123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914400" y="7880537"/>
            <a:ext cx="640755" cy="4830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由②得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  <a:p>
            <a:pPr marL="177060" marR="0">
              <a:lnSpc>
                <a:spcPts val="1289"/>
              </a:lnSpc>
              <a:spcBef>
                <a:spcPts val="104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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1408638" y="7870143"/>
            <a:ext cx="152687" cy="123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1493329" y="7865188"/>
            <a:ext cx="313919" cy="2026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660732" y="7870143"/>
            <a:ext cx="152687" cy="123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1740674" y="7865188"/>
            <a:ext cx="323417" cy="2026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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1919950" y="7870143"/>
            <a:ext cx="152687" cy="123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1985645" y="7886770"/>
            <a:ext cx="9525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，代入①式得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946159" y="8176984"/>
            <a:ext cx="211605" cy="18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1011266" y="8167103"/>
            <a:ext cx="152808" cy="12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1271299" y="8167103"/>
            <a:ext cx="152808" cy="12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1486471" y="8176984"/>
            <a:ext cx="211605" cy="18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1547608" y="8167103"/>
            <a:ext cx="159160" cy="313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1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673"/>
              </a:lnSpc>
              <a:spcBef>
                <a:spcPts val="825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2260613" y="8176984"/>
            <a:ext cx="219095" cy="376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  <a:p>
            <a:pPr marL="4366" marR="0">
              <a:lnSpc>
                <a:spcPts val="1165"/>
              </a:lnSpc>
              <a:spcBef>
                <a:spcPts val="332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2330087" y="8167103"/>
            <a:ext cx="154793" cy="313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4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  <a:p>
            <a:pPr marL="0" marR="0">
              <a:lnSpc>
                <a:spcPts val="673"/>
              </a:lnSpc>
              <a:spcBef>
                <a:spcPts val="825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2837845" y="8176984"/>
            <a:ext cx="219095" cy="18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2909304" y="8167103"/>
            <a:ext cx="152808" cy="12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1361814" y="8246678"/>
            <a:ext cx="225608" cy="201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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1649239" y="8246678"/>
            <a:ext cx="559373" cy="201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3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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2064497" y="8252076"/>
            <a:ext cx="152808" cy="12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2149454" y="8246678"/>
            <a:ext cx="225608" cy="201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2423381" y="8246678"/>
            <a:ext cx="528913" cy="201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6">
                <a:solidFill>
                  <a:srgbClr val="000000"/>
                </a:solidFill>
                <a:latin typeface="SWRMNK+Symbol"/>
                <a:cs typeface="SWRMNK+Symbol"/>
              </a:rPr>
              <a:t>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2997835" y="8263004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1073198" y="8367273"/>
            <a:ext cx="219095" cy="18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1146642" y="8357392"/>
            <a:ext cx="152808" cy="12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1476149" y="8367273"/>
            <a:ext cx="219095" cy="18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2871192" y="8367273"/>
            <a:ext cx="211605" cy="18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1480191" y="8624018"/>
            <a:ext cx="221292" cy="376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75" marR="0">
              <a:lnSpc>
                <a:spcPts val="1164"/>
              </a:lnSpc>
              <a:spcBef>
                <a:spcPts val="33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2226528" y="8624018"/>
            <a:ext cx="218917" cy="185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2596331" y="8624018"/>
            <a:ext cx="218917" cy="185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2667600" y="8614070"/>
            <a:ext cx="152705" cy="123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4" name="object 124"/>
          <p:cNvSpPr txBox="1"/>
          <p:nvPr/>
        </p:nvSpPr>
        <p:spPr>
          <a:xfrm>
            <a:off x="2875070" y="8624018"/>
            <a:ext cx="221292" cy="376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2375" marR="0">
              <a:lnSpc>
                <a:spcPts val="1164"/>
              </a:lnSpc>
              <a:spcBef>
                <a:spcPts val="33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5" name="object 125"/>
          <p:cNvSpPr txBox="1"/>
          <p:nvPr/>
        </p:nvSpPr>
        <p:spPr>
          <a:xfrm>
            <a:off x="917171" y="8693732"/>
            <a:ext cx="548138" cy="223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 spc="113">
                <a:solidFill>
                  <a:srgbClr val="000000"/>
                </a:solidFill>
                <a:latin typeface="SWRMNK+Symbol"/>
                <a:cs typeface="SWRMNK+Symbol"/>
              </a:rPr>
              <a:t>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sz="900" baseline="-26027">
                <a:solidFill>
                  <a:srgbClr val="000000"/>
                </a:solidFill>
                <a:latin typeface="LUHILN+MT Extra"/>
                <a:cs typeface="LUHILN+MT Extra"/>
              </a:rPr>
              <a:t>A</a:t>
            </a:r>
            <a:r>
              <a:rPr sz="900" spc="-123" baseline="-260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900" i="1" baseline="-26027">
                <a:solidFill>
                  <a:srgbClr val="000000"/>
                </a:solidFill>
                <a:latin typeface="Times New Roman"/>
                <a:cs typeface="Times New Roman"/>
              </a:rPr>
              <a:t>POF</a:t>
            </a:r>
          </a:p>
        </p:txBody>
      </p:sp>
      <p:sp>
        <p:nvSpPr>
          <p:cNvPr id="126" name="object 126"/>
          <p:cNvSpPr txBox="1"/>
          <p:nvPr/>
        </p:nvSpPr>
        <p:spPr>
          <a:xfrm>
            <a:off x="1367745" y="8693732"/>
            <a:ext cx="225412" cy="20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127" name="object 127"/>
          <p:cNvSpPr txBox="1"/>
          <p:nvPr/>
        </p:nvSpPr>
        <p:spPr>
          <a:xfrm>
            <a:off x="1580758" y="8693732"/>
            <a:ext cx="1139231" cy="20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133">
                <a:solidFill>
                  <a:srgbClr val="000000"/>
                </a:solidFill>
                <a:latin typeface="SWRMNK+Symbol"/>
                <a:cs typeface="SWRMNK+Symbol"/>
              </a:rPr>
              <a:t>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8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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53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</a:t>
            </a:r>
          </a:p>
        </p:txBody>
      </p:sp>
      <p:sp>
        <p:nvSpPr>
          <p:cNvPr id="128" name="object 128"/>
          <p:cNvSpPr txBox="1"/>
          <p:nvPr/>
        </p:nvSpPr>
        <p:spPr>
          <a:xfrm>
            <a:off x="2762624" y="8693732"/>
            <a:ext cx="225412" cy="20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</a:p>
        </p:txBody>
      </p:sp>
      <p:sp>
        <p:nvSpPr>
          <p:cNvPr id="129" name="object 129"/>
          <p:cNvSpPr txBox="1"/>
          <p:nvPr/>
        </p:nvSpPr>
        <p:spPr>
          <a:xfrm>
            <a:off x="2965739" y="8708990"/>
            <a:ext cx="218917" cy="185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30" name="object 130"/>
          <p:cNvSpPr txBox="1"/>
          <p:nvPr/>
        </p:nvSpPr>
        <p:spPr>
          <a:xfrm>
            <a:off x="3037007" y="8699042"/>
            <a:ext cx="152705" cy="123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31" name="object 131"/>
          <p:cNvSpPr txBox="1"/>
          <p:nvPr/>
        </p:nvSpPr>
        <p:spPr>
          <a:xfrm>
            <a:off x="3121737" y="8693732"/>
            <a:ext cx="485697" cy="20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32" name="object 132"/>
          <p:cNvSpPr txBox="1"/>
          <p:nvPr/>
        </p:nvSpPr>
        <p:spPr>
          <a:xfrm>
            <a:off x="2228904" y="8814307"/>
            <a:ext cx="218917" cy="185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33" name="object 133"/>
          <p:cNvSpPr txBox="1"/>
          <p:nvPr/>
        </p:nvSpPr>
        <p:spPr>
          <a:xfrm>
            <a:off x="2629590" y="8814307"/>
            <a:ext cx="211446" cy="185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134" name="object 134"/>
          <p:cNvSpPr txBox="1"/>
          <p:nvPr/>
        </p:nvSpPr>
        <p:spPr>
          <a:xfrm>
            <a:off x="917171" y="9071088"/>
            <a:ext cx="342446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 spc="67">
                <a:solidFill>
                  <a:srgbClr val="000000"/>
                </a:solidFill>
                <a:latin typeface="SWRMNK+Symbol"/>
                <a:cs typeface="SWRMNK+Symbol"/>
              </a:rPr>
              <a:t>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35" name="object 135"/>
          <p:cNvSpPr txBox="1"/>
          <p:nvPr/>
        </p:nvSpPr>
        <p:spPr>
          <a:xfrm>
            <a:off x="1111969" y="9077263"/>
            <a:ext cx="152705" cy="1221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36" name="object 136"/>
          <p:cNvSpPr txBox="1"/>
          <p:nvPr/>
        </p:nvSpPr>
        <p:spPr>
          <a:xfrm>
            <a:off x="1196697" y="9071088"/>
            <a:ext cx="1114702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12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，又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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37" name="object 137"/>
          <p:cNvSpPr txBox="1"/>
          <p:nvPr/>
        </p:nvSpPr>
        <p:spPr>
          <a:xfrm>
            <a:off x="917150" y="9355377"/>
            <a:ext cx="761471" cy="198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59"/>
              </a:lnSpc>
              <a:spcBef>
                <a:spcPct val="0"/>
              </a:spcBef>
              <a:spcAft>
                <a:spcPct val="0"/>
              </a:spcAft>
            </a:pPr>
            <a:r>
              <a:rPr sz="1050" spc="60">
                <a:solidFill>
                  <a:srgbClr val="000000"/>
                </a:solidFill>
                <a:latin typeface="SWRMNK+Symbol"/>
                <a:cs typeface="SWRMNK+Symbol"/>
              </a:rPr>
              <a:t>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WRMNK+Symbol"/>
                <a:cs typeface="SWRMNK+Symbol"/>
              </a:rPr>
              <a:t>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4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object 1"/>
          <p:cNvSpPr/>
          <p:nvPr/>
        </p:nvSpPr>
        <p:spPr>
          <a:xfrm>
            <a:off x="1495688" y="9017248"/>
            <a:ext cx="173428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1506150" y="8834475"/>
            <a:ext cx="152504" cy="14374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1240303" y="8029403"/>
            <a:ext cx="158664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965200" y="6766966"/>
            <a:ext cx="5639434" cy="107568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3518773" y="4336332"/>
            <a:ext cx="206375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394082" y="4336332"/>
            <a:ext cx="208217" cy="1270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1304197" y="4336332"/>
            <a:ext cx="190356" cy="127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3235433" y="3843740"/>
            <a:ext cx="205981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2560842" y="3843740"/>
            <a:ext cx="129531" cy="1270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1206459" y="2715031"/>
            <a:ext cx="552761" cy="1270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1529953" y="1358640"/>
            <a:ext cx="206375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 txBox="1"/>
          <p:nvPr/>
        </p:nvSpPr>
        <p:spPr>
          <a:xfrm>
            <a:off x="914400" y="919572"/>
            <a:ext cx="1452562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17.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）见解析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534318" y="1188041"/>
            <a:ext cx="219075" cy="186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599406" y="1169333"/>
            <a:ext cx="236537" cy="1326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44"/>
              </a:lnSpc>
              <a:spcBef>
                <a:spcPct val="0"/>
              </a:spcBef>
              <a:spcAft>
                <a:spcPct val="0"/>
              </a:spcAft>
            </a:pPr>
            <a:r>
              <a:rPr sz="600" i="1" spc="4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600" spc="-17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14400" y="1257737"/>
            <a:ext cx="734379" cy="223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548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152" baseline="-254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768475" y="1261388"/>
            <a:ext cx="603371" cy="19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7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spc="145">
                <a:solidFill>
                  <a:srgbClr val="000000"/>
                </a:solidFill>
                <a:latin typeface="OPJGGV+Symbol"/>
                <a:cs typeface="OPJGGV+Symbol"/>
              </a:rPr>
              <a:t></a:t>
            </a:r>
            <a:r>
              <a:rPr sz="1050" b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221179" y="1267750"/>
            <a:ext cx="152925" cy="122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602184" y="1378330"/>
            <a:ext cx="219075" cy="186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14400" y="1634870"/>
            <a:ext cx="2564251" cy="509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）因为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4" baseline="-2657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spc="56" baseline="-26572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657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141" baseline="-265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4" baseline="-25083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5083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508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57" baseline="-250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5083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32" baseline="-250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7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spc="145">
                <a:solidFill>
                  <a:srgbClr val="000000"/>
                </a:solidFill>
                <a:latin typeface="OPJGGV+Symbol"/>
                <a:cs typeface="OPJGGV+Symbol"/>
              </a:rPr>
              <a:t></a:t>
            </a:r>
            <a:r>
              <a:rPr sz="1050" b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  <a:p>
            <a:pPr marL="859535" marR="0">
              <a:lnSpc>
                <a:spcPts val="1493"/>
              </a:lnSpc>
              <a:spcBef>
                <a:spcPts val="72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5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OPJGGV+Symbol"/>
                <a:cs typeface="OPJGGV+Symbol"/>
              </a:rPr>
              <a:t>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327984" y="1641232"/>
            <a:ext cx="152925" cy="122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390900" y="1651756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328779" y="1916277"/>
            <a:ext cx="996080" cy="236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619" marR="0">
              <a:lnSpc>
                <a:spcPts val="1493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OPJGGV+Symbol"/>
                <a:cs typeface="OPJGGV+Symbol"/>
              </a:rPr>
              <a:t></a:t>
            </a:r>
            <a:r>
              <a:rPr sz="1200" spc="17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</a:t>
            </a:r>
          </a:p>
          <a:p>
            <a:pPr marL="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634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490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7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b="1" spc="15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43742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sz="900" spc="-30" baseline="43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914400" y="1942581"/>
            <a:ext cx="1307166" cy="209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6" baseline="-2534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spc="56" baseline="-25342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534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905" baseline="-253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6" baseline="-2634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6349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886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2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443087" y="1927232"/>
            <a:ext cx="225379" cy="2026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227071" y="1927232"/>
            <a:ext cx="225379" cy="2026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2068375" y="2019448"/>
            <a:ext cx="237378" cy="133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48"/>
              </a:lnSpc>
              <a:spcBef>
                <a:spcPct val="0"/>
              </a:spcBef>
              <a:spcAft>
                <a:spcPct val="0"/>
              </a:spcAft>
            </a:pPr>
            <a:r>
              <a:rPr sz="600" i="1" spc="4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60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327457" y="2222712"/>
            <a:ext cx="391726" cy="22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OPJGGV+Symbol"/>
                <a:cs typeface="OPJGGV+Symbol"/>
              </a:rPr>
              <a:t></a:t>
            </a:r>
            <a:r>
              <a:rPr sz="1200" spc="5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OPJGGV+Symbol"/>
                <a:cs typeface="OPJGGV+Symbol"/>
              </a:rPr>
              <a:t>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039183" y="2240186"/>
            <a:ext cx="225187" cy="198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291797" y="2240186"/>
            <a:ext cx="225187" cy="198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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914400" y="2248989"/>
            <a:ext cx="2858134" cy="210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又数列</a:t>
            </a:r>
            <a:r>
              <a:rPr sz="1050" spc="3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8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各项都为正数，所以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4" baseline="-2657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6572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657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855" baseline="-265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5083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953" baseline="-250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455562" y="2334618"/>
            <a:ext cx="152534" cy="123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214780" y="2526302"/>
            <a:ext cx="682179" cy="4163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600" i="1" baseline="4531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600" i="1" spc="4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600" spc="57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60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aseline="45312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600" spc="-174" baseline="453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baseline="4531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600" i="1" spc="4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60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45964" marR="0">
              <a:lnSpc>
                <a:spcPts val="1246"/>
              </a:lnSpc>
              <a:spcBef>
                <a:spcPts val="58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6" baseline="-2589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5892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589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58" baseline="-258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589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914400" y="2633771"/>
            <a:ext cx="4191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795279" y="2614408"/>
            <a:ext cx="370387" cy="2013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3.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460978" y="3008181"/>
            <a:ext cx="215964" cy="228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9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OPJGGV+Symbol"/>
                <a:cs typeface="OPJGGV+Symbol"/>
              </a:rPr>
              <a:t>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672637" y="3019128"/>
            <a:ext cx="226043" cy="203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968958" y="3008181"/>
            <a:ext cx="215964" cy="228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9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OPJGGV+Symbol"/>
                <a:cs typeface="OPJGGV+Symbol"/>
              </a:rPr>
              <a:t>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914400" y="3034546"/>
            <a:ext cx="2632709" cy="210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所以数列</a:t>
            </a:r>
            <a:r>
              <a:rPr sz="1050" spc="3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11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9" baseline="-2634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6349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532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为等比数列，公比为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3.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590769" y="3120504"/>
            <a:ext cx="153037" cy="1243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9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14400" y="3353580"/>
            <a:ext cx="1541309" cy="209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）由（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）知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6" baseline="-2545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5459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545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864" baseline="-254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625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2096643" y="3338227"/>
            <a:ext cx="225689" cy="202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351001" y="3328260"/>
            <a:ext cx="404373" cy="2349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31">
                <a:solidFill>
                  <a:srgbClr val="000000"/>
                </a:solidFill>
                <a:latin typeface="OPJGGV+Symbol"/>
                <a:cs typeface="OPJGGV+Symbol"/>
              </a:rPr>
              <a:t></a:t>
            </a:r>
            <a:r>
              <a:rPr sz="1050" i="1" spc="-7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625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638743" y="3338227"/>
            <a:ext cx="225689" cy="202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2740883" y="3353580"/>
            <a:ext cx="256925" cy="2096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625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868857" y="3328260"/>
            <a:ext cx="921434" cy="2126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592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2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  <a:p>
            <a:pPr marL="0" marR="0">
              <a:lnSpc>
                <a:spcPts val="1424"/>
              </a:lnSpc>
              <a:spcBef>
                <a:spcPct val="0"/>
              </a:spcBef>
              <a:spcAft>
                <a:spcPct val="0"/>
              </a:spcAft>
            </a:pPr>
            <a:r>
              <a:rPr sz="1800" spc="94" baseline="-7242">
                <a:solidFill>
                  <a:srgbClr val="000000"/>
                </a:solidFill>
                <a:latin typeface="OPJGGV+Symbol"/>
                <a:cs typeface="OPJGGV+Symbol"/>
              </a:rPr>
              <a:t></a:t>
            </a:r>
            <a:r>
              <a:rPr sz="1600" spc="132" baseline="-7242">
                <a:solidFill>
                  <a:srgbClr val="000000"/>
                </a:solidFill>
                <a:latin typeface="OPJGGV+Symbol"/>
                <a:cs typeface="OPJGGV+Symbol"/>
              </a:rPr>
              <a:t>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900" i="1" spc="46" baseline="4556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spc="-15" baseline="45564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900" baseline="45564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98" baseline="455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6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</a:t>
            </a:r>
            <a:r>
              <a:rPr sz="1050" spc="3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900" i="1" spc="46" baseline="4556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spc="-15" baseline="45564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900" baseline="45564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3653790" y="3359779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2917350" y="3653010"/>
            <a:ext cx="203480" cy="200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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3304754" y="3656190"/>
            <a:ext cx="236304" cy="132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39"/>
              </a:lnSpc>
              <a:spcBef>
                <a:spcPct val="0"/>
              </a:spcBef>
              <a:spcAft>
                <a:spcPct val="0"/>
              </a:spcAft>
            </a:pPr>
            <a:r>
              <a:rPr sz="600" i="1" spc="4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600" spc="-17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3460429" y="3653010"/>
            <a:ext cx="203480" cy="200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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565200" y="3674497"/>
            <a:ext cx="218947" cy="1851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2630163" y="3664952"/>
            <a:ext cx="152723" cy="123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8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3239790" y="3674497"/>
            <a:ext cx="218947" cy="1851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914400" y="3754726"/>
            <a:ext cx="513467" cy="704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6" baseline="-2550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5509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550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0" marR="0">
              <a:lnSpc>
                <a:spcPts val="1287"/>
              </a:lnSpc>
              <a:spcBef>
                <a:spcPts val="243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又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73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5485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58" baseline="-254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1301268" y="3739346"/>
            <a:ext cx="786196" cy="2253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1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6349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115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132">
                <a:solidFill>
                  <a:srgbClr val="000000"/>
                </a:solidFill>
                <a:latin typeface="OPJGGV+Symbol"/>
                <a:cs typeface="OPJGGV+Symbol"/>
              </a:rPr>
              <a:t>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933476" y="3744435"/>
            <a:ext cx="152844" cy="1241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7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977583" y="3735554"/>
            <a:ext cx="195152" cy="133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49"/>
              </a:lnSpc>
              <a:spcBef>
                <a:spcPct val="0"/>
              </a:spcBef>
              <a:spcAft>
                <a:spcPct val="0"/>
              </a:spcAft>
            </a:pPr>
            <a:r>
              <a:rPr sz="600" spc="-15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2077720" y="3758519"/>
            <a:ext cx="498069" cy="207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spc="46" baseline="-26544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-26544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900" baseline="-26544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2459040" y="3743344"/>
            <a:ext cx="225446" cy="200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2726420" y="3743344"/>
            <a:ext cx="632657" cy="230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3">
                <a:solidFill>
                  <a:srgbClr val="000000"/>
                </a:solidFill>
                <a:latin typeface="OPJGGV+Symbol"/>
                <a:cs typeface="OPJGGV+Symbol"/>
              </a:rPr>
              <a:t>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3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</a:p>
          <a:p>
            <a:pPr marL="326006" marR="0">
              <a:lnSpc>
                <a:spcPts val="668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3460429" y="3750675"/>
            <a:ext cx="882970" cy="222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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7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b="1" spc="15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baseline="43742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sz="900" spc="-30" baseline="43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3782893" y="3744314"/>
            <a:ext cx="247780" cy="19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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2594512" y="3862659"/>
            <a:ext cx="218947" cy="1851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2917350" y="3879041"/>
            <a:ext cx="203480" cy="200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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3307527" y="3862659"/>
            <a:ext cx="356382" cy="217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4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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2508601" y="4146680"/>
            <a:ext cx="195774" cy="133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47"/>
              </a:lnSpc>
              <a:spcBef>
                <a:spcPct val="0"/>
              </a:spcBef>
              <a:spcAft>
                <a:spcPct val="0"/>
              </a:spcAft>
            </a:pPr>
            <a:r>
              <a:rPr sz="600" spc="-14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3523138" y="4147025"/>
            <a:ext cx="339725" cy="395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900" i="1" spc="46" baseline="45172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spc="-17" baseline="45172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900" baseline="4517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67865" marR="0">
              <a:lnSpc>
                <a:spcPts val="1165"/>
              </a:lnSpc>
              <a:spcBef>
                <a:spcPts val="33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1308550" y="4165902"/>
            <a:ext cx="218886" cy="185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1365142" y="4147135"/>
            <a:ext cx="233212" cy="132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43"/>
              </a:lnSpc>
              <a:spcBef>
                <a:spcPct val="0"/>
              </a:spcBef>
              <a:spcAft>
                <a:spcPct val="0"/>
              </a:spcAft>
            </a:pPr>
            <a:r>
              <a:rPr sz="600" spc="-1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-18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2398486" y="4165203"/>
            <a:ext cx="219670" cy="186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2464155" y="4155539"/>
            <a:ext cx="153140" cy="123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1530567" y="4234831"/>
            <a:ext cx="986847" cy="224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602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121" baseline="-260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2638737" y="4234831"/>
            <a:ext cx="998862" cy="224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，所以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i="1" baseline="-26026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900" i="1" spc="152" baseline="-260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3757295" y="4239080"/>
            <a:ext cx="701357" cy="19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7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spc="145">
                <a:solidFill>
                  <a:srgbClr val="000000"/>
                </a:solidFill>
                <a:latin typeface="OPJGGV+Symbol"/>
                <a:cs typeface="OPJGGV+Symbol"/>
              </a:rPr>
              <a:t></a:t>
            </a:r>
            <a:r>
              <a:rPr sz="1050" b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b="1" spc="2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4209999" y="4245442"/>
            <a:ext cx="152925" cy="122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1368308" y="4356191"/>
            <a:ext cx="218886" cy="185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2466958" y="4355492"/>
            <a:ext cx="219670" cy="186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914400" y="4613329"/>
            <a:ext cx="2701518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18.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理科学生得分的平均值为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73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分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914400" y="4872726"/>
            <a:ext cx="4186110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表格见解析，有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99.9%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以上的把握认为得分是否优秀与文理科有关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914400" y="5119316"/>
            <a:ext cx="5292407" cy="460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由第三、二、四组的频率依次构成等差数列可得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0.015</a:t>
            </a:r>
            <a:r>
              <a:rPr sz="1050" spc="-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0" marR="0">
              <a:lnSpc>
                <a:spcPts val="1268"/>
              </a:lnSpc>
              <a:spcBef>
                <a:spcPts val="735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又频率分布直方图中所有小矩形面积之和为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(0.015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0.015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0.010)</a:t>
            </a:r>
            <a:r>
              <a:rPr sz="1050" spc="61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2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914400" y="5673127"/>
            <a:ext cx="1663700" cy="188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解得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7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0.035,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0.025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1331450" y="5657608"/>
            <a:ext cx="225170" cy="204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1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1874447" y="5657608"/>
            <a:ext cx="225170" cy="204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1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914400" y="5934174"/>
            <a:ext cx="5821915" cy="7730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91" marR="0">
              <a:lnSpc>
                <a:spcPts val="1292"/>
              </a:lnSpc>
              <a:spcBef>
                <a:spcPct val="0"/>
              </a:spcBef>
              <a:spcAft>
                <a:spcPct val="0"/>
              </a:spcAft>
            </a:pPr>
            <a:r>
              <a:rPr sz="1050" spc="76">
                <a:solidFill>
                  <a:srgbClr val="000000"/>
                </a:solidFill>
                <a:latin typeface="OPJGGV+Symbol"/>
                <a:cs typeface="OPJGGV+Symbol"/>
              </a:rPr>
              <a:t>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理科学生得分的平均值为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(55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0.015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65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0.025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75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0.035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85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0.015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95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0.010)</a:t>
            </a:r>
            <a:r>
              <a:rPr sz="1050" spc="61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73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分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).</a:t>
            </a:r>
          </a:p>
          <a:p>
            <a:pPr marL="0" marR="0">
              <a:lnSpc>
                <a:spcPts val="1268"/>
              </a:lnSpc>
              <a:spcBef>
                <a:spcPts val="92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理科学生优秀的人数为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(0.015</a:t>
            </a:r>
            <a:r>
              <a:rPr sz="1050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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0.010)</a:t>
            </a:r>
            <a:r>
              <a:rPr sz="1050" spc="6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600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2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150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2791" marR="0">
              <a:lnSpc>
                <a:spcPts val="1292"/>
              </a:lnSpc>
              <a:spcBef>
                <a:spcPts val="994"/>
              </a:spcBef>
              <a:spcAft>
                <a:spcPct val="0"/>
              </a:spcAft>
            </a:pPr>
            <a:r>
              <a:rPr sz="1050" spc="76">
                <a:solidFill>
                  <a:srgbClr val="000000"/>
                </a:solidFill>
                <a:latin typeface="OPJGGV+Symbol"/>
                <a:cs typeface="OPJGGV+Symbol"/>
              </a:rPr>
              <a:t>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补全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×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列联表如表所示，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2943859" y="6790976"/>
            <a:ext cx="419100" cy="716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优秀</a:t>
            </a:r>
          </a:p>
          <a:p>
            <a:pPr marL="33337" marR="0">
              <a:lnSpc>
                <a:spcPts val="1162"/>
              </a:lnSpc>
              <a:spcBef>
                <a:spcPts val="103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150</a:t>
            </a:r>
          </a:p>
          <a:p>
            <a:pPr marL="66675" marR="0">
              <a:lnSpc>
                <a:spcPts val="1162"/>
              </a:lnSpc>
              <a:spcBef>
                <a:spcPts val="879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50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4283075" y="6790976"/>
            <a:ext cx="552450" cy="451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不优秀</a:t>
            </a:r>
          </a:p>
          <a:p>
            <a:pPr marL="100012" marR="0">
              <a:lnSpc>
                <a:spcPts val="1162"/>
              </a:lnSpc>
              <a:spcBef>
                <a:spcPts val="103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450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5755640" y="6790976"/>
            <a:ext cx="419100" cy="451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合计</a:t>
            </a:r>
          </a:p>
          <a:p>
            <a:pPr marL="33337" marR="0">
              <a:lnSpc>
                <a:spcPts val="1162"/>
              </a:lnSpc>
              <a:spcBef>
                <a:spcPts val="103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600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1471294" y="7056724"/>
            <a:ext cx="552450" cy="702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理科生</a:t>
            </a:r>
          </a:p>
          <a:p>
            <a:pPr marL="0" marR="0">
              <a:lnSpc>
                <a:spcPts val="1050"/>
              </a:lnSpc>
              <a:spcBef>
                <a:spcPts val="104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文科生</a:t>
            </a:r>
          </a:p>
          <a:p>
            <a:pPr marL="66675" marR="0">
              <a:lnSpc>
                <a:spcPts val="1050"/>
              </a:lnSpc>
              <a:spcBef>
                <a:spcPts val="109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合计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4383087" y="7321998"/>
            <a:ext cx="35242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350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5788977" y="7321998"/>
            <a:ext cx="35242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400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2977197" y="7587746"/>
            <a:ext cx="35242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200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4383087" y="7587746"/>
            <a:ext cx="35242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800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5755640" y="7587746"/>
            <a:ext cx="419100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1000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1233952" y="7843515"/>
            <a:ext cx="1682236" cy="392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1000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(150</a:t>
            </a:r>
            <a:r>
              <a:rPr sz="1050" spc="146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350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450</a:t>
            </a:r>
            <a:r>
              <a:rPr sz="1050" spc="146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50)</a:t>
            </a:r>
          </a:p>
          <a:p>
            <a:pPr marL="235396" marR="0">
              <a:lnSpc>
                <a:spcPts val="1289"/>
              </a:lnSpc>
              <a:spcBef>
                <a:spcPts val="20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600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400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200</a:t>
            </a:r>
            <a:r>
              <a:rPr sz="1050" spc="126">
                <a:solidFill>
                  <a:srgbClr val="000000"/>
                </a:solidFill>
                <a:latin typeface="OPJGGV+Symbol"/>
                <a:cs typeface="OPJGGV+Symbol"/>
              </a:rPr>
              <a:t>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800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2767801" y="7848909"/>
            <a:ext cx="152805" cy="123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941790" y="7943763"/>
            <a:ext cx="241362" cy="1861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048572" y="7933880"/>
            <a:ext cx="152805" cy="123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1133521" y="7928486"/>
            <a:ext cx="225601" cy="201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2863071" y="7928486"/>
            <a:ext cx="1334912" cy="201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23.4375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3">
                <a:solidFill>
                  <a:srgbClr val="000000"/>
                </a:solidFill>
                <a:latin typeface="OPJGGV+Symbol"/>
                <a:cs typeface="OPJGGV+Symbol"/>
              </a:rPr>
              <a:t>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10.828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914400" y="8290367"/>
            <a:ext cx="3358159" cy="461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91" marR="0">
              <a:lnSpc>
                <a:spcPts val="1292"/>
              </a:lnSpc>
              <a:spcBef>
                <a:spcPct val="0"/>
              </a:spcBef>
              <a:spcAft>
                <a:spcPct val="0"/>
              </a:spcAft>
            </a:pPr>
            <a:r>
              <a:rPr sz="1050" spc="76">
                <a:solidFill>
                  <a:srgbClr val="000000"/>
                </a:solidFill>
                <a:latin typeface="OPJGGV+Symbol"/>
                <a:cs typeface="OPJGGV+Symbol"/>
              </a:rPr>
              <a:t>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有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99.9%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以上的把握认为得分是否优秀与文理科有关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0" marR="0">
              <a:lnSpc>
                <a:spcPts val="1162"/>
              </a:lnSpc>
              <a:spcBef>
                <a:spcPts val="825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19.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证明过程见解析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1591456" y="8847051"/>
            <a:ext cx="220001" cy="1870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914400" y="8932332"/>
            <a:ext cx="707938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体积为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1701711" y="8932332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1549608" y="9035968"/>
            <a:ext cx="220001" cy="1870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914400" y="9282591"/>
            <a:ext cx="2751366" cy="199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icrosoft Sans Serif"/>
                <a:cs typeface="Microsoft Sans Serif"/>
              </a:rPr>
              <a:t>Q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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28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3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//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134">
                <a:solidFill>
                  <a:srgbClr val="000000"/>
                </a:solidFill>
                <a:latin typeface="OPJGGV+Symbol"/>
                <a:cs typeface="OPJGGV+Symbol"/>
              </a:rPr>
              <a:t>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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2488247" y="9380560"/>
            <a:ext cx="152899" cy="122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2602056" y="9380560"/>
            <a:ext cx="152899" cy="122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3211291" y="9380560"/>
            <a:ext cx="152899" cy="122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3325100" y="9380560"/>
            <a:ext cx="152899" cy="122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1060652" y="9558346"/>
            <a:ext cx="283767" cy="211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algun Gothic"/>
                <a:cs typeface="Malgun Gothic"/>
              </a:rPr>
              <a:t>△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1197884" y="9583553"/>
            <a:ext cx="731880" cy="204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5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16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508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-127" baseline="-250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中，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1810907" y="9568545"/>
            <a:ext cx="1205246" cy="1984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AA</a:t>
            </a:r>
            <a:r>
              <a:rPr sz="1050" i="1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2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3312289" y="9580727"/>
            <a:ext cx="324144" cy="184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6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4057656" y="9568529"/>
            <a:ext cx="815161" cy="219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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57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spc="-10" baseline="-2508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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5316456" y="9568685"/>
            <a:ext cx="661629" cy="198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1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AAC</a:t>
            </a:r>
            <a:r>
              <a:rPr sz="1050" i="1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PJGGV+Symbol"/>
                <a:cs typeface="OPJGGV+Symbol"/>
              </a:rPr>
              <a:t>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914400" y="9583553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2888614" y="9579321"/>
            <a:ext cx="542074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是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3521494" y="9583553"/>
            <a:ext cx="6858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的中点，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4749584" y="9583553"/>
            <a:ext cx="6858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，又平面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5850039" y="9582146"/>
            <a:ext cx="864870" cy="183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1952970" y="9666241"/>
            <a:ext cx="152578" cy="12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2207500" y="9666241"/>
            <a:ext cx="152578" cy="12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5458219" y="9666313"/>
            <a:ext cx="152497" cy="12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4" name="object 124"/>
          <p:cNvSpPr txBox="1"/>
          <p:nvPr/>
        </p:nvSpPr>
        <p:spPr>
          <a:xfrm>
            <a:off x="5575174" y="9666313"/>
            <a:ext cx="152497" cy="12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object 1"/>
          <p:cNvSpPr/>
          <p:nvPr/>
        </p:nvSpPr>
        <p:spPr>
          <a:xfrm>
            <a:off x="1693465" y="9129338"/>
            <a:ext cx="836612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2343140" y="7463961"/>
            <a:ext cx="826370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2119141" y="7463961"/>
            <a:ext cx="80767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914400" y="4408982"/>
            <a:ext cx="2122737" cy="184785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2574007" y="4148907"/>
            <a:ext cx="173428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584469" y="3966135"/>
            <a:ext cx="152504" cy="143749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4502371" y="3680176"/>
            <a:ext cx="171205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4512699" y="3497404"/>
            <a:ext cx="150549" cy="143749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3796891" y="3680176"/>
            <a:ext cx="171205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3807219" y="3497404"/>
            <a:ext cx="150550" cy="143749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3605427" y="3680176"/>
            <a:ext cx="70706" cy="1270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/>
          <p:nvPr/>
        </p:nvSpPr>
        <p:spPr>
          <a:xfrm>
            <a:off x="3405621" y="3680176"/>
            <a:ext cx="79048" cy="12700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/>
          <p:nvPr/>
        </p:nvSpPr>
        <p:spPr>
          <a:xfrm>
            <a:off x="2546662" y="3684770"/>
            <a:ext cx="78935" cy="12700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object 14"/>
          <p:cNvSpPr/>
          <p:nvPr/>
        </p:nvSpPr>
        <p:spPr>
          <a:xfrm>
            <a:off x="1690666" y="3684770"/>
            <a:ext cx="78935" cy="12700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object 16"/>
          <p:cNvSpPr txBox="1"/>
          <p:nvPr/>
        </p:nvSpPr>
        <p:spPr>
          <a:xfrm>
            <a:off x="914400" y="906292"/>
            <a:ext cx="2034539" cy="200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AAC</a:t>
            </a:r>
            <a:r>
              <a:rPr sz="1050" i="1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icrosoft Sans Serif"/>
                <a:cs typeface="Microsoft Sans Serif"/>
              </a:rPr>
              <a:t>I</a:t>
            </a:r>
            <a:r>
              <a:rPr sz="1050" spc="3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AC</a:t>
            </a:r>
            <a:r>
              <a:rPr sz="1050" i="1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356335" y="1006564"/>
            <a:ext cx="152497" cy="12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473290" y="1006564"/>
            <a:ext cx="152497" cy="12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917200" y="1193281"/>
            <a:ext cx="1248467" cy="220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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5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508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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36000" y="1476618"/>
            <a:ext cx="1935787" cy="222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icrosoft Sans Serif"/>
                <a:cs typeface="Microsoft Sans Serif"/>
              </a:rPr>
              <a:t>Q</a:t>
            </a:r>
            <a:r>
              <a:rPr sz="1050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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ABC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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5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-26021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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935813" y="1761704"/>
            <a:ext cx="3801286" cy="201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icrosoft Sans Serif"/>
                <a:cs typeface="Microsoft Sans Serif"/>
              </a:rPr>
              <a:t>Q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6">
                <a:solidFill>
                  <a:srgbClr val="000000"/>
                </a:solidFill>
                <a:latin typeface="Times New Roman"/>
                <a:cs typeface="Times New Roman"/>
              </a:rPr>
              <a:t>AO</a:t>
            </a:r>
            <a:r>
              <a:rPr sz="1050" i="1" spc="-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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7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2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icrosoft Sans Serif"/>
                <a:cs typeface="Microsoft Sans Serif"/>
              </a:rPr>
              <a:t>I</a:t>
            </a:r>
            <a:r>
              <a:rPr sz="1050" spc="4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9">
                <a:solidFill>
                  <a:srgbClr val="000000"/>
                </a:solidFill>
                <a:latin typeface="Times New Roman"/>
                <a:cs typeface="Times New Roman"/>
              </a:rPr>
              <a:t>AO</a:t>
            </a:r>
            <a:r>
              <a:rPr sz="1050" i="1" spc="-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45">
                <a:solidFill>
                  <a:srgbClr val="000000"/>
                </a:solidFill>
                <a:latin typeface="KHIRMM+Symbol"/>
                <a:cs typeface="KHIRMM+Symbol"/>
              </a:rPr>
              <a:t>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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29332" y="1862508"/>
            <a:ext cx="152765" cy="121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242747" y="1862508"/>
            <a:ext cx="152765" cy="121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410886" y="1862508"/>
            <a:ext cx="152765" cy="121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063950" y="1862323"/>
            <a:ext cx="152973" cy="122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177978" y="1862323"/>
            <a:ext cx="152973" cy="122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2435137" y="1862323"/>
            <a:ext cx="152973" cy="122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549165" y="1862323"/>
            <a:ext cx="152973" cy="122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809514" y="1862323"/>
            <a:ext cx="152973" cy="122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154786" y="1862323"/>
            <a:ext cx="152973" cy="122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177286" y="1862303"/>
            <a:ext cx="267089" cy="1222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4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914400" y="2045117"/>
            <a:ext cx="2873057" cy="203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又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8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</a:t>
            </a:r>
            <a:r>
              <a:rPr sz="1050" spc="-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BCA</a:t>
            </a:r>
            <a:r>
              <a:rPr sz="1050" i="1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76">
                <a:solidFill>
                  <a:srgbClr val="000000"/>
                </a:solidFill>
                <a:latin typeface="KHIRMM+Symbol"/>
                <a:cs typeface="KHIRMM+Symbol"/>
              </a:rPr>
              <a:t>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BCA</a:t>
            </a:r>
            <a:r>
              <a:rPr sz="1050" i="1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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917198" y="2148424"/>
            <a:ext cx="152180" cy="121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764700" y="2147446"/>
            <a:ext cx="153278" cy="12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3327656" y="2147697"/>
            <a:ext cx="267089" cy="1222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4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914400" y="2346545"/>
            <a:ext cx="3649751" cy="187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如图，连接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，设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与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交于点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，连接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i="1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832919" y="2433184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354254" y="2433184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835738" y="2433184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220928" y="2433780"/>
            <a:ext cx="152224" cy="1213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14400" y="2635475"/>
            <a:ext cx="1050289" cy="205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易得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//</a:t>
            </a:r>
            <a:r>
              <a:rPr sz="1050" i="1" spc="-49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900" baseline="-26571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-31" baseline="-265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935884" y="2904526"/>
            <a:ext cx="3778355" cy="20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icrosoft Sans Serif"/>
                <a:cs typeface="Microsoft Sans Serif"/>
              </a:rPr>
              <a:t>Q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</a:t>
            </a:r>
            <a:r>
              <a:rPr sz="1050" i="1" spc="2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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ABB</a:t>
            </a:r>
            <a:r>
              <a:rPr sz="1050" i="1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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ABB</a:t>
            </a: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sz="1050" spc="21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62">
                <a:solidFill>
                  <a:srgbClr val="000000"/>
                </a:solidFill>
                <a:latin typeface="KHIRMM+Symbol"/>
                <a:cs typeface="KHIRMM+Symbol"/>
              </a:rPr>
              <a:t>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//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平面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ABB</a:t>
            </a:r>
            <a:r>
              <a:rPr sz="1050" i="1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217972" y="3003973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954268" y="3004113"/>
            <a:ext cx="152735" cy="121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2067198" y="3004113"/>
            <a:ext cx="152735" cy="121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3017886" y="3004361"/>
            <a:ext cx="152457" cy="121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3129997" y="3004361"/>
            <a:ext cx="152457" cy="121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4262486" y="3004361"/>
            <a:ext cx="264568" cy="121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4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917191" y="3186694"/>
            <a:ext cx="1218808" cy="2022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2"/>
              </a:lnSpc>
              <a:spcBef>
                <a:spcPct val="0"/>
              </a:spcBef>
              <a:spcAft>
                <a:spcPct val="0"/>
              </a:spcAft>
            </a:pPr>
            <a:r>
              <a:rPr sz="1050" spc="76">
                <a:solidFill>
                  <a:srgbClr val="000000"/>
                </a:solidFill>
                <a:latin typeface="KHIRMM+Symbol"/>
                <a:cs typeface="KHIRMM+Symbol"/>
              </a:rPr>
              <a:t>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满足条件的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2238235" y="3202727"/>
            <a:ext cx="58578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的中点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011053" y="3206420"/>
            <a:ext cx="353323" cy="205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6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3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900" baseline="-2508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1696616" y="3517343"/>
            <a:ext cx="219039" cy="18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2552612" y="3517343"/>
            <a:ext cx="219039" cy="18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3411579" y="3509729"/>
            <a:ext cx="513245" cy="376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7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  <a:p>
            <a:pPr marL="96129" marR="0">
              <a:lnSpc>
                <a:spcPts val="6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</a:t>
            </a:r>
            <a:r>
              <a:rPr sz="1050" spc="6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</a:t>
            </a:r>
          </a:p>
          <a:p>
            <a:pPr marL="2383" marR="0">
              <a:lnSpc>
                <a:spcPts val="827"/>
              </a:lnSpc>
              <a:spcBef>
                <a:spcPts val="5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7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3891432" y="3509980"/>
            <a:ext cx="219134" cy="186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4596911" y="3509980"/>
            <a:ext cx="219134" cy="186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583964" y="3584860"/>
            <a:ext cx="428969" cy="1995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6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V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2439960" y="3584860"/>
            <a:ext cx="428969" cy="1995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6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V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3298766" y="3579276"/>
            <a:ext cx="225651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3991136" y="3579276"/>
            <a:ext cx="225651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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4086869" y="3579276"/>
            <a:ext cx="534298" cy="2018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515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3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KHIRMM+Symbol"/>
                <a:cs typeface="KHIRMM+Symbol"/>
              </a:rPr>
              <a:t>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4699000" y="3599491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925506" y="3599915"/>
            <a:ext cx="233811" cy="18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V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1001268" y="3679224"/>
            <a:ext cx="645190" cy="145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3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SimSun"/>
                <a:cs typeface="SimSun"/>
              </a:rPr>
              <a:t>三棱锥</a:t>
            </a:r>
            <a:r>
              <a:rPr sz="60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 i="1" spc="76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60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60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 i="1" spc="-9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700" spc="21" baseline="-25437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1854884" y="3679224"/>
            <a:ext cx="647570" cy="131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3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SimSun"/>
                <a:cs typeface="SimSun"/>
              </a:rPr>
              <a:t>三棱锥</a:t>
            </a: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600" i="1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60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A BC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2710880" y="3679224"/>
            <a:ext cx="639678" cy="145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733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SimSun"/>
                <a:cs typeface="SimSun"/>
              </a:rPr>
              <a:t>三棱锥</a:t>
            </a:r>
            <a:r>
              <a:rPr sz="600" i="1" spc="57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60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60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 i="1" spc="-9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700" spc="-15" baseline="-25437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i="1" spc="-18">
                <a:solidFill>
                  <a:srgbClr val="000000"/>
                </a:solidFill>
                <a:latin typeface="Times New Roman"/>
                <a:cs typeface="Times New Roman"/>
              </a:rPr>
              <a:t>CC</a:t>
            </a:r>
            <a:r>
              <a:rPr sz="700" baseline="-25437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1698996" y="3702258"/>
            <a:ext cx="219039" cy="18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2554992" y="3702258"/>
            <a:ext cx="219039" cy="18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3851312" y="3699669"/>
            <a:ext cx="219134" cy="186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4555599" y="3699669"/>
            <a:ext cx="219134" cy="186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2131357" y="3725821"/>
            <a:ext cx="113689" cy="99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482"/>
              </a:lnSpc>
              <a:spcBef>
                <a:spcPct val="0"/>
              </a:spcBef>
              <a:spcAft>
                <a:spcPct val="0"/>
              </a:spcAft>
            </a:pPr>
            <a:r>
              <a:rPr sz="4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2258685" y="3725821"/>
            <a:ext cx="113689" cy="99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482"/>
              </a:lnSpc>
              <a:spcBef>
                <a:spcPct val="0"/>
              </a:spcBef>
              <a:spcAft>
                <a:spcPct val="0"/>
              </a:spcAft>
            </a:pPr>
            <a:r>
              <a:rPr sz="4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2669775" y="3978711"/>
            <a:ext cx="220001" cy="1870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914400" y="4051844"/>
            <a:ext cx="1786254" cy="221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故三棱锥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47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spc="57" baseline="-2657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BC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的体积为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2780029" y="4063991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2627927" y="4167628"/>
            <a:ext cx="220001" cy="1870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914400" y="6338006"/>
            <a:ext cx="5818822" cy="1997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20.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46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spc="130">
                <a:solidFill>
                  <a:srgbClr val="000000"/>
                </a:solidFill>
                <a:latin typeface="KHIRMM+Symbol"/>
                <a:cs typeface="KHIRMM+Symbol"/>
              </a:rPr>
              <a:t>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(0,1)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单调递减，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7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91">
                <a:solidFill>
                  <a:srgbClr val="000000"/>
                </a:solidFill>
                <a:latin typeface="Times New Roman"/>
                <a:cs typeface="Times New Roman"/>
              </a:rPr>
              <a:t>(1,</a:t>
            </a:r>
            <a:r>
              <a:rPr sz="1050" spc="13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单调递增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2695059" y="6330784"/>
            <a:ext cx="185268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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2915197" y="6338510"/>
            <a:ext cx="225411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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4319940" y="6337780"/>
            <a:ext cx="248273" cy="19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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4569297" y="6337780"/>
            <a:ext cx="322082" cy="19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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5196959" y="6330784"/>
            <a:ext cx="185268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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5419076" y="6338510"/>
            <a:ext cx="225411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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914400" y="6635499"/>
            <a:ext cx="885825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）见解析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2852618" y="6888317"/>
            <a:ext cx="195988" cy="247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52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HIRMM+Symbol"/>
                <a:cs typeface="KHIRMM+Symbol"/>
              </a:rPr>
              <a:t>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3214818" y="6888317"/>
            <a:ext cx="195988" cy="247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52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HIRMM+Symbol"/>
                <a:cs typeface="KHIRMM+Symbol"/>
              </a:rPr>
              <a:t>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914400" y="6909600"/>
            <a:ext cx="2202544" cy="2016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）当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2972029" y="6915046"/>
            <a:ext cx="148459" cy="123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3049785" y="6909600"/>
            <a:ext cx="1170424" cy="2016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3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e(ln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e)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2692070" y="7228180"/>
            <a:ext cx="196115" cy="247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HIRMM+Symbol"/>
                <a:cs typeface="KHIRMM+Symbol"/>
              </a:rPr>
              <a:t>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2956253" y="7228180"/>
            <a:ext cx="361628" cy="222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2000" baseline="-12423">
                <a:solidFill>
                  <a:srgbClr val="000000"/>
                </a:solidFill>
                <a:latin typeface="KHIRMM+Symbol"/>
                <a:cs typeface="KHIRMM+Symbol"/>
              </a:rPr>
              <a:t>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2349506" y="7249268"/>
            <a:ext cx="673658" cy="201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2">
                <a:solidFill>
                  <a:srgbClr val="000000"/>
                </a:solidFill>
                <a:latin typeface="KHIRMM+Symbol"/>
                <a:cs typeface="KHIRMM+Symbol"/>
              </a:rPr>
              <a:t></a:t>
            </a:r>
            <a:r>
              <a:rPr sz="1050" spc="-80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spc="3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2878271" y="7255043"/>
            <a:ext cx="148558" cy="123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0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2130281" y="7294457"/>
            <a:ext cx="211735" cy="185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1030975" y="7355380"/>
            <a:ext cx="185429" cy="20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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1254178" y="7363269"/>
            <a:ext cx="225769" cy="20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498468" y="7363269"/>
            <a:ext cx="225769" cy="20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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1755093" y="7369044"/>
            <a:ext cx="148558" cy="123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0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1833075" y="7363269"/>
            <a:ext cx="409583" cy="201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2236114" y="7363269"/>
            <a:ext cx="225769" cy="20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962541" y="7378479"/>
            <a:ext cx="937444" cy="185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6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1)e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3206114" y="7381653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2133464" y="7482619"/>
            <a:ext cx="211735" cy="185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2730265" y="7482619"/>
            <a:ext cx="211735" cy="185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1163757" y="7719693"/>
            <a:ext cx="185268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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1385874" y="7727419"/>
            <a:ext cx="225411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1971719" y="7723760"/>
            <a:ext cx="227813" cy="2023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914400" y="7739081"/>
            <a:ext cx="2816859" cy="779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令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，得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7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0" marR="0">
              <a:lnSpc>
                <a:spcPts val="1288"/>
              </a:lnSpc>
              <a:spcBef>
                <a:spcPts val="1107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因为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3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(0,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上单调递增，</a:t>
            </a:r>
          </a:p>
          <a:p>
            <a:pPr marL="0" marR="0">
              <a:lnSpc>
                <a:spcPts val="1272"/>
              </a:lnSpc>
              <a:spcBef>
                <a:spcPts val="926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46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spc="130">
                <a:solidFill>
                  <a:srgbClr val="000000"/>
                </a:solidFill>
                <a:latin typeface="KHIRMM+Symbol"/>
                <a:cs typeface="KHIRMM+Symbol"/>
              </a:rPr>
              <a:t>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(0,1)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单调递减，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1541791" y="8033184"/>
            <a:ext cx="147985" cy="123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2061647" y="8311260"/>
            <a:ext cx="185268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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2281784" y="8318986"/>
            <a:ext cx="225411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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944018" y="8603650"/>
            <a:ext cx="2524668" cy="19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49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spc="134">
                <a:solidFill>
                  <a:srgbClr val="000000"/>
                </a:solidFill>
                <a:latin typeface="KHIRMM+Symbol"/>
                <a:cs typeface="KHIRMM+Symbol"/>
              </a:rPr>
              <a:t>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(1,</a:t>
            </a:r>
            <a:r>
              <a:rPr sz="1050" spc="15">
                <a:solidFill>
                  <a:srgbClr val="000000"/>
                </a:solidFill>
                <a:latin typeface="KHIRMM+Symbol"/>
                <a:cs typeface="KHIRMM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单调递增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1899087" y="8596654"/>
            <a:ext cx="185268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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2121204" y="8604380"/>
            <a:ext cx="225411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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2041524" y="8893721"/>
            <a:ext cx="196006" cy="2468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43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HIRMM+Symbol"/>
                <a:cs typeface="KHIRMM+Symbol"/>
              </a:rPr>
              <a:t>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2305049" y="8893721"/>
            <a:ext cx="373409" cy="222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4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83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2000" baseline="-12424">
                <a:solidFill>
                  <a:srgbClr val="000000"/>
                </a:solidFill>
                <a:latin typeface="KHIRMM+Symbol"/>
                <a:cs typeface="KHIRMM+Symbol"/>
              </a:rPr>
              <a:t>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1699815" y="8914811"/>
            <a:ext cx="672358" cy="2009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KHIRMM+Symbol"/>
                <a:cs typeface="KHIRMM+Symbol"/>
              </a:rPr>
              <a:t>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1)</a:t>
            </a:r>
            <a:r>
              <a:rPr sz="1050" spc="3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2227262" y="8920505"/>
            <a:ext cx="148473" cy="123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9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1364059" y="9020924"/>
            <a:ext cx="185346" cy="2009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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1586706" y="9028813"/>
            <a:ext cx="225586" cy="2009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2555875" y="9030412"/>
            <a:ext cx="2579370" cy="1998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，且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79">
                <a:solidFill>
                  <a:srgbClr val="000000"/>
                </a:solidFill>
                <a:latin typeface="Times New Roman"/>
                <a:cs typeface="Times New Roman"/>
              </a:rPr>
              <a:t>g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8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900" i="1" baseline="4573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i="1" spc="903" baseline="457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(0,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上单调递增，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3119300" y="9025466"/>
            <a:ext cx="225357" cy="202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3431852" y="9025466"/>
            <a:ext cx="225357" cy="202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</a:p>
        </p:txBody>
      </p:sp>
      <p:sp>
        <p:nvSpPr>
          <p:cNvPr id="124" name="object 124"/>
          <p:cNvSpPr txBox="1"/>
          <p:nvPr/>
        </p:nvSpPr>
        <p:spPr>
          <a:xfrm>
            <a:off x="914400" y="9042796"/>
            <a:ext cx="793706" cy="186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）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25" name="object 125"/>
          <p:cNvSpPr txBox="1"/>
          <p:nvPr/>
        </p:nvSpPr>
        <p:spPr>
          <a:xfrm>
            <a:off x="2085974" y="9148143"/>
            <a:ext cx="211587" cy="185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26" name="object 126"/>
          <p:cNvSpPr txBox="1"/>
          <p:nvPr/>
        </p:nvSpPr>
        <p:spPr>
          <a:xfrm>
            <a:off x="2307811" y="9398088"/>
            <a:ext cx="195806" cy="247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49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HIRMM+Symbol"/>
                <a:cs typeface="KHIRMM+Symbol"/>
              </a:rPr>
              <a:t></a:t>
            </a:r>
          </a:p>
        </p:txBody>
      </p:sp>
      <p:sp>
        <p:nvSpPr>
          <p:cNvPr id="127" name="object 127"/>
          <p:cNvSpPr txBox="1"/>
          <p:nvPr/>
        </p:nvSpPr>
        <p:spPr>
          <a:xfrm>
            <a:off x="2653085" y="9398088"/>
            <a:ext cx="195806" cy="247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49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HIRMM+Symbol"/>
                <a:cs typeface="KHIRMM+Symbol"/>
              </a:rPr>
              <a:t></a:t>
            </a:r>
          </a:p>
        </p:txBody>
      </p:sp>
      <p:sp>
        <p:nvSpPr>
          <p:cNvPr id="128" name="object 128"/>
          <p:cNvSpPr txBox="1"/>
          <p:nvPr/>
        </p:nvSpPr>
        <p:spPr>
          <a:xfrm>
            <a:off x="943792" y="9419376"/>
            <a:ext cx="2264862" cy="2028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5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81">
                <a:solidFill>
                  <a:srgbClr val="000000"/>
                </a:solidFill>
                <a:latin typeface="Times New Roman"/>
                <a:cs typeface="Times New Roman"/>
              </a:rPr>
              <a:t>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(0)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0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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77">
                <a:solidFill>
                  <a:srgbClr val="000000"/>
                </a:solidFill>
                <a:latin typeface="Times New Roman"/>
                <a:cs typeface="Times New Roman"/>
              </a:rPr>
              <a:t>g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8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2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 spc="4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3">
                <a:solidFill>
                  <a:srgbClr val="000000"/>
                </a:solidFill>
                <a:latin typeface="KHIRMM+Symbol"/>
                <a:cs typeface="KHIRMM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2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HIRMM+Symbol"/>
                <a:cs typeface="KHIRMM+Symbol"/>
              </a:rPr>
              <a:t>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29" name="object 129"/>
          <p:cNvSpPr txBox="1"/>
          <p:nvPr/>
        </p:nvSpPr>
        <p:spPr>
          <a:xfrm>
            <a:off x="2423166" y="9424685"/>
            <a:ext cx="152619" cy="12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0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object 1"/>
          <p:cNvSpPr/>
          <p:nvPr/>
        </p:nvSpPr>
        <p:spPr>
          <a:xfrm>
            <a:off x="2579333" y="8870419"/>
            <a:ext cx="140398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1692541" y="8870419"/>
            <a:ext cx="344277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3649362" y="8436612"/>
            <a:ext cx="78790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3362150" y="5759974"/>
            <a:ext cx="77144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3549824" y="5296089"/>
            <a:ext cx="7907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3307433" y="5296089"/>
            <a:ext cx="99340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3003848" y="5296089"/>
            <a:ext cx="168084" cy="127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2761456" y="5296089"/>
            <a:ext cx="99340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4478136" y="4827358"/>
            <a:ext cx="169203" cy="1270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3096872" y="2660781"/>
            <a:ext cx="251376" cy="127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2869475" y="2660781"/>
            <a:ext cx="83525" cy="1270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 txBox="1"/>
          <p:nvPr/>
        </p:nvSpPr>
        <p:spPr>
          <a:xfrm>
            <a:off x="2934567" y="897956"/>
            <a:ext cx="482808" cy="229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0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  <a:r>
              <a:rPr sz="1250" spc="7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50" spc="170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 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765720" y="898520"/>
            <a:ext cx="782149" cy="236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9"/>
              </a:lnSpc>
              <a:spcBef>
                <a:spcPct val="0"/>
              </a:spcBef>
              <a:spcAft>
                <a:spcPct val="0"/>
              </a:spcAft>
            </a:pPr>
            <a:r>
              <a:rPr sz="1050" spc="80">
                <a:solidFill>
                  <a:srgbClr val="000000"/>
                </a:solidFill>
                <a:latin typeface="EGQQAG+Symbol"/>
                <a:cs typeface="EGQQAG+Symbol"/>
              </a:rPr>
              <a:t></a:t>
            </a: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  <a:r>
              <a:rPr sz="1200" spc="7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  <a:r>
              <a:rPr sz="1200" spc="-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  <a:p>
            <a:pPr marL="104231" marR="0">
              <a:lnSpc>
                <a:spcPts val="1176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16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160940" marR="0">
              <a:lnSpc>
                <a:spcPts val="679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14400" y="917014"/>
            <a:ext cx="2330441" cy="219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所以存在唯一的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6572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900" spc="24" baseline="-265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0">
                <a:solidFill>
                  <a:srgbClr val="000000"/>
                </a:solidFill>
                <a:latin typeface="EGQQAG+Symbol"/>
                <a:cs typeface="EGQQAG+Symbol"/>
              </a:rPr>
              <a:t>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(0,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，使得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g</a:t>
            </a:r>
            <a:r>
              <a:rPr sz="1050" i="1" spc="4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341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295018" y="924379"/>
            <a:ext cx="591693" cy="188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，即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914400" y="1228982"/>
            <a:ext cx="2074545" cy="225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spc="52" baseline="-25509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900" i="1" spc="-12" baseline="46944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700" baseline="-265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700" spc="268" baseline="-265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3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3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921316" y="1333071"/>
            <a:ext cx="152995" cy="122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289517" y="1333071"/>
            <a:ext cx="152995" cy="122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43540" y="1511792"/>
            <a:ext cx="380966" cy="21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0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3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spc="103">
                <a:solidFill>
                  <a:srgbClr val="000000"/>
                </a:solidFill>
                <a:latin typeface="EGQQAG+Symbol"/>
                <a:cs typeface="EGQQAG+Symbol"/>
              </a:rPr>
              <a:t></a:t>
            </a: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80994" y="1538062"/>
            <a:ext cx="2352780" cy="20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8"/>
              </a:lnSpc>
              <a:spcBef>
                <a:spcPct val="0"/>
              </a:spcBef>
              <a:spcAft>
                <a:spcPct val="0"/>
              </a:spcAft>
            </a:pP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0,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900" spc="467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单调递减，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416873" y="1511792"/>
            <a:ext cx="195885" cy="227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864162" y="1520673"/>
            <a:ext cx="185268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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084299" y="1528398"/>
            <a:ext cx="225411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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410607" y="1511583"/>
            <a:ext cx="776333" cy="235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2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40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spc="107">
                <a:solidFill>
                  <a:srgbClr val="000000"/>
                </a:solidFill>
                <a:latin typeface="EGQQAG+Symbol"/>
                <a:cs typeface="EGQQAG+Symbol"/>
              </a:rPr>
              <a:t></a:t>
            </a:r>
            <a:r>
              <a:rPr sz="1200" spc="75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  <a:r>
              <a:rPr sz="1050" i="1" spc="-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441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900" spc="-108" baseline="-254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33">
                <a:solidFill>
                  <a:srgbClr val="000000"/>
                </a:solidFill>
                <a:latin typeface="EGQQAG+Symbol"/>
                <a:cs typeface="EGQQAG+Symbol"/>
              </a:rPr>
              <a:t></a:t>
            </a: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064000" y="1543413"/>
            <a:ext cx="2052320" cy="183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单调递增，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446707" y="1520673"/>
            <a:ext cx="185268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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668823" y="1528398"/>
            <a:ext cx="225411" cy="199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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914400" y="1867393"/>
            <a:ext cx="1091463" cy="207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9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5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831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487659" y="1830846"/>
            <a:ext cx="893323" cy="250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</a:t>
            </a:r>
            <a:r>
              <a:rPr sz="1050" spc="8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  <a:r>
              <a:rPr sz="1200" spc="7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179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10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35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061414" y="1867393"/>
            <a:ext cx="387839" cy="185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6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304356" y="1856231"/>
            <a:ext cx="160250" cy="13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1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  <a:p>
            <a:pPr marL="32206" marR="0">
              <a:lnSpc>
                <a:spcPts val="487"/>
              </a:lnSpc>
              <a:spcBef>
                <a:spcPct val="0"/>
              </a:spcBef>
              <a:spcAft>
                <a:spcPct val="0"/>
              </a:spcAft>
            </a:pPr>
            <a:r>
              <a:rPr sz="4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416880" y="1830846"/>
            <a:ext cx="625332" cy="250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6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5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350" spc="92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5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517079" y="1867393"/>
            <a:ext cx="219198" cy="185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763599" y="1867393"/>
            <a:ext cx="512637" cy="207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2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831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3165586" y="1841443"/>
            <a:ext cx="1380378" cy="212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8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86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200" spc="179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7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38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54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44833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-33" baseline="448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521847" y="1867393"/>
            <a:ext cx="219198" cy="185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117875" y="1952046"/>
            <a:ext cx="152868" cy="123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042309" y="2182767"/>
            <a:ext cx="472533" cy="22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  <a:r>
              <a:rPr sz="1200" spc="7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139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 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557909" y="2193677"/>
            <a:ext cx="225425" cy="20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757892" y="2193677"/>
            <a:ext cx="225425" cy="20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857686" y="2198756"/>
            <a:ext cx="1195083" cy="196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36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7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5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45564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890" baseline="455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8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5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900" baseline="45564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160630" y="2193677"/>
            <a:ext cx="225425" cy="20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415658" y="2193677"/>
            <a:ext cx="225425" cy="20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2684150" y="2193677"/>
            <a:ext cx="225425" cy="20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941950" y="2193677"/>
            <a:ext cx="420656" cy="20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3236974" y="2193677"/>
            <a:ext cx="1335342" cy="2028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36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8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3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3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3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544671" y="2193677"/>
            <a:ext cx="225425" cy="20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962316" y="2209003"/>
            <a:ext cx="352039" cy="1866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5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389211" y="2209003"/>
            <a:ext cx="287437" cy="1866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662455" y="2209003"/>
            <a:ext cx="218929" cy="1866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1159131" y="2294524"/>
            <a:ext cx="152712" cy="123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2877468" y="2492907"/>
            <a:ext cx="219540" cy="184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3105265" y="2477795"/>
            <a:ext cx="401777" cy="200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914400" y="2559826"/>
            <a:ext cx="2078463" cy="2006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8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3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ln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  <a:r>
              <a:rPr sz="1050" spc="-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h 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34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7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2367522" y="2552614"/>
            <a:ext cx="185576" cy="200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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2989368" y="2560367"/>
            <a:ext cx="226096" cy="200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3375025" y="2575503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2877867" y="2677822"/>
            <a:ext cx="219540" cy="184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3189190" y="2677822"/>
            <a:ext cx="219540" cy="184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937935" y="2920767"/>
            <a:ext cx="2480269" cy="1997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52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130">
                <a:solidFill>
                  <a:srgbClr val="000000"/>
                </a:solidFill>
                <a:latin typeface="EGQQAG+Symbol"/>
                <a:cs typeface="EGQQAG+Symbol"/>
              </a:rPr>
              <a:t>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(0,1)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h 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33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1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单调递减，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1770847" y="2913219"/>
            <a:ext cx="185429" cy="199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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1994448" y="2920944"/>
            <a:ext cx="225769" cy="199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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38014" y="3205935"/>
            <a:ext cx="2484317" cy="19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4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155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spc="134">
                <a:solidFill>
                  <a:srgbClr val="000000"/>
                </a:solidFill>
                <a:latin typeface="EGQQAG+Symbol"/>
                <a:cs typeface="EGQQAG+Symbol"/>
              </a:rPr>
              <a:t>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(1,</a:t>
            </a:r>
            <a:r>
              <a:rPr sz="1050" spc="15">
                <a:solidFill>
                  <a:srgbClr val="000000"/>
                </a:solidFill>
                <a:latin typeface="EGQQAG+Symbol"/>
                <a:cs typeface="EGQQAG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h 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33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1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单调递增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1874987" y="3198613"/>
            <a:ext cx="185429" cy="199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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2100577" y="3206338"/>
            <a:ext cx="225769" cy="199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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914400" y="3492109"/>
            <a:ext cx="1362710" cy="199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4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3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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4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1309416" y="3768345"/>
            <a:ext cx="476331" cy="228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6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  <a:r>
              <a:rPr sz="1200" spc="7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162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 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2266395" y="3785892"/>
            <a:ext cx="225017" cy="1986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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914400" y="3794674"/>
            <a:ext cx="1801177" cy="20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5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341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900" spc="1352" baseline="-253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0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 i="1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914400" y="4113086"/>
            <a:ext cx="1370765" cy="474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21.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方程为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  <a:p>
            <a:pPr marL="0" marR="0">
              <a:lnSpc>
                <a:spcPts val="1162"/>
              </a:lnSpc>
              <a:spcBef>
                <a:spcPts val="103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证明过程见解析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2141150" y="4103077"/>
            <a:ext cx="153278" cy="124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2227143" y="4097620"/>
            <a:ext cx="458182" cy="2041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4528937" y="4656494"/>
            <a:ext cx="219601" cy="186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1862410" y="4712984"/>
            <a:ext cx="196774" cy="22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03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2133248" y="4712984"/>
            <a:ext cx="196774" cy="22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03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3334055" y="4730117"/>
            <a:ext cx="152705" cy="124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3418783" y="4725147"/>
            <a:ext cx="225411" cy="202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4370534" y="4725988"/>
            <a:ext cx="226164" cy="2023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914400" y="4739390"/>
            <a:ext cx="3561733" cy="2109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由点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3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,1</a:t>
            </a:r>
            <a:r>
              <a:rPr sz="1050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在抛物线上可得，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1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px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0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，解得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8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6407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4684941" y="4742526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1980952" y="4825505"/>
            <a:ext cx="153278" cy="124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4486536" y="4846434"/>
            <a:ext cx="305203" cy="186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2786093" y="5125621"/>
            <a:ext cx="219156" cy="186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3054313" y="5125621"/>
            <a:ext cx="219156" cy="186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3332069" y="5125621"/>
            <a:ext cx="219156" cy="186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3556977" y="5125621"/>
            <a:ext cx="220348" cy="3760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  <a:p>
            <a:pPr marL="1192" marR="0">
              <a:lnSpc>
                <a:spcPts val="1165"/>
              </a:lnSpc>
              <a:spcBef>
                <a:spcPts val="33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914400" y="5195166"/>
            <a:ext cx="1968623" cy="223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">
                <a:solidFill>
                  <a:srgbClr val="000000"/>
                </a:solidFill>
                <a:latin typeface="SimSun"/>
                <a:cs typeface="SimSun"/>
              </a:rPr>
              <a:t>由抛物线的定义可得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PF</a:t>
            </a:r>
            <a:r>
              <a:rPr sz="1050" i="1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2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567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900" spc="107" baseline="-255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2896957" y="5195166"/>
            <a:ext cx="225676" cy="201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3203324" y="5195166"/>
            <a:ext cx="225676" cy="201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3442934" y="5195166"/>
            <a:ext cx="225676" cy="201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3665854" y="5215490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2780132" y="5315561"/>
            <a:ext cx="219156" cy="186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3012192" y="5315561"/>
            <a:ext cx="304192" cy="186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3326109" y="5315561"/>
            <a:ext cx="219156" cy="186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3367965" y="5593894"/>
            <a:ext cx="217527" cy="18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914400" y="5668377"/>
            <a:ext cx="2006876" cy="868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整理得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</a:p>
          <a:p>
            <a:pPr marL="0" marR="0">
              <a:lnSpc>
                <a:spcPts val="1180"/>
              </a:lnSpc>
              <a:spcBef>
                <a:spcPts val="183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故抛物线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的方程为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  <a:p>
            <a:pPr marL="0" marR="0">
              <a:lnSpc>
                <a:spcPts val="1162"/>
              </a:lnSpc>
              <a:spcBef>
                <a:spcPts val="112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64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5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,4)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在抛物线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上可得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1495969" y="5658020"/>
            <a:ext cx="152744" cy="1240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1576028" y="5653017"/>
            <a:ext cx="2433596" cy="206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，解得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或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8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舍去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).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3370291" y="5778809"/>
            <a:ext cx="217527" cy="18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3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2234622" y="6039916"/>
            <a:ext cx="153278" cy="124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2320615" y="6034459"/>
            <a:ext cx="458182" cy="2041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2771637" y="6344147"/>
            <a:ext cx="152563" cy="121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2856053" y="6334863"/>
            <a:ext cx="1226627" cy="2023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，解得</a:t>
            </a:r>
            <a:r>
              <a:rPr sz="1050" spc="-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914400" y="6620747"/>
            <a:ext cx="2376131" cy="507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61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(4,</a:t>
            </a:r>
            <a:r>
              <a:rPr sz="1050" spc="-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4)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的方程为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621131" marR="0">
              <a:lnSpc>
                <a:spcPts val="1477"/>
              </a:lnSpc>
              <a:spcBef>
                <a:spcPts val="926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6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1332496" y="6902150"/>
            <a:ext cx="195383" cy="225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77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914400" y="6927439"/>
            <a:ext cx="2000250" cy="188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易知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H</a:t>
            </a:r>
            <a:r>
              <a:rPr sz="1050" i="1" spc="4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5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6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均不为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0.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1440860" y="7012881"/>
            <a:ext cx="152246" cy="123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1674409" y="7012881"/>
            <a:ext cx="152246" cy="123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2005458" y="7016138"/>
            <a:ext cx="152315" cy="121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2163008" y="7016138"/>
            <a:ext cx="152315" cy="121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5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914400" y="7227078"/>
            <a:ext cx="2349715" cy="4468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由题意知直线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的斜率存在且大于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0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0" marR="0">
              <a:lnSpc>
                <a:spcPts val="1267"/>
              </a:lnSpc>
              <a:spcBef>
                <a:spcPts val="738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设直线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的方程为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kx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2(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1050" i="1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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0)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1471149" y="7764595"/>
            <a:ext cx="777291" cy="210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0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3">
                <a:solidFill>
                  <a:srgbClr val="000000"/>
                </a:solidFill>
                <a:latin typeface="EGQQAG+Symbol"/>
                <a:cs typeface="EGQQAG+Symbol"/>
              </a:rPr>
              <a:t>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kx</a:t>
            </a:r>
            <a:r>
              <a:rPr sz="1050" i="1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2,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914400" y="7879429"/>
            <a:ext cx="774856" cy="205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联立，得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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2118995" y="7873028"/>
            <a:ext cx="860921" cy="187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消去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，得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2841751" y="7862706"/>
            <a:ext cx="152796" cy="1241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2894536" y="7873028"/>
            <a:ext cx="211587" cy="1870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2959623" y="7862706"/>
            <a:ext cx="152796" cy="1241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3039792" y="7857658"/>
            <a:ext cx="1198959" cy="203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(4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4)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1471149" y="7963013"/>
            <a:ext cx="658170" cy="231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0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3">
                <a:solidFill>
                  <a:srgbClr val="000000"/>
                </a:solidFill>
                <a:latin typeface="EGQQAG+Symbol"/>
                <a:cs typeface="EGQQAG+Symbol"/>
              </a:rPr>
              <a:t>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4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1619951" y="7968613"/>
            <a:ext cx="152687" cy="122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3655301" y="8269296"/>
            <a:ext cx="218916" cy="183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914400" y="8329385"/>
            <a:ext cx="951846" cy="2031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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-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(4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4)</a:t>
            </a:r>
          </a:p>
        </p:txBody>
      </p:sp>
      <p:sp>
        <p:nvSpPr>
          <p:cNvPr id="124" name="object 124"/>
          <p:cNvSpPr txBox="1"/>
          <p:nvPr/>
        </p:nvSpPr>
        <p:spPr>
          <a:xfrm>
            <a:off x="1717869" y="8334520"/>
            <a:ext cx="152899" cy="124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5" name="object 125"/>
          <p:cNvSpPr txBox="1"/>
          <p:nvPr/>
        </p:nvSpPr>
        <p:spPr>
          <a:xfrm>
            <a:off x="1798252" y="8329385"/>
            <a:ext cx="432995" cy="2031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9"/>
              </a:lnSpc>
              <a:spcBef>
                <a:spcPct val="0"/>
              </a:spcBef>
              <a:spcAft>
                <a:spcPct val="0"/>
              </a:spcAft>
            </a:pPr>
            <a:r>
              <a:rPr sz="1050" spc="97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16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126" name="object 126"/>
          <p:cNvSpPr txBox="1"/>
          <p:nvPr/>
        </p:nvSpPr>
        <p:spPr>
          <a:xfrm>
            <a:off x="2093120" y="8334520"/>
            <a:ext cx="152899" cy="124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8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7" name="object 127"/>
          <p:cNvSpPr txBox="1"/>
          <p:nvPr/>
        </p:nvSpPr>
        <p:spPr>
          <a:xfrm>
            <a:off x="2178278" y="8329385"/>
            <a:ext cx="1589990" cy="206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9"/>
              </a:lnSpc>
              <a:spcBef>
                <a:spcPct val="0"/>
              </a:spcBef>
              <a:spcAft>
                <a:spcPct val="0"/>
              </a:spcAft>
            </a:pPr>
            <a:r>
              <a:rPr sz="1050" spc="135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16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1050" i="1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</a:t>
            </a:r>
            <a:r>
              <a:rPr sz="1050" spc="-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，得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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1050" i="1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</a:t>
            </a:r>
          </a:p>
        </p:txBody>
      </p:sp>
      <p:sp>
        <p:nvSpPr>
          <p:cNvPr id="128" name="object 128"/>
          <p:cNvSpPr txBox="1"/>
          <p:nvPr/>
        </p:nvSpPr>
        <p:spPr>
          <a:xfrm>
            <a:off x="3756659" y="8351336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29" name="object 129"/>
          <p:cNvSpPr txBox="1"/>
          <p:nvPr/>
        </p:nvSpPr>
        <p:spPr>
          <a:xfrm>
            <a:off x="3657677" y="8454211"/>
            <a:ext cx="218916" cy="183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30" name="object 130"/>
          <p:cNvSpPr txBox="1"/>
          <p:nvPr/>
        </p:nvSpPr>
        <p:spPr>
          <a:xfrm>
            <a:off x="1700899" y="8687710"/>
            <a:ext cx="472850" cy="199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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131" name="object 131"/>
          <p:cNvSpPr txBox="1"/>
          <p:nvPr/>
        </p:nvSpPr>
        <p:spPr>
          <a:xfrm>
            <a:off x="2618486" y="8703168"/>
            <a:ext cx="218842" cy="183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32" name="object 132"/>
          <p:cNvSpPr txBox="1"/>
          <p:nvPr/>
        </p:nvSpPr>
        <p:spPr>
          <a:xfrm>
            <a:off x="914400" y="8770281"/>
            <a:ext cx="896872" cy="199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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3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133" name="object 133"/>
          <p:cNvSpPr txBox="1"/>
          <p:nvPr/>
        </p:nvSpPr>
        <p:spPr>
          <a:xfrm>
            <a:off x="2072639" y="8770707"/>
            <a:ext cx="625637" cy="199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3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</a:p>
        </p:txBody>
      </p:sp>
      <p:sp>
        <p:nvSpPr>
          <p:cNvPr id="134" name="object 134"/>
          <p:cNvSpPr txBox="1"/>
          <p:nvPr/>
        </p:nvSpPr>
        <p:spPr>
          <a:xfrm>
            <a:off x="2750185" y="8780910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5" name="object 135"/>
          <p:cNvSpPr txBox="1"/>
          <p:nvPr/>
        </p:nvSpPr>
        <p:spPr>
          <a:xfrm>
            <a:off x="1259905" y="8868798"/>
            <a:ext cx="152906" cy="122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4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36" name="object 136"/>
          <p:cNvSpPr txBox="1"/>
          <p:nvPr/>
        </p:nvSpPr>
        <p:spPr>
          <a:xfrm>
            <a:off x="1500303" y="8868798"/>
            <a:ext cx="152906" cy="122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4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37" name="object 137"/>
          <p:cNvSpPr txBox="1"/>
          <p:nvPr/>
        </p:nvSpPr>
        <p:spPr>
          <a:xfrm>
            <a:off x="1802391" y="8887706"/>
            <a:ext cx="211756" cy="184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138" name="object 138"/>
          <p:cNvSpPr txBox="1"/>
          <p:nvPr/>
        </p:nvSpPr>
        <p:spPr>
          <a:xfrm>
            <a:off x="1876023" y="8878878"/>
            <a:ext cx="152906" cy="122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4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39" name="object 139"/>
          <p:cNvSpPr txBox="1"/>
          <p:nvPr/>
        </p:nvSpPr>
        <p:spPr>
          <a:xfrm>
            <a:off x="2284297" y="8869016"/>
            <a:ext cx="152662" cy="12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40" name="object 140"/>
          <p:cNvSpPr txBox="1"/>
          <p:nvPr/>
        </p:nvSpPr>
        <p:spPr>
          <a:xfrm>
            <a:off x="2388311" y="8869016"/>
            <a:ext cx="152662" cy="12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41" name="object 141"/>
          <p:cNvSpPr txBox="1"/>
          <p:nvPr/>
        </p:nvSpPr>
        <p:spPr>
          <a:xfrm>
            <a:off x="2660804" y="8879096"/>
            <a:ext cx="152662" cy="12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42" name="object 142"/>
          <p:cNvSpPr txBox="1"/>
          <p:nvPr/>
        </p:nvSpPr>
        <p:spPr>
          <a:xfrm>
            <a:off x="2587638" y="8888083"/>
            <a:ext cx="211380" cy="183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7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143" name="object 143"/>
          <p:cNvSpPr txBox="1"/>
          <p:nvPr/>
        </p:nvSpPr>
        <p:spPr>
          <a:xfrm>
            <a:off x="914400" y="9135816"/>
            <a:ext cx="2526627" cy="2018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9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OE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的方程为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GQQAG+Symbol"/>
                <a:cs typeface="EGQQAG+Symbol"/>
              </a:rPr>
              <a:t>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，得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5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6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44" name="object 144"/>
          <p:cNvSpPr txBox="1"/>
          <p:nvPr/>
        </p:nvSpPr>
        <p:spPr>
          <a:xfrm>
            <a:off x="2861008" y="9121834"/>
            <a:ext cx="196650" cy="2281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6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</a:t>
            </a:r>
          </a:p>
        </p:txBody>
      </p:sp>
      <p:sp>
        <p:nvSpPr>
          <p:cNvPr id="145" name="object 145"/>
          <p:cNvSpPr txBox="1"/>
          <p:nvPr/>
        </p:nvSpPr>
        <p:spPr>
          <a:xfrm>
            <a:off x="3126010" y="9121834"/>
            <a:ext cx="253437" cy="2363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786" marR="0">
              <a:lnSpc>
                <a:spcPts val="1496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EGQQAG+Symbol"/>
                <a:cs typeface="EGQQAG+Symbol"/>
              </a:rPr>
              <a:t></a:t>
            </a:r>
          </a:p>
          <a:p>
            <a:pPr marL="0" marR="0">
              <a:lnSpc>
                <a:spcPts val="68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46" name="object 146"/>
          <p:cNvSpPr txBox="1"/>
          <p:nvPr/>
        </p:nvSpPr>
        <p:spPr>
          <a:xfrm>
            <a:off x="2972567" y="9233482"/>
            <a:ext cx="153365" cy="124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2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object 1"/>
          <p:cNvSpPr/>
          <p:nvPr/>
        </p:nvSpPr>
        <p:spPr>
          <a:xfrm>
            <a:off x="4555907" y="6254998"/>
            <a:ext cx="210925" cy="14558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4012109" y="6254998"/>
            <a:ext cx="400798" cy="1476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2970987" y="6217375"/>
            <a:ext cx="898121" cy="22942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2821631" y="6274219"/>
            <a:ext cx="12700" cy="16276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2502264" y="6274219"/>
            <a:ext cx="12700" cy="16276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327088" y="6263587"/>
            <a:ext cx="35341" cy="18402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2209113" y="6274219"/>
            <a:ext cx="12700" cy="16276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2066113" y="6274219"/>
            <a:ext cx="12700" cy="16276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1939796" y="6263587"/>
            <a:ext cx="35341" cy="184029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1764620" y="6263587"/>
            <a:ext cx="35341" cy="18402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object 11"/>
          <p:cNvSpPr/>
          <p:nvPr/>
        </p:nvSpPr>
        <p:spPr>
          <a:xfrm>
            <a:off x="1566803" y="6274219"/>
            <a:ext cx="12700" cy="16276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/>
          <p:nvPr/>
        </p:nvSpPr>
        <p:spPr>
          <a:xfrm>
            <a:off x="1423803" y="6274219"/>
            <a:ext cx="12700" cy="16276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object 13"/>
          <p:cNvSpPr/>
          <p:nvPr/>
        </p:nvSpPr>
        <p:spPr>
          <a:xfrm>
            <a:off x="1209700" y="6263587"/>
            <a:ext cx="35341" cy="184029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object 14"/>
          <p:cNvSpPr/>
          <p:nvPr/>
        </p:nvSpPr>
        <p:spPr>
          <a:xfrm>
            <a:off x="4485999" y="5896937"/>
            <a:ext cx="158836" cy="143249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object 15"/>
          <p:cNvSpPr/>
          <p:nvPr/>
        </p:nvSpPr>
        <p:spPr>
          <a:xfrm>
            <a:off x="1360530" y="5912859"/>
            <a:ext cx="158973" cy="13687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object 16"/>
          <p:cNvSpPr/>
          <p:nvPr/>
        </p:nvSpPr>
        <p:spPr>
          <a:xfrm>
            <a:off x="3005117" y="5590032"/>
            <a:ext cx="181043" cy="1270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object 17"/>
          <p:cNvSpPr/>
          <p:nvPr/>
        </p:nvSpPr>
        <p:spPr>
          <a:xfrm>
            <a:off x="3015531" y="5408155"/>
            <a:ext cx="160215" cy="141063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object 18"/>
          <p:cNvSpPr/>
          <p:nvPr/>
        </p:nvSpPr>
        <p:spPr>
          <a:xfrm>
            <a:off x="3059190" y="5203693"/>
            <a:ext cx="181043" cy="1270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object 19"/>
          <p:cNvSpPr/>
          <p:nvPr/>
        </p:nvSpPr>
        <p:spPr>
          <a:xfrm>
            <a:off x="3069604" y="5021816"/>
            <a:ext cx="160215" cy="141063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object 20"/>
          <p:cNvSpPr/>
          <p:nvPr/>
        </p:nvSpPr>
        <p:spPr>
          <a:xfrm>
            <a:off x="1095225" y="3829196"/>
            <a:ext cx="210238" cy="136872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object 21"/>
          <p:cNvSpPr/>
          <p:nvPr/>
        </p:nvSpPr>
        <p:spPr>
          <a:xfrm>
            <a:off x="1886246" y="2941439"/>
            <a:ext cx="327518" cy="12700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object 22"/>
          <p:cNvSpPr/>
          <p:nvPr/>
        </p:nvSpPr>
        <p:spPr>
          <a:xfrm>
            <a:off x="1609267" y="2941439"/>
            <a:ext cx="141274" cy="12700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object 23"/>
          <p:cNvSpPr/>
          <p:nvPr/>
        </p:nvSpPr>
        <p:spPr>
          <a:xfrm>
            <a:off x="1206734" y="2171382"/>
            <a:ext cx="237919" cy="12700"/>
          </a:xfrm>
          <a:prstGeom prst="rect">
            <a:avLst/>
          </a:prstGeom>
          <a:blipFill>
            <a:blip r:embed="rId1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object 24"/>
          <p:cNvSpPr/>
          <p:nvPr/>
        </p:nvSpPr>
        <p:spPr>
          <a:xfrm>
            <a:off x="3256300" y="1121685"/>
            <a:ext cx="234458" cy="12700"/>
          </a:xfrm>
          <a:prstGeom prst="rect">
            <a:avLst/>
          </a:prstGeom>
          <a:blipFill>
            <a:blip r:embed="rId1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object 25"/>
          <p:cNvSpPr/>
          <p:nvPr/>
        </p:nvSpPr>
        <p:spPr>
          <a:xfrm>
            <a:off x="2455163" y="1119161"/>
            <a:ext cx="139263" cy="12700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object 27"/>
          <p:cNvSpPr txBox="1"/>
          <p:nvPr/>
        </p:nvSpPr>
        <p:spPr>
          <a:xfrm>
            <a:off x="2475736" y="946563"/>
            <a:ext cx="212417" cy="208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600" i="1" baseline="45464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034868" y="928784"/>
            <a:ext cx="203299" cy="200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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270510" y="928784"/>
            <a:ext cx="442493" cy="206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3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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914400" y="1018530"/>
            <a:ext cx="1659695" cy="2015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易知直线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OB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的方程为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624099" y="1036747"/>
            <a:ext cx="767234" cy="2115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，故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1050" i="1" spc="-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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319454" y="1034684"/>
            <a:ext cx="152586" cy="12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3431946" y="1034684"/>
            <a:ext cx="152586" cy="12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3509704" y="1034329"/>
            <a:ext cx="261522" cy="213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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473758" y="1138892"/>
            <a:ext cx="210043" cy="208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600" i="1" spc="-14" baseline="45464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3034868" y="1159694"/>
            <a:ext cx="203299" cy="200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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158807" y="1120832"/>
            <a:ext cx="152586" cy="12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3322611" y="1140598"/>
            <a:ext cx="247920" cy="206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4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664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3509704" y="1159694"/>
            <a:ext cx="203299" cy="200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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914400" y="1421986"/>
            <a:ext cx="2238375" cy="506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1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">
                <a:solidFill>
                  <a:srgbClr val="000000"/>
                </a:solidFill>
                <a:latin typeface="SimSun"/>
                <a:cs typeface="SimSun"/>
              </a:rPr>
              <a:t>数形结合可知，要证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AM</a:t>
            </a:r>
            <a:r>
              <a:rPr sz="1050" i="1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33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MN</a:t>
            </a:r>
            <a:r>
              <a:rPr sz="1050" i="1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0" marR="0">
              <a:lnSpc>
                <a:spcPts val="1265"/>
              </a:lnSpc>
              <a:spcBef>
                <a:spcPts val="93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即证</a:t>
            </a:r>
            <a:r>
              <a:rPr sz="1050" spc="-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 spc="14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900" i="1" baseline="-2657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900" i="1" spc="246" baseline="-265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2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4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637970" y="1806198"/>
            <a:ext cx="152735" cy="121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889585" y="1806198"/>
            <a:ext cx="165572" cy="121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0"/>
              </a:lnSpc>
              <a:spcBef>
                <a:spcPct val="0"/>
              </a:spcBef>
              <a:spcAft>
                <a:spcPct val="0"/>
              </a:spcAft>
            </a:pPr>
            <a:r>
              <a:rPr sz="600" i="1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221153" y="1998050"/>
            <a:ext cx="315472" cy="401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0"/>
              </a:lnSpc>
              <a:spcBef>
                <a:spcPct val="0"/>
              </a:spcBef>
              <a:spcAft>
                <a:spcPct val="0"/>
              </a:spcAft>
            </a:pPr>
            <a:r>
              <a:rPr sz="1600" i="1" spc="-75" baseline="45464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-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baseline="45464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  <a:p>
            <a:pPr marL="52871" marR="0">
              <a:lnSpc>
                <a:spcPts val="1170"/>
              </a:lnSpc>
              <a:spcBef>
                <a:spcPts val="118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5979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384973" y="2083229"/>
            <a:ext cx="153152" cy="123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914400" y="2090782"/>
            <a:ext cx="4191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即证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476296" y="2069923"/>
            <a:ext cx="2253693" cy="225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3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，即证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3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2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167424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19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37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4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600" spc="14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600" spc="4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19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3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414749" y="2463776"/>
            <a:ext cx="225676" cy="203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914400" y="2453767"/>
            <a:ext cx="2103754" cy="235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4932" marR="0">
              <a:lnSpc>
                <a:spcPts val="148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5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OKBJUI+Symbol"/>
                <a:cs typeface="OKBJUI+Symbol"/>
              </a:rPr>
              <a:t></a:t>
            </a:r>
            <a:r>
              <a:rPr sz="1200" spc="25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OKBJUI+Symbol"/>
                <a:cs typeface="OKBJUI+Symbol"/>
              </a:rPr>
              <a:t></a:t>
            </a:r>
            <a:r>
              <a:rPr sz="1200" spc="-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</a:p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即证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(2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1050" i="1" spc="8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2)</a:t>
            </a:r>
            <a:r>
              <a:rPr sz="1050" i="1" spc="-7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spc="68" baseline="-2634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910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3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7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910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-1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900" baseline="-26349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900" spc="1355" baseline="-263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2234111" y="2463776"/>
            <a:ext cx="225676" cy="203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648665" y="2773817"/>
            <a:ext cx="219256" cy="184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888235" y="2758737"/>
            <a:ext cx="462461" cy="199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  <a:r>
              <a:rPr sz="1050" spc="-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914400" y="2841310"/>
            <a:ext cx="822756" cy="199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(2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2)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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781981" y="2841310"/>
            <a:ext cx="225785" cy="199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2249978" y="2839890"/>
            <a:ext cx="2603643" cy="201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SimSun"/>
                <a:cs typeface="SimSun"/>
              </a:rPr>
              <a:t>，此等式显然成立，所以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AM</a:t>
            </a:r>
            <a:r>
              <a:rPr sz="1050" i="1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33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MN</a:t>
            </a:r>
            <a:r>
              <a:rPr sz="1050" i="1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1617624" y="2958732"/>
            <a:ext cx="211748" cy="184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691246" y="2949901"/>
            <a:ext cx="152901" cy="122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4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987725" y="2958732"/>
            <a:ext cx="211748" cy="184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2061347" y="2949901"/>
            <a:ext cx="152901" cy="122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4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914400" y="3207773"/>
            <a:ext cx="2713036" cy="1988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22.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的普通方程为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914400" y="3503426"/>
            <a:ext cx="1723525" cy="2088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曲线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的直角坐标方程为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2491434" y="3514800"/>
            <a:ext cx="152851" cy="124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2571716" y="3509706"/>
            <a:ext cx="853473" cy="203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4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2753741" y="3514800"/>
            <a:ext cx="152851" cy="124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14400" y="3823568"/>
            <a:ext cx="539505" cy="196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 spc="5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14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914400" y="4080505"/>
            <a:ext cx="4734166" cy="504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的参数方程，消去参数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，得直线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的普通方程为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0" marR="0">
              <a:lnSpc>
                <a:spcPts val="1293"/>
              </a:lnSpc>
              <a:spcBef>
                <a:spcPts val="1025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由曲线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的极坐标方程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LTJDJ+Symbol"/>
                <a:cs typeface="OLTJDJ+Symbol"/>
              </a:rPr>
              <a:t>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4cos</a:t>
            </a:r>
            <a:r>
              <a:rPr sz="1050">
                <a:solidFill>
                  <a:srgbClr val="000000"/>
                </a:solidFill>
                <a:latin typeface="OLTJDJ+Symbol"/>
                <a:cs typeface="OLTJDJ+Symbol"/>
              </a:rPr>
              <a:t>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，得</a:t>
            </a:r>
            <a:r>
              <a:rPr sz="1050" spc="-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LTJDJ+Symbol"/>
                <a:cs typeface="OLTJDJ+Symbol"/>
              </a:rPr>
              <a:t></a:t>
            </a:r>
            <a:r>
              <a:rPr sz="1050" spc="5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>
                <a:solidFill>
                  <a:srgbClr val="000000"/>
                </a:solidFill>
                <a:latin typeface="OLTJDJ+Symbol"/>
                <a:cs typeface="OLTJDJ+Symbol"/>
              </a:rPr>
              <a:t>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1050">
                <a:solidFill>
                  <a:srgbClr val="000000"/>
                </a:solidFill>
                <a:latin typeface="OLTJDJ+Symbol"/>
                <a:cs typeface="OLTJDJ+Symbol"/>
              </a:rPr>
              <a:t>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3339675" y="4387787"/>
            <a:ext cx="152563" cy="123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5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914400" y="4684335"/>
            <a:ext cx="1990225" cy="2088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所以曲线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的直角坐标方程为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2758134" y="4695709"/>
            <a:ext cx="152851" cy="124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2838416" y="4690615"/>
            <a:ext cx="326131" cy="203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3020441" y="4695709"/>
            <a:ext cx="152851" cy="124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7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3100722" y="4684335"/>
            <a:ext cx="651530" cy="209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2524071" y="4999375"/>
            <a:ext cx="218901" cy="202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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3158524" y="5033747"/>
            <a:ext cx="219690" cy="186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2524071" y="5102399"/>
            <a:ext cx="656439" cy="2254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 spc="80">
                <a:solidFill>
                  <a:srgbClr val="000000"/>
                </a:solidFill>
                <a:latin typeface="OKBJUI+Symbol"/>
                <a:cs typeface="OKBJUI+Symbol"/>
              </a:rPr>
              <a:t>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3258258" y="5117693"/>
            <a:ext cx="189790" cy="186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7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2524071" y="5196705"/>
            <a:ext cx="218901" cy="202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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3104451" y="5222302"/>
            <a:ext cx="233709" cy="384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18" marR="0">
              <a:lnSpc>
                <a:spcPts val="11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  <a:p>
            <a:pPr marL="0" marR="0">
              <a:lnSpc>
                <a:spcPts val="1162"/>
              </a:lnSpc>
              <a:spcBef>
                <a:spcPts val="34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914400" y="5280066"/>
            <a:ext cx="1828573" cy="218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直线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的参数方程可写为</a:t>
            </a:r>
            <a:r>
              <a:rPr sz="105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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3333559" y="5280066"/>
            <a:ext cx="1105039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为参数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，代入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4315609" y="5291440"/>
            <a:ext cx="218030" cy="1974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3"/>
              </a:lnSpc>
              <a:spcBef>
                <a:spcPct val="0"/>
              </a:spcBef>
              <a:spcAft>
                <a:spcPct val="0"/>
              </a:spcAft>
            </a:pPr>
            <a:r>
              <a:rPr sz="1600" i="1" spc="46" baseline="-8003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4461069" y="5286347"/>
            <a:ext cx="225689" cy="203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4575530" y="5285429"/>
            <a:ext cx="899388" cy="203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600" i="1" spc="66" baseline="-80033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600" spc="9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  <a:p>
            <a:pPr marL="613638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4723376" y="5286347"/>
            <a:ext cx="225689" cy="203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2524071" y="5422565"/>
            <a:ext cx="218901" cy="202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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2606581" y="5488738"/>
            <a:ext cx="519856" cy="202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1050" i="1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</a:t>
            </a:r>
            <a:r>
              <a:rPr sz="1050" spc="-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3204185" y="5504032"/>
            <a:ext cx="189790" cy="186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7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2524071" y="5548967"/>
            <a:ext cx="218901" cy="202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</a:t>
            </a:r>
          </a:p>
        </p:txBody>
      </p:sp>
      <p:sp>
        <p:nvSpPr>
          <p:cNvPr id="88" name="object 88"/>
          <p:cNvSpPr txBox="1"/>
          <p:nvPr/>
        </p:nvSpPr>
        <p:spPr>
          <a:xfrm>
            <a:off x="2524071" y="5593346"/>
            <a:ext cx="218901" cy="202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</a:t>
            </a:r>
          </a:p>
        </p:txBody>
      </p:sp>
      <p:sp>
        <p:nvSpPr>
          <p:cNvPr id="89" name="object 89"/>
          <p:cNvSpPr txBox="1"/>
          <p:nvPr/>
        </p:nvSpPr>
        <p:spPr>
          <a:xfrm>
            <a:off x="3064397" y="5608641"/>
            <a:ext cx="219690" cy="186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914400" y="5887193"/>
            <a:ext cx="2857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得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1950720" y="5881830"/>
            <a:ext cx="2096808" cy="1998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，设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两点的参数为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3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，则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3914585" y="5894692"/>
            <a:ext cx="433539" cy="224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47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900" baseline="-2625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60" baseline="-26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900" baseline="-2625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3" name="object 93"/>
          <p:cNvSpPr txBox="1"/>
          <p:nvPr/>
        </p:nvSpPr>
        <p:spPr>
          <a:xfrm>
            <a:off x="4242184" y="5894692"/>
            <a:ext cx="330458" cy="202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4886266" y="5881830"/>
            <a:ext cx="363634" cy="215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5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1067224" y="5922678"/>
            <a:ext cx="189501" cy="1835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4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1115711" y="5914093"/>
            <a:ext cx="152851" cy="122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195992" y="5907669"/>
            <a:ext cx="884075" cy="199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4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 </a:t>
            </a:r>
            <a:r>
              <a:rPr sz="1050" spc="112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4419684" y="5910038"/>
            <a:ext cx="775832" cy="187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7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4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2,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1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3424321" y="5980954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0" name="object 100"/>
          <p:cNvSpPr txBox="1"/>
          <p:nvPr/>
        </p:nvSpPr>
        <p:spPr>
          <a:xfrm>
            <a:off x="3556015" y="5980954"/>
            <a:ext cx="152893" cy="12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6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1" name="object 101"/>
          <p:cNvSpPr txBox="1"/>
          <p:nvPr/>
        </p:nvSpPr>
        <p:spPr>
          <a:xfrm>
            <a:off x="4725047" y="5995628"/>
            <a:ext cx="229059" cy="123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76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914400" y="6240037"/>
            <a:ext cx="41910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所以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1461539" y="6253788"/>
            <a:ext cx="225650" cy="204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1829765" y="6253788"/>
            <a:ext cx="225650" cy="204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</a:p>
        </p:txBody>
      </p:sp>
      <p:sp>
        <p:nvSpPr>
          <p:cNvPr id="105" name="object 105"/>
          <p:cNvSpPr txBox="1"/>
          <p:nvPr/>
        </p:nvSpPr>
        <p:spPr>
          <a:xfrm>
            <a:off x="2103849" y="6253788"/>
            <a:ext cx="225650" cy="204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</a:p>
        </p:txBody>
      </p:sp>
      <p:sp>
        <p:nvSpPr>
          <p:cNvPr id="106" name="object 106"/>
          <p:cNvSpPr txBox="1"/>
          <p:nvPr/>
        </p:nvSpPr>
        <p:spPr>
          <a:xfrm>
            <a:off x="2392233" y="6253788"/>
            <a:ext cx="225650" cy="204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</a:p>
        </p:txBody>
      </p:sp>
      <p:sp>
        <p:nvSpPr>
          <p:cNvPr id="107" name="object 107"/>
          <p:cNvSpPr txBox="1"/>
          <p:nvPr/>
        </p:nvSpPr>
        <p:spPr>
          <a:xfrm>
            <a:off x="2515769" y="6253788"/>
            <a:ext cx="431647" cy="226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47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900" baseline="-26681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60" baseline="-266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900" baseline="-2668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8" name="object 108"/>
          <p:cNvSpPr txBox="1"/>
          <p:nvPr/>
        </p:nvSpPr>
        <p:spPr>
          <a:xfrm>
            <a:off x="2864134" y="6243637"/>
            <a:ext cx="742623" cy="2283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9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6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OKBJUI+Symbol"/>
                <a:cs typeface="OKBJUI+Symbol"/>
              </a:rPr>
              <a:t></a:t>
            </a:r>
            <a:r>
              <a:rPr sz="1200" spc="5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7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OKBJUI+Symbol"/>
                <a:cs typeface="OKBJUI+Symbol"/>
              </a:rPr>
              <a:t>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3457585" y="6238069"/>
            <a:ext cx="152830" cy="124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0" name="object 110"/>
          <p:cNvSpPr txBox="1"/>
          <p:nvPr/>
        </p:nvSpPr>
        <p:spPr>
          <a:xfrm>
            <a:off x="3537824" y="6253788"/>
            <a:ext cx="225650" cy="204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3637924" y="6253788"/>
            <a:ext cx="492981" cy="226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1050" i="1" spc="5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</a:p>
          <a:p>
            <a:pPr marL="9573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60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4242101" y="6255887"/>
            <a:ext cx="225650" cy="204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8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</a:p>
        </p:txBody>
      </p:sp>
      <p:sp>
        <p:nvSpPr>
          <p:cNvPr id="113" name="object 113"/>
          <p:cNvSpPr txBox="1"/>
          <p:nvPr/>
        </p:nvSpPr>
        <p:spPr>
          <a:xfrm>
            <a:off x="4449054" y="6253788"/>
            <a:ext cx="466206" cy="205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0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</a:p>
          <a:p>
            <a:pPr marL="180338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14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4803775" y="6234674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1253791" y="6269263"/>
            <a:ext cx="649422" cy="188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PA</a:t>
            </a:r>
            <a:r>
              <a:rPr sz="1050" i="1" spc="10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PB</a:t>
            </a:r>
          </a:p>
        </p:txBody>
      </p:sp>
      <p:sp>
        <p:nvSpPr>
          <p:cNvPr id="116" name="object 116"/>
          <p:cNvSpPr txBox="1"/>
          <p:nvPr/>
        </p:nvSpPr>
        <p:spPr>
          <a:xfrm>
            <a:off x="1975943" y="6269263"/>
            <a:ext cx="476931" cy="2112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0"/>
              </a:lnSpc>
              <a:spcBef>
                <a:spcPct val="0"/>
              </a:spcBef>
              <a:spcAft>
                <a:spcPct val="0"/>
              </a:spcAft>
            </a:pPr>
            <a:r>
              <a:rPr sz="1050" i="1" spc="-47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900" baseline="-26681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900" spc="1172" baseline="-266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8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900" baseline="-26681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3106043" y="6269263"/>
            <a:ext cx="189481" cy="188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3309421" y="6269263"/>
            <a:ext cx="189481" cy="188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80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</a:p>
        </p:txBody>
      </p:sp>
      <p:sp>
        <p:nvSpPr>
          <p:cNvPr id="119" name="object 119"/>
          <p:cNvSpPr txBox="1"/>
          <p:nvPr/>
        </p:nvSpPr>
        <p:spPr>
          <a:xfrm>
            <a:off x="4085595" y="6271123"/>
            <a:ext cx="475739" cy="1880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18</a:t>
            </a:r>
            <a:r>
              <a:rPr sz="1050" spc="7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3137026" y="6355848"/>
            <a:ext cx="152830" cy="124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3348746" y="6355848"/>
            <a:ext cx="152830" cy="124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681"/>
              </a:lnSpc>
              <a:spcBef>
                <a:spcPct val="0"/>
              </a:spcBef>
              <a:spcAft>
                <a:spcPct val="0"/>
              </a:spcAft>
            </a:pPr>
            <a:r>
              <a:rPr sz="6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914400" y="6574084"/>
            <a:ext cx="2648235" cy="21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23.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答案：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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的解集为</a:t>
            </a:r>
            <a:r>
              <a:rPr sz="1050" spc="-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spc="1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 spc="4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2]</a:t>
            </a:r>
            <a:r>
              <a:rPr sz="1050" spc="7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[4,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2737273" y="6559012"/>
            <a:ext cx="444564" cy="1997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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</a:p>
        </p:txBody>
      </p:sp>
      <p:sp>
        <p:nvSpPr>
          <p:cNvPr id="124" name="object 124"/>
          <p:cNvSpPr txBox="1"/>
          <p:nvPr/>
        </p:nvSpPr>
        <p:spPr>
          <a:xfrm>
            <a:off x="3158921" y="6586367"/>
            <a:ext cx="240862" cy="171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1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T Extra"/>
                <a:cs typeface="MT Extra"/>
              </a:rPr>
              <a:t></a:t>
            </a:r>
          </a:p>
        </p:txBody>
      </p:sp>
      <p:sp>
        <p:nvSpPr>
          <p:cNvPr id="125" name="object 125"/>
          <p:cNvSpPr txBox="1"/>
          <p:nvPr/>
        </p:nvSpPr>
        <p:spPr>
          <a:xfrm>
            <a:off x="3425792" y="6559012"/>
            <a:ext cx="368565" cy="1997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 spc="12">
                <a:solidFill>
                  <a:srgbClr val="000000"/>
                </a:solidFill>
                <a:latin typeface="OKBJUI+Symbol"/>
                <a:cs typeface="OKBJUI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26" name="object 126"/>
          <p:cNvSpPr txBox="1"/>
          <p:nvPr/>
        </p:nvSpPr>
        <p:spPr>
          <a:xfrm>
            <a:off x="914400" y="6856664"/>
            <a:ext cx="902126" cy="204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 spc="-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2</a:t>
            </a:r>
          </a:p>
        </p:txBody>
      </p:sp>
      <p:sp>
        <p:nvSpPr>
          <p:cNvPr id="127" name="object 127"/>
          <p:cNvSpPr txBox="1"/>
          <p:nvPr/>
        </p:nvSpPr>
        <p:spPr>
          <a:xfrm>
            <a:off x="914400" y="7114722"/>
            <a:ext cx="2752001" cy="198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解析：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(1)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由题设，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7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3|</a:t>
            </a:r>
            <a:r>
              <a:rPr sz="1050" spc="-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8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 spc="-1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</a:t>
            </a:r>
            <a:r>
              <a:rPr sz="1050" spc="-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28" name="object 128"/>
          <p:cNvSpPr txBox="1"/>
          <p:nvPr/>
        </p:nvSpPr>
        <p:spPr>
          <a:xfrm>
            <a:off x="914400" y="7405467"/>
            <a:ext cx="3136555" cy="502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6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当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94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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，可得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</a:p>
          <a:p>
            <a:pPr marL="0" marR="0">
              <a:lnSpc>
                <a:spcPts val="1268"/>
              </a:lnSpc>
              <a:spcBef>
                <a:spcPts val="921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当</a:t>
            </a:r>
            <a:r>
              <a:rPr sz="1050" spc="-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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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，无解，</a:t>
            </a:r>
          </a:p>
        </p:txBody>
      </p:sp>
      <p:sp>
        <p:nvSpPr>
          <p:cNvPr id="129" name="object 129"/>
          <p:cNvSpPr txBox="1"/>
          <p:nvPr/>
        </p:nvSpPr>
        <p:spPr>
          <a:xfrm>
            <a:off x="3929458" y="7392210"/>
            <a:ext cx="559991" cy="199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3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</p:txBody>
      </p:sp>
      <p:sp>
        <p:nvSpPr>
          <p:cNvPr id="130" name="object 130"/>
          <p:cNvSpPr txBox="1"/>
          <p:nvPr/>
        </p:nvSpPr>
        <p:spPr>
          <a:xfrm>
            <a:off x="914400" y="7987532"/>
            <a:ext cx="3312477" cy="471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68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当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</a:t>
            </a:r>
            <a:r>
              <a:rPr sz="105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时，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3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sz="1050" spc="-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11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152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1050" spc="-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</a:t>
            </a:r>
            <a:r>
              <a:rPr sz="105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，可得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</a:t>
            </a:r>
            <a:r>
              <a:rPr sz="1050" spc="-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4</a:t>
            </a:r>
            <a:r>
              <a:rPr sz="1050" spc="-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1452831" marR="0">
              <a:lnSpc>
                <a:spcPts val="1272"/>
              </a:lnSpc>
              <a:spcBef>
                <a:spcPts val="719"/>
              </a:spcBef>
              <a:spcAft>
                <a:spcPct val="0"/>
              </a:spcAft>
            </a:pP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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2]</a:t>
            </a:r>
            <a:r>
              <a:rPr sz="1050" spc="133">
                <a:solidFill>
                  <a:srgbClr val="000000"/>
                </a:solidFill>
                <a:latin typeface="MT Extra"/>
                <a:cs typeface="MT Extra"/>
              </a:rPr>
              <a:t>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[4,</a:t>
            </a:r>
            <a:r>
              <a:rPr sz="1050" spc="12">
                <a:solidFill>
                  <a:srgbClr val="000000"/>
                </a:solidFill>
                <a:latin typeface="OKBJUI+Symbol"/>
                <a:cs typeface="OKBJUI+Symbol"/>
              </a:rPr>
              <a:t>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31" name="object 131"/>
          <p:cNvSpPr txBox="1"/>
          <p:nvPr/>
        </p:nvSpPr>
        <p:spPr>
          <a:xfrm>
            <a:off x="914400" y="8284422"/>
            <a:ext cx="3184435" cy="762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综上，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</a:t>
            </a:r>
            <a:r>
              <a:rPr sz="105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6</a:t>
            </a:r>
            <a:r>
              <a:rPr sz="1050" spc="-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的解集为</a:t>
            </a:r>
          </a:p>
          <a:p>
            <a:pPr marL="0" marR="0">
              <a:lnSpc>
                <a:spcPts val="1269"/>
              </a:lnSpc>
              <a:spcBef>
                <a:spcPts val="1021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(2)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5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6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3|</a:t>
            </a:r>
            <a:r>
              <a:rPr sz="1050" spc="-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36">
                <a:solidFill>
                  <a:srgbClr val="000000"/>
                </a:solidFill>
                <a:latin typeface="OKBJUI+Symbol"/>
                <a:cs typeface="OKBJUI+Symbol"/>
              </a:rPr>
              <a:t>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3)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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 i="1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 spc="14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36">
                <a:solidFill>
                  <a:srgbClr val="000000"/>
                </a:solidFill>
                <a:latin typeface="OKBJUI+Symbol"/>
                <a:cs typeface="OKBJUI+Symbol"/>
              </a:rPr>
              <a:t>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3|</a:t>
            </a:r>
            <a:r>
              <a:rPr sz="1050" spc="-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，</a:t>
            </a:r>
          </a:p>
          <a:p>
            <a:pPr marL="2240608" marR="0">
              <a:lnSpc>
                <a:spcPts val="1262"/>
              </a:lnSpc>
              <a:spcBef>
                <a:spcPts val="826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|</a:t>
            </a:r>
            <a:r>
              <a:rPr sz="1050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1050" i="1" spc="-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</a:t>
            </a:r>
            <a:r>
              <a:rPr sz="1050" spc="-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3|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 spc="-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132" name="object 132"/>
          <p:cNvSpPr txBox="1"/>
          <p:nvPr/>
        </p:nvSpPr>
        <p:spPr>
          <a:xfrm>
            <a:off x="3341370" y="8289751"/>
            <a:ext cx="185737" cy="18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3" name="object 133"/>
          <p:cNvSpPr txBox="1"/>
          <p:nvPr/>
        </p:nvSpPr>
        <p:spPr>
          <a:xfrm>
            <a:off x="917191" y="8852608"/>
            <a:ext cx="268028" cy="2022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9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</a:t>
            </a:r>
          </a:p>
        </p:txBody>
      </p:sp>
      <p:sp>
        <p:nvSpPr>
          <p:cNvPr id="134" name="object 134"/>
          <p:cNvSpPr txBox="1"/>
          <p:nvPr/>
        </p:nvSpPr>
        <p:spPr>
          <a:xfrm>
            <a:off x="1042035" y="8872736"/>
            <a:ext cx="2250439" cy="1997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要使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1050" i="1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1050" i="1" spc="27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1050" spc="-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 spc="-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1050" spc="-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的解集不是空集，只需</a:t>
            </a:r>
          </a:p>
        </p:txBody>
      </p:sp>
      <p:sp>
        <p:nvSpPr>
          <p:cNvPr id="135" name="object 135"/>
          <p:cNvSpPr txBox="1"/>
          <p:nvPr/>
        </p:nvSpPr>
        <p:spPr>
          <a:xfrm>
            <a:off x="3718559" y="8883428"/>
            <a:ext cx="552450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50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即可，</a:t>
            </a:r>
          </a:p>
        </p:txBody>
      </p:sp>
      <p:sp>
        <p:nvSpPr>
          <p:cNvPr id="136" name="object 136"/>
          <p:cNvSpPr txBox="1"/>
          <p:nvPr/>
        </p:nvSpPr>
        <p:spPr>
          <a:xfrm>
            <a:off x="917197" y="9159294"/>
            <a:ext cx="911919" cy="207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278"/>
              </a:lnSpc>
              <a:spcBef>
                <a:spcPct val="0"/>
              </a:spcBef>
              <a:spcAft>
                <a:spcPct val="0"/>
              </a:spcAft>
            </a:pPr>
            <a:r>
              <a:rPr sz="1050" spc="107">
                <a:solidFill>
                  <a:srgbClr val="000000"/>
                </a:solidFill>
                <a:latin typeface="OKBJUI+Symbol"/>
                <a:cs typeface="OKBJUI+Symbol"/>
              </a:rPr>
              <a:t></a:t>
            </a:r>
            <a:r>
              <a:rPr sz="1050" spc="3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 spc="9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KBJUI+Symbol"/>
                <a:cs typeface="OKBJUI+Symbol"/>
              </a:rPr>
              <a:t></a:t>
            </a:r>
            <a:r>
              <a:rPr sz="1050" spc="7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7" name="object 137"/>
          <p:cNvSpPr txBox="1"/>
          <p:nvPr/>
        </p:nvSpPr>
        <p:spPr>
          <a:xfrm>
            <a:off x="1119025" y="9181174"/>
            <a:ext cx="219542" cy="184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</a:p>
        </p:txBody>
      </p:sp>
      <p:sp>
        <p:nvSpPr>
          <p:cNvPr id="138" name="object 138"/>
          <p:cNvSpPr txBox="1"/>
          <p:nvPr/>
        </p:nvSpPr>
        <p:spPr>
          <a:xfrm>
            <a:off x="1317656" y="9181174"/>
            <a:ext cx="249376" cy="184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5"/>
              </a:lnSpc>
              <a:spcBef>
                <a:spcPct val="0"/>
              </a:spcBef>
              <a:spcAft>
                <a:spcPct val="0"/>
              </a:spcAft>
            </a:pPr>
            <a:r>
              <a:rPr sz="1050" i="1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</a:p>
        </p:txBody>
      </p:sp>
      <p:sp>
        <p:nvSpPr>
          <p:cNvPr id="139" name="object 139"/>
          <p:cNvSpPr txBox="1"/>
          <p:nvPr/>
        </p:nvSpPr>
        <p:spPr>
          <a:xfrm>
            <a:off x="1549859" y="9181174"/>
            <a:ext cx="219542" cy="184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5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9168"/>
  <p:tag name="AS_OS" val="Microsoft Windows NT 6.2.9200.0"/>
  <p:tag name="AS_RELEASE_DATE" val="2021.05.14"/>
  <p:tag name="AS_TITLE" val="Aspose.Slides for .NET 2.0"/>
  <p:tag name="AS_VERSION" val="21.5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40">
      <vt:lpstr>Arial</vt:lpstr>
      <vt:lpstr>Calibri</vt:lpstr>
      <vt:lpstr>Times New Roman</vt:lpstr>
      <vt:lpstr>SimSun</vt:lpstr>
      <vt:lpstr>EEBWSH+Symbol</vt:lpstr>
      <vt:lpstr>APFHLS+MT Extra</vt:lpstr>
      <vt:lpstr>KUNWLT+Symbol</vt:lpstr>
      <vt:lpstr>Malgun Gothic</vt:lpstr>
      <vt:lpstr>WFSEIP+Symbol</vt:lpstr>
      <vt:lpstr>WIVCQN+MT Extra</vt:lpstr>
      <vt:lpstr>RQBWPF+Symbol</vt:lpstr>
      <vt:lpstr>PVSOKO+MT Extra</vt:lpstr>
      <vt:lpstr>BKGMME+Symbol</vt:lpstr>
      <vt:lpstr>FBRVFE+Symbol</vt:lpstr>
      <vt:lpstr>AVLOOP+Symbol</vt:lpstr>
      <vt:lpstr>Microsoft Sans Serif</vt:lpstr>
      <vt:lpstr>GPLPSH+MT Extra</vt:lpstr>
      <vt:lpstr>PSUVFA+Symbol</vt:lpstr>
      <vt:lpstr>MT Extra</vt:lpstr>
      <vt:lpstr>NOELDV+Symbol</vt:lpstr>
      <vt:lpstr>SWRMNK+Symbol</vt:lpstr>
      <vt:lpstr>DQPCMT+Symbol</vt:lpstr>
      <vt:lpstr>LUHILN+MT Extra</vt:lpstr>
      <vt:lpstr>OPJGGV+Symbol</vt:lpstr>
      <vt:lpstr>KHIRMM+Symbol</vt:lpstr>
      <vt:lpstr>EGQQAG+Symbol</vt:lpstr>
      <vt:lpstr>OKBJUI+Symbol</vt:lpstr>
      <vt:lpstr>OLTJDJ+Symbol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21.0500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2023-06-07T15:24:00.156</cp:lastPrinted>
  <dcterms:created xsi:type="dcterms:W3CDTF">2023-06-07T07:24:00Z</dcterms:created>
  <dcterms:modified xsi:type="dcterms:W3CDTF">2023-06-07T07:24:01Z</dcterms:modified>
</cp:coreProperties>
</file>