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195" r:id="rId1"/>
    <p:sldMasterId id="2147487232" r:id="rId2"/>
  </p:sldMasterIdLst>
  <p:notesMasterIdLst>
    <p:notesMasterId r:id="rId3"/>
  </p:notesMasterIdLst>
  <p:sldIdLst>
    <p:sldId id="1857" r:id="rId4"/>
    <p:sldId id="1862" r:id="rId5"/>
    <p:sldId id="1866" r:id="rId6"/>
    <p:sldId id="1869" r:id="rId7"/>
    <p:sldId id="1872" r:id="rId8"/>
    <p:sldId id="1875" r:id="rId9"/>
    <p:sldId id="1878" r:id="rId10"/>
    <p:sldId id="1881" r:id="rId11"/>
    <p:sldId id="1884" r:id="rId12"/>
    <p:sldId id="1887" r:id="rId13"/>
    <p:sldId id="1890" r:id="rId14"/>
    <p:sldId id="1893" r:id="rId15"/>
    <p:sldId id="1896" r:id="rId16"/>
    <p:sldId id="1899" r:id="rId17"/>
    <p:sldId id="1902" r:id="rId18"/>
    <p:sldId id="1905" r:id="rId19"/>
    <p:sldId id="1908" r:id="rId20"/>
    <p:sldId id="1911" r:id="rId21"/>
    <p:sldId id="1914" r:id="rId22"/>
    <p:sldId id="1917" r:id="rId23"/>
    <p:sldId id="1920" r:id="rId24"/>
    <p:sldId id="1923" r:id="rId25"/>
    <p:sldId id="1926" r:id="rId26"/>
    <p:sldId id="1929" r:id="rId27"/>
    <p:sldId id="1932" r:id="rId28"/>
    <p:sldId id="1935" r:id="rId29"/>
    <p:sldId id="1938" r:id="rId30"/>
    <p:sldId id="1941" r:id="rId31"/>
    <p:sldId id="1944" r:id="rId32"/>
    <p:sldId id="1947" r:id="rId33"/>
    <p:sldId id="1950" r:id="rId34"/>
    <p:sldId id="1953"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4" name="幻灯片图像占位符 1"/>
          <p:cNvSpPr>
            <a:spLocks noChangeAspect="1" noRot="1" noGrp="1"/>
          </p:cNvSpPr>
          <p:nvPr>
            <p:ph type="sldImg"/>
          </p:nvPr>
        </p:nvSpPr>
        <p:spPr/>
      </p:sp>
      <p:sp>
        <p:nvSpPr>
          <p:cNvPr id="1048656" name="备注占位符 2"/>
          <p:cNvSpPr>
            <a:spLocks noGrp="1"/>
          </p:cNvSpPr>
          <p:nvPr>
            <p:ph type="body" idx="1"/>
          </p:nvPr>
        </p:nvSpPr>
        <p:spPr/>
        <p:txBody>
          <a:bodyPr/>
          <a:p>
            <a:endParaRPr altLang="en-US" dirty="0" lang="zh-CN"/>
          </a:p>
        </p:txBody>
      </p:sp>
      <p:sp>
        <p:nvSpPr>
          <p:cNvPr id="104865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image" Target="../media/image2.png"/><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pn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tags" Target="../tags/tag28.xml"/><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5.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tags" Target="../tags/tag59.xml"/><Relationship Id="rId7" Type="http://schemas.openxmlformats.org/officeDocument/2006/relationships/tags" Target="../tags/tag60.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Ref idx="1001">
        <a:schemeClr val="bg1"/>
      </p:bgRef>
    </p:bg>
    <p:spTree>
      <p:nvGrpSpPr>
        <p:cNvPr id="33" name=""/>
        <p:cNvGrpSpPr/>
        <p:nvPr/>
      </p:nvGrpSpPr>
      <p:grpSpPr>
        <a:xfrm>
          <a:off x="0" y="0"/>
          <a:ext cx="0" cy="0"/>
          <a:chOff x="0" y="0"/>
          <a:chExt cx="0" cy="0"/>
        </a:xfrm>
      </p:grpSpPr>
      <p:pic>
        <p:nvPicPr>
          <p:cNvPr id="2097155" name="@png2x_bg_封面" descr="C:/Users/kingsoft/AppData/Local/Temp/fig2wpp/@png2x_bg_封面.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66" name="标题 1"/>
          <p:cNvSpPr>
            <a:spLocks noGrp="1"/>
          </p:cNvSpPr>
          <p:nvPr>
            <p:ph type="ctrTitle"/>
            <p:custDataLst>
              <p:tags r:id="rId3"/>
            </p:custDataLst>
          </p:nvPr>
        </p:nvSpPr>
        <p:spPr>
          <a:xfrm>
            <a:off x="1014984" y="808653"/>
            <a:ext cx="10158984" cy="1806531"/>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68" name="副标题 2"/>
          <p:cNvSpPr>
            <a:spLocks noGrp="1"/>
          </p:cNvSpPr>
          <p:nvPr>
            <p:ph type="subTitle" idx="1" hasCustomPrompt="1"/>
            <p:custDataLst>
              <p:tags r:id="rId4"/>
            </p:custDataLst>
          </p:nvPr>
        </p:nvSpPr>
        <p:spPr>
          <a:xfrm>
            <a:off x="1014920" y="2739957"/>
            <a:ext cx="10158984" cy="598297"/>
          </a:xfrm>
          <a:noFill/>
        </p:spPr>
        <p:txBody>
          <a:bodyPr anchor="t" wrap="square">
            <a:normAutofit/>
          </a:bodyPr>
          <a:lstStyle>
            <a:lvl1pPr algn="ctr" indent="0" marL="0">
              <a:lnSpc>
                <a:spcPct val="100000"/>
              </a:lnSpc>
              <a:buNone/>
              <a:defRPr b="0" sz="2000">
                <a:solidFill>
                  <a:schemeClr val="lt1">
                    <a:lumMod val="100000"/>
                  </a:schemeClr>
                </a:soli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单击此处编辑副标题样式</a:t>
            </a:r>
            <a:endParaRPr altLang="en-US" dirty="0" lang="zh-CN"/>
          </a:p>
        </p:txBody>
      </p:sp>
      <p:sp>
        <p:nvSpPr>
          <p:cNvPr id="1048670"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72" name="页脚占位符 4"/>
          <p:cNvSpPr>
            <a:spLocks noGrp="1"/>
          </p:cNvSpPr>
          <p:nvPr>
            <p:ph type="ftr" sz="quarter" idx="11"/>
            <p:custDataLst>
              <p:tags r:id="rId6"/>
            </p:custDataLst>
          </p:nvPr>
        </p:nvSpPr>
        <p:spPr/>
        <p:txBody>
          <a:bodyPr>
            <a:normAutofit/>
          </a:bodyPr>
          <a:p>
            <a:endParaRPr altLang="en-US" dirty="0" lang="zh-CN"/>
          </a:p>
        </p:txBody>
      </p:sp>
      <p:sp>
        <p:nvSpPr>
          <p:cNvPr id="1048674" name="灯片编号占位符 5"/>
          <p:cNvSpPr>
            <a:spLocks noGrp="1"/>
          </p:cNvSpPr>
          <p:nvPr>
            <p:ph type="sldNum" sz="quarter" idx="12"/>
            <p:custDataLst>
              <p:tags r:id="rId7"/>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76" name="文本占位符 23"/>
          <p:cNvSpPr>
            <a:spLocks noGrp="1"/>
          </p:cNvSpPr>
          <p:nvPr>
            <p:ph type="body" sz="quarter" idx="17" hasCustomPrompt="1"/>
            <p:custDataLst>
              <p:tags r:id="rId8"/>
            </p:custDataLst>
          </p:nvPr>
        </p:nvSpPr>
        <p:spPr>
          <a:xfrm>
            <a:off x="1014920" y="3644517"/>
            <a:ext cx="10158984" cy="1450413"/>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overrideClrMapping accent1="accent1" accent2="accent2" accent3="accent3" accent4="accent4" accent5="accent5" accent6="accent6" bg1="dk1" bg2="dk2" tx1="lt1" tx2="lt2"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2x_bg_正文" descr="C:/Users/kingsoft/AppData/Local/Temp/fig2wpp/@png2x_bg_正文.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78" name="标题 1"/>
          <p:cNvSpPr>
            <a:spLocks noGrp="1"/>
          </p:cNvSpPr>
          <p:nvPr>
            <p:ph type="title"/>
            <p:custDataLst>
              <p:tags r:id="rId3"/>
            </p:custDataLst>
          </p:nvPr>
        </p:nvSpPr>
        <p:spPr/>
        <p:txBody>
          <a:bodyPr wrap="square">
            <a:normAutofit/>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80" name="内容占位符 2"/>
          <p:cNvSpPr>
            <a:spLocks noGrp="1"/>
          </p:cNvSpPr>
          <p:nvPr>
            <p:ph idx="1"/>
            <p:custDataLst>
              <p:tags r:id="rId4"/>
            </p:custDataLst>
          </p:nvPr>
        </p:nvSpPr>
        <p:spPr/>
        <p:txBody>
          <a:bodyPr wrap="square">
            <a:normAutofit/>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2"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84" name="页脚占位符 4"/>
          <p:cNvSpPr>
            <a:spLocks noGrp="1"/>
          </p:cNvSpPr>
          <p:nvPr>
            <p:ph type="ftr" sz="quarter" idx="11"/>
            <p:custDataLst>
              <p:tags r:id="rId6"/>
            </p:custDataLst>
          </p:nvPr>
        </p:nvSpPr>
        <p:spPr/>
        <p:txBody>
          <a:bodyPr/>
          <a:p>
            <a:endParaRPr altLang="en-US" lang="zh-CN"/>
          </a:p>
        </p:txBody>
      </p:sp>
      <p:sp>
        <p:nvSpPr>
          <p:cNvPr id="1048686" name="灯片编号占位符 5"/>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png2x_bg_目录" descr="C:/Users/kingsoft/AppData/Local/Temp/fig2wpp/@png2x_bg_目录.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88" name="标题 1"/>
          <p:cNvSpPr>
            <a:spLocks noGrp="1"/>
          </p:cNvSpPr>
          <p:nvPr>
            <p:ph type="title" hasCustomPrompt="1"/>
            <p:custDataLst>
              <p:tags r:id="rId3"/>
            </p:custDataLst>
          </p:nvPr>
        </p:nvSpPr>
        <p:spPr>
          <a:xfrm>
            <a:off x="1271016" y="1271016"/>
            <a:ext cx="6345936" cy="630936"/>
          </a:xfrm>
          <a:noFill/>
        </p:spPr>
        <p:txBody>
          <a:bodyPr anchor="t" wrap="square">
            <a:normAutofit/>
          </a:bodyPr>
          <a:lstStyle>
            <a:lvl1pPr algn="l">
              <a:defRPr b="1" sz="4400">
                <a:solidFill>
                  <a:schemeClr val="lt1">
                    <a:lumMod val="100000"/>
                  </a:schemeClr>
                </a:solidFill>
                <a:latin typeface="+mj-ea"/>
                <a:ea typeface="+mj-ea"/>
              </a:defRPr>
            </a:lvl1pPr>
          </a:lstStyle>
          <a:p>
            <a:r>
              <a:rPr altLang="en-US" dirty="0" lang="zh-CN"/>
              <a:t>标题</a:t>
            </a:r>
            <a:endParaRPr altLang="en-US" dirty="0" lang="zh-CN"/>
          </a:p>
        </p:txBody>
      </p:sp>
      <p:sp>
        <p:nvSpPr>
          <p:cNvPr id="1048690" name="日期占位符 6"/>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692" name="页脚占位符 7"/>
          <p:cNvSpPr>
            <a:spLocks noGrp="1"/>
          </p:cNvSpPr>
          <p:nvPr>
            <p:ph type="ftr" sz="quarter" idx="11"/>
            <p:custDataLst>
              <p:tags r:id="rId5"/>
            </p:custDataLst>
          </p:nvPr>
        </p:nvSpPr>
        <p:spPr/>
        <p:txBody>
          <a:bodyPr>
            <a:normAutofit/>
          </a:bodyPr>
          <a:p>
            <a:endParaRPr altLang="en-US" lang="zh-CN"/>
          </a:p>
        </p:txBody>
      </p:sp>
      <p:sp>
        <p:nvSpPr>
          <p:cNvPr id="1048694" name="灯片编号占位符 8"/>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png2x_bg_章节" descr="C:/Users/kingsoft/AppData/Local/Temp/fig2wpp/@png2x_bg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96" name="标题 1"/>
          <p:cNvSpPr>
            <a:spLocks noGrp="1"/>
          </p:cNvSpPr>
          <p:nvPr>
            <p:ph type="title"/>
            <p:custDataLst>
              <p:tags r:id="rId3"/>
            </p:custDataLst>
          </p:nvPr>
        </p:nvSpPr>
        <p:spPr>
          <a:xfrm>
            <a:off x="1891004" y="2542032"/>
            <a:ext cx="9282964" cy="2490278"/>
          </a:xfrm>
          <a:noFill/>
        </p:spPr>
        <p:txBody>
          <a:bodyPr anchor="t" wrap="square">
            <a:normAutofit/>
          </a:bodyPr>
          <a:lstStyle>
            <a:lvl1pPr algn="r">
              <a:defRPr b="0" sz="39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9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5"/>
            </p:custDataLst>
          </p:nvPr>
        </p:nvSpPr>
        <p:spPr/>
        <p:txBody>
          <a:bodyPr/>
          <a:p>
            <a:endParaRPr altLang="en-US" lang="zh-CN"/>
          </a:p>
        </p:txBody>
      </p:sp>
      <p:sp>
        <p:nvSpPr>
          <p:cNvPr id="1048702" name="灯片编号占位符 5"/>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
        <p:nvSpPr>
          <p:cNvPr id="1048704" name="文本占位符 7"/>
          <p:cNvSpPr>
            <a:spLocks noGrp="1"/>
          </p:cNvSpPr>
          <p:nvPr>
            <p:ph type="body" sz="quarter" idx="13" hasCustomPrompt="1"/>
            <p:custDataLst>
              <p:tags r:id="rId7"/>
            </p:custDataLst>
          </p:nvPr>
        </p:nvSpPr>
        <p:spPr>
          <a:xfrm>
            <a:off x="1891004" y="373224"/>
            <a:ext cx="9282964" cy="1912776"/>
          </a:xfrm>
          <a:noFill/>
        </p:spPr>
        <p:txBody>
          <a:bodyPr anchor="b" wrap="square">
            <a:normAutofit/>
          </a:bodyPr>
          <a:lstStyle>
            <a:lvl1pPr algn="r" indent="0" marL="0">
              <a:buNone/>
              <a:defRPr b="1" sz="9400">
                <a:solidFill>
                  <a:schemeClr val="accent1"/>
                </a:solidFill>
                <a:latin typeface="+mn-lt"/>
                <a:ea typeface="MiSans Bold" panose="00000800000000000000" charset="-122"/>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08" name="内容占位符 2"/>
          <p:cNvSpPr>
            <a:spLocks noGrp="1"/>
          </p:cNvSpPr>
          <p:nvPr>
            <p:ph sz="half" idx="1"/>
            <p:custDataLst>
              <p:tags r:id="rId2"/>
            </p:custDataLst>
          </p:nvPr>
        </p:nvSpPr>
        <p:spPr>
          <a:xfrm>
            <a:off x="1014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内容占位符 3"/>
          <p:cNvSpPr>
            <a:spLocks noGrp="1"/>
          </p:cNvSpPr>
          <p:nvPr>
            <p:ph sz="half" idx="2"/>
            <p:custDataLst>
              <p:tags r:id="rId3"/>
            </p:custDataLst>
          </p:nvPr>
        </p:nvSpPr>
        <p:spPr>
          <a:xfrm>
            <a:off x="6348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2"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14" name="页脚占位符 5"/>
          <p:cNvSpPr>
            <a:spLocks noGrp="1"/>
          </p:cNvSpPr>
          <p:nvPr>
            <p:ph type="ftr" sz="quarter" idx="11"/>
            <p:custDataLst>
              <p:tags r:id="rId5"/>
            </p:custDataLst>
          </p:nvPr>
        </p:nvSpPr>
        <p:spPr/>
        <p:txBody>
          <a:bodyPr/>
          <a:p>
            <a:endParaRPr altLang="en-US" lang="zh-CN"/>
          </a:p>
        </p:txBody>
      </p:sp>
      <p:sp>
        <p:nvSpPr>
          <p:cNvPr id="1048716"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8"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0" name="文本占位符 2"/>
          <p:cNvSpPr>
            <a:spLocks noGrp="1"/>
          </p:cNvSpPr>
          <p:nvPr>
            <p:ph type="body" idx="1"/>
            <p:custDataLst>
              <p:tags r:id="rId2"/>
            </p:custDataLst>
          </p:nvPr>
        </p:nvSpPr>
        <p:spPr>
          <a:xfrm>
            <a:off x="1020319" y="1672573"/>
            <a:ext cx="4796726"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3"/>
          <p:cNvSpPr>
            <a:spLocks noGrp="1"/>
          </p:cNvSpPr>
          <p:nvPr>
            <p:ph sz="half" idx="2"/>
            <p:custDataLst>
              <p:tags r:id="rId3"/>
            </p:custDataLst>
          </p:nvPr>
        </p:nvSpPr>
        <p:spPr>
          <a:xfrm>
            <a:off x="1020319" y="2358099"/>
            <a:ext cx="4796726"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文本占位符 4"/>
          <p:cNvSpPr>
            <a:spLocks noGrp="1"/>
          </p:cNvSpPr>
          <p:nvPr>
            <p:ph type="body" sz="quarter" idx="3"/>
            <p:custDataLst>
              <p:tags r:id="rId4"/>
            </p:custDataLst>
          </p:nvPr>
        </p:nvSpPr>
        <p:spPr>
          <a:xfrm>
            <a:off x="6353620" y="1672573"/>
            <a:ext cx="4820348"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6" name="内容占位符 5"/>
          <p:cNvSpPr>
            <a:spLocks noGrp="1"/>
          </p:cNvSpPr>
          <p:nvPr>
            <p:ph sz="quarter" idx="4"/>
            <p:custDataLst>
              <p:tags r:id="rId5"/>
            </p:custDataLst>
          </p:nvPr>
        </p:nvSpPr>
        <p:spPr>
          <a:xfrm>
            <a:off x="6353620" y="2358099"/>
            <a:ext cx="4820348"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8"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0" name="页脚占位符 7"/>
          <p:cNvSpPr>
            <a:spLocks noGrp="1"/>
          </p:cNvSpPr>
          <p:nvPr>
            <p:ph type="ftr" sz="quarter" idx="11"/>
            <p:custDataLst>
              <p:tags r:id="rId7"/>
            </p:custDataLst>
          </p:nvPr>
        </p:nvSpPr>
        <p:spPr/>
        <p:txBody>
          <a:bodyPr/>
          <a:p>
            <a:endParaRPr altLang="en-US" lang="zh-CN"/>
          </a:p>
        </p:txBody>
      </p:sp>
      <p:sp>
        <p:nvSpPr>
          <p:cNvPr id="1048732"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4" name="标题 1"/>
          <p:cNvSpPr>
            <a:spLocks noGrp="1"/>
          </p:cNvSpPr>
          <p:nvPr>
            <p:ph type="title"/>
            <p:custDataLst>
              <p:tags r:id="rId1"/>
            </p:custDataLst>
          </p:nvPr>
        </p:nvSpPr>
        <p:spPr>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36"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3"/>
          <p:cNvSpPr>
            <a:spLocks noGrp="1"/>
          </p:cNvSpPr>
          <p:nvPr>
            <p:ph type="ftr" sz="quarter" idx="11"/>
            <p:custDataLst>
              <p:tags r:id="rId3"/>
            </p:custDataLst>
          </p:nvPr>
        </p:nvSpPr>
        <p:spPr/>
        <p:txBody>
          <a:bodyPr/>
          <a:p>
            <a:endParaRPr altLang="en-US" lang="zh-CN"/>
          </a:p>
        </p:txBody>
      </p:sp>
      <p:sp>
        <p:nvSpPr>
          <p:cNvPr id="1048740"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2"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4" name="页脚占位符 2"/>
          <p:cNvSpPr>
            <a:spLocks noGrp="1"/>
          </p:cNvSpPr>
          <p:nvPr>
            <p:ph type="ftr" sz="quarter" idx="11"/>
            <p:custDataLst>
              <p:tags r:id="rId2"/>
            </p:custDataLst>
          </p:nvPr>
        </p:nvSpPr>
        <p:spPr/>
        <p:txBody>
          <a:bodyPr/>
          <a:p>
            <a:endParaRPr altLang="en-US" lang="zh-CN"/>
          </a:p>
        </p:txBody>
      </p:sp>
      <p:sp>
        <p:nvSpPr>
          <p:cNvPr id="1048746"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8" name="内容占位符 2"/>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4"/>
          <p:cNvSpPr>
            <a:spLocks noGrp="1"/>
          </p:cNvSpPr>
          <p:nvPr>
            <p:ph type="ftr" sz="quarter" idx="11"/>
            <p:custDataLst>
              <p:tags r:id="rId3"/>
            </p:custDataLst>
          </p:nvPr>
        </p:nvSpPr>
        <p:spPr/>
        <p:txBody>
          <a:bodyPr/>
          <a:p>
            <a:endParaRPr altLang="en-US" lang="zh-CN"/>
          </a:p>
        </p:txBody>
      </p:sp>
      <p:sp>
        <p:nvSpPr>
          <p:cNvPr id="1048754"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hasCustomPrompt="1"/>
            <p:custDataLst>
              <p:tags r:id="rId2"/>
            </p:custDataLst>
          </p:nvPr>
        </p:nvSpPr>
        <p:spPr>
          <a:xfrm>
            <a:off x="1014984" y="1603527"/>
            <a:ext cx="10158984" cy="576000"/>
          </a:xfrm>
        </p:spPr>
        <p:txBody>
          <a:bodyPr anchor="t" wrap="square">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r>
              <a:rPr altLang="en-US" dirty="0" lang="zh-CN"/>
              <a:t>样式</a:t>
            </a:r>
            <a:endParaRPr altLang="en-US" dirty="0" lang="zh-CN"/>
          </a:p>
        </p:txBody>
      </p:sp>
      <p:sp>
        <p:nvSpPr>
          <p:cNvPr id="1048760"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4"/>
            </p:custDataLst>
          </p:nvPr>
        </p:nvSpPr>
        <p:spPr/>
        <p:txBody>
          <a:bodyPr/>
          <a:p>
            <a:endParaRPr altLang="en-US" lang="zh-CN"/>
          </a:p>
        </p:txBody>
      </p:sp>
      <p:sp>
        <p:nvSpPr>
          <p:cNvPr id="1048764"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png2x_bg_结束" descr="C:/Users/kingsoft/AppData/Local/Temp/fig2wpp/@png2x_bg_结束.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766" name="标题 1"/>
          <p:cNvSpPr>
            <a:spLocks noGrp="1"/>
          </p:cNvSpPr>
          <p:nvPr>
            <p:ph type="ctrTitle"/>
            <p:custDataLst>
              <p:tags r:id="rId3"/>
            </p:custDataLst>
          </p:nvPr>
        </p:nvSpPr>
        <p:spPr>
          <a:xfrm>
            <a:off x="1014984" y="683768"/>
            <a:ext cx="10158984" cy="2361184"/>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76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4"/>
          <p:cNvSpPr>
            <a:spLocks noGrp="1"/>
          </p:cNvSpPr>
          <p:nvPr>
            <p:ph type="ftr" sz="quarter" idx="11"/>
            <p:custDataLst>
              <p:tags r:id="rId5"/>
            </p:custDataLst>
          </p:nvPr>
        </p:nvSpPr>
        <p:spPr/>
        <p:txBody>
          <a:bodyPr/>
          <a:p>
            <a:endParaRPr altLang="en-US" lang="zh-CN"/>
          </a:p>
        </p:txBody>
      </p:sp>
      <p:sp>
        <p:nvSpPr>
          <p:cNvPr id="1048772" name="灯片编号占位符 5"/>
          <p:cNvSpPr>
            <a:spLocks noGrp="1"/>
          </p:cNvSpPr>
          <p:nvPr>
            <p:ph type="sldNum" sz="quarter" idx="12"/>
            <p:custDataLst>
              <p:tags r:id="rId6"/>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4" name="文本占位符 23"/>
          <p:cNvSpPr>
            <a:spLocks noGrp="1"/>
          </p:cNvSpPr>
          <p:nvPr>
            <p:ph type="body" sz="quarter" idx="17" hasCustomPrompt="1"/>
            <p:custDataLst>
              <p:tags r:id="rId7"/>
            </p:custDataLst>
          </p:nvPr>
        </p:nvSpPr>
        <p:spPr>
          <a:xfrm>
            <a:off x="1014730" y="3557270"/>
            <a:ext cx="10158730" cy="1314450"/>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1.xml"/><Relationship Id="rId13" Type="http://schemas.openxmlformats.org/officeDocument/2006/relationships/image" Target="../media/image2.png"/><Relationship Id="rId14" Type="http://schemas.openxmlformats.org/officeDocument/2006/relationships/tags" Target="../tags/tag62.xml"/><Relationship Id="rId15" Type="http://schemas.openxmlformats.org/officeDocument/2006/relationships/tags" Target="../tags/tag63.xml"/><Relationship Id="rId16" Type="http://schemas.openxmlformats.org/officeDocument/2006/relationships/tags" Target="../tags/tag64.xml"/><Relationship Id="rId17" Type="http://schemas.openxmlformats.org/officeDocument/2006/relationships/tags" Target="../tags/tag65.xml"/><Relationship Id="rId18" Type="http://schemas.openxmlformats.org/officeDocument/2006/relationships/tags" Target="../tags/tag66.xml"/><Relationship Id="rId19" Type="http://schemas.openxmlformats.org/officeDocument/2006/relationships/tags" Target="../tags/tag67.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196" r:id="rId1"/>
    <p:sldLayoutId id="2147487197" r:id="rId2"/>
    <p:sldLayoutId id="2147487198" r:id="rId3"/>
    <p:sldLayoutId id="2147487199" r:id="rId4"/>
    <p:sldLayoutId id="2147487200" r:id="rId5"/>
    <p:sldLayoutId id="2147487201" r:id="rId6"/>
    <p:sldLayoutId id="2147487202" r:id="rId7"/>
    <p:sldLayoutId id="2147487203" r:id="rId8"/>
    <p:sldLayoutId id="2147487204" r:id="rId9"/>
    <p:sldLayoutId id="2147487205" r:id="rId10"/>
    <p:sldLayoutId id="214748720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png2x_bg_正文" descr="C:/Users/kingsoft/AppData/Local/Temp/fig2wpp/@png2x_bg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88825" cy="6858000"/>
          </a:xfrm>
          <a:prstGeom prst="rect"/>
        </p:spPr>
      </p:pic>
      <p:sp>
        <p:nvSpPr>
          <p:cNvPr id="1048654" name="标题占位符 1"/>
          <p:cNvSpPr>
            <a:spLocks noGrp="1"/>
          </p:cNvSpPr>
          <p:nvPr>
            <p:ph type="title"/>
            <p:custDataLst>
              <p:tags r:id="rId14"/>
            </p:custDataLst>
          </p:nvPr>
        </p:nvSpPr>
        <p:spPr>
          <a:xfrm>
            <a:off x="1014984" y="609600"/>
            <a:ext cx="10158984" cy="917448"/>
          </a:xfrm>
          <a:prstGeom prst="rect"/>
          <a:noFill/>
        </p:spPr>
        <p:txBody>
          <a:bodyPr anchor="b" bIns="0" lIns="0" rIns="0" rtlCol="0" tIns="0" vert="horz" wrap="square">
            <a:normAutofit/>
          </a:bodyPr>
          <a:p>
            <a:pPr lvl="0"/>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233" r:id="rId1"/>
    <p:sldLayoutId id="2147487234" r:id="rId2"/>
    <p:sldLayoutId id="2147487235" r:id="rId3"/>
    <p:sldLayoutId id="2147487236" r:id="rId4"/>
    <p:sldLayoutId id="2147487237" r:id="rId5"/>
    <p:sldLayoutId id="2147487238" r:id="rId6"/>
    <p:sldLayoutId id="2147487239" r:id="rId7"/>
    <p:sldLayoutId id="2147487240" r:id="rId8"/>
    <p:sldLayoutId id="2147487241" r:id="rId9"/>
    <p:sldLayoutId id="2147487242" r:id="rId10"/>
    <p:sldLayoutId id="2147487243" r:id="rId11"/>
  </p:sldLayoutIdLst>
  <p:txStyles>
    <p:titleStyle>
      <a:lvl1pPr algn="l" defTabSz="914400" eaLnBrk="1" hangingPunct="1" latinLnBrk="0" rtl="0">
        <a:lnSpc>
          <a:spcPct val="100000"/>
        </a:lnSpc>
        <a:spcBef>
          <a:spcPct val="0"/>
        </a:spcBef>
        <a:buNone/>
        <a:defRPr altLang="en-US" b="1" dirty="0" sz="3400" kern="1200" lang="zh-CN">
          <a:solidFill>
            <a:schemeClr val="lt1">
              <a:lumMod val="100000"/>
            </a:schemeClr>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2000" kern="1200">
          <a:solidFill>
            <a:schemeClr val="lt1">
              <a:lumMod val="100000"/>
            </a:schemeClr>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lt1">
              <a:lumMod val="100000"/>
            </a:schemeClr>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lt1">
              <a:lumMod val="100000"/>
            </a:schemeClr>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lt1">
              <a:lumMod val="100000"/>
            </a:schemeClr>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lt1">
              <a:lumMod val="100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tags" Target="../tags/tag148.xml"/><Relationship Id="rId18" Type="http://schemas.openxmlformats.org/officeDocument/2006/relationships/tags" Target="../tags/tag149.xml"/><Relationship Id="rId19" Type="http://schemas.openxmlformats.org/officeDocument/2006/relationships/tags" Target="../tags/tag150.xml"/><Relationship Id="rId20" Type="http://schemas.openxmlformats.org/officeDocument/2006/relationships/tags" Target="../tags/tag151.xml"/><Relationship Id="rId21" Type="http://schemas.openxmlformats.org/officeDocument/2006/relationships/tags" Target="../tags/tag152.xml"/><Relationship Id="rId22" Type="http://schemas.openxmlformats.org/officeDocument/2006/relationships/tags" Target="../tags/tag153.xml"/><Relationship Id="rId23" Type="http://schemas.openxmlformats.org/officeDocument/2006/relationships/tags" Target="../tags/tag154.xml"/><Relationship Id="rId24" Type="http://schemas.openxmlformats.org/officeDocument/2006/relationships/tags" Target="../tags/tag155.xml"/><Relationship Id="rId25" Type="http://schemas.openxmlformats.org/officeDocument/2006/relationships/tags" Target="../tags/tag156.xml"/><Relationship Id="rId26" Type="http://schemas.openxmlformats.org/officeDocument/2006/relationships/tags" Target="../tags/tag157.xml"/><Relationship Id="rId27" Type="http://schemas.openxmlformats.org/officeDocument/2006/relationships/tags" Target="../tags/tag158.xml"/><Relationship Id="rId28" Type="http://schemas.openxmlformats.org/officeDocument/2006/relationships/tags" Target="../tags/tag159.xml"/><Relationship Id="rId29" Type="http://schemas.openxmlformats.org/officeDocument/2006/relationships/tags" Target="../tags/tag160.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tags" Target="../tags/tag218.xml"/><Relationship Id="rId14" Type="http://schemas.openxmlformats.org/officeDocument/2006/relationships/tags" Target="../tags/tag219.xml"/><Relationship Id="rId15" Type="http://schemas.openxmlformats.org/officeDocument/2006/relationships/tags" Target="../tags/tag220.xml"/><Relationship Id="rId16" Type="http://schemas.openxmlformats.org/officeDocument/2006/relationships/tags" Target="../tags/tag221.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tags" Target="../tags/tag333.xml"/><Relationship Id="rId14" Type="http://schemas.openxmlformats.org/officeDocument/2006/relationships/tags" Target="../tags/tag334.xml"/><Relationship Id="rId15" Type="http://schemas.openxmlformats.org/officeDocument/2006/relationships/tags" Target="../tags/tag335.xml"/><Relationship Id="rId16" Type="http://schemas.openxmlformats.org/officeDocument/2006/relationships/tags" Target="../tags/tag336.xml"/><Relationship Id="rId17" Type="http://schemas.openxmlformats.org/officeDocument/2006/relationships/tags" Target="../tags/tag337.xml"/><Relationship Id="rId18" Type="http://schemas.openxmlformats.org/officeDocument/2006/relationships/tags" Target="../tags/tag338.xml"/><Relationship Id="rId19" Type="http://schemas.openxmlformats.org/officeDocument/2006/relationships/tags" Target="../tags/tag339.xml"/><Relationship Id="rId20" Type="http://schemas.openxmlformats.org/officeDocument/2006/relationships/tags" Target="../tags/tag340.xml"/><Relationship Id="rId2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ctrTitle"/>
            <p:custDataLst>
              <p:tags r:id="rId1"/>
            </p:custDataLst>
          </p:nvPr>
        </p:nvSpPr>
        <p:spPr/>
        <p:txBody>
          <a:bodyPr>
            <a:normAutofit fontScale="93125"/>
          </a:bodyPr>
          <a:p>
            <a:r>
              <a:rPr altLang="en-US" lang="zh-CN"/>
              <a:t>2024年人工智能教育工具开发与应用方案</a:t>
            </a:r>
            <a:endParaRPr altLang="en-US" lang="zh-CN"/>
          </a:p>
        </p:txBody>
      </p:sp>
      <p:sp>
        <p:nvSpPr>
          <p:cNvPr id="1048650" name="副标题 4"/>
          <p:cNvSpPr>
            <a:spLocks noGrp="1"/>
          </p:cNvSpPr>
          <p:nvPr>
            <p:ph type="subTitle" idx="1"/>
            <p:custDataLst>
              <p:tags r:id="rId2"/>
            </p:custDataLst>
          </p:nvPr>
        </p:nvSpPr>
        <p:spPr/>
        <p:txBody>
          <a:bodyPr/>
          <a:p>
            <a:r>
              <a:rPr altLang="en-US" lang="zh-CN"/>
              <a:t>XX, a click to unlimited possibilities</a:t>
            </a:r>
            <a:endParaRPr altLang="en-US" lang="zh-CN"/>
          </a:p>
        </p:txBody>
      </p:sp>
      <p:sp>
        <p:nvSpPr>
          <p:cNvPr id="1048652" name="文本占位符 1"/>
          <p:cNvSpPr>
            <a:spLocks noGrp="1"/>
          </p:cNvSpPr>
          <p:nvPr>
            <p:ph type="body" sz="quarter" idx="17"/>
            <p:custDataLst>
              <p:tags r:id="rId3"/>
            </p:custDataLst>
          </p:nvPr>
        </p:nvSpPr>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8" name="序号"/>
          <p:cNvSpPr txBox="1"/>
          <p:nvPr>
            <p:custDataLst>
              <p:tags r:id="rId1"/>
            </p:custDataLst>
          </p:nvPr>
        </p:nvSpPr>
        <p:spPr>
          <a:xfrm>
            <a:off x="633490"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01</a:t>
            </a:r>
            <a:endParaRPr dirty="0" sz="8000" lang="en-US"/>
          </a:p>
        </p:txBody>
      </p:sp>
      <p:sp>
        <p:nvSpPr>
          <p:cNvPr id="1048790" name="项标题"/>
          <p:cNvSpPr txBox="1"/>
          <p:nvPr>
            <p:custDataLst>
              <p:tags r:id="rId2"/>
            </p:custDataLst>
          </p:nvPr>
        </p:nvSpPr>
        <p:spPr>
          <a:xfrm>
            <a:off x="633490"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方案背景</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792" name="序号"/>
          <p:cNvSpPr txBox="1"/>
          <p:nvPr>
            <p:custDataLst>
              <p:tags r:id="rId3"/>
            </p:custDataLst>
          </p:nvPr>
        </p:nvSpPr>
        <p:spPr>
          <a:xfrm>
            <a:off x="2501721"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02</a:t>
            </a:r>
            <a:endParaRPr dirty="0" sz="8000" lang="en-US"/>
          </a:p>
        </p:txBody>
      </p:sp>
      <p:sp>
        <p:nvSpPr>
          <p:cNvPr id="1048794" name="项标题"/>
          <p:cNvSpPr txBox="1"/>
          <p:nvPr>
            <p:custDataLst>
              <p:tags r:id="rId4"/>
            </p:custDataLst>
          </p:nvPr>
        </p:nvSpPr>
        <p:spPr>
          <a:xfrm>
            <a:off x="2501721"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工具开发</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796" name="序号"/>
          <p:cNvSpPr txBox="1"/>
          <p:nvPr>
            <p:custDataLst>
              <p:tags r:id="rId5"/>
            </p:custDataLst>
          </p:nvPr>
        </p:nvSpPr>
        <p:spPr>
          <a:xfrm>
            <a:off x="4369952"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03</a:t>
            </a:r>
            <a:endParaRPr dirty="0" sz="8000" lang="en-US"/>
          </a:p>
        </p:txBody>
      </p:sp>
      <p:sp>
        <p:nvSpPr>
          <p:cNvPr id="1048798" name="项标题"/>
          <p:cNvSpPr txBox="1"/>
          <p:nvPr>
            <p:custDataLst>
              <p:tags r:id="rId6"/>
            </p:custDataLst>
          </p:nvPr>
        </p:nvSpPr>
        <p:spPr>
          <a:xfrm>
            <a:off x="4369952"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应用场景</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0" name="序号"/>
          <p:cNvSpPr txBox="1"/>
          <p:nvPr>
            <p:custDataLst>
              <p:tags r:id="rId7"/>
            </p:custDataLst>
          </p:nvPr>
        </p:nvSpPr>
        <p:spPr>
          <a:xfrm>
            <a:off x="6238183"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04</a:t>
            </a:r>
            <a:endParaRPr dirty="0" sz="8000" lang="en-US"/>
          </a:p>
        </p:txBody>
      </p:sp>
      <p:sp>
        <p:nvSpPr>
          <p:cNvPr id="1048802" name="项标题"/>
          <p:cNvSpPr txBox="1"/>
          <p:nvPr>
            <p:custDataLst>
              <p:tags r:id="rId8"/>
            </p:custDataLst>
          </p:nvPr>
        </p:nvSpPr>
        <p:spPr>
          <a:xfrm>
            <a:off x="6238183"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实施计划</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4" name="序号"/>
          <p:cNvSpPr txBox="1"/>
          <p:nvPr>
            <p:custDataLst>
              <p:tags r:id="rId9"/>
            </p:custDataLst>
          </p:nvPr>
        </p:nvSpPr>
        <p:spPr>
          <a:xfrm>
            <a:off x="8106414"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05</a:t>
            </a:r>
            <a:endParaRPr dirty="0" sz="8000" lang="en-US"/>
          </a:p>
        </p:txBody>
      </p:sp>
      <p:sp>
        <p:nvSpPr>
          <p:cNvPr id="1048806" name="项标题"/>
          <p:cNvSpPr txBox="1"/>
          <p:nvPr>
            <p:custDataLst>
              <p:tags r:id="rId10"/>
            </p:custDataLst>
          </p:nvPr>
        </p:nvSpPr>
        <p:spPr>
          <a:xfrm>
            <a:off x="8106414"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预期成果与影响</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8" name="序号"/>
          <p:cNvSpPr txBox="1"/>
          <p:nvPr>
            <p:custDataLst>
              <p:tags r:id="rId11"/>
            </p:custDataLst>
          </p:nvPr>
        </p:nvSpPr>
        <p:spPr>
          <a:xfrm>
            <a:off x="9974647"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06</a:t>
            </a:r>
            <a:endParaRPr dirty="0" sz="8000" lang="en-US"/>
          </a:p>
        </p:txBody>
      </p:sp>
      <p:sp>
        <p:nvSpPr>
          <p:cNvPr id="1048810" name="项标题"/>
          <p:cNvSpPr txBox="1"/>
          <p:nvPr>
            <p:custDataLst>
              <p:tags r:id="rId12"/>
            </p:custDataLst>
          </p:nvPr>
        </p:nvSpPr>
        <p:spPr>
          <a:xfrm>
            <a:off x="9974647"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风险评估与应对策略</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12" name="标题"/>
          <p:cNvSpPr>
            <a:spLocks noGrp="1"/>
          </p:cNvSpPr>
          <p:nvPr>
            <p:ph type="title"/>
            <p:custDataLst>
              <p:tags r:id="rId13"/>
            </p:custDataLst>
          </p:nvPr>
        </p:nvSpPr>
        <p:spPr>
          <a:xfrm>
            <a:off x="1271016" y="1271016"/>
            <a:ext cx="6345936" cy="630936"/>
          </a:xfrm>
          <a:noFill/>
        </p:spPr>
        <p:txBody>
          <a:bodyPr anchor="t" wrap="square">
            <a:normAutofit fontScale="92273"/>
          </a:bodyPr>
          <a:p>
            <a:r>
              <a:rPr altLang="en-US" dirty="0" lang="zh-CN"/>
              <a:t>目录</a:t>
            </a:r>
            <a:endParaRPr altLang="en-US" dirty="0" lang="zh-CN"/>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方案背景</a:t>
            </a:r>
            <a:endParaRPr altLang="en-US" dirty="0" lang="zh-CN"/>
          </a:p>
        </p:txBody>
      </p:sp>
      <p:sp>
        <p:nvSpPr>
          <p:cNvPr id="1048844"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8" name="标题 1"/>
          <p:cNvSpPr>
            <a:spLocks noGrp="1"/>
          </p:cNvSpPr>
          <p:nvPr>
            <p:ph type="title"/>
          </p:nvPr>
        </p:nvSpPr>
        <p:spPr/>
        <p:txBody>
          <a:bodyPr/>
          <a:p>
            <a:r>
              <a:rPr altLang="en-US" lang="zh-CN"/>
              <a:t>人工智能技术发展现状</a:t>
            </a:r>
            <a:endParaRPr altLang="en-US" lang="zh-CN"/>
          </a:p>
        </p:txBody>
      </p:sp>
      <p:sp>
        <p:nvSpPr>
          <p:cNvPr id="1048880"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人工智能技术不断突破，应用领域不断扩大</a:t>
            </a:r>
            <a:endParaRPr altLang="en-US" dirty="0" sz="1200" lang="zh-CN" spc="150">
              <a:solidFill>
                <a:schemeClr val="tx1">
                  <a:lumMod val="65000"/>
                  <a:lumOff val="35000"/>
                </a:schemeClr>
              </a:solidFill>
              <a:latin typeface="+mn-ea"/>
              <a:sym typeface="+mn-ea"/>
            </a:endParaRPr>
          </a:p>
        </p:txBody>
      </p:sp>
      <p:sp>
        <p:nvSpPr>
          <p:cNvPr id="1048882"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全球范围内的人工智能技术投资持续增长</a:t>
            </a:r>
            <a:endParaRPr altLang="en-US" dirty="0" sz="1200" lang="zh-CN" spc="150">
              <a:solidFill>
                <a:schemeClr val="tx1">
                  <a:lumMod val="65000"/>
                  <a:lumOff val="35000"/>
                </a:schemeClr>
              </a:solidFill>
              <a:latin typeface="+mn-ea"/>
              <a:sym typeface="+mn-ea"/>
            </a:endParaRPr>
          </a:p>
        </p:txBody>
      </p:sp>
      <p:sp>
        <p:nvSpPr>
          <p:cNvPr id="1048884"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人工智能技术在教育领域的应用逐渐普及</a:t>
            </a:r>
            <a:endParaRPr altLang="en-US" dirty="0" sz="1200" lang="zh-CN" spc="150">
              <a:solidFill>
                <a:schemeClr val="tx1">
                  <a:lumMod val="65000"/>
                  <a:lumOff val="35000"/>
                </a:schemeClr>
              </a:solidFill>
              <a:latin typeface="+mn-ea"/>
              <a:sym typeface="+mn-ea"/>
            </a:endParaRPr>
          </a:p>
        </p:txBody>
      </p:sp>
      <p:sp>
        <p:nvSpPr>
          <p:cNvPr id="1048886"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人工智能教育工具的发展将进一步推动教育行业的变革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20" name="标题 1"/>
          <p:cNvSpPr>
            <a:spLocks noGrp="1"/>
          </p:cNvSpPr>
          <p:nvPr>
            <p:ph type="title"/>
          </p:nvPr>
        </p:nvSpPr>
        <p:spPr/>
        <p:txBody>
          <a:bodyPr/>
          <a:p>
            <a:r>
              <a:rPr altLang="en-US" lang="zh-CN"/>
              <a:t>教育行业需求分析</a:t>
            </a:r>
            <a:endParaRPr altLang="en-US" lang="zh-CN"/>
          </a:p>
        </p:txBody>
      </p:sp>
      <p:sp>
        <p:nvSpPr>
          <p:cNvPr id="1048922"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4"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26" name="TextBox 2"/>
          <p:cNvSpPr txBox="1"/>
          <p:nvPr>
            <p:custDataLst>
              <p:tags r:id="rId3"/>
            </p:custDataLst>
          </p:nvPr>
        </p:nvSpPr>
        <p:spPr>
          <a:xfrm>
            <a:off x="1158517" y="3189524"/>
            <a:ext cx="2110622" cy="1704310"/>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当前教育行业面临的问题：教学资源分布不均、教师负担重、个性化教育需求难以满足等。</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28"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30"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32" name="TextBox 2"/>
          <p:cNvSpPr txBox="1"/>
          <p:nvPr>
            <p:custDataLst>
              <p:tags r:id="rId6"/>
            </p:custDataLst>
          </p:nvPr>
        </p:nvSpPr>
        <p:spPr>
          <a:xfrm>
            <a:off x="3749800" y="3189524"/>
            <a:ext cx="2110622" cy="1704310"/>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人工智能技术为教育行业带来的机遇：个性化教育、智能评估、智能推荐学习资源等。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34"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36"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38" name="TextBox 2"/>
          <p:cNvSpPr txBox="1"/>
          <p:nvPr>
            <p:custDataLst>
              <p:tags r:id="rId9"/>
            </p:custDataLst>
          </p:nvPr>
        </p:nvSpPr>
        <p:spPr>
          <a:xfrm>
            <a:off x="6338128"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2024年教育行业的发展趋势：个性化教育、混合式学习、在线学习等。</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40"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42"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44" name="TextBox 2"/>
          <p:cNvSpPr txBox="1"/>
          <p:nvPr>
            <p:custDataLst>
              <p:tags r:id="rId12"/>
            </p:custDataLst>
          </p:nvPr>
        </p:nvSpPr>
        <p:spPr>
          <a:xfrm>
            <a:off x="8920551"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人工智能教育工具的应用场景：智能课堂、智能评估、智能推荐学习资源等。</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方案目标与意义</a:t>
            </a:r>
            <a:endParaRPr altLang="en-US" lang="zh-CN"/>
          </a:p>
        </p:txBody>
      </p:sp>
      <p:sp>
        <p:nvSpPr>
          <p:cNvPr id="1048980"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2"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84"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提高教育质量：通过人工智能技术，优化教育资源，提高教育质量和效率。</a:t>
            </a:r>
            <a:endParaRPr altLang="en-US" dirty="0" sz="2000" lang="zh-CN" spc="200">
              <a:solidFill>
                <a:schemeClr val="tx1">
                  <a:lumMod val="85000"/>
                  <a:lumOff val="15000"/>
                </a:schemeClr>
              </a:solidFill>
              <a:latin typeface="+mn-ea"/>
              <a:sym typeface="+mn-ea"/>
            </a:endParaRPr>
          </a:p>
        </p:txBody>
      </p:sp>
      <p:sp>
        <p:nvSpPr>
          <p:cNvPr id="1048986"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8"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90"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个性化教育：利用人工智能分析学生的学习情况和需求，提供个性化的教育服务。</a:t>
            </a:r>
            <a:endParaRPr altLang="en-US" dirty="0" sz="2000" lang="zh-CN" spc="200">
              <a:solidFill>
                <a:schemeClr val="tx1">
                  <a:lumMod val="85000"/>
                  <a:lumOff val="15000"/>
                </a:schemeClr>
              </a:solidFill>
              <a:latin typeface="+mn-ea"/>
              <a:sym typeface="+mn-ea"/>
            </a:endParaRPr>
          </a:p>
        </p:txBody>
      </p:sp>
      <p:sp>
        <p:nvSpPr>
          <p:cNvPr id="1048992"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94"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96" name="文本框 5"/>
          <p:cNvSpPr txBox="1"/>
          <p:nvPr>
            <p:custDataLst>
              <p:tags r:id="rId9"/>
            </p:custDataLst>
          </p:nvPr>
        </p:nvSpPr>
        <p:spPr>
          <a:xfrm>
            <a:off x="6332127" y="2404948"/>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降低教育成本：通过批量处理和自动化，降低教育成本，让更多人享受到优质教育资源。</a:t>
            </a:r>
            <a:endParaRPr altLang="en-US" dirty="0" sz="2000" lang="zh-CN" spc="200">
              <a:solidFill>
                <a:schemeClr val="tx1">
                  <a:lumMod val="85000"/>
                  <a:lumOff val="15000"/>
                </a:schemeClr>
              </a:solidFill>
              <a:latin typeface="+mn-ea"/>
              <a:sym typeface="+mn-ea"/>
            </a:endParaRPr>
          </a:p>
        </p:txBody>
      </p:sp>
      <p:sp>
        <p:nvSpPr>
          <p:cNvPr id="1048998"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0"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02" name="文本框 10"/>
          <p:cNvSpPr txBox="1"/>
          <p:nvPr>
            <p:custDataLst>
              <p:tags r:id="rId12"/>
            </p:custDataLst>
          </p:nvPr>
        </p:nvSpPr>
        <p:spPr>
          <a:xfrm>
            <a:off x="8918050" y="2404948"/>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促进教育公平：打破地域和资源限制，让不同地区、不同背景的学生都能享受到平等的教育机会。</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6"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工具开发</a:t>
            </a:r>
            <a:endParaRPr altLang="en-US" dirty="0" lang="zh-CN"/>
          </a:p>
        </p:txBody>
      </p:sp>
      <p:sp>
        <p:nvSpPr>
          <p:cNvPr id="1049038"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2" name="标题 1"/>
          <p:cNvSpPr>
            <a:spLocks noGrp="1"/>
          </p:cNvSpPr>
          <p:nvPr>
            <p:ph type="title"/>
          </p:nvPr>
        </p:nvSpPr>
        <p:spPr/>
        <p:txBody>
          <a:bodyPr/>
          <a:p>
            <a:r>
              <a:rPr altLang="en-US" lang="zh-CN"/>
              <a:t>工具功能设计</a:t>
            </a:r>
            <a:endParaRPr altLang="en-US" lang="zh-CN"/>
          </a:p>
        </p:txBody>
      </p:sp>
      <p:sp>
        <p:nvSpPr>
          <p:cNvPr id="1049074"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6"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78" name="TextBox 2"/>
          <p:cNvSpPr txBox="1"/>
          <p:nvPr>
            <p:custDataLst>
              <p:tags r:id="rId3"/>
            </p:custDataLst>
          </p:nvPr>
        </p:nvSpPr>
        <p:spPr>
          <a:xfrm>
            <a:off x="1158517"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用户管理功能：支持多用户登录和权限管理，确保数据安全和系统稳定。</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80"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2"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84" name="TextBox 2"/>
          <p:cNvSpPr txBox="1"/>
          <p:nvPr>
            <p:custDataLst>
              <p:tags r:id="rId6"/>
            </p:custDataLst>
          </p:nvPr>
        </p:nvSpPr>
        <p:spPr>
          <a:xfrm>
            <a:off x="3749800" y="3189524"/>
            <a:ext cx="2110622" cy="1704310"/>
          </a:xfrm>
          <a:prstGeom prst="rect"/>
          <a:noFill/>
        </p:spPr>
        <p:txBody>
          <a:bodyPr rtlCol="0" wrap="square">
            <a:normAutofit fontScale="6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内容管理功能：提供丰富的教育资源，支持多种格式导入和个性化定制，满足不同学科和层次的需求。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86"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8"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90" name="TextBox 2"/>
          <p:cNvSpPr txBox="1"/>
          <p:nvPr>
            <p:custDataLst>
              <p:tags r:id="rId9"/>
            </p:custDataLst>
          </p:nvPr>
        </p:nvSpPr>
        <p:spPr>
          <a:xfrm>
            <a:off x="6338128" y="3189524"/>
            <a:ext cx="2110622" cy="1704310"/>
          </a:xfrm>
          <a:prstGeom prst="rect"/>
          <a:noFill/>
        </p:spPr>
        <p:txBody>
          <a:bodyPr rtlCol="0" wrap="square">
            <a:normAutofit fontScale="6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数据分析功能：对学生的学习进度和成果进行实时跟踪和数据分析，为教师提供科学的教学指导和建议。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2"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4"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96" name="TextBox 2"/>
          <p:cNvSpPr txBox="1"/>
          <p:nvPr>
            <p:custDataLst>
              <p:tags r:id="rId12"/>
            </p:custDataLst>
          </p:nvPr>
        </p:nvSpPr>
        <p:spPr>
          <a:xfrm>
            <a:off x="8920551" y="3189524"/>
            <a:ext cx="2110622" cy="1704310"/>
          </a:xfrm>
          <a:prstGeom prst="rect"/>
          <a:noFill/>
        </p:spPr>
        <p:txBody>
          <a:bodyPr rtlCol="0" wrap="square">
            <a:normAutofit fontScale="6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智能交互功能：支持语音识别和自然语言处理技术，实现人机交互和智能问答，提升学习体验和效率。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0" name="标题 1"/>
          <p:cNvSpPr>
            <a:spLocks noGrp="1"/>
          </p:cNvSpPr>
          <p:nvPr>
            <p:ph type="title"/>
          </p:nvPr>
        </p:nvSpPr>
        <p:spPr/>
        <p:txBody>
          <a:bodyPr/>
          <a:p>
            <a:r>
              <a:rPr altLang="en-US" lang="zh-CN"/>
              <a:t>工具技术实现</a:t>
            </a:r>
            <a:endParaRPr altLang="en-US" lang="zh-CN"/>
          </a:p>
        </p:txBody>
      </p:sp>
      <p:sp>
        <p:nvSpPr>
          <p:cNvPr id="1049132"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4"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6"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8"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0"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2"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4"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6"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8"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0"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4"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6"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8"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2"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4"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6"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8" name="正文"/>
          <p:cNvSpPr txBox="1"/>
          <p:nvPr>
            <p:custDataLst>
              <p:tags r:id="rId26"/>
            </p:custDataLst>
          </p:nvPr>
        </p:nvSpPr>
        <p:spPr>
          <a:xfrm>
            <a:off x="1014984" y="3792858"/>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人工智能技术：利用机器学习、深度学习等技术实现自动化教育辅导</a:t>
            </a:r>
            <a:endParaRPr altLang="en-US" dirty="0" sz="1200" lang="zh-CN" spc="150">
              <a:solidFill>
                <a:schemeClr val="tx1">
                  <a:lumMod val="65000"/>
                  <a:lumOff val="35000"/>
                </a:schemeClr>
              </a:solidFill>
              <a:latin typeface="+mn-ea"/>
              <a:sym typeface="+mn-ea"/>
            </a:endParaRPr>
          </a:p>
        </p:txBody>
      </p:sp>
      <p:sp>
        <p:nvSpPr>
          <p:cNvPr id="1049170" name="正文"/>
          <p:cNvSpPr txBox="1"/>
          <p:nvPr>
            <p:custDataLst>
              <p:tags r:id="rId27"/>
            </p:custDataLst>
          </p:nvPr>
        </p:nvSpPr>
        <p:spPr>
          <a:xfrm>
            <a:off x="9175340"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云计算技术：实现教育资源的共享和高效利用</a:t>
            </a:r>
            <a:endParaRPr altLang="en-US" dirty="0" sz="1200" lang="zh-CN" spc="150">
              <a:solidFill>
                <a:schemeClr val="tx1">
                  <a:lumMod val="65000"/>
                  <a:lumOff val="35000"/>
                </a:schemeClr>
              </a:solidFill>
              <a:latin typeface="+mn-ea"/>
              <a:sym typeface="+mn-ea"/>
            </a:endParaRPr>
          </a:p>
        </p:txBody>
      </p:sp>
      <p:sp>
        <p:nvSpPr>
          <p:cNvPr id="1049172" name="正文"/>
          <p:cNvSpPr txBox="1"/>
          <p:nvPr>
            <p:custDataLst>
              <p:tags r:id="rId28"/>
            </p:custDataLst>
          </p:nvPr>
        </p:nvSpPr>
        <p:spPr>
          <a:xfrm>
            <a:off x="6993314" y="1826310"/>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数据挖掘技术：对教育数据进行挖掘和分析，提供个性化教育服务</a:t>
            </a:r>
            <a:endParaRPr altLang="en-US" dirty="0" sz="1200" lang="zh-CN" spc="150">
              <a:solidFill>
                <a:schemeClr val="tx1">
                  <a:lumMod val="65000"/>
                  <a:lumOff val="35000"/>
                </a:schemeClr>
              </a:solidFill>
              <a:latin typeface="+mn-ea"/>
              <a:sym typeface="+mn-ea"/>
            </a:endParaRPr>
          </a:p>
        </p:txBody>
      </p:sp>
      <p:sp>
        <p:nvSpPr>
          <p:cNvPr id="1049174" name="正文"/>
          <p:cNvSpPr txBox="1"/>
          <p:nvPr>
            <p:custDataLst>
              <p:tags r:id="rId29"/>
            </p:custDataLst>
          </p:nvPr>
        </p:nvSpPr>
        <p:spPr>
          <a:xfrm>
            <a:off x="3197011" y="1826310"/>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自然语言处理：实现人机交互，提高用户体验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8" name="标题 1"/>
          <p:cNvSpPr>
            <a:spLocks noGrp="1"/>
          </p:cNvSpPr>
          <p:nvPr>
            <p:ph type="title"/>
          </p:nvPr>
        </p:nvSpPr>
        <p:spPr/>
        <p:txBody>
          <a:bodyPr/>
          <a:p>
            <a:r>
              <a:rPr altLang="en-US" lang="zh-CN"/>
              <a:t>工具测试与优化</a:t>
            </a:r>
            <a:endParaRPr altLang="en-US" lang="zh-CN"/>
          </a:p>
        </p:txBody>
      </p:sp>
      <p:sp>
        <p:nvSpPr>
          <p:cNvPr id="1049210"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优化内容：界面设计、操作流程、算法效率等方面进行优化</a:t>
            </a:r>
            <a:endParaRPr altLang="zh-CN" dirty="0" sz="1600" lang="en-US">
              <a:solidFill>
                <a:schemeClr val="dk1">
                  <a:lumMod val="80000"/>
                  <a:lumOff val="20000"/>
                </a:schemeClr>
              </a:solidFill>
              <a:latin typeface="+mn-ea"/>
              <a:sym typeface="+mn-ea"/>
            </a:endParaRPr>
          </a:p>
        </p:txBody>
      </p:sp>
      <p:sp>
        <p:nvSpPr>
          <p:cNvPr id="1049218"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文本框 56"/>
          <p:cNvSpPr txBox="1"/>
          <p:nvPr>
            <p:custDataLst>
              <p:tags r:id="rId8"/>
            </p:custDataLst>
          </p:nvPr>
        </p:nvSpPr>
        <p:spPr>
          <a:xfrm>
            <a:off x="2576324" y="1901084"/>
            <a:ext cx="7304376" cy="669651"/>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测试阶段：对开发完成的教育工具进行全面测试，确保功能完善、性能稳定</a:t>
            </a:r>
            <a:endParaRPr altLang="en-US" dirty="0" lang="zh-CN">
              <a:solidFill>
                <a:schemeClr val="dk1">
                  <a:lumMod val="80000"/>
                  <a:lumOff val="20000"/>
                </a:schemeClr>
              </a:solidFill>
              <a:latin typeface="+mn-ea"/>
              <a:sym typeface="+mn-ea"/>
            </a:endParaRPr>
          </a:p>
        </p:txBody>
      </p:sp>
      <p:sp>
        <p:nvSpPr>
          <p:cNvPr id="1049226"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优化目标：根据测试结果，对工具进行优化改进，提升用户体验和性能</a:t>
            </a:r>
            <a:endParaRPr altLang="en-US" dirty="0" sz="1600" lang="zh-CN">
              <a:solidFill>
                <a:schemeClr val="dk1">
                  <a:lumMod val="80000"/>
                  <a:lumOff val="20000"/>
                </a:schemeClr>
              </a:solidFill>
              <a:latin typeface="+mn-ea"/>
              <a:sym typeface="+mn-ea"/>
            </a:endParaRPr>
          </a:p>
        </p:txBody>
      </p:sp>
      <p:sp>
        <p:nvSpPr>
          <p:cNvPr id="1049234"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持续迭代：不断进行版本更新和功能升级，以适应教育领域的发展需求</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4" name="标题 1"/>
          <p:cNvSpPr>
            <a:spLocks noGrp="1"/>
          </p:cNvSpPr>
          <p:nvPr>
            <p:ph type="title"/>
          </p:nvPr>
        </p:nvSpPr>
        <p:spPr/>
        <p:txBody>
          <a:bodyPr/>
          <a:p>
            <a:r>
              <a:rPr altLang="en-US" lang="zh-CN"/>
              <a:t>工具特点与创新点</a:t>
            </a:r>
            <a:endParaRPr altLang="en-US" lang="zh-CN"/>
          </a:p>
        </p:txBody>
      </p:sp>
      <p:sp>
        <p:nvSpPr>
          <p:cNvPr id="1049276" name="矩形 15"/>
          <p:cNvSpPr/>
          <p:nvPr>
            <p:custDataLst>
              <p:tags r:id="rId1"/>
            </p:custDataLst>
          </p:nvPr>
        </p:nvSpPr>
        <p:spPr>
          <a:xfrm>
            <a:off x="1121175" y="2463087"/>
            <a:ext cx="9951025" cy="87497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工具特点：易用性、高效性、可扩展性</a:t>
            </a:r>
            <a:endParaRPr altLang="en-US" dirty="0" sz="1200" lang="zh-CN" spc="150">
              <a:solidFill>
                <a:schemeClr val="tx1">
                  <a:lumMod val="85000"/>
                  <a:lumOff val="15000"/>
                </a:schemeClr>
              </a:solidFill>
              <a:latin typeface="+mn-ea"/>
              <a:sym typeface="+mn-ea"/>
            </a:endParaRPr>
          </a:p>
        </p:txBody>
      </p:sp>
      <p:sp>
        <p:nvSpPr>
          <p:cNvPr id="1049278" name="任意多边形 17"/>
          <p:cNvSpPr/>
          <p:nvPr>
            <p:custDataLst>
              <p:tags r:id="rId2"/>
            </p:custDataLst>
          </p:nvPr>
        </p:nvSpPr>
        <p:spPr>
          <a:xfrm flipV="1">
            <a:off x="1014984" y="2353577"/>
            <a:ext cx="1779813" cy="335167"/>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0" name="任意多边形 18"/>
          <p:cNvSpPr/>
          <p:nvPr>
            <p:custDataLst>
              <p:tags r:id="rId3"/>
            </p:custDataLst>
          </p:nvPr>
        </p:nvSpPr>
        <p:spPr>
          <a:xfrm flipH="1">
            <a:off x="9395261" y="3113510"/>
            <a:ext cx="1779813" cy="335167"/>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2" name="矩形 27"/>
          <p:cNvSpPr/>
          <p:nvPr>
            <p:custDataLst>
              <p:tags r:id="rId4"/>
            </p:custDataLst>
          </p:nvPr>
        </p:nvSpPr>
        <p:spPr>
          <a:xfrm>
            <a:off x="1121175" y="4397763"/>
            <a:ext cx="9951025" cy="87497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创新点：基于人工智能技术，提供个性化教育服务，实现智能化教学管理</a:t>
            </a:r>
            <a:endParaRPr altLang="en-US" dirty="0" sz="1200" lang="zh-CN" spc="150">
              <a:solidFill>
                <a:schemeClr val="tx1">
                  <a:lumMod val="85000"/>
                  <a:lumOff val="15000"/>
                </a:schemeClr>
              </a:solidFill>
              <a:latin typeface="+mn-ea"/>
              <a:sym typeface="+mn-ea"/>
            </a:endParaRPr>
          </a:p>
        </p:txBody>
      </p:sp>
      <p:sp>
        <p:nvSpPr>
          <p:cNvPr id="1049284" name="任意多边形 29"/>
          <p:cNvSpPr/>
          <p:nvPr>
            <p:custDataLst>
              <p:tags r:id="rId5"/>
            </p:custDataLst>
          </p:nvPr>
        </p:nvSpPr>
        <p:spPr>
          <a:xfrm flipV="1">
            <a:off x="1014984" y="4288253"/>
            <a:ext cx="1779813" cy="335167"/>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6" name="任意多边形 30"/>
          <p:cNvSpPr/>
          <p:nvPr>
            <p:custDataLst>
              <p:tags r:id="rId6"/>
            </p:custDataLst>
          </p:nvPr>
        </p:nvSpPr>
        <p:spPr>
          <a:xfrm flipH="1">
            <a:off x="9395261" y="5048186"/>
            <a:ext cx="1779813" cy="335167"/>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应用场景</a:t>
            </a:r>
            <a:endParaRPr altLang="en-US" dirty="0" lang="zh-CN"/>
          </a:p>
        </p:txBody>
      </p:sp>
      <p:sp>
        <p:nvSpPr>
          <p:cNvPr id="104932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6" name="标题 1"/>
          <p:cNvSpPr>
            <a:spLocks noGrp="1"/>
          </p:cNvSpPr>
          <p:nvPr>
            <p:ph type="title"/>
          </p:nvPr>
        </p:nvSpPr>
        <p:spPr/>
        <p:txBody>
          <a:bodyPr/>
          <a:p>
            <a:r>
              <a:rPr altLang="en-US" lang="zh-CN"/>
              <a:t>在线教育平台应用</a:t>
            </a:r>
            <a:endParaRPr altLang="en-US" lang="zh-CN"/>
          </a:p>
        </p:txBody>
      </p:sp>
      <p:sp>
        <p:nvSpPr>
          <p:cNvPr id="1049358"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0"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62" name="文本框 31"/>
          <p:cNvSpPr txBox="1"/>
          <p:nvPr>
            <p:custDataLst>
              <p:tags r:id="rId3"/>
            </p:custDataLst>
          </p:nvPr>
        </p:nvSpPr>
        <p:spPr>
          <a:xfrm>
            <a:off x="1158516" y="2404948"/>
            <a:ext cx="2114279" cy="3153660"/>
          </a:xfrm>
          <a:prstGeom prst="rect"/>
          <a:noFill/>
        </p:spPr>
        <p:txBody>
          <a:bodyPr anchor="t" anchorCtr="0" rtlCol="0" wrap="square">
            <a:normAutofit fontScale="95000" lnSpcReduction="10000"/>
          </a:bodyPr>
          <a:p>
            <a:pPr algn="just" fontAlgn="auto">
              <a:lnSpc>
                <a:spcPct val="120000"/>
              </a:lnSpc>
            </a:pPr>
            <a:r>
              <a:rPr altLang="en-US" dirty="0" sz="2000" lang="zh-CN" spc="200">
                <a:solidFill>
                  <a:schemeClr val="tx1">
                    <a:lumMod val="85000"/>
                    <a:lumOff val="15000"/>
                  </a:schemeClr>
                </a:solidFill>
                <a:latin typeface="+mn-ea"/>
                <a:sym typeface="+mn-ea"/>
              </a:rPr>
              <a:t>场景描述：利用人工智能技术为在线教育平台提供智能问答、个性化推荐等功能，提升用户体验和教学效果。</a:t>
            </a:r>
            <a:endParaRPr altLang="en-US" dirty="0" sz="2000" lang="zh-CN" spc="200">
              <a:solidFill>
                <a:schemeClr val="tx1">
                  <a:lumMod val="85000"/>
                  <a:lumOff val="15000"/>
                </a:schemeClr>
              </a:solidFill>
              <a:latin typeface="+mn-ea"/>
              <a:sym typeface="+mn-ea"/>
            </a:endParaRPr>
          </a:p>
        </p:txBody>
      </p:sp>
      <p:sp>
        <p:nvSpPr>
          <p:cNvPr id="1049364"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6"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68"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适用对象：各类在线教育平台和教育机构，如K12在线教育、职业教育、语言学习等。</a:t>
            </a:r>
            <a:endParaRPr altLang="en-US" dirty="0" sz="2000" lang="zh-CN" spc="200">
              <a:solidFill>
                <a:schemeClr val="tx1">
                  <a:lumMod val="85000"/>
                  <a:lumOff val="15000"/>
                </a:schemeClr>
              </a:solidFill>
              <a:latin typeface="+mn-ea"/>
              <a:sym typeface="+mn-ea"/>
            </a:endParaRPr>
          </a:p>
        </p:txBody>
      </p:sp>
      <p:sp>
        <p:nvSpPr>
          <p:cNvPr id="1049370"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2"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74" name="文本框 5"/>
          <p:cNvSpPr txBox="1"/>
          <p:nvPr>
            <p:custDataLst>
              <p:tags r:id="rId9"/>
            </p:custDataLst>
          </p:nvPr>
        </p:nvSpPr>
        <p:spPr>
          <a:xfrm>
            <a:off x="6332127" y="2404948"/>
            <a:ext cx="2111688" cy="315490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技术实现：利用自然语言处理、机器学习等技术实现智能问答和个性化推荐，同时结合教育领域知识图谱提升推荐准确度。</a:t>
            </a:r>
            <a:endParaRPr altLang="en-US" dirty="0" sz="2000" lang="zh-CN" spc="200">
              <a:solidFill>
                <a:schemeClr val="tx1">
                  <a:lumMod val="85000"/>
                  <a:lumOff val="15000"/>
                </a:schemeClr>
              </a:solidFill>
              <a:latin typeface="+mn-ea"/>
              <a:sym typeface="+mn-ea"/>
            </a:endParaRPr>
          </a:p>
        </p:txBody>
      </p:sp>
      <p:sp>
        <p:nvSpPr>
          <p:cNvPr id="1049376"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8"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80" name="文本框 10"/>
          <p:cNvSpPr txBox="1"/>
          <p:nvPr>
            <p:custDataLst>
              <p:tags r:id="rId12"/>
            </p:custDataLst>
          </p:nvPr>
        </p:nvSpPr>
        <p:spPr>
          <a:xfrm>
            <a:off x="8918050" y="2404948"/>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优势分析：通过人工智能技术提高在线教育平台的智能化水平，降低人工干预，提高教学效率。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4" name="标题 1"/>
          <p:cNvSpPr>
            <a:spLocks noGrp="1"/>
          </p:cNvSpPr>
          <p:nvPr>
            <p:ph type="title"/>
          </p:nvPr>
        </p:nvSpPr>
        <p:spPr/>
        <p:txBody>
          <a:bodyPr/>
          <a:p>
            <a:r>
              <a:rPr altLang="en-US" lang="zh-CN"/>
              <a:t>课堂辅助教学应用</a:t>
            </a:r>
            <a:endParaRPr altLang="en-US" lang="zh-CN"/>
          </a:p>
        </p:txBody>
      </p:sp>
      <p:sp>
        <p:nvSpPr>
          <p:cNvPr id="1049416"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8"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0"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2"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4"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个性化推荐：根据学生的学习情况，推荐适合的学习资源</a:t>
            </a:r>
            <a:endParaRPr altLang="en-US" sz="1400" lang="zh-CN" spc="150">
              <a:solidFill>
                <a:schemeClr val="tx1"/>
              </a:solidFill>
              <a:effectLst/>
              <a:latin typeface="+mn-ea"/>
              <a:sym typeface="+mn-ea"/>
            </a:endParaRPr>
          </a:p>
        </p:txBody>
      </p:sp>
      <p:sp>
        <p:nvSpPr>
          <p:cNvPr id="1049426"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智能问答：提供即时的学习问题解答</a:t>
            </a:r>
            <a:endParaRPr altLang="en-US" dirty="0" sz="1400" lang="zh-CN" spc="150">
              <a:solidFill>
                <a:schemeClr val="tx1"/>
              </a:solidFill>
              <a:effectLst/>
              <a:latin typeface="+mn-ea"/>
              <a:sym typeface="+mn-ea"/>
            </a:endParaRPr>
          </a:p>
        </p:txBody>
      </p:sp>
      <p:sp>
        <p:nvSpPr>
          <p:cNvPr id="1049428"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智能批改：自动批改学生的作业，减轻教师的工作负担</a:t>
            </a:r>
            <a:endParaRPr altLang="en-US" sz="1400" lang="zh-CN" spc="150">
              <a:solidFill>
                <a:schemeClr val="tx1"/>
              </a:solidFill>
              <a:effectLst/>
              <a:latin typeface="+mn-ea"/>
              <a:sym typeface="+mn-ea"/>
            </a:endParaRPr>
          </a:p>
        </p:txBody>
      </p:sp>
      <p:sp>
        <p:nvSpPr>
          <p:cNvPr id="1049430"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数据分析：对学生的学习情况进行数据化分析，帮助教师更好地了解学生的学习情况</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4" name="标题 1"/>
          <p:cNvSpPr>
            <a:spLocks noGrp="1"/>
          </p:cNvSpPr>
          <p:nvPr>
            <p:ph type="title"/>
          </p:nvPr>
        </p:nvSpPr>
        <p:spPr/>
        <p:txBody>
          <a:bodyPr/>
          <a:p>
            <a:r>
              <a:rPr altLang="en-US" lang="zh-CN"/>
              <a:t>个性化学习推荐系统应用</a:t>
            </a:r>
            <a:endParaRPr altLang="en-US" lang="zh-CN"/>
          </a:p>
        </p:txBody>
      </p:sp>
      <p:sp>
        <p:nvSpPr>
          <p:cNvPr id="1049466"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通过数据分析和挖掘，优化推荐算法，提高推荐准确率</a:t>
            </a:r>
            <a:endParaRPr altLang="zh-CN" dirty="0" lang="en-US">
              <a:solidFill>
                <a:schemeClr val="dk1">
                  <a:lumMod val="80000"/>
                  <a:lumOff val="20000"/>
                </a:schemeClr>
              </a:solidFill>
              <a:latin typeface="+mn-ea"/>
              <a:sym typeface="+mn-ea"/>
            </a:endParaRPr>
          </a:p>
        </p:txBody>
      </p:sp>
      <p:sp>
        <p:nvSpPr>
          <p:cNvPr id="1049474"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针对不同学生的兴趣和能力，提供个性化的学习资源推荐</a:t>
            </a:r>
            <a:endParaRPr altLang="en-US" dirty="0" lang="zh-CN">
              <a:solidFill>
                <a:schemeClr val="dk1">
                  <a:lumMod val="80000"/>
                  <a:lumOff val="20000"/>
                </a:schemeClr>
              </a:solidFill>
              <a:latin typeface="+mn-ea"/>
              <a:sym typeface="+mn-ea"/>
            </a:endParaRPr>
          </a:p>
        </p:txBody>
      </p:sp>
      <p:sp>
        <p:nvSpPr>
          <p:cNvPr id="1049482"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根据学生的学习进度和成绩，动态调整推荐内容，提高学习效果</a:t>
            </a:r>
            <a:endParaRPr altLang="en-US" dirty="0" lang="zh-CN">
              <a:solidFill>
                <a:schemeClr val="dk1">
                  <a:lumMod val="80000"/>
                  <a:lumOff val="20000"/>
                </a:schemeClr>
              </a:solidFill>
              <a:latin typeface="+mn-ea"/>
              <a:sym typeface="+mn-ea"/>
            </a:endParaRPr>
          </a:p>
        </p:txBody>
      </p:sp>
      <p:sp>
        <p:nvSpPr>
          <p:cNvPr id="1049490"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结合人工智能技术，实现自动化和智能化推荐，减轻教师工作负担</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0" name="标题 1"/>
          <p:cNvSpPr>
            <a:spLocks noGrp="1"/>
          </p:cNvSpPr>
          <p:nvPr>
            <p:ph type="title"/>
          </p:nvPr>
        </p:nvSpPr>
        <p:spPr/>
        <p:txBody>
          <a:bodyPr/>
          <a:p>
            <a:r>
              <a:rPr altLang="en-US" lang="zh-CN"/>
              <a:t>教育管理信息化应用</a:t>
            </a:r>
            <a:endParaRPr altLang="en-US" lang="zh-CN"/>
          </a:p>
        </p:txBody>
      </p:sp>
      <p:sp>
        <p:nvSpPr>
          <p:cNvPr id="1049532"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4"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36"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教务管理：实现课程安排、考试成绩、学生信息等教务信息的信息化管理。</a:t>
            </a:r>
            <a:endParaRPr altLang="en-US" dirty="0" sz="2000" lang="zh-CN" spc="200">
              <a:solidFill>
                <a:schemeClr val="tx1">
                  <a:lumMod val="85000"/>
                  <a:lumOff val="15000"/>
                </a:schemeClr>
              </a:solidFill>
              <a:latin typeface="+mn-ea"/>
              <a:sym typeface="+mn-ea"/>
            </a:endParaRPr>
          </a:p>
        </p:txBody>
      </p:sp>
      <p:sp>
        <p:nvSpPr>
          <p:cNvPr id="1049538"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0"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42"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教学质量监控：通过人工智能技术对教学过程进行实时监测和数据分析，提高教学质量。</a:t>
            </a:r>
            <a:endParaRPr altLang="en-US" dirty="0" sz="2000" lang="zh-CN" spc="200">
              <a:solidFill>
                <a:schemeClr val="tx1">
                  <a:lumMod val="85000"/>
                  <a:lumOff val="15000"/>
                </a:schemeClr>
              </a:solidFill>
              <a:latin typeface="+mn-ea"/>
              <a:sym typeface="+mn-ea"/>
            </a:endParaRPr>
          </a:p>
        </p:txBody>
      </p:sp>
      <p:sp>
        <p:nvSpPr>
          <p:cNvPr id="1049544"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6"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48" name="文本框 5"/>
          <p:cNvSpPr txBox="1"/>
          <p:nvPr>
            <p:custDataLst>
              <p:tags r:id="rId9"/>
            </p:custDataLst>
          </p:nvPr>
        </p:nvSpPr>
        <p:spPr>
          <a:xfrm>
            <a:off x="6332127"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资源共享：利用人工智能技术整合教育资源，实现优质教育资源的共享和优化配置。</a:t>
            </a:r>
            <a:endParaRPr altLang="en-US" dirty="0" sz="2000" lang="zh-CN" spc="200">
              <a:solidFill>
                <a:schemeClr val="tx1">
                  <a:lumMod val="85000"/>
                  <a:lumOff val="15000"/>
                </a:schemeClr>
              </a:solidFill>
              <a:latin typeface="+mn-ea"/>
              <a:sym typeface="+mn-ea"/>
            </a:endParaRPr>
          </a:p>
        </p:txBody>
      </p:sp>
      <p:sp>
        <p:nvSpPr>
          <p:cNvPr id="1049550"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2"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54" name="文本框 10"/>
          <p:cNvSpPr txBox="1"/>
          <p:nvPr>
            <p:custDataLst>
              <p:tags r:id="rId12"/>
            </p:custDataLst>
          </p:nvPr>
        </p:nvSpPr>
        <p:spPr>
          <a:xfrm>
            <a:off x="8918050"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信息化服务：为学校管理层提供决策支持，为教师和学生提供个性化服务。</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8"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实施计划</a:t>
            </a:r>
            <a:endParaRPr altLang="en-US" dirty="0" lang="zh-CN"/>
          </a:p>
        </p:txBody>
      </p:sp>
      <p:sp>
        <p:nvSpPr>
          <p:cNvPr id="1049590"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实施步骤与时间安排</a:t>
            </a:r>
            <a:endParaRPr altLang="en-US" lang="zh-CN"/>
          </a:p>
        </p:txBody>
      </p:sp>
      <p:sp>
        <p:nvSpPr>
          <p:cNvPr id="1049626" name="正文"/>
          <p:cNvSpPr txBox="1"/>
          <p:nvPr>
            <p:custDataLst>
              <p:tags r:id="rId1"/>
            </p:custDataLst>
          </p:nvPr>
        </p:nvSpPr>
        <p:spPr>
          <a:xfrm>
            <a:off x="3674234" y="1773936"/>
            <a:ext cx="4840485" cy="639910"/>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需求调研：了解用户需求，分析市场现状，确定产品定位和功能要求。</a:t>
            </a:r>
            <a:endParaRPr altLang="en-US" dirty="0" sz="1200" lang="zh-CN" spc="150">
              <a:solidFill>
                <a:schemeClr val="tx1">
                  <a:lumMod val="65000"/>
                  <a:lumOff val="35000"/>
                </a:schemeClr>
              </a:solidFill>
              <a:latin typeface="+mn-ea"/>
              <a:sym typeface="+mn-ea"/>
            </a:endParaRPr>
          </a:p>
        </p:txBody>
      </p:sp>
      <p:sp>
        <p:nvSpPr>
          <p:cNvPr id="1049628" name="正文"/>
          <p:cNvSpPr txBox="1"/>
          <p:nvPr>
            <p:custDataLst>
              <p:tags r:id="rId2"/>
            </p:custDataLst>
          </p:nvPr>
        </p:nvSpPr>
        <p:spPr>
          <a:xfrm>
            <a:off x="3674234" y="2483544"/>
            <a:ext cx="4840485" cy="639910"/>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产品设计：根据需求调研结果，进行产品设计和规划，制定产品开发计划和时间表。</a:t>
            </a:r>
            <a:endParaRPr altLang="en-US" dirty="0" sz="1200" lang="zh-CN" spc="150">
              <a:solidFill>
                <a:schemeClr val="tx1">
                  <a:lumMod val="65000"/>
                  <a:lumOff val="35000"/>
                </a:schemeClr>
              </a:solidFill>
              <a:latin typeface="+mn-ea"/>
              <a:sym typeface="+mn-ea"/>
            </a:endParaRPr>
          </a:p>
        </p:txBody>
      </p:sp>
      <p:sp>
        <p:nvSpPr>
          <p:cNvPr id="1049630" name="正文"/>
          <p:cNvSpPr txBox="1"/>
          <p:nvPr>
            <p:custDataLst>
              <p:tags r:id="rId3"/>
            </p:custDataLst>
          </p:nvPr>
        </p:nvSpPr>
        <p:spPr>
          <a:xfrm>
            <a:off x="3674234" y="3193153"/>
            <a:ext cx="4840485" cy="639910"/>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技术研发：按照产品设计，进行技术研发和实现，包括算法优化、界面开发、系统集成等。</a:t>
            </a:r>
            <a:endParaRPr altLang="en-US" dirty="0" sz="1200" lang="zh-CN" spc="150">
              <a:solidFill>
                <a:schemeClr val="tx1">
                  <a:lumMod val="65000"/>
                  <a:lumOff val="35000"/>
                </a:schemeClr>
              </a:solidFill>
              <a:latin typeface="+mn-ea"/>
              <a:sym typeface="+mn-ea"/>
            </a:endParaRPr>
          </a:p>
        </p:txBody>
      </p:sp>
      <p:sp>
        <p:nvSpPr>
          <p:cNvPr id="1049632" name="正文"/>
          <p:cNvSpPr txBox="1"/>
          <p:nvPr>
            <p:custDataLst>
              <p:tags r:id="rId4"/>
            </p:custDataLst>
          </p:nvPr>
        </p:nvSpPr>
        <p:spPr>
          <a:xfrm>
            <a:off x="3674234" y="3902761"/>
            <a:ext cx="4840485" cy="639910"/>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测试与优化：对开发完成的产品进行测试和优化，确保产品性能和稳定性达到预期目标。</a:t>
            </a:r>
            <a:endParaRPr altLang="en-US" dirty="0" sz="1200" lang="zh-CN" spc="150">
              <a:solidFill>
                <a:schemeClr val="tx1">
                  <a:lumMod val="65000"/>
                  <a:lumOff val="35000"/>
                </a:schemeClr>
              </a:solidFill>
              <a:latin typeface="+mn-ea"/>
              <a:sym typeface="+mn-ea"/>
            </a:endParaRPr>
          </a:p>
        </p:txBody>
      </p:sp>
      <p:sp>
        <p:nvSpPr>
          <p:cNvPr id="1049634" name="正文"/>
          <p:cNvSpPr txBox="1"/>
          <p:nvPr>
            <p:custDataLst>
              <p:tags r:id="rId5"/>
            </p:custDataLst>
          </p:nvPr>
        </p:nvSpPr>
        <p:spPr>
          <a:xfrm>
            <a:off x="3674234" y="4612370"/>
            <a:ext cx="4840485" cy="639910"/>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上线推广：将产品上线并开展市场推广活动，不断优化产品功能和用户体验。</a:t>
            </a:r>
            <a:endParaRPr altLang="en-US" dirty="0" sz="1200" lang="zh-CN" spc="150">
              <a:solidFill>
                <a:schemeClr val="tx1">
                  <a:lumMod val="65000"/>
                  <a:lumOff val="35000"/>
                </a:schemeClr>
              </a:solidFill>
              <a:latin typeface="+mn-ea"/>
              <a:sym typeface="+mn-ea"/>
            </a:endParaRPr>
          </a:p>
        </p:txBody>
      </p:sp>
      <p:sp>
        <p:nvSpPr>
          <p:cNvPr id="1049636" name="正文"/>
          <p:cNvSpPr txBox="1"/>
          <p:nvPr>
            <p:custDataLst>
              <p:tags r:id="rId6"/>
            </p:custDataLst>
          </p:nvPr>
        </p:nvSpPr>
        <p:spPr>
          <a:xfrm>
            <a:off x="3674234" y="5321978"/>
            <a:ext cx="4840485" cy="639910"/>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后期维护与升级：持续跟踪用户反馈和市场变化，进行产品维护和升级，保持产品的竞争力。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0" name="标题 1"/>
          <p:cNvSpPr>
            <a:spLocks noGrp="1"/>
          </p:cNvSpPr>
          <p:nvPr>
            <p:ph type="title"/>
          </p:nvPr>
        </p:nvSpPr>
        <p:spPr/>
        <p:txBody>
          <a:bodyPr/>
          <a:p>
            <a:r>
              <a:rPr altLang="en-US" lang="zh-CN"/>
              <a:t>实施团队与分工</a:t>
            </a:r>
            <a:endParaRPr altLang="en-US" lang="zh-CN"/>
          </a:p>
        </p:txBody>
      </p:sp>
      <p:sp>
        <p:nvSpPr>
          <p:cNvPr id="1049672"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4"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676" name="TextBox 2"/>
          <p:cNvSpPr txBox="1"/>
          <p:nvPr>
            <p:custDataLst>
              <p:tags r:id="rId3"/>
            </p:custDataLst>
          </p:nvPr>
        </p:nvSpPr>
        <p:spPr>
          <a:xfrm>
            <a:off x="1158517"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团队成员：具备相关领域知识和技能的专业人员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78"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0"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682" name="TextBox 2"/>
          <p:cNvSpPr txBox="1"/>
          <p:nvPr>
            <p:custDataLst>
              <p:tags r:id="rId6"/>
            </p:custDataLst>
          </p:nvPr>
        </p:nvSpPr>
        <p:spPr>
          <a:xfrm>
            <a:off x="3749800"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分工：根据成员特长和经验进行合理分配，确保项目顺利进行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4"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6"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688" name="TextBox 2"/>
          <p:cNvSpPr txBox="1"/>
          <p:nvPr>
            <p:custDataLst>
              <p:tags r:id="rId9"/>
            </p:custDataLst>
          </p:nvPr>
        </p:nvSpPr>
        <p:spPr>
          <a:xfrm>
            <a:off x="6338128"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协作方式：采用线上和线下相结合的方式，保持沟通顺畅</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0"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2"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694" name="TextBox 2"/>
          <p:cNvSpPr txBox="1"/>
          <p:nvPr>
            <p:custDataLst>
              <p:tags r:id="rId12"/>
            </p:custDataLst>
          </p:nvPr>
        </p:nvSpPr>
        <p:spPr>
          <a:xfrm>
            <a:off x="8920551"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培训与提升：定期组织培训和交流活动，提高团队整体水平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8" name="标题 1"/>
          <p:cNvSpPr>
            <a:spLocks noGrp="1"/>
          </p:cNvSpPr>
          <p:nvPr>
            <p:ph type="title"/>
          </p:nvPr>
        </p:nvSpPr>
        <p:spPr/>
        <p:txBody>
          <a:bodyPr/>
          <a:p>
            <a:r>
              <a:rPr altLang="en-US" lang="zh-CN"/>
              <a:t>实施难点与应对措施</a:t>
            </a:r>
            <a:endParaRPr altLang="en-US" lang="zh-CN"/>
          </a:p>
        </p:txBody>
      </p:sp>
      <p:sp>
        <p:nvSpPr>
          <p:cNvPr id="1049730"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数据安全与隐私保护</a:t>
            </a:r>
            <a:endParaRPr altLang="en-US" dirty="0" sz="1200" lang="zh-CN" spc="150">
              <a:solidFill>
                <a:schemeClr val="tx1">
                  <a:lumMod val="65000"/>
                  <a:lumOff val="35000"/>
                </a:schemeClr>
              </a:solidFill>
              <a:latin typeface="+mn-ea"/>
              <a:sym typeface="+mn-ea"/>
            </a:endParaRPr>
          </a:p>
        </p:txBody>
      </p:sp>
      <p:sp>
        <p:nvSpPr>
          <p:cNvPr id="1049732"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技术更新与迭代</a:t>
            </a:r>
            <a:endParaRPr altLang="en-US" dirty="0" sz="1200" lang="zh-CN" spc="150">
              <a:solidFill>
                <a:schemeClr val="tx1">
                  <a:lumMod val="65000"/>
                  <a:lumOff val="35000"/>
                </a:schemeClr>
              </a:solidFill>
              <a:latin typeface="+mn-ea"/>
              <a:sym typeface="+mn-ea"/>
            </a:endParaRPr>
          </a:p>
        </p:txBody>
      </p:sp>
      <p:sp>
        <p:nvSpPr>
          <p:cNvPr id="1049734"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人员培训与技能提升</a:t>
            </a:r>
            <a:endParaRPr altLang="en-US" dirty="0" sz="1200" lang="zh-CN" spc="150">
              <a:solidFill>
                <a:schemeClr val="tx1">
                  <a:lumMod val="65000"/>
                  <a:lumOff val="35000"/>
                </a:schemeClr>
              </a:solidFill>
              <a:latin typeface="+mn-ea"/>
              <a:sym typeface="+mn-ea"/>
            </a:endParaRPr>
          </a:p>
        </p:txBody>
      </p:sp>
      <p:sp>
        <p:nvSpPr>
          <p:cNvPr id="1049736"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跨部门协作与沟通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0" name="标题 1"/>
          <p:cNvSpPr>
            <a:spLocks noGrp="1"/>
          </p:cNvSpPr>
          <p:nvPr>
            <p:ph type="title"/>
          </p:nvPr>
        </p:nvSpPr>
        <p:spPr/>
        <p:txBody>
          <a:bodyPr/>
          <a:p>
            <a:r>
              <a:rPr altLang="en-US" lang="zh-CN"/>
              <a:t>实施效果评估与反馈</a:t>
            </a:r>
            <a:endParaRPr altLang="en-US" lang="zh-CN"/>
          </a:p>
        </p:txBody>
      </p:sp>
      <p:sp>
        <p:nvSpPr>
          <p:cNvPr id="1049772"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4"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评估指标：用户满意度、使用频率、应用领域拓展</a:t>
            </a:r>
            <a:endParaRPr altLang="en-US" dirty="0" sz="2000" lang="zh-CN" spc="150">
              <a:solidFill>
                <a:schemeClr val="tx1">
                  <a:lumMod val="75000"/>
                  <a:lumOff val="25000"/>
                </a:schemeClr>
              </a:solidFill>
              <a:latin typeface="+mn-ea"/>
              <a:sym typeface="+mn-ea"/>
            </a:endParaRPr>
          </a:p>
        </p:txBody>
      </p:sp>
      <p:sp>
        <p:nvSpPr>
          <p:cNvPr id="1049776"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8"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0"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评估方法：调查问卷、数据分析、专家评审</a:t>
            </a:r>
            <a:endParaRPr altLang="en-US" dirty="0" sz="2000" lang="zh-CN" spc="150">
              <a:solidFill>
                <a:schemeClr val="tx1">
                  <a:lumMod val="75000"/>
                  <a:lumOff val="25000"/>
                </a:schemeClr>
              </a:solidFill>
              <a:latin typeface="+mn-ea"/>
              <a:sym typeface="+mn-ea"/>
            </a:endParaRPr>
          </a:p>
        </p:txBody>
      </p:sp>
      <p:sp>
        <p:nvSpPr>
          <p:cNvPr id="1049782"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4"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6"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反馈机制：定期收集用户意见、持续优化产品功能</a:t>
            </a:r>
            <a:endParaRPr altLang="en-US" dirty="0" sz="2000" lang="zh-CN" spc="150">
              <a:solidFill>
                <a:schemeClr val="tx1">
                  <a:lumMod val="75000"/>
                  <a:lumOff val="25000"/>
                </a:schemeClr>
              </a:solidFill>
              <a:latin typeface="+mn-ea"/>
              <a:sym typeface="+mn-ea"/>
            </a:endParaRPr>
          </a:p>
        </p:txBody>
      </p:sp>
      <p:sp>
        <p:nvSpPr>
          <p:cNvPr id="1049788"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0"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2"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实施效果：提高教育质量、促进个性化学习、降低教育成本</a:t>
            </a:r>
            <a:endParaRPr altLang="en-US" dirty="0" sz="2000" lang="zh-CN" spc="150">
              <a:solidFill>
                <a:schemeClr val="tx1">
                  <a:lumMod val="75000"/>
                  <a:lumOff val="25000"/>
                </a:schemeClr>
              </a:solidFill>
              <a:latin typeface="+mn-ea"/>
              <a:sym typeface="+mn-ea"/>
            </a:endParaRPr>
          </a:p>
        </p:txBody>
      </p:sp>
      <p:sp>
        <p:nvSpPr>
          <p:cNvPr id="1049794"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8"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预期成果与影响</a:t>
            </a:r>
            <a:endParaRPr altLang="en-US" dirty="0" lang="zh-CN"/>
          </a:p>
        </p:txBody>
      </p:sp>
      <p:sp>
        <p:nvSpPr>
          <p:cNvPr id="1049830"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64" name="标题 1"/>
          <p:cNvSpPr>
            <a:spLocks noGrp="1"/>
          </p:cNvSpPr>
          <p:nvPr>
            <p:ph type="title"/>
          </p:nvPr>
        </p:nvSpPr>
        <p:spPr/>
        <p:txBody>
          <a:bodyPr/>
          <a:p>
            <a:r>
              <a:rPr altLang="en-US" lang="zh-CN"/>
              <a:t>预期成果</a:t>
            </a:r>
            <a:endParaRPr altLang="en-US" lang="zh-CN"/>
          </a:p>
        </p:txBody>
      </p:sp>
      <p:sp>
        <p:nvSpPr>
          <p:cNvPr id="1049866"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提高教育质量：通过人工智能技术，优化教学内容和方法，提高教育质量。</a:t>
            </a:r>
            <a:endParaRPr altLang="en-US" dirty="0" sz="1200" lang="zh-CN" spc="150">
              <a:solidFill>
                <a:schemeClr val="tx1">
                  <a:lumMod val="65000"/>
                  <a:lumOff val="35000"/>
                </a:schemeClr>
              </a:solidFill>
              <a:latin typeface="+mn-ea"/>
              <a:sym typeface="+mn-ea"/>
            </a:endParaRPr>
          </a:p>
        </p:txBody>
      </p:sp>
      <p:sp>
        <p:nvSpPr>
          <p:cNvPr id="1049868"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促进个性化学习：利用人工智能分析学生的学习情况，提供个性化的学习方案。</a:t>
            </a:r>
            <a:endParaRPr altLang="en-US" dirty="0" sz="1200" lang="zh-CN" spc="150">
              <a:solidFill>
                <a:schemeClr val="tx1">
                  <a:lumMod val="65000"/>
                  <a:lumOff val="35000"/>
                </a:schemeClr>
              </a:solidFill>
              <a:latin typeface="+mn-ea"/>
              <a:sym typeface="+mn-ea"/>
            </a:endParaRPr>
          </a:p>
        </p:txBody>
      </p:sp>
      <p:sp>
        <p:nvSpPr>
          <p:cNvPr id="1049870"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降低教育成本：通过批量处理和自动化，降低教育成本，让更多人享受优质教育资源。</a:t>
            </a:r>
            <a:endParaRPr altLang="en-US" dirty="0" sz="1200" lang="zh-CN" spc="150">
              <a:solidFill>
                <a:schemeClr val="tx1">
                  <a:lumMod val="65000"/>
                  <a:lumOff val="35000"/>
                </a:schemeClr>
              </a:solidFill>
              <a:latin typeface="+mn-ea"/>
              <a:sym typeface="+mn-ea"/>
            </a:endParaRPr>
          </a:p>
        </p:txBody>
      </p:sp>
      <p:sp>
        <p:nvSpPr>
          <p:cNvPr id="1049872"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增强教育公平性：打破地域限制，让不同地区、不同背景的学生都能享受到平等的教育机会。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6" name="标题 1"/>
          <p:cNvSpPr>
            <a:spLocks noGrp="1"/>
          </p:cNvSpPr>
          <p:nvPr>
            <p:ph type="title"/>
          </p:nvPr>
        </p:nvSpPr>
        <p:spPr/>
        <p:txBody>
          <a:bodyPr/>
          <a:p>
            <a:r>
              <a:rPr altLang="en-US" lang="zh-CN"/>
              <a:t>对教育行业的影响</a:t>
            </a:r>
            <a:endParaRPr altLang="en-US" lang="zh-CN"/>
          </a:p>
        </p:txBody>
      </p:sp>
      <p:sp>
        <p:nvSpPr>
          <p:cNvPr id="1049908"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0"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912" name="TextBox 2"/>
          <p:cNvSpPr txBox="1"/>
          <p:nvPr>
            <p:custDataLst>
              <p:tags r:id="rId3"/>
            </p:custDataLst>
          </p:nvPr>
        </p:nvSpPr>
        <p:spPr>
          <a:xfrm>
            <a:off x="1158517"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提高教育质量和效率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14"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6"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918" name="TextBox 2"/>
          <p:cNvSpPr txBox="1"/>
          <p:nvPr>
            <p:custDataLst>
              <p:tags r:id="rId6"/>
            </p:custDataLst>
          </p:nvPr>
        </p:nvSpPr>
        <p:spPr>
          <a:xfrm>
            <a:off x="3749800"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促进个性化教育发展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20"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2"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924" name="TextBox 2"/>
          <p:cNvSpPr txBox="1"/>
          <p:nvPr>
            <p:custDataLst>
              <p:tags r:id="rId9"/>
            </p:custDataLst>
          </p:nvPr>
        </p:nvSpPr>
        <p:spPr>
          <a:xfrm>
            <a:off x="6338128"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培养创新型人才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26"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8"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930" name="TextBox 2"/>
          <p:cNvSpPr txBox="1"/>
          <p:nvPr>
            <p:custDataLst>
              <p:tags r:id="rId12"/>
            </p:custDataLst>
          </p:nvPr>
        </p:nvSpPr>
        <p:spPr>
          <a:xfrm>
            <a:off x="8920551"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推动教育公平化和普及化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4" name="标题 1"/>
          <p:cNvSpPr>
            <a:spLocks noGrp="1"/>
          </p:cNvSpPr>
          <p:nvPr>
            <p:ph type="title"/>
          </p:nvPr>
        </p:nvSpPr>
        <p:spPr/>
        <p:txBody>
          <a:bodyPr/>
          <a:p>
            <a:r>
              <a:rPr altLang="en-US" lang="zh-CN"/>
              <a:t>对社会发展的影响</a:t>
            </a:r>
            <a:endParaRPr altLang="en-US" lang="zh-CN"/>
          </a:p>
        </p:txBody>
      </p:sp>
      <p:sp>
        <p:nvSpPr>
          <p:cNvPr id="1049966"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8"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提高教育质量：通过人工智能技术，优化教学内容和方法，提高教育质量和效率。</a:t>
            </a:r>
            <a:endParaRPr altLang="en-US" dirty="0" lang="zh-CN" spc="150">
              <a:solidFill>
                <a:schemeClr val="tx1">
                  <a:lumMod val="75000"/>
                  <a:lumOff val="25000"/>
                </a:schemeClr>
              </a:solidFill>
              <a:latin typeface="+mn-ea"/>
              <a:sym typeface="+mn-ea"/>
            </a:endParaRPr>
          </a:p>
        </p:txBody>
      </p:sp>
      <p:sp>
        <p:nvSpPr>
          <p:cNvPr id="1049970"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2"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4"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促进教育公平：降低教育成本，扩大教育资源覆盖范围，让更多人接受优质教育。</a:t>
            </a:r>
            <a:endParaRPr altLang="en-US" dirty="0" lang="zh-CN" spc="150">
              <a:solidFill>
                <a:schemeClr val="tx1">
                  <a:lumMod val="75000"/>
                  <a:lumOff val="25000"/>
                </a:schemeClr>
              </a:solidFill>
              <a:latin typeface="+mn-ea"/>
              <a:sym typeface="+mn-ea"/>
            </a:endParaRPr>
          </a:p>
        </p:txBody>
      </p:sp>
      <p:sp>
        <p:nvSpPr>
          <p:cNvPr id="1049976"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8"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0"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培养创新人才：人工智能教育工具能够激发学生的创新思维和实践能力，培养更多创新型人才。</a:t>
            </a:r>
            <a:endParaRPr altLang="en-US" dirty="0" sz="2000" lang="zh-CN" spc="150">
              <a:solidFill>
                <a:schemeClr val="tx1">
                  <a:lumMod val="75000"/>
                  <a:lumOff val="25000"/>
                </a:schemeClr>
              </a:solidFill>
              <a:latin typeface="+mn-ea"/>
              <a:sym typeface="+mn-ea"/>
            </a:endParaRPr>
          </a:p>
        </p:txBody>
      </p:sp>
      <p:sp>
        <p:nvSpPr>
          <p:cNvPr id="1049982"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4"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6"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推动经济发展：人工智能技术将带动相关产业的发展，创造更多的就业机会和经济效益。</a:t>
            </a:r>
            <a:endParaRPr altLang="en-US" dirty="0" sz="2000" lang="zh-CN" spc="150">
              <a:solidFill>
                <a:schemeClr val="tx1">
                  <a:lumMod val="75000"/>
                  <a:lumOff val="25000"/>
                </a:schemeClr>
              </a:solidFill>
              <a:latin typeface="+mn-ea"/>
              <a:sym typeface="+mn-ea"/>
            </a:endParaRPr>
          </a:p>
        </p:txBody>
      </p:sp>
      <p:sp>
        <p:nvSpPr>
          <p:cNvPr id="1049988"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2" name="标题 1"/>
          <p:cNvSpPr>
            <a:spLocks noGrp="1"/>
          </p:cNvSpPr>
          <p:nvPr>
            <p:ph type="title"/>
          </p:nvPr>
        </p:nvSpPr>
        <p:spPr/>
        <p:txBody>
          <a:bodyPr/>
          <a:p>
            <a:r>
              <a:rPr altLang="en-US" lang="zh-CN"/>
              <a:t>经济效益分析</a:t>
            </a:r>
            <a:endParaRPr altLang="en-US" lang="zh-CN"/>
          </a:p>
        </p:txBody>
      </p:sp>
      <p:sp>
        <p:nvSpPr>
          <p:cNvPr id="1050024"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6"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8"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0"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2"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降低教育成本：利用AI工具降低教育过程中的成本，如教材、设备等。</a:t>
            </a:r>
            <a:endParaRPr altLang="en-US" sz="1400" lang="zh-CN" spc="150">
              <a:solidFill>
                <a:schemeClr val="tx1"/>
              </a:solidFill>
              <a:effectLst/>
              <a:latin typeface="+mn-ea"/>
              <a:sym typeface="+mn-ea"/>
            </a:endParaRPr>
          </a:p>
        </p:txBody>
      </p:sp>
      <p:sp>
        <p:nvSpPr>
          <p:cNvPr id="1050034"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提升教育效率：通过AI工具减少教师工作量，提高教学质量和效率。</a:t>
            </a:r>
            <a:endParaRPr altLang="en-US" dirty="0" sz="1400" lang="zh-CN" spc="150">
              <a:solidFill>
                <a:schemeClr val="tx1"/>
              </a:solidFill>
              <a:effectLst/>
              <a:latin typeface="+mn-ea"/>
              <a:sym typeface="+mn-ea"/>
            </a:endParaRPr>
          </a:p>
        </p:txBody>
      </p:sp>
      <p:sp>
        <p:nvSpPr>
          <p:cNvPr id="1050036"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创造经济效益：通过AI教育工具的应用，可以为学校、教育机构等创造经济效益。</a:t>
            </a:r>
            <a:endParaRPr altLang="en-US" sz="1400" lang="zh-CN" spc="150">
              <a:solidFill>
                <a:schemeClr val="tx1"/>
              </a:solidFill>
              <a:effectLst/>
              <a:latin typeface="+mn-ea"/>
              <a:sym typeface="+mn-ea"/>
            </a:endParaRPr>
          </a:p>
        </p:txBody>
      </p:sp>
      <p:sp>
        <p:nvSpPr>
          <p:cNvPr id="1050038"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推动经济发展：AI教育工具的发展和应用，可以推动相关产业的发展，进而推动整个经济的发展。</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72"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风险评估与应对策略</a:t>
            </a:r>
            <a:endParaRPr altLang="en-US" dirty="0" lang="zh-CN"/>
          </a:p>
        </p:txBody>
      </p:sp>
      <p:sp>
        <p:nvSpPr>
          <p:cNvPr id="1050074"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技术风险与应对策略</a:t>
            </a:r>
            <a:endParaRPr altLang="en-US" lang="zh-CN"/>
          </a:p>
        </p:txBody>
      </p:sp>
      <p:sp>
        <p:nvSpPr>
          <p:cNvPr id="1050110" name="正文"/>
          <p:cNvSpPr txBox="1"/>
          <p:nvPr>
            <p:custDataLst>
              <p:tags r:id="rId1"/>
            </p:custDataLst>
          </p:nvPr>
        </p:nvSpPr>
        <p:spPr>
          <a:xfrm>
            <a:off x="3215333" y="2222434"/>
            <a:ext cx="5757695" cy="525333"/>
          </a:xfrm>
          <a:prstGeom prst="rect"/>
          <a:noFill/>
        </p:spPr>
        <p:txBody>
          <a:bodyPr anchor="t" anchorCtr="0" bIns="0" lIns="0" rIns="0" rtlCol="0" tIns="0" wrap="square">
            <a:normAutofit fontScale="92308" lnSpcReduction="10000"/>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技术更新迭代风险：AI教育工具需不断升级以适应教育需求和技术发展，需持续投入研发资源。</a:t>
            </a:r>
            <a:endParaRPr altLang="en-US" dirty="0" sz="1300" lang="zh-CN" spc="150">
              <a:solidFill>
                <a:schemeClr val="tx1">
                  <a:lumMod val="65000"/>
                  <a:lumOff val="35000"/>
                </a:schemeClr>
              </a:solidFill>
              <a:latin typeface="+mn-ea"/>
              <a:sym typeface="+mn-ea"/>
            </a:endParaRPr>
          </a:p>
        </p:txBody>
      </p:sp>
      <p:sp>
        <p:nvSpPr>
          <p:cNvPr id="1050112" name="标题"/>
          <p:cNvSpPr txBox="1"/>
          <p:nvPr>
            <p:custDataLst>
              <p:tags r:id="rId2"/>
            </p:custDataLst>
          </p:nvPr>
        </p:nvSpPr>
        <p:spPr>
          <a:xfrm>
            <a:off x="3215924" y="1773936"/>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114" name="标题"/>
          <p:cNvSpPr txBox="1"/>
          <p:nvPr>
            <p:custDataLst>
              <p:tags r:id="rId3"/>
            </p:custDataLst>
          </p:nvPr>
        </p:nvSpPr>
        <p:spPr>
          <a:xfrm>
            <a:off x="3215924" y="4987973"/>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116" name="正文"/>
          <p:cNvSpPr txBox="1"/>
          <p:nvPr>
            <p:custDataLst>
              <p:tags r:id="rId4"/>
            </p:custDataLst>
          </p:nvPr>
        </p:nvSpPr>
        <p:spPr>
          <a:xfrm>
            <a:off x="3215924" y="5436471"/>
            <a:ext cx="5757695" cy="525333"/>
          </a:xfrm>
          <a:prstGeom prst="rect"/>
          <a:noFill/>
        </p:spPr>
        <p:txBody>
          <a:bodyPr anchor="t" anchorCtr="0" bIns="0" lIns="0" rIns="0" rtlCol="0" tIns="0" wrap="square">
            <a:normAutofit fontScale="75714"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技术可靠性风险：AI教育工具应具备高可靠性和稳定性，避免因技术故障影响教学质量和用户体验，需进行严格的质量控制和故障排查。</a:t>
            </a:r>
            <a:endParaRPr altLang="en-US" dirty="0" sz="1400" lang="zh-CN" spc="150">
              <a:solidFill>
                <a:schemeClr val="tx1">
                  <a:lumMod val="65000"/>
                  <a:lumOff val="35000"/>
                </a:schemeClr>
              </a:solidFill>
              <a:latin typeface="+mn-ea"/>
              <a:sym typeface="+mn-ea"/>
            </a:endParaRPr>
          </a:p>
        </p:txBody>
      </p:sp>
      <p:sp>
        <p:nvSpPr>
          <p:cNvPr id="1050118" name="正文"/>
          <p:cNvSpPr txBox="1"/>
          <p:nvPr>
            <p:custDataLst>
              <p:tags r:id="rId5"/>
            </p:custDataLst>
          </p:nvPr>
        </p:nvSpPr>
        <p:spPr>
          <a:xfrm>
            <a:off x="3215924" y="3293385"/>
            <a:ext cx="5757695" cy="525333"/>
          </a:xfrm>
          <a:prstGeom prst="rect"/>
          <a:noFill/>
        </p:spPr>
        <p:txBody>
          <a:bodyPr anchor="t" anchorCtr="0" bIns="0" lIns="0" rIns="0" rtlCol="0" tIns="0" wrap="square">
            <a:normAutofit fontScale="84615" lnSpcReduction="10000"/>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数据安全风险：保护学生个人信息和隐私，防止数据泄露和滥用，需采取严格的数据加密和权限控制措施。</a:t>
            </a:r>
            <a:endParaRPr altLang="en-US" dirty="0" sz="1300" lang="zh-CN" spc="150">
              <a:solidFill>
                <a:schemeClr val="tx1">
                  <a:lumMod val="65000"/>
                  <a:lumOff val="35000"/>
                </a:schemeClr>
              </a:solidFill>
              <a:latin typeface="+mn-ea"/>
              <a:sym typeface="+mn-ea"/>
            </a:endParaRPr>
          </a:p>
        </p:txBody>
      </p:sp>
      <p:sp>
        <p:nvSpPr>
          <p:cNvPr id="1050120" name="标题"/>
          <p:cNvSpPr txBox="1"/>
          <p:nvPr>
            <p:custDataLst>
              <p:tags r:id="rId6"/>
            </p:custDataLst>
          </p:nvPr>
        </p:nvSpPr>
        <p:spPr>
          <a:xfrm>
            <a:off x="3216516" y="2845479"/>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122" name="标题"/>
          <p:cNvSpPr txBox="1"/>
          <p:nvPr>
            <p:custDataLst>
              <p:tags r:id="rId7"/>
            </p:custDataLst>
          </p:nvPr>
        </p:nvSpPr>
        <p:spPr>
          <a:xfrm>
            <a:off x="3216516" y="3916430"/>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124" name="正文"/>
          <p:cNvSpPr txBox="1"/>
          <p:nvPr>
            <p:custDataLst>
              <p:tags r:id="rId8"/>
            </p:custDataLst>
          </p:nvPr>
        </p:nvSpPr>
        <p:spPr>
          <a:xfrm>
            <a:off x="3215924" y="4364928"/>
            <a:ext cx="5757695" cy="525333"/>
          </a:xfrm>
          <a:prstGeom prst="rect"/>
          <a:noFill/>
        </p:spPr>
        <p:txBody>
          <a:bodyPr anchor="t" anchorCtr="0" bIns="0" lIns="0" rIns="0" rtlCol="0" tIns="0" wrap="square">
            <a:normAutofit fontScale="84615" lnSpcReduction="10000"/>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技术兼容性风险：确保AI教育工具在不同设备和平台上稳定运行，需进行跨平台测试和优化。</a:t>
            </a:r>
            <a:endParaRPr altLang="en-US" dirty="0" sz="13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58" name="标题 1"/>
          <p:cNvSpPr>
            <a:spLocks noGrp="1"/>
          </p:cNvSpPr>
          <p:nvPr>
            <p:ph type="title"/>
          </p:nvPr>
        </p:nvSpPr>
        <p:spPr/>
        <p:txBody>
          <a:bodyPr/>
          <a:p>
            <a:r>
              <a:rPr altLang="en-US" lang="zh-CN"/>
              <a:t>市场风险与应对策略</a:t>
            </a:r>
            <a:endParaRPr altLang="en-US" lang="zh-CN"/>
          </a:p>
        </p:txBody>
      </p:sp>
      <p:sp>
        <p:nvSpPr>
          <p:cNvPr id="1050160"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竞争风险：分析竞争对手的优劣势，制定差异化竞争策略</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法律风险：遵守相关法律法规，避免法律纠纷</a:t>
            </a:r>
            <a:endParaRPr dirty="0" sz="2000" err="1">
              <a:solidFill>
                <a:schemeClr val="tx1">
                  <a:lumMod val="75000"/>
                  <a:lumOff val="25000"/>
                </a:schemeClr>
              </a:solidFill>
              <a:latin typeface="+mn-ea"/>
              <a:ea typeface="+mn-ea"/>
              <a:cs typeface="+mn-ea"/>
              <a:sym typeface="+mn-lt"/>
            </a:endParaRPr>
          </a:p>
        </p:txBody>
      </p:sp>
      <p:sp>
        <p:nvSpPr>
          <p:cNvPr id="1050180"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86"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8"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应对策略：制定风险应对计划，及时调整策略以应对市场变化</a:t>
            </a:r>
            <a:endParaRPr dirty="0" sz="2000" err="1">
              <a:solidFill>
                <a:schemeClr val="tx1">
                  <a:lumMod val="75000"/>
                  <a:lumOff val="25000"/>
                </a:schemeClr>
              </a:solidFill>
              <a:latin typeface="+mn-ea"/>
              <a:ea typeface="+mn-ea"/>
              <a:cs typeface="+mn-ea"/>
              <a:sym typeface="+mn-lt"/>
            </a:endParaRPr>
          </a:p>
        </p:txBody>
      </p:sp>
      <p:sp>
        <p:nvSpPr>
          <p:cNvPr id="1050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技术风险：保持技术更新和升级，降低技术落后风险</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32" name="标题 1"/>
          <p:cNvSpPr>
            <a:spLocks noGrp="1"/>
          </p:cNvSpPr>
          <p:nvPr>
            <p:ph type="title"/>
          </p:nvPr>
        </p:nvSpPr>
        <p:spPr/>
        <p:txBody>
          <a:bodyPr/>
          <a:p>
            <a:r>
              <a:rPr altLang="en-US" lang="zh-CN"/>
              <a:t>管理风险与应对策略</a:t>
            </a:r>
            <a:endParaRPr altLang="en-US" lang="zh-CN"/>
          </a:p>
        </p:txBody>
      </p:sp>
      <p:sp>
        <p:nvSpPr>
          <p:cNvPr id="1050234"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8"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文本框 27"/>
          <p:cNvSpPr txBox="1"/>
          <p:nvPr>
            <p:custDataLst>
              <p:tags r:id="rId4"/>
            </p:custDataLst>
          </p:nvPr>
        </p:nvSpPr>
        <p:spPr>
          <a:xfrm>
            <a:off x="2576324" y="4162510"/>
            <a:ext cx="7304376" cy="669651"/>
          </a:xfrm>
          <a:prstGeom prst="rect"/>
          <a:noFill/>
        </p:spPr>
        <p:txBody>
          <a:bodyPr anchor="ctr" anchorCtr="0" bIns="107950" rtlCol="0" tIns="0" wrap="square">
            <a:normAutofit fontScale="54444" lnSpcReduction="10000"/>
          </a:bodyPr>
          <a:p>
            <a:pPr>
              <a:lnSpc>
                <a:spcPct val="150000"/>
              </a:lnSpc>
            </a:pPr>
            <a:r>
              <a:rPr altLang="zh-CN" dirty="0" lang="en-US">
                <a:solidFill>
                  <a:schemeClr val="dk1">
                    <a:lumMod val="80000"/>
                    <a:lumOff val="20000"/>
                  </a:schemeClr>
                </a:solidFill>
                <a:latin typeface="+mn-ea"/>
                <a:sym typeface="+mn-ea"/>
              </a:rPr>
              <a:t>风险管理：建立完善的风险管理体系，定期对风险进行评估和监控，及时调整应对策略，确保人工智能教育工具的开发与应用顺利进行。</a:t>
            </a:r>
            <a:endParaRPr altLang="zh-CN" dirty="0" lang="en-US">
              <a:solidFill>
                <a:schemeClr val="dk1">
                  <a:lumMod val="80000"/>
                  <a:lumOff val="20000"/>
                </a:schemeClr>
              </a:solidFill>
              <a:latin typeface="+mn-ea"/>
              <a:sym typeface="+mn-ea"/>
            </a:endParaRPr>
          </a:p>
        </p:txBody>
      </p:sp>
      <p:sp>
        <p:nvSpPr>
          <p:cNvPr id="1050242"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6"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文本框 56"/>
          <p:cNvSpPr txBox="1"/>
          <p:nvPr>
            <p:custDataLst>
              <p:tags r:id="rId8"/>
            </p:custDataLst>
          </p:nvPr>
        </p:nvSpPr>
        <p:spPr>
          <a:xfrm>
            <a:off x="2576324" y="1901084"/>
            <a:ext cx="7304376" cy="669651"/>
          </a:xfrm>
          <a:prstGeom prst="rect"/>
          <a:noFill/>
        </p:spPr>
        <p:txBody>
          <a:bodyPr anchor="ctr" anchorCtr="0" bIns="107950" rtlCol="0" tIns="0" wrap="square">
            <a:normAutofit fontScale="54444"/>
          </a:bodyPr>
          <a:p>
            <a:pPr>
              <a:lnSpc>
                <a:spcPct val="150000"/>
              </a:lnSpc>
            </a:pPr>
            <a:r>
              <a:rPr altLang="en-US" dirty="0" lang="zh-CN">
                <a:solidFill>
                  <a:schemeClr val="dk1">
                    <a:lumMod val="80000"/>
                    <a:lumOff val="20000"/>
                  </a:schemeClr>
                </a:solidFill>
                <a:latin typeface="+mn-ea"/>
                <a:sym typeface="+mn-ea"/>
              </a:rPr>
              <a:t>风险评估：对人工智能教育工具开发与应用过程中可能出现的风险进行全面评估，包括技术风险、数据安全风险、合规风险等。</a:t>
            </a:r>
            <a:endParaRPr altLang="en-US" dirty="0" lang="zh-CN">
              <a:solidFill>
                <a:schemeClr val="dk1">
                  <a:lumMod val="80000"/>
                  <a:lumOff val="20000"/>
                </a:schemeClr>
              </a:solidFill>
              <a:latin typeface="+mn-ea"/>
              <a:sym typeface="+mn-ea"/>
            </a:endParaRPr>
          </a:p>
        </p:txBody>
      </p:sp>
      <p:sp>
        <p:nvSpPr>
          <p:cNvPr id="1050250"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4"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文本框 8"/>
          <p:cNvSpPr txBox="1"/>
          <p:nvPr>
            <p:custDataLst>
              <p:tags r:id="rId12"/>
            </p:custDataLst>
          </p:nvPr>
        </p:nvSpPr>
        <p:spPr>
          <a:xfrm>
            <a:off x="2576324" y="3035203"/>
            <a:ext cx="7304376" cy="669651"/>
          </a:xfrm>
          <a:prstGeom prst="rect"/>
          <a:noFill/>
        </p:spPr>
        <p:txBody>
          <a:bodyPr anchor="ctr" anchorCtr="0" bIns="107950" rtlCol="0" tIns="0" wrap="square">
            <a:normAutofit fontScale="60000"/>
          </a:bodyPr>
          <a:p>
            <a:pPr>
              <a:lnSpc>
                <a:spcPct val="150000"/>
              </a:lnSpc>
            </a:pPr>
            <a:r>
              <a:rPr altLang="en-US" dirty="0" lang="zh-CN">
                <a:solidFill>
                  <a:schemeClr val="dk1">
                    <a:lumMod val="80000"/>
                    <a:lumOff val="20000"/>
                  </a:schemeClr>
                </a:solidFill>
                <a:latin typeface="+mn-ea"/>
                <a:sym typeface="+mn-ea"/>
              </a:rPr>
              <a:t>应对策略：针对不同的风险制定相应的应对措施，如加强技术研发、提高数据安全保障能力、遵守相关法律法规等。</a:t>
            </a:r>
            <a:endParaRPr altLang="en-US" dirty="0" lang="zh-CN">
              <a:solidFill>
                <a:schemeClr val="dk1">
                  <a:lumMod val="80000"/>
                  <a:lumOff val="20000"/>
                </a:schemeClr>
              </a:solidFill>
              <a:latin typeface="+mn-ea"/>
              <a:sym typeface="+mn-ea"/>
            </a:endParaRPr>
          </a:p>
        </p:txBody>
      </p:sp>
      <p:sp>
        <p:nvSpPr>
          <p:cNvPr id="1050258"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2"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4" name="文本框 12"/>
          <p:cNvSpPr txBox="1"/>
          <p:nvPr>
            <p:custDataLst>
              <p:tags r:id="rId16"/>
            </p:custDataLst>
          </p:nvPr>
        </p:nvSpPr>
        <p:spPr>
          <a:xfrm>
            <a:off x="2576324" y="5289818"/>
            <a:ext cx="7304376" cy="669651"/>
          </a:xfrm>
          <a:prstGeom prst="rect"/>
          <a:noFill/>
        </p:spPr>
        <p:txBody>
          <a:bodyPr anchor="ctr" anchorCtr="0" bIns="107950" rtlCol="0" tIns="0" wrap="square">
            <a:normAutofit fontScale="60000"/>
          </a:bodyPr>
          <a:p>
            <a:pPr>
              <a:lnSpc>
                <a:spcPct val="150000"/>
              </a:lnSpc>
            </a:pPr>
            <a:r>
              <a:rPr altLang="zh-CN" dirty="0" lang="en-US">
                <a:solidFill>
                  <a:schemeClr val="dk1">
                    <a:lumMod val="80000"/>
                    <a:lumOff val="20000"/>
                  </a:schemeClr>
                </a:solidFill>
                <a:latin typeface="+mn-ea"/>
                <a:sym typeface="+mn-ea"/>
              </a:rPr>
              <a:t>应急预案：针对可能出现的重大风险制定应急预案，确保在风险发生时能够迅速响应，最大程度地减少损失。</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98" name="标题 1"/>
          <p:cNvSpPr>
            <a:spLocks noGrp="1"/>
          </p:cNvSpPr>
          <p:nvPr>
            <p:ph type="title"/>
          </p:nvPr>
        </p:nvSpPr>
        <p:spPr/>
        <p:txBody>
          <a:bodyPr/>
          <a:p>
            <a:r>
              <a:rPr altLang="en-US" lang="zh-CN"/>
              <a:t>法律风险与应对策略</a:t>
            </a:r>
            <a:endParaRPr altLang="en-US" lang="zh-CN"/>
          </a:p>
        </p:txBody>
      </p:sp>
      <p:sp>
        <p:nvSpPr>
          <p:cNvPr id="1050300"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2"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04"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内容：人工智能教育工具可能面临的法律风险，如隐私泄露、知识产权侵权等。</a:t>
            </a:r>
            <a:endParaRPr altLang="en-US" dirty="0" sz="2000" lang="zh-CN" spc="200">
              <a:solidFill>
                <a:schemeClr val="tx1">
                  <a:lumMod val="85000"/>
                  <a:lumOff val="15000"/>
                </a:schemeClr>
              </a:solidFill>
              <a:latin typeface="+mn-ea"/>
              <a:sym typeface="+mn-ea"/>
            </a:endParaRPr>
          </a:p>
        </p:txBody>
      </p:sp>
      <p:sp>
        <p:nvSpPr>
          <p:cNvPr id="1050306"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8"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0" name="文本框 34"/>
          <p:cNvSpPr txBox="1"/>
          <p:nvPr>
            <p:custDataLst>
              <p:tags r:id="rId6"/>
            </p:custDataLst>
          </p:nvPr>
        </p:nvSpPr>
        <p:spPr>
          <a:xfrm>
            <a:off x="3746792" y="2404948"/>
            <a:ext cx="2111688" cy="3154904"/>
          </a:xfrm>
          <a:prstGeom prst="rect"/>
          <a:noFill/>
        </p:spPr>
        <p:txBody>
          <a:bodyPr anchor="t" anchorCtr="0" rtlCol="0" wrap="square">
            <a:normAutofit fontScale="9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应对策略：制定严格的数据保护措施，确保用户隐私不被侵犯；与知识产权持有者合作，获得合法授权。</a:t>
            </a:r>
            <a:endParaRPr altLang="en-US" dirty="0" sz="2000" lang="zh-CN" spc="200">
              <a:solidFill>
                <a:schemeClr val="tx1">
                  <a:lumMod val="85000"/>
                  <a:lumOff val="15000"/>
                </a:schemeClr>
              </a:solidFill>
              <a:latin typeface="+mn-ea"/>
              <a:sym typeface="+mn-ea"/>
            </a:endParaRPr>
          </a:p>
        </p:txBody>
      </p:sp>
      <p:sp>
        <p:nvSpPr>
          <p:cNvPr id="1050312"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4"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6" name="文本框 5"/>
          <p:cNvSpPr txBox="1"/>
          <p:nvPr>
            <p:custDataLst>
              <p:tags r:id="rId9"/>
            </p:custDataLst>
          </p:nvPr>
        </p:nvSpPr>
        <p:spPr>
          <a:xfrm>
            <a:off x="6332127" y="2404948"/>
            <a:ext cx="2111688" cy="3154904"/>
          </a:xfrm>
          <a:prstGeom prst="rect"/>
          <a:noFill/>
        </p:spPr>
        <p:txBody>
          <a:bodyPr anchor="t" anchorCtr="0" rtlCol="0" wrap="square">
            <a:normAutofit fontScale="9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内容：针对不同国家或地区的法律法规差异，可能导致人工智能教育工具在不同市场面临不同的法律风险。</a:t>
            </a:r>
            <a:endParaRPr altLang="en-US" dirty="0" sz="2000" lang="zh-CN" spc="200">
              <a:solidFill>
                <a:schemeClr val="tx1">
                  <a:lumMod val="85000"/>
                  <a:lumOff val="15000"/>
                </a:schemeClr>
              </a:solidFill>
              <a:latin typeface="+mn-ea"/>
              <a:sym typeface="+mn-ea"/>
            </a:endParaRPr>
          </a:p>
        </p:txBody>
      </p:sp>
      <p:sp>
        <p:nvSpPr>
          <p:cNvPr id="1050318"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0"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22" name="文本框 10"/>
          <p:cNvSpPr txBox="1"/>
          <p:nvPr>
            <p:custDataLst>
              <p:tags r:id="rId12"/>
            </p:custDataLst>
          </p:nvPr>
        </p:nvSpPr>
        <p:spPr>
          <a:xfrm>
            <a:off x="8918050" y="2404948"/>
            <a:ext cx="2111688" cy="315490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应对策略：深入了解目标市场的法律法规，确保产品符合当地法律要求；与当地法律专家合作，提供法律咨询和支持。</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56" name="标题 1"/>
          <p:cNvSpPr>
            <a:spLocks noGrp="1"/>
          </p:cNvSpPr>
          <p:nvPr>
            <p:ph type="ctrTitle"/>
            <p:custDataLst>
              <p:tags r:id="rId1"/>
            </p:custDataLst>
          </p:nvPr>
        </p:nvSpPr>
        <p:spPr/>
        <p:txBody>
          <a:bodyPr wrap="square">
            <a:normAutofit/>
          </a:bodyPr>
          <a:p>
            <a:r>
              <a:rPr altLang="en-US" dirty="0" lang="zh-CN"/>
              <a:t>感谢观看</a:t>
            </a:r>
            <a:endParaRPr altLang="en-US" dirty="0" lang="zh-CN"/>
          </a:p>
        </p:txBody>
      </p:sp>
      <p:sp>
        <p:nvSpPr>
          <p:cNvPr id="1050358" name="文本占位符 7"/>
          <p:cNvSpPr>
            <a:spLocks noGrp="1"/>
          </p:cNvSpPr>
          <p:nvPr>
            <p:ph type="body" sz="quarter" idx="17"/>
            <p:custDataLst>
              <p:tags r:id="rId2"/>
            </p:custDataLst>
          </p:nvPr>
        </p:nvSpPr>
        <p:spPr/>
        <p:txBody>
          <a:bodyPr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2"/>
  <p:tag name="KSO_WM_TEMPLATE_THUMBS_INDEX" val="1、9"/>
</p:tagLst>
</file>

<file path=ppt/tags/tag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1*a*1"/>
  <p:tag name="KSO_WM_TEMPLATE_CATEGORY" val="custom"/>
  <p:tag name="KSO_WM_TEMPLATE_INDEX" val="20231422"/>
  <p:tag name="KSO_WM_UNIT_LAYERLEVEL" val="1"/>
  <p:tag name="KSO_WM_TAG_VERSION" val="1.0"/>
  <p:tag name="KSO_WM_BEAUTIFY_FLAG" val="#wm#"/>
  <p:tag name="KSO_WM_UNIT_PRESET_TEXT" val="单击添加文档标题"/>
</p:tagLst>
</file>

<file path=ppt/tags/tag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422_1*b*1"/>
  <p:tag name="KSO_WM_TEMPLATE_CATEGORY" val="custom"/>
  <p:tag name="KSO_WM_TEMPLATE_INDEX" val="20231422"/>
  <p:tag name="KSO_WM_UNIT_LAYERLEVEL" val="1"/>
  <p:tag name="KSO_WM_TAG_VERSION" val="1.0"/>
  <p:tag name="KSO_WM_BEAUTIFY_FLAG" val="#wm#"/>
  <p:tag name="KSO_WM_UNIT_PRESET_TEXT" val="WPS, a click to unlimited possibilities"/>
</p:tagLst>
</file>

<file path=ppt/tags/tag70.xml><?xml version="1.0" encoding="utf-8"?>
<p:tagLst xmlns:p="http://schemas.openxmlformats.org/presentationml/2006/main">
  <p:tag name="KSO_WM_UNIT_SUBTYPE" val="b"/>
  <p:tag name="KSO_WM_UNIT_NOCLEAR" val="0"/>
  <p:tag name="KSO_WM_UNIT_VALUE" val="215"/>
  <p:tag name="KSO_WM_UNIT_HIGHLIGHT" val="0"/>
  <p:tag name="KSO_WM_UNIT_COMPATIBLE" val="0"/>
  <p:tag name="KSO_WM_UNIT_DIAGRAM_ISNUMVISUAL" val="0"/>
  <p:tag name="KSO_WM_UNIT_DIAGRAM_ISREFERUNIT" val="0"/>
  <p:tag name="KSO_WM_UNIT_TYPE" val="f"/>
  <p:tag name="KSO_WM_UNIT_INDEX" val="1"/>
  <p:tag name="KSO_WM_UNIT_ID" val="custom20231422_1*f*1"/>
  <p:tag name="KSO_WM_TEMPLATE_CATEGORY" val="custom"/>
  <p:tag name="KSO_WM_TEMPLATE_INDEX" val="20231422"/>
  <p:tag name="KSO_WM_UNIT_LAYERLEVEL" val="1"/>
  <p:tag name="KSO_WM_TAG_VERSION" val="1.0"/>
  <p:tag name="KSO_WM_BEAUTIFY_FLAG" val="#wm#"/>
  <p:tag name="KSO_WM_UNIT_PRESET_TEXT" val="汇报人：WPS"/>
</p:tagLst>
</file>

<file path=ppt/tags/tag71.xml><?xml version="1.0" encoding="utf-8"?>
<p:tagLst xmlns:p="http://schemas.openxmlformats.org/presentationml/2006/main">
  <p:tag name="KSO_WM_SLIDE_ID" val="custom20231422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1422"/>
  <p:tag name="KSO_WM_SLIDE_LAYOUT" val="a_b_f"/>
  <p:tag name="KSO_WM_SLIDE_LAYOUT_CNT" val="1_1_1"/>
  <p:tag name="KSO_WM_TEMPLATE_THUMBS_INDEX" val="1、9"/>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2_6*l_h_i*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2_6*l_h_a*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2_6*l_h_i*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2_6*l_h_a*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2_6*l_h_i*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2_6*l_h_a*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2_6*l_h_i*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2_6*l_h_a*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22_6*l_h_i*1_5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22_6*l_h_a*1_5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422_6*l_h_i*1_6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422_6*l_h_a*1_6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6*a*1"/>
  <p:tag name="KSO_WM_TEMPLATE_CATEGORY" val="custom"/>
  <p:tag name="KSO_WM_TEMPLATE_INDEX" val="2023142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5.xml><?xml version="1.0" encoding="utf-8"?>
<p:tagLst xmlns:p="http://schemas.openxmlformats.org/presentationml/2006/main">
  <p:tag name="KSO_WM_SLIDE_ID" val="custom2023142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422"/>
  <p:tag name="KSO_WM_SLIDE_LAYOUT" val="a_l"/>
  <p:tag name="KSO_WM_SLIDE_LAYOUT_CNT" val="1_1"/>
  <p:tag name="KSO_WM_SLIDE_TYPE" val="contents"/>
  <p:tag name="KSO_WM_SLIDE_SUBTYPE" val="diag"/>
  <p:tag name="KSO_WM_DIAGRAM_GROUP_CODE" val="l1-1"/>
  <p:tag name="KSO_WM_SLIDE_DIAGTYPE" val="l"/>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8.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9.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5.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36.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73.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12.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9*a*1"/>
  <p:tag name="KSO_WM_TEMPLATE_CATEGORY" val="custom"/>
  <p:tag name="KSO_WM_TEMPLATE_INDEX" val="20231422"/>
  <p:tag name="KSO_WM_UNIT_LAYERLEVEL" val="1"/>
  <p:tag name="KSO_WM_TAG_VERSION" val="1.0"/>
  <p:tag name="KSO_WM_BEAUTIFY_FLAG" val="#wm#"/>
  <p:tag name="KSO_WM_UNIT_PRESET_TEXT" val="感谢观看"/>
</p:tagLst>
</file>

<file path=ppt/tags/tag370.xml><?xml version="1.0" encoding="utf-8"?>
<p:tagLst xmlns:p="http://schemas.openxmlformats.org/presentationml/2006/main">
  <p:tag name="KSO_WM_UNIT_SUBTYPE" val="b"/>
  <p:tag name="KSO_WM_UNIT_NOCLEAR" val="0"/>
  <p:tag name="KSO_WM_UNIT_VALUE" val="172"/>
  <p:tag name="KSO_WM_UNIT_HIGHLIGHT" val="0"/>
  <p:tag name="KSO_WM_UNIT_COMPATIBLE" val="0"/>
  <p:tag name="KSO_WM_UNIT_DIAGRAM_ISNUMVISUAL" val="0"/>
  <p:tag name="KSO_WM_UNIT_DIAGRAM_ISREFERUNIT" val="0"/>
  <p:tag name="KSO_WM_UNIT_TYPE" val="f"/>
  <p:tag name="KSO_WM_UNIT_INDEX" val="1"/>
  <p:tag name="KSO_WM_UNIT_ID" val="custom20231422_9*f*1"/>
  <p:tag name="KSO_WM_TEMPLATE_CATEGORY" val="custom"/>
  <p:tag name="KSO_WM_TEMPLATE_INDEX" val="20231422"/>
  <p:tag name="KSO_WM_UNIT_LAYERLEVEL" val="1"/>
  <p:tag name="KSO_WM_TAG_VERSION" val="1.0"/>
  <p:tag name="KSO_WM_BEAUTIFY_FLAG" val="#wm#"/>
  <p:tag name="KSO_WM_UNIT_PRESET_TEXT" val="汇报人：WPS"/>
</p:tagLst>
</file>

<file path=ppt/tags/tag371.xml><?xml version="1.0" encoding="utf-8"?>
<p:tagLst xmlns:p="http://schemas.openxmlformats.org/presentationml/2006/main">
  <p:tag name="KSO_WM_SLIDE_ID" val="custom20231422_9"/>
  <p:tag name="KSO_WM_TEMPLATE_SUBCATEGORY" val="29"/>
  <p:tag name="KSO_WM_TEMPLATE_MASTER_TYPE" val="0"/>
  <p:tag name="KSO_WM_TEMPLATE_COLOR_TYPE" val="0"/>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1422"/>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86">
      <a:dk1>
        <a:sysClr lastClr="000000" val="windowText"/>
      </a:dk1>
      <a:lt1>
        <a:sysClr lastClr="FFFFFF" val="window"/>
      </a:lt1>
      <a:dk2>
        <a:srgbClr val="170058"/>
      </a:dk2>
      <a:lt2>
        <a:srgbClr val="F4F3FF"/>
      </a:lt2>
      <a:accent1>
        <a:srgbClr val="8C79FF"/>
      </a:accent1>
      <a:accent2>
        <a:srgbClr val="6A5BFF"/>
      </a:accent2>
      <a:accent3>
        <a:srgbClr val="FB73F5"/>
      </a:accent3>
      <a:accent4>
        <a:srgbClr val="A3BDFF"/>
      </a:accent4>
      <a:accent5>
        <a:srgbClr val="71CAF0"/>
      </a:accent5>
      <a:accent6>
        <a:srgbClr val="F2AB51"/>
      </a:accent6>
      <a:hlink>
        <a:srgbClr val="658BD5"/>
      </a:hlink>
      <a:folHlink>
        <a:srgbClr val="A16AA5"/>
      </a:folHlink>
    </a:clrScheme>
    <a:fontScheme name="自定义 26">
      <a:majorFont>
        <a:latin typeface="MiSans Bold"/>
        <a:ea typeface="微软雅黑"/>
        <a:cs typeface=""/>
      </a:majorFont>
      <a:minorFont>
        <a:latin typeface="MiSans Bold"/>
        <a:ea typeface="MiSans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2024-01-05T13:23:53Z</dcterms:created>
  <dcterms:modified xsi:type="dcterms:W3CDTF">2024-01-05T13:23:53Z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dca6cfd024564e82a7377608eb7524cd_21</vt:lpwstr>
  </property>
</Properties>
</file>